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2"/>
  </p:notesMasterIdLst>
  <p:sldIdLst>
    <p:sldId id="657" r:id="rId2"/>
    <p:sldId id="658" r:id="rId3"/>
    <p:sldId id="691" r:id="rId4"/>
    <p:sldId id="317" r:id="rId5"/>
    <p:sldId id="308" r:id="rId6"/>
    <p:sldId id="1067" r:id="rId7"/>
    <p:sldId id="1068" r:id="rId8"/>
    <p:sldId id="1069" r:id="rId9"/>
    <p:sldId id="1070" r:id="rId10"/>
    <p:sldId id="621" r:id="rId11"/>
    <p:sldId id="309" r:id="rId12"/>
    <p:sldId id="622" r:id="rId13"/>
    <p:sldId id="1054" r:id="rId14"/>
    <p:sldId id="1056" r:id="rId15"/>
    <p:sldId id="1057" r:id="rId16"/>
    <p:sldId id="1058" r:id="rId17"/>
    <p:sldId id="1055" r:id="rId18"/>
    <p:sldId id="304" r:id="rId19"/>
    <p:sldId id="303" r:id="rId20"/>
    <p:sldId id="305" r:id="rId21"/>
    <p:sldId id="618" r:id="rId22"/>
    <p:sldId id="617" r:id="rId23"/>
    <p:sldId id="307" r:id="rId24"/>
    <p:sldId id="311" r:id="rId25"/>
    <p:sldId id="314" r:id="rId26"/>
    <p:sldId id="344" r:id="rId27"/>
    <p:sldId id="1049" r:id="rId28"/>
    <p:sldId id="315" r:id="rId29"/>
    <p:sldId id="1051" r:id="rId30"/>
    <p:sldId id="1052" r:id="rId31"/>
    <p:sldId id="1050" r:id="rId32"/>
    <p:sldId id="345" r:id="rId33"/>
    <p:sldId id="1063" r:id="rId34"/>
    <p:sldId id="1065" r:id="rId35"/>
    <p:sldId id="269" r:id="rId36"/>
    <p:sldId id="703" r:id="rId37"/>
    <p:sldId id="713" r:id="rId38"/>
    <p:sldId id="1060" r:id="rId39"/>
    <p:sldId id="1071" r:id="rId40"/>
    <p:sldId id="1066" r:id="rId41"/>
    <p:sldId id="673" r:id="rId42"/>
    <p:sldId id="312" r:id="rId43"/>
    <p:sldId id="356" r:id="rId44"/>
    <p:sldId id="340" r:id="rId45"/>
    <p:sldId id="320" r:id="rId46"/>
    <p:sldId id="341" r:id="rId47"/>
    <p:sldId id="322" r:id="rId48"/>
    <p:sldId id="343" r:id="rId49"/>
    <p:sldId id="605" r:id="rId50"/>
    <p:sldId id="348" r:id="rId51"/>
    <p:sldId id="625" r:id="rId52"/>
    <p:sldId id="346" r:id="rId53"/>
    <p:sldId id="1059" r:id="rId54"/>
    <p:sldId id="705" r:id="rId55"/>
    <p:sldId id="709" r:id="rId56"/>
    <p:sldId id="1026" r:id="rId57"/>
    <p:sldId id="1041" r:id="rId58"/>
    <p:sldId id="1045" r:id="rId59"/>
    <p:sldId id="710" r:id="rId60"/>
    <p:sldId id="258" r:id="rId61"/>
    <p:sldId id="600" r:id="rId62"/>
    <p:sldId id="1029" r:id="rId63"/>
    <p:sldId id="1043" r:id="rId64"/>
    <p:sldId id="1036" r:id="rId65"/>
    <p:sldId id="1038" r:id="rId66"/>
    <p:sldId id="1037" r:id="rId67"/>
    <p:sldId id="1042" r:id="rId68"/>
    <p:sldId id="650" r:id="rId69"/>
    <p:sldId id="704" r:id="rId70"/>
    <p:sldId id="1044" r:id="rId71"/>
  </p:sldIdLst>
  <p:sldSz cx="12192000" cy="6858000"/>
  <p:notesSz cx="7077075" cy="9363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Default Section" id="{F4955753-C45B-4F5D-9E0F-36FC65298905}">
          <p14:sldIdLst>
            <p14:sldId id="657"/>
            <p14:sldId id="658"/>
            <p14:sldId id="691"/>
            <p14:sldId id="317"/>
            <p14:sldId id="308"/>
            <p14:sldId id="1067"/>
            <p14:sldId id="1068"/>
            <p14:sldId id="1069"/>
            <p14:sldId id="1070"/>
            <p14:sldId id="621"/>
            <p14:sldId id="309"/>
            <p14:sldId id="622"/>
            <p14:sldId id="1054"/>
            <p14:sldId id="1056"/>
            <p14:sldId id="1057"/>
            <p14:sldId id="1058"/>
            <p14:sldId id="1055"/>
            <p14:sldId id="304"/>
            <p14:sldId id="303"/>
            <p14:sldId id="305"/>
            <p14:sldId id="618"/>
            <p14:sldId id="617"/>
            <p14:sldId id="307"/>
            <p14:sldId id="311"/>
            <p14:sldId id="314"/>
            <p14:sldId id="344"/>
            <p14:sldId id="1049"/>
            <p14:sldId id="315"/>
            <p14:sldId id="1051"/>
            <p14:sldId id="1052"/>
            <p14:sldId id="1050"/>
            <p14:sldId id="345"/>
            <p14:sldId id="1063"/>
            <p14:sldId id="1065"/>
            <p14:sldId id="269"/>
            <p14:sldId id="703"/>
            <p14:sldId id="713"/>
            <p14:sldId id="1060"/>
            <p14:sldId id="1071"/>
            <p14:sldId id="1066"/>
            <p14:sldId id="673"/>
            <p14:sldId id="312"/>
            <p14:sldId id="356"/>
            <p14:sldId id="340"/>
            <p14:sldId id="320"/>
            <p14:sldId id="341"/>
            <p14:sldId id="322"/>
            <p14:sldId id="343"/>
            <p14:sldId id="605"/>
            <p14:sldId id="348"/>
            <p14:sldId id="625"/>
            <p14:sldId id="346"/>
            <p14:sldId id="1059"/>
            <p14:sldId id="705"/>
            <p14:sldId id="709"/>
            <p14:sldId id="1026"/>
            <p14:sldId id="1041"/>
            <p14:sldId id="1045"/>
            <p14:sldId id="710"/>
            <p14:sldId id="258"/>
            <p14:sldId id="600"/>
            <p14:sldId id="1029"/>
            <p14:sldId id="1043"/>
            <p14:sldId id="1036"/>
            <p14:sldId id="1038"/>
            <p14:sldId id="1037"/>
            <p14:sldId id="1042"/>
            <p14:sldId id="650"/>
            <p14:sldId id="704"/>
            <p14:sldId id="10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07B9"/>
    <a:srgbClr val="240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106" autoAdjust="0"/>
  </p:normalViewPr>
  <p:slideViewPr>
    <p:cSldViewPr snapToGrid="0">
      <p:cViewPr varScale="1">
        <p:scale>
          <a:sx n="103" d="100"/>
          <a:sy n="103" d="100"/>
        </p:scale>
        <p:origin x="702" y="102"/>
      </p:cViewPr>
      <p:guideLst/>
    </p:cSldViewPr>
  </p:slideViewPr>
  <p:notesTextViewPr>
    <p:cViewPr>
      <p:scale>
        <a:sx n="1" d="1"/>
        <a:sy n="1" d="1"/>
      </p:scale>
      <p:origin x="0" y="0"/>
    </p:cViewPr>
  </p:notesTextViewPr>
  <p:sorterViewPr>
    <p:cViewPr varScale="1">
      <p:scale>
        <a:sx n="1" d="1"/>
        <a:sy n="1" d="1"/>
      </p:scale>
      <p:origin x="0" y="-69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19100" y="703263"/>
            <a:ext cx="6238875" cy="3509962"/>
          </a:xfrm>
          <a:prstGeom prst="rect">
            <a:avLst/>
          </a:prstGeom>
        </p:spPr>
        <p:txBody>
          <a:bodyPr lIns="93935" tIns="46968" rIns="93935" bIns="46968"/>
          <a:lstStyle/>
          <a:p>
            <a:endParaRPr dirty="0"/>
          </a:p>
        </p:txBody>
      </p:sp>
      <p:sp>
        <p:nvSpPr>
          <p:cNvPr id="92" name="Shape 92"/>
          <p:cNvSpPr>
            <a:spLocks noGrp="1"/>
          </p:cNvSpPr>
          <p:nvPr>
            <p:ph type="body" sz="quarter" idx="1"/>
          </p:nvPr>
        </p:nvSpPr>
        <p:spPr>
          <a:xfrm>
            <a:off x="943610" y="4447461"/>
            <a:ext cx="5189855" cy="4213384"/>
          </a:xfrm>
          <a:prstGeom prst="rect">
            <a:avLst/>
          </a:prstGeom>
        </p:spPr>
        <p:txBody>
          <a:bodyPr lIns="93935" tIns="46968" rIns="93935" bIns="46968"/>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trike="noStrike" dirty="0"/>
              <a:t>Sea Base Trip on Jul 29-Aug 3, 2024 - FULL</a:t>
            </a:r>
          </a:p>
          <a:p>
            <a:endParaRPr lang="en-US" dirty="0"/>
          </a:p>
        </p:txBody>
      </p:sp>
    </p:spTree>
    <p:extLst>
      <p:ext uri="{BB962C8B-B14F-4D97-AF65-F5344CB8AC3E}">
        <p14:creationId xmlns:p14="http://schemas.microsoft.com/office/powerpoint/2010/main" val="1417303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569858696" TargetMode="External"/><Relationship Id="rId2" Type="http://schemas.openxmlformats.org/officeDocument/2006/relationships/hyperlink" Target="https://www.scouting.org/programs/cub-scouts/pack-committee-resources/" TargetMode="External"/><Relationship Id="rId1" Type="http://schemas.openxmlformats.org/officeDocument/2006/relationships/slideLayout" Target="../slideLayouts/slideLayout3.xml"/><Relationship Id="rId4" Type="http://schemas.openxmlformats.org/officeDocument/2006/relationships/hyperlink" Target="https://blog.scoutingmagazine.org/cubchatliv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filestore.scouting.org/filestore/membership/zip/BSA_Troop_Annual_Program_Planning_Conference_Guide.zip" TargetMode="External"/><Relationship Id="rId2" Type="http://schemas.openxmlformats.org/officeDocument/2006/relationships/hyperlink" Target="https://drive.google.com/drive/folders/1crUv5YTIJROgKjb1GwW7hs5uatKt9LPT"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filestore.scouting.org/filestore/boyscouts/pdf/510-277_WB.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rive.google.com/drive/folders/1crUv5YTIJROgKjb1GwW7hs5uatKt9LPT" TargetMode="External"/><Relationship Id="rId1" Type="http://schemas.openxmlformats.org/officeDocument/2006/relationships/slideLayout" Target="../slideLayouts/slideLayout3.xml"/><Relationship Id="rId5" Type="http://schemas.openxmlformats.org/officeDocument/2006/relationships/hyperlink" Target="https://www.scouting.org/programs/venturing/crew-resources/annual-program-planning/"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gotogoshen.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gotosnyder.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ampcatoctinbsa.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hilmontscoutranch.org/ptc/nayle/" TargetMode="External"/><Relationship Id="rId2" Type="http://schemas.openxmlformats.org/officeDocument/2006/relationships/hyperlink" Target="https://www.ncacbsa.org/national-youth-leadership-training/" TargetMode="External"/><Relationship Id="rId1" Type="http://schemas.openxmlformats.org/officeDocument/2006/relationships/slideLayout" Target="../slideLayouts/slideLayout2.xml"/><Relationship Id="rId4" Type="http://schemas.openxmlformats.org/officeDocument/2006/relationships/hyperlink" Target="https://www.summitbsa.org/programs/training/seven-day-conferences/nayl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scoutingevent.com/082-84680" TargetMode="External"/><Relationship Id="rId13" Type="http://schemas.openxmlformats.org/officeDocument/2006/relationships/image" Target="../media/image15.jpeg"/><Relationship Id="rId3" Type="http://schemas.openxmlformats.org/officeDocument/2006/relationships/hyperlink" Target="https://www.mlb.com/nationals/tickets/specials/scout-days" TargetMode="External"/><Relationship Id="rId7" Type="http://schemas.openxmlformats.org/officeDocument/2006/relationships/hyperlink" Target="https://scoutingevent.com/082-Scouttober" TargetMode="External"/><Relationship Id="rId12" Type="http://schemas.openxmlformats.org/officeDocument/2006/relationships/hyperlink" Target="https://www.peacelightnorthamerica.org/" TargetMode="External"/><Relationship Id="rId2" Type="http://schemas.openxmlformats.org/officeDocument/2006/relationships/hyperlink" Target="https://www.gotosnyder.org/summer-camp/specialty-week/" TargetMode="External"/><Relationship Id="rId1" Type="http://schemas.openxmlformats.org/officeDocument/2006/relationships/slideLayout" Target="../slideLayouts/slideLayout2.xml"/><Relationship Id="rId6" Type="http://schemas.openxmlformats.org/officeDocument/2006/relationships/hyperlink" Target="https://scoutingevent.com/082-82690" TargetMode="External"/><Relationship Id="rId11" Type="http://schemas.openxmlformats.org/officeDocument/2006/relationships/hyperlink" Target="https://www.ncacbsa.org/george-mason/district-resources/flags-in-veterans-day-2/" TargetMode="External"/><Relationship Id="rId5" Type="http://schemas.openxmlformats.org/officeDocument/2006/relationships/hyperlink" Target="https://scoutingevent.com/082-powderhorn24" TargetMode="External"/><Relationship Id="rId10" Type="http://schemas.openxmlformats.org/officeDocument/2006/relationships/hyperlink" Target="https://www.ncacbsa.org/george-mason/district-resources/scouting-for-food/" TargetMode="External"/><Relationship Id="rId4" Type="http://schemas.openxmlformats.org/officeDocument/2006/relationships/hyperlink" Target="https://wipit470.org/ordeal.html" TargetMode="External"/><Relationship Id="rId9" Type="http://schemas.openxmlformats.org/officeDocument/2006/relationships/hyperlink" Target="https://www.scouting.org/international/jota-joti/jot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coutingevent.com/082-2024ScoutOrienteering" TargetMode="External"/><Relationship Id="rId2" Type="http://schemas.openxmlformats.org/officeDocument/2006/relationships/hyperlink" Target="https://wipit470.org/ordeal.html" TargetMode="Externa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jamboreeonthetrail.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www.fcps.edu/get-involved/business-and-community-partnerships/ignite-partnerships" TargetMode="External"/><Relationship Id="rId2" Type="http://schemas.openxmlformats.org/officeDocument/2006/relationships/hyperlink" Target="http://www.boarddocs.com/vsba/fairfax/Board.nsf/goto?open&amp;id=867SUS2AB1AF" TargetMode="External"/><Relationship Id="rId1" Type="http://schemas.openxmlformats.org/officeDocument/2006/relationships/slideLayout" Target="../slideLayouts/slideLayout2.xml"/><Relationship Id="rId6" Type="http://schemas.openxmlformats.org/officeDocument/2006/relationships/hyperlink" Target="http://www.communityuse.com/default.asp?acctnum=738652987" TargetMode="External"/><Relationship Id="rId5" Type="http://schemas.openxmlformats.org/officeDocument/2006/relationships/hyperlink" Target="https://www.fairfaxcounty.gov/parks/" TargetMode="External"/><Relationship Id="rId4" Type="http://schemas.openxmlformats.org/officeDocument/2006/relationships/hyperlink" Target="https://www.fairfaxcounty.gov/neighborhood-community-servic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cacbsa.org/wp-content/uploads/2024/06/2024-2025-NCAC-CALENDER-BOOKLET-Electronic.pdf" TargetMode="External"/><Relationship Id="rId2" Type="http://schemas.openxmlformats.org/officeDocument/2006/relationships/hyperlink" Target="https://www.ncacbsa.org/calendar" TargetMode="External"/><Relationship Id="rId1" Type="http://schemas.openxmlformats.org/officeDocument/2006/relationships/slideLayout" Target="../slideLayouts/slideLayout2.xml"/><Relationship Id="rId5" Type="http://schemas.openxmlformats.org/officeDocument/2006/relationships/hyperlink" Target="https://www.scouting.org/resources/relationships/religious-observances/calendar-of-religious-observances-2025/" TargetMode="External"/><Relationship Id="rId4" Type="http://schemas.openxmlformats.org/officeDocument/2006/relationships/hyperlink" Target="https://www.scouting.org/resources/relationships/religious-observances/calendar-of-religious-observances-202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GT4fvG5_5GI" TargetMode="External"/><Relationship Id="rId2" Type="http://schemas.openxmlformats.org/officeDocument/2006/relationships/hyperlink" Target="mailto:parkmail@fairfaxcounty.gov" TargetMode="External"/><Relationship Id="rId1" Type="http://schemas.openxmlformats.org/officeDocument/2006/relationships/slideLayout" Target="../slideLayouts/slideLayout2.xml"/><Relationship Id="rId4" Type="http://schemas.openxmlformats.org/officeDocument/2006/relationships/hyperlink" Target="https://help.scoutbook.scouting.org/knowledge-base/activitylogs/"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couting.org/awards/awards-central/" TargetMode="External"/><Relationship Id="rId13" Type="http://schemas.openxmlformats.org/officeDocument/2006/relationships/image" Target="../media/image27.png"/><Relationship Id="rId3" Type="http://schemas.openxmlformats.org/officeDocument/2006/relationships/hyperlink" Target="https://www.ncacbsa.org/wp-content/uploads/2017/12/New-NCAC-Outdoor-Ethics-Awareness-award.pdf" TargetMode="External"/><Relationship Id="rId7" Type="http://schemas.openxmlformats.org/officeDocument/2006/relationships/hyperlink" Target="https://www.scouting.org/awards/religious-awards/" TargetMode="External"/><Relationship Id="rId12" Type="http://schemas.openxmlformats.org/officeDocument/2006/relationships/image" Target="../media/image26.png"/><Relationship Id="rId2" Type="http://schemas.openxmlformats.org/officeDocument/2006/relationships/hyperlink" Target="https://www.scouting.org/awards/journey-to-excellence/" TargetMode="External"/><Relationship Id="rId1" Type="http://schemas.openxmlformats.org/officeDocument/2006/relationships/slideLayout" Target="../slideLayouts/slideLayout2.xml"/><Relationship Id="rId6" Type="http://schemas.openxmlformats.org/officeDocument/2006/relationships/hyperlink" Target="https://www.scouting.org/programs/cub-scouts/what-cub-scouts-earn/adult-awards-and-recognition/" TargetMode="External"/><Relationship Id="rId11" Type="http://schemas.openxmlformats.org/officeDocument/2006/relationships/image" Target="../media/image25.png"/><Relationship Id="rId5" Type="http://schemas.openxmlformats.org/officeDocument/2006/relationships/hyperlink" Target="https://www.scouting.org/program-updates/summertime-fun/" TargetMode="External"/><Relationship Id="rId10" Type="http://schemas.openxmlformats.org/officeDocument/2006/relationships/image" Target="../media/image24.png"/><Relationship Id="rId4" Type="http://schemas.openxmlformats.org/officeDocument/2006/relationships/hyperlink" Target="https://www.ncacbsa.org/cub-scout-awards/" TargetMode="External"/><Relationship Id="rId9"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hyperlink" Target="https://www.scouting.org/wp-content/uploads/2018/07/430-90218-PackOvernightForm_Fillable.pdf" TargetMode="External"/><Relationship Id="rId2" Type="http://schemas.openxmlformats.org/officeDocument/2006/relationships/hyperlink" Target="https://www.ncacbsa.org/wp-content/uploads/2020/12/Approved-Camp-Sites.pdf" TargetMode="External"/><Relationship Id="rId1" Type="http://schemas.openxmlformats.org/officeDocument/2006/relationships/slideLayout" Target="../slideLayouts/slideLayout2.xml"/><Relationship Id="rId4" Type="http://schemas.openxmlformats.org/officeDocument/2006/relationships/hyperlink" Target="mailto:matthew.keck@scouting.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filestore.scouting.org/filestore/pdf/34427.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drive.google.com/file/d/185J6vmz_3PzhymcYA3naBvxZ15mO4sFI/view?usp=drive_link" TargetMode="External"/><Relationship Id="rId13" Type="http://schemas.openxmlformats.org/officeDocument/2006/relationships/hyperlink" Target="https://scoutingevent.com/082-Scouterhorn_Operations_Training_2024" TargetMode="External"/><Relationship Id="rId3" Type="http://schemas.openxmlformats.org/officeDocument/2006/relationships/hyperlink" Target="https://my.scouting.org/" TargetMode="External"/><Relationship Id="rId7" Type="http://schemas.openxmlformats.org/officeDocument/2006/relationships/hyperlink" Target="file:///C:\Users\RusPi\Downloads\38.2%22N+77%25C2%25B015" TargetMode="External"/><Relationship Id="rId12" Type="http://schemas.openxmlformats.org/officeDocument/2006/relationships/hyperlink" Target="https://www.fairfaxcounty.gov/hscode/ereg/Registration.aspx?groupID=47" TargetMode="External"/><Relationship Id="rId2" Type="http://schemas.openxmlformats.org/officeDocument/2006/relationships/hyperlink" Target="https://www.ncacbsa.org/george-mason/training/" TargetMode="External"/><Relationship Id="rId1" Type="http://schemas.openxmlformats.org/officeDocument/2006/relationships/slideLayout" Target="../slideLayouts/slideLayout2.xml"/><Relationship Id="rId6" Type="http://schemas.openxmlformats.org/officeDocument/2006/relationships/hyperlink" Target="https://scoutingevent.com/082-82477" TargetMode="External"/><Relationship Id="rId11" Type="http://schemas.openxmlformats.org/officeDocument/2006/relationships/hyperlink" Target="https://drive.google.com/file/d/1yA31KOSFdIahj8BFt46xE-lq0g8GSKYY/view?usp=drive_link" TargetMode="External"/><Relationship Id="rId5" Type="http://schemas.openxmlformats.org/officeDocument/2006/relationships/hyperlink" Target="https://scoutingevent.com/082-iolsspring24" TargetMode="External"/><Relationship Id="rId10" Type="http://schemas.openxmlformats.org/officeDocument/2006/relationships/hyperlink" Target="file:///C:\Users\RusPi\Downloads\36.7%22N+77%25C2%25B023" TargetMode="External"/><Relationship Id="rId4" Type="http://schemas.openxmlformats.org/officeDocument/2006/relationships/hyperlink" Target="https://scoutingevent.com/082-baloospring24" TargetMode="External"/><Relationship Id="rId9" Type="http://schemas.openxmlformats.org/officeDocument/2006/relationships/hyperlink" Target="https://drive.google.com/file/d/1iHw2RTNIG7CH_KGprjxPYr4cOf3XYsmr/view?usp=drive_link" TargetMode="External"/><Relationship Id="rId14" Type="http://schemas.openxmlformats.org/officeDocument/2006/relationships/hyperlink" Target="https://www.ncacbsa.org/wood-badg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ocs.google.com/forms/d/e/1FAIpQLSe-7UORw4wBNIkuzqEkKjolA_-RogqHYMojzhB2xwLoENWVSg/viewfor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brian.summers@verizon.ne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cacbsa.org/s-t-e-m/" TargetMode="External"/><Relationship Id="rId2" Type="http://schemas.openxmlformats.org/officeDocument/2006/relationships/hyperlink" Target="https://www.ncacbsa.org/george-mason/stem-program/"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philmontscoutranch.org/philmonttreks/individualprograms/ste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scout.org/what-we-do/world-scout-events/world-scout-jamboree" TargetMode="External"/><Relationship Id="rId2" Type="http://schemas.openxmlformats.org/officeDocument/2006/relationships/hyperlink" Target="https://www.ncacbsa.org/international-committee/" TargetMode="External"/><Relationship Id="rId1" Type="http://schemas.openxmlformats.org/officeDocument/2006/relationships/slideLayout" Target="../slideLayouts/slideLayout2.xml"/><Relationship Id="rId6" Type="http://schemas.openxmlformats.org/officeDocument/2006/relationships/hyperlink" Target="https://peacelightnorthamerica.org/" TargetMode="External"/><Relationship Id="rId5" Type="http://schemas.openxmlformats.org/officeDocument/2006/relationships/hyperlink" Target="https://www.scouting.org/international/jota-joti/" TargetMode="External"/><Relationship Id="rId4" Type="http://schemas.openxmlformats.org/officeDocument/2006/relationships/hyperlink" Target="https://jamboreeonthetrail.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GM.MB.Dean@hotmail.com" TargetMode="External"/><Relationship Id="rId2" Type="http://schemas.openxmlformats.org/officeDocument/2006/relationships/hyperlink" Target="https://my.scouting.org/VES/OnlineReg/1.0.0/?tu=UF-MB-082gm23"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hyperlink" Target="mailto:brian@bkheath.com" TargetMode="External"/><Relationship Id="rId7"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scoutingevent.com/082-83116" TargetMode="External"/><Relationship Id="rId5" Type="http://schemas.openxmlformats.org/officeDocument/2006/relationships/hyperlink" Target="mailto:highadventure@ncacbsa.org" TargetMode="External"/><Relationship Id="rId4" Type="http://schemas.openxmlformats.org/officeDocument/2006/relationships/hyperlink" Target="https://scoutingevent.com/082-75664"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mainehighadventure.org/" TargetMode="External"/><Relationship Id="rId3" Type="http://schemas.openxmlformats.org/officeDocument/2006/relationships/hyperlink" Target="https://www.philmontscoutranch.org/register/" TargetMode="External"/><Relationship Id="rId7" Type="http://schemas.openxmlformats.org/officeDocument/2006/relationships/hyperlink" Target="https://public.3.basecamp.com/p/hLgsVbk7Suju6cuDzQQJaEn4" TargetMode="External"/><Relationship Id="rId12" Type="http://schemas.openxmlformats.org/officeDocument/2006/relationships/image" Target="../media/image36.jpeg"/><Relationship Id="rId2" Type="http://schemas.openxmlformats.org/officeDocument/2006/relationships/hyperlink" Target="https://www.ncacbsa.org/bcols/" TargetMode="External"/><Relationship Id="rId1" Type="http://schemas.openxmlformats.org/officeDocument/2006/relationships/slideLayout" Target="../slideLayouts/slideLayout2.xml"/><Relationship Id="rId6" Type="http://schemas.openxmlformats.org/officeDocument/2006/relationships/hyperlink" Target="https://www.summitbsa.org/registration/scoutconnections/" TargetMode="External"/><Relationship Id="rId11" Type="http://schemas.openxmlformats.org/officeDocument/2006/relationships/hyperlink" Target="https://public.3.basecamp.com/p/xWpkdrKHKAA9pCzwmHMNdbWb" TargetMode="External"/><Relationship Id="rId5" Type="http://schemas.openxmlformats.org/officeDocument/2006/relationships/hyperlink" Target="https://www.bsaseabase.org/scouts/scout-connections/" TargetMode="External"/><Relationship Id="rId10" Type="http://schemas.openxmlformats.org/officeDocument/2006/relationships/hyperlink" Target="https://www.ncacbsa.org/high-adventure/" TargetMode="External"/><Relationship Id="rId4" Type="http://schemas.openxmlformats.org/officeDocument/2006/relationships/hyperlink" Target="https://www.ntier.org/provisional-scout-connections/" TargetMode="External"/><Relationship Id="rId9" Type="http://schemas.openxmlformats.org/officeDocument/2006/relationships/hyperlink" Target="https://montanabsa.org/camps/high-adventur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ncacbsa.org/george-mason/district-resources/merit-badges/rifle-shotgun-training/" TargetMode="External"/><Relationship Id="rId2" Type="http://schemas.openxmlformats.org/officeDocument/2006/relationships/hyperlink" Target="https://www.scouting.org/outdoor-programs/shooting-sports/"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scoutingevent.com/082-8622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hyperlink" Target="https://wipit470.org/index.html" TargetMode="External"/><Relationship Id="rId2" Type="http://schemas.openxmlformats.org/officeDocument/2006/relationships/hyperlink" Target="https://wipit470.org/dues.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rive.google.com/drive/folders/1crUv5YTIJROgKjb1GwW7hs5uatKt9LPT"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hyperlink" Target="https://public.3.basecamp.com/p/VnfLRjnvKbvdc8ZtydYjyTBR"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public.3.basecamp.com/p/rCBgTR9ofdht3VF7X8pXvuY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ncacbsa.org/outdoor-programs-2025/" TargetMode="External"/><Relationship Id="rId7" Type="http://schemas.openxmlformats.org/officeDocument/2006/relationships/image" Target="../media/image58.png"/><Relationship Id="rId2" Type="http://schemas.openxmlformats.org/officeDocument/2006/relationships/hyperlink" Target="https://www.scoutingnewsroom.org/press-releases/boy-scouts-of-america-to-become-scouting-america/" TargetMode="External"/><Relationship Id="rId1" Type="http://schemas.openxmlformats.org/officeDocument/2006/relationships/slideLayout" Target="../slideLayouts/slideLayout2.xml"/><Relationship Id="rId6" Type="http://schemas.openxmlformats.org/officeDocument/2006/relationships/hyperlink" Target="https://scoutingevent.com/082-powderhorn24" TargetMode="External"/><Relationship Id="rId5" Type="http://schemas.openxmlformats.org/officeDocument/2006/relationships/hyperlink" Target="https://vimeo.com/918466705" TargetMode="External"/><Relationship Id="rId4" Type="http://schemas.openxmlformats.org/officeDocument/2006/relationships/hyperlink" Target="https://www.scouting.org/topics/program-updates/program-updates-cub-scouts/"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s://www.scouting.org/outdoor-programs/shooting-sport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filestore.scouting.org/filestore/CubScoutMeetingGuide/PDF/Appendix/34362.pdf"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scoutingevent.com/082-86222" TargetMode="External"/><Relationship Id="rId7" Type="http://schemas.openxmlformats.org/officeDocument/2006/relationships/image" Target="../media/image59.jpeg"/><Relationship Id="rId2" Type="http://schemas.openxmlformats.org/officeDocument/2006/relationships/hyperlink" Target="https://scoutingevent.com/082-84680" TargetMode="External"/><Relationship Id="rId1" Type="http://schemas.openxmlformats.org/officeDocument/2006/relationships/slideLayout" Target="../slideLayouts/slideLayout2.xml"/><Relationship Id="rId6" Type="http://schemas.openxmlformats.org/officeDocument/2006/relationships/hyperlink" Target="https://www.ncacbsa.org/the-university-of-scouting/" TargetMode="External"/><Relationship Id="rId5" Type="http://schemas.openxmlformats.org/officeDocument/2006/relationships/hyperlink" Target="https://www.ncacbsa.org/george-mason/district-resources/flags-in-veterans-day-2/" TargetMode="External"/><Relationship Id="rId4" Type="http://schemas.openxmlformats.org/officeDocument/2006/relationships/hyperlink" Target="https://www.ncacbsa.org/george-mason/district-resources/scouting-for-food/"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us.engagingnetworks.app/page/email/click/10004/2037650?email=j2mObVAw6OCBePIN6tZ3hlESkN1MQhKC&amp;campid=xocb452w9CaZkArzVWMSmA==" TargetMode="External"/><Relationship Id="rId2" Type="http://schemas.openxmlformats.org/officeDocument/2006/relationships/hyperlink" Target="https://scoutingevent.com/082-STEMsummer" TargetMode="External"/><Relationship Id="rId1" Type="http://schemas.openxmlformats.org/officeDocument/2006/relationships/slideLayout" Target="../slideLayouts/slideLayout2.xml"/><Relationship Id="rId4" Type="http://schemas.openxmlformats.org/officeDocument/2006/relationships/hyperlink" Target="https://www.ncacbsa.org/wp-content/uploads/2022/09/DC-STEM-Trek-2.pdf"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filestore.scouting.org/filestore/pdf/510-278_wb.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couting.org/wp-content/uploads/2019/09/510-50018-SelCubScoutLdrshp_WEB.pdf"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couting.org/programs/cub-scouts/pack-meeting-resources/pack-meeting-plan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326977" y="348974"/>
            <a:ext cx="12024049" cy="2387601"/>
          </a:xfrm>
          <a:prstGeom prst="rect">
            <a:avLst/>
          </a:prstGeom>
        </p:spPr>
        <p:txBody>
          <a:bodyPr>
            <a:normAutofit/>
          </a:bodyPr>
          <a:lstStyle/>
          <a:p>
            <a:r>
              <a:rPr b="1" dirty="0">
                <a:latin typeface="Arial" panose="020B0604020202020204" pitchFamily="34" charset="0"/>
                <a:cs typeface="Arial" panose="020B0604020202020204" pitchFamily="34" charset="0"/>
              </a:rPr>
              <a:t>George Mason District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Program Launch</a:t>
            </a:r>
            <a:endParaRPr b="1" dirty="0">
              <a:latin typeface="Arial" panose="020B0604020202020204" pitchFamily="34" charset="0"/>
              <a:cs typeface="Arial" panose="020B0604020202020204" pitchFamily="34" charset="0"/>
            </a:endParaRP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latin typeface="Arial" panose="020B0604020202020204" pitchFamily="34" charset="0"/>
                <a:cs typeface="Arial" panose="020B0604020202020204" pitchFamily="34" charset="0"/>
              </a:rPr>
              <a:t>June 13,</a:t>
            </a:r>
            <a:r>
              <a:rPr b="1" dirty="0">
                <a:latin typeface="Arial" panose="020B0604020202020204" pitchFamily="34" charset="0"/>
                <a:cs typeface="Arial" panose="020B0604020202020204" pitchFamily="34" charset="0"/>
              </a:rPr>
              <a:t> 202</a:t>
            </a:r>
            <a:r>
              <a:rPr lang="en-US" b="1" dirty="0">
                <a:latin typeface="Arial" panose="020B0604020202020204" pitchFamily="34" charset="0"/>
                <a:cs typeface="Arial" panose="020B0604020202020204" pitchFamily="34" charset="0"/>
              </a:rPr>
              <a:t>4</a:t>
            </a:r>
            <a:endParaRPr b="1" dirty="0">
              <a:latin typeface="Arial" panose="020B0604020202020204" pitchFamily="34" charset="0"/>
              <a:cs typeface="Arial" panose="020B0604020202020204" pitchFamily="34" charset="0"/>
            </a:endParaRP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114E-B381-2FAC-B58D-C78BF256B78F}"/>
              </a:ext>
            </a:extLst>
          </p:cNvPr>
          <p:cNvSpPr>
            <a:spLocks noGrp="1"/>
          </p:cNvSpPr>
          <p:nvPr>
            <p:ph type="title"/>
          </p:nvPr>
        </p:nvSpPr>
        <p:spPr>
          <a:xfrm>
            <a:off x="838200" y="1"/>
            <a:ext cx="10515600" cy="1297172"/>
          </a:xfrm>
        </p:spPr>
        <p:txBody>
          <a:bodyPr/>
          <a:lstStyle/>
          <a:p>
            <a:r>
              <a:rPr lang="en-US" b="1" dirty="0"/>
              <a:t>Pack Resources (cont.)</a:t>
            </a:r>
          </a:p>
        </p:txBody>
      </p:sp>
      <p:sp>
        <p:nvSpPr>
          <p:cNvPr id="4" name="TextBox 3">
            <a:extLst>
              <a:ext uri="{FF2B5EF4-FFF2-40B4-BE49-F238E27FC236}">
                <a16:creationId xmlns:a16="http://schemas.microsoft.com/office/drawing/2014/main" id="{D8F0F6EA-1767-4507-25F4-6BB88E935FDF}"/>
              </a:ext>
            </a:extLst>
          </p:cNvPr>
          <p:cNvSpPr txBox="1"/>
          <p:nvPr/>
        </p:nvSpPr>
        <p:spPr>
          <a:xfrm>
            <a:off x="838200" y="1061620"/>
            <a:ext cx="10834577"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altLang="en-US" sz="2400" dirty="0">
                <a:solidFill>
                  <a:schemeClr val="tx1"/>
                </a:solidFill>
                <a:latin typeface="Calibri" panose="020F0502020204030204" pitchFamily="34" charset="0"/>
                <a:ea typeface="Calibri" panose="020F0502020204030204" pitchFamily="34" charset="0"/>
                <a:cs typeface="Arial" panose="020B0604020202020204" pitchFamily="34" charset="0"/>
              </a:rPr>
              <a:t>See many additional materials at: </a:t>
            </a:r>
            <a:r>
              <a:rPr lang="en-US" altLang="en-US" sz="2400" i="1" u="sng" dirty="0">
                <a:solidFill>
                  <a:srgbClr val="2409ED"/>
                </a:solidFill>
                <a:latin typeface="Calibri" panose="020F0502020204030204" pitchFamily="34" charset="0"/>
                <a:ea typeface="Calibri" panose="020F0502020204030204" pitchFamily="34" charset="0"/>
                <a:cs typeface="Arial" panose="020B0604020202020204" pitchFamily="34" charset="0"/>
                <a:hlinkClick r:id="rId2"/>
              </a:rPr>
              <a:t>https://www.scouting.org/programs/cub-scouts/pack-committee-resources/</a:t>
            </a:r>
            <a:endParaRPr lang="en-US" altLang="en-US" sz="2400" i="1" u="sng" dirty="0">
              <a:solidFill>
                <a:srgbClr val="2409ED"/>
              </a:solidFill>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altLang="en-US" sz="2400" i="1" u="sng" dirty="0">
              <a:solidFill>
                <a:srgbClr val="2409ED"/>
              </a:solidFill>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200" dirty="0"/>
              <a:t>Video for new den leaders: </a:t>
            </a:r>
            <a:r>
              <a:rPr lang="en-US" sz="2200" dirty="0">
                <a:hlinkClick r:id="rId3"/>
              </a:rPr>
              <a:t>https://vimeo.com/569858696</a:t>
            </a:r>
            <a:endParaRPr lang="en-US" sz="2200" dirty="0"/>
          </a:p>
          <a:p>
            <a:endParaRPr lang="en-US" sz="2200" dirty="0"/>
          </a:p>
          <a:p>
            <a:pPr marL="285750" indent="-285750">
              <a:buFont typeface="Arial" panose="020B0604020202020204" pitchFamily="34" charset="0"/>
              <a:buChar char="•"/>
            </a:pPr>
            <a:r>
              <a:rPr lang="en-US" sz="2200" dirty="0"/>
              <a:t>Cub Chat Live podcast for Cub Scout leaders on Facebook each Friday at 3:00 pm (Eastern) </a:t>
            </a:r>
            <a:r>
              <a:rPr lang="en-US" sz="2200" dirty="0">
                <a:hlinkClick r:id="rId4"/>
              </a:rPr>
              <a:t>https://blog.scoutingmagazine.org/cubchatlive/</a:t>
            </a:r>
            <a:r>
              <a:rPr lang="en-US" sz="2200" dirty="0"/>
              <a:t> </a:t>
            </a:r>
          </a:p>
        </p:txBody>
      </p:sp>
    </p:spTree>
    <p:extLst>
      <p:ext uri="{BB962C8B-B14F-4D97-AF65-F5344CB8AC3E}">
        <p14:creationId xmlns:p14="http://schemas.microsoft.com/office/powerpoint/2010/main" val="5063609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08E27A0-4540-7BAF-672E-7D0C709A603E}"/>
              </a:ext>
            </a:extLst>
          </p:cNvPr>
          <p:cNvSpPr>
            <a:spLocks noGrp="1"/>
          </p:cNvSpPr>
          <p:nvPr>
            <p:ph type="title"/>
          </p:nvPr>
        </p:nvSpPr>
        <p:spPr>
          <a:xfrm>
            <a:off x="848833" y="-100088"/>
            <a:ext cx="10515600" cy="1325563"/>
          </a:xfrm>
        </p:spPr>
        <p:txBody>
          <a:bodyPr/>
          <a:lstStyle/>
          <a:p>
            <a:r>
              <a:rPr lang="en-US" altLang="en-US" b="1" dirty="0">
                <a:latin typeface="Helvetica" panose="020B0604020202020204" pitchFamily="34" charset="0"/>
                <a:ea typeface="ヒラギノ角ゴ Pro W3" charset="-128"/>
              </a:rPr>
              <a:t>Troop Resources</a:t>
            </a:r>
          </a:p>
        </p:txBody>
      </p:sp>
      <p:sp>
        <p:nvSpPr>
          <p:cNvPr id="3" name="Content Placeholder 2">
            <a:extLst>
              <a:ext uri="{FF2B5EF4-FFF2-40B4-BE49-F238E27FC236}">
                <a16:creationId xmlns:a16="http://schemas.microsoft.com/office/drawing/2014/main" id="{F59A9238-2D46-7770-CAE1-177239CBB7FE}"/>
              </a:ext>
            </a:extLst>
          </p:cNvPr>
          <p:cNvSpPr>
            <a:spLocks noGrp="1"/>
          </p:cNvSpPr>
          <p:nvPr>
            <p:ph idx="1"/>
          </p:nvPr>
        </p:nvSpPr>
        <p:spPr>
          <a:xfrm>
            <a:off x="827567" y="957816"/>
            <a:ext cx="6027828" cy="5741564"/>
          </a:xfrm>
        </p:spPr>
        <p:txBody>
          <a:bodyPr>
            <a:normAutofit/>
          </a:bodyPr>
          <a:lstStyle/>
          <a:p>
            <a:pPr>
              <a:defRPr/>
            </a:pPr>
            <a:r>
              <a:rPr lang="en-US" dirty="0">
                <a:hlinkClick r:id="rId2"/>
              </a:rPr>
              <a:t>Annual Program Planning for Troops </a:t>
            </a:r>
            <a:r>
              <a:rPr lang="en-US" dirty="0"/>
              <a:t>(step-by-step)</a:t>
            </a:r>
          </a:p>
          <a:p>
            <a:pPr>
              <a:defRPr/>
            </a:pPr>
            <a:r>
              <a:rPr lang="en-US" dirty="0">
                <a:hlinkClick r:id="rId3"/>
              </a:rPr>
              <a:t>Annual Planning Guide</a:t>
            </a:r>
            <a:endParaRPr lang="en-US" dirty="0"/>
          </a:p>
          <a:p>
            <a:pPr marL="231775" indent="0">
              <a:buNone/>
              <a:defRPr/>
            </a:pPr>
            <a:r>
              <a:rPr lang="en-US" dirty="0"/>
              <a:t>Contains audio PowerPoint guide for SM, CC, and SPL</a:t>
            </a:r>
          </a:p>
          <a:p>
            <a:pPr marL="231775" indent="0">
              <a:buNone/>
              <a:defRPr/>
            </a:pPr>
            <a:endParaRPr lang="en-US" dirty="0"/>
          </a:p>
          <a:p>
            <a:pPr marL="231775" indent="0">
              <a:buNone/>
              <a:defRPr/>
            </a:pPr>
            <a:endParaRPr lang="en-US" dirty="0"/>
          </a:p>
          <a:p>
            <a:pPr marL="231775" indent="0">
              <a:buNone/>
              <a:defRPr/>
            </a:pPr>
            <a:endParaRPr lang="en-US" dirty="0"/>
          </a:p>
          <a:p>
            <a:pPr marL="231775" indent="0">
              <a:buNone/>
              <a:defRPr/>
            </a:pPr>
            <a:endParaRPr lang="en-US" dirty="0"/>
          </a:p>
          <a:p>
            <a:pPr marL="231775" indent="0">
              <a:buNone/>
              <a:defRPr/>
            </a:pPr>
            <a:endParaRPr lang="en-US" dirty="0"/>
          </a:p>
          <a:p>
            <a:pPr>
              <a:defRPr/>
            </a:pPr>
            <a:r>
              <a:rPr lang="en-US" dirty="0"/>
              <a:t>Troop Operating Budget Worksheet </a:t>
            </a:r>
            <a:r>
              <a:rPr lang="en-US" dirty="0">
                <a:hlinkClick r:id="rId4"/>
              </a:rPr>
              <a:t>PDF</a:t>
            </a:r>
            <a:endParaRPr lang="en-US" dirty="0">
              <a:solidFill>
                <a:srgbClr val="00B0F0"/>
              </a:solidFill>
            </a:endParaRPr>
          </a:p>
        </p:txBody>
      </p:sp>
      <p:pic>
        <p:nvPicPr>
          <p:cNvPr id="4" name="Picture 3">
            <a:extLst>
              <a:ext uri="{FF2B5EF4-FFF2-40B4-BE49-F238E27FC236}">
                <a16:creationId xmlns:a16="http://schemas.microsoft.com/office/drawing/2014/main" id="{B15F487F-FFC6-1E19-A0C6-04A4F8E7FBAA}"/>
              </a:ext>
            </a:extLst>
          </p:cNvPr>
          <p:cNvPicPr>
            <a:picLocks noChangeAspect="1"/>
          </p:cNvPicPr>
          <p:nvPr/>
        </p:nvPicPr>
        <p:blipFill>
          <a:blip r:embed="rId5"/>
          <a:stretch>
            <a:fillRect/>
          </a:stretch>
        </p:blipFill>
        <p:spPr>
          <a:xfrm>
            <a:off x="933060" y="3326290"/>
            <a:ext cx="3538221" cy="2449358"/>
          </a:xfrm>
          <a:prstGeom prst="rect">
            <a:avLst/>
          </a:prstGeom>
        </p:spPr>
      </p:pic>
      <p:pic>
        <p:nvPicPr>
          <p:cNvPr id="6" name="Picture 5">
            <a:extLst>
              <a:ext uri="{FF2B5EF4-FFF2-40B4-BE49-F238E27FC236}">
                <a16:creationId xmlns:a16="http://schemas.microsoft.com/office/drawing/2014/main" id="{958B7012-98D8-4DA7-A134-4C09235F3A94}"/>
              </a:ext>
            </a:extLst>
          </p:cNvPr>
          <p:cNvPicPr>
            <a:picLocks noChangeAspect="1"/>
          </p:cNvPicPr>
          <p:nvPr/>
        </p:nvPicPr>
        <p:blipFill>
          <a:blip r:embed="rId6"/>
          <a:stretch>
            <a:fillRect/>
          </a:stretch>
        </p:blipFill>
        <p:spPr>
          <a:xfrm>
            <a:off x="6705658" y="387220"/>
            <a:ext cx="4808512" cy="6083559"/>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AC9D0-79BC-AABA-4E7C-64AF76DC7B15}"/>
              </a:ext>
            </a:extLst>
          </p:cNvPr>
          <p:cNvSpPr>
            <a:spLocks noGrp="1"/>
          </p:cNvSpPr>
          <p:nvPr>
            <p:ph type="title"/>
          </p:nvPr>
        </p:nvSpPr>
        <p:spPr>
          <a:xfrm>
            <a:off x="838200" y="365126"/>
            <a:ext cx="10515600" cy="633250"/>
          </a:xfrm>
        </p:spPr>
        <p:txBody>
          <a:bodyPr>
            <a:normAutofit fontScale="90000"/>
          </a:bodyPr>
          <a:lstStyle/>
          <a:p>
            <a:r>
              <a:rPr lang="en-US" b="1" dirty="0"/>
              <a:t>Crew Resources</a:t>
            </a:r>
          </a:p>
        </p:txBody>
      </p:sp>
      <p:sp>
        <p:nvSpPr>
          <p:cNvPr id="4" name="TextBox 3">
            <a:extLst>
              <a:ext uri="{FF2B5EF4-FFF2-40B4-BE49-F238E27FC236}">
                <a16:creationId xmlns:a16="http://schemas.microsoft.com/office/drawing/2014/main" id="{08AFFA17-440F-8E7D-E2ED-F5CB92C05CAA}"/>
              </a:ext>
            </a:extLst>
          </p:cNvPr>
          <p:cNvSpPr txBox="1"/>
          <p:nvPr/>
        </p:nvSpPr>
        <p:spPr>
          <a:xfrm>
            <a:off x="7892142" y="360703"/>
            <a:ext cx="3461658"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hlinkClick r:id="rId2"/>
              </a:rPr>
              <a:t>Annual Program Planning</a:t>
            </a:r>
            <a:endParaRPr lang="en-US" sz="2400" dirty="0"/>
          </a:p>
        </p:txBody>
      </p:sp>
      <p:pic>
        <p:nvPicPr>
          <p:cNvPr id="5" name="Picture 4">
            <a:extLst>
              <a:ext uri="{FF2B5EF4-FFF2-40B4-BE49-F238E27FC236}">
                <a16:creationId xmlns:a16="http://schemas.microsoft.com/office/drawing/2014/main" id="{376A2C29-113F-8276-C84C-8BD41B139E53}"/>
              </a:ext>
            </a:extLst>
          </p:cNvPr>
          <p:cNvPicPr>
            <a:picLocks noChangeAspect="1"/>
          </p:cNvPicPr>
          <p:nvPr/>
        </p:nvPicPr>
        <p:blipFill>
          <a:blip r:embed="rId3"/>
          <a:stretch>
            <a:fillRect/>
          </a:stretch>
        </p:blipFill>
        <p:spPr>
          <a:xfrm>
            <a:off x="7347796" y="998375"/>
            <a:ext cx="4411888" cy="5668103"/>
          </a:xfrm>
          <a:prstGeom prst="rect">
            <a:avLst/>
          </a:prstGeom>
        </p:spPr>
      </p:pic>
      <p:pic>
        <p:nvPicPr>
          <p:cNvPr id="7" name="Picture 6">
            <a:extLst>
              <a:ext uri="{FF2B5EF4-FFF2-40B4-BE49-F238E27FC236}">
                <a16:creationId xmlns:a16="http://schemas.microsoft.com/office/drawing/2014/main" id="{E3EF2D27-21AB-0F9B-8A36-CF5CDF477C87}"/>
              </a:ext>
            </a:extLst>
          </p:cNvPr>
          <p:cNvPicPr>
            <a:picLocks noChangeAspect="1"/>
          </p:cNvPicPr>
          <p:nvPr/>
        </p:nvPicPr>
        <p:blipFill>
          <a:blip r:embed="rId4"/>
          <a:stretch>
            <a:fillRect/>
          </a:stretch>
        </p:blipFill>
        <p:spPr>
          <a:xfrm>
            <a:off x="838199" y="2122227"/>
            <a:ext cx="5002763" cy="4588332"/>
          </a:xfrm>
          <a:prstGeom prst="rect">
            <a:avLst/>
          </a:prstGeom>
        </p:spPr>
      </p:pic>
      <p:sp>
        <p:nvSpPr>
          <p:cNvPr id="8" name="TextBox 7">
            <a:extLst>
              <a:ext uri="{FF2B5EF4-FFF2-40B4-BE49-F238E27FC236}">
                <a16:creationId xmlns:a16="http://schemas.microsoft.com/office/drawing/2014/main" id="{952845A0-AC5D-E406-00DD-14AA9C875B7C}"/>
              </a:ext>
            </a:extLst>
          </p:cNvPr>
          <p:cNvSpPr txBox="1"/>
          <p:nvPr/>
        </p:nvSpPr>
        <p:spPr>
          <a:xfrm>
            <a:off x="838200" y="921898"/>
            <a:ext cx="5833189"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hlinkClick r:id="rId5"/>
              </a:rPr>
              <a:t>https://www.scouting.org/programs/venturing/crew-resources/annual-program-planning/</a:t>
            </a:r>
            <a:endParaRPr lang="en-US" sz="2400" dirty="0"/>
          </a:p>
        </p:txBody>
      </p:sp>
    </p:spTree>
    <p:extLst>
      <p:ext uri="{BB962C8B-B14F-4D97-AF65-F5344CB8AC3E}">
        <p14:creationId xmlns:p14="http://schemas.microsoft.com/office/powerpoint/2010/main" val="346170454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D0D47A7-CA6E-22D1-86ED-2C5935F3A596}"/>
              </a:ext>
            </a:extLst>
          </p:cNvPr>
          <p:cNvSpPr>
            <a:spLocks noGrp="1"/>
          </p:cNvSpPr>
          <p:nvPr>
            <p:ph type="title"/>
          </p:nvPr>
        </p:nvSpPr>
        <p:spPr>
          <a:xfrm>
            <a:off x="3541734" y="93680"/>
            <a:ext cx="6169025" cy="995363"/>
          </a:xfrm>
        </p:spPr>
        <p:txBody>
          <a:bodyPr/>
          <a:lstStyle/>
          <a:p>
            <a:r>
              <a:rPr lang="en-US" altLang="en-US" sz="3000" b="1" dirty="0">
                <a:latin typeface="Helvetica" panose="020B0604020202020204" pitchFamily="34" charset="0"/>
                <a:ea typeface="ヒラギノ角ゴ Pro W3" charset="-128"/>
              </a:rPr>
              <a:t>2024/2025 NCAC Calendar</a:t>
            </a:r>
          </a:p>
        </p:txBody>
      </p:sp>
      <p:sp>
        <p:nvSpPr>
          <p:cNvPr id="15363" name="Content Placeholder 2">
            <a:extLst>
              <a:ext uri="{FF2B5EF4-FFF2-40B4-BE49-F238E27FC236}">
                <a16:creationId xmlns:a16="http://schemas.microsoft.com/office/drawing/2014/main" id="{EBC52866-A933-D5A4-EFAB-5A34A428CBB8}"/>
              </a:ext>
            </a:extLst>
          </p:cNvPr>
          <p:cNvSpPr>
            <a:spLocks noGrp="1"/>
          </p:cNvSpPr>
          <p:nvPr>
            <p:ph idx="1"/>
          </p:nvPr>
        </p:nvSpPr>
        <p:spPr>
          <a:xfrm>
            <a:off x="988827" y="946298"/>
            <a:ext cx="9803219" cy="5660875"/>
          </a:xfrm>
        </p:spPr>
        <p:txBody>
          <a:bodyPr>
            <a:normAutofit/>
          </a:bodyPr>
          <a:lstStyle/>
          <a:p>
            <a:pPr marL="0" indent="0">
              <a:lnSpc>
                <a:spcPct val="100000"/>
              </a:lnSpc>
              <a:spcBef>
                <a:spcPts val="0"/>
              </a:spcBef>
              <a:buNone/>
            </a:pPr>
            <a:r>
              <a:rPr lang="en-US" altLang="en-US" sz="2000" b="1" dirty="0">
                <a:latin typeface="Arial" panose="020B0604020202020204" pitchFamily="34" charset="0"/>
                <a:ea typeface="Calibri" panose="020F0502020204030204" pitchFamily="34" charset="0"/>
                <a:cs typeface="Arial" panose="020B0604020202020204" pitchFamily="34" charset="0"/>
              </a:rPr>
              <a:t>2024</a:t>
            </a:r>
          </a:p>
          <a:p>
            <a:pPr marL="0">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09/20/24 – NCAC Golf Tournament</a:t>
            </a:r>
          </a:p>
          <a:p>
            <a:pPr marL="0">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09/21/24 – 09/22/24 – Fall Festival</a:t>
            </a:r>
          </a:p>
          <a:p>
            <a:pPr marL="0">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10/11/24 – 10/14/24 – Climb-o-ree</a:t>
            </a:r>
          </a:p>
          <a:p>
            <a:pPr marL="0">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10/26/24 – 10/27/24 – Hike-o-ree</a:t>
            </a:r>
          </a:p>
          <a:p>
            <a:pPr marL="0">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11/02/24 – Scouting for Food (Tags)</a:t>
            </a:r>
          </a:p>
          <a:p>
            <a:pPr marL="0">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11/09/24 – Scouting for Food (Pick-up)</a:t>
            </a:r>
          </a:p>
          <a:p>
            <a:pPr marL="0">
              <a:lnSpc>
                <a:spcPct val="100000"/>
              </a:lnSpc>
              <a:spcBef>
                <a:spcPts val="0"/>
              </a:spcBef>
            </a:pPr>
            <a:endParaRPr lang="en-US" alt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buNone/>
            </a:pPr>
            <a:r>
              <a:rPr lang="en-US" altLang="en-US" sz="2000" b="1" dirty="0">
                <a:latin typeface="Arial" panose="020B0604020202020204" pitchFamily="34" charset="0"/>
                <a:ea typeface="Calibri" panose="020F0502020204030204" pitchFamily="34" charset="0"/>
                <a:cs typeface="Arial" panose="020B0604020202020204" pitchFamily="34" charset="0"/>
              </a:rPr>
              <a:t>2025</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02/XX/25 – Montgomery MBC</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03/08/25 – 03/09/25 – Commissioners College</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05/03/25 – Orienteering Meet</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06/01/25 – Council Court of Honor</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09/26/25 – 09/28/25 - Fall Festival</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10/10/25 – 10/12/25 - Climb-o-ree</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10/24/25 – 10/26/25 - Hike-o-ree</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11/01/25 – Scouting for Food (Tags)</a:t>
            </a:r>
          </a:p>
          <a:p>
            <a:pPr>
              <a:lnSpc>
                <a:spcPct val="100000"/>
              </a:lnSpc>
              <a:spcBef>
                <a:spcPts val="0"/>
              </a:spcBef>
            </a:pPr>
            <a:r>
              <a:rPr lang="en-US" altLang="en-US" sz="2000" dirty="0">
                <a:latin typeface="Arial" panose="020B0604020202020204" pitchFamily="34" charset="0"/>
                <a:ea typeface="Calibri" panose="020F0502020204030204" pitchFamily="34" charset="0"/>
                <a:cs typeface="Arial" panose="020B0604020202020204" pitchFamily="34" charset="0"/>
              </a:rPr>
              <a:t>11/08/25 – Scouting for Food (Pick up)</a:t>
            </a:r>
          </a:p>
        </p:txBody>
      </p:sp>
      <p:pic>
        <p:nvPicPr>
          <p:cNvPr id="15364" name="Picture 4" descr="A picture containing object, curve, room&#10;&#10;Description automatically generated">
            <a:extLst>
              <a:ext uri="{FF2B5EF4-FFF2-40B4-BE49-F238E27FC236}">
                <a16:creationId xmlns:a16="http://schemas.microsoft.com/office/drawing/2014/main" id="{7E19C84A-CABF-5CBB-3F42-32189D2BA1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067"/>
          <a:stretch>
            <a:fillRect/>
          </a:stretch>
        </p:blipFill>
        <p:spPr bwMode="auto">
          <a:xfrm>
            <a:off x="6920339" y="1784512"/>
            <a:ext cx="4840830" cy="39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97344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8190-19BB-3560-648B-2E3CD90294FD}"/>
              </a:ext>
            </a:extLst>
          </p:cNvPr>
          <p:cNvSpPr>
            <a:spLocks noGrp="1"/>
          </p:cNvSpPr>
          <p:nvPr>
            <p:ph type="title"/>
          </p:nvPr>
        </p:nvSpPr>
        <p:spPr>
          <a:xfrm>
            <a:off x="838200" y="365125"/>
            <a:ext cx="10515600" cy="746045"/>
          </a:xfrm>
        </p:spPr>
        <p:txBody>
          <a:bodyPr/>
          <a:lstStyle/>
          <a:p>
            <a:r>
              <a:rPr lang="en-US" b="1" dirty="0">
                <a:hlinkClick r:id="rId2"/>
              </a:rPr>
              <a:t>Goshen Scout Reservation</a:t>
            </a:r>
            <a:endParaRPr lang="en-US" b="1" dirty="0"/>
          </a:p>
        </p:txBody>
      </p:sp>
      <p:sp>
        <p:nvSpPr>
          <p:cNvPr id="3" name="Text Placeholder 2">
            <a:extLst>
              <a:ext uri="{FF2B5EF4-FFF2-40B4-BE49-F238E27FC236}">
                <a16:creationId xmlns:a16="http://schemas.microsoft.com/office/drawing/2014/main" id="{4470A3E8-C6E6-1ED5-5B8B-85B90A050420}"/>
              </a:ext>
            </a:extLst>
          </p:cNvPr>
          <p:cNvSpPr>
            <a:spLocks noGrp="1"/>
          </p:cNvSpPr>
          <p:nvPr>
            <p:ph type="body" idx="1"/>
          </p:nvPr>
        </p:nvSpPr>
        <p:spPr>
          <a:xfrm>
            <a:off x="838199" y="1253331"/>
            <a:ext cx="8271077" cy="5239544"/>
          </a:xfrm>
        </p:spPr>
        <p:txBody>
          <a:bodyPr>
            <a:normAutofit/>
          </a:bodyPr>
          <a:lstStyle/>
          <a:p>
            <a:pPr marL="0" indent="0">
              <a:buNone/>
            </a:pPr>
            <a:r>
              <a:rPr lang="en-US" sz="2400" b="1" dirty="0"/>
              <a:t>2024</a:t>
            </a:r>
          </a:p>
          <a:p>
            <a:r>
              <a:rPr lang="en-US" sz="2400" dirty="0"/>
              <a:t>Family Camps:  August 30 - September 2</a:t>
            </a:r>
          </a:p>
          <a:p>
            <a:r>
              <a:rPr lang="en-US" sz="2400" dirty="0"/>
              <a:t>Alumni Weekends: October 18-20</a:t>
            </a:r>
          </a:p>
          <a:p>
            <a:r>
              <a:rPr lang="en-US" sz="2400" dirty="0"/>
              <a:t>Volunteer Weekends: September 27-29</a:t>
            </a:r>
          </a:p>
          <a:p>
            <a:pPr lvl="1"/>
            <a:endParaRPr lang="en-US" sz="2400" dirty="0"/>
          </a:p>
          <a:p>
            <a:pPr marL="0" indent="0">
              <a:buNone/>
            </a:pPr>
            <a:r>
              <a:rPr lang="en-US" sz="2400" b="1" dirty="0"/>
              <a:t>2025</a:t>
            </a:r>
          </a:p>
          <a:p>
            <a:pPr marL="0" indent="0">
              <a:buNone/>
            </a:pPr>
            <a:r>
              <a:rPr lang="en-US" sz="2400" dirty="0"/>
              <a:t>Alumni Weekends:  April 25-27 &amp; October 17-19</a:t>
            </a:r>
          </a:p>
          <a:p>
            <a:pPr marL="0" indent="0">
              <a:buNone/>
            </a:pPr>
            <a:r>
              <a:rPr lang="en-US" sz="2400" dirty="0"/>
              <a:t>Volunteer Weekends:  May 9-11 &amp; September 26-28</a:t>
            </a:r>
          </a:p>
          <a:p>
            <a:pPr marL="0" indent="0">
              <a:buNone/>
            </a:pPr>
            <a:r>
              <a:rPr lang="en-US" sz="2400" dirty="0"/>
              <a:t>Family Camp:  May 23–26 &amp; August 29-September 1</a:t>
            </a:r>
          </a:p>
        </p:txBody>
      </p:sp>
      <p:sp>
        <p:nvSpPr>
          <p:cNvPr id="4" name="Text Placeholder 2">
            <a:extLst>
              <a:ext uri="{FF2B5EF4-FFF2-40B4-BE49-F238E27FC236}">
                <a16:creationId xmlns:a16="http://schemas.microsoft.com/office/drawing/2014/main" id="{143CDCB9-777A-0072-E685-36A99C41B343}"/>
              </a:ext>
            </a:extLst>
          </p:cNvPr>
          <p:cNvSpPr txBox="1">
            <a:spLocks/>
          </p:cNvSpPr>
          <p:nvPr/>
        </p:nvSpPr>
        <p:spPr>
          <a:xfrm>
            <a:off x="8594202" y="1532199"/>
            <a:ext cx="4940460" cy="3793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hangingPunct="1">
              <a:buFont typeface="Arial"/>
              <a:buNone/>
            </a:pPr>
            <a:endParaRPr lang="en-US" sz="2000" dirty="0"/>
          </a:p>
          <a:p>
            <a:pPr marL="0" indent="0" hangingPunct="1">
              <a:buFont typeface="Arial"/>
              <a:buNone/>
            </a:pPr>
            <a:r>
              <a:rPr lang="en-US" sz="2400" b="1" dirty="0"/>
              <a:t>2025 CAMPS</a:t>
            </a:r>
          </a:p>
          <a:p>
            <a:pPr marL="0" indent="0" hangingPunct="1">
              <a:buFont typeface="Arial"/>
              <a:buNone/>
            </a:pPr>
            <a:r>
              <a:rPr lang="en-US" sz="2400" dirty="0"/>
              <a:t>Week 1: June 22-28</a:t>
            </a:r>
          </a:p>
          <a:p>
            <a:pPr marL="0" indent="0" hangingPunct="1">
              <a:buFont typeface="Arial"/>
              <a:buNone/>
            </a:pPr>
            <a:r>
              <a:rPr lang="en-US" sz="2400" dirty="0"/>
              <a:t>Week 2: June 29-July 5</a:t>
            </a:r>
          </a:p>
          <a:p>
            <a:pPr marL="0" indent="0" hangingPunct="1">
              <a:buFont typeface="Arial"/>
              <a:buNone/>
            </a:pPr>
            <a:r>
              <a:rPr lang="en-US" sz="2400" dirty="0"/>
              <a:t>Week 3: July 6-12</a:t>
            </a:r>
          </a:p>
          <a:p>
            <a:pPr marL="0" indent="0" hangingPunct="1">
              <a:buFont typeface="Arial"/>
              <a:buNone/>
            </a:pPr>
            <a:r>
              <a:rPr lang="en-US" sz="2400" dirty="0"/>
              <a:t>Week 4: July 13-19</a:t>
            </a:r>
          </a:p>
          <a:p>
            <a:pPr marL="0" indent="0" hangingPunct="1">
              <a:buFont typeface="Arial"/>
              <a:buNone/>
            </a:pPr>
            <a:r>
              <a:rPr lang="en-US" sz="2400" dirty="0"/>
              <a:t>Week 5: July 20-26</a:t>
            </a:r>
          </a:p>
          <a:p>
            <a:pPr marL="0" indent="0" hangingPunct="1">
              <a:buFont typeface="Arial"/>
              <a:buNone/>
            </a:pPr>
            <a:r>
              <a:rPr lang="en-US" sz="2400" dirty="0"/>
              <a:t>Week 6: July 27-August 2</a:t>
            </a:r>
            <a:endParaRPr lang="en-US" sz="2000" dirty="0"/>
          </a:p>
        </p:txBody>
      </p:sp>
    </p:spTree>
    <p:extLst>
      <p:ext uri="{BB962C8B-B14F-4D97-AF65-F5344CB8AC3E}">
        <p14:creationId xmlns:p14="http://schemas.microsoft.com/office/powerpoint/2010/main" val="20781805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8190-19BB-3560-648B-2E3CD90294FD}"/>
              </a:ext>
            </a:extLst>
          </p:cNvPr>
          <p:cNvSpPr>
            <a:spLocks noGrp="1"/>
          </p:cNvSpPr>
          <p:nvPr>
            <p:ph type="title"/>
          </p:nvPr>
        </p:nvSpPr>
        <p:spPr>
          <a:xfrm>
            <a:off x="906682" y="318827"/>
            <a:ext cx="10515600" cy="746045"/>
          </a:xfrm>
        </p:spPr>
        <p:txBody>
          <a:bodyPr/>
          <a:lstStyle/>
          <a:p>
            <a:r>
              <a:rPr lang="en-US" b="1" dirty="0">
                <a:hlinkClick r:id="rId2"/>
              </a:rPr>
              <a:t>Camp William B. Snyder</a:t>
            </a:r>
            <a:endParaRPr lang="en-US" b="1" dirty="0"/>
          </a:p>
        </p:txBody>
      </p:sp>
      <p:sp>
        <p:nvSpPr>
          <p:cNvPr id="3" name="Text Placeholder 2">
            <a:extLst>
              <a:ext uri="{FF2B5EF4-FFF2-40B4-BE49-F238E27FC236}">
                <a16:creationId xmlns:a16="http://schemas.microsoft.com/office/drawing/2014/main" id="{4470A3E8-C6E6-1ED5-5B8B-85B90A050420}"/>
              </a:ext>
            </a:extLst>
          </p:cNvPr>
          <p:cNvSpPr>
            <a:spLocks noGrp="1"/>
          </p:cNvSpPr>
          <p:nvPr>
            <p:ph type="body" idx="1"/>
          </p:nvPr>
        </p:nvSpPr>
        <p:spPr>
          <a:xfrm>
            <a:off x="838199" y="1253331"/>
            <a:ext cx="8872960" cy="5239544"/>
          </a:xfrm>
        </p:spPr>
        <p:txBody>
          <a:bodyPr>
            <a:normAutofit/>
          </a:bodyPr>
          <a:lstStyle/>
          <a:p>
            <a:pPr marL="0" indent="0">
              <a:buNone/>
            </a:pPr>
            <a:r>
              <a:rPr lang="en-US" b="1" dirty="0"/>
              <a:t>2024</a:t>
            </a:r>
          </a:p>
          <a:p>
            <a:r>
              <a:rPr lang="en-US" dirty="0"/>
              <a:t>Cub Day Camps:  June 24-28 &amp; July 08- 12</a:t>
            </a:r>
          </a:p>
          <a:p>
            <a:r>
              <a:rPr lang="en-US" dirty="0"/>
              <a:t>Cub Resident Camps:  June 20-23, June 27-30, &amp;</a:t>
            </a:r>
          </a:p>
          <a:p>
            <a:pPr marL="0" indent="0">
              <a:buNone/>
            </a:pPr>
            <a:r>
              <a:rPr lang="en-US" dirty="0"/>
              <a:t>        			         July 11-14</a:t>
            </a:r>
          </a:p>
          <a:p>
            <a:r>
              <a:rPr lang="en-US" dirty="0"/>
              <a:t>Scout BSA Weeks:  July 14-20 &amp; July 21-27</a:t>
            </a:r>
          </a:p>
          <a:p>
            <a:r>
              <a:rPr lang="en-US" dirty="0"/>
              <a:t>Family Camp:  July 05-07, Oct 18-20 &amp; 11/15-17</a:t>
            </a:r>
          </a:p>
          <a:p>
            <a:pPr marL="0" indent="0">
              <a:buNone/>
            </a:pPr>
            <a:endParaRPr lang="en-US" dirty="0"/>
          </a:p>
          <a:p>
            <a:pPr marL="0" indent="0">
              <a:buNone/>
            </a:pPr>
            <a:r>
              <a:rPr lang="en-US" b="1" dirty="0"/>
              <a:t>2025 - TBD</a:t>
            </a:r>
          </a:p>
          <a:p>
            <a:endParaRPr lang="en-US" dirty="0"/>
          </a:p>
        </p:txBody>
      </p:sp>
    </p:spTree>
    <p:extLst>
      <p:ext uri="{BB962C8B-B14F-4D97-AF65-F5344CB8AC3E}">
        <p14:creationId xmlns:p14="http://schemas.microsoft.com/office/powerpoint/2010/main" val="38217661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8190-19BB-3560-648B-2E3CD90294FD}"/>
              </a:ext>
            </a:extLst>
          </p:cNvPr>
          <p:cNvSpPr>
            <a:spLocks noGrp="1"/>
          </p:cNvSpPr>
          <p:nvPr>
            <p:ph type="title"/>
          </p:nvPr>
        </p:nvSpPr>
        <p:spPr>
          <a:xfrm>
            <a:off x="906682" y="318827"/>
            <a:ext cx="10515600" cy="746045"/>
          </a:xfrm>
        </p:spPr>
        <p:txBody>
          <a:bodyPr/>
          <a:lstStyle/>
          <a:p>
            <a:r>
              <a:rPr lang="en-US" b="1" dirty="0">
                <a:hlinkClick r:id="rId2"/>
              </a:rPr>
              <a:t>Camp Catoctin </a:t>
            </a:r>
            <a:r>
              <a:rPr lang="en-US" b="1" dirty="0"/>
              <a:t>– Thurmont, MD</a:t>
            </a:r>
          </a:p>
        </p:txBody>
      </p:sp>
      <p:sp>
        <p:nvSpPr>
          <p:cNvPr id="3" name="Text Placeholder 2">
            <a:extLst>
              <a:ext uri="{FF2B5EF4-FFF2-40B4-BE49-F238E27FC236}">
                <a16:creationId xmlns:a16="http://schemas.microsoft.com/office/drawing/2014/main" id="{4470A3E8-C6E6-1ED5-5B8B-85B90A050420}"/>
              </a:ext>
            </a:extLst>
          </p:cNvPr>
          <p:cNvSpPr>
            <a:spLocks noGrp="1"/>
          </p:cNvSpPr>
          <p:nvPr>
            <p:ph type="body" idx="1"/>
          </p:nvPr>
        </p:nvSpPr>
        <p:spPr>
          <a:xfrm>
            <a:off x="838199" y="1253331"/>
            <a:ext cx="8872960" cy="5239544"/>
          </a:xfrm>
        </p:spPr>
        <p:txBody>
          <a:bodyPr>
            <a:normAutofit/>
          </a:bodyPr>
          <a:lstStyle/>
          <a:p>
            <a:pPr marL="0" indent="0">
              <a:buNone/>
            </a:pPr>
            <a:r>
              <a:rPr lang="en-US" b="1" dirty="0"/>
              <a:t>2024</a:t>
            </a:r>
          </a:p>
          <a:p>
            <a:r>
              <a:rPr lang="en-US" dirty="0"/>
              <a:t>August 11-17</a:t>
            </a:r>
          </a:p>
          <a:p>
            <a:pPr marL="0" indent="0">
              <a:buNone/>
            </a:pPr>
            <a:endParaRPr lang="en-US" dirty="0"/>
          </a:p>
          <a:p>
            <a:pPr marL="0" indent="0">
              <a:buNone/>
            </a:pPr>
            <a:r>
              <a:rPr lang="en-US" b="1" dirty="0"/>
              <a:t>2025 - TBD</a:t>
            </a:r>
          </a:p>
          <a:p>
            <a:endParaRPr lang="en-US" dirty="0"/>
          </a:p>
        </p:txBody>
      </p:sp>
      <p:pic>
        <p:nvPicPr>
          <p:cNvPr id="5" name="Picture 4">
            <a:extLst>
              <a:ext uri="{FF2B5EF4-FFF2-40B4-BE49-F238E27FC236}">
                <a16:creationId xmlns:a16="http://schemas.microsoft.com/office/drawing/2014/main" id="{2A0A2BF0-DADE-F051-C42E-A0F7AE31BDA5}"/>
              </a:ext>
            </a:extLst>
          </p:cNvPr>
          <p:cNvPicPr>
            <a:picLocks noChangeAspect="1"/>
          </p:cNvPicPr>
          <p:nvPr/>
        </p:nvPicPr>
        <p:blipFill>
          <a:blip r:embed="rId3"/>
          <a:stretch>
            <a:fillRect/>
          </a:stretch>
        </p:blipFill>
        <p:spPr>
          <a:xfrm>
            <a:off x="5340308" y="1373328"/>
            <a:ext cx="6160096" cy="4231341"/>
          </a:xfrm>
          <a:prstGeom prst="rect">
            <a:avLst/>
          </a:prstGeom>
        </p:spPr>
      </p:pic>
    </p:spTree>
    <p:extLst>
      <p:ext uri="{BB962C8B-B14F-4D97-AF65-F5344CB8AC3E}">
        <p14:creationId xmlns:p14="http://schemas.microsoft.com/office/powerpoint/2010/main" val="296373261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8AFD-DE11-DA7F-207B-9729BC709218}"/>
              </a:ext>
            </a:extLst>
          </p:cNvPr>
          <p:cNvSpPr>
            <a:spLocks noGrp="1"/>
          </p:cNvSpPr>
          <p:nvPr>
            <p:ph type="title"/>
          </p:nvPr>
        </p:nvSpPr>
        <p:spPr/>
        <p:txBody>
          <a:bodyPr/>
          <a:lstStyle/>
          <a:p>
            <a:r>
              <a:rPr lang="en-US" b="1" dirty="0"/>
              <a:t>Youth Training – </a:t>
            </a:r>
            <a:r>
              <a:rPr lang="en-US" b="1" dirty="0">
                <a:hlinkClick r:id="rId2"/>
              </a:rPr>
              <a:t>NYLT</a:t>
            </a:r>
            <a:endParaRPr lang="en-US" b="1" dirty="0"/>
          </a:p>
        </p:txBody>
      </p:sp>
      <p:sp>
        <p:nvSpPr>
          <p:cNvPr id="3" name="Text Placeholder 2">
            <a:extLst>
              <a:ext uri="{FF2B5EF4-FFF2-40B4-BE49-F238E27FC236}">
                <a16:creationId xmlns:a16="http://schemas.microsoft.com/office/drawing/2014/main" id="{19F52918-258F-BBE0-DE31-6102ADBB31F9}"/>
              </a:ext>
            </a:extLst>
          </p:cNvPr>
          <p:cNvSpPr>
            <a:spLocks noGrp="1"/>
          </p:cNvSpPr>
          <p:nvPr>
            <p:ph type="body" idx="1"/>
          </p:nvPr>
        </p:nvSpPr>
        <p:spPr>
          <a:xfrm>
            <a:off x="838200" y="1374212"/>
            <a:ext cx="5405846" cy="1969879"/>
          </a:xfrm>
        </p:spPr>
        <p:txBody>
          <a:bodyPr>
            <a:normAutofit/>
          </a:bodyPr>
          <a:lstStyle/>
          <a:p>
            <a:pPr marL="0" indent="0">
              <a:buNone/>
            </a:pPr>
            <a:r>
              <a:rPr lang="en-US" sz="2400" b="1" dirty="0"/>
              <a:t>2024</a:t>
            </a:r>
          </a:p>
          <a:p>
            <a:pPr marL="0" indent="0">
              <a:buNone/>
            </a:pPr>
            <a:r>
              <a:rPr lang="en-US" sz="2400" dirty="0"/>
              <a:t>06/16/24 – 06/21/24:  Course 24-2</a:t>
            </a:r>
          </a:p>
          <a:p>
            <a:pPr marL="0" indent="0">
              <a:buNone/>
            </a:pPr>
            <a:r>
              <a:rPr lang="en-US" sz="2400" dirty="0"/>
              <a:t>06/23/24 – 06/28/24:  Course 24-3</a:t>
            </a:r>
          </a:p>
          <a:p>
            <a:pPr marL="0" indent="0">
              <a:buNone/>
            </a:pPr>
            <a:r>
              <a:rPr lang="en-US" sz="2400" dirty="0"/>
              <a:t>07/28/24 – 08/02/24:  Course 24-4 &amp; 24-5</a:t>
            </a:r>
          </a:p>
          <a:p>
            <a:pPr marL="0" indent="0">
              <a:buNone/>
            </a:pPr>
            <a:endParaRPr lang="en-US" sz="1000" dirty="0"/>
          </a:p>
        </p:txBody>
      </p:sp>
      <p:sp>
        <p:nvSpPr>
          <p:cNvPr id="4" name="Text Placeholder 2">
            <a:extLst>
              <a:ext uri="{FF2B5EF4-FFF2-40B4-BE49-F238E27FC236}">
                <a16:creationId xmlns:a16="http://schemas.microsoft.com/office/drawing/2014/main" id="{F9B47DA5-E368-5048-4DC7-643B44CC047F}"/>
              </a:ext>
            </a:extLst>
          </p:cNvPr>
          <p:cNvSpPr txBox="1">
            <a:spLocks/>
          </p:cNvSpPr>
          <p:nvPr/>
        </p:nvSpPr>
        <p:spPr>
          <a:xfrm>
            <a:off x="6662057" y="1228861"/>
            <a:ext cx="5405846" cy="2260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hangingPunct="1">
              <a:buFont typeface="Arial"/>
              <a:buNone/>
            </a:pPr>
            <a:r>
              <a:rPr lang="en-US" sz="2400" b="1" dirty="0"/>
              <a:t>2025</a:t>
            </a:r>
          </a:p>
          <a:p>
            <a:pPr marL="0" indent="0" hangingPunct="1">
              <a:buFont typeface="Arial"/>
              <a:buNone/>
            </a:pPr>
            <a:r>
              <a:rPr lang="en-US" sz="2400" dirty="0"/>
              <a:t>01/17-20/25 &amp; 02/01-02/25:  Winter</a:t>
            </a:r>
          </a:p>
          <a:p>
            <a:pPr marL="0" indent="0" hangingPunct="1">
              <a:buFont typeface="Arial"/>
              <a:buNone/>
            </a:pPr>
            <a:r>
              <a:rPr lang="en-US" sz="2400" dirty="0"/>
              <a:t>06/15/25 – 06/20/25:  25-2</a:t>
            </a:r>
          </a:p>
          <a:p>
            <a:pPr marL="0" indent="0" hangingPunct="1">
              <a:buFont typeface="Arial"/>
              <a:buNone/>
            </a:pPr>
            <a:r>
              <a:rPr lang="en-US" sz="2400" dirty="0"/>
              <a:t>06/22/25 – 06/27/25:  25-3</a:t>
            </a:r>
          </a:p>
          <a:p>
            <a:pPr marL="0" indent="0" hangingPunct="1">
              <a:buFont typeface="Arial"/>
              <a:buNone/>
            </a:pPr>
            <a:r>
              <a:rPr lang="en-US" sz="2400" dirty="0"/>
              <a:t>07/27/25 – 08/01/25:  25-4 &amp; 24-5</a:t>
            </a:r>
          </a:p>
        </p:txBody>
      </p:sp>
      <p:sp>
        <p:nvSpPr>
          <p:cNvPr id="5" name="Text Placeholder 2">
            <a:extLst>
              <a:ext uri="{FF2B5EF4-FFF2-40B4-BE49-F238E27FC236}">
                <a16:creationId xmlns:a16="http://schemas.microsoft.com/office/drawing/2014/main" id="{7E25C937-F1E5-E695-7DC9-54C4FFFC8DDD}"/>
              </a:ext>
            </a:extLst>
          </p:cNvPr>
          <p:cNvSpPr txBox="1">
            <a:spLocks/>
          </p:cNvSpPr>
          <p:nvPr/>
        </p:nvSpPr>
        <p:spPr>
          <a:xfrm>
            <a:off x="903513" y="3869217"/>
            <a:ext cx="10809516" cy="253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85000" lnSpcReduction="2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hangingPunct="1">
              <a:buFont typeface="Arial"/>
              <a:buNone/>
            </a:pPr>
            <a:r>
              <a:rPr lang="en-US" sz="3000" b="1" dirty="0"/>
              <a:t>Youth Training - National Advanced Youth Leadership Experience (NAYLE)</a:t>
            </a:r>
          </a:p>
          <a:p>
            <a:pPr marL="0" indent="0" hangingPunct="1">
              <a:buNone/>
            </a:pPr>
            <a:r>
              <a:rPr lang="en-US" sz="2600" dirty="0"/>
              <a:t>National Advanced Youth Leadership Experience (NAYLE) is an exciting program where young</a:t>
            </a:r>
          </a:p>
          <a:p>
            <a:pPr marL="0" indent="0" hangingPunct="1">
              <a:buNone/>
            </a:pPr>
            <a:r>
              <a:rPr lang="en-US" sz="2600" dirty="0"/>
              <a:t>men and women enhance their leadership skills through team building, ethical decision-making,</a:t>
            </a:r>
          </a:p>
          <a:p>
            <a:pPr marL="0" indent="0" hangingPunct="1">
              <a:buNone/>
            </a:pPr>
            <a:r>
              <a:rPr lang="en-US" sz="2600" dirty="0"/>
              <a:t>problem solving and service to others.</a:t>
            </a:r>
            <a:endParaRPr lang="en-US" sz="1300" dirty="0"/>
          </a:p>
          <a:p>
            <a:pPr hangingPunct="1"/>
            <a:r>
              <a:rPr lang="en-US" sz="2600" dirty="0"/>
              <a:t>Philmont: </a:t>
            </a:r>
            <a:r>
              <a:rPr lang="en-US" sz="2600" dirty="0">
                <a:hlinkClick r:id="rId3"/>
              </a:rPr>
              <a:t>https://www.philmontscoutranch.org/ptc/nayle/</a:t>
            </a:r>
            <a:endParaRPr lang="en-US" sz="2600" dirty="0"/>
          </a:p>
          <a:p>
            <a:pPr hangingPunct="1"/>
            <a:r>
              <a:rPr lang="en-US" sz="2600" dirty="0"/>
              <a:t>The Summit: </a:t>
            </a:r>
            <a:r>
              <a:rPr lang="en-US" sz="2600" dirty="0">
                <a:hlinkClick r:id="rId4"/>
              </a:rPr>
              <a:t>https://www.summitbsa.org/programs/training/seven-day-conferences/nayle</a:t>
            </a:r>
            <a:endParaRPr lang="en-US" sz="2600" dirty="0"/>
          </a:p>
          <a:p>
            <a:pPr hangingPunct="1"/>
            <a:endParaRPr lang="en-US" sz="1800" dirty="0"/>
          </a:p>
        </p:txBody>
      </p:sp>
    </p:spTree>
    <p:extLst>
      <p:ext uri="{BB962C8B-B14F-4D97-AF65-F5344CB8AC3E}">
        <p14:creationId xmlns:p14="http://schemas.microsoft.com/office/powerpoint/2010/main" val="359057306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D0D47A7-CA6E-22D1-86ED-2C5935F3A596}"/>
              </a:ext>
            </a:extLst>
          </p:cNvPr>
          <p:cNvSpPr>
            <a:spLocks noGrp="1"/>
          </p:cNvSpPr>
          <p:nvPr>
            <p:ph type="title"/>
          </p:nvPr>
        </p:nvSpPr>
        <p:spPr>
          <a:xfrm>
            <a:off x="2805923" y="-49065"/>
            <a:ext cx="6169025" cy="995363"/>
          </a:xfrm>
        </p:spPr>
        <p:txBody>
          <a:bodyPr/>
          <a:lstStyle/>
          <a:p>
            <a:r>
              <a:rPr lang="en-US" altLang="en-US" sz="3000" dirty="0">
                <a:latin typeface="Helvetica" panose="020B0604020202020204" pitchFamily="34" charset="0"/>
                <a:ea typeface="ヒラギノ角ゴ Pro W3" charset="-128"/>
              </a:rPr>
              <a:t>Summer/Fall 2024 GM Calendar</a:t>
            </a:r>
          </a:p>
        </p:txBody>
      </p:sp>
      <p:sp>
        <p:nvSpPr>
          <p:cNvPr id="15363" name="Content Placeholder 2">
            <a:extLst>
              <a:ext uri="{FF2B5EF4-FFF2-40B4-BE49-F238E27FC236}">
                <a16:creationId xmlns:a16="http://schemas.microsoft.com/office/drawing/2014/main" id="{EBC52866-A933-D5A4-EFAB-5A34A428CBB8}"/>
              </a:ext>
            </a:extLst>
          </p:cNvPr>
          <p:cNvSpPr>
            <a:spLocks noGrp="1"/>
          </p:cNvSpPr>
          <p:nvPr>
            <p:ph idx="1"/>
          </p:nvPr>
        </p:nvSpPr>
        <p:spPr>
          <a:xfrm>
            <a:off x="988825" y="714877"/>
            <a:ext cx="9803219" cy="5660875"/>
          </a:xfrm>
        </p:spPr>
        <p:txBody>
          <a:bodyPr>
            <a:noAutofit/>
          </a:bodyPr>
          <a:lstStyle/>
          <a:p>
            <a:pPr marL="0">
              <a:lnSpc>
                <a:spcPct val="100000"/>
              </a:lnSpc>
              <a:spcBef>
                <a:spcPts val="0"/>
              </a:spcBef>
            </a:pPr>
            <a:r>
              <a:rPr lang="en-US" altLang="en-US" sz="1400" dirty="0">
                <a:latin typeface="Arial" panose="020B0604020202020204" pitchFamily="34" charset="0"/>
                <a:ea typeface="Calibri" panose="020F0502020204030204" pitchFamily="34" charset="0"/>
                <a:cs typeface="Arial" panose="020B0604020202020204" pitchFamily="34" charset="0"/>
              </a:rPr>
              <a:t>2</a:t>
            </a:r>
            <a:r>
              <a:rPr lang="en-US" altLang="en-US" sz="1400" baseline="30000" dirty="0">
                <a:latin typeface="Arial" panose="020B0604020202020204" pitchFamily="34" charset="0"/>
                <a:ea typeface="Calibri" panose="020F0502020204030204" pitchFamily="34" charset="0"/>
                <a:cs typeface="Arial" panose="020B0604020202020204" pitchFamily="34" charset="0"/>
              </a:rPr>
              <a:t>nd</a:t>
            </a:r>
            <a:r>
              <a:rPr lang="en-US" altLang="en-US" sz="1400" dirty="0">
                <a:latin typeface="Arial" panose="020B0604020202020204" pitchFamily="34" charset="0"/>
                <a:ea typeface="Calibri" panose="020F0502020204030204" pitchFamily="34" charset="0"/>
                <a:cs typeface="Arial" panose="020B0604020202020204" pitchFamily="34" charset="0"/>
              </a:rPr>
              <a:t> Thursday of the month – Roundtable (7:30pm), Thoreau MS, Vienna, VA</a:t>
            </a:r>
          </a:p>
          <a:p>
            <a:pPr marL="0">
              <a:lnSpc>
                <a:spcPct val="100000"/>
              </a:lnSpc>
              <a:spcBef>
                <a:spcPts val="0"/>
              </a:spcBef>
            </a:pPr>
            <a:r>
              <a:rPr lang="en-US" altLang="en-US" sz="1400" dirty="0">
                <a:latin typeface="Arial" panose="020B0604020202020204" pitchFamily="34" charset="0"/>
                <a:ea typeface="Calibri" panose="020F0502020204030204" pitchFamily="34" charset="0"/>
                <a:cs typeface="Arial" panose="020B0604020202020204" pitchFamily="34" charset="0"/>
              </a:rPr>
              <a:t>2</a:t>
            </a:r>
            <a:r>
              <a:rPr lang="en-US" altLang="en-US" sz="1400" baseline="30000" dirty="0">
                <a:latin typeface="Arial" panose="020B0604020202020204" pitchFamily="34" charset="0"/>
                <a:ea typeface="Calibri" panose="020F0502020204030204" pitchFamily="34" charset="0"/>
                <a:cs typeface="Arial" panose="020B0604020202020204" pitchFamily="34" charset="0"/>
              </a:rPr>
              <a:t>nd</a:t>
            </a:r>
            <a:r>
              <a:rPr lang="en-US" altLang="en-US" sz="1400" dirty="0">
                <a:latin typeface="Arial" panose="020B0604020202020204" pitchFamily="34" charset="0"/>
                <a:ea typeface="Calibri" panose="020F0502020204030204" pitchFamily="34" charset="0"/>
                <a:cs typeface="Arial" panose="020B0604020202020204" pitchFamily="34" charset="0"/>
              </a:rPr>
              <a:t> Thursday of the month – OA Meeting (7:30pm), Thoreau MS, Vienna, VA</a:t>
            </a: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07/14/24 – 07/20/24 – </a:t>
            </a:r>
            <a:r>
              <a:rPr lang="en-US" sz="1400" i="0" u="none" strike="noStrike" dirty="0">
                <a:solidFill>
                  <a:srgbClr val="0000FF"/>
                </a:solidFill>
                <a:effectLst/>
                <a:latin typeface="Arial" panose="020B0604020202020204" pitchFamily="34" charset="0"/>
                <a:cs typeface="Arial" panose="020B0604020202020204" pitchFamily="34" charset="0"/>
                <a:hlinkClick r:id="rId2"/>
              </a:rPr>
              <a:t>Camp Snyder Specialty Week (Merit Badges)</a:t>
            </a:r>
            <a:r>
              <a:rPr lang="en-US" sz="1400" i="0" dirty="0">
                <a:solidFill>
                  <a:srgbClr val="000000"/>
                </a:solidFill>
                <a:effectLst/>
                <a:latin typeface="Arial" panose="020B0604020202020204" pitchFamily="34" charset="0"/>
                <a:cs typeface="Arial" panose="020B0604020202020204" pitchFamily="34" charset="0"/>
              </a:rPr>
              <a:t>, </a:t>
            </a:r>
            <a:r>
              <a:rPr lang="en-US" sz="1400" b="0" i="0" dirty="0">
                <a:solidFill>
                  <a:srgbClr val="000000"/>
                </a:solidFill>
                <a:effectLst/>
                <a:latin typeface="Arial" panose="020B0604020202020204" pitchFamily="34" charset="0"/>
                <a:cs typeface="Arial" panose="020B0604020202020204" pitchFamily="34" charset="0"/>
              </a:rPr>
              <a:t>Haymarket, VA </a:t>
            </a:r>
            <a:endParaRPr lang="en-US" sz="1400" b="0" i="0" dirty="0">
              <a:solidFill>
                <a:srgbClr val="7A7A7A"/>
              </a:solidFill>
              <a:effectLst/>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07/21/24 – 07/27/24 – </a:t>
            </a:r>
            <a:r>
              <a:rPr lang="en-US" sz="1400" b="0" i="0" dirty="0">
                <a:solidFill>
                  <a:srgbClr val="000000"/>
                </a:solidFill>
                <a:effectLst/>
                <a:latin typeface="Arial" panose="020B0604020202020204" pitchFamily="34" charset="0"/>
                <a:cs typeface="Arial" panose="020B0604020202020204" pitchFamily="34" charset="0"/>
                <a:hlinkClick r:id="rId2"/>
              </a:rPr>
              <a:t>Camp Snyder Specialty Week (Merit Badges</a:t>
            </a:r>
            <a:r>
              <a:rPr lang="en-US" sz="1400" b="0" i="0" dirty="0">
                <a:solidFill>
                  <a:srgbClr val="000000"/>
                </a:solidFill>
                <a:effectLst/>
                <a:latin typeface="Arial" panose="020B0604020202020204" pitchFamily="34" charset="0"/>
                <a:cs typeface="Arial" panose="020B0604020202020204" pitchFamily="34" charset="0"/>
              </a:rPr>
              <a:t>), Haymarket, VA</a:t>
            </a:r>
          </a:p>
          <a:p>
            <a:pPr marL="0">
              <a:lnSpc>
                <a:spcPct val="100000"/>
              </a:lnSpc>
              <a:spcBef>
                <a:spcPts val="0"/>
              </a:spcBef>
            </a:pPr>
            <a:r>
              <a:rPr lang="en-US" sz="1400" dirty="0">
                <a:latin typeface="Arial" panose="020B0604020202020204" pitchFamily="34" charset="0"/>
                <a:cs typeface="Arial" panose="020B0604020202020204" pitchFamily="34" charset="0"/>
              </a:rPr>
              <a:t>08/04/24 – </a:t>
            </a:r>
            <a:r>
              <a:rPr lang="en-US" sz="1400" dirty="0">
                <a:solidFill>
                  <a:srgbClr val="0000FF"/>
                </a:solidFill>
                <a:latin typeface="Arial" panose="020B0604020202020204" pitchFamily="34" charset="0"/>
                <a:cs typeface="Arial" panose="020B0604020202020204" pitchFamily="34" charset="0"/>
                <a:hlinkClick r:id="rId3"/>
              </a:rPr>
              <a:t>Scouts Days – Nationals vs Milwaukee Brewers</a:t>
            </a:r>
            <a:r>
              <a:rPr lang="en-US" sz="1400" dirty="0">
                <a:latin typeface="Arial" panose="020B0604020202020204" pitchFamily="34" charset="0"/>
                <a:cs typeface="Arial" panose="020B0604020202020204" pitchFamily="34" charset="0"/>
              </a:rPr>
              <a:t>, 1:35pm, Nationals Park</a:t>
            </a:r>
            <a:endParaRPr lang="en-US" sz="1400" dirty="0">
              <a:solidFill>
                <a:srgbClr val="7A7A7A"/>
              </a:solidFill>
              <a:latin typeface="Arial" panose="020B0604020202020204" pitchFamily="34" charset="0"/>
              <a:cs typeface="Arial" panose="020B0604020202020204" pitchFamily="34" charset="0"/>
            </a:endParaRPr>
          </a:p>
          <a:p>
            <a:pPr marL="0">
              <a:lnSpc>
                <a:spcPct val="100000"/>
              </a:lnSpc>
              <a:spcBef>
                <a:spcPts val="0"/>
              </a:spcBef>
            </a:pPr>
            <a:r>
              <a:rPr lang="en-US" sz="1400" dirty="0">
                <a:latin typeface="Arial" panose="020B0604020202020204" pitchFamily="34" charset="0"/>
                <a:cs typeface="Arial" panose="020B0604020202020204" pitchFamily="34" charset="0"/>
              </a:rPr>
              <a:t>08/04/24 – 08/06/24 – </a:t>
            </a:r>
            <a:r>
              <a:rPr lang="en-US" sz="1400" dirty="0">
                <a:latin typeface="Arial" panose="020B0604020202020204" pitchFamily="34" charset="0"/>
                <a:cs typeface="Arial" panose="020B0604020202020204" pitchFamily="34" charset="0"/>
                <a:hlinkClick r:id="rId4"/>
              </a:rPr>
              <a:t>Lodge Summer Ordeal</a:t>
            </a:r>
            <a:r>
              <a:rPr lang="en-US" sz="1400" dirty="0">
                <a:latin typeface="Arial" panose="020B0604020202020204" pitchFamily="34" charset="0"/>
                <a:cs typeface="Arial" panose="020B0604020202020204" pitchFamily="34" charset="0"/>
              </a:rPr>
              <a:t>, Camp Snyder, Haymarket, VA</a:t>
            </a:r>
            <a:endParaRPr lang="en-US" sz="1400" dirty="0">
              <a:solidFill>
                <a:srgbClr val="7A7A7A"/>
              </a:solidFill>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08/08/24 – Join Scouting Night/Roundtable, 7:30pm, Thoreau MS, Vienna, VA</a:t>
            </a:r>
          </a:p>
          <a:p>
            <a:pPr marL="0" algn="l">
              <a:lnSpc>
                <a:spcPct val="100000"/>
              </a:lnSpc>
              <a:spcBef>
                <a:spcPts val="0"/>
              </a:spcBef>
            </a:pPr>
            <a:r>
              <a:rPr lang="en-US" altLang="en-US" sz="1400" dirty="0">
                <a:latin typeface="Arial" panose="020B0604020202020204" pitchFamily="34" charset="0"/>
                <a:ea typeface="Calibri" panose="020F0502020204030204" pitchFamily="34" charset="0"/>
                <a:cs typeface="Arial" panose="020B0604020202020204" pitchFamily="34" charset="0"/>
              </a:rPr>
              <a:t>08/15/24 – 08/18/24 – </a:t>
            </a:r>
            <a:r>
              <a:rPr lang="en-US" altLang="en-US" sz="1400" dirty="0">
                <a:latin typeface="Arial" panose="020B0604020202020204" pitchFamily="34" charset="0"/>
                <a:ea typeface="Calibri" panose="020F0502020204030204" pitchFamily="34" charset="0"/>
                <a:cs typeface="Arial" panose="020B0604020202020204" pitchFamily="34" charset="0"/>
                <a:hlinkClick r:id="rId5"/>
              </a:rPr>
              <a:t>Powder Horn</a:t>
            </a:r>
            <a:r>
              <a:rPr lang="en-US" altLang="en-US" sz="1400" dirty="0">
                <a:latin typeface="Arial" panose="020B0604020202020204" pitchFamily="34" charset="0"/>
                <a:ea typeface="Calibri" panose="020F0502020204030204" pitchFamily="34" charset="0"/>
                <a:cs typeface="Arial" panose="020B0604020202020204" pitchFamily="34" charset="0"/>
              </a:rPr>
              <a:t>, Camp St. Charles, Newburg, MD</a:t>
            </a:r>
          </a:p>
          <a:p>
            <a:pPr marL="0">
              <a:lnSpc>
                <a:spcPct val="100000"/>
              </a:lnSpc>
              <a:spcBef>
                <a:spcPts val="0"/>
              </a:spcBef>
            </a:pPr>
            <a:r>
              <a:rPr lang="en-US" sz="1400" dirty="0">
                <a:latin typeface="Arial" panose="020B0604020202020204" pitchFamily="34" charset="0"/>
                <a:cs typeface="Arial" panose="020B0604020202020204" pitchFamily="34" charset="0"/>
              </a:rPr>
              <a:t>09/07/24 – </a:t>
            </a:r>
            <a:r>
              <a:rPr lang="en-US" sz="1400" dirty="0">
                <a:latin typeface="Arial" panose="020B0604020202020204" pitchFamily="34" charset="0"/>
                <a:cs typeface="Arial" panose="020B0604020202020204" pitchFamily="34" charset="0"/>
                <a:hlinkClick r:id="rId6"/>
              </a:rPr>
              <a:t>Paddle Craft Safety </a:t>
            </a:r>
            <a:r>
              <a:rPr lang="en-US" sz="1400" dirty="0">
                <a:latin typeface="Arial" panose="020B0604020202020204" pitchFamily="34" charset="0"/>
                <a:cs typeface="Arial" panose="020B0604020202020204" pitchFamily="34" charset="0"/>
              </a:rPr>
              <a:t>(Still Water), Camp Snyder, Haymarket, VA</a:t>
            </a:r>
            <a:endParaRPr lang="en-US" sz="1400" dirty="0">
              <a:solidFill>
                <a:srgbClr val="7A7A7A"/>
              </a:solidFill>
              <a:latin typeface="Arial" panose="020B0604020202020204" pitchFamily="34" charset="0"/>
              <a:cs typeface="Arial" panose="020B0604020202020204" pitchFamily="34" charset="0"/>
            </a:endParaRPr>
          </a:p>
          <a:p>
            <a:pPr marL="0">
              <a:lnSpc>
                <a:spcPct val="100000"/>
              </a:lnSpc>
              <a:spcBef>
                <a:spcPts val="0"/>
              </a:spcBef>
            </a:pPr>
            <a:r>
              <a:rPr lang="en-US" sz="1400" dirty="0">
                <a:latin typeface="Arial" panose="020B0604020202020204" pitchFamily="34" charset="0"/>
                <a:cs typeface="Arial" panose="020B0604020202020204" pitchFamily="34" charset="0"/>
              </a:rPr>
              <a:t>09/08/24 – </a:t>
            </a:r>
            <a:r>
              <a:rPr lang="en-US" sz="1400" dirty="0">
                <a:latin typeface="Arial" panose="020B0604020202020204" pitchFamily="34" charset="0"/>
                <a:cs typeface="Arial" panose="020B0604020202020204" pitchFamily="34" charset="0"/>
                <a:hlinkClick r:id="rId6"/>
              </a:rPr>
              <a:t>Paddle Craft Safety </a:t>
            </a:r>
            <a:r>
              <a:rPr lang="en-US" sz="1400" dirty="0">
                <a:latin typeface="Arial" panose="020B0604020202020204" pitchFamily="34" charset="0"/>
                <a:cs typeface="Arial" panose="020B0604020202020204" pitchFamily="34" charset="0"/>
              </a:rPr>
              <a:t>(Moving Water), Riley’s Lock, MD</a:t>
            </a:r>
            <a:endParaRPr lang="en-US" sz="1400" dirty="0">
              <a:solidFill>
                <a:srgbClr val="7A7A7A"/>
              </a:solidFill>
              <a:latin typeface="Arial" panose="020B0604020202020204" pitchFamily="34" charset="0"/>
              <a:cs typeface="Arial" panose="020B0604020202020204" pitchFamily="34" charset="0"/>
            </a:endParaRPr>
          </a:p>
          <a:p>
            <a:pPr marL="0">
              <a:lnSpc>
                <a:spcPct val="100000"/>
              </a:lnSpc>
              <a:spcBef>
                <a:spcPts val="0"/>
              </a:spcBef>
            </a:pPr>
            <a:r>
              <a:rPr lang="en-US" sz="1400" dirty="0">
                <a:latin typeface="Arial" panose="020B0604020202020204" pitchFamily="34" charset="0"/>
                <a:cs typeface="Arial" panose="020B0604020202020204" pitchFamily="34" charset="0"/>
              </a:rPr>
              <a:t>09/12/24 – Roundtable, 7:30pm, Thoreau MS, Vienna, VA</a:t>
            </a:r>
            <a:endParaRPr lang="en-US" sz="1400" dirty="0">
              <a:solidFill>
                <a:srgbClr val="7A7A7A"/>
              </a:solidFill>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09/13/24 – 09/1</a:t>
            </a:r>
            <a:r>
              <a:rPr lang="en-US" sz="1400" dirty="0">
                <a:latin typeface="Arial" panose="020B0604020202020204" pitchFamily="34" charset="0"/>
                <a:cs typeface="Arial" panose="020B0604020202020204" pitchFamily="34" charset="0"/>
              </a:rPr>
              <a:t>5</a:t>
            </a:r>
            <a:r>
              <a:rPr lang="en-US" sz="1400" b="0" i="0" dirty="0">
                <a:solidFill>
                  <a:srgbClr val="000000"/>
                </a:solidFill>
                <a:effectLst/>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4</a:t>
            </a:r>
            <a:r>
              <a:rPr lang="en-US" sz="1400" b="0" i="0" dirty="0">
                <a:solidFill>
                  <a:srgbClr val="000000"/>
                </a:solidFill>
                <a:effectLst/>
                <a:latin typeface="Arial" panose="020B0604020202020204" pitchFamily="34" charset="0"/>
                <a:cs typeface="Arial" panose="020B0604020202020204" pitchFamily="34" charset="0"/>
              </a:rPr>
              <a:t> – 202</a:t>
            </a:r>
            <a:r>
              <a:rPr lang="en-US" sz="1400" dirty="0">
                <a:latin typeface="Arial" panose="020B0604020202020204" pitchFamily="34" charset="0"/>
                <a:cs typeface="Arial" panose="020B0604020202020204" pitchFamily="34" charset="0"/>
              </a:rPr>
              <a:t>4</a:t>
            </a:r>
            <a:r>
              <a:rPr lang="en-US" sz="1400" b="0" i="0" dirty="0">
                <a:solidFill>
                  <a:srgbClr val="000000"/>
                </a:solidFill>
                <a:effectLst/>
                <a:latin typeface="Arial" panose="020B0604020202020204" pitchFamily="34" charset="0"/>
                <a:cs typeface="Arial" panose="020B0604020202020204" pitchFamily="34" charset="0"/>
              </a:rPr>
              <a:t> OA Fall Fellowship, Camp Goshen, Goshen, VA</a:t>
            </a:r>
            <a:endParaRPr lang="en-US" sz="1400" b="0" i="0" dirty="0">
              <a:solidFill>
                <a:srgbClr val="7A7A7A"/>
              </a:solidFill>
              <a:effectLst/>
              <a:latin typeface="Arial" panose="020B0604020202020204" pitchFamily="34" charset="0"/>
              <a:cs typeface="Arial" panose="020B0604020202020204" pitchFamily="34" charset="0"/>
            </a:endParaRPr>
          </a:p>
          <a:p>
            <a:pPr marL="0">
              <a:lnSpc>
                <a:spcPct val="100000"/>
              </a:lnSpc>
              <a:spcBef>
                <a:spcPts val="0"/>
              </a:spcBef>
            </a:pPr>
            <a:r>
              <a:rPr lang="en-US" sz="1400" dirty="0">
                <a:latin typeface="Arial" panose="020B0604020202020204" pitchFamily="34" charset="0"/>
                <a:cs typeface="Arial" panose="020B0604020202020204" pitchFamily="34" charset="0"/>
              </a:rPr>
              <a:t>09/21/24 – 09/22/24 – </a:t>
            </a:r>
            <a:r>
              <a:rPr lang="en-US" sz="1400" dirty="0">
                <a:latin typeface="Arial" panose="020B0604020202020204" pitchFamily="34" charset="0"/>
                <a:cs typeface="Arial" panose="020B0604020202020204" pitchFamily="34" charset="0"/>
                <a:hlinkClick r:id="rId7"/>
              </a:rPr>
              <a:t>Fall Festival (Scout-tober Fest) </a:t>
            </a:r>
            <a:r>
              <a:rPr lang="en-US" sz="1400" dirty="0">
                <a:latin typeface="Arial" panose="020B0604020202020204" pitchFamily="34" charset="0"/>
                <a:cs typeface="Arial" panose="020B0604020202020204" pitchFamily="34" charset="0"/>
              </a:rPr>
              <a:t>, Camp Snyder, Haymarket, VA</a:t>
            </a:r>
            <a:endParaRPr lang="en-US" sz="1400" dirty="0">
              <a:solidFill>
                <a:srgbClr val="7A7A7A"/>
              </a:solidFill>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09/28/24 – </a:t>
            </a:r>
            <a:r>
              <a:rPr lang="en-US" sz="1400" i="0" u="none" strike="noStrike" dirty="0">
                <a:solidFill>
                  <a:srgbClr val="0000FF"/>
                </a:solidFill>
                <a:effectLst/>
                <a:latin typeface="Arial" panose="020B0604020202020204" pitchFamily="34" charset="0"/>
                <a:cs typeface="Arial" panose="020B0604020202020204" pitchFamily="34" charset="0"/>
                <a:hlinkClick r:id="rId8"/>
              </a:rPr>
              <a:t>Life to Eagle Seminar</a:t>
            </a:r>
            <a:r>
              <a:rPr lang="en-US" sz="1400" b="0" i="0" dirty="0">
                <a:solidFill>
                  <a:srgbClr val="000000"/>
                </a:solidFill>
                <a:effectLst/>
                <a:latin typeface="Arial" panose="020B0604020202020204" pitchFamily="34" charset="0"/>
                <a:cs typeface="Arial" panose="020B0604020202020204" pitchFamily="34" charset="0"/>
              </a:rPr>
              <a:t>, St James Catholic Church, Falls Church, VA</a:t>
            </a:r>
            <a:endParaRPr lang="en-US" sz="1400" b="0" i="0" dirty="0">
              <a:solidFill>
                <a:srgbClr val="7A7A7A"/>
              </a:solidFill>
              <a:effectLst/>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09/XX/2</a:t>
            </a:r>
            <a:r>
              <a:rPr lang="en-US" sz="1400" dirty="0">
                <a:latin typeface="Arial" panose="020B0604020202020204" pitchFamily="34" charset="0"/>
                <a:cs typeface="Arial" panose="020B0604020202020204" pitchFamily="34" charset="0"/>
              </a:rPr>
              <a:t>4</a:t>
            </a:r>
            <a:r>
              <a:rPr lang="en-US" sz="1400" b="0" i="0" dirty="0">
                <a:solidFill>
                  <a:srgbClr val="000000"/>
                </a:solidFill>
                <a:effectLst/>
                <a:latin typeface="Arial" panose="020B0604020202020204" pitchFamily="34" charset="0"/>
                <a:cs typeface="Arial" panose="020B0604020202020204" pitchFamily="34" charset="0"/>
              </a:rPr>
              <a:t> – 10/XX/24 – </a:t>
            </a:r>
            <a:r>
              <a:rPr lang="en-US" sz="1400" b="0" i="0" dirty="0">
                <a:solidFill>
                  <a:srgbClr val="000000"/>
                </a:solidFill>
                <a:effectLst/>
                <a:latin typeface="Arial" panose="020B0604020202020204" pitchFamily="34" charset="0"/>
                <a:cs typeface="Arial" panose="020B0604020202020204" pitchFamily="34" charset="0"/>
                <a:hlinkClick r:id="rId4"/>
              </a:rPr>
              <a:t>Fall Ordeal</a:t>
            </a:r>
            <a:r>
              <a:rPr lang="en-US" sz="1400" b="0" i="0" dirty="0">
                <a:solidFill>
                  <a:srgbClr val="000000"/>
                </a:solidFill>
                <a:effectLst/>
                <a:latin typeface="Arial" panose="020B0604020202020204" pitchFamily="34" charset="0"/>
                <a:cs typeface="Arial" panose="020B0604020202020204" pitchFamily="34" charset="0"/>
              </a:rPr>
              <a:t>, TBD </a:t>
            </a:r>
          </a:p>
          <a:p>
            <a:pPr marL="0">
              <a:lnSpc>
                <a:spcPct val="100000"/>
              </a:lnSpc>
              <a:spcBef>
                <a:spcPts val="0"/>
              </a:spcBef>
            </a:pPr>
            <a:r>
              <a:rPr lang="en-US" altLang="en-US" sz="1400" dirty="0">
                <a:latin typeface="Arial" panose="020B0604020202020204" pitchFamily="34" charset="0"/>
                <a:ea typeface="Calibri" panose="020F0502020204030204" pitchFamily="34" charset="0"/>
                <a:cs typeface="Arial" panose="020B0604020202020204" pitchFamily="34" charset="0"/>
              </a:rPr>
              <a:t>10/XX/24 – Aquatics Partial Merit Badge Completion Clinic, Location TBD</a:t>
            </a: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10/11/24 – 10/14/2</a:t>
            </a:r>
            <a:r>
              <a:rPr lang="en-US" sz="1400" dirty="0">
                <a:latin typeface="Arial" panose="020B0604020202020204" pitchFamily="34" charset="0"/>
                <a:cs typeface="Arial" panose="020B0604020202020204" pitchFamily="34" charset="0"/>
              </a:rPr>
              <a:t>4</a:t>
            </a:r>
            <a:r>
              <a:rPr lang="en-US" sz="1400" b="0" i="0" dirty="0">
                <a:solidFill>
                  <a:srgbClr val="000000"/>
                </a:solidFill>
                <a:effectLst/>
                <a:latin typeface="Arial" panose="020B0604020202020204" pitchFamily="34" charset="0"/>
                <a:cs typeface="Arial" panose="020B0604020202020204" pitchFamily="34" charset="0"/>
              </a:rPr>
              <a:t> – Climb-o-ree</a:t>
            </a:r>
            <a:endParaRPr lang="en-US" sz="1400" b="0" i="0" dirty="0">
              <a:solidFill>
                <a:srgbClr val="7A7A7A"/>
              </a:solidFill>
              <a:effectLst/>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10/10/24 – Roundtable, 7:30pm, Thoreau MS, Vienna, VA</a:t>
            </a:r>
            <a:endParaRPr lang="en-US" sz="1400" b="0" i="0" dirty="0">
              <a:solidFill>
                <a:srgbClr val="7A7A7A"/>
              </a:solidFill>
              <a:effectLst/>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10/18/24 – 10/20/24 – Fall Camporee, Camp Rock Enon, Gore, VA</a:t>
            </a:r>
            <a:endParaRPr lang="en-US" sz="1400" b="0" i="0" dirty="0">
              <a:solidFill>
                <a:srgbClr val="7A7A7A"/>
              </a:solidFill>
              <a:effectLst/>
              <a:latin typeface="Arial" panose="020B0604020202020204" pitchFamily="34" charset="0"/>
              <a:cs typeface="Arial" panose="020B0604020202020204" pitchFamily="34" charset="0"/>
            </a:endParaRPr>
          </a:p>
          <a:p>
            <a:pPr marL="0">
              <a:lnSpc>
                <a:spcPct val="100000"/>
              </a:lnSpc>
              <a:spcBef>
                <a:spcPts val="0"/>
              </a:spcBef>
            </a:pPr>
            <a:r>
              <a:rPr lang="en-US" altLang="en-US" sz="1400" dirty="0">
                <a:solidFill>
                  <a:schemeClr val="tx1"/>
                </a:solidFill>
                <a:latin typeface="Arial" panose="020B0604020202020204" pitchFamily="34" charset="0"/>
                <a:ea typeface="Calibri" panose="020F0502020204030204" pitchFamily="34" charset="0"/>
                <a:cs typeface="Arial" panose="020B0604020202020204" pitchFamily="34" charset="0"/>
              </a:rPr>
              <a:t>10/19/24 – 10/20/24 – </a:t>
            </a:r>
            <a:r>
              <a:rPr lang="en-US" altLang="en-US" sz="1400" dirty="0">
                <a:solidFill>
                  <a:schemeClr val="tx1"/>
                </a:solidFill>
                <a:latin typeface="Arial" panose="020B0604020202020204" pitchFamily="34" charset="0"/>
                <a:ea typeface="Calibri" panose="020F0502020204030204" pitchFamily="34" charset="0"/>
                <a:cs typeface="Arial" panose="020B0604020202020204" pitchFamily="34" charset="0"/>
                <a:hlinkClick r:id="rId9"/>
              </a:rPr>
              <a:t>Jamboree on the Air/Jamboree on the Internet (JOTA/JOTI) </a:t>
            </a:r>
            <a:endParaRPr lang="en-US" sz="1400" b="0" i="0" dirty="0">
              <a:solidFill>
                <a:schemeClr val="tx1"/>
              </a:solidFill>
              <a:effectLst/>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chemeClr val="tx1"/>
                </a:solidFill>
                <a:effectLst/>
                <a:latin typeface="Arial" panose="020B0604020202020204" pitchFamily="34" charset="0"/>
                <a:cs typeface="Arial" panose="020B0604020202020204" pitchFamily="34" charset="0"/>
              </a:rPr>
              <a:t>10/26/24 – 10/27/24 – Hike-o-ree</a:t>
            </a: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11/02/24 – </a:t>
            </a:r>
            <a:r>
              <a:rPr lang="en-US" sz="1400" b="0" i="0" dirty="0">
                <a:solidFill>
                  <a:srgbClr val="000000"/>
                </a:solidFill>
                <a:effectLst/>
                <a:latin typeface="Arial" panose="020B0604020202020204" pitchFamily="34" charset="0"/>
                <a:cs typeface="Arial" panose="020B0604020202020204" pitchFamily="34" charset="0"/>
                <a:hlinkClick r:id="rId10"/>
              </a:rPr>
              <a:t>Scouting for Food </a:t>
            </a:r>
            <a:r>
              <a:rPr lang="en-US" sz="1400" b="0" i="0" dirty="0">
                <a:solidFill>
                  <a:srgbClr val="000000"/>
                </a:solidFill>
                <a:effectLst/>
                <a:latin typeface="Arial" panose="020B0604020202020204" pitchFamily="34" charset="0"/>
                <a:cs typeface="Arial" panose="020B0604020202020204" pitchFamily="34" charset="0"/>
              </a:rPr>
              <a:t>(Tags)</a:t>
            </a:r>
            <a:endParaRPr lang="en-US" sz="1400" b="0" i="0" dirty="0">
              <a:solidFill>
                <a:srgbClr val="7A7A7A"/>
              </a:solidFill>
              <a:effectLst/>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11/09/24 – </a:t>
            </a:r>
            <a:r>
              <a:rPr lang="en-US" sz="1400" b="0" i="0" dirty="0">
                <a:solidFill>
                  <a:srgbClr val="000000"/>
                </a:solidFill>
                <a:effectLst/>
                <a:latin typeface="Arial" panose="020B0604020202020204" pitchFamily="34" charset="0"/>
                <a:cs typeface="Arial" panose="020B0604020202020204" pitchFamily="34" charset="0"/>
                <a:hlinkClick r:id="rId10"/>
              </a:rPr>
              <a:t>Scouting for Food </a:t>
            </a:r>
            <a:r>
              <a:rPr lang="en-US" sz="1400" b="0" i="0" dirty="0">
                <a:solidFill>
                  <a:srgbClr val="000000"/>
                </a:solidFill>
                <a:effectLst/>
                <a:latin typeface="Arial" panose="020B0604020202020204" pitchFamily="34" charset="0"/>
                <a:cs typeface="Arial" panose="020B0604020202020204" pitchFamily="34" charset="0"/>
              </a:rPr>
              <a:t>(Collection)</a:t>
            </a:r>
            <a:endParaRPr lang="en-US" sz="1400" b="0" i="0" dirty="0">
              <a:solidFill>
                <a:srgbClr val="7A7A7A"/>
              </a:solidFill>
              <a:effectLst/>
              <a:latin typeface="Arial" panose="020B0604020202020204" pitchFamily="34" charset="0"/>
              <a:cs typeface="Arial" panose="020B0604020202020204" pitchFamily="34" charset="0"/>
            </a:endParaRPr>
          </a:p>
          <a:p>
            <a:pPr marL="0" algn="l">
              <a:lnSpc>
                <a:spcPct val="100000"/>
              </a:lnSpc>
              <a:spcBef>
                <a:spcPts val="0"/>
              </a:spcBef>
            </a:pPr>
            <a:r>
              <a:rPr lang="en-US" sz="1400" b="0" i="0" dirty="0">
                <a:solidFill>
                  <a:srgbClr val="000000"/>
                </a:solidFill>
                <a:effectLst/>
                <a:latin typeface="Arial" panose="020B0604020202020204" pitchFamily="34" charset="0"/>
                <a:cs typeface="Arial" panose="020B0604020202020204" pitchFamily="34" charset="0"/>
              </a:rPr>
              <a:t>11/1</a:t>
            </a:r>
            <a:r>
              <a:rPr lang="en-US" sz="1400" dirty="0">
                <a:latin typeface="Arial" panose="020B0604020202020204" pitchFamily="34" charset="0"/>
                <a:cs typeface="Arial" panose="020B0604020202020204" pitchFamily="34" charset="0"/>
              </a:rPr>
              <a:t>0</a:t>
            </a:r>
            <a:r>
              <a:rPr lang="en-US" sz="1400" b="0" i="0" dirty="0">
                <a:solidFill>
                  <a:srgbClr val="000000"/>
                </a:solidFill>
                <a:effectLst/>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4</a:t>
            </a:r>
            <a:r>
              <a:rPr lang="en-US" sz="1400" b="0" i="0" dirty="0">
                <a:solidFill>
                  <a:srgbClr val="000000"/>
                </a:solidFill>
                <a:effectLst/>
                <a:latin typeface="Arial" panose="020B0604020202020204" pitchFamily="34" charset="0"/>
                <a:cs typeface="Arial" panose="020B0604020202020204" pitchFamily="34" charset="0"/>
              </a:rPr>
              <a:t> – </a:t>
            </a:r>
            <a:r>
              <a:rPr lang="en-US" sz="1400" b="0" i="0" dirty="0">
                <a:solidFill>
                  <a:srgbClr val="000000"/>
                </a:solidFill>
                <a:effectLst/>
                <a:latin typeface="Arial" panose="020B0604020202020204" pitchFamily="34" charset="0"/>
                <a:cs typeface="Arial" panose="020B0604020202020204" pitchFamily="34" charset="0"/>
                <a:hlinkClick r:id="rId11"/>
              </a:rPr>
              <a:t>Veterans Day Flags In</a:t>
            </a:r>
            <a:r>
              <a:rPr lang="en-US" sz="1400" b="0" i="0" dirty="0">
                <a:solidFill>
                  <a:srgbClr val="000000"/>
                </a:solidFill>
                <a:effectLst/>
                <a:latin typeface="Arial" panose="020B0604020202020204" pitchFamily="34" charset="0"/>
                <a:cs typeface="Arial" panose="020B0604020202020204" pitchFamily="34" charset="0"/>
              </a:rPr>
              <a:t>, National Memorial Park, Falls Church, VA</a:t>
            </a:r>
            <a:endParaRPr lang="en-US" sz="1400" b="0" i="0" dirty="0">
              <a:solidFill>
                <a:srgbClr val="7A7A7A"/>
              </a:solidFill>
              <a:effectLst/>
              <a:latin typeface="Arial" panose="020B0604020202020204" pitchFamily="34" charset="0"/>
              <a:cs typeface="Arial" panose="020B0604020202020204" pitchFamily="34" charset="0"/>
            </a:endParaRPr>
          </a:p>
          <a:p>
            <a:pPr marL="0">
              <a:lnSpc>
                <a:spcPct val="100000"/>
              </a:lnSpc>
              <a:spcBef>
                <a:spcPts val="0"/>
              </a:spcBef>
            </a:pPr>
            <a:r>
              <a:rPr lang="en-US" altLang="en-US" sz="1400" dirty="0">
                <a:latin typeface="Arial" panose="020B0604020202020204" pitchFamily="34" charset="0"/>
                <a:ea typeface="Calibri" panose="020F0502020204030204" pitchFamily="34" charset="0"/>
                <a:cs typeface="Arial" panose="020B0604020202020204" pitchFamily="34" charset="0"/>
              </a:rPr>
              <a:t>11/01/24 – OA Election Season Opens</a:t>
            </a:r>
          </a:p>
          <a:p>
            <a:pPr marL="0">
              <a:lnSpc>
                <a:spcPct val="100000"/>
              </a:lnSpc>
              <a:spcBef>
                <a:spcPts val="0"/>
              </a:spcBef>
            </a:pPr>
            <a:r>
              <a:rPr lang="en-US" altLang="en-US" sz="1400" dirty="0">
                <a:latin typeface="Arial" panose="020B0604020202020204" pitchFamily="34" charset="0"/>
                <a:ea typeface="Calibri" panose="020F0502020204030204" pitchFamily="34" charset="0"/>
                <a:cs typeface="Arial" panose="020B0604020202020204" pitchFamily="34" charset="0"/>
              </a:rPr>
              <a:t>12/06/24 – 12/07/24 – OA Trade-o-ree, Camp Snyder, Haymarket, VA</a:t>
            </a:r>
          </a:p>
          <a:p>
            <a:pPr marL="0">
              <a:lnSpc>
                <a:spcPct val="100000"/>
              </a:lnSpc>
              <a:spcBef>
                <a:spcPts val="0"/>
              </a:spcBef>
            </a:pPr>
            <a:r>
              <a:rPr lang="en-US" altLang="en-US" sz="1400" dirty="0">
                <a:latin typeface="Arial" panose="020B0604020202020204" pitchFamily="34" charset="0"/>
                <a:ea typeface="Calibri" panose="020F0502020204030204" pitchFamily="34" charset="0"/>
                <a:cs typeface="Arial" panose="020B0604020202020204" pitchFamily="34" charset="0"/>
              </a:rPr>
              <a:t>12/XX/24 – </a:t>
            </a:r>
            <a:r>
              <a:rPr lang="en-US" altLang="en-US" sz="1400" dirty="0">
                <a:latin typeface="Arial" panose="020B0604020202020204" pitchFamily="34" charset="0"/>
                <a:ea typeface="Calibri" panose="020F0502020204030204" pitchFamily="34" charset="0"/>
                <a:cs typeface="Arial" panose="020B0604020202020204" pitchFamily="34" charset="0"/>
                <a:hlinkClick r:id="rId12"/>
              </a:rPr>
              <a:t>Peace Light </a:t>
            </a:r>
            <a:r>
              <a:rPr lang="en-US" altLang="en-US" sz="1400" dirty="0">
                <a:latin typeface="Arial" panose="020B0604020202020204" pitchFamily="34" charset="0"/>
                <a:ea typeface="Calibri" panose="020F0502020204030204" pitchFamily="34" charset="0"/>
                <a:cs typeface="Arial" panose="020B0604020202020204" pitchFamily="34" charset="0"/>
              </a:rPr>
              <a:t>distribution </a:t>
            </a:r>
          </a:p>
        </p:txBody>
      </p:sp>
      <p:pic>
        <p:nvPicPr>
          <p:cNvPr id="15364" name="Picture 4" descr="A picture containing object, curve, room&#10;&#10;Description automatically generated">
            <a:extLst>
              <a:ext uri="{FF2B5EF4-FFF2-40B4-BE49-F238E27FC236}">
                <a16:creationId xmlns:a16="http://schemas.microsoft.com/office/drawing/2014/main" id="{7E19C84A-CABF-5CBB-3F42-32189D2BA17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t="1067"/>
          <a:stretch>
            <a:fillRect/>
          </a:stretch>
        </p:blipFill>
        <p:spPr bwMode="auto">
          <a:xfrm>
            <a:off x="8910933" y="714877"/>
            <a:ext cx="2977558" cy="245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C7987C7-E59C-643E-2C55-33C4877EC16E}"/>
              </a:ext>
            </a:extLst>
          </p:cNvPr>
          <p:cNvSpPr>
            <a:spLocks noGrp="1"/>
          </p:cNvSpPr>
          <p:nvPr>
            <p:ph type="title"/>
          </p:nvPr>
        </p:nvSpPr>
        <p:spPr>
          <a:xfrm>
            <a:off x="1917221" y="193233"/>
            <a:ext cx="7729537" cy="993775"/>
          </a:xfrm>
        </p:spPr>
        <p:txBody>
          <a:bodyPr/>
          <a:lstStyle/>
          <a:p>
            <a:r>
              <a:rPr lang="en-US" altLang="en-US" sz="3000" dirty="0">
                <a:solidFill>
                  <a:schemeClr val="tx1">
                    <a:lumMod val="95000"/>
                    <a:lumOff val="5000"/>
                  </a:schemeClr>
                </a:solidFill>
                <a:latin typeface="Helvetica" panose="020B0604020202020204" pitchFamily="34" charset="0"/>
                <a:ea typeface="ヒラギノ角ゴ Pro W3" charset="-128"/>
              </a:rPr>
              <a:t>Current Spring 2025 GM Calendar</a:t>
            </a:r>
          </a:p>
        </p:txBody>
      </p:sp>
      <p:sp>
        <p:nvSpPr>
          <p:cNvPr id="3" name="Content Placeholder 2">
            <a:extLst>
              <a:ext uri="{FF2B5EF4-FFF2-40B4-BE49-F238E27FC236}">
                <a16:creationId xmlns:a16="http://schemas.microsoft.com/office/drawing/2014/main" id="{BD0747D6-899C-DC0C-B560-0C9EBB206F62}"/>
              </a:ext>
            </a:extLst>
          </p:cNvPr>
          <p:cNvSpPr>
            <a:spLocks noGrp="1"/>
          </p:cNvSpPr>
          <p:nvPr>
            <p:ph idx="1"/>
          </p:nvPr>
        </p:nvSpPr>
        <p:spPr>
          <a:xfrm>
            <a:off x="1502922" y="1200852"/>
            <a:ext cx="8787106" cy="4495172"/>
          </a:xfrm>
        </p:spPr>
        <p:txBody>
          <a:bodyPr>
            <a:normAutofit/>
          </a:bodyPr>
          <a:lstStyle/>
          <a:p>
            <a:pPr marL="0">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01/XX/25 – OA Lodge Banquet, College Park, MD</a:t>
            </a:r>
          </a:p>
          <a:p>
            <a:pPr marL="0">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02/22/25 – University of Scouting, Hayfield Secondary School, Alexandria, VA</a:t>
            </a:r>
          </a:p>
          <a:p>
            <a:pPr marL="0">
              <a:lnSpc>
                <a:spcPct val="107000"/>
              </a:lnSpc>
              <a:spcBef>
                <a:spcPts val="0"/>
              </a:spcBef>
              <a:spcAft>
                <a:spcPts val="600"/>
              </a:spcAft>
              <a:defRPr/>
            </a:pPr>
            <a:r>
              <a:rPr lang="en-US" sz="1600" dirty="0">
                <a:latin typeface="Arial" panose="020B0604020202020204" pitchFamily="34" charset="0"/>
                <a:cs typeface="Arial" panose="020B0604020202020204" pitchFamily="34" charset="0"/>
              </a:rPr>
              <a:t>03/08/25 – 03/09/25 – Commissioner College</a:t>
            </a:r>
            <a:endParaRPr lang="en-US" sz="1600" dirty="0">
              <a:solidFill>
                <a:srgbClr val="7A7A7A"/>
              </a:solidFill>
              <a:latin typeface="Arial" panose="020B0604020202020204" pitchFamily="34" charset="0"/>
              <a:cs typeface="Arial" panose="020B0604020202020204" pitchFamily="34" charset="0"/>
            </a:endParaRPr>
          </a:p>
          <a:p>
            <a:pPr marL="0">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03/28/25 – 03/30/25 – </a:t>
            </a:r>
            <a:r>
              <a:rPr lang="en-US" sz="1600" dirty="0">
                <a:latin typeface="Arial" panose="020B0604020202020204" pitchFamily="34" charset="0"/>
                <a:ea typeface="Calibri" panose="020F0502020204030204" pitchFamily="34" charset="0"/>
                <a:cs typeface="Arial" panose="020B0604020202020204" pitchFamily="34" charset="0"/>
                <a:hlinkClick r:id="rId2"/>
              </a:rPr>
              <a:t>Joint Lodge Ordeal</a:t>
            </a:r>
            <a:r>
              <a:rPr lang="en-US" sz="1600" dirty="0">
                <a:latin typeface="Arial" panose="020B0604020202020204" pitchFamily="34" charset="0"/>
                <a:ea typeface="Calibri" panose="020F0502020204030204" pitchFamily="34" charset="0"/>
                <a:cs typeface="Arial" panose="020B0604020202020204" pitchFamily="34" charset="0"/>
              </a:rPr>
              <a:t>, Camp Snyder, Haymarket, VA</a:t>
            </a:r>
          </a:p>
          <a:p>
            <a:pPr marL="0">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04/10/25 – District Court of Honor, Thoreau MS, Vienna, VA</a:t>
            </a:r>
          </a:p>
          <a:p>
            <a:pPr marL="0">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04/25/25 – 04/27/25 – 2025 OA Spring Fellowship</a:t>
            </a:r>
          </a:p>
          <a:p>
            <a:pPr marL="0">
              <a:lnSpc>
                <a:spcPct val="107000"/>
              </a:lnSpc>
              <a:spcBef>
                <a:spcPts val="0"/>
              </a:spcBef>
              <a:spcAft>
                <a:spcPts val="600"/>
              </a:spcAft>
              <a:defRPr/>
            </a:pPr>
            <a:r>
              <a:rPr lang="en-US" sz="1600" dirty="0">
                <a:latin typeface="Arial" panose="020B0604020202020204" pitchFamily="34" charset="0"/>
                <a:cs typeface="Arial" panose="020B0604020202020204" pitchFamily="34" charset="0"/>
              </a:rPr>
              <a:t>05/03/25 – </a:t>
            </a:r>
            <a:r>
              <a:rPr lang="en-US" sz="1600" i="1" dirty="0">
                <a:solidFill>
                  <a:srgbClr val="0000FF"/>
                </a:solidFill>
                <a:latin typeface="Arial" panose="020B0604020202020204" pitchFamily="34" charset="0"/>
                <a:cs typeface="Arial" panose="020B0604020202020204" pitchFamily="34" charset="0"/>
                <a:hlinkClick r:id="rId3"/>
              </a:rPr>
              <a:t>19th NCAC Scout Orienteering Meet</a:t>
            </a:r>
            <a:r>
              <a:rPr lang="en-US" sz="1600" dirty="0">
                <a:latin typeface="Arial" panose="020B0604020202020204" pitchFamily="34" charset="0"/>
                <a:cs typeface="Arial" panose="020B0604020202020204" pitchFamily="34" charset="0"/>
              </a:rPr>
              <a:t>, PWD, Triangle, VA</a:t>
            </a:r>
            <a:endParaRPr lang="en-US" sz="1600" dirty="0">
              <a:solidFill>
                <a:srgbClr val="7A7A7A"/>
              </a:solidFill>
              <a:latin typeface="Arial" panose="020B0604020202020204" pitchFamily="34" charset="0"/>
              <a:cs typeface="Arial" panose="020B0604020202020204" pitchFamily="34" charset="0"/>
            </a:endParaRPr>
          </a:p>
          <a:p>
            <a:pPr marL="0">
              <a:lnSpc>
                <a:spcPct val="107000"/>
              </a:lnSpc>
              <a:spcBef>
                <a:spcPts val="0"/>
              </a:spcBef>
              <a:spcAft>
                <a:spcPts val="600"/>
              </a:spcAft>
              <a:defRPr/>
            </a:pPr>
            <a:r>
              <a:rPr lang="en-US" sz="16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05/XX/25 – 05/XX/25 – GMD Spring Camporee</a:t>
            </a:r>
          </a:p>
          <a:p>
            <a:pPr marL="0">
              <a:lnSpc>
                <a:spcPct val="107000"/>
              </a:lnSpc>
              <a:spcBef>
                <a:spcPts val="0"/>
              </a:spcBef>
              <a:spcAft>
                <a:spcPts val="600"/>
              </a:spcAft>
              <a:defRPr/>
            </a:pPr>
            <a:r>
              <a:rPr lang="en-US" sz="16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05/XX/25 – 05/XX/25 – GMD Hike-O-Ree</a:t>
            </a:r>
          </a:p>
          <a:p>
            <a:pPr marL="0">
              <a:lnSpc>
                <a:spcPct val="107000"/>
              </a:lnSpc>
              <a:spcBef>
                <a:spcPts val="0"/>
              </a:spcBef>
              <a:spcAft>
                <a:spcPts val="600"/>
              </a:spcAft>
              <a:defRPr/>
            </a:pPr>
            <a:r>
              <a:rPr lang="en-US" sz="16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05/10/24 - </a:t>
            </a:r>
            <a:r>
              <a:rPr lang="en-US" sz="1600" dirty="0">
                <a:solidFill>
                  <a:srgbClr val="FF0000"/>
                </a:solidFill>
                <a:latin typeface="Arial" panose="020B0604020202020204" pitchFamily="34" charset="0"/>
                <a:ea typeface="Calibri" panose="020F0502020204030204" pitchFamily="34" charset="0"/>
                <a:cs typeface="Arial" panose="020B0604020202020204" pitchFamily="34" charset="0"/>
                <a:hlinkClick r:id="rId4"/>
              </a:rPr>
              <a:t>Jamboree on the Trail (JOTT)</a:t>
            </a:r>
            <a:endParaRPr lang="en-US" sz="16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0">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05/26/25 – Memorial Day Flags In, National Memorial Park, Falls Church</a:t>
            </a:r>
          </a:p>
          <a:p>
            <a:pPr marL="0">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05/08/25 – Program Launch, Thoreau MS, Vienna, VA</a:t>
            </a:r>
          </a:p>
          <a:p>
            <a:pPr marL="0">
              <a:lnSpc>
                <a:spcPct val="107000"/>
              </a:lnSpc>
              <a:spcBef>
                <a:spcPts val="0"/>
              </a:spcBef>
              <a:spcAft>
                <a:spcPts val="600"/>
              </a:spcAft>
              <a:defRPr/>
            </a:pPr>
            <a:r>
              <a:rPr lang="en-US" sz="1600" dirty="0">
                <a:latin typeface="Arial" panose="020B0604020202020204" pitchFamily="34" charset="0"/>
                <a:ea typeface="Calibri" panose="020F0502020204030204" pitchFamily="34" charset="0"/>
                <a:cs typeface="Arial" panose="020B0604020202020204" pitchFamily="34" charset="0"/>
              </a:rPr>
              <a:t>05/31/25 – OA Election Season Closes</a:t>
            </a:r>
          </a:p>
        </p:txBody>
      </p:sp>
      <p:pic>
        <p:nvPicPr>
          <p:cNvPr id="16388" name="Picture 4" descr="A picture containing object, curve, room&#10;&#10;Description automatically generated">
            <a:extLst>
              <a:ext uri="{FF2B5EF4-FFF2-40B4-BE49-F238E27FC236}">
                <a16:creationId xmlns:a16="http://schemas.microsoft.com/office/drawing/2014/main" id="{AE165811-D568-CD50-2455-75A8836479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067"/>
          <a:stretch>
            <a:fillRect/>
          </a:stretch>
        </p:blipFill>
        <p:spPr bwMode="auto">
          <a:xfrm>
            <a:off x="8520113" y="179389"/>
            <a:ext cx="197961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B3B2-30D6-7F35-2D15-590CF3845E42}"/>
              </a:ext>
            </a:extLst>
          </p:cNvPr>
          <p:cNvSpPr>
            <a:spLocks noGrp="1"/>
          </p:cNvSpPr>
          <p:nvPr>
            <p:ph type="title"/>
          </p:nvPr>
        </p:nvSpPr>
        <p:spPr>
          <a:xfrm>
            <a:off x="838201" y="743447"/>
            <a:ext cx="3597320" cy="3692028"/>
          </a:xfrm>
          <a:noFill/>
        </p:spPr>
        <p:txBody>
          <a:bodyPr vert="horz" lIns="91440" tIns="45720" rIns="91440" bIns="45720" rtlCol="0" anchor="b">
            <a:normAutofit/>
          </a:bodyPr>
          <a:lstStyle/>
          <a:p>
            <a:pPr>
              <a:spcBef>
                <a:spcPct val="0"/>
              </a:spcBef>
            </a:pPr>
            <a:r>
              <a:rPr lang="en-US" sz="5200" b="1" kern="1200" dirty="0">
                <a:solidFill>
                  <a:schemeClr val="tx1"/>
                </a:solidFill>
                <a:latin typeface="+mj-lt"/>
                <a:ea typeface="+mj-ea"/>
                <a:cs typeface="+mj-cs"/>
              </a:rPr>
              <a:t>Pledge</a:t>
            </a:r>
          </a:p>
        </p:txBody>
      </p:sp>
      <p:pic>
        <p:nvPicPr>
          <p:cNvPr id="5" name="Picture 4">
            <a:extLst>
              <a:ext uri="{FF2B5EF4-FFF2-40B4-BE49-F238E27FC236}">
                <a16:creationId xmlns:a16="http://schemas.microsoft.com/office/drawing/2014/main" id="{C069EEA5-4EDE-2A18-9827-DD8C097618CD}"/>
              </a:ext>
            </a:extLst>
          </p:cNvPr>
          <p:cNvPicPr>
            <a:picLocks noChangeAspect="1"/>
          </p:cNvPicPr>
          <p:nvPr/>
        </p:nvPicPr>
        <p:blipFill rotWithShape="1">
          <a:blip r:embed="rId2"/>
          <a:srcRect l="7310" r="7144" b="-1"/>
          <a:stretch/>
        </p:blipFill>
        <p:spPr>
          <a:xfrm>
            <a:off x="5170507" y="484633"/>
            <a:ext cx="6542215" cy="5888736"/>
          </a:xfrm>
          <a:prstGeom prst="rect">
            <a:avLst/>
          </a:prstGeom>
        </p:spPr>
      </p:pic>
    </p:spTree>
    <p:extLst>
      <p:ext uri="{BB962C8B-B14F-4D97-AF65-F5344CB8AC3E}">
        <p14:creationId xmlns:p14="http://schemas.microsoft.com/office/powerpoint/2010/main" val="26431878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67929FF-9BDC-0EC5-ED8C-4EBF37719D9E}"/>
              </a:ext>
            </a:extLst>
          </p:cNvPr>
          <p:cNvSpPr>
            <a:spLocks noGrp="1"/>
          </p:cNvSpPr>
          <p:nvPr>
            <p:ph type="title"/>
          </p:nvPr>
        </p:nvSpPr>
        <p:spPr>
          <a:xfrm>
            <a:off x="1017187" y="2752023"/>
            <a:ext cx="7161212" cy="1143000"/>
          </a:xfrm>
        </p:spPr>
        <p:txBody>
          <a:bodyPr/>
          <a:lstStyle/>
          <a:p>
            <a:r>
              <a:rPr lang="en-US" altLang="en-US" sz="2800" b="1" dirty="0">
                <a:latin typeface="Helvetica" panose="020B0604020202020204" pitchFamily="34" charset="0"/>
                <a:ea typeface="ヒラギノ角ゴ Pro W3" charset="-128"/>
              </a:rPr>
              <a:t>FCPS Fall</a:t>
            </a:r>
            <a:br>
              <a:rPr lang="en-US" altLang="en-US" sz="2800" b="1" dirty="0">
                <a:latin typeface="Helvetica" panose="020B0604020202020204" pitchFamily="34" charset="0"/>
                <a:ea typeface="ヒラギノ角ゴ Pro W3" charset="-128"/>
              </a:rPr>
            </a:br>
            <a:r>
              <a:rPr lang="en-US" altLang="en-US" sz="2800" b="1" dirty="0">
                <a:latin typeface="Helvetica" panose="020B0604020202020204" pitchFamily="34" charset="0"/>
                <a:ea typeface="ヒラギノ角ゴ Pro W3" charset="-128"/>
              </a:rPr>
              <a:t>2024 Schedule</a:t>
            </a:r>
          </a:p>
        </p:txBody>
      </p:sp>
      <p:pic>
        <p:nvPicPr>
          <p:cNvPr id="4" name="Picture 3">
            <a:extLst>
              <a:ext uri="{FF2B5EF4-FFF2-40B4-BE49-F238E27FC236}">
                <a16:creationId xmlns:a16="http://schemas.microsoft.com/office/drawing/2014/main" id="{3C1193C4-B986-D668-B224-A4BB5F033660}"/>
              </a:ext>
            </a:extLst>
          </p:cNvPr>
          <p:cNvPicPr>
            <a:picLocks noChangeAspect="1"/>
          </p:cNvPicPr>
          <p:nvPr/>
        </p:nvPicPr>
        <p:blipFill>
          <a:blip r:embed="rId2"/>
          <a:stretch>
            <a:fillRect/>
          </a:stretch>
        </p:blipFill>
        <p:spPr>
          <a:xfrm>
            <a:off x="5973398" y="74647"/>
            <a:ext cx="5103631" cy="3700518"/>
          </a:xfrm>
          <a:prstGeom prst="rect">
            <a:avLst/>
          </a:prstGeom>
        </p:spPr>
      </p:pic>
      <p:pic>
        <p:nvPicPr>
          <p:cNvPr id="6" name="Picture 5">
            <a:extLst>
              <a:ext uri="{FF2B5EF4-FFF2-40B4-BE49-F238E27FC236}">
                <a16:creationId xmlns:a16="http://schemas.microsoft.com/office/drawing/2014/main" id="{F0A3E660-6F14-9DE3-2AF4-53FAEC94DCC9}"/>
              </a:ext>
            </a:extLst>
          </p:cNvPr>
          <p:cNvPicPr>
            <a:picLocks noChangeAspect="1"/>
          </p:cNvPicPr>
          <p:nvPr/>
        </p:nvPicPr>
        <p:blipFill>
          <a:blip r:embed="rId3"/>
          <a:stretch>
            <a:fillRect/>
          </a:stretch>
        </p:blipFill>
        <p:spPr>
          <a:xfrm>
            <a:off x="5973398" y="3775165"/>
            <a:ext cx="5330328" cy="284361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C63FD7C-FFAF-38AE-9C7E-B39910FBB4AA}"/>
              </a:ext>
            </a:extLst>
          </p:cNvPr>
          <p:cNvSpPr>
            <a:spLocks noGrp="1"/>
          </p:cNvSpPr>
          <p:nvPr>
            <p:ph type="title"/>
          </p:nvPr>
        </p:nvSpPr>
        <p:spPr>
          <a:xfrm>
            <a:off x="3809852" y="-20220"/>
            <a:ext cx="7207250" cy="1143000"/>
          </a:xfrm>
        </p:spPr>
        <p:txBody>
          <a:bodyPr/>
          <a:lstStyle/>
          <a:p>
            <a:r>
              <a:rPr lang="en-US" altLang="en-US" sz="2800" b="1" dirty="0">
                <a:latin typeface="Helvetica" panose="020B0604020202020204" pitchFamily="34" charset="0"/>
                <a:ea typeface="ヒラギノ角ゴ Pro W3" charset="-128"/>
              </a:rPr>
              <a:t>FCPS Spring  2025 Schedule</a:t>
            </a:r>
          </a:p>
        </p:txBody>
      </p:sp>
      <p:pic>
        <p:nvPicPr>
          <p:cNvPr id="3" name="Picture 2">
            <a:extLst>
              <a:ext uri="{FF2B5EF4-FFF2-40B4-BE49-F238E27FC236}">
                <a16:creationId xmlns:a16="http://schemas.microsoft.com/office/drawing/2014/main" id="{60981EA2-836E-51D0-5085-A4808E1F90DE}"/>
              </a:ext>
            </a:extLst>
          </p:cNvPr>
          <p:cNvPicPr>
            <a:picLocks noChangeAspect="1"/>
          </p:cNvPicPr>
          <p:nvPr/>
        </p:nvPicPr>
        <p:blipFill>
          <a:blip r:embed="rId2"/>
          <a:stretch>
            <a:fillRect/>
          </a:stretch>
        </p:blipFill>
        <p:spPr>
          <a:xfrm>
            <a:off x="383884" y="791854"/>
            <a:ext cx="5347063" cy="4769038"/>
          </a:xfrm>
          <a:prstGeom prst="rect">
            <a:avLst/>
          </a:prstGeom>
        </p:spPr>
      </p:pic>
      <p:pic>
        <p:nvPicPr>
          <p:cNvPr id="7" name="Picture 6">
            <a:extLst>
              <a:ext uri="{FF2B5EF4-FFF2-40B4-BE49-F238E27FC236}">
                <a16:creationId xmlns:a16="http://schemas.microsoft.com/office/drawing/2014/main" id="{CE3D96F1-2376-DF9E-B965-900FC7893D1F}"/>
              </a:ext>
            </a:extLst>
          </p:cNvPr>
          <p:cNvPicPr>
            <a:picLocks noChangeAspect="1"/>
          </p:cNvPicPr>
          <p:nvPr/>
        </p:nvPicPr>
        <p:blipFill>
          <a:blip r:embed="rId3"/>
          <a:stretch>
            <a:fillRect/>
          </a:stretch>
        </p:blipFill>
        <p:spPr>
          <a:xfrm>
            <a:off x="383884" y="5560891"/>
            <a:ext cx="5347063" cy="969373"/>
          </a:xfrm>
          <a:prstGeom prst="rect">
            <a:avLst/>
          </a:prstGeom>
        </p:spPr>
      </p:pic>
      <p:pic>
        <p:nvPicPr>
          <p:cNvPr id="9" name="Picture 8">
            <a:extLst>
              <a:ext uri="{FF2B5EF4-FFF2-40B4-BE49-F238E27FC236}">
                <a16:creationId xmlns:a16="http://schemas.microsoft.com/office/drawing/2014/main" id="{67786360-58AA-5B92-3EC1-756784398BBF}"/>
              </a:ext>
            </a:extLst>
          </p:cNvPr>
          <p:cNvPicPr>
            <a:picLocks noChangeAspect="1"/>
          </p:cNvPicPr>
          <p:nvPr/>
        </p:nvPicPr>
        <p:blipFill>
          <a:blip r:embed="rId4"/>
          <a:stretch>
            <a:fillRect/>
          </a:stretch>
        </p:blipFill>
        <p:spPr>
          <a:xfrm>
            <a:off x="6096000" y="791853"/>
            <a:ext cx="5712116" cy="5738411"/>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83E8515-AC83-D6BA-D062-71CB7F7499CB}"/>
              </a:ext>
            </a:extLst>
          </p:cNvPr>
          <p:cNvSpPr>
            <a:spLocks noGrp="1"/>
          </p:cNvSpPr>
          <p:nvPr>
            <p:ph type="title"/>
          </p:nvPr>
        </p:nvSpPr>
        <p:spPr>
          <a:xfrm>
            <a:off x="1261731" y="122238"/>
            <a:ext cx="10515600" cy="1325563"/>
          </a:xfrm>
        </p:spPr>
        <p:txBody>
          <a:bodyPr/>
          <a:lstStyle/>
          <a:p>
            <a:pPr algn="ctr"/>
            <a:r>
              <a:rPr lang="en-US" altLang="en-US" dirty="0">
                <a:latin typeface="Helvetica" panose="020B0604020202020204" pitchFamily="34" charset="0"/>
                <a:ea typeface="ヒラギノ角ゴ Pro W3" charset="-128"/>
              </a:rPr>
              <a:t>FCPS Facilities</a:t>
            </a:r>
            <a:br>
              <a:rPr lang="en-US" altLang="en-US" dirty="0">
                <a:latin typeface="Helvetica" panose="020B0604020202020204" pitchFamily="34" charset="0"/>
                <a:ea typeface="ヒラギノ角ゴ Pro W3" charset="-128"/>
              </a:rPr>
            </a:br>
            <a:r>
              <a:rPr lang="en-US" altLang="en-US" sz="1700" u="sng" dirty="0">
                <a:solidFill>
                  <a:srgbClr val="2409ED"/>
                </a:solidFill>
                <a:latin typeface="Helvetica" panose="020B0604020202020204" pitchFamily="34" charset="0"/>
                <a:ea typeface="ヒラギノ角ゴ Pro W3" charset="-128"/>
              </a:rPr>
              <a:t>https://www.fcps.edu/resources/community-use-school-facilities</a:t>
            </a:r>
          </a:p>
        </p:txBody>
      </p:sp>
      <p:sp>
        <p:nvSpPr>
          <p:cNvPr id="25603" name="Content Placeholder 2">
            <a:extLst>
              <a:ext uri="{FF2B5EF4-FFF2-40B4-BE49-F238E27FC236}">
                <a16:creationId xmlns:a16="http://schemas.microsoft.com/office/drawing/2014/main" id="{A5A4C413-FCDE-4847-BD91-7EF30392AEA9}"/>
              </a:ext>
            </a:extLst>
          </p:cNvPr>
          <p:cNvSpPr>
            <a:spLocks noGrp="1"/>
          </p:cNvSpPr>
          <p:nvPr>
            <p:ph idx="1"/>
          </p:nvPr>
        </p:nvSpPr>
        <p:spPr>
          <a:xfrm>
            <a:off x="414669" y="1447801"/>
            <a:ext cx="11291777" cy="5197548"/>
          </a:xfrm>
        </p:spPr>
        <p:txBody>
          <a:bodyPr>
            <a:normAutofit/>
          </a:bodyPr>
          <a:lstStyle/>
          <a:p>
            <a:pPr algn="l"/>
            <a:r>
              <a:rPr lang="en-US" sz="1800" b="0" i="0" dirty="0">
                <a:solidFill>
                  <a:schemeClr val="tx1">
                    <a:lumMod val="95000"/>
                    <a:lumOff val="5000"/>
                  </a:schemeClr>
                </a:solidFill>
                <a:effectLst/>
                <a:latin typeface="open sans" panose="020B0606030504020204" pitchFamily="34" charset="0"/>
              </a:rPr>
              <a:t>The priority for community use of facilities is assigned in the following order per </a:t>
            </a:r>
            <a:r>
              <a:rPr lang="en-US" sz="1800" b="0" i="0" u="none" strike="noStrike" dirty="0">
                <a:solidFill>
                  <a:srgbClr val="00566B"/>
                </a:solidFill>
                <a:effectLst/>
                <a:latin typeface="open sans" panose="020B0606030504020204" pitchFamily="34" charset="0"/>
                <a:hlinkClick r:id="rId2"/>
              </a:rPr>
              <a:t>Regulation 8420</a:t>
            </a:r>
            <a:r>
              <a:rPr lang="en-US" sz="1800" b="0" i="0" dirty="0">
                <a:solidFill>
                  <a:srgbClr val="4D4D4D"/>
                </a:solidFill>
                <a:effectLst/>
                <a:latin typeface="open sans" panose="020B0606030504020204" pitchFamily="34" charset="0"/>
              </a:rPr>
              <a:t>:</a:t>
            </a:r>
          </a:p>
          <a:p>
            <a:pPr lvl="1">
              <a:buFont typeface="Arial" panose="020B0604020202020204" pitchFamily="34" charset="0"/>
              <a:buChar char="•"/>
            </a:pPr>
            <a:r>
              <a:rPr lang="en-US" sz="1800" b="0" i="0" dirty="0">
                <a:solidFill>
                  <a:schemeClr val="tx1">
                    <a:lumMod val="95000"/>
                    <a:lumOff val="5000"/>
                  </a:schemeClr>
                </a:solidFill>
                <a:effectLst/>
                <a:latin typeface="open sans" panose="020B0606030504020204" pitchFamily="34" charset="0"/>
              </a:rPr>
              <a:t>FCPS instructional and extracurricular programs.</a:t>
            </a:r>
          </a:p>
          <a:p>
            <a:pPr lvl="1">
              <a:buFont typeface="Arial" panose="020B0604020202020204" pitchFamily="34" charset="0"/>
              <a:buChar char="•"/>
            </a:pPr>
            <a:r>
              <a:rPr lang="en-US" sz="1800" b="0" i="0" dirty="0">
                <a:solidFill>
                  <a:schemeClr val="tx1">
                    <a:lumMod val="95000"/>
                    <a:lumOff val="5000"/>
                  </a:schemeClr>
                </a:solidFill>
                <a:effectLst/>
                <a:latin typeface="open sans" panose="020B0606030504020204" pitchFamily="34" charset="0"/>
              </a:rPr>
              <a:t>School-related groups such as PTA, PTO, booster club, private tutoring, and school-business </a:t>
            </a:r>
            <a:r>
              <a:rPr lang="en-US" sz="1800" b="0" i="0" u="none" strike="noStrike" dirty="0">
                <a:solidFill>
                  <a:srgbClr val="00566B"/>
                </a:solidFill>
                <a:effectLst/>
                <a:latin typeface="open sans" panose="020B0606030504020204" pitchFamily="34" charset="0"/>
                <a:hlinkClick r:id="rId3"/>
              </a:rPr>
              <a:t>Ignite Partners</a:t>
            </a:r>
            <a:r>
              <a:rPr lang="en-US" sz="1800" b="0" i="0" dirty="0">
                <a:solidFill>
                  <a:srgbClr val="4D4D4D"/>
                </a:solidFill>
                <a:effectLst/>
                <a:latin typeface="open sans" panose="020B0606030504020204" pitchFamily="34" charset="0"/>
              </a:rPr>
              <a:t> </a:t>
            </a:r>
            <a:r>
              <a:rPr lang="en-US" sz="1800" b="0" i="0" dirty="0">
                <a:solidFill>
                  <a:schemeClr val="tx1">
                    <a:lumMod val="95000"/>
                    <a:lumOff val="5000"/>
                  </a:schemeClr>
                </a:solidFill>
                <a:effectLst/>
                <a:latin typeface="open sans" panose="020B0606030504020204" pitchFamily="34" charset="0"/>
              </a:rPr>
              <a:t>operating under special provisions.</a:t>
            </a:r>
          </a:p>
          <a:p>
            <a:pPr lvl="1">
              <a:buFont typeface="Arial" panose="020B0604020202020204" pitchFamily="34" charset="0"/>
              <a:buChar char="•"/>
            </a:pPr>
            <a:r>
              <a:rPr lang="en-US" sz="1800" b="0" i="0" u="none" strike="noStrike" dirty="0">
                <a:solidFill>
                  <a:srgbClr val="00566B"/>
                </a:solidFill>
                <a:effectLst/>
                <a:latin typeface="open sans" panose="020B0606030504020204" pitchFamily="34" charset="0"/>
                <a:hlinkClick r:id="rId4"/>
              </a:rPr>
              <a:t>Fairfax County Department of Neighborhood and Community Services</a:t>
            </a:r>
            <a:r>
              <a:rPr lang="en-US" sz="1800" b="0" i="0" dirty="0">
                <a:solidFill>
                  <a:srgbClr val="4D4D4D"/>
                </a:solidFill>
                <a:effectLst/>
                <a:latin typeface="open sans" panose="020B0606030504020204" pitchFamily="34" charset="0"/>
              </a:rPr>
              <a:t> </a:t>
            </a:r>
            <a:r>
              <a:rPr lang="en-US" sz="1800" b="0" i="0" dirty="0">
                <a:solidFill>
                  <a:schemeClr val="tx1">
                    <a:lumMod val="95000"/>
                    <a:lumOff val="5000"/>
                  </a:schemeClr>
                </a:solidFill>
                <a:effectLst/>
                <a:latin typeface="open sans" panose="020B0606030504020204" pitchFamily="34" charset="0"/>
              </a:rPr>
              <a:t>and</a:t>
            </a:r>
            <a:r>
              <a:rPr lang="en-US" sz="1800" b="0" i="0" dirty="0">
                <a:solidFill>
                  <a:srgbClr val="4D4D4D"/>
                </a:solidFill>
                <a:effectLst/>
                <a:latin typeface="open sans" panose="020B0606030504020204" pitchFamily="34" charset="0"/>
              </a:rPr>
              <a:t> </a:t>
            </a:r>
            <a:r>
              <a:rPr lang="en-US" sz="1800" b="0" i="0" u="none" strike="noStrike" dirty="0">
                <a:solidFill>
                  <a:srgbClr val="00566B"/>
                </a:solidFill>
                <a:effectLst/>
                <a:latin typeface="open sans" panose="020B0606030504020204" pitchFamily="34" charset="0"/>
                <a:hlinkClick r:id="rId5"/>
              </a:rPr>
              <a:t>Fairfax County Park Authority</a:t>
            </a:r>
            <a:r>
              <a:rPr lang="en-US" sz="1800" b="0" i="0" dirty="0">
                <a:solidFill>
                  <a:srgbClr val="4D4D4D"/>
                </a:solidFill>
                <a:effectLst/>
                <a:latin typeface="open sans" panose="020B0606030504020204" pitchFamily="34" charset="0"/>
              </a:rPr>
              <a:t>.</a:t>
            </a:r>
          </a:p>
          <a:p>
            <a:pPr lvl="1">
              <a:buFont typeface="Arial" panose="020B0604020202020204" pitchFamily="34" charset="0"/>
              <a:buChar char="•"/>
            </a:pPr>
            <a:r>
              <a:rPr lang="en-US" sz="1800" b="0" i="0" dirty="0">
                <a:solidFill>
                  <a:schemeClr val="tx1">
                    <a:lumMod val="95000"/>
                    <a:lumOff val="5000"/>
                  </a:schemeClr>
                </a:solidFill>
                <a:effectLst/>
                <a:latin typeface="open sans" panose="020B0606030504020204" pitchFamily="34" charset="0"/>
              </a:rPr>
              <a:t>Others, when space is available, including youth groups; Fairfax County employee organizations; cultural and civic groups; colleges and universities; religious organizations; state and federal agencies; private organizations and individuals; and commercial entities.</a:t>
            </a:r>
          </a:p>
          <a:p>
            <a:pPr marL="0" indent="0">
              <a:buNone/>
              <a:defRPr/>
            </a:pPr>
            <a:endParaRPr lang="en-US" sz="900" dirty="0">
              <a:latin typeface="Arial" panose="020B0604020202020204" pitchFamily="34" charset="0"/>
              <a:cs typeface="Arial" panose="020B0604020202020204" pitchFamily="34" charset="0"/>
            </a:endParaRPr>
          </a:p>
          <a:p>
            <a:pPr>
              <a:defRPr/>
            </a:pPr>
            <a:r>
              <a:rPr lang="en-US" sz="1800" b="0" i="0" dirty="0">
                <a:solidFill>
                  <a:schemeClr val="tx1">
                    <a:lumMod val="95000"/>
                    <a:lumOff val="5000"/>
                  </a:schemeClr>
                </a:solidFill>
                <a:effectLst/>
                <a:latin typeface="open sans" panose="020B0606030504020204" pitchFamily="34" charset="0"/>
              </a:rPr>
              <a:t>Once you have registered and have been approved as an organization event coordinator (OEC) in the online reservation system, </a:t>
            </a:r>
            <a:r>
              <a:rPr lang="en-US" sz="1800" b="0" i="1" dirty="0">
                <a:solidFill>
                  <a:schemeClr val="tx1">
                    <a:lumMod val="95000"/>
                    <a:lumOff val="5000"/>
                  </a:schemeClr>
                </a:solidFill>
                <a:effectLst/>
                <a:latin typeface="open sans" panose="020B0606030504020204" pitchFamily="34" charset="0"/>
              </a:rPr>
              <a:t>CommunityUse</a:t>
            </a:r>
            <a:r>
              <a:rPr lang="en-US" sz="1800" b="0" i="0" dirty="0">
                <a:solidFill>
                  <a:schemeClr val="tx1">
                    <a:lumMod val="95000"/>
                    <a:lumOff val="5000"/>
                  </a:schemeClr>
                </a:solidFill>
                <a:effectLst/>
                <a:latin typeface="open sans" panose="020B0606030504020204" pitchFamily="34" charset="0"/>
              </a:rPr>
              <a:t>, you can </a:t>
            </a:r>
            <a:r>
              <a:rPr lang="en-US" sz="1800" b="0" i="0" u="none" strike="noStrike" dirty="0">
                <a:solidFill>
                  <a:srgbClr val="00566B"/>
                </a:solidFill>
                <a:effectLst/>
                <a:latin typeface="open sans" panose="020B0606030504020204" pitchFamily="34" charset="0"/>
                <a:hlinkClick r:id="rId6"/>
              </a:rPr>
              <a:t>request space for any FCPS facility</a:t>
            </a:r>
            <a:r>
              <a:rPr lang="en-US" sz="1800" b="0" i="0" u="none" strike="noStrike" dirty="0">
                <a:solidFill>
                  <a:schemeClr val="tx1">
                    <a:lumMod val="95000"/>
                    <a:lumOff val="5000"/>
                  </a:schemeClr>
                </a:solidFill>
                <a:effectLst/>
                <a:latin typeface="open sans" panose="020B0606030504020204" pitchFamily="34" charset="0"/>
              </a:rPr>
              <a:t> (login top right)</a:t>
            </a:r>
            <a:r>
              <a:rPr lang="en-US" sz="1800" b="0" i="0" dirty="0">
                <a:solidFill>
                  <a:schemeClr val="tx1">
                    <a:lumMod val="95000"/>
                    <a:lumOff val="5000"/>
                  </a:schemeClr>
                </a:solidFill>
                <a:effectLst/>
                <a:latin typeface="open sans" panose="020B0606030504020204" pitchFamily="34" charset="0"/>
              </a:rPr>
              <a:t>.   Please note per </a:t>
            </a:r>
            <a:r>
              <a:rPr lang="en-US" sz="1800" b="0" i="0" u="none" strike="noStrike" dirty="0">
                <a:solidFill>
                  <a:srgbClr val="00566B"/>
                </a:solidFill>
                <a:effectLst/>
                <a:latin typeface="open sans" panose="020B0606030504020204" pitchFamily="34" charset="0"/>
                <a:hlinkClick r:id="rId2"/>
              </a:rPr>
              <a:t>Regulation 8420</a:t>
            </a:r>
            <a:r>
              <a:rPr lang="en-US" sz="1800" b="0" i="0" dirty="0">
                <a:solidFill>
                  <a:schemeClr val="tx1">
                    <a:lumMod val="95000"/>
                    <a:lumOff val="5000"/>
                  </a:schemeClr>
                </a:solidFill>
                <a:effectLst/>
                <a:latin typeface="open sans" panose="020B0606030504020204" pitchFamily="34" charset="0"/>
              </a:rPr>
              <a:t>, requests must be submitted at least fifteen (15) business days prior to the event date.  Once your schedule has been approved, the OEC cannot make any adjustments to the schedule, including cancellations. Please contact the community use school contact, see below list, if changes are necessary.  Please refer to the helpful user's guide provided below.</a:t>
            </a:r>
            <a:endParaRPr lang="en-US" altLang="en-US" sz="3600" dirty="0">
              <a:solidFill>
                <a:schemeClr val="tx1">
                  <a:lumMod val="95000"/>
                  <a:lumOff val="5000"/>
                </a:schemeClr>
              </a:solidFill>
              <a:latin typeface="Helvetica" panose="020B0604020202020204" pitchFamily="34" charset="0"/>
              <a:ea typeface="ヒラギノ角ゴ Pro W3" charset="-128"/>
            </a:endParaRPr>
          </a:p>
        </p:txBody>
      </p:sp>
      <p:sp>
        <p:nvSpPr>
          <p:cNvPr id="19460" name="Slide Number Placeholder 3">
            <a:extLst>
              <a:ext uri="{FF2B5EF4-FFF2-40B4-BE49-F238E27FC236}">
                <a16:creationId xmlns:a16="http://schemas.microsoft.com/office/drawing/2014/main" id="{898C051E-D230-A711-F9E1-BD218C2A619C}"/>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22</a:t>
            </a:fld>
            <a:endParaRPr lang="en-US" altLang="en-US" sz="1000" dirty="0">
              <a:solidFill>
                <a:srgbClr val="95B3D7"/>
              </a:solidFill>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D3F4A6D-2C2E-92F8-18C0-067A34854A61}"/>
              </a:ext>
            </a:extLst>
          </p:cNvPr>
          <p:cNvSpPr>
            <a:spLocks noGrp="1"/>
          </p:cNvSpPr>
          <p:nvPr>
            <p:ph type="title"/>
          </p:nvPr>
        </p:nvSpPr>
        <p:spPr/>
        <p:txBody>
          <a:bodyPr/>
          <a:lstStyle/>
          <a:p>
            <a:r>
              <a:rPr lang="en-US" altLang="en-US" dirty="0">
                <a:latin typeface="Helvetica" panose="020B0604020202020204" pitchFamily="34" charset="0"/>
                <a:ea typeface="ヒラギノ角ゴ Pro W3" charset="-128"/>
              </a:rPr>
              <a:t>Other Calendars</a:t>
            </a:r>
          </a:p>
        </p:txBody>
      </p:sp>
      <p:sp>
        <p:nvSpPr>
          <p:cNvPr id="3" name="Content Placeholder 2">
            <a:extLst>
              <a:ext uri="{FF2B5EF4-FFF2-40B4-BE49-F238E27FC236}">
                <a16:creationId xmlns:a16="http://schemas.microsoft.com/office/drawing/2014/main" id="{C228DF62-7949-A1C4-2B06-CED14173F559}"/>
              </a:ext>
            </a:extLst>
          </p:cNvPr>
          <p:cNvSpPr>
            <a:spLocks noGrp="1"/>
          </p:cNvSpPr>
          <p:nvPr>
            <p:ph idx="1"/>
          </p:nvPr>
        </p:nvSpPr>
        <p:spPr/>
        <p:txBody>
          <a:bodyPr>
            <a:normAutofit fontScale="85000" lnSpcReduction="20000"/>
          </a:bodyPr>
          <a:lstStyle/>
          <a:p>
            <a:pPr>
              <a:defRPr/>
            </a:pPr>
            <a:r>
              <a:rPr lang="en-US" dirty="0"/>
              <a:t>NCAC Council Calendar: </a:t>
            </a:r>
            <a:r>
              <a:rPr lang="en-US" i="1" u="sng" dirty="0">
                <a:solidFill>
                  <a:srgbClr val="2409ED"/>
                </a:solidFill>
                <a:hlinkClick r:id="rId2"/>
              </a:rPr>
              <a:t>https://www.ncacbsa.org/calendar</a:t>
            </a:r>
            <a:endParaRPr lang="en-US" i="1" u="sng" dirty="0">
              <a:solidFill>
                <a:srgbClr val="2409ED"/>
              </a:solidFill>
            </a:endParaRPr>
          </a:p>
          <a:p>
            <a:pPr>
              <a:defRPr/>
            </a:pPr>
            <a:r>
              <a:rPr lang="en-US" dirty="0"/>
              <a:t>NCAC 2024-2025 Brochure:  </a:t>
            </a:r>
            <a:r>
              <a:rPr lang="en-US" dirty="0">
                <a:hlinkClick r:id="rId3"/>
              </a:rPr>
              <a:t>https://www.ncacbsa.org/wp-content/uploads/2024/06/2024-2025-NCAC-CALENDER-BOOKLET-Electronic.pdf</a:t>
            </a:r>
            <a:r>
              <a:rPr lang="en-US" dirty="0"/>
              <a:t> </a:t>
            </a:r>
          </a:p>
          <a:p>
            <a:pPr>
              <a:defRPr/>
            </a:pPr>
            <a:r>
              <a:rPr lang="en-US" dirty="0"/>
              <a:t>BSA’s Calendar of Religious Observations</a:t>
            </a:r>
          </a:p>
          <a:p>
            <a:pPr lvl="1">
              <a:defRPr/>
            </a:pPr>
            <a:r>
              <a:rPr lang="en-US" dirty="0"/>
              <a:t>2024: </a:t>
            </a:r>
            <a:r>
              <a:rPr lang="en-US" i="1" u="sng" dirty="0">
                <a:solidFill>
                  <a:srgbClr val="2409ED"/>
                </a:solidFill>
                <a:hlinkClick r:id="rId4"/>
              </a:rPr>
              <a:t>https://www.scouting.org/resources/relationships/religious-observances/calendar-of-religious-observances-2024/</a:t>
            </a:r>
            <a:br>
              <a:rPr lang="en-US" i="1" u="sng" dirty="0">
                <a:solidFill>
                  <a:srgbClr val="2409ED"/>
                </a:solidFill>
              </a:rPr>
            </a:br>
            <a:endParaRPr lang="en-US" i="1" u="sng" dirty="0">
              <a:solidFill>
                <a:srgbClr val="2409ED"/>
              </a:solidFill>
            </a:endParaRPr>
          </a:p>
          <a:p>
            <a:pPr lvl="1">
              <a:defRPr/>
            </a:pPr>
            <a:r>
              <a:rPr lang="en-US" dirty="0">
                <a:solidFill>
                  <a:schemeClr val="tx1"/>
                </a:solidFill>
              </a:rPr>
              <a:t>2025: </a:t>
            </a:r>
            <a:r>
              <a:rPr lang="en-US" dirty="0">
                <a:solidFill>
                  <a:schemeClr val="tx1"/>
                </a:solidFill>
                <a:hlinkClick r:id="rId5"/>
              </a:rPr>
              <a:t>https://www.scouting.org/resources/relationships/religious-observances/calendar-of-religious-observances-2025/</a:t>
            </a:r>
            <a:endParaRPr lang="en-US" dirty="0">
              <a:solidFill>
                <a:schemeClr val="tx1"/>
              </a:solidFill>
            </a:endParaRPr>
          </a:p>
          <a:p>
            <a:pPr>
              <a:defRPr/>
            </a:pPr>
            <a:endParaRPr lang="en-US" dirty="0">
              <a:solidFill>
                <a:schemeClr val="tx1"/>
              </a:solidFill>
            </a:endParaRPr>
          </a:p>
          <a:p>
            <a:pPr>
              <a:defRPr/>
            </a:pPr>
            <a:r>
              <a:rPr lang="en-US" dirty="0">
                <a:solidFill>
                  <a:schemeClr val="tx1"/>
                </a:solidFill>
              </a:rPr>
              <a:t>Order of the Arrow Lodge Calendar</a:t>
            </a:r>
          </a:p>
          <a:p>
            <a:pPr marL="0" indent="0">
              <a:buNone/>
              <a:defRPr/>
            </a:pPr>
            <a:r>
              <a:rPr lang="en-US" dirty="0">
                <a:solidFill>
                  <a:srgbClr val="2409ED"/>
                </a:solidFill>
              </a:rPr>
              <a:t>   </a:t>
            </a:r>
            <a:r>
              <a:rPr lang="en-US" i="1" u="sng" dirty="0">
                <a:solidFill>
                  <a:srgbClr val="2409ED"/>
                </a:solidFill>
              </a:rPr>
              <a:t>https://wipit470.org/calendar.html</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14D55A9-E4E0-8520-F47D-1006F5E913E6}"/>
              </a:ext>
            </a:extLst>
          </p:cNvPr>
          <p:cNvSpPr>
            <a:spLocks noGrp="1"/>
          </p:cNvSpPr>
          <p:nvPr>
            <p:ph type="title"/>
          </p:nvPr>
        </p:nvSpPr>
        <p:spPr/>
        <p:txBody>
          <a:bodyPr/>
          <a:lstStyle/>
          <a:p>
            <a:r>
              <a:rPr lang="en-US" altLang="en-US" b="1" dirty="0">
                <a:latin typeface="Helvetica" panose="020B0604020202020204" pitchFamily="34" charset="0"/>
                <a:ea typeface="ヒラギノ角ゴ Pro W3" charset="-128"/>
              </a:rPr>
              <a:t>Service Projects</a:t>
            </a:r>
          </a:p>
        </p:txBody>
      </p:sp>
      <p:sp>
        <p:nvSpPr>
          <p:cNvPr id="3" name="Content Placeholder 2">
            <a:extLst>
              <a:ext uri="{FF2B5EF4-FFF2-40B4-BE49-F238E27FC236}">
                <a16:creationId xmlns:a16="http://schemas.microsoft.com/office/drawing/2014/main" id="{597C96AD-0F75-4DF8-7983-C054078E91D4}"/>
              </a:ext>
            </a:extLst>
          </p:cNvPr>
          <p:cNvSpPr>
            <a:spLocks noGrp="1"/>
          </p:cNvSpPr>
          <p:nvPr>
            <p:ph idx="1"/>
          </p:nvPr>
        </p:nvSpPr>
        <p:spPr>
          <a:xfrm>
            <a:off x="967563" y="1417638"/>
            <a:ext cx="10749516" cy="4749246"/>
          </a:xfrm>
        </p:spPr>
        <p:txBody>
          <a:bodyPr>
            <a:normAutofit fontScale="92500" lnSpcReduction="10000"/>
          </a:bodyPr>
          <a:lstStyle/>
          <a:p>
            <a:pPr>
              <a:defRPr/>
            </a:pPr>
            <a:r>
              <a:rPr lang="en-US" dirty="0">
                <a:latin typeface="Arial" panose="020B0604020202020204" pitchFamily="34" charset="0"/>
                <a:cs typeface="Arial" panose="020B0604020202020204" pitchFamily="34" charset="0"/>
              </a:rPr>
              <a:t>Many Units put their proposed service projects in the Unit Calendar (in addition to the ones that come up throughout the year).</a:t>
            </a:r>
          </a:p>
          <a:p>
            <a:pPr marL="0" indent="0">
              <a:buNone/>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Service projects can be found with your Chartering Organization, Camp Snyder, </a:t>
            </a:r>
            <a:r>
              <a:rPr lang="en-US" dirty="0">
                <a:latin typeface="Arial" panose="020B0604020202020204" pitchFamily="34" charset="0"/>
                <a:cs typeface="Arial" panose="020B0604020202020204" pitchFamily="34" charset="0"/>
                <a:hlinkClick r:id="rId2"/>
              </a:rPr>
              <a:t>Fairfax County Park Authority</a:t>
            </a:r>
            <a:r>
              <a:rPr lang="en-US" dirty="0">
                <a:latin typeface="Arial" panose="020B0604020202020204" pitchFamily="34" charset="0"/>
                <a:cs typeface="Arial" panose="020B0604020202020204" pitchFamily="34" charset="0"/>
              </a:rPr>
              <a:t>, etc.</a:t>
            </a:r>
          </a:p>
          <a:p>
            <a:pPr marL="0" indent="0">
              <a:buNone/>
              <a:defRPr/>
            </a:pPr>
            <a:endParaRPr lang="en-US" dirty="0"/>
          </a:p>
          <a:p>
            <a:pPr>
              <a:defRPr/>
            </a:pPr>
            <a:r>
              <a:rPr lang="en-US" dirty="0">
                <a:latin typeface="Arial" panose="020B0604020202020204" pitchFamily="34" charset="0"/>
                <a:cs typeface="Arial" panose="020B0604020202020204" pitchFamily="34" charset="0"/>
              </a:rPr>
              <a:t>Be sure to record the hours for your Unit in Internet Advancement - Units should log service hours via the Scoutbook redirect when they click “Activity Logs” (under either the individual or ‘Quick Entry’) or directly in Internet Advancement.</a:t>
            </a:r>
          </a:p>
          <a:p>
            <a:pPr marL="461963" indent="-234950">
              <a:defRPr/>
            </a:pPr>
            <a:r>
              <a:rPr lang="en-US" dirty="0">
                <a:latin typeface="Arial" panose="020B0604020202020204" pitchFamily="34" charset="0"/>
                <a:cs typeface="Arial" panose="020B0604020202020204" pitchFamily="34" charset="0"/>
              </a:rPr>
              <a:t>Video Help in Recording Service Hours: </a:t>
            </a:r>
            <a:r>
              <a:rPr lang="en-US" dirty="0">
                <a:latin typeface="Arial" panose="020B0604020202020204" pitchFamily="34" charset="0"/>
                <a:cs typeface="Arial" panose="020B0604020202020204" pitchFamily="34" charset="0"/>
                <a:hlinkClick r:id="rId3"/>
              </a:rPr>
              <a:t>LINK</a:t>
            </a:r>
            <a:endParaRPr lang="en-US" dirty="0">
              <a:latin typeface="Arial" panose="020B0604020202020204" pitchFamily="34" charset="0"/>
              <a:cs typeface="Arial" panose="020B0604020202020204" pitchFamily="34" charset="0"/>
            </a:endParaRPr>
          </a:p>
          <a:p>
            <a:pPr marL="461963" indent="-234950">
              <a:defRPr/>
            </a:pPr>
            <a:r>
              <a:rPr lang="en-US" dirty="0">
                <a:latin typeface="Arial" panose="020B0604020202020204" pitchFamily="34" charset="0"/>
                <a:cs typeface="Arial" panose="020B0604020202020204" pitchFamily="34" charset="0"/>
              </a:rPr>
              <a:t>Information on Recording Service Hours: </a:t>
            </a:r>
            <a:r>
              <a:rPr lang="en-US" dirty="0">
                <a:latin typeface="Arial" panose="020B0604020202020204" pitchFamily="34" charset="0"/>
                <a:cs typeface="Arial" panose="020B0604020202020204" pitchFamily="34" charset="0"/>
                <a:hlinkClick r:id="rId4"/>
              </a:rPr>
              <a:t>LINK</a:t>
            </a:r>
            <a:endParaRPr lang="en-US" dirty="0">
              <a:latin typeface="Arial" panose="020B0604020202020204" pitchFamily="34" charset="0"/>
              <a:cs typeface="Arial" panose="020B0604020202020204" pitchFamily="34" charset="0"/>
            </a:endParaRPr>
          </a:p>
          <a:p>
            <a:pPr lvl="1">
              <a:defRPr/>
            </a:pPr>
            <a:endParaRPr lang="en-US" sz="1600"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EF36E09E-409D-A8D8-AE2D-D6F35280CD9A}"/>
              </a:ext>
            </a:extLst>
          </p:cNvPr>
          <p:cNvSpPr>
            <a:spLocks noGrp="1"/>
          </p:cNvSpPr>
          <p:nvPr>
            <p:ph type="title"/>
          </p:nvPr>
        </p:nvSpPr>
        <p:spPr/>
        <p:txBody>
          <a:bodyPr/>
          <a:lstStyle/>
          <a:p>
            <a:r>
              <a:rPr lang="en-US" altLang="en-US" b="1" dirty="0">
                <a:solidFill>
                  <a:schemeClr val="tx1">
                    <a:lumMod val="95000"/>
                    <a:lumOff val="5000"/>
                  </a:schemeClr>
                </a:solidFill>
                <a:latin typeface="Helvetica" panose="020B0604020202020204" pitchFamily="34" charset="0"/>
                <a:ea typeface="ヒラギノ角ゴ Pro W3" charset="-128"/>
              </a:rPr>
              <a:t>Other Planning Opportunities</a:t>
            </a:r>
          </a:p>
        </p:txBody>
      </p:sp>
      <p:sp>
        <p:nvSpPr>
          <p:cNvPr id="3" name="Content Placeholder 2">
            <a:extLst>
              <a:ext uri="{FF2B5EF4-FFF2-40B4-BE49-F238E27FC236}">
                <a16:creationId xmlns:a16="http://schemas.microsoft.com/office/drawing/2014/main" id="{92F40F9E-F329-AE29-1C85-44559F6F49DD}"/>
              </a:ext>
            </a:extLst>
          </p:cNvPr>
          <p:cNvSpPr>
            <a:spLocks noGrp="1"/>
          </p:cNvSpPr>
          <p:nvPr>
            <p:ph idx="1"/>
          </p:nvPr>
        </p:nvSpPr>
        <p:spPr/>
        <p:txBody>
          <a:bodyPr>
            <a:normAutofit lnSpcReduction="10000"/>
          </a:bodyPr>
          <a:lstStyle/>
          <a:p>
            <a:pPr>
              <a:defRPr/>
            </a:pPr>
            <a:r>
              <a:rPr lang="en-US" dirty="0">
                <a:solidFill>
                  <a:srgbClr val="1C07B9"/>
                </a:solidFill>
                <a:hlinkClick r:id="rId2">
                  <a:extLst>
                    <a:ext uri="{A12FA001-AC4F-418D-AE19-62706E023703}">
                      <ahyp:hlinkClr xmlns:ahyp="http://schemas.microsoft.com/office/drawing/2018/hyperlinkcolor" val="tx"/>
                    </a:ext>
                  </a:extLst>
                </a:hlinkClick>
              </a:rPr>
              <a:t>Journey to Excellence</a:t>
            </a:r>
            <a:endParaRPr lang="en-US" dirty="0">
              <a:solidFill>
                <a:srgbClr val="1C07B9"/>
              </a:solidFill>
            </a:endParaRPr>
          </a:p>
          <a:p>
            <a:pPr marL="0" indent="0">
              <a:buNone/>
              <a:defRPr/>
            </a:pPr>
            <a:endParaRPr lang="en-US" dirty="0">
              <a:solidFill>
                <a:srgbClr val="1C07B9"/>
              </a:solidFill>
              <a:hlinkClick r:id="rId3">
                <a:extLst>
                  <a:ext uri="{A12FA001-AC4F-418D-AE19-62706E023703}">
                    <ahyp:hlinkClr xmlns:ahyp="http://schemas.microsoft.com/office/drawing/2018/hyperlinkcolor" val="tx"/>
                  </a:ext>
                </a:extLst>
              </a:hlinkClick>
            </a:endParaRPr>
          </a:p>
          <a:p>
            <a:pPr>
              <a:defRPr/>
            </a:pPr>
            <a:r>
              <a:rPr lang="en-US" dirty="0">
                <a:solidFill>
                  <a:srgbClr val="1C07B9"/>
                </a:solidFill>
                <a:hlinkClick r:id="rId4">
                  <a:extLst>
                    <a:ext uri="{A12FA001-AC4F-418D-AE19-62706E023703}">
                      <ahyp:hlinkClr xmlns:ahyp="http://schemas.microsoft.com/office/drawing/2018/hyperlinkcolor" val="tx"/>
                    </a:ext>
                  </a:extLst>
                </a:hlinkClick>
              </a:rPr>
              <a:t>Cub Scout Awards</a:t>
            </a:r>
            <a:r>
              <a:rPr lang="en-US" dirty="0">
                <a:solidFill>
                  <a:srgbClr val="1C07B9"/>
                </a:solidFill>
              </a:rPr>
              <a:t> </a:t>
            </a:r>
            <a:r>
              <a:rPr lang="en-US" dirty="0">
                <a:solidFill>
                  <a:schemeClr val="tx1"/>
                </a:solidFill>
              </a:rPr>
              <a:t>– Also, don’t forget the </a:t>
            </a:r>
            <a:r>
              <a:rPr lang="en-US" dirty="0">
                <a:solidFill>
                  <a:srgbClr val="1C07B9"/>
                </a:solidFill>
                <a:hlinkClick r:id="rId5"/>
              </a:rPr>
              <a:t>Summertime Fun</a:t>
            </a:r>
            <a:endParaRPr lang="en-US" dirty="0">
              <a:solidFill>
                <a:srgbClr val="1C07B9"/>
              </a:solidFill>
              <a:hlinkClick r:id="rId3">
                <a:extLst>
                  <a:ext uri="{A12FA001-AC4F-418D-AE19-62706E023703}">
                    <ahyp:hlinkClr xmlns:ahyp="http://schemas.microsoft.com/office/drawing/2018/hyperlinkcolor" val="tx"/>
                  </a:ext>
                </a:extLst>
              </a:hlinkClick>
            </a:endParaRPr>
          </a:p>
          <a:p>
            <a:pPr>
              <a:defRPr/>
            </a:pPr>
            <a:endParaRPr lang="en-US" dirty="0">
              <a:solidFill>
                <a:srgbClr val="1C07B9"/>
              </a:solidFill>
              <a:hlinkClick r:id="" action="ppaction://noaction">
                <a:extLst>
                  <a:ext uri="{A12FA001-AC4F-418D-AE19-62706E023703}">
                    <ahyp:hlinkClr xmlns:ahyp="http://schemas.microsoft.com/office/drawing/2018/hyperlinkcolor" val="tx"/>
                  </a:ext>
                </a:extLst>
              </a:hlinkClick>
            </a:endParaRPr>
          </a:p>
          <a:p>
            <a:pPr>
              <a:defRPr/>
            </a:pPr>
            <a:r>
              <a:rPr lang="en-US" dirty="0">
                <a:solidFill>
                  <a:srgbClr val="1C07B9"/>
                </a:solidFill>
                <a:hlinkClick r:id="rId6">
                  <a:extLst>
                    <a:ext uri="{A12FA001-AC4F-418D-AE19-62706E023703}">
                      <ahyp:hlinkClr xmlns:ahyp="http://schemas.microsoft.com/office/drawing/2018/hyperlinkcolor" val="tx"/>
                    </a:ext>
                  </a:extLst>
                </a:hlinkClick>
              </a:rPr>
              <a:t>Scouts BSA Awards</a:t>
            </a:r>
            <a:endParaRPr lang="en-US" dirty="0">
              <a:solidFill>
                <a:srgbClr val="1C07B9"/>
              </a:solidFill>
              <a:hlinkClick r:id="rId3">
                <a:extLst>
                  <a:ext uri="{A12FA001-AC4F-418D-AE19-62706E023703}">
                    <ahyp:hlinkClr xmlns:ahyp="http://schemas.microsoft.com/office/drawing/2018/hyperlinkcolor" val="tx"/>
                  </a:ext>
                </a:extLst>
              </a:hlinkClick>
            </a:endParaRPr>
          </a:p>
          <a:p>
            <a:pPr>
              <a:defRPr/>
            </a:pPr>
            <a:endParaRPr lang="en-US" dirty="0">
              <a:solidFill>
                <a:srgbClr val="1C07B9"/>
              </a:solidFill>
              <a:hlinkClick r:id="" action="ppaction://noaction">
                <a:extLst>
                  <a:ext uri="{A12FA001-AC4F-418D-AE19-62706E023703}">
                    <ahyp:hlinkClr xmlns:ahyp="http://schemas.microsoft.com/office/drawing/2018/hyperlinkcolor" val="tx"/>
                  </a:ext>
                </a:extLst>
              </a:hlinkClick>
            </a:endParaRPr>
          </a:p>
          <a:p>
            <a:pPr>
              <a:defRPr/>
            </a:pPr>
            <a:r>
              <a:rPr lang="en-US" dirty="0">
                <a:solidFill>
                  <a:srgbClr val="1C07B9"/>
                </a:solidFill>
                <a:hlinkClick r:id="rId7">
                  <a:extLst>
                    <a:ext uri="{A12FA001-AC4F-418D-AE19-62706E023703}">
                      <ahyp:hlinkClr xmlns:ahyp="http://schemas.microsoft.com/office/drawing/2018/hyperlinkcolor" val="tx"/>
                    </a:ext>
                  </a:extLst>
                </a:hlinkClick>
              </a:rPr>
              <a:t>Religious Awards</a:t>
            </a:r>
            <a:endParaRPr lang="en-US" dirty="0">
              <a:solidFill>
                <a:srgbClr val="1C07B9"/>
              </a:solidFill>
              <a:hlinkClick r:id="rId3">
                <a:extLst>
                  <a:ext uri="{A12FA001-AC4F-418D-AE19-62706E023703}">
                    <ahyp:hlinkClr xmlns:ahyp="http://schemas.microsoft.com/office/drawing/2018/hyperlinkcolor" val="tx"/>
                  </a:ext>
                </a:extLst>
              </a:hlinkClick>
            </a:endParaRPr>
          </a:p>
          <a:p>
            <a:pPr>
              <a:defRPr/>
            </a:pPr>
            <a:endParaRPr lang="en-US" dirty="0">
              <a:solidFill>
                <a:srgbClr val="1C07B9"/>
              </a:solidFill>
              <a:hlinkClick r:id="" action="ppaction://noaction">
                <a:extLst>
                  <a:ext uri="{A12FA001-AC4F-418D-AE19-62706E023703}">
                    <ahyp:hlinkClr xmlns:ahyp="http://schemas.microsoft.com/office/drawing/2018/hyperlinkcolor" val="tx"/>
                  </a:ext>
                </a:extLst>
              </a:hlinkClick>
            </a:endParaRPr>
          </a:p>
          <a:p>
            <a:pPr>
              <a:defRPr/>
            </a:pPr>
            <a:r>
              <a:rPr lang="en-US" dirty="0">
                <a:solidFill>
                  <a:srgbClr val="1C07B9"/>
                </a:solidFill>
                <a:hlinkClick r:id="rId8">
                  <a:extLst>
                    <a:ext uri="{A12FA001-AC4F-418D-AE19-62706E023703}">
                      <ahyp:hlinkClr xmlns:ahyp="http://schemas.microsoft.com/office/drawing/2018/hyperlinkcolor" val="tx"/>
                    </a:ext>
                  </a:extLst>
                </a:hlinkClick>
              </a:rPr>
              <a:t>Scouter (Adult) Awards</a:t>
            </a:r>
            <a:endParaRPr lang="en-US" dirty="0">
              <a:solidFill>
                <a:srgbClr val="1C07B9"/>
              </a:solidFill>
            </a:endParaRPr>
          </a:p>
        </p:txBody>
      </p:sp>
      <p:pic>
        <p:nvPicPr>
          <p:cNvPr id="1026" name="Picture 2">
            <a:extLst>
              <a:ext uri="{FF2B5EF4-FFF2-40B4-BE49-F238E27FC236}">
                <a16:creationId xmlns:a16="http://schemas.microsoft.com/office/drawing/2014/main" id="{4BC646AA-6000-A883-0F93-3D03F8FE76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6767" y="3406775"/>
            <a:ext cx="2143125"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3FC943-62ED-E72D-C55C-ED96EB51068F}"/>
              </a:ext>
            </a:extLst>
          </p:cNvPr>
          <p:cNvPicPr>
            <a:picLocks noChangeAspect="1"/>
          </p:cNvPicPr>
          <p:nvPr/>
        </p:nvPicPr>
        <p:blipFill>
          <a:blip r:embed="rId10"/>
          <a:stretch>
            <a:fillRect/>
          </a:stretch>
        </p:blipFill>
        <p:spPr>
          <a:xfrm>
            <a:off x="10075974" y="3219421"/>
            <a:ext cx="1076475" cy="419158"/>
          </a:xfrm>
          <a:prstGeom prst="rect">
            <a:avLst/>
          </a:prstGeom>
        </p:spPr>
      </p:pic>
      <p:pic>
        <p:nvPicPr>
          <p:cNvPr id="6" name="Picture 5">
            <a:extLst>
              <a:ext uri="{FF2B5EF4-FFF2-40B4-BE49-F238E27FC236}">
                <a16:creationId xmlns:a16="http://schemas.microsoft.com/office/drawing/2014/main" id="{F72F0760-6A4B-EB9D-6478-0640BBBCEE6E}"/>
              </a:ext>
            </a:extLst>
          </p:cNvPr>
          <p:cNvPicPr>
            <a:picLocks noChangeAspect="1"/>
          </p:cNvPicPr>
          <p:nvPr/>
        </p:nvPicPr>
        <p:blipFill>
          <a:blip r:embed="rId11"/>
          <a:stretch>
            <a:fillRect/>
          </a:stretch>
        </p:blipFill>
        <p:spPr>
          <a:xfrm>
            <a:off x="9404744" y="4467821"/>
            <a:ext cx="1038370" cy="409632"/>
          </a:xfrm>
          <a:prstGeom prst="rect">
            <a:avLst/>
          </a:prstGeom>
        </p:spPr>
      </p:pic>
      <p:pic>
        <p:nvPicPr>
          <p:cNvPr id="8" name="Picture 7">
            <a:extLst>
              <a:ext uri="{FF2B5EF4-FFF2-40B4-BE49-F238E27FC236}">
                <a16:creationId xmlns:a16="http://schemas.microsoft.com/office/drawing/2014/main" id="{2FF112FB-FD29-5837-3476-149EE5500522}"/>
              </a:ext>
            </a:extLst>
          </p:cNvPr>
          <p:cNvPicPr>
            <a:picLocks noChangeAspect="1"/>
          </p:cNvPicPr>
          <p:nvPr/>
        </p:nvPicPr>
        <p:blipFill>
          <a:blip r:embed="rId12"/>
          <a:stretch>
            <a:fillRect/>
          </a:stretch>
        </p:blipFill>
        <p:spPr>
          <a:xfrm>
            <a:off x="8559221" y="5593383"/>
            <a:ext cx="1057423" cy="476316"/>
          </a:xfrm>
          <a:prstGeom prst="rect">
            <a:avLst/>
          </a:prstGeom>
        </p:spPr>
      </p:pic>
      <p:pic>
        <p:nvPicPr>
          <p:cNvPr id="10" name="Picture 9">
            <a:extLst>
              <a:ext uri="{FF2B5EF4-FFF2-40B4-BE49-F238E27FC236}">
                <a16:creationId xmlns:a16="http://schemas.microsoft.com/office/drawing/2014/main" id="{AD83E4AA-496C-46F1-5A55-0915A4E0CF9B}"/>
              </a:ext>
            </a:extLst>
          </p:cNvPr>
          <p:cNvPicPr>
            <a:picLocks noChangeAspect="1"/>
          </p:cNvPicPr>
          <p:nvPr/>
        </p:nvPicPr>
        <p:blipFill>
          <a:blip r:embed="rId13"/>
          <a:stretch>
            <a:fillRect/>
          </a:stretch>
        </p:blipFill>
        <p:spPr>
          <a:xfrm>
            <a:off x="6813175" y="1562820"/>
            <a:ext cx="1386081" cy="862133"/>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646D40C-C5E9-6D5E-590D-050D96D2E2F7}"/>
              </a:ext>
            </a:extLst>
          </p:cNvPr>
          <p:cNvSpPr>
            <a:spLocks noGrp="1"/>
          </p:cNvSpPr>
          <p:nvPr>
            <p:ph type="title"/>
          </p:nvPr>
        </p:nvSpPr>
        <p:spPr>
          <a:xfrm>
            <a:off x="838200" y="147411"/>
            <a:ext cx="10515600" cy="1325563"/>
          </a:xfrm>
        </p:spPr>
        <p:txBody>
          <a:bodyPr/>
          <a:lstStyle/>
          <a:p>
            <a:r>
              <a:rPr lang="en-US" altLang="en-US" b="1" dirty="0">
                <a:latin typeface="Helvetica" panose="020B0604020202020204" pitchFamily="34" charset="0"/>
                <a:ea typeface="ヒラギノ角ゴ Pro W3" charset="-128"/>
              </a:rPr>
              <a:t>Camping Sites</a:t>
            </a:r>
          </a:p>
        </p:txBody>
      </p:sp>
      <p:sp>
        <p:nvSpPr>
          <p:cNvPr id="24579" name="Content Placeholder 2">
            <a:extLst>
              <a:ext uri="{FF2B5EF4-FFF2-40B4-BE49-F238E27FC236}">
                <a16:creationId xmlns:a16="http://schemas.microsoft.com/office/drawing/2014/main" id="{BFF480F4-A17D-1FC7-A3AC-5B09428374A4}"/>
              </a:ext>
            </a:extLst>
          </p:cNvPr>
          <p:cNvSpPr>
            <a:spLocks noGrp="1"/>
          </p:cNvSpPr>
          <p:nvPr>
            <p:ph idx="1"/>
          </p:nvPr>
        </p:nvSpPr>
        <p:spPr>
          <a:xfrm>
            <a:off x="935665" y="1313122"/>
            <a:ext cx="10515600" cy="5023883"/>
          </a:xfrm>
        </p:spPr>
        <p:txBody>
          <a:bodyPr>
            <a:noAutofit/>
          </a:bodyPr>
          <a:lstStyle/>
          <a:p>
            <a:r>
              <a:rPr lang="en-US" altLang="en-US" dirty="0">
                <a:latin typeface="Arial" panose="020B0604020202020204" pitchFamily="34" charset="0"/>
                <a:ea typeface="ヒラギノ角ゴ Pro W3" charset="-128"/>
                <a:cs typeface="Arial" panose="020B0604020202020204" pitchFamily="34" charset="0"/>
              </a:rPr>
              <a:t>Pack Overnighter Approve Camping Sites </a:t>
            </a:r>
            <a:r>
              <a:rPr lang="en-US" altLang="en-US" i="1" u="sng" dirty="0">
                <a:solidFill>
                  <a:srgbClr val="1C07B9"/>
                </a:solidFill>
                <a:latin typeface="Arial" panose="020B0604020202020204" pitchFamily="34" charset="0"/>
                <a:ea typeface="ヒラギノ角ゴ Pro W3" charset="-128"/>
                <a:cs typeface="Arial" panose="020B0604020202020204" pitchFamily="34" charset="0"/>
              </a:rPr>
              <a:t>https://www.ncacbsa.org/approved-camp-sites/</a:t>
            </a:r>
          </a:p>
          <a:p>
            <a:endParaRPr lang="en-US" altLang="en-US" dirty="0">
              <a:latin typeface="Arial" panose="020B0604020202020204" pitchFamily="34" charset="0"/>
              <a:ea typeface="ヒラギノ角ゴ Pro W3" charset="-128"/>
              <a:cs typeface="Arial" panose="020B0604020202020204" pitchFamily="34" charset="0"/>
            </a:endParaRPr>
          </a:p>
          <a:p>
            <a:r>
              <a:rPr lang="en-US" altLang="en-US" dirty="0">
                <a:latin typeface="Arial" panose="020B0604020202020204" pitchFamily="34" charset="0"/>
                <a:ea typeface="ヒラギノ角ゴ Pro W3" charset="-128"/>
                <a:cs typeface="Arial" panose="020B0604020202020204" pitchFamily="34" charset="0"/>
              </a:rPr>
              <a:t>OA Camping Site List </a:t>
            </a:r>
          </a:p>
          <a:p>
            <a:pPr marL="400050" lvl="1" indent="0">
              <a:buNone/>
            </a:pPr>
            <a:r>
              <a:rPr lang="en-US" altLang="en-US" i="1" u="sng" dirty="0">
                <a:solidFill>
                  <a:srgbClr val="1C07B9"/>
                </a:solidFill>
                <a:latin typeface="Arial" panose="020B0604020202020204" pitchFamily="34" charset="0"/>
                <a:ea typeface="ヒラギノ角ゴ Pro W3" charset="-128"/>
                <a:cs typeface="Arial" panose="020B0604020202020204" pitchFamily="34" charset="0"/>
                <a:hlinkClick r:id="rId2"/>
              </a:rPr>
              <a:t>https://www.ncacbsa.org/wp-content/uploads/2020/12/Approved-Camp-Sites.pdf</a:t>
            </a:r>
            <a:endParaRPr lang="en-US" altLang="en-US" i="1" u="sng" dirty="0">
              <a:solidFill>
                <a:srgbClr val="1C07B9"/>
              </a:solidFill>
              <a:latin typeface="Arial" panose="020B0604020202020204" pitchFamily="34" charset="0"/>
              <a:ea typeface="ヒラギノ角ゴ Pro W3" charset="-128"/>
              <a:cs typeface="Arial" panose="020B0604020202020204" pitchFamily="34" charset="0"/>
            </a:endParaRPr>
          </a:p>
          <a:p>
            <a:pPr marL="400050" lvl="1" indent="0">
              <a:buNone/>
            </a:pPr>
            <a:endParaRPr lang="en-US" altLang="en-US" i="1" u="sng" dirty="0">
              <a:solidFill>
                <a:srgbClr val="1C07B9"/>
              </a:solidFill>
              <a:latin typeface="Arial" panose="020B0604020202020204" pitchFamily="34" charset="0"/>
              <a:ea typeface="ヒラギノ角ゴ Pro W3" charset="-128"/>
              <a:cs typeface="Arial" panose="020B0604020202020204" pitchFamily="34" charset="0"/>
            </a:endParaRPr>
          </a:p>
          <a:p>
            <a:pPr marL="247650" indent="-342900">
              <a:buFont typeface="Arial" panose="020B0604020202020204" pitchFamily="34" charset="0"/>
              <a:buChar char="•"/>
            </a:pPr>
            <a:r>
              <a:rPr lang="en-US" altLang="en-US" dirty="0">
                <a:solidFill>
                  <a:schemeClr val="tx1">
                    <a:lumMod val="95000"/>
                    <a:lumOff val="5000"/>
                  </a:schemeClr>
                </a:solidFill>
                <a:latin typeface="Arial" panose="020B0604020202020204" pitchFamily="34" charset="0"/>
                <a:ea typeface="ヒラギノ角ゴ Pro W3" charset="-128"/>
                <a:cs typeface="Arial" panose="020B0604020202020204" pitchFamily="34" charset="0"/>
              </a:rPr>
              <a:t>Want to add a campground to the list?</a:t>
            </a:r>
          </a:p>
          <a:p>
            <a:pPr marL="742950" lvl="1" indent="-34290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The unit would fill out a </a:t>
            </a:r>
            <a:r>
              <a:rPr lang="en-US" b="0" i="0" u="none" strike="noStrike" dirty="0">
                <a:solidFill>
                  <a:srgbClr val="0000FF"/>
                </a:solidFill>
                <a:effectLst/>
                <a:latin typeface="Arial" panose="020B0604020202020204" pitchFamily="34" charset="0"/>
                <a:cs typeface="Arial" panose="020B0604020202020204" pitchFamily="34" charset="0"/>
                <a:hlinkClick r:id="rId3"/>
              </a:rPr>
              <a:t>Pack Overnight Campout Site Appraisal Form</a:t>
            </a:r>
            <a:r>
              <a:rPr lang="en-US" b="0" i="0" dirty="0">
                <a:solidFill>
                  <a:srgbClr val="000000"/>
                </a:solidFill>
                <a:effectLst/>
                <a:latin typeface="Arial" panose="020B0604020202020204" pitchFamily="34" charset="0"/>
                <a:cs typeface="Arial" panose="020B0604020202020204" pitchFamily="34" charset="0"/>
                <a:hlinkClick r:id="rId3"/>
              </a:rPr>
              <a:t> </a:t>
            </a:r>
            <a:r>
              <a:rPr lang="en-US" b="0" i="0" dirty="0">
                <a:solidFill>
                  <a:srgbClr val="000000"/>
                </a:solidFill>
                <a:effectLst/>
                <a:latin typeface="Arial" panose="020B0604020202020204" pitchFamily="34" charset="0"/>
                <a:cs typeface="Arial" panose="020B0604020202020204" pitchFamily="34" charset="0"/>
              </a:rPr>
              <a:t>and submit to NCAC Director of Camping Services (</a:t>
            </a:r>
            <a:r>
              <a:rPr lang="en-US" dirty="0">
                <a:solidFill>
                  <a:srgbClr val="1C07B9"/>
                </a:solidFill>
                <a:latin typeface="Arial" panose="020B0604020202020204" pitchFamily="34" charset="0"/>
                <a:cs typeface="Arial" panose="020B0604020202020204" pitchFamily="34" charset="0"/>
                <a:hlinkClick r:id="rId4"/>
              </a:rPr>
              <a:t>matthew.keck</a:t>
            </a:r>
            <a:r>
              <a:rPr lang="en-US" b="0" i="0" u="none" strike="noStrike" dirty="0">
                <a:solidFill>
                  <a:srgbClr val="1C07B9"/>
                </a:solidFill>
                <a:effectLst/>
                <a:latin typeface="Arial" panose="020B0604020202020204" pitchFamily="34" charset="0"/>
                <a:cs typeface="Arial" panose="020B0604020202020204" pitchFamily="34" charset="0"/>
                <a:hlinkClick r:id="rId4"/>
              </a:rPr>
              <a:t>@scouting.org</a:t>
            </a:r>
            <a:r>
              <a:rPr lang="en-US" b="0" i="0" dirty="0">
                <a:solidFill>
                  <a:srgbClr val="000000"/>
                </a:solidFill>
                <a:effectLst/>
                <a:latin typeface="Arial" panose="020B0604020202020204" pitchFamily="34" charset="0"/>
                <a:cs typeface="Arial" panose="020B0604020202020204" pitchFamily="34" charset="0"/>
              </a:rPr>
              <a:t>) for review.</a:t>
            </a:r>
            <a:endParaRPr lang="en-US" altLang="en-US" i="1" u="sng" dirty="0">
              <a:solidFill>
                <a:srgbClr val="1C07B9"/>
              </a:solidFill>
              <a:latin typeface="Arial" panose="020B0604020202020204" pitchFamily="34" charset="0"/>
              <a:ea typeface="ヒラギノ角ゴ Pro W3" charset="-128"/>
              <a:cs typeface="Arial" panose="020B0604020202020204" pitchFamily="34" charset="0"/>
            </a:endParaRPr>
          </a:p>
        </p:txBody>
      </p:sp>
      <p:sp>
        <p:nvSpPr>
          <p:cNvPr id="24580" name="Slide Number Placeholder 3">
            <a:extLst>
              <a:ext uri="{FF2B5EF4-FFF2-40B4-BE49-F238E27FC236}">
                <a16:creationId xmlns:a16="http://schemas.microsoft.com/office/drawing/2014/main" id="{07D3C18C-A38D-094E-AB35-C32876B82F96}"/>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26</a:t>
            </a:fld>
            <a:endParaRPr lang="en-US" altLang="en-US" sz="1000" dirty="0">
              <a:solidFill>
                <a:srgbClr val="95B3D7"/>
              </a:solidFill>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C4F2BF-31F8-3925-C36A-D9354F523E30}"/>
              </a:ext>
            </a:extLst>
          </p:cNvPr>
          <p:cNvPicPr>
            <a:picLocks noChangeAspect="1"/>
          </p:cNvPicPr>
          <p:nvPr/>
        </p:nvPicPr>
        <p:blipFill>
          <a:blip r:embed="rId2"/>
          <a:stretch>
            <a:fillRect/>
          </a:stretch>
        </p:blipFill>
        <p:spPr>
          <a:xfrm>
            <a:off x="7793455" y="465881"/>
            <a:ext cx="4026222" cy="5926238"/>
          </a:xfrm>
          <a:prstGeom prst="rect">
            <a:avLst/>
          </a:prstGeom>
        </p:spPr>
      </p:pic>
      <p:pic>
        <p:nvPicPr>
          <p:cNvPr id="7" name="Picture 6">
            <a:extLst>
              <a:ext uri="{FF2B5EF4-FFF2-40B4-BE49-F238E27FC236}">
                <a16:creationId xmlns:a16="http://schemas.microsoft.com/office/drawing/2014/main" id="{829D73F2-FE40-B442-E6FA-1C5B692EDFCF}"/>
              </a:ext>
            </a:extLst>
          </p:cNvPr>
          <p:cNvPicPr>
            <a:picLocks noChangeAspect="1"/>
          </p:cNvPicPr>
          <p:nvPr/>
        </p:nvPicPr>
        <p:blipFill>
          <a:blip r:embed="rId3"/>
          <a:stretch>
            <a:fillRect/>
          </a:stretch>
        </p:blipFill>
        <p:spPr>
          <a:xfrm>
            <a:off x="629856" y="4800486"/>
            <a:ext cx="6779981" cy="1496141"/>
          </a:xfrm>
          <a:prstGeom prst="rect">
            <a:avLst/>
          </a:prstGeom>
        </p:spPr>
      </p:pic>
      <p:sp>
        <p:nvSpPr>
          <p:cNvPr id="3" name="Title 1">
            <a:extLst>
              <a:ext uri="{FF2B5EF4-FFF2-40B4-BE49-F238E27FC236}">
                <a16:creationId xmlns:a16="http://schemas.microsoft.com/office/drawing/2014/main" id="{195108F9-5463-6598-51FE-D7C4E594BA17}"/>
              </a:ext>
            </a:extLst>
          </p:cNvPr>
          <p:cNvSpPr txBox="1">
            <a:spLocks/>
          </p:cNvSpPr>
          <p:nvPr/>
        </p:nvSpPr>
        <p:spPr>
          <a:xfrm>
            <a:off x="838200" y="365125"/>
            <a:ext cx="5893526"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b="1" dirty="0">
                <a:solidFill>
                  <a:schemeClr val="tx1"/>
                </a:solidFill>
              </a:rPr>
              <a:t>Fund Raising</a:t>
            </a:r>
          </a:p>
        </p:txBody>
      </p:sp>
      <p:sp>
        <p:nvSpPr>
          <p:cNvPr id="4" name="Title 1">
            <a:extLst>
              <a:ext uri="{FF2B5EF4-FFF2-40B4-BE49-F238E27FC236}">
                <a16:creationId xmlns:a16="http://schemas.microsoft.com/office/drawing/2014/main" id="{BC759081-AE1A-292C-EEAD-7B073580CA98}"/>
              </a:ext>
            </a:extLst>
          </p:cNvPr>
          <p:cNvSpPr txBox="1">
            <a:spLocks/>
          </p:cNvSpPr>
          <p:nvPr/>
        </p:nvSpPr>
        <p:spPr>
          <a:xfrm>
            <a:off x="838200" y="1690688"/>
            <a:ext cx="6955255" cy="2045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62500" lnSpcReduction="20000"/>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571500" indent="-571500" hangingPunct="1">
              <a:buFont typeface="Arial" panose="020B0604020202020204" pitchFamily="34" charset="0"/>
              <a:buChar char="•"/>
            </a:pPr>
            <a:r>
              <a:rPr lang="en-US" b="1" dirty="0">
                <a:solidFill>
                  <a:schemeClr val="tx1"/>
                </a:solidFill>
              </a:rPr>
              <a:t>Popcorn</a:t>
            </a:r>
            <a:r>
              <a:rPr lang="en-US" dirty="0">
                <a:solidFill>
                  <a:schemeClr val="tx1"/>
                </a:solidFill>
              </a:rPr>
              <a:t> (info below)</a:t>
            </a:r>
          </a:p>
          <a:p>
            <a:pPr hangingPunct="1"/>
            <a:endParaRPr lang="en-US" dirty="0">
              <a:solidFill>
                <a:schemeClr val="tx1"/>
              </a:solidFill>
            </a:endParaRPr>
          </a:p>
          <a:p>
            <a:pPr marL="571500" indent="-571500" hangingPunct="1">
              <a:buFont typeface="Arial" panose="020B0604020202020204" pitchFamily="34" charset="0"/>
              <a:buChar char="•"/>
            </a:pPr>
            <a:r>
              <a:rPr lang="en-US" b="1" dirty="0">
                <a:solidFill>
                  <a:schemeClr val="tx1"/>
                </a:solidFill>
              </a:rPr>
              <a:t>Camp Cards</a:t>
            </a:r>
          </a:p>
          <a:p>
            <a:pPr hangingPunct="1"/>
            <a:endParaRPr lang="en-US" b="1" dirty="0">
              <a:solidFill>
                <a:schemeClr val="tx1"/>
              </a:solidFill>
            </a:endParaRPr>
          </a:p>
          <a:p>
            <a:pPr marL="571500" indent="-571500" hangingPunct="1">
              <a:buFont typeface="Arial" panose="020B0604020202020204" pitchFamily="34" charset="0"/>
              <a:buChar char="•"/>
            </a:pPr>
            <a:r>
              <a:rPr lang="en-US" b="1" dirty="0">
                <a:solidFill>
                  <a:schemeClr val="tx1"/>
                </a:solidFill>
              </a:rPr>
              <a:t>Other </a:t>
            </a:r>
            <a:r>
              <a:rPr lang="en-US" dirty="0">
                <a:solidFill>
                  <a:schemeClr val="tx1"/>
                </a:solidFill>
              </a:rPr>
              <a:t>– please fill out </a:t>
            </a:r>
            <a:r>
              <a:rPr lang="en-US" dirty="0">
                <a:solidFill>
                  <a:schemeClr val="tx1"/>
                </a:solidFill>
                <a:hlinkClick r:id="rId4"/>
              </a:rPr>
              <a:t>Unit Money-Earning Application</a:t>
            </a:r>
            <a:r>
              <a:rPr lang="en-US" dirty="0">
                <a:solidFill>
                  <a:schemeClr val="tx1"/>
                </a:solidFill>
              </a:rPr>
              <a:t> and send to the DE.</a:t>
            </a:r>
          </a:p>
        </p:txBody>
      </p:sp>
    </p:spTree>
    <p:extLst>
      <p:ext uri="{BB962C8B-B14F-4D97-AF65-F5344CB8AC3E}">
        <p14:creationId xmlns:p14="http://schemas.microsoft.com/office/powerpoint/2010/main" val="34383854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6B9CF85-9D64-AA0B-9856-70CDC5835EDA}"/>
              </a:ext>
            </a:extLst>
          </p:cNvPr>
          <p:cNvSpPr>
            <a:spLocks noGrp="1"/>
          </p:cNvSpPr>
          <p:nvPr>
            <p:ph type="title"/>
          </p:nvPr>
        </p:nvSpPr>
        <p:spPr>
          <a:xfrm>
            <a:off x="475130" y="-310123"/>
            <a:ext cx="11458770" cy="1325563"/>
          </a:xfrm>
        </p:spPr>
        <p:txBody>
          <a:bodyPr/>
          <a:lstStyle/>
          <a:p>
            <a:r>
              <a:rPr lang="en-US" altLang="en-US" b="1" dirty="0">
                <a:latin typeface="Helvetica" panose="020B0604020202020204" pitchFamily="34" charset="0"/>
                <a:ea typeface="ヒラギノ角ゴ Pro W3" charset="-128"/>
              </a:rPr>
              <a:t>Scouting Youth Deserve a Trained Leader</a:t>
            </a:r>
          </a:p>
        </p:txBody>
      </p:sp>
      <p:sp>
        <p:nvSpPr>
          <p:cNvPr id="27651" name="Content Placeholder 2">
            <a:extLst>
              <a:ext uri="{FF2B5EF4-FFF2-40B4-BE49-F238E27FC236}">
                <a16:creationId xmlns:a16="http://schemas.microsoft.com/office/drawing/2014/main" id="{0C42D51E-99E8-D402-495C-CBA0B07516CE}"/>
              </a:ext>
            </a:extLst>
          </p:cNvPr>
          <p:cNvSpPr>
            <a:spLocks noGrp="1"/>
          </p:cNvSpPr>
          <p:nvPr>
            <p:ph idx="1"/>
          </p:nvPr>
        </p:nvSpPr>
        <p:spPr>
          <a:xfrm>
            <a:off x="731874" y="791468"/>
            <a:ext cx="10728252" cy="6066532"/>
          </a:xfrm>
        </p:spPr>
        <p:txBody>
          <a:bodyPr>
            <a:normAutofit lnSpcReduction="10000"/>
          </a:bodyPr>
          <a:lstStyle/>
          <a:p>
            <a:pPr marL="0" indent="0">
              <a:buNone/>
            </a:pPr>
            <a:r>
              <a:rPr lang="en-US" altLang="en-US" sz="1800" dirty="0">
                <a:latin typeface="Helvetica" panose="020B0604020202020204" pitchFamily="34" charset="0"/>
                <a:ea typeface="ヒラギノ角ゴ Pro W3" charset="-128"/>
              </a:rPr>
              <a:t>                  George Mason Training site: </a:t>
            </a:r>
            <a:r>
              <a:rPr lang="en-US" altLang="en-US" sz="1800" i="1" u="sng" dirty="0">
                <a:solidFill>
                  <a:srgbClr val="2409ED"/>
                </a:solidFill>
                <a:latin typeface="Helvetica" panose="020B0604020202020204" pitchFamily="34" charset="0"/>
                <a:ea typeface="ヒラギノ角ゴ Pro W3" charset="-128"/>
                <a:hlinkClick r:id="rId2"/>
              </a:rPr>
              <a:t>https://www.ncacbsa.org/george-mason/training/</a:t>
            </a:r>
            <a:endParaRPr lang="en-US" altLang="en-US" sz="1800" i="1" u="sng" dirty="0">
              <a:solidFill>
                <a:srgbClr val="2409ED"/>
              </a:solidFill>
              <a:latin typeface="Helvetica" panose="020B0604020202020204" pitchFamily="34" charset="0"/>
              <a:ea typeface="ヒラギノ角ゴ Pro W3" charset="-128"/>
            </a:endParaRP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050" b="1"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050" b="1"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0">
              <a:lnSpc>
                <a:spcPct val="100000"/>
              </a:lnSpc>
              <a:spcBef>
                <a:spcPts val="0"/>
              </a:spcBef>
              <a:spcAft>
                <a:spcPts val="0"/>
              </a:spcAft>
              <a:buClrTx/>
              <a:buSzTx/>
              <a:buNone/>
              <a:tabLst/>
              <a:defRPr/>
            </a:pPr>
            <a:r>
              <a:rPr lang="en-US" sz="1400" b="1" dirty="0">
                <a:latin typeface="Arial" panose="020B0604020202020204" pitchFamily="34" charset="0"/>
                <a:ea typeface="Calibri"/>
                <a:cs typeface="Arial" panose="020B0604020202020204" pitchFamily="34" charset="0"/>
              </a:rPr>
              <a:t>2024</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Cub Scout Den Leader Specific (C42)</a:t>
            </a: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1" i="0" u="none" strike="noStrike" kern="0" cap="none" spc="0" normalizeH="0" baseline="0" noProof="0" dirty="0">
                <a:ln>
                  <a:noFill/>
                </a:ln>
                <a:solidFill>
                  <a:srgbClr val="0000FF"/>
                </a:solidFill>
                <a:effectLst/>
                <a:uLnTx/>
                <a:uFillTx/>
                <a:latin typeface="Arial" panose="020B0604020202020204" pitchFamily="34" charset="0"/>
                <a:ea typeface="Calibri"/>
                <a:cs typeface="Arial" panose="020B0604020202020204" pitchFamily="34" charset="0"/>
                <a:sym typeface="Calibri"/>
                <a:hlinkClick r:id="rId3"/>
              </a:rPr>
              <a:t>Available on-line (125 min</a:t>
            </a:r>
            <a:r>
              <a:rPr kumimoji="0" lang="en-US" sz="1100" b="0" i="0" u="none" strike="noStrike" kern="0" cap="none" spc="0" normalizeH="0" baseline="0" noProof="0" dirty="0">
                <a:ln>
                  <a:noFill/>
                </a:ln>
                <a:solidFill>
                  <a:srgbClr val="0000FF"/>
                </a:solidFill>
                <a:effectLst/>
                <a:uLnTx/>
                <a:uFillTx/>
                <a:latin typeface="Arial" panose="020B0604020202020204" pitchFamily="34" charset="0"/>
                <a:ea typeface="Calibri"/>
                <a:cs typeface="Arial" panose="020B0604020202020204" pitchFamily="34" charset="0"/>
                <a:sym typeface="Calibri"/>
              </a:rPr>
              <a:t>)</a:t>
            </a:r>
            <a:endParaRPr kumimoji="0" lang="en-US" sz="1100" b="1" i="0" u="none" strike="noStrike" kern="0" cap="none" spc="0" normalizeH="0" baseline="0" noProof="0" dirty="0">
              <a:ln>
                <a:noFill/>
              </a:ln>
              <a:solidFill>
                <a:srgbClr val="0000FF"/>
              </a:solidFill>
              <a:effectLst/>
              <a:uLnTx/>
              <a:uFillTx/>
              <a:latin typeface="Arial" panose="020B0604020202020204" pitchFamily="34" charset="0"/>
              <a:ea typeface="Calibri"/>
              <a:cs typeface="Arial" panose="020B0604020202020204" pitchFamily="34" charset="0"/>
              <a:sym typeface="Calibri"/>
            </a:endParaRPr>
          </a:p>
          <a:p>
            <a:pPr marL="457200" marR="0" lvl="1" indent="0" algn="l"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1" i="1"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Basic Adult Leader Outdoor Orientation </a:t>
            </a:r>
            <a:r>
              <a:rPr kumimoji="0" lang="en-US" sz="1100" b="0" i="1"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t>
            </a:r>
            <a:r>
              <a:rPr kumimoji="0" lang="en-US" sz="1100" b="1" i="1"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BALOO;C32)</a:t>
            </a: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1" i="0" u="none" strike="noStrike" kern="0" cap="none" spc="0" normalizeH="0" baseline="0" noProof="0" dirty="0">
                <a:ln>
                  <a:noFill/>
                </a:ln>
                <a:solidFill>
                  <a:srgbClr val="0000FF"/>
                </a:solidFill>
                <a:effectLst/>
                <a:uLnTx/>
                <a:uFillTx/>
                <a:latin typeface="Roboto" panose="02000000000000000000" pitchFamily="2" charset="0"/>
                <a:ea typeface="Calibri"/>
                <a:cs typeface="Calibri"/>
                <a:sym typeface="Calibri"/>
                <a:hlinkClick r:id="rId4"/>
              </a:rPr>
              <a:t>06/15/24 – 06/16/24 – Lorton, VA</a:t>
            </a: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0">
              <a:lnSpc>
                <a:spcPct val="110000"/>
              </a:lnSpc>
              <a:spcBef>
                <a:spcPts val="0"/>
              </a:spcBef>
              <a:spcAft>
                <a:spcPts val="0"/>
              </a:spcAft>
              <a:buClrTx/>
              <a:buSzTx/>
              <a:buFontTx/>
              <a:buNone/>
              <a:tabLst>
                <a:tab pos="457200" algn="l"/>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1" i="1"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Scoutmaster Position Specific Training(S24)</a:t>
            </a:r>
            <a:endParaRPr kumimoji="0" lang="en-US" sz="1100" b="0" i="0" u="none" strike="noStrike" kern="0" cap="none" spc="0" normalizeH="0" baseline="0" noProof="0" dirty="0">
              <a:ln>
                <a:noFill/>
              </a:ln>
              <a:solidFill>
                <a:srgbClr val="7A7A7A"/>
              </a:solidFill>
              <a:effectLst/>
              <a:uLnTx/>
              <a:uFillTx/>
              <a:latin typeface="Arial" panose="020B0604020202020204" pitchFamily="34" charset="0"/>
              <a:ea typeface="Calibri"/>
              <a:cs typeface="Arial" panose="020B0604020202020204" pitchFamily="34" charset="0"/>
              <a:sym typeface="Calibri"/>
            </a:endParaRP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1" i="0" u="none" strike="noStrike" kern="0" cap="none" spc="0" normalizeH="0" baseline="0" noProof="0" dirty="0">
                <a:ln>
                  <a:noFill/>
                </a:ln>
                <a:solidFill>
                  <a:srgbClr val="0000FF"/>
                </a:solidFill>
                <a:effectLst/>
                <a:uLnTx/>
                <a:uFillTx/>
                <a:latin typeface="Arial" panose="020B0604020202020204" pitchFamily="34" charset="0"/>
                <a:ea typeface="Calibri"/>
                <a:cs typeface="Arial" panose="020B0604020202020204" pitchFamily="34" charset="0"/>
                <a:sym typeface="Calibri"/>
                <a:hlinkClick r:id="rId3"/>
              </a:rPr>
              <a:t>Available on-line</a:t>
            </a:r>
            <a:r>
              <a:rPr kumimoji="0" lang="en-US" sz="1100" b="1" i="0" u="none" strike="noStrike" kern="0" cap="none" spc="0" normalizeH="0" baseline="0" noProof="0" dirty="0">
                <a:ln>
                  <a:noFill/>
                </a:ln>
                <a:solidFill>
                  <a:srgbClr val="0000FF"/>
                </a:solidFill>
                <a:effectLst/>
                <a:uLnTx/>
                <a:uFillTx/>
                <a:latin typeface="Arial" panose="020B0604020202020204" pitchFamily="34" charset="0"/>
                <a:ea typeface="Calibri"/>
                <a:cs typeface="Arial" panose="020B0604020202020204" pitchFamily="34" charset="0"/>
                <a:sym typeface="Calibri"/>
              </a:rPr>
              <a:t> (192 min)</a:t>
            </a:r>
            <a:endParaRPr kumimoji="0" lang="en-US" sz="1100" b="0" i="0" u="none" strike="noStrike" kern="0" cap="none" spc="0" normalizeH="0" baseline="0" noProof="0" dirty="0">
              <a:ln>
                <a:noFill/>
              </a:ln>
              <a:solidFill>
                <a:srgbClr val="7A7A7A"/>
              </a:solidFill>
              <a:effectLst/>
              <a:uLnTx/>
              <a:uFillTx/>
              <a:latin typeface="Arial" panose="020B0604020202020204" pitchFamily="34" charset="0"/>
              <a:ea typeface="Calibri"/>
              <a:cs typeface="Arial" panose="020B0604020202020204" pitchFamily="34" charset="0"/>
              <a:sym typeface="Calibri"/>
            </a:endParaRPr>
          </a:p>
          <a:p>
            <a:pPr marL="457200" marR="0" lvl="1" indent="0" algn="l"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7A7A7A"/>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1" i="1"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Introduction to Outdoor Leadership Skills (IOLS; S11)</a:t>
            </a:r>
            <a:endParaRPr kumimoji="0" lang="en-US" sz="1100" b="0" i="0" u="none" strike="noStrike" kern="0" cap="none" spc="0" normalizeH="0" baseline="0" noProof="0" dirty="0">
              <a:ln>
                <a:noFill/>
              </a:ln>
              <a:solidFill>
                <a:srgbClr val="7A7A7A"/>
              </a:solidFill>
              <a:effectLst/>
              <a:uLnTx/>
              <a:uFillTx/>
              <a:latin typeface="Arial" panose="020B0604020202020204" pitchFamily="34" charset="0"/>
              <a:ea typeface="Calibri"/>
              <a:cs typeface="Arial" panose="020B0604020202020204" pitchFamily="34" charset="0"/>
              <a:sym typeface="Calibri"/>
            </a:endParaRPr>
          </a:p>
          <a:p>
            <a:pPr marL="741363" marR="0" lvl="3" indent="-277813" algn="l" defTabSz="914400" rtl="0" eaLnBrk="1" fontAlgn="auto" latinLnBrk="0" hangingPunct="0">
              <a:lnSpc>
                <a:spcPct val="107000"/>
              </a:lnSpc>
              <a:spcBef>
                <a:spcPts val="0"/>
              </a:spcBef>
              <a:spcAft>
                <a:spcPts val="0"/>
              </a:spcAft>
              <a:buClrTx/>
              <a:buSzTx/>
              <a:buFont typeface="Arial" panose="020B0604020202020204" pitchFamily="34" charset="0"/>
              <a:buChar char="•"/>
              <a:tabLst>
                <a:tab pos="457200" algn="l"/>
              </a:tabLst>
              <a:defRPr/>
            </a:pPr>
            <a:r>
              <a:rPr kumimoji="0" lang="en-US" sz="1100" b="1" i="0" u="none" strike="noStrike" kern="0" cap="none" spc="0" normalizeH="0" baseline="0" noProof="0" dirty="0">
                <a:ln>
                  <a:noFill/>
                </a:ln>
                <a:solidFill>
                  <a:srgbClr val="0000FF"/>
                </a:solidFill>
                <a:effectLst/>
                <a:uLnTx/>
                <a:uFillTx/>
                <a:latin typeface="Roboto" panose="02000000000000000000" pitchFamily="2" charset="0"/>
                <a:ea typeface="Calibri"/>
                <a:cs typeface="Calibri"/>
                <a:sym typeface="Calibri"/>
                <a:hlinkClick r:id="rId5"/>
              </a:rPr>
              <a:t>06/15/24 – 06/16/24 – Lorton, VA</a:t>
            </a:r>
            <a:endParaRPr kumimoji="0" lang="en-US" sz="1100" b="0" i="0" u="none" strike="noStrike" kern="0" cap="none" spc="0" normalizeH="0" baseline="0" noProof="0" dirty="0">
              <a:ln>
                <a:noFill/>
              </a:ln>
              <a:solidFill>
                <a:srgbClr val="7A7A7A"/>
              </a:solidFill>
              <a:effectLst/>
              <a:uLnTx/>
              <a:uFillTx/>
              <a:latin typeface="Roboto" panose="02000000000000000000" pitchFamily="2" charset="0"/>
              <a:ea typeface="Calibri"/>
              <a:cs typeface="Calibri"/>
              <a:sym typeface="Calibri"/>
            </a:endParaRPr>
          </a:p>
          <a:p>
            <a:pPr marL="0" marR="0" lvl="0" indent="0" algn="l" defTabSz="914400" rtl="0" eaLnBrk="1" fontAlgn="auto" latinLnBrk="0" hangingPunct="0">
              <a:lnSpc>
                <a:spcPct val="107000"/>
              </a:lnSpc>
              <a:spcBef>
                <a:spcPts val="0"/>
              </a:spcBef>
              <a:spcAft>
                <a:spcPts val="0"/>
              </a:spcAft>
              <a:buClrTx/>
              <a:buSzTx/>
              <a:buFontTx/>
              <a:buNone/>
              <a:tabLst>
                <a:tab pos="457200" algn="l"/>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171450" marR="0" lvl="0" indent="-171450" algn="l" defTabSz="914400" rtl="0" eaLnBrk="1" fontAlgn="auto" latinLnBrk="0" hangingPunct="0">
              <a:lnSpc>
                <a:spcPct val="107000"/>
              </a:lnSpc>
              <a:spcBef>
                <a:spcPts val="0"/>
              </a:spcBef>
              <a:spcAft>
                <a:spcPts val="0"/>
              </a:spcAft>
              <a:buClrTx/>
              <a:buSzTx/>
              <a:buFont typeface="Arial" panose="020B0604020202020204" pitchFamily="34" charset="0"/>
              <a:buChar char="•"/>
              <a:tabLst>
                <a:tab pos="457200" algn="l"/>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Back Country Outdoor Leadership Skills (BCOLS)</a:t>
            </a:r>
          </a:p>
          <a:p>
            <a:pPr marL="741363" marR="0" lvl="0" indent="-336550" algn="l" defTabSz="914400" rtl="0" eaLnBrk="1" fontAlgn="auto" latinLnBrk="0" hangingPunct="0">
              <a:lnSpc>
                <a:spcPct val="107000"/>
              </a:lnSpc>
              <a:spcBef>
                <a:spcPts val="0"/>
              </a:spcBef>
              <a:spcAft>
                <a:spcPts val="0"/>
              </a:spcAft>
              <a:buClrTx/>
              <a:buSzTx/>
              <a:buFont typeface="Arial" panose="020B0604020202020204" pitchFamily="34" charset="0"/>
              <a:buChar char="•"/>
              <a:tabLst>
                <a:tab pos="457200" algn="l"/>
              </a:tabLst>
              <a:defRPr/>
            </a:pPr>
            <a:r>
              <a:rPr kumimoji="0" lang="en-US" sz="1100" b="1" i="0" u="none" strike="noStrike" kern="0" cap="none" spc="0" normalizeH="0" baseline="0" noProof="0" dirty="0">
                <a:ln>
                  <a:noFill/>
                </a:ln>
                <a:solidFill>
                  <a:srgbClr val="0000FF"/>
                </a:solidFill>
                <a:effectLst/>
                <a:uLnTx/>
                <a:uFillTx/>
                <a:latin typeface="Roboto" panose="02000000000000000000" pitchFamily="2" charset="0"/>
                <a:ea typeface="Calibri"/>
                <a:cs typeface="Calibri"/>
                <a:sym typeface="Calibri"/>
                <a:hlinkClick r:id="rId6"/>
              </a:rPr>
              <a:t>09/21/24 (Alexandria, VA) &amp; 10/19/24 – 10/20/24 (Markham, VA) </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914400" rtl="0" eaLnBrk="1" fontAlgn="auto" latinLnBrk="0" hangingPunct="0">
              <a:lnSpc>
                <a:spcPct val="107000"/>
              </a:lnSpc>
              <a:spcBef>
                <a:spcPts val="0"/>
              </a:spcBef>
              <a:spcAft>
                <a:spcPts val="0"/>
              </a:spcAft>
              <a:buClrTx/>
              <a:buSzTx/>
              <a:buFontTx/>
              <a:buNone/>
              <a:tabLst>
                <a:tab pos="457200" algn="l"/>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171450" marR="0" lvl="0" indent="-171450" algn="l" defTabSz="914400" rtl="0" eaLnBrk="1" fontAlgn="auto" latinLnBrk="0" hangingPunct="0">
              <a:lnSpc>
                <a:spcPct val="107000"/>
              </a:lnSpc>
              <a:spcBef>
                <a:spcPts val="0"/>
              </a:spcBef>
              <a:spcAft>
                <a:spcPts val="0"/>
              </a:spcAft>
              <a:buClrTx/>
              <a:buSzTx/>
              <a:buFont typeface="Arial" panose="020B0604020202020204" pitchFamily="34" charset="0"/>
              <a:buChar char="•"/>
              <a:tabLst>
                <a:tab pos="457200" algn="l"/>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Climbing Level 1 Instructor</a:t>
            </a: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741363" marR="0" lvl="0" indent="-277813" algn="l" defTabSz="914400" rtl="0" eaLnBrk="1" fontAlgn="base" latinLnBrk="0" hangingPunct="0">
              <a:lnSpc>
                <a:spcPct val="107000"/>
              </a:lnSpc>
              <a:spcBef>
                <a:spcPts val="0"/>
              </a:spcBef>
              <a:spcAft>
                <a:spcPts val="0"/>
              </a:spcAft>
              <a:buClrTx/>
              <a:buSzTx/>
              <a:buFont typeface="Arial" panose="020B0604020202020204" pitchFamily="34" charset="0"/>
              <a:buChar char="•"/>
              <a:tabLst>
                <a:tab pos="685800" algn="l"/>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  June 15-16 at</a:t>
            </a:r>
            <a:r>
              <a:rPr kumimoji="0" lang="en-US" sz="1100" b="0" i="0" u="sng"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7" action="ppaction://hlinkfile"/>
              </a:rPr>
              <a:t> </a:t>
            </a:r>
            <a:r>
              <a:rPr kumimoji="0" lang="en-US" sz="1100" b="0" i="0" u="sng" strike="noStrike" kern="0" cap="none" spc="0" normalizeH="0" baseline="0" noProof="0" dirty="0">
                <a:ln>
                  <a:noFill/>
                </a:ln>
                <a:solidFill>
                  <a:srgbClr val="1155CC"/>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7" action="ppaction://hlinkfile"/>
              </a:rPr>
              <a:t>Great Falls Park</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 7:30 AM to 5:00 PM.</a:t>
            </a:r>
            <a:r>
              <a:rPr kumimoji="0" lang="en-US" sz="1100" b="0" i="0" u="sng" strike="noStrike" kern="0" cap="none" spc="0" normalizeH="0" baseline="0" noProof="0" dirty="0">
                <a:ln>
                  <a:noFill/>
                </a:ln>
                <a:solidFill>
                  <a:srgbClr val="1155CC"/>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8"/>
              </a:rPr>
              <a:t> Logistics memo</a:t>
            </a: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741363" marR="0" lvl="0" indent="-277813" algn="l" defTabSz="914400" rtl="0" eaLnBrk="1" fontAlgn="base" latinLnBrk="0" hangingPunct="0">
              <a:lnSpc>
                <a:spcPct val="107000"/>
              </a:lnSpc>
              <a:spcBef>
                <a:spcPts val="0"/>
              </a:spcBef>
              <a:spcAft>
                <a:spcPts val="0"/>
              </a:spcAft>
              <a:buClrTx/>
              <a:buSzTx/>
              <a:buFont typeface="Arial" panose="020B0604020202020204" pitchFamily="34" charset="0"/>
              <a:buChar char="•"/>
              <a:tabLst>
                <a:tab pos="685800" algn="l"/>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  Sept 7-8 at</a:t>
            </a:r>
            <a:r>
              <a:rPr kumimoji="0" lang="en-US" sz="1100" b="0" i="0" u="sng"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7" action="ppaction://hlinkfile"/>
              </a:rPr>
              <a:t> </a:t>
            </a:r>
            <a:r>
              <a:rPr kumimoji="0" lang="en-US" sz="1100" b="0" i="0" u="sng" strike="noStrike" kern="0" cap="none" spc="0" normalizeH="0" baseline="0" noProof="0" dirty="0">
                <a:ln>
                  <a:noFill/>
                </a:ln>
                <a:solidFill>
                  <a:srgbClr val="1155CC"/>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7" action="ppaction://hlinkfile"/>
              </a:rPr>
              <a:t>Great Falls Park</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 7:30 AM to 5:00 PM.</a:t>
            </a:r>
            <a:r>
              <a:rPr kumimoji="0" lang="en-US" sz="1100" b="0" i="0" u="sng" strike="noStrike" kern="0" cap="none" spc="0" normalizeH="0" baseline="0" noProof="0" dirty="0">
                <a:ln>
                  <a:noFill/>
                </a:ln>
                <a:solidFill>
                  <a:srgbClr val="1155CC"/>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9"/>
              </a:rPr>
              <a:t> Logistics memo</a:t>
            </a: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741363" marR="0" lvl="0" indent="-277813" algn="l" defTabSz="914400" rtl="0" eaLnBrk="1" fontAlgn="base" latinLnBrk="0" hangingPunct="0">
              <a:lnSpc>
                <a:spcPct val="107000"/>
              </a:lnSpc>
              <a:spcBef>
                <a:spcPts val="0"/>
              </a:spcBef>
              <a:spcAft>
                <a:spcPts val="0"/>
              </a:spcAft>
              <a:buClrTx/>
              <a:buSzTx/>
              <a:buFont typeface="Arial" panose="020B0604020202020204" pitchFamily="34" charset="0"/>
              <a:buChar char="•"/>
              <a:tabLst>
                <a:tab pos="685800" algn="l"/>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  Sept 21-22 at</a:t>
            </a:r>
            <a:r>
              <a:rPr kumimoji="0" lang="en-US" sz="1100" b="0" i="0" u="sng"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10" action="ppaction://hlinkfile"/>
              </a:rPr>
              <a:t> </a:t>
            </a:r>
            <a:r>
              <a:rPr kumimoji="0" lang="en-US" sz="1100" b="0" i="0" u="sng" strike="noStrike" kern="0" cap="none" spc="0" normalizeH="0" baseline="0" noProof="0" dirty="0">
                <a:ln>
                  <a:noFill/>
                </a:ln>
                <a:solidFill>
                  <a:srgbClr val="1155CC"/>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10" action="ppaction://hlinkfile"/>
              </a:rPr>
              <a:t>Sugarloaf Mountain</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 8:15 AM to 5:00 PM.</a:t>
            </a:r>
            <a:r>
              <a:rPr kumimoji="0" lang="en-US" sz="1100" b="0" i="0" u="sng" strike="noStrike" kern="0" cap="none" spc="0" normalizeH="0" baseline="0" noProof="0" dirty="0">
                <a:ln>
                  <a:noFill/>
                </a:ln>
                <a:solidFill>
                  <a:srgbClr val="1155CC"/>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11"/>
              </a:rPr>
              <a:t> Logistics memo</a:t>
            </a: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0" marR="0" lvl="0" indent="0" algn="l" defTabSz="914400" rtl="0" eaLnBrk="1" fontAlgn="auto" latinLnBrk="0" hangingPunct="0">
              <a:lnSpc>
                <a:spcPct val="107000"/>
              </a:lnSpc>
              <a:spcBef>
                <a:spcPts val="0"/>
              </a:spcBef>
              <a:spcAft>
                <a:spcPts val="0"/>
              </a:spcAft>
              <a:buClrTx/>
              <a:buSzTx/>
              <a:buFontTx/>
              <a:buNone/>
              <a:tabLst>
                <a:tab pos="457200" algn="l"/>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endParaRPr>
          </a:p>
          <a:p>
            <a:pPr marL="171450" marR="0" lvl="0" indent="-171450" algn="l" defTabSz="914400" rtl="0" eaLnBrk="1" fontAlgn="auto" latinLnBrk="0" hangingPunct="0">
              <a:lnSpc>
                <a:spcPct val="107000"/>
              </a:lnSpc>
              <a:spcBef>
                <a:spcPts val="0"/>
              </a:spcBef>
              <a:spcAft>
                <a:spcPts val="0"/>
              </a:spcAft>
              <a:buClrTx/>
              <a:buSzTx/>
              <a:buFont typeface="Arial" panose="020B0604020202020204" pitchFamily="34" charset="0"/>
              <a:buChar char="•"/>
              <a:tabLst>
                <a:tab pos="457200" algn="l"/>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a:rPr>
              <a:t>Mental Health First Aid </a:t>
            </a:r>
            <a:r>
              <a:rPr kumimoji="0" lang="en-US" sz="1100" b="0" i="0" u="sng" strike="noStrike" kern="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sym typeface="Calibri"/>
                <a:hlinkClick r:id="rId12"/>
              </a:rPr>
              <a:t>https://www.fairfaxcounty.gov/hscode/ereg/Registration.asp</a:t>
            </a:r>
          </a:p>
          <a:p>
            <a:pPr marL="0" marR="0" lvl="0" indent="0" algn="l" defTabSz="914400" rtl="0" eaLnBrk="1" fontAlgn="auto" latinLnBrk="0" hangingPunct="0">
              <a:lnSpc>
                <a:spcPct val="107000"/>
              </a:lnSpc>
              <a:spcBef>
                <a:spcPts val="0"/>
              </a:spcBef>
              <a:spcAft>
                <a:spcPts val="0"/>
              </a:spcAft>
              <a:buClrTx/>
              <a:buSzTx/>
              <a:buFontTx/>
              <a:buNone/>
              <a:tabLst>
                <a:tab pos="457200" algn="l"/>
              </a:tabLst>
              <a:defRPr/>
            </a:pPr>
            <a:endParaRPr lang="en-US" sz="11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12"/>
            </a:endParaRPr>
          </a:p>
          <a:p>
            <a:pPr marL="171450" marR="0" lvl="0" indent="-171450">
              <a:lnSpc>
                <a:spcPct val="110000"/>
              </a:lnSpc>
              <a:spcBef>
                <a:spcPts val="0"/>
              </a:spcBef>
              <a:spcAft>
                <a:spcPts val="0"/>
              </a:spcAft>
              <a:buFont typeface="Arial" panose="020B0604020202020204" pitchFamily="34" charset="0"/>
              <a:buChar char="•"/>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Scouterhorn Operations Training</a:t>
            </a:r>
          </a:p>
          <a:p>
            <a:pPr marL="914400" indent="-404813" algn="l">
              <a:lnSpc>
                <a:spcPct val="110000"/>
              </a:lnSpc>
              <a:spcBef>
                <a:spcPts val="0"/>
              </a:spcBef>
              <a:buFont typeface="Arial" panose="020B0604020202020204" pitchFamily="34" charset="0"/>
              <a:buChar char="•"/>
            </a:pPr>
            <a:r>
              <a:rPr lang="en-US" sz="1100" b="1" i="0" u="none" strike="noStrike" dirty="0">
                <a:solidFill>
                  <a:srgbClr val="0000FF"/>
                </a:solidFill>
                <a:effectLst/>
                <a:latin typeface="Roboto" panose="02000000000000000000" pitchFamily="2" charset="0"/>
                <a:hlinkClick r:id="rId13"/>
              </a:rPr>
              <a:t>06/18/24  – Gaithersburg, MD</a:t>
            </a:r>
            <a:endParaRPr lang="en-US" sz="1100" b="0" i="0" dirty="0">
              <a:solidFill>
                <a:srgbClr val="7A7A7A"/>
              </a:solidFill>
              <a:effectLst/>
              <a:latin typeface="Roboto" panose="02000000000000000000" pitchFamily="2" charset="0"/>
            </a:endParaRPr>
          </a:p>
          <a:p>
            <a:pPr marL="914400" indent="-404813" algn="l">
              <a:lnSpc>
                <a:spcPct val="110000"/>
              </a:lnSpc>
              <a:spcBef>
                <a:spcPts val="0"/>
              </a:spcBef>
              <a:buFont typeface="Arial" panose="020B0604020202020204" pitchFamily="34" charset="0"/>
              <a:buChar char="•"/>
            </a:pPr>
            <a:r>
              <a:rPr lang="en-US" sz="1100" b="1" i="0" u="none" strike="noStrike" dirty="0">
                <a:solidFill>
                  <a:srgbClr val="0000FF"/>
                </a:solidFill>
                <a:effectLst/>
                <a:latin typeface="Roboto" panose="02000000000000000000" pitchFamily="2" charset="0"/>
                <a:hlinkClick r:id="rId13"/>
              </a:rPr>
              <a:t>06/19/24 – Gaithersburg, MD</a:t>
            </a:r>
            <a:endParaRPr lang="en-US" sz="1100" b="0" i="0" dirty="0">
              <a:solidFill>
                <a:srgbClr val="7A7A7A"/>
              </a:solidFill>
              <a:effectLst/>
              <a:latin typeface="Roboto" panose="02000000000000000000" pitchFamily="2" charset="0"/>
            </a:endParaRPr>
          </a:p>
          <a:p>
            <a:pPr marL="914400" indent="-404813" algn="l">
              <a:lnSpc>
                <a:spcPct val="110000"/>
              </a:lnSpc>
              <a:spcBef>
                <a:spcPts val="0"/>
              </a:spcBef>
              <a:buFont typeface="Arial" panose="020B0604020202020204" pitchFamily="34" charset="0"/>
              <a:buChar char="•"/>
            </a:pPr>
            <a:r>
              <a:rPr lang="en-US" sz="1100" b="1" i="0" u="none" strike="noStrike" dirty="0">
                <a:solidFill>
                  <a:srgbClr val="0000FF"/>
                </a:solidFill>
                <a:effectLst/>
                <a:latin typeface="Roboto" panose="02000000000000000000" pitchFamily="2" charset="0"/>
                <a:hlinkClick r:id="rId13"/>
              </a:rPr>
              <a:t>06/20/24 – Gaithersburg, MD</a:t>
            </a:r>
            <a:endParaRPr lang="en-US" sz="1100" b="0" i="0" dirty="0">
              <a:solidFill>
                <a:srgbClr val="7A7A7A"/>
              </a:solidFill>
              <a:effectLst/>
              <a:latin typeface="Roboto" panose="02000000000000000000" pitchFamily="2" charset="0"/>
            </a:endParaRPr>
          </a:p>
          <a:p>
            <a:pPr marL="914400" indent="-404813" algn="l">
              <a:lnSpc>
                <a:spcPct val="110000"/>
              </a:lnSpc>
              <a:spcBef>
                <a:spcPts val="0"/>
              </a:spcBef>
              <a:buFont typeface="Arial" panose="020B0604020202020204" pitchFamily="34" charset="0"/>
              <a:buChar char="•"/>
            </a:pPr>
            <a:r>
              <a:rPr lang="en-US" sz="1100" b="1" i="0" u="none" strike="noStrike" dirty="0">
                <a:solidFill>
                  <a:srgbClr val="0000FF"/>
                </a:solidFill>
                <a:effectLst/>
                <a:latin typeface="Roboto" panose="02000000000000000000" pitchFamily="2" charset="0"/>
                <a:hlinkClick r:id="rId13"/>
              </a:rPr>
              <a:t>10/19/24 – Camp Snyder, Haymarket, VA</a:t>
            </a:r>
            <a:endParaRPr lang="en-US" sz="1100" b="0" i="0" dirty="0">
              <a:solidFill>
                <a:srgbClr val="7A7A7A"/>
              </a:solidFill>
              <a:effectLst/>
              <a:latin typeface="Roboto" panose="02000000000000000000" pitchFamily="2" charset="0"/>
            </a:endParaRPr>
          </a:p>
          <a:p>
            <a:pPr marL="914400" indent="-404813" algn="l">
              <a:lnSpc>
                <a:spcPct val="110000"/>
              </a:lnSpc>
              <a:spcBef>
                <a:spcPts val="0"/>
              </a:spcBef>
              <a:buFont typeface="Arial" panose="020B0604020202020204" pitchFamily="34" charset="0"/>
              <a:buChar char="•"/>
            </a:pPr>
            <a:r>
              <a:rPr lang="en-US" sz="1100" b="1" i="0" u="none" strike="noStrike" dirty="0">
                <a:solidFill>
                  <a:srgbClr val="0000FF"/>
                </a:solidFill>
                <a:effectLst/>
                <a:latin typeface="Roboto" panose="02000000000000000000" pitchFamily="2" charset="0"/>
                <a:hlinkClick r:id="rId13"/>
              </a:rPr>
              <a:t>11/16/24 – Camp Snyder, Haymarket, VA</a:t>
            </a:r>
            <a:endParaRPr lang="en-US" sz="1100" b="0" i="0" dirty="0">
              <a:solidFill>
                <a:srgbClr val="7A7A7A"/>
              </a:solidFill>
              <a:effectLst/>
              <a:latin typeface="Roboto" panose="02000000000000000000" pitchFamily="2" charset="0"/>
            </a:endParaRPr>
          </a:p>
          <a:p>
            <a:pPr marR="0" lvl="0">
              <a:lnSpc>
                <a:spcPct val="107000"/>
              </a:lnSpc>
              <a:spcBef>
                <a:spcPts val="0"/>
              </a:spcBef>
              <a:spcAft>
                <a:spcPts val="0"/>
              </a:spcAft>
            </a:pPr>
            <a:endPar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Wood Badge (A90)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4"/>
              </a:rPr>
              <a:t>https://www.ncacbsa.org/wood-badge/</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857250" marR="0" lvl="0" indent="-347663">
              <a:lnSpc>
                <a:spcPct val="107000"/>
              </a:lnSpc>
              <a:spcBef>
                <a:spcPts val="0"/>
              </a:spcBef>
              <a:spcAft>
                <a:spcPts val="0"/>
              </a:spcAft>
              <a:buFont typeface="Arial" panose="020B0604020202020204" pitchFamily="34" charset="0"/>
              <a:buChar char="•"/>
              <a:tabLst>
                <a:tab pos="685800" algn="l"/>
              </a:tabLs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09/13/24 – 09/15/24</a:t>
            </a:r>
            <a:endParaRPr lang="en-US" altLang="en-US" sz="2400" dirty="0">
              <a:latin typeface="Calibri" panose="020F0502020204030204" pitchFamily="34" charset="0"/>
              <a:ea typeface="ヒラギノ角ゴ Pro W3" charset="-128"/>
              <a:cs typeface="Calibri" panose="020F0502020204030204" pitchFamily="34" charset="0"/>
            </a:endParaRPr>
          </a:p>
        </p:txBody>
      </p:sp>
      <p:sp>
        <p:nvSpPr>
          <p:cNvPr id="2" name="TextBox 1">
            <a:extLst>
              <a:ext uri="{FF2B5EF4-FFF2-40B4-BE49-F238E27FC236}">
                <a16:creationId xmlns:a16="http://schemas.microsoft.com/office/drawing/2014/main" id="{A2922032-0580-7651-E955-25864CADB7A4}"/>
              </a:ext>
            </a:extLst>
          </p:cNvPr>
          <p:cNvSpPr txBox="1"/>
          <p:nvPr/>
        </p:nvSpPr>
        <p:spPr>
          <a:xfrm>
            <a:off x="7187381" y="1239413"/>
            <a:ext cx="4406538"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2025</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BCOLS</a:t>
            </a:r>
            <a:r>
              <a:rPr lang="en-US" dirty="0"/>
              <a:t>:  </a:t>
            </a:r>
          </a:p>
          <a:p>
            <a:pPr marL="461963" marR="0" indent="-174625"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Spring:  03/01/25 &amp; 4/26-27/25</a:t>
            </a:r>
          </a:p>
          <a:p>
            <a:pPr marL="461963" marR="0" indent="-174625"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Fall:  09/20/25 &amp; 10/18-19/25</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Trainers Edge</a:t>
            </a:r>
            <a:r>
              <a:rPr lang="en-US" dirty="0"/>
              <a:t>:  08/09/25 &amp; 12/06/25</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University of Scouting</a:t>
            </a:r>
            <a:r>
              <a:rPr lang="en-US" dirty="0"/>
              <a:t>:  02/22/25</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1" i="0" u="none" strike="noStrike" cap="none" spc="0" normalizeH="0" baseline="0" dirty="0">
                <a:ln>
                  <a:noFill/>
                </a:ln>
                <a:solidFill>
                  <a:srgbClr val="000000"/>
                </a:solidFill>
                <a:effectLst/>
                <a:uFillTx/>
                <a:latin typeface="+mj-lt"/>
                <a:ea typeface="+mj-ea"/>
                <a:cs typeface="+mj-cs"/>
                <a:sym typeface="Calibri"/>
              </a:rPr>
              <a:t>Wood Badge</a:t>
            </a:r>
            <a:r>
              <a:rPr kumimoji="0" lang="en-US" sz="1800" b="0" i="0" u="none" strike="noStrike" cap="none" spc="0" normalizeH="0" baseline="0" dirty="0">
                <a:ln>
                  <a:noFill/>
                </a:ln>
                <a:solidFill>
                  <a:srgbClr val="000000"/>
                </a:solidFill>
                <a:effectLst/>
                <a:uFillTx/>
                <a:latin typeface="+mj-lt"/>
                <a:ea typeface="+mj-ea"/>
                <a:cs typeface="+mj-cs"/>
                <a:sym typeface="Calibri"/>
              </a:rPr>
              <a:t>:  </a:t>
            </a:r>
          </a:p>
          <a:p>
            <a:pPr marL="461963" marR="0" indent="-174625"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Spring:  4/4-6/25 &amp; 5/3-4/25</a:t>
            </a:r>
          </a:p>
          <a:p>
            <a:pPr marL="461963" marR="0" indent="-174625"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Fall:  09/12-14/25 &amp; 10/4-5/25</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0E08-5A81-46A1-BB91-D9F27FCCD753}"/>
              </a:ext>
            </a:extLst>
          </p:cNvPr>
          <p:cNvSpPr>
            <a:spLocks noGrp="1"/>
          </p:cNvSpPr>
          <p:nvPr>
            <p:ph type="title"/>
          </p:nvPr>
        </p:nvSpPr>
        <p:spPr>
          <a:xfrm>
            <a:off x="445342" y="1658471"/>
            <a:ext cx="4790046" cy="4948517"/>
          </a:xfrm>
        </p:spPr>
        <p:txBody>
          <a:bodyPr>
            <a:normAutofit fontScale="90000"/>
          </a:bodyPr>
          <a:lstStyle/>
          <a:p>
            <a:pPr algn="l"/>
            <a:r>
              <a:rPr lang="en-US" b="1" dirty="0"/>
              <a:t>Outdoor Ethics</a:t>
            </a:r>
            <a:br>
              <a:rPr lang="en-US" b="1" dirty="0"/>
            </a:br>
            <a:br>
              <a:rPr lang="en-US" sz="1400" b="0" i="0" dirty="0">
                <a:solidFill>
                  <a:srgbClr val="333333"/>
                </a:solidFill>
                <a:effectLst/>
                <a:highlight>
                  <a:srgbClr val="FFFFFF"/>
                </a:highlight>
                <a:latin typeface="Arial" panose="020B0604020202020204" pitchFamily="34" charset="0"/>
              </a:rPr>
            </a:br>
            <a:r>
              <a:rPr lang="en-US" sz="1400" b="1" i="0" dirty="0">
                <a:solidFill>
                  <a:schemeClr val="tx1"/>
                </a:solidFill>
                <a:effectLst/>
                <a:latin typeface="Arial" panose="020B0604020202020204" pitchFamily="34" charset="0"/>
              </a:rPr>
              <a:t>Orientation</a:t>
            </a:r>
            <a:r>
              <a:rPr lang="en-US" sz="1400" b="0" i="0" dirty="0">
                <a:solidFill>
                  <a:schemeClr val="tx1"/>
                </a:solidFill>
                <a:effectLst/>
                <a:latin typeface="Arial" panose="020B0604020202020204" pitchFamily="34" charset="0"/>
              </a:rPr>
              <a:t> – After completing this course, you will have:</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 Knowledge of Outdoor Ethics</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 Knowledge of the Outdoor Code</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 Knowledge of how Leave No Trace, Tread Lightly! And</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The Land Ethic / Stewardship support the Outdoor Code</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 Knowledge of Outdoor Ethics Awareness and Action</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Awards Program</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 Knowledge to locate additional Leave No Trace, Tread</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Lightly! and BSA Outdoor Ethics resources and</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opportunities for further training </a:t>
            </a:r>
            <a:br>
              <a:rPr lang="en-US" sz="1400" b="0" i="0" dirty="0">
                <a:solidFill>
                  <a:schemeClr val="tx1"/>
                </a:solidFill>
                <a:effectLst/>
                <a:latin typeface="Arial" panose="020B0604020202020204" pitchFamily="34" charset="0"/>
              </a:rPr>
            </a:b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After this course and completion of the online Leave No Trace Online Awareness course and Tread Lightly! online Awareness course, participants should have enough knowledge to:</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 Earn the Outdoor Ethics Awareness Award</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 Conduct Outdoor Ethics workshops &amp; activities within their</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respective units</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 Help scouts &amp; scouters earn their Outdoor Ethics Awareness </a:t>
            </a:r>
            <a:br>
              <a:rPr lang="en-US" sz="1400" b="0" i="0" dirty="0">
                <a:solidFill>
                  <a:schemeClr val="tx1"/>
                </a:solidFill>
                <a:effectLst/>
                <a:latin typeface="Arial" panose="020B0604020202020204" pitchFamily="34" charset="0"/>
              </a:rPr>
            </a:br>
            <a:r>
              <a:rPr lang="en-US" sz="1400" b="0" i="0" dirty="0">
                <a:solidFill>
                  <a:schemeClr val="tx1"/>
                </a:solidFill>
                <a:effectLst/>
                <a:latin typeface="Arial" panose="020B0604020202020204" pitchFamily="34" charset="0"/>
              </a:rPr>
              <a:t>     Award</a:t>
            </a:r>
            <a:br>
              <a:rPr lang="en-US" sz="1400" b="0" i="0" dirty="0">
                <a:solidFill>
                  <a:schemeClr val="tx1"/>
                </a:solidFill>
                <a:effectLst/>
                <a:latin typeface="Arial" panose="020B0604020202020204" pitchFamily="34" charset="0"/>
              </a:rPr>
            </a:br>
            <a:br>
              <a:rPr lang="en-US" sz="800" b="0" i="0" dirty="0">
                <a:solidFill>
                  <a:schemeClr val="tx1"/>
                </a:solidFill>
                <a:effectLst/>
                <a:highlight>
                  <a:srgbClr val="FFFFFF"/>
                </a:highlight>
                <a:latin typeface="Arial" panose="020B0604020202020204" pitchFamily="34" charset="0"/>
              </a:rPr>
            </a:br>
            <a:r>
              <a:rPr lang="en-US" sz="1400" b="1" i="0" dirty="0">
                <a:solidFill>
                  <a:schemeClr val="tx1"/>
                </a:solidFill>
                <a:effectLst/>
                <a:latin typeface="Arial" panose="020B0604020202020204" pitchFamily="34" charset="0"/>
              </a:rPr>
              <a:t>Guide</a:t>
            </a:r>
            <a:r>
              <a:rPr lang="en-US" sz="1400" b="0" i="0" dirty="0">
                <a:solidFill>
                  <a:schemeClr val="tx1"/>
                </a:solidFill>
                <a:effectLst/>
                <a:latin typeface="Arial" panose="020B0604020202020204" pitchFamily="34" charset="0"/>
              </a:rPr>
              <a:t> -  Learn how to operationalize this position of responsibility to have the greatest positive impact in your unit. Join Outdoor Ethics Guides and adult advisors for an in-person session to learn best practices, meet other Outdoor Ethics Guides and adult advisors, share experiences, discuss ways to overcome challenges, and create a network of Outdoor Ethics Guides across NCAC.</a:t>
            </a:r>
            <a:br>
              <a:rPr lang="en-US" b="1" dirty="0"/>
            </a:br>
            <a:br>
              <a:rPr lang="en-US" b="1" dirty="0"/>
            </a:br>
            <a:endParaRPr lang="en-US" b="1" dirty="0"/>
          </a:p>
        </p:txBody>
      </p:sp>
      <p:pic>
        <p:nvPicPr>
          <p:cNvPr id="5" name="Picture 4">
            <a:extLst>
              <a:ext uri="{FF2B5EF4-FFF2-40B4-BE49-F238E27FC236}">
                <a16:creationId xmlns:a16="http://schemas.microsoft.com/office/drawing/2014/main" id="{7F6CE7A1-33E9-390A-FD10-EE19D57CE73B}"/>
              </a:ext>
            </a:extLst>
          </p:cNvPr>
          <p:cNvPicPr>
            <a:picLocks noChangeAspect="1"/>
          </p:cNvPicPr>
          <p:nvPr/>
        </p:nvPicPr>
        <p:blipFill>
          <a:blip r:embed="rId2"/>
          <a:stretch>
            <a:fillRect/>
          </a:stretch>
        </p:blipFill>
        <p:spPr>
          <a:xfrm>
            <a:off x="5495365" y="0"/>
            <a:ext cx="6696635" cy="6858000"/>
          </a:xfrm>
          <a:prstGeom prst="rect">
            <a:avLst/>
          </a:prstGeom>
        </p:spPr>
      </p:pic>
    </p:spTree>
    <p:extLst>
      <p:ext uri="{BB962C8B-B14F-4D97-AF65-F5344CB8AC3E}">
        <p14:creationId xmlns:p14="http://schemas.microsoft.com/office/powerpoint/2010/main" val="17395536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64A6-31A9-D8E7-3AF2-E08FC96C1C65}"/>
              </a:ext>
            </a:extLst>
          </p:cNvPr>
          <p:cNvSpPr>
            <a:spLocks noGrp="1"/>
          </p:cNvSpPr>
          <p:nvPr>
            <p:ph type="title"/>
          </p:nvPr>
        </p:nvSpPr>
        <p:spPr/>
        <p:txBody>
          <a:bodyPr>
            <a:normAutofit/>
          </a:bodyPr>
          <a:lstStyle/>
          <a:p>
            <a:pPr algn="ctr"/>
            <a:r>
              <a:rPr lang="en-US" sz="6600" b="1" dirty="0"/>
              <a:t>Welcome</a:t>
            </a:r>
          </a:p>
        </p:txBody>
      </p:sp>
      <p:sp>
        <p:nvSpPr>
          <p:cNvPr id="3" name="Text Placeholder 2">
            <a:extLst>
              <a:ext uri="{FF2B5EF4-FFF2-40B4-BE49-F238E27FC236}">
                <a16:creationId xmlns:a16="http://schemas.microsoft.com/office/drawing/2014/main" id="{0BFB0795-7DF0-E9F8-3FEB-4F82402B7C8A}"/>
              </a:ext>
            </a:extLst>
          </p:cNvPr>
          <p:cNvSpPr>
            <a:spLocks noGrp="1"/>
          </p:cNvSpPr>
          <p:nvPr>
            <p:ph type="body" idx="1"/>
          </p:nvPr>
        </p:nvSpPr>
        <p:spPr>
          <a:xfrm>
            <a:off x="838200" y="3183147"/>
            <a:ext cx="10515600" cy="2993816"/>
          </a:xfrm>
        </p:spPr>
        <p:txBody>
          <a:bodyPr>
            <a:normAutofit/>
          </a:bodyPr>
          <a:lstStyle/>
          <a:p>
            <a:pPr marL="0" indent="0" algn="ctr">
              <a:buNone/>
            </a:pPr>
            <a:r>
              <a:rPr lang="en-US" sz="6000" dirty="0"/>
              <a:t>New to Roundtable?  </a:t>
            </a:r>
          </a:p>
          <a:p>
            <a:pPr marL="0" indent="0" algn="ctr">
              <a:buNone/>
            </a:pPr>
            <a:r>
              <a:rPr lang="en-US" sz="6000" dirty="0"/>
              <a:t>Please introduce yourself!</a:t>
            </a:r>
          </a:p>
        </p:txBody>
      </p:sp>
    </p:spTree>
    <p:extLst>
      <p:ext uri="{BB962C8B-B14F-4D97-AF65-F5344CB8AC3E}">
        <p14:creationId xmlns:p14="http://schemas.microsoft.com/office/powerpoint/2010/main" val="39500925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3F8D-110E-2D05-02A2-1A2F07B050AF}"/>
              </a:ext>
            </a:extLst>
          </p:cNvPr>
          <p:cNvSpPr>
            <a:spLocks noGrp="1"/>
          </p:cNvSpPr>
          <p:nvPr>
            <p:ph type="title"/>
          </p:nvPr>
        </p:nvSpPr>
        <p:spPr>
          <a:xfrm>
            <a:off x="542138" y="2687664"/>
            <a:ext cx="4671349" cy="1325563"/>
          </a:xfrm>
        </p:spPr>
        <p:txBody>
          <a:bodyPr>
            <a:normAutofit fontScale="90000"/>
          </a:bodyPr>
          <a:lstStyle/>
          <a:p>
            <a:pPr algn="l"/>
            <a:r>
              <a:rPr lang="en-US" sz="5400" b="1" dirty="0"/>
              <a:t>Leave No Trace</a:t>
            </a:r>
            <a:br>
              <a:rPr lang="en-US" sz="5400" b="1" dirty="0"/>
            </a:br>
            <a:br>
              <a:rPr lang="en-US" sz="1600" b="1" i="0" dirty="0">
                <a:solidFill>
                  <a:srgbClr val="333333"/>
                </a:solidFill>
                <a:effectLst/>
                <a:latin typeface="Arial" panose="020B0604020202020204" pitchFamily="34" charset="0"/>
              </a:rPr>
            </a:br>
            <a:br>
              <a:rPr lang="en-US" sz="1600" b="1" i="0" dirty="0">
                <a:solidFill>
                  <a:srgbClr val="333333"/>
                </a:solidFill>
                <a:effectLst/>
                <a:latin typeface="Arial" panose="020B0604020202020204" pitchFamily="34" charset="0"/>
              </a:rPr>
            </a:br>
            <a:r>
              <a:rPr lang="en-US" sz="1600" b="1" i="0" dirty="0">
                <a:solidFill>
                  <a:schemeClr val="tx1"/>
                </a:solidFill>
                <a:effectLst/>
                <a:latin typeface="Arial" panose="020B0604020202020204" pitchFamily="34" charset="0"/>
              </a:rPr>
              <a:t>Course Description</a:t>
            </a:r>
            <a:br>
              <a:rPr lang="en-US" sz="1600" b="0" i="0" dirty="0">
                <a:solidFill>
                  <a:schemeClr val="tx1"/>
                </a:solidFill>
                <a:effectLst/>
                <a:latin typeface="Arial" panose="020B0604020202020204" pitchFamily="34" charset="0"/>
              </a:rPr>
            </a:br>
            <a:r>
              <a:rPr lang="en-US" sz="1600" b="0" i="0" dirty="0">
                <a:solidFill>
                  <a:schemeClr val="tx1"/>
                </a:solidFill>
                <a:effectLst/>
                <a:latin typeface="Arial" panose="020B0604020202020204" pitchFamily="34" charset="0"/>
              </a:rPr>
              <a:t>This course is for BSA members 18 and older who teach outdoor skills to others.</a:t>
            </a:r>
            <a:br>
              <a:rPr lang="en-US" sz="1600" b="0" i="0" dirty="0">
                <a:solidFill>
                  <a:schemeClr val="tx1"/>
                </a:solidFill>
                <a:effectLst/>
                <a:latin typeface="Arial" panose="020B0604020202020204" pitchFamily="34" charset="0"/>
              </a:rPr>
            </a:br>
            <a:br>
              <a:rPr lang="en-US" sz="1600" b="0" i="0" dirty="0">
                <a:solidFill>
                  <a:schemeClr val="tx1"/>
                </a:solidFill>
                <a:effectLst/>
                <a:latin typeface="Arial" panose="020B0604020202020204" pitchFamily="34" charset="0"/>
              </a:rPr>
            </a:br>
            <a:r>
              <a:rPr lang="en-US" sz="1600" b="0" i="0" dirty="0">
                <a:solidFill>
                  <a:schemeClr val="tx1"/>
                </a:solidFill>
                <a:effectLst/>
                <a:latin typeface="Arial" panose="020B0604020202020204" pitchFamily="34" charset="0"/>
              </a:rPr>
              <a:t>Participants learn Leave No Trace awareness, principles, skills and ethics through a combination of presentation, discussion, and hands-on activities. They learn and practice techniques for teaching these concepts.</a:t>
            </a:r>
            <a:br>
              <a:rPr lang="en-US" sz="1600" b="0" i="0" dirty="0">
                <a:solidFill>
                  <a:schemeClr val="tx1"/>
                </a:solidFill>
                <a:effectLst/>
                <a:latin typeface="Arial" panose="020B0604020202020204" pitchFamily="34" charset="0"/>
              </a:rPr>
            </a:br>
            <a:br>
              <a:rPr lang="en-US" sz="1600" b="0" i="0" dirty="0">
                <a:solidFill>
                  <a:schemeClr val="tx1"/>
                </a:solidFill>
                <a:effectLst/>
                <a:latin typeface="Arial" panose="020B0604020202020204" pitchFamily="34" charset="0"/>
              </a:rPr>
            </a:br>
            <a:r>
              <a:rPr lang="en-US" sz="1600" b="0" i="0" dirty="0">
                <a:solidFill>
                  <a:schemeClr val="tx1"/>
                </a:solidFill>
                <a:effectLst/>
                <a:latin typeface="Arial" panose="020B0604020202020204" pitchFamily="34" charset="0"/>
              </a:rPr>
              <a:t>Each participant will prepare and present a short (10-15 minute) lesson. Topic assignments will be given to participants before the course.</a:t>
            </a:r>
            <a:br>
              <a:rPr lang="en-US" sz="1600" b="0" i="0" dirty="0">
                <a:solidFill>
                  <a:schemeClr val="tx1"/>
                </a:solidFill>
                <a:effectLst/>
                <a:latin typeface="Arial" panose="020B0604020202020204" pitchFamily="34" charset="0"/>
              </a:rPr>
            </a:br>
            <a:br>
              <a:rPr lang="en-US" sz="1600" b="0" i="0" dirty="0">
                <a:solidFill>
                  <a:schemeClr val="tx1"/>
                </a:solidFill>
                <a:effectLst/>
                <a:latin typeface="Arial" panose="020B0604020202020204" pitchFamily="34" charset="0"/>
              </a:rPr>
            </a:br>
            <a:r>
              <a:rPr lang="en-US" sz="1600" b="0" i="0" dirty="0">
                <a:solidFill>
                  <a:schemeClr val="tx1"/>
                </a:solidFill>
                <a:effectLst/>
                <a:latin typeface="Arial" panose="020B0604020202020204" pitchFamily="34" charset="0"/>
              </a:rPr>
              <a:t>At least 10 days before the Saturday outdoor session, students will be assigned approximately </a:t>
            </a:r>
            <a:r>
              <a:rPr lang="en-US" sz="1600" b="1" i="1" dirty="0">
                <a:solidFill>
                  <a:schemeClr val="tx1"/>
                </a:solidFill>
                <a:effectLst/>
                <a:latin typeface="Arial" panose="020B0604020202020204" pitchFamily="34" charset="0"/>
              </a:rPr>
              <a:t>6 hours of online self-study learning</a:t>
            </a:r>
            <a:r>
              <a:rPr lang="en-US" sz="1600" b="0" i="0" dirty="0">
                <a:solidFill>
                  <a:schemeClr val="tx1"/>
                </a:solidFill>
                <a:effectLst/>
                <a:latin typeface="Arial" panose="020B0604020202020204" pitchFamily="34" charset="0"/>
              </a:rPr>
              <a:t> which must be completed prior to the outdoor session. Students who do not complete the self-study portion will not be allowed to attend the outdoor session.</a:t>
            </a:r>
            <a:br>
              <a:rPr lang="en-US" sz="1600" b="0" i="0" dirty="0">
                <a:solidFill>
                  <a:schemeClr val="tx1"/>
                </a:solidFill>
                <a:effectLst/>
                <a:latin typeface="Arial" panose="020B0604020202020204" pitchFamily="34" charset="0"/>
              </a:rPr>
            </a:br>
            <a:br>
              <a:rPr lang="en-US" sz="1600" b="0" i="0" dirty="0">
                <a:solidFill>
                  <a:schemeClr val="tx1"/>
                </a:solidFill>
                <a:effectLst/>
                <a:latin typeface="Arial" panose="020B0604020202020204" pitchFamily="34" charset="0"/>
              </a:rPr>
            </a:br>
            <a:r>
              <a:rPr lang="en-US" sz="1600" b="0" i="0" dirty="0">
                <a:solidFill>
                  <a:schemeClr val="tx1"/>
                </a:solidFill>
                <a:effectLst/>
                <a:latin typeface="Arial" panose="020B0604020202020204" pitchFamily="34" charset="0"/>
              </a:rPr>
              <a:t>Preregistration is required and class size is limited, so register soon.</a:t>
            </a:r>
            <a:br>
              <a:rPr lang="en-US" sz="1600" b="0" i="0" dirty="0">
                <a:solidFill>
                  <a:schemeClr val="tx1"/>
                </a:solidFill>
                <a:effectLst/>
                <a:latin typeface="Arial" panose="020B0604020202020204" pitchFamily="34" charset="0"/>
              </a:rPr>
            </a:br>
            <a:br>
              <a:rPr lang="en-US" sz="1600" b="0" i="0" dirty="0">
                <a:solidFill>
                  <a:schemeClr val="tx1"/>
                </a:solidFill>
                <a:effectLst/>
                <a:latin typeface="Arial" panose="020B0604020202020204" pitchFamily="34" charset="0"/>
              </a:rPr>
            </a:br>
            <a:r>
              <a:rPr lang="en-US" sz="1600" b="0" i="0" dirty="0">
                <a:solidFill>
                  <a:schemeClr val="tx1"/>
                </a:solidFill>
                <a:effectLst/>
                <a:latin typeface="Arial" panose="020B0604020202020204" pitchFamily="34" charset="0"/>
              </a:rPr>
              <a:t>The class will be held at Camp Snyder in Haymarket, VA. A suggested equipment list, driving directions, etc., will be provided to participants before the course.</a:t>
            </a:r>
            <a:br>
              <a:rPr lang="en-US" sz="1600" b="0" i="0" dirty="0">
                <a:solidFill>
                  <a:schemeClr val="tx1"/>
                </a:solidFill>
                <a:effectLst/>
                <a:latin typeface="Arial" panose="020B0604020202020204" pitchFamily="34" charset="0"/>
              </a:rPr>
            </a:br>
            <a:br>
              <a:rPr lang="en-US" sz="1600" b="0" i="0" dirty="0">
                <a:solidFill>
                  <a:schemeClr val="tx1"/>
                </a:solidFill>
                <a:effectLst/>
                <a:latin typeface="Arial" panose="020B0604020202020204" pitchFamily="34" charset="0"/>
              </a:rPr>
            </a:br>
            <a:r>
              <a:rPr lang="en-US" sz="1600" b="0" i="0" dirty="0">
                <a:solidFill>
                  <a:schemeClr val="tx1"/>
                </a:solidFill>
                <a:effectLst/>
                <a:latin typeface="Arial" panose="020B0604020202020204" pitchFamily="34" charset="0"/>
              </a:rPr>
              <a:t>We need at least 4 registered adults to hold this course. Otherwise, we will cancel it</a:t>
            </a:r>
            <a:br>
              <a:rPr lang="en-US" sz="2400" b="0" i="0" dirty="0">
                <a:solidFill>
                  <a:srgbClr val="333333"/>
                </a:solidFill>
                <a:effectLst/>
                <a:highlight>
                  <a:srgbClr val="FFFFFF"/>
                </a:highlight>
                <a:latin typeface="Arial" panose="020B0604020202020204" pitchFamily="34" charset="0"/>
              </a:rPr>
            </a:br>
            <a:endParaRPr lang="en-US" sz="5400" b="1" dirty="0"/>
          </a:p>
        </p:txBody>
      </p:sp>
      <p:pic>
        <p:nvPicPr>
          <p:cNvPr id="7" name="Picture 6">
            <a:extLst>
              <a:ext uri="{FF2B5EF4-FFF2-40B4-BE49-F238E27FC236}">
                <a16:creationId xmlns:a16="http://schemas.microsoft.com/office/drawing/2014/main" id="{66C3E2BC-B9AB-B017-FC6C-209CEA391655}"/>
              </a:ext>
            </a:extLst>
          </p:cNvPr>
          <p:cNvPicPr>
            <a:picLocks noChangeAspect="1"/>
          </p:cNvPicPr>
          <p:nvPr/>
        </p:nvPicPr>
        <p:blipFill>
          <a:blip r:embed="rId2"/>
          <a:stretch>
            <a:fillRect/>
          </a:stretch>
        </p:blipFill>
        <p:spPr>
          <a:xfrm>
            <a:off x="5625267" y="-1"/>
            <a:ext cx="6566733" cy="6991109"/>
          </a:xfrm>
          <a:prstGeom prst="rect">
            <a:avLst/>
          </a:prstGeom>
        </p:spPr>
      </p:pic>
    </p:spTree>
    <p:extLst>
      <p:ext uri="{BB962C8B-B14F-4D97-AF65-F5344CB8AC3E}">
        <p14:creationId xmlns:p14="http://schemas.microsoft.com/office/powerpoint/2010/main" val="369131035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0483-B8A9-59CE-141B-175D6DC27245}"/>
              </a:ext>
            </a:extLst>
          </p:cNvPr>
          <p:cNvSpPr>
            <a:spLocks noGrp="1"/>
          </p:cNvSpPr>
          <p:nvPr>
            <p:ph type="title"/>
          </p:nvPr>
        </p:nvSpPr>
        <p:spPr>
          <a:xfrm>
            <a:off x="595131" y="2622188"/>
            <a:ext cx="4011592" cy="1325563"/>
          </a:xfrm>
        </p:spPr>
        <p:txBody>
          <a:bodyPr/>
          <a:lstStyle/>
          <a:p>
            <a:r>
              <a:rPr lang="en-US" b="1" dirty="0">
                <a:hlinkClick r:id="rId2"/>
              </a:rPr>
              <a:t>Outdoor Ethics</a:t>
            </a:r>
            <a:br>
              <a:rPr lang="en-US" b="1" dirty="0">
                <a:hlinkClick r:id="rId2"/>
              </a:rPr>
            </a:br>
            <a:r>
              <a:rPr lang="en-US" b="1" dirty="0">
                <a:hlinkClick r:id="rId2"/>
              </a:rPr>
              <a:t>Newsletter</a:t>
            </a:r>
            <a:endParaRPr lang="en-US" b="1" dirty="0"/>
          </a:p>
        </p:txBody>
      </p:sp>
      <p:pic>
        <p:nvPicPr>
          <p:cNvPr id="5" name="Picture 4">
            <a:extLst>
              <a:ext uri="{FF2B5EF4-FFF2-40B4-BE49-F238E27FC236}">
                <a16:creationId xmlns:a16="http://schemas.microsoft.com/office/drawing/2014/main" id="{E18BBEAD-52DE-8730-1301-CB14024CD7BD}"/>
              </a:ext>
            </a:extLst>
          </p:cNvPr>
          <p:cNvPicPr>
            <a:picLocks noChangeAspect="1"/>
          </p:cNvPicPr>
          <p:nvPr/>
        </p:nvPicPr>
        <p:blipFill>
          <a:blip r:embed="rId3"/>
          <a:stretch>
            <a:fillRect/>
          </a:stretch>
        </p:blipFill>
        <p:spPr>
          <a:xfrm>
            <a:off x="5306421" y="0"/>
            <a:ext cx="6885579" cy="6858000"/>
          </a:xfrm>
          <a:prstGeom prst="rect">
            <a:avLst/>
          </a:prstGeom>
        </p:spPr>
      </p:pic>
    </p:spTree>
    <p:extLst>
      <p:ext uri="{BB962C8B-B14F-4D97-AF65-F5344CB8AC3E}">
        <p14:creationId xmlns:p14="http://schemas.microsoft.com/office/powerpoint/2010/main" val="198897218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AD420F4-ABA6-3744-3D2C-43049646692D}"/>
              </a:ext>
            </a:extLst>
          </p:cNvPr>
          <p:cNvSpPr>
            <a:spLocks noGrp="1"/>
          </p:cNvSpPr>
          <p:nvPr>
            <p:ph type="title"/>
          </p:nvPr>
        </p:nvSpPr>
        <p:spPr/>
        <p:txBody>
          <a:bodyPr/>
          <a:lstStyle/>
          <a:p>
            <a:r>
              <a:rPr lang="en-US" altLang="en-US" b="1" dirty="0">
                <a:latin typeface="Helvetica" panose="020B0604020202020204" pitchFamily="34" charset="0"/>
                <a:ea typeface="ヒラギノ角ゴ Pro W3" charset="-128"/>
              </a:rPr>
              <a:t>Roundtable</a:t>
            </a:r>
          </a:p>
        </p:txBody>
      </p:sp>
      <p:sp>
        <p:nvSpPr>
          <p:cNvPr id="28675" name="Content Placeholder 2">
            <a:extLst>
              <a:ext uri="{FF2B5EF4-FFF2-40B4-BE49-F238E27FC236}">
                <a16:creationId xmlns:a16="http://schemas.microsoft.com/office/drawing/2014/main" id="{1347CC02-44A2-EA44-08A6-C2909AA97C6C}"/>
              </a:ext>
            </a:extLst>
          </p:cNvPr>
          <p:cNvSpPr>
            <a:spLocks noGrp="1"/>
          </p:cNvSpPr>
          <p:nvPr>
            <p:ph idx="1"/>
          </p:nvPr>
        </p:nvSpPr>
        <p:spPr/>
        <p:txBody>
          <a:bodyPr/>
          <a:lstStyle/>
          <a:p>
            <a:pPr marL="0" indent="0">
              <a:buNone/>
            </a:pPr>
            <a:r>
              <a:rPr lang="en-US" altLang="en-US" b="0" dirty="0">
                <a:latin typeface="Roboto" pitchFamily="2" charset="0"/>
                <a:ea typeface="ヒラギノ角ゴ Pro W3" charset="-128"/>
              </a:rPr>
              <a:t>Roundtables provide unit leaders with the </a:t>
            </a:r>
            <a:r>
              <a:rPr lang="en-US" altLang="en-US" i="1" dirty="0">
                <a:latin typeface="Roboto" pitchFamily="2" charset="0"/>
                <a:ea typeface="ヒラギノ角ゴ Pro W3" charset="-128"/>
              </a:rPr>
              <a:t>skill to do</a:t>
            </a:r>
            <a:r>
              <a:rPr lang="en-US" altLang="en-US" b="0" dirty="0">
                <a:latin typeface="Roboto" pitchFamily="2" charset="0"/>
                <a:ea typeface="ヒラギノ角ゴ Pro W3" charset="-128"/>
              </a:rPr>
              <a:t> and the </a:t>
            </a:r>
            <a:r>
              <a:rPr lang="en-US" altLang="en-US" i="1" dirty="0">
                <a:latin typeface="Roboto" pitchFamily="2" charset="0"/>
                <a:ea typeface="ヒラギノ角ゴ Pro W3" charset="-128"/>
              </a:rPr>
              <a:t>will to do</a:t>
            </a:r>
            <a:r>
              <a:rPr lang="en-US" altLang="en-US" b="0" dirty="0">
                <a:latin typeface="Roboto" pitchFamily="2" charset="0"/>
                <a:ea typeface="ヒラギノ角ゴ Pro W3" charset="-128"/>
              </a:rPr>
              <a:t> what is needed to ensure that every member of every unit has a great Scouting experience.  They build upon the foundation provided by position-specific basic training and each leader’s commitment to serving youth through Scouting.</a:t>
            </a:r>
          </a:p>
          <a:p>
            <a:pPr marL="0" indent="0">
              <a:buNone/>
            </a:pPr>
            <a:endParaRPr lang="en-US" altLang="en-US" b="0" dirty="0">
              <a:latin typeface="Roboto" pitchFamily="2" charset="0"/>
              <a:ea typeface="ヒラギノ角ゴ Pro W3" charset="-128"/>
            </a:endParaRPr>
          </a:p>
          <a:p>
            <a:pPr lvl="1"/>
            <a:r>
              <a:rPr lang="en-US" altLang="en-US" dirty="0">
                <a:latin typeface="Roboto" pitchFamily="2" charset="0"/>
                <a:ea typeface="ヒラギノ角ゴ Pro W3" charset="-128"/>
              </a:rPr>
              <a:t>Meets monthly on second Thursday at 7:30pm</a:t>
            </a:r>
          </a:p>
          <a:p>
            <a:pPr lvl="1"/>
            <a:r>
              <a:rPr lang="en-US" altLang="en-US" dirty="0">
                <a:latin typeface="Roboto" pitchFamily="2" charset="0"/>
                <a:ea typeface="ヒラギノ角ゴ Pro W3" charset="-128"/>
              </a:rPr>
              <a:t>Contact </a:t>
            </a:r>
            <a:r>
              <a:rPr lang="en-US" altLang="en-US" dirty="0">
                <a:solidFill>
                  <a:srgbClr val="00B0F0"/>
                </a:solidFill>
                <a:latin typeface="Roboto" pitchFamily="2" charset="0"/>
                <a:ea typeface="ヒラギノ角ゴ Pro W3" charset="-128"/>
                <a:hlinkClick r:id="rId2"/>
              </a:rPr>
              <a:t>brian.summers@verizon.net</a:t>
            </a:r>
            <a:r>
              <a:rPr lang="en-US" altLang="en-US" dirty="0">
                <a:solidFill>
                  <a:srgbClr val="00B0F0"/>
                </a:solidFill>
                <a:latin typeface="Roboto" pitchFamily="2" charset="0"/>
                <a:ea typeface="ヒラギノ角ゴ Pro W3" charset="-128"/>
              </a:rPr>
              <a:t> </a:t>
            </a:r>
            <a:r>
              <a:rPr lang="en-US" altLang="en-US" dirty="0">
                <a:latin typeface="Roboto" pitchFamily="2" charset="0"/>
                <a:ea typeface="ヒラギノ角ゴ Pro W3" charset="-128"/>
              </a:rPr>
              <a:t>for more information or visit the Roundtable web site (password is GMDRT)</a:t>
            </a:r>
            <a:endParaRPr lang="en-US" altLang="en-US" dirty="0">
              <a:latin typeface="Helvetica" panose="020B0604020202020204" pitchFamily="34" charset="0"/>
              <a:ea typeface="ヒラギノ角ゴ Pro W3" charset="-128"/>
            </a:endParaRPr>
          </a:p>
        </p:txBody>
      </p:sp>
      <p:sp>
        <p:nvSpPr>
          <p:cNvPr id="28676" name="Slide Number Placeholder 3">
            <a:extLst>
              <a:ext uri="{FF2B5EF4-FFF2-40B4-BE49-F238E27FC236}">
                <a16:creationId xmlns:a16="http://schemas.microsoft.com/office/drawing/2014/main" id="{8C474272-1EAB-53C6-5FEF-5F837ECFD147}"/>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32</a:t>
            </a:fld>
            <a:endParaRPr lang="en-US" altLang="en-US" sz="1000" dirty="0">
              <a:solidFill>
                <a:srgbClr val="95B3D7"/>
              </a:solidFill>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A747-CE6F-63E4-7E34-B6FE630BFB88}"/>
              </a:ext>
            </a:extLst>
          </p:cNvPr>
          <p:cNvSpPr>
            <a:spLocks noGrp="1"/>
          </p:cNvSpPr>
          <p:nvPr>
            <p:ph type="title"/>
          </p:nvPr>
        </p:nvSpPr>
        <p:spPr/>
        <p:txBody>
          <a:bodyPr/>
          <a:lstStyle/>
          <a:p>
            <a:r>
              <a:rPr lang="en-US" b="1" dirty="0">
                <a:solidFill>
                  <a:schemeClr val="tx1"/>
                </a:solidFill>
              </a:rPr>
              <a:t>STEM</a:t>
            </a:r>
            <a:r>
              <a:rPr lang="en-US" dirty="0">
                <a:solidFill>
                  <a:srgbClr val="FF0000"/>
                </a:solidFill>
              </a:rPr>
              <a:t>	</a:t>
            </a:r>
          </a:p>
        </p:txBody>
      </p:sp>
      <p:sp>
        <p:nvSpPr>
          <p:cNvPr id="3" name="Text Placeholder 2">
            <a:extLst>
              <a:ext uri="{FF2B5EF4-FFF2-40B4-BE49-F238E27FC236}">
                <a16:creationId xmlns:a16="http://schemas.microsoft.com/office/drawing/2014/main" id="{3257DB55-5B4E-7EC2-045C-65EA30A49917}"/>
              </a:ext>
            </a:extLst>
          </p:cNvPr>
          <p:cNvSpPr>
            <a:spLocks noGrp="1"/>
          </p:cNvSpPr>
          <p:nvPr>
            <p:ph type="body" idx="1"/>
          </p:nvPr>
        </p:nvSpPr>
        <p:spPr>
          <a:xfrm>
            <a:off x="899160" y="2042116"/>
            <a:ext cx="10515600" cy="4351338"/>
          </a:xfrm>
        </p:spPr>
        <p:txBody>
          <a:bodyPr>
            <a:normAutofit fontScale="85000" lnSpcReduction="20000"/>
          </a:bodyPr>
          <a:lstStyle/>
          <a:p>
            <a:pPr marL="0" indent="0">
              <a:buNone/>
            </a:pPr>
            <a:r>
              <a:rPr lang="en-US" dirty="0"/>
              <a:t>STEM is an initiative the Scouting America has taken on to encourage the natural curiosity of youth members and their sense of wonder about these fields. From archery to welding, Scouts can’t help but enjoy the wide range of STEM-related activities. To support this initiative, the BSA developed the STEM Nova Awards program so that youth members have fun and receive recognition for their efforts.</a:t>
            </a:r>
          </a:p>
          <a:p>
            <a:r>
              <a:rPr lang="en-US" dirty="0"/>
              <a:t>GMD STEM Web Page:  </a:t>
            </a:r>
          </a:p>
          <a:p>
            <a:pPr marL="227013" indent="0">
              <a:buNone/>
            </a:pPr>
            <a:r>
              <a:rPr lang="en-US" dirty="0">
                <a:hlinkClick r:id="rId2"/>
              </a:rPr>
              <a:t>https://www.ncacbsa.org/george-mason/stem-program/</a:t>
            </a:r>
            <a:endParaRPr lang="en-US" dirty="0"/>
          </a:p>
          <a:p>
            <a:endParaRPr lang="en-US" dirty="0"/>
          </a:p>
          <a:p>
            <a:r>
              <a:rPr lang="en-US" dirty="0"/>
              <a:t>NCAC STEM Events: </a:t>
            </a:r>
            <a:r>
              <a:rPr lang="en-US" dirty="0">
                <a:hlinkClick r:id="rId3"/>
              </a:rPr>
              <a:t>https://www.ncacbsa.org/s-t-e-m/</a:t>
            </a:r>
            <a:endParaRPr lang="en-US" dirty="0"/>
          </a:p>
          <a:p>
            <a:endParaRPr lang="en-US" dirty="0"/>
          </a:p>
          <a:p>
            <a:r>
              <a:rPr lang="en-US" dirty="0"/>
              <a:t>2024 STEM Trek at Philmont: </a:t>
            </a:r>
            <a:r>
              <a:rPr lang="en-US" dirty="0">
                <a:hlinkClick r:id="rId4"/>
              </a:rPr>
              <a:t>https://www.philmontscoutranch.org/philmonttreks/individualprograms/stem/</a:t>
            </a:r>
            <a:endParaRPr lang="en-US" dirty="0"/>
          </a:p>
          <a:p>
            <a:endParaRPr lang="en-US" dirty="0"/>
          </a:p>
        </p:txBody>
      </p:sp>
      <p:pic>
        <p:nvPicPr>
          <p:cNvPr id="5" name="Picture 4">
            <a:extLst>
              <a:ext uri="{FF2B5EF4-FFF2-40B4-BE49-F238E27FC236}">
                <a16:creationId xmlns:a16="http://schemas.microsoft.com/office/drawing/2014/main" id="{F577016B-6CA4-1AD3-C9E0-B5D264CD80F3}"/>
              </a:ext>
            </a:extLst>
          </p:cNvPr>
          <p:cNvPicPr>
            <a:picLocks noChangeAspect="1"/>
          </p:cNvPicPr>
          <p:nvPr/>
        </p:nvPicPr>
        <p:blipFill>
          <a:blip r:embed="rId5"/>
          <a:stretch>
            <a:fillRect/>
          </a:stretch>
        </p:blipFill>
        <p:spPr>
          <a:xfrm rot="10800000" flipV="1">
            <a:off x="5716880" y="189411"/>
            <a:ext cx="5697880" cy="1676989"/>
          </a:xfrm>
          <a:prstGeom prst="rect">
            <a:avLst/>
          </a:prstGeom>
        </p:spPr>
      </p:pic>
    </p:spTree>
    <p:extLst>
      <p:ext uri="{BB962C8B-B14F-4D97-AF65-F5344CB8AC3E}">
        <p14:creationId xmlns:p14="http://schemas.microsoft.com/office/powerpoint/2010/main" val="205044347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B84D-666D-E722-A4A1-9C2BF398E237}"/>
              </a:ext>
            </a:extLst>
          </p:cNvPr>
          <p:cNvSpPr>
            <a:spLocks noGrp="1"/>
          </p:cNvSpPr>
          <p:nvPr>
            <p:ph type="title"/>
          </p:nvPr>
        </p:nvSpPr>
        <p:spPr/>
        <p:txBody>
          <a:bodyPr>
            <a:normAutofit/>
          </a:bodyPr>
          <a:lstStyle/>
          <a:p>
            <a:r>
              <a:rPr lang="en-US" b="1" dirty="0">
                <a:hlinkClick r:id="rId2"/>
              </a:rPr>
              <a:t>International Scouting</a:t>
            </a:r>
            <a:endParaRPr lang="en-US" b="1" dirty="0"/>
          </a:p>
        </p:txBody>
      </p:sp>
      <p:sp>
        <p:nvSpPr>
          <p:cNvPr id="3" name="Text Placeholder 2">
            <a:extLst>
              <a:ext uri="{FF2B5EF4-FFF2-40B4-BE49-F238E27FC236}">
                <a16:creationId xmlns:a16="http://schemas.microsoft.com/office/drawing/2014/main" id="{5E175DBF-66A4-6FBF-A948-3E2725856C8A}"/>
              </a:ext>
            </a:extLst>
          </p:cNvPr>
          <p:cNvSpPr>
            <a:spLocks noGrp="1"/>
          </p:cNvSpPr>
          <p:nvPr>
            <p:ph type="body" idx="1"/>
          </p:nvPr>
        </p:nvSpPr>
        <p:spPr>
          <a:xfrm>
            <a:off x="838200" y="1433739"/>
            <a:ext cx="10515600" cy="4351338"/>
          </a:xfrm>
        </p:spPr>
        <p:txBody>
          <a:bodyPr/>
          <a:lstStyle/>
          <a:p>
            <a:r>
              <a:rPr lang="en-US" dirty="0"/>
              <a:t>World Scout Jamborees</a:t>
            </a:r>
          </a:p>
          <a:p>
            <a:pPr marL="227013" indent="0">
              <a:buNone/>
            </a:pPr>
            <a:r>
              <a:rPr lang="en-US" dirty="0">
                <a:hlinkClick r:id="rId3"/>
              </a:rPr>
              <a:t>https://www.scout.org/what-we-do/world-scout-events/world-scout-jamboree</a:t>
            </a:r>
            <a:r>
              <a:rPr lang="en-US" dirty="0"/>
              <a:t> </a:t>
            </a:r>
          </a:p>
          <a:p>
            <a:r>
              <a:rPr lang="en-US" dirty="0"/>
              <a:t>Jamboree on the Trail (May) </a:t>
            </a:r>
          </a:p>
          <a:p>
            <a:pPr marL="227013" indent="0">
              <a:buNone/>
            </a:pPr>
            <a:r>
              <a:rPr lang="en-US" dirty="0">
                <a:hlinkClick r:id="rId4"/>
              </a:rPr>
              <a:t>https://jamboreeonthetrail.org/</a:t>
            </a:r>
            <a:endParaRPr lang="en-US" dirty="0"/>
          </a:p>
          <a:p>
            <a:r>
              <a:rPr lang="en-US" dirty="0"/>
              <a:t>Jamboree on the Air/Internet (October)</a:t>
            </a:r>
          </a:p>
          <a:p>
            <a:pPr marL="227013" indent="0">
              <a:buNone/>
            </a:pPr>
            <a:r>
              <a:rPr lang="en-US" dirty="0">
                <a:hlinkClick r:id="rId5"/>
              </a:rPr>
              <a:t>https://www.scouting.org/international/jota-joti/</a:t>
            </a:r>
            <a:endParaRPr lang="en-US" dirty="0"/>
          </a:p>
          <a:p>
            <a:r>
              <a:rPr lang="en-US" dirty="0"/>
              <a:t>International Peace Light (December)</a:t>
            </a:r>
            <a:br>
              <a:rPr lang="en-US" dirty="0"/>
            </a:br>
            <a:r>
              <a:rPr lang="en-US" dirty="0">
                <a:hlinkClick r:id="rId6"/>
              </a:rPr>
              <a:t>https://peacelightnorthamerica.org/</a:t>
            </a:r>
            <a:endParaRPr lang="en-US" dirty="0"/>
          </a:p>
          <a:p>
            <a:endParaRPr lang="en-US" dirty="0"/>
          </a:p>
        </p:txBody>
      </p:sp>
    </p:spTree>
    <p:extLst>
      <p:ext uri="{BB962C8B-B14F-4D97-AF65-F5344CB8AC3E}">
        <p14:creationId xmlns:p14="http://schemas.microsoft.com/office/powerpoint/2010/main" val="287052260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3"/>
            <a:ext cx="10515601" cy="765314"/>
          </a:xfrm>
          <a:prstGeom prst="rect">
            <a:avLst/>
          </a:prstGeom>
        </p:spPr>
        <p:txBody>
          <a:bodyPr/>
          <a:lstStyle/>
          <a:p>
            <a:r>
              <a:rPr b="1" dirty="0"/>
              <a:t>Merit Badges</a:t>
            </a:r>
          </a:p>
        </p:txBody>
      </p:sp>
      <p:sp>
        <p:nvSpPr>
          <p:cNvPr id="161" name="Content Placeholder 2"/>
          <p:cNvSpPr txBox="1">
            <a:spLocks noGrp="1"/>
          </p:cNvSpPr>
          <p:nvPr>
            <p:ph type="body" sz="half" idx="1"/>
          </p:nvPr>
        </p:nvSpPr>
        <p:spPr>
          <a:xfrm>
            <a:off x="629194" y="836763"/>
            <a:ext cx="10196957" cy="6124754"/>
          </a:xfrm>
          <a:prstGeom prst="rect">
            <a:avLst/>
          </a:prstGeom>
        </p:spPr>
        <p:txBody>
          <a:bodyPr>
            <a:normAutofit/>
          </a:bodyPr>
          <a:lstStyle/>
          <a:p>
            <a:pPr>
              <a:lnSpc>
                <a:spcPct val="100000"/>
              </a:lnSpc>
              <a:spcBef>
                <a:spcPts val="0"/>
              </a:spcBef>
              <a:defRPr sz="1700"/>
            </a:pPr>
            <a:r>
              <a:rPr sz="1800" dirty="0"/>
              <a:t>The online Merit Badge Counselor </a:t>
            </a:r>
            <a:r>
              <a:rPr sz="1800" u="sng" dirty="0">
                <a:solidFill>
                  <a:srgbClr val="0563C1"/>
                </a:solidFill>
                <a:uFill>
                  <a:solidFill>
                    <a:srgbClr val="0563C1"/>
                  </a:solidFill>
                </a:uFill>
                <a:hlinkClick r:id="rId2"/>
              </a:rPr>
              <a:t>registration</a:t>
            </a:r>
            <a:r>
              <a:rPr sz="1800" dirty="0"/>
              <a:t>.  </a:t>
            </a:r>
            <a:endParaRPr lang="en-US" sz="1800" dirty="0"/>
          </a:p>
          <a:p>
            <a:pPr>
              <a:lnSpc>
                <a:spcPct val="100000"/>
              </a:lnSpc>
              <a:spcBef>
                <a:spcPts val="0"/>
              </a:spcBef>
              <a:defRPr sz="1700"/>
            </a:pPr>
            <a:r>
              <a:rPr lang="en-US" sz="1800" dirty="0"/>
              <a:t>New Merit Badge Counselors must complete online merit badge counselor training, in addition to YPT. </a:t>
            </a:r>
            <a:r>
              <a:rPr sz="1800" dirty="0"/>
              <a:t>Be sure the counselor uses his/her legal name – no nicknames.</a:t>
            </a:r>
          </a:p>
          <a:p>
            <a:pPr>
              <a:lnSpc>
                <a:spcPct val="100000"/>
              </a:lnSpc>
              <a:spcBef>
                <a:spcPts val="0"/>
              </a:spcBef>
              <a:defRPr sz="1700"/>
            </a:pPr>
            <a:r>
              <a:rPr sz="1800" dirty="0"/>
              <a:t>Merit Badge Counselors, or the unit Dean/Leader, also need to scan and send Margee the Merit Badge application form listing the badges the counselor is applying to teach and providing a justification of his/her qualifications.</a:t>
            </a:r>
          </a:p>
          <a:p>
            <a:pPr>
              <a:lnSpc>
                <a:spcPct val="100000"/>
              </a:lnSpc>
              <a:spcBef>
                <a:spcPts val="0"/>
              </a:spcBef>
              <a:defRPr sz="1700"/>
            </a:pPr>
            <a:r>
              <a:rPr sz="1800" dirty="0"/>
              <a:t>Youth Protection Training is the essential first step.  Don’t hit “send” on the application without it!</a:t>
            </a:r>
          </a:p>
          <a:p>
            <a:pPr>
              <a:lnSpc>
                <a:spcPct val="100000"/>
              </a:lnSpc>
              <a:spcBef>
                <a:spcPts val="0"/>
              </a:spcBef>
              <a:defRPr sz="1700"/>
            </a:pPr>
            <a:r>
              <a:rPr sz="1800" dirty="0"/>
              <a:t>Contact Margee if you have questions at </a:t>
            </a:r>
            <a:r>
              <a:rPr sz="1800" u="sng" dirty="0">
                <a:solidFill>
                  <a:srgbClr val="0563C1"/>
                </a:solidFill>
                <a:uFill>
                  <a:solidFill>
                    <a:srgbClr val="0563C1"/>
                  </a:solidFill>
                </a:uFill>
                <a:hlinkClick r:id="rId3"/>
              </a:rPr>
              <a:t>GM.MB.Dean@hotmail.com</a:t>
            </a:r>
            <a:r>
              <a:rPr sz="1800" dirty="0"/>
              <a:t>. </a:t>
            </a:r>
            <a:br>
              <a:rPr lang="en-US" sz="1800" dirty="0"/>
            </a:br>
            <a:endParaRPr lang="en-US" sz="1800" dirty="0"/>
          </a:p>
          <a:p>
            <a:pPr marL="0" indent="0">
              <a:lnSpc>
                <a:spcPct val="100000"/>
              </a:lnSpc>
              <a:spcBef>
                <a:spcPts val="0"/>
              </a:spcBef>
              <a:buNone/>
              <a:defRPr sz="1700"/>
            </a:pPr>
            <a:r>
              <a:rPr lang="en-US" sz="1800" b="1" i="1" dirty="0"/>
              <a:t>Did you know</a:t>
            </a:r>
            <a:r>
              <a:rPr lang="en-US" sz="1800" dirty="0"/>
              <a:t>:</a:t>
            </a:r>
          </a:p>
          <a:p>
            <a:pPr>
              <a:lnSpc>
                <a:spcPct val="100000"/>
              </a:lnSpc>
              <a:spcBef>
                <a:spcPts val="0"/>
              </a:spcBef>
              <a:defRPr sz="1700"/>
            </a:pPr>
            <a:r>
              <a:rPr lang="en-US" sz="1800" dirty="0"/>
              <a:t>The National Council does not limit the number of merit badges a youth may earn from one counselor, though a </a:t>
            </a:r>
            <a:r>
              <a:rPr lang="en-US" sz="1800" b="1" u="sng" dirty="0"/>
              <a:t>unit leader is permitted to do so</a:t>
            </a:r>
            <a:r>
              <a:rPr lang="en-US" sz="1800" dirty="0"/>
              <a:t>, as long as the same limit applies to all Scouts in the unit. Ideally, Scouts should work with a variety of adults. (GTA 7.0.0.3)</a:t>
            </a:r>
          </a:p>
          <a:p>
            <a:pPr>
              <a:lnSpc>
                <a:spcPct val="100000"/>
              </a:lnSpc>
              <a:spcBef>
                <a:spcPts val="0"/>
              </a:spcBef>
              <a:defRPr sz="1700"/>
            </a:pPr>
            <a:r>
              <a:rPr lang="en-US" sz="1800" dirty="0"/>
              <a:t>Partial Merit Badges have no expiration except the Scout’s 18th birthday. (GTA 7.0.3.3)</a:t>
            </a:r>
          </a:p>
          <a:p>
            <a:pPr>
              <a:lnSpc>
                <a:spcPct val="100000"/>
              </a:lnSpc>
              <a:spcBef>
                <a:spcPts val="0"/>
              </a:spcBef>
              <a:defRPr sz="1700"/>
            </a:pPr>
            <a:r>
              <a:rPr lang="en-US" sz="1800" dirty="0"/>
              <a:t>Due to the BSA policies related to Youth Protection and two-deep leadership, a merit badge counselor must have another adult present during all merit badge counseling sessions. However, the parent or legal guardian of the Scout may serve as the second adult. </a:t>
            </a:r>
            <a:r>
              <a:rPr lang="en-US" sz="1800" b="1" u="sng" dirty="0"/>
              <a:t>This parent or legal guardian does not have to be a registered leader</a:t>
            </a:r>
            <a:r>
              <a:rPr lang="en-US" sz="1800" dirty="0"/>
              <a:t>.</a:t>
            </a:r>
          </a:p>
          <a:p>
            <a:pPr>
              <a:lnSpc>
                <a:spcPct val="100000"/>
              </a:lnSpc>
              <a:spcBef>
                <a:spcPts val="0"/>
              </a:spcBef>
              <a:defRPr sz="1700"/>
            </a:pPr>
            <a:r>
              <a:rPr lang="en-US" sz="1800" dirty="0"/>
              <a:t>If the requirements for a merit badge differ between the merit badge pamphlet and the current edition of Scouts BSA Requirements, the requirements in the Scouts BSA Requirements book supersede all others. </a:t>
            </a:r>
          </a:p>
        </p:txBody>
      </p:sp>
      <p:pic>
        <p:nvPicPr>
          <p:cNvPr id="162" name="Picture 4" descr="Picture 4"/>
          <p:cNvPicPr>
            <a:picLocks noChangeAspect="1"/>
          </p:cNvPicPr>
          <p:nvPr/>
        </p:nvPicPr>
        <p:blipFill>
          <a:blip r:embed="rId4"/>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5"/>
          <a:stretch>
            <a:fillRect/>
          </a:stretch>
        </p:blipFill>
        <p:spPr>
          <a:xfrm>
            <a:off x="10906125" y="3474339"/>
            <a:ext cx="904875" cy="2714626"/>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554966" y="811694"/>
            <a:ext cx="2583028" cy="774358"/>
          </a:xfrm>
        </p:spPr>
        <p:txBody>
          <a:bodyPr>
            <a:normAutofit fontScale="90000"/>
          </a:bodyPr>
          <a:lstStyle/>
          <a:p>
            <a:r>
              <a:rPr lang="en-US" b="1" dirty="0"/>
              <a:t>GM High </a:t>
            </a:r>
            <a:br>
              <a:rPr lang="en-US" b="1" dirty="0"/>
            </a:br>
            <a:r>
              <a:rPr lang="en-US" b="1" dirty="0"/>
              <a:t>Adventure</a:t>
            </a:r>
          </a:p>
        </p:txBody>
      </p:sp>
      <p:sp>
        <p:nvSpPr>
          <p:cNvPr id="6" name="Text Placeholder 5">
            <a:extLst>
              <a:ext uri="{FF2B5EF4-FFF2-40B4-BE49-F238E27FC236}">
                <a16:creationId xmlns:a16="http://schemas.microsoft.com/office/drawing/2014/main" id="{CD31A3F2-6C95-C6CE-C3EC-C8EAFF70F67D}"/>
              </a:ext>
            </a:extLst>
          </p:cNvPr>
          <p:cNvSpPr>
            <a:spLocks noGrp="1"/>
          </p:cNvSpPr>
          <p:nvPr>
            <p:ph type="body" idx="1"/>
          </p:nvPr>
        </p:nvSpPr>
        <p:spPr>
          <a:xfrm>
            <a:off x="2980062" y="347194"/>
            <a:ext cx="8858907" cy="6668937"/>
          </a:xfrm>
        </p:spPr>
        <p:txBody>
          <a:bodyPr>
            <a:noAutofit/>
          </a:bodyPr>
          <a:lstStyle/>
          <a:p>
            <a:pPr marL="342900" marR="0" lvl="0" indent="-342900">
              <a:lnSpc>
                <a:spcPct val="107000"/>
              </a:lnSpc>
              <a:spcBef>
                <a:spcPts val="0"/>
              </a:spcBef>
              <a:spcAft>
                <a:spcPts val="0"/>
              </a:spcAft>
              <a:buFont typeface="Arial" panose="020B0604020202020204" pitchFamily="34" charset="0"/>
              <a:buChar char="•"/>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GM High Adventure / Brian 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Members of the High Adventure Committee are available to assist units in planning and training for their upcoming high adventure trips – Contact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Brian Heath</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more information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Important notes for this month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Registration for BSA’s high adventure bases - https://www.scouting.org/outdooradventures/open4adventure/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Arial" panose="020B0604020202020204" pitchFamily="34" charset="0"/>
              <a:buChar char="•"/>
              <a:tabLst>
                <a:tab pos="16002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2024 treks – Most BSA High Adventure bases still have availability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Arial" panose="020B0604020202020204" pitchFamily="34" charset="0"/>
              <a:buChar char="•"/>
              <a:tabLst>
                <a:tab pos="16002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2025 treks – Registration for all high adventure bases are now open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2024 NCAC-Organized High Adventure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Lenhok’sin – James River Canoeing Trek - July 7-13, 2024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Arial" panose="020B0604020202020204" pitchFamily="34" charset="0"/>
              <a:buChar char="•"/>
              <a:tabLst>
                <a:tab pos="16002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Crew of 6-12 - $475 per participant – 6 slots remaining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Arial" panose="020B0604020202020204" pitchFamily="34" charset="0"/>
              <a:buChar char="•"/>
              <a:tabLst>
                <a:tab pos="16002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Registration: </a:t>
            </a:r>
            <a:r>
              <a:rPr lang="en-US" sz="1600" u="sng" dirty="0">
                <a:solidFill>
                  <a:srgbClr val="0563C1"/>
                </a:solidFill>
                <a:effectLst/>
                <a:latin typeface="Calibri Light" panose="020F0302020204030204" pitchFamily="34" charset="0"/>
                <a:ea typeface="Times New Roman" panose="02020603050405020304" pitchFamily="18" charset="0"/>
                <a:cs typeface="Times New Roman" panose="02020603050405020304" pitchFamily="18" charset="0"/>
                <a:hlinkClick r:id="rId4"/>
              </a:rPr>
              <a:t>https://scoutingevent.com/082-75664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Arial" panose="020B0604020202020204" pitchFamily="34" charset="0"/>
              <a:buChar char="•"/>
              <a:tabLst>
                <a:tab pos="16002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For more information, e-mail </a:t>
            </a:r>
            <a:r>
              <a:rPr lang="en-US" sz="16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highadventure@ncacbsa.org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600" dirty="0">
                <a:effectLst/>
                <a:latin typeface="Calibri Light" panose="020F0302020204030204" pitchFamily="34" charset="0"/>
                <a:ea typeface="Times New Roman" panose="02020603050405020304" pitchFamily="18" charset="0"/>
                <a:cs typeface="Times New Roman" panose="02020603050405020304" pitchFamily="18" charset="0"/>
              </a:rPr>
              <a:t>Lenhok’sin Provo Backpacking Trip June 23-29, </a:t>
            </a:r>
            <a:r>
              <a:rPr lang="en-US" sz="1600" u="sng" dirty="0">
                <a:solidFill>
                  <a:srgbClr val="0563C1"/>
                </a:solidFill>
                <a:effectLst/>
                <a:latin typeface="Calibri Light" panose="020F0302020204030204" pitchFamily="34" charset="0"/>
                <a:ea typeface="Times New Roman" panose="02020603050405020304" pitchFamily="18" charset="0"/>
                <a:cs typeface="Times New Roman" panose="02020603050405020304" pitchFamily="18" charset="0"/>
                <a:hlinkClick r:id="rId6"/>
              </a:rPr>
              <a:t>https://scoutingevent.com/082-83116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Arial" panose="020B0604020202020204" pitchFamily="34" charset="0"/>
              <a:buChar char="•"/>
              <a:tabLst>
                <a:tab pos="1600200" algn="l"/>
              </a:tabLst>
            </a:pPr>
            <a:r>
              <a:rPr lang="en-US" sz="1600" dirty="0">
                <a:effectLst/>
                <a:latin typeface="Calibri Light" panose="020F0302020204030204" pitchFamily="34" charset="0"/>
                <a:ea typeface="Times New Roman" panose="02020603050405020304" pitchFamily="18" charset="0"/>
                <a:cs typeface="Times New Roman" panose="02020603050405020304" pitchFamily="18" charset="0"/>
              </a:rPr>
              <a:t>3 spaces available for Scouts or adults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600" dirty="0">
                <a:effectLst/>
                <a:latin typeface="Calibri Light" panose="020F0302020204030204" pitchFamily="34" charset="0"/>
                <a:ea typeface="Times New Roman" panose="02020603050405020304" pitchFamily="18" charset="0"/>
                <a:cs typeface="Times New Roman" panose="02020603050405020304" pitchFamily="18" charset="0"/>
              </a:rPr>
              <a:t>11-12 year old Scout High Adventure Experience - Sept 28-29 Prince William Forest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600" dirty="0">
                <a:effectLst/>
                <a:latin typeface="Calibri Light" panose="020F0302020204030204" pitchFamily="34" charset="0"/>
                <a:ea typeface="Times New Roman" panose="02020603050405020304" pitchFamily="18" charset="0"/>
                <a:cs typeface="Times New Roman" panose="02020603050405020304" pitchFamily="18" charset="0"/>
              </a:rPr>
              <a:t>Joshua Tree with Climbing Committee - Winter Break 2024/25 (Gathering interest)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685800" algn="l"/>
                <a:tab pos="1143000" algn="l"/>
              </a:tabLst>
            </a:pPr>
            <a:r>
              <a:rPr lang="en-US" sz="16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Wind River Range, WY Backpacking Trip: 06/22 to 06/30/24 – Registration is Full</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All NCAC-sponsored trips for Philmont, Northern Tier &amp; Sea Base are already full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2025 NCAC-Organized High Adventure Trips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685800" algn="l"/>
                <a:tab pos="1143000" algn="l"/>
              </a:tabLs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Sawtooth Mountain, ID Trip - 06/21 to 06/29/2025</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Arial" panose="020B0604020202020204" pitchFamily="34" charset="0"/>
              <a:buChar char="•"/>
              <a:tabLst>
                <a:tab pos="685800" algn="l"/>
                <a:tab pos="1600200" algn="l"/>
              </a:tabLs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Registration begins June 1, 2024 </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$1,385 per person – Ask for details</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High Adventure Preparation Training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6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All sessions for this year are finished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FB47561B-52C9-4F94-AC17-0B8495C9642E}"/>
              </a:ext>
            </a:extLst>
          </p:cNvPr>
          <p:cNvSpPr txBox="1">
            <a:spLocks/>
          </p:cNvSpPr>
          <p:nvPr/>
        </p:nvSpPr>
        <p:spPr>
          <a:xfrm>
            <a:off x="195099" y="4554767"/>
            <a:ext cx="2898892" cy="909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2400"/>
              </a:spcAft>
            </a:pPr>
            <a:r>
              <a:rPr lang="en-US" sz="2800" b="1" dirty="0">
                <a:cs typeface="Times New Roman" panose="02020603050405020304" pitchFamily="18" charset="0"/>
              </a:rPr>
              <a:t>June 2024</a:t>
            </a:r>
          </a:p>
        </p:txBody>
      </p:sp>
      <p:pic>
        <p:nvPicPr>
          <p:cNvPr id="3" name="Picture 2">
            <a:extLst>
              <a:ext uri="{FF2B5EF4-FFF2-40B4-BE49-F238E27FC236}">
                <a16:creationId xmlns:a16="http://schemas.microsoft.com/office/drawing/2014/main" id="{7428E01A-EEFA-63FA-1510-3EC662CAA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53031" y="1971739"/>
            <a:ext cx="2583028" cy="2583028"/>
          </a:xfrm>
          <a:prstGeom prst="rect">
            <a:avLst/>
          </a:prstGeom>
          <a:effectLst/>
        </p:spPr>
      </p:pic>
    </p:spTree>
    <p:extLst>
      <p:ext uri="{BB962C8B-B14F-4D97-AF65-F5344CB8AC3E}">
        <p14:creationId xmlns:p14="http://schemas.microsoft.com/office/powerpoint/2010/main" val="160392493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FB6EF1-4FB9-84FB-000E-FCE5E0F092A9}"/>
              </a:ext>
            </a:extLst>
          </p:cNvPr>
          <p:cNvSpPr>
            <a:spLocks noGrp="1"/>
          </p:cNvSpPr>
          <p:nvPr>
            <p:ph type="body" idx="1"/>
          </p:nvPr>
        </p:nvSpPr>
        <p:spPr>
          <a:xfrm>
            <a:off x="3453858" y="481028"/>
            <a:ext cx="8385111" cy="6189482"/>
          </a:xfrm>
        </p:spPr>
        <p:txBody>
          <a:bodyPr>
            <a:noAutofit/>
          </a:bodyPr>
          <a:lstStyle/>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Training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2"/>
              </a:rPr>
              <a:t>Back Country Outdoor Leadership Skills</a:t>
            </a:r>
            <a:r>
              <a:rPr lang="en-US"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rPr>
              <a:t> - </a:t>
            </a: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Virginia session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Arial" panose="020B0604020202020204" pitchFamily="34" charset="0"/>
              <a:buChar char="•"/>
              <a:tabLst>
                <a:tab pos="1600200" algn="l"/>
              </a:tabLs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Fall 2024: 9/21/2024 (classroom), 10/19-20 (overnight)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Paddle Craft Safety Training: Aug 24-25, Sept 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 High Adventure Base Quick Links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Philmont:</a:t>
            </a:r>
            <a:r>
              <a:rPr lang="en-US" sz="1800"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u="sng"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https://www.philmontscoutranch.org/register/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Northern Tier: </a:t>
            </a:r>
            <a:r>
              <a:rPr lang="en-US" sz="1800" u="sng"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https://www.ntier.org/provisional-scout-connections/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Sea Base:</a:t>
            </a:r>
            <a:r>
              <a:rPr lang="en-US" sz="1800"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u="sng"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https://www.bsaseabase.org/scouts/scout-connections/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Summit:</a:t>
            </a:r>
            <a:r>
              <a:rPr lang="en-US" sz="1800"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1800" u="sng"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https://www.summitbsa.org/registration/scoutconnections/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High Adventure Bases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Adirondack High Adventure Area: </a:t>
            </a:r>
            <a:r>
              <a:rPr lang="en-US" sz="1800" u="sng"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https://public.3.basecamp.com/p/hLgsVbk7Suju6cuDzQQJaEn4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Maine High Adventure Area: </a:t>
            </a:r>
            <a:r>
              <a:rPr lang="en-US" sz="1800" u="sng"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https://www.mainehighadventure.org/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Montana Outdoor High Adventure Base: </a:t>
            </a:r>
            <a:r>
              <a:rPr lang="en-US" sz="1800" u="sng"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hlinkClick r:id="rId9"/>
              </a:rPr>
              <a:t>https://montanabsa.org/camps/high-adventure/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useful links for high adventure information and opportunities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1143000" algn="l"/>
              </a:tabLs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NCAC High Adventure website - </a:t>
            </a:r>
            <a:r>
              <a:rPr lang="en-US"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https://www.ncacbsa.org/high-adventure/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1143000" algn="l"/>
              </a:tabLst>
            </a:pPr>
            <a:r>
              <a:rPr lang="en-US"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List of units with available slots in their upcoming high adventure trips - </a:t>
            </a:r>
            <a:r>
              <a:rPr lang="en-US"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https://public.3.basecamp.com/p/xWpkdrKHKAA9pCzwmHMNdbWb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99F1E660-4C26-98FE-F42C-46ACAB6E4A9D}"/>
              </a:ext>
            </a:extLst>
          </p:cNvPr>
          <p:cNvSpPr>
            <a:spLocks noGrp="1"/>
          </p:cNvSpPr>
          <p:nvPr>
            <p:ph type="title"/>
          </p:nvPr>
        </p:nvSpPr>
        <p:spPr>
          <a:xfrm>
            <a:off x="554966" y="811694"/>
            <a:ext cx="2583028" cy="774358"/>
          </a:xfrm>
        </p:spPr>
        <p:txBody>
          <a:bodyPr>
            <a:normAutofit fontScale="90000"/>
          </a:bodyPr>
          <a:lstStyle/>
          <a:p>
            <a:r>
              <a:rPr lang="en-US" b="1" dirty="0"/>
              <a:t>GM High </a:t>
            </a:r>
            <a:br>
              <a:rPr lang="en-US" b="1" dirty="0"/>
            </a:br>
            <a:r>
              <a:rPr lang="en-US" b="1" dirty="0"/>
              <a:t>Adventure</a:t>
            </a:r>
          </a:p>
        </p:txBody>
      </p:sp>
      <p:pic>
        <p:nvPicPr>
          <p:cNvPr id="5" name="Picture 4">
            <a:extLst>
              <a:ext uri="{FF2B5EF4-FFF2-40B4-BE49-F238E27FC236}">
                <a16:creationId xmlns:a16="http://schemas.microsoft.com/office/drawing/2014/main" id="{DBA81C11-A72B-1480-4AA7-4BEE19075BB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53031" y="1971739"/>
            <a:ext cx="2583028" cy="2583028"/>
          </a:xfrm>
          <a:prstGeom prst="rect">
            <a:avLst/>
          </a:prstGeom>
          <a:effectLst/>
        </p:spPr>
      </p:pic>
      <p:sp>
        <p:nvSpPr>
          <p:cNvPr id="6" name="Title 1">
            <a:extLst>
              <a:ext uri="{FF2B5EF4-FFF2-40B4-BE49-F238E27FC236}">
                <a16:creationId xmlns:a16="http://schemas.microsoft.com/office/drawing/2014/main" id="{C0D4F39A-7A36-2A78-9150-D26D6F948F42}"/>
              </a:ext>
            </a:extLst>
          </p:cNvPr>
          <p:cNvSpPr txBox="1">
            <a:spLocks/>
          </p:cNvSpPr>
          <p:nvPr/>
        </p:nvSpPr>
        <p:spPr>
          <a:xfrm>
            <a:off x="195099" y="4554767"/>
            <a:ext cx="2898892" cy="909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2400"/>
              </a:spcAft>
            </a:pPr>
            <a:r>
              <a:rPr lang="en-US" sz="2800" b="1" dirty="0">
                <a:cs typeface="Times New Roman" panose="02020603050405020304" pitchFamily="18" charset="0"/>
              </a:rPr>
              <a:t>June 2024 (cont.)</a:t>
            </a:r>
          </a:p>
        </p:txBody>
      </p:sp>
    </p:spTree>
    <p:extLst>
      <p:ext uri="{BB962C8B-B14F-4D97-AF65-F5344CB8AC3E}">
        <p14:creationId xmlns:p14="http://schemas.microsoft.com/office/powerpoint/2010/main" val="317939510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lang="en-US" b="1" dirty="0"/>
              <a:t>Range and Target Activities</a:t>
            </a:r>
            <a:endParaRPr b="1" dirty="0"/>
          </a:p>
        </p:txBody>
      </p:sp>
      <p:sp>
        <p:nvSpPr>
          <p:cNvPr id="150" name="Content Placeholder 2"/>
          <p:cNvSpPr txBox="1">
            <a:spLocks noGrp="1"/>
          </p:cNvSpPr>
          <p:nvPr>
            <p:ph type="body" idx="1"/>
          </p:nvPr>
        </p:nvSpPr>
        <p:spPr>
          <a:xfrm>
            <a:off x="838200" y="1809935"/>
            <a:ext cx="10515600" cy="4351338"/>
          </a:xfrm>
          <a:prstGeom prst="rect">
            <a:avLst/>
          </a:prstGeom>
        </p:spPr>
        <p:txBody>
          <a:bodyPr>
            <a:normAutofit/>
          </a:bodyPr>
          <a:lstStyle/>
          <a:p>
            <a:pPr>
              <a:lnSpc>
                <a:spcPct val="81000"/>
              </a:lnSpc>
            </a:pPr>
            <a:r>
              <a:rPr lang="en-US" dirty="0"/>
              <a:t>Requests for Shooting Events – Lead Time!</a:t>
            </a:r>
          </a:p>
          <a:p>
            <a:pPr marL="685800" lvl="1" indent="-228600">
              <a:lnSpc>
                <a:spcPct val="81000"/>
              </a:lnSpc>
              <a:spcBef>
                <a:spcPts val="500"/>
              </a:spcBef>
              <a:defRPr sz="2400"/>
            </a:pPr>
            <a:r>
              <a:rPr lang="en-US" dirty="0"/>
              <a:t>50+ scouts - 6mos</a:t>
            </a:r>
          </a:p>
          <a:p>
            <a:pPr marL="685800" lvl="1" indent="-228600">
              <a:lnSpc>
                <a:spcPct val="81000"/>
              </a:lnSpc>
              <a:spcBef>
                <a:spcPts val="500"/>
              </a:spcBef>
              <a:defRPr sz="2400"/>
            </a:pPr>
            <a:r>
              <a:rPr lang="en-US" dirty="0"/>
              <a:t>Less than 50 scouts -  3mos</a:t>
            </a:r>
          </a:p>
          <a:p>
            <a:pPr>
              <a:lnSpc>
                <a:spcPct val="81000"/>
              </a:lnSpc>
            </a:pPr>
            <a:r>
              <a:rPr lang="en-US" dirty="0"/>
              <a:t>Shooting on private land: </a:t>
            </a:r>
          </a:p>
          <a:p>
            <a:pPr marL="685800" lvl="1" indent="-228600">
              <a:lnSpc>
                <a:spcPct val="81000"/>
              </a:lnSpc>
              <a:spcBef>
                <a:spcPts val="500"/>
              </a:spcBef>
              <a:defRPr sz="2400"/>
            </a:pPr>
            <a:r>
              <a:rPr lang="en-US" dirty="0"/>
              <a:t>Requirements</a:t>
            </a:r>
          </a:p>
          <a:p>
            <a:pPr marL="685800" lvl="1" indent="-228600">
              <a:lnSpc>
                <a:spcPct val="81000"/>
              </a:lnSpc>
              <a:spcBef>
                <a:spcPts val="500"/>
              </a:spcBef>
              <a:defRPr sz="2400"/>
            </a:pPr>
            <a:r>
              <a:rPr lang="en-US" dirty="0"/>
              <a:t>Permissions/protocols</a:t>
            </a:r>
          </a:p>
          <a:p>
            <a:pPr>
              <a:lnSpc>
                <a:spcPct val="81000"/>
              </a:lnSpc>
            </a:pPr>
            <a:r>
              <a:rPr lang="en-US" dirty="0"/>
              <a:t>R&amp;TA </a:t>
            </a:r>
            <a:r>
              <a:rPr lang="en-US" u="sng" dirty="0">
                <a:solidFill>
                  <a:srgbClr val="0563C1"/>
                </a:solidFill>
                <a:uFill>
                  <a:solidFill>
                    <a:srgbClr val="0563C1"/>
                  </a:solidFill>
                </a:uFill>
                <a:hlinkClick r:id="rId2"/>
              </a:rPr>
              <a:t>web page</a:t>
            </a:r>
            <a:endParaRPr lang="en-US" dirty="0">
              <a:solidFill>
                <a:srgbClr val="002060"/>
              </a:solidFill>
            </a:endParaRPr>
          </a:p>
          <a:p>
            <a:pPr>
              <a:lnSpc>
                <a:spcPct val="81000"/>
              </a:lnSpc>
            </a:pPr>
            <a:r>
              <a:rPr lang="en-US" dirty="0"/>
              <a:t>R&amp;TA Instructor Classes:</a:t>
            </a:r>
          </a:p>
          <a:p>
            <a:pPr marL="685800" lvl="1" indent="-228600">
              <a:lnSpc>
                <a:spcPct val="81000"/>
              </a:lnSpc>
              <a:spcBef>
                <a:spcPts val="500"/>
              </a:spcBef>
              <a:defRPr sz="2400">
                <a:solidFill>
                  <a:srgbClr val="002060"/>
                </a:solidFill>
              </a:defRPr>
            </a:pPr>
            <a:r>
              <a:rPr lang="en-US" u="sng" dirty="0">
                <a:solidFill>
                  <a:srgbClr val="0563C1"/>
                </a:solidFill>
                <a:uFill>
                  <a:solidFill>
                    <a:srgbClr val="0563C1"/>
                  </a:solidFill>
                </a:uFill>
                <a:hlinkClick r:id="rId3"/>
              </a:rPr>
              <a:t>Rifle/Shotgun</a:t>
            </a:r>
            <a:r>
              <a:rPr lang="en-US" dirty="0">
                <a:hlinkClick r:id="rId3"/>
              </a:rPr>
              <a:t>  - 07/20/24, 08/24/24     </a:t>
            </a:r>
            <a:endParaRPr lang="en-US" dirty="0"/>
          </a:p>
        </p:txBody>
      </p:sp>
      <p:pic>
        <p:nvPicPr>
          <p:cNvPr id="151" name="Picture 3" descr="Picture 3"/>
          <p:cNvPicPr>
            <a:picLocks noChangeAspect="1"/>
          </p:cNvPicPr>
          <p:nvPr/>
        </p:nvPicPr>
        <p:blipFill>
          <a:blip r:embed="rId4"/>
          <a:stretch>
            <a:fillRect/>
          </a:stretch>
        </p:blipFill>
        <p:spPr>
          <a:xfrm>
            <a:off x="9768042" y="212885"/>
            <a:ext cx="2184000" cy="1374846"/>
          </a:xfrm>
          <a:prstGeom prst="rect">
            <a:avLst/>
          </a:prstGeom>
          <a:ln w="12700">
            <a:miter lim="400000"/>
          </a:ln>
        </p:spPr>
      </p:pic>
      <p:pic>
        <p:nvPicPr>
          <p:cNvPr id="152" name="Picture 5" descr="Picture 5"/>
          <p:cNvPicPr>
            <a:picLocks noChangeAspect="1"/>
          </p:cNvPicPr>
          <p:nvPr/>
        </p:nvPicPr>
        <p:blipFill>
          <a:blip r:embed="rId5"/>
          <a:stretch>
            <a:fillRect/>
          </a:stretch>
        </p:blipFill>
        <p:spPr>
          <a:xfrm>
            <a:off x="5401367" y="2831329"/>
            <a:ext cx="1389266" cy="1195341"/>
          </a:xfrm>
          <a:prstGeom prst="rect">
            <a:avLst/>
          </a:prstGeom>
          <a:ln w="12700">
            <a:miter lim="400000"/>
          </a:ln>
        </p:spPr>
      </p:pic>
      <p:pic>
        <p:nvPicPr>
          <p:cNvPr id="3" name="Picture 2">
            <a:extLst>
              <a:ext uri="{FF2B5EF4-FFF2-40B4-BE49-F238E27FC236}">
                <a16:creationId xmlns:a16="http://schemas.microsoft.com/office/drawing/2014/main" id="{DD59876A-723F-D256-A3B7-9B20FEB44E65}"/>
              </a:ext>
            </a:extLst>
          </p:cNvPr>
          <p:cNvPicPr>
            <a:picLocks noChangeAspect="1"/>
          </p:cNvPicPr>
          <p:nvPr/>
        </p:nvPicPr>
        <p:blipFill>
          <a:blip r:embed="rId6"/>
          <a:stretch>
            <a:fillRect/>
          </a:stretch>
        </p:blipFill>
        <p:spPr>
          <a:xfrm>
            <a:off x="6893984" y="1690687"/>
            <a:ext cx="5058058" cy="4954427"/>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EB24-F46C-853E-854D-B2A64BBC17A9}"/>
              </a:ext>
            </a:extLst>
          </p:cNvPr>
          <p:cNvSpPr>
            <a:spLocks noGrp="1"/>
          </p:cNvSpPr>
          <p:nvPr>
            <p:ph type="title"/>
          </p:nvPr>
        </p:nvSpPr>
        <p:spPr>
          <a:xfrm>
            <a:off x="1205753" y="2434524"/>
            <a:ext cx="3787588" cy="1325563"/>
          </a:xfrm>
        </p:spPr>
        <p:txBody>
          <a:bodyPr/>
          <a:lstStyle/>
          <a:p>
            <a:r>
              <a:rPr lang="en-US" b="1" dirty="0">
                <a:hlinkClick r:id="rId2"/>
              </a:rPr>
              <a:t>Fall Camporee</a:t>
            </a:r>
            <a:endParaRPr lang="en-US" b="1" dirty="0"/>
          </a:p>
        </p:txBody>
      </p:sp>
      <p:pic>
        <p:nvPicPr>
          <p:cNvPr id="7" name="Picture 6">
            <a:extLst>
              <a:ext uri="{FF2B5EF4-FFF2-40B4-BE49-F238E27FC236}">
                <a16:creationId xmlns:a16="http://schemas.microsoft.com/office/drawing/2014/main" id="{33A7ED2B-4A10-7797-64CA-575F58A799B9}"/>
              </a:ext>
            </a:extLst>
          </p:cNvPr>
          <p:cNvPicPr>
            <a:picLocks noChangeAspect="1"/>
          </p:cNvPicPr>
          <p:nvPr/>
        </p:nvPicPr>
        <p:blipFill>
          <a:blip r:embed="rId3"/>
          <a:stretch>
            <a:fillRect/>
          </a:stretch>
        </p:blipFill>
        <p:spPr>
          <a:xfrm>
            <a:off x="6885110" y="0"/>
            <a:ext cx="5306890" cy="6858000"/>
          </a:xfrm>
          <a:prstGeom prst="rect">
            <a:avLst/>
          </a:prstGeom>
        </p:spPr>
      </p:pic>
    </p:spTree>
    <p:extLst>
      <p:ext uri="{BB962C8B-B14F-4D97-AF65-F5344CB8AC3E}">
        <p14:creationId xmlns:p14="http://schemas.microsoft.com/office/powerpoint/2010/main" val="392401191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4192E24-8113-5E0F-8AB5-9773CACEAC2B}"/>
              </a:ext>
            </a:extLst>
          </p:cNvPr>
          <p:cNvSpPr>
            <a:spLocks noGrp="1"/>
          </p:cNvSpPr>
          <p:nvPr>
            <p:ph type="title"/>
          </p:nvPr>
        </p:nvSpPr>
        <p:spPr/>
        <p:txBody>
          <a:bodyPr/>
          <a:lstStyle/>
          <a:p>
            <a:r>
              <a:rPr lang="en-US" altLang="en-US" b="1" dirty="0">
                <a:latin typeface="Helvetica" panose="020B0604020202020204" pitchFamily="34" charset="0"/>
                <a:ea typeface="ヒラギノ角ゴ Pro W3" charset="-128"/>
              </a:rPr>
              <a:t>What is Program Launch?</a:t>
            </a:r>
          </a:p>
        </p:txBody>
      </p:sp>
      <p:sp>
        <p:nvSpPr>
          <p:cNvPr id="3" name="Content Placeholder 2">
            <a:extLst>
              <a:ext uri="{FF2B5EF4-FFF2-40B4-BE49-F238E27FC236}">
                <a16:creationId xmlns:a16="http://schemas.microsoft.com/office/drawing/2014/main" id="{4F88577C-DBAE-8F81-DC96-FF6CC97A68A2}"/>
              </a:ext>
            </a:extLst>
          </p:cNvPr>
          <p:cNvSpPr>
            <a:spLocks noGrp="1"/>
          </p:cNvSpPr>
          <p:nvPr>
            <p:ph idx="1"/>
          </p:nvPr>
        </p:nvSpPr>
        <p:spPr/>
        <p:txBody>
          <a:bodyPr/>
          <a:lstStyle/>
          <a:p>
            <a:pPr marL="0" indent="0">
              <a:buNone/>
              <a:defRPr/>
            </a:pPr>
            <a:r>
              <a:rPr lang="en-US" b="0" dirty="0">
                <a:latin typeface="Arial" panose="020B0604020202020204" pitchFamily="34" charset="0"/>
                <a:cs typeface="Arial" panose="020B0604020202020204" pitchFamily="34" charset="0"/>
              </a:rPr>
              <a:t>Information and resources that can assist your Unit plan for the upcoming Scouting year.  This includes:</a:t>
            </a:r>
          </a:p>
          <a:p>
            <a:pPr>
              <a:defRPr/>
            </a:pPr>
            <a:r>
              <a:rPr lang="en-US" b="0" dirty="0">
                <a:latin typeface="Arial" panose="020B0604020202020204" pitchFamily="34" charset="0"/>
                <a:cs typeface="Arial" panose="020B0604020202020204" pitchFamily="34" charset="0"/>
              </a:rPr>
              <a:t>Program planning tips</a:t>
            </a:r>
          </a:p>
          <a:p>
            <a:pPr>
              <a:defRPr/>
            </a:pPr>
            <a:r>
              <a:rPr lang="en-US" b="0" dirty="0">
                <a:latin typeface="Arial" panose="020B0604020202020204" pitchFamily="34" charset="0"/>
                <a:cs typeface="Arial" panose="020B0604020202020204" pitchFamily="34" charset="0"/>
              </a:rPr>
              <a:t>Dates for District events/FCPS Holiday</a:t>
            </a:r>
          </a:p>
          <a:p>
            <a:pPr>
              <a:defRPr/>
            </a:pPr>
            <a:r>
              <a:rPr lang="en-US" b="0" dirty="0">
                <a:latin typeface="Arial" panose="020B0604020202020204" pitchFamily="34" charset="0"/>
                <a:cs typeface="Arial" panose="020B0604020202020204" pitchFamily="34" charset="0"/>
              </a:rPr>
              <a:t>Unit resources and tools</a:t>
            </a:r>
          </a:p>
          <a:p>
            <a:pPr>
              <a:defRPr/>
            </a:pPr>
            <a:r>
              <a:rPr lang="en-US" b="0" dirty="0">
                <a:latin typeface="Arial" panose="020B0604020202020204" pitchFamily="34" charset="0"/>
                <a:cs typeface="Arial" panose="020B0604020202020204" pitchFamily="34" charset="0"/>
              </a:rPr>
              <a:t>Camping information, and</a:t>
            </a:r>
          </a:p>
          <a:p>
            <a:pPr>
              <a:defRPr/>
            </a:pPr>
            <a:r>
              <a:rPr lang="en-US" b="0" dirty="0">
                <a:latin typeface="Arial" panose="020B0604020202020204" pitchFamily="34" charset="0"/>
                <a:cs typeface="Arial" panose="020B0604020202020204" pitchFamily="34" charset="0"/>
              </a:rPr>
              <a:t>District and Program contacts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D261E-41B0-08D2-081A-430DD0288A94}"/>
              </a:ext>
            </a:extLst>
          </p:cNvPr>
          <p:cNvSpPr>
            <a:spLocks noGrp="1"/>
          </p:cNvSpPr>
          <p:nvPr>
            <p:ph type="title"/>
          </p:nvPr>
        </p:nvSpPr>
        <p:spPr>
          <a:xfrm>
            <a:off x="838200" y="365125"/>
            <a:ext cx="10515600" cy="757619"/>
          </a:xfrm>
        </p:spPr>
        <p:txBody>
          <a:bodyPr/>
          <a:lstStyle/>
          <a:p>
            <a:r>
              <a:rPr lang="en-US" b="1" dirty="0"/>
              <a:t>Flags In</a:t>
            </a:r>
          </a:p>
        </p:txBody>
      </p:sp>
      <p:sp>
        <p:nvSpPr>
          <p:cNvPr id="3" name="Text Placeholder 2">
            <a:extLst>
              <a:ext uri="{FF2B5EF4-FFF2-40B4-BE49-F238E27FC236}">
                <a16:creationId xmlns:a16="http://schemas.microsoft.com/office/drawing/2014/main" id="{51609152-93DB-7FAF-C389-185CC6080C2A}"/>
              </a:ext>
            </a:extLst>
          </p:cNvPr>
          <p:cNvSpPr>
            <a:spLocks noGrp="1"/>
          </p:cNvSpPr>
          <p:nvPr>
            <p:ph type="body" idx="1"/>
          </p:nvPr>
        </p:nvSpPr>
        <p:spPr>
          <a:xfrm>
            <a:off x="869101" y="1108411"/>
            <a:ext cx="7243590" cy="4788001"/>
          </a:xfrm>
        </p:spPr>
        <p:txBody>
          <a:bodyPr/>
          <a:lstStyle/>
          <a:p>
            <a:r>
              <a:rPr lang="en-US" dirty="0"/>
              <a:t>Honoring veterans by placing flags on graves at the National Memorial Park in Falls Church, VA</a:t>
            </a:r>
          </a:p>
          <a:p>
            <a:r>
              <a:rPr lang="en-US" dirty="0"/>
              <a:t>Memorial Day and Veterans Day</a:t>
            </a:r>
          </a:p>
          <a:p>
            <a:endParaRPr lang="en-US" dirty="0"/>
          </a:p>
        </p:txBody>
      </p:sp>
      <p:pic>
        <p:nvPicPr>
          <p:cNvPr id="5" name="Picture 4">
            <a:extLst>
              <a:ext uri="{FF2B5EF4-FFF2-40B4-BE49-F238E27FC236}">
                <a16:creationId xmlns:a16="http://schemas.microsoft.com/office/drawing/2014/main" id="{3EF55850-7FDA-B92B-7AB5-60641746995E}"/>
              </a:ext>
            </a:extLst>
          </p:cNvPr>
          <p:cNvPicPr>
            <a:picLocks noChangeAspect="1"/>
          </p:cNvPicPr>
          <p:nvPr/>
        </p:nvPicPr>
        <p:blipFill>
          <a:blip r:embed="rId2"/>
          <a:stretch>
            <a:fillRect/>
          </a:stretch>
        </p:blipFill>
        <p:spPr>
          <a:xfrm>
            <a:off x="8313821" y="174623"/>
            <a:ext cx="3363954" cy="1896242"/>
          </a:xfrm>
          <a:prstGeom prst="rect">
            <a:avLst/>
          </a:prstGeom>
        </p:spPr>
      </p:pic>
      <p:pic>
        <p:nvPicPr>
          <p:cNvPr id="7" name="Picture 6">
            <a:extLst>
              <a:ext uri="{FF2B5EF4-FFF2-40B4-BE49-F238E27FC236}">
                <a16:creationId xmlns:a16="http://schemas.microsoft.com/office/drawing/2014/main" id="{EED5CA02-5497-A0A6-275D-F6216CCD87CD}"/>
              </a:ext>
            </a:extLst>
          </p:cNvPr>
          <p:cNvPicPr>
            <a:picLocks noChangeAspect="1"/>
          </p:cNvPicPr>
          <p:nvPr/>
        </p:nvPicPr>
        <p:blipFill>
          <a:blip r:embed="rId3"/>
          <a:stretch>
            <a:fillRect/>
          </a:stretch>
        </p:blipFill>
        <p:spPr>
          <a:xfrm>
            <a:off x="7209677" y="2071471"/>
            <a:ext cx="3979295" cy="2334052"/>
          </a:xfrm>
          <a:prstGeom prst="rect">
            <a:avLst/>
          </a:prstGeom>
        </p:spPr>
      </p:pic>
      <p:pic>
        <p:nvPicPr>
          <p:cNvPr id="9" name="Picture 8">
            <a:extLst>
              <a:ext uri="{FF2B5EF4-FFF2-40B4-BE49-F238E27FC236}">
                <a16:creationId xmlns:a16="http://schemas.microsoft.com/office/drawing/2014/main" id="{B8EB7F1D-81C3-2E29-8F67-2AB6D7845BE7}"/>
              </a:ext>
            </a:extLst>
          </p:cNvPr>
          <p:cNvPicPr>
            <a:picLocks noChangeAspect="1"/>
          </p:cNvPicPr>
          <p:nvPr/>
        </p:nvPicPr>
        <p:blipFill>
          <a:blip r:embed="rId4"/>
          <a:stretch>
            <a:fillRect/>
          </a:stretch>
        </p:blipFill>
        <p:spPr>
          <a:xfrm>
            <a:off x="96252" y="2840750"/>
            <a:ext cx="3845273" cy="2079647"/>
          </a:xfrm>
          <a:prstGeom prst="rect">
            <a:avLst/>
          </a:prstGeom>
        </p:spPr>
      </p:pic>
      <p:pic>
        <p:nvPicPr>
          <p:cNvPr id="11" name="Picture 10">
            <a:extLst>
              <a:ext uri="{FF2B5EF4-FFF2-40B4-BE49-F238E27FC236}">
                <a16:creationId xmlns:a16="http://schemas.microsoft.com/office/drawing/2014/main" id="{904D2803-D8A4-C915-1243-002A2A1F0888}"/>
              </a:ext>
            </a:extLst>
          </p:cNvPr>
          <p:cNvPicPr>
            <a:picLocks noChangeAspect="1"/>
          </p:cNvPicPr>
          <p:nvPr/>
        </p:nvPicPr>
        <p:blipFill>
          <a:blip r:embed="rId5"/>
          <a:stretch>
            <a:fillRect/>
          </a:stretch>
        </p:blipFill>
        <p:spPr>
          <a:xfrm>
            <a:off x="4153796" y="2840750"/>
            <a:ext cx="2843609" cy="2548293"/>
          </a:xfrm>
          <a:prstGeom prst="rect">
            <a:avLst/>
          </a:prstGeom>
        </p:spPr>
      </p:pic>
      <p:pic>
        <p:nvPicPr>
          <p:cNvPr id="13" name="Picture 12">
            <a:extLst>
              <a:ext uri="{FF2B5EF4-FFF2-40B4-BE49-F238E27FC236}">
                <a16:creationId xmlns:a16="http://schemas.microsoft.com/office/drawing/2014/main" id="{89360A18-7578-5117-1227-F441BC86ABC2}"/>
              </a:ext>
            </a:extLst>
          </p:cNvPr>
          <p:cNvPicPr>
            <a:picLocks noChangeAspect="1"/>
          </p:cNvPicPr>
          <p:nvPr/>
        </p:nvPicPr>
        <p:blipFill>
          <a:blip r:embed="rId6"/>
          <a:stretch>
            <a:fillRect/>
          </a:stretch>
        </p:blipFill>
        <p:spPr>
          <a:xfrm>
            <a:off x="8750232" y="4610358"/>
            <a:ext cx="2438740" cy="1286054"/>
          </a:xfrm>
          <a:prstGeom prst="rect">
            <a:avLst/>
          </a:prstGeom>
        </p:spPr>
      </p:pic>
      <p:pic>
        <p:nvPicPr>
          <p:cNvPr id="15" name="Picture 14">
            <a:extLst>
              <a:ext uri="{FF2B5EF4-FFF2-40B4-BE49-F238E27FC236}">
                <a16:creationId xmlns:a16="http://schemas.microsoft.com/office/drawing/2014/main" id="{B7ACE5BE-B35E-625A-459B-69423084541A}"/>
              </a:ext>
            </a:extLst>
          </p:cNvPr>
          <p:cNvPicPr>
            <a:picLocks noChangeAspect="1"/>
          </p:cNvPicPr>
          <p:nvPr/>
        </p:nvPicPr>
        <p:blipFill>
          <a:blip r:embed="rId7"/>
          <a:stretch>
            <a:fillRect/>
          </a:stretch>
        </p:blipFill>
        <p:spPr>
          <a:xfrm>
            <a:off x="5688881" y="4610358"/>
            <a:ext cx="2829320" cy="1981477"/>
          </a:xfrm>
          <a:prstGeom prst="rect">
            <a:avLst/>
          </a:prstGeom>
        </p:spPr>
      </p:pic>
      <p:pic>
        <p:nvPicPr>
          <p:cNvPr id="17" name="Picture 16">
            <a:extLst>
              <a:ext uri="{FF2B5EF4-FFF2-40B4-BE49-F238E27FC236}">
                <a16:creationId xmlns:a16="http://schemas.microsoft.com/office/drawing/2014/main" id="{4A14DF7A-84B6-4957-497C-8C5BC78D330F}"/>
              </a:ext>
            </a:extLst>
          </p:cNvPr>
          <p:cNvPicPr>
            <a:picLocks noChangeAspect="1"/>
          </p:cNvPicPr>
          <p:nvPr/>
        </p:nvPicPr>
        <p:blipFill>
          <a:blip r:embed="rId8"/>
          <a:stretch>
            <a:fillRect/>
          </a:stretch>
        </p:blipFill>
        <p:spPr>
          <a:xfrm>
            <a:off x="2286840" y="4990917"/>
            <a:ext cx="2324424" cy="1552792"/>
          </a:xfrm>
          <a:prstGeom prst="rect">
            <a:avLst/>
          </a:prstGeom>
        </p:spPr>
      </p:pic>
      <p:pic>
        <p:nvPicPr>
          <p:cNvPr id="19" name="Picture 18">
            <a:extLst>
              <a:ext uri="{FF2B5EF4-FFF2-40B4-BE49-F238E27FC236}">
                <a16:creationId xmlns:a16="http://schemas.microsoft.com/office/drawing/2014/main" id="{5404F6C4-FB1B-8CD3-9827-92728F0B8150}"/>
              </a:ext>
            </a:extLst>
          </p:cNvPr>
          <p:cNvPicPr>
            <a:picLocks noChangeAspect="1"/>
          </p:cNvPicPr>
          <p:nvPr/>
        </p:nvPicPr>
        <p:blipFill>
          <a:blip r:embed="rId9"/>
          <a:stretch>
            <a:fillRect/>
          </a:stretch>
        </p:blipFill>
        <p:spPr>
          <a:xfrm>
            <a:off x="210715" y="4405523"/>
            <a:ext cx="1999400" cy="1886226"/>
          </a:xfrm>
          <a:prstGeom prst="rect">
            <a:avLst/>
          </a:prstGeom>
        </p:spPr>
      </p:pic>
    </p:spTree>
    <p:extLst>
      <p:ext uri="{BB962C8B-B14F-4D97-AF65-F5344CB8AC3E}">
        <p14:creationId xmlns:p14="http://schemas.microsoft.com/office/powerpoint/2010/main" val="252980835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DA58-5366-C787-E101-5D6341805E84}"/>
              </a:ext>
            </a:extLst>
          </p:cNvPr>
          <p:cNvSpPr>
            <a:spLocks noGrp="1"/>
          </p:cNvSpPr>
          <p:nvPr>
            <p:ph type="title"/>
          </p:nvPr>
        </p:nvSpPr>
        <p:spPr/>
        <p:txBody>
          <a:bodyPr/>
          <a:lstStyle/>
          <a:p>
            <a:r>
              <a:rPr lang="en-US" b="1" dirty="0">
                <a:solidFill>
                  <a:schemeClr val="tx1"/>
                </a:solidFill>
              </a:rPr>
              <a:t>Order of the Arrow</a:t>
            </a:r>
          </a:p>
        </p:txBody>
      </p:sp>
      <p:sp>
        <p:nvSpPr>
          <p:cNvPr id="3" name="Text Placeholder 2">
            <a:extLst>
              <a:ext uri="{FF2B5EF4-FFF2-40B4-BE49-F238E27FC236}">
                <a16:creationId xmlns:a16="http://schemas.microsoft.com/office/drawing/2014/main" id="{1EE04DEF-0CEB-23AE-0F10-6D74CD4E9750}"/>
              </a:ext>
            </a:extLst>
          </p:cNvPr>
          <p:cNvSpPr>
            <a:spLocks noGrp="1"/>
          </p:cNvSpPr>
          <p:nvPr>
            <p:ph type="body" idx="1"/>
          </p:nvPr>
        </p:nvSpPr>
        <p:spPr>
          <a:xfrm>
            <a:off x="838200" y="1472538"/>
            <a:ext cx="10515600" cy="5292156"/>
          </a:xfrm>
        </p:spPr>
        <p:txBody>
          <a:bodyPr>
            <a:normAutofit/>
          </a:bodyPr>
          <a:lstStyle/>
          <a:p>
            <a:pPr marL="233363" marR="0" lvl="1" indent="-233363">
              <a:lnSpc>
                <a:spcPct val="120000"/>
              </a:lnSpc>
              <a:spcBef>
                <a:spcPts val="0"/>
              </a:spcBef>
              <a:spcAft>
                <a:spcPts val="0"/>
              </a:spcAft>
              <a:buFont typeface="Symbol" panose="05050102010706020507" pitchFamily="18" charset="2"/>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Brian Fleck is Chapter Advisor.</a:t>
            </a:r>
          </a:p>
          <a:p>
            <a:pPr marL="233363" lvl="1" indent="-233363">
              <a:lnSpc>
                <a:spcPct val="120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Chapter meetings are the second Thursday of the month at Thoreau Middle School in Vienna.  There is no meeting in July.  Please send your OA Reps.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233363" marR="0" lvl="1" indent="-233363">
              <a:lnSpc>
                <a:spcPct val="120000"/>
              </a:lnSpc>
              <a:spcBef>
                <a:spcPts val="0"/>
              </a:spcBef>
              <a:spcAft>
                <a:spcPts val="0"/>
              </a:spcAft>
              <a:buFont typeface="Symbol" panose="05050102010706020507" pitchFamily="18" charset="2"/>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2024 Dues can be paid online:  </a:t>
            </a:r>
            <a:r>
              <a:rPr lang="en-US" sz="2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https://wipit470.org/dues.html</a:t>
            </a:r>
            <a:r>
              <a:rPr lang="en-US" sz="2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spcBef>
                <a:spcPts val="0"/>
              </a:spcBef>
              <a:buFont typeface="Arial" panose="020B0604020202020204" pitchFamily="34" charset="0"/>
              <a:buChar char="•"/>
            </a:pPr>
            <a:r>
              <a:rPr lang="en-US" sz="3400" dirty="0"/>
              <a:t>Registrations open online </a:t>
            </a:r>
            <a:r>
              <a:rPr lang="en-US" sz="3400" dirty="0">
                <a:hlinkClick r:id="rId3"/>
              </a:rPr>
              <a:t>https://wipit470.org/index.html</a:t>
            </a:r>
            <a:r>
              <a:rPr lang="en-US" sz="3400" dirty="0"/>
              <a:t> under “Events”</a:t>
            </a:r>
          </a:p>
          <a:p>
            <a:pPr lvl="1"/>
            <a:endParaRPr lang="en-US" dirty="0"/>
          </a:p>
        </p:txBody>
      </p:sp>
    </p:spTree>
    <p:extLst>
      <p:ext uri="{BB962C8B-B14F-4D97-AF65-F5344CB8AC3E}">
        <p14:creationId xmlns:p14="http://schemas.microsoft.com/office/powerpoint/2010/main" val="58687024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11C559A-AB67-282B-935F-7E2C4AC1E6B0}"/>
              </a:ext>
            </a:extLst>
          </p:cNvPr>
          <p:cNvSpPr>
            <a:spLocks noGrp="1"/>
          </p:cNvSpPr>
          <p:nvPr>
            <p:ph type="title"/>
          </p:nvPr>
        </p:nvSpPr>
        <p:spPr/>
        <p:txBody>
          <a:bodyPr/>
          <a:lstStyle/>
          <a:p>
            <a:r>
              <a:rPr lang="en-US" altLang="en-US" dirty="0">
                <a:latin typeface="Helvetica" panose="020B0604020202020204" pitchFamily="34" charset="0"/>
                <a:ea typeface="ヒラギノ角ゴ Pro W3" charset="-128"/>
              </a:rPr>
              <a:t>Stay Safe</a:t>
            </a:r>
          </a:p>
        </p:txBody>
      </p:sp>
      <p:pic>
        <p:nvPicPr>
          <p:cNvPr id="29700" name="Picture 5">
            <a:extLst>
              <a:ext uri="{FF2B5EF4-FFF2-40B4-BE49-F238E27FC236}">
                <a16:creationId xmlns:a16="http://schemas.microsoft.com/office/drawing/2014/main" id="{49557312-8648-8187-2460-858A64D461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8000" y="1922462"/>
            <a:ext cx="4045481" cy="465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1">
            <a:extLst>
              <a:ext uri="{FF2B5EF4-FFF2-40B4-BE49-F238E27FC236}">
                <a16:creationId xmlns:a16="http://schemas.microsoft.com/office/drawing/2014/main" id="{23AEDB0B-8607-0365-7893-6E9ECED9AC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9323" y="1922462"/>
            <a:ext cx="3693167" cy="465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21658918-7592-CD46-0845-2FF983B96257}"/>
              </a:ext>
            </a:extLst>
          </p:cNvPr>
          <p:cNvSpPr>
            <a:spLocks noGrp="1"/>
          </p:cNvSpPr>
          <p:nvPr>
            <p:ph type="title"/>
          </p:nvPr>
        </p:nvSpPr>
        <p:spPr>
          <a:xfrm>
            <a:off x="635726" y="-148855"/>
            <a:ext cx="10790731" cy="1143000"/>
          </a:xfrm>
        </p:spPr>
        <p:txBody>
          <a:bodyPr/>
          <a:lstStyle/>
          <a:p>
            <a:r>
              <a:rPr lang="en-US" altLang="en-US" sz="2400" b="1" dirty="0">
                <a:solidFill>
                  <a:schemeClr val="tx1"/>
                </a:solidFill>
                <a:latin typeface="Helvetica" panose="020B0604020202020204" pitchFamily="34" charset="0"/>
                <a:ea typeface="ヒラギノ角ゴ Pro W3" charset="-128"/>
              </a:rPr>
              <a:t>National BSA Annual Fees (Council Fees announced on or about July 1)</a:t>
            </a:r>
            <a:r>
              <a:rPr lang="en-US" altLang="en-US" sz="1600" b="1" dirty="0">
                <a:solidFill>
                  <a:schemeClr val="tx1"/>
                </a:solidFill>
                <a:latin typeface="Helvetica" panose="020B0604020202020204" pitchFamily="34" charset="0"/>
                <a:ea typeface="ヒラギノ角ゴ Pro W3" charset="-128"/>
              </a:rPr>
              <a:t> </a:t>
            </a:r>
            <a:endParaRPr lang="en-US" altLang="en-US" sz="2400" b="1" dirty="0">
              <a:solidFill>
                <a:schemeClr val="tx1"/>
              </a:solidFill>
              <a:latin typeface="Helvetica" panose="020B0604020202020204" pitchFamily="34" charset="0"/>
              <a:ea typeface="ヒラギノ角ゴ Pro W3" charset="-128"/>
            </a:endParaRPr>
          </a:p>
        </p:txBody>
      </p:sp>
      <p:sp>
        <p:nvSpPr>
          <p:cNvPr id="30723" name="Content Placeholder 2">
            <a:extLst>
              <a:ext uri="{FF2B5EF4-FFF2-40B4-BE49-F238E27FC236}">
                <a16:creationId xmlns:a16="http://schemas.microsoft.com/office/drawing/2014/main" id="{F5327D52-30C5-997A-98FB-02F0B17760DE}"/>
              </a:ext>
            </a:extLst>
          </p:cNvPr>
          <p:cNvSpPr>
            <a:spLocks noGrp="1"/>
          </p:cNvSpPr>
          <p:nvPr>
            <p:ph idx="1"/>
          </p:nvPr>
        </p:nvSpPr>
        <p:spPr>
          <a:xfrm>
            <a:off x="765543" y="804605"/>
            <a:ext cx="5905223" cy="6053395"/>
          </a:xfrm>
        </p:spPr>
        <p:txBody>
          <a:bodyPr>
            <a:normAutofit/>
          </a:bodyPr>
          <a:lstStyle/>
          <a:p>
            <a:pPr marL="0" indent="0" algn="l">
              <a:buNone/>
            </a:pPr>
            <a:r>
              <a:rPr lang="en-US" sz="1200" b="1" i="1" dirty="0">
                <a:solidFill>
                  <a:srgbClr val="000000"/>
                </a:solidFill>
                <a:effectLst/>
                <a:latin typeface="Roboto" panose="02000000000000000000" pitchFamily="2" charset="0"/>
              </a:rPr>
              <a:t>Effective May 1, 2024, BSA implemented the following national membership fees which were approved by the National Executive Committee:</a:t>
            </a:r>
          </a:p>
          <a:p>
            <a:pPr marL="461963" indent="-234950"/>
            <a:r>
              <a:rPr lang="en-US" sz="1200" dirty="0">
                <a:solidFill>
                  <a:srgbClr val="000000"/>
                </a:solidFill>
                <a:effectLst/>
                <a:latin typeface="Roboto" panose="02000000000000000000" pitchFamily="2" charset="0"/>
              </a:rPr>
              <a:t>$85 for Cub Scouts, Scouts BSA, Venturing and Sea Scouting participants ($5 increase)</a:t>
            </a:r>
          </a:p>
          <a:p>
            <a:pPr marL="461963" indent="-234950"/>
            <a:r>
              <a:rPr lang="en-US" sz="1200" dirty="0">
                <a:solidFill>
                  <a:srgbClr val="000000"/>
                </a:solidFill>
                <a:effectLst/>
                <a:latin typeface="Roboto" panose="02000000000000000000" pitchFamily="2" charset="0"/>
              </a:rPr>
              <a:t>$65 for all adult volunteers ($5 increase)</a:t>
            </a:r>
          </a:p>
          <a:p>
            <a:pPr marL="461963" indent="-234950"/>
            <a:r>
              <a:rPr lang="en-US" sz="1200" dirty="0">
                <a:solidFill>
                  <a:srgbClr val="000000"/>
                </a:solidFill>
                <a:effectLst/>
                <a:latin typeface="Roboto" panose="02000000000000000000" pitchFamily="2" charset="0"/>
              </a:rPr>
              <a:t>$0 one-time joining fee for new program participants in Cub Scouts, Scouts BSA, Venturing, and Sea Scouting ($25 decrease from 2023)</a:t>
            </a:r>
          </a:p>
          <a:p>
            <a:pPr marL="461963" indent="-234950"/>
            <a:r>
              <a:rPr lang="en-US" sz="1200" dirty="0">
                <a:solidFill>
                  <a:srgbClr val="000000"/>
                </a:solidFill>
                <a:effectLst/>
                <a:latin typeface="Roboto" panose="02000000000000000000" pitchFamily="2" charset="0"/>
              </a:rPr>
              <a:t>$30 for Scoutreach (No change)</a:t>
            </a:r>
          </a:p>
          <a:p>
            <a:pPr marL="461963" indent="-234950"/>
            <a:r>
              <a:rPr lang="en-US" sz="1200" dirty="0">
                <a:solidFill>
                  <a:srgbClr val="000000"/>
                </a:solidFill>
                <a:effectLst/>
                <a:latin typeface="Roboto" panose="02000000000000000000" pitchFamily="2" charset="0"/>
              </a:rPr>
              <a:t>$25 for Merit Badge Counselors (New Fee applies only for Merit Badge Counselors not already registered as leaders – No change)</a:t>
            </a:r>
          </a:p>
          <a:p>
            <a:pPr marL="461963" indent="-234950"/>
            <a:r>
              <a:rPr lang="en-US" sz="1200" dirty="0">
                <a:solidFill>
                  <a:srgbClr val="000000"/>
                </a:solidFill>
                <a:effectLst/>
                <a:latin typeface="Roboto" panose="02000000000000000000" pitchFamily="2" charset="0"/>
              </a:rPr>
              <a:t>$50 for Exploring participants Youth &amp; Adult (No change)</a:t>
            </a:r>
          </a:p>
          <a:p>
            <a:pPr marL="461963" indent="-234950"/>
            <a:r>
              <a:rPr lang="en-US" sz="1200" dirty="0">
                <a:solidFill>
                  <a:srgbClr val="000000"/>
                </a:solidFill>
                <a:effectLst/>
                <a:latin typeface="Roboto" panose="02000000000000000000" pitchFamily="2" charset="0"/>
              </a:rPr>
              <a:t>$100 for a unit charter/affiliation fee (No change)</a:t>
            </a:r>
          </a:p>
          <a:p>
            <a:pPr marL="461963" indent="-234950"/>
            <a:r>
              <a:rPr lang="en-US" sz="1200" dirty="0">
                <a:solidFill>
                  <a:srgbClr val="000000"/>
                </a:solidFill>
                <a:effectLst/>
                <a:latin typeface="Roboto" panose="02000000000000000000" pitchFamily="2" charset="0"/>
              </a:rPr>
              <a:t>$15 for Scout Life magazine (No change)</a:t>
            </a:r>
          </a:p>
          <a:p>
            <a:pPr marL="227013" indent="0">
              <a:buNone/>
            </a:pPr>
            <a:endParaRPr lang="en-US" sz="1200" dirty="0">
              <a:solidFill>
                <a:srgbClr val="000000"/>
              </a:solidFill>
              <a:effectLst/>
              <a:latin typeface="Roboto" panose="02000000000000000000" pitchFamily="2" charset="0"/>
            </a:endParaRPr>
          </a:p>
        </p:txBody>
      </p:sp>
      <p:sp>
        <p:nvSpPr>
          <p:cNvPr id="30724" name="Slide Number Placeholder 3">
            <a:extLst>
              <a:ext uri="{FF2B5EF4-FFF2-40B4-BE49-F238E27FC236}">
                <a16:creationId xmlns:a16="http://schemas.microsoft.com/office/drawing/2014/main" id="{59A732FA-788D-3FB2-6DE5-803C4BE91331}"/>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43</a:t>
            </a:fld>
            <a:endParaRPr lang="en-US" altLang="en-US" sz="1000" dirty="0">
              <a:solidFill>
                <a:srgbClr val="95B3D7"/>
              </a:solidFill>
            </a:endParaRPr>
          </a:p>
        </p:txBody>
      </p:sp>
      <p:pic>
        <p:nvPicPr>
          <p:cNvPr id="3" name="Picture 2">
            <a:extLst>
              <a:ext uri="{FF2B5EF4-FFF2-40B4-BE49-F238E27FC236}">
                <a16:creationId xmlns:a16="http://schemas.microsoft.com/office/drawing/2014/main" id="{6F3E49B5-D7C4-2B54-EE82-83E9C6AFCEAA}"/>
              </a:ext>
            </a:extLst>
          </p:cNvPr>
          <p:cNvPicPr>
            <a:picLocks noChangeAspect="1"/>
          </p:cNvPicPr>
          <p:nvPr/>
        </p:nvPicPr>
        <p:blipFill>
          <a:blip r:embed="rId2"/>
          <a:stretch>
            <a:fillRect/>
          </a:stretch>
        </p:blipFill>
        <p:spPr>
          <a:xfrm>
            <a:off x="7689669" y="632609"/>
            <a:ext cx="3618711" cy="6101313"/>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D799037-831B-F729-5DFB-4904D912E623}"/>
              </a:ext>
            </a:extLst>
          </p:cNvPr>
          <p:cNvSpPr>
            <a:spLocks noGrp="1"/>
          </p:cNvSpPr>
          <p:nvPr>
            <p:ph type="title"/>
          </p:nvPr>
        </p:nvSpPr>
        <p:spPr>
          <a:xfrm>
            <a:off x="1819470" y="2668736"/>
            <a:ext cx="8082988" cy="1143000"/>
          </a:xfrm>
        </p:spPr>
        <p:txBody>
          <a:bodyPr>
            <a:normAutofit fontScale="90000"/>
          </a:bodyPr>
          <a:lstStyle/>
          <a:p>
            <a:r>
              <a:rPr lang="en-US" altLang="en-US" dirty="0">
                <a:latin typeface="Helvetica" panose="020B0604020202020204" pitchFamily="34" charset="0"/>
                <a:ea typeface="ヒラギノ角ゴ Pro W3" charset="-128"/>
              </a:rPr>
              <a:t>How The District Can Support You</a:t>
            </a:r>
          </a:p>
        </p:txBody>
      </p:sp>
      <p:sp>
        <p:nvSpPr>
          <p:cNvPr id="31747" name="Slide Number Placeholder 3">
            <a:extLst>
              <a:ext uri="{FF2B5EF4-FFF2-40B4-BE49-F238E27FC236}">
                <a16:creationId xmlns:a16="http://schemas.microsoft.com/office/drawing/2014/main" id="{32AFE555-574A-D03A-A0C6-678DB47D0E15}"/>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44</a:t>
            </a:fld>
            <a:endParaRPr lang="en-US" altLang="en-US" sz="1000" dirty="0">
              <a:solidFill>
                <a:srgbClr val="95B3D7"/>
              </a:solidFill>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F5D6B64C-3479-C08B-01EC-14F272C9897A}"/>
              </a:ext>
            </a:extLst>
          </p:cNvPr>
          <p:cNvSpPr>
            <a:spLocks noGrp="1"/>
          </p:cNvSpPr>
          <p:nvPr>
            <p:ph type="title"/>
          </p:nvPr>
        </p:nvSpPr>
        <p:spPr/>
        <p:txBody>
          <a:bodyPr/>
          <a:lstStyle/>
          <a:p>
            <a:r>
              <a:rPr lang="en-US" altLang="en-US" dirty="0">
                <a:latin typeface="Helvetica" panose="020B0604020202020204" pitchFamily="34" charset="0"/>
                <a:ea typeface="ヒラギノ角ゴ Pro W3" charset="-128"/>
              </a:rPr>
              <a:t>District Committee</a:t>
            </a:r>
          </a:p>
        </p:txBody>
      </p:sp>
      <p:sp>
        <p:nvSpPr>
          <p:cNvPr id="3" name="Content Placeholder 2">
            <a:extLst>
              <a:ext uri="{FF2B5EF4-FFF2-40B4-BE49-F238E27FC236}">
                <a16:creationId xmlns:a16="http://schemas.microsoft.com/office/drawing/2014/main" id="{415D57FB-CE21-16F0-8BA0-D50580BB6EB3}"/>
              </a:ext>
            </a:extLst>
          </p:cNvPr>
          <p:cNvSpPr>
            <a:spLocks noGrp="1"/>
          </p:cNvSpPr>
          <p:nvPr>
            <p:ph idx="1"/>
          </p:nvPr>
        </p:nvSpPr>
        <p:spPr/>
        <p:txBody>
          <a:bodyPr/>
          <a:lstStyle/>
          <a:p>
            <a:pPr marL="0" indent="0">
              <a:buNone/>
              <a:defRPr/>
            </a:pPr>
            <a:r>
              <a:rPr lang="en-US" sz="1600" u="sng" dirty="0"/>
              <a:t>Purpose</a:t>
            </a:r>
            <a:r>
              <a:rPr lang="en-US" sz="1600" dirty="0"/>
              <a:t> </a:t>
            </a:r>
          </a:p>
          <a:p>
            <a:pPr>
              <a:defRPr/>
            </a:pPr>
            <a:r>
              <a:rPr lang="en-US" sz="1600" dirty="0"/>
              <a:t>To work through chartered organizations and community groups to organize and support successful units. </a:t>
            </a:r>
          </a:p>
          <a:p>
            <a:pPr marL="0" indent="0">
              <a:buNone/>
              <a:defRPr/>
            </a:pPr>
            <a:r>
              <a:rPr lang="en-US" sz="1600" u="sng" dirty="0"/>
              <a:t>Functions</a:t>
            </a:r>
          </a:p>
          <a:p>
            <a:pPr>
              <a:buFont typeface="+mj-lt"/>
              <a:buAutoNum type="arabicPeriod"/>
              <a:defRPr/>
            </a:pPr>
            <a:r>
              <a:rPr lang="en-US" sz="1600" dirty="0"/>
              <a:t>Membership - The membership function strives for growth through the organization of new Scouting units, through new members and adult volunteers joining existing units, and through the retention of current members.</a:t>
            </a:r>
          </a:p>
          <a:p>
            <a:pPr>
              <a:buFont typeface="+mj-lt"/>
              <a:buAutoNum type="arabicPeriod"/>
              <a:defRPr/>
            </a:pPr>
            <a:r>
              <a:rPr lang="en-US" sz="1600" dirty="0"/>
              <a:t>Fund Development - The fund development function sees that the district provides its share of funds to the total council operating budget.</a:t>
            </a:r>
          </a:p>
          <a:p>
            <a:pPr>
              <a:buFont typeface="+mj-lt"/>
              <a:buAutoNum type="arabicPeriod"/>
              <a:defRPr/>
            </a:pPr>
            <a:r>
              <a:rPr lang="en-US" sz="1600" dirty="0"/>
              <a:t>Program - The program function concentrates on helping Scouting units with camp promotion, special activities including community service, training adult volunteers, and youth advancement and recognition.</a:t>
            </a:r>
          </a:p>
          <a:p>
            <a:pPr>
              <a:buFont typeface="+mj-lt"/>
              <a:buAutoNum type="arabicPeriod"/>
              <a:defRPr/>
            </a:pPr>
            <a:r>
              <a:rPr lang="en-US" sz="1600" dirty="0"/>
              <a:t>Unit service - The unit service function provides direct coaching and consultation for unit volunteers to help ensure the success of every Scouting unit.</a:t>
            </a:r>
          </a:p>
        </p:txBody>
      </p:sp>
      <p:pic>
        <p:nvPicPr>
          <p:cNvPr id="32772" name="Picture 2">
            <a:extLst>
              <a:ext uri="{FF2B5EF4-FFF2-40B4-BE49-F238E27FC236}">
                <a16:creationId xmlns:a16="http://schemas.microsoft.com/office/drawing/2014/main" id="{8F0E6493-4C31-CD01-555B-84294D1CC5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5225" y="9526"/>
            <a:ext cx="1651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31FD76E-7C7E-3BE4-782E-FCE853BD5E53}"/>
              </a:ext>
            </a:extLst>
          </p:cNvPr>
          <p:cNvSpPr>
            <a:spLocks noGrp="1"/>
          </p:cNvSpPr>
          <p:nvPr>
            <p:ph type="title"/>
          </p:nvPr>
        </p:nvSpPr>
        <p:spPr>
          <a:xfrm>
            <a:off x="3090864" y="274638"/>
            <a:ext cx="3430587" cy="1143000"/>
          </a:xfrm>
        </p:spPr>
        <p:txBody>
          <a:bodyPr/>
          <a:lstStyle/>
          <a:p>
            <a:r>
              <a:rPr lang="en-US" altLang="en-US" dirty="0">
                <a:latin typeface="Helvetica" panose="020B0604020202020204" pitchFamily="34" charset="0"/>
                <a:ea typeface="ヒラギノ角ゴ Pro W3" charset="-128"/>
              </a:rPr>
              <a:t>District Chair</a:t>
            </a:r>
          </a:p>
        </p:txBody>
      </p:sp>
      <p:sp>
        <p:nvSpPr>
          <p:cNvPr id="33795" name="Content Placeholder 2">
            <a:extLst>
              <a:ext uri="{FF2B5EF4-FFF2-40B4-BE49-F238E27FC236}">
                <a16:creationId xmlns:a16="http://schemas.microsoft.com/office/drawing/2014/main" id="{A3D9093E-806D-0BDE-B7F0-374D2C684B2C}"/>
              </a:ext>
            </a:extLst>
          </p:cNvPr>
          <p:cNvSpPr>
            <a:spLocks noGrp="1"/>
          </p:cNvSpPr>
          <p:nvPr>
            <p:ph idx="1"/>
          </p:nvPr>
        </p:nvSpPr>
        <p:spPr>
          <a:xfrm>
            <a:off x="1981200" y="1539876"/>
            <a:ext cx="8229600" cy="4525963"/>
          </a:xfrm>
        </p:spPr>
        <p:txBody>
          <a:bodyPr/>
          <a:lstStyle/>
          <a:p>
            <a:pPr marL="0" indent="0">
              <a:buNone/>
            </a:pPr>
            <a:endParaRPr lang="en-US" altLang="en-US" sz="1600" dirty="0">
              <a:latin typeface="Helvetica" panose="020B0604020202020204" pitchFamily="34" charset="0"/>
              <a:ea typeface="ヒラギノ角ゴ Pro W3" charset="-128"/>
            </a:endParaRPr>
          </a:p>
          <a:p>
            <a:pPr marL="0" indent="0">
              <a:buNone/>
            </a:pPr>
            <a:r>
              <a:rPr lang="en-US" altLang="en-US" sz="1600" dirty="0">
                <a:latin typeface="Helvetica" panose="020B0604020202020204" pitchFamily="34" charset="0"/>
                <a:ea typeface="ヒラギノ角ゴ Pro W3" charset="-128"/>
              </a:rPr>
              <a:t>	</a:t>
            </a:r>
          </a:p>
        </p:txBody>
      </p:sp>
      <p:sp>
        <p:nvSpPr>
          <p:cNvPr id="33796" name="Slide Number Placeholder 3">
            <a:extLst>
              <a:ext uri="{FF2B5EF4-FFF2-40B4-BE49-F238E27FC236}">
                <a16:creationId xmlns:a16="http://schemas.microsoft.com/office/drawing/2014/main" id="{A01BCBC7-8592-36F5-0FDE-12B214EEE90E}"/>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46</a:t>
            </a:fld>
            <a:endParaRPr lang="en-US" altLang="en-US" sz="1000" dirty="0">
              <a:solidFill>
                <a:srgbClr val="95B3D7"/>
              </a:solidFill>
            </a:endParaRPr>
          </a:p>
        </p:txBody>
      </p:sp>
      <p:sp>
        <p:nvSpPr>
          <p:cNvPr id="33797" name="TextBox 9">
            <a:extLst>
              <a:ext uri="{FF2B5EF4-FFF2-40B4-BE49-F238E27FC236}">
                <a16:creationId xmlns:a16="http://schemas.microsoft.com/office/drawing/2014/main" id="{4A4D715E-439D-DE50-6029-7CF1924713BE}"/>
              </a:ext>
            </a:extLst>
          </p:cNvPr>
          <p:cNvSpPr txBox="1">
            <a:spLocks noChangeArrowheads="1"/>
          </p:cNvSpPr>
          <p:nvPr/>
        </p:nvSpPr>
        <p:spPr bwMode="auto">
          <a:xfrm>
            <a:off x="4964114" y="6267450"/>
            <a:ext cx="790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b="1">
                <a:solidFill>
                  <a:schemeClr val="bg1"/>
                </a:solidFill>
                <a:latin typeface="Helvetica" panose="020B0604020202020204" pitchFamily="34" charset="0"/>
                <a:ea typeface="ヒラギノ角ゴ Pro W3" charset="-128"/>
              </a:defRPr>
            </a:lvl1pPr>
            <a:lvl2pPr marL="742950" indent="-285750">
              <a:spcBef>
                <a:spcPct val="20000"/>
              </a:spcBef>
              <a:buFont typeface="Arial" panose="020B0604020202020204" pitchFamily="34" charset="0"/>
              <a:buChar char="–"/>
              <a:defRPr sz="2000">
                <a:solidFill>
                  <a:schemeClr val="bg1"/>
                </a:solidFill>
                <a:latin typeface="Helvetica" panose="020B0604020202020204" pitchFamily="34" charset="0"/>
                <a:ea typeface="ヒラギノ角ゴ Pro W3" charset="-128"/>
              </a:defRPr>
            </a:lvl2pPr>
            <a:lvl3pPr marL="1143000" indent="-228600">
              <a:spcBef>
                <a:spcPct val="20000"/>
              </a:spcBef>
              <a:buFont typeface="Arial" panose="020B0604020202020204" pitchFamily="34" charset="0"/>
              <a:buChar char="•"/>
              <a:defRPr>
                <a:solidFill>
                  <a:schemeClr val="bg1"/>
                </a:solidFill>
                <a:latin typeface="Helvetica" panose="020B0604020202020204" pitchFamily="34" charset="0"/>
                <a:ea typeface="ヒラギノ角ゴ Pro W3" charset="-128"/>
              </a:defRPr>
            </a:lvl3pPr>
            <a:lvl4pPr marL="1600200" indent="-228600">
              <a:spcBef>
                <a:spcPct val="20000"/>
              </a:spcBef>
              <a:buFont typeface="Arial" panose="020B0604020202020204" pitchFamily="34" charset="0"/>
              <a:buChar char="–"/>
              <a:defRPr sz="1400" b="1" i="1">
                <a:solidFill>
                  <a:schemeClr val="bg1"/>
                </a:solidFill>
                <a:latin typeface="Helvetica" panose="020B0604020202020204" pitchFamily="34" charset="0"/>
                <a:ea typeface="ヒラギノ角ゴ Pro W3" charset="-128"/>
              </a:defRPr>
            </a:lvl4pPr>
            <a:lvl5pPr marL="2057400" indent="-228600">
              <a:spcBef>
                <a:spcPct val="20000"/>
              </a:spcBef>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9pPr>
          </a:lstStyle>
          <a:p>
            <a:pPr eaLnBrk="1" hangingPunct="1">
              <a:spcBef>
                <a:spcPct val="0"/>
              </a:spcBef>
              <a:buFontTx/>
              <a:buNone/>
            </a:pPr>
            <a:r>
              <a:rPr lang="en-US" altLang="en-US" sz="1800" b="0" dirty="0">
                <a:latin typeface="Lucida Grande" charset="0"/>
              </a:rPr>
              <a:t>Photo</a:t>
            </a:r>
          </a:p>
        </p:txBody>
      </p:sp>
      <p:sp>
        <p:nvSpPr>
          <p:cNvPr id="33798" name="Content Placeholder 2">
            <a:extLst>
              <a:ext uri="{FF2B5EF4-FFF2-40B4-BE49-F238E27FC236}">
                <a16:creationId xmlns:a16="http://schemas.microsoft.com/office/drawing/2014/main" id="{D3245B09-6F25-DE4C-978C-789209035944}"/>
              </a:ext>
            </a:extLst>
          </p:cNvPr>
          <p:cNvSpPr txBox="1">
            <a:spLocks/>
          </p:cNvSpPr>
          <p:nvPr/>
        </p:nvSpPr>
        <p:spPr bwMode="auto">
          <a:xfrm>
            <a:off x="2322513" y="2117726"/>
            <a:ext cx="479425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bg1"/>
                </a:solidFill>
                <a:latin typeface="Helvetica" panose="020B0604020202020204" pitchFamily="34" charset="0"/>
                <a:ea typeface="ヒラギノ角ゴ Pro W3" charset="-128"/>
              </a:defRPr>
            </a:lvl1pPr>
            <a:lvl2pPr marL="742950" indent="-285750">
              <a:spcBef>
                <a:spcPct val="20000"/>
              </a:spcBef>
              <a:buFont typeface="Arial" panose="020B0604020202020204" pitchFamily="34" charset="0"/>
              <a:buChar char="–"/>
              <a:defRPr sz="2000">
                <a:solidFill>
                  <a:schemeClr val="bg1"/>
                </a:solidFill>
                <a:latin typeface="Helvetica" panose="020B0604020202020204" pitchFamily="34" charset="0"/>
                <a:ea typeface="ヒラギノ角ゴ Pro W3" charset="-128"/>
              </a:defRPr>
            </a:lvl2pPr>
            <a:lvl3pPr marL="1143000" indent="-228600">
              <a:spcBef>
                <a:spcPct val="20000"/>
              </a:spcBef>
              <a:buFont typeface="Arial" panose="020B0604020202020204" pitchFamily="34" charset="0"/>
              <a:buChar char="•"/>
              <a:defRPr>
                <a:solidFill>
                  <a:schemeClr val="bg1"/>
                </a:solidFill>
                <a:latin typeface="Helvetica" panose="020B0604020202020204" pitchFamily="34" charset="0"/>
                <a:ea typeface="ヒラギノ角ゴ Pro W3" charset="-128"/>
              </a:defRPr>
            </a:lvl3pPr>
            <a:lvl4pPr marL="1600200" indent="-228600">
              <a:spcBef>
                <a:spcPct val="20000"/>
              </a:spcBef>
              <a:buFont typeface="Arial" panose="020B0604020202020204" pitchFamily="34" charset="0"/>
              <a:buChar char="–"/>
              <a:defRPr sz="1400" b="1" i="1">
                <a:solidFill>
                  <a:schemeClr val="bg1"/>
                </a:solidFill>
                <a:latin typeface="Helvetica" panose="020B0604020202020204" pitchFamily="34" charset="0"/>
                <a:ea typeface="ヒラギノ角ゴ Pro W3" charset="-128"/>
              </a:defRPr>
            </a:lvl4pPr>
            <a:lvl5pPr marL="2057400" indent="-228600">
              <a:spcBef>
                <a:spcPct val="20000"/>
              </a:spcBef>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chemeClr val="bg1"/>
                </a:solidFill>
                <a:latin typeface="Helvetica" panose="020B0604020202020204" pitchFamily="34" charset="0"/>
                <a:ea typeface="ヒラギノ角ゴ Pro W3" charset="-128"/>
              </a:defRPr>
            </a:lvl9pPr>
          </a:lstStyle>
          <a:p>
            <a:pPr>
              <a:buFont typeface="Arial" panose="020B0604020202020204" pitchFamily="34" charset="0"/>
              <a:buNone/>
            </a:pPr>
            <a:endParaRPr lang="en-US" altLang="en-US" sz="1600" dirty="0"/>
          </a:p>
          <a:p>
            <a:pPr>
              <a:buFont typeface="Arial" panose="020B0604020202020204" pitchFamily="34" charset="0"/>
              <a:buNone/>
            </a:pPr>
            <a:r>
              <a:rPr lang="en-US" altLang="en-US" sz="1600" dirty="0"/>
              <a:t>	</a:t>
            </a:r>
            <a:r>
              <a:rPr lang="en-US" altLang="en-US" sz="2000" dirty="0"/>
              <a:t>Contact:  </a:t>
            </a:r>
          </a:p>
          <a:p>
            <a:pPr>
              <a:buFont typeface="Arial" panose="020B0604020202020204" pitchFamily="34" charset="0"/>
              <a:buNone/>
            </a:pPr>
            <a:r>
              <a:rPr lang="en-US" altLang="en-US" sz="2000" dirty="0"/>
              <a:t>		Mr. John Kilduff</a:t>
            </a:r>
          </a:p>
          <a:p>
            <a:pPr>
              <a:buFont typeface="Arial" panose="020B0604020202020204" pitchFamily="34" charset="0"/>
              <a:buNone/>
            </a:pPr>
            <a:r>
              <a:rPr lang="en-US" altLang="en-US" sz="2000" dirty="0"/>
              <a:t>	</a:t>
            </a:r>
            <a:r>
              <a:rPr lang="en-US" altLang="en-US" sz="2000" i="1" dirty="0">
                <a:solidFill>
                  <a:srgbClr val="2409ED"/>
                </a:solidFill>
              </a:rPr>
              <a:t>	</a:t>
            </a:r>
            <a:r>
              <a:rPr lang="en-US" altLang="en-US" sz="2000" i="1" u="sng" dirty="0">
                <a:solidFill>
                  <a:srgbClr val="2409ED"/>
                </a:solidFill>
              </a:rPr>
              <a:t>Traci.Yates@cox.net</a:t>
            </a:r>
          </a:p>
          <a:p>
            <a:pPr>
              <a:buFont typeface="Arial" panose="020B0604020202020204" pitchFamily="34" charset="0"/>
              <a:buNone/>
            </a:pPr>
            <a:endParaRPr lang="en-US" altLang="en-US" sz="1600" dirty="0"/>
          </a:p>
          <a:p>
            <a:pPr>
              <a:buFont typeface="Arial" panose="020B0604020202020204" pitchFamily="34" charset="0"/>
              <a:buNone/>
            </a:pPr>
            <a:r>
              <a:rPr lang="en-US" altLang="en-US" sz="1600" dirty="0"/>
              <a:t>	</a:t>
            </a:r>
          </a:p>
        </p:txBody>
      </p:sp>
      <p:pic>
        <p:nvPicPr>
          <p:cNvPr id="3" name="Picture 2">
            <a:extLst>
              <a:ext uri="{FF2B5EF4-FFF2-40B4-BE49-F238E27FC236}">
                <a16:creationId xmlns:a16="http://schemas.microsoft.com/office/drawing/2014/main" id="{8A28D00A-5233-CB6F-76A2-03B0692C322F}"/>
              </a:ext>
            </a:extLst>
          </p:cNvPr>
          <p:cNvPicPr>
            <a:picLocks noChangeAspect="1"/>
          </p:cNvPicPr>
          <p:nvPr/>
        </p:nvPicPr>
        <p:blipFill>
          <a:blip r:embed="rId2"/>
          <a:stretch>
            <a:fillRect/>
          </a:stretch>
        </p:blipFill>
        <p:spPr>
          <a:xfrm>
            <a:off x="7448964" y="1827569"/>
            <a:ext cx="2417711" cy="3201276"/>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4216F95-7BDA-B109-D1ED-8B0D4657F870}"/>
              </a:ext>
            </a:extLst>
          </p:cNvPr>
          <p:cNvSpPr>
            <a:spLocks noGrp="1"/>
          </p:cNvSpPr>
          <p:nvPr>
            <p:ph type="title"/>
          </p:nvPr>
        </p:nvSpPr>
        <p:spPr/>
        <p:txBody>
          <a:bodyPr/>
          <a:lstStyle/>
          <a:p>
            <a:r>
              <a:rPr lang="en-US" altLang="en-US" dirty="0">
                <a:latin typeface="Helvetica" panose="020B0604020202020204" pitchFamily="34" charset="0"/>
                <a:ea typeface="ヒラギノ角ゴ Pro W3" charset="-128"/>
              </a:rPr>
              <a:t>Commissioners</a:t>
            </a:r>
          </a:p>
        </p:txBody>
      </p:sp>
      <p:sp>
        <p:nvSpPr>
          <p:cNvPr id="3" name="Content Placeholder 2">
            <a:extLst>
              <a:ext uri="{FF2B5EF4-FFF2-40B4-BE49-F238E27FC236}">
                <a16:creationId xmlns:a16="http://schemas.microsoft.com/office/drawing/2014/main" id="{A0859075-51C2-2192-5484-A44C6DFC0D2D}"/>
              </a:ext>
            </a:extLst>
          </p:cNvPr>
          <p:cNvSpPr>
            <a:spLocks noGrp="1"/>
          </p:cNvSpPr>
          <p:nvPr>
            <p:ph idx="1"/>
          </p:nvPr>
        </p:nvSpPr>
        <p:spPr>
          <a:xfrm>
            <a:off x="1857375" y="1419226"/>
            <a:ext cx="6883400" cy="4525963"/>
          </a:xfrm>
        </p:spPr>
        <p:txBody>
          <a:bodyPr>
            <a:normAutofit lnSpcReduction="10000"/>
          </a:bodyPr>
          <a:lstStyle/>
          <a:p>
            <a:pPr marL="0" indent="0">
              <a:buNone/>
              <a:defRPr/>
            </a:pPr>
            <a:r>
              <a:rPr lang="en-US" sz="1600" u="sng" dirty="0">
                <a:latin typeface="Roboto" panose="02000000000000000000" pitchFamily="2" charset="0"/>
              </a:rPr>
              <a:t>OUR MISSION</a:t>
            </a:r>
          </a:p>
          <a:p>
            <a:pPr marL="400050" lvl="1" indent="0">
              <a:buNone/>
              <a:defRPr/>
            </a:pPr>
            <a:r>
              <a:rPr lang="en-US" sz="1400" dirty="0">
                <a:latin typeface="Roboto" panose="02000000000000000000" pitchFamily="2" charset="0"/>
              </a:rPr>
              <a:t>As commissioners, we share the BSA’s mission: To prepare youth to make ethical and moral choices over their lifetimes by instilling in them the values of the Scout Oath and Law.</a:t>
            </a:r>
          </a:p>
          <a:p>
            <a:pPr marL="400050" lvl="1" indent="0">
              <a:buNone/>
              <a:defRPr/>
            </a:pPr>
            <a:endParaRPr lang="en-US" sz="1400" dirty="0">
              <a:latin typeface="Roboto" panose="02000000000000000000" pitchFamily="2" charset="0"/>
            </a:endParaRPr>
          </a:p>
          <a:p>
            <a:pPr marL="0" indent="0">
              <a:buNone/>
              <a:defRPr/>
            </a:pPr>
            <a:r>
              <a:rPr lang="en-US" sz="1600" u="sng" dirty="0">
                <a:latin typeface="Roboto" panose="02000000000000000000" pitchFamily="2" charset="0"/>
              </a:rPr>
              <a:t>OUR VISION</a:t>
            </a:r>
          </a:p>
          <a:p>
            <a:pPr marL="0" indent="0">
              <a:buNone/>
              <a:defRPr/>
            </a:pPr>
            <a:r>
              <a:rPr lang="en-US" sz="1600" dirty="0">
                <a:latin typeface="Roboto" panose="02000000000000000000" pitchFamily="2" charset="0"/>
              </a:rPr>
              <a:t>	</a:t>
            </a:r>
            <a:r>
              <a:rPr lang="en-US" sz="1400" dirty="0">
                <a:latin typeface="Roboto" panose="02000000000000000000" pitchFamily="2" charset="0"/>
              </a:rPr>
              <a:t>Every member of the BSA has a great Scouting experience. </a:t>
            </a:r>
            <a:endParaRPr lang="en-US" sz="1600" dirty="0">
              <a:latin typeface="Roboto" panose="02000000000000000000" pitchFamily="2" charset="0"/>
            </a:endParaRPr>
          </a:p>
          <a:p>
            <a:pPr marL="0" indent="0">
              <a:buNone/>
              <a:defRPr/>
            </a:pPr>
            <a:endParaRPr lang="en-US" sz="1600" u="sng" dirty="0">
              <a:latin typeface="Roboto" panose="02000000000000000000" pitchFamily="2" charset="0"/>
            </a:endParaRPr>
          </a:p>
          <a:p>
            <a:pPr marL="0" indent="0">
              <a:buNone/>
              <a:defRPr/>
            </a:pPr>
            <a:r>
              <a:rPr lang="en-US" sz="1600" u="sng" dirty="0">
                <a:latin typeface="Roboto" panose="02000000000000000000" pitchFamily="2" charset="0"/>
              </a:rPr>
              <a:t>OUR OBJECTIVES</a:t>
            </a:r>
          </a:p>
          <a:p>
            <a:pPr lvl="1">
              <a:buFont typeface="+mj-lt"/>
              <a:buAutoNum type="arabicPeriod"/>
              <a:defRPr/>
            </a:pPr>
            <a:r>
              <a:rPr lang="en-US" sz="1400" dirty="0">
                <a:latin typeface="Roboto" panose="02000000000000000000" pitchFamily="2" charset="0"/>
              </a:rPr>
              <a:t>Supporting unit growth and retention through the journey to excellence.</a:t>
            </a:r>
          </a:p>
          <a:p>
            <a:pPr lvl="1">
              <a:buFont typeface="+mj-lt"/>
              <a:buAutoNum type="arabicPeriod"/>
              <a:defRPr/>
            </a:pPr>
            <a:r>
              <a:rPr lang="en-US" sz="1400" dirty="0">
                <a:latin typeface="Roboto" panose="02000000000000000000" pitchFamily="2" charset="0"/>
              </a:rPr>
              <a:t>Contacting units and capturing in commissioner tools their strengths, needs, and a unit service plan that enables continuing improvement.</a:t>
            </a:r>
          </a:p>
          <a:p>
            <a:pPr lvl="1">
              <a:buFont typeface="+mj-lt"/>
              <a:buAutoNum type="arabicPeriod"/>
              <a:defRPr/>
            </a:pPr>
            <a:r>
              <a:rPr lang="en-US" sz="1400" dirty="0">
                <a:latin typeface="Roboto" panose="02000000000000000000" pitchFamily="2" charset="0"/>
              </a:rPr>
              <a:t>Linking unit needs to district operating committee and other resources.</a:t>
            </a:r>
          </a:p>
          <a:p>
            <a:pPr lvl="1">
              <a:buFont typeface="+mj-lt"/>
              <a:buAutoNum type="arabicPeriod"/>
              <a:defRPr/>
            </a:pPr>
            <a:r>
              <a:rPr lang="en-US" sz="1400" dirty="0">
                <a:latin typeface="Roboto" panose="02000000000000000000" pitchFamily="2" charset="0"/>
              </a:rPr>
              <a:t>Supporting timely unit, district, and council charter renewals.</a:t>
            </a:r>
          </a:p>
          <a:p>
            <a:pPr lvl="1">
              <a:buFont typeface="+mj-lt"/>
              <a:buAutoNum type="arabicPeriod"/>
              <a:defRPr/>
            </a:pPr>
            <a:r>
              <a:rPr lang="en-US" sz="1400" dirty="0">
                <a:latin typeface="Roboto" panose="02000000000000000000" pitchFamily="2" charset="0"/>
              </a:rPr>
              <a:t>Supporting unit leaders by collecting and distributing information, enabling program training, and providing networking opportunities.</a:t>
            </a:r>
          </a:p>
          <a:p>
            <a:pPr>
              <a:defRPr/>
            </a:pPr>
            <a:endParaRPr lang="en-US" dirty="0"/>
          </a:p>
        </p:txBody>
      </p:sp>
      <p:pic>
        <p:nvPicPr>
          <p:cNvPr id="34820" name="Picture 4">
            <a:extLst>
              <a:ext uri="{FF2B5EF4-FFF2-40B4-BE49-F238E27FC236}">
                <a16:creationId xmlns:a16="http://schemas.microsoft.com/office/drawing/2014/main" id="{718F5697-E148-5670-BB82-0956E913C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18"/>
          <a:stretch>
            <a:fillRect/>
          </a:stretch>
        </p:blipFill>
        <p:spPr bwMode="auto">
          <a:xfrm>
            <a:off x="8866188" y="2166939"/>
            <a:ext cx="18018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a:extLst>
              <a:ext uri="{FF2B5EF4-FFF2-40B4-BE49-F238E27FC236}">
                <a16:creationId xmlns:a16="http://schemas.microsoft.com/office/drawing/2014/main" id="{BAFFFACB-8B6A-6D01-C17D-A783E733D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188" y="3921126"/>
            <a:ext cx="1801812"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a:extLst>
              <a:ext uri="{FF2B5EF4-FFF2-40B4-BE49-F238E27FC236}">
                <a16:creationId xmlns:a16="http://schemas.microsoft.com/office/drawing/2014/main" id="{C8303D1B-3F15-042D-529E-A35EC71BC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241"/>
          <a:stretch>
            <a:fillRect/>
          </a:stretch>
        </p:blipFill>
        <p:spPr bwMode="auto">
          <a:xfrm>
            <a:off x="8866188" y="442914"/>
            <a:ext cx="18018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0105D33F-443E-D3C8-230A-6E4DEB216083}"/>
              </a:ext>
            </a:extLst>
          </p:cNvPr>
          <p:cNvSpPr>
            <a:spLocks noGrp="1"/>
          </p:cNvSpPr>
          <p:nvPr>
            <p:ph type="title"/>
          </p:nvPr>
        </p:nvSpPr>
        <p:spPr/>
        <p:txBody>
          <a:bodyPr/>
          <a:lstStyle/>
          <a:p>
            <a:r>
              <a:rPr lang="en-US" altLang="en-US" dirty="0">
                <a:solidFill>
                  <a:schemeClr val="tx1">
                    <a:lumMod val="95000"/>
                    <a:lumOff val="5000"/>
                  </a:schemeClr>
                </a:solidFill>
                <a:latin typeface="Helvetica" panose="020B0604020202020204" pitchFamily="34" charset="0"/>
                <a:ea typeface="ヒラギノ角ゴ Pro W3" charset="-128"/>
              </a:rPr>
              <a:t>Commissioners</a:t>
            </a:r>
          </a:p>
        </p:txBody>
      </p:sp>
      <p:sp>
        <p:nvSpPr>
          <p:cNvPr id="35843" name="Content Placeholder 2">
            <a:extLst>
              <a:ext uri="{FF2B5EF4-FFF2-40B4-BE49-F238E27FC236}">
                <a16:creationId xmlns:a16="http://schemas.microsoft.com/office/drawing/2014/main" id="{FD16FEDD-B5B6-D0AC-3017-6D500D685A20}"/>
              </a:ext>
            </a:extLst>
          </p:cNvPr>
          <p:cNvSpPr>
            <a:spLocks noGrp="1"/>
          </p:cNvSpPr>
          <p:nvPr>
            <p:ph idx="1"/>
          </p:nvPr>
        </p:nvSpPr>
        <p:spPr>
          <a:xfrm>
            <a:off x="998376" y="1517651"/>
            <a:ext cx="10692880" cy="4525963"/>
          </a:xfrm>
        </p:spPr>
        <p:txBody>
          <a:bodyPr>
            <a:normAutofit fontScale="55000" lnSpcReduction="20000"/>
          </a:bodyPr>
          <a:lstStyle/>
          <a:p>
            <a:r>
              <a:rPr lang="en-US" altLang="en-US" sz="3300" dirty="0">
                <a:latin typeface="Helvetica" panose="020B0604020202020204" pitchFamily="34" charset="0"/>
                <a:ea typeface="ヒラギノ角ゴ Pro W3" charset="-128"/>
              </a:rPr>
              <a:t>District Commissioner: Rus Pittman</a:t>
            </a:r>
          </a:p>
          <a:p>
            <a:endParaRPr lang="en-US" altLang="en-US" sz="3300" dirty="0">
              <a:latin typeface="Helvetica" panose="020B0604020202020204" pitchFamily="34" charset="0"/>
              <a:ea typeface="ヒラギノ角ゴ Pro W3" charset="-128"/>
            </a:endParaRPr>
          </a:p>
          <a:p>
            <a:r>
              <a:rPr lang="en-US" altLang="en-US" sz="3300" dirty="0">
                <a:latin typeface="Helvetica" panose="020B0604020202020204" pitchFamily="34" charset="0"/>
                <a:ea typeface="ヒラギノ角ゴ Pro W3" charset="-128"/>
              </a:rPr>
              <a:t>Asst. District Commissioner: Pat Berney, Justine Podolny, Mark Serfass</a:t>
            </a:r>
          </a:p>
          <a:p>
            <a:endParaRPr lang="en-US" altLang="en-US" sz="3300" dirty="0">
              <a:latin typeface="Helvetica" panose="020B0604020202020204" pitchFamily="34" charset="0"/>
              <a:ea typeface="ヒラギノ角ゴ Pro W3" charset="-128"/>
            </a:endParaRPr>
          </a:p>
          <a:p>
            <a:r>
              <a:rPr lang="en-US" altLang="en-US" sz="3300" dirty="0">
                <a:latin typeface="Helvetica" panose="020B0604020202020204" pitchFamily="34" charset="0"/>
                <a:ea typeface="ヒラギノ角ゴ Pro W3" charset="-128"/>
              </a:rPr>
              <a:t>Roundtable Commissioners:</a:t>
            </a:r>
          </a:p>
          <a:p>
            <a:pPr lvl="1"/>
            <a:r>
              <a:rPr lang="en-US" altLang="en-US" sz="3300" dirty="0">
                <a:latin typeface="Helvetica" panose="020B0604020202020204" pitchFamily="34" charset="0"/>
                <a:ea typeface="ヒラギノ角ゴ Pro W3" charset="-128"/>
              </a:rPr>
              <a:t>Steve Banowit (Cubs)</a:t>
            </a:r>
          </a:p>
          <a:p>
            <a:pPr lvl="1"/>
            <a:r>
              <a:rPr lang="en-US" altLang="en-US" sz="3300" dirty="0">
                <a:latin typeface="Helvetica" panose="020B0604020202020204" pitchFamily="34" charset="0"/>
                <a:ea typeface="ヒラギノ角ゴ Pro W3" charset="-128"/>
              </a:rPr>
              <a:t>Brian Summers (Scouts) </a:t>
            </a:r>
          </a:p>
          <a:p>
            <a:endParaRPr lang="en-US" altLang="en-US" sz="3300" dirty="0">
              <a:latin typeface="Helvetica" panose="020B0604020202020204" pitchFamily="34" charset="0"/>
              <a:ea typeface="ヒラギノ角ゴ Pro W3" charset="-128"/>
            </a:endParaRPr>
          </a:p>
          <a:p>
            <a:r>
              <a:rPr lang="en-US" altLang="en-US" sz="3300" dirty="0">
                <a:latin typeface="Helvetica" panose="020B0604020202020204" pitchFamily="34" charset="0"/>
                <a:ea typeface="ヒラギノ角ゴ Pro W3" charset="-128"/>
              </a:rPr>
              <a:t>Unit Commissioners:</a:t>
            </a:r>
          </a:p>
          <a:p>
            <a:pPr marL="457200" lvl="1" indent="0">
              <a:buNone/>
            </a:pPr>
            <a:r>
              <a:rPr lang="en-US" altLang="en-US" sz="3300" dirty="0">
                <a:latin typeface="Helvetica" panose="020B0604020202020204" pitchFamily="34" charset="0"/>
                <a:ea typeface="ヒラギノ角ゴ Pro W3" charset="-128"/>
              </a:rPr>
              <a:t>- Eric Assur			- Julia Lesko		- Mark Serfass</a:t>
            </a:r>
          </a:p>
          <a:p>
            <a:pPr marL="457200" lvl="1" indent="0">
              <a:buNone/>
            </a:pPr>
            <a:r>
              <a:rPr lang="en-US" altLang="en-US" sz="3300" dirty="0">
                <a:latin typeface="Helvetica" panose="020B0604020202020204" pitchFamily="34" charset="0"/>
                <a:ea typeface="ヒラギノ角ゴ Pro W3" charset="-128"/>
              </a:rPr>
              <a:t>- Steve Banowit		- Tom McMillen		- Brian Summers		</a:t>
            </a:r>
          </a:p>
          <a:p>
            <a:pPr marL="457200" lvl="1" indent="0">
              <a:buNone/>
            </a:pPr>
            <a:r>
              <a:rPr lang="en-US" altLang="en-US" sz="3300" dirty="0">
                <a:latin typeface="Helvetica" panose="020B0604020202020204" pitchFamily="34" charset="0"/>
                <a:ea typeface="ヒラギノ角ゴ Pro W3" charset="-128"/>
              </a:rPr>
              <a:t>- Pat Burney			- Jim Miller		- Hector Uranga</a:t>
            </a:r>
          </a:p>
          <a:p>
            <a:pPr marL="457200" lvl="1" indent="0">
              <a:buNone/>
            </a:pPr>
            <a:r>
              <a:rPr lang="en-US" altLang="en-US" sz="3300" dirty="0">
                <a:latin typeface="Helvetica" panose="020B0604020202020204" pitchFamily="34" charset="0"/>
                <a:ea typeface="ヒラギノ角ゴ Pro W3" charset="-128"/>
              </a:rPr>
              <a:t>- Jerry Driscoll 		- Justine Podolny		</a:t>
            </a:r>
          </a:p>
          <a:p>
            <a:pPr marL="457200" lvl="1" indent="0">
              <a:buNone/>
            </a:pPr>
            <a:r>
              <a:rPr lang="en-US" altLang="en-US" sz="3300" dirty="0">
                <a:latin typeface="Helvetica" panose="020B0604020202020204" pitchFamily="34" charset="0"/>
                <a:ea typeface="ヒラギノ角ゴ Pro W3" charset="-128"/>
              </a:rPr>
              <a:t>				- Rus Pittman</a:t>
            </a:r>
          </a:p>
        </p:txBody>
      </p:sp>
      <p:sp>
        <p:nvSpPr>
          <p:cNvPr id="35844" name="Slide Number Placeholder 3">
            <a:extLst>
              <a:ext uri="{FF2B5EF4-FFF2-40B4-BE49-F238E27FC236}">
                <a16:creationId xmlns:a16="http://schemas.microsoft.com/office/drawing/2014/main" id="{65A3BB31-5449-0FA2-8924-9EA23867DC1B}"/>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48</a:t>
            </a:fld>
            <a:endParaRPr lang="en-US" altLang="en-US" sz="1000" dirty="0">
              <a:solidFill>
                <a:srgbClr val="95B3D7"/>
              </a:solidFill>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5660139-1AF1-D530-602C-B59B5DB191A2}"/>
              </a:ext>
            </a:extLst>
          </p:cNvPr>
          <p:cNvSpPr>
            <a:spLocks noGrp="1"/>
          </p:cNvSpPr>
          <p:nvPr>
            <p:ph type="title"/>
          </p:nvPr>
        </p:nvSpPr>
        <p:spPr/>
        <p:txBody>
          <a:bodyPr/>
          <a:lstStyle/>
          <a:p>
            <a:r>
              <a:rPr lang="en-US" altLang="en-US" dirty="0">
                <a:latin typeface="Helvetica" panose="020B0604020202020204" pitchFamily="34" charset="0"/>
                <a:ea typeface="ヒラギノ角ゴ Pro W3" charset="-128"/>
              </a:rPr>
              <a:t> District Executive</a:t>
            </a:r>
          </a:p>
        </p:txBody>
      </p:sp>
      <p:sp>
        <p:nvSpPr>
          <p:cNvPr id="3" name="Content Placeholder 2">
            <a:extLst>
              <a:ext uri="{FF2B5EF4-FFF2-40B4-BE49-F238E27FC236}">
                <a16:creationId xmlns:a16="http://schemas.microsoft.com/office/drawing/2014/main" id="{4BC61001-2E55-ED02-9322-EBFFDCA63B86}"/>
              </a:ext>
            </a:extLst>
          </p:cNvPr>
          <p:cNvSpPr>
            <a:spLocks noGrp="1"/>
          </p:cNvSpPr>
          <p:nvPr>
            <p:ph idx="1"/>
          </p:nvPr>
        </p:nvSpPr>
        <p:spPr>
          <a:xfrm>
            <a:off x="1981200" y="1411288"/>
            <a:ext cx="8229600" cy="4525962"/>
          </a:xfrm>
        </p:spPr>
        <p:txBody>
          <a:bodyPr/>
          <a:lstStyle/>
          <a:p>
            <a:pPr>
              <a:defRPr/>
            </a:pPr>
            <a:r>
              <a:rPr lang="en-US" sz="2200" dirty="0"/>
              <a:t>While most paperwork and questions can be addressed by your Unit Commissioner, if there is a need, Liz’s contact information is:</a:t>
            </a:r>
          </a:p>
          <a:p>
            <a:pPr marL="0" indent="0">
              <a:buNone/>
              <a:defRPr/>
            </a:pPr>
            <a:r>
              <a:rPr lang="en-US" sz="2200" dirty="0"/>
              <a:t>	Ms.  Liz Kohler</a:t>
            </a:r>
          </a:p>
          <a:p>
            <a:pPr marL="0" indent="0">
              <a:buNone/>
              <a:defRPr/>
            </a:pPr>
            <a:r>
              <a:rPr lang="en-US" sz="2200" dirty="0"/>
              <a:t>	District Executive</a:t>
            </a:r>
          </a:p>
          <a:p>
            <a:pPr marL="0" indent="0">
              <a:buNone/>
              <a:defRPr/>
            </a:pPr>
            <a:r>
              <a:rPr lang="en-US" sz="2200" dirty="0"/>
              <a:t>	NCAC, Marriot Scout Service Center</a:t>
            </a:r>
          </a:p>
          <a:p>
            <a:pPr marL="0" indent="0">
              <a:buNone/>
              <a:defRPr/>
            </a:pPr>
            <a:r>
              <a:rPr lang="en-US" sz="2200" dirty="0"/>
              <a:t>	9190 Rockville Pike, Bethesda, MD 20814</a:t>
            </a:r>
          </a:p>
          <a:p>
            <a:pPr marL="0" indent="0">
              <a:buNone/>
              <a:defRPr/>
            </a:pPr>
            <a:r>
              <a:rPr lang="en-US" sz="2200" dirty="0"/>
              <a:t>	301-214-9147</a:t>
            </a:r>
          </a:p>
          <a:p>
            <a:pPr marL="0" indent="0">
              <a:buNone/>
              <a:defRPr/>
            </a:pPr>
            <a:r>
              <a:rPr lang="en-US" sz="2200" dirty="0"/>
              <a:t>	</a:t>
            </a:r>
            <a:r>
              <a:rPr lang="en-US" sz="2200" i="1" u="sng" dirty="0">
                <a:solidFill>
                  <a:srgbClr val="1C07B9"/>
                </a:solidFill>
              </a:rPr>
              <a:t>elizabeth.kohler@scouting.org</a:t>
            </a:r>
          </a:p>
        </p:txBody>
      </p:sp>
      <p:sp>
        <p:nvSpPr>
          <p:cNvPr id="36868" name="Slide Number Placeholder 3">
            <a:extLst>
              <a:ext uri="{FF2B5EF4-FFF2-40B4-BE49-F238E27FC236}">
                <a16:creationId xmlns:a16="http://schemas.microsoft.com/office/drawing/2014/main" id="{13AD1A55-B161-6733-5E8E-20D578BF0B02}"/>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49</a:t>
            </a:fld>
            <a:endParaRPr lang="en-US" altLang="en-US" sz="1000" dirty="0">
              <a:solidFill>
                <a:srgbClr val="95B3D7"/>
              </a:solidFill>
            </a:endParaRPr>
          </a:p>
        </p:txBody>
      </p:sp>
      <p:pic>
        <p:nvPicPr>
          <p:cNvPr id="4100" name="Picture 4">
            <a:extLst>
              <a:ext uri="{FF2B5EF4-FFF2-40B4-BE49-F238E27FC236}">
                <a16:creationId xmlns:a16="http://schemas.microsoft.com/office/drawing/2014/main" id="{200DD546-4349-348C-4E68-2BFF693A9D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4660" y="2389601"/>
            <a:ext cx="3084392" cy="2569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FCFE63B-E34B-18EB-BD36-03E0FE94EEF4}"/>
              </a:ext>
            </a:extLst>
          </p:cNvPr>
          <p:cNvSpPr>
            <a:spLocks noGrp="1"/>
          </p:cNvSpPr>
          <p:nvPr>
            <p:ph type="title"/>
          </p:nvPr>
        </p:nvSpPr>
        <p:spPr>
          <a:xfrm>
            <a:off x="261257" y="35516"/>
            <a:ext cx="11691257" cy="1727970"/>
          </a:xfrm>
        </p:spPr>
        <p:txBody>
          <a:bodyPr>
            <a:normAutofit fontScale="90000"/>
          </a:bodyPr>
          <a:lstStyle/>
          <a:p>
            <a:r>
              <a:rPr lang="en-US" altLang="en-US" b="1" dirty="0">
                <a:latin typeface="Helvetica" panose="020B0604020202020204" pitchFamily="34" charset="0"/>
                <a:ea typeface="ヒラギノ角ゴ Pro W3" charset="-128"/>
              </a:rPr>
              <a:t>Pack Resources  </a:t>
            </a:r>
            <a:r>
              <a:rPr lang="en-US" altLang="en-US" sz="4400" dirty="0">
                <a:latin typeface="Calibri" panose="020F0502020204030204" pitchFamily="34" charset="0"/>
                <a:ea typeface="Calibri" panose="020F0502020204030204" pitchFamily="34" charset="0"/>
                <a:cs typeface="Arial" panose="020B0604020202020204" pitchFamily="34" charset="0"/>
                <a:hlinkClick r:id="rId2"/>
              </a:rPr>
              <a:t>Annual Planning Meeting for Packs</a:t>
            </a:r>
            <a:br>
              <a:rPr lang="en-US" altLang="en-US" sz="4400" dirty="0">
                <a:latin typeface="Calibri" panose="020F0502020204030204" pitchFamily="34" charset="0"/>
                <a:ea typeface="Calibri" panose="020F0502020204030204" pitchFamily="34" charset="0"/>
                <a:cs typeface="Arial" panose="020B0604020202020204" pitchFamily="34" charset="0"/>
              </a:rPr>
            </a:br>
            <a:endParaRPr lang="en-US" altLang="en-US" b="1" dirty="0">
              <a:latin typeface="Helvetica" panose="020B0604020202020204" pitchFamily="34" charset="0"/>
              <a:ea typeface="ヒラギノ角ゴ Pro W3" charset="-128"/>
            </a:endParaRPr>
          </a:p>
        </p:txBody>
      </p:sp>
      <p:pic>
        <p:nvPicPr>
          <p:cNvPr id="5" name="Picture 4">
            <a:extLst>
              <a:ext uri="{FF2B5EF4-FFF2-40B4-BE49-F238E27FC236}">
                <a16:creationId xmlns:a16="http://schemas.microsoft.com/office/drawing/2014/main" id="{6630959E-A5CA-A1AA-C0AC-1AE5C4E0B625}"/>
              </a:ext>
            </a:extLst>
          </p:cNvPr>
          <p:cNvPicPr>
            <a:picLocks noChangeAspect="1"/>
          </p:cNvPicPr>
          <p:nvPr/>
        </p:nvPicPr>
        <p:blipFill>
          <a:blip r:embed="rId3"/>
          <a:stretch>
            <a:fillRect/>
          </a:stretch>
        </p:blipFill>
        <p:spPr>
          <a:xfrm>
            <a:off x="1179798" y="982586"/>
            <a:ext cx="4687522" cy="5832150"/>
          </a:xfrm>
          <a:prstGeom prst="rect">
            <a:avLst/>
          </a:prstGeom>
        </p:spPr>
      </p:pic>
      <p:pic>
        <p:nvPicPr>
          <p:cNvPr id="7" name="Picture 6">
            <a:extLst>
              <a:ext uri="{FF2B5EF4-FFF2-40B4-BE49-F238E27FC236}">
                <a16:creationId xmlns:a16="http://schemas.microsoft.com/office/drawing/2014/main" id="{F50B0C31-9DBF-726A-43E2-763856573399}"/>
              </a:ext>
            </a:extLst>
          </p:cNvPr>
          <p:cNvPicPr>
            <a:picLocks noChangeAspect="1"/>
          </p:cNvPicPr>
          <p:nvPr/>
        </p:nvPicPr>
        <p:blipFill>
          <a:blip r:embed="rId4"/>
          <a:stretch>
            <a:fillRect/>
          </a:stretch>
        </p:blipFill>
        <p:spPr>
          <a:xfrm>
            <a:off x="6106885" y="982586"/>
            <a:ext cx="4905317" cy="5749065"/>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2413CB2-CE43-70DB-26D7-E289A20C4F53}"/>
              </a:ext>
            </a:extLst>
          </p:cNvPr>
          <p:cNvSpPr>
            <a:spLocks noGrp="1"/>
          </p:cNvSpPr>
          <p:nvPr>
            <p:ph type="title"/>
          </p:nvPr>
        </p:nvSpPr>
        <p:spPr/>
        <p:txBody>
          <a:bodyPr/>
          <a:lstStyle/>
          <a:p>
            <a:r>
              <a:rPr lang="en-US" altLang="en-US" dirty="0">
                <a:latin typeface="Helvetica" panose="020B0604020202020204" pitchFamily="34" charset="0"/>
                <a:ea typeface="ヒラギノ角ゴ Pro W3" charset="-128"/>
              </a:rPr>
              <a:t>Relationships</a:t>
            </a:r>
          </a:p>
        </p:txBody>
      </p:sp>
      <p:sp>
        <p:nvSpPr>
          <p:cNvPr id="3" name="Content Placeholder 2">
            <a:extLst>
              <a:ext uri="{FF2B5EF4-FFF2-40B4-BE49-F238E27FC236}">
                <a16:creationId xmlns:a16="http://schemas.microsoft.com/office/drawing/2014/main" id="{1B99BE27-7C12-5E4F-E54F-F0D8EBA97D3F}"/>
              </a:ext>
            </a:extLst>
          </p:cNvPr>
          <p:cNvSpPr>
            <a:spLocks noGrp="1"/>
          </p:cNvSpPr>
          <p:nvPr>
            <p:ph idx="1"/>
          </p:nvPr>
        </p:nvSpPr>
        <p:spPr>
          <a:xfrm>
            <a:off x="838200" y="1545707"/>
            <a:ext cx="10515600" cy="4351338"/>
          </a:xfrm>
        </p:spPr>
        <p:txBody>
          <a:bodyPr/>
          <a:lstStyle/>
          <a:p>
            <a:pPr>
              <a:defRPr/>
            </a:pPr>
            <a:r>
              <a:rPr lang="en-US" sz="2400" dirty="0"/>
              <a:t>Builds and maintains relationships with religious organizations and service organizations to:</a:t>
            </a:r>
          </a:p>
          <a:p>
            <a:pPr lvl="1">
              <a:defRPr/>
            </a:pPr>
            <a:r>
              <a:rPr lang="en-US" sz="2400" dirty="0"/>
              <a:t>Encourage youth members to join Scouting</a:t>
            </a:r>
          </a:p>
          <a:p>
            <a:pPr lvl="1">
              <a:defRPr/>
            </a:pPr>
            <a:r>
              <a:rPr lang="en-US" sz="2400" dirty="0"/>
              <a:t>Encourage organizations to charter Scout units</a:t>
            </a:r>
          </a:p>
          <a:p>
            <a:pPr lvl="1">
              <a:defRPr/>
            </a:pPr>
            <a:r>
              <a:rPr lang="en-US" sz="2400" dirty="0"/>
              <a:t>Offer opportunities for religious and service awards</a:t>
            </a:r>
          </a:p>
          <a:p>
            <a:pPr>
              <a:defRPr/>
            </a:pPr>
            <a:endParaRPr lang="en-US" dirty="0"/>
          </a:p>
          <a:p>
            <a:pPr marL="0" indent="0">
              <a:buNone/>
              <a:defRPr/>
            </a:pPr>
            <a:r>
              <a:rPr lang="en-US" dirty="0"/>
              <a:t>              </a:t>
            </a:r>
            <a:r>
              <a:rPr lang="en-US" sz="1800" dirty="0"/>
              <a:t>Contact:</a:t>
            </a:r>
          </a:p>
          <a:p>
            <a:pPr marL="0" indent="0">
              <a:buNone/>
              <a:defRPr/>
            </a:pPr>
            <a:r>
              <a:rPr lang="en-US" sz="1800" dirty="0"/>
              <a:t>                       Mr. Pat Berney </a:t>
            </a:r>
          </a:p>
          <a:p>
            <a:pPr marL="0" indent="0">
              <a:buNone/>
              <a:defRPr/>
            </a:pPr>
            <a:r>
              <a:rPr lang="en-US" sz="1800" dirty="0"/>
              <a:t>                       </a:t>
            </a:r>
            <a:r>
              <a:rPr lang="en-US" sz="1800" i="1" u="sng" dirty="0">
                <a:solidFill>
                  <a:srgbClr val="1C07B9"/>
                </a:solidFill>
                <a:latin typeface="Calibri" panose="020F0502020204030204" pitchFamily="34" charset="0"/>
              </a:rPr>
              <a:t>patberney4scouts@gmail.com</a:t>
            </a:r>
            <a:r>
              <a:rPr lang="en-US" sz="1800" i="1" u="sng" dirty="0">
                <a:solidFill>
                  <a:srgbClr val="1C07B9"/>
                </a:solidFill>
              </a:rPr>
              <a:t> </a:t>
            </a:r>
          </a:p>
        </p:txBody>
      </p:sp>
      <p:sp>
        <p:nvSpPr>
          <p:cNvPr id="38916" name="Slide Number Placeholder 3">
            <a:extLst>
              <a:ext uri="{FF2B5EF4-FFF2-40B4-BE49-F238E27FC236}">
                <a16:creationId xmlns:a16="http://schemas.microsoft.com/office/drawing/2014/main" id="{6872ED5B-7C07-F73A-9D21-2B5ED9A160E8}"/>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50</a:t>
            </a:fld>
            <a:endParaRPr lang="en-US" altLang="en-US" sz="1000" dirty="0">
              <a:solidFill>
                <a:srgbClr val="95B3D7"/>
              </a:solidFill>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5359-F725-04E6-A083-A7052436C077}"/>
              </a:ext>
            </a:extLst>
          </p:cNvPr>
          <p:cNvSpPr>
            <a:spLocks noGrp="1"/>
          </p:cNvSpPr>
          <p:nvPr>
            <p:ph type="title"/>
          </p:nvPr>
        </p:nvSpPr>
        <p:spPr>
          <a:xfrm>
            <a:off x="2073640" y="670958"/>
            <a:ext cx="9291735" cy="487490"/>
          </a:xfrm>
        </p:spPr>
        <p:txBody>
          <a:bodyPr>
            <a:normAutofit fontScale="90000"/>
          </a:bodyPr>
          <a:lstStyle/>
          <a:p>
            <a:r>
              <a:rPr lang="en-US" sz="5300" b="1" dirty="0">
                <a:solidFill>
                  <a:schemeClr val="tx1">
                    <a:lumMod val="95000"/>
                    <a:lumOff val="5000"/>
                  </a:schemeClr>
                </a:solidFill>
              </a:rPr>
              <a:t>George Mason District Program</a:t>
            </a:r>
            <a:br>
              <a:rPr lang="en-US" dirty="0"/>
            </a:br>
            <a:endParaRPr lang="en-US" dirty="0"/>
          </a:p>
        </p:txBody>
      </p:sp>
      <p:sp>
        <p:nvSpPr>
          <p:cNvPr id="3" name="Title 1">
            <a:extLst>
              <a:ext uri="{FF2B5EF4-FFF2-40B4-BE49-F238E27FC236}">
                <a16:creationId xmlns:a16="http://schemas.microsoft.com/office/drawing/2014/main" id="{66E34CB7-57D1-E034-1C92-CAF1F37D2156}"/>
              </a:ext>
            </a:extLst>
          </p:cNvPr>
          <p:cNvSpPr txBox="1">
            <a:spLocks/>
          </p:cNvSpPr>
          <p:nvPr/>
        </p:nvSpPr>
        <p:spPr>
          <a:xfrm>
            <a:off x="5968313" y="4394853"/>
            <a:ext cx="3188043" cy="181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lnSpc>
                <a:spcPct val="120000"/>
              </a:lnSpc>
            </a:pPr>
            <a:r>
              <a:rPr lang="en-US" sz="1800" b="1" dirty="0">
                <a:latin typeface="+mj-lt"/>
                <a:cs typeface="Arial" panose="020B0604020202020204" pitchFamily="34" charset="0"/>
              </a:rPr>
              <a:t>Training</a:t>
            </a:r>
            <a:r>
              <a:rPr lang="en-US" sz="1800" dirty="0">
                <a:latin typeface="+mj-lt"/>
                <a:cs typeface="Arial" panose="020B0604020202020204" pitchFamily="34" charset="0"/>
              </a:rPr>
              <a:t>:  Roy DeLauder</a:t>
            </a:r>
          </a:p>
          <a:p>
            <a:pPr marL="571500" indent="-571500" hangingPunct="1">
              <a:lnSpc>
                <a:spcPct val="120000"/>
              </a:lnSpc>
              <a:buFont typeface="Arial" panose="020B0604020202020204" pitchFamily="34" charset="0"/>
              <a:buChar char="•"/>
            </a:pPr>
            <a:r>
              <a:rPr lang="en-US" sz="1800" dirty="0">
                <a:latin typeface="+mj-lt"/>
                <a:cs typeface="Arial" panose="020B0604020202020204" pitchFamily="34" charset="0"/>
              </a:rPr>
              <a:t>NYLT - Cullen Bengtson</a:t>
            </a:r>
          </a:p>
          <a:p>
            <a:pPr marL="571500" indent="-571500" hangingPunct="1">
              <a:lnSpc>
                <a:spcPct val="120000"/>
              </a:lnSpc>
              <a:buFont typeface="Arial" panose="020B0604020202020204" pitchFamily="34" charset="0"/>
              <a:buChar char="•"/>
            </a:pPr>
            <a:r>
              <a:rPr lang="en-US" sz="1800" dirty="0">
                <a:latin typeface="+mj-lt"/>
                <a:cs typeface="Arial" panose="020B0604020202020204" pitchFamily="34" charset="0"/>
              </a:rPr>
              <a:t>Wood Badge: TBD</a:t>
            </a:r>
            <a:endParaRPr lang="en-US" sz="1800" dirty="0">
              <a:latin typeface="+mj-lt"/>
            </a:endParaRPr>
          </a:p>
          <a:p>
            <a:pPr marL="571500" indent="-571500" hangingPunct="1">
              <a:buFont typeface="Arial" panose="020B0604020202020204" pitchFamily="34" charset="0"/>
              <a:buChar char="•"/>
            </a:pPr>
            <a:endParaRPr lang="en-US" sz="1800" dirty="0"/>
          </a:p>
          <a:p>
            <a:pPr hangingPunct="1"/>
            <a:br>
              <a:rPr lang="en-US" sz="1800" dirty="0"/>
            </a:br>
            <a:endParaRPr lang="en-US" sz="1800" dirty="0"/>
          </a:p>
        </p:txBody>
      </p:sp>
      <p:sp>
        <p:nvSpPr>
          <p:cNvPr id="4" name="TextBox 3">
            <a:extLst>
              <a:ext uri="{FF2B5EF4-FFF2-40B4-BE49-F238E27FC236}">
                <a16:creationId xmlns:a16="http://schemas.microsoft.com/office/drawing/2014/main" id="{00905CFC-8C17-1765-A619-36AED4359778}"/>
              </a:ext>
            </a:extLst>
          </p:cNvPr>
          <p:cNvSpPr txBox="1"/>
          <p:nvPr/>
        </p:nvSpPr>
        <p:spPr>
          <a:xfrm>
            <a:off x="3630579" y="902559"/>
            <a:ext cx="45102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Vice Chair for Program </a:t>
            </a:r>
            <a:r>
              <a:rPr kumimoji="0" lang="en-US" sz="1800" b="0" i="0" u="none" strike="noStrike" cap="none" spc="0" normalizeH="0" baseline="0" dirty="0">
                <a:ln>
                  <a:noFill/>
                </a:ln>
                <a:solidFill>
                  <a:srgbClr val="000000"/>
                </a:solidFill>
                <a:effectLst/>
                <a:uFillTx/>
                <a:latin typeface="+mj-lt"/>
                <a:ea typeface="+mj-ea"/>
                <a:cs typeface="+mj-cs"/>
                <a:sym typeface="Calibri"/>
              </a:rPr>
              <a:t>– John Drisco</a:t>
            </a:r>
          </a:p>
        </p:txBody>
      </p:sp>
      <p:sp>
        <p:nvSpPr>
          <p:cNvPr id="5" name="TextBox 4">
            <a:extLst>
              <a:ext uri="{FF2B5EF4-FFF2-40B4-BE49-F238E27FC236}">
                <a16:creationId xmlns:a16="http://schemas.microsoft.com/office/drawing/2014/main" id="{CDB05FEC-CBF2-027B-9FA2-117F320B40F6}"/>
              </a:ext>
            </a:extLst>
          </p:cNvPr>
          <p:cNvSpPr txBox="1"/>
          <p:nvPr/>
        </p:nvSpPr>
        <p:spPr>
          <a:xfrm>
            <a:off x="543697" y="1397677"/>
            <a:ext cx="384295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Advancement – </a:t>
            </a:r>
            <a:r>
              <a:rPr lang="en-US" b="1" dirty="0"/>
              <a:t>Matt Burns</a:t>
            </a:r>
            <a:endParaRPr kumimoji="0" lang="en-US" sz="180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Merit Badge Day – </a:t>
            </a:r>
            <a:r>
              <a:rPr lang="en-US" dirty="0"/>
              <a:t>Jason Dalton</a:t>
            </a:r>
            <a:endParaRPr lang="en-US" b="1"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Merit Badge Dean – </a:t>
            </a:r>
            <a:r>
              <a:rPr lang="en-US" dirty="0"/>
              <a:t>Margee Egan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1" i="0" u="none" strike="noStrike" cap="none" spc="0" normalizeH="0" baseline="0" dirty="0">
                <a:ln>
                  <a:noFill/>
                </a:ln>
                <a:solidFill>
                  <a:srgbClr val="000000"/>
                </a:solidFill>
                <a:effectLst/>
                <a:uFillTx/>
                <a:latin typeface="+mj-lt"/>
                <a:ea typeface="+mj-ea"/>
                <a:cs typeface="+mj-cs"/>
                <a:sym typeface="Calibri"/>
              </a:rPr>
              <a:t>Special Needs – </a:t>
            </a:r>
            <a:r>
              <a:rPr lang="en-US" dirty="0"/>
              <a:t>Scott Willey</a:t>
            </a:r>
            <a:endParaRPr kumimoji="0" lang="en-US" sz="180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FD17BF1B-29D0-9141-1EFF-5E4CFF37BB99}"/>
              </a:ext>
            </a:extLst>
          </p:cNvPr>
          <p:cNvSpPr txBox="1"/>
          <p:nvPr/>
        </p:nvSpPr>
        <p:spPr>
          <a:xfrm>
            <a:off x="543697" y="3805881"/>
            <a:ext cx="3842952"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Activities and Civic Service </a:t>
            </a:r>
            <a:r>
              <a:rPr kumimoji="0" lang="en-US" sz="1800" b="0" i="0" u="none" strike="noStrike" cap="none" spc="0" normalizeH="0" baseline="0" dirty="0">
                <a:ln>
                  <a:noFill/>
                </a:ln>
                <a:solidFill>
                  <a:srgbClr val="000000"/>
                </a:solidFill>
                <a:effectLst/>
                <a:uFillTx/>
                <a:latin typeface="+mj-lt"/>
                <a:ea typeface="+mj-ea"/>
                <a:cs typeface="+mj-cs"/>
                <a:sym typeface="Calibri"/>
              </a:rPr>
              <a:t>– Pat Berney</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Camporee</a:t>
            </a:r>
            <a:r>
              <a:rPr lang="en-US" dirty="0"/>
              <a:t> – Andy Zaso</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1" i="0" u="none" strike="noStrike" cap="none" spc="0" normalizeH="0" baseline="0" dirty="0">
                <a:ln>
                  <a:noFill/>
                </a:ln>
                <a:solidFill>
                  <a:srgbClr val="000000"/>
                </a:solidFill>
                <a:effectLst/>
                <a:uFillTx/>
                <a:latin typeface="+mj-lt"/>
                <a:ea typeface="+mj-ea"/>
                <a:cs typeface="+mj-cs"/>
                <a:sym typeface="Calibri"/>
              </a:rPr>
              <a:t>Flags In </a:t>
            </a:r>
            <a:r>
              <a:rPr kumimoji="0" lang="en-US" sz="1800" b="0" i="0" u="none" strike="noStrike" cap="none" spc="0" normalizeH="0" baseline="0" dirty="0">
                <a:ln>
                  <a:noFill/>
                </a:ln>
                <a:solidFill>
                  <a:srgbClr val="000000"/>
                </a:solidFill>
                <a:effectLst/>
                <a:uFillTx/>
                <a:latin typeface="+mj-lt"/>
                <a:ea typeface="+mj-ea"/>
                <a:cs typeface="+mj-cs"/>
                <a:sym typeface="Calibri"/>
              </a:rPr>
              <a:t>– Rus </a:t>
            </a:r>
            <a:r>
              <a:rPr lang="en-US" dirty="0"/>
              <a:t>Pittman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Hike-O-Ree</a:t>
            </a:r>
            <a:r>
              <a:rPr lang="en-US" dirty="0"/>
              <a:t> – John Drisco</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1" i="0" u="none" strike="noStrike" cap="none" spc="0" normalizeH="0" baseline="0" dirty="0">
                <a:ln>
                  <a:noFill/>
                </a:ln>
                <a:solidFill>
                  <a:srgbClr val="000000"/>
                </a:solidFill>
                <a:effectLst/>
                <a:uFillTx/>
                <a:latin typeface="+mj-lt"/>
                <a:ea typeface="+mj-ea"/>
                <a:cs typeface="+mj-cs"/>
                <a:sym typeface="Calibri"/>
              </a:rPr>
              <a:t>International </a:t>
            </a:r>
            <a:r>
              <a:rPr kumimoji="0" lang="en-US" sz="1800" b="0" i="0" u="none" strike="noStrike" cap="none" spc="0" normalizeH="0" baseline="0" dirty="0">
                <a:ln>
                  <a:noFill/>
                </a:ln>
                <a:solidFill>
                  <a:srgbClr val="000000"/>
                </a:solidFill>
                <a:effectLst/>
                <a:uFillTx/>
                <a:latin typeface="+mj-lt"/>
                <a:ea typeface="+mj-ea"/>
                <a:cs typeface="+mj-cs"/>
                <a:sym typeface="Calibri"/>
              </a:rPr>
              <a:t>– Hector Uranga</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Pinewood Derby </a:t>
            </a:r>
            <a:r>
              <a:rPr lang="en-US" dirty="0"/>
              <a:t>– Pat Berney</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Scouting for Food </a:t>
            </a:r>
            <a:r>
              <a:rPr lang="en-US" dirty="0"/>
              <a:t>– Brian Brennan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t>STEM</a:t>
            </a:r>
            <a:r>
              <a:rPr lang="en-US" dirty="0"/>
              <a:t> – John Drisco, Acting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E4B3328E-ADA8-0966-D775-1B8B3DFE3854}"/>
              </a:ext>
            </a:extLst>
          </p:cNvPr>
          <p:cNvSpPr txBox="1"/>
          <p:nvPr/>
        </p:nvSpPr>
        <p:spPr>
          <a:xfrm>
            <a:off x="5968313" y="1331074"/>
            <a:ext cx="5993027"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Camping and Outdoor Programs </a:t>
            </a:r>
            <a:r>
              <a:rPr kumimoji="0" lang="en-US" sz="1800" b="0" i="0" u="none" strike="noStrike" cap="none" spc="0" normalizeH="0" baseline="0" dirty="0">
                <a:ln>
                  <a:noFill/>
                </a:ln>
                <a:solidFill>
                  <a:srgbClr val="000000"/>
                </a:solidFill>
                <a:effectLst/>
                <a:uFillTx/>
                <a:latin typeface="+mj-lt"/>
                <a:ea typeface="+mj-ea"/>
                <a:cs typeface="+mj-cs"/>
                <a:sym typeface="Calibri"/>
              </a:rPr>
              <a:t>– Kurt Legenhausen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Aquatics – Rus Pittman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Conservation – Joe Knecht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Cope/Climbing – John Lesko</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Health and Safety – Kevin Kirchgraber</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High Adventure – Brian Heath</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Order of the Arrow – Brian Fleck</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Outdoor Ethics</a:t>
            </a:r>
            <a:r>
              <a:rPr lang="en-US" dirty="0"/>
              <a:t>/LNT – Joe Knecht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Range and Target Activities</a:t>
            </a:r>
            <a:r>
              <a:rPr kumimoji="0" lang="en-US" sz="1800" b="0" i="0" u="none" strike="noStrike" cap="none" spc="0" normalizeH="0" baseline="0" dirty="0">
                <a:ln>
                  <a:noFill/>
                </a:ln>
                <a:solidFill>
                  <a:srgbClr val="000000"/>
                </a:solidFill>
                <a:effectLst/>
                <a:uFillTx/>
                <a:latin typeface="+mj-lt"/>
                <a:ea typeface="+mj-ea"/>
                <a:cs typeface="+mj-cs"/>
                <a:sym typeface="Calibri"/>
              </a:rPr>
              <a:t> – Brian Summers</a:t>
            </a:r>
          </a:p>
        </p:txBody>
      </p:sp>
    </p:spTree>
    <p:extLst>
      <p:ext uri="{BB962C8B-B14F-4D97-AF65-F5344CB8AC3E}">
        <p14:creationId xmlns:p14="http://schemas.microsoft.com/office/powerpoint/2010/main" val="134774228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8695F7DE-32ED-525A-7102-C53161166A0E}"/>
              </a:ext>
            </a:extLst>
          </p:cNvPr>
          <p:cNvSpPr>
            <a:spLocks noGrp="1"/>
          </p:cNvSpPr>
          <p:nvPr>
            <p:ph type="title"/>
          </p:nvPr>
        </p:nvSpPr>
        <p:spPr/>
        <p:txBody>
          <a:bodyPr/>
          <a:lstStyle/>
          <a:p>
            <a:r>
              <a:rPr lang="en-US" altLang="en-US" b="1" dirty="0">
                <a:latin typeface="Helvetica" panose="020B0604020202020204" pitchFamily="34" charset="0"/>
                <a:ea typeface="ヒラギノ角ゴ Pro W3" charset="-128"/>
              </a:rPr>
              <a:t>Program Launch Closing</a:t>
            </a:r>
          </a:p>
        </p:txBody>
      </p:sp>
      <p:sp>
        <p:nvSpPr>
          <p:cNvPr id="52227" name="Content Placeholder 2">
            <a:extLst>
              <a:ext uri="{FF2B5EF4-FFF2-40B4-BE49-F238E27FC236}">
                <a16:creationId xmlns:a16="http://schemas.microsoft.com/office/drawing/2014/main" id="{E05D1F17-85D9-003C-698E-B952D2EBCA42}"/>
              </a:ext>
            </a:extLst>
          </p:cNvPr>
          <p:cNvSpPr>
            <a:spLocks noGrp="1"/>
          </p:cNvSpPr>
          <p:nvPr>
            <p:ph idx="1"/>
          </p:nvPr>
        </p:nvSpPr>
        <p:spPr>
          <a:xfrm>
            <a:off x="838200" y="1456660"/>
            <a:ext cx="10515600" cy="5295014"/>
          </a:xfrm>
        </p:spPr>
        <p:txBody>
          <a:bodyPr>
            <a:normAutofit fontScale="92500" lnSpcReduction="10000"/>
          </a:bodyPr>
          <a:lstStyle/>
          <a:p>
            <a:pPr>
              <a:defRPr/>
            </a:pPr>
            <a:r>
              <a:rPr lang="en-US" altLang="en-US" dirty="0">
                <a:latin typeface="Helvetica" panose="020B0604020202020204" pitchFamily="34" charset="0"/>
                <a:ea typeface="ヒラギノ角ゴ Pro W3" charset="-128"/>
              </a:rPr>
              <a:t>How to have a successful planning effort</a:t>
            </a:r>
          </a:p>
          <a:p>
            <a:pPr lvl="1">
              <a:defRPr/>
            </a:pPr>
            <a:r>
              <a:rPr lang="en-US" altLang="en-US" dirty="0">
                <a:latin typeface="Helvetica" panose="020B0604020202020204" pitchFamily="34" charset="0"/>
                <a:ea typeface="ヒラギノ角ゴ Pro W3" charset="-128"/>
              </a:rPr>
              <a:t>Set a date for your annual planning meeting</a:t>
            </a:r>
          </a:p>
          <a:p>
            <a:pPr lvl="1">
              <a:defRPr/>
            </a:pPr>
            <a:r>
              <a:rPr lang="en-US" altLang="en-US" dirty="0">
                <a:latin typeface="Helvetica" panose="020B0604020202020204" pitchFamily="34" charset="0"/>
                <a:ea typeface="ヒラギノ角ゴ Pro W3" charset="-128"/>
              </a:rPr>
              <a:t>Provide materials/links listed to those that will lead the meeting</a:t>
            </a:r>
          </a:p>
          <a:p>
            <a:pPr lvl="1">
              <a:defRPr/>
            </a:pPr>
            <a:r>
              <a:rPr lang="en-US" altLang="en-US" dirty="0">
                <a:latin typeface="Helvetica" panose="020B0604020202020204" pitchFamily="34" charset="0"/>
                <a:ea typeface="ヒラギノ角ゴ Pro W3" charset="-128"/>
              </a:rPr>
              <a:t>Be sure to include the stakeholders</a:t>
            </a:r>
          </a:p>
          <a:p>
            <a:pPr lvl="2">
              <a:defRPr/>
            </a:pPr>
            <a:r>
              <a:rPr lang="en-US" altLang="en-US" dirty="0">
                <a:latin typeface="Helvetica" panose="020B0604020202020204" pitchFamily="34" charset="0"/>
                <a:ea typeface="ヒラギノ角ゴ Pro W3" charset="-128"/>
              </a:rPr>
              <a:t>Cubs – include the den leaders/parents</a:t>
            </a:r>
          </a:p>
          <a:p>
            <a:pPr lvl="2">
              <a:defRPr/>
            </a:pPr>
            <a:r>
              <a:rPr lang="en-US" altLang="en-US" dirty="0">
                <a:latin typeface="Helvetica" panose="020B0604020202020204" pitchFamily="34" charset="0"/>
                <a:ea typeface="ヒラギノ角ゴ Pro W3" charset="-128"/>
              </a:rPr>
              <a:t>Scouts/Crews – Encourage youth-leadership</a:t>
            </a:r>
          </a:p>
          <a:p>
            <a:pPr lvl="2">
              <a:defRPr/>
            </a:pPr>
            <a:r>
              <a:rPr lang="en-US" altLang="en-US" dirty="0">
                <a:latin typeface="Helvetica" panose="020B0604020202020204" pitchFamily="34" charset="0"/>
                <a:ea typeface="ヒラギノ角ゴ Pro W3" charset="-128"/>
              </a:rPr>
              <a:t>Consider inviting your Unit Commissioner and/or COR</a:t>
            </a:r>
          </a:p>
          <a:p>
            <a:pPr lvl="1">
              <a:defRPr/>
            </a:pPr>
            <a:r>
              <a:rPr lang="en-US" altLang="en-US" dirty="0">
                <a:latin typeface="Helvetica" panose="020B0604020202020204" pitchFamily="34" charset="0"/>
                <a:ea typeface="ヒラギノ角ゴ Pro W3" charset="-128"/>
              </a:rPr>
              <a:t>Match your planned activities to your anticipated budget</a:t>
            </a:r>
          </a:p>
          <a:p>
            <a:pPr lvl="1">
              <a:defRPr/>
            </a:pPr>
            <a:r>
              <a:rPr lang="en-US" altLang="en-US" dirty="0">
                <a:latin typeface="Helvetica" panose="020B0604020202020204" pitchFamily="34" charset="0"/>
                <a:ea typeface="ヒラギノ角ゴ Pro W3" charset="-128"/>
              </a:rPr>
              <a:t>Plan the appropriate number of Service Projects and Outings/Campouts/Adventures</a:t>
            </a:r>
          </a:p>
          <a:p>
            <a:pPr lvl="1">
              <a:defRPr/>
            </a:pPr>
            <a:r>
              <a:rPr lang="en-US" altLang="en-US" dirty="0">
                <a:latin typeface="Helvetica" panose="020B0604020202020204" pitchFamily="34" charset="0"/>
                <a:ea typeface="ヒラギノ角ゴ Pro W3" charset="-128"/>
              </a:rPr>
              <a:t>Make it FUN!</a:t>
            </a:r>
          </a:p>
          <a:p>
            <a:pPr marL="57150" indent="0">
              <a:buNone/>
              <a:defRPr/>
            </a:pPr>
            <a:r>
              <a:rPr lang="en-US" altLang="en-US" sz="1400" dirty="0">
                <a:latin typeface="Helvetica" panose="020B0604020202020204" pitchFamily="34" charset="0"/>
                <a:ea typeface="ヒラギノ角ゴ Pro W3" charset="-128"/>
              </a:rPr>
              <a:t>										</a:t>
            </a:r>
          </a:p>
        </p:txBody>
      </p:sp>
      <p:sp>
        <p:nvSpPr>
          <p:cNvPr id="39940" name="Slide Number Placeholder 3">
            <a:extLst>
              <a:ext uri="{FF2B5EF4-FFF2-40B4-BE49-F238E27FC236}">
                <a16:creationId xmlns:a16="http://schemas.microsoft.com/office/drawing/2014/main" id="{1B3F58B7-FFB1-F000-F4C3-C49F78B2BC53}"/>
              </a:ext>
            </a:extLst>
          </p:cNvPr>
          <p:cNvSpPr>
            <a:spLocks noGrp="1" noChangeArrowheads="1"/>
          </p:cNvSpPr>
          <p:nvPr>
            <p:ph type="sldNum" sz="quarter" idx="10"/>
          </p:nvPr>
        </p:nvSpPr>
        <p:spPr bwMode="auto">
          <a:xfrm>
            <a:off x="8686800" y="6508750"/>
            <a:ext cx="4127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b="1" kern="1200">
                <a:solidFill>
                  <a:srgbClr val="95B3D7"/>
                </a:solidFill>
                <a:latin typeface="Helvetica" panose="020B0604020202020204" pitchFamily="34"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a:lstStyle>
          <a:p>
            <a:pPr>
              <a:spcBef>
                <a:spcPct val="0"/>
              </a:spcBef>
              <a:buFontTx/>
              <a:buNone/>
              <a:defRPr/>
            </a:pPr>
            <a:fld id="{4AB608CD-6011-49C3-B047-8AC67012946B}" type="slidenum">
              <a:rPr lang="en-US" altLang="en-US" smtClean="0"/>
              <a:pPr>
                <a:spcBef>
                  <a:spcPct val="0"/>
                </a:spcBef>
                <a:buFontTx/>
                <a:buNone/>
                <a:defRPr/>
              </a:pPr>
              <a:t>52</a:t>
            </a:fld>
            <a:endParaRPr lang="en-US" altLang="en-US" sz="1000" dirty="0">
              <a:solidFill>
                <a:srgbClr val="95B3D7"/>
              </a:solidFill>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326977" y="348974"/>
            <a:ext cx="12024049" cy="2387601"/>
          </a:xfrm>
          <a:prstGeom prst="rect">
            <a:avLst/>
          </a:prstGeom>
        </p:spPr>
        <p:txBody>
          <a:bodyPr>
            <a:normAutofit/>
          </a:bodyPr>
          <a:lstStyle/>
          <a:p>
            <a:r>
              <a:rPr b="1" dirty="0">
                <a:latin typeface="Arial" panose="020B0604020202020204" pitchFamily="34" charset="0"/>
                <a:cs typeface="Arial" panose="020B0604020202020204" pitchFamily="34" charset="0"/>
              </a:rPr>
              <a:t>George Mason District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Roundtable</a:t>
            </a:r>
            <a:endParaRPr b="1" dirty="0">
              <a:latin typeface="Arial" panose="020B0604020202020204" pitchFamily="34" charset="0"/>
              <a:cs typeface="Arial" panose="020B0604020202020204" pitchFamily="34" charset="0"/>
            </a:endParaRP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latin typeface="Arial" panose="020B0604020202020204" pitchFamily="34" charset="0"/>
                <a:cs typeface="Arial" panose="020B0604020202020204" pitchFamily="34" charset="0"/>
              </a:rPr>
              <a:t>June 13,</a:t>
            </a:r>
            <a:r>
              <a:rPr b="1" dirty="0">
                <a:latin typeface="Arial" panose="020B0604020202020204" pitchFamily="34" charset="0"/>
                <a:cs typeface="Arial" panose="020B0604020202020204" pitchFamily="34" charset="0"/>
              </a:rPr>
              <a:t> 202</a:t>
            </a:r>
            <a:r>
              <a:rPr lang="en-US" b="1" dirty="0">
                <a:latin typeface="Arial" panose="020B0604020202020204" pitchFamily="34" charset="0"/>
                <a:cs typeface="Arial" panose="020B0604020202020204" pitchFamily="34" charset="0"/>
              </a:rPr>
              <a:t>4</a:t>
            </a:r>
            <a:endParaRPr b="1" dirty="0">
              <a:latin typeface="Arial" panose="020B0604020202020204" pitchFamily="34" charset="0"/>
              <a:cs typeface="Arial" panose="020B0604020202020204" pitchFamily="34" charset="0"/>
            </a:endParaRP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57570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62D-4172-0AED-8B61-0744B57AC1D3}"/>
              </a:ext>
            </a:extLst>
          </p:cNvPr>
          <p:cNvSpPr>
            <a:spLocks noGrp="1"/>
          </p:cNvSpPr>
          <p:nvPr>
            <p:ph type="title"/>
          </p:nvPr>
        </p:nvSpPr>
        <p:spPr/>
        <p:txBody>
          <a:bodyPr/>
          <a:lstStyle/>
          <a:p>
            <a:r>
              <a:rPr lang="en-US" b="1" dirty="0"/>
              <a:t>Agenda</a:t>
            </a:r>
          </a:p>
        </p:txBody>
      </p:sp>
      <p:sp>
        <p:nvSpPr>
          <p:cNvPr id="3" name="Text Placeholder 2">
            <a:extLst>
              <a:ext uri="{FF2B5EF4-FFF2-40B4-BE49-F238E27FC236}">
                <a16:creationId xmlns:a16="http://schemas.microsoft.com/office/drawing/2014/main" id="{D3336869-9FB0-BF0A-35BE-3C5777ED12E0}"/>
              </a:ext>
            </a:extLst>
          </p:cNvPr>
          <p:cNvSpPr>
            <a:spLocks noGrp="1"/>
          </p:cNvSpPr>
          <p:nvPr>
            <p:ph type="body" idx="1"/>
          </p:nvPr>
        </p:nvSpPr>
        <p:spPr>
          <a:xfrm>
            <a:off x="838199" y="1452401"/>
            <a:ext cx="11164747" cy="4780448"/>
          </a:xfrm>
        </p:spPr>
        <p:txBody>
          <a:bodyPr>
            <a:normAutofit/>
          </a:bodyPr>
          <a:lstStyle/>
          <a:p>
            <a:pPr algn="l">
              <a:lnSpc>
                <a:spcPct val="120000"/>
              </a:lnSpc>
              <a:spcBef>
                <a:spcPts val="0"/>
              </a:spcBef>
              <a:buFont typeface="Arial" panose="020B0604020202020204" pitchFamily="34" charset="0"/>
              <a:buChar char="•"/>
            </a:pPr>
            <a:r>
              <a:rPr lang="en-US" b="0" i="0" dirty="0">
                <a:solidFill>
                  <a:srgbClr val="090000"/>
                </a:solidFill>
                <a:effectLst/>
                <a:latin typeface="Arial" panose="020B0604020202020204" pitchFamily="34" charset="0"/>
                <a:cs typeface="Arial" panose="020B0604020202020204" pitchFamily="34" charset="0"/>
              </a:rPr>
              <a:t>Welcome and Pledge</a:t>
            </a:r>
          </a:p>
          <a:p>
            <a:pPr algn="l">
              <a:lnSpc>
                <a:spcPct val="120000"/>
              </a:lnSpc>
              <a:spcBef>
                <a:spcPts val="0"/>
              </a:spcBef>
              <a:buFont typeface="Arial" panose="020B0604020202020204" pitchFamily="34" charset="0"/>
              <a:buChar char="•"/>
            </a:pPr>
            <a:r>
              <a:rPr lang="en-US" b="0" i="0" dirty="0">
                <a:solidFill>
                  <a:srgbClr val="090000"/>
                </a:solidFill>
                <a:effectLst/>
                <a:latin typeface="Arial" panose="020B0604020202020204" pitchFamily="34" charset="0"/>
                <a:cs typeface="Arial" panose="020B0604020202020204" pitchFamily="34" charset="0"/>
              </a:rPr>
              <a:t>Questions about </a:t>
            </a:r>
            <a:r>
              <a:rPr lang="en-US" b="0" i="0" u="sng" dirty="0">
                <a:solidFill>
                  <a:srgbClr val="0A16F6"/>
                </a:solidFill>
                <a:effectLst/>
                <a:latin typeface="Arial" panose="020B0604020202020204" pitchFamily="34" charset="0"/>
                <a:cs typeface="Arial" panose="020B0604020202020204" pitchFamily="34" charset="0"/>
                <a:hlinkClick r:id="rId2"/>
              </a:rPr>
              <a:t>Read-ahead</a:t>
            </a:r>
            <a:endParaRPr lang="en-US" b="0" i="0" dirty="0">
              <a:solidFill>
                <a:srgbClr val="836363"/>
              </a:solidFill>
              <a:effectLst/>
              <a:latin typeface="Arial" panose="020B0604020202020204" pitchFamily="34" charset="0"/>
              <a:cs typeface="Arial" panose="020B0604020202020204" pitchFamily="34" charset="0"/>
            </a:endParaRPr>
          </a:p>
          <a:p>
            <a:pPr algn="l">
              <a:lnSpc>
                <a:spcPct val="120000"/>
              </a:lnSpc>
              <a:spcBef>
                <a:spcPts val="0"/>
              </a:spcBef>
              <a:buFont typeface="Arial" panose="020B0604020202020204" pitchFamily="34" charset="0"/>
              <a:buChar char="•"/>
            </a:pPr>
            <a:r>
              <a:rPr lang="en-US" b="0" i="0" dirty="0">
                <a:solidFill>
                  <a:srgbClr val="090000"/>
                </a:solidFill>
                <a:effectLst/>
                <a:latin typeface="Arial" panose="020B0604020202020204" pitchFamily="34" charset="0"/>
                <a:cs typeface="Arial" panose="020B0604020202020204" pitchFamily="34" charset="0"/>
              </a:rPr>
              <a:t>Award(s)</a:t>
            </a:r>
          </a:p>
          <a:p>
            <a:pPr>
              <a:lnSpc>
                <a:spcPct val="120000"/>
              </a:lnSpc>
              <a:spcBef>
                <a:spcPts val="0"/>
              </a:spcBef>
              <a:buFont typeface="Arial" panose="020B0604020202020204" pitchFamily="34" charset="0"/>
              <a:buChar char="•"/>
            </a:pPr>
            <a:r>
              <a:rPr lang="en-US" dirty="0">
                <a:solidFill>
                  <a:srgbClr val="090000"/>
                </a:solidFill>
                <a:latin typeface="Arial" panose="020B0604020202020204" pitchFamily="34" charset="0"/>
                <a:cs typeface="Arial" panose="020B0604020202020204" pitchFamily="34" charset="0"/>
              </a:rPr>
              <a:t>Council Announcements</a:t>
            </a:r>
          </a:p>
          <a:p>
            <a:pPr algn="l">
              <a:lnSpc>
                <a:spcPct val="120000"/>
              </a:lnSpc>
              <a:spcBef>
                <a:spcPts val="0"/>
              </a:spcBef>
              <a:buFont typeface="Arial" panose="020B0604020202020204" pitchFamily="34" charset="0"/>
              <a:buChar char="•"/>
            </a:pPr>
            <a:r>
              <a:rPr lang="en-US" b="0" i="0" dirty="0">
                <a:solidFill>
                  <a:srgbClr val="090000"/>
                </a:solidFill>
                <a:effectLst/>
                <a:latin typeface="Arial" panose="020B0604020202020204" pitchFamily="34" charset="0"/>
                <a:cs typeface="Arial" panose="020B0604020202020204" pitchFamily="34" charset="0"/>
              </a:rPr>
              <a:t>General Announcements</a:t>
            </a:r>
          </a:p>
          <a:p>
            <a:pPr algn="l">
              <a:lnSpc>
                <a:spcPct val="120000"/>
              </a:lnSpc>
              <a:spcBef>
                <a:spcPts val="0"/>
              </a:spcBef>
              <a:buFont typeface="Arial" panose="020B0604020202020204" pitchFamily="34" charset="0"/>
              <a:buChar char="•"/>
            </a:pPr>
            <a:r>
              <a:rPr lang="en-US" b="0" i="0" dirty="0">
                <a:solidFill>
                  <a:srgbClr val="090000"/>
                </a:solidFill>
                <a:effectLst/>
                <a:latin typeface="Arial" panose="020B0604020202020204" pitchFamily="34" charset="0"/>
                <a:cs typeface="Arial" panose="020B0604020202020204" pitchFamily="34" charset="0"/>
              </a:rPr>
              <a:t>Program Announcements</a:t>
            </a:r>
          </a:p>
          <a:p>
            <a:pPr algn="l">
              <a:lnSpc>
                <a:spcPct val="120000"/>
              </a:lnSpc>
              <a:spcBef>
                <a:spcPts val="0"/>
              </a:spcBef>
              <a:buFont typeface="Arial" panose="020B0604020202020204" pitchFamily="34" charset="0"/>
              <a:buChar char="•"/>
            </a:pPr>
            <a:r>
              <a:rPr lang="en-US" b="0" i="0" dirty="0">
                <a:solidFill>
                  <a:srgbClr val="090000"/>
                </a:solidFill>
                <a:effectLst/>
                <a:latin typeface="Arial" panose="020B0604020202020204" pitchFamily="34" charset="0"/>
                <a:cs typeface="Arial" panose="020B0604020202020204" pitchFamily="34" charset="0"/>
              </a:rPr>
              <a:t>Cracker Barrel/Networking (Optional; NLT 9pm)</a:t>
            </a:r>
            <a:endParaRPr lang="en-US" b="0" i="0" dirty="0">
              <a:solidFill>
                <a:srgbClr val="836363"/>
              </a:solidFill>
              <a:effectLst/>
              <a:latin typeface="Arial" panose="020B0604020202020204" pitchFamily="34" charset="0"/>
              <a:cs typeface="Arial" panose="020B0604020202020204" pitchFamily="34" charset="0"/>
            </a:endParaRPr>
          </a:p>
          <a:p>
            <a:pPr algn="l">
              <a:lnSpc>
                <a:spcPct val="120000"/>
              </a:lnSpc>
              <a:spcBef>
                <a:spcPts val="0"/>
              </a:spcBef>
              <a:buFont typeface="Arial" panose="020B0604020202020204" pitchFamily="34" charset="0"/>
              <a:buChar char="•"/>
            </a:pPr>
            <a:r>
              <a:rPr lang="en-US" b="0" i="0" dirty="0">
                <a:solidFill>
                  <a:srgbClr val="090000"/>
                </a:solidFill>
                <a:effectLst/>
                <a:latin typeface="Arial" panose="020B0604020202020204" pitchFamily="34" charset="0"/>
                <a:cs typeface="Arial" panose="020B0604020202020204" pitchFamily="34" charset="0"/>
              </a:rPr>
              <a:t>Next Meeting: A</a:t>
            </a:r>
            <a:r>
              <a:rPr lang="en-US" dirty="0">
                <a:solidFill>
                  <a:srgbClr val="090000"/>
                </a:solidFill>
                <a:latin typeface="Arial" panose="020B0604020202020204" pitchFamily="34" charset="0"/>
                <a:cs typeface="Arial" panose="020B0604020202020204" pitchFamily="34" charset="0"/>
              </a:rPr>
              <a:t>ugust 8</a:t>
            </a:r>
            <a:r>
              <a:rPr lang="en-US" b="0" i="0" dirty="0">
                <a:solidFill>
                  <a:srgbClr val="090000"/>
                </a:solidFill>
                <a:effectLst/>
                <a:latin typeface="Arial" panose="020B0604020202020204" pitchFamily="34" charset="0"/>
                <a:cs typeface="Arial" panose="020B0604020202020204" pitchFamily="34" charset="0"/>
              </a:rPr>
              <a:t>, 2024</a:t>
            </a:r>
            <a:r>
              <a:rPr lang="en-US" dirty="0">
                <a:solidFill>
                  <a:srgbClr val="090000"/>
                </a:solidFill>
                <a:latin typeface="Arial" panose="020B0604020202020204" pitchFamily="34" charset="0"/>
                <a:cs typeface="Arial" panose="020B0604020202020204" pitchFamily="34" charset="0"/>
              </a:rPr>
              <a:t> -</a:t>
            </a:r>
            <a:r>
              <a:rPr lang="en-US" b="0" i="0" dirty="0">
                <a:solidFill>
                  <a:srgbClr val="090000"/>
                </a:solidFill>
                <a:effectLst/>
                <a:latin typeface="Arial" panose="020B0604020202020204" pitchFamily="34" charset="0"/>
                <a:cs typeface="Arial" panose="020B0604020202020204" pitchFamily="34" charset="0"/>
              </a:rPr>
              <a:t> at Falls Church Presbyterian Church, Falls Church, VA </a:t>
            </a:r>
            <a:endParaRPr lang="en-US" b="0" i="0" dirty="0">
              <a:solidFill>
                <a:srgbClr val="83636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47231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96D0-C19F-7DC1-68B4-DF4B09E682A5}"/>
              </a:ext>
            </a:extLst>
          </p:cNvPr>
          <p:cNvSpPr>
            <a:spLocks noGrp="1"/>
          </p:cNvSpPr>
          <p:nvPr>
            <p:ph type="title"/>
          </p:nvPr>
        </p:nvSpPr>
        <p:spPr>
          <a:xfrm>
            <a:off x="1412358" y="2895674"/>
            <a:ext cx="10515600" cy="1325563"/>
          </a:xfrm>
        </p:spPr>
        <p:txBody>
          <a:bodyPr/>
          <a:lstStyle/>
          <a:p>
            <a:r>
              <a:rPr lang="en-US" b="1" dirty="0"/>
              <a:t>Questions/Clarification about </a:t>
            </a:r>
            <a:r>
              <a:rPr lang="en-US" b="1" dirty="0">
                <a:hlinkClick r:id="rId2"/>
              </a:rPr>
              <a:t>Read-ahead</a:t>
            </a:r>
            <a:r>
              <a:rPr lang="en-US" b="1" dirty="0"/>
              <a:t>?</a:t>
            </a:r>
          </a:p>
        </p:txBody>
      </p:sp>
    </p:spTree>
    <p:extLst>
      <p:ext uri="{BB962C8B-B14F-4D97-AF65-F5344CB8AC3E}">
        <p14:creationId xmlns:p14="http://schemas.microsoft.com/office/powerpoint/2010/main" val="68393522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B35A-9EEF-E671-A8DF-1125B17B4A27}"/>
              </a:ext>
            </a:extLst>
          </p:cNvPr>
          <p:cNvSpPr>
            <a:spLocks noGrp="1"/>
          </p:cNvSpPr>
          <p:nvPr>
            <p:ph type="title"/>
          </p:nvPr>
        </p:nvSpPr>
        <p:spPr>
          <a:xfrm>
            <a:off x="3159887" y="1886939"/>
            <a:ext cx="6620719" cy="2742935"/>
          </a:xfrm>
        </p:spPr>
        <p:txBody>
          <a:bodyPr>
            <a:normAutofit/>
          </a:bodyPr>
          <a:lstStyle/>
          <a:p>
            <a:r>
              <a:rPr lang="en-US" b="1" dirty="0"/>
              <a:t>District and other Award(s)</a:t>
            </a:r>
          </a:p>
        </p:txBody>
      </p:sp>
    </p:spTree>
    <p:extLst>
      <p:ext uri="{BB962C8B-B14F-4D97-AF65-F5344CB8AC3E}">
        <p14:creationId xmlns:p14="http://schemas.microsoft.com/office/powerpoint/2010/main" val="50656194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50B38-7E70-9D9D-BC39-814671D611CA}"/>
              </a:ext>
            </a:extLst>
          </p:cNvPr>
          <p:cNvSpPr>
            <a:spLocks noGrp="1"/>
          </p:cNvSpPr>
          <p:nvPr>
            <p:ph type="title"/>
          </p:nvPr>
        </p:nvSpPr>
        <p:spPr>
          <a:xfrm>
            <a:off x="838200" y="365126"/>
            <a:ext cx="10515600" cy="896516"/>
          </a:xfrm>
        </p:spPr>
        <p:txBody>
          <a:bodyPr/>
          <a:lstStyle/>
          <a:p>
            <a:r>
              <a:rPr lang="en-US" b="1" dirty="0"/>
              <a:t>Council Announcements</a:t>
            </a:r>
          </a:p>
        </p:txBody>
      </p:sp>
      <p:sp>
        <p:nvSpPr>
          <p:cNvPr id="3" name="Text Placeholder 2">
            <a:extLst>
              <a:ext uri="{FF2B5EF4-FFF2-40B4-BE49-F238E27FC236}">
                <a16:creationId xmlns:a16="http://schemas.microsoft.com/office/drawing/2014/main" id="{B1B66C15-EDAE-2EB9-4032-402F0955EB36}"/>
              </a:ext>
            </a:extLst>
          </p:cNvPr>
          <p:cNvSpPr>
            <a:spLocks noGrp="1"/>
          </p:cNvSpPr>
          <p:nvPr>
            <p:ph type="body" idx="1"/>
          </p:nvPr>
        </p:nvSpPr>
        <p:spPr>
          <a:xfrm>
            <a:off x="838200" y="1270042"/>
            <a:ext cx="10515600" cy="5032375"/>
          </a:xfrm>
        </p:spPr>
        <p:txBody>
          <a:bodyPr>
            <a:normAutofit lnSpcReduction="10000"/>
          </a:bodyPr>
          <a:lstStyle/>
          <a:p>
            <a:r>
              <a:rPr lang="en-US" dirty="0">
                <a:hlinkClick r:id="rId2"/>
              </a:rPr>
              <a:t>Brand changing </a:t>
            </a:r>
            <a:r>
              <a:rPr lang="en-US" dirty="0"/>
              <a:t>to</a:t>
            </a:r>
          </a:p>
          <a:p>
            <a:r>
              <a:rPr lang="en-US" dirty="0">
                <a:hlinkClick r:id="rId3"/>
              </a:rPr>
              <a:t>Outdoor Programs 2025 Strategic Initiative</a:t>
            </a:r>
            <a:endParaRPr lang="en-US" dirty="0"/>
          </a:p>
          <a:p>
            <a:r>
              <a:rPr lang="en-US" dirty="0"/>
              <a:t>June 1 – </a:t>
            </a:r>
            <a:r>
              <a:rPr lang="en-US" dirty="0">
                <a:hlinkClick r:id="rId4"/>
              </a:rPr>
              <a:t>New Cub Program</a:t>
            </a:r>
            <a:endParaRPr lang="en-US" dirty="0"/>
          </a:p>
          <a:p>
            <a:r>
              <a:rPr lang="en-US" dirty="0"/>
              <a:t>July – Dec – </a:t>
            </a:r>
            <a:r>
              <a:rPr lang="en-US" dirty="0">
                <a:hlinkClick r:id="rId5"/>
              </a:rPr>
              <a:t>Renewal</a:t>
            </a:r>
            <a:r>
              <a:rPr lang="en-US" dirty="0"/>
              <a:t> notices, via email, to registered Adults/Youth</a:t>
            </a:r>
          </a:p>
          <a:p>
            <a:pPr lvl="1"/>
            <a:r>
              <a:rPr lang="en-US" dirty="0"/>
              <a:t>Bills both National and NCAC Fees</a:t>
            </a:r>
          </a:p>
          <a:p>
            <a:pPr lvl="1"/>
            <a:r>
              <a:rPr lang="en-US" dirty="0"/>
              <a:t>Still working on Scholarships</a:t>
            </a:r>
          </a:p>
          <a:p>
            <a:r>
              <a:rPr lang="en-US" dirty="0"/>
              <a:t>Key 3 replacement error – my.scouting.org (60 days)</a:t>
            </a:r>
          </a:p>
          <a:p>
            <a:r>
              <a:rPr lang="en-US" dirty="0">
                <a:hlinkClick r:id="rId6"/>
              </a:rPr>
              <a:t>Powder Horn </a:t>
            </a:r>
            <a:r>
              <a:rPr lang="en-US" dirty="0"/>
              <a:t>(8/15/24 – 8/18/24), Camp St. Charles, Newburg, VA </a:t>
            </a:r>
          </a:p>
          <a:p>
            <a:pPr lvl="1"/>
            <a:r>
              <a:rPr lang="en-US" dirty="0"/>
              <a:t>Adult and Youth (13 years/8</a:t>
            </a:r>
            <a:r>
              <a:rPr lang="en-US" baseline="30000" dirty="0"/>
              <a:t>th</a:t>
            </a:r>
            <a:r>
              <a:rPr lang="en-US" dirty="0"/>
              <a:t> grade or 14 years)</a:t>
            </a:r>
          </a:p>
          <a:p>
            <a:pPr lvl="1"/>
            <a:r>
              <a:rPr lang="en-US" dirty="0"/>
              <a:t>Program being phased out</a:t>
            </a:r>
          </a:p>
          <a:p>
            <a:pPr marL="0" indent="0">
              <a:buNone/>
            </a:pPr>
            <a:endParaRPr lang="en-US" dirty="0"/>
          </a:p>
        </p:txBody>
      </p:sp>
      <p:pic>
        <p:nvPicPr>
          <p:cNvPr id="7" name="Picture 6">
            <a:extLst>
              <a:ext uri="{FF2B5EF4-FFF2-40B4-BE49-F238E27FC236}">
                <a16:creationId xmlns:a16="http://schemas.microsoft.com/office/drawing/2014/main" id="{C3E3B48D-5BB1-36B0-85E2-8404962208D2}"/>
              </a:ext>
            </a:extLst>
          </p:cNvPr>
          <p:cNvPicPr>
            <a:picLocks noChangeAspect="1"/>
          </p:cNvPicPr>
          <p:nvPr/>
        </p:nvPicPr>
        <p:blipFill>
          <a:blip r:embed="rId7"/>
          <a:stretch>
            <a:fillRect/>
          </a:stretch>
        </p:blipFill>
        <p:spPr>
          <a:xfrm>
            <a:off x="3939623" y="1261642"/>
            <a:ext cx="2695951" cy="419158"/>
          </a:xfrm>
          <a:prstGeom prst="rect">
            <a:avLst/>
          </a:prstGeom>
        </p:spPr>
      </p:pic>
    </p:spTree>
    <p:extLst>
      <p:ext uri="{BB962C8B-B14F-4D97-AF65-F5344CB8AC3E}">
        <p14:creationId xmlns:p14="http://schemas.microsoft.com/office/powerpoint/2010/main" val="127368379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2127-65A2-A74E-FC43-EC551A7B6AB4}"/>
              </a:ext>
            </a:extLst>
          </p:cNvPr>
          <p:cNvSpPr>
            <a:spLocks noGrp="1"/>
          </p:cNvSpPr>
          <p:nvPr>
            <p:ph type="title"/>
          </p:nvPr>
        </p:nvSpPr>
        <p:spPr>
          <a:xfrm>
            <a:off x="838200" y="365125"/>
            <a:ext cx="10515600" cy="722895"/>
          </a:xfrm>
        </p:spPr>
        <p:txBody>
          <a:bodyPr>
            <a:normAutofit/>
          </a:bodyPr>
          <a:lstStyle/>
          <a:p>
            <a:r>
              <a:rPr lang="en-US" b="1" dirty="0"/>
              <a:t>Shooting Sports –&gt; Range and Target Activities</a:t>
            </a:r>
          </a:p>
        </p:txBody>
      </p:sp>
      <p:sp>
        <p:nvSpPr>
          <p:cNvPr id="3" name="Text Placeholder 2">
            <a:extLst>
              <a:ext uri="{FF2B5EF4-FFF2-40B4-BE49-F238E27FC236}">
                <a16:creationId xmlns:a16="http://schemas.microsoft.com/office/drawing/2014/main" id="{87D75E92-77D0-C5C3-9D21-0B348EBEA008}"/>
              </a:ext>
            </a:extLst>
          </p:cNvPr>
          <p:cNvSpPr>
            <a:spLocks noGrp="1"/>
          </p:cNvSpPr>
          <p:nvPr>
            <p:ph type="body" idx="1"/>
          </p:nvPr>
        </p:nvSpPr>
        <p:spPr>
          <a:xfrm>
            <a:off x="757177" y="1253330"/>
            <a:ext cx="10515600" cy="5344239"/>
          </a:xfrm>
        </p:spPr>
        <p:txBody>
          <a:bodyPr>
            <a:normAutofit fontScale="32500" lnSpcReduction="20000"/>
          </a:bodyPr>
          <a:lstStyle/>
          <a:p>
            <a:pPr>
              <a:lnSpc>
                <a:spcPct val="120000"/>
              </a:lnSpc>
              <a:spcBef>
                <a:spcPts val="0"/>
              </a:spcBef>
            </a:pPr>
            <a:r>
              <a:rPr lang="en-US" sz="4900" b="0" i="0" dirty="0">
                <a:solidFill>
                  <a:srgbClr val="212121"/>
                </a:solidFill>
                <a:effectLst/>
              </a:rPr>
              <a:t>Except for law enforcement officers required to carry firearms within their jurisdiction, </a:t>
            </a:r>
            <a:r>
              <a:rPr lang="en-US" sz="4900" b="0" i="0" u="sng" dirty="0">
                <a:solidFill>
                  <a:srgbClr val="212121"/>
                </a:solidFill>
                <a:effectLst/>
              </a:rPr>
              <a:t>firearms shall not be brought on camping, hiking, backpacking, or other Scouting activities</a:t>
            </a:r>
            <a:r>
              <a:rPr lang="en-US" sz="4900" b="0" i="0" dirty="0">
                <a:solidFill>
                  <a:srgbClr val="212121"/>
                </a:solidFill>
                <a:effectLst/>
              </a:rPr>
              <a:t> except those specifically planned for target shooting under the supervision of a currently certified BSA national shooting sports director or National Rifle Association firearms instructor.</a:t>
            </a:r>
          </a:p>
          <a:p>
            <a:pPr>
              <a:lnSpc>
                <a:spcPct val="120000"/>
              </a:lnSpc>
              <a:spcBef>
                <a:spcPts val="0"/>
              </a:spcBef>
            </a:pPr>
            <a:r>
              <a:rPr lang="en-US" sz="4900" b="0" i="0" dirty="0">
                <a:solidFill>
                  <a:srgbClr val="212121"/>
                </a:solidFill>
                <a:effectLst/>
              </a:rPr>
              <a:t>June 1, 2024 - Cub Scout program includes elective adventures versus awards for Cub Scouts. These elective </a:t>
            </a:r>
            <a:r>
              <a:rPr lang="en-US" sz="4900" b="0" i="0" u="sng" dirty="0">
                <a:solidFill>
                  <a:srgbClr val="212121"/>
                </a:solidFill>
                <a:effectLst/>
              </a:rPr>
              <a:t>adventures can still only be offered at an accredited camp program </a:t>
            </a:r>
            <a:r>
              <a:rPr lang="en-US" sz="4900" b="0" i="0" dirty="0">
                <a:solidFill>
                  <a:srgbClr val="212121"/>
                </a:solidFill>
                <a:effectLst/>
              </a:rPr>
              <a:t>(day camp, short-term camp, long-term camp) or a council organized one day event. For information on delivering these new elective adventures, please visit the </a:t>
            </a:r>
            <a:r>
              <a:rPr lang="en-US" sz="4900" b="0" i="0" u="none" strike="noStrike" dirty="0">
                <a:solidFill>
                  <a:srgbClr val="006CFF"/>
                </a:solidFill>
                <a:effectLst/>
                <a:hlinkClick r:id="rId2"/>
              </a:rPr>
              <a:t>shooting sports website.</a:t>
            </a:r>
            <a:r>
              <a:rPr lang="en-US" sz="4900" b="0" i="0" dirty="0">
                <a:solidFill>
                  <a:srgbClr val="212121"/>
                </a:solidFill>
                <a:effectLst/>
              </a:rPr>
              <a:t> </a:t>
            </a:r>
            <a:endParaRPr lang="en-US" sz="4900" dirty="0">
              <a:solidFill>
                <a:srgbClr val="212121"/>
              </a:solidFill>
            </a:endParaRPr>
          </a:p>
          <a:p>
            <a:pPr algn="l">
              <a:lnSpc>
                <a:spcPct val="120000"/>
              </a:lnSpc>
              <a:spcBef>
                <a:spcPts val="0"/>
              </a:spcBef>
              <a:buFont typeface="Arial" panose="020B0604020202020204" pitchFamily="34" charset="0"/>
              <a:buChar char="•"/>
            </a:pPr>
            <a:r>
              <a:rPr lang="en-US" sz="4900" b="0" i="0" dirty="0">
                <a:solidFill>
                  <a:srgbClr val="212121"/>
                </a:solidFill>
                <a:effectLst/>
              </a:rPr>
              <a:t>Sept 1, 2024 – </a:t>
            </a:r>
          </a:p>
          <a:p>
            <a:pPr lvl="1">
              <a:lnSpc>
                <a:spcPct val="120000"/>
              </a:lnSpc>
              <a:spcBef>
                <a:spcPts val="0"/>
              </a:spcBef>
              <a:buFont typeface="Arial" panose="020B0604020202020204" pitchFamily="34" charset="0"/>
              <a:buChar char="•"/>
            </a:pPr>
            <a:r>
              <a:rPr lang="en-US" sz="4900" b="0" i="0" dirty="0">
                <a:solidFill>
                  <a:srgbClr val="212121"/>
                </a:solidFill>
                <a:effectLst/>
              </a:rPr>
              <a:t>Firearm programs may only take place on a nationally authorized camp property’s range(s) or at a commercial firearm range. This does not apply to district or council programs that utilize BB devices*, but applies to pellet rifles, airsoft (any type), rifles, pistols, shotguns, and muzzle loading rifles and shotguns.  </a:t>
            </a:r>
          </a:p>
          <a:p>
            <a:pPr lvl="1">
              <a:lnSpc>
                <a:spcPct val="120000"/>
              </a:lnSpc>
              <a:spcBef>
                <a:spcPts val="0"/>
              </a:spcBef>
              <a:buFont typeface="Arial" panose="020B0604020202020204" pitchFamily="34" charset="0"/>
              <a:buChar char="•"/>
            </a:pPr>
            <a:r>
              <a:rPr lang="en-US" sz="4900" b="0" i="0" dirty="0">
                <a:solidFill>
                  <a:srgbClr val="212121"/>
                </a:solidFill>
                <a:effectLst/>
              </a:rPr>
              <a:t>The use of personal firearms and personal ammunition is prohibited in all Scouting programs at nationally authorized camp properties. Personal firearms and personal ammunition may be used at a commercial firearm range, subject to restrictions regarding caliber, gauge, and action as described in the National Shooting Sports Manual and herein. </a:t>
            </a:r>
          </a:p>
          <a:p>
            <a:pPr lvl="1">
              <a:lnSpc>
                <a:spcPct val="120000"/>
              </a:lnSpc>
              <a:spcBef>
                <a:spcPts val="0"/>
              </a:spcBef>
              <a:buFont typeface="Arial" panose="020B0604020202020204" pitchFamily="34" charset="0"/>
              <a:buChar char="•"/>
            </a:pPr>
            <a:r>
              <a:rPr lang="en-US" sz="4900" b="0" i="0" dirty="0">
                <a:solidFill>
                  <a:srgbClr val="212121"/>
                </a:solidFill>
                <a:effectLst/>
              </a:rPr>
              <a:t>Venturing and Sea Scouting rifle use is limited to the following types (All other rifle or caliber types are prohibited.):  </a:t>
            </a:r>
          </a:p>
          <a:p>
            <a:pPr lvl="2">
              <a:lnSpc>
                <a:spcPct val="120000"/>
              </a:lnSpc>
              <a:spcBef>
                <a:spcPts val="0"/>
              </a:spcBef>
              <a:buFont typeface="Arial" panose="020B0604020202020204" pitchFamily="34" charset="0"/>
              <a:buChar char="•"/>
            </a:pPr>
            <a:r>
              <a:rPr lang="en-US" sz="4900" b="0" i="0" dirty="0">
                <a:solidFill>
                  <a:srgbClr val="212121"/>
                </a:solidFill>
                <a:effectLst/>
              </a:rPr>
              <a:t>.177 caliber air rifle, min 2.5 lbs. trigger pull (open, scope or dot sights);  </a:t>
            </a:r>
          </a:p>
          <a:p>
            <a:pPr lvl="2">
              <a:lnSpc>
                <a:spcPct val="120000"/>
              </a:lnSpc>
              <a:spcBef>
                <a:spcPts val="0"/>
              </a:spcBef>
              <a:buFont typeface="Arial" panose="020B0604020202020204" pitchFamily="34" charset="0"/>
              <a:buChar char="•"/>
            </a:pPr>
            <a:r>
              <a:rPr lang="en-US" sz="4900" b="0" i="0" dirty="0">
                <a:solidFill>
                  <a:srgbClr val="212121"/>
                </a:solidFill>
                <a:effectLst/>
              </a:rPr>
              <a:t>air, CO2, or precharged pneumatic rifle,  </a:t>
            </a:r>
          </a:p>
          <a:p>
            <a:pPr lvl="2">
              <a:lnSpc>
                <a:spcPct val="120000"/>
              </a:lnSpc>
              <a:spcBef>
                <a:spcPts val="0"/>
              </a:spcBef>
              <a:buFont typeface="Arial" panose="020B0604020202020204" pitchFamily="34" charset="0"/>
              <a:buChar char="•"/>
            </a:pPr>
            <a:r>
              <a:rPr lang="en-US" sz="4900" b="0" i="0" dirty="0">
                <a:solidFill>
                  <a:srgbClr val="212121"/>
                </a:solidFill>
                <a:effectLst/>
              </a:rPr>
              <a:t>.22 caliber rimfire long rifle or short rifle (breech-loading, single shot, bolt action or repeater bolt action with box magazine), min 3 lbs. trigger pull.  </a:t>
            </a:r>
          </a:p>
          <a:p>
            <a:pPr lvl="2">
              <a:lnSpc>
                <a:spcPct val="120000"/>
              </a:lnSpc>
              <a:spcBef>
                <a:spcPts val="0"/>
              </a:spcBef>
              <a:buFont typeface="Arial" panose="020B0604020202020204" pitchFamily="34" charset="0"/>
              <a:buChar char="•"/>
            </a:pPr>
            <a:r>
              <a:rPr lang="en-US" sz="4900" b="0" i="0" dirty="0">
                <a:solidFill>
                  <a:srgbClr val="212121"/>
                </a:solidFill>
                <a:effectLst/>
              </a:rPr>
              <a:t>Muzzle loading rifle;</a:t>
            </a:r>
            <a:endParaRPr lang="en-US" sz="4900" b="0" i="0" dirty="0">
              <a:solidFill>
                <a:srgbClr val="212121"/>
              </a:solidFill>
              <a:effectLst/>
              <a:highlight>
                <a:srgbClr val="FFFFFF"/>
              </a:highlight>
            </a:endParaRPr>
          </a:p>
          <a:p>
            <a:endParaRPr lang="en-US" b="0" i="0" dirty="0">
              <a:solidFill>
                <a:srgbClr val="212121"/>
              </a:solidFill>
              <a:effectLst/>
              <a:highlight>
                <a:srgbClr val="FFFFFF"/>
              </a:highlight>
              <a:latin typeface="Roboto" panose="02000000000000000000" pitchFamily="2" charset="0"/>
            </a:endParaRPr>
          </a:p>
        </p:txBody>
      </p:sp>
    </p:spTree>
    <p:extLst>
      <p:ext uri="{BB962C8B-B14F-4D97-AF65-F5344CB8AC3E}">
        <p14:creationId xmlns:p14="http://schemas.microsoft.com/office/powerpoint/2010/main" val="413810477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CB29-F0B1-A67E-930B-F8A25F5A4E6A}"/>
              </a:ext>
            </a:extLst>
          </p:cNvPr>
          <p:cNvSpPr>
            <a:spLocks noGrp="1"/>
          </p:cNvSpPr>
          <p:nvPr>
            <p:ph type="title"/>
          </p:nvPr>
        </p:nvSpPr>
        <p:spPr>
          <a:xfrm>
            <a:off x="3190118" y="2602477"/>
            <a:ext cx="6075680" cy="1325563"/>
          </a:xfrm>
        </p:spPr>
        <p:txBody>
          <a:bodyPr/>
          <a:lstStyle/>
          <a:p>
            <a:r>
              <a:rPr lang="en-US" b="1" dirty="0"/>
              <a:t>General Announcements</a:t>
            </a:r>
          </a:p>
        </p:txBody>
      </p:sp>
      <p:sp>
        <p:nvSpPr>
          <p:cNvPr id="3" name="Title 1">
            <a:extLst>
              <a:ext uri="{FF2B5EF4-FFF2-40B4-BE49-F238E27FC236}">
                <a16:creationId xmlns:a16="http://schemas.microsoft.com/office/drawing/2014/main" id="{5B7070C0-C7B9-1B79-C75C-76FE3FA90C17}"/>
              </a:ext>
            </a:extLst>
          </p:cNvPr>
          <p:cNvSpPr txBox="1">
            <a:spLocks/>
          </p:cNvSpPr>
          <p:nvPr/>
        </p:nvSpPr>
        <p:spPr>
          <a:xfrm>
            <a:off x="363281" y="1387530"/>
            <a:ext cx="10515600" cy="4789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339725" lvl="2" indent="-339725" hangingPunct="1">
              <a:buFont typeface="Arial" panose="020B0604020202020204" pitchFamily="34" charset="0"/>
              <a:buChar char="•"/>
            </a:pPr>
            <a:endParaRPr lang="en-US" b="1" dirty="0"/>
          </a:p>
        </p:txBody>
      </p:sp>
      <p:sp>
        <p:nvSpPr>
          <p:cNvPr id="4" name="Text Placeholder 2">
            <a:extLst>
              <a:ext uri="{FF2B5EF4-FFF2-40B4-BE49-F238E27FC236}">
                <a16:creationId xmlns:a16="http://schemas.microsoft.com/office/drawing/2014/main" id="{F403D11F-1C8D-A8EB-09EB-6C789021065F}"/>
              </a:ext>
            </a:extLst>
          </p:cNvPr>
          <p:cNvSpPr>
            <a:spLocks noGrp="1"/>
          </p:cNvSpPr>
          <p:nvPr>
            <p:ph type="body" idx="1"/>
          </p:nvPr>
        </p:nvSpPr>
        <p:spPr>
          <a:xfrm>
            <a:off x="274676" y="1253330"/>
            <a:ext cx="11554043" cy="5054163"/>
          </a:xfrm>
        </p:spPr>
        <p:txBody>
          <a:bodyPr>
            <a:normAutofit/>
          </a:bodyPr>
          <a:lstStyle/>
          <a:p>
            <a:pPr marL="0" marR="0" lvl="0" indent="0">
              <a:lnSpc>
                <a:spcPct val="107000"/>
              </a:lnSpc>
              <a:spcBef>
                <a:spcPts val="0"/>
              </a:spcBef>
              <a:spcAft>
                <a:spcPts val="0"/>
              </a:spcAft>
              <a:buNone/>
            </a:pPr>
            <a:endParaRPr lang="en-US" dirty="0">
              <a:solidFill>
                <a:srgbClr val="060101"/>
              </a:solidFill>
              <a:latin typeface="Arial" panose="020B0604020202020204" pitchFamily="34" charset="0"/>
              <a:cs typeface="Arial" panose="020B0604020202020204" pitchFamily="34" charset="0"/>
            </a:endParaRPr>
          </a:p>
          <a:p>
            <a:pPr marL="0" indent="0" algn="l">
              <a:lnSpc>
                <a:spcPct val="120000"/>
              </a:lnSpc>
              <a:spcBef>
                <a:spcPts val="0"/>
              </a:spcBef>
              <a:buNone/>
            </a:pPr>
            <a:endParaRPr lang="en-US" b="0" i="0" dirty="0">
              <a:solidFill>
                <a:srgbClr val="06010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8460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FCFE63B-E34B-18EB-BD36-03E0FE94EEF4}"/>
              </a:ext>
            </a:extLst>
          </p:cNvPr>
          <p:cNvSpPr>
            <a:spLocks noGrp="1"/>
          </p:cNvSpPr>
          <p:nvPr>
            <p:ph type="title"/>
          </p:nvPr>
        </p:nvSpPr>
        <p:spPr>
          <a:xfrm>
            <a:off x="659295" y="1009550"/>
            <a:ext cx="10515600" cy="1325563"/>
          </a:xfrm>
        </p:spPr>
        <p:txBody>
          <a:bodyPr>
            <a:normAutofit fontScale="90000"/>
          </a:bodyPr>
          <a:lstStyle/>
          <a:p>
            <a:r>
              <a:rPr lang="en-US" altLang="en-US" b="1" dirty="0">
                <a:latin typeface="Helvetica" panose="020B0604020202020204" pitchFamily="34" charset="0"/>
                <a:ea typeface="ヒラギノ角ゴ Pro W3" charset="-128"/>
              </a:rPr>
              <a:t>Pack Resources</a:t>
            </a:r>
            <a:br>
              <a:rPr lang="en-US" altLang="en-US" b="1" dirty="0">
                <a:latin typeface="Helvetica" panose="020B0604020202020204" pitchFamily="34" charset="0"/>
                <a:ea typeface="ヒラギノ角ゴ Pro W3" charset="-128"/>
              </a:rPr>
            </a:br>
            <a:br>
              <a:rPr lang="en-US" altLang="en-US" b="1" dirty="0">
                <a:latin typeface="Helvetica" panose="020B0604020202020204" pitchFamily="34" charset="0"/>
                <a:ea typeface="ヒラギノ角ゴ Pro W3" charset="-128"/>
              </a:rPr>
            </a:br>
            <a:br>
              <a:rPr lang="en-US" altLang="en-US" b="1" dirty="0">
                <a:latin typeface="Helvetica" panose="020B0604020202020204" pitchFamily="34" charset="0"/>
                <a:ea typeface="ヒラギノ角ゴ Pro W3" charset="-128"/>
              </a:rPr>
            </a:br>
            <a:br>
              <a:rPr lang="en-US" altLang="en-US" b="1" dirty="0">
                <a:latin typeface="Helvetica" panose="020B0604020202020204" pitchFamily="34" charset="0"/>
                <a:ea typeface="ヒラギノ角ゴ Pro W3" charset="-128"/>
              </a:rPr>
            </a:br>
            <a:r>
              <a:rPr lang="en-US" altLang="en-US" sz="4400" dirty="0">
                <a:latin typeface="Calibri" panose="020F0502020204030204" pitchFamily="34" charset="0"/>
                <a:ea typeface="Calibri" panose="020F0502020204030204" pitchFamily="34" charset="0"/>
                <a:cs typeface="Arial" panose="020B0604020202020204" pitchFamily="34" charset="0"/>
                <a:hlinkClick r:id="rId2"/>
              </a:rPr>
              <a:t>Family Talent Survey</a:t>
            </a:r>
            <a:endParaRPr lang="en-US" altLang="en-US" b="1" dirty="0">
              <a:latin typeface="Helvetica" panose="020B0604020202020204" pitchFamily="34" charset="0"/>
              <a:ea typeface="ヒラギノ角ゴ Pro W3" charset="-128"/>
            </a:endParaRPr>
          </a:p>
        </p:txBody>
      </p:sp>
      <p:pic>
        <p:nvPicPr>
          <p:cNvPr id="7" name="Picture 6">
            <a:extLst>
              <a:ext uri="{FF2B5EF4-FFF2-40B4-BE49-F238E27FC236}">
                <a16:creationId xmlns:a16="http://schemas.microsoft.com/office/drawing/2014/main" id="{0AF02A87-3D8F-23A8-3281-29E7887F0C9D}"/>
              </a:ext>
            </a:extLst>
          </p:cNvPr>
          <p:cNvPicPr>
            <a:picLocks noChangeAspect="1"/>
          </p:cNvPicPr>
          <p:nvPr/>
        </p:nvPicPr>
        <p:blipFill>
          <a:blip r:embed="rId3"/>
          <a:stretch>
            <a:fillRect/>
          </a:stretch>
        </p:blipFill>
        <p:spPr>
          <a:xfrm>
            <a:off x="6096000" y="137277"/>
            <a:ext cx="5257800" cy="6690157"/>
          </a:xfrm>
          <a:prstGeom prst="rect">
            <a:avLst/>
          </a:prstGeom>
        </p:spPr>
      </p:pic>
    </p:spTree>
    <p:extLst>
      <p:ext uri="{BB962C8B-B14F-4D97-AF65-F5344CB8AC3E}">
        <p14:creationId xmlns:p14="http://schemas.microsoft.com/office/powerpoint/2010/main" val="5435976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normAutofit/>
          </a:bodyPr>
          <a:lstStyle>
            <a:lvl1pPr>
              <a:defRPr sz="4000"/>
            </a:lvl1pPr>
          </a:lstStyle>
          <a:p>
            <a:r>
              <a:rPr sz="4400" b="1" dirty="0">
                <a:latin typeface="+mj-lt"/>
              </a:rPr>
              <a:t>Current 202</a:t>
            </a:r>
            <a:r>
              <a:rPr lang="en-US" sz="4400" b="1" dirty="0">
                <a:latin typeface="+mj-lt"/>
              </a:rPr>
              <a:t>4</a:t>
            </a:r>
            <a:r>
              <a:rPr sz="4400" b="1" dirty="0">
                <a:latin typeface="+mj-lt"/>
              </a:rPr>
              <a:t> G</a:t>
            </a:r>
            <a:r>
              <a:rPr lang="en-US" sz="4400" b="1" dirty="0">
                <a:latin typeface="+mj-lt"/>
              </a:rPr>
              <a:t>eorge </a:t>
            </a:r>
            <a:r>
              <a:rPr sz="4400" b="1" dirty="0">
                <a:latin typeface="+mj-lt"/>
              </a:rPr>
              <a:t>M</a:t>
            </a:r>
            <a:r>
              <a:rPr lang="en-US" sz="4400" b="1" dirty="0">
                <a:latin typeface="+mj-lt"/>
              </a:rPr>
              <a:t>ason</a:t>
            </a:r>
            <a:r>
              <a:rPr sz="4400" b="1" dirty="0">
                <a:latin typeface="+mj-lt"/>
              </a:rPr>
              <a:t> Calendar</a:t>
            </a:r>
          </a:p>
        </p:txBody>
      </p:sp>
      <p:sp>
        <p:nvSpPr>
          <p:cNvPr id="112" name="Content Placeholder 2"/>
          <p:cNvSpPr txBox="1">
            <a:spLocks noGrp="1"/>
          </p:cNvSpPr>
          <p:nvPr>
            <p:ph type="body" sz="half" idx="1"/>
          </p:nvPr>
        </p:nvSpPr>
        <p:spPr>
          <a:xfrm>
            <a:off x="358922" y="1548040"/>
            <a:ext cx="11635854" cy="4622024"/>
          </a:xfrm>
          <a:prstGeom prst="rect">
            <a:avLst/>
          </a:prstGeom>
        </p:spPr>
        <p:txBody>
          <a:bodyPr>
            <a:normAutofit/>
          </a:bodyPr>
          <a:lstStyle/>
          <a:p>
            <a:pPr marL="342900" indent="-342900">
              <a:lnSpc>
                <a:spcPct val="100000"/>
              </a:lnSpc>
              <a:spcBef>
                <a:spcPts val="0"/>
              </a:spcBef>
              <a:spcAft>
                <a:spcPts val="6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Sep 28, 2024 – </a:t>
            </a:r>
            <a:r>
              <a:rPr lang="en-US" sz="2400" dirty="0">
                <a:latin typeface="Calibri" panose="020F0502020204030204" pitchFamily="34" charset="0"/>
                <a:ea typeface="Calibri" panose="020F0502020204030204" pitchFamily="34" charset="0"/>
                <a:cs typeface="Times New Roman" panose="02020603050405020304" pitchFamily="18" charset="0"/>
                <a:hlinkClick r:id="rId2"/>
              </a:rPr>
              <a:t>Life to Eagle Seminar</a:t>
            </a:r>
            <a:r>
              <a:rPr lang="en-US" sz="2400" dirty="0">
                <a:latin typeface="Calibri" panose="020F0502020204030204" pitchFamily="34" charset="0"/>
                <a:ea typeface="Calibri" panose="020F0502020204030204" pitchFamily="34" charset="0"/>
                <a:cs typeface="Times New Roman" panose="02020603050405020304" pitchFamily="18" charset="0"/>
              </a:rPr>
              <a:t>(In Person), St James Catholic Church, Falls Church, VA</a:t>
            </a:r>
          </a:p>
          <a:p>
            <a:pPr marL="342900" indent="-342900">
              <a:lnSpc>
                <a:spcPct val="100000"/>
              </a:lnSpc>
              <a:spcBef>
                <a:spcPts val="0"/>
              </a:spcBef>
              <a:spcAft>
                <a:spcPts val="6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Oct 18-20, 2024 – </a:t>
            </a:r>
            <a:r>
              <a:rPr lang="en-US" sz="2400" dirty="0">
                <a:effectLst/>
                <a:latin typeface="Calibri" panose="020F0502020204030204" pitchFamily="34" charset="0"/>
                <a:ea typeface="Calibri" panose="020F0502020204030204" pitchFamily="34" charset="0"/>
                <a:cs typeface="Times New Roman" panose="02020603050405020304" pitchFamily="18" charset="0"/>
                <a:hlinkClick r:id="rId3"/>
              </a:rPr>
              <a:t>Fall Camporee</a:t>
            </a:r>
            <a:r>
              <a:rPr lang="en-US" sz="2400" dirty="0">
                <a:effectLst/>
                <a:latin typeface="Calibri" panose="020F0502020204030204" pitchFamily="34" charset="0"/>
                <a:ea typeface="Calibri" panose="020F0502020204030204" pitchFamily="34" charset="0"/>
                <a:cs typeface="Times New Roman" panose="02020603050405020304" pitchFamily="18" charset="0"/>
              </a:rPr>
              <a:t>, Camp Rock Enon, Gore, VA</a:t>
            </a:r>
          </a:p>
          <a:p>
            <a:pPr marL="342900" indent="-342900">
              <a:lnSpc>
                <a:spcPct val="100000"/>
              </a:lnSpc>
              <a:spcBef>
                <a:spcPts val="0"/>
              </a:spcBef>
              <a:spcAft>
                <a:spcPts val="6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Nov 02, 2024 – </a:t>
            </a:r>
            <a:r>
              <a:rPr lang="en-US" sz="2400" dirty="0">
                <a:latin typeface="Calibri" panose="020F0502020204030204" pitchFamily="34" charset="0"/>
                <a:ea typeface="Calibri" panose="020F0502020204030204" pitchFamily="34" charset="0"/>
                <a:cs typeface="Times New Roman" panose="02020603050405020304" pitchFamily="18" charset="0"/>
                <a:hlinkClick r:id="rId4"/>
              </a:rPr>
              <a:t>Scouting for Food </a:t>
            </a:r>
            <a:r>
              <a:rPr lang="en-US" sz="2400" dirty="0">
                <a:latin typeface="Calibri" panose="020F0502020204030204" pitchFamily="34" charset="0"/>
                <a:ea typeface="Calibri" panose="020F0502020204030204" pitchFamily="34" charset="0"/>
                <a:cs typeface="Times New Roman" panose="02020603050405020304" pitchFamily="18" charset="0"/>
              </a:rPr>
              <a:t>(Tags)</a:t>
            </a:r>
          </a:p>
          <a:p>
            <a:pPr marL="342900" indent="-342900">
              <a:lnSpc>
                <a:spcPct val="100000"/>
              </a:lnSpc>
              <a:spcBef>
                <a:spcPts val="0"/>
              </a:spcBef>
              <a:spcAft>
                <a:spcPts val="6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Nov 09, 2024 – </a:t>
            </a:r>
            <a:r>
              <a:rPr lang="en-US" sz="2400" dirty="0">
                <a:latin typeface="Calibri" panose="020F0502020204030204" pitchFamily="34" charset="0"/>
                <a:ea typeface="Calibri" panose="020F0502020204030204" pitchFamily="34" charset="0"/>
                <a:cs typeface="Times New Roman" panose="02020603050405020304" pitchFamily="18" charset="0"/>
                <a:hlinkClick r:id="rId4"/>
              </a:rPr>
              <a:t>Scouting for Food </a:t>
            </a:r>
            <a:r>
              <a:rPr lang="en-US" sz="2400" dirty="0">
                <a:latin typeface="Calibri" panose="020F0502020204030204" pitchFamily="34" charset="0"/>
                <a:ea typeface="Calibri" panose="020F0502020204030204" pitchFamily="34" charset="0"/>
                <a:cs typeface="Times New Roman" panose="02020603050405020304" pitchFamily="18" charset="0"/>
              </a:rPr>
              <a:t>(Pick-up)</a:t>
            </a:r>
          </a:p>
          <a:p>
            <a:pPr marL="342900" indent="-342900">
              <a:lnSpc>
                <a:spcPct val="100000"/>
              </a:lnSpc>
              <a:spcBef>
                <a:spcPts val="0"/>
              </a:spcBef>
              <a:spcAft>
                <a:spcPts val="6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Nov 10, 2024 – </a:t>
            </a:r>
            <a:r>
              <a:rPr lang="en-US" sz="2400" dirty="0">
                <a:latin typeface="Calibri" panose="020F0502020204030204" pitchFamily="34" charset="0"/>
                <a:ea typeface="Calibri" panose="020F0502020204030204" pitchFamily="34" charset="0"/>
                <a:cs typeface="Times New Roman" panose="02020603050405020304" pitchFamily="18" charset="0"/>
                <a:hlinkClick r:id="rId5"/>
              </a:rPr>
              <a:t>Flags In (Veterans Day)</a:t>
            </a:r>
            <a:r>
              <a:rPr lang="en-US" sz="2400" dirty="0">
                <a:latin typeface="Calibri" panose="020F0502020204030204" pitchFamily="34" charset="0"/>
                <a:ea typeface="Calibri" panose="020F0502020204030204" pitchFamily="34" charset="0"/>
                <a:cs typeface="Times New Roman" panose="02020603050405020304" pitchFamily="18" charset="0"/>
              </a:rPr>
              <a:t>, NMP, Falls Church, VA</a:t>
            </a:r>
          </a:p>
          <a:p>
            <a:pPr marL="342900" indent="-342900">
              <a:lnSpc>
                <a:spcPct val="100000"/>
              </a:lnSpc>
              <a:spcBef>
                <a:spcPts val="0"/>
              </a:spcBef>
              <a:spcAft>
                <a:spcPts val="6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Feb 22, 2025 – </a:t>
            </a:r>
            <a:r>
              <a:rPr lang="en-US" sz="2400" dirty="0">
                <a:effectLst/>
                <a:latin typeface="Calibri" panose="020F0502020204030204" pitchFamily="34" charset="0"/>
                <a:ea typeface="Calibri" panose="020F0502020204030204" pitchFamily="34" charset="0"/>
                <a:cs typeface="Times New Roman" panose="02020603050405020304" pitchFamily="18" charset="0"/>
                <a:hlinkClick r:id="rId6"/>
              </a:rPr>
              <a:t>University of Scouting</a:t>
            </a:r>
            <a:r>
              <a:rPr lang="en-US" sz="2400" dirty="0">
                <a:effectLst/>
                <a:latin typeface="Calibri" panose="020F0502020204030204" pitchFamily="34" charset="0"/>
                <a:ea typeface="Calibri" panose="020F0502020204030204" pitchFamily="34" charset="0"/>
                <a:cs typeface="Times New Roman" panose="02020603050405020304" pitchFamily="18" charset="0"/>
              </a:rPr>
              <a:t>, Alexandria, VA</a:t>
            </a:r>
          </a:p>
          <a:p>
            <a:pPr marL="342900" indent="-342900">
              <a:lnSpc>
                <a:spcPct val="100000"/>
              </a:lnSpc>
              <a:spcBef>
                <a:spcPts val="0"/>
              </a:spcBef>
              <a:spcAft>
                <a:spcPts val="6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Mar 08, 2025 – GMD MB Day, St James, Falls Church, VA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0000"/>
              </a:lnSpc>
              <a:spcBef>
                <a:spcPts val="0"/>
              </a:spcBef>
              <a:spcAft>
                <a:spcPts val="6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3" name="Picture 4" descr="Picture 4"/>
          <p:cNvPicPr>
            <a:picLocks noChangeAspect="1"/>
          </p:cNvPicPr>
          <p:nvPr/>
        </p:nvPicPr>
        <p:blipFill>
          <a:blip r:embed="rId7"/>
          <a:srcRect t="1067"/>
          <a:stretch>
            <a:fillRect/>
          </a:stretch>
        </p:blipFill>
        <p:spPr>
          <a:xfrm>
            <a:off x="8501166" y="3889094"/>
            <a:ext cx="3331912" cy="287379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C761-6F50-4FF9-B83A-85F4D56E220D}"/>
              </a:ext>
            </a:extLst>
          </p:cNvPr>
          <p:cNvSpPr>
            <a:spLocks noGrp="1"/>
          </p:cNvSpPr>
          <p:nvPr>
            <p:ph type="title"/>
          </p:nvPr>
        </p:nvSpPr>
        <p:spPr/>
        <p:txBody>
          <a:bodyPr/>
          <a:lstStyle/>
          <a:p>
            <a:r>
              <a:rPr lang="en-US" b="1" dirty="0"/>
              <a:t>STEM</a:t>
            </a:r>
          </a:p>
        </p:txBody>
      </p:sp>
      <p:sp>
        <p:nvSpPr>
          <p:cNvPr id="3" name="Content Placeholder 2">
            <a:extLst>
              <a:ext uri="{FF2B5EF4-FFF2-40B4-BE49-F238E27FC236}">
                <a16:creationId xmlns:a16="http://schemas.microsoft.com/office/drawing/2014/main" id="{9050ED84-CA8C-4124-AA00-10F028E32807}"/>
              </a:ext>
            </a:extLst>
          </p:cNvPr>
          <p:cNvSpPr>
            <a:spLocks noGrp="1"/>
          </p:cNvSpPr>
          <p:nvPr>
            <p:ph idx="1"/>
          </p:nvPr>
        </p:nvSpPr>
        <p:spPr>
          <a:xfrm>
            <a:off x="399496" y="1690688"/>
            <a:ext cx="11585358" cy="4967564"/>
          </a:xfrm>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685800" algn="l"/>
              </a:tabLs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07/08/24 – 07/12/24 –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STEM Summer Workshop</a:t>
            </a:r>
            <a:r>
              <a:rPr lang="en-US" dirty="0">
                <a:effectLst/>
                <a:latin typeface="Calibri" panose="020F0502020204030204" pitchFamily="34" charset="0"/>
                <a:ea typeface="Calibri" panose="020F0502020204030204" pitchFamily="34" charset="0"/>
                <a:cs typeface="Times New Roman" panose="02020603050405020304" pitchFamily="18" charset="0"/>
              </a:rPr>
              <a:t>, Alexandria, VA</a:t>
            </a: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08/05/24 – 08/09/24 –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STEM Summer Workshop</a:t>
            </a:r>
            <a:r>
              <a:rPr lang="en-US" dirty="0">
                <a:effectLst/>
                <a:latin typeface="Calibri" panose="020F0502020204030204" pitchFamily="34" charset="0"/>
                <a:ea typeface="Calibri" panose="020F0502020204030204" pitchFamily="34" charset="0"/>
                <a:cs typeface="Times New Roman" panose="02020603050405020304" pitchFamily="18" charset="0"/>
              </a:rPr>
              <a:t>, Alexandria, VA</a:t>
            </a:r>
          </a:p>
          <a:p>
            <a:pPr marL="342900" marR="0" lvl="0" indent="-342900">
              <a:lnSpc>
                <a:spcPct val="107000"/>
              </a:lnSpc>
              <a:spcBef>
                <a:spcPts val="0"/>
              </a:spcBef>
              <a:spcAft>
                <a:spcPts val="0"/>
              </a:spcAft>
              <a:buFont typeface="Arial" panose="020B0604020202020204" pitchFamily="34" charset="0"/>
              <a:buChar char="•"/>
              <a:tabLst>
                <a:tab pos="6858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Ancient Earth:  Birth of the Sky (on PBS) -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link</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Anytime   –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DC STEM Trek</a:t>
            </a:r>
            <a:r>
              <a:rPr lang="en-US" dirty="0">
                <a:effectLst/>
                <a:latin typeface="Calibri" panose="020F0502020204030204" pitchFamily="34" charset="0"/>
                <a:ea typeface="Calibri" panose="020F0502020204030204" pitchFamily="34" charset="0"/>
                <a:cs typeface="Times New Roman" panose="02020603050405020304" pitchFamily="18" charset="0"/>
              </a:rPr>
              <a:t>- Showcases 24 government agencies, private organizations and monuments related to the tenets upon which STEM is based.  Two hikes - 10.57 miles, or 4.75 miles</a:t>
            </a:r>
          </a:p>
          <a:p>
            <a:pPr>
              <a:lnSpc>
                <a:spcPct val="100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Ancient Earth:  Birth of the Sky (on PBS) -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link</a:t>
            </a: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US" dirty="0">
                <a:latin typeface="Arial" panose="020B0604020202020204" pitchFamily="34" charset="0"/>
                <a:cs typeface="Arial" panose="020B0604020202020204" pitchFamily="34" charset="0"/>
              </a:rPr>
              <a:t>Anytime   </a:t>
            </a:r>
            <a:r>
              <a:rPr lang="en-US" b="0" i="0" dirty="0">
                <a:solidFill>
                  <a:srgbClr val="000000"/>
                </a:solidFill>
                <a:effectLs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hlinkClick r:id="rId4"/>
              </a:rPr>
              <a:t>DC STEM Trek</a:t>
            </a:r>
            <a:r>
              <a:rPr lang="en-US" dirty="0">
                <a:latin typeface="Arial" panose="020B0604020202020204" pitchFamily="34" charset="0"/>
                <a:cs typeface="Arial" panose="020B0604020202020204" pitchFamily="34" charset="0"/>
              </a:rPr>
              <a:t>- Showcases 24 government agencies, private organizations and monuments related to the tenets upon which STEM is based.  Two hikes - 10.57 miles, or 4.75 miles</a:t>
            </a:r>
          </a:p>
          <a:p>
            <a:endParaRPr lang="en-US" dirty="0"/>
          </a:p>
        </p:txBody>
      </p:sp>
    </p:spTree>
    <p:extLst>
      <p:ext uri="{BB962C8B-B14F-4D97-AF65-F5344CB8AC3E}">
        <p14:creationId xmlns:p14="http://schemas.microsoft.com/office/powerpoint/2010/main" val="216366623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4ABD-7702-5598-EBF9-111C4FFE493D}"/>
              </a:ext>
            </a:extLst>
          </p:cNvPr>
          <p:cNvSpPr>
            <a:spLocks noGrp="1"/>
          </p:cNvSpPr>
          <p:nvPr>
            <p:ph type="title"/>
          </p:nvPr>
        </p:nvSpPr>
        <p:spPr>
          <a:xfrm>
            <a:off x="5173578" y="365125"/>
            <a:ext cx="6180221" cy="1325563"/>
          </a:xfrm>
        </p:spPr>
        <p:txBody>
          <a:bodyPr>
            <a:normAutofit fontScale="90000"/>
          </a:bodyPr>
          <a:lstStyle/>
          <a:p>
            <a:pPr algn="ctr"/>
            <a:r>
              <a:rPr lang="en-US" sz="4800" b="1" dirty="0"/>
              <a:t>Elks Youth </a:t>
            </a:r>
            <a:br>
              <a:rPr lang="en-US" sz="4800" b="1" dirty="0"/>
            </a:br>
            <a:r>
              <a:rPr lang="en-US" sz="4800" b="1" dirty="0"/>
              <a:t>Recognition Dinner</a:t>
            </a:r>
          </a:p>
        </p:txBody>
      </p:sp>
      <p:sp>
        <p:nvSpPr>
          <p:cNvPr id="3" name="Text Placeholder 2">
            <a:extLst>
              <a:ext uri="{FF2B5EF4-FFF2-40B4-BE49-F238E27FC236}">
                <a16:creationId xmlns:a16="http://schemas.microsoft.com/office/drawing/2014/main" id="{63B23280-2C7B-7B4A-BD19-FB3551E75772}"/>
              </a:ext>
            </a:extLst>
          </p:cNvPr>
          <p:cNvSpPr>
            <a:spLocks noGrp="1"/>
          </p:cNvSpPr>
          <p:nvPr>
            <p:ph type="body" idx="1"/>
          </p:nvPr>
        </p:nvSpPr>
        <p:spPr>
          <a:xfrm>
            <a:off x="5329989" y="1897814"/>
            <a:ext cx="6288505" cy="4351338"/>
          </a:xfrm>
        </p:spPr>
        <p:txBody>
          <a:bodyPr>
            <a:normAutofit/>
          </a:bodyPr>
          <a:lstStyle/>
          <a:p>
            <a:pPr>
              <a:buFont typeface="Arial" panose="020B0604020202020204" pitchFamily="34" charset="0"/>
              <a:buChar char="•"/>
            </a:pPr>
            <a:r>
              <a:rPr lang="en-US" sz="2800" kern="1200" dirty="0">
                <a:solidFill>
                  <a:schemeClr val="tx1"/>
                </a:solidFill>
                <a:latin typeface="+mn-lt"/>
                <a:ea typeface="+mn-ea"/>
                <a:cs typeface="+mn-cs"/>
              </a:rPr>
              <a:t>For youth that earned Eagle in 2023 (i.e. their Eagle Board of Review was held in the 2023 calendar year) and their Scoutmasters.</a:t>
            </a:r>
          </a:p>
          <a:p>
            <a:pPr>
              <a:buFont typeface="Arial" panose="020B0604020202020204" pitchFamily="34" charset="0"/>
              <a:buChar char="•"/>
            </a:pPr>
            <a:r>
              <a:rPr lang="en-US" kern="1200" dirty="0">
                <a:solidFill>
                  <a:schemeClr val="tx1"/>
                </a:solidFill>
                <a:latin typeface="+mn-lt"/>
                <a:ea typeface="+mn-ea"/>
                <a:cs typeface="+mn-cs"/>
              </a:rPr>
              <a:t>Wednesday</a:t>
            </a:r>
            <a:r>
              <a:rPr lang="en-US" sz="2800" kern="1200" dirty="0">
                <a:solidFill>
                  <a:schemeClr val="tx1"/>
                </a:solidFill>
                <a:latin typeface="+mn-lt"/>
                <a:ea typeface="+mn-ea"/>
                <a:cs typeface="+mn-cs"/>
              </a:rPr>
              <a:t>, May 29, 2024</a:t>
            </a:r>
          </a:p>
          <a:p>
            <a:pPr>
              <a:buFont typeface="Arial" panose="020B0604020202020204" pitchFamily="34" charset="0"/>
              <a:buChar char="•"/>
            </a:pPr>
            <a:r>
              <a:rPr lang="en-US" sz="2800" kern="1200" dirty="0">
                <a:solidFill>
                  <a:schemeClr val="tx1"/>
                </a:solidFill>
                <a:latin typeface="+mn-lt"/>
                <a:ea typeface="+mn-ea"/>
                <a:cs typeface="+mn-cs"/>
              </a:rPr>
              <a:t>Elks Lodge - 2188, 8421 Arlington Blvd., Fairfax, VA.</a:t>
            </a:r>
          </a:p>
          <a:p>
            <a:pPr>
              <a:buFont typeface="Arial" panose="020B0604020202020204" pitchFamily="34" charset="0"/>
              <a:buChar char="•"/>
            </a:pPr>
            <a:r>
              <a:rPr lang="en-US" sz="2800" kern="1200" dirty="0">
                <a:solidFill>
                  <a:schemeClr val="tx1"/>
                </a:solidFill>
                <a:latin typeface="+mn-lt"/>
                <a:ea typeface="+mn-ea"/>
                <a:cs typeface="+mn-cs"/>
              </a:rPr>
              <a:t>Thanks to all that attended</a:t>
            </a:r>
          </a:p>
          <a:p>
            <a:endParaRPr lang="en-US" dirty="0"/>
          </a:p>
        </p:txBody>
      </p:sp>
      <p:pic>
        <p:nvPicPr>
          <p:cNvPr id="5" name="Picture 4" descr="A close up of a logo&#10;&#10;Description automatically generated">
            <a:extLst>
              <a:ext uri="{FF2B5EF4-FFF2-40B4-BE49-F238E27FC236}">
                <a16:creationId xmlns:a16="http://schemas.microsoft.com/office/drawing/2014/main" id="{3EFF6D63-FC17-4A51-A718-29829B96C2D8}"/>
              </a:ext>
            </a:extLst>
          </p:cNvPr>
          <p:cNvPicPr>
            <a:picLocks noChangeAspect="1"/>
          </p:cNvPicPr>
          <p:nvPr/>
        </p:nvPicPr>
        <p:blipFill rotWithShape="1">
          <a:blip r:embed="rId2">
            <a:extLst>
              <a:ext uri="{28A0092B-C50C-407E-A947-70E740481C1C}">
                <a14:useLocalDpi xmlns:a14="http://schemas.microsoft.com/office/drawing/2010/main" val="0"/>
              </a:ext>
            </a:extLst>
          </a:blip>
          <a:srcRect t="8616" r="1" b="13711"/>
          <a:stretch/>
        </p:blipFill>
        <p:spPr>
          <a:xfrm>
            <a:off x="0" y="12042"/>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56992405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D261E-41B0-08D2-081A-430DD0288A94}"/>
              </a:ext>
            </a:extLst>
          </p:cNvPr>
          <p:cNvSpPr>
            <a:spLocks noGrp="1"/>
          </p:cNvSpPr>
          <p:nvPr>
            <p:ph type="title"/>
          </p:nvPr>
        </p:nvSpPr>
        <p:spPr>
          <a:xfrm>
            <a:off x="838200" y="365125"/>
            <a:ext cx="10515600" cy="757619"/>
          </a:xfrm>
        </p:spPr>
        <p:txBody>
          <a:bodyPr/>
          <a:lstStyle/>
          <a:p>
            <a:r>
              <a:rPr lang="en-US" b="1" dirty="0"/>
              <a:t>Flags In</a:t>
            </a:r>
          </a:p>
        </p:txBody>
      </p:sp>
      <p:sp>
        <p:nvSpPr>
          <p:cNvPr id="3" name="Text Placeholder 2">
            <a:extLst>
              <a:ext uri="{FF2B5EF4-FFF2-40B4-BE49-F238E27FC236}">
                <a16:creationId xmlns:a16="http://schemas.microsoft.com/office/drawing/2014/main" id="{51609152-93DB-7FAF-C389-185CC6080C2A}"/>
              </a:ext>
            </a:extLst>
          </p:cNvPr>
          <p:cNvSpPr>
            <a:spLocks noGrp="1"/>
          </p:cNvSpPr>
          <p:nvPr>
            <p:ph type="body" idx="1"/>
          </p:nvPr>
        </p:nvSpPr>
        <p:spPr>
          <a:xfrm>
            <a:off x="838200" y="1313246"/>
            <a:ext cx="10515600" cy="4788001"/>
          </a:xfrm>
        </p:spPr>
        <p:txBody>
          <a:bodyPr/>
          <a:lstStyle/>
          <a:p>
            <a:r>
              <a:rPr lang="en-US" dirty="0"/>
              <a:t>275 – 300 Youth and Adults participated</a:t>
            </a:r>
          </a:p>
          <a:p>
            <a:r>
              <a:rPr lang="en-US" dirty="0"/>
              <a:t>Placed about 2,500 flags in three hours</a:t>
            </a:r>
          </a:p>
          <a:p>
            <a:r>
              <a:rPr lang="en-US" dirty="0"/>
              <a:t>Bugler from T345 – Thanks!</a:t>
            </a:r>
          </a:p>
          <a:p>
            <a:endParaRPr lang="en-US" dirty="0"/>
          </a:p>
          <a:p>
            <a:endParaRPr lang="en-US" dirty="0"/>
          </a:p>
        </p:txBody>
      </p:sp>
      <p:pic>
        <p:nvPicPr>
          <p:cNvPr id="5" name="Picture 4">
            <a:extLst>
              <a:ext uri="{FF2B5EF4-FFF2-40B4-BE49-F238E27FC236}">
                <a16:creationId xmlns:a16="http://schemas.microsoft.com/office/drawing/2014/main" id="{3EF55850-7FDA-B92B-7AB5-60641746995E}"/>
              </a:ext>
            </a:extLst>
          </p:cNvPr>
          <p:cNvPicPr>
            <a:picLocks noChangeAspect="1"/>
          </p:cNvPicPr>
          <p:nvPr/>
        </p:nvPicPr>
        <p:blipFill>
          <a:blip r:embed="rId2"/>
          <a:stretch>
            <a:fillRect/>
          </a:stretch>
        </p:blipFill>
        <p:spPr>
          <a:xfrm>
            <a:off x="8313821" y="174623"/>
            <a:ext cx="3363954" cy="1896242"/>
          </a:xfrm>
          <a:prstGeom prst="rect">
            <a:avLst/>
          </a:prstGeom>
        </p:spPr>
      </p:pic>
      <p:pic>
        <p:nvPicPr>
          <p:cNvPr id="7" name="Picture 6">
            <a:extLst>
              <a:ext uri="{FF2B5EF4-FFF2-40B4-BE49-F238E27FC236}">
                <a16:creationId xmlns:a16="http://schemas.microsoft.com/office/drawing/2014/main" id="{EED5CA02-5497-A0A6-275D-F6216CCD87CD}"/>
              </a:ext>
            </a:extLst>
          </p:cNvPr>
          <p:cNvPicPr>
            <a:picLocks noChangeAspect="1"/>
          </p:cNvPicPr>
          <p:nvPr/>
        </p:nvPicPr>
        <p:blipFill>
          <a:blip r:embed="rId3"/>
          <a:stretch>
            <a:fillRect/>
          </a:stretch>
        </p:blipFill>
        <p:spPr>
          <a:xfrm>
            <a:off x="7209677" y="2071471"/>
            <a:ext cx="3979295" cy="2334052"/>
          </a:xfrm>
          <a:prstGeom prst="rect">
            <a:avLst/>
          </a:prstGeom>
        </p:spPr>
      </p:pic>
      <p:pic>
        <p:nvPicPr>
          <p:cNvPr id="9" name="Picture 8">
            <a:extLst>
              <a:ext uri="{FF2B5EF4-FFF2-40B4-BE49-F238E27FC236}">
                <a16:creationId xmlns:a16="http://schemas.microsoft.com/office/drawing/2014/main" id="{B8EB7F1D-81C3-2E29-8F67-2AB6D7845BE7}"/>
              </a:ext>
            </a:extLst>
          </p:cNvPr>
          <p:cNvPicPr>
            <a:picLocks noChangeAspect="1"/>
          </p:cNvPicPr>
          <p:nvPr/>
        </p:nvPicPr>
        <p:blipFill>
          <a:blip r:embed="rId4"/>
          <a:stretch>
            <a:fillRect/>
          </a:stretch>
        </p:blipFill>
        <p:spPr>
          <a:xfrm>
            <a:off x="96252" y="2840750"/>
            <a:ext cx="3845273" cy="2079647"/>
          </a:xfrm>
          <a:prstGeom prst="rect">
            <a:avLst/>
          </a:prstGeom>
        </p:spPr>
      </p:pic>
      <p:pic>
        <p:nvPicPr>
          <p:cNvPr id="11" name="Picture 10">
            <a:extLst>
              <a:ext uri="{FF2B5EF4-FFF2-40B4-BE49-F238E27FC236}">
                <a16:creationId xmlns:a16="http://schemas.microsoft.com/office/drawing/2014/main" id="{904D2803-D8A4-C915-1243-002A2A1F0888}"/>
              </a:ext>
            </a:extLst>
          </p:cNvPr>
          <p:cNvPicPr>
            <a:picLocks noChangeAspect="1"/>
          </p:cNvPicPr>
          <p:nvPr/>
        </p:nvPicPr>
        <p:blipFill>
          <a:blip r:embed="rId5"/>
          <a:stretch>
            <a:fillRect/>
          </a:stretch>
        </p:blipFill>
        <p:spPr>
          <a:xfrm>
            <a:off x="4153796" y="2840750"/>
            <a:ext cx="2843609" cy="2548293"/>
          </a:xfrm>
          <a:prstGeom prst="rect">
            <a:avLst/>
          </a:prstGeom>
        </p:spPr>
      </p:pic>
      <p:pic>
        <p:nvPicPr>
          <p:cNvPr id="13" name="Picture 12">
            <a:extLst>
              <a:ext uri="{FF2B5EF4-FFF2-40B4-BE49-F238E27FC236}">
                <a16:creationId xmlns:a16="http://schemas.microsoft.com/office/drawing/2014/main" id="{89360A18-7578-5117-1227-F441BC86ABC2}"/>
              </a:ext>
            </a:extLst>
          </p:cNvPr>
          <p:cNvPicPr>
            <a:picLocks noChangeAspect="1"/>
          </p:cNvPicPr>
          <p:nvPr/>
        </p:nvPicPr>
        <p:blipFill>
          <a:blip r:embed="rId6"/>
          <a:stretch>
            <a:fillRect/>
          </a:stretch>
        </p:blipFill>
        <p:spPr>
          <a:xfrm>
            <a:off x="8750232" y="4610358"/>
            <a:ext cx="2438740" cy="1286054"/>
          </a:xfrm>
          <a:prstGeom prst="rect">
            <a:avLst/>
          </a:prstGeom>
        </p:spPr>
      </p:pic>
      <p:pic>
        <p:nvPicPr>
          <p:cNvPr id="15" name="Picture 14">
            <a:extLst>
              <a:ext uri="{FF2B5EF4-FFF2-40B4-BE49-F238E27FC236}">
                <a16:creationId xmlns:a16="http://schemas.microsoft.com/office/drawing/2014/main" id="{B7ACE5BE-B35E-625A-459B-69423084541A}"/>
              </a:ext>
            </a:extLst>
          </p:cNvPr>
          <p:cNvPicPr>
            <a:picLocks noChangeAspect="1"/>
          </p:cNvPicPr>
          <p:nvPr/>
        </p:nvPicPr>
        <p:blipFill>
          <a:blip r:embed="rId7"/>
          <a:stretch>
            <a:fillRect/>
          </a:stretch>
        </p:blipFill>
        <p:spPr>
          <a:xfrm>
            <a:off x="5688881" y="4610358"/>
            <a:ext cx="2829320" cy="1981477"/>
          </a:xfrm>
          <a:prstGeom prst="rect">
            <a:avLst/>
          </a:prstGeom>
        </p:spPr>
      </p:pic>
      <p:pic>
        <p:nvPicPr>
          <p:cNvPr id="17" name="Picture 16">
            <a:extLst>
              <a:ext uri="{FF2B5EF4-FFF2-40B4-BE49-F238E27FC236}">
                <a16:creationId xmlns:a16="http://schemas.microsoft.com/office/drawing/2014/main" id="{4A14DF7A-84B6-4957-497C-8C5BC78D330F}"/>
              </a:ext>
            </a:extLst>
          </p:cNvPr>
          <p:cNvPicPr>
            <a:picLocks noChangeAspect="1"/>
          </p:cNvPicPr>
          <p:nvPr/>
        </p:nvPicPr>
        <p:blipFill>
          <a:blip r:embed="rId8"/>
          <a:stretch>
            <a:fillRect/>
          </a:stretch>
        </p:blipFill>
        <p:spPr>
          <a:xfrm>
            <a:off x="2286840" y="4990917"/>
            <a:ext cx="2324424" cy="1552792"/>
          </a:xfrm>
          <a:prstGeom prst="rect">
            <a:avLst/>
          </a:prstGeom>
        </p:spPr>
      </p:pic>
      <p:pic>
        <p:nvPicPr>
          <p:cNvPr id="19" name="Picture 18">
            <a:extLst>
              <a:ext uri="{FF2B5EF4-FFF2-40B4-BE49-F238E27FC236}">
                <a16:creationId xmlns:a16="http://schemas.microsoft.com/office/drawing/2014/main" id="{5404F6C4-FB1B-8CD3-9827-92728F0B8150}"/>
              </a:ext>
            </a:extLst>
          </p:cNvPr>
          <p:cNvPicPr>
            <a:picLocks noChangeAspect="1"/>
          </p:cNvPicPr>
          <p:nvPr/>
        </p:nvPicPr>
        <p:blipFill>
          <a:blip r:embed="rId9"/>
          <a:stretch>
            <a:fillRect/>
          </a:stretch>
        </p:blipFill>
        <p:spPr>
          <a:xfrm>
            <a:off x="210715" y="4405523"/>
            <a:ext cx="1999400" cy="1886226"/>
          </a:xfrm>
          <a:prstGeom prst="rect">
            <a:avLst/>
          </a:prstGeom>
        </p:spPr>
      </p:pic>
    </p:spTree>
    <p:extLst>
      <p:ext uri="{BB962C8B-B14F-4D97-AF65-F5344CB8AC3E}">
        <p14:creationId xmlns:p14="http://schemas.microsoft.com/office/powerpoint/2010/main" val="52021115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B59B-38D6-F11C-508E-04724D49DC63}"/>
              </a:ext>
            </a:extLst>
          </p:cNvPr>
          <p:cNvSpPr>
            <a:spLocks noGrp="1"/>
          </p:cNvSpPr>
          <p:nvPr>
            <p:ph type="title"/>
          </p:nvPr>
        </p:nvSpPr>
        <p:spPr/>
        <p:txBody>
          <a:bodyPr/>
          <a:lstStyle/>
          <a:p>
            <a:r>
              <a:rPr lang="en-US" b="1" dirty="0"/>
              <a:t>Alignment Update</a:t>
            </a:r>
          </a:p>
        </p:txBody>
      </p:sp>
    </p:spTree>
    <p:extLst>
      <p:ext uri="{BB962C8B-B14F-4D97-AF65-F5344CB8AC3E}">
        <p14:creationId xmlns:p14="http://schemas.microsoft.com/office/powerpoint/2010/main" val="302019423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05EEEA-E05C-111E-95FF-DCE9D8D7E020}"/>
              </a:ext>
            </a:extLst>
          </p:cNvPr>
          <p:cNvPicPr>
            <a:picLocks noChangeAspect="1"/>
          </p:cNvPicPr>
          <p:nvPr/>
        </p:nvPicPr>
        <p:blipFill>
          <a:blip r:embed="rId2"/>
          <a:stretch>
            <a:fillRect/>
          </a:stretch>
        </p:blipFill>
        <p:spPr>
          <a:xfrm>
            <a:off x="494518" y="285311"/>
            <a:ext cx="11202963" cy="6287377"/>
          </a:xfrm>
          <a:prstGeom prst="rect">
            <a:avLst/>
          </a:prstGeom>
        </p:spPr>
      </p:pic>
    </p:spTree>
    <p:extLst>
      <p:ext uri="{BB962C8B-B14F-4D97-AF65-F5344CB8AC3E}">
        <p14:creationId xmlns:p14="http://schemas.microsoft.com/office/powerpoint/2010/main" val="164941268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45F10-9DCF-46C5-B3CB-D288CC67D554}"/>
              </a:ext>
            </a:extLst>
          </p:cNvPr>
          <p:cNvSpPr>
            <a:spLocks noGrp="1"/>
          </p:cNvSpPr>
          <p:nvPr>
            <p:ph type="title"/>
          </p:nvPr>
        </p:nvSpPr>
        <p:spPr>
          <a:xfrm>
            <a:off x="838200" y="365125"/>
            <a:ext cx="10515600" cy="757619"/>
          </a:xfrm>
        </p:spPr>
        <p:txBody>
          <a:bodyPr/>
          <a:lstStyle/>
          <a:p>
            <a:r>
              <a:rPr lang="en-US" b="1" dirty="0"/>
              <a:t>Units Impacted</a:t>
            </a:r>
          </a:p>
        </p:txBody>
      </p:sp>
      <p:sp>
        <p:nvSpPr>
          <p:cNvPr id="3" name="Text Placeholder 2">
            <a:extLst>
              <a:ext uri="{FF2B5EF4-FFF2-40B4-BE49-F238E27FC236}">
                <a16:creationId xmlns:a16="http://schemas.microsoft.com/office/drawing/2014/main" id="{8B26E4FC-967D-B1D6-A94D-9447AF3EAA9E}"/>
              </a:ext>
            </a:extLst>
          </p:cNvPr>
          <p:cNvSpPr>
            <a:spLocks noGrp="1"/>
          </p:cNvSpPr>
          <p:nvPr>
            <p:ph type="body" idx="1"/>
          </p:nvPr>
        </p:nvSpPr>
        <p:spPr>
          <a:xfrm>
            <a:off x="838200" y="1466526"/>
            <a:ext cx="10515600" cy="5054219"/>
          </a:xfrm>
        </p:spPr>
        <p:txBody>
          <a:bodyPr>
            <a:normAutofit fontScale="92500" lnSpcReduction="20000"/>
          </a:bodyPr>
          <a:lstStyle/>
          <a:p>
            <a:r>
              <a:rPr lang="en-US" dirty="0"/>
              <a:t>GMD (to Powhatan)</a:t>
            </a:r>
          </a:p>
          <a:p>
            <a:pPr lvl="1"/>
            <a:r>
              <a:rPr lang="en-US" dirty="0"/>
              <a:t>Packs – 0187, 0882, 1513</a:t>
            </a:r>
          </a:p>
          <a:p>
            <a:pPr lvl="1"/>
            <a:r>
              <a:rPr lang="en-US" dirty="0"/>
              <a:t>Troops – 0187, 0918, 1113, 1887, 1888</a:t>
            </a:r>
          </a:p>
          <a:p>
            <a:pPr lvl="1"/>
            <a:endParaRPr lang="en-US" dirty="0"/>
          </a:p>
          <a:p>
            <a:r>
              <a:rPr lang="en-US" dirty="0">
                <a:effectLst/>
                <a:ea typeface="Aptos" panose="020B0004020202020204" pitchFamily="34" charset="0"/>
                <a:cs typeface="Aptos" panose="020B0004020202020204" pitchFamily="34" charset="0"/>
              </a:rPr>
              <a:t>Old Dominion District </a:t>
            </a:r>
            <a:r>
              <a:rPr lang="en-US" dirty="0">
                <a:ea typeface="Aptos" panose="020B0004020202020204" pitchFamily="34" charset="0"/>
                <a:cs typeface="Aptos" panose="020B0004020202020204" pitchFamily="34" charset="0"/>
              </a:rPr>
              <a:t>(to GMD)</a:t>
            </a:r>
            <a:endParaRPr lang="en-US" dirty="0">
              <a:effectLst/>
              <a:ea typeface="Aptos" panose="020B0004020202020204" pitchFamily="34" charset="0"/>
              <a:cs typeface="Aptos" panose="020B0004020202020204" pitchFamily="34" charset="0"/>
            </a:endParaRPr>
          </a:p>
          <a:p>
            <a:pPr lvl="1"/>
            <a:r>
              <a:rPr lang="en-US" dirty="0">
                <a:ea typeface="Aptos" panose="020B0004020202020204" pitchFamily="34" charset="0"/>
                <a:cs typeface="Aptos" panose="020B0004020202020204" pitchFamily="34" charset="0"/>
              </a:rPr>
              <a:t>Packs – 0855, 1845, 1962</a:t>
            </a:r>
          </a:p>
          <a:p>
            <a:pPr lvl="1"/>
            <a:r>
              <a:rPr lang="en-US" dirty="0">
                <a:ea typeface="Aptos" panose="020B0004020202020204" pitchFamily="34" charset="0"/>
                <a:cs typeface="Aptos" panose="020B0004020202020204" pitchFamily="34" charset="0"/>
              </a:rPr>
              <a:t>Troops – 0875, 1845</a:t>
            </a:r>
          </a:p>
          <a:p>
            <a:pPr lvl="1"/>
            <a:endParaRPr lang="en-US" dirty="0">
              <a:ea typeface="Aptos" panose="020B0004020202020204" pitchFamily="34" charset="0"/>
              <a:cs typeface="Aptos" panose="020B0004020202020204" pitchFamily="34" charset="0"/>
            </a:endParaRPr>
          </a:p>
          <a:p>
            <a:r>
              <a:rPr lang="en-US" dirty="0">
                <a:effectLst/>
                <a:ea typeface="Aptos" panose="020B0004020202020204" pitchFamily="34" charset="0"/>
                <a:cs typeface="Aptos" panose="020B0004020202020204" pitchFamily="34" charset="0"/>
              </a:rPr>
              <a:t>Chain Bridge District </a:t>
            </a:r>
            <a:r>
              <a:rPr lang="en-US" dirty="0">
                <a:ea typeface="Aptos" panose="020B0004020202020204" pitchFamily="34" charset="0"/>
                <a:cs typeface="Aptos" panose="020B0004020202020204" pitchFamily="34" charset="0"/>
              </a:rPr>
              <a:t>(to GMD)</a:t>
            </a:r>
            <a:endParaRPr lang="en-US" dirty="0">
              <a:effectLst/>
              <a:ea typeface="Aptos" panose="020B0004020202020204" pitchFamily="34" charset="0"/>
              <a:cs typeface="Aptos" panose="020B0004020202020204" pitchFamily="34" charset="0"/>
            </a:endParaRPr>
          </a:p>
          <a:p>
            <a:pPr lvl="1"/>
            <a:r>
              <a:rPr lang="en-US" dirty="0">
                <a:ea typeface="Aptos" panose="020B0004020202020204" pitchFamily="34" charset="0"/>
                <a:cs typeface="Aptos" panose="020B0004020202020204" pitchFamily="34" charset="0"/>
              </a:rPr>
              <a:t>Packs – 0667, 0861, 1127, 1867</a:t>
            </a:r>
          </a:p>
          <a:p>
            <a:pPr lvl="1"/>
            <a:r>
              <a:rPr lang="en-US" dirty="0">
                <a:effectLst/>
                <a:ea typeface="Aptos" panose="020B0004020202020204" pitchFamily="34" charset="0"/>
                <a:cs typeface="Aptos" panose="020B0004020202020204" pitchFamily="34" charset="0"/>
              </a:rPr>
              <a:t>Troops – 0652, 0667, 0869, 1130, 1916, 2119</a:t>
            </a:r>
          </a:p>
          <a:p>
            <a:pPr lvl="1"/>
            <a:r>
              <a:rPr lang="en-US" dirty="0">
                <a:ea typeface="Aptos" panose="020B0004020202020204" pitchFamily="34" charset="0"/>
                <a:cs typeface="Aptos" panose="020B0004020202020204" pitchFamily="34" charset="0"/>
              </a:rPr>
              <a:t>Crew - 0652</a:t>
            </a:r>
            <a:endParaRPr lang="en-US" dirty="0">
              <a:effectLst/>
              <a:ea typeface="Aptos" panose="020B0004020202020204" pitchFamily="34" charset="0"/>
              <a:cs typeface="Aptos" panose="020B0004020202020204" pitchFamily="34" charset="0"/>
            </a:endParaRPr>
          </a:p>
          <a:p>
            <a:pPr lvl="1"/>
            <a:endParaRPr lang="en-US" sz="1800" dirty="0">
              <a:effectLst/>
              <a:latin typeface="Aptos" panose="020B0004020202020204" pitchFamily="34" charset="0"/>
              <a:ea typeface="Aptos" panose="020B0004020202020204" pitchFamily="34" charset="0"/>
              <a:cs typeface="Aptos" panose="020B0004020202020204" pitchFamily="34" charset="0"/>
            </a:endParaRPr>
          </a:p>
          <a:p>
            <a:pPr lvl="1"/>
            <a:endParaRPr lang="en-US" sz="1800" dirty="0">
              <a:effectLst/>
              <a:latin typeface="Aptos" panose="020B0004020202020204" pitchFamily="34" charset="0"/>
              <a:ea typeface="Aptos" panose="020B0004020202020204" pitchFamily="34" charset="0"/>
              <a:cs typeface="Aptos" panose="020B0004020202020204" pitchFamily="34" charset="0"/>
            </a:endParaRPr>
          </a:p>
          <a:p>
            <a:pPr lvl="1"/>
            <a:endParaRPr lang="en-US" dirty="0"/>
          </a:p>
        </p:txBody>
      </p:sp>
    </p:spTree>
    <p:extLst>
      <p:ext uri="{BB962C8B-B14F-4D97-AF65-F5344CB8AC3E}">
        <p14:creationId xmlns:p14="http://schemas.microsoft.com/office/powerpoint/2010/main" val="289615495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0139-66EC-7992-82AA-502E12CC7490}"/>
              </a:ext>
            </a:extLst>
          </p:cNvPr>
          <p:cNvSpPr>
            <a:spLocks noGrp="1"/>
          </p:cNvSpPr>
          <p:nvPr>
            <p:ph type="title"/>
          </p:nvPr>
        </p:nvSpPr>
        <p:spPr>
          <a:xfrm>
            <a:off x="838200" y="365126"/>
            <a:ext cx="10515600" cy="557984"/>
          </a:xfrm>
        </p:spPr>
        <p:txBody>
          <a:bodyPr>
            <a:normAutofit fontScale="90000"/>
          </a:bodyPr>
          <a:lstStyle/>
          <a:p>
            <a:r>
              <a:rPr lang="en-US" sz="4000" b="1" dirty="0"/>
              <a:t>New District Name (voting closes 06/14/24 at noon)</a:t>
            </a:r>
          </a:p>
        </p:txBody>
      </p:sp>
      <p:pic>
        <p:nvPicPr>
          <p:cNvPr id="5" name="Picture 4">
            <a:extLst>
              <a:ext uri="{FF2B5EF4-FFF2-40B4-BE49-F238E27FC236}">
                <a16:creationId xmlns:a16="http://schemas.microsoft.com/office/drawing/2014/main" id="{9D7BCB90-B640-B202-8DE6-C1AA0557523D}"/>
              </a:ext>
            </a:extLst>
          </p:cNvPr>
          <p:cNvPicPr>
            <a:picLocks noChangeAspect="1"/>
          </p:cNvPicPr>
          <p:nvPr/>
        </p:nvPicPr>
        <p:blipFill>
          <a:blip r:embed="rId2"/>
          <a:stretch>
            <a:fillRect/>
          </a:stretch>
        </p:blipFill>
        <p:spPr>
          <a:xfrm>
            <a:off x="286871" y="1059652"/>
            <a:ext cx="11510682" cy="5610089"/>
          </a:xfrm>
          <a:prstGeom prst="rect">
            <a:avLst/>
          </a:prstGeom>
        </p:spPr>
      </p:pic>
    </p:spTree>
    <p:extLst>
      <p:ext uri="{BB962C8B-B14F-4D97-AF65-F5344CB8AC3E}">
        <p14:creationId xmlns:p14="http://schemas.microsoft.com/office/powerpoint/2010/main" val="229684863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Time for Cracker Barrel</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a:xfrm>
            <a:off x="838200" y="1502875"/>
            <a:ext cx="10515600" cy="5079080"/>
          </a:xfrm>
        </p:spPr>
        <p:txBody>
          <a:bodyPr>
            <a:normAutofit/>
          </a:bodyPr>
          <a:lstStyle/>
          <a:p>
            <a:pPr marL="0" indent="0">
              <a:buNone/>
              <a:defRPr/>
            </a:pPr>
            <a:endParaRPr lang="en-US" dirty="0">
              <a:latin typeface="Arial" panose="020B0604020202020204" pitchFamily="34" charset="0"/>
              <a:cs typeface="Arial" panose="020B0604020202020204" pitchFamily="34" charset="0"/>
            </a:endParaRPr>
          </a:p>
          <a:p>
            <a:pPr marL="0" indent="0">
              <a:buNone/>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Minutes and slides available on the </a:t>
            </a:r>
            <a:r>
              <a:rPr lang="en-US" i="1" dirty="0">
                <a:latin typeface="Arial" panose="020B0604020202020204" pitchFamily="34" charset="0"/>
                <a:cs typeface="Arial" panose="020B0604020202020204" pitchFamily="34" charset="0"/>
                <a:hlinkClick r:id="rId2"/>
              </a:rPr>
              <a:t>GMD web site </a:t>
            </a:r>
            <a:r>
              <a:rPr lang="en-US" i="1" dirty="0">
                <a:latin typeface="Arial" panose="020B0604020202020204" pitchFamily="34" charset="0"/>
                <a:cs typeface="Arial" panose="020B0604020202020204" pitchFamily="34" charset="0"/>
              </a:rPr>
              <a:t>(District Resources, Roundtable).  Password is “GMDRT”</a:t>
            </a:r>
          </a:p>
          <a:p>
            <a:pPr>
              <a:defRPr/>
            </a:pPr>
            <a:endParaRPr lang="en-US" i="1"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Next meeting – August 8, 2024, at FC Presbyterian Church</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3DE16-04C7-FA87-CFA2-1F11DF49EFE9}"/>
              </a:ext>
            </a:extLst>
          </p:cNvPr>
          <p:cNvSpPr>
            <a:spLocks noGrp="1"/>
          </p:cNvSpPr>
          <p:nvPr>
            <p:ph type="title"/>
          </p:nvPr>
        </p:nvSpPr>
        <p:spPr>
          <a:xfrm>
            <a:off x="4527698" y="2629860"/>
            <a:ext cx="3765698" cy="1325563"/>
          </a:xfrm>
        </p:spPr>
        <p:txBody>
          <a:bodyPr/>
          <a:lstStyle/>
          <a:p>
            <a:r>
              <a:rPr lang="en-US" b="1" dirty="0"/>
              <a:t>Backup Slides</a:t>
            </a:r>
          </a:p>
        </p:txBody>
      </p:sp>
    </p:spTree>
    <p:extLst>
      <p:ext uri="{BB962C8B-B14F-4D97-AF65-F5344CB8AC3E}">
        <p14:creationId xmlns:p14="http://schemas.microsoft.com/office/powerpoint/2010/main" val="1663295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FCFE63B-E34B-18EB-BD36-03E0FE94EEF4}"/>
              </a:ext>
            </a:extLst>
          </p:cNvPr>
          <p:cNvSpPr>
            <a:spLocks noGrp="1"/>
          </p:cNvSpPr>
          <p:nvPr>
            <p:ph type="title"/>
          </p:nvPr>
        </p:nvSpPr>
        <p:spPr>
          <a:xfrm>
            <a:off x="838200" y="35516"/>
            <a:ext cx="10515600" cy="1325563"/>
          </a:xfrm>
        </p:spPr>
        <p:txBody>
          <a:bodyPr/>
          <a:lstStyle/>
          <a:p>
            <a:r>
              <a:rPr lang="en-US" altLang="en-US" b="1" dirty="0">
                <a:latin typeface="Helvetica" panose="020B0604020202020204" pitchFamily="34" charset="0"/>
                <a:ea typeface="ヒラギノ角ゴ Pro W3" charset="-128"/>
              </a:rPr>
              <a:t>Pack Resources</a:t>
            </a:r>
          </a:p>
        </p:txBody>
      </p:sp>
      <p:sp>
        <p:nvSpPr>
          <p:cNvPr id="13315" name="Content Placeholder 2">
            <a:extLst>
              <a:ext uri="{FF2B5EF4-FFF2-40B4-BE49-F238E27FC236}">
                <a16:creationId xmlns:a16="http://schemas.microsoft.com/office/drawing/2014/main" id="{B0085EF7-ACC8-6983-AAC3-91EA30D658C0}"/>
              </a:ext>
            </a:extLst>
          </p:cNvPr>
          <p:cNvSpPr>
            <a:spLocks noGrp="1"/>
          </p:cNvSpPr>
          <p:nvPr>
            <p:ph idx="1"/>
          </p:nvPr>
        </p:nvSpPr>
        <p:spPr>
          <a:xfrm>
            <a:off x="838200" y="1117933"/>
            <a:ext cx="4228322" cy="4885844"/>
          </a:xfrm>
        </p:spPr>
        <p:txBody>
          <a:bodyPr>
            <a:normAutofit/>
          </a:bodyPr>
          <a:lstStyle/>
          <a:p>
            <a:pPr marL="0" indent="0">
              <a:lnSpc>
                <a:spcPct val="107000"/>
              </a:lnSpc>
              <a:spcBef>
                <a:spcPct val="0"/>
              </a:spcBef>
              <a:buNone/>
            </a:pPr>
            <a:endParaRPr lang="en-US" altLang="en-US" sz="3200" dirty="0">
              <a:latin typeface="Calibri" panose="020F0502020204030204" pitchFamily="34" charset="0"/>
              <a:ea typeface="Calibri" panose="020F0502020204030204" pitchFamily="34" charset="0"/>
              <a:cs typeface="Arial" panose="020B0604020202020204" pitchFamily="34" charset="0"/>
              <a:hlinkClick r:id="rId2"/>
            </a:endParaRPr>
          </a:p>
          <a:p>
            <a:pPr marL="0" indent="0">
              <a:lnSpc>
                <a:spcPct val="107000"/>
              </a:lnSpc>
              <a:spcBef>
                <a:spcPct val="0"/>
              </a:spcBef>
              <a:buNone/>
            </a:pPr>
            <a:endParaRPr lang="en-US" altLang="en-US" sz="3200" dirty="0">
              <a:latin typeface="Calibri" panose="020F0502020204030204" pitchFamily="34" charset="0"/>
              <a:ea typeface="Calibri" panose="020F0502020204030204" pitchFamily="34" charset="0"/>
              <a:cs typeface="Arial" panose="020B0604020202020204" pitchFamily="34" charset="0"/>
              <a:hlinkClick r:id="rId2"/>
            </a:endParaRPr>
          </a:p>
          <a:p>
            <a:pPr marL="0" indent="0">
              <a:lnSpc>
                <a:spcPct val="107000"/>
              </a:lnSpc>
              <a:spcBef>
                <a:spcPct val="0"/>
              </a:spcBef>
              <a:buNone/>
            </a:pPr>
            <a:endParaRPr lang="en-US" altLang="en-US" sz="3200" dirty="0">
              <a:latin typeface="Calibri" panose="020F0502020204030204" pitchFamily="34" charset="0"/>
              <a:ea typeface="Calibri" panose="020F0502020204030204" pitchFamily="34" charset="0"/>
              <a:cs typeface="Arial" panose="020B0604020202020204" pitchFamily="34" charset="0"/>
              <a:hlinkClick r:id="rId2"/>
            </a:endParaRPr>
          </a:p>
          <a:p>
            <a:pPr marL="0" indent="0">
              <a:lnSpc>
                <a:spcPct val="107000"/>
              </a:lnSpc>
              <a:spcBef>
                <a:spcPct val="0"/>
              </a:spcBef>
              <a:buNone/>
            </a:pPr>
            <a:r>
              <a:rPr lang="en-US" altLang="en-US" sz="3200" dirty="0">
                <a:latin typeface="Calibri" panose="020F0502020204030204" pitchFamily="34" charset="0"/>
                <a:ea typeface="Calibri" panose="020F0502020204030204" pitchFamily="34" charset="0"/>
                <a:cs typeface="Arial" panose="020B0604020202020204" pitchFamily="34" charset="0"/>
                <a:hlinkClick r:id="rId2"/>
              </a:rPr>
              <a:t>Pack Budget Worksheet</a:t>
            </a:r>
            <a:r>
              <a:rPr lang="en-US" altLang="en-US" sz="3200" dirty="0">
                <a:latin typeface="Calibri" panose="020F0502020204030204" pitchFamily="34" charset="0"/>
                <a:ea typeface="Calibri" panose="020F0502020204030204" pitchFamily="34" charset="0"/>
                <a:cs typeface="Arial" panose="020B0604020202020204" pitchFamily="34" charset="0"/>
              </a:rPr>
              <a:t> </a:t>
            </a:r>
          </a:p>
          <a:p>
            <a:pPr marL="0" indent="0">
              <a:lnSpc>
                <a:spcPct val="107000"/>
              </a:lnSpc>
              <a:spcBef>
                <a:spcPct val="0"/>
              </a:spcBef>
              <a:buNone/>
            </a:pPr>
            <a:endParaRPr lang="en-US" altLang="en-US" sz="3200"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A35BA7B-63E6-4D4C-C928-C46257A5CC6C}"/>
              </a:ext>
            </a:extLst>
          </p:cNvPr>
          <p:cNvPicPr>
            <a:picLocks noChangeAspect="1"/>
          </p:cNvPicPr>
          <p:nvPr/>
        </p:nvPicPr>
        <p:blipFill>
          <a:blip r:embed="rId3"/>
          <a:stretch>
            <a:fillRect/>
          </a:stretch>
        </p:blipFill>
        <p:spPr>
          <a:xfrm>
            <a:off x="6345770" y="35516"/>
            <a:ext cx="5563329" cy="6858000"/>
          </a:xfrm>
          <a:prstGeom prst="rect">
            <a:avLst/>
          </a:prstGeom>
        </p:spPr>
      </p:pic>
    </p:spTree>
    <p:extLst>
      <p:ext uri="{BB962C8B-B14F-4D97-AF65-F5344CB8AC3E}">
        <p14:creationId xmlns:p14="http://schemas.microsoft.com/office/powerpoint/2010/main" val="134616845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E69F-3C43-A4AE-BC72-3774C64E89D1}"/>
              </a:ext>
            </a:extLst>
          </p:cNvPr>
          <p:cNvSpPr>
            <a:spLocks noGrp="1"/>
          </p:cNvSpPr>
          <p:nvPr>
            <p:ph type="title"/>
          </p:nvPr>
        </p:nvSpPr>
        <p:spPr>
          <a:xfrm>
            <a:off x="838200" y="365126"/>
            <a:ext cx="10515600" cy="741780"/>
          </a:xfrm>
        </p:spPr>
        <p:txBody>
          <a:bodyPr/>
          <a:lstStyle/>
          <a:p>
            <a:r>
              <a:rPr lang="en-US" b="1" dirty="0"/>
              <a:t>Chain Bridge Units moving to GMD</a:t>
            </a:r>
          </a:p>
        </p:txBody>
      </p:sp>
      <p:graphicFrame>
        <p:nvGraphicFramePr>
          <p:cNvPr id="4" name="Table 3">
            <a:extLst>
              <a:ext uri="{FF2B5EF4-FFF2-40B4-BE49-F238E27FC236}">
                <a16:creationId xmlns:a16="http://schemas.microsoft.com/office/drawing/2014/main" id="{AB343BBC-E016-4AC1-21F2-D391323FACAD}"/>
              </a:ext>
            </a:extLst>
          </p:cNvPr>
          <p:cNvGraphicFramePr>
            <a:graphicFrameLocks noGrp="1"/>
          </p:cNvGraphicFramePr>
          <p:nvPr>
            <p:extLst>
              <p:ext uri="{D42A27DB-BD31-4B8C-83A1-F6EECF244321}">
                <p14:modId xmlns:p14="http://schemas.microsoft.com/office/powerpoint/2010/main" val="3813433961"/>
              </p:ext>
            </p:extLst>
          </p:nvPr>
        </p:nvGraphicFramePr>
        <p:xfrm>
          <a:off x="998620" y="1106906"/>
          <a:ext cx="10515599" cy="5065293"/>
        </p:xfrm>
        <a:graphic>
          <a:graphicData uri="http://schemas.openxmlformats.org/drawingml/2006/table">
            <a:tbl>
              <a:tblPr/>
              <a:tblGrid>
                <a:gridCol w="5041251">
                  <a:extLst>
                    <a:ext uri="{9D8B030D-6E8A-4147-A177-3AD203B41FA5}">
                      <a16:colId xmlns:a16="http://schemas.microsoft.com/office/drawing/2014/main" val="315686175"/>
                    </a:ext>
                  </a:extLst>
                </a:gridCol>
                <a:gridCol w="5474348">
                  <a:extLst>
                    <a:ext uri="{9D8B030D-6E8A-4147-A177-3AD203B41FA5}">
                      <a16:colId xmlns:a16="http://schemas.microsoft.com/office/drawing/2014/main" val="4090284258"/>
                    </a:ext>
                  </a:extLst>
                </a:gridCol>
              </a:tblGrid>
              <a:tr h="341716">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Crew 0652 - St Dunstans Episcopal Church</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1830 Kirby Rd Mclean, VA 22101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449896292"/>
                  </a:ext>
                </a:extLst>
              </a:tr>
              <a:tr h="341716">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Pack 1867 (F) - St Dunstans Episcopal Church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1830 Kirby Rd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272512581"/>
                  </a:ext>
                </a:extLst>
              </a:tr>
              <a:tr h="341716">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Pack 0667 (B) - Chesterbrook United Methodist Church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Meets at Franklin Sherman ES, 6633 Brawner St,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991114163"/>
                  </a:ext>
                </a:extLst>
              </a:tr>
              <a:tr h="341716">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Pack 0861 (F) - Lutheran Church of the Redeemer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1545 Chain Bridge Rd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773928097"/>
                  </a:ext>
                </a:extLst>
              </a:tr>
              <a:tr h="362627">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Pack 1127 (F) - American Legion McLean Post 270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1205 Dolley Madison Blvd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723260466"/>
                  </a:ext>
                </a:extLst>
              </a:tr>
              <a:tr h="569527">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Troop 0652 (B) - St Dunstans Episcopal Church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1830 Kirby Rd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6823198"/>
                  </a:ext>
                </a:extLst>
              </a:tr>
              <a:tr h="553255">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Troop 0667 (B) - Chesterbrook United Methodist Church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Meets at Franklin Sherman ES, 6633 Brawner St,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818741964"/>
                  </a:ext>
                </a:extLst>
              </a:tr>
              <a:tr h="553255">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Troop 0869 (B) - American Legion McLean Post 270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1205 Dolley Madison Blvd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527851486"/>
                  </a:ext>
                </a:extLst>
              </a:tr>
              <a:tr h="553255">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Troop 1130 (B) - American Legion McLean Post 270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1205 Dolley Madison Blvd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051143780"/>
                  </a:ext>
                </a:extLst>
              </a:tr>
              <a:tr h="553255">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Troop 1916 (B) - Lutheran Church of the Redeemer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1545 Chain Bridge Rd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264530577"/>
                  </a:ext>
                </a:extLst>
              </a:tr>
              <a:tr h="553255">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Troop 2119 (G) - Lutheran Church Of The Redeemer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1400" b="0" i="0" u="none" strike="noStrike" dirty="0">
                          <a:solidFill>
                            <a:srgbClr val="FFFFFF"/>
                          </a:solidFill>
                          <a:effectLst/>
                          <a:highlight>
                            <a:srgbClr val="0070C0"/>
                          </a:highlight>
                          <a:latin typeface="Arial" panose="020B0604020202020204" pitchFamily="34" charset="0"/>
                        </a:rPr>
                        <a:t>1545 Chain Bridge Rd McLean, VA 22101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20948294"/>
                  </a:ext>
                </a:extLst>
              </a:tr>
            </a:tbl>
          </a:graphicData>
        </a:graphic>
      </p:graphicFrame>
    </p:spTree>
    <p:extLst>
      <p:ext uri="{BB962C8B-B14F-4D97-AF65-F5344CB8AC3E}">
        <p14:creationId xmlns:p14="http://schemas.microsoft.com/office/powerpoint/2010/main" val="8864196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D69FB7-FEAD-A247-E353-585EC2AD36B0}"/>
              </a:ext>
            </a:extLst>
          </p:cNvPr>
          <p:cNvPicPr>
            <a:picLocks noChangeAspect="1"/>
          </p:cNvPicPr>
          <p:nvPr/>
        </p:nvPicPr>
        <p:blipFill>
          <a:blip r:embed="rId2"/>
          <a:stretch>
            <a:fillRect/>
          </a:stretch>
        </p:blipFill>
        <p:spPr>
          <a:xfrm>
            <a:off x="7532513" y="1361079"/>
            <a:ext cx="4659487" cy="6150198"/>
          </a:xfrm>
          <a:prstGeom prst="rect">
            <a:avLst/>
          </a:prstGeom>
        </p:spPr>
      </p:pic>
      <p:sp>
        <p:nvSpPr>
          <p:cNvPr id="13314" name="Title 1">
            <a:extLst>
              <a:ext uri="{FF2B5EF4-FFF2-40B4-BE49-F238E27FC236}">
                <a16:creationId xmlns:a16="http://schemas.microsoft.com/office/drawing/2014/main" id="{6FCFE63B-E34B-18EB-BD36-03E0FE94EEF4}"/>
              </a:ext>
            </a:extLst>
          </p:cNvPr>
          <p:cNvSpPr>
            <a:spLocks noGrp="1"/>
          </p:cNvSpPr>
          <p:nvPr>
            <p:ph type="title"/>
          </p:nvPr>
        </p:nvSpPr>
        <p:spPr>
          <a:xfrm>
            <a:off x="838200" y="35516"/>
            <a:ext cx="11142306" cy="1325563"/>
          </a:xfrm>
        </p:spPr>
        <p:txBody>
          <a:bodyPr>
            <a:normAutofit fontScale="90000"/>
          </a:bodyPr>
          <a:lstStyle/>
          <a:p>
            <a:r>
              <a:rPr lang="en-US" altLang="en-US" b="1" dirty="0">
                <a:latin typeface="Helvetica" panose="020B0604020202020204" pitchFamily="34" charset="0"/>
                <a:ea typeface="ヒラギノ角ゴ Pro W3" charset="-128"/>
              </a:rPr>
              <a:t>Pack Resources - </a:t>
            </a:r>
            <a:r>
              <a:rPr lang="en-US" altLang="en-US" sz="4400" dirty="0">
                <a:latin typeface="Calibri" panose="020F0502020204030204" pitchFamily="34" charset="0"/>
                <a:ea typeface="Calibri" panose="020F0502020204030204" pitchFamily="34" charset="0"/>
                <a:cs typeface="Arial" panose="020B0604020202020204" pitchFamily="34" charset="0"/>
                <a:hlinkClick r:id="rId3"/>
              </a:rPr>
              <a:t>Selecting Cub Pack Leadership </a:t>
            </a:r>
            <a:br>
              <a:rPr lang="en-US" altLang="en-US" sz="4400" dirty="0">
                <a:latin typeface="Calibri" panose="020F0502020204030204" pitchFamily="34" charset="0"/>
                <a:ea typeface="Calibri" panose="020F0502020204030204" pitchFamily="34" charset="0"/>
                <a:cs typeface="Arial" panose="020B0604020202020204" pitchFamily="34" charset="0"/>
              </a:rPr>
            </a:br>
            <a:endParaRPr lang="en-US" altLang="en-US" b="1" dirty="0">
              <a:latin typeface="Helvetica" panose="020B0604020202020204" pitchFamily="34" charset="0"/>
              <a:ea typeface="ヒラギノ角ゴ Pro W3" charset="-128"/>
            </a:endParaRPr>
          </a:p>
        </p:txBody>
      </p:sp>
      <p:pic>
        <p:nvPicPr>
          <p:cNvPr id="8" name="Picture 7">
            <a:extLst>
              <a:ext uri="{FF2B5EF4-FFF2-40B4-BE49-F238E27FC236}">
                <a16:creationId xmlns:a16="http://schemas.microsoft.com/office/drawing/2014/main" id="{2F7D4401-4347-F9F1-7485-E1D3219D54DE}"/>
              </a:ext>
            </a:extLst>
          </p:cNvPr>
          <p:cNvPicPr>
            <a:picLocks noChangeAspect="1"/>
          </p:cNvPicPr>
          <p:nvPr/>
        </p:nvPicPr>
        <p:blipFill>
          <a:blip r:embed="rId4"/>
          <a:stretch>
            <a:fillRect/>
          </a:stretch>
        </p:blipFill>
        <p:spPr>
          <a:xfrm>
            <a:off x="4002014" y="1034441"/>
            <a:ext cx="4814677" cy="6150197"/>
          </a:xfrm>
          <a:prstGeom prst="rect">
            <a:avLst/>
          </a:prstGeom>
        </p:spPr>
      </p:pic>
      <p:pic>
        <p:nvPicPr>
          <p:cNvPr id="6" name="Picture 5">
            <a:extLst>
              <a:ext uri="{FF2B5EF4-FFF2-40B4-BE49-F238E27FC236}">
                <a16:creationId xmlns:a16="http://schemas.microsoft.com/office/drawing/2014/main" id="{3AA72FDF-2194-EFB4-C6EB-7BB240F2D51B}"/>
              </a:ext>
            </a:extLst>
          </p:cNvPr>
          <p:cNvPicPr>
            <a:picLocks noChangeAspect="1"/>
          </p:cNvPicPr>
          <p:nvPr/>
        </p:nvPicPr>
        <p:blipFill>
          <a:blip r:embed="rId5"/>
          <a:stretch>
            <a:fillRect/>
          </a:stretch>
        </p:blipFill>
        <p:spPr>
          <a:xfrm>
            <a:off x="211494" y="698297"/>
            <a:ext cx="4719016" cy="5953595"/>
          </a:xfrm>
          <a:prstGeom prst="rect">
            <a:avLst/>
          </a:prstGeom>
        </p:spPr>
      </p:pic>
    </p:spTree>
    <p:extLst>
      <p:ext uri="{BB962C8B-B14F-4D97-AF65-F5344CB8AC3E}">
        <p14:creationId xmlns:p14="http://schemas.microsoft.com/office/powerpoint/2010/main" val="12125918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FCFE63B-E34B-18EB-BD36-03E0FE94EEF4}"/>
              </a:ext>
            </a:extLst>
          </p:cNvPr>
          <p:cNvSpPr>
            <a:spLocks noGrp="1"/>
          </p:cNvSpPr>
          <p:nvPr>
            <p:ph type="title"/>
          </p:nvPr>
        </p:nvSpPr>
        <p:spPr>
          <a:xfrm>
            <a:off x="838200" y="35516"/>
            <a:ext cx="10515600" cy="1325563"/>
          </a:xfrm>
        </p:spPr>
        <p:txBody>
          <a:bodyPr/>
          <a:lstStyle/>
          <a:p>
            <a:r>
              <a:rPr lang="en-US" altLang="en-US" b="1" dirty="0">
                <a:latin typeface="Helvetica" panose="020B0604020202020204" pitchFamily="34" charset="0"/>
                <a:ea typeface="ヒラギノ角ゴ Pro W3" charset="-128"/>
              </a:rPr>
              <a:t>Pack Resources</a:t>
            </a:r>
          </a:p>
        </p:txBody>
      </p:sp>
      <p:sp>
        <p:nvSpPr>
          <p:cNvPr id="13315" name="Content Placeholder 2">
            <a:extLst>
              <a:ext uri="{FF2B5EF4-FFF2-40B4-BE49-F238E27FC236}">
                <a16:creationId xmlns:a16="http://schemas.microsoft.com/office/drawing/2014/main" id="{B0085EF7-ACC8-6983-AAC3-91EA30D658C0}"/>
              </a:ext>
            </a:extLst>
          </p:cNvPr>
          <p:cNvSpPr>
            <a:spLocks noGrp="1"/>
          </p:cNvSpPr>
          <p:nvPr>
            <p:ph idx="1"/>
          </p:nvPr>
        </p:nvSpPr>
        <p:spPr>
          <a:xfrm>
            <a:off x="838200" y="1117933"/>
            <a:ext cx="4937449" cy="4885844"/>
          </a:xfrm>
        </p:spPr>
        <p:txBody>
          <a:bodyPr>
            <a:normAutofit/>
          </a:bodyPr>
          <a:lstStyle/>
          <a:p>
            <a:pPr>
              <a:lnSpc>
                <a:spcPct val="107000"/>
              </a:lnSpc>
              <a:spcBef>
                <a:spcPct val="0"/>
              </a:spcBef>
              <a:buFont typeface="Symbol" panose="05050102010706020507" pitchFamily="18" charset="2"/>
              <a:buChar char=""/>
            </a:pPr>
            <a:endParaRPr lang="en-US" altLang="en-US" sz="3200" dirty="0">
              <a:solidFill>
                <a:schemeClr val="tx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ct val="0"/>
              </a:spcBef>
              <a:buFont typeface="Symbol" panose="05050102010706020507" pitchFamily="18" charset="2"/>
              <a:buChar char=""/>
            </a:pPr>
            <a:endParaRPr lang="en-US" altLang="en-US" sz="3200" dirty="0">
              <a:solidFill>
                <a:schemeClr val="tx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ct val="0"/>
              </a:spcBef>
              <a:buFont typeface="Symbol" panose="05050102010706020507" pitchFamily="18" charset="2"/>
              <a:buChar char=""/>
            </a:pPr>
            <a:endParaRPr lang="en-US" altLang="en-US" sz="3200" dirty="0">
              <a:solidFill>
                <a:schemeClr val="tx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ct val="0"/>
              </a:spcBef>
              <a:buFont typeface="Symbol" panose="05050102010706020507" pitchFamily="18" charset="2"/>
              <a:buChar char=""/>
            </a:pPr>
            <a:endParaRPr lang="en-US" altLang="en-US" sz="3200" dirty="0">
              <a:solidFill>
                <a:schemeClr val="tx1"/>
              </a:solidFill>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Bef>
                <a:spcPct val="0"/>
              </a:spcBef>
              <a:buNone/>
            </a:pPr>
            <a:r>
              <a:rPr lang="en-US" altLang="en-US" sz="3200" dirty="0">
                <a:solidFill>
                  <a:schemeClr val="tx1"/>
                </a:solidFill>
                <a:latin typeface="Calibri" panose="020F0502020204030204" pitchFamily="34" charset="0"/>
                <a:ea typeface="Calibri" panose="020F0502020204030204" pitchFamily="34" charset="0"/>
                <a:cs typeface="Arial" panose="020B0604020202020204" pitchFamily="34" charset="0"/>
                <a:hlinkClick r:id="rId2"/>
              </a:rPr>
              <a:t>Sample Pack Meeting Plans</a:t>
            </a:r>
            <a:endParaRPr lang="en-US" altLang="en-US" sz="3200" i="1" u="sng" dirty="0">
              <a:solidFill>
                <a:srgbClr val="2409ED"/>
              </a:solidFill>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85C7002-A64C-8735-C8D6-1B8B110F1AFC}"/>
              </a:ext>
            </a:extLst>
          </p:cNvPr>
          <p:cNvPicPr>
            <a:picLocks noChangeAspect="1"/>
          </p:cNvPicPr>
          <p:nvPr/>
        </p:nvPicPr>
        <p:blipFill>
          <a:blip r:embed="rId3"/>
          <a:stretch>
            <a:fillRect/>
          </a:stretch>
        </p:blipFill>
        <p:spPr>
          <a:xfrm>
            <a:off x="6592590" y="181947"/>
            <a:ext cx="5333242" cy="6494106"/>
          </a:xfrm>
          <a:prstGeom prst="rect">
            <a:avLst/>
          </a:prstGeom>
        </p:spPr>
      </p:pic>
    </p:spTree>
    <p:extLst>
      <p:ext uri="{BB962C8B-B14F-4D97-AF65-F5344CB8AC3E}">
        <p14:creationId xmlns:p14="http://schemas.microsoft.com/office/powerpoint/2010/main" val="8192707"/>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23936</TotalTime>
  <Words>5591</Words>
  <Application>Microsoft Office PowerPoint</Application>
  <PresentationFormat>Widescreen</PresentationFormat>
  <Paragraphs>579</Paragraphs>
  <Slides>70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Aptos</vt:lpstr>
      <vt:lpstr>Arial</vt:lpstr>
      <vt:lpstr>Calibri</vt:lpstr>
      <vt:lpstr>Calibri Light</vt:lpstr>
      <vt:lpstr>Helvetica</vt:lpstr>
      <vt:lpstr>Lucida Grande</vt:lpstr>
      <vt:lpstr>open sans</vt:lpstr>
      <vt:lpstr>Roboto</vt:lpstr>
      <vt:lpstr>Symbol</vt:lpstr>
      <vt:lpstr>Times New Roman</vt:lpstr>
      <vt:lpstr>Office Theme</vt:lpstr>
      <vt:lpstr>George Mason District  Program Launch</vt:lpstr>
      <vt:lpstr>Pledge</vt:lpstr>
      <vt:lpstr>Welcome</vt:lpstr>
      <vt:lpstr>What is Program Launch?</vt:lpstr>
      <vt:lpstr>Pack Resources  Annual Planning Meeting for Packs </vt:lpstr>
      <vt:lpstr>Pack Resources    Family Talent Survey</vt:lpstr>
      <vt:lpstr>Pack Resources</vt:lpstr>
      <vt:lpstr>Pack Resources - Selecting Cub Pack Leadership  </vt:lpstr>
      <vt:lpstr>Pack Resources</vt:lpstr>
      <vt:lpstr>Pack Resources (cont.)</vt:lpstr>
      <vt:lpstr>Troop Resources</vt:lpstr>
      <vt:lpstr>Crew Resources</vt:lpstr>
      <vt:lpstr>2024/2025 NCAC Calendar</vt:lpstr>
      <vt:lpstr>Goshen Scout Reservation</vt:lpstr>
      <vt:lpstr>Camp William B. Snyder</vt:lpstr>
      <vt:lpstr>Camp Catoctin – Thurmont, MD</vt:lpstr>
      <vt:lpstr>Youth Training – NYLT</vt:lpstr>
      <vt:lpstr>Summer/Fall 2024 GM Calendar</vt:lpstr>
      <vt:lpstr>Current Spring 2025 GM Calendar</vt:lpstr>
      <vt:lpstr>FCPS Fall 2024 Schedule</vt:lpstr>
      <vt:lpstr>FCPS Spring  2025 Schedule</vt:lpstr>
      <vt:lpstr>FCPS Facilities https://www.fcps.edu/resources/community-use-school-facilities</vt:lpstr>
      <vt:lpstr>Other Calendars</vt:lpstr>
      <vt:lpstr>Service Projects</vt:lpstr>
      <vt:lpstr>Other Planning Opportunities</vt:lpstr>
      <vt:lpstr>Camping Sites</vt:lpstr>
      <vt:lpstr>PowerPoint Presentation</vt:lpstr>
      <vt:lpstr>Scouting Youth Deserve a Trained Leader</vt:lpstr>
      <vt:lpstr>Outdoor Ethics  Orientation – After completing this course, you will have:   - Knowledge of Outdoor Ethics   - Knowledge of the Outdoor Code   - Knowledge of how Leave No Trace, Tread Lightly! And     The Land Ethic / Stewardship support the Outdoor Code   - Knowledge of Outdoor Ethics Awareness and Action     Awards Program   - Knowledge to locate additional Leave No Trace, Tread     Lightly! and BSA Outdoor Ethics resources and     opportunities for further training   After this course and completion of the online Leave No Trace Online Awareness course and Tread Lightly! online Awareness course, participants should have enough knowledge to:    - Earn the Outdoor Ethics Awareness Award    - Conduct Outdoor Ethics workshops &amp; activities within their      respective units    - Help scouts &amp; scouters earn their Outdoor Ethics Awareness       Award  Guide -  Learn how to operationalize this position of responsibility to have the greatest positive impact in your unit. Join Outdoor Ethics Guides and adult advisors for an in-person session to learn best practices, meet other Outdoor Ethics Guides and adult advisors, share experiences, discuss ways to overcome challenges, and create a network of Outdoor Ethics Guides across NCAC.  </vt:lpstr>
      <vt:lpstr>Leave No Trace   Course Description This course is for BSA members 18 and older who teach outdoor skills to others.  Participants learn Leave No Trace awareness, principles, skills and ethics through a combination of presentation, discussion, and hands-on activities. They learn and practice techniques for teaching these concepts.  Each participant will prepare and present a short (10-15 minute) lesson. Topic assignments will be given to participants before the course.  At least 10 days before the Saturday outdoor session, students will be assigned approximately 6 hours of online self-study learning which must be completed prior to the outdoor session. Students who do not complete the self-study portion will not be allowed to attend the outdoor session.  Preregistration is required and class size is limited, so register soon.  The class will be held at Camp Snyder in Haymarket, VA. A suggested equipment list, driving directions, etc., will be provided to participants before the course.  We need at least 4 registered adults to hold this course. Otherwise, we will cancel it </vt:lpstr>
      <vt:lpstr>Outdoor Ethics Newsletter</vt:lpstr>
      <vt:lpstr>Roundtable</vt:lpstr>
      <vt:lpstr>STEM </vt:lpstr>
      <vt:lpstr>International Scouting</vt:lpstr>
      <vt:lpstr>Merit Badges</vt:lpstr>
      <vt:lpstr>GM High  Adventure</vt:lpstr>
      <vt:lpstr>GM High  Adventure</vt:lpstr>
      <vt:lpstr>Range and Target Activities</vt:lpstr>
      <vt:lpstr>Fall Camporee</vt:lpstr>
      <vt:lpstr>Flags In</vt:lpstr>
      <vt:lpstr>Order of the Arrow</vt:lpstr>
      <vt:lpstr>Stay Safe</vt:lpstr>
      <vt:lpstr>National BSA Annual Fees (Council Fees announced on or about July 1) </vt:lpstr>
      <vt:lpstr>How The District Can Support You</vt:lpstr>
      <vt:lpstr>District Committee</vt:lpstr>
      <vt:lpstr>District Chair</vt:lpstr>
      <vt:lpstr>Commissioners</vt:lpstr>
      <vt:lpstr>Commissioners</vt:lpstr>
      <vt:lpstr> District Executive</vt:lpstr>
      <vt:lpstr>Relationships</vt:lpstr>
      <vt:lpstr>George Mason District Program </vt:lpstr>
      <vt:lpstr>Program Launch Closing</vt:lpstr>
      <vt:lpstr>George Mason District  Roundtable</vt:lpstr>
      <vt:lpstr>Agenda</vt:lpstr>
      <vt:lpstr>Questions/Clarification about Read-ahead?</vt:lpstr>
      <vt:lpstr>District and other Award(s)</vt:lpstr>
      <vt:lpstr>Council Announcements</vt:lpstr>
      <vt:lpstr>Shooting Sports –&gt; Range and Target Activities</vt:lpstr>
      <vt:lpstr>General Announcements</vt:lpstr>
      <vt:lpstr>Current 2024 George Mason Calendar</vt:lpstr>
      <vt:lpstr>STEM</vt:lpstr>
      <vt:lpstr>Elks Youth  Recognition Dinner</vt:lpstr>
      <vt:lpstr>Flags In</vt:lpstr>
      <vt:lpstr>Alignment Update</vt:lpstr>
      <vt:lpstr>PowerPoint Presentation</vt:lpstr>
      <vt:lpstr>Units Impacted</vt:lpstr>
      <vt:lpstr>New District Name (voting closes 06/14/24 at noon)</vt:lpstr>
      <vt:lpstr>Time for Cracker Barrel</vt:lpstr>
      <vt:lpstr>Backup Slides</vt:lpstr>
      <vt:lpstr>Chain Bridge Units moving to GMD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TPH</dc:creator>
  <cp:lastModifiedBy>Russell Pittman</cp:lastModifiedBy>
  <cp:revision>288</cp:revision>
  <cp:lastPrinted>2023-01-07T14:23:26Z</cp:lastPrinted>
  <dcterms:modified xsi:type="dcterms:W3CDTF">2024-06-14T22:31:30Z</dcterms:modified>
</cp:coreProperties>
</file>