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varScale="1">
        <p:scale>
          <a:sx n="66" d="100"/>
          <a:sy n="66" d="100"/>
        </p:scale>
        <p:origin x="52" y="392"/>
      </p:cViewPr>
      <p:guideLst>
        <p:guide orient="horz" pos="1620"/>
        <p:guide pos="2880"/>
      </p:guideLst>
    </p:cSldViewPr>
  </p:slideViewPr>
  <p:outlineViewPr>
    <p:cViewPr>
      <p:scale>
        <a:sx n="33" d="100"/>
        <a:sy n="33" d="100"/>
      </p:scale>
      <p:origin x="0" y="-72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bc539c3d1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bc539c3d1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Shannon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c539c3d19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c539c3d19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bc539c3d19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bc539c3d19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c539c3d19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c539c3d19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bc6b562fc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bc6b562f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bcdc2b0ef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bcdc2b0ef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bc539c3d19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bc539c3d1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bc539c3d19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bc539c3d1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bc539c3d19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bc539c3d1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bc539c3d19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bc539c3d19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Videos: many smaller filmmakers do not have captions or easy ability for audio description when needed. AVON has begin to do AD and you only need to alert them to the video you need and date!</a:t>
            </a:r>
            <a:endParaRPr/>
          </a:p>
          <a:p>
            <a:pPr marL="0" lvl="0" indent="0" algn="l" rtl="0">
              <a:spcBef>
                <a:spcPts val="0"/>
              </a:spcBef>
              <a:spcAft>
                <a:spcPts val="0"/>
              </a:spcAft>
              <a:buNone/>
            </a:pPr>
            <a:r>
              <a:rPr lang="en"/>
              <a:t>Dependence on ebooks </a:t>
            </a:r>
            <a:endParaRPr/>
          </a:p>
          <a:p>
            <a:pPr marL="0" lvl="0" indent="0" algn="l" rtl="0">
              <a:spcBef>
                <a:spcPts val="0"/>
              </a:spcBef>
              <a:spcAft>
                <a:spcPts val="0"/>
              </a:spcAft>
              <a:buNone/>
            </a:pPr>
            <a:r>
              <a:rPr lang="en"/>
              <a:t>Ebooks as alternatives to poorly scanned, multiple chapters (this is still the wild west in terms of pricing)</a:t>
            </a: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sunybroome.wufoo.com/forms/eit-accessibility-review-for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sunybroome.wufoo.com/forms/eit-accessibility-exception-alt-access-form" TargetMode="External"/><Relationship Id="rId4" Type="http://schemas.openxmlformats.org/officeDocument/2006/relationships/hyperlink" Target="https://www.suny.edu/sunypp/documents.cfm?doc_id=88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w3.org/" TargetMode="External"/><Relationship Id="rId7" Type="http://schemas.openxmlformats.org/officeDocument/2006/relationships/hyperlink" Target="https://www.accessibilityoz.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sunycpd.eventsair.com/QuickEventWebsitePortal/suny-accessibility-week/site/ExtraContent/ContentPage?page=6" TargetMode="External"/><Relationship Id="rId5" Type="http://schemas.openxmlformats.org/officeDocument/2006/relationships/hyperlink" Target="https://dequeuniversity.com/" TargetMode="External"/><Relationship Id="rId4" Type="http://schemas.openxmlformats.org/officeDocument/2006/relationships/hyperlink" Target="https://webaim.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900075"/>
            <a:ext cx="8681100" cy="1949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540" dirty="0"/>
              <a:t>SUNY Library Accessibility Panel Presentation</a:t>
            </a:r>
            <a:endParaRPr sz="3540" dirty="0"/>
          </a:p>
        </p:txBody>
      </p:sp>
      <p:sp>
        <p:nvSpPr>
          <p:cNvPr id="55" name="Google Shape;55;p13"/>
          <p:cNvSpPr txBox="1">
            <a:spLocks noGrp="1"/>
          </p:cNvSpPr>
          <p:nvPr>
            <p:ph type="subTitle" idx="1"/>
          </p:nvPr>
        </p:nvSpPr>
        <p:spPr>
          <a:xfrm>
            <a:off x="6548000" y="4472425"/>
            <a:ext cx="2638200" cy="629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400"/>
              <a:t>February 11, 2021</a:t>
            </a:r>
            <a:endParaRPr sz="1400"/>
          </a:p>
        </p:txBody>
      </p:sp>
      <p:pic>
        <p:nvPicPr>
          <p:cNvPr id="56" name="Google Shape;56;p13" descr="Keyboard with Accessibility button"/>
          <p:cNvPicPr preferRelativeResize="0"/>
          <p:nvPr/>
        </p:nvPicPr>
        <p:blipFill>
          <a:blip r:embed="rId3">
            <a:alphaModFix/>
          </a:blip>
          <a:stretch>
            <a:fillRect/>
          </a:stretch>
        </p:blipFill>
        <p:spPr>
          <a:xfrm>
            <a:off x="0" y="0"/>
            <a:ext cx="9144000" cy="364845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dirty="0">
                <a:solidFill>
                  <a:schemeClr val="dk1"/>
                </a:solidFill>
                <a:latin typeface="Calibri"/>
                <a:ea typeface="Calibri"/>
                <a:cs typeface="Calibri"/>
                <a:sym typeface="Calibri"/>
              </a:rPr>
              <a:t>What is your relationship with your accessibility office/officer? </a:t>
            </a:r>
            <a:endParaRPr sz="3100" dirty="0">
              <a:solidFill>
                <a:schemeClr val="dk1"/>
              </a:solidFill>
              <a:latin typeface="Calibri"/>
              <a:ea typeface="Calibri"/>
              <a:cs typeface="Calibri"/>
              <a:sym typeface="Calibri"/>
            </a:endParaRPr>
          </a:p>
          <a:p>
            <a:pPr marL="457200" lvl="0" indent="-425450" algn="l" rtl="0">
              <a:spcBef>
                <a:spcPts val="0"/>
              </a:spcBef>
              <a:spcAft>
                <a:spcPts val="0"/>
              </a:spcAft>
              <a:buClr>
                <a:schemeClr val="dk1"/>
              </a:buClr>
              <a:buSzPts val="3100"/>
              <a:buFont typeface="Calibri"/>
              <a:buChar char="●"/>
            </a:pPr>
            <a:r>
              <a:rPr lang="en" sz="2391" dirty="0">
                <a:solidFill>
                  <a:schemeClr val="dk1"/>
                </a:solidFill>
                <a:latin typeface="Calibri"/>
                <a:ea typeface="Calibri"/>
                <a:cs typeface="Calibri"/>
                <a:sym typeface="Calibri"/>
              </a:rPr>
              <a:t>Would encourage the development of a relationship. Our ARO officer is a resource for accessibility tools/practices and can open doors to faculty &amp; administration stakeholders due to prior relationships and discussion of accessibility on campus.</a:t>
            </a:r>
            <a:r>
              <a:rPr lang="en" sz="3100" dirty="0">
                <a:solidFill>
                  <a:schemeClr val="dk1"/>
                </a:solidFill>
                <a:latin typeface="Calibri"/>
                <a:ea typeface="Calibri"/>
                <a:cs typeface="Calibri"/>
                <a:sym typeface="Calibri"/>
              </a:rPr>
              <a:t> </a:t>
            </a:r>
            <a:endParaRPr sz="3100" dirty="0">
              <a:solidFill>
                <a:schemeClr val="dk1"/>
              </a:solidFill>
              <a:latin typeface="Calibri"/>
              <a:ea typeface="Calibri"/>
              <a:cs typeface="Calibri"/>
              <a:sym typeface="Calibri"/>
            </a:endParaRPr>
          </a:p>
        </p:txBody>
      </p:sp>
      <p:sp>
        <p:nvSpPr>
          <p:cNvPr id="3" name="Title 2">
            <a:extLst>
              <a:ext uri="{FF2B5EF4-FFF2-40B4-BE49-F238E27FC236}">
                <a16:creationId xmlns:a16="http://schemas.microsoft.com/office/drawing/2014/main" id="{1E260CB8-9884-4157-94A6-C5911D4891F0}"/>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Relationship with </a:t>
            </a:r>
            <a:r>
              <a:rPr lang="en-US"/>
              <a:t>accessibility officer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dirty="0">
                <a:solidFill>
                  <a:schemeClr val="dk1"/>
                </a:solidFill>
                <a:latin typeface="Calibri"/>
                <a:ea typeface="Calibri"/>
                <a:cs typeface="Calibri"/>
                <a:sym typeface="Calibri"/>
              </a:rPr>
              <a:t>What has your library been working on in relation to accessibility? </a:t>
            </a:r>
            <a:endParaRPr sz="3800" dirty="0"/>
          </a:p>
        </p:txBody>
      </p:sp>
      <p:sp>
        <p:nvSpPr>
          <p:cNvPr id="2" name="Title 1">
            <a:extLst>
              <a:ext uri="{FF2B5EF4-FFF2-40B4-BE49-F238E27FC236}">
                <a16:creationId xmlns:a16="http://schemas.microsoft.com/office/drawing/2014/main" id="{2C9A71B7-0793-4CE9-AB14-2E370EA01839}"/>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Your library’s activities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a:solidFill>
                  <a:schemeClr val="dk1"/>
                </a:solidFill>
                <a:latin typeface="Calibri"/>
                <a:ea typeface="Calibri"/>
                <a:cs typeface="Calibri"/>
                <a:sym typeface="Calibri"/>
              </a:rPr>
              <a:t>What is the library’s role in EIT Accessibility on your campus? </a:t>
            </a:r>
            <a:endParaRPr sz="3100"/>
          </a:p>
        </p:txBody>
      </p:sp>
      <p:sp>
        <p:nvSpPr>
          <p:cNvPr id="2" name="Title 1">
            <a:extLst>
              <a:ext uri="{FF2B5EF4-FFF2-40B4-BE49-F238E27FC236}">
                <a16:creationId xmlns:a16="http://schemas.microsoft.com/office/drawing/2014/main" id="{70F30BB8-4714-492B-8F89-90E16156CE53}"/>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Library’s role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103375" y="652925"/>
            <a:ext cx="8925600" cy="42408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r>
              <a:rPr lang="en" sz="3100">
                <a:solidFill>
                  <a:schemeClr val="dk1"/>
                </a:solidFill>
                <a:latin typeface="Calibri"/>
                <a:ea typeface="Calibri"/>
                <a:cs typeface="Calibri"/>
                <a:sym typeface="Calibri"/>
              </a:rPr>
              <a:t>Membership in the Accessibility Cohort has enabled the library to contribute significantly. </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Char char="●"/>
            </a:pPr>
            <a:r>
              <a:rPr lang="en" sz="3100">
                <a:solidFill>
                  <a:schemeClr val="dk1"/>
                </a:solidFill>
                <a:latin typeface="Calibri"/>
                <a:ea typeface="Calibri"/>
                <a:cs typeface="Calibri"/>
                <a:sym typeface="Calibri"/>
              </a:rPr>
              <a:t>educate members on VPATs (what they are, how to review/test compliance)</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Char char="●"/>
            </a:pPr>
            <a:r>
              <a:rPr lang="en" sz="3100">
                <a:solidFill>
                  <a:schemeClr val="dk1"/>
                </a:solidFill>
                <a:latin typeface="Calibri"/>
                <a:ea typeface="Calibri"/>
                <a:cs typeface="Calibri"/>
                <a:sym typeface="Calibri"/>
              </a:rPr>
              <a:t>share resources/tools </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Char char="●"/>
            </a:pPr>
            <a:r>
              <a:rPr lang="en" sz="3100">
                <a:solidFill>
                  <a:schemeClr val="dk1"/>
                </a:solidFill>
                <a:latin typeface="Calibri"/>
                <a:ea typeface="Calibri"/>
                <a:cs typeface="Calibri"/>
                <a:sym typeface="Calibri"/>
              </a:rPr>
              <a:t>assist in development of procedures </a:t>
            </a: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r>
              <a:rPr lang="en" sz="3100" b="1">
                <a:solidFill>
                  <a:schemeClr val="dk1"/>
                </a:solidFill>
                <a:latin typeface="Calibri"/>
                <a:ea typeface="Calibri"/>
                <a:cs typeface="Calibri"/>
                <a:sym typeface="Calibri"/>
              </a:rPr>
              <a:t>Structure of representation: </a:t>
            </a:r>
            <a:r>
              <a:rPr lang="en" sz="3100">
                <a:solidFill>
                  <a:schemeClr val="dk1"/>
                </a:solidFill>
                <a:latin typeface="Calibri"/>
                <a:ea typeface="Calibri"/>
                <a:cs typeface="Calibri"/>
                <a:sym typeface="Calibri"/>
              </a:rPr>
              <a:t>Library is represented on Campus EIT Advisory Council and Campus EIT Procurement Committee</a:t>
            </a: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r>
              <a:rPr lang="en" sz="3100" b="1">
                <a:solidFill>
                  <a:schemeClr val="dk1"/>
                </a:solidFill>
                <a:latin typeface="Calibri"/>
                <a:ea typeface="Calibri"/>
                <a:cs typeface="Calibri"/>
                <a:sym typeface="Calibri"/>
              </a:rPr>
              <a:t>Campus EIT Advisory Council:</a:t>
            </a:r>
            <a:r>
              <a:rPr lang="en" sz="3100">
                <a:solidFill>
                  <a:schemeClr val="dk1"/>
                </a:solidFill>
                <a:latin typeface="Calibri"/>
                <a:ea typeface="Calibri"/>
                <a:cs typeface="Calibri"/>
                <a:sym typeface="Calibri"/>
              </a:rPr>
              <a:t> Composed of campus EIT officer, Electronic Resources Librarian &amp; Systems Librarian, Representatives from Marketing/Communications , IT procurement, ARO officer, Staff from Dean of Students, TRC/Distance learning, Environmental Health and Safety coordinator (facilities rep). </a:t>
            </a: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r>
              <a:rPr lang="en" sz="3100" b="1">
                <a:solidFill>
                  <a:schemeClr val="dk1"/>
                </a:solidFill>
                <a:latin typeface="Calibri"/>
                <a:ea typeface="Calibri"/>
                <a:cs typeface="Calibri"/>
                <a:sym typeface="Calibri"/>
              </a:rPr>
              <a:t>EIT procurement committee:</a:t>
            </a:r>
            <a:r>
              <a:rPr lang="en" sz="3100">
                <a:solidFill>
                  <a:schemeClr val="dk1"/>
                </a:solidFill>
                <a:latin typeface="Calibri"/>
                <a:ea typeface="Calibri"/>
                <a:cs typeface="Calibri"/>
                <a:sym typeface="Calibri"/>
              </a:rPr>
              <a:t> Composed of Instructional Designer, Electronic Resources Librarian, Representatives from Marketing &amp; Communications, IT procurement, Accessibility specialist/ARO officer. </a:t>
            </a: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r>
              <a:rPr lang="en" sz="3100" b="1">
                <a:solidFill>
                  <a:schemeClr val="dk1"/>
                </a:solidFill>
                <a:latin typeface="Calibri"/>
                <a:ea typeface="Calibri"/>
                <a:cs typeface="Calibri"/>
                <a:sym typeface="Calibri"/>
              </a:rPr>
              <a:t>Procedures developed thus far:</a:t>
            </a:r>
            <a:endParaRPr sz="3100" b="1">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AutoNum type="arabicPeriod"/>
            </a:pPr>
            <a:r>
              <a:rPr lang="en" sz="3100">
                <a:solidFill>
                  <a:schemeClr val="dk1"/>
                </a:solidFill>
                <a:latin typeface="Calibri"/>
                <a:ea typeface="Calibri"/>
                <a:cs typeface="Calibri"/>
                <a:sym typeface="Calibri"/>
              </a:rPr>
              <a:t>Faculty/dept. submits </a:t>
            </a:r>
            <a:r>
              <a:rPr lang="en" sz="3100" u="sng">
                <a:solidFill>
                  <a:schemeClr val="hlink"/>
                </a:solidFill>
                <a:latin typeface="Calibri"/>
                <a:ea typeface="Calibri"/>
                <a:cs typeface="Calibri"/>
                <a:sym typeface="Calibri"/>
                <a:hlinkClick r:id="rId3"/>
              </a:rPr>
              <a:t>EIT Accessibility Review  form </a:t>
            </a:r>
            <a:r>
              <a:rPr lang="en" sz="3100">
                <a:solidFill>
                  <a:schemeClr val="dk1"/>
                </a:solidFill>
                <a:latin typeface="Calibri"/>
                <a:ea typeface="Calibri"/>
                <a:cs typeface="Calibri"/>
                <a:sym typeface="Calibri"/>
              </a:rPr>
              <a:t>to procurement committee with info about product, audience, assessed impact category , request for product vpat to be forwarded to EIT procurement committee for review</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AutoNum type="arabicPeriod"/>
            </a:pPr>
            <a:r>
              <a:rPr lang="en" sz="3100">
                <a:solidFill>
                  <a:schemeClr val="dk1"/>
                </a:solidFill>
                <a:latin typeface="Calibri"/>
                <a:ea typeface="Calibri"/>
                <a:cs typeface="Calibri"/>
                <a:sym typeface="Calibri"/>
              </a:rPr>
              <a:t>EIT committee receives info, reviews separately using checklist devised from DeQue, meets every 2 weeks to discuss.</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AutoNum type="arabicPeriod"/>
            </a:pPr>
            <a:r>
              <a:rPr lang="en" sz="3100">
                <a:solidFill>
                  <a:schemeClr val="dk1"/>
                </a:solidFill>
                <a:latin typeface="Calibri"/>
                <a:ea typeface="Calibri"/>
                <a:cs typeface="Calibri"/>
                <a:sym typeface="Calibri"/>
              </a:rPr>
              <a:t>Purchase is either OK’d with info regarding potential accessibility issues, reference to </a:t>
            </a:r>
            <a:r>
              <a:rPr lang="en" sz="3100" u="sng">
                <a:solidFill>
                  <a:schemeClr val="hlink"/>
                </a:solidFill>
                <a:latin typeface="Calibri"/>
                <a:ea typeface="Calibri"/>
                <a:cs typeface="Calibri"/>
                <a:sym typeface="Calibri"/>
                <a:hlinkClick r:id="rId4"/>
              </a:rPr>
              <a:t>SUNY accessibility policy</a:t>
            </a:r>
            <a:r>
              <a:rPr lang="en" sz="3100">
                <a:solidFill>
                  <a:schemeClr val="dk1"/>
                </a:solidFill>
                <a:latin typeface="Calibri"/>
                <a:ea typeface="Calibri"/>
                <a:cs typeface="Calibri"/>
                <a:sym typeface="Calibri"/>
              </a:rPr>
              <a:t> and advice to be prepared to remediate OR provisionally denied.  Purchase requestor given link to </a:t>
            </a:r>
            <a:r>
              <a:rPr lang="en" sz="3100" u="sng">
                <a:solidFill>
                  <a:schemeClr val="hlink"/>
                </a:solidFill>
                <a:latin typeface="Calibri"/>
                <a:ea typeface="Calibri"/>
                <a:cs typeface="Calibri"/>
                <a:sym typeface="Calibri"/>
                <a:hlinkClick r:id="rId5"/>
              </a:rPr>
              <a:t>accessibility exception and alternative access form.</a:t>
            </a:r>
            <a:endParaRPr sz="3100">
              <a:solidFill>
                <a:schemeClr val="dk1"/>
              </a:solidFill>
              <a:latin typeface="Calibri"/>
              <a:ea typeface="Calibri"/>
              <a:cs typeface="Calibri"/>
              <a:sym typeface="Calibri"/>
            </a:endParaRPr>
          </a:p>
          <a:p>
            <a:pPr marL="457200" lvl="0" indent="-292576" algn="l" rtl="0">
              <a:spcBef>
                <a:spcPts val="0"/>
              </a:spcBef>
              <a:spcAft>
                <a:spcPts val="0"/>
              </a:spcAft>
              <a:buClr>
                <a:schemeClr val="dk1"/>
              </a:buClr>
              <a:buSzPct val="100000"/>
              <a:buFont typeface="Calibri"/>
              <a:buAutoNum type="arabicPeriod"/>
            </a:pPr>
            <a:r>
              <a:rPr lang="en" sz="3100">
                <a:solidFill>
                  <a:schemeClr val="dk1"/>
                </a:solidFill>
                <a:latin typeface="Calibri"/>
                <a:ea typeface="Calibri"/>
                <a:cs typeface="Calibri"/>
                <a:sym typeface="Calibri"/>
              </a:rPr>
              <a:t>EIT Advisory Council and/or campus EIT officer reviews and approves or denies appeal. </a:t>
            </a: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a:p>
            <a:pPr marL="0" lvl="0" indent="0" algn="l" rtl="0">
              <a:spcBef>
                <a:spcPts val="0"/>
              </a:spcBef>
              <a:spcAft>
                <a:spcPts val="0"/>
              </a:spcAft>
              <a:buNone/>
            </a:pPr>
            <a:endParaRPr sz="3100">
              <a:solidFill>
                <a:schemeClr val="dk1"/>
              </a:solidFill>
              <a:latin typeface="Calibri"/>
              <a:ea typeface="Calibri"/>
              <a:cs typeface="Calibri"/>
              <a:sym typeface="Calibri"/>
            </a:endParaRPr>
          </a:p>
        </p:txBody>
      </p:sp>
      <p:sp>
        <p:nvSpPr>
          <p:cNvPr id="72" name="Google Shape;72;p16"/>
          <p:cNvSpPr txBox="1"/>
          <p:nvPr/>
        </p:nvSpPr>
        <p:spPr>
          <a:xfrm>
            <a:off x="413550" y="252725"/>
            <a:ext cx="661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Library’s role in EIT Accessibility on your campus?</a:t>
            </a:r>
            <a:endParaRPr/>
          </a:p>
        </p:txBody>
      </p:sp>
      <p:sp>
        <p:nvSpPr>
          <p:cNvPr id="2" name="Title 1">
            <a:extLst>
              <a:ext uri="{FF2B5EF4-FFF2-40B4-BE49-F238E27FC236}">
                <a16:creationId xmlns:a16="http://schemas.microsoft.com/office/drawing/2014/main" id="{6850DCD2-0315-4316-A773-D1D465194283}"/>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Library’s role examples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990"/>
              <a:buFont typeface="Arial"/>
              <a:buNone/>
            </a:pPr>
            <a:r>
              <a:rPr lang="en" sz="2390">
                <a:latin typeface="Calibri"/>
                <a:ea typeface="Calibri"/>
                <a:cs typeface="Calibri"/>
                <a:sym typeface="Calibri"/>
              </a:rPr>
              <a:t>What resources have you found most helpful for learning about accessibility?</a:t>
            </a:r>
            <a:endParaRPr sz="2120"/>
          </a:p>
        </p:txBody>
      </p:sp>
      <p:sp>
        <p:nvSpPr>
          <p:cNvPr id="78" name="Google Shape;78;p17"/>
          <p:cNvSpPr txBox="1">
            <a:spLocks noGrp="1"/>
          </p:cNvSpPr>
          <p:nvPr>
            <p:ph type="body" idx="1"/>
          </p:nvPr>
        </p:nvSpPr>
        <p:spPr>
          <a:xfrm>
            <a:off x="311700" y="1395925"/>
            <a:ext cx="8520600" cy="3345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u="sng">
                <a:solidFill>
                  <a:schemeClr val="hlink"/>
                </a:solidFill>
                <a:hlinkClick r:id="rId3"/>
              </a:rPr>
              <a:t>W3C Website</a:t>
            </a:r>
            <a:endParaRPr/>
          </a:p>
          <a:p>
            <a:pPr marL="457200" lvl="0" indent="-342900" algn="l" rtl="0">
              <a:spcBef>
                <a:spcPts val="0"/>
              </a:spcBef>
              <a:spcAft>
                <a:spcPts val="0"/>
              </a:spcAft>
              <a:buSzPts val="1800"/>
              <a:buChar char="●"/>
            </a:pPr>
            <a:r>
              <a:rPr lang="en" u="sng">
                <a:solidFill>
                  <a:schemeClr val="hlink"/>
                </a:solidFill>
                <a:hlinkClick r:id="rId4"/>
              </a:rPr>
              <a:t>WebAIM</a:t>
            </a:r>
            <a:endParaRPr/>
          </a:p>
          <a:p>
            <a:pPr marL="457200" lvl="0" indent="-342900" algn="l" rtl="0">
              <a:spcBef>
                <a:spcPts val="0"/>
              </a:spcBef>
              <a:spcAft>
                <a:spcPts val="0"/>
              </a:spcAft>
              <a:buSzPts val="1800"/>
              <a:buChar char="●"/>
            </a:pPr>
            <a:r>
              <a:rPr lang="en" u="sng">
                <a:solidFill>
                  <a:schemeClr val="hlink"/>
                </a:solidFill>
                <a:hlinkClick r:id="rId5"/>
              </a:rPr>
              <a:t>Deque University</a:t>
            </a:r>
            <a:endParaRPr/>
          </a:p>
          <a:p>
            <a:pPr marL="457200" lvl="0" indent="-342900" algn="l" rtl="0">
              <a:spcBef>
                <a:spcPts val="0"/>
              </a:spcBef>
              <a:spcAft>
                <a:spcPts val="0"/>
              </a:spcAft>
              <a:buSzPts val="1800"/>
              <a:buChar char="●"/>
            </a:pPr>
            <a:r>
              <a:rPr lang="en" u="sng">
                <a:solidFill>
                  <a:schemeClr val="hlink"/>
                </a:solidFill>
                <a:hlinkClick r:id="rId6"/>
              </a:rPr>
              <a:t>SUNY Accessibility Playlist</a:t>
            </a:r>
            <a:endParaRPr/>
          </a:p>
          <a:p>
            <a:pPr marL="457200" lvl="0" indent="-342900" algn="l" rtl="0">
              <a:spcBef>
                <a:spcPts val="0"/>
              </a:spcBef>
              <a:spcAft>
                <a:spcPts val="0"/>
              </a:spcAft>
              <a:buSzPts val="1800"/>
              <a:buChar char="●"/>
            </a:pPr>
            <a:r>
              <a:rPr lang="en" u="sng">
                <a:solidFill>
                  <a:schemeClr val="hlink"/>
                </a:solidFill>
                <a:hlinkClick r:id="rId7"/>
              </a:rPr>
              <a:t>AccessibilityOz</a:t>
            </a:r>
            <a:endParaRPr/>
          </a:p>
          <a:p>
            <a:pPr marL="457200" lvl="0" indent="-342900" algn="l" rtl="0">
              <a:spcBef>
                <a:spcPts val="0"/>
              </a:spcBef>
              <a:spcAft>
                <a:spcPts val="0"/>
              </a:spcAft>
              <a:buSzPts val="1800"/>
              <a:buChar char="●"/>
            </a:pPr>
            <a:r>
              <a:rPr lang="en"/>
              <a:t>Campus Collaboration</a:t>
            </a:r>
            <a:endParaRPr/>
          </a:p>
          <a:p>
            <a:pPr marL="914400" lvl="1" indent="-317500" algn="l" rtl="0">
              <a:spcBef>
                <a:spcPts val="0"/>
              </a:spcBef>
              <a:spcAft>
                <a:spcPts val="0"/>
              </a:spcAft>
              <a:buSzPts val="1400"/>
              <a:buChar char="○"/>
            </a:pPr>
            <a:r>
              <a:rPr lang="en"/>
              <a:t>Accessibility Office</a:t>
            </a:r>
            <a:endParaRPr/>
          </a:p>
          <a:p>
            <a:pPr marL="914400" lvl="1" indent="-317500" algn="l" rtl="0">
              <a:spcBef>
                <a:spcPts val="0"/>
              </a:spcBef>
              <a:spcAft>
                <a:spcPts val="0"/>
              </a:spcAft>
              <a:buSzPts val="1400"/>
              <a:buChar char="○"/>
            </a:pPr>
            <a:r>
              <a:rPr lang="en"/>
              <a:t>Instructional Designers</a:t>
            </a:r>
            <a:endParaRPr/>
          </a:p>
          <a:p>
            <a:pPr marL="914400" lvl="1" indent="-317500" algn="l" rtl="0">
              <a:spcBef>
                <a:spcPts val="0"/>
              </a:spcBef>
              <a:spcAft>
                <a:spcPts val="0"/>
              </a:spcAft>
              <a:buSzPts val="1400"/>
              <a:buChar char="○"/>
            </a:pPr>
            <a:r>
              <a:rPr lang="en"/>
              <a:t>Web Developers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a:solidFill>
                  <a:schemeClr val="dk1"/>
                </a:solidFill>
                <a:latin typeface="Calibri"/>
                <a:ea typeface="Calibri"/>
                <a:cs typeface="Calibri"/>
                <a:sym typeface="Calibri"/>
              </a:rPr>
              <a:t>How is your library creating your local EIT strategy with the SUNY-wide initiative in mind? </a:t>
            </a:r>
            <a:endParaRPr sz="3100"/>
          </a:p>
        </p:txBody>
      </p:sp>
      <p:sp>
        <p:nvSpPr>
          <p:cNvPr id="2" name="Title 1">
            <a:extLst>
              <a:ext uri="{FF2B5EF4-FFF2-40B4-BE49-F238E27FC236}">
                <a16:creationId xmlns:a16="http://schemas.microsoft.com/office/drawing/2014/main" id="{1C401A00-3D9B-4AA3-BDB4-A4A668DE64F8}"/>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EIT Strategy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a:solidFill>
                  <a:schemeClr val="dk1"/>
                </a:solidFill>
                <a:latin typeface="Calibri"/>
                <a:ea typeface="Calibri"/>
                <a:cs typeface="Calibri"/>
                <a:sym typeface="Calibri"/>
              </a:rPr>
              <a:t>What are 2 areas of EIT Accessibility that you feel strong in? </a:t>
            </a:r>
            <a:endParaRPr sz="3100"/>
          </a:p>
        </p:txBody>
      </p:sp>
      <p:sp>
        <p:nvSpPr>
          <p:cNvPr id="2" name="Title 1">
            <a:extLst>
              <a:ext uri="{FF2B5EF4-FFF2-40B4-BE49-F238E27FC236}">
                <a16:creationId xmlns:a16="http://schemas.microsoft.com/office/drawing/2014/main" id="{E09882C8-C992-485B-A8A4-067C56D9A9FC}"/>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Where do you feel strong?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dirty="0">
                <a:solidFill>
                  <a:schemeClr val="dk1"/>
                </a:solidFill>
                <a:latin typeface="Calibri"/>
                <a:ea typeface="Calibri"/>
                <a:cs typeface="Calibri"/>
                <a:sym typeface="Calibri"/>
              </a:rPr>
              <a:t>What are 2 areas of EIT Accessibility that are still in development? </a:t>
            </a:r>
            <a:endParaRPr sz="3100" dirty="0"/>
          </a:p>
        </p:txBody>
      </p:sp>
      <p:sp>
        <p:nvSpPr>
          <p:cNvPr id="2" name="Title 1">
            <a:extLst>
              <a:ext uri="{FF2B5EF4-FFF2-40B4-BE49-F238E27FC236}">
                <a16:creationId xmlns:a16="http://schemas.microsoft.com/office/drawing/2014/main" id="{C8FC8061-9C64-4256-B051-7298F93CC402}"/>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2 areas in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1"/>
          <p:cNvSpPr txBox="1">
            <a:spLocks noGrp="1"/>
          </p:cNvSpPr>
          <p:nvPr>
            <p:ph type="body" idx="1"/>
          </p:nvPr>
        </p:nvSpPr>
        <p:spPr>
          <a:xfrm>
            <a:off x="311700" y="464450"/>
            <a:ext cx="8520600" cy="410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100">
                <a:solidFill>
                  <a:schemeClr val="dk1"/>
                </a:solidFill>
                <a:latin typeface="Calibri"/>
                <a:ea typeface="Calibri"/>
                <a:cs typeface="Calibri"/>
                <a:sym typeface="Calibri"/>
              </a:rPr>
              <a:t>How has the pandemic affected your approach to accessibility?</a:t>
            </a:r>
            <a:endParaRPr sz="3100">
              <a:solidFill>
                <a:schemeClr val="dk1"/>
              </a:solidFill>
              <a:latin typeface="Calibri"/>
              <a:ea typeface="Calibri"/>
              <a:cs typeface="Calibri"/>
              <a:sym typeface="Calibri"/>
            </a:endParaRPr>
          </a:p>
          <a:p>
            <a:pPr marL="457200" lvl="0" indent="-387350" algn="l" rtl="0">
              <a:spcBef>
                <a:spcPts val="0"/>
              </a:spcBef>
              <a:spcAft>
                <a:spcPts val="0"/>
              </a:spcAft>
              <a:buClr>
                <a:schemeClr val="dk1"/>
              </a:buClr>
              <a:buSzPts val="2500"/>
              <a:buFont typeface="Calibri"/>
              <a:buChar char="●"/>
            </a:pPr>
            <a:r>
              <a:rPr lang="en" sz="2500">
                <a:solidFill>
                  <a:schemeClr val="dk1"/>
                </a:solidFill>
                <a:latin typeface="Calibri"/>
                <a:ea typeface="Calibri"/>
                <a:cs typeface="Calibri"/>
                <a:sym typeface="Calibri"/>
              </a:rPr>
              <a:t>Videos</a:t>
            </a:r>
            <a:endParaRPr sz="2500">
              <a:solidFill>
                <a:schemeClr val="dk1"/>
              </a:solidFill>
              <a:latin typeface="Calibri"/>
              <a:ea typeface="Calibri"/>
              <a:cs typeface="Calibri"/>
              <a:sym typeface="Calibri"/>
            </a:endParaRPr>
          </a:p>
          <a:p>
            <a:pPr marL="457200" lvl="0" indent="-387350" algn="l" rtl="0">
              <a:spcBef>
                <a:spcPts val="0"/>
              </a:spcBef>
              <a:spcAft>
                <a:spcPts val="0"/>
              </a:spcAft>
              <a:buClr>
                <a:schemeClr val="dk1"/>
              </a:buClr>
              <a:buSzPts val="2500"/>
              <a:buFont typeface="Calibri"/>
              <a:buChar char="●"/>
            </a:pPr>
            <a:r>
              <a:rPr lang="en" sz="2500">
                <a:solidFill>
                  <a:schemeClr val="dk1"/>
                </a:solidFill>
                <a:latin typeface="Calibri"/>
                <a:ea typeface="Calibri"/>
                <a:cs typeface="Calibri"/>
                <a:sym typeface="Calibri"/>
              </a:rPr>
              <a:t>Dependence on Ebooks</a:t>
            </a:r>
            <a:endParaRPr sz="2500">
              <a:solidFill>
                <a:schemeClr val="dk1"/>
              </a:solidFill>
              <a:latin typeface="Calibri"/>
              <a:ea typeface="Calibri"/>
              <a:cs typeface="Calibri"/>
              <a:sym typeface="Calibri"/>
            </a:endParaRPr>
          </a:p>
          <a:p>
            <a:pPr marL="457200" lvl="0" indent="-387350" algn="l" rtl="0">
              <a:spcBef>
                <a:spcPts val="0"/>
              </a:spcBef>
              <a:spcAft>
                <a:spcPts val="0"/>
              </a:spcAft>
              <a:buClr>
                <a:schemeClr val="dk1"/>
              </a:buClr>
              <a:buSzPts val="2500"/>
              <a:buFont typeface="Calibri"/>
              <a:buChar char="●"/>
            </a:pPr>
            <a:r>
              <a:rPr lang="en" sz="2500">
                <a:solidFill>
                  <a:schemeClr val="dk1"/>
                </a:solidFill>
                <a:latin typeface="Calibri"/>
                <a:ea typeface="Calibri"/>
                <a:cs typeface="Calibri"/>
                <a:sym typeface="Calibri"/>
              </a:rPr>
              <a:t>Greater emphasis on remote learning content</a:t>
            </a:r>
            <a:endParaRPr sz="2500">
              <a:solidFill>
                <a:schemeClr val="dk1"/>
              </a:solidFill>
              <a:latin typeface="Calibri"/>
              <a:ea typeface="Calibri"/>
              <a:cs typeface="Calibri"/>
              <a:sym typeface="Calibri"/>
            </a:endParaRPr>
          </a:p>
          <a:p>
            <a:pPr marL="914400" lvl="1" indent="-387350" algn="l" rtl="0">
              <a:spcBef>
                <a:spcPts val="0"/>
              </a:spcBef>
              <a:spcAft>
                <a:spcPts val="0"/>
              </a:spcAft>
              <a:buClr>
                <a:schemeClr val="dk1"/>
              </a:buClr>
              <a:buSzPts val="2500"/>
              <a:buFont typeface="Calibri"/>
              <a:buChar char="○"/>
            </a:pPr>
            <a:r>
              <a:rPr lang="en" sz="2500">
                <a:solidFill>
                  <a:schemeClr val="dk1"/>
                </a:solidFill>
                <a:latin typeface="Calibri"/>
                <a:ea typeface="Calibri"/>
                <a:cs typeface="Calibri"/>
                <a:sym typeface="Calibri"/>
              </a:rPr>
              <a:t>Synchronous &amp; asynchronous sessions</a:t>
            </a:r>
            <a:endParaRPr sz="2500">
              <a:solidFill>
                <a:schemeClr val="dk1"/>
              </a:solidFill>
              <a:latin typeface="Calibri"/>
              <a:ea typeface="Calibri"/>
              <a:cs typeface="Calibri"/>
              <a:sym typeface="Calibri"/>
            </a:endParaRPr>
          </a:p>
          <a:p>
            <a:pPr marL="457200" lvl="0" indent="-387350" algn="l" rtl="0">
              <a:spcBef>
                <a:spcPts val="0"/>
              </a:spcBef>
              <a:spcAft>
                <a:spcPts val="0"/>
              </a:spcAft>
              <a:buClr>
                <a:schemeClr val="dk1"/>
              </a:buClr>
              <a:buSzPts val="2500"/>
              <a:buFont typeface="Calibri"/>
              <a:buChar char="●"/>
            </a:pPr>
            <a:r>
              <a:rPr lang="en" sz="2500">
                <a:solidFill>
                  <a:schemeClr val="dk1"/>
                </a:solidFill>
                <a:latin typeface="Calibri"/>
                <a:ea typeface="Calibri"/>
                <a:cs typeface="Calibri"/>
                <a:sym typeface="Calibri"/>
              </a:rPr>
              <a:t>Assessing online platforms</a:t>
            </a:r>
            <a:endParaRPr sz="2500">
              <a:solidFill>
                <a:schemeClr val="dk1"/>
              </a:solidFill>
              <a:latin typeface="Calibri"/>
              <a:ea typeface="Calibri"/>
              <a:cs typeface="Calibri"/>
              <a:sym typeface="Calibri"/>
            </a:endParaRPr>
          </a:p>
          <a:p>
            <a:pPr marL="457200" lvl="0" indent="0" algn="l" rtl="0">
              <a:spcBef>
                <a:spcPts val="0"/>
              </a:spcBef>
              <a:spcAft>
                <a:spcPts val="0"/>
              </a:spcAft>
              <a:buNone/>
            </a:pPr>
            <a:endParaRPr sz="2500">
              <a:solidFill>
                <a:schemeClr val="dk1"/>
              </a:solidFill>
              <a:latin typeface="Calibri"/>
              <a:ea typeface="Calibri"/>
              <a:cs typeface="Calibri"/>
              <a:sym typeface="Calibri"/>
            </a:endParaRPr>
          </a:p>
          <a:p>
            <a:pPr marL="457200" lvl="0" indent="0" algn="l" rtl="0">
              <a:spcBef>
                <a:spcPts val="0"/>
              </a:spcBef>
              <a:spcAft>
                <a:spcPts val="0"/>
              </a:spcAft>
              <a:buNone/>
            </a:pPr>
            <a:endParaRPr sz="2500">
              <a:solidFill>
                <a:schemeClr val="dk1"/>
              </a:solidFill>
              <a:latin typeface="Calibri"/>
              <a:ea typeface="Calibri"/>
              <a:cs typeface="Calibri"/>
              <a:sym typeface="Calibri"/>
            </a:endParaRPr>
          </a:p>
        </p:txBody>
      </p:sp>
      <p:sp>
        <p:nvSpPr>
          <p:cNvPr id="2" name="Title 1">
            <a:extLst>
              <a:ext uri="{FF2B5EF4-FFF2-40B4-BE49-F238E27FC236}">
                <a16:creationId xmlns:a16="http://schemas.microsoft.com/office/drawing/2014/main" id="{1FFE8DD5-B1E2-497A-992C-AA919A3C7CA0}"/>
              </a:ext>
            </a:extLst>
          </p:cNvPr>
          <p:cNvSpPr>
            <a:spLocks noGrp="1"/>
          </p:cNvSpPr>
          <p:nvPr>
            <p:ph type="title"/>
          </p:nvPr>
        </p:nvSpPr>
        <p:spPr>
          <a:xfrm>
            <a:off x="311700" y="-572700"/>
            <a:ext cx="8520600" cy="572700"/>
          </a:xfrm>
        </p:spPr>
        <p:txBody>
          <a:bodyPr spcFirstLastPara="1" wrap="square" lIns="91425" tIns="91425" rIns="91425" bIns="91425" anchor="b" anchorCtr="0">
            <a:normAutofit fontScale="90000"/>
          </a:bodyPr>
          <a:lstStyle/>
          <a:p>
            <a:r>
              <a:rPr lang="en-US" dirty="0"/>
              <a:t>Pandemic impact?</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530</Words>
  <Application>Microsoft Office PowerPoint</Application>
  <PresentationFormat>On-screen Show (16:9)</PresentationFormat>
  <Paragraphs>56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Simple Light</vt:lpstr>
      <vt:lpstr>SUNY Library Accessibility Panel Presentation</vt:lpstr>
      <vt:lpstr>Your library’s activities</vt:lpstr>
      <vt:lpstr>Library’s role</vt:lpstr>
      <vt:lpstr>Library’s role examples</vt:lpstr>
      <vt:lpstr>What resources have you found most helpful for learning about accessibility?</vt:lpstr>
      <vt:lpstr>EIT Strategy</vt:lpstr>
      <vt:lpstr>Where do you feel strong?</vt:lpstr>
      <vt:lpstr>2 areas in development</vt:lpstr>
      <vt:lpstr>Pandemic impact?</vt:lpstr>
      <vt:lpstr>Relationship with accessibility officer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Library Accessibility Panel Presentation</dc:title>
  <cp:lastModifiedBy>Michelle Eichelberger</cp:lastModifiedBy>
  <cp:revision>1</cp:revision>
  <dcterms:modified xsi:type="dcterms:W3CDTF">2021-02-12T13:37:51Z</dcterms:modified>
</cp:coreProperties>
</file>