
<file path=[Content_Types].xml><?xml version="1.0" encoding="utf-8"?>
<Types xmlns="http://schemas.openxmlformats.org/package/2006/content-types">
  <Default Extension="1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5.jpg" ContentType="image/jpeg"/>
  <Override PartName="/ppt/media/image5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87"/>
  </p:notesMasterIdLst>
  <p:sldIdLst>
    <p:sldId id="332" r:id="rId3"/>
    <p:sldId id="333" r:id="rId4"/>
    <p:sldId id="33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5" r:id="rId82"/>
    <p:sldId id="336" r:id="rId83"/>
    <p:sldId id="337" r:id="rId84"/>
    <p:sldId id="338" r:id="rId85"/>
    <p:sldId id="339" r:id="rId8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permaclipart.org/clipart/love-chat-icon-bw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www.publicdomainpictures.net/view-image.php?image=31233&amp;picture=message-pour-vou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permaclipart.org/clipart/love-chat-icon-bw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www.publicdomainpictures.net/view-image.php?image=31233&amp;picture=message-pour-vo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FFE4F-9972-4A78-8D95-1FC113CCEF8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D2E3A-5B88-4F02-A6F1-87740DDD5949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Please mute your microphone when not talking</a:t>
          </a:r>
        </a:p>
      </dgm:t>
    </dgm:pt>
    <dgm:pt modelId="{3CDDAB17-6C77-4EF9-B21D-621B27BF29CF}" type="parTrans" cxnId="{B9A291F8-C090-4C05-8C48-483DE38D3130}">
      <dgm:prSet/>
      <dgm:spPr/>
      <dgm:t>
        <a:bodyPr/>
        <a:lstStyle/>
        <a:p>
          <a:endParaRPr lang="en-US" sz="1600" b="1"/>
        </a:p>
      </dgm:t>
    </dgm:pt>
    <dgm:pt modelId="{2AD377B4-96B3-4C76-8596-2AD8A3A0B084}" type="sibTrans" cxnId="{B9A291F8-C090-4C05-8C48-483DE38D3130}">
      <dgm:prSet/>
      <dgm:spPr/>
      <dgm:t>
        <a:bodyPr/>
        <a:lstStyle/>
        <a:p>
          <a:endParaRPr lang="en-US" sz="1600" b="1"/>
        </a:p>
      </dgm:t>
    </dgm:pt>
    <dgm:pt modelId="{56CC3DE5-F47F-4F85-82BA-B8EDFED95C4B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Limit distraction as best as possible</a:t>
          </a:r>
        </a:p>
      </dgm:t>
    </dgm:pt>
    <dgm:pt modelId="{96402CC9-7290-4A69-B26A-CD96C472E51F}" type="parTrans" cxnId="{67A3C7CE-C8CC-4DB2-9F0F-684F1880668D}">
      <dgm:prSet/>
      <dgm:spPr/>
      <dgm:t>
        <a:bodyPr/>
        <a:lstStyle/>
        <a:p>
          <a:endParaRPr lang="en-US" sz="1600" b="1"/>
        </a:p>
      </dgm:t>
    </dgm:pt>
    <dgm:pt modelId="{B44EE07E-A09E-4F51-8906-03FF95174FD3}" type="sibTrans" cxnId="{67A3C7CE-C8CC-4DB2-9F0F-684F1880668D}">
      <dgm:prSet/>
      <dgm:spPr/>
      <dgm:t>
        <a:bodyPr/>
        <a:lstStyle/>
        <a:p>
          <a:endParaRPr lang="en-US" sz="1600" b="1"/>
        </a:p>
      </dgm:t>
    </dgm:pt>
    <dgm:pt modelId="{BD78A54B-E08C-49BE-BC15-BBFE2BDD2CCA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Use reactions &amp; the raise hand feature</a:t>
          </a:r>
        </a:p>
      </dgm:t>
    </dgm:pt>
    <dgm:pt modelId="{06293157-3068-4232-9FD2-3FFFDD1E2D58}" type="parTrans" cxnId="{63934DA6-0E8F-46EF-A131-5C96E9FF22A2}">
      <dgm:prSet/>
      <dgm:spPr/>
      <dgm:t>
        <a:bodyPr/>
        <a:lstStyle/>
        <a:p>
          <a:endParaRPr lang="en-US" sz="1600" b="1"/>
        </a:p>
      </dgm:t>
    </dgm:pt>
    <dgm:pt modelId="{977DC878-59BE-4AF3-AA31-AF646915A271}" type="sibTrans" cxnId="{63934DA6-0E8F-46EF-A131-5C96E9FF22A2}">
      <dgm:prSet/>
      <dgm:spPr/>
      <dgm:t>
        <a:bodyPr/>
        <a:lstStyle/>
        <a:p>
          <a:endParaRPr lang="en-US" sz="1600" b="1"/>
        </a:p>
      </dgm:t>
    </dgm:pt>
    <dgm:pt modelId="{37A6DB0E-18FD-43A0-8FC0-E273A99B5C52}" type="pres">
      <dgm:prSet presAssocID="{9EDFFE4F-9972-4A78-8D95-1FC113CCEF8D}" presName="Name0" presStyleCnt="0">
        <dgm:presLayoutVars>
          <dgm:dir/>
          <dgm:resizeHandles val="exact"/>
        </dgm:presLayoutVars>
      </dgm:prSet>
      <dgm:spPr/>
    </dgm:pt>
    <dgm:pt modelId="{0B6D6A18-76F7-4AB8-80F7-88212C4CBA49}" type="pres">
      <dgm:prSet presAssocID="{A81D2E3A-5B88-4F02-A6F1-87740DDD5949}" presName="compNode" presStyleCnt="0"/>
      <dgm:spPr/>
    </dgm:pt>
    <dgm:pt modelId="{28D6388C-447C-4296-85DE-DA29EC7DB272}" type="pres">
      <dgm:prSet presAssocID="{A81D2E3A-5B88-4F02-A6F1-87740DDD5949}" presName="pictRect" presStyleLbl="nod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904" t="10507" r="24540" b="5005"/>
          </a:stretch>
        </a:blipFill>
        <a:ln>
          <a:solidFill>
            <a:schemeClr val="tx1"/>
          </a:solidFill>
        </a:ln>
      </dgm:spPr>
    </dgm:pt>
    <dgm:pt modelId="{7AB6C45F-DA51-421A-BAAC-D2DDB27DB17A}" type="pres">
      <dgm:prSet presAssocID="{A81D2E3A-5B88-4F02-A6F1-87740DDD5949}" presName="textRect" presStyleLbl="revTx" presStyleIdx="0" presStyleCnt="3">
        <dgm:presLayoutVars>
          <dgm:bulletEnabled val="1"/>
        </dgm:presLayoutVars>
      </dgm:prSet>
      <dgm:spPr/>
    </dgm:pt>
    <dgm:pt modelId="{ECF361F4-89C0-4BC7-A6E6-E46A842CC204}" type="pres">
      <dgm:prSet presAssocID="{2AD377B4-96B3-4C76-8596-2AD8A3A0B084}" presName="sibTrans" presStyleLbl="sibTrans2D1" presStyleIdx="0" presStyleCnt="0"/>
      <dgm:spPr/>
    </dgm:pt>
    <dgm:pt modelId="{F8EF4F9B-CC56-477E-99B9-D7127C8E6C72}" type="pres">
      <dgm:prSet presAssocID="{56CC3DE5-F47F-4F85-82BA-B8EDFED95C4B}" presName="compNode" presStyleCnt="0"/>
      <dgm:spPr/>
    </dgm:pt>
    <dgm:pt modelId="{6795FD7B-555A-4051-8A34-31CDDFF46FB6}" type="pres">
      <dgm:prSet presAssocID="{56CC3DE5-F47F-4F85-82BA-B8EDFED95C4B}" presName="pictRect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291" t="-4670" r="12291" b="-5441"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peaker phone outline"/>
        </a:ext>
      </dgm:extLst>
    </dgm:pt>
    <dgm:pt modelId="{44B9CA8B-336B-4882-BFD0-F6BE1F7E0DF9}" type="pres">
      <dgm:prSet presAssocID="{56CC3DE5-F47F-4F85-82BA-B8EDFED95C4B}" presName="textRect" presStyleLbl="revTx" presStyleIdx="1" presStyleCnt="3">
        <dgm:presLayoutVars>
          <dgm:bulletEnabled val="1"/>
        </dgm:presLayoutVars>
      </dgm:prSet>
      <dgm:spPr/>
    </dgm:pt>
    <dgm:pt modelId="{7C4AD311-04A3-4EF7-B9FB-C40E0E81B3B2}" type="pres">
      <dgm:prSet presAssocID="{B44EE07E-A09E-4F51-8906-03FF95174FD3}" presName="sibTrans" presStyleLbl="sibTrans2D1" presStyleIdx="0" presStyleCnt="0"/>
      <dgm:spPr/>
    </dgm:pt>
    <dgm:pt modelId="{7C2352BE-2737-4234-AE15-ABBCC5170443}" type="pres">
      <dgm:prSet presAssocID="{BD78A54B-E08C-49BE-BC15-BBFE2BDD2CCA}" presName="compNode" presStyleCnt="0"/>
      <dgm:spPr/>
    </dgm:pt>
    <dgm:pt modelId="{27AC7925-97CF-432F-8649-4021169BEF3B}" type="pres">
      <dgm:prSet presAssocID="{BD78A54B-E08C-49BE-BC15-BBFE2BDD2CCA}" presName="pictRect" presStyleLbl="node1" presStyleIdx="2" presStyleCnt="3"/>
      <dgm:spPr>
        <a:blipFill dpi="0" rotWithShape="1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16816" t="2902" r="17411" b="1070"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Raised hand outline"/>
        </a:ext>
      </dgm:extLst>
    </dgm:pt>
    <dgm:pt modelId="{D6D3C1ED-D738-4420-91F4-0E6133B28329}" type="pres">
      <dgm:prSet presAssocID="{BD78A54B-E08C-49BE-BC15-BBFE2BDD2CC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4907D0E-E4D8-4586-9F27-3242A476738B}" type="presOf" srcId="{BD78A54B-E08C-49BE-BC15-BBFE2BDD2CCA}" destId="{D6D3C1ED-D738-4420-91F4-0E6133B28329}" srcOrd="0" destOrd="0" presId="urn:microsoft.com/office/officeart/2005/8/layout/pList1"/>
    <dgm:cxn modelId="{6643BC2B-D011-4871-81A1-CB7A20EEADA3}" type="presOf" srcId="{56CC3DE5-F47F-4F85-82BA-B8EDFED95C4B}" destId="{44B9CA8B-336B-4882-BFD0-F6BE1F7E0DF9}" srcOrd="0" destOrd="0" presId="urn:microsoft.com/office/officeart/2005/8/layout/pList1"/>
    <dgm:cxn modelId="{346A6C6E-F00A-4AFB-A46F-2054A42AAA7F}" type="presOf" srcId="{A81D2E3A-5B88-4F02-A6F1-87740DDD5949}" destId="{7AB6C45F-DA51-421A-BAAC-D2DDB27DB17A}" srcOrd="0" destOrd="0" presId="urn:microsoft.com/office/officeart/2005/8/layout/pList1"/>
    <dgm:cxn modelId="{8614D681-ED09-4A78-8674-EDFFA5650CFF}" type="presOf" srcId="{B44EE07E-A09E-4F51-8906-03FF95174FD3}" destId="{7C4AD311-04A3-4EF7-B9FB-C40E0E81B3B2}" srcOrd="0" destOrd="0" presId="urn:microsoft.com/office/officeart/2005/8/layout/pList1"/>
    <dgm:cxn modelId="{77C38F91-8FCF-4589-ADC6-102AD307BF39}" type="presOf" srcId="{9EDFFE4F-9972-4A78-8D95-1FC113CCEF8D}" destId="{37A6DB0E-18FD-43A0-8FC0-E273A99B5C52}" srcOrd="0" destOrd="0" presId="urn:microsoft.com/office/officeart/2005/8/layout/pList1"/>
    <dgm:cxn modelId="{63934DA6-0E8F-46EF-A131-5C96E9FF22A2}" srcId="{9EDFFE4F-9972-4A78-8D95-1FC113CCEF8D}" destId="{BD78A54B-E08C-49BE-BC15-BBFE2BDD2CCA}" srcOrd="2" destOrd="0" parTransId="{06293157-3068-4232-9FD2-3FFFDD1E2D58}" sibTransId="{977DC878-59BE-4AF3-AA31-AF646915A271}"/>
    <dgm:cxn modelId="{5C79D9C6-576C-4156-A1F2-3E7252045B8A}" type="presOf" srcId="{2AD377B4-96B3-4C76-8596-2AD8A3A0B084}" destId="{ECF361F4-89C0-4BC7-A6E6-E46A842CC204}" srcOrd="0" destOrd="0" presId="urn:microsoft.com/office/officeart/2005/8/layout/pList1"/>
    <dgm:cxn modelId="{67A3C7CE-C8CC-4DB2-9F0F-684F1880668D}" srcId="{9EDFFE4F-9972-4A78-8D95-1FC113CCEF8D}" destId="{56CC3DE5-F47F-4F85-82BA-B8EDFED95C4B}" srcOrd="1" destOrd="0" parTransId="{96402CC9-7290-4A69-B26A-CD96C472E51F}" sibTransId="{B44EE07E-A09E-4F51-8906-03FF95174FD3}"/>
    <dgm:cxn modelId="{B9A291F8-C090-4C05-8C48-483DE38D3130}" srcId="{9EDFFE4F-9972-4A78-8D95-1FC113CCEF8D}" destId="{A81D2E3A-5B88-4F02-A6F1-87740DDD5949}" srcOrd="0" destOrd="0" parTransId="{3CDDAB17-6C77-4EF9-B21D-621B27BF29CF}" sibTransId="{2AD377B4-96B3-4C76-8596-2AD8A3A0B084}"/>
    <dgm:cxn modelId="{E165A610-56A2-41F4-B578-EC93E6159F32}" type="presParOf" srcId="{37A6DB0E-18FD-43A0-8FC0-E273A99B5C52}" destId="{0B6D6A18-76F7-4AB8-80F7-88212C4CBA49}" srcOrd="0" destOrd="0" presId="urn:microsoft.com/office/officeart/2005/8/layout/pList1"/>
    <dgm:cxn modelId="{69A9896E-EFDA-4BFA-AA71-463F4C5881F3}" type="presParOf" srcId="{0B6D6A18-76F7-4AB8-80F7-88212C4CBA49}" destId="{28D6388C-447C-4296-85DE-DA29EC7DB272}" srcOrd="0" destOrd="0" presId="urn:microsoft.com/office/officeart/2005/8/layout/pList1"/>
    <dgm:cxn modelId="{C26282B5-FE19-4C61-981E-197038DFE69B}" type="presParOf" srcId="{0B6D6A18-76F7-4AB8-80F7-88212C4CBA49}" destId="{7AB6C45F-DA51-421A-BAAC-D2DDB27DB17A}" srcOrd="1" destOrd="0" presId="urn:microsoft.com/office/officeart/2005/8/layout/pList1"/>
    <dgm:cxn modelId="{B8006E40-3B75-46E3-9F85-3BDEB6988BF1}" type="presParOf" srcId="{37A6DB0E-18FD-43A0-8FC0-E273A99B5C52}" destId="{ECF361F4-89C0-4BC7-A6E6-E46A842CC204}" srcOrd="1" destOrd="0" presId="urn:microsoft.com/office/officeart/2005/8/layout/pList1"/>
    <dgm:cxn modelId="{BBD0CDC1-CEA4-47F6-981E-107DF6879F0E}" type="presParOf" srcId="{37A6DB0E-18FD-43A0-8FC0-E273A99B5C52}" destId="{F8EF4F9B-CC56-477E-99B9-D7127C8E6C72}" srcOrd="2" destOrd="0" presId="urn:microsoft.com/office/officeart/2005/8/layout/pList1"/>
    <dgm:cxn modelId="{051B7789-139A-4170-A512-CC5773AA7F87}" type="presParOf" srcId="{F8EF4F9B-CC56-477E-99B9-D7127C8E6C72}" destId="{6795FD7B-555A-4051-8A34-31CDDFF46FB6}" srcOrd="0" destOrd="0" presId="urn:microsoft.com/office/officeart/2005/8/layout/pList1"/>
    <dgm:cxn modelId="{CA22FBB9-A74B-45ED-8A09-1D815E61B133}" type="presParOf" srcId="{F8EF4F9B-CC56-477E-99B9-D7127C8E6C72}" destId="{44B9CA8B-336B-4882-BFD0-F6BE1F7E0DF9}" srcOrd="1" destOrd="0" presId="urn:microsoft.com/office/officeart/2005/8/layout/pList1"/>
    <dgm:cxn modelId="{866D2B49-7E66-410C-A8C0-73601D439AC0}" type="presParOf" srcId="{37A6DB0E-18FD-43A0-8FC0-E273A99B5C52}" destId="{7C4AD311-04A3-4EF7-B9FB-C40E0E81B3B2}" srcOrd="3" destOrd="0" presId="urn:microsoft.com/office/officeart/2005/8/layout/pList1"/>
    <dgm:cxn modelId="{5DD91333-7155-4E5C-9792-53D26DE87869}" type="presParOf" srcId="{37A6DB0E-18FD-43A0-8FC0-E273A99B5C52}" destId="{7C2352BE-2737-4234-AE15-ABBCC5170443}" srcOrd="4" destOrd="0" presId="urn:microsoft.com/office/officeart/2005/8/layout/pList1"/>
    <dgm:cxn modelId="{1AD9693C-BBF7-4201-A61B-0466C96C1FB9}" type="presParOf" srcId="{7C2352BE-2737-4234-AE15-ABBCC5170443}" destId="{27AC7925-97CF-432F-8649-4021169BEF3B}" srcOrd="0" destOrd="0" presId="urn:microsoft.com/office/officeart/2005/8/layout/pList1"/>
    <dgm:cxn modelId="{826E68ED-9574-43AA-978C-B8AD63E0F268}" type="presParOf" srcId="{7C2352BE-2737-4234-AE15-ABBCC5170443}" destId="{D6D3C1ED-D738-4420-91F4-0E6133B283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FFE4F-9972-4A78-8D95-1FC113CCEF8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D2E3A-5B88-4F02-A6F1-87740DDD5949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Engage and turn your camera on if you are able</a:t>
          </a:r>
        </a:p>
      </dgm:t>
    </dgm:pt>
    <dgm:pt modelId="{3CDDAB17-6C77-4EF9-B21D-621B27BF29CF}" type="parTrans" cxnId="{B9A291F8-C090-4C05-8C48-483DE38D3130}">
      <dgm:prSet/>
      <dgm:spPr/>
      <dgm:t>
        <a:bodyPr/>
        <a:lstStyle/>
        <a:p>
          <a:endParaRPr lang="en-US" sz="1600" b="1"/>
        </a:p>
      </dgm:t>
    </dgm:pt>
    <dgm:pt modelId="{2AD377B4-96B3-4C76-8596-2AD8A3A0B084}" type="sibTrans" cxnId="{B9A291F8-C090-4C05-8C48-483DE38D3130}">
      <dgm:prSet/>
      <dgm:spPr/>
      <dgm:t>
        <a:bodyPr/>
        <a:lstStyle/>
        <a:p>
          <a:endParaRPr lang="en-US" sz="1600" b="1"/>
        </a:p>
      </dgm:t>
    </dgm:pt>
    <dgm:pt modelId="{56CC3DE5-F47F-4F85-82BA-B8EDFED95C4B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Use</a:t>
          </a:r>
          <a:r>
            <a:rPr lang="en-US" sz="1400" b="1" baseline="0" dirty="0">
              <a:solidFill>
                <a:schemeClr val="accent6">
                  <a:lumMod val="50000"/>
                </a:schemeClr>
              </a:solidFill>
            </a:rPr>
            <a:t> the chat to introduce yourself, ask questions, and share resources</a:t>
          </a:r>
          <a:endParaRPr lang="en-US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96402CC9-7290-4A69-B26A-CD96C472E51F}" type="parTrans" cxnId="{67A3C7CE-C8CC-4DB2-9F0F-684F1880668D}">
      <dgm:prSet/>
      <dgm:spPr/>
      <dgm:t>
        <a:bodyPr/>
        <a:lstStyle/>
        <a:p>
          <a:endParaRPr lang="en-US" sz="1600" b="1"/>
        </a:p>
      </dgm:t>
    </dgm:pt>
    <dgm:pt modelId="{B44EE07E-A09E-4F51-8906-03FF95174FD3}" type="sibTrans" cxnId="{67A3C7CE-C8CC-4DB2-9F0F-684F1880668D}">
      <dgm:prSet/>
      <dgm:spPr/>
      <dgm:t>
        <a:bodyPr/>
        <a:lstStyle/>
        <a:p>
          <a:endParaRPr lang="en-US" sz="1600" b="1"/>
        </a:p>
      </dgm:t>
    </dgm:pt>
    <dgm:pt modelId="{BD78A54B-E08C-49BE-BC15-BBFE2BDD2CCA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Engage – ask questions, offer feedback, provide support</a:t>
          </a:r>
        </a:p>
      </dgm:t>
    </dgm:pt>
    <dgm:pt modelId="{06293157-3068-4232-9FD2-3FFFDD1E2D58}" type="parTrans" cxnId="{63934DA6-0E8F-46EF-A131-5C96E9FF22A2}">
      <dgm:prSet/>
      <dgm:spPr/>
      <dgm:t>
        <a:bodyPr/>
        <a:lstStyle/>
        <a:p>
          <a:endParaRPr lang="en-US" sz="1600" b="1"/>
        </a:p>
      </dgm:t>
    </dgm:pt>
    <dgm:pt modelId="{977DC878-59BE-4AF3-AA31-AF646915A271}" type="sibTrans" cxnId="{63934DA6-0E8F-46EF-A131-5C96E9FF22A2}">
      <dgm:prSet/>
      <dgm:spPr/>
      <dgm:t>
        <a:bodyPr/>
        <a:lstStyle/>
        <a:p>
          <a:endParaRPr lang="en-US" sz="1600" b="1"/>
        </a:p>
      </dgm:t>
    </dgm:pt>
    <dgm:pt modelId="{37A6DB0E-18FD-43A0-8FC0-E273A99B5C52}" type="pres">
      <dgm:prSet presAssocID="{9EDFFE4F-9972-4A78-8D95-1FC113CCEF8D}" presName="Name0" presStyleCnt="0">
        <dgm:presLayoutVars>
          <dgm:dir/>
          <dgm:resizeHandles val="exact"/>
        </dgm:presLayoutVars>
      </dgm:prSet>
      <dgm:spPr/>
    </dgm:pt>
    <dgm:pt modelId="{0B6D6A18-76F7-4AB8-80F7-88212C4CBA49}" type="pres">
      <dgm:prSet presAssocID="{A81D2E3A-5B88-4F02-A6F1-87740DDD5949}" presName="compNode" presStyleCnt="0"/>
      <dgm:spPr/>
    </dgm:pt>
    <dgm:pt modelId="{28D6388C-447C-4296-85DE-DA29EC7DB272}" type="pres">
      <dgm:prSet presAssocID="{A81D2E3A-5B88-4F02-A6F1-87740DDD5949}" presName="pictRect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4014" t="-5899" r="12424" b="-1500"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Web cam outline"/>
        </a:ext>
      </dgm:extLst>
    </dgm:pt>
    <dgm:pt modelId="{7AB6C45F-DA51-421A-BAAC-D2DDB27DB17A}" type="pres">
      <dgm:prSet presAssocID="{A81D2E3A-5B88-4F02-A6F1-87740DDD5949}" presName="textRect" presStyleLbl="revTx" presStyleIdx="0" presStyleCnt="3">
        <dgm:presLayoutVars>
          <dgm:bulletEnabled val="1"/>
        </dgm:presLayoutVars>
      </dgm:prSet>
      <dgm:spPr/>
    </dgm:pt>
    <dgm:pt modelId="{ECF361F4-89C0-4BC7-A6E6-E46A842CC204}" type="pres">
      <dgm:prSet presAssocID="{2AD377B4-96B3-4C76-8596-2AD8A3A0B084}" presName="sibTrans" presStyleLbl="sibTrans2D1" presStyleIdx="0" presStyleCnt="0"/>
      <dgm:spPr/>
    </dgm:pt>
    <dgm:pt modelId="{F8EF4F9B-CC56-477E-99B9-D7127C8E6C72}" type="pres">
      <dgm:prSet presAssocID="{56CC3DE5-F47F-4F85-82BA-B8EDFED95C4B}" presName="compNode" presStyleCnt="0"/>
      <dgm:spPr/>
    </dgm:pt>
    <dgm:pt modelId="{6795FD7B-555A-4051-8A34-31CDDFF46FB6}" type="pres">
      <dgm:prSet presAssocID="{56CC3DE5-F47F-4F85-82BA-B8EDFED95C4B}" presName="pictRect" presStyleLbl="node1" presStyleIdx="1" presStyleCnt="3"/>
      <dgm:spPr>
        <a:blipFill>
          <a:blip xmlns:r="http://schemas.openxmlformats.org/officeDocument/2006/relationships" r:embed="rId3">
            <a:biLevel thresh="7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3000" b="-23000"/>
          </a:stretch>
        </a:blipFill>
        <a:ln>
          <a:solidFill>
            <a:schemeClr val="tx1"/>
          </a:solidFill>
        </a:ln>
      </dgm:spPr>
    </dgm:pt>
    <dgm:pt modelId="{44B9CA8B-336B-4882-BFD0-F6BE1F7E0DF9}" type="pres">
      <dgm:prSet presAssocID="{56CC3DE5-F47F-4F85-82BA-B8EDFED95C4B}" presName="textRect" presStyleLbl="revTx" presStyleIdx="1" presStyleCnt="3">
        <dgm:presLayoutVars>
          <dgm:bulletEnabled val="1"/>
        </dgm:presLayoutVars>
      </dgm:prSet>
      <dgm:spPr/>
    </dgm:pt>
    <dgm:pt modelId="{7C4AD311-04A3-4EF7-B9FB-C40E0E81B3B2}" type="pres">
      <dgm:prSet presAssocID="{B44EE07E-A09E-4F51-8906-03FF95174FD3}" presName="sibTrans" presStyleLbl="sibTrans2D1" presStyleIdx="0" presStyleCnt="0"/>
      <dgm:spPr/>
    </dgm:pt>
    <dgm:pt modelId="{7C2352BE-2737-4234-AE15-ABBCC5170443}" type="pres">
      <dgm:prSet presAssocID="{BD78A54B-E08C-49BE-BC15-BBFE2BDD2CCA}" presName="compNode" presStyleCnt="0"/>
      <dgm:spPr/>
    </dgm:pt>
    <dgm:pt modelId="{27AC7925-97CF-432F-8649-4021169BEF3B}" type="pres">
      <dgm:prSet presAssocID="{BD78A54B-E08C-49BE-BC15-BBFE2BDD2CCA}" presName="pictRect" presStyleLbl="nod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21867" t="13156" r="25369" b="4532"/>
          </a:stretch>
        </a:blipFill>
        <a:ln>
          <a:solidFill>
            <a:schemeClr val="tx1"/>
          </a:solidFill>
        </a:ln>
      </dgm:spPr>
    </dgm:pt>
    <dgm:pt modelId="{D6D3C1ED-D738-4420-91F4-0E6133B28329}" type="pres">
      <dgm:prSet presAssocID="{BD78A54B-E08C-49BE-BC15-BBFE2BDD2CC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4907D0E-E4D8-4586-9F27-3242A476738B}" type="presOf" srcId="{BD78A54B-E08C-49BE-BC15-BBFE2BDD2CCA}" destId="{D6D3C1ED-D738-4420-91F4-0E6133B28329}" srcOrd="0" destOrd="0" presId="urn:microsoft.com/office/officeart/2005/8/layout/pList1"/>
    <dgm:cxn modelId="{6643BC2B-D011-4871-81A1-CB7A20EEADA3}" type="presOf" srcId="{56CC3DE5-F47F-4F85-82BA-B8EDFED95C4B}" destId="{44B9CA8B-336B-4882-BFD0-F6BE1F7E0DF9}" srcOrd="0" destOrd="0" presId="urn:microsoft.com/office/officeart/2005/8/layout/pList1"/>
    <dgm:cxn modelId="{346A6C6E-F00A-4AFB-A46F-2054A42AAA7F}" type="presOf" srcId="{A81D2E3A-5B88-4F02-A6F1-87740DDD5949}" destId="{7AB6C45F-DA51-421A-BAAC-D2DDB27DB17A}" srcOrd="0" destOrd="0" presId="urn:microsoft.com/office/officeart/2005/8/layout/pList1"/>
    <dgm:cxn modelId="{8614D681-ED09-4A78-8674-EDFFA5650CFF}" type="presOf" srcId="{B44EE07E-A09E-4F51-8906-03FF95174FD3}" destId="{7C4AD311-04A3-4EF7-B9FB-C40E0E81B3B2}" srcOrd="0" destOrd="0" presId="urn:microsoft.com/office/officeart/2005/8/layout/pList1"/>
    <dgm:cxn modelId="{77C38F91-8FCF-4589-ADC6-102AD307BF39}" type="presOf" srcId="{9EDFFE4F-9972-4A78-8D95-1FC113CCEF8D}" destId="{37A6DB0E-18FD-43A0-8FC0-E273A99B5C52}" srcOrd="0" destOrd="0" presId="urn:microsoft.com/office/officeart/2005/8/layout/pList1"/>
    <dgm:cxn modelId="{63934DA6-0E8F-46EF-A131-5C96E9FF22A2}" srcId="{9EDFFE4F-9972-4A78-8D95-1FC113CCEF8D}" destId="{BD78A54B-E08C-49BE-BC15-BBFE2BDD2CCA}" srcOrd="2" destOrd="0" parTransId="{06293157-3068-4232-9FD2-3FFFDD1E2D58}" sibTransId="{977DC878-59BE-4AF3-AA31-AF646915A271}"/>
    <dgm:cxn modelId="{5C79D9C6-576C-4156-A1F2-3E7252045B8A}" type="presOf" srcId="{2AD377B4-96B3-4C76-8596-2AD8A3A0B084}" destId="{ECF361F4-89C0-4BC7-A6E6-E46A842CC204}" srcOrd="0" destOrd="0" presId="urn:microsoft.com/office/officeart/2005/8/layout/pList1"/>
    <dgm:cxn modelId="{67A3C7CE-C8CC-4DB2-9F0F-684F1880668D}" srcId="{9EDFFE4F-9972-4A78-8D95-1FC113CCEF8D}" destId="{56CC3DE5-F47F-4F85-82BA-B8EDFED95C4B}" srcOrd="1" destOrd="0" parTransId="{96402CC9-7290-4A69-B26A-CD96C472E51F}" sibTransId="{B44EE07E-A09E-4F51-8906-03FF95174FD3}"/>
    <dgm:cxn modelId="{B9A291F8-C090-4C05-8C48-483DE38D3130}" srcId="{9EDFFE4F-9972-4A78-8D95-1FC113CCEF8D}" destId="{A81D2E3A-5B88-4F02-A6F1-87740DDD5949}" srcOrd="0" destOrd="0" parTransId="{3CDDAB17-6C77-4EF9-B21D-621B27BF29CF}" sibTransId="{2AD377B4-96B3-4C76-8596-2AD8A3A0B084}"/>
    <dgm:cxn modelId="{E165A610-56A2-41F4-B578-EC93E6159F32}" type="presParOf" srcId="{37A6DB0E-18FD-43A0-8FC0-E273A99B5C52}" destId="{0B6D6A18-76F7-4AB8-80F7-88212C4CBA49}" srcOrd="0" destOrd="0" presId="urn:microsoft.com/office/officeart/2005/8/layout/pList1"/>
    <dgm:cxn modelId="{69A9896E-EFDA-4BFA-AA71-463F4C5881F3}" type="presParOf" srcId="{0B6D6A18-76F7-4AB8-80F7-88212C4CBA49}" destId="{28D6388C-447C-4296-85DE-DA29EC7DB272}" srcOrd="0" destOrd="0" presId="urn:microsoft.com/office/officeart/2005/8/layout/pList1"/>
    <dgm:cxn modelId="{C26282B5-FE19-4C61-981E-197038DFE69B}" type="presParOf" srcId="{0B6D6A18-76F7-4AB8-80F7-88212C4CBA49}" destId="{7AB6C45F-DA51-421A-BAAC-D2DDB27DB17A}" srcOrd="1" destOrd="0" presId="urn:microsoft.com/office/officeart/2005/8/layout/pList1"/>
    <dgm:cxn modelId="{B8006E40-3B75-46E3-9F85-3BDEB6988BF1}" type="presParOf" srcId="{37A6DB0E-18FD-43A0-8FC0-E273A99B5C52}" destId="{ECF361F4-89C0-4BC7-A6E6-E46A842CC204}" srcOrd="1" destOrd="0" presId="urn:microsoft.com/office/officeart/2005/8/layout/pList1"/>
    <dgm:cxn modelId="{BBD0CDC1-CEA4-47F6-981E-107DF6879F0E}" type="presParOf" srcId="{37A6DB0E-18FD-43A0-8FC0-E273A99B5C52}" destId="{F8EF4F9B-CC56-477E-99B9-D7127C8E6C72}" srcOrd="2" destOrd="0" presId="urn:microsoft.com/office/officeart/2005/8/layout/pList1"/>
    <dgm:cxn modelId="{051B7789-139A-4170-A512-CC5773AA7F87}" type="presParOf" srcId="{F8EF4F9B-CC56-477E-99B9-D7127C8E6C72}" destId="{6795FD7B-555A-4051-8A34-31CDDFF46FB6}" srcOrd="0" destOrd="0" presId="urn:microsoft.com/office/officeart/2005/8/layout/pList1"/>
    <dgm:cxn modelId="{CA22FBB9-A74B-45ED-8A09-1D815E61B133}" type="presParOf" srcId="{F8EF4F9B-CC56-477E-99B9-D7127C8E6C72}" destId="{44B9CA8B-336B-4882-BFD0-F6BE1F7E0DF9}" srcOrd="1" destOrd="0" presId="urn:microsoft.com/office/officeart/2005/8/layout/pList1"/>
    <dgm:cxn modelId="{866D2B49-7E66-410C-A8C0-73601D439AC0}" type="presParOf" srcId="{37A6DB0E-18FD-43A0-8FC0-E273A99B5C52}" destId="{7C4AD311-04A3-4EF7-B9FB-C40E0E81B3B2}" srcOrd="3" destOrd="0" presId="urn:microsoft.com/office/officeart/2005/8/layout/pList1"/>
    <dgm:cxn modelId="{5DD91333-7155-4E5C-9792-53D26DE87869}" type="presParOf" srcId="{37A6DB0E-18FD-43A0-8FC0-E273A99B5C52}" destId="{7C2352BE-2737-4234-AE15-ABBCC5170443}" srcOrd="4" destOrd="0" presId="urn:microsoft.com/office/officeart/2005/8/layout/pList1"/>
    <dgm:cxn modelId="{1AD9693C-BBF7-4201-A61B-0466C96C1FB9}" type="presParOf" srcId="{7C2352BE-2737-4234-AE15-ABBCC5170443}" destId="{27AC7925-97CF-432F-8649-4021169BEF3B}" srcOrd="0" destOrd="0" presId="urn:microsoft.com/office/officeart/2005/8/layout/pList1"/>
    <dgm:cxn modelId="{826E68ED-9574-43AA-978C-B8AD63E0F268}" type="presParOf" srcId="{7C2352BE-2737-4234-AE15-ABBCC5170443}" destId="{D6D3C1ED-D738-4420-91F4-0E6133B283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6388C-447C-4296-85DE-DA29EC7DB272}">
      <dsp:nvSpPr>
        <dsp:cNvPr id="0" name=""/>
        <dsp:cNvSpPr/>
      </dsp:nvSpPr>
      <dsp:spPr>
        <a:xfrm>
          <a:off x="1556714" y="980"/>
          <a:ext cx="1491607" cy="1027717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904" t="10507" r="24540" b="5005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6C45F-DA51-421A-BAAC-D2DDB27DB17A}">
      <dsp:nvSpPr>
        <dsp:cNvPr id="0" name=""/>
        <dsp:cNvSpPr/>
      </dsp:nvSpPr>
      <dsp:spPr>
        <a:xfrm>
          <a:off x="1556714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Please mute your microphone when not talking</a:t>
          </a:r>
        </a:p>
      </dsp:txBody>
      <dsp:txXfrm>
        <a:off x="1556714" y="1028698"/>
        <a:ext cx="1491607" cy="553386"/>
      </dsp:txXfrm>
    </dsp:sp>
    <dsp:sp modelId="{6795FD7B-555A-4051-8A34-31CDDFF46FB6}">
      <dsp:nvSpPr>
        <dsp:cNvPr id="0" name=""/>
        <dsp:cNvSpPr/>
      </dsp:nvSpPr>
      <dsp:spPr>
        <a:xfrm>
          <a:off x="3197546" y="980"/>
          <a:ext cx="1491607" cy="1027717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291" t="-4670" r="12291" b="-5441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9CA8B-336B-4882-BFD0-F6BE1F7E0DF9}">
      <dsp:nvSpPr>
        <dsp:cNvPr id="0" name=""/>
        <dsp:cNvSpPr/>
      </dsp:nvSpPr>
      <dsp:spPr>
        <a:xfrm>
          <a:off x="3197546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Limit distraction as best as possible</a:t>
          </a:r>
        </a:p>
      </dsp:txBody>
      <dsp:txXfrm>
        <a:off x="3197546" y="1028698"/>
        <a:ext cx="1491607" cy="553386"/>
      </dsp:txXfrm>
    </dsp:sp>
    <dsp:sp modelId="{27AC7925-97CF-432F-8649-4021169BEF3B}">
      <dsp:nvSpPr>
        <dsp:cNvPr id="0" name=""/>
        <dsp:cNvSpPr/>
      </dsp:nvSpPr>
      <dsp:spPr>
        <a:xfrm>
          <a:off x="4838377" y="980"/>
          <a:ext cx="1491607" cy="1027717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16816" t="2902" r="17411" b="107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C1ED-D738-4420-91F4-0E6133B28329}">
      <dsp:nvSpPr>
        <dsp:cNvPr id="0" name=""/>
        <dsp:cNvSpPr/>
      </dsp:nvSpPr>
      <dsp:spPr>
        <a:xfrm>
          <a:off x="4838377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Use reactions &amp; the raise hand feature</a:t>
          </a:r>
        </a:p>
      </dsp:txBody>
      <dsp:txXfrm>
        <a:off x="4838377" y="1028698"/>
        <a:ext cx="1491607" cy="55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6388C-447C-4296-85DE-DA29EC7DB272}">
      <dsp:nvSpPr>
        <dsp:cNvPr id="0" name=""/>
        <dsp:cNvSpPr/>
      </dsp:nvSpPr>
      <dsp:spPr>
        <a:xfrm>
          <a:off x="1556714" y="980"/>
          <a:ext cx="1491607" cy="102771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4014" t="-5899" r="12424" b="-15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6C45F-DA51-421A-BAAC-D2DDB27DB17A}">
      <dsp:nvSpPr>
        <dsp:cNvPr id="0" name=""/>
        <dsp:cNvSpPr/>
      </dsp:nvSpPr>
      <dsp:spPr>
        <a:xfrm>
          <a:off x="1556714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Engage and turn your camera on if you are able</a:t>
          </a:r>
        </a:p>
      </dsp:txBody>
      <dsp:txXfrm>
        <a:off x="1556714" y="1028698"/>
        <a:ext cx="1491607" cy="553386"/>
      </dsp:txXfrm>
    </dsp:sp>
    <dsp:sp modelId="{6795FD7B-555A-4051-8A34-31CDDFF46FB6}">
      <dsp:nvSpPr>
        <dsp:cNvPr id="0" name=""/>
        <dsp:cNvSpPr/>
      </dsp:nvSpPr>
      <dsp:spPr>
        <a:xfrm>
          <a:off x="3197546" y="980"/>
          <a:ext cx="1491607" cy="1027717"/>
        </a:xfrm>
        <a:prstGeom prst="roundRect">
          <a:avLst/>
        </a:prstGeom>
        <a:blipFill>
          <a:blip xmlns:r="http://schemas.openxmlformats.org/officeDocument/2006/relationships" r:embed="rId3">
            <a:biLevel thresh="7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9CA8B-336B-4882-BFD0-F6BE1F7E0DF9}">
      <dsp:nvSpPr>
        <dsp:cNvPr id="0" name=""/>
        <dsp:cNvSpPr/>
      </dsp:nvSpPr>
      <dsp:spPr>
        <a:xfrm>
          <a:off x="3197546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Use</a:t>
          </a:r>
          <a:r>
            <a:rPr lang="en-US" sz="1400" b="1" kern="1200" baseline="0" dirty="0">
              <a:solidFill>
                <a:schemeClr val="accent6">
                  <a:lumMod val="50000"/>
                </a:schemeClr>
              </a:solidFill>
            </a:rPr>
            <a:t> the chat to introduce yourself, ask questions, and share resources</a:t>
          </a:r>
          <a:endParaRPr lang="en-US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97546" y="1028698"/>
        <a:ext cx="1491607" cy="553386"/>
      </dsp:txXfrm>
    </dsp:sp>
    <dsp:sp modelId="{27AC7925-97CF-432F-8649-4021169BEF3B}">
      <dsp:nvSpPr>
        <dsp:cNvPr id="0" name=""/>
        <dsp:cNvSpPr/>
      </dsp:nvSpPr>
      <dsp:spPr>
        <a:xfrm>
          <a:off x="4838377" y="980"/>
          <a:ext cx="1491607" cy="1027717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21867" t="13156" r="25369" b="4532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C1ED-D738-4420-91F4-0E6133B28329}">
      <dsp:nvSpPr>
        <dsp:cNvPr id="0" name=""/>
        <dsp:cNvSpPr/>
      </dsp:nvSpPr>
      <dsp:spPr>
        <a:xfrm>
          <a:off x="4838377" y="1028698"/>
          <a:ext cx="1491607" cy="55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Engage – ask questions, offer feedback, provide support</a:t>
          </a:r>
        </a:p>
      </dsp:txBody>
      <dsp:txXfrm>
        <a:off x="4838377" y="1028698"/>
        <a:ext cx="1491607" cy="55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9D549-4E82-4771-AAD1-801B85D032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5CF4-5CF8-472C-A6D7-7F64C82ED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213D9-FDC1-8C43-BA8B-BB93B2D5A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8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509" y="798650"/>
            <a:ext cx="8200981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E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81262"/>
            <a:ext cx="7886701" cy="786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00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40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3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81263"/>
            <a:ext cx="2949178" cy="10617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8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0384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9" y="0"/>
            <a:ext cx="47625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48640"/>
            <a:ext cx="2400300" cy="1611629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1" y="605610"/>
            <a:ext cx="5300103" cy="404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1" y="4796358"/>
            <a:ext cx="1963738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5/30/2025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6470" y="4772681"/>
            <a:ext cx="4880288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691" y="4772680"/>
            <a:ext cx="614163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539" y="97611"/>
            <a:ext cx="1828800" cy="50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6" y="481263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2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81263"/>
            <a:ext cx="2949178" cy="10617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31" indent="0">
              <a:buNone/>
              <a:defRPr sz="2101"/>
            </a:lvl2pPr>
            <a:lvl3pPr marL="685863" indent="0">
              <a:buNone/>
              <a:defRPr sz="1800"/>
            </a:lvl3pPr>
            <a:lvl4pPr marL="1028794" indent="0">
              <a:buNone/>
              <a:defRPr sz="1501"/>
            </a:lvl4pPr>
            <a:lvl5pPr marL="1371725" indent="0">
              <a:buNone/>
              <a:defRPr sz="1501"/>
            </a:lvl5pPr>
            <a:lvl6pPr marL="1714657" indent="0">
              <a:buNone/>
              <a:defRPr sz="1501"/>
            </a:lvl6pPr>
            <a:lvl7pPr marL="2057587" indent="0">
              <a:buNone/>
              <a:defRPr sz="1501"/>
            </a:lvl7pPr>
            <a:lvl8pPr marL="2400519" indent="0">
              <a:buNone/>
              <a:defRPr sz="1501"/>
            </a:lvl8pPr>
            <a:lvl9pPr marL="2743450" indent="0">
              <a:buNone/>
              <a:defRPr sz="15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1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E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F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8255" y="82563"/>
            <a:ext cx="4149570" cy="4990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782554" cy="513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E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6926" y="1478724"/>
            <a:ext cx="3630929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E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 rot="10800000">
            <a:off x="0" y="0"/>
            <a:ext cx="9144000" cy="5215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-1" y="72358"/>
            <a:ext cx="9144000" cy="540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83" y="2033197"/>
            <a:ext cx="8155124" cy="883163"/>
          </a:xfrm>
        </p:spPr>
        <p:txBody>
          <a:bodyPr anchor="b">
            <a:normAutofit/>
          </a:bodyPr>
          <a:lstStyle>
            <a:lvl1pPr algn="l">
              <a:defRPr sz="40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183" y="3200247"/>
            <a:ext cx="8155124" cy="754590"/>
          </a:xfrm>
        </p:spPr>
        <p:txBody>
          <a:bodyPr/>
          <a:lstStyle>
            <a:lvl1pPr marL="0" marR="0" indent="0" algn="l" defTabSz="68586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31" indent="0" algn="ctr">
              <a:buNone/>
              <a:defRPr sz="1501"/>
            </a:lvl2pPr>
            <a:lvl3pPr marL="685863" indent="0" algn="ctr">
              <a:buNone/>
              <a:defRPr sz="1351"/>
            </a:lvl3pPr>
            <a:lvl4pPr marL="1028794" indent="0" algn="ctr">
              <a:buNone/>
              <a:defRPr sz="1200"/>
            </a:lvl4pPr>
            <a:lvl5pPr marL="1371725" indent="0" algn="ctr">
              <a:buNone/>
              <a:defRPr sz="1200"/>
            </a:lvl5pPr>
            <a:lvl6pPr marL="1714657" indent="0" algn="ctr">
              <a:buNone/>
              <a:defRPr sz="1200"/>
            </a:lvl6pPr>
            <a:lvl7pPr marL="2057587" indent="0" algn="ctr">
              <a:buNone/>
              <a:defRPr sz="1200"/>
            </a:lvl7pPr>
            <a:lvl8pPr marL="2400519" indent="0" algn="ctr">
              <a:buNone/>
              <a:defRPr sz="1200"/>
            </a:lvl8pPr>
            <a:lvl9pPr marL="2743450" indent="0" algn="ctr">
              <a:buNone/>
              <a:defRPr sz="12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4723328"/>
            <a:ext cx="9144000" cy="420174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5" y="690981"/>
            <a:ext cx="3809990" cy="105833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936651" y="4404779"/>
            <a:ext cx="3230372" cy="318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4720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5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1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79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18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905" y="1034070"/>
            <a:ext cx="856818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E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625" y="1222966"/>
            <a:ext cx="7638415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F4E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4729817"/>
            <a:ext cx="9144000" cy="4095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1263"/>
            <a:ext cx="7886701" cy="78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2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06539" y="97611"/>
            <a:ext cx="1828800" cy="50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6" y="481263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4797684"/>
            <a:ext cx="9144000" cy="345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628651" y="4836321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z="1350" smtClean="0"/>
              <a:pPr/>
              <a:t>5/30/2025</a:t>
            </a:fld>
            <a:endParaRPr lang="en-US" sz="135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6572251" y="4836321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z="1350" smtClean="0"/>
              <a:pPr algn="r"/>
              <a:t>‹#›</a:t>
            </a:fld>
            <a:endParaRPr lang="en-US" sz="1350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2686051" y="4838955"/>
            <a:ext cx="378104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2663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 ftr="0" dt="0"/>
  <p:txStyles>
    <p:titleStyle>
      <a:lvl1pPr algn="l" defTabSz="685863" rtl="0" eaLnBrk="1" latinLnBrk="0" hangingPunct="1">
        <a:lnSpc>
          <a:spcPct val="90000"/>
        </a:lnSpc>
        <a:spcBef>
          <a:spcPct val="0"/>
        </a:spcBef>
        <a:buNone/>
        <a:defRPr sz="33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9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19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1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3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4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6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5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9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awpixel.com/search/holding%20fla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upron.com/" TargetMode="External"/><Relationship Id="rId4" Type="http://schemas.openxmlformats.org/officeDocument/2006/relationships/hyperlink" Target="http://www.supprelinla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eoporosis.foundation/patients/prevention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flag.org/glossar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g.org/womens-health/infographics/effectiveness-of-birth-control-method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og.org/womens-health/infographics/effectiveness-of-birth-control-method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LGBTQ+-symbolit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ctc-ri.jotform.com/251133836958970" TargetMode="Externa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F9D0-177F-F74F-A413-EB4552D23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85" y="1411226"/>
            <a:ext cx="8241632" cy="1532021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>
                <a:cs typeface="Arial" panose="020B0604020202020204" pitchFamily="34" charset="0"/>
              </a:rPr>
              <a:t>Enhancing Knowledge, Confidence, and Comfort in Working with LGBTQ+ Youth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FD27-3215-7646-8BC6-07EB71AF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4" y="3427143"/>
            <a:ext cx="8241632" cy="757991"/>
          </a:xfrm>
        </p:spPr>
        <p:txBody>
          <a:bodyPr>
            <a:normAutofit/>
          </a:bodyPr>
          <a:lstStyle/>
          <a:p>
            <a:r>
              <a:rPr lang="en-US" dirty="0"/>
              <a:t>Session 2: May 23, 2025</a:t>
            </a:r>
          </a:p>
        </p:txBody>
      </p:sp>
      <p:pic>
        <p:nvPicPr>
          <p:cNvPr id="5" name="Picture 4" descr="A group of hands holding rainbow flags&#10;&#10;AI-generated content may be incorrect.">
            <a:extLst>
              <a:ext uri="{FF2B5EF4-FFF2-40B4-BE49-F238E27FC236}">
                <a16:creationId xmlns:a16="http://schemas.microsoft.com/office/drawing/2014/main" id="{9B8ABF4C-2204-2547-76F9-637DB4A0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9602" y="2546339"/>
            <a:ext cx="2550212" cy="17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283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Readiness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15" y="1438275"/>
            <a:ext cx="9060723" cy="370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283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Readiness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35650"/>
            <a:ext cx="9138449" cy="370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283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Readiness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76660"/>
            <a:ext cx="9143999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75" y="522439"/>
            <a:ext cx="28340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Readiness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6771" y="3434181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771525" h="771525">
                <a:moveTo>
                  <a:pt x="376954" y="771384"/>
                </a:moveTo>
                <a:lnTo>
                  <a:pt x="330994" y="767606"/>
                </a:lnTo>
                <a:lnTo>
                  <a:pt x="286142" y="758442"/>
                </a:lnTo>
                <a:lnTo>
                  <a:pt x="242860" y="744110"/>
                </a:lnTo>
                <a:lnTo>
                  <a:pt x="201611" y="724825"/>
                </a:lnTo>
                <a:lnTo>
                  <a:pt x="162858" y="700805"/>
                </a:lnTo>
                <a:lnTo>
                  <a:pt x="127065" y="672265"/>
                </a:lnTo>
                <a:lnTo>
                  <a:pt x="94694" y="639422"/>
                </a:lnTo>
                <a:lnTo>
                  <a:pt x="66208" y="602493"/>
                </a:lnTo>
                <a:lnTo>
                  <a:pt x="42070" y="561694"/>
                </a:lnTo>
                <a:lnTo>
                  <a:pt x="22744" y="517242"/>
                </a:lnTo>
                <a:lnTo>
                  <a:pt x="8597" y="468446"/>
                </a:lnTo>
                <a:lnTo>
                  <a:pt x="1025" y="418644"/>
                </a:lnTo>
                <a:lnTo>
                  <a:pt x="0" y="368486"/>
                </a:lnTo>
                <a:lnTo>
                  <a:pt x="5492" y="318619"/>
                </a:lnTo>
                <a:lnTo>
                  <a:pt x="17472" y="269690"/>
                </a:lnTo>
                <a:lnTo>
                  <a:pt x="35912" y="222350"/>
                </a:lnTo>
                <a:lnTo>
                  <a:pt x="60413" y="177842"/>
                </a:lnTo>
                <a:lnTo>
                  <a:pt x="90273" y="137273"/>
                </a:lnTo>
                <a:lnTo>
                  <a:pt x="125016" y="101081"/>
                </a:lnTo>
                <a:lnTo>
                  <a:pt x="164161" y="69703"/>
                </a:lnTo>
                <a:lnTo>
                  <a:pt x="207230" y="43577"/>
                </a:lnTo>
                <a:lnTo>
                  <a:pt x="253744" y="23142"/>
                </a:lnTo>
                <a:lnTo>
                  <a:pt x="300247" y="9465"/>
                </a:lnTo>
                <a:lnTo>
                  <a:pt x="347031" y="1823"/>
                </a:lnTo>
                <a:lnTo>
                  <a:pt x="393635" y="0"/>
                </a:lnTo>
                <a:lnTo>
                  <a:pt x="439594" y="3778"/>
                </a:lnTo>
                <a:lnTo>
                  <a:pt x="484446" y="12941"/>
                </a:lnTo>
                <a:lnTo>
                  <a:pt x="527728" y="27273"/>
                </a:lnTo>
                <a:lnTo>
                  <a:pt x="568977" y="46558"/>
                </a:lnTo>
                <a:lnTo>
                  <a:pt x="607730" y="70578"/>
                </a:lnTo>
                <a:lnTo>
                  <a:pt x="643523" y="99118"/>
                </a:lnTo>
                <a:lnTo>
                  <a:pt x="675895" y="131961"/>
                </a:lnTo>
                <a:lnTo>
                  <a:pt x="704380" y="168890"/>
                </a:lnTo>
                <a:lnTo>
                  <a:pt x="728518" y="209689"/>
                </a:lnTo>
                <a:lnTo>
                  <a:pt x="747844" y="254142"/>
                </a:lnTo>
                <a:lnTo>
                  <a:pt x="761521" y="300644"/>
                </a:lnTo>
                <a:lnTo>
                  <a:pt x="769163" y="347428"/>
                </a:lnTo>
                <a:lnTo>
                  <a:pt x="770986" y="394032"/>
                </a:lnTo>
                <a:lnTo>
                  <a:pt x="767208" y="439991"/>
                </a:lnTo>
                <a:lnTo>
                  <a:pt x="758045" y="484844"/>
                </a:lnTo>
                <a:lnTo>
                  <a:pt x="743712" y="528126"/>
                </a:lnTo>
                <a:lnTo>
                  <a:pt x="724428" y="569375"/>
                </a:lnTo>
                <a:lnTo>
                  <a:pt x="700407" y="608127"/>
                </a:lnTo>
                <a:lnTo>
                  <a:pt x="671868" y="643921"/>
                </a:lnTo>
                <a:lnTo>
                  <a:pt x="639025" y="676292"/>
                </a:lnTo>
                <a:lnTo>
                  <a:pt x="602096" y="704778"/>
                </a:lnTo>
                <a:lnTo>
                  <a:pt x="561297" y="728915"/>
                </a:lnTo>
                <a:lnTo>
                  <a:pt x="516844" y="748242"/>
                </a:lnTo>
                <a:lnTo>
                  <a:pt x="470342" y="761918"/>
                </a:lnTo>
                <a:lnTo>
                  <a:pt x="423557" y="769560"/>
                </a:lnTo>
                <a:lnTo>
                  <a:pt x="376954" y="771384"/>
                </a:lnTo>
                <a:close/>
              </a:path>
            </a:pathLst>
          </a:custGeom>
          <a:solidFill>
            <a:srgbClr val="D78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8807" y="1331560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08868" y="440086"/>
                </a:moveTo>
                <a:lnTo>
                  <a:pt x="166763" y="433791"/>
                </a:lnTo>
                <a:lnTo>
                  <a:pt x="126933" y="419659"/>
                </a:lnTo>
                <a:lnTo>
                  <a:pt x="90512" y="398218"/>
                </a:lnTo>
                <a:lnTo>
                  <a:pt x="58636" y="369999"/>
                </a:lnTo>
                <a:lnTo>
                  <a:pt x="32440" y="335530"/>
                </a:lnTo>
                <a:lnTo>
                  <a:pt x="13059" y="295343"/>
                </a:lnTo>
                <a:lnTo>
                  <a:pt x="2314" y="253310"/>
                </a:lnTo>
                <a:lnTo>
                  <a:pt x="0" y="210395"/>
                </a:lnTo>
                <a:lnTo>
                  <a:pt x="6061" y="167848"/>
                </a:lnTo>
                <a:lnTo>
                  <a:pt x="20442" y="126917"/>
                </a:lnTo>
                <a:lnTo>
                  <a:pt x="42566" y="89598"/>
                </a:lnTo>
                <a:lnTo>
                  <a:pt x="71275" y="57616"/>
                </a:lnTo>
                <a:lnTo>
                  <a:pt x="105647" y="31816"/>
                </a:lnTo>
                <a:lnTo>
                  <a:pt x="144759" y="13043"/>
                </a:lnTo>
                <a:lnTo>
                  <a:pt x="188006" y="2072"/>
                </a:lnTo>
                <a:lnTo>
                  <a:pt x="231250" y="0"/>
                </a:lnTo>
                <a:lnTo>
                  <a:pt x="273354" y="6294"/>
                </a:lnTo>
                <a:lnTo>
                  <a:pt x="313185" y="20426"/>
                </a:lnTo>
                <a:lnTo>
                  <a:pt x="349605" y="41867"/>
                </a:lnTo>
                <a:lnTo>
                  <a:pt x="381481" y="70086"/>
                </a:lnTo>
                <a:lnTo>
                  <a:pt x="407678" y="104555"/>
                </a:lnTo>
                <a:lnTo>
                  <a:pt x="427059" y="144743"/>
                </a:lnTo>
                <a:lnTo>
                  <a:pt x="438029" y="187990"/>
                </a:lnTo>
                <a:lnTo>
                  <a:pt x="440102" y="231234"/>
                </a:lnTo>
                <a:lnTo>
                  <a:pt x="433807" y="273338"/>
                </a:lnTo>
                <a:lnTo>
                  <a:pt x="419675" y="313169"/>
                </a:lnTo>
                <a:lnTo>
                  <a:pt x="398234" y="349589"/>
                </a:lnTo>
                <a:lnTo>
                  <a:pt x="370015" y="381465"/>
                </a:lnTo>
                <a:lnTo>
                  <a:pt x="335547" y="407662"/>
                </a:lnTo>
                <a:lnTo>
                  <a:pt x="295359" y="427043"/>
                </a:lnTo>
                <a:lnTo>
                  <a:pt x="252111" y="438013"/>
                </a:lnTo>
                <a:lnTo>
                  <a:pt x="208868" y="440086"/>
                </a:lnTo>
                <a:close/>
              </a:path>
            </a:pathLst>
          </a:custGeom>
          <a:solidFill>
            <a:srgbClr val="D78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7989" y="2270939"/>
            <a:ext cx="1198880" cy="1199515"/>
          </a:xfrm>
          <a:custGeom>
            <a:avLst/>
            <a:gdLst/>
            <a:ahLst/>
            <a:cxnLst/>
            <a:rect l="l" t="t" r="r" b="b"/>
            <a:pathLst>
              <a:path w="1198879" h="1199514">
                <a:moveTo>
                  <a:pt x="579861" y="1198976"/>
                </a:moveTo>
                <a:lnTo>
                  <a:pt x="535534" y="1195868"/>
                </a:lnTo>
                <a:lnTo>
                  <a:pt x="491786" y="1189513"/>
                </a:lnTo>
                <a:lnTo>
                  <a:pt x="448787" y="1179993"/>
                </a:lnTo>
                <a:lnTo>
                  <a:pt x="406709" y="1167386"/>
                </a:lnTo>
                <a:lnTo>
                  <a:pt x="365722" y="1151773"/>
                </a:lnTo>
                <a:lnTo>
                  <a:pt x="325997" y="1133233"/>
                </a:lnTo>
                <a:lnTo>
                  <a:pt x="287705" y="1111845"/>
                </a:lnTo>
                <a:lnTo>
                  <a:pt x="251017" y="1087690"/>
                </a:lnTo>
                <a:lnTo>
                  <a:pt x="216103" y="1060847"/>
                </a:lnTo>
                <a:lnTo>
                  <a:pt x="183135" y="1031396"/>
                </a:lnTo>
                <a:lnTo>
                  <a:pt x="152283" y="999417"/>
                </a:lnTo>
                <a:lnTo>
                  <a:pt x="123718" y="964989"/>
                </a:lnTo>
                <a:lnTo>
                  <a:pt x="97611" y="928193"/>
                </a:lnTo>
                <a:lnTo>
                  <a:pt x="74132" y="889107"/>
                </a:lnTo>
                <a:lnTo>
                  <a:pt x="53454" y="847812"/>
                </a:lnTo>
                <a:lnTo>
                  <a:pt x="35745" y="804388"/>
                </a:lnTo>
                <a:lnTo>
                  <a:pt x="21289" y="759121"/>
                </a:lnTo>
                <a:lnTo>
                  <a:pt x="10519" y="713144"/>
                </a:lnTo>
                <a:lnTo>
                  <a:pt x="3426" y="666675"/>
                </a:lnTo>
                <a:lnTo>
                  <a:pt x="0" y="619931"/>
                </a:lnTo>
                <a:lnTo>
                  <a:pt x="231" y="573129"/>
                </a:lnTo>
                <a:lnTo>
                  <a:pt x="4111" y="526488"/>
                </a:lnTo>
                <a:lnTo>
                  <a:pt x="11629" y="480226"/>
                </a:lnTo>
                <a:lnTo>
                  <a:pt x="22776" y="434559"/>
                </a:lnTo>
                <a:lnTo>
                  <a:pt x="37543" y="389706"/>
                </a:lnTo>
                <a:lnTo>
                  <a:pt x="55919" y="345884"/>
                </a:lnTo>
                <a:lnTo>
                  <a:pt x="77705" y="303653"/>
                </a:lnTo>
                <a:lnTo>
                  <a:pt x="102600" y="263527"/>
                </a:lnTo>
                <a:lnTo>
                  <a:pt x="130443" y="225653"/>
                </a:lnTo>
                <a:lnTo>
                  <a:pt x="161074" y="190177"/>
                </a:lnTo>
                <a:lnTo>
                  <a:pt x="194331" y="157247"/>
                </a:lnTo>
                <a:lnTo>
                  <a:pt x="230054" y="127010"/>
                </a:lnTo>
                <a:lnTo>
                  <a:pt x="268083" y="99614"/>
                </a:lnTo>
                <a:lnTo>
                  <a:pt x="308257" y="75205"/>
                </a:lnTo>
                <a:lnTo>
                  <a:pt x="350414" y="53930"/>
                </a:lnTo>
                <a:lnTo>
                  <a:pt x="394395" y="35938"/>
                </a:lnTo>
                <a:lnTo>
                  <a:pt x="439053" y="21620"/>
                </a:lnTo>
                <a:lnTo>
                  <a:pt x="483986" y="10948"/>
                </a:lnTo>
                <a:lnTo>
                  <a:pt x="529024" y="3840"/>
                </a:lnTo>
                <a:lnTo>
                  <a:pt x="573995" y="217"/>
                </a:lnTo>
                <a:lnTo>
                  <a:pt x="618730" y="0"/>
                </a:lnTo>
                <a:lnTo>
                  <a:pt x="663057" y="3108"/>
                </a:lnTo>
                <a:lnTo>
                  <a:pt x="706805" y="9462"/>
                </a:lnTo>
                <a:lnTo>
                  <a:pt x="749803" y="18982"/>
                </a:lnTo>
                <a:lnTo>
                  <a:pt x="791881" y="31589"/>
                </a:lnTo>
                <a:lnTo>
                  <a:pt x="832868" y="47202"/>
                </a:lnTo>
                <a:lnTo>
                  <a:pt x="872593" y="65743"/>
                </a:lnTo>
                <a:lnTo>
                  <a:pt x="910885" y="87130"/>
                </a:lnTo>
                <a:lnTo>
                  <a:pt x="947574" y="111285"/>
                </a:lnTo>
                <a:lnTo>
                  <a:pt x="982487" y="138128"/>
                </a:lnTo>
                <a:lnTo>
                  <a:pt x="1015456" y="167579"/>
                </a:lnTo>
                <a:lnTo>
                  <a:pt x="1046308" y="199558"/>
                </a:lnTo>
                <a:lnTo>
                  <a:pt x="1074873" y="233986"/>
                </a:lnTo>
                <a:lnTo>
                  <a:pt x="1100980" y="270782"/>
                </a:lnTo>
                <a:lnTo>
                  <a:pt x="1124458" y="309868"/>
                </a:lnTo>
                <a:lnTo>
                  <a:pt x="1145137" y="351163"/>
                </a:lnTo>
                <a:lnTo>
                  <a:pt x="1162845" y="394588"/>
                </a:lnTo>
                <a:lnTo>
                  <a:pt x="1177162" y="439245"/>
                </a:lnTo>
                <a:lnTo>
                  <a:pt x="1187835" y="484178"/>
                </a:lnTo>
                <a:lnTo>
                  <a:pt x="1194943" y="529216"/>
                </a:lnTo>
                <a:lnTo>
                  <a:pt x="1198566" y="574188"/>
                </a:lnTo>
                <a:lnTo>
                  <a:pt x="1198783" y="618922"/>
                </a:lnTo>
                <a:lnTo>
                  <a:pt x="1195675" y="663249"/>
                </a:lnTo>
                <a:lnTo>
                  <a:pt x="1189321" y="706997"/>
                </a:lnTo>
                <a:lnTo>
                  <a:pt x="1179801" y="749995"/>
                </a:lnTo>
                <a:lnTo>
                  <a:pt x="1167194" y="792074"/>
                </a:lnTo>
                <a:lnTo>
                  <a:pt x="1151581" y="833061"/>
                </a:lnTo>
                <a:lnTo>
                  <a:pt x="1133040" y="872786"/>
                </a:lnTo>
                <a:lnTo>
                  <a:pt x="1111653" y="911078"/>
                </a:lnTo>
                <a:lnTo>
                  <a:pt x="1087498" y="947766"/>
                </a:lnTo>
                <a:lnTo>
                  <a:pt x="1060655" y="982680"/>
                </a:lnTo>
                <a:lnTo>
                  <a:pt x="1031204" y="1015648"/>
                </a:lnTo>
                <a:lnTo>
                  <a:pt x="999225" y="1046500"/>
                </a:lnTo>
                <a:lnTo>
                  <a:pt x="964797" y="1075065"/>
                </a:lnTo>
                <a:lnTo>
                  <a:pt x="928000" y="1101172"/>
                </a:lnTo>
                <a:lnTo>
                  <a:pt x="888915" y="1124651"/>
                </a:lnTo>
                <a:lnTo>
                  <a:pt x="847620" y="1145329"/>
                </a:lnTo>
                <a:lnTo>
                  <a:pt x="804195" y="1163038"/>
                </a:lnTo>
                <a:lnTo>
                  <a:pt x="759538" y="1177355"/>
                </a:lnTo>
                <a:lnTo>
                  <a:pt x="714605" y="1188028"/>
                </a:lnTo>
                <a:lnTo>
                  <a:pt x="669567" y="1195136"/>
                </a:lnTo>
                <a:lnTo>
                  <a:pt x="624595" y="1198758"/>
                </a:lnTo>
                <a:lnTo>
                  <a:pt x="579861" y="1198976"/>
                </a:lnTo>
                <a:close/>
              </a:path>
            </a:pathLst>
          </a:custGeom>
          <a:solidFill>
            <a:srgbClr val="D78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4998" y="837445"/>
            <a:ext cx="1682114" cy="1682114"/>
          </a:xfrm>
          <a:custGeom>
            <a:avLst/>
            <a:gdLst/>
            <a:ahLst/>
            <a:cxnLst/>
            <a:rect l="l" t="t" r="r" b="b"/>
            <a:pathLst>
              <a:path w="1682114" h="1682114">
                <a:moveTo>
                  <a:pt x="854450" y="1681814"/>
                </a:moveTo>
                <a:lnTo>
                  <a:pt x="809096" y="1681325"/>
                </a:lnTo>
                <a:lnTo>
                  <a:pt x="764052" y="1678395"/>
                </a:lnTo>
                <a:lnTo>
                  <a:pt x="719407" y="1673066"/>
                </a:lnTo>
                <a:lnTo>
                  <a:pt x="675253" y="1665381"/>
                </a:lnTo>
                <a:lnTo>
                  <a:pt x="631680" y="1655382"/>
                </a:lnTo>
                <a:lnTo>
                  <a:pt x="588780" y="1643112"/>
                </a:lnTo>
                <a:lnTo>
                  <a:pt x="546643" y="1628613"/>
                </a:lnTo>
                <a:lnTo>
                  <a:pt x="505361" y="1611928"/>
                </a:lnTo>
                <a:lnTo>
                  <a:pt x="465024" y="1593099"/>
                </a:lnTo>
                <a:lnTo>
                  <a:pt x="425723" y="1572168"/>
                </a:lnTo>
                <a:lnTo>
                  <a:pt x="387550" y="1549179"/>
                </a:lnTo>
                <a:lnTo>
                  <a:pt x="350595" y="1524173"/>
                </a:lnTo>
                <a:lnTo>
                  <a:pt x="314949" y="1497192"/>
                </a:lnTo>
                <a:lnTo>
                  <a:pt x="280703" y="1468281"/>
                </a:lnTo>
                <a:lnTo>
                  <a:pt x="247949" y="1437480"/>
                </a:lnTo>
                <a:lnTo>
                  <a:pt x="216776" y="1404832"/>
                </a:lnTo>
                <a:lnTo>
                  <a:pt x="187277" y="1370380"/>
                </a:lnTo>
                <a:lnTo>
                  <a:pt x="159542" y="1334166"/>
                </a:lnTo>
                <a:lnTo>
                  <a:pt x="133661" y="1296233"/>
                </a:lnTo>
                <a:lnTo>
                  <a:pt x="109726" y="1256623"/>
                </a:lnTo>
                <a:lnTo>
                  <a:pt x="87829" y="1215379"/>
                </a:lnTo>
                <a:lnTo>
                  <a:pt x="68059" y="1172542"/>
                </a:lnTo>
                <a:lnTo>
                  <a:pt x="50508" y="1128157"/>
                </a:lnTo>
                <a:lnTo>
                  <a:pt x="34459" y="1079432"/>
                </a:lnTo>
                <a:lnTo>
                  <a:pt x="21471" y="1030076"/>
                </a:lnTo>
                <a:lnTo>
                  <a:pt x="11537" y="980228"/>
                </a:lnTo>
                <a:lnTo>
                  <a:pt x="4651" y="930028"/>
                </a:lnTo>
                <a:lnTo>
                  <a:pt x="807" y="879614"/>
                </a:lnTo>
                <a:lnTo>
                  <a:pt x="0" y="829124"/>
                </a:lnTo>
                <a:lnTo>
                  <a:pt x="2221" y="778699"/>
                </a:lnTo>
                <a:lnTo>
                  <a:pt x="7467" y="728476"/>
                </a:lnTo>
                <a:lnTo>
                  <a:pt x="15730" y="678595"/>
                </a:lnTo>
                <a:lnTo>
                  <a:pt x="27005" y="629195"/>
                </a:lnTo>
                <a:lnTo>
                  <a:pt x="41284" y="580414"/>
                </a:lnTo>
                <a:lnTo>
                  <a:pt x="58563" y="532392"/>
                </a:lnTo>
                <a:lnTo>
                  <a:pt x="78835" y="485267"/>
                </a:lnTo>
                <a:lnTo>
                  <a:pt x="101941" y="439466"/>
                </a:lnTo>
                <a:lnTo>
                  <a:pt x="127657" y="395382"/>
                </a:lnTo>
                <a:lnTo>
                  <a:pt x="155880" y="353110"/>
                </a:lnTo>
                <a:lnTo>
                  <a:pt x="186508" y="312744"/>
                </a:lnTo>
                <a:lnTo>
                  <a:pt x="219439" y="274377"/>
                </a:lnTo>
                <a:lnTo>
                  <a:pt x="254569" y="238105"/>
                </a:lnTo>
                <a:lnTo>
                  <a:pt x="291796" y="204020"/>
                </a:lnTo>
                <a:lnTo>
                  <a:pt x="331018" y="172216"/>
                </a:lnTo>
                <a:lnTo>
                  <a:pt x="372132" y="142788"/>
                </a:lnTo>
                <a:lnTo>
                  <a:pt x="415036" y="115829"/>
                </a:lnTo>
                <a:lnTo>
                  <a:pt x="459626" y="91433"/>
                </a:lnTo>
                <a:lnTo>
                  <a:pt x="505801" y="69694"/>
                </a:lnTo>
                <a:lnTo>
                  <a:pt x="553458" y="50707"/>
                </a:lnTo>
                <a:lnTo>
                  <a:pt x="598753" y="35657"/>
                </a:lnTo>
                <a:lnTo>
                  <a:pt x="644285" y="23304"/>
                </a:lnTo>
                <a:lnTo>
                  <a:pt x="689964" y="13604"/>
                </a:lnTo>
                <a:lnTo>
                  <a:pt x="735697" y="6515"/>
                </a:lnTo>
                <a:lnTo>
                  <a:pt x="781395" y="1994"/>
                </a:lnTo>
                <a:lnTo>
                  <a:pt x="826966" y="0"/>
                </a:lnTo>
                <a:lnTo>
                  <a:pt x="872319" y="489"/>
                </a:lnTo>
                <a:lnTo>
                  <a:pt x="917364" y="3419"/>
                </a:lnTo>
                <a:lnTo>
                  <a:pt x="962008" y="8747"/>
                </a:lnTo>
                <a:lnTo>
                  <a:pt x="1006163" y="16432"/>
                </a:lnTo>
                <a:lnTo>
                  <a:pt x="1049735" y="26431"/>
                </a:lnTo>
                <a:lnTo>
                  <a:pt x="1092636" y="38701"/>
                </a:lnTo>
                <a:lnTo>
                  <a:pt x="1134772" y="53200"/>
                </a:lnTo>
                <a:lnTo>
                  <a:pt x="1176055" y="69885"/>
                </a:lnTo>
                <a:lnTo>
                  <a:pt x="1216392" y="88714"/>
                </a:lnTo>
                <a:lnTo>
                  <a:pt x="1255692" y="109645"/>
                </a:lnTo>
                <a:lnTo>
                  <a:pt x="1293865" y="132635"/>
                </a:lnTo>
                <a:lnTo>
                  <a:pt x="1330821" y="157641"/>
                </a:lnTo>
                <a:lnTo>
                  <a:pt x="1366466" y="184621"/>
                </a:lnTo>
                <a:lnTo>
                  <a:pt x="1400712" y="213533"/>
                </a:lnTo>
                <a:lnTo>
                  <a:pt x="1433467" y="244334"/>
                </a:lnTo>
                <a:lnTo>
                  <a:pt x="1464639" y="276981"/>
                </a:lnTo>
                <a:lnTo>
                  <a:pt x="1494138" y="311433"/>
                </a:lnTo>
                <a:lnTo>
                  <a:pt x="1521874" y="347647"/>
                </a:lnTo>
                <a:lnTo>
                  <a:pt x="1547754" y="385580"/>
                </a:lnTo>
                <a:lnTo>
                  <a:pt x="1571689" y="425190"/>
                </a:lnTo>
                <a:lnTo>
                  <a:pt x="1593587" y="466435"/>
                </a:lnTo>
                <a:lnTo>
                  <a:pt x="1613357" y="509271"/>
                </a:lnTo>
                <a:lnTo>
                  <a:pt x="1630908" y="553657"/>
                </a:lnTo>
                <a:lnTo>
                  <a:pt x="1645957" y="598952"/>
                </a:lnTo>
                <a:lnTo>
                  <a:pt x="1658311" y="644484"/>
                </a:lnTo>
                <a:lnTo>
                  <a:pt x="1668011" y="690163"/>
                </a:lnTo>
                <a:lnTo>
                  <a:pt x="1675100" y="735896"/>
                </a:lnTo>
                <a:lnTo>
                  <a:pt x="1679620" y="781594"/>
                </a:lnTo>
                <a:lnTo>
                  <a:pt x="1681615" y="827165"/>
                </a:lnTo>
                <a:lnTo>
                  <a:pt x="1681126" y="872518"/>
                </a:lnTo>
                <a:lnTo>
                  <a:pt x="1678196" y="917563"/>
                </a:lnTo>
                <a:lnTo>
                  <a:pt x="1672867" y="962207"/>
                </a:lnTo>
                <a:lnTo>
                  <a:pt x="1665182" y="1006362"/>
                </a:lnTo>
                <a:lnTo>
                  <a:pt x="1655183" y="1049934"/>
                </a:lnTo>
                <a:lnTo>
                  <a:pt x="1642913" y="1092835"/>
                </a:lnTo>
                <a:lnTo>
                  <a:pt x="1628414" y="1134971"/>
                </a:lnTo>
                <a:lnTo>
                  <a:pt x="1611729" y="1176254"/>
                </a:lnTo>
                <a:lnTo>
                  <a:pt x="1592900" y="1216591"/>
                </a:lnTo>
                <a:lnTo>
                  <a:pt x="1571969" y="1255891"/>
                </a:lnTo>
                <a:lnTo>
                  <a:pt x="1548980" y="1294064"/>
                </a:lnTo>
                <a:lnTo>
                  <a:pt x="1523974" y="1331020"/>
                </a:lnTo>
                <a:lnTo>
                  <a:pt x="1496993" y="1366665"/>
                </a:lnTo>
                <a:lnTo>
                  <a:pt x="1468082" y="1400911"/>
                </a:lnTo>
                <a:lnTo>
                  <a:pt x="1437281" y="1433666"/>
                </a:lnTo>
                <a:lnTo>
                  <a:pt x="1404633" y="1464838"/>
                </a:lnTo>
                <a:lnTo>
                  <a:pt x="1370181" y="1494337"/>
                </a:lnTo>
                <a:lnTo>
                  <a:pt x="1333967" y="1522073"/>
                </a:lnTo>
                <a:lnTo>
                  <a:pt x="1296034" y="1547953"/>
                </a:lnTo>
                <a:lnTo>
                  <a:pt x="1256424" y="1571888"/>
                </a:lnTo>
                <a:lnTo>
                  <a:pt x="1215180" y="1593786"/>
                </a:lnTo>
                <a:lnTo>
                  <a:pt x="1172344" y="1613556"/>
                </a:lnTo>
                <a:lnTo>
                  <a:pt x="1127958" y="1631107"/>
                </a:lnTo>
                <a:lnTo>
                  <a:pt x="1082662" y="1646156"/>
                </a:lnTo>
                <a:lnTo>
                  <a:pt x="1037130" y="1658509"/>
                </a:lnTo>
                <a:lnTo>
                  <a:pt x="991452" y="1668210"/>
                </a:lnTo>
                <a:lnTo>
                  <a:pt x="945718" y="1675299"/>
                </a:lnTo>
                <a:lnTo>
                  <a:pt x="900021" y="1679819"/>
                </a:lnTo>
                <a:lnTo>
                  <a:pt x="854450" y="1681814"/>
                </a:lnTo>
                <a:close/>
              </a:path>
            </a:pathLst>
          </a:custGeom>
          <a:solidFill>
            <a:srgbClr val="D78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15060000">
            <a:off x="5225491" y="1973385"/>
            <a:ext cx="26857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latin typeface="Arial"/>
                <a:cs typeface="Arial"/>
              </a:rPr>
              <a:t>dd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2008" y="213241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31838" y="628301"/>
                </a:moveTo>
                <a:lnTo>
                  <a:pt x="287152" y="627599"/>
                </a:lnTo>
                <a:lnTo>
                  <a:pt x="243486" y="620650"/>
                </a:lnTo>
                <a:lnTo>
                  <a:pt x="201462" y="607745"/>
                </a:lnTo>
                <a:lnTo>
                  <a:pt x="161703" y="589175"/>
                </a:lnTo>
                <a:lnTo>
                  <a:pt x="124835" y="565232"/>
                </a:lnTo>
                <a:lnTo>
                  <a:pt x="91479" y="536207"/>
                </a:lnTo>
                <a:lnTo>
                  <a:pt x="62259" y="502391"/>
                </a:lnTo>
                <a:lnTo>
                  <a:pt x="37799" y="464075"/>
                </a:lnTo>
                <a:lnTo>
                  <a:pt x="18723" y="421550"/>
                </a:lnTo>
                <a:lnTo>
                  <a:pt x="5504" y="373684"/>
                </a:lnTo>
                <a:lnTo>
                  <a:pt x="0" y="324785"/>
                </a:lnTo>
                <a:lnTo>
                  <a:pt x="2170" y="275769"/>
                </a:lnTo>
                <a:lnTo>
                  <a:pt x="11975" y="227549"/>
                </a:lnTo>
                <a:lnTo>
                  <a:pt x="29374" y="181038"/>
                </a:lnTo>
                <a:lnTo>
                  <a:pt x="53873" y="137843"/>
                </a:lnTo>
                <a:lnTo>
                  <a:pt x="84557" y="99375"/>
                </a:lnTo>
                <a:lnTo>
                  <a:pt x="120752" y="66250"/>
                </a:lnTo>
                <a:lnTo>
                  <a:pt x="161782" y="39086"/>
                </a:lnTo>
                <a:lnTo>
                  <a:pt x="206973" y="18500"/>
                </a:lnTo>
                <a:lnTo>
                  <a:pt x="251827" y="5835"/>
                </a:lnTo>
                <a:lnTo>
                  <a:pt x="296908" y="0"/>
                </a:lnTo>
                <a:lnTo>
                  <a:pt x="341594" y="702"/>
                </a:lnTo>
                <a:lnTo>
                  <a:pt x="385260" y="7651"/>
                </a:lnTo>
                <a:lnTo>
                  <a:pt x="427285" y="20556"/>
                </a:lnTo>
                <a:lnTo>
                  <a:pt x="467043" y="39126"/>
                </a:lnTo>
                <a:lnTo>
                  <a:pt x="503912" y="63069"/>
                </a:lnTo>
                <a:lnTo>
                  <a:pt x="537267" y="92094"/>
                </a:lnTo>
                <a:lnTo>
                  <a:pt x="566487" y="125910"/>
                </a:lnTo>
                <a:lnTo>
                  <a:pt x="590947" y="164226"/>
                </a:lnTo>
                <a:lnTo>
                  <a:pt x="610023" y="206750"/>
                </a:lnTo>
                <a:lnTo>
                  <a:pt x="622688" y="251604"/>
                </a:lnTo>
                <a:lnTo>
                  <a:pt x="628524" y="296685"/>
                </a:lnTo>
                <a:lnTo>
                  <a:pt x="627822" y="341371"/>
                </a:lnTo>
                <a:lnTo>
                  <a:pt x="620872" y="385038"/>
                </a:lnTo>
                <a:lnTo>
                  <a:pt x="607967" y="427062"/>
                </a:lnTo>
                <a:lnTo>
                  <a:pt x="589398" y="466820"/>
                </a:lnTo>
                <a:lnTo>
                  <a:pt x="565455" y="503689"/>
                </a:lnTo>
                <a:lnTo>
                  <a:pt x="536430" y="537045"/>
                </a:lnTo>
                <a:lnTo>
                  <a:pt x="502613" y="566264"/>
                </a:lnTo>
                <a:lnTo>
                  <a:pt x="464298" y="590724"/>
                </a:lnTo>
                <a:lnTo>
                  <a:pt x="421773" y="609800"/>
                </a:lnTo>
                <a:lnTo>
                  <a:pt x="376920" y="622466"/>
                </a:lnTo>
                <a:lnTo>
                  <a:pt x="331838" y="628301"/>
                </a:lnTo>
                <a:close/>
              </a:path>
            </a:pathLst>
          </a:custGeom>
          <a:solidFill>
            <a:srgbClr val="701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759" y="103763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140638" y="274147"/>
                </a:moveTo>
                <a:lnTo>
                  <a:pt x="98624" y="268702"/>
                </a:lnTo>
                <a:lnTo>
                  <a:pt x="60601" y="250941"/>
                </a:lnTo>
                <a:lnTo>
                  <a:pt x="29462" y="222214"/>
                </a:lnTo>
                <a:lnTo>
                  <a:pt x="8101" y="183873"/>
                </a:lnTo>
                <a:lnTo>
                  <a:pt x="0" y="131002"/>
                </a:lnTo>
                <a:lnTo>
                  <a:pt x="3785" y="104524"/>
                </a:lnTo>
                <a:lnTo>
                  <a:pt x="26528" y="55836"/>
                </a:lnTo>
                <a:lnTo>
                  <a:pt x="65804" y="19895"/>
                </a:lnTo>
                <a:lnTo>
                  <a:pt x="133263" y="0"/>
                </a:lnTo>
                <a:lnTo>
                  <a:pt x="175278" y="5444"/>
                </a:lnTo>
                <a:lnTo>
                  <a:pt x="213301" y="23206"/>
                </a:lnTo>
                <a:lnTo>
                  <a:pt x="244440" y="51932"/>
                </a:lnTo>
                <a:lnTo>
                  <a:pt x="265801" y="90273"/>
                </a:lnTo>
                <a:lnTo>
                  <a:pt x="274025" y="133386"/>
                </a:lnTo>
                <a:lnTo>
                  <a:pt x="268580" y="175400"/>
                </a:lnTo>
                <a:lnTo>
                  <a:pt x="250818" y="213423"/>
                </a:lnTo>
                <a:lnTo>
                  <a:pt x="222092" y="244562"/>
                </a:lnTo>
                <a:lnTo>
                  <a:pt x="183751" y="265923"/>
                </a:lnTo>
                <a:lnTo>
                  <a:pt x="140638" y="274147"/>
                </a:lnTo>
                <a:close/>
              </a:path>
            </a:pathLst>
          </a:custGeom>
          <a:solidFill>
            <a:srgbClr val="D78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8594" y="1561765"/>
            <a:ext cx="2897400" cy="289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7193" y="1739565"/>
            <a:ext cx="2440305" cy="2440305"/>
          </a:xfrm>
          <a:custGeom>
            <a:avLst/>
            <a:gdLst/>
            <a:ahLst/>
            <a:cxnLst/>
            <a:rect l="l" t="t" r="r" b="b"/>
            <a:pathLst>
              <a:path w="2440304" h="2440304">
                <a:moveTo>
                  <a:pt x="1220099" y="2440199"/>
                </a:moveTo>
                <a:lnTo>
                  <a:pt x="1172191" y="2439276"/>
                </a:lnTo>
                <a:lnTo>
                  <a:pt x="1124749" y="2436529"/>
                </a:lnTo>
                <a:lnTo>
                  <a:pt x="1077810" y="2431991"/>
                </a:lnTo>
                <a:lnTo>
                  <a:pt x="1031406" y="2425697"/>
                </a:lnTo>
                <a:lnTo>
                  <a:pt x="985572" y="2417681"/>
                </a:lnTo>
                <a:lnTo>
                  <a:pt x="940342" y="2407976"/>
                </a:lnTo>
                <a:lnTo>
                  <a:pt x="895749" y="2396616"/>
                </a:lnTo>
                <a:lnTo>
                  <a:pt x="851827" y="2383636"/>
                </a:lnTo>
                <a:lnTo>
                  <a:pt x="808610" y="2369069"/>
                </a:lnTo>
                <a:lnTo>
                  <a:pt x="766133" y="2352949"/>
                </a:lnTo>
                <a:lnTo>
                  <a:pt x="724428" y="2335311"/>
                </a:lnTo>
                <a:lnTo>
                  <a:pt x="683530" y="2316187"/>
                </a:lnTo>
                <a:lnTo>
                  <a:pt x="643474" y="2295612"/>
                </a:lnTo>
                <a:lnTo>
                  <a:pt x="604292" y="2273620"/>
                </a:lnTo>
                <a:lnTo>
                  <a:pt x="566018" y="2250245"/>
                </a:lnTo>
                <a:lnTo>
                  <a:pt x="528688" y="2225520"/>
                </a:lnTo>
                <a:lnTo>
                  <a:pt x="492333" y="2199479"/>
                </a:lnTo>
                <a:lnTo>
                  <a:pt x="456989" y="2172157"/>
                </a:lnTo>
                <a:lnTo>
                  <a:pt x="422690" y="2143587"/>
                </a:lnTo>
                <a:lnTo>
                  <a:pt x="389468" y="2113804"/>
                </a:lnTo>
                <a:lnTo>
                  <a:pt x="357359" y="2082840"/>
                </a:lnTo>
                <a:lnTo>
                  <a:pt x="326395" y="2050731"/>
                </a:lnTo>
                <a:lnTo>
                  <a:pt x="296612" y="2017509"/>
                </a:lnTo>
                <a:lnTo>
                  <a:pt x="268042" y="1983210"/>
                </a:lnTo>
                <a:lnTo>
                  <a:pt x="240720" y="1947866"/>
                </a:lnTo>
                <a:lnTo>
                  <a:pt x="214679" y="1911511"/>
                </a:lnTo>
                <a:lnTo>
                  <a:pt x="189954" y="1874181"/>
                </a:lnTo>
                <a:lnTo>
                  <a:pt x="166579" y="1835907"/>
                </a:lnTo>
                <a:lnTo>
                  <a:pt x="144587" y="1796725"/>
                </a:lnTo>
                <a:lnTo>
                  <a:pt x="124012" y="1756669"/>
                </a:lnTo>
                <a:lnTo>
                  <a:pt x="104888" y="1715771"/>
                </a:lnTo>
                <a:lnTo>
                  <a:pt x="87249" y="1674066"/>
                </a:lnTo>
                <a:lnTo>
                  <a:pt x="71130" y="1631589"/>
                </a:lnTo>
                <a:lnTo>
                  <a:pt x="56563" y="1588372"/>
                </a:lnTo>
                <a:lnTo>
                  <a:pt x="43583" y="1544450"/>
                </a:lnTo>
                <a:lnTo>
                  <a:pt x="32223" y="1499857"/>
                </a:lnTo>
                <a:lnTo>
                  <a:pt x="22518" y="1454627"/>
                </a:lnTo>
                <a:lnTo>
                  <a:pt x="14502" y="1408793"/>
                </a:lnTo>
                <a:lnTo>
                  <a:pt x="8208" y="1362389"/>
                </a:lnTo>
                <a:lnTo>
                  <a:pt x="3670" y="1315450"/>
                </a:lnTo>
                <a:lnTo>
                  <a:pt x="923" y="1268008"/>
                </a:lnTo>
                <a:lnTo>
                  <a:pt x="0" y="1220099"/>
                </a:lnTo>
                <a:lnTo>
                  <a:pt x="923" y="1172191"/>
                </a:lnTo>
                <a:lnTo>
                  <a:pt x="3670" y="1124749"/>
                </a:lnTo>
                <a:lnTo>
                  <a:pt x="8208" y="1077810"/>
                </a:lnTo>
                <a:lnTo>
                  <a:pt x="14502" y="1031406"/>
                </a:lnTo>
                <a:lnTo>
                  <a:pt x="22518" y="985572"/>
                </a:lnTo>
                <a:lnTo>
                  <a:pt x="32223" y="940342"/>
                </a:lnTo>
                <a:lnTo>
                  <a:pt x="43583" y="895749"/>
                </a:lnTo>
                <a:lnTo>
                  <a:pt x="56563" y="851827"/>
                </a:lnTo>
                <a:lnTo>
                  <a:pt x="71130" y="808610"/>
                </a:lnTo>
                <a:lnTo>
                  <a:pt x="87249" y="766133"/>
                </a:lnTo>
                <a:lnTo>
                  <a:pt x="104888" y="724428"/>
                </a:lnTo>
                <a:lnTo>
                  <a:pt x="124012" y="683530"/>
                </a:lnTo>
                <a:lnTo>
                  <a:pt x="144587" y="643474"/>
                </a:lnTo>
                <a:lnTo>
                  <a:pt x="166579" y="604292"/>
                </a:lnTo>
                <a:lnTo>
                  <a:pt x="189954" y="566018"/>
                </a:lnTo>
                <a:lnTo>
                  <a:pt x="214679" y="528688"/>
                </a:lnTo>
                <a:lnTo>
                  <a:pt x="240720" y="492333"/>
                </a:lnTo>
                <a:lnTo>
                  <a:pt x="268042" y="456989"/>
                </a:lnTo>
                <a:lnTo>
                  <a:pt x="296612" y="422689"/>
                </a:lnTo>
                <a:lnTo>
                  <a:pt x="326395" y="389468"/>
                </a:lnTo>
                <a:lnTo>
                  <a:pt x="357359" y="357358"/>
                </a:lnTo>
                <a:lnTo>
                  <a:pt x="389468" y="326395"/>
                </a:lnTo>
                <a:lnTo>
                  <a:pt x="422690" y="296612"/>
                </a:lnTo>
                <a:lnTo>
                  <a:pt x="456989" y="268042"/>
                </a:lnTo>
                <a:lnTo>
                  <a:pt x="492333" y="240720"/>
                </a:lnTo>
                <a:lnTo>
                  <a:pt x="528688" y="214679"/>
                </a:lnTo>
                <a:lnTo>
                  <a:pt x="566018" y="189954"/>
                </a:lnTo>
                <a:lnTo>
                  <a:pt x="604292" y="166579"/>
                </a:lnTo>
                <a:lnTo>
                  <a:pt x="643474" y="144587"/>
                </a:lnTo>
                <a:lnTo>
                  <a:pt x="683530" y="124012"/>
                </a:lnTo>
                <a:lnTo>
                  <a:pt x="724428" y="104888"/>
                </a:lnTo>
                <a:lnTo>
                  <a:pt x="766133" y="87249"/>
                </a:lnTo>
                <a:lnTo>
                  <a:pt x="808610" y="71130"/>
                </a:lnTo>
                <a:lnTo>
                  <a:pt x="851827" y="56563"/>
                </a:lnTo>
                <a:lnTo>
                  <a:pt x="895749" y="43583"/>
                </a:lnTo>
                <a:lnTo>
                  <a:pt x="940342" y="32223"/>
                </a:lnTo>
                <a:lnTo>
                  <a:pt x="985572" y="22518"/>
                </a:lnTo>
                <a:lnTo>
                  <a:pt x="1031406" y="14502"/>
                </a:lnTo>
                <a:lnTo>
                  <a:pt x="1077810" y="8208"/>
                </a:lnTo>
                <a:lnTo>
                  <a:pt x="1124749" y="3670"/>
                </a:lnTo>
                <a:lnTo>
                  <a:pt x="1172191" y="923"/>
                </a:lnTo>
                <a:lnTo>
                  <a:pt x="1220099" y="0"/>
                </a:lnTo>
                <a:lnTo>
                  <a:pt x="1271073" y="1064"/>
                </a:lnTo>
                <a:lnTo>
                  <a:pt x="1321766" y="4240"/>
                </a:lnTo>
                <a:lnTo>
                  <a:pt x="1372119" y="9502"/>
                </a:lnTo>
                <a:lnTo>
                  <a:pt x="1422073" y="16828"/>
                </a:lnTo>
                <a:lnTo>
                  <a:pt x="1471568" y="26190"/>
                </a:lnTo>
                <a:lnTo>
                  <a:pt x="1520544" y="37566"/>
                </a:lnTo>
                <a:lnTo>
                  <a:pt x="1568942" y="50930"/>
                </a:lnTo>
                <a:lnTo>
                  <a:pt x="1616701" y="66256"/>
                </a:lnTo>
                <a:lnTo>
                  <a:pt x="1663762" y="83522"/>
                </a:lnTo>
                <a:lnTo>
                  <a:pt x="1710065" y="102701"/>
                </a:lnTo>
                <a:lnTo>
                  <a:pt x="1755551" y="123770"/>
                </a:lnTo>
                <a:lnTo>
                  <a:pt x="1800159" y="146703"/>
                </a:lnTo>
                <a:lnTo>
                  <a:pt x="1843831" y="171476"/>
                </a:lnTo>
                <a:lnTo>
                  <a:pt x="1886506" y="198063"/>
                </a:lnTo>
                <a:lnTo>
                  <a:pt x="1928124" y="226441"/>
                </a:lnTo>
                <a:lnTo>
                  <a:pt x="1968627" y="256584"/>
                </a:lnTo>
                <a:lnTo>
                  <a:pt x="2007953" y="288468"/>
                </a:lnTo>
                <a:lnTo>
                  <a:pt x="2046045" y="322067"/>
                </a:lnTo>
                <a:lnTo>
                  <a:pt x="2082841" y="357359"/>
                </a:lnTo>
                <a:lnTo>
                  <a:pt x="2118131" y="394154"/>
                </a:lnTo>
                <a:lnTo>
                  <a:pt x="2151731" y="432246"/>
                </a:lnTo>
                <a:lnTo>
                  <a:pt x="2183615" y="471572"/>
                </a:lnTo>
                <a:lnTo>
                  <a:pt x="2213758" y="512075"/>
                </a:lnTo>
                <a:lnTo>
                  <a:pt x="2242136" y="553693"/>
                </a:lnTo>
                <a:lnTo>
                  <a:pt x="2268723" y="596368"/>
                </a:lnTo>
                <a:lnTo>
                  <a:pt x="2293496" y="640040"/>
                </a:lnTo>
                <a:lnTo>
                  <a:pt x="2316429" y="684649"/>
                </a:lnTo>
                <a:lnTo>
                  <a:pt x="2337497" y="730134"/>
                </a:lnTo>
                <a:lnTo>
                  <a:pt x="2356677" y="776438"/>
                </a:lnTo>
                <a:lnTo>
                  <a:pt x="2373942" y="823499"/>
                </a:lnTo>
                <a:lnTo>
                  <a:pt x="2389269" y="871258"/>
                </a:lnTo>
                <a:lnTo>
                  <a:pt x="2402633" y="919655"/>
                </a:lnTo>
                <a:lnTo>
                  <a:pt x="2414009" y="968631"/>
                </a:lnTo>
                <a:lnTo>
                  <a:pt x="2423371" y="1018126"/>
                </a:lnTo>
                <a:lnTo>
                  <a:pt x="2430697" y="1068080"/>
                </a:lnTo>
                <a:lnTo>
                  <a:pt x="2435959" y="1118433"/>
                </a:lnTo>
                <a:lnTo>
                  <a:pt x="2439135" y="1169126"/>
                </a:lnTo>
                <a:lnTo>
                  <a:pt x="2440199" y="1220099"/>
                </a:lnTo>
                <a:lnTo>
                  <a:pt x="2439276" y="1268008"/>
                </a:lnTo>
                <a:lnTo>
                  <a:pt x="2436529" y="1315450"/>
                </a:lnTo>
                <a:lnTo>
                  <a:pt x="2431991" y="1362389"/>
                </a:lnTo>
                <a:lnTo>
                  <a:pt x="2425697" y="1408793"/>
                </a:lnTo>
                <a:lnTo>
                  <a:pt x="2417681" y="1454627"/>
                </a:lnTo>
                <a:lnTo>
                  <a:pt x="2407976" y="1499857"/>
                </a:lnTo>
                <a:lnTo>
                  <a:pt x="2396616" y="1544450"/>
                </a:lnTo>
                <a:lnTo>
                  <a:pt x="2383636" y="1588372"/>
                </a:lnTo>
                <a:lnTo>
                  <a:pt x="2369069" y="1631589"/>
                </a:lnTo>
                <a:lnTo>
                  <a:pt x="2352950" y="1674066"/>
                </a:lnTo>
                <a:lnTo>
                  <a:pt x="2335311" y="1715771"/>
                </a:lnTo>
                <a:lnTo>
                  <a:pt x="2316187" y="1756669"/>
                </a:lnTo>
                <a:lnTo>
                  <a:pt x="2295612" y="1796725"/>
                </a:lnTo>
                <a:lnTo>
                  <a:pt x="2273620" y="1835907"/>
                </a:lnTo>
                <a:lnTo>
                  <a:pt x="2250245" y="1874181"/>
                </a:lnTo>
                <a:lnTo>
                  <a:pt x="2225520" y="1911511"/>
                </a:lnTo>
                <a:lnTo>
                  <a:pt x="2199479" y="1947866"/>
                </a:lnTo>
                <a:lnTo>
                  <a:pt x="2172157" y="1983210"/>
                </a:lnTo>
                <a:lnTo>
                  <a:pt x="2143587" y="2017509"/>
                </a:lnTo>
                <a:lnTo>
                  <a:pt x="2113804" y="2050731"/>
                </a:lnTo>
                <a:lnTo>
                  <a:pt x="2082840" y="2082840"/>
                </a:lnTo>
                <a:lnTo>
                  <a:pt x="2050731" y="2113804"/>
                </a:lnTo>
                <a:lnTo>
                  <a:pt x="2017509" y="2143587"/>
                </a:lnTo>
                <a:lnTo>
                  <a:pt x="1983210" y="2172157"/>
                </a:lnTo>
                <a:lnTo>
                  <a:pt x="1947866" y="2199479"/>
                </a:lnTo>
                <a:lnTo>
                  <a:pt x="1911511" y="2225520"/>
                </a:lnTo>
                <a:lnTo>
                  <a:pt x="1874181" y="2250245"/>
                </a:lnTo>
                <a:lnTo>
                  <a:pt x="1835907" y="2273620"/>
                </a:lnTo>
                <a:lnTo>
                  <a:pt x="1796725" y="2295612"/>
                </a:lnTo>
                <a:lnTo>
                  <a:pt x="1756669" y="2316187"/>
                </a:lnTo>
                <a:lnTo>
                  <a:pt x="1715771" y="2335311"/>
                </a:lnTo>
                <a:lnTo>
                  <a:pt x="1674066" y="2352949"/>
                </a:lnTo>
                <a:lnTo>
                  <a:pt x="1631589" y="2369069"/>
                </a:lnTo>
                <a:lnTo>
                  <a:pt x="1588372" y="2383636"/>
                </a:lnTo>
                <a:lnTo>
                  <a:pt x="1544450" y="2396616"/>
                </a:lnTo>
                <a:lnTo>
                  <a:pt x="1499857" y="2407976"/>
                </a:lnTo>
                <a:lnTo>
                  <a:pt x="1454627" y="2417681"/>
                </a:lnTo>
                <a:lnTo>
                  <a:pt x="1408793" y="2425697"/>
                </a:lnTo>
                <a:lnTo>
                  <a:pt x="1362389" y="2431991"/>
                </a:lnTo>
                <a:lnTo>
                  <a:pt x="1315450" y="2436529"/>
                </a:lnTo>
                <a:lnTo>
                  <a:pt x="1268008" y="2439276"/>
                </a:lnTo>
                <a:lnTo>
                  <a:pt x="1220099" y="2440199"/>
                </a:lnTo>
                <a:close/>
              </a:path>
            </a:pathLst>
          </a:custGeom>
          <a:solidFill>
            <a:srgbClr val="551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77593" y="2780413"/>
            <a:ext cx="117919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07645">
              <a:lnSpc>
                <a:spcPts val="1650"/>
              </a:lnSpc>
              <a:spcBef>
                <a:spcPts val="180"/>
              </a:spcBef>
            </a:pP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Cognitive  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Understanding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8336" y="1120053"/>
            <a:ext cx="1881000" cy="18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6936" y="1297853"/>
            <a:ext cx="1424305" cy="1424305"/>
          </a:xfrm>
          <a:custGeom>
            <a:avLst/>
            <a:gdLst/>
            <a:ahLst/>
            <a:cxnLst/>
            <a:rect l="l" t="t" r="r" b="b"/>
            <a:pathLst>
              <a:path w="1424304" h="1424305">
                <a:moveTo>
                  <a:pt x="711899" y="1423799"/>
                </a:moveTo>
                <a:lnTo>
                  <a:pt x="663158" y="1422157"/>
                </a:lnTo>
                <a:lnTo>
                  <a:pt x="615299" y="1417301"/>
                </a:lnTo>
                <a:lnTo>
                  <a:pt x="568427" y="1409336"/>
                </a:lnTo>
                <a:lnTo>
                  <a:pt x="522648" y="1398370"/>
                </a:lnTo>
                <a:lnTo>
                  <a:pt x="478069" y="1384507"/>
                </a:lnTo>
                <a:lnTo>
                  <a:pt x="434796" y="1367855"/>
                </a:lnTo>
                <a:lnTo>
                  <a:pt x="392934" y="1348518"/>
                </a:lnTo>
                <a:lnTo>
                  <a:pt x="352590" y="1326604"/>
                </a:lnTo>
                <a:lnTo>
                  <a:pt x="313870" y="1302218"/>
                </a:lnTo>
                <a:lnTo>
                  <a:pt x="276879" y="1275466"/>
                </a:lnTo>
                <a:lnTo>
                  <a:pt x="241724" y="1246454"/>
                </a:lnTo>
                <a:lnTo>
                  <a:pt x="208510" y="1215289"/>
                </a:lnTo>
                <a:lnTo>
                  <a:pt x="177345" y="1182075"/>
                </a:lnTo>
                <a:lnTo>
                  <a:pt x="148333" y="1146920"/>
                </a:lnTo>
                <a:lnTo>
                  <a:pt x="121581" y="1109929"/>
                </a:lnTo>
                <a:lnTo>
                  <a:pt x="97195" y="1071209"/>
                </a:lnTo>
                <a:lnTo>
                  <a:pt x="75281" y="1030865"/>
                </a:lnTo>
                <a:lnTo>
                  <a:pt x="55944" y="989003"/>
                </a:lnTo>
                <a:lnTo>
                  <a:pt x="39292" y="945730"/>
                </a:lnTo>
                <a:lnTo>
                  <a:pt x="25429" y="901151"/>
                </a:lnTo>
                <a:lnTo>
                  <a:pt x="14463" y="855372"/>
                </a:lnTo>
                <a:lnTo>
                  <a:pt x="6498" y="808500"/>
                </a:lnTo>
                <a:lnTo>
                  <a:pt x="1642" y="760640"/>
                </a:lnTo>
                <a:lnTo>
                  <a:pt x="0" y="711899"/>
                </a:lnTo>
                <a:lnTo>
                  <a:pt x="1642" y="663158"/>
                </a:lnTo>
                <a:lnTo>
                  <a:pt x="6498" y="615299"/>
                </a:lnTo>
                <a:lnTo>
                  <a:pt x="14463" y="568427"/>
                </a:lnTo>
                <a:lnTo>
                  <a:pt x="25429" y="522648"/>
                </a:lnTo>
                <a:lnTo>
                  <a:pt x="39292" y="478069"/>
                </a:lnTo>
                <a:lnTo>
                  <a:pt x="55944" y="434796"/>
                </a:lnTo>
                <a:lnTo>
                  <a:pt x="75281" y="392934"/>
                </a:lnTo>
                <a:lnTo>
                  <a:pt x="97195" y="352590"/>
                </a:lnTo>
                <a:lnTo>
                  <a:pt x="121581" y="313869"/>
                </a:lnTo>
                <a:lnTo>
                  <a:pt x="148333" y="276879"/>
                </a:lnTo>
                <a:lnTo>
                  <a:pt x="177345" y="241724"/>
                </a:lnTo>
                <a:lnTo>
                  <a:pt x="208510" y="208510"/>
                </a:lnTo>
                <a:lnTo>
                  <a:pt x="241724" y="177345"/>
                </a:lnTo>
                <a:lnTo>
                  <a:pt x="276879" y="148333"/>
                </a:lnTo>
                <a:lnTo>
                  <a:pt x="313870" y="121581"/>
                </a:lnTo>
                <a:lnTo>
                  <a:pt x="352590" y="97195"/>
                </a:lnTo>
                <a:lnTo>
                  <a:pt x="392934" y="75280"/>
                </a:lnTo>
                <a:lnTo>
                  <a:pt x="434796" y="55944"/>
                </a:lnTo>
                <a:lnTo>
                  <a:pt x="478069" y="39292"/>
                </a:lnTo>
                <a:lnTo>
                  <a:pt x="522648" y="25429"/>
                </a:lnTo>
                <a:lnTo>
                  <a:pt x="568427" y="14463"/>
                </a:lnTo>
                <a:lnTo>
                  <a:pt x="615299" y="6498"/>
                </a:lnTo>
                <a:lnTo>
                  <a:pt x="663158" y="1642"/>
                </a:lnTo>
                <a:lnTo>
                  <a:pt x="711899" y="0"/>
                </a:lnTo>
                <a:lnTo>
                  <a:pt x="763171" y="1847"/>
                </a:lnTo>
                <a:lnTo>
                  <a:pt x="813879" y="7339"/>
                </a:lnTo>
                <a:lnTo>
                  <a:pt x="863845" y="16401"/>
                </a:lnTo>
                <a:lnTo>
                  <a:pt x="912889" y="28960"/>
                </a:lnTo>
                <a:lnTo>
                  <a:pt x="960830" y="44940"/>
                </a:lnTo>
                <a:lnTo>
                  <a:pt x="1007491" y="64267"/>
                </a:lnTo>
                <a:lnTo>
                  <a:pt x="1052691" y="86867"/>
                </a:lnTo>
                <a:lnTo>
                  <a:pt x="1096250" y="112666"/>
                </a:lnTo>
                <a:lnTo>
                  <a:pt x="1137989" y="141589"/>
                </a:lnTo>
                <a:lnTo>
                  <a:pt x="1177729" y="173562"/>
                </a:lnTo>
                <a:lnTo>
                  <a:pt x="1215289" y="208510"/>
                </a:lnTo>
                <a:lnTo>
                  <a:pt x="1250237" y="246071"/>
                </a:lnTo>
                <a:lnTo>
                  <a:pt x="1282210" y="285810"/>
                </a:lnTo>
                <a:lnTo>
                  <a:pt x="1311133" y="327549"/>
                </a:lnTo>
                <a:lnTo>
                  <a:pt x="1336932" y="371109"/>
                </a:lnTo>
                <a:lnTo>
                  <a:pt x="1359532" y="416308"/>
                </a:lnTo>
                <a:lnTo>
                  <a:pt x="1378859" y="462969"/>
                </a:lnTo>
                <a:lnTo>
                  <a:pt x="1394839" y="510911"/>
                </a:lnTo>
                <a:lnTo>
                  <a:pt x="1407398" y="559954"/>
                </a:lnTo>
                <a:lnTo>
                  <a:pt x="1416460" y="609920"/>
                </a:lnTo>
                <a:lnTo>
                  <a:pt x="1421952" y="660628"/>
                </a:lnTo>
                <a:lnTo>
                  <a:pt x="1423799" y="711899"/>
                </a:lnTo>
                <a:lnTo>
                  <a:pt x="1422157" y="760640"/>
                </a:lnTo>
                <a:lnTo>
                  <a:pt x="1417301" y="808500"/>
                </a:lnTo>
                <a:lnTo>
                  <a:pt x="1409336" y="855372"/>
                </a:lnTo>
                <a:lnTo>
                  <a:pt x="1398370" y="901151"/>
                </a:lnTo>
                <a:lnTo>
                  <a:pt x="1384507" y="945730"/>
                </a:lnTo>
                <a:lnTo>
                  <a:pt x="1367855" y="989003"/>
                </a:lnTo>
                <a:lnTo>
                  <a:pt x="1348519" y="1030865"/>
                </a:lnTo>
                <a:lnTo>
                  <a:pt x="1326604" y="1071209"/>
                </a:lnTo>
                <a:lnTo>
                  <a:pt x="1302218" y="1109929"/>
                </a:lnTo>
                <a:lnTo>
                  <a:pt x="1275466" y="1146920"/>
                </a:lnTo>
                <a:lnTo>
                  <a:pt x="1246455" y="1182075"/>
                </a:lnTo>
                <a:lnTo>
                  <a:pt x="1215289" y="1215289"/>
                </a:lnTo>
                <a:lnTo>
                  <a:pt x="1182076" y="1246454"/>
                </a:lnTo>
                <a:lnTo>
                  <a:pt x="1146921" y="1275466"/>
                </a:lnTo>
                <a:lnTo>
                  <a:pt x="1109930" y="1302218"/>
                </a:lnTo>
                <a:lnTo>
                  <a:pt x="1071209" y="1326604"/>
                </a:lnTo>
                <a:lnTo>
                  <a:pt x="1030865" y="1348518"/>
                </a:lnTo>
                <a:lnTo>
                  <a:pt x="989003" y="1367855"/>
                </a:lnTo>
                <a:lnTo>
                  <a:pt x="945730" y="1384507"/>
                </a:lnTo>
                <a:lnTo>
                  <a:pt x="901151" y="1398370"/>
                </a:lnTo>
                <a:lnTo>
                  <a:pt x="855372" y="1409336"/>
                </a:lnTo>
                <a:lnTo>
                  <a:pt x="808500" y="1417301"/>
                </a:lnTo>
                <a:lnTo>
                  <a:pt x="760641" y="1422157"/>
                </a:lnTo>
                <a:lnTo>
                  <a:pt x="711899" y="1423799"/>
                </a:lnTo>
                <a:close/>
              </a:path>
            </a:pathLst>
          </a:custGeom>
          <a:solidFill>
            <a:srgbClr val="701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98387" y="1129188"/>
            <a:ext cx="185293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4585" marR="5080" indent="-8382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FF"/>
                </a:solidFill>
                <a:latin typeface="Lucida Sans"/>
                <a:cs typeface="Lucida Sans"/>
              </a:rPr>
              <a:t>Emotional  Stability</a:t>
            </a:r>
            <a:endParaRPr sz="1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Lucida Sans"/>
              <a:cs typeface="Lucida Sans"/>
            </a:endParaRPr>
          </a:p>
          <a:p>
            <a:pPr marL="12700" marR="904240" indent="132715">
              <a:lnSpc>
                <a:spcPts val="1650"/>
              </a:lnSpc>
            </a:pPr>
            <a:r>
              <a:rPr sz="1400" spc="-30" dirty="0">
                <a:solidFill>
                  <a:srgbClr val="FFFFFF"/>
                </a:solidFill>
                <a:latin typeface="Lucida Sans"/>
                <a:cs typeface="Lucida Sans"/>
              </a:rPr>
              <a:t>Physical  </a:t>
            </a:r>
            <a:r>
              <a:rPr sz="1400" spc="-100" dirty="0">
                <a:solidFill>
                  <a:srgbClr val="FFFFFF"/>
                </a:solidFill>
                <a:latin typeface="Lucida Sans"/>
                <a:cs typeface="Lucida Sans"/>
              </a:rPr>
              <a:t>App</a:t>
            </a:r>
            <a:r>
              <a:rPr sz="1400" spc="-7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Lucida Sans"/>
                <a:cs typeface="Lucida Sans"/>
              </a:rPr>
              <a:t>opriate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317" y="2787562"/>
            <a:ext cx="16192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231140" algn="ctr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Cambria"/>
                <a:cs typeface="Cambria"/>
              </a:rPr>
              <a:t>Other External  </a:t>
            </a:r>
            <a:r>
              <a:rPr sz="1400" b="1" spc="-15" dirty="0">
                <a:latin typeface="Cambria"/>
                <a:cs typeface="Cambria"/>
              </a:rPr>
              <a:t>Factors</a:t>
            </a:r>
            <a:endParaRPr sz="1400">
              <a:latin typeface="Cambria"/>
              <a:cs typeface="Cambria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400" spc="-55" dirty="0">
                <a:latin typeface="Lucida Sans"/>
                <a:cs typeface="Lucida Sans"/>
              </a:rPr>
              <a:t>(e.g. </a:t>
            </a:r>
            <a:r>
              <a:rPr sz="1400" spc="-90" dirty="0">
                <a:latin typeface="Lucida Sans"/>
                <a:cs typeface="Lucida Sans"/>
              </a:rPr>
              <a:t>Custody,  </a:t>
            </a:r>
            <a:r>
              <a:rPr sz="1400" spc="-60" dirty="0">
                <a:latin typeface="Lucida Sans"/>
                <a:cs typeface="Lucida Sans"/>
              </a:rPr>
              <a:t>Insurance</a:t>
            </a:r>
            <a:r>
              <a:rPr sz="1400" spc="-130" dirty="0">
                <a:latin typeface="Lucida Sans"/>
                <a:cs typeface="Lucida Sans"/>
              </a:rPr>
              <a:t> </a:t>
            </a:r>
            <a:r>
              <a:rPr sz="1400" spc="-80" dirty="0">
                <a:latin typeface="Lucida Sans"/>
                <a:cs typeface="Lucida Sans"/>
              </a:rPr>
              <a:t>Coverage,  </a:t>
            </a:r>
            <a:r>
              <a:rPr sz="1400" spc="-55" dirty="0">
                <a:latin typeface="Lucida Sans"/>
                <a:cs typeface="Lucida Sans"/>
              </a:rPr>
              <a:t>Family </a:t>
            </a:r>
            <a:r>
              <a:rPr sz="1400" spc="-80" dirty="0">
                <a:latin typeface="Lucida Sans"/>
                <a:cs typeface="Lucida Sans"/>
              </a:rPr>
              <a:t>Support,  Compliance,,</a:t>
            </a:r>
            <a:r>
              <a:rPr sz="1400" spc="-120" dirty="0">
                <a:latin typeface="Lucida Sans"/>
                <a:cs typeface="Lucida Sans"/>
              </a:rPr>
              <a:t> </a:t>
            </a:r>
            <a:r>
              <a:rPr sz="1400" spc="-35" dirty="0">
                <a:latin typeface="Lucida Sans"/>
                <a:cs typeface="Lucida Sans"/>
              </a:rPr>
              <a:t>etc.)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6000" y="2081793"/>
            <a:ext cx="534670" cy="1173480"/>
          </a:xfrm>
          <a:custGeom>
            <a:avLst/>
            <a:gdLst/>
            <a:ahLst/>
            <a:cxnLst/>
            <a:rect l="l" t="t" r="r" b="b"/>
            <a:pathLst>
              <a:path w="534669" h="1173479">
                <a:moveTo>
                  <a:pt x="0" y="1173256"/>
                </a:moveTo>
                <a:lnTo>
                  <a:pt x="534068" y="0"/>
                </a:lnTo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2824" y="1949482"/>
            <a:ext cx="125256" cy="16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6224" y="3085945"/>
            <a:ext cx="765810" cy="165100"/>
          </a:xfrm>
          <a:custGeom>
            <a:avLst/>
            <a:gdLst/>
            <a:ahLst/>
            <a:cxnLst/>
            <a:rect l="l" t="t" r="r" b="b"/>
            <a:pathLst>
              <a:path w="765810" h="165100">
                <a:moveTo>
                  <a:pt x="0" y="164654"/>
                </a:moveTo>
                <a:lnTo>
                  <a:pt x="765681" y="0"/>
                </a:lnTo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7696" y="3025514"/>
            <a:ext cx="165275" cy="120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6224" y="3250600"/>
            <a:ext cx="1511935" cy="521334"/>
          </a:xfrm>
          <a:custGeom>
            <a:avLst/>
            <a:gdLst/>
            <a:ahLst/>
            <a:cxnLst/>
            <a:rect l="l" t="t" r="r" b="b"/>
            <a:pathLst>
              <a:path w="1511935" h="521335">
                <a:moveTo>
                  <a:pt x="0" y="0"/>
                </a:moveTo>
                <a:lnTo>
                  <a:pt x="1511320" y="521294"/>
                </a:lnTo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7868" y="3712988"/>
            <a:ext cx="166553" cy="117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7" y="1222553"/>
            <a:ext cx="8548370" cy="192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indent="-427990">
              <a:lnSpc>
                <a:spcPts val="3110"/>
              </a:lnSpc>
              <a:spcBef>
                <a:spcPts val="10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There are </a:t>
            </a:r>
            <a:r>
              <a:rPr sz="2600" dirty="0">
                <a:latin typeface="Arial"/>
                <a:cs typeface="Arial"/>
              </a:rPr>
              <a:t>multiple </a:t>
            </a:r>
            <a:r>
              <a:rPr sz="2600" spc="-5" dirty="0">
                <a:latin typeface="Arial"/>
                <a:cs typeface="Arial"/>
              </a:rPr>
              <a:t>ways that </a:t>
            </a:r>
            <a:r>
              <a:rPr sz="2600" dirty="0">
                <a:latin typeface="Arial"/>
                <a:cs typeface="Arial"/>
              </a:rPr>
              <a:t>a </a:t>
            </a:r>
            <a:r>
              <a:rPr sz="2600" spc="-5" dirty="0">
                <a:latin typeface="Arial"/>
                <a:cs typeface="Arial"/>
              </a:rPr>
              <a:t>person </a:t>
            </a:r>
            <a:r>
              <a:rPr sz="2600" dirty="0">
                <a:latin typeface="Arial"/>
                <a:cs typeface="Arial"/>
              </a:rPr>
              <a:t>can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“affirmed”</a:t>
            </a:r>
            <a:endParaRPr sz="2600">
              <a:latin typeface="Arial"/>
              <a:cs typeface="Arial"/>
            </a:endParaRPr>
          </a:p>
          <a:p>
            <a:pPr marL="897255" marR="784860" lvl="1" indent="-382270">
              <a:lnSpc>
                <a:spcPts val="2360"/>
              </a:lnSpc>
              <a:spcBef>
                <a:spcPts val="100"/>
              </a:spcBef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No </a:t>
            </a:r>
            <a:r>
              <a:rPr sz="2000" dirty="0">
                <a:latin typeface="Arial"/>
                <a:cs typeface="Arial"/>
              </a:rPr>
              <a:t>sequence, </a:t>
            </a:r>
            <a:r>
              <a:rPr sz="2000" spc="-5" dirty="0">
                <a:latin typeface="Arial"/>
                <a:cs typeface="Arial"/>
              </a:rPr>
              <a:t>prerequisites, assumptions, or </a:t>
            </a:r>
            <a:r>
              <a:rPr sz="2000" dirty="0">
                <a:latin typeface="Arial"/>
                <a:cs typeface="Arial"/>
              </a:rPr>
              <a:t>requirements </a:t>
            </a:r>
            <a:r>
              <a:rPr sz="2000" spc="-5" dirty="0">
                <a:latin typeface="Arial"/>
                <a:cs typeface="Arial"/>
              </a:rPr>
              <a:t>of  interventions that </a:t>
            </a:r>
            <a:r>
              <a:rPr sz="2000" dirty="0">
                <a:latin typeface="Arial"/>
                <a:cs typeface="Arial"/>
              </a:rPr>
              <a:t>make someone </a:t>
            </a:r>
            <a:r>
              <a:rPr sz="2000" spc="-5" dirty="0">
                <a:latin typeface="Arial"/>
                <a:cs typeface="Arial"/>
              </a:rPr>
              <a:t>gender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diverse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260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Each intervention and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spc="-5" dirty="0">
                <a:latin typeface="Arial"/>
                <a:cs typeface="Arial"/>
              </a:rPr>
              <a:t>decision needs to be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evaluated</a:t>
            </a:r>
            <a:endParaRPr sz="2000">
              <a:latin typeface="Arial"/>
              <a:cs typeface="Arial"/>
            </a:endParaRPr>
          </a:p>
          <a:p>
            <a:pPr marL="897255" marR="194945">
              <a:lnSpc>
                <a:spcPts val="2360"/>
              </a:lnSpc>
              <a:spcBef>
                <a:spcPts val="90"/>
              </a:spcBef>
            </a:pPr>
            <a:r>
              <a:rPr sz="2000" spc="-5" dirty="0">
                <a:latin typeface="Arial"/>
                <a:cs typeface="Arial"/>
              </a:rPr>
              <a:t>independently for appropriateness in the </a:t>
            </a:r>
            <a:r>
              <a:rPr sz="2000" dirty="0">
                <a:latin typeface="Arial"/>
                <a:cs typeface="Arial"/>
              </a:rPr>
              <a:t>context </a:t>
            </a:r>
            <a:r>
              <a:rPr sz="2000" spc="-5" dirty="0">
                <a:latin typeface="Arial"/>
                <a:cs typeface="Arial"/>
              </a:rPr>
              <a:t>of each individual  patient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769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Gender Affirmative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Care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68464"/>
            <a:ext cx="6282055" cy="13284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0"/>
              </a:spcBef>
            </a:pPr>
            <a:r>
              <a:rPr sz="4500" b="0" spc="-10" dirty="0">
                <a:solidFill>
                  <a:srgbClr val="000000"/>
                </a:solidFill>
                <a:latin typeface="Arial"/>
                <a:cs typeface="Arial"/>
              </a:rPr>
              <a:t>Puberty Blockers </a:t>
            </a:r>
            <a:r>
              <a:rPr sz="4500" b="0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4500" b="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500" b="0" spc="-10" dirty="0">
                <a:solidFill>
                  <a:srgbClr val="000000"/>
                </a:solidFill>
                <a:latin typeface="Arial"/>
                <a:cs typeface="Arial"/>
              </a:rPr>
              <a:t>TGD  </a:t>
            </a:r>
            <a:r>
              <a:rPr sz="4500" b="0" spc="-90" dirty="0">
                <a:solidFill>
                  <a:srgbClr val="000000"/>
                </a:solidFill>
                <a:latin typeface="Arial"/>
                <a:cs typeface="Arial"/>
              </a:rPr>
              <a:t>Youth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" y="406236"/>
            <a:ext cx="70091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0" spc="-10" dirty="0">
                <a:solidFill>
                  <a:srgbClr val="000000"/>
                </a:solidFill>
                <a:latin typeface="Arial"/>
                <a:cs typeface="Arial"/>
              </a:rPr>
              <a:t>Indications for GnRHa</a:t>
            </a:r>
            <a:r>
              <a:rPr sz="41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100" b="0" spc="-5" dirty="0">
                <a:solidFill>
                  <a:srgbClr val="000000"/>
                </a:solidFill>
                <a:latin typeface="Arial"/>
                <a:cs typeface="Arial"/>
              </a:rPr>
              <a:t>therapy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5" y="4996307"/>
            <a:ext cx="73679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Hembree, </a:t>
            </a:r>
            <a:r>
              <a:rPr sz="600" spc="-35" dirty="0">
                <a:latin typeface="Calibri"/>
                <a:cs typeface="Calibri"/>
              </a:rPr>
              <a:t>W. </a:t>
            </a:r>
            <a:r>
              <a:rPr sz="600" spc="-5" dirty="0">
                <a:latin typeface="Calibri"/>
                <a:cs typeface="Calibri"/>
              </a:rPr>
              <a:t>C., </a:t>
            </a:r>
            <a:r>
              <a:rPr sz="600" spc="-10" dirty="0">
                <a:latin typeface="Calibri"/>
                <a:cs typeface="Calibri"/>
              </a:rPr>
              <a:t>Cohen-Kettenis, </a:t>
            </a:r>
            <a:r>
              <a:rPr sz="600" spc="-5" dirty="0">
                <a:latin typeface="Calibri"/>
                <a:cs typeface="Calibri"/>
              </a:rPr>
              <a:t>et.al.. (2017). Endocrine </a:t>
            </a:r>
            <a:r>
              <a:rPr sz="600" spc="-10" dirty="0">
                <a:latin typeface="Calibri"/>
                <a:cs typeface="Calibri"/>
              </a:rPr>
              <a:t>Treatment </a:t>
            </a:r>
            <a:r>
              <a:rPr sz="600" spc="-5" dirty="0">
                <a:latin typeface="Calibri"/>
                <a:cs typeface="Calibri"/>
              </a:rPr>
              <a:t>of </a:t>
            </a:r>
            <a:r>
              <a:rPr sz="600" spc="-10" dirty="0">
                <a:latin typeface="Calibri"/>
                <a:cs typeface="Calibri"/>
              </a:rPr>
              <a:t>Gender-Dysphoric/Gender-Incongruent Persons: </a:t>
            </a:r>
            <a:r>
              <a:rPr sz="600" spc="-5" dirty="0">
                <a:latin typeface="Calibri"/>
                <a:cs typeface="Calibri"/>
              </a:rPr>
              <a:t>An Endocrine Society Clinical Practice Guideline. </a:t>
            </a:r>
            <a:r>
              <a:rPr sz="600" i="1" spc="-5" dirty="0">
                <a:latin typeface="Calibri"/>
                <a:cs typeface="Calibri"/>
              </a:rPr>
              <a:t>Journal of Clinical Endocrinology </a:t>
            </a:r>
            <a:r>
              <a:rPr sz="600" i="1" dirty="0">
                <a:latin typeface="Calibri"/>
                <a:cs typeface="Calibri"/>
              </a:rPr>
              <a:t>&amp; </a:t>
            </a:r>
            <a:r>
              <a:rPr sz="600" i="1" spc="-5" dirty="0">
                <a:latin typeface="Calibri"/>
                <a:cs typeface="Calibri"/>
              </a:rPr>
              <a:t>Metabolism</a:t>
            </a:r>
            <a:r>
              <a:rPr sz="600" spc="-5" dirty="0">
                <a:latin typeface="Calibri"/>
                <a:cs typeface="Calibri"/>
              </a:rPr>
              <a:t>, </a:t>
            </a:r>
            <a:r>
              <a:rPr sz="600" i="1" spc="-5" dirty="0">
                <a:latin typeface="Calibri"/>
                <a:cs typeface="Calibri"/>
              </a:rPr>
              <a:t>102</a:t>
            </a:r>
            <a:r>
              <a:rPr sz="600" spc="-5" dirty="0">
                <a:latin typeface="Calibri"/>
                <a:cs typeface="Calibri"/>
              </a:rPr>
              <a:t>(11),</a:t>
            </a:r>
            <a:r>
              <a:rPr sz="600" spc="8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3869–3903.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" y="1466750"/>
            <a:ext cx="8070560" cy="3314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9304"/>
            <a:ext cx="6310630" cy="588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50" b="0" spc="5" dirty="0">
                <a:solidFill>
                  <a:srgbClr val="000000"/>
                </a:solidFill>
                <a:latin typeface="Arial"/>
                <a:cs typeface="Arial"/>
              </a:rPr>
              <a:t>Indications for </a:t>
            </a:r>
            <a:r>
              <a:rPr sz="3650" b="0" spc="15" dirty="0">
                <a:solidFill>
                  <a:srgbClr val="000000"/>
                </a:solidFill>
                <a:latin typeface="Arial"/>
                <a:cs typeface="Arial"/>
              </a:rPr>
              <a:t>GnRHa</a:t>
            </a:r>
            <a:r>
              <a:rPr sz="36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b="0" spc="10" dirty="0">
                <a:solidFill>
                  <a:srgbClr val="000000"/>
                </a:solidFill>
                <a:latin typeface="Arial"/>
                <a:cs typeface="Arial"/>
              </a:rPr>
              <a:t>therapy</a:t>
            </a:r>
            <a:endParaRPr sz="3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576" y="1150824"/>
            <a:ext cx="8340090" cy="28898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05459" indent="-493395">
              <a:lnSpc>
                <a:spcPct val="100000"/>
              </a:lnSpc>
              <a:spcBef>
                <a:spcPts val="585"/>
              </a:spcBef>
              <a:buSzPct val="104166"/>
              <a:buAutoNum type="arabicPeriod"/>
              <a:tabLst>
                <a:tab pos="505459" algn="l"/>
                <a:tab pos="506095" algn="l"/>
              </a:tabLst>
            </a:pPr>
            <a:r>
              <a:rPr sz="2400" spc="-15" dirty="0">
                <a:latin typeface="Arial"/>
                <a:cs typeface="Arial"/>
              </a:rPr>
              <a:t>Would </a:t>
            </a:r>
            <a:r>
              <a:rPr sz="2400" spc="-5" dirty="0">
                <a:latin typeface="Arial"/>
                <a:cs typeface="Arial"/>
              </a:rPr>
              <a:t>benefit from pubertal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blockade</a:t>
            </a:r>
            <a:endParaRPr sz="2400">
              <a:latin typeface="Arial"/>
              <a:cs typeface="Arial"/>
            </a:endParaRPr>
          </a:p>
          <a:p>
            <a:pPr marL="962660" lvl="1" indent="-440690">
              <a:lnSpc>
                <a:spcPct val="100000"/>
              </a:lnSpc>
              <a:spcBef>
                <a:spcPts val="470"/>
              </a:spcBef>
              <a:buAutoNum type="alphaLcPeriod"/>
              <a:tabLst>
                <a:tab pos="962660" algn="l"/>
                <a:tab pos="963294" algn="l"/>
              </a:tabLst>
            </a:pP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diagnosis of gender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dysphoria</a:t>
            </a:r>
            <a:endParaRPr sz="2000">
              <a:latin typeface="Arial"/>
              <a:cs typeface="Arial"/>
            </a:endParaRPr>
          </a:p>
          <a:p>
            <a:pPr marL="962660" lvl="1" indent="-440690">
              <a:lnSpc>
                <a:spcPct val="100000"/>
              </a:lnSpc>
              <a:spcBef>
                <a:spcPts val="360"/>
              </a:spcBef>
              <a:buAutoNum type="alphaLcPeriod"/>
              <a:tabLst>
                <a:tab pos="962660" algn="l"/>
                <a:tab pos="963294" algn="l"/>
              </a:tabLst>
            </a:pPr>
            <a:r>
              <a:rPr sz="2000" spc="-5" dirty="0">
                <a:latin typeface="Arial"/>
                <a:cs typeface="Arial"/>
              </a:rPr>
              <a:t>Are in puberty </a:t>
            </a:r>
            <a:r>
              <a:rPr sz="2000" spc="-35" dirty="0">
                <a:latin typeface="Arial"/>
                <a:cs typeface="Arial"/>
              </a:rPr>
              <a:t>(Tanner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II)</a:t>
            </a:r>
            <a:endParaRPr sz="2000">
              <a:latin typeface="Arial"/>
              <a:cs typeface="Arial"/>
            </a:endParaRPr>
          </a:p>
          <a:p>
            <a:pPr marL="505459" marR="5080" indent="-493395">
              <a:lnSpc>
                <a:spcPts val="3350"/>
              </a:lnSpc>
              <a:spcBef>
                <a:spcPts val="160"/>
              </a:spcBef>
              <a:buSzPct val="104166"/>
              <a:buAutoNum type="arabicPeriod"/>
              <a:tabLst>
                <a:tab pos="505459" algn="l"/>
                <a:tab pos="506095" algn="l"/>
              </a:tabLst>
            </a:pPr>
            <a:r>
              <a:rPr sz="2400" spc="-5" dirty="0">
                <a:latin typeface="Arial"/>
                <a:cs typeface="Arial"/>
              </a:rPr>
              <a:t>Can give informed </a:t>
            </a:r>
            <a:r>
              <a:rPr sz="2400" dirty="0">
                <a:latin typeface="Arial"/>
                <a:cs typeface="Arial"/>
              </a:rPr>
              <a:t>consent </a:t>
            </a:r>
            <a:r>
              <a:rPr sz="2400" spc="-5" dirty="0">
                <a:latin typeface="Arial"/>
                <a:cs typeface="Arial"/>
              </a:rPr>
              <a:t>or assent and understands the  </a:t>
            </a:r>
            <a:r>
              <a:rPr sz="2400" dirty="0">
                <a:latin typeface="Arial"/>
                <a:cs typeface="Arial"/>
              </a:rPr>
              <a:t>risks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  <a:p>
            <a:pPr marL="505459" marR="105410" indent="-493395">
              <a:lnSpc>
                <a:spcPts val="3350"/>
              </a:lnSpc>
              <a:spcBef>
                <a:spcPts val="65"/>
              </a:spcBef>
              <a:buSzPct val="104166"/>
              <a:buAutoNum type="arabicPeriod"/>
              <a:tabLst>
                <a:tab pos="505459" algn="l"/>
                <a:tab pos="506095" algn="l"/>
              </a:tabLst>
            </a:pPr>
            <a:r>
              <a:rPr sz="2400" spc="-5" dirty="0">
                <a:latin typeface="Arial"/>
                <a:cs typeface="Arial"/>
              </a:rPr>
              <a:t>Other </a:t>
            </a:r>
            <a:r>
              <a:rPr sz="2400" dirty="0">
                <a:latin typeface="Arial"/>
                <a:cs typeface="Arial"/>
              </a:rPr>
              <a:t>medical </a:t>
            </a:r>
            <a:r>
              <a:rPr sz="2400" spc="-5" dirty="0">
                <a:latin typeface="Arial"/>
                <a:cs typeface="Arial"/>
              </a:rPr>
              <a:t>and/or </a:t>
            </a:r>
            <a:r>
              <a:rPr sz="2400" dirty="0">
                <a:latin typeface="Arial"/>
                <a:cs typeface="Arial"/>
              </a:rPr>
              <a:t>mental </a:t>
            </a:r>
            <a:r>
              <a:rPr sz="2400" spc="-5" dirty="0">
                <a:latin typeface="Arial"/>
                <a:cs typeface="Arial"/>
              </a:rPr>
              <a:t>health </a:t>
            </a:r>
            <a:r>
              <a:rPr sz="2400" dirty="0">
                <a:latin typeface="Arial"/>
                <a:cs typeface="Arial"/>
              </a:rPr>
              <a:t>conditions </a:t>
            </a:r>
            <a:r>
              <a:rPr sz="2400" spc="-5" dirty="0">
                <a:latin typeface="Arial"/>
                <a:cs typeface="Arial"/>
              </a:rPr>
              <a:t>have been  evaluated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addressed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12649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Puberty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925" y="1521257"/>
            <a:ext cx="3789679" cy="25444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4930" marR="987425">
              <a:lnSpc>
                <a:spcPts val="2020"/>
              </a:lnSpc>
              <a:spcBef>
                <a:spcPts val="585"/>
              </a:spcBef>
            </a:pP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developmental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  consisting </a:t>
            </a:r>
            <a:r>
              <a:rPr sz="2100" spc="-5" dirty="0">
                <a:latin typeface="Calibri"/>
                <a:cs typeface="Calibri"/>
              </a:rPr>
              <a:t>of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marL="455930" marR="577215" indent="-443865">
              <a:lnSpc>
                <a:spcPct val="80000"/>
              </a:lnSpc>
              <a:buAutoNum type="arabicPeriod"/>
              <a:tabLst>
                <a:tab pos="455930" algn="l"/>
                <a:tab pos="456565" algn="l"/>
              </a:tabLst>
            </a:pPr>
            <a:r>
              <a:rPr sz="2100" spc="-10" dirty="0">
                <a:latin typeface="Calibri"/>
                <a:cs typeface="Calibri"/>
              </a:rPr>
              <a:t>Appearance </a:t>
            </a:r>
            <a:r>
              <a:rPr sz="2100" spc="-5" dirty="0">
                <a:latin typeface="Calibri"/>
                <a:cs typeface="Calibri"/>
              </a:rPr>
              <a:t>of secondary  </a:t>
            </a:r>
            <a:r>
              <a:rPr sz="2100" spc="-15" dirty="0">
                <a:latin typeface="Calibri"/>
                <a:cs typeface="Calibri"/>
              </a:rPr>
              <a:t>sexual </a:t>
            </a:r>
            <a:r>
              <a:rPr sz="2100" spc="-10" dirty="0">
                <a:latin typeface="Calibri"/>
                <a:cs typeface="Calibri"/>
              </a:rPr>
              <a:t>characteristics</a:t>
            </a:r>
            <a:endParaRPr sz="2100">
              <a:latin typeface="Calibri"/>
              <a:cs typeface="Calibri"/>
            </a:endParaRPr>
          </a:p>
          <a:p>
            <a:pPr marL="455930" marR="5080" indent="-443865">
              <a:lnSpc>
                <a:spcPct val="80000"/>
              </a:lnSpc>
              <a:spcBef>
                <a:spcPts val="800"/>
              </a:spcBef>
              <a:buAutoNum type="arabicPeriod"/>
              <a:tabLst>
                <a:tab pos="455930" algn="l"/>
                <a:tab pos="456565" algn="l"/>
              </a:tabLst>
            </a:pPr>
            <a:r>
              <a:rPr sz="2100" spc="-15" dirty="0">
                <a:latin typeface="Calibri"/>
                <a:cs typeface="Calibri"/>
              </a:rPr>
              <a:t>Accelerated </a:t>
            </a:r>
            <a:r>
              <a:rPr sz="2100" spc="-5" dirty="0">
                <a:latin typeface="Calibri"/>
                <a:cs typeface="Calibri"/>
              </a:rPr>
              <a:t>linear </a:t>
            </a:r>
            <a:r>
              <a:rPr sz="2100" spc="-10" dirty="0">
                <a:latin typeface="Calibri"/>
                <a:cs typeface="Calibri"/>
              </a:rPr>
              <a:t>growth </a:t>
            </a:r>
            <a:r>
              <a:rPr sz="2100" spc="-5" dirty="0">
                <a:latin typeface="Calibri"/>
                <a:cs typeface="Calibri"/>
              </a:rPr>
              <a:t>(i.e.,  </a:t>
            </a:r>
            <a:r>
              <a:rPr sz="2100" spc="-10" dirty="0">
                <a:latin typeface="Calibri"/>
                <a:cs typeface="Calibri"/>
              </a:rPr>
              <a:t>growth </a:t>
            </a:r>
            <a:r>
              <a:rPr sz="2100" spc="-5" dirty="0">
                <a:latin typeface="Calibri"/>
                <a:cs typeface="Calibri"/>
              </a:rPr>
              <a:t>spurt)</a:t>
            </a:r>
            <a:endParaRPr sz="2100">
              <a:latin typeface="Calibri"/>
              <a:cs typeface="Calibri"/>
            </a:endParaRPr>
          </a:p>
          <a:p>
            <a:pPr marL="455930" indent="-44386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455930" algn="l"/>
                <a:tab pos="456565" algn="l"/>
              </a:tabLst>
            </a:pPr>
            <a:r>
              <a:rPr sz="2100" spc="-10" dirty="0">
                <a:latin typeface="Calibri"/>
                <a:cs typeface="Calibri"/>
              </a:rPr>
              <a:t>Achievement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fertility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75" y="4970645"/>
            <a:ext cx="3411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Kaiser </a:t>
            </a:r>
            <a:r>
              <a:rPr sz="800" spc="-10" dirty="0">
                <a:latin typeface="Calibri"/>
                <a:cs typeface="Calibri"/>
              </a:rPr>
              <a:t>UB, Abreu </a:t>
            </a:r>
            <a:r>
              <a:rPr sz="800" spc="-40" dirty="0">
                <a:latin typeface="Calibri"/>
                <a:cs typeface="Calibri"/>
              </a:rPr>
              <a:t>AP. </a:t>
            </a:r>
            <a:r>
              <a:rPr sz="800" spc="-5" dirty="0">
                <a:latin typeface="Calibri"/>
                <a:cs typeface="Calibri"/>
              </a:rPr>
              <a:t>Pubertal </a:t>
            </a:r>
            <a:r>
              <a:rPr sz="800" spc="-10" dirty="0">
                <a:latin typeface="Calibri"/>
                <a:cs typeface="Calibri"/>
              </a:rPr>
              <a:t>development </a:t>
            </a: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regulation. </a:t>
            </a:r>
            <a:r>
              <a:rPr sz="800" spc="-5" dirty="0">
                <a:latin typeface="Calibri"/>
                <a:cs typeface="Calibri"/>
              </a:rPr>
              <a:t>Lancet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2016;4:254–64.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8941" y="1080437"/>
            <a:ext cx="4742297" cy="355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9347" y="1105418"/>
            <a:ext cx="2051050" cy="285115"/>
          </a:xfrm>
          <a:custGeom>
            <a:avLst/>
            <a:gdLst/>
            <a:ahLst/>
            <a:cxnLst/>
            <a:rect l="l" t="t" r="r" b="b"/>
            <a:pathLst>
              <a:path w="2051050" h="285115">
                <a:moveTo>
                  <a:pt x="0" y="0"/>
                </a:moveTo>
                <a:lnTo>
                  <a:pt x="2051049" y="0"/>
                </a:lnTo>
                <a:lnTo>
                  <a:pt x="2051049" y="284815"/>
                </a:lnTo>
                <a:lnTo>
                  <a:pt x="0" y="2848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89347" y="1105418"/>
            <a:ext cx="2051050" cy="1816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955" rIns="0" bIns="0" rtlCol="0">
            <a:spAutoFit/>
          </a:bodyPr>
          <a:lstStyle/>
          <a:p>
            <a:pPr marL="306070">
              <a:lnSpc>
                <a:spcPts val="1260"/>
              </a:lnSpc>
              <a:spcBef>
                <a:spcPts val="165"/>
              </a:spcBef>
            </a:pPr>
            <a:r>
              <a:rPr sz="1400" spc="-25" dirty="0">
                <a:latin typeface="Calibri"/>
                <a:cs typeface="Calibri"/>
              </a:rPr>
              <a:t>Testosterone</a:t>
            </a:r>
            <a:r>
              <a:rPr sz="1400" spc="-10" dirty="0">
                <a:latin typeface="Calibri"/>
                <a:cs typeface="Calibri"/>
              </a:rPr>
              <a:t> Driven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97074" y="1286697"/>
            <a:ext cx="1711960" cy="285115"/>
          </a:xfrm>
          <a:custGeom>
            <a:avLst/>
            <a:gdLst/>
            <a:ahLst/>
            <a:cxnLst/>
            <a:rect l="l" t="t" r="r" b="b"/>
            <a:pathLst>
              <a:path w="1711959" h="285115">
                <a:moveTo>
                  <a:pt x="0" y="0"/>
                </a:moveTo>
                <a:lnTo>
                  <a:pt x="1711537" y="0"/>
                </a:lnTo>
                <a:lnTo>
                  <a:pt x="1711537" y="284815"/>
                </a:lnTo>
                <a:lnTo>
                  <a:pt x="0" y="2848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97074" y="1390233"/>
            <a:ext cx="1711960" cy="1816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ts val="1035"/>
              </a:lnSpc>
            </a:pPr>
            <a:r>
              <a:rPr sz="1400" spc="-10" dirty="0">
                <a:latin typeface="Calibri"/>
                <a:cs typeface="Calibri"/>
              </a:rPr>
              <a:t>Estrogen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Driven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900" y="1314171"/>
            <a:ext cx="5423468" cy="1572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0293" y="1349796"/>
            <a:ext cx="68007" cy="151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7384" y="1270080"/>
            <a:ext cx="1220484" cy="1572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3054" y="2982599"/>
            <a:ext cx="5935724" cy="169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1870" y="3021111"/>
            <a:ext cx="1280145" cy="1695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6755" y="3100709"/>
            <a:ext cx="73064" cy="1567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0" y="4890906"/>
            <a:ext cx="4065270" cy="2317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10" dirty="0">
                <a:latin typeface="Calibri"/>
                <a:cs typeface="Calibri"/>
              </a:rPr>
              <a:t>Rosenthal </a:t>
            </a:r>
            <a:r>
              <a:rPr sz="600" spc="-5" dirty="0">
                <a:latin typeface="Calibri"/>
                <a:cs typeface="Calibri"/>
              </a:rPr>
              <a:t>SM. Approach to the </a:t>
            </a:r>
            <a:r>
              <a:rPr sz="600" spc="-10" dirty="0">
                <a:latin typeface="Calibri"/>
                <a:cs typeface="Calibri"/>
              </a:rPr>
              <a:t>patient: Transgender </a:t>
            </a:r>
            <a:r>
              <a:rPr sz="600" spc="-5" dirty="0">
                <a:latin typeface="Calibri"/>
                <a:cs typeface="Calibri"/>
              </a:rPr>
              <a:t>youth: Endocrine </a:t>
            </a:r>
            <a:r>
              <a:rPr sz="600" spc="-10" dirty="0">
                <a:latin typeface="Calibri"/>
                <a:cs typeface="Calibri"/>
              </a:rPr>
              <a:t>considerations. </a:t>
            </a:r>
            <a:r>
              <a:rPr sz="600" spc="-5" dirty="0">
                <a:latin typeface="Calibri"/>
                <a:cs typeface="Calibri"/>
              </a:rPr>
              <a:t>JCEM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2014.</a:t>
            </a:r>
            <a:endParaRPr sz="6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Calibri"/>
                <a:cs typeface="Calibri"/>
              </a:rPr>
              <a:t>de </a:t>
            </a:r>
            <a:r>
              <a:rPr sz="600" spc="-10" dirty="0">
                <a:latin typeface="Calibri"/>
                <a:cs typeface="Calibri"/>
              </a:rPr>
              <a:t>Vries </a:t>
            </a:r>
            <a:r>
              <a:rPr sz="600" spc="-5" dirty="0">
                <a:latin typeface="Calibri"/>
                <a:cs typeface="Calibri"/>
              </a:rPr>
              <a:t>et. </a:t>
            </a:r>
            <a:r>
              <a:rPr sz="600" dirty="0">
                <a:latin typeface="Calibri"/>
                <a:cs typeface="Calibri"/>
              </a:rPr>
              <a:t>al. </a:t>
            </a:r>
            <a:r>
              <a:rPr sz="600" spc="-5" dirty="0">
                <a:latin typeface="Calibri"/>
                <a:cs typeface="Calibri"/>
              </a:rPr>
              <a:t>Puberty Suppression in Adolescents With Gender Identity Disorder: </a:t>
            </a:r>
            <a:r>
              <a:rPr sz="600" dirty="0">
                <a:latin typeface="Calibri"/>
                <a:cs typeface="Calibri"/>
              </a:rPr>
              <a:t>A </a:t>
            </a:r>
            <a:r>
              <a:rPr sz="600" spc="-10" dirty="0">
                <a:latin typeface="Calibri"/>
                <a:cs typeface="Calibri"/>
              </a:rPr>
              <a:t>Prospective Follow-Up Study. </a:t>
            </a:r>
            <a:r>
              <a:rPr sz="600" dirty="0">
                <a:latin typeface="Calibri"/>
                <a:cs typeface="Calibri"/>
              </a:rPr>
              <a:t>J </a:t>
            </a:r>
            <a:r>
              <a:rPr sz="600" spc="-5" dirty="0">
                <a:latin typeface="Calibri"/>
                <a:cs typeface="Calibri"/>
              </a:rPr>
              <a:t>Sex Med.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2011.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675" y="401881"/>
            <a:ext cx="3557270" cy="588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50" b="0" spc="10" dirty="0">
                <a:solidFill>
                  <a:srgbClr val="000000"/>
                </a:solidFill>
                <a:latin typeface="Arial"/>
                <a:cs typeface="Arial"/>
              </a:rPr>
              <a:t>Puberty</a:t>
            </a:r>
            <a:r>
              <a:rPr sz="365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b="0" spc="10" dirty="0">
                <a:solidFill>
                  <a:srgbClr val="000000"/>
                </a:solidFill>
                <a:latin typeface="Arial"/>
                <a:cs typeface="Arial"/>
              </a:rPr>
              <a:t>Blockers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/>
        </p:nvCxnSpPr>
        <p:spPr>
          <a:xfrm>
            <a:off x="132347" y="481264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820E75-E9C6-DA96-A404-26B88EE4C5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6617" y="1064526"/>
          <a:ext cx="7886698" cy="301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3902062879"/>
                    </a:ext>
                  </a:extLst>
                </a:gridCol>
                <a:gridCol w="3585211">
                  <a:extLst>
                    <a:ext uri="{9D8B030D-6E8A-4147-A177-3AD203B41FA5}">
                      <a16:colId xmlns:a16="http://schemas.microsoft.com/office/drawing/2014/main" val="1345593199"/>
                    </a:ext>
                  </a:extLst>
                </a:gridCol>
                <a:gridCol w="1672588">
                  <a:extLst>
                    <a:ext uri="{9D8B030D-6E8A-4147-A177-3AD203B41FA5}">
                      <a16:colId xmlns:a16="http://schemas.microsoft.com/office/drawing/2014/main" val="935288841"/>
                    </a:ext>
                  </a:extLst>
                </a:gridCol>
              </a:tblGrid>
              <a:tr h="2514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Topic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Speaker(s)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6855161"/>
                  </a:ext>
                </a:extLst>
              </a:tr>
              <a:tr h="2741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Introductions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/>
                        <a:t>Linda Cabral (she/her), CTC-RI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850111"/>
                  </a:ext>
                </a:extLst>
              </a:tr>
              <a:tr h="20802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LGBTQ+ Physical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/>
                        <a:t>Emily Allen, MD, MPH (she/her), Hasbro Children’s Hospital, Warren Alpert Medical School of Brown University</a:t>
                      </a:r>
                    </a:p>
                    <a:p>
                      <a:pPr algn="l"/>
                      <a:endParaRPr lang="en-US" sz="1200" i="0" dirty="0"/>
                    </a:p>
                    <a:p>
                      <a:pPr algn="l"/>
                      <a:r>
                        <a:rPr lang="en-US" sz="1200" i="0" dirty="0"/>
                        <a:t>Jason Rafferty, MD Med, MPH (he/him), Hasbro Children’s Hospital, Warren Alpert Medical School of Brown University</a:t>
                      </a:r>
                    </a:p>
                    <a:p>
                      <a:pPr algn="l"/>
                      <a:endParaRPr lang="en-US" sz="1200" i="0" dirty="0"/>
                    </a:p>
                    <a:p>
                      <a:pPr algn="l"/>
                      <a:r>
                        <a:rPr lang="en-US" sz="1200" i="0" dirty="0"/>
                        <a:t>Kate Millington, MD (she/her), Hasbro Children’s Hospital, The Warren Alpert Medical School of Brown University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50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4441774"/>
                  </a:ext>
                </a:extLst>
              </a:tr>
              <a:tr h="40851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Next Steps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/>
                        <a:t>Linda Cabral (she/her), CTC-RI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534252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619CE-6644-52D8-B5B2-36EA18B58563}"/>
              </a:ext>
            </a:extLst>
          </p:cNvPr>
          <p:cNvSpPr txBox="1"/>
          <p:nvPr/>
        </p:nvSpPr>
        <p:spPr>
          <a:xfrm>
            <a:off x="929036" y="4177489"/>
            <a:ext cx="726186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Please type your name in the chat for attendance purposes. Please include your </a:t>
            </a: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name </a:t>
            </a:r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and </a:t>
            </a: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practice</a:t>
            </a:r>
            <a:r>
              <a:rPr lang="en-US" sz="1350" dirty="0">
                <a:solidFill>
                  <a:srgbClr val="0070C0"/>
                </a:solidFill>
                <a:latin typeface="Calibri" panose="020F0502020204030204"/>
              </a:rPr>
              <a:t>. If there is more than one of you on video, please include all names. </a:t>
            </a:r>
          </a:p>
        </p:txBody>
      </p:sp>
    </p:spTree>
    <p:extLst>
      <p:ext uri="{BB962C8B-B14F-4D97-AF65-F5344CB8AC3E}">
        <p14:creationId xmlns:p14="http://schemas.microsoft.com/office/powerpoint/2010/main" val="286973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1" y="4970645"/>
            <a:ext cx="1480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Slide </a:t>
            </a:r>
            <a:r>
              <a:rPr sz="800" spc="-10" dirty="0">
                <a:latin typeface="Calibri"/>
                <a:cs typeface="Calibri"/>
              </a:rPr>
              <a:t>courtesy </a:t>
            </a:r>
            <a:r>
              <a:rPr sz="800" spc="-5" dirty="0">
                <a:latin typeface="Calibri"/>
                <a:cs typeface="Calibri"/>
              </a:rPr>
              <a:t>of </a:t>
            </a:r>
            <a:r>
              <a:rPr sz="800" spc="-30" dirty="0">
                <a:latin typeface="Calibri"/>
                <a:cs typeface="Calibri"/>
              </a:rPr>
              <a:t>Dr. </a:t>
            </a:r>
            <a:r>
              <a:rPr sz="800" spc="-15" dirty="0">
                <a:latin typeface="Calibri"/>
                <a:cs typeface="Calibri"/>
              </a:rPr>
              <a:t>Yee-Ming</a:t>
            </a:r>
            <a:r>
              <a:rPr sz="800" spc="-5" dirty="0">
                <a:latin typeface="Calibri"/>
                <a:cs typeface="Calibri"/>
              </a:rPr>
              <a:t> Chan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7647" y="3030303"/>
            <a:ext cx="0" cy="249554"/>
          </a:xfrm>
          <a:custGeom>
            <a:avLst/>
            <a:gdLst/>
            <a:ahLst/>
            <a:cxnLst/>
            <a:rect l="l" t="t" r="r" b="b"/>
            <a:pathLst>
              <a:path h="249554">
                <a:moveTo>
                  <a:pt x="0" y="0"/>
                </a:moveTo>
                <a:lnTo>
                  <a:pt x="0" y="24943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36670" y="3279737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20976" y="57633"/>
                </a:moveTo>
                <a:lnTo>
                  <a:pt x="0" y="0"/>
                </a:lnTo>
                <a:lnTo>
                  <a:pt x="41953" y="0"/>
                </a:lnTo>
                <a:lnTo>
                  <a:pt x="20976" y="57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6670" y="3279737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0"/>
                </a:moveTo>
                <a:lnTo>
                  <a:pt x="20976" y="57633"/>
                </a:lnTo>
                <a:lnTo>
                  <a:pt x="419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0224" y="1274595"/>
            <a:ext cx="1677215" cy="110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7647" y="2011341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0"/>
                </a:moveTo>
                <a:lnTo>
                  <a:pt x="0" y="22636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6670" y="2237709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20976" y="57633"/>
                </a:moveTo>
                <a:lnTo>
                  <a:pt x="0" y="0"/>
                </a:lnTo>
                <a:lnTo>
                  <a:pt x="41953" y="0"/>
                </a:lnTo>
                <a:lnTo>
                  <a:pt x="20976" y="57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6670" y="2237709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0"/>
                </a:moveTo>
                <a:lnTo>
                  <a:pt x="20976" y="57633"/>
                </a:lnTo>
                <a:lnTo>
                  <a:pt x="419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0916" y="2336975"/>
            <a:ext cx="767816" cy="628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5570" y="3486190"/>
            <a:ext cx="327025" cy="455930"/>
          </a:xfrm>
          <a:custGeom>
            <a:avLst/>
            <a:gdLst/>
            <a:ahLst/>
            <a:cxnLst/>
            <a:rect l="l" t="t" r="r" b="b"/>
            <a:pathLst>
              <a:path w="327025" h="455929">
                <a:moveTo>
                  <a:pt x="0" y="227943"/>
                </a:moveTo>
                <a:lnTo>
                  <a:pt x="4314" y="175678"/>
                </a:lnTo>
                <a:lnTo>
                  <a:pt x="16604" y="127699"/>
                </a:lnTo>
                <a:lnTo>
                  <a:pt x="35889" y="85376"/>
                </a:lnTo>
                <a:lnTo>
                  <a:pt x="61188" y="50076"/>
                </a:lnTo>
                <a:lnTo>
                  <a:pt x="91521" y="23168"/>
                </a:lnTo>
                <a:lnTo>
                  <a:pt x="125907" y="6020"/>
                </a:lnTo>
                <a:lnTo>
                  <a:pt x="163365" y="0"/>
                </a:lnTo>
                <a:lnTo>
                  <a:pt x="225882" y="17351"/>
                </a:lnTo>
                <a:lnTo>
                  <a:pt x="278881" y="66763"/>
                </a:lnTo>
                <a:lnTo>
                  <a:pt x="299283" y="101480"/>
                </a:lnTo>
                <a:lnTo>
                  <a:pt x="314294" y="140713"/>
                </a:lnTo>
                <a:lnTo>
                  <a:pt x="323562" y="183266"/>
                </a:lnTo>
                <a:lnTo>
                  <a:pt x="326730" y="227943"/>
                </a:lnTo>
                <a:lnTo>
                  <a:pt x="322415" y="280209"/>
                </a:lnTo>
                <a:lnTo>
                  <a:pt x="310125" y="328187"/>
                </a:lnTo>
                <a:lnTo>
                  <a:pt x="290840" y="370510"/>
                </a:lnTo>
                <a:lnTo>
                  <a:pt x="265541" y="405810"/>
                </a:lnTo>
                <a:lnTo>
                  <a:pt x="235208" y="432718"/>
                </a:lnTo>
                <a:lnTo>
                  <a:pt x="200823" y="449867"/>
                </a:lnTo>
                <a:lnTo>
                  <a:pt x="163365" y="455887"/>
                </a:lnTo>
                <a:lnTo>
                  <a:pt x="91521" y="432718"/>
                </a:lnTo>
                <a:lnTo>
                  <a:pt x="61188" y="405810"/>
                </a:lnTo>
                <a:lnTo>
                  <a:pt x="35889" y="370510"/>
                </a:lnTo>
                <a:lnTo>
                  <a:pt x="16604" y="328187"/>
                </a:lnTo>
                <a:lnTo>
                  <a:pt x="4314" y="280209"/>
                </a:lnTo>
                <a:lnTo>
                  <a:pt x="0" y="2279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2993" y="3486190"/>
            <a:ext cx="327025" cy="455930"/>
          </a:xfrm>
          <a:custGeom>
            <a:avLst/>
            <a:gdLst/>
            <a:ahLst/>
            <a:cxnLst/>
            <a:rect l="l" t="t" r="r" b="b"/>
            <a:pathLst>
              <a:path w="327025" h="455929">
                <a:moveTo>
                  <a:pt x="0" y="227943"/>
                </a:moveTo>
                <a:lnTo>
                  <a:pt x="4314" y="175678"/>
                </a:lnTo>
                <a:lnTo>
                  <a:pt x="16604" y="127699"/>
                </a:lnTo>
                <a:lnTo>
                  <a:pt x="35889" y="85376"/>
                </a:lnTo>
                <a:lnTo>
                  <a:pt x="61188" y="50076"/>
                </a:lnTo>
                <a:lnTo>
                  <a:pt x="91521" y="23168"/>
                </a:lnTo>
                <a:lnTo>
                  <a:pt x="125906" y="6020"/>
                </a:lnTo>
                <a:lnTo>
                  <a:pt x="163364" y="0"/>
                </a:lnTo>
                <a:lnTo>
                  <a:pt x="225882" y="17351"/>
                </a:lnTo>
                <a:lnTo>
                  <a:pt x="278881" y="66763"/>
                </a:lnTo>
                <a:lnTo>
                  <a:pt x="299283" y="101480"/>
                </a:lnTo>
                <a:lnTo>
                  <a:pt x="314294" y="140713"/>
                </a:lnTo>
                <a:lnTo>
                  <a:pt x="323562" y="183266"/>
                </a:lnTo>
                <a:lnTo>
                  <a:pt x="326730" y="227943"/>
                </a:lnTo>
                <a:lnTo>
                  <a:pt x="322415" y="280209"/>
                </a:lnTo>
                <a:lnTo>
                  <a:pt x="310125" y="328187"/>
                </a:lnTo>
                <a:lnTo>
                  <a:pt x="290840" y="370510"/>
                </a:lnTo>
                <a:lnTo>
                  <a:pt x="265541" y="405810"/>
                </a:lnTo>
                <a:lnTo>
                  <a:pt x="235208" y="432718"/>
                </a:lnTo>
                <a:lnTo>
                  <a:pt x="200823" y="449867"/>
                </a:lnTo>
                <a:lnTo>
                  <a:pt x="163364" y="455887"/>
                </a:lnTo>
                <a:lnTo>
                  <a:pt x="91521" y="432718"/>
                </a:lnTo>
                <a:lnTo>
                  <a:pt x="61188" y="405810"/>
                </a:lnTo>
                <a:lnTo>
                  <a:pt x="35889" y="370510"/>
                </a:lnTo>
                <a:lnTo>
                  <a:pt x="16604" y="328187"/>
                </a:lnTo>
                <a:lnTo>
                  <a:pt x="4314" y="280209"/>
                </a:lnTo>
                <a:lnTo>
                  <a:pt x="0" y="2279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7647" y="4007204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48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1914" y="4275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1914" y="4275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98836" y="1517173"/>
            <a:ext cx="3712845" cy="311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3192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GnRH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neurons</a:t>
            </a:r>
            <a:endParaRPr sz="1800">
              <a:latin typeface="Arial"/>
              <a:cs typeface="Arial"/>
            </a:endParaRPr>
          </a:p>
          <a:p>
            <a:pPr marL="86995" algn="ctr">
              <a:lnSpc>
                <a:spcPct val="100000"/>
              </a:lnSpc>
              <a:spcBef>
                <a:spcPts val="1715"/>
              </a:spcBef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pulsatile</a:t>
            </a:r>
            <a:r>
              <a:rPr sz="1400" i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GnRH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R="1431290" algn="r">
              <a:lnSpc>
                <a:spcPct val="100000"/>
              </a:lnSpc>
              <a:spcBef>
                <a:spcPts val="915"/>
              </a:spcBef>
            </a:pPr>
            <a:r>
              <a:rPr sz="1800" spc="-5" dirty="0">
                <a:latin typeface="Arial"/>
                <a:cs typeface="Arial"/>
              </a:rPr>
              <a:t>pituitary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gonadotropes</a:t>
            </a:r>
            <a:endParaRPr sz="1800">
              <a:latin typeface="Arial"/>
              <a:cs typeface="Arial"/>
            </a:endParaRPr>
          </a:p>
          <a:p>
            <a:pPr marL="1925955">
              <a:lnSpc>
                <a:spcPct val="100000"/>
              </a:lnSpc>
              <a:spcBef>
                <a:spcPts val="1725"/>
              </a:spcBef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FSH/LH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R="1430020" algn="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gonads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testosterone,</a:t>
            </a:r>
            <a:r>
              <a:rPr sz="1400" i="1" spc="-1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estradiol</a:t>
            </a:r>
            <a:endParaRPr sz="1400">
              <a:latin typeface="Arial"/>
              <a:cs typeface="Arial"/>
            </a:endParaRPr>
          </a:p>
          <a:p>
            <a:pPr marL="946785">
              <a:lnSpc>
                <a:spcPct val="100000"/>
              </a:lnSpc>
              <a:spcBef>
                <a:spcPts val="1105"/>
              </a:spcBef>
            </a:pPr>
            <a:r>
              <a:rPr sz="1500" dirty="0">
                <a:latin typeface="Arial"/>
                <a:cs typeface="Arial"/>
              </a:rPr>
              <a:t>secondary sexual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characteristics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92207" y="1908728"/>
            <a:ext cx="632460" cy="567690"/>
          </a:xfrm>
          <a:custGeom>
            <a:avLst/>
            <a:gdLst/>
            <a:ahLst/>
            <a:cxnLst/>
            <a:rect l="l" t="t" r="r" b="b"/>
            <a:pathLst>
              <a:path w="632460" h="567689">
                <a:moveTo>
                  <a:pt x="0" y="517082"/>
                </a:moveTo>
                <a:lnTo>
                  <a:pt x="6178" y="446389"/>
                </a:lnTo>
                <a:lnTo>
                  <a:pt x="12349" y="376881"/>
                </a:lnTo>
                <a:lnTo>
                  <a:pt x="18503" y="309741"/>
                </a:lnTo>
                <a:lnTo>
                  <a:pt x="24632" y="246153"/>
                </a:lnTo>
                <a:lnTo>
                  <a:pt x="30728" y="187303"/>
                </a:lnTo>
                <a:lnTo>
                  <a:pt x="36783" y="134374"/>
                </a:lnTo>
                <a:lnTo>
                  <a:pt x="42788" y="88551"/>
                </a:lnTo>
                <a:lnTo>
                  <a:pt x="54616" y="22958"/>
                </a:lnTo>
                <a:lnTo>
                  <a:pt x="66145" y="0"/>
                </a:lnTo>
                <a:lnTo>
                  <a:pt x="71683" y="12995"/>
                </a:lnTo>
                <a:lnTo>
                  <a:pt x="82114" y="98200"/>
                </a:lnTo>
                <a:lnTo>
                  <a:pt x="87139" y="160935"/>
                </a:lnTo>
                <a:lnTo>
                  <a:pt x="92125" y="230776"/>
                </a:lnTo>
                <a:lnTo>
                  <a:pt x="97138" y="302986"/>
                </a:lnTo>
                <a:lnTo>
                  <a:pt x="102246" y="372827"/>
                </a:lnTo>
                <a:lnTo>
                  <a:pt x="107514" y="435562"/>
                </a:lnTo>
                <a:lnTo>
                  <a:pt x="113008" y="486454"/>
                </a:lnTo>
                <a:lnTo>
                  <a:pt x="118795" y="520767"/>
                </a:lnTo>
                <a:lnTo>
                  <a:pt x="124940" y="533763"/>
                </a:lnTo>
                <a:lnTo>
                  <a:pt x="131434" y="522503"/>
                </a:lnTo>
                <a:lnTo>
                  <a:pt x="145200" y="441690"/>
                </a:lnTo>
                <a:lnTo>
                  <a:pt x="152406" y="381348"/>
                </a:lnTo>
                <a:lnTo>
                  <a:pt x="159783" y="313857"/>
                </a:lnTo>
                <a:lnTo>
                  <a:pt x="167298" y="243822"/>
                </a:lnTo>
                <a:lnTo>
                  <a:pt x="174918" y="175848"/>
                </a:lnTo>
                <a:lnTo>
                  <a:pt x="182610" y="114542"/>
                </a:lnTo>
                <a:lnTo>
                  <a:pt x="190340" y="64508"/>
                </a:lnTo>
                <a:lnTo>
                  <a:pt x="198076" y="30352"/>
                </a:lnTo>
                <a:lnTo>
                  <a:pt x="205784" y="16680"/>
                </a:lnTo>
                <a:lnTo>
                  <a:pt x="214537" y="28114"/>
                </a:lnTo>
                <a:lnTo>
                  <a:pt x="233323" y="114984"/>
                </a:lnTo>
                <a:lnTo>
                  <a:pt x="243002" y="179010"/>
                </a:lnTo>
                <a:lnTo>
                  <a:pt x="252637" y="249159"/>
                </a:lnTo>
                <a:lnTo>
                  <a:pt x="262052" y="319724"/>
                </a:lnTo>
                <a:lnTo>
                  <a:pt x="271069" y="385001"/>
                </a:lnTo>
                <a:lnTo>
                  <a:pt x="279514" y="439287"/>
                </a:lnTo>
                <a:lnTo>
                  <a:pt x="287209" y="476875"/>
                </a:lnTo>
                <a:lnTo>
                  <a:pt x="293977" y="492062"/>
                </a:lnTo>
                <a:lnTo>
                  <a:pt x="299915" y="479203"/>
                </a:lnTo>
                <a:lnTo>
                  <a:pt x="304190" y="440775"/>
                </a:lnTo>
                <a:lnTo>
                  <a:pt x="307315" y="383950"/>
                </a:lnTo>
                <a:lnTo>
                  <a:pt x="309805" y="315903"/>
                </a:lnTo>
                <a:lnTo>
                  <a:pt x="312175" y="243806"/>
                </a:lnTo>
                <a:lnTo>
                  <a:pt x="314937" y="174832"/>
                </a:lnTo>
                <a:lnTo>
                  <a:pt x="318607" y="116154"/>
                </a:lnTo>
                <a:lnTo>
                  <a:pt x="323698" y="74945"/>
                </a:lnTo>
                <a:lnTo>
                  <a:pt x="330725" y="58380"/>
                </a:lnTo>
                <a:lnTo>
                  <a:pt x="340272" y="70690"/>
                </a:lnTo>
                <a:lnTo>
                  <a:pt x="352118" y="106818"/>
                </a:lnTo>
                <a:lnTo>
                  <a:pt x="365567" y="160005"/>
                </a:lnTo>
                <a:lnTo>
                  <a:pt x="379923" y="223488"/>
                </a:lnTo>
                <a:lnTo>
                  <a:pt x="394491" y="290505"/>
                </a:lnTo>
                <a:lnTo>
                  <a:pt x="408575" y="354297"/>
                </a:lnTo>
                <a:lnTo>
                  <a:pt x="421479" y="408101"/>
                </a:lnTo>
                <a:lnTo>
                  <a:pt x="432508" y="445157"/>
                </a:lnTo>
                <a:lnTo>
                  <a:pt x="440967" y="458702"/>
                </a:lnTo>
                <a:lnTo>
                  <a:pt x="446431" y="443727"/>
                </a:lnTo>
                <a:lnTo>
                  <a:pt x="449385" y="404486"/>
                </a:lnTo>
                <a:lnTo>
                  <a:pt x="450493" y="348119"/>
                </a:lnTo>
                <a:lnTo>
                  <a:pt x="450423" y="281765"/>
                </a:lnTo>
                <a:lnTo>
                  <a:pt x="449838" y="212562"/>
                </a:lnTo>
                <a:lnTo>
                  <a:pt x="449405" y="147649"/>
                </a:lnTo>
                <a:lnTo>
                  <a:pt x="449788" y="94165"/>
                </a:lnTo>
                <a:lnTo>
                  <a:pt x="451653" y="59249"/>
                </a:lnTo>
                <a:lnTo>
                  <a:pt x="455665" y="50040"/>
                </a:lnTo>
                <a:lnTo>
                  <a:pt x="460668" y="66156"/>
                </a:lnTo>
                <a:lnTo>
                  <a:pt x="466836" y="101703"/>
                </a:lnTo>
                <a:lnTo>
                  <a:pt x="473937" y="152263"/>
                </a:lnTo>
                <a:lnTo>
                  <a:pt x="481739" y="213420"/>
                </a:lnTo>
                <a:lnTo>
                  <a:pt x="490011" y="280754"/>
                </a:lnTo>
                <a:lnTo>
                  <a:pt x="498520" y="349849"/>
                </a:lnTo>
                <a:lnTo>
                  <a:pt x="507034" y="416288"/>
                </a:lnTo>
                <a:lnTo>
                  <a:pt x="515322" y="475652"/>
                </a:lnTo>
                <a:lnTo>
                  <a:pt x="523152" y="523524"/>
                </a:lnTo>
                <a:lnTo>
                  <a:pt x="536509" y="567123"/>
                </a:lnTo>
                <a:lnTo>
                  <a:pt x="541871" y="555612"/>
                </a:lnTo>
                <a:lnTo>
                  <a:pt x="550987" y="476554"/>
                </a:lnTo>
                <a:lnTo>
                  <a:pt x="554941" y="417691"/>
                </a:lnTo>
                <a:lnTo>
                  <a:pt x="558624" y="351729"/>
                </a:lnTo>
                <a:lnTo>
                  <a:pt x="562135" y="283010"/>
                </a:lnTo>
                <a:lnTo>
                  <a:pt x="565575" y="215876"/>
                </a:lnTo>
                <a:lnTo>
                  <a:pt x="569043" y="154669"/>
                </a:lnTo>
                <a:lnTo>
                  <a:pt x="572638" y="103733"/>
                </a:lnTo>
                <a:lnTo>
                  <a:pt x="576459" y="67409"/>
                </a:lnTo>
                <a:lnTo>
                  <a:pt x="580606" y="50040"/>
                </a:lnTo>
                <a:lnTo>
                  <a:pt x="586660" y="51200"/>
                </a:lnTo>
                <a:lnTo>
                  <a:pt x="599198" y="105810"/>
                </a:lnTo>
                <a:lnTo>
                  <a:pt x="605640" y="154030"/>
                </a:lnTo>
                <a:lnTo>
                  <a:pt x="612168" y="212707"/>
                </a:lnTo>
                <a:lnTo>
                  <a:pt x="618760" y="279228"/>
                </a:lnTo>
                <a:lnTo>
                  <a:pt x="625395" y="350978"/>
                </a:lnTo>
                <a:lnTo>
                  <a:pt x="632052" y="425342"/>
                </a:lnTo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99036" y="742541"/>
            <a:ext cx="6771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Hypothalamic Pituitary </a:t>
            </a:r>
            <a:r>
              <a:rPr sz="3000" spc="-5" dirty="0">
                <a:latin typeface="Calibri"/>
                <a:cs typeface="Calibri"/>
              </a:rPr>
              <a:t>Gonadal (HPG)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axis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1" y="4970645"/>
            <a:ext cx="1480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Slide </a:t>
            </a:r>
            <a:r>
              <a:rPr sz="800" spc="-10" dirty="0">
                <a:latin typeface="Calibri"/>
                <a:cs typeface="Calibri"/>
              </a:rPr>
              <a:t>courtesy </a:t>
            </a:r>
            <a:r>
              <a:rPr sz="800" spc="-5" dirty="0">
                <a:latin typeface="Calibri"/>
                <a:cs typeface="Calibri"/>
              </a:rPr>
              <a:t>of </a:t>
            </a:r>
            <a:r>
              <a:rPr sz="800" spc="-30" dirty="0">
                <a:latin typeface="Calibri"/>
                <a:cs typeface="Calibri"/>
              </a:rPr>
              <a:t>Dr. </a:t>
            </a:r>
            <a:r>
              <a:rPr sz="800" spc="-15" dirty="0">
                <a:latin typeface="Calibri"/>
                <a:cs typeface="Calibri"/>
              </a:rPr>
              <a:t>Yee-Ming</a:t>
            </a:r>
            <a:r>
              <a:rPr sz="800" spc="-5" dirty="0">
                <a:latin typeface="Calibri"/>
                <a:cs typeface="Calibri"/>
              </a:rPr>
              <a:t> Chan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6670" y="3279737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20976" y="57633"/>
                </a:moveTo>
                <a:lnTo>
                  <a:pt x="0" y="0"/>
                </a:lnTo>
                <a:lnTo>
                  <a:pt x="41953" y="0"/>
                </a:lnTo>
                <a:lnTo>
                  <a:pt x="20976" y="57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36670" y="3279737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0"/>
                </a:moveTo>
                <a:lnTo>
                  <a:pt x="20976" y="57633"/>
                </a:lnTo>
                <a:lnTo>
                  <a:pt x="419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0224" y="1274595"/>
            <a:ext cx="1677215" cy="110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7647" y="2011341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0"/>
                </a:moveTo>
                <a:lnTo>
                  <a:pt x="0" y="22636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6670" y="2237709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20976" y="57633"/>
                </a:moveTo>
                <a:lnTo>
                  <a:pt x="0" y="0"/>
                </a:lnTo>
                <a:lnTo>
                  <a:pt x="41953" y="0"/>
                </a:lnTo>
                <a:lnTo>
                  <a:pt x="20976" y="57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6670" y="2237709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0"/>
                </a:moveTo>
                <a:lnTo>
                  <a:pt x="20976" y="57633"/>
                </a:lnTo>
                <a:lnTo>
                  <a:pt x="4195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0916" y="2336975"/>
            <a:ext cx="767816" cy="628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5570" y="3486190"/>
            <a:ext cx="327025" cy="455930"/>
          </a:xfrm>
          <a:custGeom>
            <a:avLst/>
            <a:gdLst/>
            <a:ahLst/>
            <a:cxnLst/>
            <a:rect l="l" t="t" r="r" b="b"/>
            <a:pathLst>
              <a:path w="327025" h="455929">
                <a:moveTo>
                  <a:pt x="0" y="227943"/>
                </a:moveTo>
                <a:lnTo>
                  <a:pt x="4314" y="175678"/>
                </a:lnTo>
                <a:lnTo>
                  <a:pt x="16604" y="127699"/>
                </a:lnTo>
                <a:lnTo>
                  <a:pt x="35889" y="85376"/>
                </a:lnTo>
                <a:lnTo>
                  <a:pt x="61188" y="50076"/>
                </a:lnTo>
                <a:lnTo>
                  <a:pt x="91521" y="23168"/>
                </a:lnTo>
                <a:lnTo>
                  <a:pt x="125907" y="6020"/>
                </a:lnTo>
                <a:lnTo>
                  <a:pt x="163365" y="0"/>
                </a:lnTo>
                <a:lnTo>
                  <a:pt x="225882" y="17351"/>
                </a:lnTo>
                <a:lnTo>
                  <a:pt x="278881" y="66763"/>
                </a:lnTo>
                <a:lnTo>
                  <a:pt x="299283" y="101480"/>
                </a:lnTo>
                <a:lnTo>
                  <a:pt x="314294" y="140713"/>
                </a:lnTo>
                <a:lnTo>
                  <a:pt x="323562" y="183266"/>
                </a:lnTo>
                <a:lnTo>
                  <a:pt x="326730" y="227943"/>
                </a:lnTo>
                <a:lnTo>
                  <a:pt x="322415" y="280209"/>
                </a:lnTo>
                <a:lnTo>
                  <a:pt x="310125" y="328187"/>
                </a:lnTo>
                <a:lnTo>
                  <a:pt x="290840" y="370510"/>
                </a:lnTo>
                <a:lnTo>
                  <a:pt x="265541" y="405810"/>
                </a:lnTo>
                <a:lnTo>
                  <a:pt x="235208" y="432718"/>
                </a:lnTo>
                <a:lnTo>
                  <a:pt x="200823" y="449867"/>
                </a:lnTo>
                <a:lnTo>
                  <a:pt x="163365" y="455887"/>
                </a:lnTo>
                <a:lnTo>
                  <a:pt x="91521" y="432718"/>
                </a:lnTo>
                <a:lnTo>
                  <a:pt x="61188" y="405810"/>
                </a:lnTo>
                <a:lnTo>
                  <a:pt x="35889" y="370510"/>
                </a:lnTo>
                <a:lnTo>
                  <a:pt x="16604" y="328187"/>
                </a:lnTo>
                <a:lnTo>
                  <a:pt x="4314" y="280209"/>
                </a:lnTo>
                <a:lnTo>
                  <a:pt x="0" y="2279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2993" y="3486190"/>
            <a:ext cx="327025" cy="455930"/>
          </a:xfrm>
          <a:custGeom>
            <a:avLst/>
            <a:gdLst/>
            <a:ahLst/>
            <a:cxnLst/>
            <a:rect l="l" t="t" r="r" b="b"/>
            <a:pathLst>
              <a:path w="327025" h="455929">
                <a:moveTo>
                  <a:pt x="0" y="227943"/>
                </a:moveTo>
                <a:lnTo>
                  <a:pt x="4314" y="175678"/>
                </a:lnTo>
                <a:lnTo>
                  <a:pt x="16604" y="127699"/>
                </a:lnTo>
                <a:lnTo>
                  <a:pt x="35889" y="85376"/>
                </a:lnTo>
                <a:lnTo>
                  <a:pt x="61188" y="50076"/>
                </a:lnTo>
                <a:lnTo>
                  <a:pt x="91521" y="23168"/>
                </a:lnTo>
                <a:lnTo>
                  <a:pt x="125906" y="6020"/>
                </a:lnTo>
                <a:lnTo>
                  <a:pt x="163364" y="0"/>
                </a:lnTo>
                <a:lnTo>
                  <a:pt x="225882" y="17351"/>
                </a:lnTo>
                <a:lnTo>
                  <a:pt x="278881" y="66763"/>
                </a:lnTo>
                <a:lnTo>
                  <a:pt x="299283" y="101480"/>
                </a:lnTo>
                <a:lnTo>
                  <a:pt x="314294" y="140713"/>
                </a:lnTo>
                <a:lnTo>
                  <a:pt x="323562" y="183266"/>
                </a:lnTo>
                <a:lnTo>
                  <a:pt x="326730" y="227943"/>
                </a:lnTo>
                <a:lnTo>
                  <a:pt x="322415" y="280209"/>
                </a:lnTo>
                <a:lnTo>
                  <a:pt x="310125" y="328187"/>
                </a:lnTo>
                <a:lnTo>
                  <a:pt x="290840" y="370510"/>
                </a:lnTo>
                <a:lnTo>
                  <a:pt x="265541" y="405810"/>
                </a:lnTo>
                <a:lnTo>
                  <a:pt x="235208" y="432718"/>
                </a:lnTo>
                <a:lnTo>
                  <a:pt x="200823" y="449867"/>
                </a:lnTo>
                <a:lnTo>
                  <a:pt x="163364" y="455887"/>
                </a:lnTo>
                <a:lnTo>
                  <a:pt x="91521" y="432718"/>
                </a:lnTo>
                <a:lnTo>
                  <a:pt x="61188" y="405810"/>
                </a:lnTo>
                <a:lnTo>
                  <a:pt x="35889" y="370510"/>
                </a:lnTo>
                <a:lnTo>
                  <a:pt x="16604" y="328187"/>
                </a:lnTo>
                <a:lnTo>
                  <a:pt x="4314" y="280209"/>
                </a:lnTo>
                <a:lnTo>
                  <a:pt x="0" y="2279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1914" y="4275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5"/>
                </a:moveTo>
                <a:lnTo>
                  <a:pt x="0" y="0"/>
                </a:lnTo>
                <a:lnTo>
                  <a:pt x="31465" y="0"/>
                </a:lnTo>
                <a:lnTo>
                  <a:pt x="15732" y="4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1914" y="4275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5"/>
                </a:lnTo>
                <a:lnTo>
                  <a:pt x="3146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11536" y="2592435"/>
            <a:ext cx="3687445" cy="203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pituitary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gonadotropes</a:t>
            </a:r>
            <a:endParaRPr sz="1800">
              <a:latin typeface="Arial"/>
              <a:cs typeface="Arial"/>
            </a:endParaRPr>
          </a:p>
          <a:p>
            <a:pPr marL="1913255">
              <a:lnSpc>
                <a:spcPct val="100000"/>
              </a:lnSpc>
              <a:spcBef>
                <a:spcPts val="1720"/>
              </a:spcBef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FSH/LH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gonads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608965">
              <a:lnSpc>
                <a:spcPct val="100000"/>
              </a:lnSpc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testosterone,</a:t>
            </a:r>
            <a:r>
              <a:rPr sz="1400" i="1" spc="-1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estradiol</a:t>
            </a:r>
            <a:endParaRPr sz="1400">
              <a:latin typeface="Arial"/>
              <a:cs typeface="Arial"/>
            </a:endParaRPr>
          </a:p>
          <a:p>
            <a:pPr marL="934085">
              <a:lnSpc>
                <a:spcPct val="100000"/>
              </a:lnSpc>
              <a:spcBef>
                <a:spcPts val="1105"/>
              </a:spcBef>
            </a:pPr>
            <a:r>
              <a:rPr sz="1500" dirty="0">
                <a:latin typeface="Arial"/>
                <a:cs typeface="Arial"/>
              </a:rPr>
              <a:t>secondary sexual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characteristics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6204" y="1517173"/>
            <a:ext cx="177292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GnRH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neurons</a:t>
            </a:r>
            <a:endParaRPr sz="1800">
              <a:latin typeface="Arial"/>
              <a:cs typeface="Arial"/>
            </a:endParaRPr>
          </a:p>
          <a:p>
            <a:pPr marL="565150">
              <a:lnSpc>
                <a:spcPct val="100000"/>
              </a:lnSpc>
              <a:spcBef>
                <a:spcPts val="1715"/>
              </a:spcBef>
            </a:pP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pulsatile</a:t>
            </a:r>
            <a:r>
              <a:rPr sz="1400" i="1"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66FF"/>
                </a:solidFill>
                <a:latin typeface="Arial"/>
                <a:cs typeface="Arial"/>
              </a:rPr>
              <a:t>GnRH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92207" y="1908728"/>
            <a:ext cx="632460" cy="567690"/>
          </a:xfrm>
          <a:custGeom>
            <a:avLst/>
            <a:gdLst/>
            <a:ahLst/>
            <a:cxnLst/>
            <a:rect l="l" t="t" r="r" b="b"/>
            <a:pathLst>
              <a:path w="632460" h="567689">
                <a:moveTo>
                  <a:pt x="0" y="517082"/>
                </a:moveTo>
                <a:lnTo>
                  <a:pt x="6178" y="446389"/>
                </a:lnTo>
                <a:lnTo>
                  <a:pt x="12349" y="376881"/>
                </a:lnTo>
                <a:lnTo>
                  <a:pt x="18503" y="309741"/>
                </a:lnTo>
                <a:lnTo>
                  <a:pt x="24632" y="246153"/>
                </a:lnTo>
                <a:lnTo>
                  <a:pt x="30728" y="187303"/>
                </a:lnTo>
                <a:lnTo>
                  <a:pt x="36783" y="134374"/>
                </a:lnTo>
                <a:lnTo>
                  <a:pt x="42788" y="88551"/>
                </a:lnTo>
                <a:lnTo>
                  <a:pt x="54616" y="22958"/>
                </a:lnTo>
                <a:lnTo>
                  <a:pt x="66145" y="0"/>
                </a:lnTo>
                <a:lnTo>
                  <a:pt x="71683" y="12995"/>
                </a:lnTo>
                <a:lnTo>
                  <a:pt x="82114" y="98200"/>
                </a:lnTo>
                <a:lnTo>
                  <a:pt x="87139" y="160935"/>
                </a:lnTo>
                <a:lnTo>
                  <a:pt x="92125" y="230776"/>
                </a:lnTo>
                <a:lnTo>
                  <a:pt x="97138" y="302986"/>
                </a:lnTo>
                <a:lnTo>
                  <a:pt x="102246" y="372827"/>
                </a:lnTo>
                <a:lnTo>
                  <a:pt x="107514" y="435562"/>
                </a:lnTo>
                <a:lnTo>
                  <a:pt x="113008" y="486454"/>
                </a:lnTo>
                <a:lnTo>
                  <a:pt x="118795" y="520767"/>
                </a:lnTo>
                <a:lnTo>
                  <a:pt x="124940" y="533763"/>
                </a:lnTo>
                <a:lnTo>
                  <a:pt x="131434" y="522503"/>
                </a:lnTo>
                <a:lnTo>
                  <a:pt x="145200" y="441690"/>
                </a:lnTo>
                <a:lnTo>
                  <a:pt x="152406" y="381348"/>
                </a:lnTo>
                <a:lnTo>
                  <a:pt x="159783" y="313857"/>
                </a:lnTo>
                <a:lnTo>
                  <a:pt x="167298" y="243822"/>
                </a:lnTo>
                <a:lnTo>
                  <a:pt x="174918" y="175848"/>
                </a:lnTo>
                <a:lnTo>
                  <a:pt x="182610" y="114542"/>
                </a:lnTo>
                <a:lnTo>
                  <a:pt x="190340" y="64508"/>
                </a:lnTo>
                <a:lnTo>
                  <a:pt x="198076" y="30352"/>
                </a:lnTo>
                <a:lnTo>
                  <a:pt x="205784" y="16680"/>
                </a:lnTo>
                <a:lnTo>
                  <a:pt x="214537" y="28114"/>
                </a:lnTo>
                <a:lnTo>
                  <a:pt x="233323" y="114984"/>
                </a:lnTo>
                <a:lnTo>
                  <a:pt x="243002" y="179010"/>
                </a:lnTo>
                <a:lnTo>
                  <a:pt x="252637" y="249159"/>
                </a:lnTo>
                <a:lnTo>
                  <a:pt x="262052" y="319724"/>
                </a:lnTo>
                <a:lnTo>
                  <a:pt x="271069" y="385001"/>
                </a:lnTo>
                <a:lnTo>
                  <a:pt x="279514" y="439287"/>
                </a:lnTo>
                <a:lnTo>
                  <a:pt x="287209" y="476875"/>
                </a:lnTo>
                <a:lnTo>
                  <a:pt x="293977" y="492062"/>
                </a:lnTo>
                <a:lnTo>
                  <a:pt x="299915" y="479203"/>
                </a:lnTo>
                <a:lnTo>
                  <a:pt x="304190" y="440775"/>
                </a:lnTo>
                <a:lnTo>
                  <a:pt x="307315" y="383950"/>
                </a:lnTo>
                <a:lnTo>
                  <a:pt x="309805" y="315903"/>
                </a:lnTo>
                <a:lnTo>
                  <a:pt x="312175" y="243806"/>
                </a:lnTo>
                <a:lnTo>
                  <a:pt x="314937" y="174832"/>
                </a:lnTo>
                <a:lnTo>
                  <a:pt x="318607" y="116154"/>
                </a:lnTo>
                <a:lnTo>
                  <a:pt x="323698" y="74945"/>
                </a:lnTo>
                <a:lnTo>
                  <a:pt x="330725" y="58380"/>
                </a:lnTo>
                <a:lnTo>
                  <a:pt x="340272" y="70690"/>
                </a:lnTo>
                <a:lnTo>
                  <a:pt x="352118" y="106818"/>
                </a:lnTo>
                <a:lnTo>
                  <a:pt x="365567" y="160005"/>
                </a:lnTo>
                <a:lnTo>
                  <a:pt x="379923" y="223488"/>
                </a:lnTo>
                <a:lnTo>
                  <a:pt x="394491" y="290505"/>
                </a:lnTo>
                <a:lnTo>
                  <a:pt x="408575" y="354297"/>
                </a:lnTo>
                <a:lnTo>
                  <a:pt x="421479" y="408101"/>
                </a:lnTo>
                <a:lnTo>
                  <a:pt x="432508" y="445157"/>
                </a:lnTo>
                <a:lnTo>
                  <a:pt x="440967" y="458702"/>
                </a:lnTo>
                <a:lnTo>
                  <a:pt x="446431" y="443727"/>
                </a:lnTo>
                <a:lnTo>
                  <a:pt x="449385" y="404486"/>
                </a:lnTo>
                <a:lnTo>
                  <a:pt x="450493" y="348119"/>
                </a:lnTo>
                <a:lnTo>
                  <a:pt x="450423" y="281765"/>
                </a:lnTo>
                <a:lnTo>
                  <a:pt x="449838" y="212562"/>
                </a:lnTo>
                <a:lnTo>
                  <a:pt x="449405" y="147649"/>
                </a:lnTo>
                <a:lnTo>
                  <a:pt x="449788" y="94165"/>
                </a:lnTo>
                <a:lnTo>
                  <a:pt x="451653" y="59249"/>
                </a:lnTo>
                <a:lnTo>
                  <a:pt x="455665" y="50040"/>
                </a:lnTo>
                <a:lnTo>
                  <a:pt x="460668" y="66156"/>
                </a:lnTo>
                <a:lnTo>
                  <a:pt x="466836" y="101703"/>
                </a:lnTo>
                <a:lnTo>
                  <a:pt x="473937" y="152263"/>
                </a:lnTo>
                <a:lnTo>
                  <a:pt x="481739" y="213420"/>
                </a:lnTo>
                <a:lnTo>
                  <a:pt x="490011" y="280754"/>
                </a:lnTo>
                <a:lnTo>
                  <a:pt x="498520" y="349849"/>
                </a:lnTo>
                <a:lnTo>
                  <a:pt x="507034" y="416288"/>
                </a:lnTo>
                <a:lnTo>
                  <a:pt x="515322" y="475652"/>
                </a:lnTo>
                <a:lnTo>
                  <a:pt x="523152" y="523524"/>
                </a:lnTo>
                <a:lnTo>
                  <a:pt x="536509" y="567123"/>
                </a:lnTo>
                <a:lnTo>
                  <a:pt x="541871" y="555612"/>
                </a:lnTo>
                <a:lnTo>
                  <a:pt x="550987" y="476554"/>
                </a:lnTo>
                <a:lnTo>
                  <a:pt x="554941" y="417691"/>
                </a:lnTo>
                <a:lnTo>
                  <a:pt x="558624" y="351729"/>
                </a:lnTo>
                <a:lnTo>
                  <a:pt x="562135" y="283010"/>
                </a:lnTo>
                <a:lnTo>
                  <a:pt x="565575" y="215876"/>
                </a:lnTo>
                <a:lnTo>
                  <a:pt x="569043" y="154669"/>
                </a:lnTo>
                <a:lnTo>
                  <a:pt x="572638" y="103733"/>
                </a:lnTo>
                <a:lnTo>
                  <a:pt x="576459" y="67409"/>
                </a:lnTo>
                <a:lnTo>
                  <a:pt x="580606" y="50040"/>
                </a:lnTo>
                <a:lnTo>
                  <a:pt x="586660" y="51200"/>
                </a:lnTo>
                <a:lnTo>
                  <a:pt x="599198" y="105810"/>
                </a:lnTo>
                <a:lnTo>
                  <a:pt x="605640" y="154030"/>
                </a:lnTo>
                <a:lnTo>
                  <a:pt x="612168" y="212707"/>
                </a:lnTo>
                <a:lnTo>
                  <a:pt x="618760" y="279228"/>
                </a:lnTo>
                <a:lnTo>
                  <a:pt x="625395" y="350978"/>
                </a:lnTo>
                <a:lnTo>
                  <a:pt x="632052" y="425342"/>
                </a:lnTo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99036" y="742541"/>
            <a:ext cx="6771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Hypothalamic Pituitary </a:t>
            </a:r>
            <a:r>
              <a:rPr sz="3000" spc="-5" dirty="0">
                <a:latin typeface="Calibri"/>
                <a:cs typeface="Calibri"/>
              </a:rPr>
              <a:t>Gonadal (HPG)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axis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1993" y="2183894"/>
            <a:ext cx="1221740" cy="18415"/>
          </a:xfrm>
          <a:custGeom>
            <a:avLst/>
            <a:gdLst/>
            <a:ahLst/>
            <a:cxnLst/>
            <a:rect l="l" t="t" r="r" b="b"/>
            <a:pathLst>
              <a:path w="1221739" h="18414">
                <a:moveTo>
                  <a:pt x="0" y="0"/>
                </a:moveTo>
                <a:lnTo>
                  <a:pt x="1221580" y="17858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8179" y="2610760"/>
            <a:ext cx="3823335" cy="2254250"/>
          </a:xfrm>
          <a:custGeom>
            <a:avLst/>
            <a:gdLst/>
            <a:ahLst/>
            <a:cxnLst/>
            <a:rect l="l" t="t" r="r" b="b"/>
            <a:pathLst>
              <a:path w="3823335" h="2254250">
                <a:moveTo>
                  <a:pt x="0" y="0"/>
                </a:moveTo>
                <a:lnTo>
                  <a:pt x="3822752" y="0"/>
                </a:lnTo>
                <a:lnTo>
                  <a:pt x="3822752" y="2253823"/>
                </a:lnTo>
                <a:lnTo>
                  <a:pt x="0" y="22538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9957" y="2322098"/>
            <a:ext cx="1132205" cy="283210"/>
          </a:xfrm>
          <a:custGeom>
            <a:avLst/>
            <a:gdLst/>
            <a:ahLst/>
            <a:cxnLst/>
            <a:rect l="l" t="t" r="r" b="b"/>
            <a:pathLst>
              <a:path w="1132204" h="283210">
                <a:moveTo>
                  <a:pt x="0" y="0"/>
                </a:moveTo>
                <a:lnTo>
                  <a:pt x="1131885" y="0"/>
                </a:lnTo>
                <a:lnTo>
                  <a:pt x="1131885" y="282872"/>
                </a:lnTo>
                <a:lnTo>
                  <a:pt x="0" y="2828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642" y="1579332"/>
            <a:ext cx="3478629" cy="2766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6559" y="2360820"/>
            <a:ext cx="4634413" cy="1211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31" y="4861268"/>
            <a:ext cx="964565" cy="24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ht</a:t>
            </a:r>
            <a:r>
              <a:rPr sz="600" spc="-10" dirty="0">
                <a:latin typeface="Calibri"/>
                <a:cs typeface="Calibri"/>
                <a:hlinkClick r:id="rId4"/>
              </a:rPr>
              <a:t>tps://w</a:t>
            </a:r>
            <a:r>
              <a:rPr sz="600" spc="-10" dirty="0">
                <a:latin typeface="Calibri"/>
                <a:cs typeface="Calibri"/>
              </a:rPr>
              <a:t>ww</a:t>
            </a:r>
            <a:r>
              <a:rPr sz="600" spc="-10" dirty="0">
                <a:latin typeface="Calibri"/>
                <a:cs typeface="Calibri"/>
                <a:hlinkClick r:id="rId4"/>
              </a:rPr>
              <a:t>.supprelinla.com/ </a:t>
            </a:r>
            <a:r>
              <a:rPr sz="600" spc="-10" dirty="0">
                <a:latin typeface="Calibri"/>
                <a:cs typeface="Calibri"/>
              </a:rPr>
              <a:t> http</a:t>
            </a:r>
            <a:r>
              <a:rPr sz="600" spc="-10" dirty="0">
                <a:latin typeface="Calibri"/>
                <a:cs typeface="Calibri"/>
                <a:hlinkClick r:id="rId5"/>
              </a:rPr>
              <a:t>s://w</a:t>
            </a:r>
            <a:r>
              <a:rPr sz="600" spc="-10" dirty="0">
                <a:latin typeface="Calibri"/>
                <a:cs typeface="Calibri"/>
              </a:rPr>
              <a:t>ww</a:t>
            </a:r>
            <a:r>
              <a:rPr sz="600" spc="-10" dirty="0">
                <a:latin typeface="Calibri"/>
                <a:cs typeface="Calibri"/>
                <a:hlinkClick r:id="rId5"/>
              </a:rPr>
              <a:t>.lupron.com/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675" y="401881"/>
            <a:ext cx="3557270" cy="588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50" b="0" spc="10" dirty="0">
                <a:solidFill>
                  <a:srgbClr val="000000"/>
                </a:solidFill>
                <a:latin typeface="Arial"/>
                <a:cs typeface="Arial"/>
              </a:rPr>
              <a:t>Puberty</a:t>
            </a:r>
            <a:r>
              <a:rPr sz="365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50" b="0" spc="10" dirty="0">
                <a:solidFill>
                  <a:srgbClr val="000000"/>
                </a:solidFill>
                <a:latin typeface="Arial"/>
                <a:cs typeface="Arial"/>
              </a:rPr>
              <a:t>Blockers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500687"/>
            <a:ext cx="6621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000000"/>
                </a:solidFill>
                <a:latin typeface="Arial"/>
                <a:cs typeface="Arial"/>
              </a:rPr>
              <a:t>GnRH analog use in transgender</a:t>
            </a:r>
            <a:r>
              <a:rPr sz="30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youth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5" y="1375949"/>
            <a:ext cx="7581265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Specific </a:t>
            </a:r>
            <a:r>
              <a:rPr sz="1800" dirty="0">
                <a:latin typeface="Arial"/>
                <a:cs typeface="Arial"/>
              </a:rPr>
              <a:t>considerations </a:t>
            </a:r>
            <a:r>
              <a:rPr sz="1800" spc="-5" dirty="0">
                <a:latin typeface="Arial"/>
                <a:cs typeface="Arial"/>
              </a:rPr>
              <a:t>for transgender </a:t>
            </a:r>
            <a:r>
              <a:rPr sz="1800" dirty="0">
                <a:latin typeface="Arial"/>
                <a:cs typeface="Arial"/>
              </a:rPr>
              <a:t>youth </a:t>
            </a:r>
            <a:r>
              <a:rPr sz="1800" spc="-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receive </a:t>
            </a:r>
            <a:r>
              <a:rPr sz="1800" spc="-5" dirty="0">
                <a:latin typeface="Arial"/>
                <a:cs typeface="Arial"/>
              </a:rPr>
              <a:t>gender </a:t>
            </a:r>
            <a:r>
              <a:rPr sz="1800" spc="-10" dirty="0">
                <a:latin typeface="Arial"/>
                <a:cs typeface="Arial"/>
              </a:rPr>
              <a:t>affirming  </a:t>
            </a:r>
            <a:r>
              <a:rPr sz="1800" spc="-5" dirty="0">
                <a:latin typeface="Arial"/>
                <a:cs typeface="Arial"/>
              </a:rPr>
              <a:t>hormones following puberty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blockers:</a:t>
            </a:r>
            <a:endParaRPr sz="1800">
              <a:latin typeface="Arial"/>
              <a:cs typeface="Arial"/>
            </a:endParaRPr>
          </a:p>
          <a:p>
            <a:pPr marL="190500" indent="-120014">
              <a:lnSpc>
                <a:spcPct val="100000"/>
              </a:lnSpc>
              <a:spcBef>
                <a:spcPts val="885"/>
              </a:spcBef>
              <a:buSzPct val="116666"/>
              <a:buFont typeface="Calibri"/>
              <a:buChar char="-"/>
              <a:tabLst>
                <a:tab pos="190500" algn="l"/>
              </a:tabLst>
            </a:pPr>
            <a:r>
              <a:rPr sz="1800" spc="-5" dirty="0">
                <a:latin typeface="Arial"/>
                <a:cs typeface="Arial"/>
              </a:rPr>
              <a:t>Fertility</a:t>
            </a:r>
            <a:endParaRPr sz="1800">
              <a:latin typeface="Arial"/>
              <a:cs typeface="Arial"/>
            </a:endParaRPr>
          </a:p>
          <a:p>
            <a:pPr marL="190500" indent="-120014">
              <a:lnSpc>
                <a:spcPct val="100000"/>
              </a:lnSpc>
              <a:spcBef>
                <a:spcPts val="900"/>
              </a:spcBef>
              <a:buSzPct val="116666"/>
              <a:buFont typeface="Calibri"/>
              <a:buChar char="-"/>
              <a:tabLst>
                <a:tab pos="190500" algn="l"/>
              </a:tabLst>
            </a:pPr>
            <a:r>
              <a:rPr sz="1800" spc="-5" dirty="0">
                <a:latin typeface="Arial"/>
                <a:cs typeface="Arial"/>
              </a:rPr>
              <a:t>Bone </a:t>
            </a:r>
            <a:r>
              <a:rPr sz="1800" dirty="0">
                <a:latin typeface="Arial"/>
                <a:cs typeface="Arial"/>
              </a:rPr>
              <a:t>mineral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500687"/>
            <a:ext cx="6621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000000"/>
                </a:solidFill>
                <a:latin typeface="Arial"/>
                <a:cs typeface="Arial"/>
              </a:rPr>
              <a:t>GnRH analog use in transgender</a:t>
            </a:r>
            <a:r>
              <a:rPr sz="30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youth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5" y="1375949"/>
            <a:ext cx="7581265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Specific </a:t>
            </a:r>
            <a:r>
              <a:rPr sz="1800" dirty="0">
                <a:latin typeface="Arial"/>
                <a:cs typeface="Arial"/>
              </a:rPr>
              <a:t>considerations </a:t>
            </a:r>
            <a:r>
              <a:rPr sz="1800" spc="-5" dirty="0">
                <a:latin typeface="Arial"/>
                <a:cs typeface="Arial"/>
              </a:rPr>
              <a:t>for transgender </a:t>
            </a:r>
            <a:r>
              <a:rPr sz="1800" dirty="0">
                <a:latin typeface="Arial"/>
                <a:cs typeface="Arial"/>
              </a:rPr>
              <a:t>youth </a:t>
            </a:r>
            <a:r>
              <a:rPr sz="1800" spc="-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receive </a:t>
            </a:r>
            <a:r>
              <a:rPr sz="1800" spc="-5" dirty="0">
                <a:latin typeface="Arial"/>
                <a:cs typeface="Arial"/>
              </a:rPr>
              <a:t>gender </a:t>
            </a:r>
            <a:r>
              <a:rPr sz="1800" spc="-10" dirty="0">
                <a:latin typeface="Arial"/>
                <a:cs typeface="Arial"/>
              </a:rPr>
              <a:t>affirming  </a:t>
            </a:r>
            <a:r>
              <a:rPr sz="1800" spc="-5" dirty="0">
                <a:latin typeface="Arial"/>
                <a:cs typeface="Arial"/>
              </a:rPr>
              <a:t>hormones following puberty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blockers: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885"/>
              </a:spcBef>
            </a:pPr>
            <a:r>
              <a:rPr sz="2100" b="1" dirty="0">
                <a:solidFill>
                  <a:srgbClr val="0070C0"/>
                </a:solidFill>
                <a:latin typeface="Calibri"/>
                <a:cs typeface="Calibri"/>
              </a:rPr>
              <a:t>-</a:t>
            </a:r>
            <a:r>
              <a:rPr sz="2100" b="1" spc="-18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Fertility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900"/>
              </a:spcBef>
            </a:pPr>
            <a:r>
              <a:rPr sz="2100" dirty="0">
                <a:latin typeface="Calibri"/>
                <a:cs typeface="Calibri"/>
              </a:rPr>
              <a:t>- </a:t>
            </a:r>
            <a:r>
              <a:rPr sz="1800" spc="-5" dirty="0">
                <a:latin typeface="Arial"/>
                <a:cs typeface="Arial"/>
              </a:rPr>
              <a:t>Bone </a:t>
            </a:r>
            <a:r>
              <a:rPr sz="1800" dirty="0">
                <a:latin typeface="Arial"/>
                <a:cs typeface="Arial"/>
              </a:rPr>
              <a:t>mineral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475" y="517857"/>
            <a:ext cx="1169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Fertility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597" y="1575743"/>
            <a:ext cx="81095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Arial"/>
                <a:cs typeface="Arial"/>
              </a:rPr>
              <a:t>Transgender </a:t>
            </a:r>
            <a:r>
              <a:rPr sz="2100" dirty="0">
                <a:latin typeface="Arial"/>
                <a:cs typeface="Arial"/>
              </a:rPr>
              <a:t>youth may </a:t>
            </a:r>
            <a:r>
              <a:rPr sz="2100" spc="-5" dirty="0">
                <a:latin typeface="Arial"/>
                <a:cs typeface="Arial"/>
              </a:rPr>
              <a:t>go onto gender </a:t>
            </a:r>
            <a:r>
              <a:rPr sz="2100" spc="-10" dirty="0">
                <a:latin typeface="Arial"/>
                <a:cs typeface="Arial"/>
              </a:rPr>
              <a:t>affirming </a:t>
            </a:r>
            <a:r>
              <a:rPr sz="2100" spc="-5" dirty="0">
                <a:latin typeface="Arial"/>
                <a:cs typeface="Arial"/>
              </a:rPr>
              <a:t>hormone treatment  which will prevent gametes from fully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maturing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149" y="2634839"/>
            <a:ext cx="8074752" cy="170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0024" y="3172391"/>
            <a:ext cx="426720" cy="161925"/>
          </a:xfrm>
          <a:custGeom>
            <a:avLst/>
            <a:gdLst/>
            <a:ahLst/>
            <a:cxnLst/>
            <a:rect l="l" t="t" r="r" b="b"/>
            <a:pathLst>
              <a:path w="426720" h="161925">
                <a:moveTo>
                  <a:pt x="0" y="0"/>
                </a:moveTo>
                <a:lnTo>
                  <a:pt x="426299" y="0"/>
                </a:lnTo>
                <a:lnTo>
                  <a:pt x="426299" y="161699"/>
                </a:lnTo>
                <a:lnTo>
                  <a:pt x="0" y="161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097" y="4908496"/>
            <a:ext cx="8602980" cy="203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680"/>
              </a:lnSpc>
              <a:spcBef>
                <a:spcPts val="155"/>
              </a:spcBef>
            </a:pPr>
            <a:r>
              <a:rPr sz="600" spc="-10" dirty="0">
                <a:solidFill>
                  <a:srgbClr val="212121"/>
                </a:solidFill>
                <a:latin typeface="Tahoma"/>
                <a:cs typeface="Tahoma"/>
              </a:rPr>
              <a:t>Lazar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212121"/>
                </a:solidFill>
                <a:latin typeface="Tahoma"/>
                <a:cs typeface="Tahoma"/>
              </a:rPr>
              <a:t>L,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Meyerovitch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J,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12121"/>
                </a:solidFill>
                <a:latin typeface="Tahoma"/>
                <a:cs typeface="Tahoma"/>
              </a:rPr>
              <a:t>de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5" dirty="0">
                <a:solidFill>
                  <a:srgbClr val="212121"/>
                </a:solidFill>
                <a:latin typeface="Tahoma"/>
                <a:cs typeface="Tahoma"/>
              </a:rPr>
              <a:t>Vries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212121"/>
                </a:solidFill>
                <a:latin typeface="Tahoma"/>
                <a:cs typeface="Tahoma"/>
              </a:rPr>
              <a:t>L,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Phillip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12121"/>
                </a:solidFill>
                <a:latin typeface="Tahoma"/>
                <a:cs typeface="Tahoma"/>
              </a:rPr>
              <a:t>M,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Lebenthal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40" dirty="0">
                <a:solidFill>
                  <a:srgbClr val="212121"/>
                </a:solidFill>
                <a:latin typeface="Tahoma"/>
                <a:cs typeface="Tahoma"/>
              </a:rPr>
              <a:t>Y.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5" dirty="0">
                <a:solidFill>
                  <a:srgbClr val="212121"/>
                </a:solidFill>
                <a:latin typeface="Tahoma"/>
                <a:cs typeface="Tahoma"/>
              </a:rPr>
              <a:t>Treated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212121"/>
                </a:solidFill>
                <a:latin typeface="Tahoma"/>
                <a:cs typeface="Tahoma"/>
              </a:rPr>
              <a:t>untreated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women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5" dirty="0">
                <a:solidFill>
                  <a:srgbClr val="212121"/>
                </a:solidFill>
                <a:latin typeface="Tahoma"/>
                <a:cs typeface="Tahoma"/>
              </a:rPr>
              <a:t>with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idiopathic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precocious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212121"/>
                </a:solidFill>
                <a:latin typeface="Tahoma"/>
                <a:cs typeface="Tahoma"/>
              </a:rPr>
              <a:t>puberty: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long-term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follow-up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reproductive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outcome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between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the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dirty="0">
                <a:solidFill>
                  <a:srgbClr val="212121"/>
                </a:solidFill>
                <a:latin typeface="Tahoma"/>
                <a:cs typeface="Tahoma"/>
              </a:rPr>
              <a:t>third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5" dirty="0">
                <a:solidFill>
                  <a:srgbClr val="212121"/>
                </a:solidFill>
                <a:latin typeface="Tahoma"/>
                <a:cs typeface="Tahoma"/>
              </a:rPr>
              <a:t>ﬁfth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decades.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5" dirty="0">
                <a:solidFill>
                  <a:srgbClr val="212121"/>
                </a:solidFill>
                <a:latin typeface="Tahoma"/>
                <a:cs typeface="Tahoma"/>
              </a:rPr>
              <a:t>Clin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10" dirty="0">
                <a:solidFill>
                  <a:srgbClr val="212121"/>
                </a:solidFill>
                <a:latin typeface="Tahoma"/>
                <a:cs typeface="Tahoma"/>
              </a:rPr>
              <a:t>Endocrinol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20" dirty="0">
                <a:solidFill>
                  <a:srgbClr val="212121"/>
                </a:solidFill>
                <a:latin typeface="Tahoma"/>
                <a:cs typeface="Tahoma"/>
              </a:rPr>
              <a:t>(Oxf).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5" dirty="0">
                <a:solidFill>
                  <a:srgbClr val="212121"/>
                </a:solidFill>
                <a:latin typeface="Tahoma"/>
                <a:cs typeface="Tahoma"/>
              </a:rPr>
              <a:t>2014</a:t>
            </a:r>
            <a:r>
              <a:rPr sz="6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600" spc="-10" dirty="0">
                <a:solidFill>
                  <a:srgbClr val="212121"/>
                </a:solidFill>
                <a:latin typeface="Tahoma"/>
                <a:cs typeface="Tahoma"/>
              </a:rPr>
              <a:t>Apr;80(4):570-6.  </a:t>
            </a:r>
            <a:r>
              <a:rPr sz="600" spc="20" dirty="0">
                <a:latin typeface="Tahoma"/>
                <a:cs typeface="Tahoma"/>
              </a:rPr>
              <a:t>Cheng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PJ,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Pastuszak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AW,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Myers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JB,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20" dirty="0">
                <a:latin typeface="Tahoma"/>
                <a:cs typeface="Tahoma"/>
              </a:rPr>
              <a:t>Goodwin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IA,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Hotaling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30" dirty="0">
                <a:latin typeface="Tahoma"/>
                <a:cs typeface="Tahoma"/>
              </a:rPr>
              <a:t>JM.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Fertility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concerns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of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the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transgender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patient.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Transl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Androl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Urol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2019;8(3):209-218.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182" y="3138320"/>
            <a:ext cx="8060055" cy="242570"/>
          </a:xfrm>
          <a:custGeom>
            <a:avLst/>
            <a:gdLst/>
            <a:ahLst/>
            <a:cxnLst/>
            <a:rect l="l" t="t" r="r" b="b"/>
            <a:pathLst>
              <a:path w="8060055" h="242570">
                <a:moveTo>
                  <a:pt x="0" y="0"/>
                </a:moveTo>
                <a:lnTo>
                  <a:pt x="8059499" y="0"/>
                </a:lnTo>
                <a:lnTo>
                  <a:pt x="8059499" y="242099"/>
                </a:lnTo>
                <a:lnTo>
                  <a:pt x="0" y="242099"/>
                </a:lnTo>
                <a:lnTo>
                  <a:pt x="0" y="0"/>
                </a:lnTo>
                <a:close/>
              </a:path>
            </a:pathLst>
          </a:custGeom>
          <a:solidFill>
            <a:srgbClr val="4285F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500687"/>
            <a:ext cx="6621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000000"/>
                </a:solidFill>
                <a:latin typeface="Arial"/>
                <a:cs typeface="Arial"/>
              </a:rPr>
              <a:t>GnRH analog use in transgender</a:t>
            </a:r>
            <a:r>
              <a:rPr sz="30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youth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5" y="1375949"/>
            <a:ext cx="7581265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Specific </a:t>
            </a:r>
            <a:r>
              <a:rPr sz="1800" dirty="0">
                <a:latin typeface="Arial"/>
                <a:cs typeface="Arial"/>
              </a:rPr>
              <a:t>considerations </a:t>
            </a:r>
            <a:r>
              <a:rPr sz="1800" spc="-5" dirty="0">
                <a:latin typeface="Arial"/>
                <a:cs typeface="Arial"/>
              </a:rPr>
              <a:t>for transgender </a:t>
            </a:r>
            <a:r>
              <a:rPr sz="1800" dirty="0">
                <a:latin typeface="Arial"/>
                <a:cs typeface="Arial"/>
              </a:rPr>
              <a:t>youth </a:t>
            </a:r>
            <a:r>
              <a:rPr sz="1800" spc="-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receive </a:t>
            </a:r>
            <a:r>
              <a:rPr sz="1800" spc="-5" dirty="0">
                <a:latin typeface="Arial"/>
                <a:cs typeface="Arial"/>
              </a:rPr>
              <a:t>gender </a:t>
            </a:r>
            <a:r>
              <a:rPr sz="1800" spc="-10" dirty="0">
                <a:latin typeface="Arial"/>
                <a:cs typeface="Arial"/>
              </a:rPr>
              <a:t>affirming  </a:t>
            </a:r>
            <a:r>
              <a:rPr sz="1800" spc="-5" dirty="0">
                <a:latin typeface="Arial"/>
                <a:cs typeface="Arial"/>
              </a:rPr>
              <a:t>hormones following puberty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blockers: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885"/>
              </a:spcBef>
            </a:pPr>
            <a:r>
              <a:rPr sz="2100" dirty="0">
                <a:latin typeface="Calibri"/>
                <a:cs typeface="Calibri"/>
              </a:rPr>
              <a:t>-</a:t>
            </a:r>
            <a:r>
              <a:rPr sz="2100" spc="-180" dirty="0">
                <a:latin typeface="Calibri"/>
                <a:cs typeface="Calibri"/>
              </a:rPr>
              <a:t> </a:t>
            </a:r>
            <a:r>
              <a:rPr sz="1800" spc="-5" dirty="0">
                <a:latin typeface="Arial"/>
                <a:cs typeface="Arial"/>
              </a:rPr>
              <a:t>Fertility</a:t>
            </a:r>
            <a:endParaRPr sz="18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900"/>
              </a:spcBef>
            </a:pPr>
            <a:r>
              <a:rPr sz="2100" b="1" dirty="0">
                <a:solidFill>
                  <a:srgbClr val="31538F"/>
                </a:solidFill>
                <a:latin typeface="Calibri"/>
                <a:cs typeface="Calibri"/>
              </a:rPr>
              <a:t>- </a:t>
            </a:r>
            <a:r>
              <a:rPr sz="1800" b="1" spc="-5" dirty="0">
                <a:solidFill>
                  <a:srgbClr val="31538F"/>
                </a:solidFill>
                <a:latin typeface="Arial"/>
                <a:cs typeface="Arial"/>
              </a:rPr>
              <a:t>Bone mineral</a:t>
            </a:r>
            <a:r>
              <a:rPr sz="1800" b="1" spc="-185" dirty="0">
                <a:solidFill>
                  <a:srgbClr val="31538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1538F"/>
                </a:solidFill>
                <a:latin typeface="Arial"/>
                <a:cs typeface="Arial"/>
              </a:rPr>
              <a:t>density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517857"/>
            <a:ext cx="34016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Bone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Mineral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</a:p>
        </p:txBody>
      </p:sp>
      <p:sp>
        <p:nvSpPr>
          <p:cNvPr id="3" name="object 3"/>
          <p:cNvSpPr/>
          <p:nvPr/>
        </p:nvSpPr>
        <p:spPr>
          <a:xfrm>
            <a:off x="853716" y="1466324"/>
            <a:ext cx="7436568" cy="3272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75" y="4994743"/>
            <a:ext cx="3310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ahoma"/>
                <a:cs typeface="Tahoma"/>
              </a:rPr>
              <a:t>International </a:t>
            </a:r>
            <a:r>
              <a:rPr sz="600" spc="10" dirty="0">
                <a:latin typeface="Tahoma"/>
                <a:cs typeface="Tahoma"/>
              </a:rPr>
              <a:t>Osteoporosis Foundation</a:t>
            </a:r>
            <a:r>
              <a:rPr sz="600" spc="1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  <a:hlinkClick r:id="rId3"/>
              </a:rPr>
              <a:t>https://www.osteoporosis.foundation/patients/pr</a:t>
            </a:r>
            <a:r>
              <a:rPr sz="600" dirty="0">
                <a:latin typeface="Tahoma"/>
                <a:cs typeface="Tahoma"/>
              </a:rPr>
              <a:t>evention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9275" y="1268016"/>
            <a:ext cx="1104900" cy="3075305"/>
          </a:xfrm>
          <a:custGeom>
            <a:avLst/>
            <a:gdLst/>
            <a:ahLst/>
            <a:cxnLst/>
            <a:rect l="l" t="t" r="r" b="b"/>
            <a:pathLst>
              <a:path w="1104900" h="3075304">
                <a:moveTo>
                  <a:pt x="0" y="0"/>
                </a:moveTo>
                <a:lnTo>
                  <a:pt x="1104899" y="0"/>
                </a:lnTo>
                <a:lnTo>
                  <a:pt x="1104899" y="3075299"/>
                </a:lnTo>
                <a:lnTo>
                  <a:pt x="0" y="307529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" y="406250"/>
            <a:ext cx="49682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0" spc="-10" dirty="0">
                <a:solidFill>
                  <a:srgbClr val="000000"/>
                </a:solidFill>
                <a:latin typeface="Arial"/>
                <a:cs typeface="Arial"/>
              </a:rPr>
              <a:t>Bone </a:t>
            </a:r>
            <a:r>
              <a:rPr sz="4100" b="0" spc="-5" dirty="0">
                <a:solidFill>
                  <a:srgbClr val="000000"/>
                </a:solidFill>
                <a:latin typeface="Arial"/>
                <a:cs typeface="Arial"/>
              </a:rPr>
              <a:t>Mineral</a:t>
            </a:r>
            <a:r>
              <a:rPr sz="41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100" b="0" spc="-5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892" y="1382741"/>
            <a:ext cx="7449184" cy="29190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60"/>
              </a:lnSpc>
              <a:spcBef>
                <a:spcPts val="745"/>
              </a:spcBef>
            </a:pPr>
            <a:r>
              <a:rPr sz="2750" spc="5" dirty="0">
                <a:latin typeface="Arial"/>
                <a:cs typeface="Arial"/>
              </a:rPr>
              <a:t>Bone </a:t>
            </a:r>
            <a:r>
              <a:rPr sz="2750" spc="10" dirty="0">
                <a:latin typeface="Arial"/>
                <a:cs typeface="Arial"/>
              </a:rPr>
              <a:t>mineral </a:t>
            </a:r>
            <a:r>
              <a:rPr sz="2750" spc="5" dirty="0">
                <a:latin typeface="Arial"/>
                <a:cs typeface="Arial"/>
              </a:rPr>
              <a:t>density </a:t>
            </a:r>
            <a:r>
              <a:rPr sz="2750" spc="10" dirty="0">
                <a:latin typeface="Arial"/>
                <a:cs typeface="Arial"/>
              </a:rPr>
              <a:t>z-scores </a:t>
            </a:r>
            <a:r>
              <a:rPr sz="2750" b="1" i="1" spc="5" dirty="0">
                <a:latin typeface="Arial"/>
                <a:cs typeface="Arial"/>
              </a:rPr>
              <a:t>decrease </a:t>
            </a:r>
            <a:r>
              <a:rPr sz="2750" spc="5" dirty="0">
                <a:latin typeface="Arial"/>
                <a:cs typeface="Arial"/>
              </a:rPr>
              <a:t>during  puberty</a:t>
            </a:r>
            <a:r>
              <a:rPr sz="2750" spc="-5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blockers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50">
              <a:latin typeface="Arial"/>
              <a:cs typeface="Arial"/>
            </a:endParaRPr>
          </a:p>
          <a:p>
            <a:pPr marL="12700" marR="102870">
              <a:lnSpc>
                <a:spcPts val="2660"/>
              </a:lnSpc>
            </a:pPr>
            <a:r>
              <a:rPr sz="2750" spc="5" dirty="0">
                <a:latin typeface="Arial"/>
                <a:cs typeface="Arial"/>
              </a:rPr>
              <a:t>Bone </a:t>
            </a:r>
            <a:r>
              <a:rPr sz="2750" spc="10" dirty="0">
                <a:latin typeface="Arial"/>
                <a:cs typeface="Arial"/>
              </a:rPr>
              <a:t>mineral </a:t>
            </a:r>
            <a:r>
              <a:rPr sz="2750" spc="5" dirty="0">
                <a:latin typeface="Arial"/>
                <a:cs typeface="Arial"/>
              </a:rPr>
              <a:t>density </a:t>
            </a:r>
            <a:r>
              <a:rPr sz="2750" spc="10" dirty="0">
                <a:latin typeface="Arial"/>
                <a:cs typeface="Arial"/>
              </a:rPr>
              <a:t>z-scores </a:t>
            </a:r>
            <a:r>
              <a:rPr sz="2750" b="1" i="1" spc="5" dirty="0">
                <a:latin typeface="Arial"/>
                <a:cs typeface="Arial"/>
              </a:rPr>
              <a:t>increase </a:t>
            </a:r>
            <a:r>
              <a:rPr sz="2750" spc="5" dirty="0">
                <a:latin typeface="Arial"/>
                <a:cs typeface="Arial"/>
              </a:rPr>
              <a:t>during  gender </a:t>
            </a:r>
            <a:r>
              <a:rPr sz="2750" dirty="0">
                <a:latin typeface="Arial"/>
                <a:cs typeface="Arial"/>
              </a:rPr>
              <a:t>affirming</a:t>
            </a:r>
            <a:r>
              <a:rPr sz="2750" spc="-10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hormones*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5" dirty="0">
                <a:latin typeface="Arial"/>
                <a:cs typeface="Arial"/>
              </a:rPr>
              <a:t>*Transgender </a:t>
            </a:r>
            <a:r>
              <a:rPr sz="2100" spc="10" dirty="0">
                <a:latin typeface="Arial"/>
                <a:cs typeface="Arial"/>
              </a:rPr>
              <a:t>women </a:t>
            </a:r>
            <a:r>
              <a:rPr sz="2100" spc="5" dirty="0">
                <a:latin typeface="Arial"/>
                <a:cs typeface="Arial"/>
              </a:rPr>
              <a:t>always </a:t>
            </a:r>
            <a:r>
              <a:rPr sz="2100" spc="10" dirty="0">
                <a:latin typeface="Arial"/>
                <a:cs typeface="Arial"/>
              </a:rPr>
              <a:t>have z-scores </a:t>
            </a:r>
            <a:r>
              <a:rPr sz="2100" spc="15" dirty="0">
                <a:latin typeface="Arial"/>
                <a:cs typeface="Arial"/>
              </a:rPr>
              <a:t>&lt;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93" y="4701107"/>
            <a:ext cx="7926705" cy="4038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" spc="10" dirty="0">
                <a:latin typeface="Tahoma"/>
                <a:cs typeface="Tahoma"/>
              </a:rPr>
              <a:t>Lee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JY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et.al.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Low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Bone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Mineral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Density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in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Early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Pubertal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Transgender/Gender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Diverse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Youth: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Findings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From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the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20" dirty="0">
                <a:latin typeface="Tahoma"/>
                <a:cs typeface="Tahoma"/>
              </a:rPr>
              <a:t>Trans </a:t>
            </a:r>
            <a:r>
              <a:rPr sz="600" spc="-10" dirty="0">
                <a:latin typeface="Tahoma"/>
                <a:cs typeface="Tahoma"/>
              </a:rPr>
              <a:t>Youth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Care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Study.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JES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2020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Jul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2;4(9):bvaa065.</a:t>
            </a:r>
            <a:endParaRPr sz="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600" spc="5" dirty="0">
                <a:latin typeface="Tahoma"/>
                <a:cs typeface="Tahoma"/>
              </a:rPr>
              <a:t>Klink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-20" dirty="0">
                <a:latin typeface="Tahoma"/>
                <a:cs typeface="Tahoma"/>
              </a:rPr>
              <a:t>DT,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et.al.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J.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Bone</a:t>
            </a:r>
            <a:r>
              <a:rPr sz="600" spc="-10" dirty="0">
                <a:latin typeface="Tahoma"/>
                <a:cs typeface="Tahoma"/>
              </a:rPr>
              <a:t> mass </a:t>
            </a:r>
            <a:r>
              <a:rPr sz="600" dirty="0">
                <a:latin typeface="Tahoma"/>
                <a:cs typeface="Tahoma"/>
              </a:rPr>
              <a:t>in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young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adulthood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following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gonadotropin-releasing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hormone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analog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treatment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and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cross-sex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hormone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treatment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in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adolescents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with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gender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dysphoria.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i="1" spc="-15" dirty="0">
                <a:latin typeface="Arial"/>
                <a:cs typeface="Arial"/>
              </a:rPr>
              <a:t>J</a:t>
            </a:r>
            <a:r>
              <a:rPr sz="600" i="1" spc="15" dirty="0">
                <a:latin typeface="Arial"/>
                <a:cs typeface="Arial"/>
              </a:rPr>
              <a:t> </a:t>
            </a:r>
            <a:r>
              <a:rPr sz="600" i="1" dirty="0">
                <a:latin typeface="Arial"/>
                <a:cs typeface="Arial"/>
              </a:rPr>
              <a:t>Clin</a:t>
            </a:r>
            <a:r>
              <a:rPr sz="600" i="1" spc="15" dirty="0">
                <a:latin typeface="Arial"/>
                <a:cs typeface="Arial"/>
              </a:rPr>
              <a:t> </a:t>
            </a:r>
            <a:r>
              <a:rPr sz="600" i="1" dirty="0">
                <a:latin typeface="Arial"/>
                <a:cs typeface="Arial"/>
              </a:rPr>
              <a:t>Endocrinol</a:t>
            </a:r>
            <a:r>
              <a:rPr sz="600" i="1" spc="15" dirty="0">
                <a:latin typeface="Arial"/>
                <a:cs typeface="Arial"/>
              </a:rPr>
              <a:t> </a:t>
            </a:r>
            <a:r>
              <a:rPr sz="600" i="1" spc="10" dirty="0">
                <a:latin typeface="Arial"/>
                <a:cs typeface="Arial"/>
              </a:rPr>
              <a:t>Metab</a:t>
            </a:r>
            <a:r>
              <a:rPr sz="600" spc="10" dirty="0">
                <a:latin typeface="Tahoma"/>
                <a:cs typeface="Tahoma"/>
              </a:rPr>
              <a:t>.</a:t>
            </a:r>
            <a:r>
              <a:rPr sz="600" spc="-10" dirty="0">
                <a:latin typeface="Tahoma"/>
                <a:cs typeface="Tahoma"/>
              </a:rPr>
              <a:t> 2015;100(2):E270-E275.  </a:t>
            </a:r>
            <a:r>
              <a:rPr sz="600" spc="10" dirty="0">
                <a:latin typeface="Tahoma"/>
                <a:cs typeface="Tahoma"/>
              </a:rPr>
              <a:t>Vlot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</a:rPr>
              <a:t>MC,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et.al..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Effect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of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pubertal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suppression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and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cross-sex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hormone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therapy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on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20" dirty="0">
                <a:latin typeface="Tahoma"/>
                <a:cs typeface="Tahoma"/>
              </a:rPr>
              <a:t>bone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turnover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markers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and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20" dirty="0">
                <a:latin typeface="Tahoma"/>
                <a:cs typeface="Tahoma"/>
              </a:rPr>
              <a:t>bone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mineral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apparent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density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(BMAD)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in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transgender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adolescents.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i="1" spc="-5" dirty="0">
                <a:latin typeface="Arial"/>
                <a:cs typeface="Arial"/>
              </a:rPr>
              <a:t>Bone</a:t>
            </a:r>
            <a:r>
              <a:rPr sz="600" spc="-5" dirty="0">
                <a:latin typeface="Tahoma"/>
                <a:cs typeface="Tahoma"/>
              </a:rPr>
              <a:t>.</a:t>
            </a:r>
            <a:r>
              <a:rPr sz="600" spc="-2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2017;95:11-19.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600" spc="5" dirty="0">
                <a:latin typeface="Tahoma"/>
                <a:cs typeface="Tahoma"/>
              </a:rPr>
              <a:t>Schagen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SEE,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et.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Al..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Bone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Development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in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Transgender</a:t>
            </a:r>
            <a:r>
              <a:rPr sz="600" spc="-15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Adolescents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Treated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With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GnRH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Analogues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and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Subsequent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Gender-Afﬁrming</a:t>
            </a:r>
            <a:r>
              <a:rPr sz="600" spc="-1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Hormones.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35" dirty="0">
                <a:latin typeface="Tahoma"/>
                <a:cs typeface="Tahoma"/>
              </a:rPr>
              <a:t>J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Clin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Endocrinol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5" dirty="0">
                <a:latin typeface="Tahoma"/>
                <a:cs typeface="Tahoma"/>
              </a:rPr>
              <a:t>Metab.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2020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20" dirty="0">
                <a:latin typeface="Tahoma"/>
                <a:cs typeface="Tahoma"/>
              </a:rPr>
              <a:t>Dec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1;105(12):e4252–63.</a:t>
            </a:r>
            <a:r>
              <a:rPr sz="600" spc="-1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doi: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5" y="517844"/>
            <a:ext cx="7529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Access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Puberty Blockers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Reduces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Suicidality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589" y="4271531"/>
            <a:ext cx="83896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3460" marR="5080" indent="-2271395">
              <a:lnSpc>
                <a:spcPct val="142200"/>
              </a:lnSpc>
              <a:spcBef>
                <a:spcPts val="100"/>
              </a:spcBef>
            </a:pPr>
            <a:r>
              <a:rPr sz="1300" b="1" spc="-15" dirty="0">
                <a:solidFill>
                  <a:srgbClr val="1E5C96"/>
                </a:solidFill>
                <a:latin typeface="Arial"/>
                <a:cs typeface="Arial"/>
              </a:rPr>
              <a:t>Transgender </a:t>
            </a:r>
            <a:r>
              <a:rPr sz="1300" b="1" spc="-10" dirty="0">
                <a:solidFill>
                  <a:srgbClr val="1E5C96"/>
                </a:solidFill>
                <a:latin typeface="Arial"/>
                <a:cs typeface="Arial"/>
              </a:rPr>
              <a:t>adults who received pubertal blockade as children had lower odds </a:t>
            </a:r>
            <a:r>
              <a:rPr sz="1300" b="1" spc="-5" dirty="0">
                <a:solidFill>
                  <a:srgbClr val="1E5C96"/>
                </a:solidFill>
                <a:latin typeface="Arial"/>
                <a:cs typeface="Arial"/>
              </a:rPr>
              <a:t>of </a:t>
            </a:r>
            <a:r>
              <a:rPr sz="1300" b="1" spc="-10" dirty="0">
                <a:solidFill>
                  <a:srgbClr val="1E5C96"/>
                </a:solidFill>
                <a:latin typeface="Arial"/>
                <a:cs typeface="Arial"/>
              </a:rPr>
              <a:t>lifetime suicidal ideation  Odds ratio 0.3, 95% Confidence Interval 0.2 </a:t>
            </a:r>
            <a:r>
              <a:rPr sz="1300" b="1" spc="-5" dirty="0">
                <a:solidFill>
                  <a:srgbClr val="1E5C96"/>
                </a:solidFill>
                <a:latin typeface="Arial"/>
                <a:cs typeface="Arial"/>
              </a:rPr>
              <a:t>to</a:t>
            </a:r>
            <a:r>
              <a:rPr sz="1300" b="1" spc="35" dirty="0">
                <a:solidFill>
                  <a:srgbClr val="1E5C9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E5C96"/>
                </a:solidFill>
                <a:latin typeface="Arial"/>
                <a:cs typeface="Arial"/>
              </a:rPr>
              <a:t>0.6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7042" y="934047"/>
            <a:ext cx="6693060" cy="3274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21" y="4995205"/>
            <a:ext cx="5880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"/>
                <a:cs typeface="Arial"/>
              </a:rPr>
              <a:t>Turban, </a:t>
            </a:r>
            <a:r>
              <a:rPr sz="600" dirty="0">
                <a:latin typeface="Arial"/>
                <a:cs typeface="Arial"/>
              </a:rPr>
              <a:t>J. </a:t>
            </a:r>
            <a:r>
              <a:rPr sz="600" spc="-5" dirty="0">
                <a:latin typeface="Arial"/>
                <a:cs typeface="Arial"/>
              </a:rPr>
              <a:t>L., King, D., Carswell, </a:t>
            </a:r>
            <a:r>
              <a:rPr sz="600" dirty="0">
                <a:latin typeface="Arial"/>
                <a:cs typeface="Arial"/>
              </a:rPr>
              <a:t>J. M., &amp; </a:t>
            </a:r>
            <a:r>
              <a:rPr sz="600" spc="-5" dirty="0">
                <a:latin typeface="Arial"/>
                <a:cs typeface="Arial"/>
              </a:rPr>
              <a:t>Keuroghlian, A. S. </a:t>
            </a:r>
            <a:r>
              <a:rPr sz="600" dirty="0">
                <a:latin typeface="Arial"/>
                <a:cs typeface="Arial"/>
              </a:rPr>
              <a:t>(2020). </a:t>
            </a:r>
            <a:r>
              <a:rPr sz="600" spc="-5" dirty="0">
                <a:latin typeface="Arial"/>
                <a:cs typeface="Arial"/>
              </a:rPr>
              <a:t>Pubertal Suppression for Transgender </a:t>
            </a:r>
            <a:r>
              <a:rPr sz="600" spc="-15" dirty="0">
                <a:latin typeface="Arial"/>
                <a:cs typeface="Arial"/>
              </a:rPr>
              <a:t>Youth </a:t>
            </a:r>
            <a:r>
              <a:rPr sz="600" spc="-5" dirty="0">
                <a:latin typeface="Arial"/>
                <a:cs typeface="Arial"/>
              </a:rPr>
              <a:t>and Risk of Suicidal Ideation. </a:t>
            </a:r>
            <a:r>
              <a:rPr sz="600" i="1" spc="-5" dirty="0">
                <a:latin typeface="Arial"/>
                <a:cs typeface="Arial"/>
              </a:rPr>
              <a:t>Pediatrics</a:t>
            </a:r>
            <a:r>
              <a:rPr sz="600" spc="-5" dirty="0">
                <a:latin typeface="Arial"/>
                <a:cs typeface="Arial"/>
              </a:rPr>
              <a:t>, </a:t>
            </a:r>
            <a:r>
              <a:rPr sz="600" i="1" spc="-5" dirty="0">
                <a:latin typeface="Arial"/>
                <a:cs typeface="Arial"/>
              </a:rPr>
              <a:t>145</a:t>
            </a:r>
            <a:r>
              <a:rPr sz="600" spc="-5" dirty="0">
                <a:latin typeface="Arial"/>
                <a:cs typeface="Arial"/>
              </a:rPr>
              <a:t>(2),</a:t>
            </a:r>
            <a:r>
              <a:rPr sz="600" spc="-7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e20191725.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6828" y="2287492"/>
            <a:ext cx="6370320" cy="417830"/>
          </a:xfrm>
          <a:custGeom>
            <a:avLst/>
            <a:gdLst/>
            <a:ahLst/>
            <a:cxnLst/>
            <a:rect l="l" t="t" r="r" b="b"/>
            <a:pathLst>
              <a:path w="6370320" h="417830">
                <a:moveTo>
                  <a:pt x="0" y="0"/>
                </a:moveTo>
                <a:lnTo>
                  <a:pt x="6370301" y="0"/>
                </a:lnTo>
                <a:lnTo>
                  <a:pt x="6370301" y="417601"/>
                </a:lnTo>
                <a:lnTo>
                  <a:pt x="0" y="417601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2F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39F-1AA5-94A3-6F1E-5B766041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Meeting Etiquette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31E872-0AAF-55AC-E2F9-EE7427B011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1" y="1172081"/>
          <a:ext cx="7886700" cy="158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7FECFD2-0805-3360-A373-6C9690EA977E}"/>
              </a:ext>
            </a:extLst>
          </p:cNvPr>
          <p:cNvGraphicFramePr>
            <a:graphicFrameLocks/>
          </p:cNvGraphicFramePr>
          <p:nvPr/>
        </p:nvGraphicFramePr>
        <p:xfrm>
          <a:off x="628650" y="2886813"/>
          <a:ext cx="7886700" cy="158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032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869" y="773158"/>
            <a:ext cx="48653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Puberty </a:t>
            </a:r>
            <a:r>
              <a:rPr sz="3000" spc="-20" dirty="0">
                <a:latin typeface="Calibri"/>
                <a:cs typeface="Calibri"/>
              </a:rPr>
              <a:t>Blockers, </a:t>
            </a:r>
            <a:r>
              <a:rPr sz="3000" spc="-10" dirty="0">
                <a:latin typeface="Calibri"/>
                <a:cs typeface="Calibri"/>
              </a:rPr>
              <a:t>what's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next?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994" y="2037314"/>
            <a:ext cx="694372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9880" marR="795655" indent="-29781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09245" algn="l"/>
                <a:tab pos="310515" algn="l"/>
              </a:tabLst>
            </a:pP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Puberty </a:t>
            </a:r>
            <a:r>
              <a:rPr sz="2400" spc="-20" dirty="0">
                <a:solidFill>
                  <a:srgbClr val="1E4E78"/>
                </a:solidFill>
                <a:latin typeface="Calibri"/>
                <a:cs typeface="Calibri"/>
              </a:rPr>
              <a:t>blockers </a:t>
            </a:r>
            <a:r>
              <a:rPr sz="2400" spc="-15" dirty="0">
                <a:solidFill>
                  <a:srgbClr val="1E4E78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1E4E78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permanent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solution, 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eventually </a:t>
            </a:r>
            <a:r>
              <a:rPr sz="2400" spc="-15" dirty="0">
                <a:solidFill>
                  <a:srgbClr val="1E4E78"/>
                </a:solidFill>
                <a:latin typeface="Calibri"/>
                <a:cs typeface="Calibri"/>
              </a:rPr>
              <a:t>sex steroids are</a:t>
            </a:r>
            <a:r>
              <a:rPr sz="2400" spc="5" dirty="0">
                <a:solidFill>
                  <a:srgbClr val="1E4E7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needed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E4E78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309880" marR="5080" indent="-297815">
              <a:lnSpc>
                <a:spcPts val="2590"/>
              </a:lnSpc>
              <a:buFont typeface="Arial"/>
              <a:buChar char="•"/>
              <a:tabLst>
                <a:tab pos="309245" algn="l"/>
                <a:tab pos="310515" algn="l"/>
              </a:tabLst>
            </a:pPr>
            <a:r>
              <a:rPr sz="2400" spc="-40" dirty="0">
                <a:solidFill>
                  <a:srgbClr val="1E4E78"/>
                </a:solidFill>
                <a:latin typeface="Calibri"/>
                <a:cs typeface="Calibri"/>
              </a:rPr>
              <a:t>Youth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continue </a:t>
            </a:r>
            <a:r>
              <a:rPr sz="2400" spc="-15" dirty="0">
                <a:solidFill>
                  <a:srgbClr val="1E4E78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work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with their </a:t>
            </a:r>
            <a:r>
              <a:rPr sz="2400" spc="-15" dirty="0">
                <a:solidFill>
                  <a:srgbClr val="1E4E78"/>
                </a:solidFill>
                <a:latin typeface="Calibri"/>
                <a:cs typeface="Calibri"/>
              </a:rPr>
              <a:t>mental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health 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provider </a:t>
            </a:r>
            <a:r>
              <a:rPr sz="2400" dirty="0">
                <a:solidFill>
                  <a:srgbClr val="1E4E78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gender team </a:t>
            </a:r>
            <a:r>
              <a:rPr sz="2400" spc="-15" dirty="0">
                <a:solidFill>
                  <a:srgbClr val="1E4E78"/>
                </a:solidFill>
                <a:latin typeface="Calibri"/>
                <a:cs typeface="Calibri"/>
              </a:rPr>
              <a:t>to explore </a:t>
            </a:r>
            <a:r>
              <a:rPr sz="2400" spc="-5" dirty="0">
                <a:solidFill>
                  <a:srgbClr val="1E4E78"/>
                </a:solidFill>
                <a:latin typeface="Calibri"/>
                <a:cs typeface="Calibri"/>
              </a:rPr>
              <a:t>their </a:t>
            </a:r>
            <a:r>
              <a:rPr sz="2400" spc="-10" dirty="0">
                <a:solidFill>
                  <a:srgbClr val="1E4E78"/>
                </a:solidFill>
                <a:latin typeface="Calibri"/>
                <a:cs typeface="Calibri"/>
              </a:rPr>
              <a:t>gender  identity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867" y="2384798"/>
            <a:ext cx="7266587" cy="2758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50" y="1222553"/>
            <a:ext cx="8804910" cy="1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indent="-391160">
              <a:lnSpc>
                <a:spcPts val="3090"/>
              </a:lnSpc>
              <a:spcBef>
                <a:spcPts val="100"/>
              </a:spcBef>
              <a:buFont typeface="Arial"/>
              <a:buChar char="•"/>
              <a:tabLst>
                <a:tab pos="403225" algn="l"/>
                <a:tab pos="403860" algn="l"/>
              </a:tabLst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Partially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Reversible</a:t>
            </a:r>
            <a:endParaRPr sz="2600">
              <a:latin typeface="Arial"/>
              <a:cs typeface="Arial"/>
            </a:endParaRPr>
          </a:p>
          <a:p>
            <a:pPr marL="402590" indent="-390525">
              <a:lnSpc>
                <a:spcPts val="3065"/>
              </a:lnSpc>
              <a:buChar char="•"/>
              <a:tabLst>
                <a:tab pos="401955" algn="l"/>
                <a:tab pos="403225" algn="l"/>
              </a:tabLst>
            </a:pPr>
            <a:r>
              <a:rPr sz="2600" spc="-5" dirty="0">
                <a:latin typeface="Arial"/>
                <a:cs typeface="Arial"/>
              </a:rPr>
              <a:t>Genetics and age limits the </a:t>
            </a:r>
            <a:r>
              <a:rPr sz="2600" spc="-15" dirty="0">
                <a:latin typeface="Arial"/>
                <a:cs typeface="Arial"/>
              </a:rPr>
              <a:t>body’s </a:t>
            </a:r>
            <a:r>
              <a:rPr sz="2600" dirty="0">
                <a:latin typeface="Arial"/>
                <a:cs typeface="Arial"/>
              </a:rPr>
              <a:t>response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hormones</a:t>
            </a:r>
            <a:endParaRPr sz="2600">
              <a:latin typeface="Arial"/>
              <a:cs typeface="Arial"/>
            </a:endParaRPr>
          </a:p>
          <a:p>
            <a:pPr marL="402590" indent="-390525">
              <a:lnSpc>
                <a:spcPts val="3065"/>
              </a:lnSpc>
              <a:buChar char="•"/>
              <a:tabLst>
                <a:tab pos="401955" algn="l"/>
                <a:tab pos="403225" algn="l"/>
              </a:tabLst>
            </a:pPr>
            <a:r>
              <a:rPr sz="2600" dirty="0">
                <a:latin typeface="Arial"/>
                <a:cs typeface="Arial"/>
              </a:rPr>
              <a:t>More </a:t>
            </a:r>
            <a:r>
              <a:rPr sz="2600" spc="-5" dirty="0">
                <a:latin typeface="Arial"/>
                <a:cs typeface="Arial"/>
              </a:rPr>
              <a:t>is NOT always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better</a:t>
            </a:r>
            <a:endParaRPr sz="2600">
              <a:latin typeface="Arial"/>
              <a:cs typeface="Arial"/>
            </a:endParaRPr>
          </a:p>
          <a:p>
            <a:pPr marL="402590" indent="-390525">
              <a:lnSpc>
                <a:spcPts val="3065"/>
              </a:lnSpc>
              <a:buChar char="•"/>
              <a:tabLst>
                <a:tab pos="401955" algn="l"/>
                <a:tab pos="403225" algn="l"/>
              </a:tabLst>
            </a:pPr>
            <a:r>
              <a:rPr sz="2600" spc="-5" dirty="0">
                <a:latin typeface="Arial"/>
                <a:cs typeface="Arial"/>
              </a:rPr>
              <a:t>Developmental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considerations</a:t>
            </a:r>
            <a:endParaRPr sz="2600">
              <a:latin typeface="Arial"/>
              <a:cs typeface="Arial"/>
            </a:endParaRPr>
          </a:p>
          <a:p>
            <a:pPr marL="402590" indent="-390525">
              <a:lnSpc>
                <a:spcPts val="3090"/>
              </a:lnSpc>
              <a:buChar char="•"/>
              <a:tabLst>
                <a:tab pos="401955" algn="l"/>
                <a:tab pos="403225" algn="l"/>
              </a:tabLst>
            </a:pPr>
            <a:r>
              <a:rPr sz="2600" spc="-5" dirty="0">
                <a:latin typeface="Arial"/>
                <a:cs typeface="Arial"/>
              </a:rPr>
              <a:t>Do not use hormones to try and dictate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height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59510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GAH General</a:t>
            </a:r>
            <a:r>
              <a:rPr sz="420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Principles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305" y="1222553"/>
            <a:ext cx="873188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indent="-359410">
              <a:lnSpc>
                <a:spcPts val="3090"/>
              </a:lnSpc>
              <a:spcBef>
                <a:spcPts val="100"/>
              </a:spcBef>
              <a:buClr>
                <a:srgbClr val="000000"/>
              </a:buClr>
              <a:buSzPct val="65384"/>
              <a:buChar char="●"/>
              <a:tabLst>
                <a:tab pos="371475" algn="l"/>
                <a:tab pos="372110" algn="l"/>
              </a:tabLst>
            </a:pPr>
            <a:r>
              <a:rPr sz="2600" i="1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600" i="1" spc="-5" dirty="0">
                <a:solidFill>
                  <a:srgbClr val="FF0000"/>
                </a:solidFill>
                <a:latin typeface="Arial"/>
                <a:cs typeface="Arial"/>
              </a:rPr>
              <a:t>talk on how to</a:t>
            </a:r>
            <a:r>
              <a:rPr sz="26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FF0000"/>
                </a:solidFill>
                <a:latin typeface="Arial"/>
                <a:cs typeface="Arial"/>
              </a:rPr>
              <a:t>prescribe!</a:t>
            </a:r>
            <a:endParaRPr sz="2600">
              <a:latin typeface="Arial"/>
              <a:cs typeface="Arial"/>
            </a:endParaRPr>
          </a:p>
          <a:p>
            <a:pPr marL="371475" marR="467359" indent="-359410">
              <a:lnSpc>
                <a:spcPts val="3060"/>
              </a:lnSpc>
              <a:spcBef>
                <a:spcPts val="120"/>
              </a:spcBef>
              <a:buSzPct val="65384"/>
              <a:buChar char="●"/>
              <a:tabLst>
                <a:tab pos="371475" algn="l"/>
                <a:tab pos="372110" algn="l"/>
              </a:tabLst>
            </a:pPr>
            <a:r>
              <a:rPr sz="2600" spc="-5" dirty="0">
                <a:latin typeface="Arial"/>
                <a:cs typeface="Arial"/>
              </a:rPr>
              <a:t>Initiation dose: </a:t>
            </a:r>
            <a:r>
              <a:rPr sz="2600" i="1" dirty="0">
                <a:latin typeface="Arial"/>
                <a:cs typeface="Arial"/>
              </a:rPr>
              <a:t>“Puberty </a:t>
            </a:r>
            <a:r>
              <a:rPr sz="2600" i="1" spc="-5" dirty="0">
                <a:latin typeface="Arial"/>
                <a:cs typeface="Arial"/>
              </a:rPr>
              <a:t>Doesn’t </a:t>
            </a:r>
            <a:r>
              <a:rPr sz="2600" i="1" spc="-10" dirty="0">
                <a:latin typeface="Arial"/>
                <a:cs typeface="Arial"/>
              </a:rPr>
              <a:t>Start </a:t>
            </a:r>
            <a:r>
              <a:rPr sz="2600" i="1" spc="-5" dirty="0">
                <a:latin typeface="Arial"/>
                <a:cs typeface="Arial"/>
              </a:rPr>
              <a:t>Right </a:t>
            </a:r>
            <a:r>
              <a:rPr sz="2600" i="1" spc="-15" dirty="0">
                <a:latin typeface="Arial"/>
                <a:cs typeface="Arial"/>
              </a:rPr>
              <a:t>Away </a:t>
            </a:r>
            <a:r>
              <a:rPr sz="2600" i="1" spc="-5" dirty="0">
                <a:latin typeface="Arial"/>
                <a:cs typeface="Arial"/>
              </a:rPr>
              <a:t>with  </a:t>
            </a:r>
            <a:r>
              <a:rPr sz="2600" i="1" spc="-10" dirty="0">
                <a:latin typeface="Arial"/>
                <a:cs typeface="Arial"/>
              </a:rPr>
              <a:t>Adult </a:t>
            </a:r>
            <a:r>
              <a:rPr sz="2600" i="1" spc="-5" dirty="0">
                <a:latin typeface="Arial"/>
                <a:cs typeface="Arial"/>
              </a:rPr>
              <a:t>Hormone Levels and Neither Do</a:t>
            </a:r>
            <a:r>
              <a:rPr sz="2600" i="1" spc="-20" dirty="0">
                <a:latin typeface="Arial"/>
                <a:cs typeface="Arial"/>
              </a:rPr>
              <a:t> We.”</a:t>
            </a:r>
            <a:endParaRPr sz="2600">
              <a:latin typeface="Arial"/>
              <a:cs typeface="Arial"/>
            </a:endParaRPr>
          </a:p>
          <a:p>
            <a:pPr marL="828675" marR="5080" lvl="1" indent="-382270">
              <a:lnSpc>
                <a:spcPts val="2360"/>
              </a:lnSpc>
              <a:spcBef>
                <a:spcPts val="5"/>
              </a:spcBef>
              <a:buChar char="○"/>
              <a:tabLst>
                <a:tab pos="828675" algn="l"/>
                <a:tab pos="829310" algn="l"/>
              </a:tabLst>
            </a:pPr>
            <a:r>
              <a:rPr sz="2000" spc="-10" dirty="0">
                <a:latin typeface="Arial"/>
                <a:cs typeface="Arial"/>
              </a:rPr>
              <a:t>Translation: </a:t>
            </a:r>
            <a:r>
              <a:rPr sz="2000" spc="-5" dirty="0">
                <a:latin typeface="Arial"/>
                <a:cs typeface="Arial"/>
              </a:rPr>
              <a:t>Gradual increase with </a:t>
            </a:r>
            <a:r>
              <a:rPr sz="2000" dirty="0">
                <a:latin typeface="Arial"/>
                <a:cs typeface="Arial"/>
              </a:rPr>
              <a:t>close monitoring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serum </a:t>
            </a:r>
            <a:r>
              <a:rPr sz="2000" spc="-5" dirty="0">
                <a:latin typeface="Arial"/>
                <a:cs typeface="Arial"/>
              </a:rPr>
              <a:t>hormone  levels, </a:t>
            </a:r>
            <a:r>
              <a:rPr sz="2000" dirty="0">
                <a:latin typeface="Arial"/>
                <a:cs typeface="Arial"/>
              </a:rPr>
              <a:t>metabolic </a:t>
            </a:r>
            <a:r>
              <a:rPr sz="2000" spc="-5" dirty="0">
                <a:latin typeface="Arial"/>
                <a:cs typeface="Arial"/>
              </a:rPr>
              <a:t>tests, etc., and in </a:t>
            </a:r>
            <a:r>
              <a:rPr sz="2000" dirty="0">
                <a:latin typeface="Arial"/>
                <a:cs typeface="Arial"/>
              </a:rPr>
              <a:t>many cases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overlapping</a:t>
            </a:r>
            <a:r>
              <a:rPr sz="2000" spc="-5" dirty="0">
                <a:latin typeface="Arial"/>
                <a:cs typeface="Arial"/>
              </a:rPr>
              <a:t> with  pubertal or </a:t>
            </a:r>
            <a:r>
              <a:rPr sz="2000" dirty="0">
                <a:latin typeface="Arial"/>
                <a:cs typeface="Arial"/>
              </a:rPr>
              <a:t>menstrual suppression (as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indicated)</a:t>
            </a:r>
            <a:endParaRPr sz="2000">
              <a:latin typeface="Arial"/>
              <a:cs typeface="Arial"/>
            </a:endParaRPr>
          </a:p>
          <a:p>
            <a:pPr marL="371475" indent="-359410">
              <a:lnSpc>
                <a:spcPts val="2935"/>
              </a:lnSpc>
              <a:buSzPct val="65384"/>
              <a:buChar char="●"/>
              <a:tabLst>
                <a:tab pos="371475" algn="l"/>
                <a:tab pos="372110" algn="l"/>
              </a:tabLst>
            </a:pPr>
            <a:r>
              <a:rPr sz="2600" dirty="0">
                <a:latin typeface="Arial"/>
                <a:cs typeface="Arial"/>
              </a:rPr>
              <a:t>Maintenance </a:t>
            </a:r>
            <a:r>
              <a:rPr sz="2600" spc="-5" dirty="0">
                <a:latin typeface="Arial"/>
                <a:cs typeface="Arial"/>
              </a:rPr>
              <a:t>dose: </a:t>
            </a:r>
            <a:r>
              <a:rPr sz="2600" i="1" dirty="0">
                <a:latin typeface="Arial"/>
                <a:cs typeface="Arial"/>
              </a:rPr>
              <a:t>“What </a:t>
            </a:r>
            <a:r>
              <a:rPr sz="2600" i="1" spc="-5" dirty="0">
                <a:latin typeface="Arial"/>
                <a:cs typeface="Arial"/>
              </a:rPr>
              <a:t>Is </a:t>
            </a:r>
            <a:r>
              <a:rPr sz="2600" i="1" dirty="0">
                <a:latin typeface="Arial"/>
                <a:cs typeface="Arial"/>
              </a:rPr>
              <a:t>More </a:t>
            </a:r>
            <a:r>
              <a:rPr sz="2600" i="1" spc="-5" dirty="0">
                <a:latin typeface="Arial"/>
                <a:cs typeface="Arial"/>
              </a:rPr>
              <a:t>Important Than</a:t>
            </a:r>
            <a:r>
              <a:rPr sz="2600" i="1" spc="-9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How</a:t>
            </a:r>
            <a:endParaRPr sz="2600">
              <a:latin typeface="Arial"/>
              <a:cs typeface="Arial"/>
            </a:endParaRPr>
          </a:p>
          <a:p>
            <a:pPr marL="371475" marR="264160">
              <a:lnSpc>
                <a:spcPts val="3060"/>
              </a:lnSpc>
              <a:spcBef>
                <a:spcPts val="120"/>
              </a:spcBef>
            </a:pPr>
            <a:r>
              <a:rPr sz="2600" i="1" dirty="0">
                <a:latin typeface="Arial"/>
                <a:cs typeface="Arial"/>
              </a:rPr>
              <a:t>Much </a:t>
            </a:r>
            <a:r>
              <a:rPr sz="2600" i="1" spc="-5" dirty="0">
                <a:latin typeface="Arial"/>
                <a:cs typeface="Arial"/>
              </a:rPr>
              <a:t>Hormone </a:t>
            </a:r>
            <a:r>
              <a:rPr sz="2600" i="1" spc="-55" dirty="0">
                <a:latin typeface="Arial"/>
                <a:cs typeface="Arial"/>
              </a:rPr>
              <a:t>You </a:t>
            </a:r>
            <a:r>
              <a:rPr sz="2600" i="1" spc="-10" dirty="0">
                <a:latin typeface="Arial"/>
                <a:cs typeface="Arial"/>
              </a:rPr>
              <a:t>Are </a:t>
            </a:r>
            <a:r>
              <a:rPr sz="2600" i="1" spc="-5" dirty="0">
                <a:latin typeface="Arial"/>
                <a:cs typeface="Arial"/>
              </a:rPr>
              <a:t>On Is How </a:t>
            </a:r>
            <a:r>
              <a:rPr sz="2600" i="1" spc="-55" dirty="0">
                <a:latin typeface="Arial"/>
                <a:cs typeface="Arial"/>
              </a:rPr>
              <a:t>You </a:t>
            </a:r>
            <a:r>
              <a:rPr sz="2600" i="1" spc="-5" dirty="0">
                <a:latin typeface="Arial"/>
                <a:cs typeface="Arial"/>
              </a:rPr>
              <a:t>Feel and If</a:t>
            </a:r>
            <a:r>
              <a:rPr sz="2600" i="1" spc="-190" dirty="0">
                <a:latin typeface="Arial"/>
                <a:cs typeface="Arial"/>
              </a:rPr>
              <a:t> </a:t>
            </a:r>
            <a:r>
              <a:rPr sz="2600" i="1" spc="-55" dirty="0">
                <a:latin typeface="Arial"/>
                <a:cs typeface="Arial"/>
              </a:rPr>
              <a:t>You  </a:t>
            </a:r>
            <a:r>
              <a:rPr sz="2600" i="1" spc="-10" dirty="0">
                <a:latin typeface="Arial"/>
                <a:cs typeface="Arial"/>
              </a:rPr>
              <a:t>See </a:t>
            </a:r>
            <a:r>
              <a:rPr sz="2600" i="1" spc="-5" dirty="0">
                <a:latin typeface="Arial"/>
                <a:cs typeface="Arial"/>
              </a:rPr>
              <a:t>Desirable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Change.”</a:t>
            </a:r>
            <a:endParaRPr sz="2600">
              <a:latin typeface="Arial"/>
              <a:cs typeface="Arial"/>
            </a:endParaRPr>
          </a:p>
          <a:p>
            <a:pPr marL="828675" marR="453390" lvl="1" indent="-359410">
              <a:lnSpc>
                <a:spcPts val="2360"/>
              </a:lnSpc>
              <a:spcBef>
                <a:spcPts val="5"/>
              </a:spcBef>
              <a:buSzPct val="85000"/>
              <a:buChar char="○"/>
              <a:tabLst>
                <a:tab pos="828675" algn="l"/>
                <a:tab pos="829310" algn="l"/>
              </a:tabLst>
            </a:pPr>
            <a:r>
              <a:rPr sz="2000" spc="-10" dirty="0">
                <a:latin typeface="Arial"/>
                <a:cs typeface="Arial"/>
              </a:rPr>
              <a:t>Translation: </a:t>
            </a:r>
            <a:r>
              <a:rPr sz="2000" spc="-5" dirty="0">
                <a:latin typeface="Arial"/>
                <a:cs typeface="Arial"/>
              </a:rPr>
              <a:t>Routine blood </a:t>
            </a:r>
            <a:r>
              <a:rPr sz="2000" dirty="0">
                <a:latin typeface="Arial"/>
                <a:cs typeface="Arial"/>
              </a:rPr>
              <a:t>monitoring (levels) </a:t>
            </a:r>
            <a:r>
              <a:rPr sz="2000" spc="-5" dirty="0">
                <a:latin typeface="Arial"/>
                <a:cs typeface="Arial"/>
              </a:rPr>
              <a:t>assures healthy and  therapeutic doses are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3400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GAH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Dosing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7491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Testosterone</a:t>
            </a:r>
            <a:r>
              <a:rPr sz="420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Formulations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862" y="1303075"/>
            <a:ext cx="8476274" cy="384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775" y="4235825"/>
            <a:ext cx="2983865" cy="0"/>
          </a:xfrm>
          <a:custGeom>
            <a:avLst/>
            <a:gdLst/>
            <a:ahLst/>
            <a:cxnLst/>
            <a:rect l="l" t="t" r="r" b="b"/>
            <a:pathLst>
              <a:path w="2983865">
                <a:moveTo>
                  <a:pt x="0" y="0"/>
                </a:moveTo>
                <a:lnTo>
                  <a:pt x="2983799" y="0"/>
                </a:lnTo>
              </a:path>
            </a:pathLst>
          </a:custGeom>
          <a:ln w="761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728090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Testosterone</a:t>
            </a:r>
            <a:r>
              <a:rPr sz="420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Expectations</a:t>
            </a:r>
            <a:endParaRPr sz="42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8662" y="1216949"/>
          <a:ext cx="8159750" cy="369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Onset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 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B5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Redistribution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2-5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Voice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Deepens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Amenorrhea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Vaginal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Atrophy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Emotional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Changes/Increased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Libido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Clitoromegaly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3-6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6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Increased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Muscle Mass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6-12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2-5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Male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Pattern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Hair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(Body/Face)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6-12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months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5-4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9F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56108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Testosterone</a:t>
            </a:r>
            <a:r>
              <a:rPr sz="420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Effects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8087" y="1288327"/>
            <a:ext cx="6940093" cy="369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2723025"/>
            <a:ext cx="2609850" cy="657860"/>
          </a:xfrm>
          <a:custGeom>
            <a:avLst/>
            <a:gdLst/>
            <a:ahLst/>
            <a:cxnLst/>
            <a:rect l="l" t="t" r="r" b="b"/>
            <a:pathLst>
              <a:path w="2609850" h="657860">
                <a:moveTo>
                  <a:pt x="0" y="0"/>
                </a:moveTo>
                <a:lnTo>
                  <a:pt x="2609399" y="0"/>
                </a:lnTo>
                <a:lnTo>
                  <a:pt x="2609399" y="657299"/>
                </a:lnTo>
                <a:lnTo>
                  <a:pt x="0" y="657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2723025"/>
            <a:ext cx="2609850" cy="657860"/>
          </a:xfrm>
          <a:custGeom>
            <a:avLst/>
            <a:gdLst/>
            <a:ahLst/>
            <a:cxnLst/>
            <a:rect l="l" t="t" r="r" b="b"/>
            <a:pathLst>
              <a:path w="2609850" h="657860">
                <a:moveTo>
                  <a:pt x="0" y="0"/>
                </a:moveTo>
                <a:lnTo>
                  <a:pt x="2609399" y="0"/>
                </a:lnTo>
                <a:lnTo>
                  <a:pt x="2609399" y="657299"/>
                </a:lnTo>
                <a:lnTo>
                  <a:pt x="0" y="657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7258050" cy="377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110"/>
              </a:lnSpc>
              <a:spcBef>
                <a:spcPts val="100"/>
              </a:spcBef>
              <a:buSzPct val="6923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600" b="1" spc="-5" dirty="0">
                <a:latin typeface="Arial"/>
                <a:cs typeface="Arial"/>
              </a:rPr>
              <a:t>Emotions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sz="2600" spc="-10" dirty="0">
                <a:latin typeface="Arial"/>
                <a:cs typeface="Arial"/>
              </a:rPr>
              <a:t>Stoicism </a:t>
            </a:r>
            <a:r>
              <a:rPr sz="2600" spc="-5" dirty="0">
                <a:latin typeface="Arial"/>
                <a:cs typeface="Arial"/>
              </a:rPr>
              <a:t>is not just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stereotype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9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Pubertal </a:t>
            </a:r>
            <a:r>
              <a:rPr sz="2000" spc="-60" dirty="0">
                <a:latin typeface="Arial"/>
                <a:cs typeface="Arial"/>
              </a:rPr>
              <a:t>Teen </a:t>
            </a:r>
            <a:r>
              <a:rPr sz="2000" dirty="0">
                <a:latin typeface="Arial"/>
                <a:cs typeface="Arial"/>
              </a:rPr>
              <a:t>vs </a:t>
            </a:r>
            <a:r>
              <a:rPr sz="2000" spc="-5" dirty="0">
                <a:latin typeface="Arial"/>
                <a:cs typeface="Arial"/>
              </a:rPr>
              <a:t>Rhoid Rage</a:t>
            </a:r>
            <a:endParaRPr sz="2000">
              <a:latin typeface="Arial"/>
              <a:cs typeface="Arial"/>
            </a:endParaRPr>
          </a:p>
          <a:p>
            <a:pPr marL="379095" indent="-367030">
              <a:lnSpc>
                <a:spcPts val="3110"/>
              </a:lnSpc>
              <a:spcBef>
                <a:spcPts val="1805"/>
              </a:spcBef>
              <a:buSzPct val="6923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600" b="1" spc="-25" dirty="0">
                <a:latin typeface="Arial"/>
                <a:cs typeface="Arial"/>
              </a:rPr>
              <a:t>Vaginal </a:t>
            </a:r>
            <a:r>
              <a:rPr sz="2600" b="1" spc="-5" dirty="0">
                <a:latin typeface="Arial"/>
                <a:cs typeface="Arial"/>
              </a:rPr>
              <a:t>Atrophy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sz="2600" dirty="0">
                <a:latin typeface="Arial"/>
                <a:cs typeface="Arial"/>
              </a:rPr>
              <a:t>“irritation, </a:t>
            </a:r>
            <a:r>
              <a:rPr sz="2600" spc="-5" dirty="0">
                <a:latin typeface="Arial"/>
                <a:cs typeface="Arial"/>
              </a:rPr>
              <a:t>dryness, and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pain”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6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COMMON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treatable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5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dirty="0">
                <a:latin typeface="Arial"/>
                <a:cs typeface="Arial"/>
              </a:rPr>
              <a:t>May </a:t>
            </a:r>
            <a:r>
              <a:rPr sz="2000" spc="-5" dirty="0">
                <a:latin typeface="Arial"/>
                <a:cs typeface="Arial"/>
              </a:rPr>
              <a:t>impact </a:t>
            </a:r>
            <a:r>
              <a:rPr sz="2000" dirty="0">
                <a:latin typeface="Arial"/>
                <a:cs typeface="Arial"/>
              </a:rPr>
              <a:t>sexual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intercourse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8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Changes presentation of STIs, BV and </a:t>
            </a:r>
            <a:r>
              <a:rPr sz="2000" spc="-40" dirty="0">
                <a:latin typeface="Arial"/>
                <a:cs typeface="Arial"/>
              </a:rPr>
              <a:t>Yeast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Infections</a:t>
            </a:r>
            <a:endParaRPr sz="2000">
              <a:latin typeface="Arial"/>
              <a:cs typeface="Arial"/>
            </a:endParaRPr>
          </a:p>
          <a:p>
            <a:pPr marL="379095" indent="-367030">
              <a:lnSpc>
                <a:spcPts val="3110"/>
              </a:lnSpc>
              <a:spcBef>
                <a:spcPts val="1805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b="1" spc="-5" dirty="0">
                <a:latin typeface="Arial"/>
                <a:cs typeface="Arial"/>
              </a:rPr>
              <a:t>Break-through vaginal bleeding </a:t>
            </a:r>
            <a:r>
              <a:rPr sz="2600" b="1" dirty="0">
                <a:latin typeface="Arial"/>
                <a:cs typeface="Arial"/>
              </a:rPr>
              <a:t>&amp;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cramping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65"/>
              </a:lnSpc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STIs, </a:t>
            </a:r>
            <a:r>
              <a:rPr sz="2000" spc="-65" dirty="0">
                <a:latin typeface="Arial"/>
                <a:cs typeface="Arial"/>
              </a:rPr>
              <a:t>BV, </a:t>
            </a:r>
            <a:r>
              <a:rPr sz="2000" spc="-35" dirty="0">
                <a:latin typeface="Arial"/>
                <a:cs typeface="Arial"/>
              </a:rPr>
              <a:t>Yeast, </a:t>
            </a:r>
            <a:r>
              <a:rPr sz="2000" spc="-10" dirty="0">
                <a:latin typeface="Arial"/>
                <a:cs typeface="Arial"/>
              </a:rPr>
              <a:t>Trauma/Sex... </a:t>
            </a:r>
            <a:r>
              <a:rPr sz="2000" spc="-5" dirty="0">
                <a:latin typeface="Arial"/>
                <a:cs typeface="Arial"/>
              </a:rPr>
              <a:t>And also uterine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bleeding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55"/>
              </a:lnSpc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Low abdominal pain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COMMON, unknown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cause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80"/>
              </a:lnSpc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2000" dirty="0">
                <a:latin typeface="Arial"/>
                <a:cs typeface="Arial"/>
              </a:rPr>
              <a:t>consider </a:t>
            </a:r>
            <a:r>
              <a:rPr sz="2000" spc="-5" dirty="0">
                <a:latin typeface="Arial"/>
                <a:cs typeface="Arial"/>
              </a:rPr>
              <a:t>NSAIDs,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Progestins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7917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Testosterone</a:t>
            </a:r>
            <a:r>
              <a:rPr sz="420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Considerations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8728075" cy="3564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110"/>
              </a:lnSpc>
              <a:spcBef>
                <a:spcPts val="100"/>
              </a:spcBef>
              <a:buSzPct val="6923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600" b="1" spc="-5" dirty="0">
                <a:latin typeface="Arial"/>
                <a:cs typeface="Arial"/>
              </a:rPr>
              <a:t>Balding: </a:t>
            </a:r>
            <a:r>
              <a:rPr sz="2600" spc="-10" dirty="0">
                <a:latin typeface="Arial"/>
                <a:cs typeface="Arial"/>
              </a:rPr>
              <a:t>Androgenic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Alopecia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6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Often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genetic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8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Consider finasteride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</a:t>
            </a:r>
            <a:endParaRPr sz="2000">
              <a:latin typeface="Arial"/>
              <a:cs typeface="Arial"/>
            </a:endParaRPr>
          </a:p>
          <a:p>
            <a:pPr marL="379095" indent="-367030">
              <a:lnSpc>
                <a:spcPts val="3110"/>
              </a:lnSpc>
              <a:spcBef>
                <a:spcPts val="1805"/>
              </a:spcBef>
              <a:buSzPct val="6923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600" b="1" spc="-5" dirty="0">
                <a:latin typeface="Arial"/>
                <a:cs typeface="Arial"/>
              </a:rPr>
              <a:t>Fatigue</a:t>
            </a:r>
            <a:r>
              <a:rPr sz="2600" spc="-5" dirty="0">
                <a:latin typeface="Arial"/>
                <a:cs typeface="Arial"/>
              </a:rPr>
              <a:t>: Iron </a:t>
            </a:r>
            <a:r>
              <a:rPr sz="2600" dirty="0">
                <a:latin typeface="Arial"/>
                <a:cs typeface="Arial"/>
              </a:rPr>
              <a:t>&amp;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Hct</a:t>
            </a:r>
            <a:endParaRPr sz="2600">
              <a:latin typeface="Arial"/>
              <a:cs typeface="Arial"/>
            </a:endParaRPr>
          </a:p>
          <a:p>
            <a:pPr marL="836294" marR="5080" lvl="1" indent="-382270">
              <a:lnSpc>
                <a:spcPts val="2360"/>
              </a:lnSpc>
              <a:spcBef>
                <a:spcPts val="100"/>
              </a:spcBef>
              <a:buChar char="○"/>
              <a:tabLst>
                <a:tab pos="836294" algn="l"/>
                <a:tab pos="836930" algn="l"/>
              </a:tabLst>
            </a:pPr>
            <a:r>
              <a:rPr sz="2000" dirty="0">
                <a:latin typeface="Arial"/>
                <a:cs typeface="Arial"/>
              </a:rPr>
              <a:t>T </a:t>
            </a:r>
            <a:r>
              <a:rPr sz="2000" spc="-5" dirty="0">
                <a:latin typeface="Arial"/>
                <a:cs typeface="Arial"/>
              </a:rPr>
              <a:t>increase EPO leading to increase RBCs </a:t>
            </a:r>
            <a:r>
              <a:rPr sz="2000" dirty="0">
                <a:latin typeface="Arial"/>
                <a:cs typeface="Arial"/>
              </a:rPr>
              <a:t>(primary </a:t>
            </a:r>
            <a:r>
              <a:rPr sz="2000" spc="-5" dirty="0">
                <a:latin typeface="Arial"/>
                <a:cs typeface="Arial"/>
              </a:rPr>
              <a:t>polycythemia) with  elevated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Hct/Hb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28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Increase demand for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Iron</a:t>
            </a:r>
            <a:endParaRPr sz="2000">
              <a:latin typeface="Arial"/>
              <a:cs typeface="Arial"/>
            </a:endParaRPr>
          </a:p>
          <a:p>
            <a:pPr marL="379095" indent="-367030">
              <a:lnSpc>
                <a:spcPts val="3090"/>
              </a:lnSpc>
              <a:spcBef>
                <a:spcPts val="181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b="1" dirty="0">
                <a:latin typeface="Arial"/>
                <a:cs typeface="Arial"/>
              </a:rPr>
              <a:t>“Bottom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Growth”</a:t>
            </a:r>
            <a:endParaRPr sz="2600">
              <a:latin typeface="Arial"/>
              <a:cs typeface="Arial"/>
            </a:endParaRPr>
          </a:p>
          <a:p>
            <a:pPr marL="379095" indent="-367030">
              <a:lnSpc>
                <a:spcPts val="3090"/>
              </a:lnSpc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b="1" spc="-10" dirty="0">
                <a:latin typeface="Arial"/>
                <a:cs typeface="Arial"/>
              </a:rPr>
              <a:t>Sex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Drive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7917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Testosterone</a:t>
            </a:r>
            <a:r>
              <a:rPr sz="4200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Considerations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4465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Estradiol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Formulations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775" y="4235825"/>
            <a:ext cx="2983865" cy="0"/>
          </a:xfrm>
          <a:custGeom>
            <a:avLst/>
            <a:gdLst/>
            <a:ahLst/>
            <a:cxnLst/>
            <a:rect l="l" t="t" r="r" b="b"/>
            <a:pathLst>
              <a:path w="2983865">
                <a:moveTo>
                  <a:pt x="0" y="0"/>
                </a:moveTo>
                <a:lnTo>
                  <a:pt x="2983799" y="0"/>
                </a:lnTo>
              </a:path>
            </a:pathLst>
          </a:custGeom>
          <a:ln w="7619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562" y="1362940"/>
            <a:ext cx="8614874" cy="346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035" rIns="0" bIns="0" rtlCol="0">
            <a:spAutoFit/>
          </a:bodyPr>
          <a:lstStyle/>
          <a:p>
            <a:pPr marL="3141980" marR="5080" indent="-2927985">
              <a:lnSpc>
                <a:spcPct val="100000"/>
              </a:lnSpc>
              <a:spcBef>
                <a:spcPts val="100"/>
              </a:spcBef>
            </a:pPr>
            <a:r>
              <a:rPr sz="4600" spc="-10" dirty="0">
                <a:solidFill>
                  <a:srgbClr val="222222"/>
                </a:solidFill>
                <a:latin typeface="Times New Roman"/>
                <a:cs typeface="Times New Roman"/>
              </a:rPr>
              <a:t>Physical Health </a:t>
            </a:r>
            <a:r>
              <a:rPr sz="4600" dirty="0">
                <a:solidFill>
                  <a:srgbClr val="222222"/>
                </a:solidFill>
                <a:latin typeface="Times New Roman"/>
                <a:cs typeface="Times New Roman"/>
              </a:rPr>
              <a:t>for</a:t>
            </a:r>
            <a:r>
              <a:rPr sz="4600" spc="-165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4600" spc="-10" dirty="0">
                <a:solidFill>
                  <a:srgbClr val="222222"/>
                </a:solidFill>
                <a:latin typeface="Times New Roman"/>
                <a:cs typeface="Times New Roman"/>
              </a:rPr>
              <a:t>LGBTQ+  </a:t>
            </a:r>
            <a:r>
              <a:rPr sz="4600" spc="-105" dirty="0">
                <a:solidFill>
                  <a:srgbClr val="222222"/>
                </a:solidFill>
                <a:latin typeface="Times New Roman"/>
                <a:cs typeface="Times New Roman"/>
              </a:rPr>
              <a:t>Youth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1872" y="2830838"/>
            <a:ext cx="5877560" cy="105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628015" marR="624840" algn="ctr">
              <a:lnSpc>
                <a:spcPct val="79700"/>
              </a:lnSpc>
              <a:spcBef>
                <a:spcPts val="720"/>
              </a:spcBef>
            </a:pPr>
            <a:r>
              <a:rPr sz="2600" spc="-15" dirty="0">
                <a:solidFill>
                  <a:srgbClr val="595959"/>
                </a:solidFill>
                <a:latin typeface="Arial"/>
                <a:cs typeface="Arial"/>
              </a:rPr>
              <a:t>Emily Allen, </a:t>
            </a:r>
            <a:r>
              <a:rPr sz="2600" spc="-10" dirty="0">
                <a:solidFill>
                  <a:srgbClr val="595959"/>
                </a:solidFill>
                <a:latin typeface="Arial"/>
                <a:cs typeface="Arial"/>
              </a:rPr>
              <a:t>MD, MPH</a:t>
            </a:r>
            <a:r>
              <a:rPr sz="2600" spc="-1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595959"/>
                </a:solidFill>
                <a:latin typeface="Arial"/>
                <a:cs typeface="Arial"/>
              </a:rPr>
              <a:t>(she/her)  </a:t>
            </a:r>
            <a:r>
              <a:rPr sz="2600" spc="-15" dirty="0">
                <a:solidFill>
                  <a:srgbClr val="595959"/>
                </a:solidFill>
                <a:latin typeface="Arial"/>
                <a:cs typeface="Arial"/>
              </a:rPr>
              <a:t>Kate </a:t>
            </a:r>
            <a:r>
              <a:rPr sz="2600" spc="-5" dirty="0">
                <a:solidFill>
                  <a:srgbClr val="595959"/>
                </a:solidFill>
                <a:latin typeface="Arial"/>
                <a:cs typeface="Arial"/>
              </a:rPr>
              <a:t>Millington, </a:t>
            </a:r>
            <a:r>
              <a:rPr sz="2600" spc="-10" dirty="0">
                <a:solidFill>
                  <a:srgbClr val="595959"/>
                </a:solidFill>
                <a:latin typeface="Arial"/>
                <a:cs typeface="Arial"/>
              </a:rPr>
              <a:t>MD</a:t>
            </a:r>
            <a:r>
              <a:rPr sz="2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595959"/>
                </a:solidFill>
                <a:latin typeface="Arial"/>
                <a:cs typeface="Arial"/>
              </a:rPr>
              <a:t>(she/her)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2485"/>
              </a:lnSpc>
            </a:pPr>
            <a:r>
              <a:rPr sz="2600" spc="-10" dirty="0">
                <a:solidFill>
                  <a:srgbClr val="595959"/>
                </a:solidFill>
                <a:latin typeface="Arial"/>
                <a:cs typeface="Arial"/>
              </a:rPr>
              <a:t>Jason </a:t>
            </a:r>
            <a:r>
              <a:rPr sz="2600" spc="-35" dirty="0">
                <a:solidFill>
                  <a:srgbClr val="595959"/>
                </a:solidFill>
                <a:latin typeface="Arial"/>
                <a:cs typeface="Arial"/>
              </a:rPr>
              <a:t>Rafferty, </a:t>
            </a:r>
            <a:r>
              <a:rPr sz="2600" spc="-10" dirty="0">
                <a:solidFill>
                  <a:srgbClr val="595959"/>
                </a:solidFill>
                <a:latin typeface="Arial"/>
                <a:cs typeface="Arial"/>
              </a:rPr>
              <a:t>MD, MEd, MPH</a:t>
            </a:r>
            <a:r>
              <a:rPr sz="2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595959"/>
                </a:solidFill>
                <a:latin typeface="Arial"/>
                <a:cs typeface="Arial"/>
              </a:rPr>
              <a:t>(he/him)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236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Estradiol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Expectations</a:t>
            </a:r>
            <a:endParaRPr sz="42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3887" y="1362949"/>
          <a:ext cx="7908925" cy="345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Onset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31B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 Change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31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Libido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Erections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3-6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Testicular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25% by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 by 2-3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Sperm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Production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Enough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Enough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Breast Growth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3-6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2-3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Redistribution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3-6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2-3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Muscle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1-2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Softened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Skin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3-6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Decreased 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Terminal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Hair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A64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6-12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&gt;3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6D6D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6D6D6"/>
                      </a:solidFill>
                      <a:prstDash val="solid"/>
                    </a:lnB>
                    <a:solidFill>
                      <a:srgbClr val="C17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45662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Estradiol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Effects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2723025"/>
            <a:ext cx="2609850" cy="657860"/>
          </a:xfrm>
          <a:custGeom>
            <a:avLst/>
            <a:gdLst/>
            <a:ahLst/>
            <a:cxnLst/>
            <a:rect l="l" t="t" r="r" b="b"/>
            <a:pathLst>
              <a:path w="2609850" h="657860">
                <a:moveTo>
                  <a:pt x="0" y="0"/>
                </a:moveTo>
                <a:lnTo>
                  <a:pt x="2609399" y="0"/>
                </a:lnTo>
                <a:lnTo>
                  <a:pt x="2609399" y="657299"/>
                </a:lnTo>
                <a:lnTo>
                  <a:pt x="0" y="657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175" y="1238978"/>
            <a:ext cx="7015649" cy="390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990350"/>
            <a:ext cx="8794115" cy="403860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925"/>
              </a:spcBef>
              <a:buSzPct val="69230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2600" b="1" spc="-5" dirty="0">
                <a:latin typeface="Arial"/>
                <a:cs typeface="Arial"/>
              </a:rPr>
              <a:t>Emotions </a:t>
            </a:r>
            <a:r>
              <a:rPr sz="2600" spc="-5" dirty="0">
                <a:latin typeface="Arial"/>
                <a:cs typeface="Arial"/>
              </a:rPr>
              <a:t>are </a:t>
            </a:r>
            <a:r>
              <a:rPr sz="2600" dirty="0">
                <a:latin typeface="Arial"/>
                <a:cs typeface="Arial"/>
              </a:rPr>
              <a:t>more “available”</a:t>
            </a:r>
            <a:endParaRPr sz="2600">
              <a:latin typeface="Arial"/>
              <a:cs typeface="Arial"/>
            </a:endParaRPr>
          </a:p>
          <a:p>
            <a:pPr marL="379095" indent="-367030">
              <a:lnSpc>
                <a:spcPts val="3110"/>
              </a:lnSpc>
              <a:spcBef>
                <a:spcPts val="183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b="1" spc="-10" dirty="0">
                <a:latin typeface="Arial"/>
                <a:cs typeface="Arial"/>
              </a:rPr>
              <a:t>Sexual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Function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6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oint and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hoot</a:t>
            </a:r>
            <a:endParaRPr sz="2000">
              <a:latin typeface="Arial"/>
              <a:cs typeface="Arial"/>
            </a:endParaRPr>
          </a:p>
          <a:p>
            <a:pPr marL="836294" marR="5080" lvl="1" indent="-382270">
              <a:lnSpc>
                <a:spcPts val="2360"/>
              </a:lnSpc>
              <a:spcBef>
                <a:spcPts val="90"/>
              </a:spcBef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Hormone impacts </a:t>
            </a:r>
            <a:r>
              <a:rPr sz="2000" dirty="0">
                <a:latin typeface="Arial"/>
                <a:cs typeface="Arial"/>
              </a:rPr>
              <a:t>maintenance </a:t>
            </a:r>
            <a:r>
              <a:rPr sz="2000" spc="-5" dirty="0">
                <a:latin typeface="Arial"/>
                <a:cs typeface="Arial"/>
              </a:rPr>
              <a:t>of erections, </a:t>
            </a:r>
            <a:r>
              <a:rPr sz="2000" dirty="0">
                <a:latin typeface="Arial"/>
                <a:cs typeface="Arial"/>
              </a:rPr>
              <a:t>semen contents (prostatic  </a:t>
            </a:r>
            <a:r>
              <a:rPr sz="2000" spc="-5" dirty="0">
                <a:latin typeface="Arial"/>
                <a:cs typeface="Arial"/>
              </a:rPr>
              <a:t>function),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5" dirty="0">
                <a:latin typeface="Arial"/>
                <a:cs typeface="Arial"/>
              </a:rPr>
              <a:t>likely ability to </a:t>
            </a:r>
            <a:r>
              <a:rPr sz="2000" dirty="0">
                <a:latin typeface="Arial"/>
                <a:cs typeface="Arial"/>
              </a:rPr>
              <a:t>reach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orgasm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28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dirty="0">
                <a:latin typeface="Arial"/>
                <a:cs typeface="Arial"/>
              </a:rPr>
              <a:t>“Use </a:t>
            </a:r>
            <a:r>
              <a:rPr sz="2000" spc="-5" dirty="0">
                <a:latin typeface="Arial"/>
                <a:cs typeface="Arial"/>
              </a:rPr>
              <a:t>it or Lose it”: Penile atrophy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805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spc="-10" dirty="0">
                <a:latin typeface="Arial"/>
                <a:cs typeface="Arial"/>
              </a:rPr>
              <a:t>Body/Facial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Hair</a:t>
            </a:r>
            <a:endParaRPr sz="2600">
              <a:latin typeface="Arial"/>
              <a:cs typeface="Arial"/>
            </a:endParaRPr>
          </a:p>
          <a:p>
            <a:pPr marL="379095" indent="-367030">
              <a:lnSpc>
                <a:spcPts val="3110"/>
              </a:lnSpc>
              <a:spcBef>
                <a:spcPts val="183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spc="-10" dirty="0">
                <a:latin typeface="Arial"/>
                <a:cs typeface="Arial"/>
              </a:rPr>
              <a:t>Breast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9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Does not </a:t>
            </a:r>
            <a:r>
              <a:rPr sz="2000" dirty="0">
                <a:latin typeface="Arial"/>
                <a:cs typeface="Arial"/>
              </a:rPr>
              <a:t>cause (usually </a:t>
            </a:r>
            <a:r>
              <a:rPr sz="2000" spc="-5" dirty="0">
                <a:latin typeface="Arial"/>
                <a:cs typeface="Arial"/>
              </a:rPr>
              <a:t>genetic), but </a:t>
            </a:r>
            <a:r>
              <a:rPr sz="2000" dirty="0">
                <a:latin typeface="Arial"/>
                <a:cs typeface="Arial"/>
              </a:rPr>
              <a:t>can </a:t>
            </a:r>
            <a:r>
              <a:rPr sz="2000" spc="-5" dirty="0">
                <a:latin typeface="Arial"/>
                <a:cs typeface="Arial"/>
              </a:rPr>
              <a:t>promote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8726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Estradiol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Considerations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4" y="1222553"/>
            <a:ext cx="8390890" cy="374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indent="-367030">
              <a:lnSpc>
                <a:spcPts val="3110"/>
              </a:lnSpc>
              <a:spcBef>
                <a:spcPts val="100"/>
              </a:spcBef>
              <a:buSzPct val="69230"/>
              <a:buFont typeface="Arial"/>
              <a:buChar char="●"/>
              <a:tabLst>
                <a:tab pos="417195" algn="l"/>
                <a:tab pos="417830" algn="l"/>
              </a:tabLst>
            </a:pPr>
            <a:r>
              <a:rPr sz="2600" b="1" spc="-30" dirty="0">
                <a:latin typeface="Arial"/>
                <a:cs typeface="Arial"/>
              </a:rPr>
              <a:t>Venous </a:t>
            </a:r>
            <a:r>
              <a:rPr sz="2600" b="1" spc="-5" dirty="0">
                <a:latin typeface="Arial"/>
                <a:cs typeface="Arial"/>
              </a:rPr>
              <a:t>Thromboembolism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(VTE)</a:t>
            </a:r>
            <a:endParaRPr sz="2600">
              <a:latin typeface="Arial"/>
              <a:cs typeface="Arial"/>
            </a:endParaRPr>
          </a:p>
          <a:p>
            <a:pPr marL="874394" lvl="1" indent="-367030">
              <a:lnSpc>
                <a:spcPts val="2365"/>
              </a:lnSpc>
              <a:buClr>
                <a:srgbClr val="000000"/>
              </a:buClr>
              <a:buSzPct val="90000"/>
              <a:buFont typeface="Arial"/>
              <a:buChar char="○"/>
              <a:tabLst>
                <a:tab pos="874394" algn="l"/>
                <a:tab pos="87503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Possible but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unlikely…</a:t>
            </a:r>
            <a:endParaRPr sz="2000">
              <a:latin typeface="Arial"/>
              <a:cs typeface="Arial"/>
            </a:endParaRPr>
          </a:p>
          <a:p>
            <a:pPr marL="874394" lvl="1" indent="-367030">
              <a:lnSpc>
                <a:spcPts val="2355"/>
              </a:lnSpc>
              <a:buSzPct val="90000"/>
              <a:buChar char="○"/>
              <a:tabLst>
                <a:tab pos="874394" algn="l"/>
                <a:tab pos="875030" algn="l"/>
              </a:tabLst>
            </a:pPr>
            <a:r>
              <a:rPr sz="2000" spc="-5" dirty="0">
                <a:latin typeface="Arial"/>
                <a:cs typeface="Arial"/>
              </a:rPr>
              <a:t>Decrease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by:</a:t>
            </a:r>
            <a:endParaRPr sz="2000">
              <a:latin typeface="Arial"/>
              <a:cs typeface="Arial"/>
            </a:endParaRPr>
          </a:p>
          <a:p>
            <a:pPr marL="1331595" lvl="2" indent="-344170">
              <a:lnSpc>
                <a:spcPts val="2355"/>
              </a:lnSpc>
              <a:buSzPct val="75000"/>
              <a:buChar char="■"/>
              <a:tabLst>
                <a:tab pos="1331595" algn="l"/>
                <a:tab pos="1332230" algn="l"/>
              </a:tabLst>
            </a:pPr>
            <a:r>
              <a:rPr sz="2000" spc="-5" dirty="0">
                <a:latin typeface="Arial"/>
                <a:cs typeface="Arial"/>
              </a:rPr>
              <a:t>Use E2 </a:t>
            </a:r>
            <a:r>
              <a:rPr sz="2000" dirty="0">
                <a:latin typeface="Arial"/>
                <a:cs typeface="Arial"/>
              </a:rPr>
              <a:t>(Estradiol) </a:t>
            </a:r>
            <a:r>
              <a:rPr sz="2000" spc="-5" dirty="0">
                <a:latin typeface="Arial"/>
                <a:cs typeface="Arial"/>
              </a:rPr>
              <a:t>instead 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Ethinylestradiol(EE)</a:t>
            </a:r>
            <a:endParaRPr sz="2000">
              <a:latin typeface="Arial"/>
              <a:cs typeface="Arial"/>
            </a:endParaRPr>
          </a:p>
          <a:p>
            <a:pPr marL="1331595" lvl="2" indent="-344170">
              <a:lnSpc>
                <a:spcPts val="2355"/>
              </a:lnSpc>
              <a:buSzPct val="75000"/>
              <a:buChar char="■"/>
              <a:tabLst>
                <a:tab pos="1331595" algn="l"/>
                <a:tab pos="1332230" algn="l"/>
              </a:tabLst>
            </a:pPr>
            <a:r>
              <a:rPr sz="2000" spc="-5" dirty="0">
                <a:latin typeface="Arial"/>
                <a:cs typeface="Arial"/>
              </a:rPr>
              <a:t>Use of lowest </a:t>
            </a:r>
            <a:r>
              <a:rPr sz="2000" spc="-10" dirty="0">
                <a:latin typeface="Arial"/>
                <a:cs typeface="Arial"/>
              </a:rPr>
              <a:t>effective </a:t>
            </a:r>
            <a:r>
              <a:rPr sz="2000" spc="-5" dirty="0">
                <a:latin typeface="Arial"/>
                <a:cs typeface="Arial"/>
              </a:rPr>
              <a:t>dose 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antiandrogen</a:t>
            </a:r>
            <a:endParaRPr sz="2000">
              <a:latin typeface="Arial"/>
              <a:cs typeface="Arial"/>
            </a:endParaRPr>
          </a:p>
          <a:p>
            <a:pPr marL="1331595" lvl="2" indent="-344170">
              <a:lnSpc>
                <a:spcPts val="2355"/>
              </a:lnSpc>
              <a:buSzPct val="75000"/>
              <a:buChar char="■"/>
              <a:tabLst>
                <a:tab pos="1331595" algn="l"/>
                <a:tab pos="1332230" algn="l"/>
              </a:tabLst>
            </a:pPr>
            <a:r>
              <a:rPr sz="2000" spc="-25" dirty="0">
                <a:latin typeface="Arial"/>
                <a:cs typeface="Arial"/>
              </a:rPr>
              <a:t>SL/SC/Topical </a:t>
            </a:r>
            <a:r>
              <a:rPr sz="2000" spc="-5" dirty="0">
                <a:latin typeface="Arial"/>
                <a:cs typeface="Arial"/>
              </a:rPr>
              <a:t>bypass </a:t>
            </a:r>
            <a:r>
              <a:rPr sz="2000" spc="10" dirty="0">
                <a:latin typeface="Arial"/>
                <a:cs typeface="Arial"/>
              </a:rPr>
              <a:t>1</a:t>
            </a:r>
            <a:r>
              <a:rPr sz="1950" spc="15" baseline="32051" dirty="0">
                <a:latin typeface="Arial"/>
                <a:cs typeface="Arial"/>
              </a:rPr>
              <a:t>st </a:t>
            </a:r>
            <a:r>
              <a:rPr sz="2000" spc="-5" dirty="0">
                <a:latin typeface="Arial"/>
                <a:cs typeface="Arial"/>
              </a:rPr>
              <a:t>pass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metabolism</a:t>
            </a:r>
            <a:endParaRPr sz="2000">
              <a:latin typeface="Arial"/>
              <a:cs typeface="Arial"/>
            </a:endParaRPr>
          </a:p>
          <a:p>
            <a:pPr marL="1331595" lvl="2" indent="-344170">
              <a:lnSpc>
                <a:spcPts val="2380"/>
              </a:lnSpc>
              <a:buSzPct val="75000"/>
              <a:buChar char="■"/>
              <a:tabLst>
                <a:tab pos="1331595" algn="l"/>
                <a:tab pos="1332230" algn="l"/>
              </a:tabLst>
            </a:pPr>
            <a:r>
              <a:rPr sz="2000" spc="-5" dirty="0">
                <a:latin typeface="Arial"/>
                <a:cs typeface="Arial"/>
              </a:rPr>
              <a:t>Smoking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30" dirty="0">
                <a:latin typeface="Arial"/>
                <a:cs typeface="Arial"/>
              </a:rPr>
              <a:t>Vaping </a:t>
            </a:r>
            <a:r>
              <a:rPr sz="2000" spc="-5" dirty="0">
                <a:latin typeface="Arial"/>
                <a:cs typeface="Arial"/>
              </a:rPr>
              <a:t>nicotine increases </a:t>
            </a:r>
            <a:r>
              <a:rPr sz="2000" dirty="0"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  <a:p>
            <a:pPr marL="417195" indent="-367030">
              <a:lnSpc>
                <a:spcPts val="3110"/>
              </a:lnSpc>
              <a:spcBef>
                <a:spcPts val="1805"/>
              </a:spcBef>
              <a:buSzPct val="69230"/>
              <a:buChar char="●"/>
              <a:tabLst>
                <a:tab pos="417195" algn="l"/>
                <a:tab pos="417830" algn="l"/>
              </a:tabLst>
            </a:pPr>
            <a:r>
              <a:rPr sz="2600" b="1" spc="-5" dirty="0">
                <a:latin typeface="Arial"/>
                <a:cs typeface="Arial"/>
              </a:rPr>
              <a:t>Fertility</a:t>
            </a:r>
            <a:endParaRPr sz="2600">
              <a:latin typeface="Arial"/>
              <a:cs typeface="Arial"/>
            </a:endParaRPr>
          </a:p>
          <a:p>
            <a:pPr marL="874394" lvl="1" indent="-382905">
              <a:lnSpc>
                <a:spcPts val="2365"/>
              </a:lnSpc>
              <a:buChar char="○"/>
              <a:tabLst>
                <a:tab pos="874394" algn="l"/>
                <a:tab pos="875030" algn="l"/>
              </a:tabLst>
            </a:pPr>
            <a:r>
              <a:rPr sz="2000" spc="-5" dirty="0">
                <a:latin typeface="Arial"/>
                <a:cs typeface="Arial"/>
              </a:rPr>
              <a:t>There is no </a:t>
            </a:r>
            <a:r>
              <a:rPr sz="2000" dirty="0">
                <a:latin typeface="Arial"/>
                <a:cs typeface="Arial"/>
              </a:rPr>
              <a:t>storage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sperm; restarting </a:t>
            </a:r>
            <a:r>
              <a:rPr sz="2000" spc="-5" dirty="0">
                <a:latin typeface="Arial"/>
                <a:cs typeface="Arial"/>
              </a:rPr>
              <a:t>production is </a:t>
            </a:r>
            <a:r>
              <a:rPr sz="2000" dirty="0">
                <a:latin typeface="Arial"/>
                <a:cs typeface="Arial"/>
              </a:rPr>
              <a:t>slow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874394" lvl="1" indent="-382905">
              <a:lnSpc>
                <a:spcPts val="2355"/>
              </a:lnSpc>
              <a:buChar char="○"/>
              <a:tabLst>
                <a:tab pos="874394" algn="l"/>
                <a:tab pos="875030" algn="l"/>
              </a:tabLst>
            </a:pPr>
            <a:r>
              <a:rPr sz="2000" spc="-5" dirty="0">
                <a:latin typeface="Arial"/>
                <a:cs typeface="Arial"/>
              </a:rPr>
              <a:t>Harm now </a:t>
            </a:r>
            <a:r>
              <a:rPr sz="2000" dirty="0">
                <a:latin typeface="Arial"/>
                <a:cs typeface="Arial"/>
              </a:rPr>
              <a:t>vs </a:t>
            </a:r>
            <a:r>
              <a:rPr sz="2000" spc="-5" dirty="0">
                <a:latin typeface="Arial"/>
                <a:cs typeface="Arial"/>
              </a:rPr>
              <a:t>later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often </a:t>
            </a:r>
            <a:r>
              <a:rPr sz="2000" spc="-10" dirty="0">
                <a:latin typeface="Arial"/>
                <a:cs typeface="Arial"/>
              </a:rPr>
              <a:t>difficult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youth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conceptualize</a:t>
            </a:r>
            <a:endParaRPr sz="2000">
              <a:latin typeface="Arial"/>
              <a:cs typeface="Arial"/>
            </a:endParaRPr>
          </a:p>
          <a:p>
            <a:pPr marL="874394" lvl="1" indent="-382905">
              <a:lnSpc>
                <a:spcPts val="2380"/>
              </a:lnSpc>
              <a:buChar char="○"/>
              <a:tabLst>
                <a:tab pos="874394" algn="l"/>
                <a:tab pos="875030" algn="l"/>
              </a:tabLst>
            </a:pPr>
            <a:r>
              <a:rPr sz="2000" spc="-5" dirty="0">
                <a:latin typeface="Arial"/>
                <a:cs typeface="Arial"/>
              </a:rPr>
              <a:t>Lack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8726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Estradiol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Considerations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8874125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110"/>
              </a:lnSpc>
              <a:spcBef>
                <a:spcPts val="10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spc="-5" dirty="0">
                <a:latin typeface="Arial"/>
                <a:cs typeface="Arial"/>
              </a:rPr>
              <a:t>Why?</a:t>
            </a:r>
            <a:endParaRPr sz="2600">
              <a:latin typeface="Arial"/>
              <a:cs typeface="Arial"/>
            </a:endParaRPr>
          </a:p>
          <a:p>
            <a:pPr marL="836294" marR="109855" lvl="1" indent="-382270">
              <a:lnSpc>
                <a:spcPts val="2360"/>
              </a:lnSpc>
              <a:spcBef>
                <a:spcPts val="100"/>
              </a:spcBef>
              <a:buChar char="○"/>
              <a:tabLst>
                <a:tab pos="836294" algn="l"/>
                <a:tab pos="836930" algn="l"/>
              </a:tabLst>
            </a:pPr>
            <a:r>
              <a:rPr sz="2000" spc="-114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further decrease the </a:t>
            </a:r>
            <a:r>
              <a:rPr sz="2000" dirty="0">
                <a:latin typeface="Arial"/>
                <a:cs typeface="Arial"/>
              </a:rPr>
              <a:t>risk </a:t>
            </a:r>
            <a:r>
              <a:rPr sz="2000" spc="-5" dirty="0">
                <a:latin typeface="Arial"/>
                <a:cs typeface="Arial"/>
              </a:rPr>
              <a:t>of thrombus we </a:t>
            </a:r>
            <a:r>
              <a:rPr sz="2000" dirty="0">
                <a:latin typeface="Arial"/>
                <a:cs typeface="Arial"/>
              </a:rPr>
              <a:t>keep </a:t>
            </a:r>
            <a:r>
              <a:rPr sz="2000" spc="-5" dirty="0">
                <a:latin typeface="Arial"/>
                <a:cs typeface="Arial"/>
              </a:rPr>
              <a:t>levels within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tighter  therapeutic </a:t>
            </a:r>
            <a:r>
              <a:rPr sz="2000" dirty="0">
                <a:latin typeface="Arial"/>
                <a:cs typeface="Arial"/>
              </a:rPr>
              <a:t>range </a:t>
            </a:r>
            <a:r>
              <a:rPr sz="2000" spc="-5" dirty="0">
                <a:latin typeface="Arial"/>
                <a:cs typeface="Arial"/>
              </a:rPr>
              <a:t>despite not fully </a:t>
            </a:r>
            <a:r>
              <a:rPr sz="2000" dirty="0">
                <a:latin typeface="Arial"/>
                <a:cs typeface="Arial"/>
              </a:rPr>
              <a:t>suppressing </a:t>
            </a:r>
            <a:r>
              <a:rPr sz="2000" spc="-5" dirty="0">
                <a:latin typeface="Arial"/>
                <a:cs typeface="Arial"/>
              </a:rPr>
              <a:t>androgen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28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Even low levels of androgens </a:t>
            </a:r>
            <a:r>
              <a:rPr sz="2000" dirty="0">
                <a:latin typeface="Arial"/>
                <a:cs typeface="Arial"/>
              </a:rPr>
              <a:t>(inc </a:t>
            </a:r>
            <a:r>
              <a:rPr sz="2000" spc="-5" dirty="0">
                <a:latin typeface="Arial"/>
                <a:cs typeface="Arial"/>
              </a:rPr>
              <a:t>T) assert </a:t>
            </a:r>
            <a:r>
              <a:rPr sz="2000" spc="-10" dirty="0">
                <a:latin typeface="Arial"/>
                <a:cs typeface="Arial"/>
              </a:rPr>
              <a:t>effects </a:t>
            </a:r>
            <a:r>
              <a:rPr sz="2000" spc="-5" dirty="0">
                <a:latin typeface="Arial"/>
                <a:cs typeface="Arial"/>
              </a:rPr>
              <a:t>over </a:t>
            </a:r>
            <a:r>
              <a:rPr sz="2000" dirty="0">
                <a:latin typeface="Arial"/>
                <a:cs typeface="Arial"/>
              </a:rPr>
              <a:t>E (think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PCOS)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4395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Anti-Androgens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8253095" cy="14122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79095" marR="5080" indent="-367030">
              <a:lnSpc>
                <a:spcPts val="3060"/>
              </a:lnSpc>
              <a:spcBef>
                <a:spcPts val="25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Spironolactone</a:t>
            </a:r>
            <a:r>
              <a:rPr sz="2600" spc="-5" dirty="0">
                <a:latin typeface="Arial"/>
                <a:cs typeface="Arial"/>
              </a:rPr>
              <a:t>: Nonspecific inhibition of androgen  </a:t>
            </a:r>
            <a:r>
              <a:rPr sz="2600" dirty="0">
                <a:latin typeface="Arial"/>
                <a:cs typeface="Arial"/>
              </a:rPr>
              <a:t>synthesis &lt; </a:t>
            </a:r>
            <a:r>
              <a:rPr sz="2600" spc="-5" dirty="0">
                <a:latin typeface="Arial"/>
                <a:cs typeface="Arial"/>
              </a:rPr>
              <a:t>Nonspecific androgen </a:t>
            </a:r>
            <a:r>
              <a:rPr sz="2600" dirty="0">
                <a:latin typeface="Arial"/>
                <a:cs typeface="Arial"/>
              </a:rPr>
              <a:t>receptor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antagonist</a:t>
            </a:r>
            <a:endParaRPr sz="2600">
              <a:latin typeface="Arial"/>
              <a:cs typeface="Arial"/>
            </a:endParaRPr>
          </a:p>
          <a:p>
            <a:pPr marL="836294" lvl="1" indent="-367030">
              <a:lnSpc>
                <a:spcPts val="2265"/>
              </a:lnSpc>
              <a:buSzPct val="90000"/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Pro: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CHEAP</a:t>
            </a:r>
            <a:endParaRPr sz="2000">
              <a:latin typeface="Arial"/>
              <a:cs typeface="Arial"/>
            </a:endParaRPr>
          </a:p>
          <a:p>
            <a:pPr marL="836294" lvl="1" indent="-367030">
              <a:lnSpc>
                <a:spcPts val="2380"/>
              </a:lnSpc>
              <a:buSzPct val="90000"/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Con: Nonspecific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Side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effects!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650" y="2606437"/>
            <a:ext cx="2992755" cy="5092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185"/>
              </a:spcBef>
            </a:pPr>
            <a:r>
              <a:rPr sz="1600" spc="-5" dirty="0">
                <a:latin typeface="Arial"/>
                <a:cs typeface="Arial"/>
              </a:rPr>
              <a:t>Urinary freq. </a:t>
            </a:r>
            <a:r>
              <a:rPr sz="1600" dirty="0">
                <a:latin typeface="Arial"/>
                <a:cs typeface="Arial"/>
              </a:rPr>
              <a:t>(nocturnal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enuresis)  Renal</a:t>
            </a:r>
            <a:r>
              <a:rPr sz="1600" spc="-10" dirty="0">
                <a:latin typeface="Arial"/>
                <a:cs typeface="Arial"/>
              </a:rPr>
              <a:t> insufficiency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6050" y="2606437"/>
            <a:ext cx="2023745" cy="5092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185"/>
              </a:spcBef>
            </a:pPr>
            <a:r>
              <a:rPr sz="1600" spc="-5" dirty="0">
                <a:latin typeface="Arial"/>
                <a:cs typeface="Arial"/>
              </a:rPr>
              <a:t>Hyperkalemia  Cognitive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“cloudiness”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2049" y="2606437"/>
            <a:ext cx="1155065" cy="5092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185"/>
              </a:spcBef>
            </a:pPr>
            <a:r>
              <a:rPr sz="1600" spc="-5" dirty="0">
                <a:latin typeface="Arial"/>
                <a:cs typeface="Arial"/>
              </a:rPr>
              <a:t>Hypotension  Fatigue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67" y="3077953"/>
            <a:ext cx="8816340" cy="20110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0055" marR="815975" indent="-427990">
              <a:lnSpc>
                <a:spcPts val="3060"/>
              </a:lnSpc>
              <a:spcBef>
                <a:spcPts val="25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Finasteride</a:t>
            </a:r>
            <a:r>
              <a:rPr sz="2600" spc="-5" dirty="0">
                <a:latin typeface="Arial"/>
                <a:cs typeface="Arial"/>
              </a:rPr>
              <a:t>: Inhibits </a:t>
            </a:r>
            <a:r>
              <a:rPr sz="2600" dirty="0">
                <a:latin typeface="Arial"/>
                <a:cs typeface="Arial"/>
              </a:rPr>
              <a:t>5 </a:t>
            </a:r>
            <a:r>
              <a:rPr sz="2600" spc="-5" dirty="0">
                <a:latin typeface="Arial"/>
                <a:cs typeface="Arial"/>
              </a:rPr>
              <a:t>alpha </a:t>
            </a:r>
            <a:r>
              <a:rPr sz="2600" dirty="0">
                <a:latin typeface="Arial"/>
                <a:cs typeface="Arial"/>
              </a:rPr>
              <a:t>reductase, </a:t>
            </a:r>
            <a:r>
              <a:rPr sz="2600" spc="-5" dirty="0">
                <a:latin typeface="Arial"/>
                <a:cs typeface="Arial"/>
              </a:rPr>
              <a:t>enzyme that  </a:t>
            </a:r>
            <a:r>
              <a:rPr sz="2600" dirty="0">
                <a:latin typeface="Arial"/>
                <a:cs typeface="Arial"/>
              </a:rPr>
              <a:t>specifically ”activates” T </a:t>
            </a:r>
            <a:r>
              <a:rPr sz="2600" spc="-5" dirty="0">
                <a:latin typeface="Arial"/>
                <a:cs typeface="Arial"/>
              </a:rPr>
              <a:t>by </a:t>
            </a:r>
            <a:r>
              <a:rPr sz="2600" dirty="0">
                <a:latin typeface="Arial"/>
                <a:cs typeface="Arial"/>
              </a:rPr>
              <a:t>conversion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DHT</a:t>
            </a:r>
            <a:endParaRPr sz="2600">
              <a:latin typeface="Arial"/>
              <a:cs typeface="Arial"/>
            </a:endParaRPr>
          </a:p>
          <a:p>
            <a:pPr marL="897255" marR="5080" lvl="1" indent="-367030">
              <a:lnSpc>
                <a:spcPts val="2360"/>
              </a:lnSpc>
              <a:buSzPct val="90000"/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DHT promotes prostate growth, </a:t>
            </a:r>
            <a:r>
              <a:rPr sz="2000" dirty="0">
                <a:latin typeface="Arial"/>
                <a:cs typeface="Arial"/>
              </a:rPr>
              <a:t>sebaceous </a:t>
            </a:r>
            <a:r>
              <a:rPr sz="2000" spc="-5" dirty="0">
                <a:latin typeface="Arial"/>
                <a:cs typeface="Arial"/>
              </a:rPr>
              <a:t>gland </a:t>
            </a:r>
            <a:r>
              <a:rPr sz="2000" spc="-25" dirty="0">
                <a:latin typeface="Arial"/>
                <a:cs typeface="Arial"/>
              </a:rPr>
              <a:t>activity, </a:t>
            </a:r>
            <a:r>
              <a:rPr sz="2000" dirty="0">
                <a:latin typeface="Arial"/>
                <a:cs typeface="Arial"/>
              </a:rPr>
              <a:t>male </a:t>
            </a:r>
            <a:r>
              <a:rPr sz="2000" spc="-5" dirty="0">
                <a:latin typeface="Arial"/>
                <a:cs typeface="Arial"/>
              </a:rPr>
              <a:t>pattern  baldness, and body/facial/pubic hair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growth.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260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Pro: Few </a:t>
            </a:r>
            <a:r>
              <a:rPr sz="2000" dirty="0">
                <a:latin typeface="Arial"/>
                <a:cs typeface="Arial"/>
              </a:rPr>
              <a:t>known </a:t>
            </a:r>
            <a:r>
              <a:rPr sz="2000" spc="-5" dirty="0">
                <a:latin typeface="Arial"/>
                <a:cs typeface="Arial"/>
              </a:rPr>
              <a:t>adverse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effects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380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Con: Not </a:t>
            </a:r>
            <a:r>
              <a:rPr sz="2000" dirty="0">
                <a:latin typeface="Arial"/>
                <a:cs typeface="Arial"/>
              </a:rPr>
              <a:t>studied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4395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Anti-Androgens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8650605" cy="29984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79095" marR="818515" indent="-367030">
              <a:lnSpc>
                <a:spcPts val="3060"/>
              </a:lnSpc>
              <a:spcBef>
                <a:spcPts val="25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GnRHa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(“Blockers”)</a:t>
            </a:r>
            <a:r>
              <a:rPr sz="2600" dirty="0">
                <a:latin typeface="Arial"/>
                <a:cs typeface="Arial"/>
              </a:rPr>
              <a:t>: </a:t>
            </a:r>
            <a:r>
              <a:rPr sz="2600" spc="-5" dirty="0">
                <a:latin typeface="Arial"/>
                <a:cs typeface="Arial"/>
              </a:rPr>
              <a:t>Complete </a:t>
            </a:r>
            <a:r>
              <a:rPr sz="2600" dirty="0">
                <a:latin typeface="Arial"/>
                <a:cs typeface="Arial"/>
              </a:rPr>
              <a:t>suppression </a:t>
            </a:r>
            <a:r>
              <a:rPr sz="2600" spc="-5" dirty="0">
                <a:latin typeface="Arial"/>
                <a:cs typeface="Arial"/>
              </a:rPr>
              <a:t>of  endogenous hormone production at the level of the  hypothalamus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27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Allowed by Endocrine Society Guidelines up 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gonadectomy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5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Still </a:t>
            </a:r>
            <a:r>
              <a:rPr sz="2000" dirty="0">
                <a:latin typeface="Arial"/>
                <a:cs typeface="Arial"/>
              </a:rPr>
              <a:t>consider </a:t>
            </a:r>
            <a:r>
              <a:rPr sz="2000" spc="-5" dirty="0">
                <a:latin typeface="Arial"/>
                <a:cs typeface="Arial"/>
              </a:rPr>
              <a:t>bone health </a:t>
            </a:r>
            <a:r>
              <a:rPr sz="2000" dirty="0">
                <a:latin typeface="Arial"/>
                <a:cs typeface="Arial"/>
              </a:rPr>
              <a:t>(esp </a:t>
            </a:r>
            <a:r>
              <a:rPr sz="2000" spc="-5" dirty="0">
                <a:latin typeface="Arial"/>
                <a:cs typeface="Arial"/>
              </a:rPr>
              <a:t>if </a:t>
            </a:r>
            <a:r>
              <a:rPr sz="2000" dirty="0">
                <a:latin typeface="Arial"/>
                <a:cs typeface="Arial"/>
              </a:rPr>
              <a:t>compliance </a:t>
            </a:r>
            <a:r>
              <a:rPr sz="2000" spc="-5" dirty="0">
                <a:latin typeface="Arial"/>
                <a:cs typeface="Arial"/>
              </a:rPr>
              <a:t>is 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issue)</a:t>
            </a:r>
            <a:endParaRPr sz="2000">
              <a:latin typeface="Arial"/>
              <a:cs typeface="Arial"/>
            </a:endParaRPr>
          </a:p>
          <a:p>
            <a:pPr marL="836294" marR="5080" lvl="1" indent="-382270">
              <a:lnSpc>
                <a:spcPts val="2360"/>
              </a:lnSpc>
              <a:spcBef>
                <a:spcPts val="90"/>
              </a:spcBef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Helpful option prior to gonadectomy as </a:t>
            </a:r>
            <a:r>
              <a:rPr sz="2000" dirty="0">
                <a:latin typeface="Arial"/>
                <a:cs typeface="Arial"/>
              </a:rPr>
              <a:t>reversible “trial run,” </a:t>
            </a:r>
            <a:r>
              <a:rPr sz="2000" spc="-5" dirty="0">
                <a:latin typeface="Arial"/>
                <a:cs typeface="Arial"/>
              </a:rPr>
              <a:t>where  there is ongoing </a:t>
            </a:r>
            <a:r>
              <a:rPr sz="2000" dirty="0">
                <a:latin typeface="Arial"/>
                <a:cs typeface="Arial"/>
              </a:rPr>
              <a:t>vaginal </a:t>
            </a:r>
            <a:r>
              <a:rPr sz="2000" spc="-5" dirty="0">
                <a:latin typeface="Arial"/>
                <a:cs typeface="Arial"/>
              </a:rPr>
              <a:t>bleeding, or in </a:t>
            </a:r>
            <a:r>
              <a:rPr sz="2000" dirty="0">
                <a:latin typeface="Arial"/>
                <a:cs typeface="Arial"/>
              </a:rPr>
              <a:t>cases </a:t>
            </a:r>
            <a:r>
              <a:rPr sz="2000" spc="-5" dirty="0">
                <a:latin typeface="Arial"/>
                <a:cs typeface="Arial"/>
              </a:rPr>
              <a:t>where </a:t>
            </a:r>
            <a:r>
              <a:rPr sz="2000" dirty="0">
                <a:latin typeface="Arial"/>
                <a:cs typeface="Arial"/>
              </a:rPr>
              <a:t>a slow-titration </a:t>
            </a:r>
            <a:r>
              <a:rPr sz="2000" spc="-5" dirty="0">
                <a:latin typeface="Arial"/>
                <a:cs typeface="Arial"/>
              </a:rPr>
              <a:t>is  necessary </a:t>
            </a:r>
            <a:r>
              <a:rPr sz="2000" dirty="0">
                <a:latin typeface="Arial"/>
                <a:cs typeface="Arial"/>
              </a:rPr>
              <a:t>(e.g. severe mental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illness)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27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Con: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Expensive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4395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Anti-Androgens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574" y="1222553"/>
            <a:ext cx="8756650" cy="365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110"/>
              </a:lnSpc>
              <a:spcBef>
                <a:spcPts val="100"/>
              </a:spcBef>
              <a:buSzPct val="69230"/>
              <a:buChar char="●"/>
              <a:tabLst>
                <a:tab pos="379095" algn="l"/>
                <a:tab pos="37973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Progestins</a:t>
            </a:r>
            <a:r>
              <a:rPr sz="2600" spc="-5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836294" lvl="1" indent="-382905">
              <a:lnSpc>
                <a:spcPts val="236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Progestin </a:t>
            </a:r>
            <a:r>
              <a:rPr sz="2000" dirty="0">
                <a:latin typeface="Arial"/>
                <a:cs typeface="Arial"/>
              </a:rPr>
              <a:t>(e.g. </a:t>
            </a:r>
            <a:r>
              <a:rPr sz="2000" spc="-5" dirty="0">
                <a:latin typeface="Arial"/>
                <a:cs typeface="Arial"/>
              </a:rPr>
              <a:t>Provera) </a:t>
            </a:r>
            <a:r>
              <a:rPr sz="2000" dirty="0">
                <a:latin typeface="Arial"/>
                <a:cs typeface="Arial"/>
              </a:rPr>
              <a:t>= synthetic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progesterone</a:t>
            </a:r>
            <a:endParaRPr sz="2000">
              <a:latin typeface="Arial"/>
              <a:cs typeface="Arial"/>
            </a:endParaRPr>
          </a:p>
          <a:p>
            <a:pPr marL="836294" marR="799465" lvl="1" indent="-382270">
              <a:lnSpc>
                <a:spcPts val="2360"/>
              </a:lnSpc>
              <a:spcBef>
                <a:spcPts val="90"/>
              </a:spcBef>
              <a:buChar char="○"/>
              <a:tabLst>
                <a:tab pos="836294" algn="l"/>
                <a:tab pos="836930" algn="l"/>
              </a:tabLst>
            </a:pPr>
            <a:r>
              <a:rPr sz="2000" dirty="0">
                <a:latin typeface="Arial"/>
                <a:cs typeface="Arial"/>
              </a:rPr>
              <a:t>Mechanism: </a:t>
            </a:r>
            <a:r>
              <a:rPr sz="2000" spc="-5" dirty="0">
                <a:latin typeface="Arial"/>
                <a:cs typeface="Arial"/>
              </a:rPr>
              <a:t>decreases </a:t>
            </a:r>
            <a:r>
              <a:rPr sz="2000" dirty="0">
                <a:latin typeface="Arial"/>
                <a:cs typeface="Arial"/>
              </a:rPr>
              <a:t>steroid </a:t>
            </a:r>
            <a:r>
              <a:rPr sz="2000" spc="-5" dirty="0">
                <a:latin typeface="Arial"/>
                <a:cs typeface="Arial"/>
              </a:rPr>
              <a:t>production </a:t>
            </a:r>
            <a:r>
              <a:rPr sz="2000" dirty="0">
                <a:latin typeface="Arial"/>
                <a:cs typeface="Arial"/>
              </a:rPr>
              <a:t>(inhibition </a:t>
            </a:r>
            <a:r>
              <a:rPr sz="2000" spc="-5" dirty="0">
                <a:latin typeface="Arial"/>
                <a:cs typeface="Arial"/>
              </a:rPr>
              <a:t>of LH) and  increases </a:t>
            </a:r>
            <a:r>
              <a:rPr sz="2000" dirty="0">
                <a:latin typeface="Arial"/>
                <a:cs typeface="Arial"/>
              </a:rPr>
              <a:t>rate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removal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circulation*</a:t>
            </a:r>
            <a:endParaRPr sz="2000">
              <a:latin typeface="Arial"/>
              <a:cs typeface="Arial"/>
            </a:endParaRPr>
          </a:p>
          <a:p>
            <a:pPr marL="1293495" lvl="2" indent="-351790">
              <a:lnSpc>
                <a:spcPts val="2260"/>
              </a:lnSpc>
              <a:buSzPct val="80000"/>
              <a:buChar char="■"/>
              <a:tabLst>
                <a:tab pos="1293495" algn="l"/>
                <a:tab pos="1294130" algn="l"/>
              </a:tabLst>
            </a:pPr>
            <a:r>
              <a:rPr sz="2000" spc="-5" dirty="0">
                <a:latin typeface="Arial"/>
                <a:cs typeface="Arial"/>
              </a:rPr>
              <a:t>Similar </a:t>
            </a:r>
            <a:r>
              <a:rPr sz="2000" dirty="0">
                <a:latin typeface="Arial"/>
                <a:cs typeface="Arial"/>
              </a:rPr>
              <a:t>mechanism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spironolactone, </a:t>
            </a:r>
            <a:r>
              <a:rPr sz="2000" spc="-5" dirty="0">
                <a:latin typeface="Arial"/>
                <a:cs typeface="Arial"/>
              </a:rPr>
              <a:t>which is </a:t>
            </a:r>
            <a:r>
              <a:rPr sz="2000" dirty="0">
                <a:latin typeface="Arial"/>
                <a:cs typeface="Arial"/>
              </a:rPr>
              <a:t>structurally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</a:t>
            </a:r>
            <a:endParaRPr sz="2000">
              <a:latin typeface="Arial"/>
              <a:cs typeface="Arial"/>
            </a:endParaRPr>
          </a:p>
          <a:p>
            <a:pPr marL="1293495" marR="799465">
              <a:lnSpc>
                <a:spcPts val="2360"/>
              </a:lnSpc>
              <a:spcBef>
                <a:spcPts val="90"/>
              </a:spcBef>
            </a:pPr>
            <a:r>
              <a:rPr sz="2000" spc="-5" dirty="0">
                <a:latin typeface="Arial"/>
                <a:cs typeface="Arial"/>
              </a:rPr>
              <a:t>enough to progesterone that it occupies and thereby blocks  aldosterone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receptors.</a:t>
            </a:r>
            <a:endParaRPr sz="2000">
              <a:latin typeface="Arial"/>
              <a:cs typeface="Arial"/>
            </a:endParaRPr>
          </a:p>
          <a:p>
            <a:pPr marL="1293495" lvl="2" indent="-351790">
              <a:lnSpc>
                <a:spcPts val="2260"/>
              </a:lnSpc>
              <a:buSzPct val="80000"/>
              <a:buChar char="■"/>
              <a:tabLst>
                <a:tab pos="1293495" algn="l"/>
                <a:tab pos="1294130" algn="l"/>
              </a:tabLst>
            </a:pPr>
            <a:r>
              <a:rPr sz="2000" spc="-5" dirty="0">
                <a:latin typeface="Arial"/>
                <a:cs typeface="Arial"/>
              </a:rPr>
              <a:t>Compared to </a:t>
            </a:r>
            <a:r>
              <a:rPr sz="2000" dirty="0">
                <a:latin typeface="Arial"/>
                <a:cs typeface="Arial"/>
              </a:rPr>
              <a:t>spironolactone </a:t>
            </a:r>
            <a:r>
              <a:rPr sz="2000" spc="-5" dirty="0">
                <a:latin typeface="Arial"/>
                <a:cs typeface="Arial"/>
              </a:rPr>
              <a:t>or aldosterone, progestins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generally</a:t>
            </a:r>
            <a:endParaRPr sz="2000">
              <a:latin typeface="Arial"/>
              <a:cs typeface="Arial"/>
            </a:endParaRPr>
          </a:p>
          <a:p>
            <a:pPr marL="1293495">
              <a:lnSpc>
                <a:spcPts val="2355"/>
              </a:lnSpc>
            </a:pP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corticosteroid &gt; mineralcorticoid </a:t>
            </a:r>
            <a:r>
              <a:rPr sz="2000" spc="-5" dirty="0">
                <a:latin typeface="Arial"/>
                <a:cs typeface="Arial"/>
              </a:rPr>
              <a:t>activity </a:t>
            </a:r>
            <a:r>
              <a:rPr sz="2000" i="1" dirty="0">
                <a:latin typeface="Arial"/>
                <a:cs typeface="Arial"/>
              </a:rPr>
              <a:t>= </a:t>
            </a:r>
            <a:r>
              <a:rPr sz="2000" i="1" spc="-5" dirty="0">
                <a:latin typeface="Arial"/>
                <a:cs typeface="Arial"/>
              </a:rPr>
              <a:t>less </a:t>
            </a:r>
            <a:r>
              <a:rPr sz="2000" i="1" dirty="0">
                <a:latin typeface="Arial"/>
                <a:cs typeface="Arial"/>
              </a:rPr>
              <a:t>side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effects(?)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55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Side </a:t>
            </a:r>
            <a:r>
              <a:rPr sz="2000" spc="-10" dirty="0">
                <a:latin typeface="Arial"/>
                <a:cs typeface="Arial"/>
              </a:rPr>
              <a:t>effects: </a:t>
            </a:r>
            <a:r>
              <a:rPr sz="2000" spc="-5" dirty="0">
                <a:latin typeface="Arial"/>
                <a:cs typeface="Arial"/>
              </a:rPr>
              <a:t>weight gain, </a:t>
            </a:r>
            <a:r>
              <a:rPr sz="2000" dirty="0">
                <a:latin typeface="Arial"/>
                <a:cs typeface="Arial"/>
              </a:rPr>
              <a:t>mood changes, </a:t>
            </a:r>
            <a:r>
              <a:rPr sz="2000" i="1" spc="-5" dirty="0">
                <a:latin typeface="Arial"/>
                <a:cs typeface="Arial"/>
              </a:rPr>
              <a:t>increased VTE </a:t>
            </a:r>
            <a:r>
              <a:rPr sz="2000" i="1" dirty="0">
                <a:latin typeface="Arial"/>
                <a:cs typeface="Arial"/>
              </a:rPr>
              <a:t>risk?</a:t>
            </a:r>
            <a:endParaRPr sz="2000">
              <a:latin typeface="Arial"/>
              <a:cs typeface="Arial"/>
            </a:endParaRPr>
          </a:p>
          <a:p>
            <a:pPr marL="836294" lvl="1" indent="-382905">
              <a:lnSpc>
                <a:spcPts val="2370"/>
              </a:lnSpc>
              <a:buChar char="○"/>
              <a:tabLst>
                <a:tab pos="836294" algn="l"/>
                <a:tab pos="836930" algn="l"/>
              </a:tabLst>
            </a:pPr>
            <a:r>
              <a:rPr sz="2000" spc="-5" dirty="0">
                <a:latin typeface="Arial"/>
                <a:cs typeface="Arial"/>
              </a:rPr>
              <a:t>Can be </a:t>
            </a:r>
            <a:r>
              <a:rPr sz="2000" spc="-10" dirty="0">
                <a:latin typeface="Arial"/>
                <a:cs typeface="Arial"/>
              </a:rPr>
              <a:t>difficult </a:t>
            </a:r>
            <a:r>
              <a:rPr sz="2000" spc="-5" dirty="0">
                <a:latin typeface="Arial"/>
                <a:cs typeface="Arial"/>
              </a:rPr>
              <a:t>to get </a:t>
            </a:r>
            <a:r>
              <a:rPr sz="2000" dirty="0">
                <a:latin typeface="Arial"/>
                <a:cs typeface="Arial"/>
              </a:rPr>
              <a:t>covered (without sex marker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change)</a:t>
            </a:r>
            <a:endParaRPr sz="2000">
              <a:latin typeface="Arial"/>
              <a:cs typeface="Arial"/>
            </a:endParaRPr>
          </a:p>
          <a:p>
            <a:pPr marL="379095">
              <a:lnSpc>
                <a:spcPts val="1910"/>
              </a:lnSpc>
            </a:pPr>
            <a:r>
              <a:rPr sz="1600" i="1" spc="-5" dirty="0">
                <a:latin typeface="Arial"/>
                <a:cs typeface="Arial"/>
              </a:rPr>
              <a:t>*Limited evidence based on </a:t>
            </a:r>
            <a:r>
              <a:rPr sz="1600" i="1" dirty="0">
                <a:latin typeface="Arial"/>
                <a:cs typeface="Arial"/>
              </a:rPr>
              <a:t>cis ”male </a:t>
            </a:r>
            <a:r>
              <a:rPr sz="1600" i="1" spc="-5" dirty="0">
                <a:latin typeface="Arial"/>
                <a:cs typeface="Arial"/>
              </a:rPr>
              <a:t>birth </a:t>
            </a:r>
            <a:r>
              <a:rPr sz="1600" i="1" dirty="0">
                <a:latin typeface="Arial"/>
                <a:cs typeface="Arial"/>
              </a:rPr>
              <a:t>control”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trials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4395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Anti-Androgens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7" y="1222553"/>
            <a:ext cx="8747760" cy="34740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0055" marR="907415" indent="-427990">
              <a:lnSpc>
                <a:spcPts val="3060"/>
              </a:lnSpc>
              <a:spcBef>
                <a:spcPts val="250"/>
              </a:spcBef>
              <a:buChar char="●"/>
              <a:tabLst>
                <a:tab pos="440055" algn="l"/>
                <a:tab pos="440690" algn="l"/>
                <a:tab pos="6015355" algn="l"/>
              </a:tabLst>
            </a:pPr>
            <a:r>
              <a:rPr sz="2600" spc="-5" dirty="0">
                <a:latin typeface="Arial"/>
                <a:cs typeface="Arial"/>
              </a:rPr>
              <a:t>Use in feminization 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ancedotal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only.	</a:t>
            </a:r>
            <a:r>
              <a:rPr sz="2600" spc="-5" dirty="0">
                <a:latin typeface="Arial"/>
                <a:cs typeface="Arial"/>
              </a:rPr>
              <a:t>There is no  empirical evidence, but people on it have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reported:</a:t>
            </a:r>
            <a:endParaRPr sz="2600">
              <a:latin typeface="Arial"/>
              <a:cs typeface="Arial"/>
            </a:endParaRPr>
          </a:p>
          <a:p>
            <a:pPr marL="897255" lvl="1" indent="-382270">
              <a:lnSpc>
                <a:spcPts val="2265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dirty="0">
                <a:latin typeface="Arial"/>
                <a:cs typeface="Arial"/>
              </a:rPr>
              <a:t>More rapid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feminization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355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Decreased endogenous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355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Breast </a:t>
            </a:r>
            <a:r>
              <a:rPr sz="2000" dirty="0">
                <a:latin typeface="Arial"/>
                <a:cs typeface="Arial"/>
              </a:rPr>
              <a:t>maturation (beyond </a:t>
            </a:r>
            <a:r>
              <a:rPr sz="2000" spc="-5" dirty="0">
                <a:latin typeface="Arial"/>
                <a:cs typeface="Arial"/>
              </a:rPr>
              <a:t>what is possible 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355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dirty="0">
                <a:latin typeface="Arial"/>
                <a:cs typeface="Arial"/>
              </a:rPr>
              <a:t>Mental </a:t>
            </a:r>
            <a:r>
              <a:rPr sz="2000" spc="-5" dirty="0">
                <a:latin typeface="Arial"/>
                <a:cs typeface="Arial"/>
              </a:rPr>
              <a:t>health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  <a:p>
            <a:pPr marL="897255" lvl="1" indent="-382270">
              <a:lnSpc>
                <a:spcPts val="2340"/>
              </a:lnSpc>
              <a:buChar char="○"/>
              <a:tabLst>
                <a:tab pos="897255" algn="l"/>
                <a:tab pos="897890" algn="l"/>
              </a:tabLst>
            </a:pPr>
            <a:r>
              <a:rPr sz="2000" spc="-5" dirty="0">
                <a:latin typeface="Arial"/>
                <a:cs typeface="Arial"/>
              </a:rPr>
              <a:t>Improved bone and </a:t>
            </a:r>
            <a:r>
              <a:rPr sz="2000" dirty="0">
                <a:latin typeface="Arial"/>
                <a:cs typeface="Arial"/>
              </a:rPr>
              <a:t>cardiovascular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effects.</a:t>
            </a:r>
            <a:endParaRPr sz="2000">
              <a:latin typeface="Arial"/>
              <a:cs typeface="Arial"/>
            </a:endParaRPr>
          </a:p>
          <a:p>
            <a:pPr marL="440055" marR="5080" indent="-367030">
              <a:lnSpc>
                <a:spcPts val="3060"/>
              </a:lnSpc>
              <a:spcBef>
                <a:spcPts val="115"/>
              </a:spcBef>
              <a:buSzPct val="69230"/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Unlike </a:t>
            </a:r>
            <a:r>
              <a:rPr sz="2600" dirty="0">
                <a:latin typeface="Arial"/>
                <a:cs typeface="Arial"/>
              </a:rPr>
              <a:t>some </a:t>
            </a:r>
            <a:r>
              <a:rPr sz="2600" spc="-5" dirty="0">
                <a:latin typeface="Arial"/>
                <a:cs typeface="Arial"/>
              </a:rPr>
              <a:t>progestins, bio-identical prosterones </a:t>
            </a:r>
            <a:r>
              <a:rPr sz="2600" dirty="0">
                <a:latin typeface="Arial"/>
                <a:cs typeface="Arial"/>
              </a:rPr>
              <a:t>(e.g.  </a:t>
            </a:r>
            <a:r>
              <a:rPr sz="2600" spc="-10" dirty="0">
                <a:latin typeface="Arial"/>
                <a:cs typeface="Arial"/>
              </a:rPr>
              <a:t>Prometrium) </a:t>
            </a:r>
            <a:r>
              <a:rPr sz="2600" spc="-5" dirty="0">
                <a:latin typeface="Arial"/>
                <a:cs typeface="Arial"/>
              </a:rPr>
              <a:t>are NOT androgenic and </a:t>
            </a:r>
            <a:r>
              <a:rPr sz="2600" dirty="0">
                <a:latin typeface="Arial"/>
                <a:cs typeface="Arial"/>
              </a:rPr>
              <a:t>seem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carry </a:t>
            </a:r>
            <a:r>
              <a:rPr sz="2600" spc="-5" dirty="0">
                <a:latin typeface="Arial"/>
                <a:cs typeface="Arial"/>
              </a:rPr>
              <a:t>less  </a:t>
            </a:r>
            <a:r>
              <a:rPr sz="2600" spc="-10" dirty="0">
                <a:latin typeface="Arial"/>
                <a:cs typeface="Arial"/>
              </a:rPr>
              <a:t>VTE </a:t>
            </a:r>
            <a:r>
              <a:rPr sz="2600" dirty="0">
                <a:latin typeface="Arial"/>
                <a:cs typeface="Arial"/>
              </a:rPr>
              <a:t>risk </a:t>
            </a:r>
            <a:r>
              <a:rPr sz="2600" spc="-5" dirty="0">
                <a:latin typeface="Arial"/>
                <a:cs typeface="Arial"/>
              </a:rPr>
              <a:t>when used 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estrogens.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3980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Progesterones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1604" y="974854"/>
            <a:ext cx="7362190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0" spc="45" dirty="0">
                <a:solidFill>
                  <a:srgbClr val="000000"/>
                </a:solidFill>
                <a:latin typeface="Lucida Sans Unicode"/>
                <a:cs typeface="Lucida Sans Unicode"/>
              </a:rPr>
              <a:t>Describe </a:t>
            </a:r>
            <a:r>
              <a:rPr sz="2500" b="0" spc="175" dirty="0">
                <a:solidFill>
                  <a:srgbClr val="000000"/>
                </a:solidFill>
                <a:latin typeface="Lucida Sans Unicode"/>
                <a:cs typeface="Lucida Sans Unicode"/>
              </a:rPr>
              <a:t>an </a:t>
            </a:r>
            <a:r>
              <a:rPr sz="2500" b="0" spc="30" dirty="0">
                <a:solidFill>
                  <a:srgbClr val="000000"/>
                </a:solidFill>
                <a:latin typeface="Lucida Sans Unicode"/>
                <a:cs typeface="Lucida Sans Unicode"/>
              </a:rPr>
              <a:t>inclusive </a:t>
            </a:r>
            <a:r>
              <a:rPr sz="2500" b="0" spc="135" dirty="0">
                <a:solidFill>
                  <a:srgbClr val="000000"/>
                </a:solidFill>
                <a:latin typeface="Lucida Sans Unicode"/>
                <a:cs typeface="Lucida Sans Unicode"/>
              </a:rPr>
              <a:t>approach </a:t>
            </a:r>
            <a:r>
              <a:rPr sz="25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to sexual  </a:t>
            </a:r>
            <a:r>
              <a:rPr sz="25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health </a:t>
            </a:r>
            <a:r>
              <a:rPr sz="2500" b="0" spc="55" dirty="0">
                <a:solidFill>
                  <a:srgbClr val="000000"/>
                </a:solidFill>
                <a:latin typeface="Lucida Sans Unicode"/>
                <a:cs typeface="Lucida Sans Unicode"/>
              </a:rPr>
              <a:t>counseling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for </a:t>
            </a:r>
            <a:r>
              <a:rPr sz="25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LGBTQ+ </a:t>
            </a:r>
            <a:r>
              <a:rPr sz="25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youth, </a:t>
            </a:r>
            <a:r>
              <a:rPr sz="2500" b="0" spc="30" dirty="0">
                <a:solidFill>
                  <a:srgbClr val="000000"/>
                </a:solidFill>
                <a:latin typeface="Lucida Sans Unicode"/>
                <a:cs typeface="Lucida Sans Unicode"/>
              </a:rPr>
              <a:t>including  </a:t>
            </a:r>
            <a:r>
              <a:rPr sz="25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key </a:t>
            </a:r>
            <a:r>
              <a:rPr sz="2500" b="0" spc="55" dirty="0">
                <a:solidFill>
                  <a:srgbClr val="000000"/>
                </a:solidFill>
                <a:latin typeface="Lucida Sans Unicode"/>
                <a:cs typeface="Lucida Sans Unicode"/>
              </a:rPr>
              <a:t>considerations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for </a:t>
            </a:r>
            <a:r>
              <a:rPr sz="25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history-taking,  </a:t>
            </a:r>
            <a:r>
              <a:rPr sz="25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menstrual </a:t>
            </a:r>
            <a:r>
              <a:rPr sz="2500" b="0" spc="10" dirty="0">
                <a:solidFill>
                  <a:srgbClr val="000000"/>
                </a:solidFill>
                <a:latin typeface="Lucida Sans Unicode"/>
                <a:cs typeface="Lucida Sans Unicode"/>
              </a:rPr>
              <a:t>suppression, </a:t>
            </a:r>
            <a:r>
              <a:rPr sz="2500" b="0" spc="90" dirty="0">
                <a:solidFill>
                  <a:srgbClr val="000000"/>
                </a:solidFill>
                <a:latin typeface="Lucida Sans Unicode"/>
                <a:cs typeface="Lucida Sans Unicode"/>
              </a:rPr>
              <a:t>contraceptive</a:t>
            </a:r>
            <a:r>
              <a:rPr sz="2500" b="0" spc="-4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options,  </a:t>
            </a:r>
            <a:r>
              <a:rPr sz="25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and </a:t>
            </a:r>
            <a:r>
              <a:rPr sz="2500" b="0" spc="20" dirty="0">
                <a:solidFill>
                  <a:srgbClr val="000000"/>
                </a:solidFill>
                <a:latin typeface="Lucida Sans Unicode"/>
                <a:cs typeface="Lucida Sans Unicode"/>
              </a:rPr>
              <a:t>infection</a:t>
            </a:r>
            <a:r>
              <a:rPr sz="2500" b="0" spc="-409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prevention.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549" y="1174469"/>
            <a:ext cx="8868410" cy="381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134620" indent="-412750">
              <a:lnSpc>
                <a:spcPct val="114999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Explain the physiology and at least </a:t>
            </a:r>
            <a:r>
              <a:rPr sz="2400" dirty="0">
                <a:latin typeface="Arial"/>
                <a:cs typeface="Arial"/>
              </a:rPr>
              <a:t>3 </a:t>
            </a:r>
            <a:r>
              <a:rPr sz="2400" spc="-5" dirty="0">
                <a:latin typeface="Arial"/>
                <a:cs typeface="Arial"/>
              </a:rPr>
              <a:t>benefits and </a:t>
            </a:r>
            <a:r>
              <a:rPr sz="2400" dirty="0">
                <a:latin typeface="Arial"/>
                <a:cs typeface="Arial"/>
              </a:rPr>
              <a:t>side </a:t>
            </a:r>
            <a:r>
              <a:rPr sz="2400" spc="-15" dirty="0">
                <a:latin typeface="Arial"/>
                <a:cs typeface="Arial"/>
              </a:rPr>
              <a:t>effects  </a:t>
            </a:r>
            <a:r>
              <a:rPr sz="2400" spc="-5" dirty="0">
                <a:latin typeface="Arial"/>
                <a:cs typeface="Arial"/>
              </a:rPr>
              <a:t>of GnRH analogs in transgender and gender diverse </a:t>
            </a:r>
            <a:r>
              <a:rPr sz="2400" dirty="0">
                <a:latin typeface="Arial"/>
                <a:cs typeface="Arial"/>
              </a:rPr>
              <a:t>(TGD)  youth.</a:t>
            </a:r>
            <a:endParaRPr sz="2400">
              <a:latin typeface="Arial"/>
              <a:cs typeface="Arial"/>
            </a:endParaRPr>
          </a:p>
          <a:p>
            <a:pPr marL="424815" marR="676275" indent="-412750">
              <a:lnSpc>
                <a:spcPct val="1149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Recognize at least </a:t>
            </a:r>
            <a:r>
              <a:rPr sz="2400" dirty="0">
                <a:latin typeface="Arial"/>
                <a:cs typeface="Arial"/>
              </a:rPr>
              <a:t>3 </a:t>
            </a:r>
            <a:r>
              <a:rPr sz="2400" spc="-10" dirty="0">
                <a:latin typeface="Arial"/>
                <a:cs typeface="Arial"/>
              </a:rPr>
              <a:t>effects </a:t>
            </a:r>
            <a:r>
              <a:rPr sz="2400" spc="-5" dirty="0">
                <a:latin typeface="Arial"/>
                <a:cs typeface="Arial"/>
              </a:rPr>
              <a:t>of gender </a:t>
            </a:r>
            <a:r>
              <a:rPr sz="2400" spc="-10" dirty="0">
                <a:latin typeface="Arial"/>
                <a:cs typeface="Arial"/>
              </a:rPr>
              <a:t>affirming </a:t>
            </a:r>
            <a:r>
              <a:rPr sz="2400" spc="-5" dirty="0">
                <a:latin typeface="Arial"/>
                <a:cs typeface="Arial"/>
              </a:rPr>
              <a:t>hormone  therapy for TGD </a:t>
            </a:r>
            <a:r>
              <a:rPr sz="2400" dirty="0">
                <a:latin typeface="Arial"/>
                <a:cs typeface="Arial"/>
              </a:rPr>
              <a:t>youth relevant </a:t>
            </a:r>
            <a:r>
              <a:rPr sz="2400" spc="-5" dirty="0">
                <a:latin typeface="Arial"/>
                <a:cs typeface="Arial"/>
              </a:rPr>
              <a:t>to primary 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pediatrics.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9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Describe an inclusive approach to </a:t>
            </a:r>
            <a:r>
              <a:rPr sz="2400" dirty="0">
                <a:latin typeface="Arial"/>
                <a:cs typeface="Arial"/>
              </a:rPr>
              <a:t>sexual </a:t>
            </a:r>
            <a:r>
              <a:rPr sz="2400" spc="-5" dirty="0">
                <a:latin typeface="Arial"/>
                <a:cs typeface="Arial"/>
              </a:rPr>
              <a:t>health </a:t>
            </a:r>
            <a:r>
              <a:rPr sz="2400" dirty="0">
                <a:latin typeface="Arial"/>
                <a:cs typeface="Arial"/>
              </a:rPr>
              <a:t>counseling </a:t>
            </a:r>
            <a:r>
              <a:rPr sz="2400" spc="-5" dirty="0">
                <a:latin typeface="Arial"/>
                <a:cs typeface="Arial"/>
              </a:rPr>
              <a:t>for  LGBTQ </a:t>
            </a:r>
            <a:r>
              <a:rPr sz="2400" dirty="0">
                <a:latin typeface="Arial"/>
                <a:cs typeface="Arial"/>
              </a:rPr>
              <a:t>youth, </a:t>
            </a:r>
            <a:r>
              <a:rPr sz="2400" spc="-5" dirty="0">
                <a:latin typeface="Arial"/>
                <a:cs typeface="Arial"/>
              </a:rPr>
              <a:t>including </a:t>
            </a:r>
            <a:r>
              <a:rPr sz="2400" dirty="0">
                <a:latin typeface="Arial"/>
                <a:cs typeface="Arial"/>
              </a:rPr>
              <a:t>key considerations </a:t>
            </a:r>
            <a:r>
              <a:rPr sz="2400" spc="-5" dirty="0">
                <a:latin typeface="Arial"/>
                <a:cs typeface="Arial"/>
              </a:rPr>
              <a:t>for history-taking,  </a:t>
            </a:r>
            <a:r>
              <a:rPr sz="2400" dirty="0">
                <a:latin typeface="Arial"/>
                <a:cs typeface="Arial"/>
              </a:rPr>
              <a:t>menstrual suppression, contraceptive </a:t>
            </a:r>
            <a:r>
              <a:rPr sz="2400" spc="-5" dirty="0">
                <a:latin typeface="Arial"/>
                <a:cs typeface="Arial"/>
              </a:rPr>
              <a:t>options, and infection  prevention.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28575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Objectives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275" y="581877"/>
            <a:ext cx="7425690" cy="17780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sz="25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“As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40" dirty="0">
                <a:solidFill>
                  <a:srgbClr val="000000"/>
                </a:solidFill>
                <a:latin typeface="Lucida Sans Unicode"/>
                <a:cs typeface="Lucida Sans Unicode"/>
              </a:rPr>
              <a:t>pediatricians,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140" dirty="0">
                <a:solidFill>
                  <a:srgbClr val="000000"/>
                </a:solidFill>
                <a:latin typeface="Lucida Sans Unicode"/>
                <a:cs typeface="Lucida Sans Unicode"/>
              </a:rPr>
              <a:t>we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set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6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120" dirty="0">
                <a:solidFill>
                  <a:srgbClr val="000000"/>
                </a:solidFill>
                <a:latin typeface="Lucida Sans Unicode"/>
                <a:cs typeface="Lucida Sans Unicode"/>
              </a:rPr>
              <a:t>stage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patients’  </a:t>
            </a:r>
            <a:r>
              <a:rPr sz="25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future </a:t>
            </a:r>
            <a:r>
              <a:rPr sz="25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relationships </a:t>
            </a:r>
            <a:r>
              <a:rPr sz="25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with </a:t>
            </a:r>
            <a:r>
              <a:rPr sz="25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health </a:t>
            </a:r>
            <a:r>
              <a:rPr sz="2500" b="0" spc="150" dirty="0">
                <a:solidFill>
                  <a:srgbClr val="000000"/>
                </a:solidFill>
                <a:latin typeface="Lucida Sans Unicode"/>
                <a:cs typeface="Lucida Sans Unicode"/>
              </a:rPr>
              <a:t>care 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professionals… </a:t>
            </a:r>
            <a:r>
              <a:rPr sz="25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Listening </a:t>
            </a:r>
            <a:r>
              <a:rPr sz="25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to </a:t>
            </a:r>
            <a:r>
              <a:rPr sz="250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young </a:t>
            </a:r>
            <a:r>
              <a:rPr sz="25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people </a:t>
            </a:r>
            <a:r>
              <a:rPr sz="25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and  </a:t>
            </a:r>
            <a:r>
              <a:rPr sz="25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respecting </a:t>
            </a:r>
            <a:r>
              <a:rPr sz="25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their </a:t>
            </a:r>
            <a:r>
              <a:rPr sz="25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priorities </a:t>
            </a:r>
            <a:r>
              <a:rPr sz="25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imparts </a:t>
            </a:r>
            <a:r>
              <a:rPr sz="2500" b="0" spc="305" dirty="0">
                <a:solidFill>
                  <a:srgbClr val="000000"/>
                </a:solidFill>
                <a:latin typeface="Lucida Sans Unicode"/>
                <a:cs typeface="Lucida Sans Unicode"/>
              </a:rPr>
              <a:t>a </a:t>
            </a:r>
            <a:r>
              <a:rPr sz="25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valuable  </a:t>
            </a:r>
            <a:r>
              <a:rPr sz="25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lesson </a:t>
            </a:r>
            <a:r>
              <a:rPr sz="25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about</a:t>
            </a:r>
            <a:r>
              <a:rPr sz="2500" b="0" spc="-2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self-advocacy...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525" y="4887837"/>
            <a:ext cx="2562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Cohen et al.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JAMA </a:t>
            </a:r>
            <a:r>
              <a:rPr sz="1100" spc="-15" dirty="0">
                <a:solidFill>
                  <a:srgbClr val="333333"/>
                </a:solidFill>
                <a:latin typeface="Arial"/>
                <a:cs typeface="Arial"/>
              </a:rPr>
              <a:t>Pediatr.</a:t>
            </a:r>
            <a:r>
              <a:rPr sz="110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2021;175(12)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275" y="581877"/>
            <a:ext cx="7425690" cy="17780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sz="25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“As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40" dirty="0">
                <a:solidFill>
                  <a:srgbClr val="000000"/>
                </a:solidFill>
                <a:latin typeface="Lucida Sans Unicode"/>
                <a:cs typeface="Lucida Sans Unicode"/>
              </a:rPr>
              <a:t>pediatricians,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140" dirty="0">
                <a:solidFill>
                  <a:srgbClr val="000000"/>
                </a:solidFill>
                <a:latin typeface="Lucida Sans Unicode"/>
                <a:cs typeface="Lucida Sans Unicode"/>
              </a:rPr>
              <a:t>we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50" dirty="0">
                <a:solidFill>
                  <a:srgbClr val="000000"/>
                </a:solidFill>
                <a:latin typeface="Lucida Sans Unicode"/>
                <a:cs typeface="Lucida Sans Unicode"/>
              </a:rPr>
              <a:t>set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60" dirty="0">
                <a:solidFill>
                  <a:srgbClr val="000000"/>
                </a:solidFill>
                <a:latin typeface="Lucida Sans Unicode"/>
                <a:cs typeface="Lucida Sans Unicode"/>
              </a:rPr>
              <a:t>the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120" dirty="0">
                <a:solidFill>
                  <a:srgbClr val="000000"/>
                </a:solidFill>
                <a:latin typeface="Lucida Sans Unicode"/>
                <a:cs typeface="Lucida Sans Unicode"/>
              </a:rPr>
              <a:t>stage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for</a:t>
            </a:r>
            <a:r>
              <a:rPr sz="2500" b="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patients’  </a:t>
            </a:r>
            <a:r>
              <a:rPr sz="25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future </a:t>
            </a:r>
            <a:r>
              <a:rPr sz="25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relationships </a:t>
            </a:r>
            <a:r>
              <a:rPr sz="25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with </a:t>
            </a:r>
            <a:r>
              <a:rPr sz="2500" b="0" spc="70" dirty="0">
                <a:solidFill>
                  <a:srgbClr val="000000"/>
                </a:solidFill>
                <a:latin typeface="Lucida Sans Unicode"/>
                <a:cs typeface="Lucida Sans Unicode"/>
              </a:rPr>
              <a:t>health </a:t>
            </a:r>
            <a:r>
              <a:rPr sz="2500" b="0" spc="150" dirty="0">
                <a:solidFill>
                  <a:srgbClr val="000000"/>
                </a:solidFill>
                <a:latin typeface="Lucida Sans Unicode"/>
                <a:cs typeface="Lucida Sans Unicode"/>
              </a:rPr>
              <a:t>care  </a:t>
            </a:r>
            <a:r>
              <a:rPr sz="2500" b="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professionals… </a:t>
            </a:r>
            <a:r>
              <a:rPr sz="25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Listening </a:t>
            </a:r>
            <a:r>
              <a:rPr sz="2500" b="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to </a:t>
            </a:r>
            <a:r>
              <a:rPr sz="2500" b="0" spc="75" dirty="0">
                <a:solidFill>
                  <a:srgbClr val="000000"/>
                </a:solidFill>
                <a:latin typeface="Lucida Sans Unicode"/>
                <a:cs typeface="Lucida Sans Unicode"/>
              </a:rPr>
              <a:t>young </a:t>
            </a:r>
            <a:r>
              <a:rPr sz="25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people </a:t>
            </a:r>
            <a:r>
              <a:rPr sz="2500" b="0" spc="155" dirty="0">
                <a:solidFill>
                  <a:srgbClr val="000000"/>
                </a:solidFill>
                <a:latin typeface="Lucida Sans Unicode"/>
                <a:cs typeface="Lucida Sans Unicode"/>
              </a:rPr>
              <a:t>and  </a:t>
            </a:r>
            <a:r>
              <a:rPr sz="25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respecting </a:t>
            </a:r>
            <a:r>
              <a:rPr sz="25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their </a:t>
            </a:r>
            <a:r>
              <a:rPr sz="2500" b="0" spc="-20" dirty="0">
                <a:solidFill>
                  <a:srgbClr val="000000"/>
                </a:solidFill>
                <a:latin typeface="Lucida Sans Unicode"/>
                <a:cs typeface="Lucida Sans Unicode"/>
              </a:rPr>
              <a:t>priorities </a:t>
            </a:r>
            <a:r>
              <a:rPr sz="2500" b="0" spc="65" dirty="0">
                <a:solidFill>
                  <a:srgbClr val="000000"/>
                </a:solidFill>
                <a:latin typeface="Lucida Sans Unicode"/>
                <a:cs typeface="Lucida Sans Unicode"/>
              </a:rPr>
              <a:t>imparts </a:t>
            </a:r>
            <a:r>
              <a:rPr sz="2500" b="0" spc="305" dirty="0">
                <a:solidFill>
                  <a:srgbClr val="000000"/>
                </a:solidFill>
                <a:latin typeface="Lucida Sans Unicode"/>
                <a:cs typeface="Lucida Sans Unicode"/>
              </a:rPr>
              <a:t>a </a:t>
            </a:r>
            <a:r>
              <a:rPr sz="25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valuable  </a:t>
            </a:r>
            <a:r>
              <a:rPr sz="25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lesson </a:t>
            </a:r>
            <a:r>
              <a:rPr sz="2500" b="0" spc="100" dirty="0">
                <a:solidFill>
                  <a:srgbClr val="000000"/>
                </a:solidFill>
                <a:latin typeface="Lucida Sans Unicode"/>
                <a:cs typeface="Lucida Sans Unicode"/>
              </a:rPr>
              <a:t>about</a:t>
            </a:r>
            <a:r>
              <a:rPr sz="2500" b="0" spc="-2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500" b="0" spc="35" dirty="0">
                <a:solidFill>
                  <a:srgbClr val="000000"/>
                </a:solidFill>
                <a:latin typeface="Lucida Sans Unicode"/>
                <a:cs typeface="Lucida Sans Unicode"/>
              </a:rPr>
              <a:t>self-advocacy...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275" y="2448777"/>
            <a:ext cx="7878445" cy="14351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439"/>
              </a:spcBef>
            </a:pPr>
            <a:r>
              <a:rPr sz="2500" spc="60" dirty="0">
                <a:latin typeface="Lucida Sans Unicode"/>
                <a:cs typeface="Lucida Sans Unicode"/>
              </a:rPr>
              <a:t>Reproductive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70" dirty="0">
                <a:latin typeface="Lucida Sans Unicode"/>
                <a:cs typeface="Lucida Sans Unicode"/>
              </a:rPr>
              <a:t>health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-40" dirty="0">
                <a:latin typeface="Lucida Sans Unicode"/>
                <a:cs typeface="Lucida Sans Unicode"/>
              </a:rPr>
              <a:t>is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90" dirty="0">
                <a:latin typeface="Lucida Sans Unicode"/>
                <a:cs typeface="Lucida Sans Unicode"/>
              </a:rPr>
              <a:t>one</a:t>
            </a:r>
            <a:r>
              <a:rPr sz="2500" spc="-12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of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60" dirty="0">
                <a:latin typeface="Lucida Sans Unicode"/>
                <a:cs typeface="Lucida Sans Unicode"/>
              </a:rPr>
              <a:t>the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75" dirty="0">
                <a:latin typeface="Lucida Sans Unicode"/>
                <a:cs typeface="Lucida Sans Unicode"/>
              </a:rPr>
              <a:t>most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55" dirty="0">
                <a:latin typeface="Lucida Sans Unicode"/>
                <a:cs typeface="Lucida Sans Unicode"/>
              </a:rPr>
              <a:t>important  </a:t>
            </a:r>
            <a:r>
              <a:rPr sz="2500" spc="120" dirty="0">
                <a:latin typeface="Lucida Sans Unicode"/>
                <a:cs typeface="Lucida Sans Unicode"/>
              </a:rPr>
              <a:t>aspects</a:t>
            </a:r>
            <a:r>
              <a:rPr sz="2500" spc="-12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of</a:t>
            </a:r>
            <a:r>
              <a:rPr sz="2500" spc="-120" dirty="0">
                <a:latin typeface="Lucida Sans Unicode"/>
                <a:cs typeface="Lucida Sans Unicode"/>
              </a:rPr>
              <a:t> </a:t>
            </a:r>
            <a:r>
              <a:rPr sz="2500" spc="25" dirty="0">
                <a:latin typeface="Lucida Sans Unicode"/>
                <a:cs typeface="Lucida Sans Unicode"/>
              </a:rPr>
              <a:t>patients’</a:t>
            </a:r>
            <a:r>
              <a:rPr sz="2500" spc="-120" dirty="0">
                <a:latin typeface="Lucida Sans Unicode"/>
                <a:cs typeface="Lucida Sans Unicode"/>
              </a:rPr>
              <a:t> </a:t>
            </a:r>
            <a:r>
              <a:rPr sz="2500" spc="65" dirty="0">
                <a:latin typeface="Lucida Sans Unicode"/>
                <a:cs typeface="Lucida Sans Unicode"/>
              </a:rPr>
              <a:t>personal</a:t>
            </a:r>
            <a:r>
              <a:rPr sz="2500" spc="-125" dirty="0">
                <a:latin typeface="Lucida Sans Unicode"/>
                <a:cs typeface="Lucida Sans Unicode"/>
              </a:rPr>
              <a:t> </a:t>
            </a:r>
            <a:r>
              <a:rPr sz="2500" spc="-40" dirty="0">
                <a:latin typeface="Lucida Sans Unicode"/>
                <a:cs typeface="Lucida Sans Unicode"/>
              </a:rPr>
              <a:t>lives,</a:t>
            </a:r>
            <a:r>
              <a:rPr sz="2500" spc="-120" dirty="0">
                <a:latin typeface="Lucida Sans Unicode"/>
                <a:cs typeface="Lucida Sans Unicode"/>
              </a:rPr>
              <a:t> </a:t>
            </a:r>
            <a:r>
              <a:rPr sz="2500" spc="155" dirty="0">
                <a:latin typeface="Lucida Sans Unicode"/>
                <a:cs typeface="Lucida Sans Unicode"/>
              </a:rPr>
              <a:t>and</a:t>
            </a:r>
            <a:r>
              <a:rPr sz="2500" spc="-120" dirty="0">
                <a:latin typeface="Lucida Sans Unicode"/>
                <a:cs typeface="Lucida Sans Unicode"/>
              </a:rPr>
              <a:t> </a:t>
            </a:r>
            <a:r>
              <a:rPr sz="2500" spc="140" dirty="0">
                <a:latin typeface="Lucida Sans Unicode"/>
                <a:cs typeface="Lucida Sans Unicode"/>
              </a:rPr>
              <a:t>we</a:t>
            </a:r>
            <a:r>
              <a:rPr sz="2500" spc="-125" dirty="0">
                <a:latin typeface="Lucida Sans Unicode"/>
                <a:cs typeface="Lucida Sans Unicode"/>
              </a:rPr>
              <a:t> </a:t>
            </a:r>
            <a:r>
              <a:rPr sz="2500" spc="30" dirty="0">
                <a:latin typeface="Lucida Sans Unicode"/>
                <a:cs typeface="Lucida Sans Unicode"/>
              </a:rPr>
              <a:t>should  </a:t>
            </a:r>
            <a:r>
              <a:rPr sz="2500" spc="90" dirty="0">
                <a:latin typeface="Lucida Sans Unicode"/>
                <a:cs typeface="Lucida Sans Unicode"/>
              </a:rPr>
              <a:t>model </a:t>
            </a:r>
            <a:r>
              <a:rPr sz="2500" spc="10" dirty="0">
                <a:latin typeface="Lucida Sans Unicode"/>
                <a:cs typeface="Lucida Sans Unicode"/>
              </a:rPr>
              <a:t>respectful, </a:t>
            </a:r>
            <a:r>
              <a:rPr sz="2500" spc="80" dirty="0">
                <a:latin typeface="Lucida Sans Unicode"/>
                <a:cs typeface="Lucida Sans Unicode"/>
              </a:rPr>
              <a:t>compassionate,</a:t>
            </a:r>
            <a:r>
              <a:rPr sz="2500" spc="-475" dirty="0">
                <a:latin typeface="Lucida Sans Unicode"/>
                <a:cs typeface="Lucida Sans Unicode"/>
              </a:rPr>
              <a:t> </a:t>
            </a:r>
            <a:r>
              <a:rPr sz="2500" spc="155" dirty="0">
                <a:latin typeface="Lucida Sans Unicode"/>
                <a:cs typeface="Lucida Sans Unicode"/>
              </a:rPr>
              <a:t>and</a:t>
            </a:r>
            <a:endParaRPr sz="2500">
              <a:latin typeface="Lucida Sans Unicode"/>
              <a:cs typeface="Lucida Sans Unicode"/>
            </a:endParaRPr>
          </a:p>
          <a:p>
            <a:pPr marL="12700" algn="just">
              <a:lnSpc>
                <a:spcPts val="2660"/>
              </a:lnSpc>
            </a:pPr>
            <a:r>
              <a:rPr sz="2500" spc="105" dirty="0">
                <a:latin typeface="Lucida Sans Unicode"/>
                <a:cs typeface="Lucida Sans Unicode"/>
              </a:rPr>
              <a:t>evidence-based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60" dirty="0">
                <a:latin typeface="Lucida Sans Unicode"/>
                <a:cs typeface="Lucida Sans Unicode"/>
              </a:rPr>
              <a:t>care.”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4525" y="4887837"/>
            <a:ext cx="2562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Cohen et al.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JAMA </a:t>
            </a:r>
            <a:r>
              <a:rPr sz="1100" spc="-15" dirty="0">
                <a:solidFill>
                  <a:srgbClr val="333333"/>
                </a:solidFill>
                <a:latin typeface="Arial"/>
                <a:cs typeface="Arial"/>
              </a:rPr>
              <a:t>Pediatr.</a:t>
            </a:r>
            <a:r>
              <a:rPr sz="110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2021;175(12)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4" y="1229850"/>
            <a:ext cx="1613535" cy="2780030"/>
          </a:xfrm>
          <a:custGeom>
            <a:avLst/>
            <a:gdLst/>
            <a:ahLst/>
            <a:cxnLst/>
            <a:rect l="l" t="t" r="r" b="b"/>
            <a:pathLst>
              <a:path w="1613535" h="2780029">
                <a:moveTo>
                  <a:pt x="0" y="0"/>
                </a:moveTo>
                <a:lnTo>
                  <a:pt x="1613099" y="0"/>
                </a:lnTo>
                <a:lnTo>
                  <a:pt x="1613099" y="2779799"/>
                </a:lnTo>
                <a:lnTo>
                  <a:pt x="0" y="277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887" y="1293731"/>
            <a:ext cx="160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0097A7"/>
                </a:solidFill>
                <a:latin typeface="Arial"/>
                <a:cs typeface="Arial"/>
              </a:rPr>
              <a:t>Normalize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6166" y="1229850"/>
            <a:ext cx="1613535" cy="2780030"/>
          </a:xfrm>
          <a:custGeom>
            <a:avLst/>
            <a:gdLst/>
            <a:ahLst/>
            <a:cxnLst/>
            <a:rect l="l" t="t" r="r" b="b"/>
            <a:pathLst>
              <a:path w="1613535" h="2780029">
                <a:moveTo>
                  <a:pt x="0" y="0"/>
                </a:moveTo>
                <a:lnTo>
                  <a:pt x="1613099" y="0"/>
                </a:lnTo>
                <a:lnTo>
                  <a:pt x="1613099" y="2779799"/>
                </a:lnTo>
                <a:lnTo>
                  <a:pt x="0" y="277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0928" y="1293731"/>
            <a:ext cx="1604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253365" algn="ctr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0097A7"/>
                </a:solidFill>
                <a:latin typeface="Arial"/>
                <a:cs typeface="Arial"/>
              </a:rPr>
              <a:t>Leverage  Trusted  Adults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9207" y="1229850"/>
            <a:ext cx="1613535" cy="2780030"/>
          </a:xfrm>
          <a:custGeom>
            <a:avLst/>
            <a:gdLst/>
            <a:ahLst/>
            <a:cxnLst/>
            <a:rect l="l" t="t" r="r" b="b"/>
            <a:pathLst>
              <a:path w="1613535" h="2780029">
                <a:moveTo>
                  <a:pt x="0" y="0"/>
                </a:moveTo>
                <a:lnTo>
                  <a:pt x="1613099" y="0"/>
                </a:lnTo>
                <a:lnTo>
                  <a:pt x="1613099" y="2779799"/>
                </a:lnTo>
                <a:lnTo>
                  <a:pt x="0" y="277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33970" y="1293731"/>
            <a:ext cx="160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845" marR="110489" indent="-419734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0097A7"/>
                </a:solidFill>
                <a:latin typeface="Arial"/>
                <a:cs typeface="Arial"/>
              </a:rPr>
              <a:t>Confidenti-  </a:t>
            </a:r>
            <a:r>
              <a:rPr sz="1800" b="1" spc="110" dirty="0">
                <a:solidFill>
                  <a:srgbClr val="0097A7"/>
                </a:solidFill>
                <a:latin typeface="Arial"/>
                <a:cs typeface="Arial"/>
              </a:rPr>
              <a:t>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2248" y="1229850"/>
            <a:ext cx="1613535" cy="2780030"/>
          </a:xfrm>
          <a:custGeom>
            <a:avLst/>
            <a:gdLst/>
            <a:ahLst/>
            <a:cxnLst/>
            <a:rect l="l" t="t" r="r" b="b"/>
            <a:pathLst>
              <a:path w="1613534" h="2780029">
                <a:moveTo>
                  <a:pt x="0" y="0"/>
                </a:moveTo>
                <a:lnTo>
                  <a:pt x="1613099" y="0"/>
                </a:lnTo>
                <a:lnTo>
                  <a:pt x="1613099" y="2779799"/>
                </a:lnTo>
                <a:lnTo>
                  <a:pt x="0" y="277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37011" y="1293731"/>
            <a:ext cx="160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880" marR="215900" indent="-21336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0097A7"/>
                </a:solidFill>
                <a:latin typeface="Arial"/>
                <a:cs typeface="Arial"/>
              </a:rPr>
              <a:t>Strengths  </a:t>
            </a:r>
            <a:r>
              <a:rPr sz="1800" b="1" spc="65" dirty="0">
                <a:solidFill>
                  <a:srgbClr val="0097A7"/>
                </a:solidFill>
                <a:latin typeface="Arial"/>
                <a:cs typeface="Arial"/>
              </a:rPr>
              <a:t>Based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35290" y="1229850"/>
            <a:ext cx="1613535" cy="2780030"/>
          </a:xfrm>
          <a:custGeom>
            <a:avLst/>
            <a:gdLst/>
            <a:ahLst/>
            <a:cxnLst/>
            <a:rect l="l" t="t" r="r" b="b"/>
            <a:pathLst>
              <a:path w="1613534" h="2780029">
                <a:moveTo>
                  <a:pt x="0" y="0"/>
                </a:moveTo>
                <a:lnTo>
                  <a:pt x="1613099" y="0"/>
                </a:lnTo>
                <a:lnTo>
                  <a:pt x="1613099" y="2779799"/>
                </a:lnTo>
                <a:lnTo>
                  <a:pt x="0" y="2779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40052" y="1293731"/>
            <a:ext cx="160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91440" indent="15875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0097A7"/>
                </a:solidFill>
                <a:latin typeface="Arial"/>
                <a:cs typeface="Arial"/>
              </a:rPr>
              <a:t>Accurate  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887" y="2493349"/>
            <a:ext cx="1604010" cy="151193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0" marR="119380" algn="ctr">
              <a:lnSpc>
                <a:spcPct val="100000"/>
              </a:lnSpc>
            </a:pPr>
            <a:r>
              <a:rPr sz="1200" b="1" spc="65" dirty="0">
                <a:latin typeface="Arial"/>
                <a:cs typeface="Arial"/>
              </a:rPr>
              <a:t>Developmentally  </a:t>
            </a:r>
            <a:r>
              <a:rPr sz="1200" b="1" spc="75" dirty="0">
                <a:latin typeface="Arial"/>
                <a:cs typeface="Arial"/>
              </a:rPr>
              <a:t>appropriate</a:t>
            </a:r>
            <a:endParaRPr sz="1200">
              <a:latin typeface="Arial"/>
              <a:cs typeface="Arial"/>
            </a:endParaRPr>
          </a:p>
          <a:p>
            <a:pPr marL="342900" marR="335280" algn="ctr">
              <a:lnSpc>
                <a:spcPct val="100000"/>
              </a:lnSpc>
              <a:spcBef>
                <a:spcPts val="1440"/>
              </a:spcBef>
            </a:pPr>
            <a:r>
              <a:rPr sz="1200" b="1" spc="50" dirty="0">
                <a:latin typeface="Arial"/>
                <a:cs typeface="Arial"/>
              </a:rPr>
              <a:t>Sexuality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is  </a:t>
            </a:r>
            <a:r>
              <a:rPr sz="1200" b="1" spc="85" dirty="0">
                <a:latin typeface="Arial"/>
                <a:cs typeface="Arial"/>
              </a:rPr>
              <a:t>normal</a:t>
            </a:r>
            <a:r>
              <a:rPr sz="1200" b="1" spc="-160" dirty="0">
                <a:latin typeface="Arial"/>
                <a:cs typeface="Arial"/>
              </a:rPr>
              <a:t> </a:t>
            </a:r>
            <a:r>
              <a:rPr sz="1200" b="1" spc="100" dirty="0">
                <a:latin typeface="Arial"/>
                <a:cs typeface="Arial"/>
              </a:rPr>
              <a:t>and 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80" dirty="0">
                <a:latin typeface="Arial"/>
                <a:cs typeface="Arial"/>
              </a:rPr>
              <a:t>healthy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0928" y="2493349"/>
            <a:ext cx="1604010" cy="151193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82880" marR="175260" algn="ctr">
              <a:lnSpc>
                <a:spcPct val="100000"/>
              </a:lnSpc>
            </a:pPr>
            <a:r>
              <a:rPr sz="1200" b="1" spc="60" dirty="0">
                <a:latin typeface="Arial"/>
                <a:cs typeface="Arial"/>
              </a:rPr>
              <a:t>Identify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Trusted 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Adults</a:t>
            </a:r>
            <a:endParaRPr sz="1200">
              <a:latin typeface="Arial"/>
              <a:cs typeface="Arial"/>
            </a:endParaRPr>
          </a:p>
          <a:p>
            <a:pPr marL="153670" marR="146050" algn="ctr">
              <a:lnSpc>
                <a:spcPct val="100000"/>
              </a:lnSpc>
              <a:spcBef>
                <a:spcPts val="1440"/>
              </a:spcBef>
            </a:pPr>
            <a:r>
              <a:rPr sz="1200" b="1" spc="45" dirty="0">
                <a:latin typeface="Arial"/>
                <a:cs typeface="Arial"/>
              </a:rPr>
              <a:t>Encourage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105" dirty="0">
                <a:latin typeface="Arial"/>
                <a:cs typeface="Arial"/>
              </a:rPr>
              <a:t>them 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to </a:t>
            </a:r>
            <a:r>
              <a:rPr sz="1200" b="1" spc="75" dirty="0">
                <a:latin typeface="Arial"/>
                <a:cs typeface="Arial"/>
              </a:rPr>
              <a:t>be</a:t>
            </a:r>
            <a:r>
              <a:rPr sz="1200" b="1" spc="-260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“askable”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3970" y="2493349"/>
            <a:ext cx="1604010" cy="151193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280035" marR="201295" indent="-71755">
              <a:lnSpc>
                <a:spcPct val="100000"/>
              </a:lnSpc>
            </a:pPr>
            <a:r>
              <a:rPr sz="1200" b="1" spc="60" dirty="0">
                <a:latin typeface="Arial"/>
                <a:cs typeface="Arial"/>
              </a:rPr>
              <a:t>Individual</a:t>
            </a:r>
            <a:r>
              <a:rPr sz="1200" b="1" spc="-145" dirty="0">
                <a:latin typeface="Arial"/>
                <a:cs typeface="Arial"/>
              </a:rPr>
              <a:t> </a:t>
            </a:r>
            <a:r>
              <a:rPr sz="1200" b="1" spc="95" dirty="0">
                <a:latin typeface="Arial"/>
                <a:cs typeface="Arial"/>
              </a:rPr>
              <a:t>time  </a:t>
            </a:r>
            <a:r>
              <a:rPr sz="1200" b="1" spc="70" dirty="0">
                <a:latin typeface="Arial"/>
                <a:cs typeface="Arial"/>
              </a:rPr>
              <a:t>with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provider</a:t>
            </a:r>
            <a:endParaRPr sz="12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1440"/>
              </a:spcBef>
            </a:pPr>
            <a:r>
              <a:rPr sz="1200" b="1" spc="40" dirty="0">
                <a:latin typeface="Arial"/>
                <a:cs typeface="Arial"/>
              </a:rPr>
              <a:t>Clinic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policies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7011" y="2493349"/>
            <a:ext cx="1604010" cy="151193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90" dirty="0">
                <a:latin typeface="Arial"/>
                <a:cs typeface="Arial"/>
              </a:rPr>
              <a:t>Non-judgemental</a:t>
            </a:r>
            <a:endParaRPr sz="1200">
              <a:latin typeface="Arial"/>
              <a:cs typeface="Arial"/>
            </a:endParaRPr>
          </a:p>
          <a:p>
            <a:pPr marL="302895" marR="295275" algn="ctr">
              <a:lnSpc>
                <a:spcPct val="100000"/>
              </a:lnSpc>
              <a:spcBef>
                <a:spcPts val="1440"/>
              </a:spcBef>
            </a:pPr>
            <a:r>
              <a:rPr sz="1200" b="1" spc="65" dirty="0">
                <a:latin typeface="Arial"/>
                <a:cs typeface="Arial"/>
              </a:rPr>
              <a:t>Motivational  </a:t>
            </a:r>
            <a:r>
              <a:rPr sz="1200" b="1" spc="60" dirty="0">
                <a:latin typeface="Arial"/>
                <a:cs typeface="Arial"/>
              </a:rPr>
              <a:t>Interviewing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40052" y="2493349"/>
            <a:ext cx="1604010" cy="151193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48309" indent="-78105">
              <a:lnSpc>
                <a:spcPct val="100000"/>
              </a:lnSpc>
            </a:pPr>
            <a:r>
              <a:rPr sz="1200" b="1" spc="50" dirty="0">
                <a:latin typeface="Arial"/>
                <a:cs typeface="Arial"/>
              </a:rPr>
              <a:t>Fact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based</a:t>
            </a:r>
            <a:endParaRPr sz="1200">
              <a:latin typeface="Arial"/>
              <a:cs typeface="Arial"/>
            </a:endParaRPr>
          </a:p>
          <a:p>
            <a:pPr marL="411480" marR="403860" indent="36195">
              <a:lnSpc>
                <a:spcPct val="100000"/>
              </a:lnSpc>
              <a:spcBef>
                <a:spcPts val="1440"/>
              </a:spcBef>
            </a:pPr>
            <a:r>
              <a:rPr sz="1200" b="1" spc="45" dirty="0">
                <a:latin typeface="Arial"/>
                <a:cs typeface="Arial"/>
              </a:rPr>
              <a:t>Inclusive  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8704" y="306727"/>
            <a:ext cx="419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/>
              <a:t>Approach</a:t>
            </a:r>
            <a:r>
              <a:rPr sz="2400" spc="-180" dirty="0"/>
              <a:t> </a:t>
            </a:r>
            <a:r>
              <a:rPr sz="2400" spc="114" dirty="0"/>
              <a:t>to</a:t>
            </a:r>
            <a:r>
              <a:rPr sz="2400" spc="-180" dirty="0"/>
              <a:t> </a:t>
            </a:r>
            <a:r>
              <a:rPr sz="2400" spc="95" dirty="0"/>
              <a:t>Sexual</a:t>
            </a:r>
            <a:r>
              <a:rPr sz="2400" spc="-180" dirty="0"/>
              <a:t> </a:t>
            </a:r>
            <a:r>
              <a:rPr sz="2400" spc="135" dirty="0"/>
              <a:t>Health</a:t>
            </a:r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7115574" y="4887837"/>
            <a:ext cx="1870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Adapted from </a:t>
            </a:r>
            <a:r>
              <a:rPr sz="1100" spc="-25" dirty="0">
                <a:solidFill>
                  <a:srgbClr val="333333"/>
                </a:solidFill>
                <a:latin typeface="Arial"/>
                <a:cs typeface="Arial"/>
              </a:rPr>
              <a:t>Dr.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Jack</a:t>
            </a:r>
            <a:r>
              <a:rPr sz="11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"/>
                <a:cs typeface="Arial"/>
              </a:rPr>
              <a:t>Rusley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704" y="30672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1E4E78"/>
                </a:solidFill>
                <a:latin typeface="Arial"/>
                <a:cs typeface="Arial"/>
              </a:rPr>
              <a:t>Asking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65" dirty="0">
                <a:solidFill>
                  <a:srgbClr val="1E4E78"/>
                </a:solidFill>
                <a:latin typeface="Arial"/>
                <a:cs typeface="Arial"/>
              </a:rPr>
              <a:t>about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1E4E78"/>
                </a:solidFill>
                <a:latin typeface="Arial"/>
                <a:cs typeface="Arial"/>
              </a:rPr>
              <a:t>gender,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1E4E78"/>
                </a:solidFill>
                <a:latin typeface="Arial"/>
                <a:cs typeface="Arial"/>
              </a:rPr>
              <a:t>sexuality,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1E4E78"/>
                </a:solidFill>
                <a:latin typeface="Arial"/>
                <a:cs typeface="Arial"/>
              </a:rPr>
              <a:t>&amp;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1E4E78"/>
                </a:solidFill>
                <a:latin typeface="Arial"/>
                <a:cs typeface="Arial"/>
              </a:rPr>
              <a:t>sexual</a:t>
            </a:r>
            <a:r>
              <a:rPr sz="2400" b="1" spc="-15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20" dirty="0">
                <a:solidFill>
                  <a:srgbClr val="1E4E78"/>
                </a:solidFill>
                <a:latin typeface="Arial"/>
                <a:cs typeface="Arial"/>
              </a:rPr>
              <a:t>behaviors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400" y="821537"/>
            <a:ext cx="8006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“I’m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asking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these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questions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because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can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be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health.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25" dirty="0">
                <a:solidFill>
                  <a:srgbClr val="1E4E78"/>
                </a:solidFill>
                <a:latin typeface="Lucida Sans Unicode"/>
                <a:cs typeface="Lucida Sans Unicode"/>
              </a:rPr>
              <a:t>We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don’t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have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talk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anything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not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to.”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704" y="30672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/>
              <a:t>Asking</a:t>
            </a:r>
            <a:r>
              <a:rPr sz="2400" spc="-155" dirty="0"/>
              <a:t> </a:t>
            </a:r>
            <a:r>
              <a:rPr sz="2400" spc="165" dirty="0"/>
              <a:t>about</a:t>
            </a:r>
            <a:r>
              <a:rPr sz="2400" spc="-155" dirty="0"/>
              <a:t> </a:t>
            </a:r>
            <a:r>
              <a:rPr sz="2400" spc="125" dirty="0"/>
              <a:t>gender,</a:t>
            </a:r>
            <a:r>
              <a:rPr sz="2400" spc="-155" dirty="0"/>
              <a:t> </a:t>
            </a:r>
            <a:r>
              <a:rPr sz="2400" spc="110" dirty="0"/>
              <a:t>sexuality,</a:t>
            </a:r>
            <a:r>
              <a:rPr sz="2400" spc="-155" dirty="0"/>
              <a:t> </a:t>
            </a:r>
            <a:r>
              <a:rPr sz="2400" spc="180" dirty="0"/>
              <a:t>&amp;</a:t>
            </a:r>
            <a:r>
              <a:rPr sz="2400" spc="-155" dirty="0"/>
              <a:t> </a:t>
            </a:r>
            <a:r>
              <a:rPr sz="2400" spc="114" dirty="0"/>
              <a:t>sexual</a:t>
            </a:r>
            <a:r>
              <a:rPr sz="2400" spc="-155" dirty="0"/>
              <a:t> </a:t>
            </a:r>
            <a:r>
              <a:rPr sz="2400" spc="120" dirty="0"/>
              <a:t>behaviors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78400" y="821537"/>
            <a:ext cx="8006715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“I’m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asking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these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questions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because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can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be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health.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25" dirty="0">
                <a:solidFill>
                  <a:srgbClr val="1E4E78"/>
                </a:solidFill>
                <a:latin typeface="Lucida Sans Unicode"/>
                <a:cs typeface="Lucida Sans Unicode"/>
              </a:rPr>
              <a:t>We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don’t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have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talk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anything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not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to.”</a:t>
            </a:r>
            <a:endParaRPr sz="1400">
              <a:latin typeface="Lucida Sans Unicode"/>
              <a:cs typeface="Lucida Sans Unicode"/>
            </a:endParaRPr>
          </a:p>
          <a:p>
            <a:pPr marL="181610">
              <a:lnSpc>
                <a:spcPct val="100000"/>
              </a:lnSpc>
              <a:spcBef>
                <a:spcPts val="1555"/>
              </a:spcBef>
            </a:pPr>
            <a:r>
              <a:rPr sz="1800" b="1" spc="55" dirty="0">
                <a:solidFill>
                  <a:srgbClr val="1E4E78"/>
                </a:solidFill>
                <a:latin typeface="Arial"/>
                <a:cs typeface="Arial"/>
              </a:rPr>
              <a:t>Gender:</a:t>
            </a:r>
            <a:endParaRPr sz="1800">
              <a:latin typeface="Arial"/>
              <a:cs typeface="Arial"/>
            </a:endParaRPr>
          </a:p>
          <a:p>
            <a:pPr marL="360680">
              <a:lnSpc>
                <a:spcPct val="100000"/>
              </a:lnSpc>
              <a:spcBef>
                <a:spcPts val="565"/>
              </a:spcBef>
            </a:pP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“Is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word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identify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gender?”</a:t>
            </a:r>
            <a:endParaRPr sz="1800">
              <a:latin typeface="Lucida Sans Unicode"/>
              <a:cs typeface="Lucida Sans Unicode"/>
            </a:endParaRPr>
          </a:p>
          <a:p>
            <a:pPr marL="1160780" marR="97155" indent="-336550">
              <a:lnSpc>
                <a:spcPct val="100000"/>
              </a:lnSpc>
              <a:spcBef>
                <a:spcPts val="20"/>
              </a:spcBef>
              <a:buFont typeface="Arial"/>
              <a:buChar char="●"/>
              <a:tabLst>
                <a:tab pos="1160780" algn="l"/>
                <a:tab pos="1161415" algn="l"/>
              </a:tabLst>
            </a:pP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“I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heard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say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identify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1E4E78"/>
                </a:solidFill>
                <a:latin typeface="Lucida Sans Unicode"/>
                <a:cs typeface="Lucida Sans Unicode"/>
              </a:rPr>
              <a:t>as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[nonbinary,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demiboy,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agender,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etc.]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1E4E78"/>
                </a:solidFill>
                <a:latin typeface="Lucida Sans Unicode"/>
                <a:cs typeface="Lucida Sans Unicode"/>
              </a:rPr>
              <a:t>Tell 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me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what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means</a:t>
            </a:r>
            <a:r>
              <a:rPr sz="14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u="heavy" spc="1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to</a:t>
            </a:r>
            <a:r>
              <a:rPr sz="1400" u="heavy" spc="-7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heavy" spc="5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you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?”</a:t>
            </a:r>
            <a:endParaRPr sz="1400">
              <a:latin typeface="Lucida Sans Unicode"/>
              <a:cs typeface="Lucida Sans Unicode"/>
            </a:endParaRPr>
          </a:p>
          <a:p>
            <a:pPr marL="262890">
              <a:lnSpc>
                <a:spcPct val="100000"/>
              </a:lnSpc>
              <a:spcBef>
                <a:spcPts val="395"/>
              </a:spcBef>
            </a:pPr>
            <a:r>
              <a:rPr sz="1800" b="1" spc="60" dirty="0">
                <a:solidFill>
                  <a:srgbClr val="1E4E78"/>
                </a:solidFill>
                <a:latin typeface="Arial"/>
                <a:cs typeface="Arial"/>
              </a:rPr>
              <a:t>Sexuality:</a:t>
            </a:r>
            <a:endParaRPr sz="1800">
              <a:latin typeface="Arial"/>
              <a:cs typeface="Arial"/>
            </a:endParaRPr>
          </a:p>
          <a:p>
            <a:pPr marL="441959" marR="630555">
              <a:lnSpc>
                <a:spcPct val="100000"/>
              </a:lnSpc>
              <a:spcBef>
                <a:spcPts val="565"/>
              </a:spcBef>
            </a:pP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“Is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word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describe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sexuality?  </a:t>
            </a: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“Which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genders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people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are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attracted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to,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if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any?”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704" y="30672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/>
              <a:t>Asking</a:t>
            </a:r>
            <a:r>
              <a:rPr sz="2400" spc="-155" dirty="0"/>
              <a:t> </a:t>
            </a:r>
            <a:r>
              <a:rPr sz="2400" spc="165" dirty="0"/>
              <a:t>about</a:t>
            </a:r>
            <a:r>
              <a:rPr sz="2400" spc="-155" dirty="0"/>
              <a:t> </a:t>
            </a:r>
            <a:r>
              <a:rPr sz="2400" spc="125" dirty="0"/>
              <a:t>gender,</a:t>
            </a:r>
            <a:r>
              <a:rPr sz="2400" spc="-155" dirty="0"/>
              <a:t> </a:t>
            </a:r>
            <a:r>
              <a:rPr sz="2400" spc="110" dirty="0"/>
              <a:t>sexuality,</a:t>
            </a:r>
            <a:r>
              <a:rPr sz="2400" spc="-155" dirty="0"/>
              <a:t> </a:t>
            </a:r>
            <a:r>
              <a:rPr sz="2400" spc="180" dirty="0"/>
              <a:t>&amp;</a:t>
            </a:r>
            <a:r>
              <a:rPr sz="2400" spc="-155" dirty="0"/>
              <a:t> </a:t>
            </a:r>
            <a:r>
              <a:rPr sz="2400" spc="114" dirty="0"/>
              <a:t>sexual</a:t>
            </a:r>
            <a:r>
              <a:rPr sz="2400" spc="-155" dirty="0"/>
              <a:t> </a:t>
            </a:r>
            <a:r>
              <a:rPr sz="2400" spc="120" dirty="0"/>
              <a:t>behaviors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78400" y="821537"/>
            <a:ext cx="8082915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“I’m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asking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these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questions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because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can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be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health.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25" dirty="0">
                <a:solidFill>
                  <a:srgbClr val="1E4E78"/>
                </a:solidFill>
                <a:latin typeface="Lucida Sans Unicode"/>
                <a:cs typeface="Lucida Sans Unicode"/>
              </a:rPr>
              <a:t>We</a:t>
            </a:r>
            <a:r>
              <a:rPr sz="14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don’t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have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talk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anything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not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to.”</a:t>
            </a:r>
            <a:endParaRPr sz="1400">
              <a:latin typeface="Lucida Sans Unicode"/>
              <a:cs typeface="Lucida Sans Unicode"/>
            </a:endParaRPr>
          </a:p>
          <a:p>
            <a:pPr marL="181610">
              <a:lnSpc>
                <a:spcPct val="100000"/>
              </a:lnSpc>
              <a:spcBef>
                <a:spcPts val="1555"/>
              </a:spcBef>
            </a:pPr>
            <a:r>
              <a:rPr sz="1800" b="1" spc="55" dirty="0">
                <a:solidFill>
                  <a:srgbClr val="1E4E78"/>
                </a:solidFill>
                <a:latin typeface="Arial"/>
                <a:cs typeface="Arial"/>
              </a:rPr>
              <a:t>Gender:</a:t>
            </a:r>
            <a:endParaRPr sz="1800">
              <a:latin typeface="Arial"/>
              <a:cs typeface="Arial"/>
            </a:endParaRPr>
          </a:p>
          <a:p>
            <a:pPr marL="360680">
              <a:lnSpc>
                <a:spcPct val="100000"/>
              </a:lnSpc>
              <a:spcBef>
                <a:spcPts val="565"/>
              </a:spcBef>
            </a:pP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“Is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word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identify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gender?”</a:t>
            </a:r>
            <a:endParaRPr sz="1800">
              <a:latin typeface="Lucida Sans Unicode"/>
              <a:cs typeface="Lucida Sans Unicode"/>
            </a:endParaRPr>
          </a:p>
          <a:p>
            <a:pPr marL="1160780" marR="173355" indent="-336550">
              <a:lnSpc>
                <a:spcPct val="100000"/>
              </a:lnSpc>
              <a:spcBef>
                <a:spcPts val="20"/>
              </a:spcBef>
              <a:buFont typeface="Arial"/>
              <a:buChar char="●"/>
              <a:tabLst>
                <a:tab pos="1160780" algn="l"/>
                <a:tab pos="1161415" algn="l"/>
              </a:tabLst>
            </a:pP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“I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heard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say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identify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1E4E78"/>
                </a:solidFill>
                <a:latin typeface="Lucida Sans Unicode"/>
                <a:cs typeface="Lucida Sans Unicode"/>
              </a:rPr>
              <a:t>as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[nonbinary,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demiboy,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agender,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etc.]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1E4E78"/>
                </a:solidFill>
                <a:latin typeface="Lucida Sans Unicode"/>
                <a:cs typeface="Lucida Sans Unicode"/>
              </a:rPr>
              <a:t>Tell 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me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what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means</a:t>
            </a:r>
            <a:r>
              <a:rPr sz="14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u="heavy" spc="1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to</a:t>
            </a:r>
            <a:r>
              <a:rPr sz="1400" u="heavy" spc="-7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heavy" spc="50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</a:rPr>
              <a:t>you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?”</a:t>
            </a:r>
            <a:endParaRPr sz="1400">
              <a:latin typeface="Lucida Sans Unicode"/>
              <a:cs typeface="Lucida Sans Unicode"/>
            </a:endParaRPr>
          </a:p>
          <a:p>
            <a:pPr marL="262890">
              <a:lnSpc>
                <a:spcPct val="100000"/>
              </a:lnSpc>
              <a:spcBef>
                <a:spcPts val="395"/>
              </a:spcBef>
            </a:pPr>
            <a:r>
              <a:rPr sz="1800" b="1" spc="60" dirty="0">
                <a:solidFill>
                  <a:srgbClr val="1E4E78"/>
                </a:solidFill>
                <a:latin typeface="Arial"/>
                <a:cs typeface="Arial"/>
              </a:rPr>
              <a:t>Sexuality:</a:t>
            </a:r>
            <a:endParaRPr sz="1800">
              <a:latin typeface="Arial"/>
              <a:cs typeface="Arial"/>
            </a:endParaRPr>
          </a:p>
          <a:p>
            <a:pPr marL="441959" marR="706755">
              <a:lnSpc>
                <a:spcPct val="100000"/>
              </a:lnSpc>
              <a:spcBef>
                <a:spcPts val="565"/>
              </a:spcBef>
            </a:pP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“Is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word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20" dirty="0">
                <a:solidFill>
                  <a:srgbClr val="1E4E78"/>
                </a:solidFill>
                <a:latin typeface="Lucida Sans Unicode"/>
                <a:cs typeface="Lucida Sans Unicode"/>
              </a:rPr>
              <a:t>a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term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describe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sexuality?  </a:t>
            </a: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“Which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genders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people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are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attracted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to,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if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any?”</a:t>
            </a:r>
            <a:endParaRPr sz="180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1885"/>
              </a:spcBef>
            </a:pPr>
            <a:r>
              <a:rPr sz="1600" b="1" spc="20" dirty="0">
                <a:solidFill>
                  <a:srgbClr val="1E4E78"/>
                </a:solidFill>
                <a:latin typeface="Arial"/>
                <a:cs typeface="Arial"/>
              </a:rPr>
              <a:t>Listen, </a:t>
            </a:r>
            <a:r>
              <a:rPr sz="1600" b="1" spc="80" dirty="0">
                <a:solidFill>
                  <a:srgbClr val="1E4E78"/>
                </a:solidFill>
                <a:latin typeface="Arial"/>
                <a:cs typeface="Arial"/>
              </a:rPr>
              <a:t>normalize,</a:t>
            </a:r>
            <a:r>
              <a:rPr sz="1600" b="1" spc="-24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1E4E78"/>
                </a:solidFill>
                <a:latin typeface="Arial"/>
                <a:cs typeface="Arial"/>
              </a:rPr>
              <a:t>validate:</a:t>
            </a:r>
            <a:endParaRPr sz="1600">
              <a:latin typeface="Arial"/>
              <a:cs typeface="Arial"/>
            </a:endParaRPr>
          </a:p>
          <a:p>
            <a:pPr marL="329565" marR="5080">
              <a:lnSpc>
                <a:spcPct val="100000"/>
              </a:lnSpc>
            </a:pPr>
            <a:r>
              <a:rPr sz="1600" spc="-45" dirty="0">
                <a:solidFill>
                  <a:srgbClr val="1E4E78"/>
                </a:solidFill>
                <a:latin typeface="Lucida Sans Unicode"/>
                <a:cs typeface="Lucida Sans Unicode"/>
              </a:rPr>
              <a:t>“It’s </a:t>
            </a:r>
            <a:r>
              <a:rPr sz="16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actually </a:t>
            </a:r>
            <a:r>
              <a:rPr sz="16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really </a:t>
            </a:r>
            <a:r>
              <a:rPr sz="1600" spc="95" dirty="0">
                <a:solidFill>
                  <a:srgbClr val="1E4E78"/>
                </a:solidFill>
                <a:latin typeface="Lucida Sans Unicode"/>
                <a:cs typeface="Lucida Sans Unicode"/>
              </a:rPr>
              <a:t>common </a:t>
            </a:r>
            <a:r>
              <a:rPr sz="16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for </a:t>
            </a:r>
            <a:r>
              <a:rPr sz="16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someone </a:t>
            </a:r>
            <a:r>
              <a:rPr sz="16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your </a:t>
            </a:r>
            <a:r>
              <a:rPr sz="1600" spc="125" dirty="0">
                <a:solidFill>
                  <a:srgbClr val="1E4E78"/>
                </a:solidFill>
                <a:latin typeface="Lucida Sans Unicode"/>
                <a:cs typeface="Lucida Sans Unicode"/>
              </a:rPr>
              <a:t>age </a:t>
            </a:r>
            <a:r>
              <a:rPr sz="16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 </a:t>
            </a:r>
            <a:r>
              <a:rPr sz="16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be </a:t>
            </a:r>
            <a:r>
              <a:rPr sz="16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exploring  </a:t>
            </a:r>
            <a:r>
              <a:rPr sz="16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gender/sexuality.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Is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something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you’d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1E4E78"/>
                </a:solidFill>
                <a:latin typeface="Lucida Sans Unicode"/>
                <a:cs typeface="Lucida Sans Unicode"/>
              </a:rPr>
              <a:t>like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1E4E78"/>
                </a:solidFill>
                <a:latin typeface="Lucida Sans Unicode"/>
                <a:cs typeface="Lucida Sans Unicode"/>
              </a:rPr>
              <a:t>talk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more</a:t>
            </a:r>
            <a:r>
              <a:rPr sz="16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6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today?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704" y="30672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/>
              <a:t>Asking</a:t>
            </a:r>
            <a:r>
              <a:rPr sz="2400" spc="-155" dirty="0"/>
              <a:t> </a:t>
            </a:r>
            <a:r>
              <a:rPr sz="2400" spc="165" dirty="0"/>
              <a:t>about</a:t>
            </a:r>
            <a:r>
              <a:rPr sz="2400" spc="-155" dirty="0"/>
              <a:t> </a:t>
            </a:r>
            <a:r>
              <a:rPr sz="2400" spc="125" dirty="0"/>
              <a:t>gender,</a:t>
            </a:r>
            <a:r>
              <a:rPr sz="2400" spc="-155" dirty="0"/>
              <a:t> </a:t>
            </a:r>
            <a:r>
              <a:rPr sz="2400" spc="110" dirty="0"/>
              <a:t>sexuality,</a:t>
            </a:r>
            <a:r>
              <a:rPr sz="2400" spc="-155" dirty="0"/>
              <a:t> </a:t>
            </a:r>
            <a:r>
              <a:rPr sz="2400" spc="180" dirty="0"/>
              <a:t>&amp;</a:t>
            </a:r>
            <a:r>
              <a:rPr sz="2400" spc="-155" dirty="0"/>
              <a:t> </a:t>
            </a:r>
            <a:r>
              <a:rPr sz="2400" spc="114" dirty="0"/>
              <a:t>sexual</a:t>
            </a:r>
            <a:r>
              <a:rPr sz="2400" spc="-155" dirty="0"/>
              <a:t> </a:t>
            </a:r>
            <a:r>
              <a:rPr sz="2400" spc="120" dirty="0"/>
              <a:t>behaviors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47422" y="840788"/>
            <a:ext cx="7844790" cy="29127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b="1" spc="70" dirty="0">
                <a:solidFill>
                  <a:srgbClr val="1E4E78"/>
                </a:solidFill>
                <a:latin typeface="Arial"/>
                <a:cs typeface="Arial"/>
              </a:rPr>
              <a:t>Sexual</a:t>
            </a:r>
            <a:r>
              <a:rPr sz="1800" b="1" spc="-12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1E4E78"/>
                </a:solidFill>
                <a:latin typeface="Arial"/>
                <a:cs typeface="Arial"/>
              </a:rPr>
              <a:t>Behaviors:</a:t>
            </a:r>
            <a:endParaRPr sz="1800">
              <a:latin typeface="Arial"/>
              <a:cs typeface="Arial"/>
            </a:endParaRPr>
          </a:p>
          <a:p>
            <a:pPr marL="331470" marR="528955" indent="-139700">
              <a:lnSpc>
                <a:spcPct val="100000"/>
              </a:lnSpc>
              <a:spcBef>
                <a:spcPts val="565"/>
              </a:spcBef>
            </a:pP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“Have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ever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chosen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physical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sexual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contact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with 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another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1E4E78"/>
                </a:solidFill>
                <a:latin typeface="Lucida Sans Unicode"/>
                <a:cs typeface="Lucida Sans Unicode"/>
              </a:rPr>
              <a:t>person,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1E4E78"/>
                </a:solidFill>
                <a:latin typeface="Lucida Sans Unicode"/>
                <a:cs typeface="Lucida Sans Unicode"/>
              </a:rPr>
              <a:t>like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holding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hands,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1E4E78"/>
                </a:solidFill>
                <a:latin typeface="Lucida Sans Unicode"/>
                <a:cs typeface="Lucida Sans Unicode"/>
              </a:rPr>
              <a:t>kissing,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more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than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that?”</a:t>
            </a:r>
            <a:endParaRPr sz="1800">
              <a:latin typeface="Lucida Sans Unicode"/>
              <a:cs typeface="Lucida Sans Unicode"/>
            </a:endParaRPr>
          </a:p>
          <a:p>
            <a:pPr marL="331470" marR="5080" indent="-139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“Sex </a:t>
            </a:r>
            <a:r>
              <a:rPr sz="18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means </a:t>
            </a:r>
            <a:r>
              <a:rPr sz="18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different </a:t>
            </a:r>
            <a:r>
              <a:rPr sz="18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things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 </a:t>
            </a:r>
            <a:r>
              <a:rPr sz="18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different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people. </a:t>
            </a:r>
            <a:r>
              <a:rPr sz="18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Have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ever  </a:t>
            </a:r>
            <a:r>
              <a:rPr sz="18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chosen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any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kind</a:t>
            </a:r>
            <a:r>
              <a:rPr sz="18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involving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anything</a:t>
            </a:r>
            <a:r>
              <a:rPr sz="18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below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the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waist  </a:t>
            </a:r>
            <a:r>
              <a:rPr sz="18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for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another</a:t>
            </a:r>
            <a:r>
              <a:rPr sz="1800" spc="-3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person?”</a:t>
            </a:r>
            <a:endParaRPr sz="1800">
              <a:latin typeface="Lucida Sans Unicode"/>
              <a:cs typeface="Lucida Sans Unicode"/>
            </a:endParaRPr>
          </a:p>
          <a:p>
            <a:pPr marL="331470" marR="481965" indent="-139700">
              <a:lnSpc>
                <a:spcPct val="100000"/>
              </a:lnSpc>
              <a:spcBef>
                <a:spcPts val="2160"/>
              </a:spcBef>
            </a:pPr>
            <a:r>
              <a:rPr sz="18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“Have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ever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been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forced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pressured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into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doing</a:t>
            </a:r>
            <a:r>
              <a:rPr sz="18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something 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sexual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did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not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want</a:t>
            </a:r>
            <a:r>
              <a:rPr sz="1800" spc="-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800" spc="-9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8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do?”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55471"/>
            <a:ext cx="9143999" cy="988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704" y="306727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/>
              <a:t>Asking</a:t>
            </a:r>
            <a:r>
              <a:rPr sz="2400" spc="-155" dirty="0"/>
              <a:t> </a:t>
            </a:r>
            <a:r>
              <a:rPr sz="2400" spc="165" dirty="0"/>
              <a:t>about</a:t>
            </a:r>
            <a:r>
              <a:rPr sz="2400" spc="-155" dirty="0"/>
              <a:t> </a:t>
            </a:r>
            <a:r>
              <a:rPr sz="2400" spc="125" dirty="0"/>
              <a:t>gender,</a:t>
            </a:r>
            <a:r>
              <a:rPr sz="2400" spc="-155" dirty="0"/>
              <a:t> </a:t>
            </a:r>
            <a:r>
              <a:rPr sz="2400" spc="110" dirty="0"/>
              <a:t>sexuality,</a:t>
            </a:r>
            <a:r>
              <a:rPr sz="2400" spc="-155" dirty="0"/>
              <a:t> </a:t>
            </a:r>
            <a:r>
              <a:rPr sz="2400" spc="180" dirty="0"/>
              <a:t>&amp;</a:t>
            </a:r>
            <a:r>
              <a:rPr sz="2400" spc="-155" dirty="0"/>
              <a:t> </a:t>
            </a:r>
            <a:r>
              <a:rPr sz="2400" spc="114" dirty="0"/>
              <a:t>sexual</a:t>
            </a:r>
            <a:r>
              <a:rPr sz="2400" spc="-155" dirty="0"/>
              <a:t> </a:t>
            </a:r>
            <a:r>
              <a:rPr sz="2400" spc="120" dirty="0"/>
              <a:t>behaviors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47422" y="809625"/>
            <a:ext cx="7941309" cy="364744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b="1" spc="70" dirty="0">
                <a:solidFill>
                  <a:srgbClr val="1E4E78"/>
                </a:solidFill>
                <a:latin typeface="Arial"/>
                <a:cs typeface="Arial"/>
              </a:rPr>
              <a:t>Sexual </a:t>
            </a:r>
            <a:r>
              <a:rPr sz="1800" b="1" spc="60" dirty="0">
                <a:solidFill>
                  <a:srgbClr val="1E4E78"/>
                </a:solidFill>
                <a:latin typeface="Arial"/>
                <a:cs typeface="Arial"/>
              </a:rPr>
              <a:t>Behaviors,</a:t>
            </a:r>
            <a:r>
              <a:rPr sz="1800" b="1" spc="-31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1E4E78"/>
                </a:solidFill>
                <a:latin typeface="Arial"/>
                <a:cs typeface="Arial"/>
              </a:rPr>
              <a:t>continued:</a:t>
            </a:r>
            <a:endParaRPr sz="1800">
              <a:latin typeface="Arial"/>
              <a:cs typeface="Arial"/>
            </a:endParaRPr>
          </a:p>
          <a:p>
            <a:pPr marL="331470" marR="329565" indent="-139700">
              <a:lnSpc>
                <a:spcPct val="100000"/>
              </a:lnSpc>
              <a:spcBef>
                <a:spcPts val="585"/>
              </a:spcBef>
            </a:pPr>
            <a:r>
              <a:rPr sz="13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“Do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like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0" dirty="0">
                <a:solidFill>
                  <a:srgbClr val="1E4E78"/>
                </a:solidFill>
                <a:latin typeface="Lucida Sans Unicode"/>
                <a:cs typeface="Lucida Sans Unicode"/>
              </a:rPr>
              <a:t>me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when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talking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these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body 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parts?”</a:t>
            </a:r>
            <a:endParaRPr sz="1300">
              <a:latin typeface="Lucida Sans Unicode"/>
              <a:cs typeface="Lucida Sans Unicode"/>
            </a:endParaRPr>
          </a:p>
          <a:p>
            <a:pPr marL="331470" marR="405130" indent="-139700">
              <a:lnSpc>
                <a:spcPct val="100000"/>
              </a:lnSpc>
              <a:spcBef>
                <a:spcPts val="1560"/>
              </a:spcBef>
            </a:pP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“People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1E4E78"/>
                </a:solidFill>
                <a:latin typeface="Lucida Sans Unicode"/>
                <a:cs typeface="Lucida Sans Unicode"/>
              </a:rPr>
              <a:t>different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parts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their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body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29" dirty="0">
                <a:solidFill>
                  <a:srgbClr val="1E4E78"/>
                </a:solidFill>
                <a:latin typeface="Lucida Sans Unicode"/>
                <a:cs typeface="Lucida Sans Unicode"/>
              </a:rPr>
              <a:t>–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mouth,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[vagina,]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[penis,]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bottom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29" dirty="0">
                <a:solidFill>
                  <a:srgbClr val="1E4E78"/>
                </a:solidFill>
                <a:latin typeface="Lucida Sans Unicode"/>
                <a:cs typeface="Lucida Sans Unicode"/>
              </a:rPr>
              <a:t>–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what 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parts</a:t>
            </a:r>
            <a:r>
              <a:rPr sz="13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used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sex?”</a:t>
            </a:r>
            <a:endParaRPr sz="1300">
              <a:latin typeface="Lucida Sans Unicode"/>
              <a:cs typeface="Lucida Sans Unicode"/>
            </a:endParaRPr>
          </a:p>
          <a:p>
            <a:pPr marL="191770" marR="5080">
              <a:lnSpc>
                <a:spcPct val="200000"/>
              </a:lnSpc>
            </a:pP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“Have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ever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had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the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kind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could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lead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pregnancy–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is,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penis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vagina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sex?”  “How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often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do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condoms/barriers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if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at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all?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How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do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decide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whether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not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endParaRPr sz="1300">
              <a:latin typeface="Lucida Sans Unicode"/>
              <a:cs typeface="Lucida Sans Unicode"/>
            </a:endParaRPr>
          </a:p>
          <a:p>
            <a:pPr marL="331470">
              <a:lnSpc>
                <a:spcPct val="100000"/>
              </a:lnSpc>
            </a:pPr>
            <a:r>
              <a:rPr sz="13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them?”</a:t>
            </a:r>
            <a:endParaRPr sz="1300">
              <a:latin typeface="Lucida Sans Unicode"/>
              <a:cs typeface="Lucida Sans Unicode"/>
            </a:endParaRPr>
          </a:p>
          <a:p>
            <a:pPr marL="331470" marR="27940" indent="-139700">
              <a:lnSpc>
                <a:spcPct val="100000"/>
              </a:lnSpc>
              <a:spcBef>
                <a:spcPts val="1560"/>
              </a:spcBef>
            </a:pPr>
            <a:r>
              <a:rPr sz="13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“Is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being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pregnant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helping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someone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else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be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pregnant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something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may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want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the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next 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one</a:t>
            </a:r>
            <a:r>
              <a:rPr sz="13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year?”</a:t>
            </a:r>
            <a:endParaRPr sz="1300">
              <a:latin typeface="Lucida Sans Unicode"/>
              <a:cs typeface="Lucida Sans Unicode"/>
            </a:endParaRPr>
          </a:p>
          <a:p>
            <a:pPr marL="331470" marR="778510" indent="-139700">
              <a:lnSpc>
                <a:spcPct val="100000"/>
              </a:lnSpc>
              <a:spcBef>
                <a:spcPts val="1560"/>
              </a:spcBef>
            </a:pPr>
            <a:r>
              <a:rPr sz="13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“What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else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your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sexual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health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should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we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1E4E78"/>
                </a:solidFill>
                <a:latin typeface="Lucida Sans Unicode"/>
                <a:cs typeface="Lucida Sans Unicode"/>
              </a:rPr>
              <a:t>talk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keep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6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healthy?</a:t>
            </a:r>
            <a:r>
              <a:rPr sz="13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What  </a:t>
            </a:r>
            <a:r>
              <a:rPr sz="13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questions </a:t>
            </a:r>
            <a:r>
              <a:rPr sz="13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do </a:t>
            </a:r>
            <a:r>
              <a:rPr sz="13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300" spc="-2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3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have?”</a:t>
            </a:r>
            <a:endParaRPr sz="1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Use</a:t>
            </a:r>
            <a:r>
              <a:rPr spc="-180" dirty="0"/>
              <a:t> </a:t>
            </a:r>
            <a:r>
              <a:rPr spc="105" dirty="0"/>
              <a:t>inclusive</a:t>
            </a:r>
            <a:r>
              <a:rPr spc="-180" dirty="0"/>
              <a:t> </a:t>
            </a:r>
            <a:r>
              <a:rPr spc="225" dirty="0"/>
              <a:t>and</a:t>
            </a:r>
            <a:r>
              <a:rPr spc="-180" dirty="0"/>
              <a:t> </a:t>
            </a:r>
            <a:r>
              <a:rPr spc="185" dirty="0"/>
              <a:t>patient-preferred</a:t>
            </a:r>
            <a:r>
              <a:rPr spc="-180" dirty="0"/>
              <a:t> </a:t>
            </a:r>
            <a:r>
              <a:rPr spc="175" dirty="0"/>
              <a:t>language.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893" y="1366253"/>
            <a:ext cx="8934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“Do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like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when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talking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different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body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parts?”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100" y="798650"/>
            <a:ext cx="8200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" dirty="0"/>
              <a:t>Use</a:t>
            </a:r>
            <a:r>
              <a:rPr sz="2700" spc="-180" dirty="0"/>
              <a:t> </a:t>
            </a:r>
            <a:r>
              <a:rPr sz="2700" spc="105" dirty="0"/>
              <a:t>inclusive</a:t>
            </a:r>
            <a:r>
              <a:rPr sz="2700" spc="-180" dirty="0"/>
              <a:t> </a:t>
            </a:r>
            <a:r>
              <a:rPr sz="2700" spc="225" dirty="0"/>
              <a:t>and</a:t>
            </a:r>
            <a:r>
              <a:rPr sz="2700" spc="-180" dirty="0"/>
              <a:t> </a:t>
            </a:r>
            <a:r>
              <a:rPr sz="2700" spc="185" dirty="0"/>
              <a:t>patient-preferred</a:t>
            </a:r>
            <a:r>
              <a:rPr sz="2700" spc="-180" dirty="0"/>
              <a:t> </a:t>
            </a:r>
            <a:r>
              <a:rPr sz="2700" spc="175" dirty="0"/>
              <a:t>language.</a:t>
            </a:r>
            <a:endParaRPr sz="27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4103" y="1872091"/>
          <a:ext cx="7816215" cy="275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5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Consider…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C5D4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Instead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of…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C5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People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who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have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1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uterus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Females, </a:t>
                      </a:r>
                      <a:r>
                        <a:rPr sz="1400" spc="-4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girls,</a:t>
                      </a:r>
                      <a:r>
                        <a:rPr sz="1400" spc="-1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women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2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Assigned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female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birth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(AFAB)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Biologically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female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Assigned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male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birth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6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(AMAB)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Biologically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male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4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Chest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Breasts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External </a:t>
                      </a:r>
                      <a:r>
                        <a:rPr sz="1400" spc="3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genitals 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/ </a:t>
                      </a: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outside</a:t>
                      </a:r>
                      <a:r>
                        <a:rPr sz="1400" spc="-2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parts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Vulva,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labia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External </a:t>
                      </a:r>
                      <a:r>
                        <a:rPr sz="1400" spc="3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genitals 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/ </a:t>
                      </a:r>
                      <a:r>
                        <a:rPr sz="1400" spc="-1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front</a:t>
                      </a:r>
                      <a:r>
                        <a:rPr sz="1400" spc="-2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parts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Penis,</a:t>
                      </a:r>
                      <a:r>
                        <a:rPr sz="1400" spc="-7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testicles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Front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opening 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/ </a:t>
                      </a:r>
                      <a:r>
                        <a:rPr sz="1400" spc="1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internal</a:t>
                      </a:r>
                      <a:r>
                        <a:rPr sz="1400" spc="-24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8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canal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6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Vagina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7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Absorbent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product 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/ </a:t>
                      </a:r>
                      <a:r>
                        <a:rPr sz="1400" spc="2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period</a:t>
                      </a:r>
                      <a:r>
                        <a:rPr sz="1400" spc="-2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product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2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Feminine </a:t>
                      </a:r>
                      <a:r>
                        <a:rPr sz="1400" spc="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hygiene </a:t>
                      </a:r>
                      <a:r>
                        <a:rPr sz="1400" spc="-7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/ </a:t>
                      </a:r>
                      <a:r>
                        <a:rPr sz="1400" spc="4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sanitary</a:t>
                      </a:r>
                      <a:r>
                        <a:rPr sz="1400" spc="-290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35" dirty="0">
                          <a:solidFill>
                            <a:srgbClr val="1E4E78"/>
                          </a:solidFill>
                          <a:latin typeface="Lucida Sans Unicode"/>
                          <a:cs typeface="Lucida Sans Unicode"/>
                        </a:rPr>
                        <a:t>product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4893" y="1366253"/>
            <a:ext cx="8934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“Do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have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that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you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prefer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or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would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like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when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talking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different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body</a:t>
            </a:r>
            <a:r>
              <a:rPr sz="1400" spc="-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parts?”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25" y="4771655"/>
            <a:ext cx="4109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PFLAG </a:t>
            </a:r>
            <a:r>
              <a:rPr sz="15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Glossary:</a:t>
            </a:r>
            <a:r>
              <a:rPr sz="15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500" u="heavy" dirty="0">
                <a:solidFill>
                  <a:srgbClr val="1E4E78"/>
                </a:solidFill>
                <a:uFill>
                  <a:solidFill>
                    <a:srgbClr val="1E4E78"/>
                  </a:solidFill>
                </a:uFill>
                <a:latin typeface="Lucida Sans Unicode"/>
                <a:cs typeface="Lucida Sans Unicode"/>
                <a:hlinkClick r:id="rId3"/>
              </a:rPr>
              <a:t>https://pflag.org/glossary/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7" y="1222553"/>
            <a:ext cx="8833485" cy="3534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0055" marR="5080" indent="-427990">
              <a:lnSpc>
                <a:spcPts val="3060"/>
              </a:lnSpc>
              <a:spcBef>
                <a:spcPts val="25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An approach to </a:t>
            </a:r>
            <a:r>
              <a:rPr sz="2600" dirty="0">
                <a:latin typeface="Arial"/>
                <a:cs typeface="Arial"/>
              </a:rPr>
              <a:t>caring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spc="-10" dirty="0">
                <a:latin typeface="Arial"/>
                <a:cs typeface="Arial"/>
              </a:rPr>
              <a:t>Transgender </a:t>
            </a:r>
            <a:r>
              <a:rPr sz="2600" spc="-5" dirty="0">
                <a:latin typeface="Arial"/>
                <a:cs typeface="Arial"/>
              </a:rPr>
              <a:t>and Gender  Diverse </a:t>
            </a:r>
            <a:r>
              <a:rPr sz="2600" dirty="0">
                <a:latin typeface="Arial"/>
                <a:cs typeface="Arial"/>
              </a:rPr>
              <a:t>(TGD) </a:t>
            </a:r>
            <a:r>
              <a:rPr sz="2600" spc="-5" dirty="0">
                <a:latin typeface="Arial"/>
                <a:cs typeface="Arial"/>
              </a:rPr>
              <a:t>people that is focusing on understanding  and </a:t>
            </a:r>
            <a:r>
              <a:rPr sz="2600" dirty="0">
                <a:latin typeface="Arial"/>
                <a:cs typeface="Arial"/>
              </a:rPr>
              <a:t>validating </a:t>
            </a:r>
            <a:r>
              <a:rPr sz="2600" spc="-5" dirty="0">
                <a:latin typeface="Arial"/>
                <a:cs typeface="Arial"/>
              </a:rPr>
              <a:t>their experience of gender in the </a:t>
            </a:r>
            <a:r>
              <a:rPr sz="2600" dirty="0">
                <a:latin typeface="Arial"/>
                <a:cs typeface="Arial"/>
              </a:rPr>
              <a:t>context </a:t>
            </a:r>
            <a:r>
              <a:rPr sz="2600" spc="-5" dirty="0">
                <a:latin typeface="Arial"/>
                <a:cs typeface="Arial"/>
              </a:rPr>
              <a:t>of  their physical, </a:t>
            </a:r>
            <a:r>
              <a:rPr sz="2600" dirty="0">
                <a:latin typeface="Arial"/>
                <a:cs typeface="Arial"/>
              </a:rPr>
              <a:t>cognitive, </a:t>
            </a:r>
            <a:r>
              <a:rPr sz="2600" spc="-5" dirty="0">
                <a:latin typeface="Arial"/>
                <a:cs typeface="Arial"/>
              </a:rPr>
              <a:t>emotional, and </a:t>
            </a:r>
            <a:r>
              <a:rPr sz="2600" dirty="0">
                <a:latin typeface="Arial"/>
                <a:cs typeface="Arial"/>
              </a:rPr>
              <a:t>social  </a:t>
            </a:r>
            <a:r>
              <a:rPr sz="2600" spc="-5" dirty="0">
                <a:latin typeface="Arial"/>
                <a:cs typeface="Arial"/>
              </a:rPr>
              <a:t>development.</a:t>
            </a:r>
            <a:endParaRPr sz="2600">
              <a:latin typeface="Arial"/>
              <a:cs typeface="Arial"/>
            </a:endParaRPr>
          </a:p>
          <a:p>
            <a:pPr marL="440055" marR="335280" indent="-427990">
              <a:lnSpc>
                <a:spcPts val="3060"/>
              </a:lnSpc>
              <a:spcBef>
                <a:spcPts val="15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It aims to engage the TGD person </a:t>
            </a:r>
            <a:r>
              <a:rPr sz="2600" dirty="0">
                <a:latin typeface="Arial"/>
                <a:cs typeface="Arial"/>
              </a:rPr>
              <a:t>(and </a:t>
            </a:r>
            <a:r>
              <a:rPr sz="2600" spc="-5" dirty="0">
                <a:latin typeface="Arial"/>
                <a:cs typeface="Arial"/>
              </a:rPr>
              <a:t>their </a:t>
            </a:r>
            <a:r>
              <a:rPr sz="2600" spc="-35" dirty="0">
                <a:latin typeface="Arial"/>
                <a:cs typeface="Arial"/>
              </a:rPr>
              <a:t>family, </a:t>
            </a:r>
            <a:r>
              <a:rPr sz="2600" spc="-5" dirty="0">
                <a:latin typeface="Arial"/>
                <a:cs typeface="Arial"/>
              </a:rPr>
              <a:t>if </a:t>
            </a:r>
            <a:r>
              <a:rPr sz="2600" dirty="0">
                <a:latin typeface="Arial"/>
                <a:cs typeface="Arial"/>
              </a:rPr>
              <a:t>a  minor </a:t>
            </a:r>
            <a:r>
              <a:rPr sz="2600" spc="-5" dirty="0">
                <a:latin typeface="Arial"/>
                <a:cs typeface="Arial"/>
              </a:rPr>
              <a:t>or applicable) in nonjudgmental exploration and  </a:t>
            </a:r>
            <a:r>
              <a:rPr sz="2600" dirty="0">
                <a:latin typeface="Arial"/>
                <a:cs typeface="Arial"/>
              </a:rPr>
              <a:t>reflection </a:t>
            </a:r>
            <a:r>
              <a:rPr sz="2600" spc="-5" dirty="0">
                <a:latin typeface="Arial"/>
                <a:cs typeface="Arial"/>
              </a:rPr>
              <a:t>in order to foster </a:t>
            </a:r>
            <a:r>
              <a:rPr sz="2600" dirty="0">
                <a:latin typeface="Arial"/>
                <a:cs typeface="Arial"/>
              </a:rPr>
              <a:t>resiliency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self-discovery  related </a:t>
            </a:r>
            <a:r>
              <a:rPr sz="2600" spc="-5" dirty="0">
                <a:latin typeface="Arial"/>
                <a:cs typeface="Arial"/>
              </a:rPr>
              <a:t>to their authentic </a:t>
            </a:r>
            <a:r>
              <a:rPr sz="2600" dirty="0">
                <a:latin typeface="Arial"/>
                <a:cs typeface="Arial"/>
              </a:rPr>
              <a:t>sense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self.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769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Gender Affirmative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Care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56" y="82563"/>
            <a:ext cx="4149570" cy="4990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3937" y="4941192"/>
            <a:ext cx="6680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12121"/>
                </a:solidFill>
                <a:latin typeface="Lucida Sans Unicode"/>
                <a:cs typeface="Lucida Sans Unicode"/>
              </a:rPr>
              <a:t>Copyright </a:t>
            </a:r>
            <a:r>
              <a:rPr sz="900" spc="-55" dirty="0">
                <a:solidFill>
                  <a:srgbClr val="212121"/>
                </a:solidFill>
                <a:latin typeface="Lucida Sans Unicode"/>
                <a:cs typeface="Lucida Sans Unicode"/>
              </a:rPr>
              <a:t>2023, </a:t>
            </a:r>
            <a:r>
              <a:rPr sz="900" dirty="0">
                <a:solidFill>
                  <a:srgbClr val="212121"/>
                </a:solidFill>
                <a:latin typeface="Lucida Sans Unicode"/>
                <a:cs typeface="Lucida Sans Unicode"/>
              </a:rPr>
              <a:t>ACOG: </a:t>
            </a:r>
            <a:r>
              <a:rPr sz="900" spc="10" dirty="0">
                <a:solidFill>
                  <a:srgbClr val="212121"/>
                </a:solidFill>
                <a:latin typeface="Lucida Sans Unicode"/>
                <a:cs typeface="Lucida Sans Unicode"/>
                <a:hlinkClick r:id="rId3"/>
              </a:rPr>
              <a:t>https://www.acog.org/womens-health/infographics/effectiveness-of-birth-control-methods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55" y="82563"/>
            <a:ext cx="4149570" cy="4990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290" y="1315443"/>
            <a:ext cx="307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0000"/>
                </a:solidFill>
                <a:latin typeface="Corbel"/>
                <a:cs typeface="Corbel"/>
              </a:rPr>
              <a:t>Eﬀectiveness is just one deﬁning  characteristic…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557" y="2138403"/>
            <a:ext cx="2590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indent="-1822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How often they are</a:t>
            </a:r>
            <a:r>
              <a:rPr sz="1800" spc="-65" dirty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taken</a:t>
            </a:r>
            <a:endParaRPr sz="1800">
              <a:latin typeface="Corbel"/>
              <a:cs typeface="Corbel"/>
            </a:endParaRPr>
          </a:p>
          <a:p>
            <a:pPr marL="194310" indent="-182245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How they are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taken</a:t>
            </a:r>
            <a:endParaRPr sz="1800">
              <a:latin typeface="Corbel"/>
              <a:cs typeface="Corbel"/>
            </a:endParaRPr>
          </a:p>
          <a:p>
            <a:pPr marL="194310" indent="-182245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Eﬀect on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menses</a:t>
            </a:r>
            <a:endParaRPr sz="1800">
              <a:latin typeface="Corbel"/>
              <a:cs typeface="Corbel"/>
            </a:endParaRPr>
          </a:p>
          <a:p>
            <a:pPr marL="194310" indent="-182245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Visibility</a:t>
            </a:r>
            <a:endParaRPr sz="1800">
              <a:latin typeface="Corbel"/>
              <a:cs typeface="Corbel"/>
            </a:endParaRPr>
          </a:p>
          <a:p>
            <a:pPr marL="194310" indent="-182245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Hormones</a:t>
            </a:r>
            <a:endParaRPr sz="1800">
              <a:latin typeface="Corbel"/>
              <a:cs typeface="Corbel"/>
            </a:endParaRPr>
          </a:p>
          <a:p>
            <a:pPr marL="194310" indent="-182245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sz="1800" spc="-5" dirty="0">
                <a:latin typeface="Corbel"/>
                <a:cs typeface="Corbel"/>
              </a:rPr>
              <a:t>Ease of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discontinuation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3937" y="4941192"/>
            <a:ext cx="6680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12121"/>
                </a:solidFill>
                <a:latin typeface="Lucida Sans Unicode"/>
                <a:cs typeface="Lucida Sans Unicode"/>
              </a:rPr>
              <a:t>Copyright </a:t>
            </a:r>
            <a:r>
              <a:rPr sz="900" spc="-55" dirty="0">
                <a:solidFill>
                  <a:srgbClr val="212121"/>
                </a:solidFill>
                <a:latin typeface="Lucida Sans Unicode"/>
                <a:cs typeface="Lucida Sans Unicode"/>
              </a:rPr>
              <a:t>2023, </a:t>
            </a:r>
            <a:r>
              <a:rPr sz="900" dirty="0">
                <a:solidFill>
                  <a:srgbClr val="212121"/>
                </a:solidFill>
                <a:latin typeface="Lucida Sans Unicode"/>
                <a:cs typeface="Lucida Sans Unicode"/>
              </a:rPr>
              <a:t>ACOG: </a:t>
            </a:r>
            <a:r>
              <a:rPr sz="900" spc="10" dirty="0">
                <a:solidFill>
                  <a:srgbClr val="212121"/>
                </a:solidFill>
                <a:latin typeface="Lucida Sans Unicode"/>
                <a:cs typeface="Lucida Sans Unicode"/>
                <a:hlinkClick r:id="rId3"/>
              </a:rPr>
              <a:t>https://www.acog.org/womens-health/infographics/effectiveness-of-birth-control-methods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290" y="1315443"/>
            <a:ext cx="30734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Eﬀectiveness is just one deﬁning  characteristic…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How often they are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taken</a:t>
            </a:r>
            <a:endParaRPr sz="180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How they are</a:t>
            </a:r>
            <a:r>
              <a:rPr sz="1800" spc="-15" dirty="0">
                <a:latin typeface="Corbel"/>
                <a:cs typeface="Corbel"/>
              </a:rPr>
              <a:t> taken</a:t>
            </a:r>
            <a:endParaRPr sz="180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Eﬀect on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menses</a:t>
            </a:r>
            <a:endParaRPr sz="180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Visibility</a:t>
            </a:r>
            <a:endParaRPr sz="180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Hormones</a:t>
            </a:r>
            <a:endParaRPr sz="1800">
              <a:latin typeface="Corbel"/>
              <a:cs typeface="Corbel"/>
            </a:endParaRPr>
          </a:p>
          <a:p>
            <a:pPr marL="228600" indent="-182245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1800" spc="-5" dirty="0">
                <a:latin typeface="Corbel"/>
                <a:cs typeface="Corbel"/>
              </a:rPr>
              <a:t>Ease of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discontinuation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502" y="664273"/>
            <a:ext cx="4220210" cy="3871595"/>
          </a:xfrm>
          <a:custGeom>
            <a:avLst/>
            <a:gdLst/>
            <a:ahLst/>
            <a:cxnLst/>
            <a:rect l="l" t="t" r="r" b="b"/>
            <a:pathLst>
              <a:path w="4220210" h="3871595">
                <a:moveTo>
                  <a:pt x="0" y="0"/>
                </a:moveTo>
                <a:lnTo>
                  <a:pt x="4219799" y="0"/>
                </a:lnTo>
                <a:lnTo>
                  <a:pt x="4219799" y="3871199"/>
                </a:lnTo>
                <a:lnTo>
                  <a:pt x="0" y="3871199"/>
                </a:lnTo>
                <a:lnTo>
                  <a:pt x="0" y="0"/>
                </a:lnTo>
                <a:close/>
              </a:path>
            </a:pathLst>
          </a:custGeom>
          <a:solidFill>
            <a:srgbClr val="8DA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0478" y="882840"/>
            <a:ext cx="2783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0000"/>
                </a:solidFill>
                <a:latin typeface="Corbel"/>
                <a:cs typeface="Corbel"/>
              </a:rPr>
              <a:t>Non contraceptive</a:t>
            </a:r>
            <a:r>
              <a:rPr sz="2100" spc="-8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2100" spc="-5" dirty="0">
                <a:solidFill>
                  <a:srgbClr val="000000"/>
                </a:solidFill>
                <a:latin typeface="Corbel"/>
                <a:cs typeface="Corbel"/>
              </a:rPr>
              <a:t>uses: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700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Menstrual</a:t>
            </a:r>
            <a:r>
              <a:rPr spc="-10" dirty="0"/>
              <a:t> </a:t>
            </a:r>
            <a:r>
              <a:rPr spc="-5" dirty="0"/>
              <a:t>suppression</a:t>
            </a:r>
          </a:p>
          <a:p>
            <a:pPr marL="278765" marR="508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Abnormal uterine bleeding and iron  deﬁciency</a:t>
            </a:r>
            <a:r>
              <a:rPr spc="-10" dirty="0"/>
              <a:t> </a:t>
            </a:r>
            <a:r>
              <a:rPr spc="-5" dirty="0"/>
              <a:t>anemia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Primary</a:t>
            </a:r>
            <a:r>
              <a:rPr spc="-10" dirty="0"/>
              <a:t> </a:t>
            </a:r>
            <a:r>
              <a:rPr spc="-5" dirty="0"/>
              <a:t>dysmenorrhea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Endometriosis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Premenstrual dysphoric</a:t>
            </a:r>
            <a:r>
              <a:rPr spc="-30" dirty="0"/>
              <a:t> </a:t>
            </a:r>
            <a:r>
              <a:rPr spc="-5" dirty="0"/>
              <a:t>disorder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Acne and</a:t>
            </a:r>
            <a:r>
              <a:rPr spc="-10" dirty="0"/>
              <a:t> </a:t>
            </a:r>
            <a:r>
              <a:rPr spc="-5" dirty="0"/>
              <a:t>hirsutism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15" dirty="0"/>
              <a:t>Polycystic </a:t>
            </a:r>
            <a:r>
              <a:rPr spc="-5" dirty="0"/>
              <a:t>ovarian syndrome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Ovarian</a:t>
            </a:r>
            <a:r>
              <a:rPr spc="-10" dirty="0"/>
              <a:t> </a:t>
            </a:r>
            <a:r>
              <a:rPr spc="-5" dirty="0"/>
              <a:t>cysts</a:t>
            </a:r>
          </a:p>
          <a:p>
            <a:pPr marL="278765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pc="-5" dirty="0"/>
              <a:t>Catamenial</a:t>
            </a:r>
            <a:r>
              <a:rPr spc="-10" dirty="0"/>
              <a:t> </a:t>
            </a:r>
            <a:r>
              <a:rPr spc="-5" dirty="0"/>
              <a:t>seizures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5775" y="4802337"/>
            <a:ext cx="3484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12121"/>
                </a:solidFill>
                <a:latin typeface="Lucida Sans Unicode"/>
                <a:cs typeface="Lucida Sans Unicode"/>
              </a:rPr>
              <a:t>Teal </a:t>
            </a:r>
            <a:r>
              <a:rPr sz="900" spc="-35" dirty="0">
                <a:solidFill>
                  <a:srgbClr val="212121"/>
                </a:solidFill>
                <a:latin typeface="Lucida Sans Unicode"/>
                <a:cs typeface="Lucida Sans Unicode"/>
              </a:rPr>
              <a:t>S, </a:t>
            </a:r>
            <a:r>
              <a:rPr sz="900" spc="35" dirty="0">
                <a:solidFill>
                  <a:srgbClr val="212121"/>
                </a:solidFill>
                <a:latin typeface="Lucida Sans Unicode"/>
                <a:cs typeface="Lucida Sans Unicode"/>
              </a:rPr>
              <a:t>Edelman </a:t>
            </a:r>
            <a:r>
              <a:rPr sz="900" spc="-60" dirty="0">
                <a:solidFill>
                  <a:srgbClr val="212121"/>
                </a:solidFill>
                <a:latin typeface="Lucida Sans Unicode"/>
                <a:cs typeface="Lucida Sans Unicode"/>
              </a:rPr>
              <a:t>A. </a:t>
            </a:r>
            <a:r>
              <a:rPr sz="900" spc="10" dirty="0">
                <a:solidFill>
                  <a:srgbClr val="212121"/>
                </a:solidFill>
                <a:latin typeface="Lucida Sans Unicode"/>
                <a:cs typeface="Lucida Sans Unicode"/>
              </a:rPr>
              <a:t>JAMA. </a:t>
            </a:r>
            <a:r>
              <a:rPr sz="900" spc="-100" dirty="0">
                <a:solidFill>
                  <a:srgbClr val="212121"/>
                </a:solidFill>
                <a:latin typeface="Lucida Sans Unicode"/>
                <a:cs typeface="Lucida Sans Unicode"/>
              </a:rPr>
              <a:t>2021 </a:t>
            </a:r>
            <a:r>
              <a:rPr sz="900" spc="30" dirty="0">
                <a:solidFill>
                  <a:srgbClr val="212121"/>
                </a:solidFill>
                <a:latin typeface="Lucida Sans Unicode"/>
                <a:cs typeface="Lucida Sans Unicode"/>
              </a:rPr>
              <a:t>Dec</a:t>
            </a:r>
            <a:r>
              <a:rPr sz="900" spc="-16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-5" dirty="0">
                <a:solidFill>
                  <a:srgbClr val="212121"/>
                </a:solidFill>
                <a:latin typeface="Lucida Sans Unicode"/>
                <a:cs typeface="Lucida Sans Unicode"/>
              </a:rPr>
              <a:t>28;326(24)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12121"/>
                </a:solidFill>
                <a:latin typeface="Lucida Sans Unicode"/>
                <a:cs typeface="Lucida Sans Unicode"/>
              </a:rPr>
              <a:t>ACOG</a:t>
            </a:r>
            <a:r>
              <a:rPr sz="900" spc="-5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35" dirty="0">
                <a:solidFill>
                  <a:srgbClr val="212121"/>
                </a:solidFill>
                <a:latin typeface="Lucida Sans Unicode"/>
                <a:cs typeface="Lucida Sans Unicode"/>
              </a:rPr>
              <a:t>Practice</a:t>
            </a:r>
            <a:r>
              <a:rPr sz="9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12121"/>
                </a:solidFill>
                <a:latin typeface="Lucida Sans Unicode"/>
                <a:cs typeface="Lucida Sans Unicode"/>
              </a:rPr>
              <a:t>Bulletin</a:t>
            </a:r>
            <a:r>
              <a:rPr sz="9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12121"/>
                </a:solidFill>
                <a:latin typeface="Lucida Sans Unicode"/>
                <a:cs typeface="Lucida Sans Unicode"/>
              </a:rPr>
              <a:t>No.</a:t>
            </a:r>
            <a:r>
              <a:rPr sz="9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Lucida Sans Unicode"/>
                <a:cs typeface="Lucida Sans Unicode"/>
              </a:rPr>
              <a:t>110.</a:t>
            </a:r>
            <a:r>
              <a:rPr sz="900" spc="-16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15" dirty="0">
                <a:solidFill>
                  <a:srgbClr val="212121"/>
                </a:solidFill>
                <a:latin typeface="Lucida Sans Unicode"/>
                <a:cs typeface="Lucida Sans Unicode"/>
              </a:rPr>
              <a:t>Obstet</a:t>
            </a:r>
            <a:r>
              <a:rPr sz="9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15" dirty="0">
                <a:solidFill>
                  <a:srgbClr val="212121"/>
                </a:solidFill>
                <a:latin typeface="Lucida Sans Unicode"/>
                <a:cs typeface="Lucida Sans Unicode"/>
              </a:rPr>
              <a:t>Gynecol.</a:t>
            </a:r>
            <a:r>
              <a:rPr sz="900" spc="-50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12121"/>
                </a:solidFill>
                <a:latin typeface="Lucida Sans Unicode"/>
                <a:cs typeface="Lucida Sans Unicode"/>
              </a:rPr>
              <a:t>2010</a:t>
            </a:r>
            <a:r>
              <a:rPr sz="90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12121"/>
                </a:solidFill>
                <a:latin typeface="Lucida Sans Unicode"/>
                <a:cs typeface="Lucida Sans Unicode"/>
              </a:rPr>
              <a:t>Jan;115(1)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625" y="747376"/>
            <a:ext cx="28949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90" dirty="0">
                <a:solidFill>
                  <a:srgbClr val="1F4E78"/>
                </a:solidFill>
              </a:rPr>
              <a:t>People </a:t>
            </a:r>
            <a:r>
              <a:rPr sz="2900" spc="170" dirty="0">
                <a:solidFill>
                  <a:srgbClr val="1F4E78"/>
                </a:solidFill>
              </a:rPr>
              <a:t>who</a:t>
            </a:r>
            <a:r>
              <a:rPr sz="2900" spc="-555" dirty="0">
                <a:solidFill>
                  <a:srgbClr val="1F4E78"/>
                </a:solidFill>
              </a:rPr>
              <a:t> </a:t>
            </a:r>
            <a:r>
              <a:rPr sz="2900" spc="210" dirty="0">
                <a:solidFill>
                  <a:srgbClr val="1F4E78"/>
                </a:solidFill>
              </a:rPr>
              <a:t>are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682625" y="1100944"/>
            <a:ext cx="717613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90" dirty="0">
                <a:solidFill>
                  <a:srgbClr val="1F4E78"/>
                </a:solidFill>
                <a:latin typeface="Arial"/>
                <a:cs typeface="Arial"/>
              </a:rPr>
              <a:t>transmasculine/nonbinary</a:t>
            </a:r>
            <a:r>
              <a:rPr sz="2900" b="1" spc="-229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355" dirty="0">
                <a:solidFill>
                  <a:srgbClr val="1F4E78"/>
                </a:solidFill>
                <a:latin typeface="Arial"/>
                <a:cs typeface="Arial"/>
              </a:rPr>
              <a:t>may</a:t>
            </a:r>
            <a:r>
              <a:rPr sz="2900" b="1" spc="-225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225" dirty="0">
                <a:solidFill>
                  <a:srgbClr val="1F4E78"/>
                </a:solidFill>
                <a:latin typeface="Arial"/>
                <a:cs typeface="Arial"/>
              </a:rPr>
              <a:t>have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25" y="1454512"/>
            <a:ext cx="64211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60" dirty="0">
                <a:solidFill>
                  <a:srgbClr val="1F4E78"/>
                </a:solidFill>
                <a:latin typeface="Arial"/>
                <a:cs typeface="Arial"/>
              </a:rPr>
              <a:t>unique</a:t>
            </a:r>
            <a:r>
              <a:rPr sz="2900" b="1" spc="-20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100" dirty="0">
                <a:solidFill>
                  <a:srgbClr val="1F4E78"/>
                </a:solidFill>
                <a:latin typeface="Arial"/>
                <a:cs typeface="Arial"/>
              </a:rPr>
              <a:t>priorities</a:t>
            </a:r>
            <a:r>
              <a:rPr sz="2900" b="1" spc="-195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195" dirty="0">
                <a:solidFill>
                  <a:srgbClr val="1F4E78"/>
                </a:solidFill>
                <a:latin typeface="Arial"/>
                <a:cs typeface="Arial"/>
              </a:rPr>
              <a:t>when</a:t>
            </a:r>
            <a:r>
              <a:rPr sz="2900" b="1" spc="-195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110" dirty="0">
                <a:solidFill>
                  <a:srgbClr val="1F4E78"/>
                </a:solidFill>
                <a:latin typeface="Arial"/>
                <a:cs typeface="Arial"/>
              </a:rPr>
              <a:t>choosing</a:t>
            </a:r>
            <a:r>
              <a:rPr sz="2900" b="1" spc="-195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355" dirty="0">
                <a:solidFill>
                  <a:srgbClr val="1F4E78"/>
                </a:solidFill>
                <a:latin typeface="Arial"/>
                <a:cs typeface="Arial"/>
              </a:rPr>
              <a:t>a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625" y="1608210"/>
            <a:ext cx="4385310" cy="308038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900" b="1" spc="170" dirty="0">
                <a:solidFill>
                  <a:srgbClr val="1F4E78"/>
                </a:solidFill>
                <a:latin typeface="Arial"/>
                <a:cs typeface="Arial"/>
              </a:rPr>
              <a:t>contraceptive</a:t>
            </a:r>
            <a:r>
              <a:rPr sz="2900" b="1" spc="-25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2900" b="1" spc="190" dirty="0">
                <a:solidFill>
                  <a:srgbClr val="1F4E78"/>
                </a:solidFill>
                <a:latin typeface="Arial"/>
                <a:cs typeface="Arial"/>
              </a:rPr>
              <a:t>method.</a:t>
            </a:r>
            <a:endParaRPr sz="2900">
              <a:latin typeface="Arial"/>
              <a:cs typeface="Arial"/>
            </a:endParaRPr>
          </a:p>
          <a:p>
            <a:pPr marL="190500" indent="-148590">
              <a:lnSpc>
                <a:spcPct val="100000"/>
              </a:lnSpc>
              <a:spcBef>
                <a:spcPts val="1140"/>
              </a:spcBef>
              <a:buChar char="•"/>
              <a:tabLst>
                <a:tab pos="190500" algn="l"/>
              </a:tabLst>
            </a:pPr>
            <a:r>
              <a:rPr sz="2100" spc="30" dirty="0">
                <a:solidFill>
                  <a:srgbClr val="1F4E78"/>
                </a:solidFill>
                <a:latin typeface="Lucida Sans Unicode"/>
                <a:cs typeface="Lucida Sans Unicode"/>
              </a:rPr>
              <a:t>Dysphoria</a:t>
            </a:r>
            <a:endParaRPr sz="2100">
              <a:latin typeface="Lucida Sans Unicode"/>
              <a:cs typeface="Lucida Sans Unicode"/>
            </a:endParaRPr>
          </a:p>
          <a:p>
            <a:pPr marL="190500" indent="-148590">
              <a:lnSpc>
                <a:spcPct val="100000"/>
              </a:lnSpc>
              <a:spcBef>
                <a:spcPts val="550"/>
              </a:spcBef>
              <a:buChar char="•"/>
              <a:tabLst>
                <a:tab pos="190500" algn="l"/>
              </a:tabLst>
            </a:pPr>
            <a:r>
              <a:rPr sz="2100" spc="30" dirty="0">
                <a:solidFill>
                  <a:srgbClr val="1F4E78"/>
                </a:solidFill>
                <a:latin typeface="Lucida Sans Unicode"/>
                <a:cs typeface="Lucida Sans Unicode"/>
              </a:rPr>
              <a:t>Route </a:t>
            </a:r>
            <a:r>
              <a:rPr sz="2100" spc="-15" dirty="0">
                <a:solidFill>
                  <a:srgbClr val="1F4E78"/>
                </a:solidFill>
                <a:latin typeface="Lucida Sans Unicode"/>
                <a:cs typeface="Lucida Sans Unicode"/>
              </a:rPr>
              <a:t>of</a:t>
            </a:r>
            <a:r>
              <a:rPr sz="2100" spc="-25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F4E78"/>
                </a:solidFill>
                <a:latin typeface="Lucida Sans Unicode"/>
                <a:cs typeface="Lucida Sans Unicode"/>
              </a:rPr>
              <a:t>administration</a:t>
            </a:r>
            <a:endParaRPr sz="2100">
              <a:latin typeface="Lucida Sans Unicode"/>
              <a:cs typeface="Lucida Sans Unicode"/>
            </a:endParaRPr>
          </a:p>
          <a:p>
            <a:pPr marL="190500" indent="-148590">
              <a:lnSpc>
                <a:spcPct val="100000"/>
              </a:lnSpc>
              <a:spcBef>
                <a:spcPts val="550"/>
              </a:spcBef>
              <a:buChar char="•"/>
              <a:tabLst>
                <a:tab pos="190500" algn="l"/>
              </a:tabLst>
            </a:pPr>
            <a:r>
              <a:rPr sz="2100" spc="20" dirty="0">
                <a:solidFill>
                  <a:srgbClr val="1F4E78"/>
                </a:solidFill>
                <a:latin typeface="Lucida Sans Unicode"/>
                <a:cs typeface="Lucida Sans Unicode"/>
              </a:rPr>
              <a:t>Avoiding</a:t>
            </a:r>
            <a:r>
              <a:rPr sz="21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100" spc="45" dirty="0">
                <a:solidFill>
                  <a:srgbClr val="1F4E78"/>
                </a:solidFill>
                <a:latin typeface="Lucida Sans Unicode"/>
                <a:cs typeface="Lucida Sans Unicode"/>
              </a:rPr>
              <a:t>estrogen</a:t>
            </a:r>
            <a:endParaRPr sz="2100">
              <a:latin typeface="Lucida Sans Unicode"/>
              <a:cs typeface="Lucida Sans Unicode"/>
            </a:endParaRPr>
          </a:p>
          <a:p>
            <a:pPr marL="190500" indent="-148590">
              <a:lnSpc>
                <a:spcPct val="100000"/>
              </a:lnSpc>
              <a:spcBef>
                <a:spcPts val="545"/>
              </a:spcBef>
              <a:buChar char="•"/>
              <a:tabLst>
                <a:tab pos="190500" algn="l"/>
              </a:tabLst>
            </a:pPr>
            <a:r>
              <a:rPr sz="2100" spc="30" dirty="0">
                <a:solidFill>
                  <a:srgbClr val="1F4E78"/>
                </a:solidFill>
                <a:latin typeface="Lucida Sans Unicode"/>
                <a:cs typeface="Lucida Sans Unicode"/>
              </a:rPr>
              <a:t>Menstrual</a:t>
            </a:r>
            <a:r>
              <a:rPr sz="21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100" spc="30" dirty="0">
                <a:solidFill>
                  <a:srgbClr val="1F4E78"/>
                </a:solidFill>
                <a:latin typeface="Lucida Sans Unicode"/>
                <a:cs typeface="Lucida Sans Unicode"/>
              </a:rPr>
              <a:t>suppression</a:t>
            </a:r>
            <a:endParaRPr sz="2100">
              <a:latin typeface="Lucida Sans Unicode"/>
              <a:cs typeface="Lucida Sans Unicode"/>
            </a:endParaRPr>
          </a:p>
          <a:p>
            <a:pPr marL="190500" indent="-148590">
              <a:lnSpc>
                <a:spcPct val="100000"/>
              </a:lnSpc>
              <a:spcBef>
                <a:spcPts val="550"/>
              </a:spcBef>
              <a:buChar char="•"/>
              <a:tabLst>
                <a:tab pos="190500" algn="l"/>
              </a:tabLst>
            </a:pPr>
            <a:r>
              <a:rPr sz="2100" spc="85" dirty="0">
                <a:solidFill>
                  <a:srgbClr val="1F4E78"/>
                </a:solidFill>
                <a:latin typeface="Lucida Sans Unicode"/>
                <a:cs typeface="Lucida Sans Unicode"/>
              </a:rPr>
              <a:t>Ease </a:t>
            </a:r>
            <a:r>
              <a:rPr sz="2100" spc="-15" dirty="0">
                <a:solidFill>
                  <a:srgbClr val="1F4E78"/>
                </a:solidFill>
                <a:latin typeface="Lucida Sans Unicode"/>
                <a:cs typeface="Lucida Sans Unicode"/>
              </a:rPr>
              <a:t>of</a:t>
            </a:r>
            <a:r>
              <a:rPr sz="2100" spc="-30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100" spc="35" dirty="0">
                <a:solidFill>
                  <a:srgbClr val="1F4E78"/>
                </a:solidFill>
                <a:latin typeface="Lucida Sans Unicode"/>
                <a:cs typeface="Lucida Sans Unicode"/>
              </a:rPr>
              <a:t>discontinuation</a:t>
            </a:r>
            <a:endParaRPr sz="2100">
              <a:latin typeface="Lucida Sans Unicode"/>
              <a:cs typeface="Lucida Sans Unicode"/>
            </a:endParaRPr>
          </a:p>
          <a:p>
            <a:pPr marL="190500" indent="-148590">
              <a:lnSpc>
                <a:spcPct val="100000"/>
              </a:lnSpc>
              <a:spcBef>
                <a:spcPts val="545"/>
              </a:spcBef>
              <a:buChar char="•"/>
              <a:tabLst>
                <a:tab pos="190500" algn="l"/>
              </a:tabLst>
            </a:pPr>
            <a:r>
              <a:rPr sz="2100" spc="20" dirty="0">
                <a:solidFill>
                  <a:srgbClr val="1F4E78"/>
                </a:solidFill>
                <a:latin typeface="Lucida Sans Unicode"/>
                <a:cs typeface="Lucida Sans Unicode"/>
              </a:rPr>
              <a:t>Easily</a:t>
            </a:r>
            <a:r>
              <a:rPr sz="21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100" spc="110" dirty="0">
                <a:solidFill>
                  <a:srgbClr val="1F4E78"/>
                </a:solidFill>
                <a:latin typeface="Lucida Sans Unicode"/>
                <a:cs typeface="Lucida Sans Unicode"/>
              </a:rPr>
              <a:t>concealed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9975" y="4912762"/>
            <a:ext cx="3790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F4E78"/>
                </a:solidFill>
                <a:latin typeface="Calibri"/>
                <a:cs typeface="Calibri"/>
              </a:rPr>
              <a:t>Krempasky </a:t>
            </a:r>
            <a:r>
              <a:rPr sz="1100" dirty="0">
                <a:solidFill>
                  <a:srgbClr val="1F4E78"/>
                </a:solidFill>
                <a:latin typeface="Calibri"/>
                <a:cs typeface="Calibri"/>
              </a:rPr>
              <a:t>C </a:t>
            </a:r>
            <a:r>
              <a:rPr sz="1100" spc="-5" dirty="0">
                <a:solidFill>
                  <a:srgbClr val="1F4E78"/>
                </a:solidFill>
                <a:latin typeface="Calibri"/>
                <a:cs typeface="Calibri"/>
              </a:rPr>
              <a:t>et </a:t>
            </a:r>
            <a:r>
              <a:rPr sz="1100" dirty="0">
                <a:solidFill>
                  <a:srgbClr val="1F4E78"/>
                </a:solidFill>
                <a:latin typeface="Calibri"/>
                <a:cs typeface="Calibri"/>
              </a:rPr>
              <a:t>al. </a:t>
            </a:r>
            <a:r>
              <a:rPr sz="1100" spc="-5" dirty="0">
                <a:solidFill>
                  <a:srgbClr val="1F4E78"/>
                </a:solidFill>
                <a:latin typeface="Calibri"/>
                <a:cs typeface="Calibri"/>
              </a:rPr>
              <a:t>Am </a:t>
            </a:r>
            <a:r>
              <a:rPr sz="1100" dirty="0">
                <a:solidFill>
                  <a:srgbClr val="1F4E78"/>
                </a:solidFill>
                <a:latin typeface="Calibri"/>
                <a:cs typeface="Calibri"/>
              </a:rPr>
              <a:t>J </a:t>
            </a:r>
            <a:r>
              <a:rPr sz="1100" spc="-10" dirty="0">
                <a:solidFill>
                  <a:srgbClr val="1F4E78"/>
                </a:solidFill>
                <a:latin typeface="Calibri"/>
                <a:cs typeface="Calibri"/>
              </a:rPr>
              <a:t>Obstet Gynecol. </a:t>
            </a:r>
            <a:r>
              <a:rPr sz="1100" spc="-5" dirty="0">
                <a:solidFill>
                  <a:srgbClr val="1F4E78"/>
                </a:solidFill>
                <a:latin typeface="Calibri"/>
                <a:cs typeface="Calibri"/>
              </a:rPr>
              <a:t>2020</a:t>
            </a:r>
            <a:r>
              <a:rPr sz="1100" spc="35" dirty="0">
                <a:solidFill>
                  <a:srgbClr val="1F4E7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F4E78"/>
                </a:solidFill>
                <a:latin typeface="Calibri"/>
                <a:cs typeface="Calibri"/>
              </a:rPr>
              <a:t>Feb;222(2):134-143.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625" y="857206"/>
            <a:ext cx="7584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45" dirty="0">
                <a:solidFill>
                  <a:srgbClr val="1F4E78"/>
                </a:solidFill>
              </a:rPr>
              <a:t>Getting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365" dirty="0">
                <a:solidFill>
                  <a:srgbClr val="1F4E78"/>
                </a:solidFill>
              </a:rPr>
              <a:t>a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35" dirty="0">
                <a:solidFill>
                  <a:srgbClr val="1F4E78"/>
                </a:solidFill>
              </a:rPr>
              <a:t>period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25" dirty="0">
                <a:solidFill>
                  <a:srgbClr val="1F4E78"/>
                </a:solidFill>
              </a:rPr>
              <a:t>is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45" dirty="0">
                <a:solidFill>
                  <a:srgbClr val="1F4E78"/>
                </a:solidFill>
              </a:rPr>
              <a:t>often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10" dirty="0">
                <a:solidFill>
                  <a:srgbClr val="1F4E78"/>
                </a:solidFill>
              </a:rPr>
              <a:t>distressing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90" dirty="0">
                <a:solidFill>
                  <a:srgbClr val="1F4E78"/>
                </a:solidFill>
              </a:rPr>
              <a:t>for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people</a:t>
            </a:r>
            <a:r>
              <a:rPr spc="-204" dirty="0"/>
              <a:t> </a:t>
            </a:r>
            <a:r>
              <a:rPr spc="175" dirty="0"/>
              <a:t>who</a:t>
            </a:r>
            <a:r>
              <a:rPr spc="-204" dirty="0"/>
              <a:t> </a:t>
            </a:r>
            <a:r>
              <a:rPr spc="140" dirty="0"/>
              <a:t>do</a:t>
            </a:r>
            <a:r>
              <a:rPr spc="-200" dirty="0"/>
              <a:t> </a:t>
            </a:r>
            <a:r>
              <a:rPr spc="160" dirty="0"/>
              <a:t>not</a:t>
            </a:r>
            <a:r>
              <a:rPr spc="-204" dirty="0"/>
              <a:t> </a:t>
            </a:r>
            <a:r>
              <a:rPr spc="150" dirty="0"/>
              <a:t>identify</a:t>
            </a:r>
            <a:r>
              <a:rPr spc="-200" dirty="0"/>
              <a:t> </a:t>
            </a:r>
            <a:r>
              <a:rPr spc="185" dirty="0"/>
              <a:t>as</a:t>
            </a:r>
            <a:r>
              <a:rPr spc="-204" dirty="0"/>
              <a:t> </a:t>
            </a:r>
            <a:r>
              <a:rPr spc="195" dirty="0"/>
              <a:t>female.</a:t>
            </a:r>
          </a:p>
          <a:p>
            <a:pPr marL="12700" marR="791210">
              <a:lnSpc>
                <a:spcPts val="2810"/>
              </a:lnSpc>
              <a:spcBef>
                <a:spcPts val="2910"/>
              </a:spcBef>
            </a:pPr>
            <a:r>
              <a:rPr sz="2600" b="0" spc="40" dirty="0">
                <a:latin typeface="Lucida Sans Unicode"/>
                <a:cs typeface="Lucida Sans Unicode"/>
              </a:rPr>
              <a:t>Menstrual</a:t>
            </a:r>
            <a:r>
              <a:rPr sz="2600" b="0" spc="-140" dirty="0">
                <a:latin typeface="Lucida Sans Unicode"/>
                <a:cs typeface="Lucida Sans Unicode"/>
              </a:rPr>
              <a:t> </a:t>
            </a:r>
            <a:r>
              <a:rPr sz="2600" b="0" spc="40" dirty="0">
                <a:latin typeface="Lucida Sans Unicode"/>
                <a:cs typeface="Lucida Sans Unicode"/>
              </a:rPr>
              <a:t>suppression</a:t>
            </a:r>
            <a:r>
              <a:rPr sz="2600" b="0" spc="-135" dirty="0">
                <a:latin typeface="Lucida Sans Unicode"/>
                <a:cs typeface="Lucida Sans Unicode"/>
              </a:rPr>
              <a:t> </a:t>
            </a:r>
            <a:r>
              <a:rPr sz="2600" b="0" spc="225" dirty="0">
                <a:latin typeface="Lucida Sans Unicode"/>
                <a:cs typeface="Lucida Sans Unicode"/>
              </a:rPr>
              <a:t>may</a:t>
            </a:r>
            <a:r>
              <a:rPr sz="2600" b="0" spc="-140" dirty="0">
                <a:latin typeface="Lucida Sans Unicode"/>
                <a:cs typeface="Lucida Sans Unicode"/>
              </a:rPr>
              <a:t> </a:t>
            </a:r>
            <a:r>
              <a:rPr sz="2600" b="0" spc="140" dirty="0">
                <a:latin typeface="Lucida Sans Unicode"/>
                <a:cs typeface="Lucida Sans Unicode"/>
              </a:rPr>
              <a:t>be</a:t>
            </a:r>
            <a:r>
              <a:rPr sz="2600" b="0" spc="-135" dirty="0">
                <a:latin typeface="Lucida Sans Unicode"/>
                <a:cs typeface="Lucida Sans Unicode"/>
              </a:rPr>
              <a:t> </a:t>
            </a:r>
            <a:r>
              <a:rPr sz="2600" b="0" spc="80" dirty="0">
                <a:latin typeface="Lucida Sans Unicode"/>
                <a:cs typeface="Lucida Sans Unicode"/>
              </a:rPr>
              <a:t>especially  </a:t>
            </a:r>
            <a:r>
              <a:rPr sz="2600" b="0" spc="5" dirty="0">
                <a:latin typeface="Lucida Sans Unicode"/>
                <a:cs typeface="Lucida Sans Unicode"/>
              </a:rPr>
              <a:t>helpful </a:t>
            </a:r>
            <a:r>
              <a:rPr sz="2600" b="0" spc="-45" dirty="0">
                <a:latin typeface="Lucida Sans Unicode"/>
                <a:cs typeface="Lucida Sans Unicode"/>
              </a:rPr>
              <a:t>for </a:t>
            </a:r>
            <a:r>
              <a:rPr sz="2600" b="0" spc="65" dirty="0">
                <a:latin typeface="Lucida Sans Unicode"/>
                <a:cs typeface="Lucida Sans Unicode"/>
              </a:rPr>
              <a:t>patients</a:t>
            </a:r>
            <a:r>
              <a:rPr sz="2600" b="0" spc="-355" dirty="0">
                <a:latin typeface="Lucida Sans Unicode"/>
                <a:cs typeface="Lucida Sans Unicode"/>
              </a:rPr>
              <a:t> </a:t>
            </a:r>
            <a:r>
              <a:rPr sz="2600" b="0" spc="-215" dirty="0">
                <a:latin typeface="Lucida Sans Unicode"/>
                <a:cs typeface="Lucida Sans Unicode"/>
              </a:rPr>
              <a:t>who…</a:t>
            </a:r>
            <a:endParaRPr sz="2600">
              <a:latin typeface="Lucida Sans Unicode"/>
              <a:cs typeface="Lucida Sans Unicode"/>
            </a:endParaRPr>
          </a:p>
          <a:p>
            <a:pPr marL="698500" marR="5080" indent="-334010">
              <a:lnSpc>
                <a:spcPts val="2380"/>
              </a:lnSpc>
              <a:spcBef>
                <a:spcPts val="795"/>
              </a:spcBef>
              <a:buFont typeface="Arial"/>
              <a:buChar char="○"/>
              <a:tabLst>
                <a:tab pos="697865" algn="l"/>
                <a:tab pos="698500" algn="l"/>
              </a:tabLst>
            </a:pPr>
            <a:r>
              <a:rPr sz="2200" b="0" spc="110" dirty="0">
                <a:latin typeface="Lucida Sans Unicode"/>
                <a:cs typeface="Lucida Sans Unicode"/>
              </a:rPr>
              <a:t>are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25" dirty="0">
                <a:latin typeface="Lucida Sans Unicode"/>
                <a:cs typeface="Lucida Sans Unicode"/>
              </a:rPr>
              <a:t>not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35" dirty="0">
                <a:latin typeface="Lucida Sans Unicode"/>
                <a:cs typeface="Lucida Sans Unicode"/>
              </a:rPr>
              <a:t>interested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-30" dirty="0">
                <a:latin typeface="Lucida Sans Unicode"/>
                <a:cs typeface="Lucida Sans Unicode"/>
              </a:rPr>
              <a:t>in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-15" dirty="0">
                <a:latin typeface="Lucida Sans Unicode"/>
                <a:cs typeface="Lucida Sans Unicode"/>
              </a:rPr>
              <a:t>or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100" dirty="0">
                <a:latin typeface="Lucida Sans Unicode"/>
                <a:cs typeface="Lucida Sans Unicode"/>
              </a:rPr>
              <a:t>ready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-40" dirty="0">
                <a:latin typeface="Lucida Sans Unicode"/>
                <a:cs typeface="Lucida Sans Unicode"/>
              </a:rPr>
              <a:t>for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75" dirty="0">
                <a:latin typeface="Lucida Sans Unicode"/>
                <a:cs typeface="Lucida Sans Unicode"/>
              </a:rPr>
              <a:t>gender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20" dirty="0">
                <a:latin typeface="Lucida Sans Unicode"/>
                <a:cs typeface="Lucida Sans Unicode"/>
              </a:rPr>
              <a:t>affirming  </a:t>
            </a:r>
            <a:r>
              <a:rPr sz="2200" b="0" spc="60" dirty="0">
                <a:latin typeface="Lucida Sans Unicode"/>
                <a:cs typeface="Lucida Sans Unicode"/>
              </a:rPr>
              <a:t>hormones</a:t>
            </a:r>
            <a:endParaRPr sz="2200">
              <a:latin typeface="Lucida Sans Unicode"/>
              <a:cs typeface="Lucida Sans Unicode"/>
            </a:endParaRPr>
          </a:p>
          <a:p>
            <a:pPr marL="698500" marR="713740" indent="-334010">
              <a:lnSpc>
                <a:spcPts val="2380"/>
              </a:lnSpc>
              <a:spcBef>
                <a:spcPts val="790"/>
              </a:spcBef>
              <a:buFont typeface="Arial"/>
              <a:buChar char="○"/>
              <a:tabLst>
                <a:tab pos="697865" algn="l"/>
                <a:tab pos="698500" algn="l"/>
              </a:tabLst>
            </a:pPr>
            <a:r>
              <a:rPr sz="2200" b="0" spc="135" dirty="0">
                <a:latin typeface="Lucida Sans Unicode"/>
                <a:cs typeface="Lucida Sans Unicode"/>
              </a:rPr>
              <a:t>have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60" dirty="0">
                <a:latin typeface="Lucida Sans Unicode"/>
                <a:cs typeface="Lucida Sans Unicode"/>
              </a:rPr>
              <a:t>parents/guardians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65" dirty="0">
                <a:latin typeface="Lucida Sans Unicode"/>
                <a:cs typeface="Lucida Sans Unicode"/>
              </a:rPr>
              <a:t>who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75" dirty="0">
                <a:latin typeface="Lucida Sans Unicode"/>
                <a:cs typeface="Lucida Sans Unicode"/>
              </a:rPr>
              <a:t>do</a:t>
            </a:r>
            <a:r>
              <a:rPr sz="2200" b="0" spc="-105" dirty="0">
                <a:latin typeface="Lucida Sans Unicode"/>
                <a:cs typeface="Lucida Sans Unicode"/>
              </a:rPr>
              <a:t> </a:t>
            </a:r>
            <a:r>
              <a:rPr sz="2200" b="0" spc="25" dirty="0">
                <a:latin typeface="Lucida Sans Unicode"/>
                <a:cs typeface="Lucida Sans Unicode"/>
              </a:rPr>
              <a:t>not</a:t>
            </a:r>
            <a:r>
              <a:rPr sz="2200" b="0" spc="-110" dirty="0">
                <a:latin typeface="Lucida Sans Unicode"/>
                <a:cs typeface="Lucida Sans Unicode"/>
              </a:rPr>
              <a:t> </a:t>
            </a:r>
            <a:r>
              <a:rPr sz="2200" b="0" spc="30" dirty="0">
                <a:latin typeface="Lucida Sans Unicode"/>
                <a:cs typeface="Lucida Sans Unicode"/>
              </a:rPr>
              <a:t>support  </a:t>
            </a:r>
            <a:r>
              <a:rPr sz="2200" b="0" spc="75" dirty="0">
                <a:latin typeface="Lucida Sans Unicode"/>
                <a:cs typeface="Lucida Sans Unicode"/>
              </a:rPr>
              <a:t>gender </a:t>
            </a:r>
            <a:r>
              <a:rPr sz="2200" b="0" spc="20" dirty="0">
                <a:latin typeface="Lucida Sans Unicode"/>
                <a:cs typeface="Lucida Sans Unicode"/>
              </a:rPr>
              <a:t>affirming</a:t>
            </a:r>
            <a:r>
              <a:rPr sz="2200" b="0" spc="-300" dirty="0">
                <a:latin typeface="Lucida Sans Unicode"/>
                <a:cs typeface="Lucida Sans Unicode"/>
              </a:rPr>
              <a:t> </a:t>
            </a:r>
            <a:r>
              <a:rPr sz="2200" b="0" spc="60" dirty="0">
                <a:latin typeface="Lucida Sans Unicode"/>
                <a:cs typeface="Lucida Sans Unicode"/>
              </a:rPr>
              <a:t>hormones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625" y="857206"/>
            <a:ext cx="7584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45" dirty="0">
                <a:solidFill>
                  <a:srgbClr val="1F4E78"/>
                </a:solidFill>
              </a:rPr>
              <a:t>Getting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365" dirty="0">
                <a:solidFill>
                  <a:srgbClr val="1F4E78"/>
                </a:solidFill>
              </a:rPr>
              <a:t>a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35" dirty="0">
                <a:solidFill>
                  <a:srgbClr val="1F4E78"/>
                </a:solidFill>
              </a:rPr>
              <a:t>period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25" dirty="0">
                <a:solidFill>
                  <a:srgbClr val="1F4E78"/>
                </a:solidFill>
              </a:rPr>
              <a:t>is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45" dirty="0">
                <a:solidFill>
                  <a:srgbClr val="1F4E78"/>
                </a:solidFill>
              </a:rPr>
              <a:t>often</a:t>
            </a:r>
            <a:r>
              <a:rPr sz="3000" spc="-200" dirty="0">
                <a:solidFill>
                  <a:srgbClr val="1F4E78"/>
                </a:solidFill>
              </a:rPr>
              <a:t> </a:t>
            </a:r>
            <a:r>
              <a:rPr sz="3000" spc="110" dirty="0">
                <a:solidFill>
                  <a:srgbClr val="1F4E78"/>
                </a:solidFill>
              </a:rPr>
              <a:t>distressing</a:t>
            </a:r>
            <a:r>
              <a:rPr sz="3000" spc="-204" dirty="0">
                <a:solidFill>
                  <a:srgbClr val="1F4E78"/>
                </a:solidFill>
              </a:rPr>
              <a:t> </a:t>
            </a:r>
            <a:r>
              <a:rPr sz="3000" spc="90" dirty="0">
                <a:solidFill>
                  <a:srgbClr val="1F4E78"/>
                </a:solidFill>
              </a:rPr>
              <a:t>for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82625" y="1222966"/>
            <a:ext cx="7750175" cy="373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45" dirty="0">
                <a:solidFill>
                  <a:srgbClr val="1F4E78"/>
                </a:solidFill>
                <a:latin typeface="Arial"/>
                <a:cs typeface="Arial"/>
              </a:rPr>
              <a:t>people</a:t>
            </a:r>
            <a:r>
              <a:rPr sz="3000" b="1" spc="-204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75" dirty="0">
                <a:solidFill>
                  <a:srgbClr val="1F4E78"/>
                </a:solidFill>
                <a:latin typeface="Arial"/>
                <a:cs typeface="Arial"/>
              </a:rPr>
              <a:t>who</a:t>
            </a:r>
            <a:r>
              <a:rPr sz="3000" b="1" spc="-20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40" dirty="0">
                <a:solidFill>
                  <a:srgbClr val="1F4E78"/>
                </a:solidFill>
                <a:latin typeface="Arial"/>
                <a:cs typeface="Arial"/>
              </a:rPr>
              <a:t>do</a:t>
            </a:r>
            <a:r>
              <a:rPr sz="3000" b="1" spc="-204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60" dirty="0">
                <a:solidFill>
                  <a:srgbClr val="1F4E78"/>
                </a:solidFill>
                <a:latin typeface="Arial"/>
                <a:cs typeface="Arial"/>
              </a:rPr>
              <a:t>not</a:t>
            </a:r>
            <a:r>
              <a:rPr sz="3000" b="1" spc="-20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50" dirty="0">
                <a:solidFill>
                  <a:srgbClr val="1F4E78"/>
                </a:solidFill>
                <a:latin typeface="Arial"/>
                <a:cs typeface="Arial"/>
              </a:rPr>
              <a:t>identify</a:t>
            </a:r>
            <a:r>
              <a:rPr sz="3000" b="1" spc="-204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85" dirty="0">
                <a:solidFill>
                  <a:srgbClr val="1F4E78"/>
                </a:solidFill>
                <a:latin typeface="Arial"/>
                <a:cs typeface="Arial"/>
              </a:rPr>
              <a:t>as</a:t>
            </a:r>
            <a:r>
              <a:rPr sz="3000" b="1" spc="-20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195" dirty="0">
                <a:solidFill>
                  <a:srgbClr val="1F4E78"/>
                </a:solidFill>
                <a:latin typeface="Arial"/>
                <a:cs typeface="Arial"/>
              </a:rPr>
              <a:t>female.</a:t>
            </a:r>
            <a:endParaRPr sz="3000">
              <a:latin typeface="Arial"/>
              <a:cs typeface="Arial"/>
            </a:endParaRPr>
          </a:p>
          <a:p>
            <a:pPr marL="12700" marR="902335">
              <a:lnSpc>
                <a:spcPts val="2810"/>
              </a:lnSpc>
              <a:spcBef>
                <a:spcPts val="2910"/>
              </a:spcBef>
            </a:pPr>
            <a:r>
              <a:rPr sz="2600" spc="40" dirty="0">
                <a:solidFill>
                  <a:srgbClr val="1F4E78"/>
                </a:solidFill>
                <a:latin typeface="Lucida Sans Unicode"/>
                <a:cs typeface="Lucida Sans Unicode"/>
              </a:rPr>
              <a:t>Menstrual</a:t>
            </a:r>
            <a:r>
              <a:rPr sz="2600" spc="-14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600" spc="40" dirty="0">
                <a:solidFill>
                  <a:srgbClr val="1F4E78"/>
                </a:solidFill>
                <a:latin typeface="Lucida Sans Unicode"/>
                <a:cs typeface="Lucida Sans Unicode"/>
              </a:rPr>
              <a:t>suppression</a:t>
            </a:r>
            <a:r>
              <a:rPr sz="2600" spc="-13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600" spc="225" dirty="0">
                <a:solidFill>
                  <a:srgbClr val="1F4E78"/>
                </a:solidFill>
                <a:latin typeface="Lucida Sans Unicode"/>
                <a:cs typeface="Lucida Sans Unicode"/>
              </a:rPr>
              <a:t>may</a:t>
            </a:r>
            <a:r>
              <a:rPr sz="2600" spc="-14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600" spc="140" dirty="0">
                <a:solidFill>
                  <a:srgbClr val="1F4E78"/>
                </a:solidFill>
                <a:latin typeface="Lucida Sans Unicode"/>
                <a:cs typeface="Lucida Sans Unicode"/>
              </a:rPr>
              <a:t>be</a:t>
            </a:r>
            <a:r>
              <a:rPr sz="2600" spc="-13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600" spc="80" dirty="0">
                <a:solidFill>
                  <a:srgbClr val="1F4E78"/>
                </a:solidFill>
                <a:latin typeface="Lucida Sans Unicode"/>
                <a:cs typeface="Lucida Sans Unicode"/>
              </a:rPr>
              <a:t>especially  </a:t>
            </a:r>
            <a:r>
              <a:rPr sz="2600" spc="5" dirty="0">
                <a:solidFill>
                  <a:srgbClr val="1F4E78"/>
                </a:solidFill>
                <a:latin typeface="Lucida Sans Unicode"/>
                <a:cs typeface="Lucida Sans Unicode"/>
              </a:rPr>
              <a:t>helpful </a:t>
            </a:r>
            <a:r>
              <a:rPr sz="2600" spc="-45" dirty="0">
                <a:solidFill>
                  <a:srgbClr val="1F4E78"/>
                </a:solidFill>
                <a:latin typeface="Lucida Sans Unicode"/>
                <a:cs typeface="Lucida Sans Unicode"/>
              </a:rPr>
              <a:t>for </a:t>
            </a:r>
            <a:r>
              <a:rPr sz="2600" spc="65" dirty="0">
                <a:solidFill>
                  <a:srgbClr val="1F4E78"/>
                </a:solidFill>
                <a:latin typeface="Lucida Sans Unicode"/>
                <a:cs typeface="Lucida Sans Unicode"/>
              </a:rPr>
              <a:t>patients</a:t>
            </a:r>
            <a:r>
              <a:rPr sz="2600" spc="-35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600" spc="-215" dirty="0">
                <a:solidFill>
                  <a:srgbClr val="1F4E78"/>
                </a:solidFill>
                <a:latin typeface="Lucida Sans Unicode"/>
                <a:cs typeface="Lucida Sans Unicode"/>
              </a:rPr>
              <a:t>who…</a:t>
            </a:r>
            <a:endParaRPr sz="2600">
              <a:latin typeface="Lucida Sans Unicode"/>
              <a:cs typeface="Lucida Sans Unicode"/>
            </a:endParaRPr>
          </a:p>
          <a:p>
            <a:pPr marL="698500" marR="116205" indent="-334010">
              <a:lnSpc>
                <a:spcPts val="2380"/>
              </a:lnSpc>
              <a:spcBef>
                <a:spcPts val="795"/>
              </a:spcBef>
              <a:buFont typeface="Arial"/>
              <a:buChar char="○"/>
              <a:tabLst>
                <a:tab pos="697865" algn="l"/>
                <a:tab pos="698500" algn="l"/>
              </a:tabLst>
            </a:pPr>
            <a:r>
              <a:rPr sz="2200" spc="110" dirty="0">
                <a:solidFill>
                  <a:srgbClr val="1F4E78"/>
                </a:solidFill>
                <a:latin typeface="Lucida Sans Unicode"/>
                <a:cs typeface="Lucida Sans Unicode"/>
              </a:rPr>
              <a:t>are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25" dirty="0">
                <a:solidFill>
                  <a:srgbClr val="1F4E78"/>
                </a:solidFill>
                <a:latin typeface="Lucida Sans Unicode"/>
                <a:cs typeface="Lucida Sans Unicode"/>
              </a:rPr>
              <a:t>not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35" dirty="0">
                <a:solidFill>
                  <a:srgbClr val="1F4E78"/>
                </a:solidFill>
                <a:latin typeface="Lucida Sans Unicode"/>
                <a:cs typeface="Lucida Sans Unicode"/>
              </a:rPr>
              <a:t>interested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1F4E78"/>
                </a:solidFill>
                <a:latin typeface="Lucida Sans Unicode"/>
                <a:cs typeface="Lucida Sans Unicode"/>
              </a:rPr>
              <a:t>in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-15" dirty="0">
                <a:solidFill>
                  <a:srgbClr val="1F4E78"/>
                </a:solidFill>
                <a:latin typeface="Lucida Sans Unicode"/>
                <a:cs typeface="Lucida Sans Unicode"/>
              </a:rPr>
              <a:t>or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100" dirty="0">
                <a:solidFill>
                  <a:srgbClr val="1F4E78"/>
                </a:solidFill>
                <a:latin typeface="Lucida Sans Unicode"/>
                <a:cs typeface="Lucida Sans Unicode"/>
              </a:rPr>
              <a:t>ready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1F4E78"/>
                </a:solidFill>
                <a:latin typeface="Lucida Sans Unicode"/>
                <a:cs typeface="Lucida Sans Unicode"/>
              </a:rPr>
              <a:t>for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75" dirty="0">
                <a:solidFill>
                  <a:srgbClr val="1F4E78"/>
                </a:solidFill>
                <a:latin typeface="Lucida Sans Unicode"/>
                <a:cs typeface="Lucida Sans Unicode"/>
              </a:rPr>
              <a:t>gender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20" dirty="0">
                <a:solidFill>
                  <a:srgbClr val="1F4E78"/>
                </a:solidFill>
                <a:latin typeface="Lucida Sans Unicode"/>
                <a:cs typeface="Lucida Sans Unicode"/>
              </a:rPr>
              <a:t>affirming  </a:t>
            </a:r>
            <a:r>
              <a:rPr sz="2200" spc="60" dirty="0">
                <a:solidFill>
                  <a:srgbClr val="1F4E78"/>
                </a:solidFill>
                <a:latin typeface="Lucida Sans Unicode"/>
                <a:cs typeface="Lucida Sans Unicode"/>
              </a:rPr>
              <a:t>hormones</a:t>
            </a:r>
            <a:endParaRPr sz="2200">
              <a:latin typeface="Lucida Sans Unicode"/>
              <a:cs typeface="Lucida Sans Unicode"/>
            </a:endParaRPr>
          </a:p>
          <a:p>
            <a:pPr marL="698500" marR="824865" indent="-334010">
              <a:lnSpc>
                <a:spcPts val="2380"/>
              </a:lnSpc>
              <a:spcBef>
                <a:spcPts val="790"/>
              </a:spcBef>
              <a:buFont typeface="Arial"/>
              <a:buChar char="○"/>
              <a:tabLst>
                <a:tab pos="697865" algn="l"/>
                <a:tab pos="698500" algn="l"/>
              </a:tabLst>
            </a:pPr>
            <a:r>
              <a:rPr sz="2200" spc="135" dirty="0">
                <a:solidFill>
                  <a:srgbClr val="1F4E78"/>
                </a:solidFill>
                <a:latin typeface="Lucida Sans Unicode"/>
                <a:cs typeface="Lucida Sans Unicode"/>
              </a:rPr>
              <a:t>have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60" dirty="0">
                <a:solidFill>
                  <a:srgbClr val="1F4E78"/>
                </a:solidFill>
                <a:latin typeface="Lucida Sans Unicode"/>
                <a:cs typeface="Lucida Sans Unicode"/>
              </a:rPr>
              <a:t>parents/guardians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65" dirty="0">
                <a:solidFill>
                  <a:srgbClr val="1F4E78"/>
                </a:solidFill>
                <a:latin typeface="Lucida Sans Unicode"/>
                <a:cs typeface="Lucida Sans Unicode"/>
              </a:rPr>
              <a:t>who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75" dirty="0">
                <a:solidFill>
                  <a:srgbClr val="1F4E78"/>
                </a:solidFill>
                <a:latin typeface="Lucida Sans Unicode"/>
                <a:cs typeface="Lucida Sans Unicode"/>
              </a:rPr>
              <a:t>do</a:t>
            </a:r>
            <a:r>
              <a:rPr sz="2200" spc="-10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25" dirty="0">
                <a:solidFill>
                  <a:srgbClr val="1F4E78"/>
                </a:solidFill>
                <a:latin typeface="Lucida Sans Unicode"/>
                <a:cs typeface="Lucida Sans Unicode"/>
              </a:rPr>
              <a:t>not</a:t>
            </a:r>
            <a:r>
              <a:rPr sz="2200" spc="-11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30" dirty="0">
                <a:solidFill>
                  <a:srgbClr val="1F4E78"/>
                </a:solidFill>
                <a:latin typeface="Lucida Sans Unicode"/>
                <a:cs typeface="Lucida Sans Unicode"/>
              </a:rPr>
              <a:t>support  </a:t>
            </a:r>
            <a:r>
              <a:rPr sz="2200" spc="75" dirty="0">
                <a:solidFill>
                  <a:srgbClr val="1F4E78"/>
                </a:solidFill>
                <a:latin typeface="Lucida Sans Unicode"/>
                <a:cs typeface="Lucida Sans Unicode"/>
              </a:rPr>
              <a:t>gender </a:t>
            </a:r>
            <a:r>
              <a:rPr sz="2200" spc="20" dirty="0">
                <a:solidFill>
                  <a:srgbClr val="1F4E78"/>
                </a:solidFill>
                <a:latin typeface="Lucida Sans Unicode"/>
                <a:cs typeface="Lucida Sans Unicode"/>
              </a:rPr>
              <a:t>affirming</a:t>
            </a:r>
            <a:r>
              <a:rPr sz="2200" spc="-30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200" spc="60" dirty="0">
                <a:solidFill>
                  <a:srgbClr val="1F4E78"/>
                </a:solidFill>
                <a:latin typeface="Lucida Sans Unicode"/>
                <a:cs typeface="Lucida Sans Unicode"/>
              </a:rPr>
              <a:t>hormones</a:t>
            </a:r>
            <a:endParaRPr sz="220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  <a:spcBef>
                <a:spcPts val="800"/>
              </a:spcBef>
            </a:pPr>
            <a:r>
              <a:rPr sz="2400" spc="50" dirty="0">
                <a:solidFill>
                  <a:srgbClr val="1F4E78"/>
                </a:solidFill>
                <a:latin typeface="Lucida Sans Unicode"/>
                <a:cs typeface="Lucida Sans Unicode"/>
              </a:rPr>
              <a:t>*Counsel</a:t>
            </a:r>
            <a:r>
              <a:rPr sz="2400" spc="-12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70" dirty="0">
                <a:solidFill>
                  <a:srgbClr val="1F4E78"/>
                </a:solidFill>
                <a:latin typeface="Lucida Sans Unicode"/>
                <a:cs typeface="Lucida Sans Unicode"/>
              </a:rPr>
              <a:t>that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45" dirty="0">
                <a:solidFill>
                  <a:srgbClr val="1F4E78"/>
                </a:solidFill>
                <a:latin typeface="Lucida Sans Unicode"/>
                <a:cs typeface="Lucida Sans Unicode"/>
              </a:rPr>
              <a:t>stopping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100" dirty="0">
                <a:solidFill>
                  <a:srgbClr val="1F4E78"/>
                </a:solidFill>
                <a:latin typeface="Lucida Sans Unicode"/>
                <a:cs typeface="Lucida Sans Unicode"/>
              </a:rPr>
              <a:t>cycles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80" dirty="0">
                <a:solidFill>
                  <a:srgbClr val="1F4E78"/>
                </a:solidFill>
                <a:latin typeface="Lucida Sans Unicode"/>
                <a:cs typeface="Lucida Sans Unicode"/>
              </a:rPr>
              <a:t>completely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204" dirty="0">
                <a:solidFill>
                  <a:srgbClr val="1F4E78"/>
                </a:solidFill>
                <a:latin typeface="Lucida Sans Unicode"/>
                <a:cs typeface="Lucida Sans Unicode"/>
              </a:rPr>
              <a:t>may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25" dirty="0">
                <a:solidFill>
                  <a:srgbClr val="1F4E78"/>
                </a:solidFill>
                <a:latin typeface="Lucida Sans Unicode"/>
                <a:cs typeface="Lucida Sans Unicode"/>
              </a:rPr>
              <a:t>not  </a:t>
            </a:r>
            <a:r>
              <a:rPr sz="2400" spc="130" dirty="0">
                <a:solidFill>
                  <a:srgbClr val="1F4E78"/>
                </a:solidFill>
                <a:latin typeface="Lucida Sans Unicode"/>
                <a:cs typeface="Lucida Sans Unicode"/>
              </a:rPr>
              <a:t>be</a:t>
            </a:r>
            <a:r>
              <a:rPr sz="2400" spc="-12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1F4E78"/>
                </a:solidFill>
                <a:latin typeface="Lucida Sans Unicode"/>
                <a:cs typeface="Lucida Sans Unicode"/>
              </a:rPr>
              <a:t>possible.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40" dirty="0">
                <a:solidFill>
                  <a:srgbClr val="1F4E78"/>
                </a:solidFill>
                <a:latin typeface="Lucida Sans Unicode"/>
                <a:cs typeface="Lucida Sans Unicode"/>
              </a:rPr>
              <a:t>Breakthrough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1F4E78"/>
                </a:solidFill>
                <a:latin typeface="Lucida Sans Unicode"/>
                <a:cs typeface="Lucida Sans Unicode"/>
              </a:rPr>
              <a:t>bleeding</a:t>
            </a:r>
            <a:r>
              <a:rPr sz="2400" spc="-125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1F4E78"/>
                </a:solidFill>
                <a:latin typeface="Lucida Sans Unicode"/>
                <a:cs typeface="Lucida Sans Unicode"/>
              </a:rPr>
              <a:t>is</a:t>
            </a:r>
            <a:r>
              <a:rPr sz="2400" spc="-120" dirty="0">
                <a:solidFill>
                  <a:srgbClr val="1F4E78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1F4E78"/>
                </a:solidFill>
                <a:latin typeface="Lucida Sans Unicode"/>
                <a:cs typeface="Lucida Sans Unicode"/>
              </a:rPr>
              <a:t>common.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727" y="1889440"/>
            <a:ext cx="4914265" cy="2926715"/>
          </a:xfrm>
          <a:custGeom>
            <a:avLst/>
            <a:gdLst/>
            <a:ahLst/>
            <a:cxnLst/>
            <a:rect l="l" t="t" r="r" b="b"/>
            <a:pathLst>
              <a:path w="4914265" h="2926715">
                <a:moveTo>
                  <a:pt x="0" y="1463249"/>
                </a:moveTo>
                <a:lnTo>
                  <a:pt x="710" y="1427698"/>
                </a:lnTo>
                <a:lnTo>
                  <a:pt x="2833" y="1392354"/>
                </a:lnTo>
                <a:lnTo>
                  <a:pt x="11246" y="1322329"/>
                </a:lnTo>
                <a:lnTo>
                  <a:pt x="25112" y="1253251"/>
                </a:lnTo>
                <a:lnTo>
                  <a:pt x="44300" y="1185198"/>
                </a:lnTo>
                <a:lnTo>
                  <a:pt x="68683" y="1118245"/>
                </a:lnTo>
                <a:lnTo>
                  <a:pt x="98132" y="1052470"/>
                </a:lnTo>
                <a:lnTo>
                  <a:pt x="132517" y="987949"/>
                </a:lnTo>
                <a:lnTo>
                  <a:pt x="171711" y="924759"/>
                </a:lnTo>
                <a:lnTo>
                  <a:pt x="215585" y="862976"/>
                </a:lnTo>
                <a:lnTo>
                  <a:pt x="239236" y="832636"/>
                </a:lnTo>
                <a:lnTo>
                  <a:pt x="264009" y="802677"/>
                </a:lnTo>
                <a:lnTo>
                  <a:pt x="289888" y="773108"/>
                </a:lnTo>
                <a:lnTo>
                  <a:pt x="316856" y="743939"/>
                </a:lnTo>
                <a:lnTo>
                  <a:pt x="344897" y="715179"/>
                </a:lnTo>
                <a:lnTo>
                  <a:pt x="373996" y="686838"/>
                </a:lnTo>
                <a:lnTo>
                  <a:pt x="404136" y="658925"/>
                </a:lnTo>
                <a:lnTo>
                  <a:pt x="435301" y="631451"/>
                </a:lnTo>
                <a:lnTo>
                  <a:pt x="467475" y="604424"/>
                </a:lnTo>
                <a:lnTo>
                  <a:pt x="500642" y="577854"/>
                </a:lnTo>
                <a:lnTo>
                  <a:pt x="534785" y="551752"/>
                </a:lnTo>
                <a:lnTo>
                  <a:pt x="569890" y="526125"/>
                </a:lnTo>
                <a:lnTo>
                  <a:pt x="605939" y="500985"/>
                </a:lnTo>
                <a:lnTo>
                  <a:pt x="642917" y="476340"/>
                </a:lnTo>
                <a:lnTo>
                  <a:pt x="680807" y="452200"/>
                </a:lnTo>
                <a:lnTo>
                  <a:pt x="719594" y="428575"/>
                </a:lnTo>
                <a:lnTo>
                  <a:pt x="759261" y="405475"/>
                </a:lnTo>
                <a:lnTo>
                  <a:pt x="799793" y="382908"/>
                </a:lnTo>
                <a:lnTo>
                  <a:pt x="841172" y="360885"/>
                </a:lnTo>
                <a:lnTo>
                  <a:pt x="883384" y="339415"/>
                </a:lnTo>
                <a:lnTo>
                  <a:pt x="926411" y="318507"/>
                </a:lnTo>
                <a:lnTo>
                  <a:pt x="970239" y="298172"/>
                </a:lnTo>
                <a:lnTo>
                  <a:pt x="1014850" y="278418"/>
                </a:lnTo>
                <a:lnTo>
                  <a:pt x="1060229" y="259256"/>
                </a:lnTo>
                <a:lnTo>
                  <a:pt x="1106360" y="240695"/>
                </a:lnTo>
                <a:lnTo>
                  <a:pt x="1153226" y="222744"/>
                </a:lnTo>
                <a:lnTo>
                  <a:pt x="1200811" y="205413"/>
                </a:lnTo>
                <a:lnTo>
                  <a:pt x="1249100" y="188713"/>
                </a:lnTo>
                <a:lnTo>
                  <a:pt x="1298077" y="172651"/>
                </a:lnTo>
                <a:lnTo>
                  <a:pt x="1347724" y="157238"/>
                </a:lnTo>
                <a:lnTo>
                  <a:pt x="1398027" y="142484"/>
                </a:lnTo>
                <a:lnTo>
                  <a:pt x="1448968" y="128398"/>
                </a:lnTo>
                <a:lnTo>
                  <a:pt x="1500533" y="114989"/>
                </a:lnTo>
                <a:lnTo>
                  <a:pt x="1552704" y="102267"/>
                </a:lnTo>
                <a:lnTo>
                  <a:pt x="1605466" y="90243"/>
                </a:lnTo>
                <a:lnTo>
                  <a:pt x="1658803" y="78924"/>
                </a:lnTo>
                <a:lnTo>
                  <a:pt x="1712698" y="68322"/>
                </a:lnTo>
                <a:lnTo>
                  <a:pt x="1767136" y="58445"/>
                </a:lnTo>
                <a:lnTo>
                  <a:pt x="1822100" y="49303"/>
                </a:lnTo>
                <a:lnTo>
                  <a:pt x="1877575" y="40906"/>
                </a:lnTo>
                <a:lnTo>
                  <a:pt x="1933544" y="33263"/>
                </a:lnTo>
                <a:lnTo>
                  <a:pt x="1989991" y="26384"/>
                </a:lnTo>
                <a:lnTo>
                  <a:pt x="2046900" y="20278"/>
                </a:lnTo>
                <a:lnTo>
                  <a:pt x="2104255" y="14956"/>
                </a:lnTo>
                <a:lnTo>
                  <a:pt x="2162040" y="10426"/>
                </a:lnTo>
                <a:lnTo>
                  <a:pt x="2220238" y="6698"/>
                </a:lnTo>
                <a:lnTo>
                  <a:pt x="2278835" y="3782"/>
                </a:lnTo>
                <a:lnTo>
                  <a:pt x="2337813" y="1687"/>
                </a:lnTo>
                <a:lnTo>
                  <a:pt x="2397156" y="423"/>
                </a:lnTo>
                <a:lnTo>
                  <a:pt x="2456849" y="0"/>
                </a:lnTo>
                <a:lnTo>
                  <a:pt x="2516543" y="423"/>
                </a:lnTo>
                <a:lnTo>
                  <a:pt x="2575886" y="1687"/>
                </a:lnTo>
                <a:lnTo>
                  <a:pt x="2634864" y="3782"/>
                </a:lnTo>
                <a:lnTo>
                  <a:pt x="2693461" y="6698"/>
                </a:lnTo>
                <a:lnTo>
                  <a:pt x="2751659" y="10426"/>
                </a:lnTo>
                <a:lnTo>
                  <a:pt x="2809444" y="14956"/>
                </a:lnTo>
                <a:lnTo>
                  <a:pt x="2866799" y="20278"/>
                </a:lnTo>
                <a:lnTo>
                  <a:pt x="2923708" y="26384"/>
                </a:lnTo>
                <a:lnTo>
                  <a:pt x="2980155" y="33263"/>
                </a:lnTo>
                <a:lnTo>
                  <a:pt x="3036124" y="40906"/>
                </a:lnTo>
                <a:lnTo>
                  <a:pt x="3091599" y="49303"/>
                </a:lnTo>
                <a:lnTo>
                  <a:pt x="3146563" y="58445"/>
                </a:lnTo>
                <a:lnTo>
                  <a:pt x="3201001" y="68322"/>
                </a:lnTo>
                <a:lnTo>
                  <a:pt x="3254896" y="78924"/>
                </a:lnTo>
                <a:lnTo>
                  <a:pt x="3308233" y="90243"/>
                </a:lnTo>
                <a:lnTo>
                  <a:pt x="3360995" y="102267"/>
                </a:lnTo>
                <a:lnTo>
                  <a:pt x="3413166" y="114989"/>
                </a:lnTo>
                <a:lnTo>
                  <a:pt x="3464731" y="128398"/>
                </a:lnTo>
                <a:lnTo>
                  <a:pt x="3515672" y="142484"/>
                </a:lnTo>
                <a:lnTo>
                  <a:pt x="3565975" y="157238"/>
                </a:lnTo>
                <a:lnTo>
                  <a:pt x="3615622" y="172651"/>
                </a:lnTo>
                <a:lnTo>
                  <a:pt x="3664599" y="188713"/>
                </a:lnTo>
                <a:lnTo>
                  <a:pt x="3712888" y="205413"/>
                </a:lnTo>
                <a:lnTo>
                  <a:pt x="3760473" y="222744"/>
                </a:lnTo>
                <a:lnTo>
                  <a:pt x="3807339" y="240695"/>
                </a:lnTo>
                <a:lnTo>
                  <a:pt x="3853470" y="259256"/>
                </a:lnTo>
                <a:lnTo>
                  <a:pt x="3898849" y="278418"/>
                </a:lnTo>
                <a:lnTo>
                  <a:pt x="3943460" y="298172"/>
                </a:lnTo>
                <a:lnTo>
                  <a:pt x="3987288" y="318507"/>
                </a:lnTo>
                <a:lnTo>
                  <a:pt x="4030315" y="339415"/>
                </a:lnTo>
                <a:lnTo>
                  <a:pt x="4072527" y="360885"/>
                </a:lnTo>
                <a:lnTo>
                  <a:pt x="4113906" y="382908"/>
                </a:lnTo>
                <a:lnTo>
                  <a:pt x="4154438" y="405475"/>
                </a:lnTo>
                <a:lnTo>
                  <a:pt x="4194105" y="428575"/>
                </a:lnTo>
                <a:lnTo>
                  <a:pt x="4232892" y="452200"/>
                </a:lnTo>
                <a:lnTo>
                  <a:pt x="4270782" y="476340"/>
                </a:lnTo>
                <a:lnTo>
                  <a:pt x="4307760" y="500985"/>
                </a:lnTo>
                <a:lnTo>
                  <a:pt x="4343809" y="526125"/>
                </a:lnTo>
                <a:lnTo>
                  <a:pt x="4378914" y="551752"/>
                </a:lnTo>
                <a:lnTo>
                  <a:pt x="4413057" y="577854"/>
                </a:lnTo>
                <a:lnTo>
                  <a:pt x="4446224" y="604424"/>
                </a:lnTo>
                <a:lnTo>
                  <a:pt x="4478398" y="631451"/>
                </a:lnTo>
                <a:lnTo>
                  <a:pt x="4509563" y="658925"/>
                </a:lnTo>
                <a:lnTo>
                  <a:pt x="4539703" y="686838"/>
                </a:lnTo>
                <a:lnTo>
                  <a:pt x="4568802" y="715179"/>
                </a:lnTo>
                <a:lnTo>
                  <a:pt x="4596843" y="743939"/>
                </a:lnTo>
                <a:lnTo>
                  <a:pt x="4623811" y="773108"/>
                </a:lnTo>
                <a:lnTo>
                  <a:pt x="4649690" y="802677"/>
                </a:lnTo>
                <a:lnTo>
                  <a:pt x="4674463" y="832636"/>
                </a:lnTo>
                <a:lnTo>
                  <a:pt x="4698114" y="862976"/>
                </a:lnTo>
                <a:lnTo>
                  <a:pt x="4741988" y="924759"/>
                </a:lnTo>
                <a:lnTo>
                  <a:pt x="4781182" y="987949"/>
                </a:lnTo>
                <a:lnTo>
                  <a:pt x="4815567" y="1052470"/>
                </a:lnTo>
                <a:lnTo>
                  <a:pt x="4845016" y="1118245"/>
                </a:lnTo>
                <a:lnTo>
                  <a:pt x="4869399" y="1185198"/>
                </a:lnTo>
                <a:lnTo>
                  <a:pt x="4888587" y="1253251"/>
                </a:lnTo>
                <a:lnTo>
                  <a:pt x="4902453" y="1322329"/>
                </a:lnTo>
                <a:lnTo>
                  <a:pt x="4910866" y="1392354"/>
                </a:lnTo>
                <a:lnTo>
                  <a:pt x="4913699" y="1463249"/>
                </a:lnTo>
                <a:lnTo>
                  <a:pt x="4910866" y="1534145"/>
                </a:lnTo>
                <a:lnTo>
                  <a:pt x="4902453" y="1604170"/>
                </a:lnTo>
                <a:lnTo>
                  <a:pt x="4888587" y="1673248"/>
                </a:lnTo>
                <a:lnTo>
                  <a:pt x="4869399" y="1741301"/>
                </a:lnTo>
                <a:lnTo>
                  <a:pt x="4845016" y="1808254"/>
                </a:lnTo>
                <a:lnTo>
                  <a:pt x="4815567" y="1874029"/>
                </a:lnTo>
                <a:lnTo>
                  <a:pt x="4781182" y="1938550"/>
                </a:lnTo>
                <a:lnTo>
                  <a:pt x="4741988" y="2001740"/>
                </a:lnTo>
                <a:lnTo>
                  <a:pt x="4698114" y="2063523"/>
                </a:lnTo>
                <a:lnTo>
                  <a:pt x="4674463" y="2093863"/>
                </a:lnTo>
                <a:lnTo>
                  <a:pt x="4649690" y="2123822"/>
                </a:lnTo>
                <a:lnTo>
                  <a:pt x="4623811" y="2153391"/>
                </a:lnTo>
                <a:lnTo>
                  <a:pt x="4596843" y="2182560"/>
                </a:lnTo>
                <a:lnTo>
                  <a:pt x="4568802" y="2211320"/>
                </a:lnTo>
                <a:lnTo>
                  <a:pt x="4539703" y="2239661"/>
                </a:lnTo>
                <a:lnTo>
                  <a:pt x="4509563" y="2267574"/>
                </a:lnTo>
                <a:lnTo>
                  <a:pt x="4478398" y="2295048"/>
                </a:lnTo>
                <a:lnTo>
                  <a:pt x="4446224" y="2322075"/>
                </a:lnTo>
                <a:lnTo>
                  <a:pt x="4413057" y="2348645"/>
                </a:lnTo>
                <a:lnTo>
                  <a:pt x="4378914" y="2374747"/>
                </a:lnTo>
                <a:lnTo>
                  <a:pt x="4343809" y="2400374"/>
                </a:lnTo>
                <a:lnTo>
                  <a:pt x="4307760" y="2425514"/>
                </a:lnTo>
                <a:lnTo>
                  <a:pt x="4270782" y="2450159"/>
                </a:lnTo>
                <a:lnTo>
                  <a:pt x="4232892" y="2474299"/>
                </a:lnTo>
                <a:lnTo>
                  <a:pt x="4194105" y="2497923"/>
                </a:lnTo>
                <a:lnTo>
                  <a:pt x="4154438" y="2521024"/>
                </a:lnTo>
                <a:lnTo>
                  <a:pt x="4113906" y="2543591"/>
                </a:lnTo>
                <a:lnTo>
                  <a:pt x="4072527" y="2565614"/>
                </a:lnTo>
                <a:lnTo>
                  <a:pt x="4030315" y="2587084"/>
                </a:lnTo>
                <a:lnTo>
                  <a:pt x="3987288" y="2607992"/>
                </a:lnTo>
                <a:lnTo>
                  <a:pt x="3943460" y="2628327"/>
                </a:lnTo>
                <a:lnTo>
                  <a:pt x="3898849" y="2648081"/>
                </a:lnTo>
                <a:lnTo>
                  <a:pt x="3853470" y="2667243"/>
                </a:lnTo>
                <a:lnTo>
                  <a:pt x="3807339" y="2685804"/>
                </a:lnTo>
                <a:lnTo>
                  <a:pt x="3760473" y="2703755"/>
                </a:lnTo>
                <a:lnTo>
                  <a:pt x="3712888" y="2721086"/>
                </a:lnTo>
                <a:lnTo>
                  <a:pt x="3664599" y="2737786"/>
                </a:lnTo>
                <a:lnTo>
                  <a:pt x="3615622" y="2753848"/>
                </a:lnTo>
                <a:lnTo>
                  <a:pt x="3565975" y="2769261"/>
                </a:lnTo>
                <a:lnTo>
                  <a:pt x="3515672" y="2784015"/>
                </a:lnTo>
                <a:lnTo>
                  <a:pt x="3464731" y="2798101"/>
                </a:lnTo>
                <a:lnTo>
                  <a:pt x="3413166" y="2811510"/>
                </a:lnTo>
                <a:lnTo>
                  <a:pt x="3360995" y="2824232"/>
                </a:lnTo>
                <a:lnTo>
                  <a:pt x="3308233" y="2836256"/>
                </a:lnTo>
                <a:lnTo>
                  <a:pt x="3254896" y="2847575"/>
                </a:lnTo>
                <a:lnTo>
                  <a:pt x="3201001" y="2858177"/>
                </a:lnTo>
                <a:lnTo>
                  <a:pt x="3146563" y="2868054"/>
                </a:lnTo>
                <a:lnTo>
                  <a:pt x="3091599" y="2877196"/>
                </a:lnTo>
                <a:lnTo>
                  <a:pt x="3036124" y="2885593"/>
                </a:lnTo>
                <a:lnTo>
                  <a:pt x="2980155" y="2893236"/>
                </a:lnTo>
                <a:lnTo>
                  <a:pt x="2923708" y="2900115"/>
                </a:lnTo>
                <a:lnTo>
                  <a:pt x="2866799" y="2906221"/>
                </a:lnTo>
                <a:lnTo>
                  <a:pt x="2809444" y="2911543"/>
                </a:lnTo>
                <a:lnTo>
                  <a:pt x="2751659" y="2916073"/>
                </a:lnTo>
                <a:lnTo>
                  <a:pt x="2693461" y="2919801"/>
                </a:lnTo>
                <a:lnTo>
                  <a:pt x="2634864" y="2922717"/>
                </a:lnTo>
                <a:lnTo>
                  <a:pt x="2575886" y="2924812"/>
                </a:lnTo>
                <a:lnTo>
                  <a:pt x="2516543" y="2926076"/>
                </a:lnTo>
                <a:lnTo>
                  <a:pt x="2456849" y="2926499"/>
                </a:lnTo>
                <a:lnTo>
                  <a:pt x="2397156" y="2926076"/>
                </a:lnTo>
                <a:lnTo>
                  <a:pt x="2337813" y="2924812"/>
                </a:lnTo>
                <a:lnTo>
                  <a:pt x="2278835" y="2922717"/>
                </a:lnTo>
                <a:lnTo>
                  <a:pt x="2220238" y="2919801"/>
                </a:lnTo>
                <a:lnTo>
                  <a:pt x="2162040" y="2916073"/>
                </a:lnTo>
                <a:lnTo>
                  <a:pt x="2104255" y="2911543"/>
                </a:lnTo>
                <a:lnTo>
                  <a:pt x="2046900" y="2906221"/>
                </a:lnTo>
                <a:lnTo>
                  <a:pt x="1989991" y="2900115"/>
                </a:lnTo>
                <a:lnTo>
                  <a:pt x="1933544" y="2893236"/>
                </a:lnTo>
                <a:lnTo>
                  <a:pt x="1877575" y="2885593"/>
                </a:lnTo>
                <a:lnTo>
                  <a:pt x="1822100" y="2877196"/>
                </a:lnTo>
                <a:lnTo>
                  <a:pt x="1767136" y="2868054"/>
                </a:lnTo>
                <a:lnTo>
                  <a:pt x="1712698" y="2858177"/>
                </a:lnTo>
                <a:lnTo>
                  <a:pt x="1658803" y="2847575"/>
                </a:lnTo>
                <a:lnTo>
                  <a:pt x="1605466" y="2836256"/>
                </a:lnTo>
                <a:lnTo>
                  <a:pt x="1552704" y="2824232"/>
                </a:lnTo>
                <a:lnTo>
                  <a:pt x="1500533" y="2811510"/>
                </a:lnTo>
                <a:lnTo>
                  <a:pt x="1448968" y="2798101"/>
                </a:lnTo>
                <a:lnTo>
                  <a:pt x="1398027" y="2784015"/>
                </a:lnTo>
                <a:lnTo>
                  <a:pt x="1347724" y="2769261"/>
                </a:lnTo>
                <a:lnTo>
                  <a:pt x="1298077" y="2753848"/>
                </a:lnTo>
                <a:lnTo>
                  <a:pt x="1249100" y="2737786"/>
                </a:lnTo>
                <a:lnTo>
                  <a:pt x="1200811" y="2721086"/>
                </a:lnTo>
                <a:lnTo>
                  <a:pt x="1153226" y="2703755"/>
                </a:lnTo>
                <a:lnTo>
                  <a:pt x="1106360" y="2685804"/>
                </a:lnTo>
                <a:lnTo>
                  <a:pt x="1060229" y="2667243"/>
                </a:lnTo>
                <a:lnTo>
                  <a:pt x="1014850" y="2648081"/>
                </a:lnTo>
                <a:lnTo>
                  <a:pt x="970239" y="2628327"/>
                </a:lnTo>
                <a:lnTo>
                  <a:pt x="926411" y="2607992"/>
                </a:lnTo>
                <a:lnTo>
                  <a:pt x="883384" y="2587084"/>
                </a:lnTo>
                <a:lnTo>
                  <a:pt x="841172" y="2565614"/>
                </a:lnTo>
                <a:lnTo>
                  <a:pt x="799793" y="2543591"/>
                </a:lnTo>
                <a:lnTo>
                  <a:pt x="759261" y="2521024"/>
                </a:lnTo>
                <a:lnTo>
                  <a:pt x="719594" y="2497923"/>
                </a:lnTo>
                <a:lnTo>
                  <a:pt x="680807" y="2474299"/>
                </a:lnTo>
                <a:lnTo>
                  <a:pt x="642917" y="2450159"/>
                </a:lnTo>
                <a:lnTo>
                  <a:pt x="605939" y="2425514"/>
                </a:lnTo>
                <a:lnTo>
                  <a:pt x="569890" y="2400374"/>
                </a:lnTo>
                <a:lnTo>
                  <a:pt x="534785" y="2374747"/>
                </a:lnTo>
                <a:lnTo>
                  <a:pt x="500642" y="2348645"/>
                </a:lnTo>
                <a:lnTo>
                  <a:pt x="467475" y="2322075"/>
                </a:lnTo>
                <a:lnTo>
                  <a:pt x="435301" y="2295048"/>
                </a:lnTo>
                <a:lnTo>
                  <a:pt x="404136" y="2267574"/>
                </a:lnTo>
                <a:lnTo>
                  <a:pt x="373996" y="2239661"/>
                </a:lnTo>
                <a:lnTo>
                  <a:pt x="344897" y="2211320"/>
                </a:lnTo>
                <a:lnTo>
                  <a:pt x="316856" y="2182560"/>
                </a:lnTo>
                <a:lnTo>
                  <a:pt x="289888" y="2153391"/>
                </a:lnTo>
                <a:lnTo>
                  <a:pt x="264009" y="2123822"/>
                </a:lnTo>
                <a:lnTo>
                  <a:pt x="239236" y="2093863"/>
                </a:lnTo>
                <a:lnTo>
                  <a:pt x="215585" y="2063523"/>
                </a:lnTo>
                <a:lnTo>
                  <a:pt x="171711" y="2001740"/>
                </a:lnTo>
                <a:lnTo>
                  <a:pt x="132517" y="1938550"/>
                </a:lnTo>
                <a:lnTo>
                  <a:pt x="98132" y="1874029"/>
                </a:lnTo>
                <a:lnTo>
                  <a:pt x="68683" y="1808254"/>
                </a:lnTo>
                <a:lnTo>
                  <a:pt x="44300" y="1741301"/>
                </a:lnTo>
                <a:lnTo>
                  <a:pt x="25112" y="1673248"/>
                </a:lnTo>
                <a:lnTo>
                  <a:pt x="11246" y="1604170"/>
                </a:lnTo>
                <a:lnTo>
                  <a:pt x="2833" y="1534145"/>
                </a:lnTo>
                <a:lnTo>
                  <a:pt x="710" y="1498801"/>
                </a:lnTo>
                <a:lnTo>
                  <a:pt x="0" y="1463249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609" y="1889440"/>
            <a:ext cx="4914265" cy="2926715"/>
          </a:xfrm>
          <a:custGeom>
            <a:avLst/>
            <a:gdLst/>
            <a:ahLst/>
            <a:cxnLst/>
            <a:rect l="l" t="t" r="r" b="b"/>
            <a:pathLst>
              <a:path w="4914265" h="2926715">
                <a:moveTo>
                  <a:pt x="0" y="1463249"/>
                </a:moveTo>
                <a:lnTo>
                  <a:pt x="710" y="1427698"/>
                </a:lnTo>
                <a:lnTo>
                  <a:pt x="2833" y="1392354"/>
                </a:lnTo>
                <a:lnTo>
                  <a:pt x="11246" y="1322329"/>
                </a:lnTo>
                <a:lnTo>
                  <a:pt x="25112" y="1253251"/>
                </a:lnTo>
                <a:lnTo>
                  <a:pt x="44300" y="1185198"/>
                </a:lnTo>
                <a:lnTo>
                  <a:pt x="68683" y="1118245"/>
                </a:lnTo>
                <a:lnTo>
                  <a:pt x="98132" y="1052470"/>
                </a:lnTo>
                <a:lnTo>
                  <a:pt x="132517" y="987949"/>
                </a:lnTo>
                <a:lnTo>
                  <a:pt x="171711" y="924759"/>
                </a:lnTo>
                <a:lnTo>
                  <a:pt x="215585" y="862976"/>
                </a:lnTo>
                <a:lnTo>
                  <a:pt x="239236" y="832636"/>
                </a:lnTo>
                <a:lnTo>
                  <a:pt x="264009" y="802677"/>
                </a:lnTo>
                <a:lnTo>
                  <a:pt x="289888" y="773108"/>
                </a:lnTo>
                <a:lnTo>
                  <a:pt x="316856" y="743939"/>
                </a:lnTo>
                <a:lnTo>
                  <a:pt x="344897" y="715179"/>
                </a:lnTo>
                <a:lnTo>
                  <a:pt x="373996" y="686838"/>
                </a:lnTo>
                <a:lnTo>
                  <a:pt x="404136" y="658925"/>
                </a:lnTo>
                <a:lnTo>
                  <a:pt x="435301" y="631451"/>
                </a:lnTo>
                <a:lnTo>
                  <a:pt x="467475" y="604424"/>
                </a:lnTo>
                <a:lnTo>
                  <a:pt x="500642" y="577854"/>
                </a:lnTo>
                <a:lnTo>
                  <a:pt x="534785" y="551752"/>
                </a:lnTo>
                <a:lnTo>
                  <a:pt x="569890" y="526125"/>
                </a:lnTo>
                <a:lnTo>
                  <a:pt x="605939" y="500985"/>
                </a:lnTo>
                <a:lnTo>
                  <a:pt x="642917" y="476340"/>
                </a:lnTo>
                <a:lnTo>
                  <a:pt x="680807" y="452200"/>
                </a:lnTo>
                <a:lnTo>
                  <a:pt x="719594" y="428575"/>
                </a:lnTo>
                <a:lnTo>
                  <a:pt x="759261" y="405475"/>
                </a:lnTo>
                <a:lnTo>
                  <a:pt x="799793" y="382908"/>
                </a:lnTo>
                <a:lnTo>
                  <a:pt x="841172" y="360885"/>
                </a:lnTo>
                <a:lnTo>
                  <a:pt x="883384" y="339415"/>
                </a:lnTo>
                <a:lnTo>
                  <a:pt x="926411" y="318507"/>
                </a:lnTo>
                <a:lnTo>
                  <a:pt x="970239" y="298172"/>
                </a:lnTo>
                <a:lnTo>
                  <a:pt x="1014850" y="278418"/>
                </a:lnTo>
                <a:lnTo>
                  <a:pt x="1060229" y="259256"/>
                </a:lnTo>
                <a:lnTo>
                  <a:pt x="1106360" y="240695"/>
                </a:lnTo>
                <a:lnTo>
                  <a:pt x="1153226" y="222744"/>
                </a:lnTo>
                <a:lnTo>
                  <a:pt x="1200811" y="205413"/>
                </a:lnTo>
                <a:lnTo>
                  <a:pt x="1249100" y="188713"/>
                </a:lnTo>
                <a:lnTo>
                  <a:pt x="1298077" y="172651"/>
                </a:lnTo>
                <a:lnTo>
                  <a:pt x="1347724" y="157238"/>
                </a:lnTo>
                <a:lnTo>
                  <a:pt x="1398027" y="142484"/>
                </a:lnTo>
                <a:lnTo>
                  <a:pt x="1448968" y="128398"/>
                </a:lnTo>
                <a:lnTo>
                  <a:pt x="1500533" y="114989"/>
                </a:lnTo>
                <a:lnTo>
                  <a:pt x="1552704" y="102267"/>
                </a:lnTo>
                <a:lnTo>
                  <a:pt x="1605466" y="90243"/>
                </a:lnTo>
                <a:lnTo>
                  <a:pt x="1658803" y="78924"/>
                </a:lnTo>
                <a:lnTo>
                  <a:pt x="1712698" y="68322"/>
                </a:lnTo>
                <a:lnTo>
                  <a:pt x="1767136" y="58445"/>
                </a:lnTo>
                <a:lnTo>
                  <a:pt x="1822100" y="49303"/>
                </a:lnTo>
                <a:lnTo>
                  <a:pt x="1877575" y="40906"/>
                </a:lnTo>
                <a:lnTo>
                  <a:pt x="1933544" y="33263"/>
                </a:lnTo>
                <a:lnTo>
                  <a:pt x="1989991" y="26384"/>
                </a:lnTo>
                <a:lnTo>
                  <a:pt x="2046900" y="20278"/>
                </a:lnTo>
                <a:lnTo>
                  <a:pt x="2104255" y="14956"/>
                </a:lnTo>
                <a:lnTo>
                  <a:pt x="2162040" y="10426"/>
                </a:lnTo>
                <a:lnTo>
                  <a:pt x="2220238" y="6698"/>
                </a:lnTo>
                <a:lnTo>
                  <a:pt x="2278835" y="3782"/>
                </a:lnTo>
                <a:lnTo>
                  <a:pt x="2337813" y="1687"/>
                </a:lnTo>
                <a:lnTo>
                  <a:pt x="2397156" y="423"/>
                </a:lnTo>
                <a:lnTo>
                  <a:pt x="2456849" y="0"/>
                </a:lnTo>
                <a:lnTo>
                  <a:pt x="2516543" y="423"/>
                </a:lnTo>
                <a:lnTo>
                  <a:pt x="2575886" y="1687"/>
                </a:lnTo>
                <a:lnTo>
                  <a:pt x="2634864" y="3782"/>
                </a:lnTo>
                <a:lnTo>
                  <a:pt x="2693461" y="6698"/>
                </a:lnTo>
                <a:lnTo>
                  <a:pt x="2751659" y="10426"/>
                </a:lnTo>
                <a:lnTo>
                  <a:pt x="2809444" y="14956"/>
                </a:lnTo>
                <a:lnTo>
                  <a:pt x="2866799" y="20278"/>
                </a:lnTo>
                <a:lnTo>
                  <a:pt x="2923708" y="26384"/>
                </a:lnTo>
                <a:lnTo>
                  <a:pt x="2980155" y="33263"/>
                </a:lnTo>
                <a:lnTo>
                  <a:pt x="3036124" y="40906"/>
                </a:lnTo>
                <a:lnTo>
                  <a:pt x="3091599" y="49303"/>
                </a:lnTo>
                <a:lnTo>
                  <a:pt x="3146563" y="58445"/>
                </a:lnTo>
                <a:lnTo>
                  <a:pt x="3201001" y="68322"/>
                </a:lnTo>
                <a:lnTo>
                  <a:pt x="3254896" y="78924"/>
                </a:lnTo>
                <a:lnTo>
                  <a:pt x="3308233" y="90243"/>
                </a:lnTo>
                <a:lnTo>
                  <a:pt x="3360995" y="102267"/>
                </a:lnTo>
                <a:lnTo>
                  <a:pt x="3413166" y="114989"/>
                </a:lnTo>
                <a:lnTo>
                  <a:pt x="3464731" y="128398"/>
                </a:lnTo>
                <a:lnTo>
                  <a:pt x="3515672" y="142484"/>
                </a:lnTo>
                <a:lnTo>
                  <a:pt x="3565975" y="157238"/>
                </a:lnTo>
                <a:lnTo>
                  <a:pt x="3615622" y="172651"/>
                </a:lnTo>
                <a:lnTo>
                  <a:pt x="3664599" y="188713"/>
                </a:lnTo>
                <a:lnTo>
                  <a:pt x="3712888" y="205413"/>
                </a:lnTo>
                <a:lnTo>
                  <a:pt x="3760473" y="222744"/>
                </a:lnTo>
                <a:lnTo>
                  <a:pt x="3807339" y="240695"/>
                </a:lnTo>
                <a:lnTo>
                  <a:pt x="3853470" y="259256"/>
                </a:lnTo>
                <a:lnTo>
                  <a:pt x="3898849" y="278418"/>
                </a:lnTo>
                <a:lnTo>
                  <a:pt x="3943460" y="298172"/>
                </a:lnTo>
                <a:lnTo>
                  <a:pt x="3987288" y="318507"/>
                </a:lnTo>
                <a:lnTo>
                  <a:pt x="4030315" y="339415"/>
                </a:lnTo>
                <a:lnTo>
                  <a:pt x="4072527" y="360885"/>
                </a:lnTo>
                <a:lnTo>
                  <a:pt x="4113906" y="382908"/>
                </a:lnTo>
                <a:lnTo>
                  <a:pt x="4154438" y="405475"/>
                </a:lnTo>
                <a:lnTo>
                  <a:pt x="4194105" y="428575"/>
                </a:lnTo>
                <a:lnTo>
                  <a:pt x="4232891" y="452200"/>
                </a:lnTo>
                <a:lnTo>
                  <a:pt x="4270782" y="476340"/>
                </a:lnTo>
                <a:lnTo>
                  <a:pt x="4307760" y="500985"/>
                </a:lnTo>
                <a:lnTo>
                  <a:pt x="4343809" y="526125"/>
                </a:lnTo>
                <a:lnTo>
                  <a:pt x="4378913" y="551752"/>
                </a:lnTo>
                <a:lnTo>
                  <a:pt x="4413057" y="577854"/>
                </a:lnTo>
                <a:lnTo>
                  <a:pt x="4446224" y="604424"/>
                </a:lnTo>
                <a:lnTo>
                  <a:pt x="4478398" y="631451"/>
                </a:lnTo>
                <a:lnTo>
                  <a:pt x="4509563" y="658925"/>
                </a:lnTo>
                <a:lnTo>
                  <a:pt x="4539703" y="686838"/>
                </a:lnTo>
                <a:lnTo>
                  <a:pt x="4568802" y="715179"/>
                </a:lnTo>
                <a:lnTo>
                  <a:pt x="4596843" y="743939"/>
                </a:lnTo>
                <a:lnTo>
                  <a:pt x="4623811" y="773108"/>
                </a:lnTo>
                <a:lnTo>
                  <a:pt x="4649690" y="802677"/>
                </a:lnTo>
                <a:lnTo>
                  <a:pt x="4674463" y="832636"/>
                </a:lnTo>
                <a:lnTo>
                  <a:pt x="4698114" y="862976"/>
                </a:lnTo>
                <a:lnTo>
                  <a:pt x="4741988" y="924759"/>
                </a:lnTo>
                <a:lnTo>
                  <a:pt x="4781182" y="987949"/>
                </a:lnTo>
                <a:lnTo>
                  <a:pt x="4815567" y="1052470"/>
                </a:lnTo>
                <a:lnTo>
                  <a:pt x="4845016" y="1118245"/>
                </a:lnTo>
                <a:lnTo>
                  <a:pt x="4869399" y="1185198"/>
                </a:lnTo>
                <a:lnTo>
                  <a:pt x="4888587" y="1253251"/>
                </a:lnTo>
                <a:lnTo>
                  <a:pt x="4902452" y="1322329"/>
                </a:lnTo>
                <a:lnTo>
                  <a:pt x="4910866" y="1392354"/>
                </a:lnTo>
                <a:lnTo>
                  <a:pt x="4913699" y="1463249"/>
                </a:lnTo>
                <a:lnTo>
                  <a:pt x="4910866" y="1534145"/>
                </a:lnTo>
                <a:lnTo>
                  <a:pt x="4902452" y="1604170"/>
                </a:lnTo>
                <a:lnTo>
                  <a:pt x="4888587" y="1673248"/>
                </a:lnTo>
                <a:lnTo>
                  <a:pt x="4869399" y="1741301"/>
                </a:lnTo>
                <a:lnTo>
                  <a:pt x="4845016" y="1808254"/>
                </a:lnTo>
                <a:lnTo>
                  <a:pt x="4815567" y="1874029"/>
                </a:lnTo>
                <a:lnTo>
                  <a:pt x="4781182" y="1938550"/>
                </a:lnTo>
                <a:lnTo>
                  <a:pt x="4741988" y="2001740"/>
                </a:lnTo>
                <a:lnTo>
                  <a:pt x="4698114" y="2063523"/>
                </a:lnTo>
                <a:lnTo>
                  <a:pt x="4674463" y="2093863"/>
                </a:lnTo>
                <a:lnTo>
                  <a:pt x="4649690" y="2123822"/>
                </a:lnTo>
                <a:lnTo>
                  <a:pt x="4623811" y="2153391"/>
                </a:lnTo>
                <a:lnTo>
                  <a:pt x="4596843" y="2182560"/>
                </a:lnTo>
                <a:lnTo>
                  <a:pt x="4568802" y="2211320"/>
                </a:lnTo>
                <a:lnTo>
                  <a:pt x="4539703" y="2239661"/>
                </a:lnTo>
                <a:lnTo>
                  <a:pt x="4509563" y="2267574"/>
                </a:lnTo>
                <a:lnTo>
                  <a:pt x="4478398" y="2295048"/>
                </a:lnTo>
                <a:lnTo>
                  <a:pt x="4446224" y="2322075"/>
                </a:lnTo>
                <a:lnTo>
                  <a:pt x="4413057" y="2348645"/>
                </a:lnTo>
                <a:lnTo>
                  <a:pt x="4378913" y="2374747"/>
                </a:lnTo>
                <a:lnTo>
                  <a:pt x="4343809" y="2400374"/>
                </a:lnTo>
                <a:lnTo>
                  <a:pt x="4307760" y="2425514"/>
                </a:lnTo>
                <a:lnTo>
                  <a:pt x="4270782" y="2450159"/>
                </a:lnTo>
                <a:lnTo>
                  <a:pt x="4232891" y="2474299"/>
                </a:lnTo>
                <a:lnTo>
                  <a:pt x="4194105" y="2497923"/>
                </a:lnTo>
                <a:lnTo>
                  <a:pt x="4154438" y="2521024"/>
                </a:lnTo>
                <a:lnTo>
                  <a:pt x="4113906" y="2543591"/>
                </a:lnTo>
                <a:lnTo>
                  <a:pt x="4072527" y="2565614"/>
                </a:lnTo>
                <a:lnTo>
                  <a:pt x="4030315" y="2587084"/>
                </a:lnTo>
                <a:lnTo>
                  <a:pt x="3987288" y="2607992"/>
                </a:lnTo>
                <a:lnTo>
                  <a:pt x="3943460" y="2628327"/>
                </a:lnTo>
                <a:lnTo>
                  <a:pt x="3898849" y="2648081"/>
                </a:lnTo>
                <a:lnTo>
                  <a:pt x="3853470" y="2667243"/>
                </a:lnTo>
                <a:lnTo>
                  <a:pt x="3807339" y="2685804"/>
                </a:lnTo>
                <a:lnTo>
                  <a:pt x="3760473" y="2703755"/>
                </a:lnTo>
                <a:lnTo>
                  <a:pt x="3712888" y="2721086"/>
                </a:lnTo>
                <a:lnTo>
                  <a:pt x="3664599" y="2737786"/>
                </a:lnTo>
                <a:lnTo>
                  <a:pt x="3615622" y="2753848"/>
                </a:lnTo>
                <a:lnTo>
                  <a:pt x="3565975" y="2769261"/>
                </a:lnTo>
                <a:lnTo>
                  <a:pt x="3515672" y="2784015"/>
                </a:lnTo>
                <a:lnTo>
                  <a:pt x="3464731" y="2798101"/>
                </a:lnTo>
                <a:lnTo>
                  <a:pt x="3413166" y="2811510"/>
                </a:lnTo>
                <a:lnTo>
                  <a:pt x="3360995" y="2824232"/>
                </a:lnTo>
                <a:lnTo>
                  <a:pt x="3308233" y="2836256"/>
                </a:lnTo>
                <a:lnTo>
                  <a:pt x="3254896" y="2847575"/>
                </a:lnTo>
                <a:lnTo>
                  <a:pt x="3201001" y="2858177"/>
                </a:lnTo>
                <a:lnTo>
                  <a:pt x="3146563" y="2868054"/>
                </a:lnTo>
                <a:lnTo>
                  <a:pt x="3091599" y="2877196"/>
                </a:lnTo>
                <a:lnTo>
                  <a:pt x="3036124" y="2885593"/>
                </a:lnTo>
                <a:lnTo>
                  <a:pt x="2980155" y="2893236"/>
                </a:lnTo>
                <a:lnTo>
                  <a:pt x="2923708" y="2900115"/>
                </a:lnTo>
                <a:lnTo>
                  <a:pt x="2866799" y="2906221"/>
                </a:lnTo>
                <a:lnTo>
                  <a:pt x="2809444" y="2911543"/>
                </a:lnTo>
                <a:lnTo>
                  <a:pt x="2751659" y="2916073"/>
                </a:lnTo>
                <a:lnTo>
                  <a:pt x="2693461" y="2919801"/>
                </a:lnTo>
                <a:lnTo>
                  <a:pt x="2634864" y="2922717"/>
                </a:lnTo>
                <a:lnTo>
                  <a:pt x="2575886" y="2924812"/>
                </a:lnTo>
                <a:lnTo>
                  <a:pt x="2516543" y="2926076"/>
                </a:lnTo>
                <a:lnTo>
                  <a:pt x="2456849" y="2926499"/>
                </a:lnTo>
                <a:lnTo>
                  <a:pt x="2397156" y="2926076"/>
                </a:lnTo>
                <a:lnTo>
                  <a:pt x="2337813" y="2924812"/>
                </a:lnTo>
                <a:lnTo>
                  <a:pt x="2278835" y="2922717"/>
                </a:lnTo>
                <a:lnTo>
                  <a:pt x="2220238" y="2919801"/>
                </a:lnTo>
                <a:lnTo>
                  <a:pt x="2162040" y="2916073"/>
                </a:lnTo>
                <a:lnTo>
                  <a:pt x="2104255" y="2911543"/>
                </a:lnTo>
                <a:lnTo>
                  <a:pt x="2046900" y="2906221"/>
                </a:lnTo>
                <a:lnTo>
                  <a:pt x="1989991" y="2900115"/>
                </a:lnTo>
                <a:lnTo>
                  <a:pt x="1933544" y="2893236"/>
                </a:lnTo>
                <a:lnTo>
                  <a:pt x="1877575" y="2885593"/>
                </a:lnTo>
                <a:lnTo>
                  <a:pt x="1822100" y="2877196"/>
                </a:lnTo>
                <a:lnTo>
                  <a:pt x="1767136" y="2868054"/>
                </a:lnTo>
                <a:lnTo>
                  <a:pt x="1712698" y="2858177"/>
                </a:lnTo>
                <a:lnTo>
                  <a:pt x="1658803" y="2847575"/>
                </a:lnTo>
                <a:lnTo>
                  <a:pt x="1605466" y="2836256"/>
                </a:lnTo>
                <a:lnTo>
                  <a:pt x="1552704" y="2824232"/>
                </a:lnTo>
                <a:lnTo>
                  <a:pt x="1500533" y="2811510"/>
                </a:lnTo>
                <a:lnTo>
                  <a:pt x="1448968" y="2798101"/>
                </a:lnTo>
                <a:lnTo>
                  <a:pt x="1398027" y="2784015"/>
                </a:lnTo>
                <a:lnTo>
                  <a:pt x="1347724" y="2769261"/>
                </a:lnTo>
                <a:lnTo>
                  <a:pt x="1298077" y="2753848"/>
                </a:lnTo>
                <a:lnTo>
                  <a:pt x="1249100" y="2737786"/>
                </a:lnTo>
                <a:lnTo>
                  <a:pt x="1200811" y="2721086"/>
                </a:lnTo>
                <a:lnTo>
                  <a:pt x="1153226" y="2703755"/>
                </a:lnTo>
                <a:lnTo>
                  <a:pt x="1106360" y="2685804"/>
                </a:lnTo>
                <a:lnTo>
                  <a:pt x="1060229" y="2667243"/>
                </a:lnTo>
                <a:lnTo>
                  <a:pt x="1014850" y="2648081"/>
                </a:lnTo>
                <a:lnTo>
                  <a:pt x="970239" y="2628327"/>
                </a:lnTo>
                <a:lnTo>
                  <a:pt x="926411" y="2607992"/>
                </a:lnTo>
                <a:lnTo>
                  <a:pt x="883384" y="2587084"/>
                </a:lnTo>
                <a:lnTo>
                  <a:pt x="841172" y="2565614"/>
                </a:lnTo>
                <a:lnTo>
                  <a:pt x="799793" y="2543591"/>
                </a:lnTo>
                <a:lnTo>
                  <a:pt x="759261" y="2521024"/>
                </a:lnTo>
                <a:lnTo>
                  <a:pt x="719594" y="2497923"/>
                </a:lnTo>
                <a:lnTo>
                  <a:pt x="680807" y="2474299"/>
                </a:lnTo>
                <a:lnTo>
                  <a:pt x="642917" y="2450159"/>
                </a:lnTo>
                <a:lnTo>
                  <a:pt x="605939" y="2425514"/>
                </a:lnTo>
                <a:lnTo>
                  <a:pt x="569890" y="2400374"/>
                </a:lnTo>
                <a:lnTo>
                  <a:pt x="534785" y="2374747"/>
                </a:lnTo>
                <a:lnTo>
                  <a:pt x="500642" y="2348645"/>
                </a:lnTo>
                <a:lnTo>
                  <a:pt x="467475" y="2322075"/>
                </a:lnTo>
                <a:lnTo>
                  <a:pt x="435301" y="2295048"/>
                </a:lnTo>
                <a:lnTo>
                  <a:pt x="404136" y="2267574"/>
                </a:lnTo>
                <a:lnTo>
                  <a:pt x="373996" y="2239661"/>
                </a:lnTo>
                <a:lnTo>
                  <a:pt x="344897" y="2211320"/>
                </a:lnTo>
                <a:lnTo>
                  <a:pt x="316856" y="2182560"/>
                </a:lnTo>
                <a:lnTo>
                  <a:pt x="289888" y="2153391"/>
                </a:lnTo>
                <a:lnTo>
                  <a:pt x="264009" y="2123822"/>
                </a:lnTo>
                <a:lnTo>
                  <a:pt x="239236" y="2093863"/>
                </a:lnTo>
                <a:lnTo>
                  <a:pt x="215585" y="2063523"/>
                </a:lnTo>
                <a:lnTo>
                  <a:pt x="171711" y="2001740"/>
                </a:lnTo>
                <a:lnTo>
                  <a:pt x="132517" y="1938550"/>
                </a:lnTo>
                <a:lnTo>
                  <a:pt x="98132" y="1874029"/>
                </a:lnTo>
                <a:lnTo>
                  <a:pt x="68683" y="1808254"/>
                </a:lnTo>
                <a:lnTo>
                  <a:pt x="44300" y="1741301"/>
                </a:lnTo>
                <a:lnTo>
                  <a:pt x="25112" y="1673248"/>
                </a:lnTo>
                <a:lnTo>
                  <a:pt x="11246" y="1604170"/>
                </a:lnTo>
                <a:lnTo>
                  <a:pt x="2833" y="1534145"/>
                </a:lnTo>
                <a:lnTo>
                  <a:pt x="710" y="1498801"/>
                </a:lnTo>
                <a:lnTo>
                  <a:pt x="0" y="1463249"/>
                </a:lnTo>
                <a:close/>
              </a:path>
            </a:pathLst>
          </a:custGeom>
          <a:ln w="12699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8394" y="2631552"/>
            <a:ext cx="1370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1E4E78"/>
                </a:solidFill>
                <a:latin typeface="Calibri"/>
                <a:cs typeface="Calibri"/>
              </a:rPr>
              <a:t>Menstrual  </a:t>
            </a: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Supp</a:t>
            </a:r>
            <a:r>
              <a:rPr sz="2100" b="1" spc="-25" dirty="0">
                <a:solidFill>
                  <a:srgbClr val="1E4E78"/>
                </a:solidFill>
                <a:latin typeface="Calibri"/>
                <a:cs typeface="Calibri"/>
              </a:rPr>
              <a:t>r</a:t>
            </a: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ession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9732" y="2783952"/>
            <a:ext cx="15951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Co</a:t>
            </a:r>
            <a:r>
              <a:rPr sz="2100" b="1" spc="-20" dirty="0">
                <a:solidFill>
                  <a:srgbClr val="1E4E78"/>
                </a:solidFill>
                <a:latin typeface="Calibri"/>
                <a:cs typeface="Calibri"/>
              </a:rPr>
              <a:t>n</a:t>
            </a: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t</a:t>
            </a:r>
            <a:r>
              <a:rPr sz="2100" b="1" spc="-50" dirty="0">
                <a:solidFill>
                  <a:srgbClr val="1E4E78"/>
                </a:solidFill>
                <a:latin typeface="Calibri"/>
                <a:cs typeface="Calibri"/>
              </a:rPr>
              <a:t>r</a:t>
            </a: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ace</a:t>
            </a:r>
            <a:r>
              <a:rPr sz="2100" b="1" spc="-10" dirty="0">
                <a:solidFill>
                  <a:srgbClr val="1E4E78"/>
                </a:solidFill>
                <a:latin typeface="Calibri"/>
                <a:cs typeface="Calibri"/>
              </a:rPr>
              <a:t>p</a:t>
            </a: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549" y="3564108"/>
            <a:ext cx="17354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1E4E78"/>
                </a:solidFill>
                <a:latin typeface="Calibri"/>
                <a:cs typeface="Calibri"/>
              </a:rPr>
              <a:t>Contraceptive</a:t>
            </a:r>
            <a:r>
              <a:rPr sz="1500" spc="-40" dirty="0">
                <a:solidFill>
                  <a:srgbClr val="1E4E78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E4E78"/>
                </a:solidFill>
                <a:latin typeface="Calibri"/>
                <a:cs typeface="Calibri"/>
              </a:rPr>
              <a:t>efficacy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0325" y="3564108"/>
            <a:ext cx="14884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1E4E78"/>
                </a:solidFill>
                <a:latin typeface="Calibri"/>
                <a:cs typeface="Calibri"/>
              </a:rPr>
              <a:t>Effects </a:t>
            </a:r>
            <a:r>
              <a:rPr sz="1500" spc="-5" dirty="0">
                <a:solidFill>
                  <a:srgbClr val="1E4E78"/>
                </a:solidFill>
                <a:latin typeface="Calibri"/>
                <a:cs typeface="Calibri"/>
              </a:rPr>
              <a:t>on</a:t>
            </a:r>
            <a:r>
              <a:rPr sz="1500" spc="-50" dirty="0">
                <a:solidFill>
                  <a:srgbClr val="1E4E78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1E4E78"/>
                </a:solidFill>
                <a:latin typeface="Calibri"/>
                <a:cs typeface="Calibri"/>
              </a:rPr>
              <a:t>bleeding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8825" y="3194083"/>
            <a:ext cx="5537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1E4E78"/>
                </a:solidFill>
                <a:latin typeface="Calibri"/>
                <a:cs typeface="Calibri"/>
              </a:rPr>
              <a:t>Both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625" y="857206"/>
            <a:ext cx="4998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90" dirty="0">
                <a:solidFill>
                  <a:srgbClr val="1F4E78"/>
                </a:solidFill>
              </a:rPr>
              <a:t>Patient-centered,</a:t>
            </a:r>
            <a:r>
              <a:rPr sz="3000" spc="-229" dirty="0">
                <a:solidFill>
                  <a:srgbClr val="1F4E78"/>
                </a:solidFill>
              </a:rPr>
              <a:t> </a:t>
            </a:r>
            <a:r>
              <a:rPr sz="3000" spc="175" dirty="0">
                <a:solidFill>
                  <a:srgbClr val="1F4E78"/>
                </a:solidFill>
              </a:rPr>
              <a:t>shared</a:t>
            </a:r>
            <a:endParaRPr sz="3000"/>
          </a:p>
        </p:txBody>
      </p:sp>
      <p:sp>
        <p:nvSpPr>
          <p:cNvPr id="11" name="object 11"/>
          <p:cNvSpPr txBox="1"/>
          <p:nvPr/>
        </p:nvSpPr>
        <p:spPr>
          <a:xfrm>
            <a:off x="682625" y="1222966"/>
            <a:ext cx="5441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10" dirty="0">
                <a:solidFill>
                  <a:srgbClr val="1F4E78"/>
                </a:solidFill>
                <a:latin typeface="Arial"/>
                <a:cs typeface="Arial"/>
              </a:rPr>
              <a:t>decision-making</a:t>
            </a:r>
            <a:r>
              <a:rPr sz="3000" b="1" spc="-250" dirty="0">
                <a:solidFill>
                  <a:srgbClr val="1F4E78"/>
                </a:solidFill>
                <a:latin typeface="Arial"/>
                <a:cs typeface="Arial"/>
              </a:rPr>
              <a:t> </a:t>
            </a:r>
            <a:r>
              <a:rPr sz="3000" b="1" spc="204" dirty="0">
                <a:solidFill>
                  <a:srgbClr val="1F4E78"/>
                </a:solidFill>
                <a:latin typeface="Arial"/>
                <a:cs typeface="Arial"/>
              </a:rPr>
              <a:t>approach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857" y="0"/>
          <a:ext cx="8790305" cy="512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Frequency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Estrogen?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319405" marR="3124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 well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prevents  pregnancy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marL="417830" marR="97155" indent="-3136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How well it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stops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bleeding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Levonorgestrel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IUD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67640" indent="381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Procedure, 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erine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Implant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(Nexplanon)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80059" marR="206375" indent="-2673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ocedu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e, 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arm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3-5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24">
                <a:tc>
                  <a:txBody>
                    <a:bodyPr/>
                    <a:lstStyle/>
                    <a:p>
                      <a:pPr marL="457834" marR="152400" indent="-2997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15" dirty="0">
                          <a:latin typeface="Calibri"/>
                          <a:cs typeface="Calibri"/>
                        </a:rPr>
                        <a:t>Medroxyprogesterone 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(DepoProvera)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292100" indent="-298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Injection  (IM/SQ)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months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Ring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385445" marR="281305" indent="-9842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Placed</a:t>
                      </a:r>
                      <a:r>
                        <a:rPr sz="15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in  vagina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month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yes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20" dirty="0">
                          <a:latin typeface="Calibri"/>
                          <a:cs typeface="Calibri"/>
                        </a:rPr>
                        <a:t>Patch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20" dirty="0">
                          <a:latin typeface="Calibri"/>
                          <a:cs typeface="Calibri"/>
                        </a:rPr>
                        <a:t>Worn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skin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week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yes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Combined Hormonal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Pill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Pill by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mouth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daily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yes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Progestin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Pill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Pill by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mouth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daily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7649">
                <a:tc>
                  <a:txBody>
                    <a:bodyPr/>
                    <a:lstStyle/>
                    <a:p>
                      <a:pPr marL="634365" marR="121920" indent="-50736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Norethindrone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Acetate  (Aygestin)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Pill by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mouth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daily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none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not birth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control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***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200" y="1958483"/>
            <a:ext cx="5480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b="1" spc="165" dirty="0">
                <a:solidFill>
                  <a:srgbClr val="1E4E78"/>
                </a:solidFill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Consent, </a:t>
            </a:r>
            <a:r>
              <a:rPr sz="24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HIV </a:t>
            </a:r>
            <a:r>
              <a:rPr sz="2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status,</a:t>
            </a:r>
            <a:r>
              <a:rPr sz="2400" spc="-3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screening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Substance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200" y="1958483"/>
            <a:ext cx="45459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Communication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b="1" spc="120" dirty="0">
                <a:solidFill>
                  <a:srgbClr val="1E4E78"/>
                </a:solidFill>
                <a:latin typeface="Arial"/>
                <a:cs typeface="Arial"/>
              </a:rPr>
              <a:t>Hygiene</a:t>
            </a:r>
            <a:endParaRPr sz="240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114" dirty="0">
                <a:solidFill>
                  <a:srgbClr val="1E4E78"/>
                </a:solidFill>
                <a:latin typeface="Lucida Sans Unicode"/>
                <a:cs typeface="Lucida Sans Unicode"/>
              </a:rPr>
              <a:t>Clean </a:t>
            </a:r>
            <a:r>
              <a:rPr sz="2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hands,</a:t>
            </a:r>
            <a:r>
              <a:rPr sz="2400" spc="-54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short </a:t>
            </a:r>
            <a:r>
              <a:rPr sz="2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nails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Condoms </a:t>
            </a:r>
            <a:r>
              <a:rPr sz="2400" spc="-40" dirty="0">
                <a:solidFill>
                  <a:srgbClr val="1E4E78"/>
                </a:solidFill>
                <a:latin typeface="Lucida Sans Unicode"/>
                <a:cs typeface="Lucida Sans Unicode"/>
              </a:rPr>
              <a:t>for </a:t>
            </a:r>
            <a:r>
              <a:rPr sz="2400" spc="-5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r>
              <a:rPr sz="2400" spc="-459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toys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80" dirty="0">
                <a:solidFill>
                  <a:srgbClr val="1E4E78"/>
                </a:solidFill>
                <a:latin typeface="Lucida Sans Unicode"/>
                <a:cs typeface="Lucida Sans Unicode"/>
              </a:rPr>
              <a:t>Cleaning </a:t>
            </a:r>
            <a:r>
              <a:rPr sz="2400" spc="-5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r>
              <a:rPr sz="2400" spc="-33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toys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7" y="1222553"/>
            <a:ext cx="8829675" cy="15887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0055" marR="5080" indent="-427990">
              <a:lnSpc>
                <a:spcPts val="3060"/>
              </a:lnSpc>
              <a:spcBef>
                <a:spcPts val="25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The goal of gender </a:t>
            </a:r>
            <a:r>
              <a:rPr sz="2600" spc="-10" dirty="0">
                <a:latin typeface="Arial"/>
                <a:cs typeface="Arial"/>
              </a:rPr>
              <a:t>affirmative </a:t>
            </a:r>
            <a:r>
              <a:rPr sz="2600" dirty="0">
                <a:latin typeface="Arial"/>
                <a:cs typeface="Arial"/>
              </a:rPr>
              <a:t>care </a:t>
            </a:r>
            <a:r>
              <a:rPr sz="2600" spc="-5" dirty="0">
                <a:latin typeface="Arial"/>
                <a:cs typeface="Arial"/>
              </a:rPr>
              <a:t>is NOT treatment, it is  to listen to the </a:t>
            </a:r>
            <a:r>
              <a:rPr sz="2600" dirty="0">
                <a:latin typeface="Arial"/>
                <a:cs typeface="Arial"/>
              </a:rPr>
              <a:t>child </a:t>
            </a:r>
            <a:r>
              <a:rPr sz="2600" spc="-5" dirty="0">
                <a:latin typeface="Arial"/>
                <a:cs typeface="Arial"/>
              </a:rPr>
              <a:t>and, with the help of parents and  families, build understanding that allows the </a:t>
            </a:r>
            <a:r>
              <a:rPr sz="2600" dirty="0">
                <a:latin typeface="Arial"/>
                <a:cs typeface="Arial"/>
              </a:rPr>
              <a:t>youth </a:t>
            </a:r>
            <a:r>
              <a:rPr sz="2600" spc="-5" dirty="0">
                <a:latin typeface="Arial"/>
                <a:cs typeface="Arial"/>
              </a:rPr>
              <a:t>to feel  </a:t>
            </a:r>
            <a:r>
              <a:rPr sz="2600" dirty="0">
                <a:latin typeface="Arial"/>
                <a:cs typeface="Arial"/>
              </a:rPr>
              <a:t>valued </a:t>
            </a:r>
            <a:r>
              <a:rPr sz="2600" spc="-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cared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for.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769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Gender Affirmative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Care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200" y="1958483"/>
            <a:ext cx="73177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Communication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Hygiene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b="1" spc="75" dirty="0">
                <a:solidFill>
                  <a:srgbClr val="1E4E78"/>
                </a:solidFill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Condoms,</a:t>
            </a:r>
            <a:r>
              <a:rPr sz="2400" spc="-13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internal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condoms,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75" dirty="0">
                <a:solidFill>
                  <a:srgbClr val="1E4E78"/>
                </a:solidFill>
                <a:latin typeface="Lucida Sans Unicode"/>
                <a:cs typeface="Lucida Sans Unicode"/>
              </a:rPr>
              <a:t>dental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165" dirty="0">
                <a:solidFill>
                  <a:srgbClr val="1E4E78"/>
                </a:solidFill>
                <a:latin typeface="Lucida Sans Unicode"/>
                <a:cs typeface="Lucida Sans Unicode"/>
              </a:rPr>
              <a:t>dams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Lubricant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Understanding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risk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200" y="1958483"/>
            <a:ext cx="78308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Communication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Hygiene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Barriers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b="1" spc="95" dirty="0">
                <a:solidFill>
                  <a:srgbClr val="1E4E78"/>
                </a:solidFill>
                <a:latin typeface="Arial"/>
                <a:cs typeface="Arial"/>
              </a:rPr>
              <a:t>Screening</a:t>
            </a:r>
            <a:r>
              <a:rPr sz="2400" b="1" spc="-170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420" dirty="0">
                <a:solidFill>
                  <a:srgbClr val="1E4E78"/>
                </a:solidFill>
                <a:latin typeface="Arial"/>
                <a:cs typeface="Arial"/>
              </a:rPr>
              <a:t>/</a:t>
            </a:r>
            <a:r>
              <a:rPr sz="2400" b="1" spc="-16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1E4E78"/>
                </a:solidFill>
                <a:latin typeface="Arial"/>
                <a:cs typeface="Arial"/>
              </a:rPr>
              <a:t>Testing</a:t>
            </a:r>
            <a:r>
              <a:rPr sz="2400" b="1" spc="-16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420" dirty="0">
                <a:solidFill>
                  <a:srgbClr val="1E4E78"/>
                </a:solidFill>
                <a:latin typeface="Arial"/>
                <a:cs typeface="Arial"/>
              </a:rPr>
              <a:t>/</a:t>
            </a:r>
            <a:r>
              <a:rPr sz="2400" b="1" spc="-16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70" dirty="0">
                <a:solidFill>
                  <a:srgbClr val="1E4E78"/>
                </a:solidFill>
                <a:latin typeface="Arial"/>
                <a:cs typeface="Arial"/>
              </a:rPr>
              <a:t>Treatment</a:t>
            </a:r>
            <a:r>
              <a:rPr sz="2400" b="1" spc="-16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135" dirty="0">
                <a:solidFill>
                  <a:srgbClr val="1E4E78"/>
                </a:solidFill>
                <a:latin typeface="Arial"/>
                <a:cs typeface="Arial"/>
              </a:rPr>
              <a:t>(including</a:t>
            </a:r>
            <a:r>
              <a:rPr sz="2400" b="1" spc="-165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1E4E78"/>
                </a:solidFill>
                <a:latin typeface="Arial"/>
                <a:cs typeface="Arial"/>
              </a:rPr>
              <a:t>EPT)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3809" y="3654480"/>
            <a:ext cx="1279995" cy="1251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6920" y="3587125"/>
            <a:ext cx="1528354" cy="138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200" y="1958483"/>
            <a:ext cx="76187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Communication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Hygiene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Barriers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Screening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/ </a:t>
            </a:r>
            <a:r>
              <a:rPr sz="2400" dirty="0">
                <a:solidFill>
                  <a:srgbClr val="1E4E78"/>
                </a:solidFill>
                <a:latin typeface="Lucida Sans Unicode"/>
                <a:cs typeface="Lucida Sans Unicode"/>
              </a:rPr>
              <a:t>Testing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/ </a:t>
            </a:r>
            <a:r>
              <a:rPr sz="2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Treatment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(including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EPT)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b="1" spc="70" dirty="0">
                <a:solidFill>
                  <a:srgbClr val="1E4E78"/>
                </a:solidFill>
                <a:latin typeface="Arial"/>
                <a:cs typeface="Arial"/>
              </a:rPr>
              <a:t>HIV </a:t>
            </a:r>
            <a:r>
              <a:rPr sz="2400" b="1" spc="-105" dirty="0">
                <a:solidFill>
                  <a:srgbClr val="1E4E78"/>
                </a:solidFill>
                <a:latin typeface="Arial"/>
                <a:cs typeface="Arial"/>
              </a:rPr>
              <a:t>PrEP </a:t>
            </a:r>
            <a:r>
              <a:rPr sz="2400" spc="190" dirty="0">
                <a:solidFill>
                  <a:srgbClr val="1E4E78"/>
                </a:solidFill>
                <a:latin typeface="Lucida Sans Unicode"/>
                <a:cs typeface="Lucida Sans Unicode"/>
              </a:rPr>
              <a:t>(and</a:t>
            </a:r>
            <a:r>
              <a:rPr sz="2400" spc="-2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PEP)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225" y="0"/>
            <a:ext cx="2468723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1075" y="686325"/>
            <a:ext cx="5222299" cy="377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16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Prevention</a:t>
            </a:r>
            <a:r>
              <a:rPr spc="-190" dirty="0"/>
              <a:t> </a:t>
            </a:r>
            <a:r>
              <a:rPr spc="70" dirty="0"/>
              <a:t>of</a:t>
            </a:r>
            <a:r>
              <a:rPr spc="-185" dirty="0"/>
              <a:t> </a:t>
            </a:r>
            <a:r>
              <a:rPr spc="114" dirty="0"/>
              <a:t>Sexually</a:t>
            </a:r>
            <a:r>
              <a:rPr spc="-190" dirty="0"/>
              <a:t> </a:t>
            </a:r>
            <a:r>
              <a:rPr spc="170" dirty="0"/>
              <a:t>Transmitted</a:t>
            </a:r>
            <a:r>
              <a:rPr spc="-185" dirty="0"/>
              <a:t> </a:t>
            </a:r>
            <a:r>
              <a:rPr spc="110" dirty="0"/>
              <a:t>Infections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199" y="1729883"/>
            <a:ext cx="801941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Communication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Hygiene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Barriers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Screening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/ </a:t>
            </a:r>
            <a:r>
              <a:rPr sz="2400" dirty="0">
                <a:solidFill>
                  <a:srgbClr val="1E4E78"/>
                </a:solidFill>
                <a:latin typeface="Lucida Sans Unicode"/>
                <a:cs typeface="Lucida Sans Unicode"/>
              </a:rPr>
              <a:t>Testing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/ </a:t>
            </a:r>
            <a:r>
              <a:rPr sz="2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Treatment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1E4E78"/>
                </a:solidFill>
                <a:latin typeface="Lucida Sans Unicode"/>
                <a:cs typeface="Lucida Sans Unicode"/>
              </a:rPr>
              <a:t>(including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EPT)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5" dirty="0">
                <a:solidFill>
                  <a:srgbClr val="1E4E78"/>
                </a:solidFill>
                <a:latin typeface="Lucida Sans Unicode"/>
                <a:cs typeface="Lucida Sans Unicode"/>
              </a:rPr>
              <a:t>HIV </a:t>
            </a:r>
            <a:r>
              <a:rPr sz="2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PrEP </a:t>
            </a:r>
            <a:r>
              <a:rPr sz="2400" spc="190" dirty="0">
                <a:solidFill>
                  <a:srgbClr val="1E4E78"/>
                </a:solidFill>
                <a:latin typeface="Lucida Sans Unicode"/>
                <a:cs typeface="Lucida Sans Unicode"/>
              </a:rPr>
              <a:t>(and</a:t>
            </a:r>
            <a:r>
              <a:rPr sz="2400" spc="-3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PEP)</a:t>
            </a:r>
            <a:endParaRPr sz="2400">
              <a:latin typeface="Lucida Sans Unicode"/>
              <a:cs typeface="Lucida Sans Unicode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b="1" spc="80" dirty="0">
                <a:solidFill>
                  <a:srgbClr val="1E4E78"/>
                </a:solidFill>
                <a:latin typeface="Arial"/>
                <a:cs typeface="Arial"/>
              </a:rPr>
              <a:t>Doxy</a:t>
            </a:r>
            <a:r>
              <a:rPr sz="2400" b="1" spc="-250" dirty="0">
                <a:solidFill>
                  <a:srgbClr val="1E4E78"/>
                </a:solidFill>
                <a:latin typeface="Arial"/>
                <a:cs typeface="Arial"/>
              </a:rPr>
              <a:t> </a:t>
            </a:r>
            <a:r>
              <a:rPr sz="2400" b="1" spc="-170" dirty="0">
                <a:solidFill>
                  <a:srgbClr val="1E4E78"/>
                </a:solidFill>
                <a:latin typeface="Arial"/>
                <a:cs typeface="Arial"/>
              </a:rPr>
              <a:t>PEP</a:t>
            </a:r>
            <a:endParaRPr sz="240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90" dirty="0">
                <a:solidFill>
                  <a:srgbClr val="1E4E78"/>
                </a:solidFill>
                <a:latin typeface="Lucida Sans Unicode"/>
                <a:cs typeface="Lucida Sans Unicode"/>
              </a:rPr>
              <a:t>Reduces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risk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of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bacterial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45" dirty="0">
                <a:solidFill>
                  <a:srgbClr val="1E4E78"/>
                </a:solidFill>
                <a:latin typeface="Lucida Sans Unicode"/>
                <a:cs typeface="Lucida Sans Unicode"/>
              </a:rPr>
              <a:t>STIs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MSM</a:t>
            </a:r>
            <a:r>
              <a:rPr sz="2400" spc="-12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150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2400" spc="-1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65" dirty="0">
                <a:solidFill>
                  <a:srgbClr val="1E4E78"/>
                </a:solidFill>
                <a:latin typeface="Lucida Sans Unicode"/>
                <a:cs typeface="Lucida Sans Unicode"/>
              </a:rPr>
              <a:t>TGW</a:t>
            </a:r>
            <a:endParaRPr sz="2400">
              <a:latin typeface="Lucida Sans Unicode"/>
              <a:cs typeface="Lucida Sans Unicode"/>
            </a:endParaRPr>
          </a:p>
          <a:p>
            <a:pPr marL="882015" lvl="1" indent="-412750">
              <a:lnSpc>
                <a:spcPct val="100000"/>
              </a:lnSpc>
              <a:buFont typeface="Arial"/>
              <a:buChar char="○"/>
              <a:tabLst>
                <a:tab pos="882015" algn="l"/>
                <a:tab pos="882650" algn="l"/>
              </a:tabLst>
            </a:pPr>
            <a:r>
              <a:rPr sz="2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Doxycycline </a:t>
            </a:r>
            <a:r>
              <a:rPr sz="2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200mg </a:t>
            </a:r>
            <a:r>
              <a:rPr sz="2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PO </a:t>
            </a:r>
            <a:r>
              <a:rPr sz="2400" spc="-540" dirty="0">
                <a:solidFill>
                  <a:srgbClr val="1E4E78"/>
                </a:solidFill>
                <a:latin typeface="Lucida Sans Unicode"/>
                <a:cs typeface="Lucida Sans Unicode"/>
              </a:rPr>
              <a:t>x1 </a:t>
            </a:r>
            <a:r>
              <a:rPr sz="2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within </a:t>
            </a:r>
            <a:r>
              <a:rPr sz="2400" spc="-175" dirty="0">
                <a:solidFill>
                  <a:srgbClr val="1E4E78"/>
                </a:solidFill>
                <a:latin typeface="Lucida Sans Unicode"/>
                <a:cs typeface="Lucida Sans Unicode"/>
              </a:rPr>
              <a:t>72 </a:t>
            </a:r>
            <a:r>
              <a:rPr sz="2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hrs </a:t>
            </a:r>
            <a:r>
              <a:rPr sz="2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after</a:t>
            </a:r>
            <a:r>
              <a:rPr sz="2400" spc="-5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1E4E78"/>
                </a:solidFill>
                <a:latin typeface="Lucida Sans Unicode"/>
                <a:cs typeface="Lucida Sans Unicode"/>
              </a:rPr>
              <a:t>sex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064" y="384783"/>
            <a:ext cx="741425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45" dirty="0"/>
              <a:t>What</a:t>
            </a:r>
            <a:r>
              <a:rPr sz="2700" spc="-185" dirty="0"/>
              <a:t> </a:t>
            </a:r>
            <a:r>
              <a:rPr sz="2700" spc="210" dirty="0"/>
              <a:t>can</a:t>
            </a:r>
            <a:r>
              <a:rPr sz="2700" spc="-185" dirty="0"/>
              <a:t> </a:t>
            </a:r>
            <a:r>
              <a:rPr sz="2700" spc="145" dirty="0"/>
              <a:t>you</a:t>
            </a:r>
            <a:r>
              <a:rPr sz="2700" spc="-185" dirty="0"/>
              <a:t> </a:t>
            </a:r>
            <a:r>
              <a:rPr sz="2700" spc="125" dirty="0"/>
              <a:t>do</a:t>
            </a:r>
            <a:r>
              <a:rPr sz="2700" spc="-185" dirty="0"/>
              <a:t> </a:t>
            </a:r>
            <a:r>
              <a:rPr sz="2700" spc="130" dirty="0"/>
              <a:t>to</a:t>
            </a:r>
            <a:r>
              <a:rPr sz="2700" spc="-185" dirty="0"/>
              <a:t> </a:t>
            </a:r>
            <a:r>
              <a:rPr sz="2700" spc="130" dirty="0"/>
              <a:t>support</a:t>
            </a:r>
            <a:r>
              <a:rPr sz="2700" spc="-185" dirty="0"/>
              <a:t> </a:t>
            </a:r>
            <a:r>
              <a:rPr sz="2700" spc="-30" dirty="0"/>
              <a:t>TGD</a:t>
            </a:r>
            <a:r>
              <a:rPr sz="2700" spc="-185" dirty="0"/>
              <a:t> </a:t>
            </a:r>
            <a:r>
              <a:rPr sz="2700" spc="120" dirty="0"/>
              <a:t>patients?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2051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08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438" y="1011848"/>
            <a:ext cx="2995295" cy="0"/>
          </a:xfrm>
          <a:custGeom>
            <a:avLst/>
            <a:gdLst/>
            <a:ahLst/>
            <a:cxnLst/>
            <a:rect l="l" t="t" r="r" b="b"/>
            <a:pathLst>
              <a:path w="2995295">
                <a:moveTo>
                  <a:pt x="0" y="0"/>
                </a:moveTo>
                <a:lnTo>
                  <a:pt x="29951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1538" y="1018198"/>
            <a:ext cx="2973070" cy="290830"/>
          </a:xfrm>
          <a:prstGeom prst="rect">
            <a:avLst/>
          </a:prstGeom>
          <a:solidFill>
            <a:srgbClr val="33C5D4"/>
          </a:solidFill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Everyone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188" y="1309023"/>
            <a:ext cx="2985770" cy="3834765"/>
          </a:xfrm>
          <a:prstGeom prst="rect">
            <a:avLst/>
          </a:prstGeom>
          <a:solidFill>
            <a:srgbClr val="CDD4EA"/>
          </a:solidFill>
        </p:spPr>
        <p:txBody>
          <a:bodyPr vert="horz" wrap="square" lIns="0" tIns="2095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65"/>
              </a:spcBef>
            </a:pPr>
            <a:r>
              <a:rPr sz="14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Ask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1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</a:t>
            </a:r>
            <a:endParaRPr sz="1400">
              <a:latin typeface="Lucida Sans Unicode"/>
              <a:cs typeface="Lucida Sans Unicode"/>
            </a:endParaRPr>
          </a:p>
          <a:p>
            <a:pPr marL="66675">
              <a:lnSpc>
                <a:spcPct val="100000"/>
              </a:lnSpc>
              <a:spcBef>
                <a:spcPts val="1685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correct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name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pronouns</a:t>
            </a:r>
            <a:endParaRPr sz="1400">
              <a:latin typeface="Lucida Sans Unicode"/>
              <a:cs typeface="Lucida Sans Unicode"/>
            </a:endParaRPr>
          </a:p>
          <a:p>
            <a:pPr marL="66675" marR="83820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patient-preferred</a:t>
            </a:r>
            <a:r>
              <a:rPr sz="1400" spc="-1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/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gender-inclusive</a:t>
            </a:r>
            <a:r>
              <a:rPr sz="1400" spc="-14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endParaRPr sz="1400">
              <a:latin typeface="Lucida Sans Unicode"/>
              <a:cs typeface="Lucida Sans Unicode"/>
            </a:endParaRPr>
          </a:p>
          <a:p>
            <a:pPr marL="66675" marR="270510">
              <a:lnSpc>
                <a:spcPct val="100000"/>
              </a:lnSpc>
              <a:spcBef>
                <a:spcPts val="1675"/>
              </a:spcBef>
            </a:pP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Talk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importance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of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unconditional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love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family 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support</a:t>
            </a:r>
            <a:endParaRPr sz="1400">
              <a:latin typeface="Lucida Sans Unicode"/>
              <a:cs typeface="Lucida Sans Unicode"/>
            </a:endParaRPr>
          </a:p>
          <a:p>
            <a:pPr marL="66675" marR="35814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appropriate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referrals 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resources</a:t>
            </a:r>
            <a:endParaRPr sz="1400">
              <a:latin typeface="Lucida Sans Unicode"/>
              <a:cs typeface="Lucida Sans Unicode"/>
            </a:endParaRPr>
          </a:p>
          <a:p>
            <a:pPr marL="66675" marR="261620">
              <a:lnSpc>
                <a:spcPct val="200000"/>
              </a:lnSpc>
              <a:spcBef>
                <a:spcPts val="5"/>
              </a:spcBef>
            </a:pP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Diversity </a:t>
            </a:r>
            <a:r>
              <a:rPr sz="1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brochures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décor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neutral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bathroom(s)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064" y="384783"/>
            <a:ext cx="741425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45" dirty="0"/>
              <a:t>What</a:t>
            </a:r>
            <a:r>
              <a:rPr sz="2700" spc="-185" dirty="0"/>
              <a:t> </a:t>
            </a:r>
            <a:r>
              <a:rPr sz="2700" spc="210" dirty="0"/>
              <a:t>can</a:t>
            </a:r>
            <a:r>
              <a:rPr sz="2700" spc="-185" dirty="0"/>
              <a:t> </a:t>
            </a:r>
            <a:r>
              <a:rPr sz="2700" spc="145" dirty="0"/>
              <a:t>you</a:t>
            </a:r>
            <a:r>
              <a:rPr sz="2700" spc="-185" dirty="0"/>
              <a:t> </a:t>
            </a:r>
            <a:r>
              <a:rPr sz="2700" spc="125" dirty="0"/>
              <a:t>do</a:t>
            </a:r>
            <a:r>
              <a:rPr sz="2700" spc="-185" dirty="0"/>
              <a:t> </a:t>
            </a:r>
            <a:r>
              <a:rPr sz="2700" spc="130" dirty="0"/>
              <a:t>to</a:t>
            </a:r>
            <a:r>
              <a:rPr sz="2700" spc="-185" dirty="0"/>
              <a:t> </a:t>
            </a:r>
            <a:r>
              <a:rPr sz="2700" spc="130" dirty="0"/>
              <a:t>support</a:t>
            </a:r>
            <a:r>
              <a:rPr sz="2700" spc="-185" dirty="0"/>
              <a:t> </a:t>
            </a:r>
            <a:r>
              <a:rPr sz="2700" spc="-30" dirty="0"/>
              <a:t>TGD</a:t>
            </a:r>
            <a:r>
              <a:rPr sz="2700" spc="-185" dirty="0"/>
              <a:t> </a:t>
            </a:r>
            <a:r>
              <a:rPr sz="2700" spc="120" dirty="0"/>
              <a:t>patients?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205188" y="1011848"/>
            <a:ext cx="5792470" cy="4131945"/>
          </a:xfrm>
          <a:custGeom>
            <a:avLst/>
            <a:gdLst/>
            <a:ahLst/>
            <a:cxnLst/>
            <a:rect l="l" t="t" r="r" b="b"/>
            <a:pathLst>
              <a:path w="5792470" h="4131945">
                <a:moveTo>
                  <a:pt x="0" y="0"/>
                </a:moveTo>
                <a:lnTo>
                  <a:pt x="5792124" y="0"/>
                </a:lnTo>
                <a:lnTo>
                  <a:pt x="5792124" y="4131651"/>
                </a:lnTo>
                <a:lnTo>
                  <a:pt x="0" y="4131651"/>
                </a:lnTo>
                <a:lnTo>
                  <a:pt x="0" y="0"/>
                </a:lnTo>
                <a:close/>
              </a:path>
            </a:pathLst>
          </a:custGeom>
          <a:solidFill>
            <a:srgbClr val="E7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88" y="1011848"/>
            <a:ext cx="2985770" cy="297180"/>
          </a:xfrm>
          <a:custGeom>
            <a:avLst/>
            <a:gdLst/>
            <a:ahLst/>
            <a:cxnLst/>
            <a:rect l="l" t="t" r="r" b="b"/>
            <a:pathLst>
              <a:path w="2985770" h="297180">
                <a:moveTo>
                  <a:pt x="0" y="0"/>
                </a:moveTo>
                <a:lnTo>
                  <a:pt x="2985699" y="0"/>
                </a:lnTo>
                <a:lnTo>
                  <a:pt x="2985699" y="297174"/>
                </a:lnTo>
                <a:lnTo>
                  <a:pt x="0" y="297174"/>
                </a:lnTo>
                <a:lnTo>
                  <a:pt x="0" y="0"/>
                </a:lnTo>
                <a:close/>
              </a:path>
            </a:pathLst>
          </a:custGeom>
          <a:solidFill>
            <a:srgbClr val="33C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0888" y="1011848"/>
            <a:ext cx="2806700" cy="297180"/>
          </a:xfrm>
          <a:custGeom>
            <a:avLst/>
            <a:gdLst/>
            <a:ahLst/>
            <a:cxnLst/>
            <a:rect l="l" t="t" r="r" b="b"/>
            <a:pathLst>
              <a:path w="2806700" h="297180">
                <a:moveTo>
                  <a:pt x="0" y="0"/>
                </a:moveTo>
                <a:lnTo>
                  <a:pt x="2806424" y="0"/>
                </a:lnTo>
                <a:lnTo>
                  <a:pt x="2806424" y="297174"/>
                </a:lnTo>
                <a:lnTo>
                  <a:pt x="0" y="297174"/>
                </a:lnTo>
                <a:lnTo>
                  <a:pt x="0" y="0"/>
                </a:lnTo>
                <a:close/>
              </a:path>
            </a:pathLst>
          </a:custGeom>
          <a:solidFill>
            <a:srgbClr val="33C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188" y="1309023"/>
            <a:ext cx="2985770" cy="3834765"/>
          </a:xfrm>
          <a:custGeom>
            <a:avLst/>
            <a:gdLst/>
            <a:ahLst/>
            <a:cxnLst/>
            <a:rect l="l" t="t" r="r" b="b"/>
            <a:pathLst>
              <a:path w="2985770" h="3834765">
                <a:moveTo>
                  <a:pt x="0" y="0"/>
                </a:moveTo>
                <a:lnTo>
                  <a:pt x="2985699" y="0"/>
                </a:lnTo>
                <a:lnTo>
                  <a:pt x="2985699" y="3834476"/>
                </a:lnTo>
                <a:lnTo>
                  <a:pt x="0" y="3834476"/>
                </a:lnTo>
                <a:lnTo>
                  <a:pt x="0" y="0"/>
                </a:lnTo>
                <a:close/>
              </a:path>
            </a:pathLst>
          </a:custGeom>
          <a:solidFill>
            <a:srgbClr val="CD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0888" y="1309023"/>
            <a:ext cx="2806700" cy="3834765"/>
          </a:xfrm>
          <a:custGeom>
            <a:avLst/>
            <a:gdLst/>
            <a:ahLst/>
            <a:cxnLst/>
            <a:rect l="l" t="t" r="r" b="b"/>
            <a:pathLst>
              <a:path w="2806700" h="3834765">
                <a:moveTo>
                  <a:pt x="0" y="0"/>
                </a:moveTo>
                <a:lnTo>
                  <a:pt x="2806424" y="0"/>
                </a:lnTo>
                <a:lnTo>
                  <a:pt x="2806424" y="3834476"/>
                </a:lnTo>
                <a:lnTo>
                  <a:pt x="0" y="3834476"/>
                </a:lnTo>
                <a:lnTo>
                  <a:pt x="0" y="0"/>
                </a:lnTo>
                <a:close/>
              </a:path>
            </a:pathLst>
          </a:custGeom>
          <a:solidFill>
            <a:srgbClr val="CD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1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08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7313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438" y="1011848"/>
            <a:ext cx="5801995" cy="0"/>
          </a:xfrm>
          <a:custGeom>
            <a:avLst/>
            <a:gdLst/>
            <a:ahLst/>
            <a:cxnLst/>
            <a:rect l="l" t="t" r="r" b="b"/>
            <a:pathLst>
              <a:path w="5801995">
                <a:moveTo>
                  <a:pt x="0" y="0"/>
                </a:moveTo>
                <a:lnTo>
                  <a:pt x="580162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0996" y="1020103"/>
            <a:ext cx="3655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4195" algn="l"/>
              </a:tabLst>
            </a:pP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Everyone	</a:t>
            </a:r>
            <a:r>
              <a:rPr sz="1500" b="1" spc="7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163" y="1317786"/>
            <a:ext cx="268287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Ask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11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correct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name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pronouns</a:t>
            </a:r>
            <a:endParaRPr sz="1400">
              <a:latin typeface="Lucida Sans Unicode"/>
              <a:cs typeface="Lucida Sans Unicode"/>
            </a:endParaRPr>
          </a:p>
          <a:p>
            <a:pPr marL="12700" marR="588645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patient-preferred</a:t>
            </a:r>
            <a:r>
              <a:rPr sz="1400" spc="-1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/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gender-inclusive</a:t>
            </a:r>
            <a:r>
              <a:rPr sz="1400" spc="-14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endParaRPr sz="1400">
              <a:latin typeface="Lucida Sans Unicode"/>
              <a:cs typeface="Lucida Sans Unicode"/>
            </a:endParaRPr>
          </a:p>
          <a:p>
            <a:pPr marL="12700" marR="21590">
              <a:lnSpc>
                <a:spcPct val="100000"/>
              </a:lnSpc>
              <a:spcBef>
                <a:spcPts val="1680"/>
              </a:spcBef>
            </a:pP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Talk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importance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of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unconditional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love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family 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support</a:t>
            </a:r>
            <a:endParaRPr sz="1400">
              <a:latin typeface="Lucida Sans Unicode"/>
              <a:cs typeface="Lucida Sans Unicode"/>
            </a:endParaRPr>
          </a:p>
          <a:p>
            <a:pPr marL="12700" marR="10922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appropriate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referrals 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resources</a:t>
            </a:r>
            <a:endParaRPr sz="1400">
              <a:latin typeface="Lucida Sans Unicode"/>
              <a:cs typeface="Lucida Sans Unicode"/>
            </a:endParaRPr>
          </a:p>
          <a:p>
            <a:pPr marL="12700" marR="12700">
              <a:lnSpc>
                <a:spcPct val="200000"/>
              </a:lnSpc>
            </a:pP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Diversity </a:t>
            </a:r>
            <a:r>
              <a:rPr sz="1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brochures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décor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neutral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bathroom(s)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4863" y="1317786"/>
            <a:ext cx="265239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Listen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patients’</a:t>
            </a:r>
            <a:r>
              <a:rPr sz="1400" spc="-2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narratives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Support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patients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3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families  </a:t>
            </a:r>
            <a:r>
              <a:rPr sz="1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understanding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options,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goals,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developing </a:t>
            </a:r>
            <a:r>
              <a:rPr sz="1400" spc="170" dirty="0">
                <a:solidFill>
                  <a:srgbClr val="1E4E78"/>
                </a:solidFill>
                <a:latin typeface="Lucida Sans Unicode"/>
                <a:cs typeface="Lucida Sans Unicode"/>
              </a:rPr>
              <a:t>a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affirmation</a:t>
            </a:r>
            <a:r>
              <a:rPr sz="1400" spc="-1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plan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Collaborate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with</a:t>
            </a:r>
            <a:r>
              <a:rPr sz="1400" spc="-2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therapists</a:t>
            </a:r>
            <a:endParaRPr sz="1400">
              <a:latin typeface="Lucida Sans Unicode"/>
              <a:cs typeface="Lucida Sans Unicode"/>
            </a:endParaRPr>
          </a:p>
          <a:p>
            <a:pPr marL="12700" marR="127635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menstrual 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suppression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when</a:t>
            </a:r>
            <a:r>
              <a:rPr sz="1400" spc="-2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indicated</a:t>
            </a:r>
            <a:endParaRPr sz="1400">
              <a:latin typeface="Lucida Sans Unicode"/>
              <a:cs typeface="Lucida Sans Unicode"/>
            </a:endParaRPr>
          </a:p>
          <a:p>
            <a:pPr marL="12700" marR="33147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letters </a:t>
            </a: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400" spc="-3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surgical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referrals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064" y="384783"/>
            <a:ext cx="741425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45" dirty="0"/>
              <a:t>What</a:t>
            </a:r>
            <a:r>
              <a:rPr sz="2700" spc="-185" dirty="0"/>
              <a:t> </a:t>
            </a:r>
            <a:r>
              <a:rPr sz="2700" spc="210" dirty="0"/>
              <a:t>can</a:t>
            </a:r>
            <a:r>
              <a:rPr sz="2700" spc="-185" dirty="0"/>
              <a:t> </a:t>
            </a:r>
            <a:r>
              <a:rPr sz="2700" spc="145" dirty="0"/>
              <a:t>you</a:t>
            </a:r>
            <a:r>
              <a:rPr sz="2700" spc="-185" dirty="0"/>
              <a:t> </a:t>
            </a:r>
            <a:r>
              <a:rPr sz="2700" spc="125" dirty="0"/>
              <a:t>do</a:t>
            </a:r>
            <a:r>
              <a:rPr sz="2700" spc="-185" dirty="0"/>
              <a:t> </a:t>
            </a:r>
            <a:r>
              <a:rPr sz="2700" spc="130" dirty="0"/>
              <a:t>to</a:t>
            </a:r>
            <a:r>
              <a:rPr sz="2700" spc="-185" dirty="0"/>
              <a:t> </a:t>
            </a:r>
            <a:r>
              <a:rPr sz="2700" spc="130" dirty="0"/>
              <a:t>support</a:t>
            </a:r>
            <a:r>
              <a:rPr sz="2700" spc="-185" dirty="0"/>
              <a:t> </a:t>
            </a:r>
            <a:r>
              <a:rPr sz="2700" spc="-30" dirty="0"/>
              <a:t>TGD</a:t>
            </a:r>
            <a:r>
              <a:rPr sz="2700" spc="-185" dirty="0"/>
              <a:t> </a:t>
            </a:r>
            <a:r>
              <a:rPr sz="2700" spc="120" dirty="0"/>
              <a:t>patients?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205188" y="1011848"/>
            <a:ext cx="8733790" cy="4131945"/>
          </a:xfrm>
          <a:custGeom>
            <a:avLst/>
            <a:gdLst/>
            <a:ahLst/>
            <a:cxnLst/>
            <a:rect l="l" t="t" r="r" b="b"/>
            <a:pathLst>
              <a:path w="8733790" h="4131945">
                <a:moveTo>
                  <a:pt x="0" y="0"/>
                </a:moveTo>
                <a:lnTo>
                  <a:pt x="8733625" y="0"/>
                </a:lnTo>
                <a:lnTo>
                  <a:pt x="8733625" y="4131651"/>
                </a:lnTo>
                <a:lnTo>
                  <a:pt x="0" y="4131651"/>
                </a:lnTo>
                <a:lnTo>
                  <a:pt x="0" y="0"/>
                </a:lnTo>
                <a:close/>
              </a:path>
            </a:pathLst>
          </a:custGeom>
          <a:solidFill>
            <a:srgbClr val="E7E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88" y="1011848"/>
            <a:ext cx="2985770" cy="297180"/>
          </a:xfrm>
          <a:custGeom>
            <a:avLst/>
            <a:gdLst/>
            <a:ahLst/>
            <a:cxnLst/>
            <a:rect l="l" t="t" r="r" b="b"/>
            <a:pathLst>
              <a:path w="2985770" h="297180">
                <a:moveTo>
                  <a:pt x="0" y="0"/>
                </a:moveTo>
                <a:lnTo>
                  <a:pt x="2985699" y="0"/>
                </a:lnTo>
                <a:lnTo>
                  <a:pt x="2985699" y="297174"/>
                </a:lnTo>
                <a:lnTo>
                  <a:pt x="0" y="297174"/>
                </a:lnTo>
                <a:lnTo>
                  <a:pt x="0" y="0"/>
                </a:lnTo>
                <a:close/>
              </a:path>
            </a:pathLst>
          </a:custGeom>
          <a:solidFill>
            <a:srgbClr val="33C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0888" y="1011848"/>
            <a:ext cx="2806700" cy="297180"/>
          </a:xfrm>
          <a:custGeom>
            <a:avLst/>
            <a:gdLst/>
            <a:ahLst/>
            <a:cxnLst/>
            <a:rect l="l" t="t" r="r" b="b"/>
            <a:pathLst>
              <a:path w="2806700" h="297180">
                <a:moveTo>
                  <a:pt x="0" y="0"/>
                </a:moveTo>
                <a:lnTo>
                  <a:pt x="2806424" y="0"/>
                </a:lnTo>
                <a:lnTo>
                  <a:pt x="2806424" y="297174"/>
                </a:lnTo>
                <a:lnTo>
                  <a:pt x="0" y="297174"/>
                </a:lnTo>
                <a:lnTo>
                  <a:pt x="0" y="0"/>
                </a:lnTo>
                <a:close/>
              </a:path>
            </a:pathLst>
          </a:custGeom>
          <a:solidFill>
            <a:srgbClr val="33C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97313" y="1011848"/>
            <a:ext cx="2941955" cy="297180"/>
          </a:xfrm>
          <a:custGeom>
            <a:avLst/>
            <a:gdLst/>
            <a:ahLst/>
            <a:cxnLst/>
            <a:rect l="l" t="t" r="r" b="b"/>
            <a:pathLst>
              <a:path w="2941954" h="297180">
                <a:moveTo>
                  <a:pt x="0" y="0"/>
                </a:moveTo>
                <a:lnTo>
                  <a:pt x="2941500" y="0"/>
                </a:lnTo>
                <a:lnTo>
                  <a:pt x="2941500" y="297174"/>
                </a:lnTo>
                <a:lnTo>
                  <a:pt x="0" y="297174"/>
                </a:lnTo>
                <a:lnTo>
                  <a:pt x="0" y="0"/>
                </a:lnTo>
                <a:close/>
              </a:path>
            </a:pathLst>
          </a:custGeom>
          <a:solidFill>
            <a:srgbClr val="33C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188" y="1309023"/>
            <a:ext cx="2985770" cy="3834765"/>
          </a:xfrm>
          <a:custGeom>
            <a:avLst/>
            <a:gdLst/>
            <a:ahLst/>
            <a:cxnLst/>
            <a:rect l="l" t="t" r="r" b="b"/>
            <a:pathLst>
              <a:path w="2985770" h="3834765">
                <a:moveTo>
                  <a:pt x="0" y="0"/>
                </a:moveTo>
                <a:lnTo>
                  <a:pt x="2985699" y="0"/>
                </a:lnTo>
                <a:lnTo>
                  <a:pt x="2985699" y="3834476"/>
                </a:lnTo>
                <a:lnTo>
                  <a:pt x="0" y="3834476"/>
                </a:lnTo>
                <a:lnTo>
                  <a:pt x="0" y="0"/>
                </a:lnTo>
                <a:close/>
              </a:path>
            </a:pathLst>
          </a:custGeom>
          <a:solidFill>
            <a:srgbClr val="CD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0888" y="1309023"/>
            <a:ext cx="2806700" cy="3834765"/>
          </a:xfrm>
          <a:custGeom>
            <a:avLst/>
            <a:gdLst/>
            <a:ahLst/>
            <a:cxnLst/>
            <a:rect l="l" t="t" r="r" b="b"/>
            <a:pathLst>
              <a:path w="2806700" h="3834765">
                <a:moveTo>
                  <a:pt x="0" y="0"/>
                </a:moveTo>
                <a:lnTo>
                  <a:pt x="2806424" y="0"/>
                </a:lnTo>
                <a:lnTo>
                  <a:pt x="2806424" y="3834476"/>
                </a:lnTo>
                <a:lnTo>
                  <a:pt x="0" y="3834476"/>
                </a:lnTo>
                <a:lnTo>
                  <a:pt x="0" y="0"/>
                </a:lnTo>
                <a:close/>
              </a:path>
            </a:pathLst>
          </a:custGeom>
          <a:solidFill>
            <a:srgbClr val="CD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7313" y="1309023"/>
            <a:ext cx="2941955" cy="3834765"/>
          </a:xfrm>
          <a:custGeom>
            <a:avLst/>
            <a:gdLst/>
            <a:ahLst/>
            <a:cxnLst/>
            <a:rect l="l" t="t" r="r" b="b"/>
            <a:pathLst>
              <a:path w="2941954" h="3834765">
                <a:moveTo>
                  <a:pt x="0" y="0"/>
                </a:moveTo>
                <a:lnTo>
                  <a:pt x="2941500" y="0"/>
                </a:lnTo>
                <a:lnTo>
                  <a:pt x="2941500" y="3834476"/>
                </a:lnTo>
                <a:lnTo>
                  <a:pt x="0" y="3834476"/>
                </a:lnTo>
                <a:lnTo>
                  <a:pt x="0" y="0"/>
                </a:lnTo>
                <a:close/>
              </a:path>
            </a:pathLst>
          </a:custGeom>
          <a:solidFill>
            <a:srgbClr val="CD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1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0888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97313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8814" y="100709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6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438" y="1011848"/>
            <a:ext cx="8743315" cy="0"/>
          </a:xfrm>
          <a:custGeom>
            <a:avLst/>
            <a:gdLst/>
            <a:ahLst/>
            <a:cxnLst/>
            <a:rect l="l" t="t" r="r" b="b"/>
            <a:pathLst>
              <a:path w="8743315">
                <a:moveTo>
                  <a:pt x="0" y="0"/>
                </a:moveTo>
                <a:lnTo>
                  <a:pt x="8743125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0996" y="1020103"/>
            <a:ext cx="6783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4195" algn="l"/>
                <a:tab pos="5702935" algn="l"/>
              </a:tabLst>
            </a:pP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Everyone	</a:t>
            </a:r>
            <a:r>
              <a:rPr sz="1500" b="1" spc="75" dirty="0">
                <a:solidFill>
                  <a:srgbClr val="FFFFFF"/>
                </a:solidFill>
                <a:latin typeface="Arial"/>
                <a:cs typeface="Arial"/>
              </a:rPr>
              <a:t>Some	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Specialists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163" y="1317786"/>
            <a:ext cx="268287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1E4E78"/>
                </a:solidFill>
                <a:latin typeface="Lucida Sans Unicode"/>
                <a:cs typeface="Lucida Sans Unicode"/>
              </a:rPr>
              <a:t>Ask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</a:t>
            </a:r>
            <a:r>
              <a:rPr sz="1400" spc="-11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correct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rgbClr val="1E4E78"/>
                </a:solidFill>
                <a:latin typeface="Lucida Sans Unicode"/>
                <a:cs typeface="Lucida Sans Unicode"/>
              </a:rPr>
              <a:t>name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pronouns</a:t>
            </a:r>
            <a:endParaRPr sz="1400">
              <a:latin typeface="Lucida Sans Unicode"/>
              <a:cs typeface="Lucida Sans Unicode"/>
            </a:endParaRPr>
          </a:p>
          <a:p>
            <a:pPr marL="12700" marR="588645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Use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patient-preferred</a:t>
            </a:r>
            <a:r>
              <a:rPr sz="1400" spc="-1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1E4E78"/>
                </a:solidFill>
                <a:latin typeface="Lucida Sans Unicode"/>
                <a:cs typeface="Lucida Sans Unicode"/>
              </a:rPr>
              <a:t>/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gender-inclusive</a:t>
            </a:r>
            <a:r>
              <a:rPr sz="1400" spc="-14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terms</a:t>
            </a:r>
            <a:endParaRPr sz="1400">
              <a:latin typeface="Lucida Sans Unicode"/>
              <a:cs typeface="Lucida Sans Unicode"/>
            </a:endParaRPr>
          </a:p>
          <a:p>
            <a:pPr marL="12700" marR="21590">
              <a:lnSpc>
                <a:spcPct val="100000"/>
              </a:lnSpc>
              <a:spcBef>
                <a:spcPts val="1680"/>
              </a:spcBef>
            </a:pPr>
            <a:r>
              <a:rPr sz="1400" spc="-30" dirty="0">
                <a:solidFill>
                  <a:srgbClr val="1E4E78"/>
                </a:solidFill>
                <a:latin typeface="Lucida Sans Unicode"/>
                <a:cs typeface="Lucida Sans Unicode"/>
              </a:rPr>
              <a:t>Talk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about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importance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of 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unconditional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love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family 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support</a:t>
            </a:r>
            <a:endParaRPr sz="1400">
              <a:latin typeface="Lucida Sans Unicode"/>
              <a:cs typeface="Lucida Sans Unicode"/>
            </a:endParaRPr>
          </a:p>
          <a:p>
            <a:pPr marL="12700" marR="10922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40" dirty="0">
                <a:solidFill>
                  <a:srgbClr val="1E4E78"/>
                </a:solidFill>
                <a:latin typeface="Lucida Sans Unicode"/>
                <a:cs typeface="Lucida Sans Unicode"/>
              </a:rPr>
              <a:t>appropriate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referrals 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resources</a:t>
            </a:r>
            <a:endParaRPr sz="1400">
              <a:latin typeface="Lucida Sans Unicode"/>
              <a:cs typeface="Lucida Sans Unicode"/>
            </a:endParaRPr>
          </a:p>
          <a:p>
            <a:pPr marL="12700" marR="12700">
              <a:lnSpc>
                <a:spcPct val="200000"/>
              </a:lnSpc>
            </a:pPr>
            <a:r>
              <a:rPr sz="1400" spc="-5" dirty="0">
                <a:solidFill>
                  <a:srgbClr val="1E4E78"/>
                </a:solidFill>
                <a:latin typeface="Lucida Sans Unicode"/>
                <a:cs typeface="Lucida Sans Unicode"/>
              </a:rPr>
              <a:t>Diversity </a:t>
            </a:r>
            <a:r>
              <a:rPr sz="1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brochures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&amp;</a:t>
            </a:r>
            <a:r>
              <a:rPr sz="1400" spc="-3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décor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neutral</a:t>
            </a:r>
            <a:r>
              <a:rPr sz="1400" spc="-204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1E4E78"/>
                </a:solidFill>
                <a:latin typeface="Lucida Sans Unicode"/>
                <a:cs typeface="Lucida Sans Unicode"/>
              </a:rPr>
              <a:t>bathroom(s)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4863" y="1317786"/>
            <a:ext cx="265239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E4E78"/>
                </a:solidFill>
                <a:latin typeface="Lucida Sans Unicode"/>
                <a:cs typeface="Lucida Sans Unicode"/>
              </a:rPr>
              <a:t>Listen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to </a:t>
            </a:r>
            <a:r>
              <a:rPr sz="1400" spc="15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patients’</a:t>
            </a:r>
            <a:r>
              <a:rPr sz="1400" spc="-26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narratives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Support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patients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32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families  </a:t>
            </a:r>
            <a:r>
              <a:rPr sz="1400" spc="-20" dirty="0">
                <a:solidFill>
                  <a:srgbClr val="1E4E78"/>
                </a:solidFill>
                <a:latin typeface="Lucida Sans Unicode"/>
                <a:cs typeface="Lucida Sans Unicode"/>
              </a:rPr>
              <a:t>in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understanding </a:t>
            </a:r>
            <a:r>
              <a:rPr sz="1400" spc="-10" dirty="0">
                <a:solidFill>
                  <a:srgbClr val="1E4E78"/>
                </a:solidFill>
                <a:latin typeface="Lucida Sans Unicode"/>
                <a:cs typeface="Lucida Sans Unicode"/>
              </a:rPr>
              <a:t>options,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goals,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developing </a:t>
            </a:r>
            <a:r>
              <a:rPr sz="1400" spc="170" dirty="0">
                <a:solidFill>
                  <a:srgbClr val="1E4E78"/>
                </a:solidFill>
                <a:latin typeface="Lucida Sans Unicode"/>
                <a:cs typeface="Lucida Sans Unicode"/>
              </a:rPr>
              <a:t>a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affirmation</a:t>
            </a:r>
            <a:r>
              <a:rPr sz="1400" spc="-1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plan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Collaborate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with</a:t>
            </a:r>
            <a:r>
              <a:rPr sz="1400" spc="-2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therapists</a:t>
            </a:r>
            <a:endParaRPr sz="1400">
              <a:latin typeface="Lucida Sans Unicode"/>
              <a:cs typeface="Lucida Sans Unicode"/>
            </a:endParaRPr>
          </a:p>
          <a:p>
            <a:pPr marL="12700" marR="127635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menstrual  </a:t>
            </a: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suppression </a:t>
            </a:r>
            <a:r>
              <a:rPr sz="1400" spc="50" dirty="0">
                <a:solidFill>
                  <a:srgbClr val="1E4E78"/>
                </a:solidFill>
                <a:latin typeface="Lucida Sans Unicode"/>
                <a:cs typeface="Lucida Sans Unicode"/>
              </a:rPr>
              <a:t>when</a:t>
            </a:r>
            <a:r>
              <a:rPr sz="1400" spc="-21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indicated</a:t>
            </a:r>
            <a:endParaRPr sz="1400">
              <a:latin typeface="Lucida Sans Unicode"/>
              <a:cs typeface="Lucida Sans Unicode"/>
            </a:endParaRPr>
          </a:p>
          <a:p>
            <a:pPr marL="12700" marR="33147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Provide </a:t>
            </a:r>
            <a:r>
              <a:rPr sz="1400" spc="5" dirty="0">
                <a:solidFill>
                  <a:srgbClr val="1E4E78"/>
                </a:solidFill>
                <a:latin typeface="Lucida Sans Unicode"/>
                <a:cs typeface="Lucida Sans Unicode"/>
              </a:rPr>
              <a:t>letters </a:t>
            </a:r>
            <a:r>
              <a:rPr sz="1400" spc="-25" dirty="0">
                <a:solidFill>
                  <a:srgbClr val="1E4E78"/>
                </a:solidFill>
                <a:latin typeface="Lucida Sans Unicode"/>
                <a:cs typeface="Lucida Sans Unicode"/>
              </a:rPr>
              <a:t>for</a:t>
            </a:r>
            <a:r>
              <a:rPr sz="1400" spc="-3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surgical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referrals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1288" y="1317786"/>
            <a:ext cx="275145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1E4E78"/>
                </a:solidFill>
                <a:latin typeface="Lucida Sans Unicode"/>
                <a:cs typeface="Lucida Sans Unicode"/>
              </a:rPr>
              <a:t>Assess</a:t>
            </a:r>
            <a:r>
              <a:rPr sz="1400" spc="-8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manage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complex 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care</a:t>
            </a:r>
            <a:r>
              <a:rPr sz="1400" spc="-19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1E4E78"/>
                </a:solidFill>
                <a:latin typeface="Lucida Sans Unicode"/>
                <a:cs typeface="Lucida Sans Unicode"/>
              </a:rPr>
              <a:t>needs</a:t>
            </a:r>
            <a:endParaRPr sz="1400">
              <a:latin typeface="Lucida Sans Unicode"/>
              <a:cs typeface="Lucida Sans Unicode"/>
            </a:endParaRPr>
          </a:p>
          <a:p>
            <a:pPr marL="12700" marR="135255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Prescribe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manage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E4E78"/>
                </a:solidFill>
                <a:latin typeface="Lucida Sans Unicode"/>
                <a:cs typeface="Lucida Sans Unicode"/>
              </a:rPr>
              <a:t>GnRH 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agonists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(“puberty</a:t>
            </a:r>
            <a:r>
              <a:rPr sz="1400" spc="-20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0" dirty="0">
                <a:solidFill>
                  <a:srgbClr val="1E4E78"/>
                </a:solidFill>
                <a:latin typeface="Lucida Sans Unicode"/>
                <a:cs typeface="Lucida Sans Unicode"/>
              </a:rPr>
              <a:t>blockers”)</a:t>
            </a:r>
            <a:endParaRPr sz="14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25" dirty="0">
                <a:solidFill>
                  <a:srgbClr val="1E4E78"/>
                </a:solidFill>
                <a:latin typeface="Lucida Sans Unicode"/>
                <a:cs typeface="Lucida Sans Unicode"/>
              </a:rPr>
              <a:t>Prescribe</a:t>
            </a:r>
            <a:r>
              <a:rPr sz="1400" spc="-80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85" dirty="0">
                <a:solidFill>
                  <a:srgbClr val="1E4E78"/>
                </a:solidFill>
                <a:latin typeface="Lucida Sans Unicode"/>
                <a:cs typeface="Lucida Sans Unicode"/>
              </a:rPr>
              <a:t>and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rgbClr val="1E4E78"/>
                </a:solidFill>
                <a:latin typeface="Lucida Sans Unicode"/>
                <a:cs typeface="Lucida Sans Unicode"/>
              </a:rPr>
              <a:t>manage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1E4E78"/>
                </a:solidFill>
                <a:latin typeface="Lucida Sans Unicode"/>
                <a:cs typeface="Lucida Sans Unicode"/>
              </a:rPr>
              <a:t>gender  </a:t>
            </a:r>
            <a:r>
              <a:rPr sz="1400" spc="10" dirty="0">
                <a:solidFill>
                  <a:srgbClr val="1E4E78"/>
                </a:solidFill>
                <a:latin typeface="Lucida Sans Unicode"/>
                <a:cs typeface="Lucida Sans Unicode"/>
              </a:rPr>
              <a:t>affirming</a:t>
            </a:r>
            <a:r>
              <a:rPr sz="1400" spc="-75" dirty="0">
                <a:solidFill>
                  <a:srgbClr val="1E4E78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rgbClr val="1E4E78"/>
                </a:solidFill>
                <a:latin typeface="Lucida Sans Unicode"/>
                <a:cs typeface="Lucida Sans Unicode"/>
              </a:rPr>
              <a:t>hormones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94096" y="4013153"/>
            <a:ext cx="1130346" cy="113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58365" y="4184149"/>
            <a:ext cx="1482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 algn="r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solidFill>
                  <a:srgbClr val="1E4E78"/>
                </a:solidFill>
                <a:latin typeface="Lucida Sans"/>
                <a:cs typeface="Lucida Sans"/>
              </a:rPr>
              <a:t>Are </a:t>
            </a:r>
            <a:r>
              <a:rPr sz="1200" i="1" spc="40" dirty="0">
                <a:solidFill>
                  <a:srgbClr val="1E4E78"/>
                </a:solidFill>
                <a:latin typeface="Lucida Sans"/>
                <a:cs typeface="Lucida Sans"/>
              </a:rPr>
              <a:t>you</a:t>
            </a:r>
            <a:r>
              <a:rPr sz="1200" i="1" spc="-80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50" dirty="0">
                <a:solidFill>
                  <a:srgbClr val="1E4E78"/>
                </a:solidFill>
                <a:latin typeface="Lucida Sans"/>
                <a:cs typeface="Lucida Sans"/>
              </a:rPr>
              <a:t>an</a:t>
            </a:r>
            <a:r>
              <a:rPr sz="1200" i="1" spc="-45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-10" dirty="0">
                <a:solidFill>
                  <a:srgbClr val="1E4E78"/>
                </a:solidFill>
                <a:latin typeface="Lucida Sans"/>
                <a:cs typeface="Lucida Sans"/>
              </a:rPr>
              <a:t>LGBTQ+ </a:t>
            </a:r>
            <a:r>
              <a:rPr sz="1200" i="1" spc="-5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-10" dirty="0">
                <a:solidFill>
                  <a:srgbClr val="1E4E78"/>
                </a:solidFill>
                <a:latin typeface="Lucida Sans"/>
                <a:cs typeface="Lucida Sans"/>
              </a:rPr>
              <a:t>friendly</a:t>
            </a:r>
            <a:r>
              <a:rPr sz="1200" i="1" spc="-110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25" dirty="0">
                <a:solidFill>
                  <a:srgbClr val="1E4E78"/>
                </a:solidFill>
                <a:latin typeface="Lucida Sans"/>
                <a:cs typeface="Lucida Sans"/>
              </a:rPr>
              <a:t>pediatric</a:t>
            </a:r>
            <a:endParaRPr sz="1200">
              <a:latin typeface="Lucida Sans"/>
              <a:cs typeface="Lucida Sans"/>
            </a:endParaRPr>
          </a:p>
          <a:p>
            <a:pPr marL="541020" marR="5080" indent="212725" algn="r">
              <a:lnSpc>
                <a:spcPct val="100000"/>
              </a:lnSpc>
            </a:pPr>
            <a:r>
              <a:rPr sz="1200" i="1" spc="15" dirty="0">
                <a:solidFill>
                  <a:srgbClr val="1E4E78"/>
                </a:solidFill>
                <a:latin typeface="Lucida Sans"/>
                <a:cs typeface="Lucida Sans"/>
              </a:rPr>
              <a:t>provider? </a:t>
            </a:r>
            <a:r>
              <a:rPr sz="1200" i="1" spc="10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-20" dirty="0">
                <a:solidFill>
                  <a:srgbClr val="1E4E78"/>
                </a:solidFill>
                <a:latin typeface="Lucida Sans"/>
                <a:cs typeface="Lucida Sans"/>
              </a:rPr>
              <a:t>Let </a:t>
            </a:r>
            <a:r>
              <a:rPr sz="1200" i="1" spc="30" dirty="0">
                <a:solidFill>
                  <a:srgbClr val="1E4E78"/>
                </a:solidFill>
                <a:latin typeface="Lucida Sans"/>
                <a:cs typeface="Lucida Sans"/>
              </a:rPr>
              <a:t>us</a:t>
            </a:r>
            <a:r>
              <a:rPr sz="1200" i="1" spc="-105" dirty="0">
                <a:solidFill>
                  <a:srgbClr val="1E4E78"/>
                </a:solidFill>
                <a:latin typeface="Lucida Sans"/>
                <a:cs typeface="Lucida Sans"/>
              </a:rPr>
              <a:t> </a:t>
            </a:r>
            <a:r>
              <a:rPr sz="1200" i="1" spc="10" dirty="0">
                <a:solidFill>
                  <a:srgbClr val="1E4E78"/>
                </a:solidFill>
                <a:latin typeface="Lucida Sans"/>
                <a:cs typeface="Lucida Sans"/>
              </a:rPr>
              <a:t>know!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772" y="2685651"/>
            <a:ext cx="3860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1F2C8F"/>
                </a:solidFill>
                <a:latin typeface="Arial Black"/>
                <a:cs typeface="Arial Black"/>
              </a:rPr>
              <a:t>RESOU</a:t>
            </a:r>
            <a:r>
              <a:rPr sz="4400" spc="-85" dirty="0">
                <a:solidFill>
                  <a:srgbClr val="1F2C8F"/>
                </a:solidFill>
                <a:latin typeface="Arial Black"/>
                <a:cs typeface="Arial Black"/>
              </a:rPr>
              <a:t>R</a:t>
            </a:r>
            <a:r>
              <a:rPr sz="4400" spc="-5" dirty="0">
                <a:solidFill>
                  <a:srgbClr val="1F2C8F"/>
                </a:solidFill>
                <a:latin typeface="Arial Black"/>
                <a:cs typeface="Arial Black"/>
              </a:rPr>
              <a:t>CES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3982" y="289631"/>
            <a:ext cx="2099831" cy="209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1919" y="3601161"/>
            <a:ext cx="32804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solidFill>
                  <a:srgbClr val="1F2C8F"/>
                </a:solidFill>
                <a:latin typeface="Palatino Linotype"/>
                <a:cs typeface="Palatino Linotype"/>
              </a:rPr>
              <a:t>Curated </a:t>
            </a:r>
            <a:r>
              <a:rPr sz="2400" spc="-170" dirty="0">
                <a:solidFill>
                  <a:srgbClr val="1F2C8F"/>
                </a:solidFill>
                <a:latin typeface="Palatino Linotype"/>
                <a:cs typeface="Palatino Linotype"/>
              </a:rPr>
              <a:t>Guide </a:t>
            </a:r>
            <a:r>
              <a:rPr sz="2400" spc="-125" dirty="0">
                <a:solidFill>
                  <a:srgbClr val="1F2C8F"/>
                </a:solidFill>
                <a:latin typeface="Palatino Linotype"/>
                <a:cs typeface="Palatino Linotype"/>
              </a:rPr>
              <a:t>for  </a:t>
            </a:r>
            <a:r>
              <a:rPr sz="2400" spc="-170" dirty="0">
                <a:solidFill>
                  <a:srgbClr val="1F2C8F"/>
                </a:solidFill>
                <a:latin typeface="Palatino Linotype"/>
                <a:cs typeface="Palatino Linotype"/>
              </a:rPr>
              <a:t>Adolescents, </a:t>
            </a:r>
            <a:r>
              <a:rPr sz="2400" spc="-130" dirty="0">
                <a:solidFill>
                  <a:srgbClr val="1F2C8F"/>
                </a:solidFill>
                <a:latin typeface="Palatino Linotype"/>
                <a:cs typeface="Palatino Linotype"/>
              </a:rPr>
              <a:t>Clinicians </a:t>
            </a:r>
            <a:r>
              <a:rPr sz="2400" spc="-210" dirty="0">
                <a:solidFill>
                  <a:srgbClr val="1F2C8F"/>
                </a:solidFill>
                <a:latin typeface="Palatino Linotype"/>
                <a:cs typeface="Palatino Linotype"/>
              </a:rPr>
              <a:t>and  </a:t>
            </a:r>
            <a:r>
              <a:rPr sz="2400" spc="-200" dirty="0">
                <a:solidFill>
                  <a:srgbClr val="1F2C8F"/>
                </a:solidFill>
                <a:latin typeface="Palatino Linotype"/>
                <a:cs typeface="Palatino Linotype"/>
              </a:rPr>
              <a:t>Caregivers </a:t>
            </a:r>
            <a:r>
              <a:rPr sz="2400" spc="-70" dirty="0">
                <a:solidFill>
                  <a:srgbClr val="1F2C8F"/>
                </a:solidFill>
                <a:latin typeface="Palatino Linotype"/>
                <a:cs typeface="Palatino Linotype"/>
              </a:rPr>
              <a:t>(of </a:t>
            </a:r>
            <a:r>
              <a:rPr sz="2400" spc="-254" dirty="0">
                <a:solidFill>
                  <a:srgbClr val="1F2C8F"/>
                </a:solidFill>
                <a:latin typeface="Palatino Linotype"/>
                <a:cs typeface="Palatino Linotype"/>
              </a:rPr>
              <a:t>any </a:t>
            </a:r>
            <a:r>
              <a:rPr sz="2400" spc="-250" dirty="0">
                <a:solidFill>
                  <a:srgbClr val="1F2C8F"/>
                </a:solidFill>
                <a:latin typeface="Palatino Linotype"/>
                <a:cs typeface="Palatino Linotype"/>
              </a:rPr>
              <a:t>age</a:t>
            </a:r>
            <a:r>
              <a:rPr sz="2400" spc="-340" dirty="0">
                <a:solidFill>
                  <a:srgbClr val="1F2C8F"/>
                </a:solidFill>
                <a:latin typeface="Palatino Linotype"/>
                <a:cs typeface="Palatino Linotype"/>
              </a:rPr>
              <a:t> </a:t>
            </a:r>
            <a:r>
              <a:rPr sz="2400" spc="-130" dirty="0">
                <a:solidFill>
                  <a:srgbClr val="1F2C8F"/>
                </a:solidFill>
                <a:latin typeface="Palatino Linotype"/>
                <a:cs typeface="Palatino Linotype"/>
              </a:rPr>
              <a:t>child)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7662" y="4845655"/>
            <a:ext cx="23742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1F2C8F"/>
                </a:solidFill>
                <a:latin typeface="Arial"/>
                <a:cs typeface="Arial"/>
              </a:rPr>
              <a:t>Courtesy of </a:t>
            </a:r>
            <a:r>
              <a:rPr sz="1500" spc="-30" dirty="0">
                <a:solidFill>
                  <a:srgbClr val="1F2C8F"/>
                </a:solidFill>
                <a:latin typeface="Arial"/>
                <a:cs typeface="Arial"/>
              </a:rPr>
              <a:t>Dr. </a:t>
            </a:r>
            <a:r>
              <a:rPr sz="1500" dirty="0">
                <a:solidFill>
                  <a:srgbClr val="1F2C8F"/>
                </a:solidFill>
                <a:latin typeface="Arial"/>
                <a:cs typeface="Arial"/>
              </a:rPr>
              <a:t>Jack</a:t>
            </a:r>
            <a:r>
              <a:rPr sz="1500" spc="-65" dirty="0">
                <a:solidFill>
                  <a:srgbClr val="1F2C8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1F2C8F"/>
                </a:solidFill>
                <a:latin typeface="Arial"/>
                <a:cs typeface="Arial"/>
              </a:rPr>
              <a:t>Rusley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6700" y="1499470"/>
            <a:ext cx="26695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4" dirty="0"/>
              <a:t>Thank</a:t>
            </a:r>
            <a:r>
              <a:rPr sz="3600" spc="-310" dirty="0"/>
              <a:t> </a:t>
            </a:r>
            <a:r>
              <a:rPr sz="3600" spc="200" dirty="0"/>
              <a:t>you!</a:t>
            </a:r>
            <a:endParaRPr sz="3600"/>
          </a:p>
          <a:p>
            <a:pPr marL="12700">
              <a:lnSpc>
                <a:spcPct val="100000"/>
              </a:lnSpc>
              <a:spcBef>
                <a:spcPts val="3454"/>
              </a:spcBef>
            </a:pPr>
            <a:r>
              <a:rPr sz="3600" spc="85" dirty="0"/>
              <a:t>Questions?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352150" y="3822949"/>
            <a:ext cx="3304540" cy="797560"/>
          </a:xfrm>
          <a:custGeom>
            <a:avLst/>
            <a:gdLst/>
            <a:ahLst/>
            <a:cxnLst/>
            <a:rect l="l" t="t" r="r" b="b"/>
            <a:pathLst>
              <a:path w="3304540" h="797560">
                <a:moveTo>
                  <a:pt x="0" y="0"/>
                </a:moveTo>
                <a:lnTo>
                  <a:pt x="3304499" y="0"/>
                </a:lnTo>
                <a:lnTo>
                  <a:pt x="3304499" y="797099"/>
                </a:lnTo>
                <a:lnTo>
                  <a:pt x="0" y="797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2150" y="3822949"/>
            <a:ext cx="3304540" cy="797560"/>
          </a:xfrm>
          <a:custGeom>
            <a:avLst/>
            <a:gdLst/>
            <a:ahLst/>
            <a:cxnLst/>
            <a:rect l="l" t="t" r="r" b="b"/>
            <a:pathLst>
              <a:path w="3304540" h="797560">
                <a:moveTo>
                  <a:pt x="0" y="0"/>
                </a:moveTo>
                <a:lnTo>
                  <a:pt x="3304499" y="0"/>
                </a:lnTo>
                <a:lnTo>
                  <a:pt x="3304499" y="797099"/>
                </a:lnTo>
                <a:lnTo>
                  <a:pt x="0" y="797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9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67" y="1222553"/>
            <a:ext cx="8905240" cy="3534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40055" marR="40640" indent="-427990">
              <a:lnSpc>
                <a:spcPts val="3060"/>
              </a:lnSpc>
              <a:spcBef>
                <a:spcPts val="25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Through </a:t>
            </a:r>
            <a:r>
              <a:rPr sz="2600" dirty="0">
                <a:latin typeface="Arial"/>
                <a:cs typeface="Arial"/>
              </a:rPr>
              <a:t>strong, </a:t>
            </a:r>
            <a:r>
              <a:rPr sz="2600" spc="-5" dirty="0">
                <a:latin typeface="Arial"/>
                <a:cs typeface="Arial"/>
              </a:rPr>
              <a:t>nonjudgmental partnerships with patients  and their families, providers </a:t>
            </a:r>
            <a:r>
              <a:rPr sz="2600" dirty="0">
                <a:latin typeface="Arial"/>
                <a:cs typeface="Arial"/>
              </a:rPr>
              <a:t>create </a:t>
            </a:r>
            <a:r>
              <a:rPr sz="2600" spc="-5" dirty="0">
                <a:latin typeface="Arial"/>
                <a:cs typeface="Arial"/>
              </a:rPr>
              <a:t>an environment of  </a:t>
            </a:r>
            <a:r>
              <a:rPr sz="2600" dirty="0">
                <a:latin typeface="Arial"/>
                <a:cs typeface="Arial"/>
              </a:rPr>
              <a:t>safety </a:t>
            </a:r>
            <a:r>
              <a:rPr sz="2600" spc="-5" dirty="0">
                <a:latin typeface="Arial"/>
                <a:cs typeface="Arial"/>
              </a:rPr>
              <a:t>in which </a:t>
            </a:r>
            <a:r>
              <a:rPr sz="2600" dirty="0">
                <a:latin typeface="Arial"/>
                <a:cs typeface="Arial"/>
              </a:rPr>
              <a:t>complicated </a:t>
            </a:r>
            <a:r>
              <a:rPr sz="2600" spc="-5" dirty="0">
                <a:latin typeface="Arial"/>
                <a:cs typeface="Arial"/>
              </a:rPr>
              <a:t>emotions, questions, and  </a:t>
            </a:r>
            <a:r>
              <a:rPr sz="2600" dirty="0">
                <a:latin typeface="Arial"/>
                <a:cs typeface="Arial"/>
              </a:rPr>
              <a:t>concerns related </a:t>
            </a:r>
            <a:r>
              <a:rPr sz="2600" spc="-5" dirty="0">
                <a:latin typeface="Arial"/>
                <a:cs typeface="Arial"/>
              </a:rPr>
              <a:t>to gender </a:t>
            </a:r>
            <a:r>
              <a:rPr sz="2600" dirty="0">
                <a:latin typeface="Arial"/>
                <a:cs typeface="Arial"/>
              </a:rPr>
              <a:t>can </a:t>
            </a:r>
            <a:r>
              <a:rPr sz="2600" spc="-5" dirty="0">
                <a:latin typeface="Arial"/>
                <a:cs typeface="Arial"/>
              </a:rPr>
              <a:t>be appreciated and  explored fostering understanding and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acceptance.</a:t>
            </a:r>
            <a:endParaRPr sz="2600">
              <a:latin typeface="Arial"/>
              <a:cs typeface="Arial"/>
            </a:endParaRPr>
          </a:p>
          <a:p>
            <a:pPr marL="440055" marR="5080" indent="-427990">
              <a:lnSpc>
                <a:spcPts val="3060"/>
              </a:lnSpc>
              <a:spcBef>
                <a:spcPts val="15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spc="-5" dirty="0">
                <a:latin typeface="Arial"/>
                <a:cs typeface="Arial"/>
              </a:rPr>
              <a:t>Gender </a:t>
            </a:r>
            <a:r>
              <a:rPr sz="2600" spc="-10" dirty="0">
                <a:latin typeface="Arial"/>
                <a:cs typeface="Arial"/>
              </a:rPr>
              <a:t>affirmative </a:t>
            </a:r>
            <a:r>
              <a:rPr sz="2600" dirty="0">
                <a:latin typeface="Arial"/>
                <a:cs typeface="Arial"/>
              </a:rPr>
              <a:t>care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most </a:t>
            </a:r>
            <a:r>
              <a:rPr sz="2600" spc="-10" dirty="0">
                <a:latin typeface="Arial"/>
                <a:cs typeface="Arial"/>
              </a:rPr>
              <a:t>effective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collaborative  system </a:t>
            </a:r>
            <a:r>
              <a:rPr sz="2600" spc="-5" dirty="0">
                <a:latin typeface="Arial"/>
                <a:cs typeface="Arial"/>
              </a:rPr>
              <a:t>with access to </a:t>
            </a:r>
            <a:r>
              <a:rPr sz="2600" dirty="0">
                <a:latin typeface="Arial"/>
                <a:cs typeface="Arial"/>
              </a:rPr>
              <a:t>medical care, mental </a:t>
            </a:r>
            <a:r>
              <a:rPr sz="2600" spc="-5" dirty="0">
                <a:latin typeface="Arial"/>
                <a:cs typeface="Arial"/>
              </a:rPr>
              <a:t>health, and  </a:t>
            </a:r>
            <a:r>
              <a:rPr sz="2600" dirty="0">
                <a:latin typeface="Arial"/>
                <a:cs typeface="Arial"/>
              </a:rPr>
              <a:t>social services, </a:t>
            </a:r>
            <a:r>
              <a:rPr sz="2600" spc="-5" dirty="0">
                <a:latin typeface="Arial"/>
                <a:cs typeface="Arial"/>
              </a:rPr>
              <a:t>including </a:t>
            </a:r>
            <a:r>
              <a:rPr sz="2600" dirty="0">
                <a:latin typeface="Arial"/>
                <a:cs typeface="Arial"/>
              </a:rPr>
              <a:t>specific resources </a:t>
            </a:r>
            <a:r>
              <a:rPr sz="2600" spc="-5" dirty="0">
                <a:latin typeface="Arial"/>
                <a:cs typeface="Arial"/>
              </a:rPr>
              <a:t>for parents  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families.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769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Gender Affirmative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Care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E7D646-D949-CEE6-32F8-60CE6E67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9D544A-6BDF-E8A1-CB8B-3939A04F5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627197"/>
              </p:ext>
            </p:extLst>
          </p:nvPr>
        </p:nvGraphicFramePr>
        <p:xfrm>
          <a:off x="685800" y="1123950"/>
          <a:ext cx="7886700" cy="362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1182615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53856890"/>
                    </a:ext>
                  </a:extLst>
                </a:gridCol>
              </a:tblGrid>
              <a:tr h="259608">
                <a:tc>
                  <a:txBody>
                    <a:bodyPr/>
                    <a:lstStyle/>
                    <a:p>
                      <a:r>
                        <a:rPr lang="en-US" sz="1100" dirty="0"/>
                        <a:t>Task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095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strike="sngStrike" dirty="0"/>
                        <a:t>Kickoff Meeting and 1</a:t>
                      </a:r>
                      <a:r>
                        <a:rPr lang="en-US" sz="1200" b="0" strike="sngStrike" baseline="30000" dirty="0"/>
                        <a:t>st</a:t>
                      </a:r>
                      <a:r>
                        <a:rPr lang="en-US" sz="1200" b="0" strike="sngStrike" dirty="0"/>
                        <a:t> content session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 dirty="0"/>
                        <a:t>April 25, 2025</a:t>
                      </a:r>
                      <a:r>
                        <a:rPr lang="en-US" sz="1200" strike="sngStrike" dirty="0"/>
                        <a:t>, 12-1:30PM via Zoom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6530058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r>
                        <a:rPr lang="en-US" sz="1200" b="0" dirty="0"/>
                        <a:t>Session Schedule: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sngStrike" dirty="0"/>
                        <a:t>LGBTQ+ Youth 101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strike="sngStrike" dirty="0"/>
                        <a:t>Physical Health for LGBTQ+ Youth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Behavioral Health for LGBTQ+ Youth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Cultural Considerations and Intersectionality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Creating an Affirming Practice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Legal and Ethical Considerations and Self Care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12-1PM via Zoom</a:t>
                      </a:r>
                    </a:p>
                    <a:p>
                      <a:pPr algn="ctr"/>
                      <a:r>
                        <a:rPr lang="en-US" sz="1200" b="1" strike="sngStrike" dirty="0"/>
                        <a:t>April 25, 2025</a:t>
                      </a:r>
                    </a:p>
                    <a:p>
                      <a:pPr algn="ctr"/>
                      <a:r>
                        <a:rPr lang="en-US" sz="1200" b="1" strike="sngStrike" dirty="0"/>
                        <a:t>May 23, 2025</a:t>
                      </a:r>
                    </a:p>
                    <a:p>
                      <a:pPr algn="ctr"/>
                      <a:r>
                        <a:rPr lang="en-US" sz="1200" b="1" dirty="0"/>
                        <a:t>June 27, 2025</a:t>
                      </a:r>
                    </a:p>
                    <a:p>
                      <a:pPr algn="ctr"/>
                      <a:r>
                        <a:rPr lang="en-US" sz="1200" b="1" dirty="0"/>
                        <a:t>July 25, 2025</a:t>
                      </a:r>
                    </a:p>
                    <a:p>
                      <a:pPr algn="ctr"/>
                      <a:r>
                        <a:rPr lang="en-US" sz="1200" b="1" dirty="0"/>
                        <a:t>Aug 29, 2025</a:t>
                      </a:r>
                    </a:p>
                    <a:p>
                      <a:pPr algn="ctr"/>
                      <a:r>
                        <a:rPr lang="en-US" sz="1200" b="1" dirty="0"/>
                        <a:t>Sept 26,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01964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strike="sngStrike" dirty="0"/>
                        <a:t>Pre-assessment tool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 dirty="0"/>
                        <a:t>April 25, 2025 </a:t>
                      </a:r>
                      <a:r>
                        <a:rPr lang="en-US" sz="1200" b="0" strike="sngStrike" dirty="0"/>
                        <a:t>(all practices have completed this)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0459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dirty="0"/>
                        <a:t>Monthly Practice Facilitation Meetings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Oct 2025-March 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2281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dirty="0"/>
                        <a:t>Identify a PDSA topic for improvement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Oct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681845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200" b="0" dirty="0"/>
                        <a:t>Final PDSA Submission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March 15, 2026 </a:t>
                      </a:r>
                    </a:p>
                    <a:p>
                      <a:pPr algn="ctr"/>
                      <a:r>
                        <a:rPr lang="en-US" sz="1200" b="0" dirty="0"/>
                        <a:t>to be presented at final meeting in March/April 2026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652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0" dirty="0"/>
                        <a:t>Post Assessment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March 31, 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88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8914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635E-713F-2447-57C0-7020EA0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 – June 27</a:t>
            </a:r>
            <a:r>
              <a:rPr lang="en-US" baseline="30000" dirty="0"/>
              <a:t>th</a:t>
            </a:r>
            <a:r>
              <a:rPr lang="en-US" dirty="0"/>
              <a:t> from 12-1PM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F9123-F058-4425-DDE6-41B79E95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Behavioral Health for LGBTQ+ Youth</a:t>
            </a:r>
          </a:p>
          <a:p>
            <a:r>
              <a:rPr lang="en-US" sz="1500" b="1" dirty="0"/>
              <a:t>Mental Health issues (e.g., depression, anxiety, and suicidality)</a:t>
            </a:r>
          </a:p>
          <a:p>
            <a:r>
              <a:rPr lang="en-US" sz="1500" b="1" dirty="0"/>
              <a:t>Social determinants of health impacting LGBTQ+ youth (e.g., family support, bullying, homelessness)</a:t>
            </a:r>
          </a:p>
          <a:p>
            <a:pPr marL="0" indent="0">
              <a:buNone/>
            </a:pPr>
            <a:r>
              <a:rPr lang="en-US" sz="2700" b="1" dirty="0"/>
              <a:t>Faculty:</a:t>
            </a:r>
          </a:p>
          <a:p>
            <a:r>
              <a:rPr lang="en-US" sz="2100" dirty="0">
                <a:solidFill>
                  <a:schemeClr val="tx2"/>
                </a:solidFill>
              </a:rPr>
              <a:t>Jen Etue, LICSW, Open Door Health</a:t>
            </a:r>
            <a:br>
              <a:rPr lang="en-US" sz="3000" b="1" dirty="0">
                <a:solidFill>
                  <a:srgbClr val="0070C0"/>
                </a:solidFill>
                <a:latin typeface="Calibri" panose="020F0502020204030204"/>
              </a:rPr>
            </a:br>
            <a:endParaRPr lang="en-US" sz="27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endParaRPr lang="en-US" sz="3300" dirty="0"/>
          </a:p>
        </p:txBody>
      </p:sp>
      <p:pic>
        <p:nvPicPr>
          <p:cNvPr id="5" name="Picture 4" descr="A rainbow flag with black and red squares&#10;&#10;AI-generated content may be incorrect.">
            <a:extLst>
              <a:ext uri="{FF2B5EF4-FFF2-40B4-BE49-F238E27FC236}">
                <a16:creationId xmlns:a16="http://schemas.microsoft.com/office/drawing/2014/main" id="{E8840286-BE04-F0BE-524A-C617FE1B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2750" y="2525599"/>
            <a:ext cx="2752477" cy="1766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B8236-8838-4307-ED82-BE5F4BD30AE1}"/>
              </a:ext>
            </a:extLst>
          </p:cNvPr>
          <p:cNvSpPr txBox="1"/>
          <p:nvPr/>
        </p:nvSpPr>
        <p:spPr>
          <a:xfrm>
            <a:off x="6608989" y="4866501"/>
            <a:ext cx="13356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 dirty="0">
                <a:solidFill>
                  <a:srgbClr val="0070C0"/>
                </a:solidFill>
                <a:latin typeface="Calibri" panose="020F0502020204030204"/>
                <a:hlinkClick r:id="rId3" tooltip="https://fi.wikipedia.org/wiki/LGBTQ+-symbolit"/>
              </a:rPr>
              <a:t>This Photo</a:t>
            </a:r>
            <a:r>
              <a:rPr lang="en-US" sz="675" dirty="0">
                <a:solidFill>
                  <a:srgbClr val="0070C0"/>
                </a:solidFill>
                <a:latin typeface="Calibri" panose="020F0502020204030204"/>
              </a:rPr>
              <a:t> by Unknown Author is licensed under </a:t>
            </a:r>
            <a:r>
              <a:rPr lang="en-US" sz="675" dirty="0">
                <a:solidFill>
                  <a:srgbClr val="0070C0"/>
                </a:solidFill>
                <a:latin typeface="Calibri" panose="020F0502020204030204"/>
                <a:hlinkClick r:id="rId4" tooltip="https://creativecommons.org/licenses/by-sa/3.0/"/>
              </a:rPr>
              <a:t>CC BY-SA</a:t>
            </a:r>
            <a:endParaRPr lang="en-US" sz="675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1459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465-7150-B1DE-1C56-C94CD962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8D8C-04E2-8051-1A96-C4CD896F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265" y="1369219"/>
            <a:ext cx="5683086" cy="3263504"/>
          </a:xfrm>
        </p:spPr>
        <p:txBody>
          <a:bodyPr>
            <a:normAutofit/>
          </a:bodyPr>
          <a:lstStyle/>
          <a:p>
            <a:r>
              <a:rPr lang="en-US" sz="2700" dirty="0"/>
              <a:t>These sessions are eligible for CMEs</a:t>
            </a:r>
          </a:p>
          <a:p>
            <a:r>
              <a:rPr lang="en-US" sz="2700" dirty="0"/>
              <a:t>Scan the QR code or visit: </a:t>
            </a:r>
            <a:r>
              <a:rPr lang="en-US" sz="2700" b="1" dirty="0">
                <a:hlinkClick r:id="rId2"/>
              </a:rPr>
              <a:t>https://ctc-ri.jotform.com/251133836958970</a:t>
            </a:r>
            <a:endParaRPr lang="en-US" sz="2700" b="1" dirty="0"/>
          </a:p>
          <a:p>
            <a:r>
              <a:rPr lang="en-US" sz="2700" dirty="0"/>
              <a:t>CME requests will also be sent out, along with recording and slides shortly after this session!</a:t>
            </a:r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92FA209-4A36-7D79-D180-A99988AA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33" t="15989" r="23344" b="15231"/>
          <a:stretch/>
        </p:blipFill>
        <p:spPr>
          <a:xfrm>
            <a:off x="690995" y="1868137"/>
            <a:ext cx="1745673" cy="162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2497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8CDE2-9335-35F1-E392-D888A45A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FA75-E39B-7D84-B866-9CBA63A7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38D0C5EC-99B3-7150-1EC5-0BB48458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91" y="1497330"/>
            <a:ext cx="3820019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75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1" t="23055" r="1451" b="13567"/>
          <a:stretch/>
        </p:blipFill>
        <p:spPr>
          <a:xfrm>
            <a:off x="6725" y="1216960"/>
            <a:ext cx="9144102" cy="3516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www.ctc-ri.org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ctc-ri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2165" y="681610"/>
            <a:ext cx="250787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685800"/>
            <a:endParaRPr lang="en-US" sz="1350" dirty="0">
              <a:solidFill>
                <a:srgbClr val="3A3838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 descr="File:&lt;strong&gt;LinkedIn&lt;/strong&gt; logo initials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9" y="1775011"/>
            <a:ext cx="258857" cy="258857"/>
          </a:xfrm>
          <a:prstGeom prst="rect">
            <a:avLst/>
          </a:prstGeom>
        </p:spPr>
      </p:pic>
      <p:pic>
        <p:nvPicPr>
          <p:cNvPr id="5" name="Picture 4" descr="interface design - What &lt;strong&gt;icon&lt;/strong&gt; can I use which says &quot;Aut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94" y="-709716"/>
            <a:ext cx="69420" cy="69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9" y="1396547"/>
            <a:ext cx="258857" cy="26471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3398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22439"/>
            <a:ext cx="6769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Gender Affirmative</a:t>
            </a:r>
            <a:r>
              <a:rPr sz="4200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Georgia"/>
                <a:cs typeface="Georgia"/>
              </a:rPr>
              <a:t>Care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0737" y="1160975"/>
            <a:ext cx="3982524" cy="39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TC-RI">
  <a:themeElements>
    <a:clrScheme name="Custom 1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0070C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-RI PPT Template 2022 [Read-Only]" id="{E9722CB7-3373-4CEA-9533-A5365A4C63F7}" vid="{F1A3F313-7275-422C-A952-9416598534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4179</Words>
  <Application>Microsoft Office PowerPoint</Application>
  <PresentationFormat>On-screen Show (16:9)</PresentationFormat>
  <Paragraphs>620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Aptos</vt:lpstr>
      <vt:lpstr>Arial</vt:lpstr>
      <vt:lpstr>Arial Black</vt:lpstr>
      <vt:lpstr>Calibri</vt:lpstr>
      <vt:lpstr>Cambria</vt:lpstr>
      <vt:lpstr>Corbel</vt:lpstr>
      <vt:lpstr>Georgia</vt:lpstr>
      <vt:lpstr>Lucida Sans</vt:lpstr>
      <vt:lpstr>Lucida Sans Unicode</vt:lpstr>
      <vt:lpstr>Palatino Linotype</vt:lpstr>
      <vt:lpstr>Tahoma</vt:lpstr>
      <vt:lpstr>Times New Roman</vt:lpstr>
      <vt:lpstr>Office Theme</vt:lpstr>
      <vt:lpstr>CTC-RI</vt:lpstr>
      <vt:lpstr>Enhancing Knowledge, Confidence, and Comfort in Working with LGBTQ+ Youth</vt:lpstr>
      <vt:lpstr>Agenda</vt:lpstr>
      <vt:lpstr>Video Meeting Etiquette</vt:lpstr>
      <vt:lpstr>PowerPoint Presentation</vt:lpstr>
      <vt:lpstr>Objectives</vt:lpstr>
      <vt:lpstr>Gender Affirmative Care</vt:lpstr>
      <vt:lpstr>Gender Affirmative Care</vt:lpstr>
      <vt:lpstr>Gender Affirmative Care</vt:lpstr>
      <vt:lpstr>Gender Affirmative Care</vt:lpstr>
      <vt:lpstr>Readiness</vt:lpstr>
      <vt:lpstr>Readiness</vt:lpstr>
      <vt:lpstr>Readiness</vt:lpstr>
      <vt:lpstr>Readiness</vt:lpstr>
      <vt:lpstr>Gender Affirmative Care</vt:lpstr>
      <vt:lpstr>Puberty Blockers in TGD  Youth</vt:lpstr>
      <vt:lpstr>Indications for GnRHa therapy</vt:lpstr>
      <vt:lpstr>Indications for GnRHa therapy</vt:lpstr>
      <vt:lpstr>Puberty</vt:lpstr>
      <vt:lpstr>Puberty Blockers</vt:lpstr>
      <vt:lpstr>Hypothalamic Pituitary Gonadal (HPG) axis</vt:lpstr>
      <vt:lpstr>Hypothalamic Pituitary Gonadal (HPG) axis</vt:lpstr>
      <vt:lpstr>Puberty Blockers</vt:lpstr>
      <vt:lpstr>GnRH analog use in transgender youth</vt:lpstr>
      <vt:lpstr>GnRH analog use in transgender youth</vt:lpstr>
      <vt:lpstr>PowerPoint Presentation</vt:lpstr>
      <vt:lpstr>GnRH analog use in transgender youth</vt:lpstr>
      <vt:lpstr>Bone Mineral Density</vt:lpstr>
      <vt:lpstr>Bone Mineral Density</vt:lpstr>
      <vt:lpstr>Access to Puberty Blockers Reduces Suicidality</vt:lpstr>
      <vt:lpstr>Puberty Blockers, what's next?</vt:lpstr>
      <vt:lpstr>PowerPoint Presentation</vt:lpstr>
      <vt:lpstr>GAH General Principles</vt:lpstr>
      <vt:lpstr>GAH Dosing</vt:lpstr>
      <vt:lpstr>Testosterone Formulations</vt:lpstr>
      <vt:lpstr>Testosterone Expectations</vt:lpstr>
      <vt:lpstr>Testosterone Effects</vt:lpstr>
      <vt:lpstr>Testosterone Considerations</vt:lpstr>
      <vt:lpstr>Testosterone Considerations</vt:lpstr>
      <vt:lpstr>Estradiol Formulations</vt:lpstr>
      <vt:lpstr>Estradiol Expectations</vt:lpstr>
      <vt:lpstr>Estradiol Effects</vt:lpstr>
      <vt:lpstr>Estradiol Considerations</vt:lpstr>
      <vt:lpstr>Estradiol Considerations</vt:lpstr>
      <vt:lpstr>Anti-Androgens</vt:lpstr>
      <vt:lpstr>Anti-Androgens</vt:lpstr>
      <vt:lpstr>Anti-Androgens</vt:lpstr>
      <vt:lpstr>Anti-Androgens</vt:lpstr>
      <vt:lpstr>Progesterones</vt:lpstr>
      <vt:lpstr>Describe an inclusive approach to sexual  health counseling for LGBTQ+ youth, including  key considerations for history-taking,  menstrual suppression, contraceptive options,  and infection prevention.</vt:lpstr>
      <vt:lpstr>“As pediatricians, we set the stage for patients’  future relationships with health care  professionals… Listening to young people and  respecting their priorities imparts a valuable  lesson about self-advocacy...</vt:lpstr>
      <vt:lpstr>“As pediatricians, we set the stage for patients’  future relationships with health care  professionals… Listening to young people and  respecting their priorities imparts a valuable  lesson about self-advocacy...</vt:lpstr>
      <vt:lpstr>Approach to Sexual Health</vt:lpstr>
      <vt:lpstr>PowerPoint Presentation</vt:lpstr>
      <vt:lpstr>Asking about gender, sexuality, &amp; sexual behaviors</vt:lpstr>
      <vt:lpstr>Asking about gender, sexuality, &amp; sexual behaviors</vt:lpstr>
      <vt:lpstr>Asking about gender, sexuality, &amp; sexual behaviors</vt:lpstr>
      <vt:lpstr>Asking about gender, sexuality, &amp; sexual behaviors</vt:lpstr>
      <vt:lpstr>Use inclusive and patient-preferred language.</vt:lpstr>
      <vt:lpstr>Use inclusive and patient-preferred language.</vt:lpstr>
      <vt:lpstr>PowerPoint Presentation</vt:lpstr>
      <vt:lpstr>Eﬀectiveness is just one deﬁning  characteristic…</vt:lpstr>
      <vt:lpstr>Non contraceptive uses:</vt:lpstr>
      <vt:lpstr>People who are</vt:lpstr>
      <vt:lpstr>Getting a period is often distressing for</vt:lpstr>
      <vt:lpstr>Getting a period is often distressing for</vt:lpstr>
      <vt:lpstr>Patient-centered, shared</vt:lpstr>
      <vt:lpstr>PowerPoint Presentation</vt:lpstr>
      <vt:lpstr>Prevention of Sexually Transmitted Infections</vt:lpstr>
      <vt:lpstr>Prevention of Sexually Transmitted Infections</vt:lpstr>
      <vt:lpstr>Prevention of Sexually Transmitted Infections</vt:lpstr>
      <vt:lpstr>Prevention of Sexually Transmitted Infections</vt:lpstr>
      <vt:lpstr>Prevention of Sexually Transmitted Infections</vt:lpstr>
      <vt:lpstr>PowerPoint Presentation</vt:lpstr>
      <vt:lpstr>Prevention of Sexually Transmitted Infections</vt:lpstr>
      <vt:lpstr>What can you do to support TGD patients?</vt:lpstr>
      <vt:lpstr>What can you do to support TGD patients?</vt:lpstr>
      <vt:lpstr>What can you do to support TGD patients?</vt:lpstr>
      <vt:lpstr>PowerPoint Presentation</vt:lpstr>
      <vt:lpstr>Thank you! Questions?</vt:lpstr>
      <vt:lpstr>Next Steps</vt:lpstr>
      <vt:lpstr>Next Session – June 27th from 12-1PM</vt:lpstr>
      <vt:lpstr>CME Credits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CTC LGBTQ+ Youth Physical Health Presentation</dc:title>
  <cp:lastModifiedBy>Phos Ivestei</cp:lastModifiedBy>
  <cp:revision>1</cp:revision>
  <dcterms:created xsi:type="dcterms:W3CDTF">2025-05-30T16:18:16Z</dcterms:created>
  <dcterms:modified xsi:type="dcterms:W3CDTF">2025-05-30T16:20:54Z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