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727" r:id="rId5"/>
  </p:sldMasterIdLst>
  <p:notesMasterIdLst>
    <p:notesMasterId r:id="rId22"/>
  </p:notesMasterIdLst>
  <p:handoutMasterIdLst>
    <p:handoutMasterId r:id="rId23"/>
  </p:handoutMasterIdLst>
  <p:sldIdLst>
    <p:sldId id="257" r:id="rId6"/>
    <p:sldId id="309" r:id="rId7"/>
    <p:sldId id="476" r:id="rId8"/>
    <p:sldId id="460" r:id="rId9"/>
    <p:sldId id="465" r:id="rId10"/>
    <p:sldId id="468" r:id="rId11"/>
    <p:sldId id="466" r:id="rId12"/>
    <p:sldId id="469" r:id="rId13"/>
    <p:sldId id="473" r:id="rId14"/>
    <p:sldId id="477" r:id="rId15"/>
    <p:sldId id="478" r:id="rId16"/>
    <p:sldId id="480" r:id="rId17"/>
    <p:sldId id="471" r:id="rId18"/>
    <p:sldId id="475" r:id="rId19"/>
    <p:sldId id="467" r:id="rId20"/>
    <p:sldId id="4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7BCF3CE0-E63F-F149-A617-42B38B9B8764}">
          <p14:sldIdLst>
            <p14:sldId id="257"/>
          </p14:sldIdLst>
        </p14:section>
        <p14:section name="Introductions" id="{896E84C1-9F39-E143-8A6B-8ED7715C6BE8}">
          <p14:sldIdLst>
            <p14:sldId id="309"/>
            <p14:sldId id="476"/>
          </p14:sldIdLst>
        </p14:section>
        <p14:section name="ELUNA" id="{E533F5CA-84ED-4AEC-8717-BE5AEFF1C0E4}">
          <p14:sldIdLst>
            <p14:sldId id="460"/>
            <p14:sldId id="465"/>
            <p14:sldId id="468"/>
            <p14:sldId id="466"/>
            <p14:sldId id="469"/>
            <p14:sldId id="473"/>
            <p14:sldId id="477"/>
            <p14:sldId id="478"/>
            <p14:sldId id="480"/>
            <p14:sldId id="471"/>
            <p14:sldId id="475"/>
            <p14:sldId id="467"/>
            <p14:sldId id="416"/>
          </p14:sldIdLst>
        </p14:section>
        <p14:section name="Closing slides" id="{7B52660A-029B-9648-9D38-BFDF17EEEDB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94"/>
    <a:srgbClr val="001F60"/>
    <a:srgbClr val="F56600"/>
    <a:srgbClr val="00B0F0"/>
    <a:srgbClr val="024D93"/>
    <a:srgbClr val="85D3B4"/>
    <a:srgbClr val="9AF8D3"/>
    <a:srgbClr val="FF00AE"/>
    <a:srgbClr val="004D93"/>
    <a:srgbClr val="CD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11DC4-3C72-4C6D-B0D4-5DF1EA2013C9}" v="79" dt="2024-01-23T19:13:17.637"/>
    <p1510:client id="{D46CC0BF-0A38-4C80-9C47-3EC6FA9FC938}" v="1" dt="2024-01-23T20:38:23.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06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t>1/25/2024</a:t>
            </a:fld>
            <a:endParaRPr lang="en-US"/>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t>‹#›</a:t>
            </a:fld>
            <a:endParaRPr lang="en-US"/>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8EBF8-2D22-447B-8F87-26886C73921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14E9-1EF5-4802-946B-4A56A5BC3F21}" type="slidenum">
              <a:rPr lang="en-US" smtClean="0"/>
              <a:t>‹#›</a:t>
            </a:fld>
            <a:endParaRPr lang="en-US"/>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unyolis.libcal.com/event/11688162?hs=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l-una.org/leadershi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Today we're going to be talking about all things Eluna.  SLS holds a </a:t>
            </a:r>
            <a:r>
              <a:rPr lang="en-US" dirty="0" err="1">
                <a:ea typeface="Calibri"/>
                <a:cs typeface="Calibri"/>
              </a:rPr>
              <a:t>consortial</a:t>
            </a:r>
            <a:r>
              <a:rPr lang="en-US" dirty="0">
                <a:ea typeface="Calibri"/>
                <a:cs typeface="Calibri"/>
              </a:rPr>
              <a:t> membership to ELUNA which covers everyone under the SUNY umbrella. Based on personal experiences, getting involved in the interest group, no matter how small or tangential can be beneficial – get to know people in the community, have a better understanding of what's happening.  There are several schools and several SUNIANS who are very involved in our Ex Libris users groups including our esteemed panel joining us today to talk more and share their experiences. </a:t>
            </a:r>
          </a:p>
          <a:p>
            <a:endParaRPr lang="en-US" dirty="0"/>
          </a:p>
          <a:p>
            <a:r>
              <a:rPr lang="en-US" dirty="0"/>
              <a:t>David Schuster - Senior Director for Library Technology and Digital Strategies @ Binghampton University</a:t>
            </a:r>
            <a:endParaRPr lang="en-US" dirty="0">
              <a:ea typeface="Calibri"/>
              <a:cs typeface="Calibri"/>
            </a:endParaRPr>
          </a:p>
          <a:p>
            <a:r>
              <a:rPr lang="en-US" dirty="0"/>
              <a:t>Michelle Eichelberger – E-Resources and Discovery Program Manager – SUNY </a:t>
            </a:r>
            <a:endParaRPr lang="en-US" dirty="0">
              <a:ea typeface="Calibri"/>
              <a:cs typeface="Calibri"/>
            </a:endParaRPr>
          </a:p>
          <a:p>
            <a:r>
              <a:rPr lang="en-US" dirty="0"/>
              <a:t>Nancy Babb – Discovery Services Librarian for UB</a:t>
            </a:r>
            <a:endParaRPr lang="en-US" dirty="0">
              <a:ea typeface="Calibri"/>
              <a:cs typeface="Calibri"/>
            </a:endParaRPr>
          </a:p>
          <a:p>
            <a:r>
              <a:rPr lang="en-US" dirty="0"/>
              <a:t>Kristy Lee – Head of Library Technology at New Paltz</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2</a:t>
            </a:fld>
            <a:endParaRPr lang="en-US"/>
          </a:p>
        </p:txBody>
      </p:sp>
    </p:spTree>
    <p:extLst>
      <p:ext uri="{BB962C8B-B14F-4D97-AF65-F5344CB8AC3E}">
        <p14:creationId xmlns:p14="http://schemas.microsoft.com/office/powerpoint/2010/main" val="3821085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D4CB0E-3716-446C-828E-06E93CE69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38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2F01-0694-7FCD-2811-365DA6CAB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F3B65-8729-1354-18B8-FEA4B9202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6557B-B3C5-4CA0-AB26-647005E78AF2}"/>
              </a:ext>
            </a:extLst>
          </p:cNvPr>
          <p:cNvSpPr>
            <a:spLocks noGrp="1"/>
          </p:cNvSpPr>
          <p:nvPr>
            <p:ph type="body" idx="1"/>
          </p:nvPr>
        </p:nvSpPr>
        <p:spPr/>
        <p:txBody>
          <a:bodyPr/>
          <a:lstStyle/>
          <a:p>
            <a:r>
              <a:rPr lang="en-US" dirty="0">
                <a:ea typeface="Calibri"/>
                <a:cs typeface="Calibri"/>
              </a:rPr>
              <a:t>This session is also part of a larger series of events we're working on to celebrate the five year anniversary of SUNY's Alma/ Ex Libris implementation. </a:t>
            </a:r>
            <a:endParaRPr lang="en-US" dirty="0"/>
          </a:p>
          <a:p>
            <a:endParaRPr lang="en-US" dirty="0"/>
          </a:p>
          <a:p>
            <a:r>
              <a:rPr lang="en-US" dirty="0">
                <a:hlinkClick r:id="rId3"/>
              </a:rPr>
              <a:t>https://sunyolis.libcal.com/event/11688162?hs=a</a:t>
            </a: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20AC8982-2CE5-7ACB-C4B7-62296F0FD34B}"/>
              </a:ext>
            </a:extLst>
          </p:cNvPr>
          <p:cNvSpPr>
            <a:spLocks noGrp="1"/>
          </p:cNvSpPr>
          <p:nvPr>
            <p:ph type="sldNum" sz="quarter" idx="5"/>
          </p:nvPr>
        </p:nvSpPr>
        <p:spPr/>
        <p:txBody>
          <a:bodyPr/>
          <a:lstStyle/>
          <a:p>
            <a:fld id="{657414E9-1EF5-4802-946B-4A56A5BC3F21}" type="slidenum">
              <a:rPr lang="en-US" smtClean="0"/>
              <a:t>3</a:t>
            </a:fld>
            <a:endParaRPr lang="en-US"/>
          </a:p>
        </p:txBody>
      </p:sp>
    </p:spTree>
    <p:extLst>
      <p:ext uri="{BB962C8B-B14F-4D97-AF65-F5344CB8AC3E}">
        <p14:creationId xmlns:p14="http://schemas.microsoft.com/office/powerpoint/2010/main" val="247943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t>Not just for Alma / Primo VE – covers all products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4</a:t>
            </a:fld>
            <a:endParaRPr lang="en-US"/>
          </a:p>
        </p:txBody>
      </p:sp>
    </p:spTree>
    <p:extLst>
      <p:ext uri="{BB962C8B-B14F-4D97-AF65-F5344CB8AC3E}">
        <p14:creationId xmlns:p14="http://schemas.microsoft.com/office/powerpoint/2010/main" val="255569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p>
          <a:p>
            <a:r>
              <a:rPr lang="en-US" dirty="0">
                <a:hlinkClick r:id="rId3"/>
              </a:rPr>
              <a:t>https://el-una.org/leadership/</a:t>
            </a:r>
            <a:endParaRPr lang="en-US" dirty="0">
              <a:ea typeface="Calibri" panose="020F0502020204030204"/>
              <a:cs typeface="Calibri"/>
              <a:hlinkClick r:id="rId3"/>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5</a:t>
            </a:fld>
            <a:endParaRPr lang="en-US"/>
          </a:p>
        </p:txBody>
      </p:sp>
    </p:spTree>
    <p:extLst>
      <p:ext uri="{BB962C8B-B14F-4D97-AF65-F5344CB8AC3E}">
        <p14:creationId xmlns:p14="http://schemas.microsoft.com/office/powerpoint/2010/main" val="318593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Can you talk about how each steering committee member covers a different aspect of </a:t>
            </a:r>
            <a:r>
              <a:rPr lang="en-US" dirty="0" err="1">
                <a:ea typeface="Calibri"/>
                <a:cs typeface="Calibri"/>
              </a:rPr>
              <a:t>ExLibris</a:t>
            </a:r>
            <a:r>
              <a:rPr lang="en-US" dirty="0">
                <a:ea typeface="Calibri"/>
                <a:cs typeface="Calibri"/>
              </a:rPr>
              <a:t> products </a:t>
            </a: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6</a:t>
            </a:fld>
            <a:endParaRPr lang="en-US"/>
          </a:p>
        </p:txBody>
      </p:sp>
    </p:spTree>
    <p:extLst>
      <p:ext uri="{BB962C8B-B14F-4D97-AF65-F5344CB8AC3E}">
        <p14:creationId xmlns:p14="http://schemas.microsoft.com/office/powerpoint/2010/main" val="131889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7</a:t>
            </a:fld>
            <a:endParaRPr lang="en-US"/>
          </a:p>
        </p:txBody>
      </p:sp>
    </p:spTree>
    <p:extLst>
      <p:ext uri="{BB962C8B-B14F-4D97-AF65-F5344CB8AC3E}">
        <p14:creationId xmlns:p14="http://schemas.microsoft.com/office/powerpoint/2010/main" val="145673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Need link for </a:t>
            </a:r>
            <a:r>
              <a:rPr lang="en-US" dirty="0" err="1">
                <a:ea typeface="Calibri"/>
                <a:cs typeface="Calibri"/>
              </a:rPr>
              <a:t>eluna</a:t>
            </a:r>
            <a:r>
              <a:rPr lang="en-US" dirty="0">
                <a:ea typeface="Calibri"/>
                <a:cs typeface="Calibri"/>
              </a:rPr>
              <a:t> learns </a:t>
            </a:r>
            <a:r>
              <a:rPr lang="en-US" dirty="0"/>
              <a:t>https://el-una.org/meetings/</a:t>
            </a:r>
            <a:r>
              <a:rPr lang="en-US">
                <a:ea typeface="Calibri"/>
                <a:cs typeface="Calibri"/>
              </a:rPr>
              <a:t>, need to determine how we'll deal with password for access, NERS voting – because it's only 100 points,  SLS will review and determine priorities for enhancements – we'll communicate that out to you.  If you would like to have your own vote, please have an individual membership – several schools maintain and we recommend if you have a vested interest. SLS meets with other consortia to chat about issues – new Consortia working group.</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12</a:t>
            </a:fld>
            <a:endParaRPr lang="en-US"/>
          </a:p>
        </p:txBody>
      </p:sp>
    </p:spTree>
    <p:extLst>
      <p:ext uri="{BB962C8B-B14F-4D97-AF65-F5344CB8AC3E}">
        <p14:creationId xmlns:p14="http://schemas.microsoft.com/office/powerpoint/2010/main" val="8816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13</a:t>
            </a:fld>
            <a:endParaRPr lang="en-US"/>
          </a:p>
        </p:txBody>
      </p:sp>
    </p:spTree>
    <p:extLst>
      <p:ext uri="{BB962C8B-B14F-4D97-AF65-F5344CB8AC3E}">
        <p14:creationId xmlns:p14="http://schemas.microsoft.com/office/powerpoint/2010/main" val="353451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57414E9-1EF5-4802-946B-4A56A5BC3F21}" type="slidenum">
              <a:rPr lang="en-US" smtClean="0"/>
              <a:t>14</a:t>
            </a:fld>
            <a:endParaRPr lang="en-US"/>
          </a:p>
        </p:txBody>
      </p:sp>
    </p:spTree>
    <p:extLst>
      <p:ext uri="{BB962C8B-B14F-4D97-AF65-F5344CB8AC3E}">
        <p14:creationId xmlns:p14="http://schemas.microsoft.com/office/powerpoint/2010/main" val="341860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267AF8CB-3380-4F2C-A382-F85D5077361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itle 1">
            <a:extLst>
              <a:ext uri="{FF2B5EF4-FFF2-40B4-BE49-F238E27FC236}">
                <a16:creationId xmlns:a16="http://schemas.microsoft.com/office/drawing/2014/main" id="{05AD1FE6-4AFE-478B-B0D6-0377F4B4B761}"/>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67E0118E-ED7C-47B9-AE87-C26AC550BD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569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69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1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8" name="Title 1">
            <a:extLst>
              <a:ext uri="{FF2B5EF4-FFF2-40B4-BE49-F238E27FC236}">
                <a16:creationId xmlns:a16="http://schemas.microsoft.com/office/drawing/2014/main" id="{24082924-DD9A-4263-A412-100677BA1D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3EC26CEE-5BE9-4C03-B295-E5A4528959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1638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DIS-</a:t>
            </a:r>
          </a:p>
          <a:p>
            <a:r>
              <a:rPr lang="en-US" sz="7200" b="0" i="0">
                <a:solidFill>
                  <a:schemeClr val="bg1"/>
                </a:solidFill>
                <a:latin typeface="Helvetica Light" panose="020B0403020202020204" pitchFamily="34" charset="0"/>
              </a:rPr>
              <a:t>COVER</a:t>
            </a:r>
            <a:r>
              <a:rPr lang="en-US" sz="7200" b="0" i="0">
                <a:solidFill>
                  <a:schemeClr val="bg1"/>
                </a:solidFill>
                <a:latin typeface="Helvetica" pitchFamily="2"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1/25/2024</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171588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2236311-E382-4A59-B1D8-0992549D1FF5}"/>
              </a:ext>
            </a:extLst>
          </p:cNvPr>
          <p:cNvSpPr>
            <a:spLocks noGrp="1"/>
          </p:cNvSpPr>
          <p:nvPr>
            <p:ph type="dt" sz="half" idx="10"/>
          </p:nvPr>
        </p:nvSpPr>
        <p:spPr/>
        <p:txBody>
          <a:bodyPr/>
          <a:lstStyle/>
          <a:p>
            <a:fld id="{87FC1FA3-A5AB-407B-BD3C-262132A0D495}" type="datetimeFigureOut">
              <a:rPr lang="en-US" smtClean="0"/>
              <a:t>1/25/2024</a:t>
            </a:fld>
            <a:endParaRPr lang="en-US"/>
          </a:p>
        </p:txBody>
      </p:sp>
      <p:sp>
        <p:nvSpPr>
          <p:cNvPr id="5" name="Footer Placeholder 4">
            <a:extLst>
              <a:ext uri="{FF2B5EF4-FFF2-40B4-BE49-F238E27FC236}">
                <a16:creationId xmlns:a16="http://schemas.microsoft.com/office/drawing/2014/main" id="{C81E5572-5837-47F0-B9A5-73C416286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9A5CF-2558-417D-8D0E-3B14587B4E0F}"/>
              </a:ext>
            </a:extLst>
          </p:cNvPr>
          <p:cNvSpPr>
            <a:spLocks noGrp="1"/>
          </p:cNvSpPr>
          <p:nvPr>
            <p:ph type="sldNum" sz="quarter" idx="12"/>
          </p:nvPr>
        </p:nvSpPr>
        <p:spPr/>
        <p:txBody>
          <a:bodyPr/>
          <a:lstStyle/>
          <a:p>
            <a:fld id="{5BE0CC8E-29C1-4652-9579-9C96A3DB1EFE}" type="slidenum">
              <a:rPr lang="en-US" smtClean="0"/>
              <a:t>‹#›</a:t>
            </a:fld>
            <a:endParaRPr lang="en-US"/>
          </a:p>
        </p:txBody>
      </p:sp>
      <p:sp>
        <p:nvSpPr>
          <p:cNvPr id="2" name="Title 1">
            <a:extLst>
              <a:ext uri="{FF2B5EF4-FFF2-40B4-BE49-F238E27FC236}">
                <a16:creationId xmlns:a16="http://schemas.microsoft.com/office/drawing/2014/main" id="{C07E572F-BD21-4D10-BB90-3485EC787787}"/>
              </a:ext>
            </a:extLst>
          </p:cNvPr>
          <p:cNvSpPr>
            <a:spLocks noGrp="1"/>
          </p:cNvSpPr>
          <p:nvPr>
            <p:ph type="title"/>
          </p:nvPr>
        </p:nvSpPr>
        <p:spPr>
          <a:xfrm>
            <a:off x="838200" y="365126"/>
            <a:ext cx="10515600" cy="752474"/>
          </a:xfrm>
          <a:solidFill>
            <a:schemeClr val="accent1"/>
          </a:solidFill>
        </p:spPr>
        <p:txBody>
          <a:bodyPr>
            <a:normAutofit/>
          </a:bodyPr>
          <a:lstStyle>
            <a:lvl1pPr algn="ctr">
              <a:defRPr sz="29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96419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1/25/2024</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952594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34289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964C94EC-8DD2-461E-8A4B-A689DBB99EC9}"/>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itle 1">
            <a:extLst>
              <a:ext uri="{FF2B5EF4-FFF2-40B4-BE49-F238E27FC236}">
                <a16:creationId xmlns:a16="http://schemas.microsoft.com/office/drawing/2014/main" id="{38FC9D22-E44C-43B3-860C-349059B6742B}"/>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A876E112-D409-49BF-9919-FC4DD13388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1411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630E-2121-DF9B-2931-A215DBCBE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7BA460-A163-1203-A948-8DDD787C46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548BC9-FEF8-5F1B-7E3F-C4E79B6AAAD0}"/>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94B17CDC-056D-97D0-19C7-331C32E35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588EC-8BFD-6A09-7E48-F9EDB46C3095}"/>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3176354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33BD-B4FE-30D8-8AF5-4C3B661669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A7714-75BB-21A2-93E4-C44204574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568ED-63F4-2EC4-8051-173D5BC9AB31}"/>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A2514391-3673-0A8D-35BD-B9439A986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9EAA9-63E6-E615-39BC-BB37A715BC4C}"/>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2209786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1609-FB43-1006-425A-8BB8C1F0D6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A6E5B-4F41-0439-67AB-98A6067942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5F208-3B21-B528-4A8A-2DF690EC4A23}"/>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E2D679BD-8234-382C-3DE8-AFFE505CF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AB8E9-BD83-0CFC-498D-27DFB152DD81}"/>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2050831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293A-A0D4-6660-5511-3F099B7A7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9C2B8E-A2F4-2941-5907-E69A0CD4C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16A6F-80C3-598C-C41E-61A0164AD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AB8C5B-514E-BF92-A816-191DCEECA127}"/>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6" name="Footer Placeholder 5">
            <a:extLst>
              <a:ext uri="{FF2B5EF4-FFF2-40B4-BE49-F238E27FC236}">
                <a16:creationId xmlns:a16="http://schemas.microsoft.com/office/drawing/2014/main" id="{BF8838BC-5E2F-8ACE-F06C-B1412E9E9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A05AE-8F1E-BF4D-AB7C-E6F8F04F5E61}"/>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1604385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AE56-CB92-7130-2ACF-07166055D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529AF6-8618-DA32-6956-28AFC189D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78C11-67DC-E260-66D7-C31B4D002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3C025-9222-11FA-A473-A0291B8A7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2A7C4E-BF07-40A4-97BA-D744864007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F72B68-B479-2030-2F13-DDC78F19B47D}"/>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8" name="Footer Placeholder 7">
            <a:extLst>
              <a:ext uri="{FF2B5EF4-FFF2-40B4-BE49-F238E27FC236}">
                <a16:creationId xmlns:a16="http://schemas.microsoft.com/office/drawing/2014/main" id="{B99E40DB-E3C4-D347-2684-50D8C2BC5A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1FD4ED-AE50-2D61-33B1-10750A6A5574}"/>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260573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B430-4CCC-73EF-C901-0CB945EB4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C7C0C7-2C6D-ED39-D267-D2C5AADF4420}"/>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4" name="Footer Placeholder 3">
            <a:extLst>
              <a:ext uri="{FF2B5EF4-FFF2-40B4-BE49-F238E27FC236}">
                <a16:creationId xmlns:a16="http://schemas.microsoft.com/office/drawing/2014/main" id="{CECCED77-B927-C1A2-B9AF-C62148CF5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0A8F9-3D6B-C7E6-1967-4A802FAA4739}"/>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1830777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0D58B-11C2-23F2-31EA-2847F9DEC0FD}"/>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3" name="Footer Placeholder 2">
            <a:extLst>
              <a:ext uri="{FF2B5EF4-FFF2-40B4-BE49-F238E27FC236}">
                <a16:creationId xmlns:a16="http://schemas.microsoft.com/office/drawing/2014/main" id="{8E5846F5-20B6-773F-63B8-7688E55CF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C71CF-C2E2-7C0A-1B5C-A83676F84C09}"/>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4000199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F75C-3C9D-36AA-169D-D9BE2320F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FB4F24-97AD-D0F3-5394-EFFCE9600A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61CCD-F8D0-E73F-CCFC-CC116211C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C18EB-E101-ADFB-1408-F5F1CC63A41D}"/>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6" name="Footer Placeholder 5">
            <a:extLst>
              <a:ext uri="{FF2B5EF4-FFF2-40B4-BE49-F238E27FC236}">
                <a16:creationId xmlns:a16="http://schemas.microsoft.com/office/drawing/2014/main" id="{9E2FBAFD-A0D7-8EAD-FA05-F836434B3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9C751-ED98-29CD-9E58-874A8A6E9EBB}"/>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3888358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8C3F-067A-F95A-01C2-7D9AC40022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AA9572-0C96-226C-5406-D1482B01F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DEF7E5-9B7A-6AFA-3891-E7E051ABF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A7C4C-7FE7-F3E2-5A31-3FCB902DE48C}"/>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6" name="Footer Placeholder 5">
            <a:extLst>
              <a:ext uri="{FF2B5EF4-FFF2-40B4-BE49-F238E27FC236}">
                <a16:creationId xmlns:a16="http://schemas.microsoft.com/office/drawing/2014/main" id="{E7E319DD-E496-ACE5-B063-E2E415470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05BBC-0B56-61A7-ED91-436C300BBC1C}"/>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2397597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7E37-F64A-0F9F-5A31-162ADD12D6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01D389-12BC-3850-48EB-B4278A687C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06628-91DC-690E-59D3-AA86488BDD88}"/>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76AFCE5A-661D-C71A-0D0D-9B85773D2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4AF-C6FD-F47F-47CB-817B276DF630}"/>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314122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11" name="Title 1">
            <a:extLst>
              <a:ext uri="{FF2B5EF4-FFF2-40B4-BE49-F238E27FC236}">
                <a16:creationId xmlns:a16="http://schemas.microsoft.com/office/drawing/2014/main" id="{75B18315-5116-407E-BB94-00E7C11B1E7A}"/>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D5057F67-8113-4AC9-B0C3-136F867AC2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3312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7995F-9519-9C55-E475-75F6613B99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9A7CD-FB45-8515-7F42-B3E02D4C8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1443A-EF3F-3CF1-F353-AE4175C4CD95}"/>
              </a:ext>
            </a:extLst>
          </p:cNvPr>
          <p:cNvSpPr>
            <a:spLocks noGrp="1"/>
          </p:cNvSpPr>
          <p:nvPr>
            <p:ph type="dt" sz="half" idx="10"/>
          </p:nvPr>
        </p:nvSpPr>
        <p:spPr/>
        <p:txBody>
          <a:body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62553C71-D99B-55B9-4244-9117BD42E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231FF-80F0-BE04-2632-70351F17E017}"/>
              </a:ext>
            </a:extLst>
          </p:cNvPr>
          <p:cNvSpPr>
            <a:spLocks noGrp="1"/>
          </p:cNvSpPr>
          <p:nvPr>
            <p:ph type="sldNum" sz="quarter" idx="12"/>
          </p:nvPr>
        </p:nvSpPr>
        <p:spPr/>
        <p:txBody>
          <a:bodyPr/>
          <a:lstStyle/>
          <a:p>
            <a:fld id="{2AB7431E-0768-4637-B57B-604D372B9DD3}" type="slidenum">
              <a:rPr lang="en-US" smtClean="0"/>
              <a:t>‹#›</a:t>
            </a:fld>
            <a:endParaRPr lang="en-US"/>
          </a:p>
        </p:txBody>
      </p:sp>
    </p:spTree>
    <p:extLst>
      <p:ext uri="{BB962C8B-B14F-4D97-AF65-F5344CB8AC3E}">
        <p14:creationId xmlns:p14="http://schemas.microsoft.com/office/powerpoint/2010/main" val="3909071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269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760596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05030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75459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1BB19AF2-D836-4D6A-8184-F9497AC887B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7" name="Content Placeholder 2">
            <a:extLst>
              <a:ext uri="{FF2B5EF4-FFF2-40B4-BE49-F238E27FC236}">
                <a16:creationId xmlns:a16="http://schemas.microsoft.com/office/drawing/2014/main" id="{AFEDCE58-1ED8-433B-BA24-EFE79700BB23}"/>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734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mn-lt"/>
              </a:defRPr>
            </a:lvl1pPr>
          </a:lstStyle>
          <a:p>
            <a:r>
              <a:rPr lang="en-US"/>
              <a:t>Click to edit Master title style</a:t>
            </a:r>
          </a:p>
        </p:txBody>
      </p:sp>
      <p:sp>
        <p:nvSpPr>
          <p:cNvPr id="7" name="Content Placeholder 2">
            <a:extLst>
              <a:ext uri="{FF2B5EF4-FFF2-40B4-BE49-F238E27FC236}">
                <a16:creationId xmlns:a16="http://schemas.microsoft.com/office/drawing/2014/main" id="{B3C68F5B-BD45-47A4-B45D-508256C30249}"/>
              </a:ext>
            </a:extLst>
          </p:cNvPr>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9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56201" y="-7894"/>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8" name="Title 1">
            <a:extLst>
              <a:ext uri="{FF2B5EF4-FFF2-40B4-BE49-F238E27FC236}">
                <a16:creationId xmlns:a16="http://schemas.microsoft.com/office/drawing/2014/main" id="{1F482519-766D-43E7-813A-03795617573A}"/>
              </a:ext>
            </a:extLst>
          </p:cNvPr>
          <p:cNvSpPr>
            <a:spLocks noGrp="1"/>
          </p:cNvSpPr>
          <p:nvPr>
            <p:ph type="title"/>
          </p:nvPr>
        </p:nvSpPr>
        <p:spPr>
          <a:xfrm>
            <a:off x="371950" y="2279650"/>
            <a:ext cx="4035590" cy="1973173"/>
          </a:xfrm>
          <a:prstGeom prst="rect">
            <a:avLst/>
          </a:prstGeom>
        </p:spPr>
        <p:txBody>
          <a:bodyPr anchor="ctr"/>
          <a:lstStyle>
            <a:lvl1pPr algn="ctr">
              <a:defRPr b="1">
                <a:solidFill>
                  <a:schemeClr val="bg1"/>
                </a:solidFill>
                <a:latin typeface="+mn-lt"/>
              </a:defRPr>
            </a:lvl1pPr>
          </a:lstStyle>
          <a:p>
            <a:r>
              <a:rPr lang="en-US"/>
              <a:t>Click to edit Master title style</a:t>
            </a:r>
          </a:p>
        </p:txBody>
      </p:sp>
      <p:sp>
        <p:nvSpPr>
          <p:cNvPr id="9" name="Content Placeholder 3">
            <a:extLst>
              <a:ext uri="{FF2B5EF4-FFF2-40B4-BE49-F238E27FC236}">
                <a16:creationId xmlns:a16="http://schemas.microsoft.com/office/drawing/2014/main" id="{057669D6-076F-43EB-BE8E-626F2234F89A}"/>
              </a:ext>
            </a:extLst>
          </p:cNvPr>
          <p:cNvSpPr>
            <a:spLocks noGrp="1"/>
          </p:cNvSpPr>
          <p:nvPr>
            <p:ph sz="half" idx="2"/>
          </p:nvPr>
        </p:nvSpPr>
        <p:spPr>
          <a:xfrm>
            <a:off x="5503653" y="1825625"/>
            <a:ext cx="5850147"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95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
        <p:nvSpPr>
          <p:cNvPr id="6" name="Title 1">
            <a:extLst>
              <a:ext uri="{FF2B5EF4-FFF2-40B4-BE49-F238E27FC236}">
                <a16:creationId xmlns:a16="http://schemas.microsoft.com/office/drawing/2014/main" id="{59CD1B05-38BB-40F7-AB17-3AC839B62EFE}"/>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tx1"/>
                </a:solidFill>
                <a:latin typeface="+mn-lt"/>
              </a:defRPr>
            </a:lvl1pPr>
          </a:lstStyle>
          <a:p>
            <a:r>
              <a:rPr lang="en-US"/>
              <a:t>Click to edit Master title style</a:t>
            </a:r>
          </a:p>
        </p:txBody>
      </p:sp>
      <p:sp>
        <p:nvSpPr>
          <p:cNvPr id="8" name="Content Placeholder 2">
            <a:extLst>
              <a:ext uri="{FF2B5EF4-FFF2-40B4-BE49-F238E27FC236}">
                <a16:creationId xmlns:a16="http://schemas.microsoft.com/office/drawing/2014/main" id="{CF0E29D6-D172-4D66-96A7-F96C68C8202F}"/>
              </a:ext>
            </a:extLst>
          </p:cNvPr>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B312FFC-69D6-4318-84DF-6D4041D3B8BE}"/>
              </a:ext>
            </a:extLst>
          </p:cNvPr>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937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
        <p:nvSpPr>
          <p:cNvPr id="8" name="Content Placeholder 2">
            <a:extLst>
              <a:ext uri="{FF2B5EF4-FFF2-40B4-BE49-F238E27FC236}">
                <a16:creationId xmlns:a16="http://schemas.microsoft.com/office/drawing/2014/main" id="{0BB94EEA-4D62-459B-B548-CAAFD1861F3A}"/>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D36DEA71-F9F1-455C-AE5E-786F36EF1C8D}"/>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FBA1396-BABA-4E41-B0E5-EE6AC8276783}"/>
              </a:ext>
            </a:extLst>
          </p:cNvPr>
          <p:cNvSpPr>
            <a:spLocks noGrp="1"/>
          </p:cNvSpPr>
          <p:nvPr>
            <p:ph type="title"/>
          </p:nvPr>
        </p:nvSpPr>
        <p:spPr>
          <a:xfrm>
            <a:off x="1997122" y="365125"/>
            <a:ext cx="9356678" cy="1325563"/>
          </a:xfrm>
          <a:prstGeom prst="rect">
            <a:avLst/>
          </a:prstGeom>
        </p:spPr>
        <p:txBody>
          <a:bodyPr anchor="ctr"/>
          <a:lstStyle>
            <a:lvl1pPr algn="ctr">
              <a:defRPr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3595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699" r:id="rId8"/>
    <p:sldLayoutId id="2147483714" r:id="rId9"/>
    <p:sldLayoutId id="2147483662" r:id="rId10"/>
    <p:sldLayoutId id="2147483671" r:id="rId11"/>
    <p:sldLayoutId id="2147483673" r:id="rId12"/>
    <p:sldLayoutId id="2147483651" r:id="rId13"/>
    <p:sldLayoutId id="2147483663" r:id="rId14"/>
    <p:sldLayoutId id="2147483672" r:id="rId15"/>
    <p:sldLayoutId id="2147483665" r:id="rId16"/>
    <p:sldLayoutId id="2147483666" r:id="rId17"/>
    <p:sldLayoutId id="2147483674" r:id="rId18"/>
    <p:sldLayoutId id="2147483675" r:id="rId19"/>
    <p:sldLayoutId id="2147483682" r:id="rId20"/>
    <p:sldLayoutId id="2147483679" r:id="rId21"/>
    <p:sldLayoutId id="2147483685" r:id="rId22"/>
    <p:sldLayoutId id="2147483676" r:id="rId23"/>
    <p:sldLayoutId id="2147483678" r:id="rId24"/>
    <p:sldLayoutId id="2147483684" r:id="rId25"/>
    <p:sldLayoutId id="2147483701" r:id="rId26"/>
    <p:sldLayoutId id="2147483702" r:id="rId27"/>
    <p:sldLayoutId id="2147483705" r:id="rId28"/>
    <p:sldLayoutId id="2147483706"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69D82-5428-39EE-59C8-BCFD998E1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1C79DB-78BF-864E-E4FF-29137CE68C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D7AE2-7AA0-6E40-C406-A59C31873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93A67-39AD-4D4D-9456-82C296A2C88C}" type="datetimeFigureOut">
              <a:rPr lang="en-US" smtClean="0"/>
              <a:t>1/25/2024</a:t>
            </a:fld>
            <a:endParaRPr lang="en-US"/>
          </a:p>
        </p:txBody>
      </p:sp>
      <p:sp>
        <p:nvSpPr>
          <p:cNvPr id="5" name="Footer Placeholder 4">
            <a:extLst>
              <a:ext uri="{FF2B5EF4-FFF2-40B4-BE49-F238E27FC236}">
                <a16:creationId xmlns:a16="http://schemas.microsoft.com/office/drawing/2014/main" id="{4A4C0D9E-B465-94A9-8AEC-0A74CED02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1E5053-45F6-1F7D-2D96-36111BD16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7431E-0768-4637-B57B-604D372B9DD3}" type="slidenum">
              <a:rPr lang="en-US" smtClean="0"/>
              <a:t>‹#›</a:t>
            </a:fld>
            <a:endParaRPr lang="en-US"/>
          </a:p>
        </p:txBody>
      </p:sp>
    </p:spTree>
    <p:extLst>
      <p:ext uri="{BB962C8B-B14F-4D97-AF65-F5344CB8AC3E}">
        <p14:creationId xmlns:p14="http://schemas.microsoft.com/office/powerpoint/2010/main" val="131855879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el-una.org/leadership/working-groups/primo/"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el-una.org/leadership/working-groups/primo/primo-sites/" TargetMode="External"/><Relationship Id="rId4" Type="http://schemas.openxmlformats.org/officeDocument/2006/relationships/hyperlink" Target="https://el-una.org/leadership/working-groups/primo/leader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e-nug.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e-nug.org/about/" TargetMode="External"/><Relationship Id="rId4" Type="http://schemas.openxmlformats.org/officeDocument/2006/relationships/hyperlink" Target="http://e-nug.org/past-conferenc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hyperlink" Target="mailto:info@slcny.libanswers.com" TargetMode="External"/><Relationship Id="rId4" Type="http://schemas.openxmlformats.org/officeDocument/2006/relationships/hyperlink" Target="mailto:Olis@suny.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471" y="607703"/>
            <a:ext cx="3289303" cy="3289303"/>
          </a:xfrm>
          <a:prstGeom prst="rect">
            <a:avLst/>
          </a:prstGeom>
        </p:spPr>
      </p:pic>
      <p:sp>
        <p:nvSpPr>
          <p:cNvPr id="7" name="TextBox 6">
            <a:extLst>
              <a:ext uri="{FF2B5EF4-FFF2-40B4-BE49-F238E27FC236}">
                <a16:creationId xmlns:a16="http://schemas.microsoft.com/office/drawing/2014/main" id="{D8FED0B1-9072-2141-8E83-CC5FD0CE2F5B}"/>
              </a:ext>
            </a:extLst>
          </p:cNvPr>
          <p:cNvSpPr txBox="1"/>
          <p:nvPr/>
        </p:nvSpPr>
        <p:spPr>
          <a:xfrm>
            <a:off x="127861" y="4723394"/>
            <a:ext cx="11932023" cy="523220"/>
          </a:xfrm>
          <a:prstGeom prst="rect">
            <a:avLst/>
          </a:prstGeom>
          <a:noFill/>
        </p:spPr>
        <p:txBody>
          <a:bodyPr wrap="square" rtlCol="0">
            <a:spAutoFit/>
          </a:bodyPr>
          <a:lstStyle/>
          <a:p>
            <a:pPr algn="ctr"/>
            <a:r>
              <a:rPr lang="en-US" sz="2800" b="1" dirty="0">
                <a:solidFill>
                  <a:schemeClr val="bg1"/>
                </a:solidFill>
                <a:latin typeface="Helvetica" pitchFamily="2" charset="0"/>
              </a:rPr>
              <a:t>SUNY’s Consortial ELUNA Membership</a:t>
            </a:r>
          </a:p>
        </p:txBody>
      </p:sp>
      <p:sp>
        <p:nvSpPr>
          <p:cNvPr id="10" name="TextBox 9">
            <a:extLst>
              <a:ext uri="{FF2B5EF4-FFF2-40B4-BE49-F238E27FC236}">
                <a16:creationId xmlns:a16="http://schemas.microsoft.com/office/drawing/2014/main" id="{0B1734AB-3F9E-4647-89BF-C8A7523B9365}"/>
              </a:ext>
            </a:extLst>
          </p:cNvPr>
          <p:cNvSpPr txBox="1"/>
          <p:nvPr/>
        </p:nvSpPr>
        <p:spPr>
          <a:xfrm>
            <a:off x="127861" y="6052889"/>
            <a:ext cx="11932023" cy="523220"/>
          </a:xfrm>
          <a:prstGeom prst="rect">
            <a:avLst/>
          </a:prstGeom>
          <a:noFill/>
        </p:spPr>
        <p:txBody>
          <a:bodyPr wrap="square" lIns="91440" tIns="45720" rIns="91440" bIns="45720" rtlCol="0" anchor="t">
            <a:spAutoFit/>
          </a:bodyPr>
          <a:lstStyle/>
          <a:p>
            <a:pPr algn="ctr"/>
            <a:r>
              <a:rPr lang="en-US" sz="2800" dirty="0">
                <a:solidFill>
                  <a:srgbClr val="00B0F0"/>
                </a:solidFill>
                <a:latin typeface="Helvetica"/>
                <a:cs typeface="Helvetica"/>
              </a:rPr>
              <a:t>January 25, 2024</a:t>
            </a:r>
            <a:endParaRPr lang="en-US" sz="2800" dirty="0">
              <a:solidFill>
                <a:srgbClr val="00B0F0"/>
              </a:solidFill>
              <a:latin typeface="Helvetica" pitchFamily="2" charset="0"/>
            </a:endParaRPr>
          </a:p>
        </p:txBody>
      </p:sp>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6583-D54A-6CD4-6F2C-1459CA15E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41E90-0A20-91D9-4D97-A5D112729758}"/>
              </a:ext>
            </a:extLst>
          </p:cNvPr>
          <p:cNvSpPr>
            <a:spLocks noGrp="1"/>
          </p:cNvSpPr>
          <p:nvPr>
            <p:ph type="title"/>
          </p:nvPr>
        </p:nvSpPr>
        <p:spPr/>
        <p:txBody>
          <a:bodyPr lIns="91440" tIns="45720" rIns="91440" bIns="45720" anchor="ctr"/>
          <a:lstStyle/>
          <a:p>
            <a:r>
              <a:rPr lang="en-US" dirty="0">
                <a:cs typeface="Calibri"/>
              </a:rPr>
              <a:t>ELUNA 23-24 Strategic Issues</a:t>
            </a:r>
            <a:endParaRPr lang="en-US" dirty="0"/>
          </a:p>
        </p:txBody>
      </p:sp>
      <p:sp>
        <p:nvSpPr>
          <p:cNvPr id="6" name="Content Placeholder 2">
            <a:extLst>
              <a:ext uri="{FF2B5EF4-FFF2-40B4-BE49-F238E27FC236}">
                <a16:creationId xmlns:a16="http://schemas.microsoft.com/office/drawing/2014/main" id="{6BDC9E12-D75B-5018-5BAB-DB20EFFA1F8B}"/>
              </a:ext>
            </a:extLst>
          </p:cNvPr>
          <p:cNvSpPr>
            <a:spLocks noGrp="1"/>
          </p:cNvSpPr>
          <p:nvPr>
            <p:ph idx="1"/>
          </p:nvPr>
        </p:nvSpPr>
        <p:spPr>
          <a:xfrm>
            <a:off x="1017814" y="1807476"/>
            <a:ext cx="10820399" cy="4351338"/>
          </a:xfrm>
        </p:spPr>
        <p:txBody>
          <a:bodyPr lIns="91440" tIns="45720" rIns="91440" bIns="45720" anchor="t"/>
          <a:lstStyle/>
          <a:p>
            <a:pPr marL="0" indent="0">
              <a:buNone/>
            </a:pPr>
            <a:endParaRPr lang="en-US" sz="2400" b="1" dirty="0">
              <a:latin typeface="Helvetica"/>
              <a:cs typeface="Calibri"/>
            </a:endParaRPr>
          </a:p>
          <a:p>
            <a:pPr marL="0" indent="0">
              <a:buNone/>
            </a:pPr>
            <a:r>
              <a:rPr lang="en-US" sz="2400" b="1" dirty="0">
                <a:latin typeface="Helvetica"/>
                <a:cs typeface="Calibri"/>
              </a:rPr>
              <a:t>The Role of Content: Monitoring and improving content issues:</a:t>
            </a:r>
          </a:p>
          <a:p>
            <a:r>
              <a:rPr lang="en-US" sz="2400" dirty="0">
                <a:latin typeface="Helvetica"/>
                <a:cs typeface="Calibri"/>
              </a:rPr>
              <a:t>CDI Advisory Group: recommend enhancement process for content</a:t>
            </a:r>
          </a:p>
          <a:p>
            <a:r>
              <a:rPr lang="en-US" sz="2400" dirty="0">
                <a:latin typeface="Helvetica"/>
                <a:cs typeface="Calibri"/>
              </a:rPr>
              <a:t>Data Excellence: how can enrichment from Clarivate and other sources improve CDI?</a:t>
            </a:r>
          </a:p>
          <a:p>
            <a:r>
              <a:rPr lang="en-US" sz="2400" dirty="0">
                <a:latin typeface="Helvetica"/>
                <a:cs typeface="Calibri"/>
              </a:rPr>
              <a:t>Linked Open Data URI Report</a:t>
            </a:r>
          </a:p>
          <a:p>
            <a:r>
              <a:rPr lang="en-US" sz="2400" dirty="0">
                <a:latin typeface="Helvetica"/>
                <a:cs typeface="Calibri"/>
              </a:rPr>
              <a:t>DEI in Search Advisory Group</a:t>
            </a:r>
          </a:p>
          <a:p>
            <a:r>
              <a:rPr lang="en-US" sz="2400" dirty="0">
                <a:latin typeface="Helvetica"/>
                <a:cs typeface="Calibri"/>
              </a:rPr>
              <a:t>Metadata Workflows and Sharing Arrangements</a:t>
            </a:r>
          </a:p>
          <a:p>
            <a:endParaRPr lang="en-US" sz="2400" b="1" dirty="0">
              <a:latin typeface="Helvetica"/>
              <a:cs typeface="Calibri"/>
            </a:endParaRPr>
          </a:p>
          <a:p>
            <a:pPr marL="0" indent="0">
              <a:buNone/>
            </a:pPr>
            <a:endParaRPr lang="en-US" dirty="0">
              <a:latin typeface="Helvetica"/>
              <a:cs typeface="Calibri"/>
            </a:endParaRPr>
          </a:p>
        </p:txBody>
      </p:sp>
    </p:spTree>
    <p:extLst>
      <p:ext uri="{BB962C8B-B14F-4D97-AF65-F5344CB8AC3E}">
        <p14:creationId xmlns:p14="http://schemas.microsoft.com/office/powerpoint/2010/main" val="331342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31C1D-26D0-D856-4A43-8B589B429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6248E-13ED-D96C-3C10-25E3F8D3ABE9}"/>
              </a:ext>
            </a:extLst>
          </p:cNvPr>
          <p:cNvSpPr>
            <a:spLocks noGrp="1"/>
          </p:cNvSpPr>
          <p:nvPr>
            <p:ph type="title"/>
          </p:nvPr>
        </p:nvSpPr>
        <p:spPr/>
        <p:txBody>
          <a:bodyPr lIns="91440" tIns="45720" rIns="91440" bIns="45720" anchor="ctr"/>
          <a:lstStyle/>
          <a:p>
            <a:r>
              <a:rPr lang="en-US" dirty="0">
                <a:cs typeface="Calibri"/>
              </a:rPr>
              <a:t>ELUNA – Benefits</a:t>
            </a:r>
            <a:endParaRPr lang="en-US" dirty="0"/>
          </a:p>
        </p:txBody>
      </p:sp>
      <p:sp>
        <p:nvSpPr>
          <p:cNvPr id="6" name="Content Placeholder 2">
            <a:extLst>
              <a:ext uri="{FF2B5EF4-FFF2-40B4-BE49-F238E27FC236}">
                <a16:creationId xmlns:a16="http://schemas.microsoft.com/office/drawing/2014/main" id="{4C5AF4A6-58E6-DF59-7EBD-03F7BAF52D3B}"/>
              </a:ext>
            </a:extLst>
          </p:cNvPr>
          <p:cNvSpPr>
            <a:spLocks noGrp="1"/>
          </p:cNvSpPr>
          <p:nvPr>
            <p:ph idx="1"/>
          </p:nvPr>
        </p:nvSpPr>
        <p:spPr>
          <a:xfrm>
            <a:off x="1017815" y="2052411"/>
            <a:ext cx="4184685" cy="4351338"/>
          </a:xfrm>
        </p:spPr>
        <p:txBody>
          <a:bodyPr lIns="91440" tIns="45720" rIns="91440" bIns="45720" anchor="t"/>
          <a:lstStyle/>
          <a:p>
            <a:pPr marL="0" indent="0">
              <a:buNone/>
            </a:pPr>
            <a:r>
              <a:rPr lang="en-US" sz="2000" b="1" dirty="0">
                <a:latin typeface="Helvetica"/>
                <a:cs typeface="Calibri"/>
              </a:rPr>
              <a:t>Client benefits:</a:t>
            </a:r>
          </a:p>
          <a:p>
            <a:r>
              <a:rPr lang="en-US" sz="2000" dirty="0">
                <a:latin typeface="Helvetica"/>
                <a:cs typeface="Calibri"/>
              </a:rPr>
              <a:t>Email lists</a:t>
            </a:r>
          </a:p>
          <a:p>
            <a:pPr lvl="1"/>
            <a:r>
              <a:rPr lang="en-US" sz="1600" dirty="0">
                <a:latin typeface="Helvetica"/>
                <a:cs typeface="Calibri"/>
              </a:rPr>
              <a:t>Alma</a:t>
            </a:r>
          </a:p>
          <a:p>
            <a:pPr lvl="1"/>
            <a:r>
              <a:rPr lang="en-US" sz="1600" dirty="0">
                <a:latin typeface="Helvetica"/>
                <a:cs typeface="Calibri"/>
              </a:rPr>
              <a:t>Primo</a:t>
            </a:r>
          </a:p>
          <a:p>
            <a:pPr lvl="1"/>
            <a:r>
              <a:rPr lang="en-US" sz="1600" dirty="0">
                <a:latin typeface="Helvetica"/>
                <a:cs typeface="Calibri"/>
              </a:rPr>
              <a:t>ELUNA Announce</a:t>
            </a:r>
          </a:p>
          <a:p>
            <a:pPr lvl="1"/>
            <a:r>
              <a:rPr lang="en-US" sz="1600" dirty="0">
                <a:latin typeface="Helvetica"/>
                <a:cs typeface="Calibri"/>
              </a:rPr>
              <a:t>Several other product specific lists</a:t>
            </a:r>
          </a:p>
          <a:p>
            <a:r>
              <a:rPr lang="en-US" sz="2000" dirty="0">
                <a:latin typeface="Helvetica"/>
                <a:cs typeface="Calibri"/>
              </a:rPr>
              <a:t>RUG - Regional Users Groups</a:t>
            </a:r>
          </a:p>
          <a:p>
            <a:pPr marL="0" indent="0">
              <a:buNone/>
            </a:pPr>
            <a:endParaRPr lang="en-US" dirty="0">
              <a:latin typeface="Helvetica"/>
              <a:cs typeface="Calibri"/>
            </a:endParaRPr>
          </a:p>
        </p:txBody>
      </p:sp>
      <p:sp>
        <p:nvSpPr>
          <p:cNvPr id="5" name="Content Placeholder 2">
            <a:extLst>
              <a:ext uri="{FF2B5EF4-FFF2-40B4-BE49-F238E27FC236}">
                <a16:creationId xmlns:a16="http://schemas.microsoft.com/office/drawing/2014/main" id="{B26FE970-CBAD-AEC9-2B1E-013C474D0E29}"/>
              </a:ext>
            </a:extLst>
          </p:cNvPr>
          <p:cNvSpPr txBox="1">
            <a:spLocks/>
          </p:cNvSpPr>
          <p:nvPr/>
        </p:nvSpPr>
        <p:spPr>
          <a:xfrm>
            <a:off x="5421086" y="1970768"/>
            <a:ext cx="6296310" cy="31568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Helvetica"/>
                <a:cs typeface="Calibri"/>
              </a:rPr>
              <a:t>Individual campus membership: (dues $380 a year)</a:t>
            </a:r>
          </a:p>
          <a:p>
            <a:r>
              <a:rPr lang="en-US" sz="2000" dirty="0">
                <a:latin typeface="Helvetica"/>
                <a:cs typeface="Calibri"/>
              </a:rPr>
              <a:t>All of the Client benefits +</a:t>
            </a:r>
          </a:p>
          <a:p>
            <a:pPr lvl="1"/>
            <a:r>
              <a:rPr lang="en-US" sz="1600" dirty="0">
                <a:latin typeface="Helvetica"/>
                <a:cs typeface="Calibri"/>
              </a:rPr>
              <a:t>Enhancement voting 100 points per campus</a:t>
            </a:r>
          </a:p>
          <a:p>
            <a:pPr lvl="1"/>
            <a:r>
              <a:rPr lang="en-US" sz="1600" dirty="0">
                <a:latin typeface="Helvetica"/>
                <a:cs typeface="Calibri"/>
              </a:rPr>
              <a:t>Document repository access - prior conference proceedings and many RUG presentations as well</a:t>
            </a:r>
          </a:p>
          <a:p>
            <a:pPr lvl="1"/>
            <a:r>
              <a:rPr lang="en-US" sz="1600" dirty="0">
                <a:latin typeface="Helvetica"/>
                <a:cs typeface="Calibri"/>
              </a:rPr>
              <a:t>Participation in Governance</a:t>
            </a:r>
          </a:p>
          <a:p>
            <a:pPr lvl="1"/>
            <a:r>
              <a:rPr lang="en-US" sz="1600" dirty="0">
                <a:latin typeface="Helvetica"/>
                <a:cs typeface="Calibri"/>
              </a:rPr>
              <a:t>This year ELUNA Learns online series part of membership</a:t>
            </a:r>
          </a:p>
          <a:p>
            <a:pPr lvl="1"/>
            <a:r>
              <a:rPr lang="en-US" sz="1600" dirty="0">
                <a:latin typeface="Helvetica"/>
                <a:cs typeface="Calibri"/>
              </a:rPr>
              <a:t>Discount when attending the Annual Conference</a:t>
            </a:r>
          </a:p>
          <a:p>
            <a:pPr marL="0" indent="0">
              <a:buFont typeface="Arial" panose="020B0604020202020204" pitchFamily="34" charset="0"/>
              <a:buNone/>
            </a:pPr>
            <a:endParaRPr lang="en-US" dirty="0">
              <a:latin typeface="Helvetica"/>
              <a:cs typeface="Calibri"/>
            </a:endParaRPr>
          </a:p>
        </p:txBody>
      </p:sp>
    </p:spTree>
    <p:extLst>
      <p:ext uri="{BB962C8B-B14F-4D97-AF65-F5344CB8AC3E}">
        <p14:creationId xmlns:p14="http://schemas.microsoft.com/office/powerpoint/2010/main" val="306940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5265E-C7B6-D0E1-3528-DCEC18200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558AD-8101-7B0C-48FF-DB0F93854C14}"/>
              </a:ext>
            </a:extLst>
          </p:cNvPr>
          <p:cNvSpPr>
            <a:spLocks noGrp="1"/>
          </p:cNvSpPr>
          <p:nvPr>
            <p:ph type="title"/>
          </p:nvPr>
        </p:nvSpPr>
        <p:spPr/>
        <p:txBody>
          <a:bodyPr lIns="91440" tIns="45720" rIns="91440" bIns="45720" anchor="ctr"/>
          <a:lstStyle/>
          <a:p>
            <a:r>
              <a:rPr lang="en-US" dirty="0">
                <a:cs typeface="Calibri"/>
              </a:rPr>
              <a:t>ELUNA </a:t>
            </a:r>
            <a:r>
              <a:rPr lang="en-US" dirty="0" err="1">
                <a:cs typeface="Calibri"/>
              </a:rPr>
              <a:t>Consortial</a:t>
            </a:r>
            <a:r>
              <a:rPr lang="en-US" dirty="0">
                <a:cs typeface="Calibri"/>
              </a:rPr>
              <a:t> Benefits</a:t>
            </a:r>
            <a:endParaRPr lang="en-US" dirty="0"/>
          </a:p>
        </p:txBody>
      </p:sp>
      <p:sp>
        <p:nvSpPr>
          <p:cNvPr id="4" name="Content Placeholder 2">
            <a:extLst>
              <a:ext uri="{FF2B5EF4-FFF2-40B4-BE49-F238E27FC236}">
                <a16:creationId xmlns:a16="http://schemas.microsoft.com/office/drawing/2014/main" id="{28C16D94-F4BF-C29B-85E4-330DBD999E73}"/>
              </a:ext>
            </a:extLst>
          </p:cNvPr>
          <p:cNvSpPr txBox="1">
            <a:spLocks/>
          </p:cNvSpPr>
          <p:nvPr/>
        </p:nvSpPr>
        <p:spPr>
          <a:xfrm>
            <a:off x="731140" y="2196647"/>
            <a:ext cx="9164899" cy="37959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Helvetica"/>
              <a:cs typeface="Calibri"/>
            </a:endParaRPr>
          </a:p>
          <a:p>
            <a:pPr marL="0" indent="0">
              <a:buNone/>
            </a:pPr>
            <a:r>
              <a:rPr lang="en-US" sz="2000" dirty="0">
                <a:latin typeface="Helvetica"/>
                <a:cs typeface="Calibri"/>
              </a:rPr>
              <a:t>Free Eluna Learns </a:t>
            </a:r>
            <a:r>
              <a:rPr lang="en-US" sz="2000">
                <a:latin typeface="Helvetica"/>
                <a:cs typeface="Calibri"/>
              </a:rPr>
              <a:t>content </a:t>
            </a:r>
            <a:endParaRPr lang="en-US" sz="2000" dirty="0">
              <a:latin typeface="Helvetica"/>
              <a:cs typeface="Calibri"/>
            </a:endParaRPr>
          </a:p>
          <a:p>
            <a:endParaRPr lang="en-US" sz="2000" dirty="0">
              <a:latin typeface="Helvetica"/>
              <a:cs typeface="Calibri"/>
            </a:endParaRPr>
          </a:p>
          <a:p>
            <a:pPr marL="0" indent="0">
              <a:buNone/>
            </a:pPr>
            <a:r>
              <a:rPr lang="en-US" sz="2000" dirty="0">
                <a:latin typeface="Helvetica"/>
                <a:cs typeface="Calibri"/>
              </a:rPr>
              <a:t>Discounts on conference attendance</a:t>
            </a:r>
          </a:p>
          <a:p>
            <a:pPr marL="0" indent="0">
              <a:buNone/>
            </a:pPr>
            <a:r>
              <a:rPr lang="en-US" sz="2000" dirty="0">
                <a:latin typeface="Helvetica"/>
                <a:cs typeface="Calibri"/>
              </a:rPr>
              <a:t>Ability to serve on groups</a:t>
            </a:r>
          </a:p>
          <a:p>
            <a:pPr marL="0" indent="0">
              <a:buNone/>
            </a:pPr>
            <a:endParaRPr lang="en-US" sz="2000" dirty="0">
              <a:latin typeface="Helvetica"/>
              <a:cs typeface="Calibri"/>
            </a:endParaRPr>
          </a:p>
          <a:p>
            <a:pPr marL="0" indent="0">
              <a:buNone/>
            </a:pPr>
            <a:r>
              <a:rPr lang="en-US" sz="2000" dirty="0">
                <a:latin typeface="Helvetica"/>
                <a:cs typeface="Helvetica"/>
              </a:rPr>
              <a:t>NERS voting - All of the Individual benefits but enhancement voting is still only 100 points for consortium regardless of size</a:t>
            </a:r>
            <a:endParaRPr lang="en-US" sz="2000" dirty="0">
              <a:latin typeface="Helvetica"/>
              <a:cs typeface="Calibri"/>
            </a:endParaRPr>
          </a:p>
          <a:p>
            <a:pPr marL="0" indent="0">
              <a:buNone/>
            </a:pPr>
            <a:endParaRPr lang="en-US" dirty="0">
              <a:latin typeface="Helvetica"/>
              <a:cs typeface="Calibri"/>
            </a:endParaRPr>
          </a:p>
        </p:txBody>
      </p:sp>
    </p:spTree>
    <p:extLst>
      <p:ext uri="{BB962C8B-B14F-4D97-AF65-F5344CB8AC3E}">
        <p14:creationId xmlns:p14="http://schemas.microsoft.com/office/powerpoint/2010/main" val="801278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7963-E616-552B-69A0-CBBBA5CB7243}"/>
              </a:ext>
            </a:extLst>
          </p:cNvPr>
          <p:cNvSpPr>
            <a:spLocks noGrp="1"/>
          </p:cNvSpPr>
          <p:nvPr>
            <p:ph type="title"/>
          </p:nvPr>
        </p:nvSpPr>
        <p:spPr/>
        <p:txBody>
          <a:bodyPr lIns="91440" tIns="45720" rIns="91440" bIns="45720" anchor="ctr"/>
          <a:lstStyle/>
          <a:p>
            <a:r>
              <a:rPr lang="en-US" dirty="0">
                <a:cs typeface="Calibri"/>
              </a:rPr>
              <a:t>Primo Working Group</a:t>
            </a:r>
            <a:endParaRPr lang="en-US" dirty="0"/>
          </a:p>
        </p:txBody>
      </p:sp>
      <p:sp>
        <p:nvSpPr>
          <p:cNvPr id="139" name="TextBox 138">
            <a:extLst>
              <a:ext uri="{FF2B5EF4-FFF2-40B4-BE49-F238E27FC236}">
                <a16:creationId xmlns:a16="http://schemas.microsoft.com/office/drawing/2014/main" id="{19813963-FC94-5332-E5B5-2223D1601F8F}"/>
              </a:ext>
            </a:extLst>
          </p:cNvPr>
          <p:cNvSpPr txBox="1"/>
          <p:nvPr/>
        </p:nvSpPr>
        <p:spPr>
          <a:xfrm>
            <a:off x="8027342" y="2490092"/>
            <a:ext cx="332604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cs typeface="Calibri"/>
              </a:rPr>
              <a:t>Total Views since 7/2019</a:t>
            </a:r>
          </a:p>
          <a:p>
            <a:endParaRPr lang="en-US" dirty="0">
              <a:solidFill>
                <a:schemeClr val="bg1"/>
              </a:solidFill>
              <a:cs typeface="Calibri"/>
            </a:endParaRPr>
          </a:p>
          <a:p>
            <a:pPr algn="ctr"/>
            <a:r>
              <a:rPr lang="en-US" sz="5400" dirty="0">
                <a:solidFill>
                  <a:schemeClr val="bg1"/>
                </a:solidFill>
                <a:cs typeface="Calibri"/>
              </a:rPr>
              <a:t>524,011</a:t>
            </a:r>
          </a:p>
        </p:txBody>
      </p:sp>
      <p:sp>
        <p:nvSpPr>
          <p:cNvPr id="3" name="TextBox 2">
            <a:extLst>
              <a:ext uri="{FF2B5EF4-FFF2-40B4-BE49-F238E27FC236}">
                <a16:creationId xmlns:a16="http://schemas.microsoft.com/office/drawing/2014/main" id="{82FAE76D-7418-FA08-9643-6A551125BB03}"/>
              </a:ext>
            </a:extLst>
          </p:cNvPr>
          <p:cNvSpPr txBox="1"/>
          <p:nvPr/>
        </p:nvSpPr>
        <p:spPr>
          <a:xfrm>
            <a:off x="1259457" y="3200400"/>
            <a:ext cx="10305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hlinkClick r:id="rId3"/>
              </a:rPr>
              <a:t>https://el-una.org/leadership/working-groups/primo/</a:t>
            </a:r>
            <a:r>
              <a:rPr lang="en-US" sz="3200" dirty="0"/>
              <a:t> </a:t>
            </a:r>
          </a:p>
          <a:p>
            <a:pPr marL="914400" lvl="1" indent="-457200">
              <a:buFont typeface="Courier New"/>
              <a:buChar char="o"/>
            </a:pPr>
            <a:r>
              <a:rPr lang="en-US" sz="2800" dirty="0">
                <a:ea typeface="Calibri"/>
                <a:cs typeface="Calibri"/>
                <a:hlinkClick r:id="rId4"/>
              </a:rPr>
              <a:t>Members</a:t>
            </a:r>
          </a:p>
          <a:p>
            <a:pPr marL="914400" lvl="1" indent="-457200">
              <a:buFont typeface="Courier New"/>
              <a:buChar char="o"/>
            </a:pPr>
            <a:r>
              <a:rPr lang="en-US" sz="2800" dirty="0">
                <a:ea typeface="Calibri"/>
                <a:cs typeface="Calibri"/>
                <a:hlinkClick r:id="rId5"/>
              </a:rPr>
              <a:t>List of Primo Sites</a:t>
            </a:r>
            <a:endParaRPr lang="en-US" sz="2800" dirty="0">
              <a:ea typeface="Calibri"/>
              <a:cs typeface="Calibri"/>
            </a:endParaRPr>
          </a:p>
        </p:txBody>
      </p:sp>
    </p:spTree>
    <p:extLst>
      <p:ext uri="{BB962C8B-B14F-4D97-AF65-F5344CB8AC3E}">
        <p14:creationId xmlns:p14="http://schemas.microsoft.com/office/powerpoint/2010/main" val="1411988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7963-E616-552B-69A0-CBBBA5CB7243}"/>
              </a:ext>
            </a:extLst>
          </p:cNvPr>
          <p:cNvSpPr>
            <a:spLocks noGrp="1"/>
          </p:cNvSpPr>
          <p:nvPr>
            <p:ph type="title"/>
          </p:nvPr>
        </p:nvSpPr>
        <p:spPr/>
        <p:txBody>
          <a:bodyPr lIns="91440" tIns="45720" rIns="91440" bIns="45720" anchor="ctr"/>
          <a:lstStyle/>
          <a:p>
            <a:r>
              <a:rPr lang="en-US" dirty="0">
                <a:cs typeface="Calibri"/>
              </a:rPr>
              <a:t>Ex Libris Northeast User Group: ENUG</a:t>
            </a:r>
            <a:endParaRPr lang="en-US" dirty="0"/>
          </a:p>
        </p:txBody>
      </p:sp>
      <p:sp>
        <p:nvSpPr>
          <p:cNvPr id="3" name="TextBox 2">
            <a:extLst>
              <a:ext uri="{FF2B5EF4-FFF2-40B4-BE49-F238E27FC236}">
                <a16:creationId xmlns:a16="http://schemas.microsoft.com/office/drawing/2014/main" id="{E40501C6-1C33-6E31-3E61-9DC393DDE9E6}"/>
              </a:ext>
            </a:extLst>
          </p:cNvPr>
          <p:cNvSpPr txBox="1"/>
          <p:nvPr/>
        </p:nvSpPr>
        <p:spPr>
          <a:xfrm>
            <a:off x="1860332" y="3200400"/>
            <a:ext cx="560726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latin typeface="Helvetica"/>
                <a:ea typeface="+mn-lt"/>
                <a:cs typeface="+mn-lt"/>
                <a:hlinkClick r:id="rId3"/>
              </a:rPr>
              <a:t>http://e-nug.org/</a:t>
            </a:r>
            <a:endParaRPr lang="en-US" sz="3200">
              <a:latin typeface="Helvetica"/>
              <a:ea typeface="+mn-lt"/>
              <a:cs typeface="+mn-lt"/>
            </a:endParaRPr>
          </a:p>
          <a:p>
            <a:pPr marL="914400" lvl="1" indent="-457200">
              <a:buFont typeface="Courier New"/>
              <a:buChar char="o"/>
            </a:pPr>
            <a:r>
              <a:rPr lang="en-US" sz="2800" dirty="0">
                <a:latin typeface="Helvetica"/>
                <a:ea typeface="+mn-lt"/>
                <a:cs typeface="+mn-lt"/>
                <a:hlinkClick r:id="rId4"/>
              </a:rPr>
              <a:t>Past Conferences</a:t>
            </a:r>
          </a:p>
          <a:p>
            <a:pPr marL="914400" lvl="1" indent="-457200">
              <a:buFont typeface="Courier New"/>
              <a:buChar char="o"/>
            </a:pPr>
            <a:r>
              <a:rPr lang="en-US" sz="2800" dirty="0">
                <a:latin typeface="Helvetica"/>
                <a:ea typeface="+mn-lt"/>
                <a:cs typeface="+mn-lt"/>
                <a:hlinkClick r:id="rId5"/>
              </a:rPr>
              <a:t>About ENUG</a:t>
            </a:r>
            <a:endParaRPr lang="en-US" sz="2800" dirty="0">
              <a:latin typeface="Helvetica"/>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p:txBody>
      </p:sp>
    </p:spTree>
    <p:extLst>
      <p:ext uri="{BB962C8B-B14F-4D97-AF65-F5344CB8AC3E}">
        <p14:creationId xmlns:p14="http://schemas.microsoft.com/office/powerpoint/2010/main" val="65482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8424-397F-D41D-7430-A31487DD6A46}"/>
              </a:ext>
            </a:extLst>
          </p:cNvPr>
          <p:cNvSpPr>
            <a:spLocks noGrp="1"/>
          </p:cNvSpPr>
          <p:nvPr>
            <p:ph type="title"/>
          </p:nvPr>
        </p:nvSpPr>
        <p:spPr/>
        <p:txBody>
          <a:bodyPr lIns="91440" tIns="45720" rIns="91440" bIns="45720" anchor="ctr"/>
          <a:lstStyle/>
          <a:p>
            <a:r>
              <a:rPr lang="en-US" dirty="0">
                <a:cs typeface="Calibri"/>
              </a:rPr>
              <a:t>Questions?</a:t>
            </a:r>
            <a:endParaRPr lang="en-US" dirty="0"/>
          </a:p>
        </p:txBody>
      </p:sp>
    </p:spTree>
    <p:extLst>
      <p:ext uri="{BB962C8B-B14F-4D97-AF65-F5344CB8AC3E}">
        <p14:creationId xmlns:p14="http://schemas.microsoft.com/office/powerpoint/2010/main" val="416153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C153E8F-FBDB-D54C-929C-BE86FFE85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605" y="420727"/>
            <a:ext cx="2576788" cy="2586433"/>
          </a:xfrm>
          <a:prstGeom prst="rect">
            <a:avLst/>
          </a:prstGeom>
        </p:spPr>
      </p:pic>
      <p:sp>
        <p:nvSpPr>
          <p:cNvPr id="3" name="TextBox 2">
            <a:extLst>
              <a:ext uri="{FF2B5EF4-FFF2-40B4-BE49-F238E27FC236}">
                <a16:creationId xmlns:a16="http://schemas.microsoft.com/office/drawing/2014/main" id="{83F934F0-7F50-92DD-CB76-4508CA8CFFC1}"/>
              </a:ext>
            </a:extLst>
          </p:cNvPr>
          <p:cNvSpPr txBox="1"/>
          <p:nvPr/>
        </p:nvSpPr>
        <p:spPr>
          <a:xfrm>
            <a:off x="541511" y="3801952"/>
            <a:ext cx="1110271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B0F0"/>
              </a:solidFill>
              <a:effectLst/>
              <a:uLnTx/>
              <a:uFillTx/>
              <a:latin typeface="Helvetica"/>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B0F0"/>
              </a:solidFill>
              <a:effectLst/>
              <a:uLnTx/>
              <a:uFillTx/>
              <a:latin typeface="Helvetica"/>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B0F0"/>
              </a:solidFill>
              <a:effectLst/>
              <a:uLnTx/>
              <a:uFillTx/>
              <a:latin typeface="Helvetica"/>
              <a:ea typeface="+mn-ea"/>
              <a:cs typeface="Calibri"/>
            </a:endParaRPr>
          </a:p>
        </p:txBody>
      </p:sp>
      <p:sp>
        <p:nvSpPr>
          <p:cNvPr id="4" name="TextBox 3">
            <a:extLst>
              <a:ext uri="{FF2B5EF4-FFF2-40B4-BE49-F238E27FC236}">
                <a16:creationId xmlns:a16="http://schemas.microsoft.com/office/drawing/2014/main" id="{566CE155-299A-1C0F-51E6-401E43E59868}"/>
              </a:ext>
            </a:extLst>
          </p:cNvPr>
          <p:cNvSpPr txBox="1"/>
          <p:nvPr/>
        </p:nvSpPr>
        <p:spPr>
          <a:xfrm>
            <a:off x="539829" y="3195258"/>
            <a:ext cx="9341503"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Helvetica"/>
                <a:ea typeface="+mn-ea"/>
                <a:cs typeface="Helvetica"/>
              </a:rPr>
              <a:t>Contact us:</a:t>
            </a:r>
            <a:endParaRPr kumimoji="0" lang="en-US" sz="2800" b="0" i="0" u="none" strike="noStrike" kern="1200" cap="none" spc="0" normalizeH="0" baseline="0" noProof="0">
              <a:ln>
                <a:noFill/>
              </a:ln>
              <a:solidFill>
                <a:srgbClr val="00B0F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Helvetica"/>
                <a:ea typeface="+mn-ea"/>
                <a:cs typeface="Helvetica"/>
                <a:hlinkClick r:id="rId4">
                  <a:extLst>
                    <a:ext uri="{A12FA001-AC4F-418D-AE19-62706E023703}">
                      <ahyp:hlinkClr xmlns:ahyp="http://schemas.microsoft.com/office/drawing/2018/hyperlinkcolor" val="tx"/>
                    </a:ext>
                  </a:extLst>
                </a:hlinkClick>
              </a:rPr>
              <a:t>Olis@suny.edu</a:t>
            </a:r>
            <a:endParaRPr lang="en-US" sz="2800" b="1" i="0" u="none" strike="noStrike" kern="1200" cap="none" spc="0" normalizeH="0" baseline="0" noProof="0">
              <a:ln>
                <a:noFill/>
              </a:ln>
              <a:solidFill>
                <a:srgbClr val="00B0F0"/>
              </a:solidFill>
              <a:effectLst/>
              <a:uLnTx/>
              <a:uFillTx/>
              <a:latin typeface="Helvetica"/>
              <a:cs typeface="Helvetica"/>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B0F0"/>
                </a:solidFill>
                <a:latin typeface="Helvetica"/>
                <a:cs typeface="Helvetica"/>
                <a:hlinkClick r:id="rId5">
                  <a:extLst>
                    <a:ext uri="{A12FA001-AC4F-418D-AE19-62706E023703}">
                      <ahyp:hlinkClr xmlns:ahyp="http://schemas.microsoft.com/office/drawing/2018/hyperlinkcolor" val="tx"/>
                    </a:ext>
                  </a:extLst>
                </a:hlinkClick>
              </a:rPr>
              <a:t>info@suny</a:t>
            </a:r>
            <a:r>
              <a:rPr lang="en-US" sz="2800" b="1">
                <a:solidFill>
                  <a:srgbClr val="00B0F0"/>
                </a:solidFill>
                <a:latin typeface="Helvetica"/>
                <a:cs typeface="Helvetica"/>
              </a:rPr>
              <a:t>olis.</a:t>
            </a:r>
            <a:r>
              <a:rPr kumimoji="0" lang="en-US" sz="2800" b="1" i="0" u="none" strike="noStrike" kern="1200" cap="none" spc="0" normalizeH="0" baseline="0" noProof="0">
                <a:ln>
                  <a:noFill/>
                </a:ln>
                <a:solidFill>
                  <a:srgbClr val="00B0F0"/>
                </a:solidFill>
                <a:effectLst/>
                <a:uLnTx/>
                <a:uFillTx/>
                <a:latin typeface="Helvetica"/>
                <a:cs typeface="Helvetica"/>
              </a:rPr>
              <a:t>libanswers.com</a:t>
            </a:r>
            <a:endParaRPr lang="en-US" sz="2800" b="1" i="0" u="none" strike="noStrike" kern="1200" cap="none" spc="0" normalizeH="0" baseline="0" noProof="0">
              <a:ln>
                <a:noFill/>
              </a:ln>
              <a:solidFill>
                <a:srgbClr val="00B0F0"/>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B0F0"/>
                </a:solidFill>
                <a:latin typeface="Helvetica"/>
                <a:ea typeface="Calibri" panose="020F0502020204030204"/>
                <a:cs typeface="Calibri" panose="020F0502020204030204"/>
              </a:rPr>
              <a:t>https</a:t>
            </a:r>
            <a:r>
              <a:rPr kumimoji="0" lang="en-US" sz="2800" b="1" i="0" u="none" strike="noStrike" kern="1200" cap="none" spc="0" normalizeH="0" baseline="0" noProof="0">
                <a:ln>
                  <a:noFill/>
                </a:ln>
                <a:solidFill>
                  <a:srgbClr val="00B0F0"/>
                </a:solidFill>
                <a:effectLst/>
                <a:uLnTx/>
                <a:uFillTx/>
                <a:latin typeface="Helvetica"/>
                <a:ea typeface="Calibri" panose="020F0502020204030204"/>
                <a:cs typeface="Calibri" panose="020F0502020204030204"/>
              </a:rPr>
              <a:t>://</a:t>
            </a:r>
            <a:r>
              <a:rPr lang="en-US" sz="2800" b="1">
                <a:solidFill>
                  <a:srgbClr val="00B0F0"/>
                </a:solidFill>
                <a:latin typeface="Helvetica"/>
                <a:ea typeface="Calibri" panose="020F0502020204030204"/>
                <a:cs typeface="Calibri" panose="020F0502020204030204"/>
              </a:rPr>
              <a:t>sunyolis.libguides.com</a:t>
            </a:r>
            <a:endParaRPr kumimoji="0" lang="en-US" sz="3200" b="1" i="0" u="none" strike="noStrike" kern="1200" cap="none" spc="0" normalizeH="0" baseline="0" noProof="0">
              <a:ln>
                <a:noFill/>
              </a:ln>
              <a:solidFill>
                <a:srgbClr val="00B0F0"/>
              </a:solidFill>
              <a:effectLst/>
              <a:uLnTx/>
              <a:uFillTx/>
              <a:latin typeface="Helvetica"/>
              <a:ea typeface="Calibri" panose="020F0502020204030204"/>
              <a:cs typeface="Calibri" panose="020F0502020204030204"/>
            </a:endParaRPr>
          </a:p>
          <a:p>
            <a:pPr>
              <a:defRPr/>
            </a:pPr>
            <a:endParaRPr lang="en-US" sz="3200" b="1">
              <a:solidFill>
                <a:srgbClr val="00B0F0"/>
              </a:solidFill>
              <a:latin typeface="Helvetica"/>
              <a:cs typeface="Calibri" panose="020F0502020204030204"/>
            </a:endParaRPr>
          </a:p>
          <a:p>
            <a:pPr>
              <a:defRPr/>
            </a:pPr>
            <a:endParaRPr lang="en-US" sz="2800" b="1">
              <a:solidFill>
                <a:srgbClr val="00B0F0"/>
              </a:solidFill>
              <a:latin typeface="Helvetica"/>
              <a:cs typeface="Helvetica"/>
            </a:endParaRPr>
          </a:p>
        </p:txBody>
      </p:sp>
    </p:spTree>
    <p:extLst>
      <p:ext uri="{BB962C8B-B14F-4D97-AF65-F5344CB8AC3E}">
        <p14:creationId xmlns:p14="http://schemas.microsoft.com/office/powerpoint/2010/main" val="77371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CA0A2A-29B0-4B4A-980A-6227FF5B9EFE}"/>
              </a:ext>
            </a:extLst>
          </p:cNvPr>
          <p:cNvSpPr txBox="1"/>
          <p:nvPr/>
        </p:nvSpPr>
        <p:spPr>
          <a:xfrm>
            <a:off x="786889" y="1876192"/>
            <a:ext cx="3190259" cy="1938992"/>
          </a:xfrm>
          <a:prstGeom prst="rect">
            <a:avLst/>
          </a:prstGeom>
          <a:noFill/>
        </p:spPr>
        <p:txBody>
          <a:bodyPr wrap="square" rtlCol="0">
            <a:spAutoFit/>
          </a:bodyPr>
          <a:lstStyle/>
          <a:p>
            <a:r>
              <a:rPr lang="en-US" sz="4000" b="1">
                <a:solidFill>
                  <a:schemeClr val="bg1"/>
                </a:solidFill>
                <a:latin typeface="Helvetica" pitchFamily="2" charset="0"/>
              </a:rPr>
              <a:t>OLIS</a:t>
            </a:r>
          </a:p>
          <a:p>
            <a:r>
              <a:rPr lang="en-US" sz="4000" b="1">
                <a:solidFill>
                  <a:schemeClr val="bg1"/>
                </a:solidFill>
                <a:latin typeface="Helvetica" pitchFamily="2" charset="0"/>
              </a:rPr>
              <a:t>Core </a:t>
            </a:r>
          </a:p>
          <a:p>
            <a:r>
              <a:rPr lang="en-US" sz="4000" b="1">
                <a:solidFill>
                  <a:schemeClr val="bg1"/>
                </a:solidFill>
                <a:latin typeface="Helvetica" pitchFamily="2" charset="0"/>
              </a:rPr>
              <a:t>Services</a:t>
            </a:r>
            <a:endParaRPr lang="en-US" sz="4000" b="1">
              <a:solidFill>
                <a:srgbClr val="85D3B4"/>
              </a:solidFill>
              <a:latin typeface="Helvetica" pitchFamily="2" charset="0"/>
            </a:endParaRPr>
          </a:p>
        </p:txBody>
      </p:sp>
      <p:sp>
        <p:nvSpPr>
          <p:cNvPr id="3" name="Title 2">
            <a:extLst>
              <a:ext uri="{FF2B5EF4-FFF2-40B4-BE49-F238E27FC236}">
                <a16:creationId xmlns:a16="http://schemas.microsoft.com/office/drawing/2014/main" id="{A0214064-6283-21C4-E1A0-B915E428FDDC}"/>
              </a:ext>
            </a:extLst>
          </p:cNvPr>
          <p:cNvSpPr>
            <a:spLocks noGrp="1"/>
          </p:cNvSpPr>
          <p:nvPr>
            <p:ph type="title"/>
          </p:nvPr>
        </p:nvSpPr>
        <p:spPr>
          <a:xfrm>
            <a:off x="1997122" y="365125"/>
            <a:ext cx="8762318" cy="1325563"/>
          </a:xfrm>
        </p:spPr>
        <p:txBody>
          <a:bodyPr lIns="91440" tIns="45720" rIns="91440" bIns="45720" anchor="ctr"/>
          <a:lstStyle/>
          <a:p>
            <a:r>
              <a:rPr lang="en-US" dirty="0">
                <a:latin typeface="Helvetica"/>
                <a:cs typeface="Helvetica"/>
              </a:rPr>
              <a:t>Agenda</a:t>
            </a:r>
            <a:endParaRPr lang="en-US" dirty="0"/>
          </a:p>
        </p:txBody>
      </p:sp>
      <p:sp>
        <p:nvSpPr>
          <p:cNvPr id="4" name="Content Placeholder 3">
            <a:extLst>
              <a:ext uri="{FF2B5EF4-FFF2-40B4-BE49-F238E27FC236}">
                <a16:creationId xmlns:a16="http://schemas.microsoft.com/office/drawing/2014/main" id="{4A4CEE41-F5B0-47EA-C801-2C108C1201A5}"/>
              </a:ext>
            </a:extLst>
          </p:cNvPr>
          <p:cNvSpPr>
            <a:spLocks noGrp="1"/>
          </p:cNvSpPr>
          <p:nvPr>
            <p:ph idx="1"/>
          </p:nvPr>
        </p:nvSpPr>
        <p:spPr>
          <a:xfrm>
            <a:off x="1174540" y="1885312"/>
            <a:ext cx="4352844" cy="3097744"/>
          </a:xfrm>
        </p:spPr>
        <p:txBody>
          <a:bodyPr lIns="91440" tIns="45720" rIns="91440" bIns="45720" anchor="t"/>
          <a:lstStyle/>
          <a:p>
            <a:pPr marL="457200" indent="-457200"/>
            <a:r>
              <a:rPr lang="en-US" dirty="0">
                <a:latin typeface="Helvetica"/>
                <a:cs typeface="Helvetica"/>
              </a:rPr>
              <a:t>Introductions</a:t>
            </a:r>
          </a:p>
          <a:p>
            <a:pPr marL="457200" indent="-457200"/>
            <a:r>
              <a:rPr lang="en-US" dirty="0">
                <a:latin typeface="Helvetica"/>
                <a:cs typeface="Helvetica"/>
              </a:rPr>
              <a:t>ELUNA – what is it?</a:t>
            </a:r>
          </a:p>
          <a:p>
            <a:pPr marL="457200" indent="-457200"/>
            <a:r>
              <a:rPr lang="en-US" dirty="0">
                <a:latin typeface="Helvetica"/>
                <a:cs typeface="Helvetica"/>
              </a:rPr>
              <a:t>ELUNA governance</a:t>
            </a:r>
          </a:p>
          <a:p>
            <a:pPr marL="457200" indent="-457200"/>
            <a:r>
              <a:rPr lang="en-US" dirty="0">
                <a:latin typeface="Helvetica"/>
                <a:cs typeface="Helvetica"/>
              </a:rPr>
              <a:t>ELUNA strategic issues</a:t>
            </a:r>
          </a:p>
          <a:p>
            <a:pPr marL="457200" indent="-457200"/>
            <a:endParaRPr lang="en-US" dirty="0">
              <a:latin typeface="Helvetica"/>
              <a:cs typeface="Helvetica"/>
            </a:endParaRPr>
          </a:p>
        </p:txBody>
      </p:sp>
      <p:sp>
        <p:nvSpPr>
          <p:cNvPr id="6" name="TextBox 5">
            <a:extLst>
              <a:ext uri="{FF2B5EF4-FFF2-40B4-BE49-F238E27FC236}">
                <a16:creationId xmlns:a16="http://schemas.microsoft.com/office/drawing/2014/main" id="{4CA7A2B9-ECA9-2477-4D1A-2330E51813B9}"/>
              </a:ext>
            </a:extLst>
          </p:cNvPr>
          <p:cNvSpPr txBox="1"/>
          <p:nvPr/>
        </p:nvSpPr>
        <p:spPr>
          <a:xfrm>
            <a:off x="6572249" y="1877785"/>
            <a:ext cx="4171950" cy="2028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Arial"/>
              <a:buChar char="•"/>
            </a:pPr>
            <a:r>
              <a:rPr lang="en-US" sz="2800" dirty="0">
                <a:latin typeface="Helvetica"/>
                <a:cs typeface="Helvetica"/>
              </a:rPr>
              <a:t>ELUNA Benefits</a:t>
            </a:r>
          </a:p>
          <a:p>
            <a:pPr marL="457200" indent="-457200">
              <a:lnSpc>
                <a:spcPct val="90000"/>
              </a:lnSpc>
              <a:spcBef>
                <a:spcPts val="1000"/>
              </a:spcBef>
              <a:buFont typeface="Arial"/>
              <a:buChar char="•"/>
            </a:pPr>
            <a:r>
              <a:rPr lang="en-US" sz="2800" dirty="0">
                <a:latin typeface="Helvetica"/>
                <a:cs typeface="Helvetica"/>
              </a:rPr>
              <a:t>Primo Working Group</a:t>
            </a:r>
          </a:p>
          <a:p>
            <a:pPr marL="457200" indent="-457200" algn="l">
              <a:lnSpc>
                <a:spcPct val="90000"/>
              </a:lnSpc>
              <a:spcBef>
                <a:spcPts val="1000"/>
              </a:spcBef>
              <a:buFont typeface="Arial"/>
              <a:buChar char="•"/>
            </a:pPr>
            <a:r>
              <a:rPr lang="en-US" sz="2800" dirty="0">
                <a:latin typeface="Helvetica"/>
                <a:cs typeface="Helvetica"/>
              </a:rPr>
              <a:t>ENUG</a:t>
            </a:r>
          </a:p>
          <a:p>
            <a:pPr marL="457200" indent="-457200">
              <a:lnSpc>
                <a:spcPct val="90000"/>
              </a:lnSpc>
              <a:spcBef>
                <a:spcPts val="1000"/>
              </a:spcBef>
              <a:buFont typeface="Arial"/>
              <a:buChar char="•"/>
            </a:pPr>
            <a:r>
              <a:rPr lang="en-US" sz="2800" dirty="0">
                <a:latin typeface="Helvetica"/>
                <a:cs typeface="Helvetica"/>
              </a:rPr>
              <a:t>Questions </a:t>
            </a:r>
          </a:p>
        </p:txBody>
      </p:sp>
    </p:spTree>
    <p:extLst>
      <p:ext uri="{BB962C8B-B14F-4D97-AF65-F5344CB8AC3E}">
        <p14:creationId xmlns:p14="http://schemas.microsoft.com/office/powerpoint/2010/main" val="169564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26432-FC7A-E11C-0458-A60CC3F11D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11A410-5330-D594-45E9-BE3DD11FCC7C}"/>
              </a:ext>
            </a:extLst>
          </p:cNvPr>
          <p:cNvSpPr txBox="1"/>
          <p:nvPr/>
        </p:nvSpPr>
        <p:spPr>
          <a:xfrm>
            <a:off x="786889" y="1876192"/>
            <a:ext cx="3190259" cy="1938992"/>
          </a:xfrm>
          <a:prstGeom prst="rect">
            <a:avLst/>
          </a:prstGeom>
          <a:noFill/>
        </p:spPr>
        <p:txBody>
          <a:bodyPr wrap="square" rtlCol="0">
            <a:spAutoFit/>
          </a:bodyPr>
          <a:lstStyle/>
          <a:p>
            <a:r>
              <a:rPr lang="en-US" sz="4000" b="1">
                <a:solidFill>
                  <a:schemeClr val="bg1"/>
                </a:solidFill>
                <a:latin typeface="Helvetica" pitchFamily="2" charset="0"/>
              </a:rPr>
              <a:t>OLIS</a:t>
            </a:r>
          </a:p>
          <a:p>
            <a:r>
              <a:rPr lang="en-US" sz="4000" b="1">
                <a:solidFill>
                  <a:schemeClr val="bg1"/>
                </a:solidFill>
                <a:latin typeface="Helvetica" pitchFamily="2" charset="0"/>
              </a:rPr>
              <a:t>Core </a:t>
            </a:r>
          </a:p>
          <a:p>
            <a:r>
              <a:rPr lang="en-US" sz="4000" b="1">
                <a:solidFill>
                  <a:schemeClr val="bg1"/>
                </a:solidFill>
                <a:latin typeface="Helvetica" pitchFamily="2" charset="0"/>
              </a:rPr>
              <a:t>Services</a:t>
            </a:r>
            <a:endParaRPr lang="en-US" sz="4000" b="1">
              <a:solidFill>
                <a:srgbClr val="85D3B4"/>
              </a:solidFill>
              <a:latin typeface="Helvetica" pitchFamily="2" charset="0"/>
            </a:endParaRPr>
          </a:p>
        </p:txBody>
      </p:sp>
      <p:sp>
        <p:nvSpPr>
          <p:cNvPr id="3" name="Title 2">
            <a:extLst>
              <a:ext uri="{FF2B5EF4-FFF2-40B4-BE49-F238E27FC236}">
                <a16:creationId xmlns:a16="http://schemas.microsoft.com/office/drawing/2014/main" id="{95189106-4827-010A-E8E4-8F0AC8A451D9}"/>
              </a:ext>
            </a:extLst>
          </p:cNvPr>
          <p:cNvSpPr>
            <a:spLocks noGrp="1"/>
          </p:cNvSpPr>
          <p:nvPr>
            <p:ph type="title"/>
          </p:nvPr>
        </p:nvSpPr>
        <p:spPr>
          <a:xfrm>
            <a:off x="1997122" y="365125"/>
            <a:ext cx="8762318" cy="1325563"/>
          </a:xfrm>
        </p:spPr>
        <p:txBody>
          <a:bodyPr lIns="91440" tIns="45720" rIns="91440" bIns="45720" anchor="ctr"/>
          <a:lstStyle/>
          <a:p>
            <a:r>
              <a:rPr lang="en-US" dirty="0">
                <a:latin typeface="Helvetica"/>
                <a:cs typeface="Helvetica"/>
              </a:rPr>
              <a:t>5-Year Alma/Primo Anniversary</a:t>
            </a:r>
          </a:p>
        </p:txBody>
      </p:sp>
      <p:sp>
        <p:nvSpPr>
          <p:cNvPr id="4" name="Content Placeholder 3">
            <a:extLst>
              <a:ext uri="{FF2B5EF4-FFF2-40B4-BE49-F238E27FC236}">
                <a16:creationId xmlns:a16="http://schemas.microsoft.com/office/drawing/2014/main" id="{BB6D82DC-92C4-256B-F022-635FD257D006}"/>
              </a:ext>
            </a:extLst>
          </p:cNvPr>
          <p:cNvSpPr>
            <a:spLocks noGrp="1"/>
          </p:cNvSpPr>
          <p:nvPr>
            <p:ph idx="1"/>
          </p:nvPr>
        </p:nvSpPr>
        <p:spPr>
          <a:xfrm>
            <a:off x="1269790" y="2266312"/>
            <a:ext cx="5107285" cy="3097744"/>
          </a:xfrm>
        </p:spPr>
        <p:txBody>
          <a:bodyPr lIns="91440" tIns="45720" rIns="91440" bIns="45720" anchor="t"/>
          <a:lstStyle/>
          <a:p>
            <a:pPr marL="457200" indent="-457200"/>
            <a:r>
              <a:rPr lang="en-US" dirty="0">
                <a:latin typeface="Helvetica"/>
                <a:cs typeface="Helvetica"/>
              </a:rPr>
              <a:t>Benchmarking session on February 8</a:t>
            </a:r>
          </a:p>
          <a:p>
            <a:pPr marL="457200" indent="-457200"/>
            <a:r>
              <a:rPr lang="en-US" dirty="0">
                <a:latin typeface="Helvetica"/>
                <a:cs typeface="Helvetica"/>
              </a:rPr>
              <a:t>Updated health checklist surveys</a:t>
            </a:r>
          </a:p>
          <a:p>
            <a:pPr marL="457200" indent="-457200"/>
            <a:r>
              <a:rPr lang="en-US" dirty="0">
                <a:latin typeface="Helvetica"/>
                <a:cs typeface="Helvetica"/>
              </a:rPr>
              <a:t>Site visit planning </a:t>
            </a:r>
          </a:p>
        </p:txBody>
      </p:sp>
      <p:pic>
        <p:nvPicPr>
          <p:cNvPr id="1028" name="Picture 4" descr="ExLibris">
            <a:extLst>
              <a:ext uri="{FF2B5EF4-FFF2-40B4-BE49-F238E27FC236}">
                <a16:creationId xmlns:a16="http://schemas.microsoft.com/office/drawing/2014/main" id="{4FD96CA1-4C38-C49F-1108-B17C19B553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664778" y="2414700"/>
            <a:ext cx="4451106" cy="247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60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02B2-9212-1C06-9D0B-FA731FD89A6D}"/>
              </a:ext>
            </a:extLst>
          </p:cNvPr>
          <p:cNvSpPr>
            <a:spLocks noGrp="1"/>
          </p:cNvSpPr>
          <p:nvPr>
            <p:ph type="title"/>
          </p:nvPr>
        </p:nvSpPr>
        <p:spPr>
          <a:xfrm>
            <a:off x="1997122" y="365125"/>
            <a:ext cx="8122238" cy="1189355"/>
          </a:xfrm>
        </p:spPr>
        <p:txBody>
          <a:bodyPr lIns="91440" tIns="45720" rIns="91440" bIns="45720" anchor="ctr"/>
          <a:lstStyle/>
          <a:p>
            <a:r>
              <a:rPr lang="en-US" dirty="0">
                <a:latin typeface="Helvetica"/>
                <a:cs typeface="Helvetica"/>
              </a:rPr>
              <a:t>What is ELUNA?</a:t>
            </a:r>
            <a:endParaRPr lang="en-US" dirty="0">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61EE1E04-FC6E-5A89-F98C-AE96815C1C3F}"/>
              </a:ext>
            </a:extLst>
          </p:cNvPr>
          <p:cNvSpPr txBox="1"/>
          <p:nvPr/>
        </p:nvSpPr>
        <p:spPr>
          <a:xfrm>
            <a:off x="751114" y="1859340"/>
            <a:ext cx="10907485" cy="4370427"/>
          </a:xfrm>
          <a:prstGeom prst="rect">
            <a:avLst/>
          </a:prstGeom>
          <a:noFill/>
        </p:spPr>
        <p:txBody>
          <a:bodyPr wrap="square">
            <a:spAutoFit/>
          </a:bodyPr>
          <a:lstStyle/>
          <a:p>
            <a:endParaRPr lang="en-US" dirty="0"/>
          </a:p>
          <a:p>
            <a:r>
              <a:rPr lang="en-US" sz="2800" b="1" dirty="0">
                <a:latin typeface="Helvetica" panose="020B0604020202020204" pitchFamily="34" charset="0"/>
                <a:cs typeface="Helvetica" panose="020B0604020202020204" pitchFamily="34" charset="0"/>
              </a:rPr>
              <a:t>E</a:t>
            </a:r>
            <a:r>
              <a:rPr lang="en-US" sz="2800" dirty="0">
                <a:latin typeface="Helvetica" panose="020B0604020202020204" pitchFamily="34" charset="0"/>
                <a:cs typeface="Helvetica" panose="020B0604020202020204" pitchFamily="34" charset="0"/>
              </a:rPr>
              <a:t>x </a:t>
            </a:r>
            <a:r>
              <a:rPr lang="en-US" sz="2800" b="1" dirty="0">
                <a:latin typeface="Helvetica" panose="020B0604020202020204" pitchFamily="34" charset="0"/>
                <a:cs typeface="Helvetica" panose="020B0604020202020204" pitchFamily="34" charset="0"/>
              </a:rPr>
              <a:t>L</a:t>
            </a:r>
            <a:r>
              <a:rPr lang="en-US" sz="2800" dirty="0">
                <a:latin typeface="Helvetica" panose="020B0604020202020204" pitchFamily="34" charset="0"/>
                <a:cs typeface="Helvetica" panose="020B0604020202020204" pitchFamily="34" charset="0"/>
              </a:rPr>
              <a:t>ibris </a:t>
            </a:r>
            <a:r>
              <a:rPr lang="en-US" sz="2800" b="1" dirty="0">
                <a:latin typeface="Helvetica" panose="020B0604020202020204" pitchFamily="34" charset="0"/>
                <a:cs typeface="Helvetica" panose="020B0604020202020204" pitchFamily="34" charset="0"/>
              </a:rPr>
              <a:t>U</a:t>
            </a:r>
            <a:r>
              <a:rPr lang="en-US" sz="2800" dirty="0">
                <a:latin typeface="Helvetica" panose="020B0604020202020204" pitchFamily="34" charset="0"/>
                <a:cs typeface="Helvetica" panose="020B0604020202020204" pitchFamily="34" charset="0"/>
              </a:rPr>
              <a:t>sers of </a:t>
            </a:r>
            <a:r>
              <a:rPr lang="en-US" sz="2800" b="1" dirty="0">
                <a:latin typeface="Helvetica" panose="020B0604020202020204" pitchFamily="34" charset="0"/>
                <a:cs typeface="Helvetica" panose="020B0604020202020204" pitchFamily="34" charset="0"/>
              </a:rPr>
              <a:t>N</a:t>
            </a:r>
            <a:r>
              <a:rPr lang="en-US" sz="2800" dirty="0">
                <a:latin typeface="Helvetica" panose="020B0604020202020204" pitchFamily="34" charset="0"/>
                <a:cs typeface="Helvetica" panose="020B0604020202020204" pitchFamily="34" charset="0"/>
              </a:rPr>
              <a:t>orth </a:t>
            </a:r>
            <a:r>
              <a:rPr lang="en-US" sz="2800" b="1" dirty="0">
                <a:latin typeface="Helvetica" panose="020B0604020202020204" pitchFamily="34" charset="0"/>
                <a:cs typeface="Helvetica" panose="020B0604020202020204" pitchFamily="34" charset="0"/>
              </a:rPr>
              <a:t>A</a:t>
            </a:r>
            <a:r>
              <a:rPr lang="en-US" sz="2800" dirty="0">
                <a:latin typeface="Helvetica" panose="020B0604020202020204" pitchFamily="34" charset="0"/>
                <a:cs typeface="Helvetica" panose="020B0604020202020204" pitchFamily="34" charset="0"/>
              </a:rPr>
              <a:t>merica</a:t>
            </a:r>
          </a:p>
          <a:p>
            <a:endParaRPr lang="en-US" sz="2800"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A not-for-profit advocacy and educational membership organization for libraries using Ex Libris products.</a:t>
            </a:r>
          </a:p>
          <a:p>
            <a:pPr marL="457200" indent="-457200">
              <a:buFont typeface="Arial" panose="020B0604020202020204" pitchFamily="34" charset="0"/>
              <a:buChar char="•"/>
            </a:pPr>
            <a:r>
              <a:rPr lang="en-US" sz="2800" b="1" dirty="0">
                <a:latin typeface="Helvetica" panose="020B0604020202020204" pitchFamily="34" charset="0"/>
                <a:cs typeface="Helvetica" panose="020B0604020202020204" pitchFamily="34" charset="0"/>
              </a:rPr>
              <a:t>Over 1,300 </a:t>
            </a:r>
            <a:r>
              <a:rPr lang="en-US" sz="2800" dirty="0">
                <a:latin typeface="Helvetica" panose="020B0604020202020204" pitchFamily="34" charset="0"/>
                <a:cs typeface="Helvetica" panose="020B0604020202020204" pitchFamily="34" charset="0"/>
              </a:rPr>
              <a:t>institutions across the US, Canada, Central America, and beyond</a:t>
            </a:r>
          </a:p>
          <a:p>
            <a:pPr marL="457200" indent="-457200">
              <a:buFont typeface="Arial" panose="020B0604020202020204" pitchFamily="34" charset="0"/>
              <a:buChar char="•"/>
            </a:pPr>
            <a:r>
              <a:rPr lang="en-US" sz="2800" dirty="0">
                <a:latin typeface="Helvetica" panose="020B0604020202020204" pitchFamily="34" charset="0"/>
                <a:cs typeface="Helvetica" panose="020B0604020202020204" pitchFamily="34" charset="0"/>
              </a:rPr>
              <a:t>Members include academic, public, government, corporate libraries and consortia</a:t>
            </a:r>
          </a:p>
          <a:p>
            <a:endParaRPr lang="en-US" dirty="0"/>
          </a:p>
          <a:p>
            <a:endParaRPr lang="en-US" dirty="0"/>
          </a:p>
        </p:txBody>
      </p:sp>
    </p:spTree>
    <p:extLst>
      <p:ext uri="{BB962C8B-B14F-4D97-AF65-F5344CB8AC3E}">
        <p14:creationId xmlns:p14="http://schemas.microsoft.com/office/powerpoint/2010/main" val="1233021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7963-E616-552B-69A0-CBBBA5CB7243}"/>
              </a:ext>
            </a:extLst>
          </p:cNvPr>
          <p:cNvSpPr>
            <a:spLocks noGrp="1"/>
          </p:cNvSpPr>
          <p:nvPr>
            <p:ph type="title"/>
          </p:nvPr>
        </p:nvSpPr>
        <p:spPr/>
        <p:txBody>
          <a:bodyPr lIns="91440" tIns="45720" rIns="91440" bIns="45720" anchor="ctr"/>
          <a:lstStyle/>
          <a:p>
            <a:r>
              <a:rPr lang="en-US" dirty="0">
                <a:latin typeface="Helvetica"/>
                <a:cs typeface="Calibri"/>
              </a:rPr>
              <a:t>A little bit about ELUNA…</a:t>
            </a:r>
            <a:endParaRPr lang="en-US">
              <a:latin typeface="Helvetica"/>
              <a:cs typeface="Helvetica"/>
            </a:endParaRPr>
          </a:p>
        </p:txBody>
      </p:sp>
      <p:sp>
        <p:nvSpPr>
          <p:cNvPr id="3" name="Content Placeholder 2">
            <a:extLst>
              <a:ext uri="{FF2B5EF4-FFF2-40B4-BE49-F238E27FC236}">
                <a16:creationId xmlns:a16="http://schemas.microsoft.com/office/drawing/2014/main" id="{73D58D76-0BBA-A6BA-8D3D-10B9F556F1E8}"/>
              </a:ext>
            </a:extLst>
          </p:cNvPr>
          <p:cNvSpPr>
            <a:spLocks noGrp="1"/>
          </p:cNvSpPr>
          <p:nvPr>
            <p:ph idx="1"/>
          </p:nvPr>
        </p:nvSpPr>
        <p:spPr>
          <a:xfrm>
            <a:off x="838200" y="1825625"/>
            <a:ext cx="10501223" cy="4351338"/>
          </a:xfrm>
        </p:spPr>
        <p:txBody>
          <a:bodyPr lIns="91440" tIns="45720" rIns="91440" bIns="45720" anchor="t"/>
          <a:lstStyle/>
          <a:p>
            <a:r>
              <a:rPr lang="en-US" dirty="0">
                <a:latin typeface="Helvetica"/>
                <a:cs typeface="Calibri"/>
              </a:rPr>
              <a:t>User Organization Independent from Ex Libris</a:t>
            </a:r>
          </a:p>
          <a:p>
            <a:r>
              <a:rPr lang="en-US" dirty="0">
                <a:latin typeface="Helvetica"/>
                <a:cs typeface="Calibri"/>
              </a:rPr>
              <a:t>Volunteer-based</a:t>
            </a:r>
          </a:p>
          <a:p>
            <a:r>
              <a:rPr lang="en-US" dirty="0">
                <a:latin typeface="Helvetica"/>
                <a:cs typeface="Calibri"/>
              </a:rPr>
              <a:t>Different ways to get involved:</a:t>
            </a:r>
          </a:p>
          <a:p>
            <a:pPr lvl="1"/>
            <a:r>
              <a:rPr lang="en-US" dirty="0">
                <a:latin typeface="Helvetica"/>
                <a:cs typeface="Calibri"/>
              </a:rPr>
              <a:t>Working Groups</a:t>
            </a:r>
          </a:p>
          <a:p>
            <a:pPr lvl="1"/>
            <a:r>
              <a:rPr lang="en-US" dirty="0">
                <a:latin typeface="Helvetica"/>
                <a:cs typeface="Calibri"/>
              </a:rPr>
              <a:t>Communities of Practice</a:t>
            </a:r>
          </a:p>
          <a:p>
            <a:pPr lvl="1"/>
            <a:r>
              <a:rPr lang="en-US" dirty="0">
                <a:latin typeface="Helvetica"/>
                <a:cs typeface="Calibri"/>
              </a:rPr>
              <a:t>Advisory Groups</a:t>
            </a:r>
          </a:p>
          <a:p>
            <a:pPr lvl="1"/>
            <a:r>
              <a:rPr lang="en-US" dirty="0">
                <a:latin typeface="Helvetica"/>
                <a:cs typeface="Calibri"/>
              </a:rPr>
              <a:t>Steering Committee</a:t>
            </a:r>
          </a:p>
          <a:p>
            <a:pPr marL="0" indent="0">
              <a:buNone/>
            </a:pPr>
            <a:endParaRPr lang="en-US" dirty="0">
              <a:cs typeface="Calibri"/>
            </a:endParaRPr>
          </a:p>
        </p:txBody>
      </p:sp>
    </p:spTree>
    <p:extLst>
      <p:ext uri="{BB962C8B-B14F-4D97-AF65-F5344CB8AC3E}">
        <p14:creationId xmlns:p14="http://schemas.microsoft.com/office/powerpoint/2010/main" val="201599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7963-E616-552B-69A0-CBBBA5CB7243}"/>
              </a:ext>
            </a:extLst>
          </p:cNvPr>
          <p:cNvSpPr>
            <a:spLocks noGrp="1"/>
          </p:cNvSpPr>
          <p:nvPr>
            <p:ph type="title"/>
          </p:nvPr>
        </p:nvSpPr>
        <p:spPr>
          <a:xfrm>
            <a:off x="1997121" y="365125"/>
            <a:ext cx="9612493" cy="1325563"/>
          </a:xfrm>
        </p:spPr>
        <p:txBody>
          <a:bodyPr lIns="91440" tIns="45720" rIns="91440" bIns="45720" anchor="ctr"/>
          <a:lstStyle/>
          <a:p>
            <a:r>
              <a:rPr lang="en-US" sz="4000" dirty="0">
                <a:latin typeface="Helvetica"/>
                <a:cs typeface="Calibri"/>
              </a:rPr>
              <a:t>2023– 2024 ELUNA Steering Committee</a:t>
            </a:r>
            <a:endParaRPr lang="en-US" sz="4000">
              <a:latin typeface="Helvetica"/>
              <a:cs typeface="Helvetica"/>
            </a:endParaRPr>
          </a:p>
        </p:txBody>
      </p:sp>
      <p:sp>
        <p:nvSpPr>
          <p:cNvPr id="3" name="Content Placeholder 2">
            <a:extLst>
              <a:ext uri="{FF2B5EF4-FFF2-40B4-BE49-F238E27FC236}">
                <a16:creationId xmlns:a16="http://schemas.microsoft.com/office/drawing/2014/main" id="{73D58D76-0BBA-A6BA-8D3D-10B9F556F1E8}"/>
              </a:ext>
            </a:extLst>
          </p:cNvPr>
          <p:cNvSpPr>
            <a:spLocks noGrp="1"/>
          </p:cNvSpPr>
          <p:nvPr>
            <p:ph idx="1"/>
          </p:nvPr>
        </p:nvSpPr>
        <p:spPr>
          <a:xfrm>
            <a:off x="838200" y="1825625"/>
            <a:ext cx="5105401" cy="4351338"/>
          </a:xfrm>
        </p:spPr>
        <p:txBody>
          <a:bodyPr lIns="91440" tIns="45720" rIns="91440" bIns="45720" anchor="t"/>
          <a:lstStyle/>
          <a:p>
            <a:pPr marL="0" indent="0">
              <a:buNone/>
            </a:pPr>
            <a:r>
              <a:rPr lang="en-US" sz="2000" b="1" dirty="0">
                <a:latin typeface="Helvetica"/>
                <a:cs typeface="Calibri"/>
              </a:rPr>
              <a:t>Allen Jones (Chair) </a:t>
            </a:r>
            <a:r>
              <a:rPr lang="en-US" sz="2000" dirty="0">
                <a:latin typeface="Helvetica"/>
                <a:cs typeface="Calibri"/>
              </a:rPr>
              <a:t>– Alma Liaison, The New School</a:t>
            </a:r>
          </a:p>
          <a:p>
            <a:pPr marL="0" indent="0">
              <a:buNone/>
            </a:pPr>
            <a:r>
              <a:rPr lang="en-US" sz="2000" b="1" dirty="0">
                <a:latin typeface="Helvetica"/>
                <a:cs typeface="Calibri"/>
              </a:rPr>
              <a:t>Pascal </a:t>
            </a:r>
            <a:r>
              <a:rPr lang="en-US" sz="2000" b="1" dirty="0" err="1">
                <a:latin typeface="Helvetica"/>
                <a:cs typeface="Calibri"/>
              </a:rPr>
              <a:t>Calarco</a:t>
            </a:r>
            <a:r>
              <a:rPr lang="en-US" sz="2000" b="1" dirty="0">
                <a:latin typeface="Helvetica"/>
                <a:cs typeface="Calibri"/>
              </a:rPr>
              <a:t> (Secretary) </a:t>
            </a:r>
            <a:r>
              <a:rPr lang="en-US" sz="2000" dirty="0">
                <a:latin typeface="Helvetica"/>
                <a:cs typeface="Calibri"/>
              </a:rPr>
              <a:t>– Rialto, Content Liaison, University of Windsor</a:t>
            </a:r>
          </a:p>
          <a:p>
            <a:pPr marL="0" indent="0">
              <a:buNone/>
            </a:pPr>
            <a:r>
              <a:rPr lang="en-US" sz="2000" b="1" dirty="0">
                <a:latin typeface="Helvetica"/>
                <a:cs typeface="Calibri"/>
              </a:rPr>
              <a:t>Kristen Clark – </a:t>
            </a:r>
            <a:r>
              <a:rPr lang="en-US" sz="2000" dirty="0">
                <a:latin typeface="Helvetica"/>
                <a:cs typeface="Calibri"/>
              </a:rPr>
              <a:t>Leganto, Communities of Practice Liaison, University of MN Twin Cities</a:t>
            </a:r>
          </a:p>
          <a:p>
            <a:pPr marL="0" indent="0">
              <a:buNone/>
            </a:pPr>
            <a:r>
              <a:rPr lang="en-US" sz="2000" b="1" dirty="0">
                <a:latin typeface="Helvetica"/>
                <a:cs typeface="Calibri"/>
              </a:rPr>
              <a:t>Karen Glover– </a:t>
            </a:r>
            <a:r>
              <a:rPr lang="en-US" sz="2000" dirty="0">
                <a:latin typeface="Helvetica"/>
                <a:cs typeface="Calibri"/>
              </a:rPr>
              <a:t>RUG Liaison, Georgia Tech</a:t>
            </a:r>
          </a:p>
          <a:p>
            <a:pPr marL="0" indent="0">
              <a:buNone/>
            </a:pPr>
            <a:r>
              <a:rPr lang="en-US" sz="2000" b="1" dirty="0">
                <a:latin typeface="Helvetica"/>
                <a:cs typeface="Calibri"/>
              </a:rPr>
              <a:t>John Greer (Ex Officio) – </a:t>
            </a:r>
            <a:r>
              <a:rPr lang="en-US" sz="2000" dirty="0">
                <a:latin typeface="Helvetica"/>
                <a:cs typeface="Calibri"/>
              </a:rPr>
              <a:t>Technology, University of Montana</a:t>
            </a:r>
          </a:p>
          <a:p>
            <a:pPr marL="0" indent="0">
              <a:buNone/>
            </a:pPr>
            <a:r>
              <a:rPr lang="en-US" sz="2000" b="1" dirty="0">
                <a:latin typeface="Helvetica"/>
                <a:cs typeface="Calibri"/>
              </a:rPr>
              <a:t>Jason Griffith (Deputy Chair) </a:t>
            </a:r>
            <a:r>
              <a:rPr lang="en-US" sz="2000" dirty="0">
                <a:latin typeface="Helvetica"/>
                <a:cs typeface="Calibri"/>
              </a:rPr>
              <a:t>– Rosetta, </a:t>
            </a:r>
            <a:r>
              <a:rPr lang="en-US" sz="2000" dirty="0" err="1">
                <a:latin typeface="Helvetica"/>
                <a:cs typeface="Calibri"/>
              </a:rPr>
              <a:t>Esploro</a:t>
            </a:r>
            <a:r>
              <a:rPr lang="en-US" sz="2000" dirty="0">
                <a:latin typeface="Helvetica"/>
                <a:cs typeface="Calibri"/>
              </a:rPr>
              <a:t>, University of Kentucky</a:t>
            </a:r>
          </a:p>
        </p:txBody>
      </p:sp>
      <p:sp>
        <p:nvSpPr>
          <p:cNvPr id="4" name="Content Placeholder 2">
            <a:extLst>
              <a:ext uri="{FF2B5EF4-FFF2-40B4-BE49-F238E27FC236}">
                <a16:creationId xmlns:a16="http://schemas.microsoft.com/office/drawing/2014/main" id="{CD013CC2-BE56-8050-2543-E3030FC87473}"/>
              </a:ext>
            </a:extLst>
          </p:cNvPr>
          <p:cNvSpPr txBox="1">
            <a:spLocks/>
          </p:cNvSpPr>
          <p:nvPr/>
        </p:nvSpPr>
        <p:spPr>
          <a:xfrm>
            <a:off x="6248401" y="1825625"/>
            <a:ext cx="536121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Helvetica"/>
                <a:cs typeface="Calibri"/>
              </a:rPr>
              <a:t>Lori </a:t>
            </a:r>
            <a:r>
              <a:rPr lang="en-US" sz="2000" b="1" dirty="0" err="1">
                <a:latin typeface="Helvetica"/>
                <a:cs typeface="Calibri"/>
              </a:rPr>
              <a:t>Hilterbrand</a:t>
            </a:r>
            <a:r>
              <a:rPr lang="en-US" sz="2000" b="1" dirty="0">
                <a:latin typeface="Helvetica"/>
                <a:cs typeface="Calibri"/>
              </a:rPr>
              <a:t> </a:t>
            </a:r>
            <a:r>
              <a:rPr lang="en-US" sz="2000" dirty="0">
                <a:latin typeface="Helvetica"/>
                <a:cs typeface="Calibri"/>
              </a:rPr>
              <a:t>– Rapido, </a:t>
            </a:r>
            <a:r>
              <a:rPr lang="en-US" sz="2000" dirty="0" err="1">
                <a:latin typeface="Helvetica"/>
                <a:cs typeface="Calibri"/>
              </a:rPr>
              <a:t>RapidILL</a:t>
            </a:r>
            <a:r>
              <a:rPr lang="en-US" sz="2000" dirty="0">
                <a:latin typeface="Helvetica"/>
                <a:cs typeface="Calibri"/>
              </a:rPr>
              <a:t> Liaison, Orbis Cascade</a:t>
            </a:r>
          </a:p>
          <a:p>
            <a:pPr marL="0" indent="0">
              <a:buFont typeface="Arial" panose="020B0604020202020204" pitchFamily="34" charset="0"/>
              <a:buNone/>
            </a:pPr>
            <a:r>
              <a:rPr lang="en-US" sz="2000" b="1" dirty="0">
                <a:latin typeface="Helvetica"/>
                <a:cs typeface="Calibri"/>
              </a:rPr>
              <a:t>Ellen Jones (Ex Officio) </a:t>
            </a:r>
            <a:r>
              <a:rPr lang="en-US" sz="2000" dirty="0">
                <a:latin typeface="Helvetica"/>
                <a:cs typeface="Calibri"/>
              </a:rPr>
              <a:t>– Treasurer, University of Iowa</a:t>
            </a:r>
          </a:p>
          <a:p>
            <a:pPr marL="0" indent="0">
              <a:buFont typeface="Arial" panose="020B0604020202020204" pitchFamily="34" charset="0"/>
              <a:buNone/>
            </a:pPr>
            <a:r>
              <a:rPr lang="en-US" sz="2000" b="1" dirty="0">
                <a:latin typeface="Helvetica"/>
                <a:cs typeface="Calibri"/>
              </a:rPr>
              <a:t>Holli </a:t>
            </a:r>
            <a:r>
              <a:rPr lang="en-US" sz="2000" b="1" dirty="0" err="1">
                <a:latin typeface="Helvetica"/>
                <a:cs typeface="Calibri"/>
              </a:rPr>
              <a:t>Kubly</a:t>
            </a:r>
            <a:r>
              <a:rPr lang="en-US" sz="2000" b="1" dirty="0">
                <a:latin typeface="Helvetica"/>
                <a:cs typeface="Calibri"/>
              </a:rPr>
              <a:t> </a:t>
            </a:r>
            <a:r>
              <a:rPr lang="en-US" sz="2000" dirty="0">
                <a:latin typeface="Helvetica"/>
                <a:cs typeface="Calibri"/>
              </a:rPr>
              <a:t>– Old Dominion University</a:t>
            </a:r>
          </a:p>
          <a:p>
            <a:pPr marL="0" indent="0">
              <a:buFont typeface="Arial" panose="020B0604020202020204" pitchFamily="34" charset="0"/>
              <a:buNone/>
            </a:pPr>
            <a:r>
              <a:rPr lang="en-US" sz="2000" b="1" dirty="0">
                <a:latin typeface="Helvetica"/>
                <a:cs typeface="Calibri"/>
              </a:rPr>
              <a:t>Dean Lingley </a:t>
            </a:r>
            <a:r>
              <a:rPr lang="en-US" sz="2000" dirty="0">
                <a:latin typeface="Helvetica"/>
                <a:cs typeface="Calibri"/>
              </a:rPr>
              <a:t>– Primo and Summon Liaison, Purdue University</a:t>
            </a:r>
          </a:p>
          <a:p>
            <a:pPr marL="0" indent="0">
              <a:buFont typeface="Arial" panose="020B0604020202020204" pitchFamily="34" charset="0"/>
              <a:buNone/>
            </a:pPr>
            <a:r>
              <a:rPr lang="en-US" sz="2000" b="1" dirty="0">
                <a:latin typeface="Helvetica"/>
                <a:cs typeface="Calibri"/>
              </a:rPr>
              <a:t>Laura Morse (Ex Officio) </a:t>
            </a:r>
            <a:r>
              <a:rPr lang="en-US" sz="2000" dirty="0">
                <a:latin typeface="Helvetica"/>
                <a:cs typeface="Calibri"/>
              </a:rPr>
              <a:t>– Education Coordinator, Harvard University</a:t>
            </a:r>
          </a:p>
          <a:p>
            <a:pPr marL="0" indent="0">
              <a:buFont typeface="Arial" panose="020B0604020202020204" pitchFamily="34" charset="0"/>
              <a:buNone/>
            </a:pPr>
            <a:r>
              <a:rPr lang="en-US" sz="2000" b="1" dirty="0">
                <a:latin typeface="Helvetica"/>
                <a:cs typeface="Calibri"/>
              </a:rPr>
              <a:t>David Schuster </a:t>
            </a:r>
            <a:r>
              <a:rPr lang="en-US" sz="2000" dirty="0">
                <a:latin typeface="Helvetica"/>
                <a:cs typeface="Calibri"/>
              </a:rPr>
              <a:t>– </a:t>
            </a:r>
            <a:r>
              <a:rPr lang="en-US" sz="2000" dirty="0" err="1">
                <a:latin typeface="Helvetica"/>
                <a:cs typeface="Calibri"/>
              </a:rPr>
              <a:t>Esploro</a:t>
            </a:r>
            <a:r>
              <a:rPr lang="en-US" sz="2000" dirty="0">
                <a:latin typeface="Helvetica"/>
                <a:cs typeface="Calibri"/>
              </a:rPr>
              <a:t>, Alma-D, Rosetta Liaison, Binghamton University</a:t>
            </a:r>
          </a:p>
        </p:txBody>
      </p:sp>
    </p:spTree>
    <p:extLst>
      <p:ext uri="{BB962C8B-B14F-4D97-AF65-F5344CB8AC3E}">
        <p14:creationId xmlns:p14="http://schemas.microsoft.com/office/powerpoint/2010/main" val="402761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8424-397F-D41D-7430-A31487DD6A46}"/>
              </a:ext>
            </a:extLst>
          </p:cNvPr>
          <p:cNvSpPr>
            <a:spLocks noGrp="1"/>
          </p:cNvSpPr>
          <p:nvPr>
            <p:ph type="title"/>
          </p:nvPr>
        </p:nvSpPr>
        <p:spPr/>
        <p:txBody>
          <a:bodyPr lIns="91440" tIns="45720" rIns="91440" bIns="45720" anchor="ctr"/>
          <a:lstStyle/>
          <a:p>
            <a:r>
              <a:rPr lang="en-US" dirty="0">
                <a:latin typeface="Helvetica"/>
                <a:cs typeface="Calibri"/>
              </a:rPr>
              <a:t>2023 – 2024 Working Groups</a:t>
            </a:r>
            <a:endParaRPr lang="en-US">
              <a:latin typeface="Helvetica"/>
              <a:cs typeface="Helvetica"/>
            </a:endParaRPr>
          </a:p>
        </p:txBody>
      </p:sp>
      <p:sp>
        <p:nvSpPr>
          <p:cNvPr id="4" name="Content Placeholder 2">
            <a:extLst>
              <a:ext uri="{FF2B5EF4-FFF2-40B4-BE49-F238E27FC236}">
                <a16:creationId xmlns:a16="http://schemas.microsoft.com/office/drawing/2014/main" id="{0E3A5ABE-AAA9-A053-555A-DDF7BFFF528E}"/>
              </a:ext>
            </a:extLst>
          </p:cNvPr>
          <p:cNvSpPr>
            <a:spLocks noGrp="1"/>
          </p:cNvSpPr>
          <p:nvPr/>
        </p:nvSpPr>
        <p:spPr>
          <a:xfrm>
            <a:off x="2702379" y="1689554"/>
            <a:ext cx="2999015" cy="39975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Helvetica"/>
                <a:cs typeface="Calibri"/>
              </a:rPr>
              <a:t>Alma </a:t>
            </a:r>
          </a:p>
          <a:p>
            <a:pPr marL="0" indent="0">
              <a:buNone/>
            </a:pPr>
            <a:r>
              <a:rPr lang="en-US" dirty="0">
                <a:latin typeface="Helvetica"/>
                <a:cs typeface="Calibri"/>
              </a:rPr>
              <a:t>Alma-D</a:t>
            </a:r>
          </a:p>
          <a:p>
            <a:pPr marL="0" indent="0">
              <a:buNone/>
            </a:pPr>
            <a:r>
              <a:rPr lang="en-US" dirty="0">
                <a:latin typeface="Helvetica"/>
                <a:cs typeface="Calibri"/>
              </a:rPr>
              <a:t>Analytics</a:t>
            </a:r>
          </a:p>
          <a:p>
            <a:pPr marL="0" indent="0">
              <a:buNone/>
            </a:pPr>
            <a:r>
              <a:rPr lang="en-US" dirty="0">
                <a:latin typeface="Helvetica"/>
                <a:cs typeface="Calibri"/>
              </a:rPr>
              <a:t>Content </a:t>
            </a:r>
          </a:p>
          <a:p>
            <a:pPr marL="0" indent="0">
              <a:buNone/>
            </a:pPr>
            <a:r>
              <a:rPr lang="en-US" err="1">
                <a:latin typeface="Helvetica"/>
                <a:cs typeface="Calibri"/>
              </a:rPr>
              <a:t>Esploro</a:t>
            </a:r>
            <a:r>
              <a:rPr lang="en-US" dirty="0">
                <a:latin typeface="Helvetica"/>
                <a:cs typeface="Calibri"/>
              </a:rPr>
              <a:t> </a:t>
            </a:r>
          </a:p>
          <a:p>
            <a:pPr marL="0" indent="0">
              <a:buNone/>
            </a:pPr>
            <a:r>
              <a:rPr lang="en-US" dirty="0">
                <a:latin typeface="Helvetica"/>
                <a:cs typeface="Calibri"/>
              </a:rPr>
              <a:t>Leganto</a:t>
            </a:r>
          </a:p>
          <a:p>
            <a:pPr marL="0" indent="0">
              <a:buNone/>
            </a:pPr>
            <a:r>
              <a:rPr lang="en-US" dirty="0" err="1">
                <a:latin typeface="Helvetica"/>
                <a:cs typeface="Calibri"/>
              </a:rPr>
              <a:t>RapidILL</a:t>
            </a:r>
          </a:p>
          <a:p>
            <a:pPr marL="0" indent="0">
              <a:buNone/>
            </a:pPr>
            <a:endParaRPr lang="en-US" b="1" dirty="0">
              <a:cs typeface="Calibri"/>
            </a:endParaRPr>
          </a:p>
        </p:txBody>
      </p:sp>
      <p:sp>
        <p:nvSpPr>
          <p:cNvPr id="3" name="Content Placeholder 2">
            <a:extLst>
              <a:ext uri="{FF2B5EF4-FFF2-40B4-BE49-F238E27FC236}">
                <a16:creationId xmlns:a16="http://schemas.microsoft.com/office/drawing/2014/main" id="{A5D7AB34-C0CD-EBD5-6CDF-3435F0366484}"/>
              </a:ext>
            </a:extLst>
          </p:cNvPr>
          <p:cNvSpPr>
            <a:spLocks noGrp="1"/>
          </p:cNvSpPr>
          <p:nvPr/>
        </p:nvSpPr>
        <p:spPr>
          <a:xfrm>
            <a:off x="5695747" y="1689554"/>
            <a:ext cx="4678339" cy="38614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Helvetica"/>
                <a:cs typeface="Helvetica"/>
              </a:rPr>
              <a:t>Rapido</a:t>
            </a:r>
            <a:endParaRPr lang="en-US" dirty="0">
              <a:latin typeface="Helvetica"/>
              <a:ea typeface="Calibri"/>
              <a:cs typeface="Calibri"/>
            </a:endParaRPr>
          </a:p>
          <a:p>
            <a:pPr marL="0" indent="0">
              <a:buNone/>
            </a:pPr>
            <a:r>
              <a:rPr lang="en-US" dirty="0">
                <a:latin typeface="Helvetica"/>
                <a:cs typeface="Helvetica"/>
              </a:rPr>
              <a:t>Rialto</a:t>
            </a:r>
            <a:endParaRPr lang="en-US" dirty="0"/>
          </a:p>
          <a:p>
            <a:pPr marL="0" indent="0">
              <a:buNone/>
            </a:pPr>
            <a:r>
              <a:rPr lang="en-US" dirty="0">
                <a:latin typeface="Helvetica"/>
                <a:cs typeface="Calibri"/>
              </a:rPr>
              <a:t>Rosetta</a:t>
            </a:r>
            <a:endParaRPr lang="en-US">
              <a:latin typeface="Helvetica"/>
              <a:ea typeface="Calibri"/>
              <a:cs typeface="Calibri"/>
            </a:endParaRPr>
          </a:p>
          <a:p>
            <a:pPr marL="0" indent="0">
              <a:buNone/>
            </a:pPr>
            <a:r>
              <a:rPr lang="en-US" dirty="0">
                <a:latin typeface="Helvetica"/>
                <a:cs typeface="Calibri"/>
              </a:rPr>
              <a:t>SFX</a:t>
            </a:r>
            <a:endParaRPr lang="en-US">
              <a:latin typeface="Helvetica"/>
              <a:ea typeface="Calibri"/>
              <a:cs typeface="Calibri"/>
            </a:endParaRPr>
          </a:p>
          <a:p>
            <a:pPr marL="0" indent="0">
              <a:buNone/>
            </a:pPr>
            <a:r>
              <a:rPr lang="en-US" dirty="0">
                <a:latin typeface="Helvetica"/>
                <a:cs typeface="Calibri"/>
              </a:rPr>
              <a:t>Primo / Summon/360 Services</a:t>
            </a:r>
            <a:endParaRPr lang="en-US">
              <a:latin typeface="Helvetica"/>
              <a:ea typeface="Calibri"/>
              <a:cs typeface="Calibri"/>
            </a:endParaRPr>
          </a:p>
          <a:p>
            <a:pPr marL="0" indent="0">
              <a:buNone/>
            </a:pPr>
            <a:r>
              <a:rPr lang="en-US" dirty="0">
                <a:latin typeface="Helvetica"/>
                <a:cs typeface="Calibri"/>
              </a:rPr>
              <a:t>Voyager</a:t>
            </a:r>
            <a:endParaRPr lang="en-US">
              <a:latin typeface="Helvetica"/>
              <a:ea typeface="Calibri"/>
              <a:cs typeface="Calibri"/>
            </a:endParaRPr>
          </a:p>
        </p:txBody>
      </p:sp>
    </p:spTree>
    <p:extLst>
      <p:ext uri="{BB962C8B-B14F-4D97-AF65-F5344CB8AC3E}">
        <p14:creationId xmlns:p14="http://schemas.microsoft.com/office/powerpoint/2010/main" val="2778801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8424-397F-D41D-7430-A31487DD6A46}"/>
              </a:ext>
            </a:extLst>
          </p:cNvPr>
          <p:cNvSpPr>
            <a:spLocks noGrp="1"/>
          </p:cNvSpPr>
          <p:nvPr>
            <p:ph type="title"/>
          </p:nvPr>
        </p:nvSpPr>
        <p:spPr/>
        <p:txBody>
          <a:bodyPr lIns="91440" tIns="45720" rIns="91440" bIns="45720" anchor="ctr"/>
          <a:lstStyle/>
          <a:p>
            <a:r>
              <a:rPr lang="en-US" sz="4000" dirty="0">
                <a:latin typeface="Helvetica"/>
                <a:cs typeface="Calibri"/>
              </a:rPr>
              <a:t>2023 – 2024 Advisory Groups/ COPS</a:t>
            </a:r>
            <a:endParaRPr lang="en-US" sz="4000" dirty="0">
              <a:latin typeface="Helvetica"/>
              <a:cs typeface="Helvetica"/>
            </a:endParaRPr>
          </a:p>
        </p:txBody>
      </p:sp>
      <p:sp>
        <p:nvSpPr>
          <p:cNvPr id="6" name="Content Placeholder 2">
            <a:extLst>
              <a:ext uri="{FF2B5EF4-FFF2-40B4-BE49-F238E27FC236}">
                <a16:creationId xmlns:a16="http://schemas.microsoft.com/office/drawing/2014/main" id="{22B15A92-7A93-44B4-4FAE-48872F1A592C}"/>
              </a:ext>
            </a:extLst>
          </p:cNvPr>
          <p:cNvSpPr>
            <a:spLocks noGrp="1"/>
          </p:cNvSpPr>
          <p:nvPr>
            <p:ph sz="half" idx="1"/>
          </p:nvPr>
        </p:nvSpPr>
        <p:spPr>
          <a:xfrm>
            <a:off x="6417129" y="1716768"/>
            <a:ext cx="5181600" cy="4351338"/>
          </a:xfrm>
        </p:spPr>
        <p:txBody>
          <a:bodyPr lIns="91440" tIns="45720" rIns="91440" bIns="45720" anchor="t"/>
          <a:lstStyle/>
          <a:p>
            <a:pPr marL="0" indent="0">
              <a:buNone/>
            </a:pPr>
            <a:r>
              <a:rPr lang="en-US" b="1" dirty="0">
                <a:latin typeface="Helvetica"/>
                <a:cs typeface="Calibri"/>
              </a:rPr>
              <a:t>Communities of Practice </a:t>
            </a:r>
          </a:p>
          <a:p>
            <a:pPr marL="0" indent="0">
              <a:buNone/>
            </a:pPr>
            <a:endParaRPr lang="en-US" dirty="0">
              <a:latin typeface="Helvetica"/>
              <a:cs typeface="Calibri"/>
            </a:endParaRPr>
          </a:p>
          <a:p>
            <a:pPr marL="457200" indent="-457200"/>
            <a:r>
              <a:rPr lang="en-US" dirty="0">
                <a:latin typeface="Helvetica"/>
                <a:cs typeface="Calibri"/>
              </a:rPr>
              <a:t>Analytics</a:t>
            </a:r>
            <a:endParaRPr lang="en-US" dirty="0">
              <a:ea typeface="Calibri" panose="020F0502020204030204"/>
              <a:cs typeface="Calibri" panose="020F0502020204030204"/>
            </a:endParaRPr>
          </a:p>
          <a:p>
            <a:pPr marL="457200" indent="-457200"/>
            <a:r>
              <a:rPr lang="en-US" dirty="0">
                <a:latin typeface="Helvetica"/>
                <a:cs typeface="Calibri"/>
              </a:rPr>
              <a:t>Linked Open Data</a:t>
            </a:r>
          </a:p>
          <a:p>
            <a:pPr marL="457200" indent="-457200"/>
            <a:r>
              <a:rPr lang="en-US" dirty="0">
                <a:latin typeface="Helvetica"/>
                <a:cs typeface="Calibri"/>
              </a:rPr>
              <a:t>Special Collections</a:t>
            </a:r>
          </a:p>
        </p:txBody>
      </p:sp>
      <p:sp>
        <p:nvSpPr>
          <p:cNvPr id="3" name="Content Placeholder 2">
            <a:extLst>
              <a:ext uri="{FF2B5EF4-FFF2-40B4-BE49-F238E27FC236}">
                <a16:creationId xmlns:a16="http://schemas.microsoft.com/office/drawing/2014/main" id="{4D2A55D8-1A3B-7019-8A1F-10559648FE1E}"/>
              </a:ext>
            </a:extLst>
          </p:cNvPr>
          <p:cNvSpPr>
            <a:spLocks noGrp="1"/>
          </p:cNvSpPr>
          <p:nvPr>
            <p:ph sz="half" idx="2"/>
          </p:nvPr>
        </p:nvSpPr>
        <p:spPr>
          <a:xfrm>
            <a:off x="912916" y="1716768"/>
            <a:ext cx="5569527" cy="4351338"/>
          </a:xfrm>
        </p:spPr>
        <p:txBody>
          <a:bodyPr lIns="91440" tIns="45720" rIns="91440" bIns="45720" anchor="t"/>
          <a:lstStyle/>
          <a:p>
            <a:pPr marL="0" indent="0">
              <a:buNone/>
            </a:pPr>
            <a:r>
              <a:rPr lang="en-US" b="1" dirty="0">
                <a:latin typeface="Helvetica"/>
                <a:ea typeface="Calibri"/>
                <a:cs typeface="Calibri"/>
              </a:rPr>
              <a:t>Advisory Groups </a:t>
            </a:r>
          </a:p>
          <a:p>
            <a:pPr marL="0" indent="0">
              <a:buNone/>
            </a:pPr>
            <a:endParaRPr lang="en-US" dirty="0">
              <a:latin typeface="Helvetica"/>
              <a:ea typeface="Calibri"/>
              <a:cs typeface="Calibri"/>
            </a:endParaRPr>
          </a:p>
          <a:p>
            <a:pPr marL="457200" indent="-457200"/>
            <a:r>
              <a:rPr lang="en-US" dirty="0">
                <a:latin typeface="Helvetica"/>
                <a:ea typeface="Calibri"/>
                <a:cs typeface="Helvetica"/>
              </a:rPr>
              <a:t>Controlled Digital Lending (on hold)</a:t>
            </a:r>
          </a:p>
          <a:p>
            <a:pPr marL="457200" indent="-457200"/>
            <a:r>
              <a:rPr lang="en-US" dirty="0">
                <a:latin typeface="Helvetica"/>
                <a:ea typeface="Calibri"/>
                <a:cs typeface="Helvetica"/>
              </a:rPr>
              <a:t>Diversity, Equity and Inclusion in Search</a:t>
            </a:r>
          </a:p>
          <a:p>
            <a:pPr marL="457200" indent="-457200"/>
            <a:r>
              <a:rPr lang="en-US" dirty="0">
                <a:latin typeface="Helvetica"/>
                <a:ea typeface="Calibri"/>
                <a:cs typeface="Helvetica"/>
              </a:rPr>
              <a:t>CDI Advisory Group</a:t>
            </a:r>
          </a:p>
          <a:p>
            <a:pPr marL="457200" indent="-457200"/>
            <a:r>
              <a:rPr lang="en-US" dirty="0">
                <a:latin typeface="Helvetica"/>
                <a:ea typeface="Calibri"/>
                <a:cs typeface="Helvetica"/>
              </a:rPr>
              <a:t>Support Advisory Group</a:t>
            </a:r>
          </a:p>
          <a:p>
            <a:pPr marL="457200" indent="-457200"/>
            <a:r>
              <a:rPr lang="en-US" dirty="0">
                <a:latin typeface="Helvetica"/>
                <a:ea typeface="Calibri"/>
                <a:cs typeface="Helvetica"/>
              </a:rPr>
              <a:t>AI Advisory group</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49030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8424-397F-D41D-7430-A31487DD6A46}"/>
              </a:ext>
            </a:extLst>
          </p:cNvPr>
          <p:cNvSpPr>
            <a:spLocks noGrp="1"/>
          </p:cNvSpPr>
          <p:nvPr>
            <p:ph type="title"/>
          </p:nvPr>
        </p:nvSpPr>
        <p:spPr/>
        <p:txBody>
          <a:bodyPr lIns="91440" tIns="45720" rIns="91440" bIns="45720" anchor="ctr"/>
          <a:lstStyle/>
          <a:p>
            <a:r>
              <a:rPr lang="en-US" dirty="0">
                <a:cs typeface="Calibri"/>
              </a:rPr>
              <a:t>ELUNA 23-24 Strategic Issues</a:t>
            </a:r>
            <a:endParaRPr lang="en-US" dirty="0"/>
          </a:p>
        </p:txBody>
      </p:sp>
      <p:sp>
        <p:nvSpPr>
          <p:cNvPr id="6" name="Content Placeholder 2">
            <a:extLst>
              <a:ext uri="{FF2B5EF4-FFF2-40B4-BE49-F238E27FC236}">
                <a16:creationId xmlns:a16="http://schemas.microsoft.com/office/drawing/2014/main" id="{22B15A92-7A93-44B4-4FAE-48872F1A592C}"/>
              </a:ext>
            </a:extLst>
          </p:cNvPr>
          <p:cNvSpPr>
            <a:spLocks noGrp="1"/>
          </p:cNvSpPr>
          <p:nvPr>
            <p:ph idx="1"/>
          </p:nvPr>
        </p:nvSpPr>
        <p:spPr>
          <a:xfrm>
            <a:off x="1017814" y="1807476"/>
            <a:ext cx="10820399" cy="4351338"/>
          </a:xfrm>
        </p:spPr>
        <p:txBody>
          <a:bodyPr lIns="91440" tIns="45720" rIns="91440" bIns="45720" anchor="t"/>
          <a:lstStyle/>
          <a:p>
            <a:pPr marL="0" indent="0">
              <a:buNone/>
            </a:pPr>
            <a:r>
              <a:rPr lang="en-US" sz="2400" b="1" dirty="0">
                <a:latin typeface="Helvetica"/>
                <a:cs typeface="Calibri"/>
              </a:rPr>
              <a:t>Relationship with ELUNA, Ex Libris, </a:t>
            </a:r>
            <a:r>
              <a:rPr lang="en-US" sz="2400" b="1" err="1">
                <a:latin typeface="Helvetica"/>
                <a:cs typeface="Calibri"/>
              </a:rPr>
              <a:t>IGeLU</a:t>
            </a:r>
            <a:r>
              <a:rPr lang="en-US" sz="2400" b="1" dirty="0">
                <a:latin typeface="Helvetica"/>
                <a:cs typeface="Calibri"/>
              </a:rPr>
              <a:t> and Innovative User Group:</a:t>
            </a:r>
          </a:p>
          <a:p>
            <a:r>
              <a:rPr lang="en-US" sz="2400" dirty="0">
                <a:latin typeface="Helvetica"/>
                <a:cs typeface="Calibri"/>
              </a:rPr>
              <a:t>How do we interact with our sister user organization, Innovative User Group (IUG)?</a:t>
            </a:r>
          </a:p>
          <a:p>
            <a:r>
              <a:rPr lang="en-US" sz="2400" dirty="0">
                <a:latin typeface="Helvetica"/>
                <a:cs typeface="Calibri"/>
              </a:rPr>
              <a:t>Are there interactions/programming we can benefit from?</a:t>
            </a:r>
          </a:p>
          <a:p>
            <a:endParaRPr lang="en-US" sz="2400" dirty="0">
              <a:latin typeface="Helvetica"/>
              <a:cs typeface="Calibri"/>
            </a:endParaRPr>
          </a:p>
          <a:p>
            <a:pPr marL="0" indent="0">
              <a:buNone/>
            </a:pPr>
            <a:r>
              <a:rPr lang="en-US" sz="2400" b="1" dirty="0">
                <a:latin typeface="Helvetica"/>
                <a:cs typeface="Calibri"/>
              </a:rPr>
              <a:t>Conferences/Programming:</a:t>
            </a:r>
          </a:p>
          <a:p>
            <a:r>
              <a:rPr lang="en-US" sz="2400" dirty="0">
                <a:latin typeface="Helvetica"/>
                <a:cs typeface="Calibri"/>
              </a:rPr>
              <a:t>Programming for Developer Day+ and the Annual Meeting</a:t>
            </a:r>
          </a:p>
          <a:p>
            <a:r>
              <a:rPr lang="en-US" sz="2400" dirty="0">
                <a:latin typeface="Helvetica"/>
                <a:cs typeface="Calibri"/>
              </a:rPr>
              <a:t>ELUNA Learns series (Online - now free to all members and Consortial members)</a:t>
            </a:r>
          </a:p>
          <a:p>
            <a:endParaRPr lang="en-US" sz="2400" dirty="0">
              <a:latin typeface="Helvetica"/>
              <a:cs typeface="Calibri"/>
            </a:endParaRPr>
          </a:p>
          <a:p>
            <a:pPr marL="0" indent="0">
              <a:buNone/>
            </a:pPr>
            <a:endParaRPr lang="en-US" sz="2400" b="1" dirty="0">
              <a:latin typeface="Helvetica"/>
              <a:cs typeface="Calibri"/>
            </a:endParaRPr>
          </a:p>
          <a:p>
            <a:pPr marL="0" indent="0">
              <a:buNone/>
            </a:pPr>
            <a:endParaRPr lang="en-US" dirty="0">
              <a:latin typeface="Helvetica"/>
              <a:cs typeface="Calibri"/>
            </a:endParaRPr>
          </a:p>
        </p:txBody>
      </p:sp>
    </p:spTree>
    <p:extLst>
      <p:ext uri="{BB962C8B-B14F-4D97-AF65-F5344CB8AC3E}">
        <p14:creationId xmlns:p14="http://schemas.microsoft.com/office/powerpoint/2010/main" val="204195308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7" ma:contentTypeDescription="Create a new document." ma:contentTypeScope="" ma:versionID="1612330035466a06d52004edf3cbe555">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fdafebc3f9ce5c15a94f1b313743bac1"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84558b3-4b7e-402e-a6c9-1417db9941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ed50f71-c65a-4389-ab68-4a0b6135467d}" ma:internalName="TaxCatchAll" ma:showField="CatchAllData" ma:web="4404f601-80f3-4988-a5f5-d6c3dd7e14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404f601-80f3-4988-a5f5-d6c3dd7e14a6" xsi:nil="true"/>
    <lcf76f155ced4ddcb4097134ff3c332f xmlns="61ce4d65-48b5-4510-a74e-67217dcdfad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34EEB0-96BD-4930-887D-4A71E08BC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e4d65-48b5-4510-a74e-67217dcdfadf"/>
    <ds:schemaRef ds:uri="4404f601-80f3-4988-a5f5-d6c3dd7e14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EF96AC-1FCE-439A-88E5-DBC3BDEAAB77}">
  <ds:schemaRefs>
    <ds:schemaRef ds:uri="http://schemas.microsoft.com/sharepoint/v3/contenttype/forms"/>
  </ds:schemaRefs>
</ds:datastoreItem>
</file>

<file path=customXml/itemProps3.xml><?xml version="1.0" encoding="utf-8"?>
<ds:datastoreItem xmlns:ds="http://schemas.openxmlformats.org/officeDocument/2006/customXml" ds:itemID="{5D69EFD5-8757-495D-8958-0FA372F2759D}">
  <ds:schemaRefs>
    <ds:schemaRef ds:uri="http://schemas.microsoft.com/office/2006/metadata/properties"/>
    <ds:schemaRef ds:uri="http://schemas.microsoft.com/office/infopath/2007/PartnerControls"/>
    <ds:schemaRef ds:uri="f1e7a751-9489-484e-b254-c49e0b563447"/>
    <ds:schemaRef ds:uri="7ff98222-959d-4964-8d0d-d50137a73875"/>
    <ds:schemaRef ds:uri="4404f601-80f3-4988-a5f5-d6c3dd7e14a6"/>
    <ds:schemaRef ds:uri="61ce4d65-48b5-4510-a74e-67217dcdfadf"/>
  </ds:schemaRefs>
</ds:datastoreItem>
</file>

<file path=docProps/app.xml><?xml version="1.0" encoding="utf-8"?>
<Properties xmlns="http://schemas.openxmlformats.org/officeDocument/2006/extended-properties" xmlns:vt="http://schemas.openxmlformats.org/officeDocument/2006/docPropsVTypes">
  <Template/>
  <TotalTime>47</TotalTime>
  <Words>958</Words>
  <Application>Microsoft Office PowerPoint</Application>
  <PresentationFormat>Widescreen</PresentationFormat>
  <Paragraphs>159</Paragraphs>
  <Slides>16</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Arial,Sans-Serif</vt:lpstr>
      <vt:lpstr>Calibri</vt:lpstr>
      <vt:lpstr>Calibri Light</vt:lpstr>
      <vt:lpstr>Courier New</vt:lpstr>
      <vt:lpstr>Helvetica</vt:lpstr>
      <vt:lpstr>Helvetica Light</vt:lpstr>
      <vt:lpstr>Custom Design</vt:lpstr>
      <vt:lpstr>1_Office Theme</vt:lpstr>
      <vt:lpstr>PowerPoint Presentation</vt:lpstr>
      <vt:lpstr>Agenda</vt:lpstr>
      <vt:lpstr>5-Year Alma/Primo Anniversary</vt:lpstr>
      <vt:lpstr>What is ELUNA?</vt:lpstr>
      <vt:lpstr>A little bit about ELUNA…</vt:lpstr>
      <vt:lpstr>2023– 2024 ELUNA Steering Committee</vt:lpstr>
      <vt:lpstr>2023 – 2024 Working Groups</vt:lpstr>
      <vt:lpstr>2023 – 2024 Advisory Groups/ COPS</vt:lpstr>
      <vt:lpstr>ELUNA 23-24 Strategic Issues</vt:lpstr>
      <vt:lpstr>ELUNA 23-24 Strategic Issues</vt:lpstr>
      <vt:lpstr>ELUNA – Benefits</vt:lpstr>
      <vt:lpstr>ELUNA Consortial Benefits</vt:lpstr>
      <vt:lpstr>Primo Working Group</vt:lpstr>
      <vt:lpstr>Ex Libris Northeast User Group: ENUG</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lastModifiedBy>Michelle Eichelberger</cp:lastModifiedBy>
  <cp:revision>632</cp:revision>
  <dcterms:created xsi:type="dcterms:W3CDTF">2021-06-30T17:54:38Z</dcterms:created>
  <dcterms:modified xsi:type="dcterms:W3CDTF">2024-01-25T19:45:40Z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0x0101001025541735DBF5479A85A0E07C52A45A</vt:lpwstr>
  </property>
</Properties>
</file>