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Lst>
  <p:notesMasterIdLst>
    <p:notesMasterId r:id="rId49"/>
  </p:notesMasterIdLst>
  <p:sldIdLst>
    <p:sldId id="264" r:id="rId5"/>
    <p:sldId id="790" r:id="rId6"/>
    <p:sldId id="809" r:id="rId7"/>
    <p:sldId id="259" r:id="rId8"/>
    <p:sldId id="2147470261" r:id="rId9"/>
    <p:sldId id="2147470262" r:id="rId10"/>
    <p:sldId id="2147470263" r:id="rId11"/>
    <p:sldId id="2147470244" r:id="rId12"/>
    <p:sldId id="2147470260" r:id="rId13"/>
    <p:sldId id="2147470264" r:id="rId14"/>
    <p:sldId id="2147470265" r:id="rId15"/>
    <p:sldId id="2147470266" r:id="rId16"/>
    <p:sldId id="2147470268" r:id="rId17"/>
    <p:sldId id="2147470259" r:id="rId18"/>
    <p:sldId id="2147470269" r:id="rId19"/>
    <p:sldId id="2147470270" r:id="rId20"/>
    <p:sldId id="2147470272" r:id="rId21"/>
    <p:sldId id="2147470271" r:id="rId22"/>
    <p:sldId id="1160" r:id="rId23"/>
    <p:sldId id="1159" r:id="rId24"/>
    <p:sldId id="256" r:id="rId25"/>
    <p:sldId id="266" r:id="rId26"/>
    <p:sldId id="272" r:id="rId27"/>
    <p:sldId id="274" r:id="rId28"/>
    <p:sldId id="1382" r:id="rId29"/>
    <p:sldId id="275" r:id="rId30"/>
    <p:sldId id="1383" r:id="rId31"/>
    <p:sldId id="1384" r:id="rId32"/>
    <p:sldId id="269" r:id="rId33"/>
    <p:sldId id="1380" r:id="rId34"/>
    <p:sldId id="1375" r:id="rId35"/>
    <p:sldId id="1374" r:id="rId36"/>
    <p:sldId id="1377" r:id="rId37"/>
    <p:sldId id="1378" r:id="rId38"/>
    <p:sldId id="796" r:id="rId39"/>
    <p:sldId id="797" r:id="rId40"/>
    <p:sldId id="1379" r:id="rId41"/>
    <p:sldId id="789" r:id="rId42"/>
    <p:sldId id="814" r:id="rId43"/>
    <p:sldId id="1385" r:id="rId44"/>
    <p:sldId id="1386" r:id="rId45"/>
    <p:sldId id="273" r:id="rId46"/>
    <p:sldId id="784" r:id="rId47"/>
    <p:sldId id="78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o Yeracaris" initials="PY" lastIdx="5" clrIdx="0">
    <p:extLst>
      <p:ext uri="{19B8F6BF-5375-455C-9EA6-DF929625EA0E}">
        <p15:presenceInfo xmlns:p15="http://schemas.microsoft.com/office/powerpoint/2012/main" userId="S-1-5-21-411519910-647668644-2492632495-2514" providerId="AD"/>
      </p:ext>
    </p:extLst>
  </p:cmAuthor>
  <p:cmAuthor id="2" name="Larson, Paul" initials="LP" lastIdx="4" clrIdx="1">
    <p:extLst>
      <p:ext uri="{19B8F6BF-5375-455C-9EA6-DF929625EA0E}">
        <p15:presenceInfo xmlns:p15="http://schemas.microsoft.com/office/powerpoint/2012/main" userId="S::PLarson@lifespan.org::aae04289-d29c-47c9-b5a8-4eaef70de0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94977" autoAdjust="0"/>
  </p:normalViewPr>
  <p:slideViewPr>
    <p:cSldViewPr snapToGrid="0" snapToObjects="1">
      <p:cViewPr varScale="1">
        <p:scale>
          <a:sx n="106" d="100"/>
          <a:sy n="106" d="100"/>
        </p:scale>
        <p:origin x="496" y="176"/>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5576E-7062-406B-9351-73D98A089A03}"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030E870F-EB66-4F22-9291-597E5463499D}">
      <dgm:prSet phldrT="[Text]"/>
      <dgm:spPr>
        <a:solidFill>
          <a:srgbClr val="AFC1D6"/>
        </a:solidFill>
      </dgm:spPr>
      <dgm:t>
        <a:bodyPr/>
        <a:lstStyle/>
        <a:p>
          <a:r>
            <a:rPr lang="en-US">
              <a:latin typeface="Calibri"/>
              <a:cs typeface="Calibri"/>
            </a:rPr>
            <a:t>Equity</a:t>
          </a:r>
        </a:p>
      </dgm:t>
    </dgm:pt>
    <dgm:pt modelId="{90B9EB11-F663-4F37-BE63-A3F82AF1D452}" type="parTrans" cxnId="{07C1B15C-F6E7-4363-B7FC-2129618C509F}">
      <dgm:prSet/>
      <dgm:spPr/>
      <dgm:t>
        <a:bodyPr/>
        <a:lstStyle/>
        <a:p>
          <a:endParaRPr lang="en-US">
            <a:latin typeface="Calibri" panose="020F0502020204030204" pitchFamily="34" charset="0"/>
            <a:cs typeface="Calibri" panose="020F0502020204030204" pitchFamily="34" charset="0"/>
          </a:endParaRPr>
        </a:p>
      </dgm:t>
    </dgm:pt>
    <dgm:pt modelId="{B5480EE6-1730-413C-99A3-377015BA3C11}" type="sibTrans" cxnId="{07C1B15C-F6E7-4363-B7FC-2129618C509F}">
      <dgm:prSet/>
      <dgm:spPr/>
      <dgm:t>
        <a:bodyPr/>
        <a:lstStyle/>
        <a:p>
          <a:endParaRPr lang="en-US">
            <a:latin typeface="Calibri" panose="020F0502020204030204" pitchFamily="34" charset="0"/>
            <a:cs typeface="Calibri" panose="020F0502020204030204" pitchFamily="34" charset="0"/>
          </a:endParaRPr>
        </a:p>
      </dgm:t>
    </dgm:pt>
    <dgm:pt modelId="{F1B88782-2AD2-40FD-98F7-8924BF3E012B}">
      <dgm:prSet phldrT="[Text]"/>
      <dgm:spPr>
        <a:solidFill>
          <a:schemeClr val="accent4"/>
        </a:solidFill>
      </dgm:spPr>
      <dgm:t>
        <a:bodyPr/>
        <a:lstStyle/>
        <a:p>
          <a:r>
            <a:rPr lang="en-US">
              <a:latin typeface="Calibri"/>
              <a:cs typeface="Calibri"/>
            </a:rPr>
            <a:t>Ambulatory Care Innovations</a:t>
          </a:r>
        </a:p>
      </dgm:t>
    </dgm:pt>
    <dgm:pt modelId="{FC8C981E-DB88-4B92-83C1-1DA063F93DAA}" type="parTrans" cxnId="{79470B86-103F-476E-B7E8-66DBBCA53B3F}">
      <dgm:prSet/>
      <dgm:spPr/>
      <dgm:t>
        <a:bodyPr/>
        <a:lstStyle/>
        <a:p>
          <a:endParaRPr lang="en-US">
            <a:latin typeface="Calibri" panose="020F0502020204030204" pitchFamily="34" charset="0"/>
            <a:cs typeface="Calibri" panose="020F0502020204030204" pitchFamily="34" charset="0"/>
          </a:endParaRPr>
        </a:p>
      </dgm:t>
    </dgm:pt>
    <dgm:pt modelId="{4406882D-AB7E-4DAC-AB0D-05C887A81F75}" type="sibTrans" cxnId="{79470B86-103F-476E-B7E8-66DBBCA53B3F}">
      <dgm:prSet/>
      <dgm:spPr/>
      <dgm:t>
        <a:bodyPr/>
        <a:lstStyle/>
        <a:p>
          <a:endParaRPr lang="en-US">
            <a:latin typeface="Calibri" panose="020F0502020204030204" pitchFamily="34" charset="0"/>
            <a:cs typeface="Calibri" panose="020F0502020204030204" pitchFamily="34" charset="0"/>
          </a:endParaRPr>
        </a:p>
      </dgm:t>
    </dgm:pt>
    <dgm:pt modelId="{29A84FB3-A0E3-44B5-9763-B87C990819FD}">
      <dgm:prSet phldrT="[Text]"/>
      <dgm:spPr>
        <a:solidFill>
          <a:schemeClr val="accent3"/>
        </a:solidFill>
      </dgm:spPr>
      <dgm:t>
        <a:bodyPr/>
        <a:lstStyle/>
        <a:p>
          <a:r>
            <a:rPr lang="en-US">
              <a:latin typeface="Calibri"/>
              <a:cs typeface="Calibri"/>
            </a:rPr>
            <a:t>Telehealth Implementation &amp; Training</a:t>
          </a:r>
        </a:p>
      </dgm:t>
    </dgm:pt>
    <dgm:pt modelId="{98548C1C-5E01-46C5-977C-B992049F850A}" type="parTrans" cxnId="{BC0C1678-7806-4BE9-8750-3F1CB356498D}">
      <dgm:prSet/>
      <dgm:spPr/>
      <dgm:t>
        <a:bodyPr/>
        <a:lstStyle/>
        <a:p>
          <a:endParaRPr lang="en-US">
            <a:latin typeface="Calibri" panose="020F0502020204030204" pitchFamily="34" charset="0"/>
            <a:cs typeface="Calibri" panose="020F0502020204030204" pitchFamily="34" charset="0"/>
          </a:endParaRPr>
        </a:p>
      </dgm:t>
    </dgm:pt>
    <dgm:pt modelId="{2BC0B434-74FF-40EC-805C-D52C3961E556}" type="sibTrans" cxnId="{BC0C1678-7806-4BE9-8750-3F1CB356498D}">
      <dgm:prSet/>
      <dgm:spPr/>
      <dgm:t>
        <a:bodyPr/>
        <a:lstStyle/>
        <a:p>
          <a:endParaRPr lang="en-US">
            <a:latin typeface="Calibri" panose="020F0502020204030204" pitchFamily="34" charset="0"/>
            <a:cs typeface="Calibri" panose="020F0502020204030204" pitchFamily="34" charset="0"/>
          </a:endParaRPr>
        </a:p>
      </dgm:t>
    </dgm:pt>
    <dgm:pt modelId="{50E636AB-C511-4F64-A2F8-4437C91E99F9}">
      <dgm:prSet phldrT="[Text]"/>
      <dgm:spPr>
        <a:solidFill>
          <a:schemeClr val="accent5"/>
        </a:solidFill>
      </dgm:spPr>
      <dgm:t>
        <a:bodyPr/>
        <a:lstStyle/>
        <a:p>
          <a:pPr algn="ctr"/>
          <a:r>
            <a:rPr lang="en-US">
              <a:latin typeface="Calibri"/>
              <a:cs typeface="Calibri"/>
            </a:rPr>
            <a:t>Access to Specialty Care</a:t>
          </a:r>
        </a:p>
      </dgm:t>
    </dgm:pt>
    <dgm:pt modelId="{B6F93C44-57BF-4345-9B0C-14E468F48E8E}" type="parTrans" cxnId="{38A1813E-86AA-400B-B252-E6A942ADEBD3}">
      <dgm:prSet/>
      <dgm:spPr/>
      <dgm:t>
        <a:bodyPr/>
        <a:lstStyle/>
        <a:p>
          <a:endParaRPr lang="en-US">
            <a:latin typeface="Calibri" panose="020F0502020204030204" pitchFamily="34" charset="0"/>
            <a:cs typeface="Calibri" panose="020F0502020204030204" pitchFamily="34" charset="0"/>
          </a:endParaRPr>
        </a:p>
      </dgm:t>
    </dgm:pt>
    <dgm:pt modelId="{9C5110B0-A099-4929-AA7A-484B313841BA}" type="sibTrans" cxnId="{38A1813E-86AA-400B-B252-E6A942ADEBD3}">
      <dgm:prSet/>
      <dgm:spPr/>
      <dgm:t>
        <a:bodyPr/>
        <a:lstStyle/>
        <a:p>
          <a:endParaRPr lang="en-US">
            <a:latin typeface="Calibri" panose="020F0502020204030204" pitchFamily="34" charset="0"/>
            <a:cs typeface="Calibri" panose="020F0502020204030204" pitchFamily="34" charset="0"/>
          </a:endParaRPr>
        </a:p>
      </dgm:t>
    </dgm:pt>
    <dgm:pt modelId="{0170ACAF-E141-47F8-A9AC-EBD677C082BB}">
      <dgm:prSet phldrT="[Text]"/>
      <dgm:spPr>
        <a:solidFill>
          <a:schemeClr val="accent2"/>
        </a:solidFill>
      </dgm:spPr>
      <dgm:t>
        <a:bodyPr/>
        <a:lstStyle/>
        <a:p>
          <a:r>
            <a:rPr lang="en-US">
              <a:latin typeface="Calibri"/>
              <a:cs typeface="Calibri"/>
            </a:rPr>
            <a:t>Delivery at the Primary Care-Specialty Care Interface</a:t>
          </a:r>
        </a:p>
      </dgm:t>
    </dgm:pt>
    <dgm:pt modelId="{1DC50F25-8B14-4599-BF8C-51136167E164}" type="parTrans" cxnId="{88722AF2-A858-44D1-AA0E-8901F47E592B}">
      <dgm:prSet/>
      <dgm:spPr/>
      <dgm:t>
        <a:bodyPr/>
        <a:lstStyle/>
        <a:p>
          <a:endParaRPr lang="en-US">
            <a:latin typeface="Calibri" panose="020F0502020204030204" pitchFamily="34" charset="0"/>
            <a:cs typeface="Calibri" panose="020F0502020204030204" pitchFamily="34" charset="0"/>
          </a:endParaRPr>
        </a:p>
      </dgm:t>
    </dgm:pt>
    <dgm:pt modelId="{CCFCDFF6-B7CE-4CB8-B394-BF649E05F7AE}" type="sibTrans" cxnId="{88722AF2-A858-44D1-AA0E-8901F47E592B}">
      <dgm:prSet/>
      <dgm:spPr/>
      <dgm:t>
        <a:bodyPr/>
        <a:lstStyle/>
        <a:p>
          <a:endParaRPr lang="en-US">
            <a:latin typeface="Calibri" panose="020F0502020204030204" pitchFamily="34" charset="0"/>
            <a:cs typeface="Calibri" panose="020F0502020204030204" pitchFamily="34" charset="0"/>
          </a:endParaRPr>
        </a:p>
      </dgm:t>
    </dgm:pt>
    <dgm:pt modelId="{9E940227-3B5B-4EED-9866-D9EA80E8696F}" type="pres">
      <dgm:prSet presAssocID="{4325576E-7062-406B-9351-73D98A089A03}" presName="diagram" presStyleCnt="0">
        <dgm:presLayoutVars>
          <dgm:chMax val="1"/>
          <dgm:dir/>
          <dgm:animLvl val="ctr"/>
          <dgm:resizeHandles val="exact"/>
        </dgm:presLayoutVars>
      </dgm:prSet>
      <dgm:spPr/>
    </dgm:pt>
    <dgm:pt modelId="{A551D468-E091-4D29-B3D3-D88BD9DDFE35}" type="pres">
      <dgm:prSet presAssocID="{4325576E-7062-406B-9351-73D98A089A03}" presName="matrix" presStyleCnt="0"/>
      <dgm:spPr/>
    </dgm:pt>
    <dgm:pt modelId="{AE1CA2C9-BC18-402E-A953-2311B8B039A2}" type="pres">
      <dgm:prSet presAssocID="{4325576E-7062-406B-9351-73D98A089A03}" presName="tile1" presStyleLbl="node1" presStyleIdx="0" presStyleCnt="4" custLinFactNeighborX="-1504"/>
      <dgm:spPr/>
    </dgm:pt>
    <dgm:pt modelId="{2EFD4823-E527-47E2-A7AF-004824F30C21}" type="pres">
      <dgm:prSet presAssocID="{4325576E-7062-406B-9351-73D98A089A03}" presName="tile1text" presStyleLbl="node1" presStyleIdx="0" presStyleCnt="4">
        <dgm:presLayoutVars>
          <dgm:chMax val="0"/>
          <dgm:chPref val="0"/>
          <dgm:bulletEnabled val="1"/>
        </dgm:presLayoutVars>
      </dgm:prSet>
      <dgm:spPr/>
    </dgm:pt>
    <dgm:pt modelId="{01377A31-7C64-4180-AD22-55844D888065}" type="pres">
      <dgm:prSet presAssocID="{4325576E-7062-406B-9351-73D98A089A03}" presName="tile2" presStyleLbl="node1" presStyleIdx="1" presStyleCnt="4"/>
      <dgm:spPr/>
    </dgm:pt>
    <dgm:pt modelId="{ED2B1B37-94EC-4EAB-B312-80B72AD1C868}" type="pres">
      <dgm:prSet presAssocID="{4325576E-7062-406B-9351-73D98A089A03}" presName="tile2text" presStyleLbl="node1" presStyleIdx="1" presStyleCnt="4">
        <dgm:presLayoutVars>
          <dgm:chMax val="0"/>
          <dgm:chPref val="0"/>
          <dgm:bulletEnabled val="1"/>
        </dgm:presLayoutVars>
      </dgm:prSet>
      <dgm:spPr/>
    </dgm:pt>
    <dgm:pt modelId="{8DBDADDA-001A-4F37-8215-86C72818BA8A}" type="pres">
      <dgm:prSet presAssocID="{4325576E-7062-406B-9351-73D98A089A03}" presName="tile3" presStyleLbl="node1" presStyleIdx="2" presStyleCnt="4"/>
      <dgm:spPr/>
    </dgm:pt>
    <dgm:pt modelId="{3FB9061B-5221-4679-821C-0B92DDBB7CE8}" type="pres">
      <dgm:prSet presAssocID="{4325576E-7062-406B-9351-73D98A089A03}" presName="tile3text" presStyleLbl="node1" presStyleIdx="2" presStyleCnt="4">
        <dgm:presLayoutVars>
          <dgm:chMax val="0"/>
          <dgm:chPref val="0"/>
          <dgm:bulletEnabled val="1"/>
        </dgm:presLayoutVars>
      </dgm:prSet>
      <dgm:spPr/>
    </dgm:pt>
    <dgm:pt modelId="{C9B005DB-EDF9-4B49-BABA-D7C4BE453D89}" type="pres">
      <dgm:prSet presAssocID="{4325576E-7062-406B-9351-73D98A089A03}" presName="tile4" presStyleLbl="node1" presStyleIdx="3" presStyleCnt="4"/>
      <dgm:spPr/>
    </dgm:pt>
    <dgm:pt modelId="{232AAD17-E3DF-481E-B337-7585B1B485E6}" type="pres">
      <dgm:prSet presAssocID="{4325576E-7062-406B-9351-73D98A089A03}" presName="tile4text" presStyleLbl="node1" presStyleIdx="3" presStyleCnt="4">
        <dgm:presLayoutVars>
          <dgm:chMax val="0"/>
          <dgm:chPref val="0"/>
          <dgm:bulletEnabled val="1"/>
        </dgm:presLayoutVars>
      </dgm:prSet>
      <dgm:spPr/>
    </dgm:pt>
    <dgm:pt modelId="{8CCB4988-8DBB-485A-B681-9E1EEB6E2B07}" type="pres">
      <dgm:prSet presAssocID="{4325576E-7062-406B-9351-73D98A089A03}" presName="centerTile" presStyleLbl="fgShp" presStyleIdx="0" presStyleCnt="1">
        <dgm:presLayoutVars>
          <dgm:chMax val="0"/>
          <dgm:chPref val="0"/>
        </dgm:presLayoutVars>
      </dgm:prSet>
      <dgm:spPr/>
    </dgm:pt>
  </dgm:ptLst>
  <dgm:cxnLst>
    <dgm:cxn modelId="{FC1A982E-DFC0-43CD-8F20-88C4314BDF93}" type="presOf" srcId="{F1B88782-2AD2-40FD-98F7-8924BF3E012B}" destId="{2EFD4823-E527-47E2-A7AF-004824F30C21}" srcOrd="1" destOrd="0" presId="urn:microsoft.com/office/officeart/2005/8/layout/matrix1"/>
    <dgm:cxn modelId="{38A1813E-86AA-400B-B252-E6A942ADEBD3}" srcId="{030E870F-EB66-4F22-9291-597E5463499D}" destId="{50E636AB-C511-4F64-A2F8-4437C91E99F9}" srcOrd="2" destOrd="0" parTransId="{B6F93C44-57BF-4345-9B0C-14E468F48E8E}" sibTransId="{9C5110B0-A099-4929-AA7A-484B313841BA}"/>
    <dgm:cxn modelId="{F9A7853E-10C2-4E05-8CBD-BBD39C291936}" type="presOf" srcId="{29A84FB3-A0E3-44B5-9763-B87C990819FD}" destId="{01377A31-7C64-4180-AD22-55844D888065}" srcOrd="0" destOrd="0" presId="urn:microsoft.com/office/officeart/2005/8/layout/matrix1"/>
    <dgm:cxn modelId="{07C1B15C-F6E7-4363-B7FC-2129618C509F}" srcId="{4325576E-7062-406B-9351-73D98A089A03}" destId="{030E870F-EB66-4F22-9291-597E5463499D}" srcOrd="0" destOrd="0" parTransId="{90B9EB11-F663-4F37-BE63-A3F82AF1D452}" sibTransId="{B5480EE6-1730-413C-99A3-377015BA3C11}"/>
    <dgm:cxn modelId="{BE98FB5E-5FC4-4496-A816-C0975A3DB016}" type="presOf" srcId="{F1B88782-2AD2-40FD-98F7-8924BF3E012B}" destId="{AE1CA2C9-BC18-402E-A953-2311B8B039A2}" srcOrd="0" destOrd="0" presId="urn:microsoft.com/office/officeart/2005/8/layout/matrix1"/>
    <dgm:cxn modelId="{BC0C1678-7806-4BE9-8750-3F1CB356498D}" srcId="{030E870F-EB66-4F22-9291-597E5463499D}" destId="{29A84FB3-A0E3-44B5-9763-B87C990819FD}" srcOrd="1" destOrd="0" parTransId="{98548C1C-5E01-46C5-977C-B992049F850A}" sibTransId="{2BC0B434-74FF-40EC-805C-D52C3961E556}"/>
    <dgm:cxn modelId="{79470B86-103F-476E-B7E8-66DBBCA53B3F}" srcId="{030E870F-EB66-4F22-9291-597E5463499D}" destId="{F1B88782-2AD2-40FD-98F7-8924BF3E012B}" srcOrd="0" destOrd="0" parTransId="{FC8C981E-DB88-4B92-83C1-1DA063F93DAA}" sibTransId="{4406882D-AB7E-4DAC-AB0D-05C887A81F75}"/>
    <dgm:cxn modelId="{5D318D8D-03B3-4F87-BD8A-5F38FF506347}" type="presOf" srcId="{030E870F-EB66-4F22-9291-597E5463499D}" destId="{8CCB4988-8DBB-485A-B681-9E1EEB6E2B07}" srcOrd="0" destOrd="0" presId="urn:microsoft.com/office/officeart/2005/8/layout/matrix1"/>
    <dgm:cxn modelId="{8F752294-079D-44CF-95E0-8C1F3AB41327}" type="presOf" srcId="{4325576E-7062-406B-9351-73D98A089A03}" destId="{9E940227-3B5B-4EED-9866-D9EA80E8696F}" srcOrd="0" destOrd="0" presId="urn:microsoft.com/office/officeart/2005/8/layout/matrix1"/>
    <dgm:cxn modelId="{E01981AD-76FA-4EAF-BCF6-296D685F8495}" type="presOf" srcId="{50E636AB-C511-4F64-A2F8-4437C91E99F9}" destId="{8DBDADDA-001A-4F37-8215-86C72818BA8A}" srcOrd="0" destOrd="0" presId="urn:microsoft.com/office/officeart/2005/8/layout/matrix1"/>
    <dgm:cxn modelId="{845556B0-7C1D-4CDF-A8AA-3FCE365D3108}" type="presOf" srcId="{50E636AB-C511-4F64-A2F8-4437C91E99F9}" destId="{3FB9061B-5221-4679-821C-0B92DDBB7CE8}" srcOrd="1" destOrd="0" presId="urn:microsoft.com/office/officeart/2005/8/layout/matrix1"/>
    <dgm:cxn modelId="{58D25CB9-01A2-4563-BFE0-C2C10B4D05AE}" type="presOf" srcId="{29A84FB3-A0E3-44B5-9763-B87C990819FD}" destId="{ED2B1B37-94EC-4EAB-B312-80B72AD1C868}" srcOrd="1" destOrd="0" presId="urn:microsoft.com/office/officeart/2005/8/layout/matrix1"/>
    <dgm:cxn modelId="{1F07A0D5-6ADF-4C01-A540-616014F8CECB}" type="presOf" srcId="{0170ACAF-E141-47F8-A9AC-EBD677C082BB}" destId="{232AAD17-E3DF-481E-B337-7585B1B485E6}" srcOrd="1" destOrd="0" presId="urn:microsoft.com/office/officeart/2005/8/layout/matrix1"/>
    <dgm:cxn modelId="{88722AF2-A858-44D1-AA0E-8901F47E592B}" srcId="{030E870F-EB66-4F22-9291-597E5463499D}" destId="{0170ACAF-E141-47F8-A9AC-EBD677C082BB}" srcOrd="3" destOrd="0" parTransId="{1DC50F25-8B14-4599-BF8C-51136167E164}" sibTransId="{CCFCDFF6-B7CE-4CB8-B394-BF649E05F7AE}"/>
    <dgm:cxn modelId="{7741C4F4-69D0-4ABE-99DE-D84930D64434}" type="presOf" srcId="{0170ACAF-E141-47F8-A9AC-EBD677C082BB}" destId="{C9B005DB-EDF9-4B49-BABA-D7C4BE453D89}" srcOrd="0" destOrd="0" presId="urn:microsoft.com/office/officeart/2005/8/layout/matrix1"/>
    <dgm:cxn modelId="{5F053D9D-1DD7-4699-843A-525D35D7E23F}" type="presParOf" srcId="{9E940227-3B5B-4EED-9866-D9EA80E8696F}" destId="{A551D468-E091-4D29-B3D3-D88BD9DDFE35}" srcOrd="0" destOrd="0" presId="urn:microsoft.com/office/officeart/2005/8/layout/matrix1"/>
    <dgm:cxn modelId="{742005BD-ED19-4926-BF47-22C270613C1F}" type="presParOf" srcId="{A551D468-E091-4D29-B3D3-D88BD9DDFE35}" destId="{AE1CA2C9-BC18-402E-A953-2311B8B039A2}" srcOrd="0" destOrd="0" presId="urn:microsoft.com/office/officeart/2005/8/layout/matrix1"/>
    <dgm:cxn modelId="{E1623ECA-67CB-4747-9318-7DC5CFDD9B70}" type="presParOf" srcId="{A551D468-E091-4D29-B3D3-D88BD9DDFE35}" destId="{2EFD4823-E527-47E2-A7AF-004824F30C21}" srcOrd="1" destOrd="0" presId="urn:microsoft.com/office/officeart/2005/8/layout/matrix1"/>
    <dgm:cxn modelId="{47BDFFDB-720B-452F-8272-3F149F436B47}" type="presParOf" srcId="{A551D468-E091-4D29-B3D3-D88BD9DDFE35}" destId="{01377A31-7C64-4180-AD22-55844D888065}" srcOrd="2" destOrd="0" presId="urn:microsoft.com/office/officeart/2005/8/layout/matrix1"/>
    <dgm:cxn modelId="{1645B0FA-E915-457E-B2CC-629557243630}" type="presParOf" srcId="{A551D468-E091-4D29-B3D3-D88BD9DDFE35}" destId="{ED2B1B37-94EC-4EAB-B312-80B72AD1C868}" srcOrd="3" destOrd="0" presId="urn:microsoft.com/office/officeart/2005/8/layout/matrix1"/>
    <dgm:cxn modelId="{F3A52C5A-D75D-43F4-A3BD-F5C3038065A2}" type="presParOf" srcId="{A551D468-E091-4D29-B3D3-D88BD9DDFE35}" destId="{8DBDADDA-001A-4F37-8215-86C72818BA8A}" srcOrd="4" destOrd="0" presId="urn:microsoft.com/office/officeart/2005/8/layout/matrix1"/>
    <dgm:cxn modelId="{C3A9257C-5453-475D-B3AF-1AA695F816D2}" type="presParOf" srcId="{A551D468-E091-4D29-B3D3-D88BD9DDFE35}" destId="{3FB9061B-5221-4679-821C-0B92DDBB7CE8}" srcOrd="5" destOrd="0" presId="urn:microsoft.com/office/officeart/2005/8/layout/matrix1"/>
    <dgm:cxn modelId="{F4B6CD2D-CC25-40FD-B6DD-12AC3869D301}" type="presParOf" srcId="{A551D468-E091-4D29-B3D3-D88BD9DDFE35}" destId="{C9B005DB-EDF9-4B49-BABA-D7C4BE453D89}" srcOrd="6" destOrd="0" presId="urn:microsoft.com/office/officeart/2005/8/layout/matrix1"/>
    <dgm:cxn modelId="{71ABE2D6-D53D-436C-A54D-26F89852809A}" type="presParOf" srcId="{A551D468-E091-4D29-B3D3-D88BD9DDFE35}" destId="{232AAD17-E3DF-481E-B337-7585B1B485E6}" srcOrd="7" destOrd="0" presId="urn:microsoft.com/office/officeart/2005/8/layout/matrix1"/>
    <dgm:cxn modelId="{3CFCA89E-FEE8-47EB-8E5D-F390E703E1FE}" type="presParOf" srcId="{9E940227-3B5B-4EED-9866-D9EA80E8696F}" destId="{8CCB4988-8DBB-485A-B681-9E1EEB6E2B0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B4C78-44D6-4EFA-BA77-786EC04F4CBD}" type="doc">
      <dgm:prSet loTypeId="urn:microsoft.com/office/officeart/2005/8/layout/venn1" loCatId="relationship" qsTypeId="urn:microsoft.com/office/officeart/2005/8/quickstyle/simple1" qsCatId="simple" csTypeId="urn:microsoft.com/office/officeart/2005/8/colors/colorful3" csCatId="colorful" phldr="1"/>
      <dgm:spPr/>
    </dgm:pt>
    <dgm:pt modelId="{4267949E-8C48-48F9-9300-D850FD164EBD}">
      <dgm:prSet phldrT="[Text]" custT="1"/>
      <dgm:spPr/>
      <dgm:t>
        <a:bodyPr/>
        <a:lstStyle/>
        <a:p>
          <a:r>
            <a:rPr lang="en-US" sz="1800" b="1" dirty="0"/>
            <a:t>Living in Both Worlds</a:t>
          </a:r>
        </a:p>
      </dgm:t>
    </dgm:pt>
    <dgm:pt modelId="{67454713-2053-4A62-8585-95C7231E6731}" type="parTrans" cxnId="{7B3E3776-3A5E-4D30-B57C-8295254244AF}">
      <dgm:prSet/>
      <dgm:spPr/>
      <dgm:t>
        <a:bodyPr/>
        <a:lstStyle/>
        <a:p>
          <a:endParaRPr lang="en-US"/>
        </a:p>
      </dgm:t>
    </dgm:pt>
    <dgm:pt modelId="{3E9A37CF-0636-43D9-BF8E-FC0F3FA91C9B}" type="sibTrans" cxnId="{7B3E3776-3A5E-4D30-B57C-8295254244AF}">
      <dgm:prSet/>
      <dgm:spPr/>
      <dgm:t>
        <a:bodyPr/>
        <a:lstStyle/>
        <a:p>
          <a:endParaRPr lang="en-US"/>
        </a:p>
      </dgm:t>
    </dgm:pt>
    <dgm:pt modelId="{B2CB17E5-CB9F-4B73-89C1-976FD4207BEF}">
      <dgm:prSet phldrT="[Text]" custT="1"/>
      <dgm:spPr/>
      <dgm:t>
        <a:bodyPr/>
        <a:lstStyle/>
        <a:p>
          <a:r>
            <a:rPr lang="en-US" sz="1800" b="1" dirty="0"/>
            <a:t>Value Based Care</a:t>
          </a:r>
        </a:p>
      </dgm:t>
    </dgm:pt>
    <dgm:pt modelId="{D9E1E4F0-FCDA-4263-84C5-9581949ABF63}" type="parTrans" cxnId="{699A1050-3472-4B65-9F9E-625FA5692515}">
      <dgm:prSet/>
      <dgm:spPr/>
      <dgm:t>
        <a:bodyPr/>
        <a:lstStyle/>
        <a:p>
          <a:endParaRPr lang="en-US"/>
        </a:p>
      </dgm:t>
    </dgm:pt>
    <dgm:pt modelId="{DACF5125-8EFE-4A82-9162-5B19645930DC}" type="sibTrans" cxnId="{699A1050-3472-4B65-9F9E-625FA5692515}">
      <dgm:prSet/>
      <dgm:spPr/>
      <dgm:t>
        <a:bodyPr/>
        <a:lstStyle/>
        <a:p>
          <a:endParaRPr lang="en-US"/>
        </a:p>
      </dgm:t>
    </dgm:pt>
    <dgm:pt modelId="{AC42A675-7A53-4140-B95C-8027AF171766}">
      <dgm:prSet phldrT="[Text]" custT="1"/>
      <dgm:spPr/>
      <dgm:t>
        <a:bodyPr/>
        <a:lstStyle/>
        <a:p>
          <a:r>
            <a:rPr lang="en-US" sz="1800" b="1" dirty="0"/>
            <a:t>Fee for Service</a:t>
          </a:r>
        </a:p>
      </dgm:t>
    </dgm:pt>
    <dgm:pt modelId="{2805A9D0-C0F4-4DF3-98A9-1F098EAF1735}" type="parTrans" cxnId="{CA31E12A-640D-4D72-83F5-18F9049EBB70}">
      <dgm:prSet/>
      <dgm:spPr/>
      <dgm:t>
        <a:bodyPr/>
        <a:lstStyle/>
        <a:p>
          <a:endParaRPr lang="en-US"/>
        </a:p>
      </dgm:t>
    </dgm:pt>
    <dgm:pt modelId="{2D660B02-1E05-4AD2-8B75-554F5B16637A}" type="sibTrans" cxnId="{CA31E12A-640D-4D72-83F5-18F9049EBB70}">
      <dgm:prSet/>
      <dgm:spPr/>
      <dgm:t>
        <a:bodyPr/>
        <a:lstStyle/>
        <a:p>
          <a:endParaRPr lang="en-US"/>
        </a:p>
      </dgm:t>
    </dgm:pt>
    <dgm:pt modelId="{258CD300-F0CD-403B-879A-A9382ABBC0A6}">
      <dgm:prSet phldrT="[Text]" custT="1"/>
      <dgm:spPr/>
      <dgm:t>
        <a:bodyPr/>
        <a:lstStyle/>
        <a:p>
          <a:pPr>
            <a:buFontTx/>
            <a:buChar char="•"/>
          </a:pPr>
          <a:r>
            <a:rPr lang="en-US" sz="1400">
              <a:effectLst>
                <a:innerShdw blurRad="63500" dist="50800" dir="16200000">
                  <a:prstClr val="black">
                    <a:alpha val="50000"/>
                  </a:prstClr>
                </a:innerShdw>
              </a:effectLst>
              <a:latin typeface="Calibri"/>
            </a:rPr>
            <a:t>Increase in new patients and higher acuity patients</a:t>
          </a:r>
          <a:endParaRPr lang="en-US" sz="1400" dirty="0"/>
        </a:p>
      </dgm:t>
    </dgm:pt>
    <dgm:pt modelId="{1EBBB2C7-5150-4197-848B-85D35E722FE8}" type="parTrans" cxnId="{90E304EE-B274-42D3-8B2B-818E5A54026A}">
      <dgm:prSet/>
      <dgm:spPr/>
      <dgm:t>
        <a:bodyPr/>
        <a:lstStyle/>
        <a:p>
          <a:endParaRPr lang="en-US"/>
        </a:p>
      </dgm:t>
    </dgm:pt>
    <dgm:pt modelId="{7B545C1E-28C7-4333-908E-DFA31E30014C}" type="sibTrans" cxnId="{90E304EE-B274-42D3-8B2B-818E5A54026A}">
      <dgm:prSet/>
      <dgm:spPr/>
      <dgm:t>
        <a:bodyPr/>
        <a:lstStyle/>
        <a:p>
          <a:endParaRPr lang="en-US"/>
        </a:p>
      </dgm:t>
    </dgm:pt>
    <dgm:pt modelId="{8806FE1A-4E67-4E71-A75F-6CC27A5D8F24}">
      <dgm:prSet custT="1"/>
      <dgm:spPr/>
      <dgm:t>
        <a:bodyPr/>
        <a:lstStyle/>
        <a:p>
          <a:r>
            <a:rPr lang="en-US" sz="1400">
              <a:effectLst>
                <a:innerShdw blurRad="63500" dist="50800" dir="16200000">
                  <a:prstClr val="black">
                    <a:alpha val="50000"/>
                  </a:prstClr>
                </a:innerShdw>
              </a:effectLst>
              <a:latin typeface="Calibri"/>
            </a:rPr>
            <a:t>Decreased leakage</a:t>
          </a:r>
          <a:endParaRPr lang="en-US" sz="1400" dirty="0">
            <a:effectLst>
              <a:innerShdw blurRad="63500" dist="50800" dir="16200000">
                <a:prstClr val="black">
                  <a:alpha val="50000"/>
                </a:prstClr>
              </a:innerShdw>
            </a:effectLst>
            <a:latin typeface="Calibri"/>
          </a:endParaRPr>
        </a:p>
      </dgm:t>
    </dgm:pt>
    <dgm:pt modelId="{94BB1245-ED66-4821-BB8E-82B6D739B110}" type="parTrans" cxnId="{CA1D3EEF-7EE8-4A42-896D-070106D68507}">
      <dgm:prSet/>
      <dgm:spPr/>
      <dgm:t>
        <a:bodyPr/>
        <a:lstStyle/>
        <a:p>
          <a:endParaRPr lang="en-US"/>
        </a:p>
      </dgm:t>
    </dgm:pt>
    <dgm:pt modelId="{FB3BCCE7-ACE6-4196-9C0B-0FDBEF13092F}" type="sibTrans" cxnId="{CA1D3EEF-7EE8-4A42-896D-070106D68507}">
      <dgm:prSet/>
      <dgm:spPr/>
      <dgm:t>
        <a:bodyPr/>
        <a:lstStyle/>
        <a:p>
          <a:endParaRPr lang="en-US"/>
        </a:p>
      </dgm:t>
    </dgm:pt>
    <dgm:pt modelId="{3A0651D4-189B-4F98-B44A-518C7DEFAD58}">
      <dgm:prSet custT="1"/>
      <dgm:spPr/>
      <dgm:t>
        <a:bodyPr/>
        <a:lstStyle/>
        <a:p>
          <a:r>
            <a:rPr lang="en-US" sz="1400">
              <a:effectLst>
                <a:innerShdw blurRad="63500" dist="50800" dir="16200000">
                  <a:prstClr val="black">
                    <a:alpha val="50000"/>
                  </a:prstClr>
                </a:innerShdw>
              </a:effectLst>
              <a:latin typeface="Calibri"/>
            </a:rPr>
            <a:t>Potential for increased surgical yield</a:t>
          </a:r>
          <a:endParaRPr lang="en-US" sz="1400" dirty="0">
            <a:effectLst>
              <a:innerShdw blurRad="63500" dist="50800" dir="16200000">
                <a:prstClr val="black">
                  <a:alpha val="50000"/>
                </a:prstClr>
              </a:innerShdw>
            </a:effectLst>
            <a:latin typeface="Calibri"/>
          </a:endParaRPr>
        </a:p>
      </dgm:t>
    </dgm:pt>
    <dgm:pt modelId="{3B42FB92-15AF-4893-888D-972A8F4AA98D}" type="parTrans" cxnId="{421C8B05-1401-424D-91E6-513AE51109A5}">
      <dgm:prSet/>
      <dgm:spPr/>
      <dgm:t>
        <a:bodyPr/>
        <a:lstStyle/>
        <a:p>
          <a:endParaRPr lang="en-US"/>
        </a:p>
      </dgm:t>
    </dgm:pt>
    <dgm:pt modelId="{F007F76E-F173-4588-88C3-E42C3CD65A2E}" type="sibTrans" cxnId="{421C8B05-1401-424D-91E6-513AE51109A5}">
      <dgm:prSet/>
      <dgm:spPr/>
      <dgm:t>
        <a:bodyPr/>
        <a:lstStyle/>
        <a:p>
          <a:endParaRPr lang="en-US"/>
        </a:p>
      </dgm:t>
    </dgm:pt>
    <dgm:pt modelId="{B68D3B21-B5A5-4504-A11B-52D38C0A634C}">
      <dgm:prSet custT="1"/>
      <dgm:spPr/>
      <dgm:t>
        <a:bodyPr/>
        <a:lstStyle/>
        <a:p>
          <a:r>
            <a:rPr lang="en-US" sz="1400" dirty="0">
              <a:effectLst>
                <a:innerShdw blurRad="63500" dist="50800" dir="16200000">
                  <a:prstClr val="black">
                    <a:alpha val="50000"/>
                  </a:prstClr>
                </a:innerShdw>
              </a:effectLst>
              <a:latin typeface="Calibri"/>
            </a:rPr>
            <a:t>Reduction in wait times, fewer “no shows”</a:t>
          </a:r>
        </a:p>
      </dgm:t>
    </dgm:pt>
    <dgm:pt modelId="{7EA9DE36-8005-4DC5-96AC-A1C7D641CC78}" type="parTrans" cxnId="{7216DC41-C3B5-46CF-9299-3ACC5354BAB3}">
      <dgm:prSet/>
      <dgm:spPr/>
      <dgm:t>
        <a:bodyPr/>
        <a:lstStyle/>
        <a:p>
          <a:endParaRPr lang="en-US"/>
        </a:p>
      </dgm:t>
    </dgm:pt>
    <dgm:pt modelId="{41D8825C-AB25-41F4-BCF6-BD8D53F9B49E}" type="sibTrans" cxnId="{7216DC41-C3B5-46CF-9299-3ACC5354BAB3}">
      <dgm:prSet/>
      <dgm:spPr/>
      <dgm:t>
        <a:bodyPr/>
        <a:lstStyle/>
        <a:p>
          <a:endParaRPr lang="en-US"/>
        </a:p>
      </dgm:t>
    </dgm:pt>
    <dgm:pt modelId="{6997E32B-AF8D-416A-A3E6-324D96057465}">
      <dgm:prSet phldrT="[Text]" custT="1"/>
      <dgm:spPr/>
      <dgm:t>
        <a:bodyPr/>
        <a:lstStyle/>
        <a:p>
          <a:pPr>
            <a:buFontTx/>
            <a:buChar char="•"/>
          </a:pPr>
          <a:r>
            <a:rPr lang="en-US" sz="1400">
              <a:latin typeface="Calibri"/>
            </a:rPr>
            <a:t>Increase in primary care comprehensiveness</a:t>
          </a:r>
          <a:endParaRPr lang="en-US" sz="1400" dirty="0"/>
        </a:p>
      </dgm:t>
    </dgm:pt>
    <dgm:pt modelId="{3D831954-9A8B-4E66-99FE-2403734FAF51}" type="parTrans" cxnId="{36921287-94E8-4A63-81F2-C7D84E1D3D2F}">
      <dgm:prSet/>
      <dgm:spPr/>
      <dgm:t>
        <a:bodyPr/>
        <a:lstStyle/>
        <a:p>
          <a:endParaRPr lang="en-US"/>
        </a:p>
      </dgm:t>
    </dgm:pt>
    <dgm:pt modelId="{183DB40B-ED0E-4DD4-8B05-155AB4DDB48D}" type="sibTrans" cxnId="{36921287-94E8-4A63-81F2-C7D84E1D3D2F}">
      <dgm:prSet/>
      <dgm:spPr/>
      <dgm:t>
        <a:bodyPr/>
        <a:lstStyle/>
        <a:p>
          <a:endParaRPr lang="en-US"/>
        </a:p>
      </dgm:t>
    </dgm:pt>
    <dgm:pt modelId="{7200C556-66B5-43B6-920F-C099FB9B9930}">
      <dgm:prSet custT="1"/>
      <dgm:spPr/>
      <dgm:t>
        <a:bodyPr/>
        <a:lstStyle/>
        <a:p>
          <a:r>
            <a:rPr lang="en-US" sz="1400">
              <a:latin typeface="Calibri"/>
            </a:rPr>
            <a:t>Decrease in specialty utilization and association costs</a:t>
          </a:r>
          <a:endParaRPr lang="en-US" sz="1400" dirty="0">
            <a:latin typeface="Calibri"/>
          </a:endParaRPr>
        </a:p>
      </dgm:t>
    </dgm:pt>
    <dgm:pt modelId="{A617996C-860A-45E8-911D-D910B8EF7E6F}" type="parTrans" cxnId="{3CC9842E-FE9B-438F-BF05-44249480D8D6}">
      <dgm:prSet/>
      <dgm:spPr/>
      <dgm:t>
        <a:bodyPr/>
        <a:lstStyle/>
        <a:p>
          <a:endParaRPr lang="en-US"/>
        </a:p>
      </dgm:t>
    </dgm:pt>
    <dgm:pt modelId="{A05C3DE3-B281-4F66-AF11-E0070D84A943}" type="sibTrans" cxnId="{3CC9842E-FE9B-438F-BF05-44249480D8D6}">
      <dgm:prSet/>
      <dgm:spPr/>
      <dgm:t>
        <a:bodyPr/>
        <a:lstStyle/>
        <a:p>
          <a:endParaRPr lang="en-US"/>
        </a:p>
      </dgm:t>
    </dgm:pt>
    <dgm:pt modelId="{537F502F-A872-40EB-92E3-2C4607530724}">
      <dgm:prSet custT="1"/>
      <dgm:spPr/>
      <dgm:t>
        <a:bodyPr/>
        <a:lstStyle/>
        <a:p>
          <a:r>
            <a:rPr lang="en-US" sz="1400">
              <a:latin typeface="Calibri"/>
            </a:rPr>
            <a:t>Promotes right care, right place, right time</a:t>
          </a:r>
          <a:endParaRPr lang="en-US" sz="1400" dirty="0">
            <a:latin typeface="Calibri"/>
          </a:endParaRPr>
        </a:p>
      </dgm:t>
    </dgm:pt>
    <dgm:pt modelId="{188A8208-EE78-4FED-8E91-2E9B0BD20071}" type="parTrans" cxnId="{95091403-36C7-41FB-802D-3A0A50377303}">
      <dgm:prSet/>
      <dgm:spPr/>
      <dgm:t>
        <a:bodyPr/>
        <a:lstStyle/>
        <a:p>
          <a:endParaRPr lang="en-US"/>
        </a:p>
      </dgm:t>
    </dgm:pt>
    <dgm:pt modelId="{C05012F6-BB9C-4AE6-83DA-B9F80988F994}" type="sibTrans" cxnId="{95091403-36C7-41FB-802D-3A0A50377303}">
      <dgm:prSet/>
      <dgm:spPr/>
      <dgm:t>
        <a:bodyPr/>
        <a:lstStyle/>
        <a:p>
          <a:endParaRPr lang="en-US"/>
        </a:p>
      </dgm:t>
    </dgm:pt>
    <dgm:pt modelId="{7E33D4EF-1201-41E2-9C39-FC0D181DDB60}">
      <dgm:prSet custT="1"/>
      <dgm:spPr/>
      <dgm:t>
        <a:bodyPr/>
        <a:lstStyle/>
        <a:p>
          <a:r>
            <a:rPr lang="en-US" sz="1400">
              <a:latin typeface="Calibri"/>
            </a:rPr>
            <a:t>Aligns with APM requirements</a:t>
          </a:r>
          <a:endParaRPr lang="en-US" sz="1400" dirty="0">
            <a:latin typeface="Calibri"/>
          </a:endParaRPr>
        </a:p>
      </dgm:t>
    </dgm:pt>
    <dgm:pt modelId="{B5984370-6807-445A-A9C5-B00283DF15C8}" type="parTrans" cxnId="{CC337928-1E5F-47FA-9A1D-9A4A863E88CD}">
      <dgm:prSet/>
      <dgm:spPr/>
      <dgm:t>
        <a:bodyPr/>
        <a:lstStyle/>
        <a:p>
          <a:endParaRPr lang="en-US"/>
        </a:p>
      </dgm:t>
    </dgm:pt>
    <dgm:pt modelId="{F0FF9285-B102-4F95-88CC-F324089BDF55}" type="sibTrans" cxnId="{CC337928-1E5F-47FA-9A1D-9A4A863E88CD}">
      <dgm:prSet/>
      <dgm:spPr/>
      <dgm:t>
        <a:bodyPr/>
        <a:lstStyle/>
        <a:p>
          <a:endParaRPr lang="en-US"/>
        </a:p>
      </dgm:t>
    </dgm:pt>
    <dgm:pt modelId="{3B272488-7157-42ED-87AF-96BBC0F3E014}">
      <dgm:prSet phldrT="[Text]" custT="1"/>
      <dgm:spPr/>
      <dgm:t>
        <a:bodyPr/>
        <a:lstStyle/>
        <a:p>
          <a:pPr>
            <a:buFontTx/>
            <a:buChar char="•"/>
          </a:pPr>
          <a:r>
            <a:rPr lang="en-US" sz="1400">
              <a:latin typeface="Calibri"/>
            </a:rPr>
            <a:t>Improved Access to Care</a:t>
          </a:r>
          <a:endParaRPr lang="en-US" sz="1400" dirty="0"/>
        </a:p>
      </dgm:t>
    </dgm:pt>
    <dgm:pt modelId="{556CC39C-7924-4D59-A95D-3560C1C7068A}" type="parTrans" cxnId="{2B7899E2-D725-4DFF-9626-BE1EFE040BD1}">
      <dgm:prSet/>
      <dgm:spPr/>
      <dgm:t>
        <a:bodyPr/>
        <a:lstStyle/>
        <a:p>
          <a:endParaRPr lang="en-US"/>
        </a:p>
      </dgm:t>
    </dgm:pt>
    <dgm:pt modelId="{A19C18FD-C5AA-471C-ADD2-54AED998E653}" type="sibTrans" cxnId="{2B7899E2-D725-4DFF-9626-BE1EFE040BD1}">
      <dgm:prSet/>
      <dgm:spPr/>
      <dgm:t>
        <a:bodyPr/>
        <a:lstStyle/>
        <a:p>
          <a:endParaRPr lang="en-US"/>
        </a:p>
      </dgm:t>
    </dgm:pt>
    <dgm:pt modelId="{37434364-3473-4927-B9D4-3D9ADB15E09B}">
      <dgm:prSet custT="1"/>
      <dgm:spPr/>
      <dgm:t>
        <a:bodyPr/>
        <a:lstStyle/>
        <a:p>
          <a:r>
            <a:rPr lang="en-US" sz="1400">
              <a:latin typeface="Calibri"/>
            </a:rPr>
            <a:t>Improved PC-SC Coordination and Collaboration</a:t>
          </a:r>
          <a:endParaRPr lang="en-US" sz="1400" dirty="0">
            <a:latin typeface="Calibri"/>
          </a:endParaRPr>
        </a:p>
      </dgm:t>
    </dgm:pt>
    <dgm:pt modelId="{E0BE7704-4998-4361-9F37-A09B320DE961}" type="parTrans" cxnId="{EB4C9B56-A1C1-4924-B113-498574C76C4C}">
      <dgm:prSet/>
      <dgm:spPr/>
      <dgm:t>
        <a:bodyPr/>
        <a:lstStyle/>
        <a:p>
          <a:endParaRPr lang="en-US"/>
        </a:p>
      </dgm:t>
    </dgm:pt>
    <dgm:pt modelId="{DABEF064-BC4C-4B7D-BC67-3844FF9887D4}" type="sibTrans" cxnId="{EB4C9B56-A1C1-4924-B113-498574C76C4C}">
      <dgm:prSet/>
      <dgm:spPr/>
      <dgm:t>
        <a:bodyPr/>
        <a:lstStyle/>
        <a:p>
          <a:endParaRPr lang="en-US"/>
        </a:p>
      </dgm:t>
    </dgm:pt>
    <dgm:pt modelId="{E3E72D0F-57CF-4DCF-B181-7C54348542BA}">
      <dgm:prSet custT="1"/>
      <dgm:spPr/>
      <dgm:t>
        <a:bodyPr/>
        <a:lstStyle/>
        <a:p>
          <a:r>
            <a:rPr lang="en-US" sz="1400" dirty="0">
              <a:latin typeface="Calibri"/>
            </a:rPr>
            <a:t>Patient Experience</a:t>
          </a:r>
        </a:p>
      </dgm:t>
    </dgm:pt>
    <dgm:pt modelId="{6D126D92-5A1D-4DAF-A177-CEAED8F94852}" type="parTrans" cxnId="{1A5EC73E-4A36-4E56-BB31-11EE09096A38}">
      <dgm:prSet/>
      <dgm:spPr/>
      <dgm:t>
        <a:bodyPr/>
        <a:lstStyle/>
        <a:p>
          <a:endParaRPr lang="en-US"/>
        </a:p>
      </dgm:t>
    </dgm:pt>
    <dgm:pt modelId="{CA131005-B892-4005-B07F-791289A69978}" type="sibTrans" cxnId="{1A5EC73E-4A36-4E56-BB31-11EE09096A38}">
      <dgm:prSet/>
      <dgm:spPr/>
      <dgm:t>
        <a:bodyPr/>
        <a:lstStyle/>
        <a:p>
          <a:endParaRPr lang="en-US"/>
        </a:p>
      </dgm:t>
    </dgm:pt>
    <dgm:pt modelId="{35AFFFD0-1BBA-4CBE-B6DF-AFB45ABB2E59}">
      <dgm:prSet custT="1"/>
      <dgm:spPr/>
      <dgm:t>
        <a:bodyPr/>
        <a:lstStyle/>
        <a:p>
          <a:r>
            <a:rPr lang="en-US" sz="1400">
              <a:latin typeface="Calibri"/>
            </a:rPr>
            <a:t>Provider Experience</a:t>
          </a:r>
          <a:endParaRPr lang="en-US" sz="1400" dirty="0">
            <a:latin typeface="Calibri"/>
          </a:endParaRPr>
        </a:p>
      </dgm:t>
    </dgm:pt>
    <dgm:pt modelId="{101598BB-88AA-41CD-B932-41B0153CB7C2}" type="parTrans" cxnId="{CF534424-8BE5-470E-846A-0AC35A6F8FAF}">
      <dgm:prSet/>
      <dgm:spPr/>
      <dgm:t>
        <a:bodyPr/>
        <a:lstStyle/>
        <a:p>
          <a:endParaRPr lang="en-US"/>
        </a:p>
      </dgm:t>
    </dgm:pt>
    <dgm:pt modelId="{111DC5BE-DE9F-4C89-AA24-9DDB1CFB457A}" type="sibTrans" cxnId="{CF534424-8BE5-470E-846A-0AC35A6F8FAF}">
      <dgm:prSet/>
      <dgm:spPr/>
      <dgm:t>
        <a:bodyPr/>
        <a:lstStyle/>
        <a:p>
          <a:endParaRPr lang="en-US"/>
        </a:p>
      </dgm:t>
    </dgm:pt>
    <dgm:pt modelId="{9A313E3D-67DC-4D67-BB77-CB0A336502ED}" type="pres">
      <dgm:prSet presAssocID="{AD6B4C78-44D6-4EFA-BA77-786EC04F4CBD}" presName="compositeShape" presStyleCnt="0">
        <dgm:presLayoutVars>
          <dgm:chMax val="7"/>
          <dgm:dir/>
          <dgm:resizeHandles val="exact"/>
        </dgm:presLayoutVars>
      </dgm:prSet>
      <dgm:spPr/>
    </dgm:pt>
    <dgm:pt modelId="{DCC476D3-A6C1-42A3-92C6-9F7B3945EF00}" type="pres">
      <dgm:prSet presAssocID="{4267949E-8C48-48F9-9300-D850FD164EBD}" presName="circ1" presStyleLbl="vennNode1" presStyleIdx="0" presStyleCnt="3"/>
      <dgm:spPr/>
    </dgm:pt>
    <dgm:pt modelId="{11A1ACDB-8C27-4FDB-9897-3D2349A2489A}" type="pres">
      <dgm:prSet presAssocID="{4267949E-8C48-48F9-9300-D850FD164EBD}" presName="circ1Tx" presStyleLbl="revTx" presStyleIdx="0" presStyleCnt="0">
        <dgm:presLayoutVars>
          <dgm:chMax val="0"/>
          <dgm:chPref val="0"/>
          <dgm:bulletEnabled val="1"/>
        </dgm:presLayoutVars>
      </dgm:prSet>
      <dgm:spPr/>
    </dgm:pt>
    <dgm:pt modelId="{E5B138B9-9483-4D28-8687-0FB4D9D9277C}" type="pres">
      <dgm:prSet presAssocID="{B2CB17E5-CB9F-4B73-89C1-976FD4207BEF}" presName="circ2" presStyleLbl="vennNode1" presStyleIdx="1" presStyleCnt="3"/>
      <dgm:spPr/>
    </dgm:pt>
    <dgm:pt modelId="{8545B529-ADB4-40E8-A2BB-8522AA0F3FD3}" type="pres">
      <dgm:prSet presAssocID="{B2CB17E5-CB9F-4B73-89C1-976FD4207BEF}" presName="circ2Tx" presStyleLbl="revTx" presStyleIdx="0" presStyleCnt="0">
        <dgm:presLayoutVars>
          <dgm:chMax val="0"/>
          <dgm:chPref val="0"/>
          <dgm:bulletEnabled val="1"/>
        </dgm:presLayoutVars>
      </dgm:prSet>
      <dgm:spPr/>
    </dgm:pt>
    <dgm:pt modelId="{B7B30A5E-53D9-4635-A2F1-443812809620}" type="pres">
      <dgm:prSet presAssocID="{AC42A675-7A53-4140-B95C-8027AF171766}" presName="circ3" presStyleLbl="vennNode1" presStyleIdx="2" presStyleCnt="3"/>
      <dgm:spPr/>
    </dgm:pt>
    <dgm:pt modelId="{8E6FB289-D944-4F60-822B-A9BFA85D8D99}" type="pres">
      <dgm:prSet presAssocID="{AC42A675-7A53-4140-B95C-8027AF171766}" presName="circ3Tx" presStyleLbl="revTx" presStyleIdx="0" presStyleCnt="0">
        <dgm:presLayoutVars>
          <dgm:chMax val="0"/>
          <dgm:chPref val="0"/>
          <dgm:bulletEnabled val="1"/>
        </dgm:presLayoutVars>
      </dgm:prSet>
      <dgm:spPr/>
    </dgm:pt>
  </dgm:ptLst>
  <dgm:cxnLst>
    <dgm:cxn modelId="{95091403-36C7-41FB-802D-3A0A50377303}" srcId="{B2CB17E5-CB9F-4B73-89C1-976FD4207BEF}" destId="{537F502F-A872-40EB-92E3-2C4607530724}" srcOrd="2" destOrd="0" parTransId="{188A8208-EE78-4FED-8E91-2E9B0BD20071}" sibTransId="{C05012F6-BB9C-4AE6-83DA-B9F80988F994}"/>
    <dgm:cxn modelId="{421C8B05-1401-424D-91E6-513AE51109A5}" srcId="{AC42A675-7A53-4140-B95C-8027AF171766}" destId="{3A0651D4-189B-4F98-B44A-518C7DEFAD58}" srcOrd="2" destOrd="0" parTransId="{3B42FB92-15AF-4893-888D-972A8F4AA98D}" sibTransId="{F007F76E-F173-4588-88C3-E42C3CD65A2E}"/>
    <dgm:cxn modelId="{BDB5FA09-7BAD-45B2-930E-4A1F2F9DAFAB}" type="presOf" srcId="{537F502F-A872-40EB-92E3-2C4607530724}" destId="{E5B138B9-9483-4D28-8687-0FB4D9D9277C}" srcOrd="0" destOrd="3" presId="urn:microsoft.com/office/officeart/2005/8/layout/venn1"/>
    <dgm:cxn modelId="{06EB1B10-4D0B-4831-8DBD-98D688D9BF4D}" type="presOf" srcId="{4267949E-8C48-48F9-9300-D850FD164EBD}" destId="{11A1ACDB-8C27-4FDB-9897-3D2349A2489A}" srcOrd="1" destOrd="0" presId="urn:microsoft.com/office/officeart/2005/8/layout/venn1"/>
    <dgm:cxn modelId="{1BC5CE19-E273-43CE-8EC4-75695B5A2A82}" type="presOf" srcId="{AC42A675-7A53-4140-B95C-8027AF171766}" destId="{B7B30A5E-53D9-4635-A2F1-443812809620}" srcOrd="0" destOrd="0" presId="urn:microsoft.com/office/officeart/2005/8/layout/venn1"/>
    <dgm:cxn modelId="{CF534424-8BE5-470E-846A-0AC35A6F8FAF}" srcId="{4267949E-8C48-48F9-9300-D850FD164EBD}" destId="{35AFFFD0-1BBA-4CBE-B6DF-AFB45ABB2E59}" srcOrd="3" destOrd="0" parTransId="{101598BB-88AA-41CD-B932-41B0153CB7C2}" sibTransId="{111DC5BE-DE9F-4C89-AA24-9DDB1CFB457A}"/>
    <dgm:cxn modelId="{CC337928-1E5F-47FA-9A1D-9A4A863E88CD}" srcId="{B2CB17E5-CB9F-4B73-89C1-976FD4207BEF}" destId="{7E33D4EF-1201-41E2-9C39-FC0D181DDB60}" srcOrd="3" destOrd="0" parTransId="{B5984370-6807-445A-A9C5-B00283DF15C8}" sibTransId="{F0FF9285-B102-4F95-88CC-F324089BDF55}"/>
    <dgm:cxn modelId="{CA31E12A-640D-4D72-83F5-18F9049EBB70}" srcId="{AD6B4C78-44D6-4EFA-BA77-786EC04F4CBD}" destId="{AC42A675-7A53-4140-B95C-8027AF171766}" srcOrd="2" destOrd="0" parTransId="{2805A9D0-C0F4-4DF3-98A9-1F098EAF1735}" sibTransId="{2D660B02-1E05-4AD2-8B75-554F5B16637A}"/>
    <dgm:cxn modelId="{3CC9842E-FE9B-438F-BF05-44249480D8D6}" srcId="{B2CB17E5-CB9F-4B73-89C1-976FD4207BEF}" destId="{7200C556-66B5-43B6-920F-C099FB9B9930}" srcOrd="1" destOrd="0" parTransId="{A617996C-860A-45E8-911D-D910B8EF7E6F}" sibTransId="{A05C3DE3-B281-4F66-AF11-E0070D84A943}"/>
    <dgm:cxn modelId="{E03F5732-1A40-44B7-89D0-5D0B1F912FBA}" type="presOf" srcId="{37434364-3473-4927-B9D4-3D9ADB15E09B}" destId="{11A1ACDB-8C27-4FDB-9897-3D2349A2489A}" srcOrd="1" destOrd="2" presId="urn:microsoft.com/office/officeart/2005/8/layout/venn1"/>
    <dgm:cxn modelId="{DFEF3433-454F-4C17-A405-5054E33F38A1}" type="presOf" srcId="{258CD300-F0CD-403B-879A-A9382ABBC0A6}" destId="{B7B30A5E-53D9-4635-A2F1-443812809620}" srcOrd="0" destOrd="1" presId="urn:microsoft.com/office/officeart/2005/8/layout/venn1"/>
    <dgm:cxn modelId="{20583D38-49D6-4E96-BA4E-C3CAE951511E}" type="presOf" srcId="{7200C556-66B5-43B6-920F-C099FB9B9930}" destId="{E5B138B9-9483-4D28-8687-0FB4D9D9277C}" srcOrd="0" destOrd="2" presId="urn:microsoft.com/office/officeart/2005/8/layout/venn1"/>
    <dgm:cxn modelId="{F0E7423C-AC71-4E83-9232-60046AFBEF2A}" type="presOf" srcId="{3B272488-7157-42ED-87AF-96BBC0F3E014}" destId="{11A1ACDB-8C27-4FDB-9897-3D2349A2489A}" srcOrd="1" destOrd="1" presId="urn:microsoft.com/office/officeart/2005/8/layout/venn1"/>
    <dgm:cxn modelId="{2F12743E-8A58-4353-A423-A94D6ADCFCEF}" type="presOf" srcId="{3B272488-7157-42ED-87AF-96BBC0F3E014}" destId="{DCC476D3-A6C1-42A3-92C6-9F7B3945EF00}" srcOrd="0" destOrd="1" presId="urn:microsoft.com/office/officeart/2005/8/layout/venn1"/>
    <dgm:cxn modelId="{1A5EC73E-4A36-4E56-BB31-11EE09096A38}" srcId="{4267949E-8C48-48F9-9300-D850FD164EBD}" destId="{E3E72D0F-57CF-4DCF-B181-7C54348542BA}" srcOrd="2" destOrd="0" parTransId="{6D126D92-5A1D-4DAF-A177-CEAED8F94852}" sibTransId="{CA131005-B892-4005-B07F-791289A69978}"/>
    <dgm:cxn modelId="{7216DC41-C3B5-46CF-9299-3ACC5354BAB3}" srcId="{AC42A675-7A53-4140-B95C-8027AF171766}" destId="{B68D3B21-B5A5-4504-A11B-52D38C0A634C}" srcOrd="3" destOrd="0" parTransId="{7EA9DE36-8005-4DC5-96AC-A1C7D641CC78}" sibTransId="{41D8825C-AB25-41F4-BCF6-BD8D53F9B49E}"/>
    <dgm:cxn modelId="{69111245-FF25-4C16-913E-1B70DA7E6936}" type="presOf" srcId="{AD6B4C78-44D6-4EFA-BA77-786EC04F4CBD}" destId="{9A313E3D-67DC-4D67-BB77-CB0A336502ED}" srcOrd="0" destOrd="0" presId="urn:microsoft.com/office/officeart/2005/8/layout/venn1"/>
    <dgm:cxn modelId="{699A1050-3472-4B65-9F9E-625FA5692515}" srcId="{AD6B4C78-44D6-4EFA-BA77-786EC04F4CBD}" destId="{B2CB17E5-CB9F-4B73-89C1-976FD4207BEF}" srcOrd="1" destOrd="0" parTransId="{D9E1E4F0-FCDA-4263-84C5-9581949ABF63}" sibTransId="{DACF5125-8EFE-4A82-9162-5B19645930DC}"/>
    <dgm:cxn modelId="{EB4C9B56-A1C1-4924-B113-498574C76C4C}" srcId="{4267949E-8C48-48F9-9300-D850FD164EBD}" destId="{37434364-3473-4927-B9D4-3D9ADB15E09B}" srcOrd="1" destOrd="0" parTransId="{E0BE7704-4998-4361-9F37-A09B320DE961}" sibTransId="{DABEF064-BC4C-4B7D-BC67-3844FF9887D4}"/>
    <dgm:cxn modelId="{CDB64B5A-9AC6-4871-AE15-49762934E6C5}" type="presOf" srcId="{B68D3B21-B5A5-4504-A11B-52D38C0A634C}" destId="{8E6FB289-D944-4F60-822B-A9BFA85D8D99}" srcOrd="1" destOrd="4" presId="urn:microsoft.com/office/officeart/2005/8/layout/venn1"/>
    <dgm:cxn modelId="{160C8770-BA60-419B-8F0F-689D03C65ACE}" type="presOf" srcId="{4267949E-8C48-48F9-9300-D850FD164EBD}" destId="{DCC476D3-A6C1-42A3-92C6-9F7B3945EF00}" srcOrd="0" destOrd="0" presId="urn:microsoft.com/office/officeart/2005/8/layout/venn1"/>
    <dgm:cxn modelId="{7B3E3776-3A5E-4D30-B57C-8295254244AF}" srcId="{AD6B4C78-44D6-4EFA-BA77-786EC04F4CBD}" destId="{4267949E-8C48-48F9-9300-D850FD164EBD}" srcOrd="0" destOrd="0" parTransId="{67454713-2053-4A62-8585-95C7231E6731}" sibTransId="{3E9A37CF-0636-43D9-BF8E-FC0F3FA91C9B}"/>
    <dgm:cxn modelId="{D752067D-A21C-4D96-BEF0-FD909069B45C}" type="presOf" srcId="{35AFFFD0-1BBA-4CBE-B6DF-AFB45ABB2E59}" destId="{DCC476D3-A6C1-42A3-92C6-9F7B3945EF00}" srcOrd="0" destOrd="4" presId="urn:microsoft.com/office/officeart/2005/8/layout/venn1"/>
    <dgm:cxn modelId="{F0F8E985-8D38-4026-B803-0FD1D7475AE2}" type="presOf" srcId="{E3E72D0F-57CF-4DCF-B181-7C54348542BA}" destId="{DCC476D3-A6C1-42A3-92C6-9F7B3945EF00}" srcOrd="0" destOrd="3" presId="urn:microsoft.com/office/officeart/2005/8/layout/venn1"/>
    <dgm:cxn modelId="{36921287-94E8-4A63-81F2-C7D84E1D3D2F}" srcId="{B2CB17E5-CB9F-4B73-89C1-976FD4207BEF}" destId="{6997E32B-AF8D-416A-A3E6-324D96057465}" srcOrd="0" destOrd="0" parTransId="{3D831954-9A8B-4E66-99FE-2403734FAF51}" sibTransId="{183DB40B-ED0E-4DD4-8B05-155AB4DDB48D}"/>
    <dgm:cxn modelId="{32400790-306F-438F-B56C-6CF1F0724EE5}" type="presOf" srcId="{7E33D4EF-1201-41E2-9C39-FC0D181DDB60}" destId="{E5B138B9-9483-4D28-8687-0FB4D9D9277C}" srcOrd="0" destOrd="4" presId="urn:microsoft.com/office/officeart/2005/8/layout/venn1"/>
    <dgm:cxn modelId="{A8D8FE9A-C24A-4019-8EA7-4A7B7359D034}" type="presOf" srcId="{7200C556-66B5-43B6-920F-C099FB9B9930}" destId="{8545B529-ADB4-40E8-A2BB-8522AA0F3FD3}" srcOrd="1" destOrd="2" presId="urn:microsoft.com/office/officeart/2005/8/layout/venn1"/>
    <dgm:cxn modelId="{CDE8649D-BDEF-4AF4-917E-4F4080E74191}" type="presOf" srcId="{6997E32B-AF8D-416A-A3E6-324D96057465}" destId="{8545B529-ADB4-40E8-A2BB-8522AA0F3FD3}" srcOrd="1" destOrd="1" presId="urn:microsoft.com/office/officeart/2005/8/layout/venn1"/>
    <dgm:cxn modelId="{4594C5AE-DB62-45B9-9873-2E8CB2AD4F53}" type="presOf" srcId="{B2CB17E5-CB9F-4B73-89C1-976FD4207BEF}" destId="{8545B529-ADB4-40E8-A2BB-8522AA0F3FD3}" srcOrd="1" destOrd="0" presId="urn:microsoft.com/office/officeart/2005/8/layout/venn1"/>
    <dgm:cxn modelId="{74E9ADB0-F9A9-4E3C-9882-B27735B9B14C}" type="presOf" srcId="{3A0651D4-189B-4F98-B44A-518C7DEFAD58}" destId="{B7B30A5E-53D9-4635-A2F1-443812809620}" srcOrd="0" destOrd="3" presId="urn:microsoft.com/office/officeart/2005/8/layout/venn1"/>
    <dgm:cxn modelId="{C09DC8C3-506C-4C6D-A1F6-7B996F867E75}" type="presOf" srcId="{8806FE1A-4E67-4E71-A75F-6CC27A5D8F24}" destId="{B7B30A5E-53D9-4635-A2F1-443812809620}" srcOrd="0" destOrd="2" presId="urn:microsoft.com/office/officeart/2005/8/layout/venn1"/>
    <dgm:cxn modelId="{219F2DCF-548F-4E7B-8A77-A85552463832}" type="presOf" srcId="{37434364-3473-4927-B9D4-3D9ADB15E09B}" destId="{DCC476D3-A6C1-42A3-92C6-9F7B3945EF00}" srcOrd="0" destOrd="2" presId="urn:microsoft.com/office/officeart/2005/8/layout/venn1"/>
    <dgm:cxn modelId="{65C975CF-FCB7-46E3-AAFB-599FC49D0B69}" type="presOf" srcId="{537F502F-A872-40EB-92E3-2C4607530724}" destId="{8545B529-ADB4-40E8-A2BB-8522AA0F3FD3}" srcOrd="1" destOrd="3" presId="urn:microsoft.com/office/officeart/2005/8/layout/venn1"/>
    <dgm:cxn modelId="{D22596D1-36B1-49B6-BA86-01B5E3DE468B}" type="presOf" srcId="{7E33D4EF-1201-41E2-9C39-FC0D181DDB60}" destId="{8545B529-ADB4-40E8-A2BB-8522AA0F3FD3}" srcOrd="1" destOrd="4" presId="urn:microsoft.com/office/officeart/2005/8/layout/venn1"/>
    <dgm:cxn modelId="{623CEFD5-656B-4712-8BD3-03CDCA059FED}" type="presOf" srcId="{3A0651D4-189B-4F98-B44A-518C7DEFAD58}" destId="{8E6FB289-D944-4F60-822B-A9BFA85D8D99}" srcOrd="1" destOrd="3" presId="urn:microsoft.com/office/officeart/2005/8/layout/venn1"/>
    <dgm:cxn modelId="{EDD5D9DC-1D91-47DE-ACB2-33FDF139C3D6}" type="presOf" srcId="{B2CB17E5-CB9F-4B73-89C1-976FD4207BEF}" destId="{E5B138B9-9483-4D28-8687-0FB4D9D9277C}" srcOrd="0" destOrd="0" presId="urn:microsoft.com/office/officeart/2005/8/layout/venn1"/>
    <dgm:cxn modelId="{08768FDD-4003-41D4-934E-AF0FBF730736}" type="presOf" srcId="{B68D3B21-B5A5-4504-A11B-52D38C0A634C}" destId="{B7B30A5E-53D9-4635-A2F1-443812809620}" srcOrd="0" destOrd="4" presId="urn:microsoft.com/office/officeart/2005/8/layout/venn1"/>
    <dgm:cxn modelId="{2B7899E2-D725-4DFF-9626-BE1EFE040BD1}" srcId="{4267949E-8C48-48F9-9300-D850FD164EBD}" destId="{3B272488-7157-42ED-87AF-96BBC0F3E014}" srcOrd="0" destOrd="0" parTransId="{556CC39C-7924-4D59-A95D-3560C1C7068A}" sibTransId="{A19C18FD-C5AA-471C-ADD2-54AED998E653}"/>
    <dgm:cxn modelId="{1C4AB1E3-8DE8-41E6-BF81-DAB48DD7E1CF}" type="presOf" srcId="{8806FE1A-4E67-4E71-A75F-6CC27A5D8F24}" destId="{8E6FB289-D944-4F60-822B-A9BFA85D8D99}" srcOrd="1" destOrd="2" presId="urn:microsoft.com/office/officeart/2005/8/layout/venn1"/>
    <dgm:cxn modelId="{ADBDCDE7-6C90-4BD1-9244-BD9899CF95D6}" type="presOf" srcId="{AC42A675-7A53-4140-B95C-8027AF171766}" destId="{8E6FB289-D944-4F60-822B-A9BFA85D8D99}" srcOrd="1" destOrd="0" presId="urn:microsoft.com/office/officeart/2005/8/layout/venn1"/>
    <dgm:cxn modelId="{90E304EE-B274-42D3-8B2B-818E5A54026A}" srcId="{AC42A675-7A53-4140-B95C-8027AF171766}" destId="{258CD300-F0CD-403B-879A-A9382ABBC0A6}" srcOrd="0" destOrd="0" parTransId="{1EBBB2C7-5150-4197-848B-85D35E722FE8}" sibTransId="{7B545C1E-28C7-4333-908E-DFA31E30014C}"/>
    <dgm:cxn modelId="{CA1D3EEF-7EE8-4A42-896D-070106D68507}" srcId="{AC42A675-7A53-4140-B95C-8027AF171766}" destId="{8806FE1A-4E67-4E71-A75F-6CC27A5D8F24}" srcOrd="1" destOrd="0" parTransId="{94BB1245-ED66-4821-BB8E-82B6D739B110}" sibTransId="{FB3BCCE7-ACE6-4196-9C0B-0FDBEF13092F}"/>
    <dgm:cxn modelId="{CE6A32F1-306E-461D-AB92-D21F626843ED}" type="presOf" srcId="{6997E32B-AF8D-416A-A3E6-324D96057465}" destId="{E5B138B9-9483-4D28-8687-0FB4D9D9277C}" srcOrd="0" destOrd="1" presId="urn:microsoft.com/office/officeart/2005/8/layout/venn1"/>
    <dgm:cxn modelId="{C1A522F5-65C4-4F2A-93A2-670352409DF1}" type="presOf" srcId="{E3E72D0F-57CF-4DCF-B181-7C54348542BA}" destId="{11A1ACDB-8C27-4FDB-9897-3D2349A2489A}" srcOrd="1" destOrd="3" presId="urn:microsoft.com/office/officeart/2005/8/layout/venn1"/>
    <dgm:cxn modelId="{F423E6FB-EE48-493A-A231-E71088D0A82F}" type="presOf" srcId="{258CD300-F0CD-403B-879A-A9382ABBC0A6}" destId="{8E6FB289-D944-4F60-822B-A9BFA85D8D99}" srcOrd="1" destOrd="1" presId="urn:microsoft.com/office/officeart/2005/8/layout/venn1"/>
    <dgm:cxn modelId="{00DD3DFF-470C-405A-A819-27F5E7972388}" type="presOf" srcId="{35AFFFD0-1BBA-4CBE-B6DF-AFB45ABB2E59}" destId="{11A1ACDB-8C27-4FDB-9897-3D2349A2489A}" srcOrd="1" destOrd="4" presId="urn:microsoft.com/office/officeart/2005/8/layout/venn1"/>
    <dgm:cxn modelId="{9B9D7D1D-B668-433A-AAD4-B51A11E18E1A}" type="presParOf" srcId="{9A313E3D-67DC-4D67-BB77-CB0A336502ED}" destId="{DCC476D3-A6C1-42A3-92C6-9F7B3945EF00}" srcOrd="0" destOrd="0" presId="urn:microsoft.com/office/officeart/2005/8/layout/venn1"/>
    <dgm:cxn modelId="{B9E23A17-78ED-4BC8-8121-6F9C01F26E10}" type="presParOf" srcId="{9A313E3D-67DC-4D67-BB77-CB0A336502ED}" destId="{11A1ACDB-8C27-4FDB-9897-3D2349A2489A}" srcOrd="1" destOrd="0" presId="urn:microsoft.com/office/officeart/2005/8/layout/venn1"/>
    <dgm:cxn modelId="{B540F2C7-5E5D-4EE4-A20A-081F16B4185D}" type="presParOf" srcId="{9A313E3D-67DC-4D67-BB77-CB0A336502ED}" destId="{E5B138B9-9483-4D28-8687-0FB4D9D9277C}" srcOrd="2" destOrd="0" presId="urn:microsoft.com/office/officeart/2005/8/layout/venn1"/>
    <dgm:cxn modelId="{AEE0BDD7-A50B-40BA-892E-30DBFB893123}" type="presParOf" srcId="{9A313E3D-67DC-4D67-BB77-CB0A336502ED}" destId="{8545B529-ADB4-40E8-A2BB-8522AA0F3FD3}" srcOrd="3" destOrd="0" presId="urn:microsoft.com/office/officeart/2005/8/layout/venn1"/>
    <dgm:cxn modelId="{5D673189-0FCB-4BBB-A64B-CAE91DE681AF}" type="presParOf" srcId="{9A313E3D-67DC-4D67-BB77-CB0A336502ED}" destId="{B7B30A5E-53D9-4635-A2F1-443812809620}" srcOrd="4" destOrd="0" presId="urn:microsoft.com/office/officeart/2005/8/layout/venn1"/>
    <dgm:cxn modelId="{9E26D33A-3D2D-4B55-AE15-6AF46232FB98}" type="presParOf" srcId="{9A313E3D-67DC-4D67-BB77-CB0A336502ED}" destId="{8E6FB289-D944-4F60-822B-A9BFA85D8D9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214E3-2664-B64F-8D46-798D94C2B9D0}"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0E37D6EF-0A2C-1246-A056-2644C9705743}">
      <dgm:prSet/>
      <dgm:spPr/>
      <dgm:t>
        <a:bodyPr/>
        <a:lstStyle/>
        <a:p>
          <a:r>
            <a:rPr lang="en-US" b="1" dirty="0"/>
            <a:t>PCP Engagement</a:t>
          </a:r>
        </a:p>
      </dgm:t>
    </dgm:pt>
    <dgm:pt modelId="{FF30517C-75CC-1541-9657-417565F55F08}" type="parTrans" cxnId="{4C4A5F7E-06DE-054D-9EDC-631DDA382FAD}">
      <dgm:prSet/>
      <dgm:spPr/>
      <dgm:t>
        <a:bodyPr/>
        <a:lstStyle/>
        <a:p>
          <a:endParaRPr lang="en-US"/>
        </a:p>
      </dgm:t>
    </dgm:pt>
    <dgm:pt modelId="{F095965E-4A65-FC47-A71B-BFF8233D9AE1}" type="sibTrans" cxnId="{4C4A5F7E-06DE-054D-9EDC-631DDA382FAD}">
      <dgm:prSet/>
      <dgm:spPr/>
      <dgm:t>
        <a:bodyPr/>
        <a:lstStyle/>
        <a:p>
          <a:endParaRPr lang="en-US"/>
        </a:p>
      </dgm:t>
    </dgm:pt>
    <dgm:pt modelId="{90FFD931-4CCD-6943-9DFC-EA4E8B4D867E}">
      <dgm:prSet/>
      <dgm:spPr/>
      <dgm:t>
        <a:bodyPr/>
        <a:lstStyle/>
        <a:p>
          <a:r>
            <a:rPr lang="en-US" dirty="0"/>
            <a:t>60-70% of eligible PCPs have completed at least one eConsult</a:t>
          </a:r>
        </a:p>
      </dgm:t>
    </dgm:pt>
    <dgm:pt modelId="{A7499EE7-50C3-C64C-A21A-49FA55CAA4A6}" type="parTrans" cxnId="{E7F9314E-5D00-F44B-9A7E-C30D3C3A44F3}">
      <dgm:prSet/>
      <dgm:spPr/>
      <dgm:t>
        <a:bodyPr/>
        <a:lstStyle/>
        <a:p>
          <a:endParaRPr lang="en-US"/>
        </a:p>
      </dgm:t>
    </dgm:pt>
    <dgm:pt modelId="{4490AFFA-140D-2F43-BFAC-A34F058C0A93}" type="sibTrans" cxnId="{E7F9314E-5D00-F44B-9A7E-C30D3C3A44F3}">
      <dgm:prSet/>
      <dgm:spPr/>
      <dgm:t>
        <a:bodyPr/>
        <a:lstStyle/>
        <a:p>
          <a:endParaRPr lang="en-US"/>
        </a:p>
      </dgm:t>
    </dgm:pt>
    <dgm:pt modelId="{0A4B81E7-489C-1E49-A236-FDD04E8DF682}">
      <dgm:prSet/>
      <dgm:spPr/>
      <dgm:t>
        <a:bodyPr/>
        <a:lstStyle/>
        <a:p>
          <a:r>
            <a:rPr lang="en-US" dirty="0"/>
            <a:t>25% or more of PCPs use eConsults monthly</a:t>
          </a:r>
        </a:p>
      </dgm:t>
    </dgm:pt>
    <dgm:pt modelId="{176B0AA0-2E6A-7A4A-B0C6-4DBF3898018B}" type="parTrans" cxnId="{5490FC5C-62B6-AE4B-9FE8-47FE5D70142B}">
      <dgm:prSet/>
      <dgm:spPr/>
      <dgm:t>
        <a:bodyPr/>
        <a:lstStyle/>
        <a:p>
          <a:endParaRPr lang="en-US"/>
        </a:p>
      </dgm:t>
    </dgm:pt>
    <dgm:pt modelId="{F6B62B73-4A74-DB4D-9886-BAE81F4D9183}" type="sibTrans" cxnId="{5490FC5C-62B6-AE4B-9FE8-47FE5D70142B}">
      <dgm:prSet/>
      <dgm:spPr/>
      <dgm:t>
        <a:bodyPr/>
        <a:lstStyle/>
        <a:p>
          <a:endParaRPr lang="en-US"/>
        </a:p>
      </dgm:t>
    </dgm:pt>
    <dgm:pt modelId="{86E3730E-EF9D-6E48-844F-C1B3EE2DC8DC}">
      <dgm:prSet/>
      <dgm:spPr/>
      <dgm:t>
        <a:bodyPr/>
        <a:lstStyle/>
        <a:p>
          <a:r>
            <a:rPr lang="en-US" dirty="0"/>
            <a:t>A newsletter or similar serial method of program marketing, updates, and framework for sharing examples of high-quality questions/responses is in place</a:t>
          </a:r>
        </a:p>
      </dgm:t>
    </dgm:pt>
    <dgm:pt modelId="{85AE328E-07D2-1942-91AD-C58C8913B0CD}" type="parTrans" cxnId="{E372FD2B-333A-E446-9D71-328E61B1A24D}">
      <dgm:prSet/>
      <dgm:spPr/>
      <dgm:t>
        <a:bodyPr/>
        <a:lstStyle/>
        <a:p>
          <a:endParaRPr lang="en-US"/>
        </a:p>
      </dgm:t>
    </dgm:pt>
    <dgm:pt modelId="{75093351-A6DB-C94D-A3F0-B53F4242B75F}" type="sibTrans" cxnId="{E372FD2B-333A-E446-9D71-328E61B1A24D}">
      <dgm:prSet/>
      <dgm:spPr/>
      <dgm:t>
        <a:bodyPr/>
        <a:lstStyle/>
        <a:p>
          <a:endParaRPr lang="en-US"/>
        </a:p>
      </dgm:t>
    </dgm:pt>
    <dgm:pt modelId="{98233FCC-A15B-FD4F-9FCC-B4DBF8EB5E49}">
      <dgm:prSet/>
      <dgm:spPr/>
      <dgm:t>
        <a:bodyPr/>
        <a:lstStyle/>
        <a:p>
          <a:r>
            <a:rPr lang="en-US" dirty="0"/>
            <a:t>Co-management conferences occur regularly for family medicine and general internal medicine</a:t>
          </a:r>
        </a:p>
      </dgm:t>
    </dgm:pt>
    <dgm:pt modelId="{EE82E43C-4293-9F48-A368-132515A37B66}" type="parTrans" cxnId="{2760718B-E295-F34B-9A1A-9E8D74EAF8F6}">
      <dgm:prSet/>
      <dgm:spPr/>
      <dgm:t>
        <a:bodyPr/>
        <a:lstStyle/>
        <a:p>
          <a:endParaRPr lang="en-US"/>
        </a:p>
      </dgm:t>
    </dgm:pt>
    <dgm:pt modelId="{111ED7A3-6212-034C-8A12-DC9ED8AD07C8}" type="sibTrans" cxnId="{2760718B-E295-F34B-9A1A-9E8D74EAF8F6}">
      <dgm:prSet/>
      <dgm:spPr/>
      <dgm:t>
        <a:bodyPr/>
        <a:lstStyle/>
        <a:p>
          <a:endParaRPr lang="en-US"/>
        </a:p>
      </dgm:t>
    </dgm:pt>
    <dgm:pt modelId="{A617F126-C5E2-CB48-A104-92CA7F3A70B2}">
      <dgm:prSet/>
      <dgm:spPr/>
      <dgm:t>
        <a:bodyPr/>
        <a:lstStyle/>
        <a:p>
          <a:r>
            <a:rPr lang="en-US" b="1" dirty="0"/>
            <a:t>Specialties Usage</a:t>
          </a:r>
        </a:p>
      </dgm:t>
    </dgm:pt>
    <dgm:pt modelId="{61A5AE8E-C396-734D-98B6-133835E883AD}" type="parTrans" cxnId="{0DE72CF9-605C-2242-A2EA-F66DA0B24F2D}">
      <dgm:prSet/>
      <dgm:spPr/>
      <dgm:t>
        <a:bodyPr/>
        <a:lstStyle/>
        <a:p>
          <a:endParaRPr lang="en-US"/>
        </a:p>
      </dgm:t>
    </dgm:pt>
    <dgm:pt modelId="{026332B5-F93E-494A-8CB0-383EB81138C0}" type="sibTrans" cxnId="{0DE72CF9-605C-2242-A2EA-F66DA0B24F2D}">
      <dgm:prSet/>
      <dgm:spPr/>
      <dgm:t>
        <a:bodyPr/>
        <a:lstStyle/>
        <a:p>
          <a:endParaRPr lang="en-US"/>
        </a:p>
      </dgm:t>
    </dgm:pt>
    <dgm:pt modelId="{6BB6D4C7-A4A7-3241-823B-E3F41163CC3B}">
      <dgm:prSet/>
      <dgm:spPr/>
      <dgm:t>
        <a:bodyPr/>
        <a:lstStyle/>
        <a:p>
          <a:r>
            <a:rPr lang="en-US" dirty="0"/>
            <a:t>Defined # of specialties live on the model (to be designated by each health system)</a:t>
          </a:r>
        </a:p>
      </dgm:t>
    </dgm:pt>
    <dgm:pt modelId="{545C7462-C0BC-3F44-9C0B-CE364ADE4A6B}" type="parTrans" cxnId="{9B1AFD7D-8009-B540-9007-B24BFED7435D}">
      <dgm:prSet/>
      <dgm:spPr/>
      <dgm:t>
        <a:bodyPr/>
        <a:lstStyle/>
        <a:p>
          <a:endParaRPr lang="en-US"/>
        </a:p>
      </dgm:t>
    </dgm:pt>
    <dgm:pt modelId="{C57C0427-0EF5-4E4F-A655-32DF31EFA996}" type="sibTrans" cxnId="{9B1AFD7D-8009-B540-9007-B24BFED7435D}">
      <dgm:prSet/>
      <dgm:spPr/>
      <dgm:t>
        <a:bodyPr/>
        <a:lstStyle/>
        <a:p>
          <a:endParaRPr lang="en-US"/>
        </a:p>
      </dgm:t>
    </dgm:pt>
    <dgm:pt modelId="{104275DB-EE1C-994E-880D-D9DB740208D8}">
      <dgm:prSet/>
      <dgm:spPr/>
      <dgm:t>
        <a:bodyPr/>
        <a:lstStyle/>
        <a:p>
          <a:r>
            <a:rPr lang="en-US" dirty="0"/>
            <a:t>eConsults as a percentage of all specialty contact at CORE benchmark within 6 months of go-live</a:t>
          </a:r>
        </a:p>
      </dgm:t>
    </dgm:pt>
    <dgm:pt modelId="{B9F073A7-89A0-8942-84A2-21B8FF877EF3}" type="parTrans" cxnId="{0355FE98-9B59-BF40-B2F0-0388625B1269}">
      <dgm:prSet/>
      <dgm:spPr/>
      <dgm:t>
        <a:bodyPr/>
        <a:lstStyle/>
        <a:p>
          <a:endParaRPr lang="en-US"/>
        </a:p>
      </dgm:t>
    </dgm:pt>
    <dgm:pt modelId="{2C61C404-C901-B746-90BB-446F05539A07}" type="sibTrans" cxnId="{0355FE98-9B59-BF40-B2F0-0388625B1269}">
      <dgm:prSet/>
      <dgm:spPr/>
      <dgm:t>
        <a:bodyPr/>
        <a:lstStyle/>
        <a:p>
          <a:endParaRPr lang="en-US"/>
        </a:p>
      </dgm:t>
    </dgm:pt>
    <dgm:pt modelId="{E487AF94-D6A9-3243-B5C7-AC4983BFBED9}">
      <dgm:prSet/>
      <dgm:spPr/>
      <dgm:t>
        <a:bodyPr/>
        <a:lstStyle/>
        <a:p>
          <a:r>
            <a:rPr lang="en-US" dirty="0"/>
            <a:t>95% or more eConsults are completed in &lt;3 business days (aim for 50% completed within 24 hours of submission)</a:t>
          </a:r>
        </a:p>
      </dgm:t>
    </dgm:pt>
    <dgm:pt modelId="{809D4802-D4AD-E24D-9991-5C8F47E20032}" type="parTrans" cxnId="{7085F949-B2C7-664C-A510-4CC3B2E84048}">
      <dgm:prSet/>
      <dgm:spPr/>
      <dgm:t>
        <a:bodyPr/>
        <a:lstStyle/>
        <a:p>
          <a:endParaRPr lang="en-US"/>
        </a:p>
      </dgm:t>
    </dgm:pt>
    <dgm:pt modelId="{013BE3AA-842A-1740-B70C-755BBE18DC22}" type="sibTrans" cxnId="{7085F949-B2C7-664C-A510-4CC3B2E84048}">
      <dgm:prSet/>
      <dgm:spPr/>
      <dgm:t>
        <a:bodyPr/>
        <a:lstStyle/>
        <a:p>
          <a:endParaRPr lang="en-US"/>
        </a:p>
      </dgm:t>
    </dgm:pt>
    <dgm:pt modelId="{119D53BD-3540-AE48-BC7C-E07ADA7985A7}">
      <dgm:prSet/>
      <dgm:spPr/>
      <dgm:t>
        <a:bodyPr/>
        <a:lstStyle/>
        <a:p>
          <a:pPr>
            <a:buNone/>
          </a:pPr>
          <a:r>
            <a:rPr lang="en-US" b="1" dirty="0"/>
            <a:t>QA and Data Infrastructure</a:t>
          </a:r>
        </a:p>
      </dgm:t>
    </dgm:pt>
    <dgm:pt modelId="{82CC4B72-8D24-3649-BE50-A018AD8D5000}" type="parTrans" cxnId="{006341B0-C498-A047-A9C1-E7C310CB8723}">
      <dgm:prSet/>
      <dgm:spPr/>
      <dgm:t>
        <a:bodyPr/>
        <a:lstStyle/>
        <a:p>
          <a:endParaRPr lang="en-US"/>
        </a:p>
      </dgm:t>
    </dgm:pt>
    <dgm:pt modelId="{9C4224DB-8613-3942-91F8-E4688010A3DA}" type="sibTrans" cxnId="{006341B0-C498-A047-A9C1-E7C310CB8723}">
      <dgm:prSet/>
      <dgm:spPr/>
      <dgm:t>
        <a:bodyPr/>
        <a:lstStyle/>
        <a:p>
          <a:endParaRPr lang="en-US"/>
        </a:p>
      </dgm:t>
    </dgm:pt>
    <dgm:pt modelId="{B31D8B26-1957-F445-A43A-E260C1CF3953}">
      <dgm:prSet/>
      <dgm:spPr/>
      <dgm:t>
        <a:bodyPr/>
        <a:lstStyle/>
        <a:p>
          <a:r>
            <a:rPr lang="en-US" dirty="0"/>
            <a:t>Standard and effective processes of QA and QI are in place to identify and respond to problems in a timely manner</a:t>
          </a:r>
        </a:p>
      </dgm:t>
    </dgm:pt>
    <dgm:pt modelId="{2AD239D2-EEF3-D44B-ABEC-F08B212C8EE6}" type="parTrans" cxnId="{9732E5BB-F7AC-634E-B823-599AC8064435}">
      <dgm:prSet/>
      <dgm:spPr/>
      <dgm:t>
        <a:bodyPr/>
        <a:lstStyle/>
        <a:p>
          <a:endParaRPr lang="en-US"/>
        </a:p>
      </dgm:t>
    </dgm:pt>
    <dgm:pt modelId="{16473D17-CF41-CD4D-9CDF-88C0949E67BB}" type="sibTrans" cxnId="{9732E5BB-F7AC-634E-B823-599AC8064435}">
      <dgm:prSet/>
      <dgm:spPr/>
      <dgm:t>
        <a:bodyPr/>
        <a:lstStyle/>
        <a:p>
          <a:endParaRPr lang="en-US"/>
        </a:p>
      </dgm:t>
    </dgm:pt>
    <dgm:pt modelId="{26A33EA8-DCE9-C64A-A891-4D0CEB257083}">
      <dgm:prSet/>
      <dgm:spPr/>
      <dgm:t>
        <a:bodyPr/>
        <a:lstStyle/>
        <a:p>
          <a:r>
            <a:rPr lang="en-US" dirty="0"/>
            <a:t>Gather PCP feedback on the program</a:t>
          </a:r>
        </a:p>
      </dgm:t>
    </dgm:pt>
    <dgm:pt modelId="{ACB1F872-1A45-694A-A308-42741D092B27}" type="parTrans" cxnId="{C05C91D4-0317-2447-9543-3932B2C4BBAE}">
      <dgm:prSet/>
      <dgm:spPr/>
      <dgm:t>
        <a:bodyPr/>
        <a:lstStyle/>
        <a:p>
          <a:endParaRPr lang="en-US"/>
        </a:p>
      </dgm:t>
    </dgm:pt>
    <dgm:pt modelId="{DB0D676D-FA95-5F47-AD36-42A64F67718F}" type="sibTrans" cxnId="{C05C91D4-0317-2447-9543-3932B2C4BBAE}">
      <dgm:prSet/>
      <dgm:spPr/>
      <dgm:t>
        <a:bodyPr/>
        <a:lstStyle/>
        <a:p>
          <a:endParaRPr lang="en-US"/>
        </a:p>
      </dgm:t>
    </dgm:pt>
    <dgm:pt modelId="{3E6523A0-AB66-FA4C-81FF-B57C698E106F}">
      <dgm:prSet/>
      <dgm:spPr/>
      <dgm:t>
        <a:bodyPr/>
        <a:lstStyle/>
        <a:p>
          <a:r>
            <a:rPr lang="en-US" dirty="0"/>
            <a:t>Gather specialist feedback on the program</a:t>
          </a:r>
        </a:p>
      </dgm:t>
    </dgm:pt>
    <dgm:pt modelId="{43679F2C-ED97-F942-B201-4B44F976E4BD}" type="parTrans" cxnId="{01AD0A9C-35A1-2B41-9595-1CA262A570D3}">
      <dgm:prSet/>
      <dgm:spPr/>
      <dgm:t>
        <a:bodyPr/>
        <a:lstStyle/>
        <a:p>
          <a:endParaRPr lang="en-US"/>
        </a:p>
      </dgm:t>
    </dgm:pt>
    <dgm:pt modelId="{A77B48EE-9438-7E46-84AE-1A0E6B20C6F8}" type="sibTrans" cxnId="{01AD0A9C-35A1-2B41-9595-1CA262A570D3}">
      <dgm:prSet/>
      <dgm:spPr/>
      <dgm:t>
        <a:bodyPr/>
        <a:lstStyle/>
        <a:p>
          <a:endParaRPr lang="en-US"/>
        </a:p>
      </dgm:t>
    </dgm:pt>
    <dgm:pt modelId="{5FEEEEC0-F8C7-7F46-A5DA-C56AF634F445}">
      <dgm:prSet/>
      <dgm:spPr/>
      <dgm:t>
        <a:bodyPr/>
        <a:lstStyle/>
        <a:p>
          <a:r>
            <a:rPr lang="en-US" dirty="0"/>
            <a:t>Less than 20% conversion and decline rate</a:t>
          </a:r>
        </a:p>
      </dgm:t>
    </dgm:pt>
    <dgm:pt modelId="{C19AC145-3950-9442-B8D9-4A8447E7ABC8}" type="sibTrans" cxnId="{70DA1C6B-69D3-AA4D-8100-E715294244B7}">
      <dgm:prSet/>
      <dgm:spPr/>
      <dgm:t>
        <a:bodyPr/>
        <a:lstStyle/>
        <a:p>
          <a:endParaRPr lang="en-US"/>
        </a:p>
      </dgm:t>
    </dgm:pt>
    <dgm:pt modelId="{EA0709FF-E03A-7244-85BE-49AE9C313AF0}" type="parTrans" cxnId="{70DA1C6B-69D3-AA4D-8100-E715294244B7}">
      <dgm:prSet/>
      <dgm:spPr/>
      <dgm:t>
        <a:bodyPr/>
        <a:lstStyle/>
        <a:p>
          <a:endParaRPr lang="en-US"/>
        </a:p>
      </dgm:t>
    </dgm:pt>
    <dgm:pt modelId="{C689E558-CF11-4498-9D2A-00924B756D8D}">
      <dgm:prSet/>
      <dgm:spPr/>
      <dgm:t>
        <a:bodyPr/>
        <a:lstStyle/>
        <a:p>
          <a:r>
            <a:rPr lang="en-US" dirty="0"/>
            <a:t>Data infrastructure in place to support QA and program monitoring</a:t>
          </a:r>
        </a:p>
      </dgm:t>
    </dgm:pt>
    <dgm:pt modelId="{A1282108-2FD4-4BB7-8170-D7BC1A7F58C0}" type="parTrans" cxnId="{1D2537C3-E3CF-4C32-9EE5-2CF983591096}">
      <dgm:prSet/>
      <dgm:spPr/>
      <dgm:t>
        <a:bodyPr/>
        <a:lstStyle/>
        <a:p>
          <a:endParaRPr lang="en-US"/>
        </a:p>
      </dgm:t>
    </dgm:pt>
    <dgm:pt modelId="{3E4954AE-2EAC-4774-B101-7E4567CB24B1}" type="sibTrans" cxnId="{1D2537C3-E3CF-4C32-9EE5-2CF983591096}">
      <dgm:prSet/>
      <dgm:spPr/>
      <dgm:t>
        <a:bodyPr/>
        <a:lstStyle/>
        <a:p>
          <a:endParaRPr lang="en-US"/>
        </a:p>
      </dgm:t>
    </dgm:pt>
    <dgm:pt modelId="{85B3FB6E-56A1-4241-8A30-152A1A1059FB}" type="pres">
      <dgm:prSet presAssocID="{12D214E3-2664-B64F-8D46-798D94C2B9D0}" presName="Name0" presStyleCnt="0">
        <dgm:presLayoutVars>
          <dgm:dir/>
          <dgm:animLvl val="lvl"/>
          <dgm:resizeHandles val="exact"/>
        </dgm:presLayoutVars>
      </dgm:prSet>
      <dgm:spPr/>
    </dgm:pt>
    <dgm:pt modelId="{15575458-4B13-3B45-A0FF-93E1D01A1B6B}" type="pres">
      <dgm:prSet presAssocID="{0E37D6EF-0A2C-1246-A056-2644C9705743}" presName="composite" presStyleCnt="0"/>
      <dgm:spPr/>
    </dgm:pt>
    <dgm:pt modelId="{4AC21476-65AA-A64F-A863-3B8EDF83E8B1}" type="pres">
      <dgm:prSet presAssocID="{0E37D6EF-0A2C-1246-A056-2644C9705743}" presName="parTx" presStyleLbl="alignNode1" presStyleIdx="0" presStyleCnt="3">
        <dgm:presLayoutVars>
          <dgm:chMax val="0"/>
          <dgm:chPref val="0"/>
          <dgm:bulletEnabled val="1"/>
        </dgm:presLayoutVars>
      </dgm:prSet>
      <dgm:spPr/>
    </dgm:pt>
    <dgm:pt modelId="{7365B459-537F-974B-BA42-B537F5185019}" type="pres">
      <dgm:prSet presAssocID="{0E37D6EF-0A2C-1246-A056-2644C9705743}" presName="desTx" presStyleLbl="alignAccFollowNode1" presStyleIdx="0" presStyleCnt="3" custScaleY="100265">
        <dgm:presLayoutVars>
          <dgm:bulletEnabled val="1"/>
        </dgm:presLayoutVars>
      </dgm:prSet>
      <dgm:spPr/>
    </dgm:pt>
    <dgm:pt modelId="{5C1E60B4-9E53-D04D-ABC9-007DCA409D88}" type="pres">
      <dgm:prSet presAssocID="{F095965E-4A65-FC47-A71B-BFF8233D9AE1}" presName="space" presStyleCnt="0"/>
      <dgm:spPr/>
    </dgm:pt>
    <dgm:pt modelId="{6AE800AF-7868-7D4E-B967-E1BBF4EB44C8}" type="pres">
      <dgm:prSet presAssocID="{A617F126-C5E2-CB48-A104-92CA7F3A70B2}" presName="composite" presStyleCnt="0"/>
      <dgm:spPr/>
    </dgm:pt>
    <dgm:pt modelId="{77069084-EFD9-634F-A936-CAEED8FA97AE}" type="pres">
      <dgm:prSet presAssocID="{A617F126-C5E2-CB48-A104-92CA7F3A70B2}" presName="parTx" presStyleLbl="alignNode1" presStyleIdx="1" presStyleCnt="3">
        <dgm:presLayoutVars>
          <dgm:chMax val="0"/>
          <dgm:chPref val="0"/>
          <dgm:bulletEnabled val="1"/>
        </dgm:presLayoutVars>
      </dgm:prSet>
      <dgm:spPr/>
    </dgm:pt>
    <dgm:pt modelId="{FA249947-2F86-4747-B710-134C54B8A336}" type="pres">
      <dgm:prSet presAssocID="{A617F126-C5E2-CB48-A104-92CA7F3A70B2}" presName="desTx" presStyleLbl="alignAccFollowNode1" presStyleIdx="1" presStyleCnt="3">
        <dgm:presLayoutVars>
          <dgm:bulletEnabled val="1"/>
        </dgm:presLayoutVars>
      </dgm:prSet>
      <dgm:spPr/>
    </dgm:pt>
    <dgm:pt modelId="{3FD57A7A-5A8F-8C4F-9BF1-75CA5926789F}" type="pres">
      <dgm:prSet presAssocID="{026332B5-F93E-494A-8CB0-383EB81138C0}" presName="space" presStyleCnt="0"/>
      <dgm:spPr/>
    </dgm:pt>
    <dgm:pt modelId="{E3F5878D-EA9D-664C-9AFA-71CAF2B90204}" type="pres">
      <dgm:prSet presAssocID="{119D53BD-3540-AE48-BC7C-E07ADA7985A7}" presName="composite" presStyleCnt="0"/>
      <dgm:spPr/>
    </dgm:pt>
    <dgm:pt modelId="{E05F5018-0367-874B-AD57-E6A2F3607945}" type="pres">
      <dgm:prSet presAssocID="{119D53BD-3540-AE48-BC7C-E07ADA7985A7}" presName="parTx" presStyleLbl="alignNode1" presStyleIdx="2" presStyleCnt="3">
        <dgm:presLayoutVars>
          <dgm:chMax val="0"/>
          <dgm:chPref val="0"/>
          <dgm:bulletEnabled val="1"/>
        </dgm:presLayoutVars>
      </dgm:prSet>
      <dgm:spPr/>
    </dgm:pt>
    <dgm:pt modelId="{AAB576A2-844C-2645-9AFA-6EAF9290F05A}" type="pres">
      <dgm:prSet presAssocID="{119D53BD-3540-AE48-BC7C-E07ADA7985A7}" presName="desTx" presStyleLbl="alignAccFollowNode1" presStyleIdx="2" presStyleCnt="3">
        <dgm:presLayoutVars>
          <dgm:bulletEnabled val="1"/>
        </dgm:presLayoutVars>
      </dgm:prSet>
      <dgm:spPr/>
    </dgm:pt>
  </dgm:ptLst>
  <dgm:cxnLst>
    <dgm:cxn modelId="{D0A1041D-DD1B-B04A-9438-36EB1716C43E}" type="presOf" srcId="{3E6523A0-AB66-FA4C-81FF-B57C698E106F}" destId="{FA249947-2F86-4747-B710-134C54B8A336}" srcOrd="0" destOrd="4" presId="urn:microsoft.com/office/officeart/2005/8/layout/hList1"/>
    <dgm:cxn modelId="{D58E2921-88E7-204A-B058-C44AC752D966}" type="presOf" srcId="{0E37D6EF-0A2C-1246-A056-2644C9705743}" destId="{4AC21476-65AA-A64F-A863-3B8EDF83E8B1}" srcOrd="0" destOrd="0" presId="urn:microsoft.com/office/officeart/2005/8/layout/hList1"/>
    <dgm:cxn modelId="{E372FD2B-333A-E446-9D71-328E61B1A24D}" srcId="{0E37D6EF-0A2C-1246-A056-2644C9705743}" destId="{86E3730E-EF9D-6E48-844F-C1B3EE2DC8DC}" srcOrd="2" destOrd="0" parTransId="{85AE328E-07D2-1942-91AD-C58C8913B0CD}" sibTransId="{75093351-A6DB-C94D-A3F0-B53F4242B75F}"/>
    <dgm:cxn modelId="{4C8CFF31-297E-3345-A594-074CB6E9EB33}" type="presOf" srcId="{6BB6D4C7-A4A7-3241-823B-E3F41163CC3B}" destId="{FA249947-2F86-4747-B710-134C54B8A336}" srcOrd="0" destOrd="0" presId="urn:microsoft.com/office/officeart/2005/8/layout/hList1"/>
    <dgm:cxn modelId="{8B69FC37-6B6C-1A42-AE9D-3250D36FFD80}" type="presOf" srcId="{119D53BD-3540-AE48-BC7C-E07ADA7985A7}" destId="{E05F5018-0367-874B-AD57-E6A2F3607945}" srcOrd="0" destOrd="0" presId="urn:microsoft.com/office/officeart/2005/8/layout/hList1"/>
    <dgm:cxn modelId="{7085F949-B2C7-664C-A510-4CC3B2E84048}" srcId="{A617F126-C5E2-CB48-A104-92CA7F3A70B2}" destId="{E487AF94-D6A9-3243-B5C7-AC4983BFBED9}" srcOrd="3" destOrd="0" parTransId="{809D4802-D4AD-E24D-9991-5C8F47E20032}" sibTransId="{013BE3AA-842A-1740-B70C-755BBE18DC22}"/>
    <dgm:cxn modelId="{E7F9314E-5D00-F44B-9A7E-C30D3C3A44F3}" srcId="{0E37D6EF-0A2C-1246-A056-2644C9705743}" destId="{90FFD931-4CCD-6943-9DFC-EA4E8B4D867E}" srcOrd="0" destOrd="0" parTransId="{A7499EE7-50C3-C64C-A21A-49FA55CAA4A6}" sibTransId="{4490AFFA-140D-2F43-BFAC-A34F058C0A93}"/>
    <dgm:cxn modelId="{020C0A50-5C75-3241-84B8-E7DC58458AFA}" type="presOf" srcId="{E487AF94-D6A9-3243-B5C7-AC4983BFBED9}" destId="{FA249947-2F86-4747-B710-134C54B8A336}" srcOrd="0" destOrd="3" presId="urn:microsoft.com/office/officeart/2005/8/layout/hList1"/>
    <dgm:cxn modelId="{2692AE58-2464-8D47-8A1C-4455DA31CB8F}" type="presOf" srcId="{98233FCC-A15B-FD4F-9FCC-B4DBF8EB5E49}" destId="{7365B459-537F-974B-BA42-B537F5185019}" srcOrd="0" destOrd="3" presId="urn:microsoft.com/office/officeart/2005/8/layout/hList1"/>
    <dgm:cxn modelId="{5490FC5C-62B6-AE4B-9FE8-47FE5D70142B}" srcId="{0E37D6EF-0A2C-1246-A056-2644C9705743}" destId="{0A4B81E7-489C-1E49-A236-FDD04E8DF682}" srcOrd="1" destOrd="0" parTransId="{176B0AA0-2E6A-7A4A-B0C6-4DBF3898018B}" sibTransId="{F6B62B73-4A74-DB4D-9886-BAE81F4D9183}"/>
    <dgm:cxn modelId="{70DA1C6B-69D3-AA4D-8100-E715294244B7}" srcId="{A617F126-C5E2-CB48-A104-92CA7F3A70B2}" destId="{5FEEEEC0-F8C7-7F46-A5DA-C56AF634F445}" srcOrd="1" destOrd="0" parTransId="{EA0709FF-E03A-7244-85BE-49AE9C313AF0}" sibTransId="{C19AC145-3950-9442-B8D9-4A8447E7ABC8}"/>
    <dgm:cxn modelId="{CC3D4176-2FA1-B743-B7B4-EBFD3A058302}" type="presOf" srcId="{0A4B81E7-489C-1E49-A236-FDD04E8DF682}" destId="{7365B459-537F-974B-BA42-B537F5185019}" srcOrd="0" destOrd="1" presId="urn:microsoft.com/office/officeart/2005/8/layout/hList1"/>
    <dgm:cxn modelId="{9B1AFD7D-8009-B540-9007-B24BFED7435D}" srcId="{A617F126-C5E2-CB48-A104-92CA7F3A70B2}" destId="{6BB6D4C7-A4A7-3241-823B-E3F41163CC3B}" srcOrd="0" destOrd="0" parTransId="{545C7462-C0BC-3F44-9C0B-CE364ADE4A6B}" sibTransId="{C57C0427-0EF5-4E4F-A655-32DF31EFA996}"/>
    <dgm:cxn modelId="{4C4A5F7E-06DE-054D-9EDC-631DDA382FAD}" srcId="{12D214E3-2664-B64F-8D46-798D94C2B9D0}" destId="{0E37D6EF-0A2C-1246-A056-2644C9705743}" srcOrd="0" destOrd="0" parTransId="{FF30517C-75CC-1541-9657-417565F55F08}" sibTransId="{F095965E-4A65-FC47-A71B-BFF8233D9AE1}"/>
    <dgm:cxn modelId="{F04C6785-6728-7A4D-89D3-5EFD113BD5E1}" type="presOf" srcId="{5FEEEEC0-F8C7-7F46-A5DA-C56AF634F445}" destId="{FA249947-2F86-4747-B710-134C54B8A336}" srcOrd="0" destOrd="1" presId="urn:microsoft.com/office/officeart/2005/8/layout/hList1"/>
    <dgm:cxn modelId="{2760718B-E295-F34B-9A1A-9E8D74EAF8F6}" srcId="{0E37D6EF-0A2C-1246-A056-2644C9705743}" destId="{98233FCC-A15B-FD4F-9FCC-B4DBF8EB5E49}" srcOrd="3" destOrd="0" parTransId="{EE82E43C-4293-9F48-A368-132515A37B66}" sibTransId="{111ED7A3-6212-034C-8A12-DC9ED8AD07C8}"/>
    <dgm:cxn modelId="{9FC8D48F-EC98-1743-A525-9FFD3AC78A37}" type="presOf" srcId="{86E3730E-EF9D-6E48-844F-C1B3EE2DC8DC}" destId="{7365B459-537F-974B-BA42-B537F5185019}" srcOrd="0" destOrd="2" presId="urn:microsoft.com/office/officeart/2005/8/layout/hList1"/>
    <dgm:cxn modelId="{0355FE98-9B59-BF40-B2F0-0388625B1269}" srcId="{A617F126-C5E2-CB48-A104-92CA7F3A70B2}" destId="{104275DB-EE1C-994E-880D-D9DB740208D8}" srcOrd="2" destOrd="0" parTransId="{B9F073A7-89A0-8942-84A2-21B8FF877EF3}" sibTransId="{2C61C404-C901-B746-90BB-446F05539A07}"/>
    <dgm:cxn modelId="{01AD0A9C-35A1-2B41-9595-1CA262A570D3}" srcId="{A617F126-C5E2-CB48-A104-92CA7F3A70B2}" destId="{3E6523A0-AB66-FA4C-81FF-B57C698E106F}" srcOrd="4" destOrd="0" parTransId="{43679F2C-ED97-F942-B201-4B44F976E4BD}" sibTransId="{A77B48EE-9438-7E46-84AE-1A0E6B20C6F8}"/>
    <dgm:cxn modelId="{D53C43A0-8066-6B4D-8A0A-D7154DDF17EB}" type="presOf" srcId="{B31D8B26-1957-F445-A43A-E260C1CF3953}" destId="{AAB576A2-844C-2645-9AFA-6EAF9290F05A}" srcOrd="0" destOrd="0" presId="urn:microsoft.com/office/officeart/2005/8/layout/hList1"/>
    <dgm:cxn modelId="{8BAFB7A6-D839-2442-970E-0A4721FEDC6A}" type="presOf" srcId="{104275DB-EE1C-994E-880D-D9DB740208D8}" destId="{FA249947-2F86-4747-B710-134C54B8A336}" srcOrd="0" destOrd="2" presId="urn:microsoft.com/office/officeart/2005/8/layout/hList1"/>
    <dgm:cxn modelId="{006341B0-C498-A047-A9C1-E7C310CB8723}" srcId="{12D214E3-2664-B64F-8D46-798D94C2B9D0}" destId="{119D53BD-3540-AE48-BC7C-E07ADA7985A7}" srcOrd="2" destOrd="0" parTransId="{82CC4B72-8D24-3649-BE50-A018AD8D5000}" sibTransId="{9C4224DB-8613-3942-91F8-E4688010A3DA}"/>
    <dgm:cxn modelId="{9732E5BB-F7AC-634E-B823-599AC8064435}" srcId="{119D53BD-3540-AE48-BC7C-E07ADA7985A7}" destId="{B31D8B26-1957-F445-A43A-E260C1CF3953}" srcOrd="0" destOrd="0" parTransId="{2AD239D2-EEF3-D44B-ABEC-F08B212C8EE6}" sibTransId="{16473D17-CF41-CD4D-9CDF-88C0949E67BB}"/>
    <dgm:cxn modelId="{1C0871BC-D578-DA40-A331-7B177E35B0EF}" type="presOf" srcId="{90FFD931-4CCD-6943-9DFC-EA4E8B4D867E}" destId="{7365B459-537F-974B-BA42-B537F5185019}" srcOrd="0" destOrd="0" presId="urn:microsoft.com/office/officeart/2005/8/layout/hList1"/>
    <dgm:cxn modelId="{1D2537C3-E3CF-4C32-9EE5-2CF983591096}" srcId="{119D53BD-3540-AE48-BC7C-E07ADA7985A7}" destId="{C689E558-CF11-4498-9D2A-00924B756D8D}" srcOrd="1" destOrd="0" parTransId="{A1282108-2FD4-4BB7-8170-D7BC1A7F58C0}" sibTransId="{3E4954AE-2EAC-4774-B101-7E4567CB24B1}"/>
    <dgm:cxn modelId="{29248FD3-96B4-474E-ACC1-50BE4CDC6070}" type="presOf" srcId="{C689E558-CF11-4498-9D2A-00924B756D8D}" destId="{AAB576A2-844C-2645-9AFA-6EAF9290F05A}" srcOrd="0" destOrd="1" presId="urn:microsoft.com/office/officeart/2005/8/layout/hList1"/>
    <dgm:cxn modelId="{C05C91D4-0317-2447-9543-3932B2C4BBAE}" srcId="{0E37D6EF-0A2C-1246-A056-2644C9705743}" destId="{26A33EA8-DCE9-C64A-A891-4D0CEB257083}" srcOrd="4" destOrd="0" parTransId="{ACB1F872-1A45-694A-A308-42741D092B27}" sibTransId="{DB0D676D-FA95-5F47-AD36-42A64F67718F}"/>
    <dgm:cxn modelId="{A1774AE8-E4DB-2A4E-8C6F-B1502667C4AE}" type="presOf" srcId="{A617F126-C5E2-CB48-A104-92CA7F3A70B2}" destId="{77069084-EFD9-634F-A936-CAEED8FA97AE}" srcOrd="0" destOrd="0" presId="urn:microsoft.com/office/officeart/2005/8/layout/hList1"/>
    <dgm:cxn modelId="{0B0ABCF4-719E-9249-B27A-E68EE91615AE}" type="presOf" srcId="{26A33EA8-DCE9-C64A-A891-4D0CEB257083}" destId="{7365B459-537F-974B-BA42-B537F5185019}" srcOrd="0" destOrd="4" presId="urn:microsoft.com/office/officeart/2005/8/layout/hList1"/>
    <dgm:cxn modelId="{123E43F6-7A38-8148-A1E9-60D2FD1F53F3}" type="presOf" srcId="{12D214E3-2664-B64F-8D46-798D94C2B9D0}" destId="{85B3FB6E-56A1-4241-8A30-152A1A1059FB}" srcOrd="0" destOrd="0" presId="urn:microsoft.com/office/officeart/2005/8/layout/hList1"/>
    <dgm:cxn modelId="{0DE72CF9-605C-2242-A2EA-F66DA0B24F2D}" srcId="{12D214E3-2664-B64F-8D46-798D94C2B9D0}" destId="{A617F126-C5E2-CB48-A104-92CA7F3A70B2}" srcOrd="1" destOrd="0" parTransId="{61A5AE8E-C396-734D-98B6-133835E883AD}" sibTransId="{026332B5-F93E-494A-8CB0-383EB81138C0}"/>
    <dgm:cxn modelId="{19893619-C41F-D043-8744-22F33119079B}" type="presParOf" srcId="{85B3FB6E-56A1-4241-8A30-152A1A1059FB}" destId="{15575458-4B13-3B45-A0FF-93E1D01A1B6B}" srcOrd="0" destOrd="0" presId="urn:microsoft.com/office/officeart/2005/8/layout/hList1"/>
    <dgm:cxn modelId="{20A61733-14C3-C34C-98DC-23C38E73E1D3}" type="presParOf" srcId="{15575458-4B13-3B45-A0FF-93E1D01A1B6B}" destId="{4AC21476-65AA-A64F-A863-3B8EDF83E8B1}" srcOrd="0" destOrd="0" presId="urn:microsoft.com/office/officeart/2005/8/layout/hList1"/>
    <dgm:cxn modelId="{304843EA-0B9E-CC48-8C7A-15B2776076B5}" type="presParOf" srcId="{15575458-4B13-3B45-A0FF-93E1D01A1B6B}" destId="{7365B459-537F-974B-BA42-B537F5185019}" srcOrd="1" destOrd="0" presId="urn:microsoft.com/office/officeart/2005/8/layout/hList1"/>
    <dgm:cxn modelId="{E4D9A52F-A7F2-2549-9FAF-2299041A118A}" type="presParOf" srcId="{85B3FB6E-56A1-4241-8A30-152A1A1059FB}" destId="{5C1E60B4-9E53-D04D-ABC9-007DCA409D88}" srcOrd="1" destOrd="0" presId="urn:microsoft.com/office/officeart/2005/8/layout/hList1"/>
    <dgm:cxn modelId="{A0701E4C-ABC6-B042-BA66-200004D54598}" type="presParOf" srcId="{85B3FB6E-56A1-4241-8A30-152A1A1059FB}" destId="{6AE800AF-7868-7D4E-B967-E1BBF4EB44C8}" srcOrd="2" destOrd="0" presId="urn:microsoft.com/office/officeart/2005/8/layout/hList1"/>
    <dgm:cxn modelId="{4513F011-C3B6-0A4A-8D15-E22DA7F1FD4F}" type="presParOf" srcId="{6AE800AF-7868-7D4E-B967-E1BBF4EB44C8}" destId="{77069084-EFD9-634F-A936-CAEED8FA97AE}" srcOrd="0" destOrd="0" presId="urn:microsoft.com/office/officeart/2005/8/layout/hList1"/>
    <dgm:cxn modelId="{E4FF5EC0-CF6C-0747-BDA3-F52241A13691}" type="presParOf" srcId="{6AE800AF-7868-7D4E-B967-E1BBF4EB44C8}" destId="{FA249947-2F86-4747-B710-134C54B8A336}" srcOrd="1" destOrd="0" presId="urn:microsoft.com/office/officeart/2005/8/layout/hList1"/>
    <dgm:cxn modelId="{BC34B738-D9DC-D644-A736-2E877BAF7D5F}" type="presParOf" srcId="{85B3FB6E-56A1-4241-8A30-152A1A1059FB}" destId="{3FD57A7A-5A8F-8C4F-9BF1-75CA5926789F}" srcOrd="3" destOrd="0" presId="urn:microsoft.com/office/officeart/2005/8/layout/hList1"/>
    <dgm:cxn modelId="{7BDF4BC8-15DE-3B42-AE24-3AC27D6AC2F8}" type="presParOf" srcId="{85B3FB6E-56A1-4241-8A30-152A1A1059FB}" destId="{E3F5878D-EA9D-664C-9AFA-71CAF2B90204}" srcOrd="4" destOrd="0" presId="urn:microsoft.com/office/officeart/2005/8/layout/hList1"/>
    <dgm:cxn modelId="{D1F0A5E4-6B4C-6C4E-B07D-B6495231FEB9}" type="presParOf" srcId="{E3F5878D-EA9D-664C-9AFA-71CAF2B90204}" destId="{E05F5018-0367-874B-AD57-E6A2F3607945}" srcOrd="0" destOrd="0" presId="urn:microsoft.com/office/officeart/2005/8/layout/hList1"/>
    <dgm:cxn modelId="{B19DC40D-F2B2-B643-8D8D-81A5B232370E}" type="presParOf" srcId="{E3F5878D-EA9D-664C-9AFA-71CAF2B90204}" destId="{AAB576A2-844C-2645-9AFA-6EAF9290F0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89BC3-DCB3-4DBC-9489-5415CC2A44E9}" type="doc">
      <dgm:prSet loTypeId="urn:microsoft.com/office/officeart/2016/7/layout/VerticalHollowActionList" loCatId="List" qsTypeId="urn:microsoft.com/office/officeart/2005/8/quickstyle/simple1" qsCatId="simple" csTypeId="urn:microsoft.com/office/officeart/2005/8/colors/accent2_2" csCatId="accent2" phldr="1"/>
      <dgm:spPr/>
      <dgm:t>
        <a:bodyPr/>
        <a:lstStyle/>
        <a:p>
          <a:endParaRPr lang="en-US"/>
        </a:p>
      </dgm:t>
    </dgm:pt>
    <dgm:pt modelId="{93CDE258-B7DA-4024-96A1-597C275100C2}">
      <dgm:prSet/>
      <dgm:spPr/>
      <dgm:t>
        <a:bodyPr/>
        <a:lstStyle/>
        <a:p>
          <a:r>
            <a:rPr lang="en-US"/>
            <a:t>Average</a:t>
          </a:r>
        </a:p>
      </dgm:t>
    </dgm:pt>
    <dgm:pt modelId="{B120C5B2-7E0E-4CDF-B6F0-95521C19BF00}" type="parTrans" cxnId="{5541C805-980A-4336-8F3D-8AEEE973E951}">
      <dgm:prSet/>
      <dgm:spPr/>
      <dgm:t>
        <a:bodyPr/>
        <a:lstStyle/>
        <a:p>
          <a:endParaRPr lang="en-US"/>
        </a:p>
      </dgm:t>
    </dgm:pt>
    <dgm:pt modelId="{B0937598-2D86-43EA-A854-FAF07B7DA138}" type="sibTrans" cxnId="{5541C805-980A-4336-8F3D-8AEEE973E951}">
      <dgm:prSet/>
      <dgm:spPr/>
      <dgm:t>
        <a:bodyPr/>
        <a:lstStyle/>
        <a:p>
          <a:endParaRPr lang="en-US"/>
        </a:p>
      </dgm:t>
    </dgm:pt>
    <dgm:pt modelId="{0BD783FF-F50C-427E-8756-E496EB744C44}">
      <dgm:prSet custT="1"/>
      <dgm:spPr>
        <a:solidFill>
          <a:schemeClr val="tx2"/>
        </a:solidFill>
      </dgm:spPr>
      <dgm:t>
        <a:bodyPr/>
        <a:lstStyle/>
        <a:p>
          <a:r>
            <a:rPr lang="en-US" sz="1500" dirty="0"/>
            <a:t> Overall Response Time : </a:t>
          </a:r>
          <a:r>
            <a:rPr lang="en-US" sz="2000" dirty="0"/>
            <a:t>2.0</a:t>
          </a:r>
          <a:r>
            <a:rPr lang="en-US" sz="2400" dirty="0"/>
            <a:t> </a:t>
          </a:r>
          <a:r>
            <a:rPr lang="en-US" sz="2000" dirty="0"/>
            <a:t>Days</a:t>
          </a:r>
        </a:p>
      </dgm:t>
    </dgm:pt>
    <dgm:pt modelId="{7DC5CA85-100C-44C7-92A4-3D04E4C17015}" type="parTrans" cxnId="{5C8FFD27-137C-4737-BF64-68A55BEB7653}">
      <dgm:prSet/>
      <dgm:spPr/>
      <dgm:t>
        <a:bodyPr/>
        <a:lstStyle/>
        <a:p>
          <a:endParaRPr lang="en-US"/>
        </a:p>
      </dgm:t>
    </dgm:pt>
    <dgm:pt modelId="{53916575-0B62-4D34-A73B-17512299BFC4}" type="sibTrans" cxnId="{5C8FFD27-137C-4737-BF64-68A55BEB7653}">
      <dgm:prSet/>
      <dgm:spPr/>
      <dgm:t>
        <a:bodyPr/>
        <a:lstStyle/>
        <a:p>
          <a:endParaRPr lang="en-US"/>
        </a:p>
      </dgm:t>
    </dgm:pt>
    <dgm:pt modelId="{3B0EC0C5-DCD3-4FBD-B3AE-E3E3F6D3097E}">
      <dgm:prSet/>
      <dgm:spPr/>
      <dgm:t>
        <a:bodyPr/>
        <a:lstStyle/>
        <a:p>
          <a:r>
            <a:rPr lang="en-US" dirty="0"/>
            <a:t>&lt;24hrs</a:t>
          </a:r>
        </a:p>
      </dgm:t>
    </dgm:pt>
    <dgm:pt modelId="{40A0D85C-6301-4DE3-AC1A-958EBA9D255D}" type="parTrans" cxnId="{E1368B40-FFBF-49C0-B256-2BE30B88F2DB}">
      <dgm:prSet/>
      <dgm:spPr/>
      <dgm:t>
        <a:bodyPr/>
        <a:lstStyle/>
        <a:p>
          <a:endParaRPr lang="en-US"/>
        </a:p>
      </dgm:t>
    </dgm:pt>
    <dgm:pt modelId="{8A2CF7B3-0887-4A11-B7B5-9556E096E264}" type="sibTrans" cxnId="{E1368B40-FFBF-49C0-B256-2BE30B88F2DB}">
      <dgm:prSet/>
      <dgm:spPr/>
      <dgm:t>
        <a:bodyPr/>
        <a:lstStyle/>
        <a:p>
          <a:endParaRPr lang="en-US"/>
        </a:p>
      </dgm:t>
    </dgm:pt>
    <dgm:pt modelId="{7DE4B1E3-1CC9-406B-88CB-E4EA2808A664}">
      <dgm:prSet custT="1"/>
      <dgm:spPr>
        <a:solidFill>
          <a:schemeClr val="tx2"/>
        </a:solidFill>
      </dgm:spPr>
      <dgm:t>
        <a:bodyPr/>
        <a:lstStyle/>
        <a:p>
          <a:r>
            <a:rPr lang="en-US" sz="1500" dirty="0"/>
            <a:t>Total e-Consults Completed &lt;24hrs: </a:t>
          </a:r>
          <a:r>
            <a:rPr lang="en-US" sz="2000" dirty="0"/>
            <a:t>148</a:t>
          </a:r>
          <a:endParaRPr lang="en-US" sz="2400" dirty="0"/>
        </a:p>
      </dgm:t>
    </dgm:pt>
    <dgm:pt modelId="{4B222AD3-835E-4099-8044-357F94923702}" type="parTrans" cxnId="{1FB029A0-FCD5-4530-ADD1-42C2D4CFA694}">
      <dgm:prSet/>
      <dgm:spPr/>
      <dgm:t>
        <a:bodyPr/>
        <a:lstStyle/>
        <a:p>
          <a:endParaRPr lang="en-US"/>
        </a:p>
      </dgm:t>
    </dgm:pt>
    <dgm:pt modelId="{B6819FD5-462B-4D71-A4FB-FD57BE0AC607}" type="sibTrans" cxnId="{1FB029A0-FCD5-4530-ADD1-42C2D4CFA694}">
      <dgm:prSet/>
      <dgm:spPr/>
      <dgm:t>
        <a:bodyPr/>
        <a:lstStyle/>
        <a:p>
          <a:endParaRPr lang="en-US"/>
        </a:p>
      </dgm:t>
    </dgm:pt>
    <dgm:pt modelId="{4029E78E-D9B9-49BA-ABAC-EF4FA15F9379}">
      <dgm:prSet/>
      <dgm:spPr/>
      <dgm:t>
        <a:bodyPr/>
        <a:lstStyle/>
        <a:p>
          <a:r>
            <a:rPr lang="en-US" dirty="0"/>
            <a:t>24-48hrs</a:t>
          </a:r>
        </a:p>
      </dgm:t>
    </dgm:pt>
    <dgm:pt modelId="{B447E421-F8A7-4F16-8F60-F4F84A824F20}" type="parTrans" cxnId="{5C560513-753D-483C-9075-2B89092D1D83}">
      <dgm:prSet/>
      <dgm:spPr/>
      <dgm:t>
        <a:bodyPr/>
        <a:lstStyle/>
        <a:p>
          <a:endParaRPr lang="en-US"/>
        </a:p>
      </dgm:t>
    </dgm:pt>
    <dgm:pt modelId="{A5801019-8358-4B13-AD54-29DE0C614AAF}" type="sibTrans" cxnId="{5C560513-753D-483C-9075-2B89092D1D83}">
      <dgm:prSet/>
      <dgm:spPr/>
      <dgm:t>
        <a:bodyPr/>
        <a:lstStyle/>
        <a:p>
          <a:endParaRPr lang="en-US"/>
        </a:p>
      </dgm:t>
    </dgm:pt>
    <dgm:pt modelId="{7AF2E26B-EA96-4B36-AFF5-38BB49E7D260}">
      <dgm:prSet custT="1"/>
      <dgm:spPr>
        <a:solidFill>
          <a:schemeClr val="tx2"/>
        </a:solidFill>
      </dgm:spPr>
      <dgm:t>
        <a:bodyPr/>
        <a:lstStyle/>
        <a:p>
          <a:r>
            <a:rPr lang="en-US" sz="1500" dirty="0"/>
            <a:t>Total e-Consults Completed 24-48hrs: </a:t>
          </a:r>
          <a:r>
            <a:rPr lang="en-US" sz="2000" dirty="0"/>
            <a:t>39</a:t>
          </a:r>
          <a:endParaRPr lang="en-US" sz="2400" dirty="0"/>
        </a:p>
      </dgm:t>
    </dgm:pt>
    <dgm:pt modelId="{9FA1FFF4-9670-4E75-9E93-CCFDED7E5483}" type="parTrans" cxnId="{7AE09B68-EB3F-4615-9BEA-D90D4C7113A8}">
      <dgm:prSet/>
      <dgm:spPr/>
      <dgm:t>
        <a:bodyPr/>
        <a:lstStyle/>
        <a:p>
          <a:endParaRPr lang="en-US"/>
        </a:p>
      </dgm:t>
    </dgm:pt>
    <dgm:pt modelId="{DAFA17BF-B24F-4AA4-B16F-074C381293D9}" type="sibTrans" cxnId="{7AE09B68-EB3F-4615-9BEA-D90D4C7113A8}">
      <dgm:prSet/>
      <dgm:spPr/>
      <dgm:t>
        <a:bodyPr/>
        <a:lstStyle/>
        <a:p>
          <a:endParaRPr lang="en-US"/>
        </a:p>
      </dgm:t>
    </dgm:pt>
    <dgm:pt modelId="{6908599D-32BB-4FF2-85B7-FAC1C046A873}">
      <dgm:prSet custT="1"/>
      <dgm:spPr>
        <a:solidFill>
          <a:schemeClr val="tx2"/>
        </a:solidFill>
      </dgm:spPr>
      <dgm:t>
        <a:bodyPr/>
        <a:lstStyle/>
        <a:p>
          <a:r>
            <a:rPr lang="en-US" sz="1500" dirty="0"/>
            <a:t>Total e-Consults Completed 48-72hrs: </a:t>
          </a:r>
          <a:r>
            <a:rPr lang="en-US" sz="2000" dirty="0"/>
            <a:t>23</a:t>
          </a:r>
          <a:endParaRPr lang="en-US" sz="2400" dirty="0"/>
        </a:p>
      </dgm:t>
    </dgm:pt>
    <dgm:pt modelId="{20729336-6C52-47F8-881B-7897AEC6C322}" type="parTrans" cxnId="{5DB80A38-30AE-45AE-A25D-4425FB3D4FB2}">
      <dgm:prSet/>
      <dgm:spPr/>
      <dgm:t>
        <a:bodyPr/>
        <a:lstStyle/>
        <a:p>
          <a:endParaRPr lang="en-US"/>
        </a:p>
      </dgm:t>
    </dgm:pt>
    <dgm:pt modelId="{9A1E3884-8433-4CC4-96B7-0C94AF984F91}" type="sibTrans" cxnId="{5DB80A38-30AE-45AE-A25D-4425FB3D4FB2}">
      <dgm:prSet/>
      <dgm:spPr/>
      <dgm:t>
        <a:bodyPr/>
        <a:lstStyle/>
        <a:p>
          <a:endParaRPr lang="en-US"/>
        </a:p>
      </dgm:t>
    </dgm:pt>
    <dgm:pt modelId="{5330C14B-9051-4ABD-AAF2-057799EA5591}">
      <dgm:prSet/>
      <dgm:spPr/>
      <dgm:t>
        <a:bodyPr/>
        <a:lstStyle/>
        <a:p>
          <a:r>
            <a:rPr lang="en-US" dirty="0"/>
            <a:t>&gt;72</a:t>
          </a:r>
        </a:p>
      </dgm:t>
    </dgm:pt>
    <dgm:pt modelId="{0A311CB5-2C29-47B5-BA7E-470BB75C8A82}" type="parTrans" cxnId="{9CBBEE6C-81D5-45F6-A0CE-42176A40EFBE}">
      <dgm:prSet/>
      <dgm:spPr/>
      <dgm:t>
        <a:bodyPr/>
        <a:lstStyle/>
        <a:p>
          <a:endParaRPr lang="en-US"/>
        </a:p>
      </dgm:t>
    </dgm:pt>
    <dgm:pt modelId="{B92C6B89-309F-440D-9F5B-C8A73A99E90B}" type="sibTrans" cxnId="{9CBBEE6C-81D5-45F6-A0CE-42176A40EFBE}">
      <dgm:prSet/>
      <dgm:spPr/>
      <dgm:t>
        <a:bodyPr/>
        <a:lstStyle/>
        <a:p>
          <a:endParaRPr lang="en-US"/>
        </a:p>
      </dgm:t>
    </dgm:pt>
    <dgm:pt modelId="{84DF6414-794C-4D3F-8F7B-F8BEF9E708D3}">
      <dgm:prSet custT="1"/>
      <dgm:spPr>
        <a:solidFill>
          <a:schemeClr val="tx2"/>
        </a:solidFill>
      </dgm:spPr>
      <dgm:t>
        <a:bodyPr/>
        <a:lstStyle/>
        <a:p>
          <a:r>
            <a:rPr lang="en-US" sz="1500" dirty="0"/>
            <a:t>Total e-Consults Completed &gt;72hrs: </a:t>
          </a:r>
          <a:r>
            <a:rPr lang="en-US" sz="2000" dirty="0"/>
            <a:t>55</a:t>
          </a:r>
          <a:endParaRPr lang="en-US" sz="2400" dirty="0"/>
        </a:p>
      </dgm:t>
    </dgm:pt>
    <dgm:pt modelId="{7F0A2E56-097C-4C41-9DC6-EE90DAEFDF39}" type="parTrans" cxnId="{CC14448C-CBE5-4CA0-A55C-421BA75843E4}">
      <dgm:prSet/>
      <dgm:spPr/>
      <dgm:t>
        <a:bodyPr/>
        <a:lstStyle/>
        <a:p>
          <a:endParaRPr lang="en-US"/>
        </a:p>
      </dgm:t>
    </dgm:pt>
    <dgm:pt modelId="{1DD69DE5-AAA8-49E6-BF72-C24B94B63FED}" type="sibTrans" cxnId="{CC14448C-CBE5-4CA0-A55C-421BA75843E4}">
      <dgm:prSet/>
      <dgm:spPr/>
      <dgm:t>
        <a:bodyPr/>
        <a:lstStyle/>
        <a:p>
          <a:endParaRPr lang="en-US"/>
        </a:p>
      </dgm:t>
    </dgm:pt>
    <dgm:pt modelId="{2A75B160-15D3-4CD7-9125-27EEDEFB28E6}">
      <dgm:prSet/>
      <dgm:spPr/>
      <dgm:t>
        <a:bodyPr/>
        <a:lstStyle/>
        <a:p>
          <a:r>
            <a:rPr lang="en-US" dirty="0"/>
            <a:t>48-72hrs</a:t>
          </a:r>
        </a:p>
      </dgm:t>
    </dgm:pt>
    <dgm:pt modelId="{FE44EC9B-642B-4CFA-95D3-39C034D68CAF}" type="sibTrans" cxnId="{1AC1565D-0FBC-45A6-8BEF-2B5650179792}">
      <dgm:prSet/>
      <dgm:spPr/>
      <dgm:t>
        <a:bodyPr/>
        <a:lstStyle/>
        <a:p>
          <a:endParaRPr lang="en-US"/>
        </a:p>
      </dgm:t>
    </dgm:pt>
    <dgm:pt modelId="{3BDF8C00-5B3C-448A-9828-9F3E62AD9543}" type="parTrans" cxnId="{1AC1565D-0FBC-45A6-8BEF-2B5650179792}">
      <dgm:prSet/>
      <dgm:spPr/>
      <dgm:t>
        <a:bodyPr/>
        <a:lstStyle/>
        <a:p>
          <a:endParaRPr lang="en-US"/>
        </a:p>
      </dgm:t>
    </dgm:pt>
    <dgm:pt modelId="{349D3BBE-5C9C-47DA-B7EE-7F6FCD48EDD2}" type="pres">
      <dgm:prSet presAssocID="{5F489BC3-DCB3-4DBC-9489-5415CC2A44E9}" presName="Name0" presStyleCnt="0">
        <dgm:presLayoutVars>
          <dgm:dir/>
          <dgm:animLvl val="lvl"/>
          <dgm:resizeHandles val="exact"/>
        </dgm:presLayoutVars>
      </dgm:prSet>
      <dgm:spPr/>
    </dgm:pt>
    <dgm:pt modelId="{B8B9B89E-6EC3-4E05-A42D-088A6A321FC1}" type="pres">
      <dgm:prSet presAssocID="{93CDE258-B7DA-4024-96A1-597C275100C2}" presName="linNode" presStyleCnt="0"/>
      <dgm:spPr/>
    </dgm:pt>
    <dgm:pt modelId="{CA43B11F-E562-4412-9EA1-E2DCECAE98A4}" type="pres">
      <dgm:prSet presAssocID="{93CDE258-B7DA-4024-96A1-597C275100C2}" presName="parentText" presStyleLbl="solidFgAcc1" presStyleIdx="0" presStyleCnt="5">
        <dgm:presLayoutVars>
          <dgm:chMax val="1"/>
          <dgm:bulletEnabled/>
        </dgm:presLayoutVars>
      </dgm:prSet>
      <dgm:spPr/>
    </dgm:pt>
    <dgm:pt modelId="{DBA992F7-7701-4697-9B59-322F08DAF2D2}" type="pres">
      <dgm:prSet presAssocID="{93CDE258-B7DA-4024-96A1-597C275100C2}" presName="descendantText" presStyleLbl="alignNode1" presStyleIdx="0" presStyleCnt="5">
        <dgm:presLayoutVars>
          <dgm:bulletEnabled/>
        </dgm:presLayoutVars>
      </dgm:prSet>
      <dgm:spPr/>
    </dgm:pt>
    <dgm:pt modelId="{E36DB257-D2FA-46CB-AFE5-B0F2063F84CE}" type="pres">
      <dgm:prSet presAssocID="{B0937598-2D86-43EA-A854-FAF07B7DA138}" presName="sp" presStyleCnt="0"/>
      <dgm:spPr/>
    </dgm:pt>
    <dgm:pt modelId="{487A2A5B-E547-4B83-B5E8-1B2DA0B6A9E9}" type="pres">
      <dgm:prSet presAssocID="{3B0EC0C5-DCD3-4FBD-B3AE-E3E3F6D3097E}" presName="linNode" presStyleCnt="0"/>
      <dgm:spPr/>
    </dgm:pt>
    <dgm:pt modelId="{9CAFD78B-6FE6-49F8-8EF2-FD99818C7DB8}" type="pres">
      <dgm:prSet presAssocID="{3B0EC0C5-DCD3-4FBD-B3AE-E3E3F6D3097E}" presName="parentText" presStyleLbl="solidFgAcc1" presStyleIdx="1" presStyleCnt="5">
        <dgm:presLayoutVars>
          <dgm:chMax val="1"/>
          <dgm:bulletEnabled/>
        </dgm:presLayoutVars>
      </dgm:prSet>
      <dgm:spPr/>
    </dgm:pt>
    <dgm:pt modelId="{B8131C3C-FE84-4FBA-A02D-4529568B8165}" type="pres">
      <dgm:prSet presAssocID="{3B0EC0C5-DCD3-4FBD-B3AE-E3E3F6D3097E}" presName="descendantText" presStyleLbl="alignNode1" presStyleIdx="1" presStyleCnt="5">
        <dgm:presLayoutVars>
          <dgm:bulletEnabled/>
        </dgm:presLayoutVars>
      </dgm:prSet>
      <dgm:spPr/>
    </dgm:pt>
    <dgm:pt modelId="{CD0F7974-1C4F-44FF-8033-47F7ACD563A7}" type="pres">
      <dgm:prSet presAssocID="{8A2CF7B3-0887-4A11-B7B5-9556E096E264}" presName="sp" presStyleCnt="0"/>
      <dgm:spPr/>
    </dgm:pt>
    <dgm:pt modelId="{322824B6-F7C3-455A-97BA-641AA6FBA4FD}" type="pres">
      <dgm:prSet presAssocID="{4029E78E-D9B9-49BA-ABAC-EF4FA15F9379}" presName="linNode" presStyleCnt="0"/>
      <dgm:spPr/>
    </dgm:pt>
    <dgm:pt modelId="{D737EDEC-2680-49AB-85B1-F9BD8FE2B7AB}" type="pres">
      <dgm:prSet presAssocID="{4029E78E-D9B9-49BA-ABAC-EF4FA15F9379}" presName="parentText" presStyleLbl="solidFgAcc1" presStyleIdx="2" presStyleCnt="5">
        <dgm:presLayoutVars>
          <dgm:chMax val="1"/>
          <dgm:bulletEnabled/>
        </dgm:presLayoutVars>
      </dgm:prSet>
      <dgm:spPr/>
    </dgm:pt>
    <dgm:pt modelId="{D483C6D3-1659-4C1C-9CED-E2AC50CE3902}" type="pres">
      <dgm:prSet presAssocID="{4029E78E-D9B9-49BA-ABAC-EF4FA15F9379}" presName="descendantText" presStyleLbl="alignNode1" presStyleIdx="2" presStyleCnt="5">
        <dgm:presLayoutVars>
          <dgm:bulletEnabled/>
        </dgm:presLayoutVars>
      </dgm:prSet>
      <dgm:spPr/>
    </dgm:pt>
    <dgm:pt modelId="{E8D9F992-C857-4F97-AE92-04F863FF986C}" type="pres">
      <dgm:prSet presAssocID="{A5801019-8358-4B13-AD54-29DE0C614AAF}" presName="sp" presStyleCnt="0"/>
      <dgm:spPr/>
    </dgm:pt>
    <dgm:pt modelId="{53936181-904E-47F8-91E7-DBC73B74ECA0}" type="pres">
      <dgm:prSet presAssocID="{2A75B160-15D3-4CD7-9125-27EEDEFB28E6}" presName="linNode" presStyleCnt="0"/>
      <dgm:spPr/>
    </dgm:pt>
    <dgm:pt modelId="{A564BA5C-D829-41E5-9A43-86DF38BDE29D}" type="pres">
      <dgm:prSet presAssocID="{2A75B160-15D3-4CD7-9125-27EEDEFB28E6}" presName="parentText" presStyleLbl="solidFgAcc1" presStyleIdx="3" presStyleCnt="5">
        <dgm:presLayoutVars>
          <dgm:chMax val="1"/>
          <dgm:bulletEnabled/>
        </dgm:presLayoutVars>
      </dgm:prSet>
      <dgm:spPr/>
    </dgm:pt>
    <dgm:pt modelId="{B4D9E22E-A81D-4F09-82C5-9E7EF8E63CFA}" type="pres">
      <dgm:prSet presAssocID="{2A75B160-15D3-4CD7-9125-27EEDEFB28E6}" presName="descendantText" presStyleLbl="alignNode1" presStyleIdx="3" presStyleCnt="5">
        <dgm:presLayoutVars>
          <dgm:bulletEnabled/>
        </dgm:presLayoutVars>
      </dgm:prSet>
      <dgm:spPr/>
    </dgm:pt>
    <dgm:pt modelId="{589EAEF5-7ACA-468F-BDA5-102A76725E28}" type="pres">
      <dgm:prSet presAssocID="{FE44EC9B-642B-4CFA-95D3-39C034D68CAF}" presName="sp" presStyleCnt="0"/>
      <dgm:spPr/>
    </dgm:pt>
    <dgm:pt modelId="{E13FD126-A51C-470C-B398-2AF8DE195DEA}" type="pres">
      <dgm:prSet presAssocID="{5330C14B-9051-4ABD-AAF2-057799EA5591}" presName="linNode" presStyleCnt="0"/>
      <dgm:spPr/>
    </dgm:pt>
    <dgm:pt modelId="{09542E74-103F-4626-99B3-0190976387F6}" type="pres">
      <dgm:prSet presAssocID="{5330C14B-9051-4ABD-AAF2-057799EA5591}" presName="parentText" presStyleLbl="solidFgAcc1" presStyleIdx="4" presStyleCnt="5">
        <dgm:presLayoutVars>
          <dgm:chMax val="1"/>
          <dgm:bulletEnabled/>
        </dgm:presLayoutVars>
      </dgm:prSet>
      <dgm:spPr/>
    </dgm:pt>
    <dgm:pt modelId="{7D87E89D-BD8F-42CC-8AA6-CDBF11CB7991}" type="pres">
      <dgm:prSet presAssocID="{5330C14B-9051-4ABD-AAF2-057799EA5591}" presName="descendantText" presStyleLbl="alignNode1" presStyleIdx="4" presStyleCnt="5">
        <dgm:presLayoutVars>
          <dgm:bulletEnabled/>
        </dgm:presLayoutVars>
      </dgm:prSet>
      <dgm:spPr/>
    </dgm:pt>
  </dgm:ptLst>
  <dgm:cxnLst>
    <dgm:cxn modelId="{5541C805-980A-4336-8F3D-8AEEE973E951}" srcId="{5F489BC3-DCB3-4DBC-9489-5415CC2A44E9}" destId="{93CDE258-B7DA-4024-96A1-597C275100C2}" srcOrd="0" destOrd="0" parTransId="{B120C5B2-7E0E-4CDF-B6F0-95521C19BF00}" sibTransId="{B0937598-2D86-43EA-A854-FAF07B7DA138}"/>
    <dgm:cxn modelId="{5C560513-753D-483C-9075-2B89092D1D83}" srcId="{5F489BC3-DCB3-4DBC-9489-5415CC2A44E9}" destId="{4029E78E-D9B9-49BA-ABAC-EF4FA15F9379}" srcOrd="2" destOrd="0" parTransId="{B447E421-F8A7-4F16-8F60-F4F84A824F20}" sibTransId="{A5801019-8358-4B13-AD54-29DE0C614AAF}"/>
    <dgm:cxn modelId="{25D79519-4562-4B56-BBFA-FD994E0CD6A9}" type="presOf" srcId="{6908599D-32BB-4FF2-85B7-FAC1C046A873}" destId="{B4D9E22E-A81D-4F09-82C5-9E7EF8E63CFA}" srcOrd="0" destOrd="0" presId="urn:microsoft.com/office/officeart/2016/7/layout/VerticalHollowActionList"/>
    <dgm:cxn modelId="{5C8FFD27-137C-4737-BF64-68A55BEB7653}" srcId="{93CDE258-B7DA-4024-96A1-597C275100C2}" destId="{0BD783FF-F50C-427E-8756-E496EB744C44}" srcOrd="0" destOrd="0" parTransId="{7DC5CA85-100C-44C7-92A4-3D04E4C17015}" sibTransId="{53916575-0B62-4D34-A73B-17512299BFC4}"/>
    <dgm:cxn modelId="{AD17722A-BB2A-40DF-9CB7-5BA7B96AA9C4}" type="presOf" srcId="{7DE4B1E3-1CC9-406B-88CB-E4EA2808A664}" destId="{B8131C3C-FE84-4FBA-A02D-4529568B8165}" srcOrd="0" destOrd="0" presId="urn:microsoft.com/office/officeart/2016/7/layout/VerticalHollowActionList"/>
    <dgm:cxn modelId="{5C41E62A-8CB7-4DC5-85EE-64E8D83C5300}" type="presOf" srcId="{93CDE258-B7DA-4024-96A1-597C275100C2}" destId="{CA43B11F-E562-4412-9EA1-E2DCECAE98A4}" srcOrd="0" destOrd="0" presId="urn:microsoft.com/office/officeart/2016/7/layout/VerticalHollowActionList"/>
    <dgm:cxn modelId="{5DB80A38-30AE-45AE-A25D-4425FB3D4FB2}" srcId="{2A75B160-15D3-4CD7-9125-27EEDEFB28E6}" destId="{6908599D-32BB-4FF2-85B7-FAC1C046A873}" srcOrd="0" destOrd="0" parTransId="{20729336-6C52-47F8-881B-7897AEC6C322}" sibTransId="{9A1E3884-8433-4CC4-96B7-0C94AF984F91}"/>
    <dgm:cxn modelId="{825A2F39-482A-4794-9044-DCD225C6E1EE}" type="presOf" srcId="{84DF6414-794C-4D3F-8F7B-F8BEF9E708D3}" destId="{7D87E89D-BD8F-42CC-8AA6-CDBF11CB7991}" srcOrd="0" destOrd="0" presId="urn:microsoft.com/office/officeart/2016/7/layout/VerticalHollowActionList"/>
    <dgm:cxn modelId="{E1368B40-FFBF-49C0-B256-2BE30B88F2DB}" srcId="{5F489BC3-DCB3-4DBC-9489-5415CC2A44E9}" destId="{3B0EC0C5-DCD3-4FBD-B3AE-E3E3F6D3097E}" srcOrd="1" destOrd="0" parTransId="{40A0D85C-6301-4DE3-AC1A-958EBA9D255D}" sibTransId="{8A2CF7B3-0887-4A11-B7B5-9556E096E264}"/>
    <dgm:cxn modelId="{E23A3D5C-D1AA-426F-B0AC-EE8D51BF7E2F}" type="presOf" srcId="{0BD783FF-F50C-427E-8756-E496EB744C44}" destId="{DBA992F7-7701-4697-9B59-322F08DAF2D2}" srcOrd="0" destOrd="0" presId="urn:microsoft.com/office/officeart/2016/7/layout/VerticalHollowActionList"/>
    <dgm:cxn modelId="{1AC1565D-0FBC-45A6-8BEF-2B5650179792}" srcId="{5F489BC3-DCB3-4DBC-9489-5415CC2A44E9}" destId="{2A75B160-15D3-4CD7-9125-27EEDEFB28E6}" srcOrd="3" destOrd="0" parTransId="{3BDF8C00-5B3C-448A-9828-9F3E62AD9543}" sibTransId="{FE44EC9B-642B-4CFA-95D3-39C034D68CAF}"/>
    <dgm:cxn modelId="{7AE09B68-EB3F-4615-9BEA-D90D4C7113A8}" srcId="{4029E78E-D9B9-49BA-ABAC-EF4FA15F9379}" destId="{7AF2E26B-EA96-4B36-AFF5-38BB49E7D260}" srcOrd="0" destOrd="0" parTransId="{9FA1FFF4-9670-4E75-9E93-CCFDED7E5483}" sibTransId="{DAFA17BF-B24F-4AA4-B16F-074C381293D9}"/>
    <dgm:cxn modelId="{4E31A369-C910-4CAF-9CF3-B235AB26FD74}" type="presOf" srcId="{5F489BC3-DCB3-4DBC-9489-5415CC2A44E9}" destId="{349D3BBE-5C9C-47DA-B7EE-7F6FCD48EDD2}" srcOrd="0" destOrd="0" presId="urn:microsoft.com/office/officeart/2016/7/layout/VerticalHollowActionList"/>
    <dgm:cxn modelId="{9CBBEE6C-81D5-45F6-A0CE-42176A40EFBE}" srcId="{5F489BC3-DCB3-4DBC-9489-5415CC2A44E9}" destId="{5330C14B-9051-4ABD-AAF2-057799EA5591}" srcOrd="4" destOrd="0" parTransId="{0A311CB5-2C29-47B5-BA7E-470BB75C8A82}" sibTransId="{B92C6B89-309F-440D-9F5B-C8A73A99E90B}"/>
    <dgm:cxn modelId="{64955F6E-DBDF-4348-892A-0F1D03FDCE24}" type="presOf" srcId="{7AF2E26B-EA96-4B36-AFF5-38BB49E7D260}" destId="{D483C6D3-1659-4C1C-9CED-E2AC50CE3902}" srcOrd="0" destOrd="0" presId="urn:microsoft.com/office/officeart/2016/7/layout/VerticalHollowActionList"/>
    <dgm:cxn modelId="{A81E1276-635C-4A8D-A43E-91BCE5FDFEEA}" type="presOf" srcId="{2A75B160-15D3-4CD7-9125-27EEDEFB28E6}" destId="{A564BA5C-D829-41E5-9A43-86DF38BDE29D}" srcOrd="0" destOrd="0" presId="urn:microsoft.com/office/officeart/2016/7/layout/VerticalHollowActionList"/>
    <dgm:cxn modelId="{1918DE8A-3408-403A-BAC8-79D1B5344E24}" type="presOf" srcId="{5330C14B-9051-4ABD-AAF2-057799EA5591}" destId="{09542E74-103F-4626-99B3-0190976387F6}" srcOrd="0" destOrd="0" presId="urn:microsoft.com/office/officeart/2016/7/layout/VerticalHollowActionList"/>
    <dgm:cxn modelId="{CC14448C-CBE5-4CA0-A55C-421BA75843E4}" srcId="{5330C14B-9051-4ABD-AAF2-057799EA5591}" destId="{84DF6414-794C-4D3F-8F7B-F8BEF9E708D3}" srcOrd="0" destOrd="0" parTransId="{7F0A2E56-097C-4C41-9DC6-EE90DAEFDF39}" sibTransId="{1DD69DE5-AAA8-49E6-BF72-C24B94B63FED}"/>
    <dgm:cxn modelId="{BBA4838F-5E3B-4C3A-811F-D9D8DDA1AF47}" type="presOf" srcId="{3B0EC0C5-DCD3-4FBD-B3AE-E3E3F6D3097E}" destId="{9CAFD78B-6FE6-49F8-8EF2-FD99818C7DB8}" srcOrd="0" destOrd="0" presId="urn:microsoft.com/office/officeart/2016/7/layout/VerticalHollowActionList"/>
    <dgm:cxn modelId="{1FB029A0-FCD5-4530-ADD1-42C2D4CFA694}" srcId="{3B0EC0C5-DCD3-4FBD-B3AE-E3E3F6D3097E}" destId="{7DE4B1E3-1CC9-406B-88CB-E4EA2808A664}" srcOrd="0" destOrd="0" parTransId="{4B222AD3-835E-4099-8044-357F94923702}" sibTransId="{B6819FD5-462B-4D71-A4FB-FD57BE0AC607}"/>
    <dgm:cxn modelId="{D0065CC8-6023-4D5A-9792-E923AB4674F0}" type="presOf" srcId="{4029E78E-D9B9-49BA-ABAC-EF4FA15F9379}" destId="{D737EDEC-2680-49AB-85B1-F9BD8FE2B7AB}" srcOrd="0" destOrd="0" presId="urn:microsoft.com/office/officeart/2016/7/layout/VerticalHollowActionList"/>
    <dgm:cxn modelId="{C773F667-4B39-4622-B85B-37375268E0B7}" type="presParOf" srcId="{349D3BBE-5C9C-47DA-B7EE-7F6FCD48EDD2}" destId="{B8B9B89E-6EC3-4E05-A42D-088A6A321FC1}" srcOrd="0" destOrd="0" presId="urn:microsoft.com/office/officeart/2016/7/layout/VerticalHollowActionList"/>
    <dgm:cxn modelId="{03D50DAF-06D6-431D-971A-7C1586FF5CDC}" type="presParOf" srcId="{B8B9B89E-6EC3-4E05-A42D-088A6A321FC1}" destId="{CA43B11F-E562-4412-9EA1-E2DCECAE98A4}" srcOrd="0" destOrd="0" presId="urn:microsoft.com/office/officeart/2016/7/layout/VerticalHollowActionList"/>
    <dgm:cxn modelId="{606C5F0E-FD7A-42C5-8BD5-43C799A4B5D8}" type="presParOf" srcId="{B8B9B89E-6EC3-4E05-A42D-088A6A321FC1}" destId="{DBA992F7-7701-4697-9B59-322F08DAF2D2}" srcOrd="1" destOrd="0" presId="urn:microsoft.com/office/officeart/2016/7/layout/VerticalHollowActionList"/>
    <dgm:cxn modelId="{7506167C-6F1D-47A5-BDCD-DB9F9A247BA5}" type="presParOf" srcId="{349D3BBE-5C9C-47DA-B7EE-7F6FCD48EDD2}" destId="{E36DB257-D2FA-46CB-AFE5-B0F2063F84CE}" srcOrd="1" destOrd="0" presId="urn:microsoft.com/office/officeart/2016/7/layout/VerticalHollowActionList"/>
    <dgm:cxn modelId="{4772589E-BF29-4707-9F62-2D33AD0C84A1}" type="presParOf" srcId="{349D3BBE-5C9C-47DA-B7EE-7F6FCD48EDD2}" destId="{487A2A5B-E547-4B83-B5E8-1B2DA0B6A9E9}" srcOrd="2" destOrd="0" presId="urn:microsoft.com/office/officeart/2016/7/layout/VerticalHollowActionList"/>
    <dgm:cxn modelId="{A76265BD-E035-4133-B77D-DDE5F7B95059}" type="presParOf" srcId="{487A2A5B-E547-4B83-B5E8-1B2DA0B6A9E9}" destId="{9CAFD78B-6FE6-49F8-8EF2-FD99818C7DB8}" srcOrd="0" destOrd="0" presId="urn:microsoft.com/office/officeart/2016/7/layout/VerticalHollowActionList"/>
    <dgm:cxn modelId="{A64F3471-AE5D-4B0B-870B-812835D6775B}" type="presParOf" srcId="{487A2A5B-E547-4B83-B5E8-1B2DA0B6A9E9}" destId="{B8131C3C-FE84-4FBA-A02D-4529568B8165}" srcOrd="1" destOrd="0" presId="urn:microsoft.com/office/officeart/2016/7/layout/VerticalHollowActionList"/>
    <dgm:cxn modelId="{707F0DA9-21D8-476A-947B-95B888863161}" type="presParOf" srcId="{349D3BBE-5C9C-47DA-B7EE-7F6FCD48EDD2}" destId="{CD0F7974-1C4F-44FF-8033-47F7ACD563A7}" srcOrd="3" destOrd="0" presId="urn:microsoft.com/office/officeart/2016/7/layout/VerticalHollowActionList"/>
    <dgm:cxn modelId="{B0D08FC6-032B-45EE-95D8-32D6CB9E02A7}" type="presParOf" srcId="{349D3BBE-5C9C-47DA-B7EE-7F6FCD48EDD2}" destId="{322824B6-F7C3-455A-97BA-641AA6FBA4FD}" srcOrd="4" destOrd="0" presId="urn:microsoft.com/office/officeart/2016/7/layout/VerticalHollowActionList"/>
    <dgm:cxn modelId="{EFA2AD8A-3DED-4939-8C77-7E04C53B5685}" type="presParOf" srcId="{322824B6-F7C3-455A-97BA-641AA6FBA4FD}" destId="{D737EDEC-2680-49AB-85B1-F9BD8FE2B7AB}" srcOrd="0" destOrd="0" presId="urn:microsoft.com/office/officeart/2016/7/layout/VerticalHollowActionList"/>
    <dgm:cxn modelId="{A1270FAA-2873-4BA4-99CF-3C632F66B144}" type="presParOf" srcId="{322824B6-F7C3-455A-97BA-641AA6FBA4FD}" destId="{D483C6D3-1659-4C1C-9CED-E2AC50CE3902}" srcOrd="1" destOrd="0" presId="urn:microsoft.com/office/officeart/2016/7/layout/VerticalHollowActionList"/>
    <dgm:cxn modelId="{E2955FC9-24C2-4F2B-A1CC-D18D2E81A370}" type="presParOf" srcId="{349D3BBE-5C9C-47DA-B7EE-7F6FCD48EDD2}" destId="{E8D9F992-C857-4F97-AE92-04F863FF986C}" srcOrd="5" destOrd="0" presId="urn:microsoft.com/office/officeart/2016/7/layout/VerticalHollowActionList"/>
    <dgm:cxn modelId="{E64B41A0-F7C0-43DB-A581-B465313AEAFB}" type="presParOf" srcId="{349D3BBE-5C9C-47DA-B7EE-7F6FCD48EDD2}" destId="{53936181-904E-47F8-91E7-DBC73B74ECA0}" srcOrd="6" destOrd="0" presId="urn:microsoft.com/office/officeart/2016/7/layout/VerticalHollowActionList"/>
    <dgm:cxn modelId="{B2F368AE-61BB-45D7-ADE5-8AB66B21043B}" type="presParOf" srcId="{53936181-904E-47F8-91E7-DBC73B74ECA0}" destId="{A564BA5C-D829-41E5-9A43-86DF38BDE29D}" srcOrd="0" destOrd="0" presId="urn:microsoft.com/office/officeart/2016/7/layout/VerticalHollowActionList"/>
    <dgm:cxn modelId="{665A63C4-DC9D-4465-B03C-3B693A0AC1DC}" type="presParOf" srcId="{53936181-904E-47F8-91E7-DBC73B74ECA0}" destId="{B4D9E22E-A81D-4F09-82C5-9E7EF8E63CFA}" srcOrd="1" destOrd="0" presId="urn:microsoft.com/office/officeart/2016/7/layout/VerticalHollowActionList"/>
    <dgm:cxn modelId="{0AF0EB7B-262F-4A1E-B184-1AA35D849334}" type="presParOf" srcId="{349D3BBE-5C9C-47DA-B7EE-7F6FCD48EDD2}" destId="{589EAEF5-7ACA-468F-BDA5-102A76725E28}" srcOrd="7" destOrd="0" presId="urn:microsoft.com/office/officeart/2016/7/layout/VerticalHollowActionList"/>
    <dgm:cxn modelId="{F0103DEA-B1E5-461F-AC28-BCF6FD36A45B}" type="presParOf" srcId="{349D3BBE-5C9C-47DA-B7EE-7F6FCD48EDD2}" destId="{E13FD126-A51C-470C-B398-2AF8DE195DEA}" srcOrd="8" destOrd="0" presId="urn:microsoft.com/office/officeart/2016/7/layout/VerticalHollowActionList"/>
    <dgm:cxn modelId="{8BFCFEA7-4ACF-463E-BBC9-4BCAA5FCD820}" type="presParOf" srcId="{E13FD126-A51C-470C-B398-2AF8DE195DEA}" destId="{09542E74-103F-4626-99B3-0190976387F6}" srcOrd="0" destOrd="0" presId="urn:microsoft.com/office/officeart/2016/7/layout/VerticalHollowActionList"/>
    <dgm:cxn modelId="{8A84AD7C-2075-4C0F-9B41-FD215E50948D}" type="presParOf" srcId="{E13FD126-A51C-470C-B398-2AF8DE195DEA}" destId="{7D87E89D-BD8F-42CC-8AA6-CDBF11CB7991}"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CA2C9-BC18-402E-A953-2311B8B039A2}">
      <dsp:nvSpPr>
        <dsp:cNvPr id="0" name=""/>
        <dsp:cNvSpPr/>
      </dsp:nvSpPr>
      <dsp:spPr>
        <a:xfrm rot="16200000">
          <a:off x="274154" y="-274154"/>
          <a:ext cx="2082247" cy="2630556"/>
        </a:xfrm>
        <a:prstGeom prst="round1Rect">
          <a:avLst/>
        </a:prstGeom>
        <a:solidFill>
          <a:schemeClr val="accent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Ambulatory Care Innovations</a:t>
          </a:r>
        </a:p>
      </dsp:txBody>
      <dsp:txXfrm rot="5400000">
        <a:off x="0" y="0"/>
        <a:ext cx="2630556" cy="1561685"/>
      </dsp:txXfrm>
    </dsp:sp>
    <dsp:sp modelId="{01377A31-7C64-4180-AD22-55844D888065}">
      <dsp:nvSpPr>
        <dsp:cNvPr id="0" name=""/>
        <dsp:cNvSpPr/>
      </dsp:nvSpPr>
      <dsp:spPr>
        <a:xfrm>
          <a:off x="2630556" y="0"/>
          <a:ext cx="2630556" cy="2082247"/>
        </a:xfrm>
        <a:prstGeom prst="round1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Telehealth Implementation &amp; Training</a:t>
          </a:r>
        </a:p>
      </dsp:txBody>
      <dsp:txXfrm>
        <a:off x="2630556" y="0"/>
        <a:ext cx="2630556" cy="1561685"/>
      </dsp:txXfrm>
    </dsp:sp>
    <dsp:sp modelId="{8DBDADDA-001A-4F37-8215-86C72818BA8A}">
      <dsp:nvSpPr>
        <dsp:cNvPr id="0" name=""/>
        <dsp:cNvSpPr/>
      </dsp:nvSpPr>
      <dsp:spPr>
        <a:xfrm rot="10800000">
          <a:off x="0" y="2082247"/>
          <a:ext cx="2630556" cy="2082247"/>
        </a:xfrm>
        <a:prstGeom prst="round1Rect">
          <a:avLst/>
        </a:prstGeom>
        <a:solidFill>
          <a:schemeClr val="accent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Access to Specialty Care</a:t>
          </a:r>
        </a:p>
      </dsp:txBody>
      <dsp:txXfrm rot="10800000">
        <a:off x="0" y="2602809"/>
        <a:ext cx="2630556" cy="1561685"/>
      </dsp:txXfrm>
    </dsp:sp>
    <dsp:sp modelId="{C9B005DB-EDF9-4B49-BABA-D7C4BE453D89}">
      <dsp:nvSpPr>
        <dsp:cNvPr id="0" name=""/>
        <dsp:cNvSpPr/>
      </dsp:nvSpPr>
      <dsp:spPr>
        <a:xfrm rot="5400000">
          <a:off x="2904710" y="1808093"/>
          <a:ext cx="2082247" cy="2630556"/>
        </a:xfrm>
        <a:prstGeom prst="round1Rect">
          <a:avLst/>
        </a:prstGeom>
        <a:solidFill>
          <a:schemeClr val="accent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Delivery at the Primary Care-Specialty Care Interface</a:t>
          </a:r>
        </a:p>
      </dsp:txBody>
      <dsp:txXfrm rot="-5400000">
        <a:off x="2630556" y="2602808"/>
        <a:ext cx="2630556" cy="1561685"/>
      </dsp:txXfrm>
    </dsp:sp>
    <dsp:sp modelId="{8CCB4988-8DBB-485A-B681-9E1EEB6E2B07}">
      <dsp:nvSpPr>
        <dsp:cNvPr id="0" name=""/>
        <dsp:cNvSpPr/>
      </dsp:nvSpPr>
      <dsp:spPr>
        <a:xfrm>
          <a:off x="1841389" y="1561685"/>
          <a:ext cx="1578333" cy="1041123"/>
        </a:xfrm>
        <a:prstGeom prst="roundRect">
          <a:avLst/>
        </a:prstGeom>
        <a:solidFill>
          <a:srgbClr val="AFC1D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Equity</a:t>
          </a:r>
        </a:p>
      </dsp:txBody>
      <dsp:txXfrm>
        <a:off x="1892212" y="1612508"/>
        <a:ext cx="1476687" cy="939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476D3-A6C1-42A3-92C6-9F7B3945EF00}">
      <dsp:nvSpPr>
        <dsp:cNvPr id="0" name=""/>
        <dsp:cNvSpPr/>
      </dsp:nvSpPr>
      <dsp:spPr>
        <a:xfrm>
          <a:off x="2490330" y="152121"/>
          <a:ext cx="3147338" cy="314733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t>Living in Both Worlds</a:t>
          </a:r>
        </a:p>
        <a:p>
          <a:pPr marL="114300" lvl="1" indent="-114300" algn="l" defTabSz="622300">
            <a:lnSpc>
              <a:spcPct val="90000"/>
            </a:lnSpc>
            <a:spcBef>
              <a:spcPct val="0"/>
            </a:spcBef>
            <a:spcAft>
              <a:spcPct val="15000"/>
            </a:spcAft>
            <a:buFontTx/>
            <a:buChar char="•"/>
          </a:pPr>
          <a:r>
            <a:rPr lang="en-US" sz="1400" kern="1200">
              <a:latin typeface="Calibri"/>
            </a:rPr>
            <a:t>Improved Access to Care</a:t>
          </a:r>
          <a:endParaRPr lang="en-US" sz="1400" kern="1200" dirty="0"/>
        </a:p>
        <a:p>
          <a:pPr marL="114300" lvl="1" indent="-114300" algn="l" defTabSz="622300">
            <a:lnSpc>
              <a:spcPct val="90000"/>
            </a:lnSpc>
            <a:spcBef>
              <a:spcPct val="0"/>
            </a:spcBef>
            <a:spcAft>
              <a:spcPct val="15000"/>
            </a:spcAft>
            <a:buChar char="•"/>
          </a:pPr>
          <a:r>
            <a:rPr lang="en-US" sz="1400" kern="1200">
              <a:latin typeface="Calibri"/>
            </a:rPr>
            <a:t>Improved PC-SC Coordination and Collaboration</a:t>
          </a:r>
          <a:endParaRPr lang="en-US" sz="1400" kern="1200" dirty="0">
            <a:latin typeface="Calibri"/>
          </a:endParaRPr>
        </a:p>
        <a:p>
          <a:pPr marL="114300" lvl="1" indent="-114300" algn="l" defTabSz="622300">
            <a:lnSpc>
              <a:spcPct val="90000"/>
            </a:lnSpc>
            <a:spcBef>
              <a:spcPct val="0"/>
            </a:spcBef>
            <a:spcAft>
              <a:spcPct val="15000"/>
            </a:spcAft>
            <a:buChar char="•"/>
          </a:pPr>
          <a:r>
            <a:rPr lang="en-US" sz="1400" kern="1200" dirty="0">
              <a:latin typeface="Calibri"/>
            </a:rPr>
            <a:t>Patient Experience</a:t>
          </a:r>
        </a:p>
        <a:p>
          <a:pPr marL="114300" lvl="1" indent="-114300" algn="l" defTabSz="622300">
            <a:lnSpc>
              <a:spcPct val="90000"/>
            </a:lnSpc>
            <a:spcBef>
              <a:spcPct val="0"/>
            </a:spcBef>
            <a:spcAft>
              <a:spcPct val="15000"/>
            </a:spcAft>
            <a:buChar char="•"/>
          </a:pPr>
          <a:r>
            <a:rPr lang="en-US" sz="1400" kern="1200">
              <a:latin typeface="Calibri"/>
            </a:rPr>
            <a:t>Provider Experience</a:t>
          </a:r>
          <a:endParaRPr lang="en-US" sz="1400" kern="1200" dirty="0">
            <a:latin typeface="Calibri"/>
          </a:endParaRPr>
        </a:p>
      </dsp:txBody>
      <dsp:txXfrm>
        <a:off x="2909976" y="702905"/>
        <a:ext cx="2308047" cy="1416302"/>
      </dsp:txXfrm>
    </dsp:sp>
    <dsp:sp modelId="{E5B138B9-9483-4D28-8687-0FB4D9D9277C}">
      <dsp:nvSpPr>
        <dsp:cNvPr id="0" name=""/>
        <dsp:cNvSpPr/>
      </dsp:nvSpPr>
      <dsp:spPr>
        <a:xfrm>
          <a:off x="3625995" y="2119207"/>
          <a:ext cx="3147338" cy="3147338"/>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t>Value Based Care</a:t>
          </a:r>
        </a:p>
        <a:p>
          <a:pPr marL="114300" lvl="1" indent="-114300" algn="l" defTabSz="622300">
            <a:lnSpc>
              <a:spcPct val="90000"/>
            </a:lnSpc>
            <a:spcBef>
              <a:spcPct val="0"/>
            </a:spcBef>
            <a:spcAft>
              <a:spcPct val="15000"/>
            </a:spcAft>
            <a:buFontTx/>
            <a:buChar char="•"/>
          </a:pPr>
          <a:r>
            <a:rPr lang="en-US" sz="1400" kern="1200">
              <a:latin typeface="Calibri"/>
            </a:rPr>
            <a:t>Increase in primary care comprehensiveness</a:t>
          </a:r>
          <a:endParaRPr lang="en-US" sz="1400" kern="1200" dirty="0"/>
        </a:p>
        <a:p>
          <a:pPr marL="114300" lvl="1" indent="-114300" algn="l" defTabSz="622300">
            <a:lnSpc>
              <a:spcPct val="90000"/>
            </a:lnSpc>
            <a:spcBef>
              <a:spcPct val="0"/>
            </a:spcBef>
            <a:spcAft>
              <a:spcPct val="15000"/>
            </a:spcAft>
            <a:buChar char="•"/>
          </a:pPr>
          <a:r>
            <a:rPr lang="en-US" sz="1400" kern="1200">
              <a:latin typeface="Calibri"/>
            </a:rPr>
            <a:t>Decrease in specialty utilization and association costs</a:t>
          </a:r>
          <a:endParaRPr lang="en-US" sz="1400" kern="1200" dirty="0">
            <a:latin typeface="Calibri"/>
          </a:endParaRPr>
        </a:p>
        <a:p>
          <a:pPr marL="114300" lvl="1" indent="-114300" algn="l" defTabSz="622300">
            <a:lnSpc>
              <a:spcPct val="90000"/>
            </a:lnSpc>
            <a:spcBef>
              <a:spcPct val="0"/>
            </a:spcBef>
            <a:spcAft>
              <a:spcPct val="15000"/>
            </a:spcAft>
            <a:buChar char="•"/>
          </a:pPr>
          <a:r>
            <a:rPr lang="en-US" sz="1400" kern="1200">
              <a:latin typeface="Calibri"/>
            </a:rPr>
            <a:t>Promotes right care, right place, right time</a:t>
          </a:r>
          <a:endParaRPr lang="en-US" sz="1400" kern="1200" dirty="0">
            <a:latin typeface="Calibri"/>
          </a:endParaRPr>
        </a:p>
        <a:p>
          <a:pPr marL="114300" lvl="1" indent="-114300" algn="l" defTabSz="622300">
            <a:lnSpc>
              <a:spcPct val="90000"/>
            </a:lnSpc>
            <a:spcBef>
              <a:spcPct val="0"/>
            </a:spcBef>
            <a:spcAft>
              <a:spcPct val="15000"/>
            </a:spcAft>
            <a:buChar char="•"/>
          </a:pPr>
          <a:r>
            <a:rPr lang="en-US" sz="1400" kern="1200">
              <a:latin typeface="Calibri"/>
            </a:rPr>
            <a:t>Aligns with APM requirements</a:t>
          </a:r>
          <a:endParaRPr lang="en-US" sz="1400" kern="1200" dirty="0">
            <a:latin typeface="Calibri"/>
          </a:endParaRPr>
        </a:p>
      </dsp:txBody>
      <dsp:txXfrm>
        <a:off x="4588556" y="2932269"/>
        <a:ext cx="1888402" cy="1731035"/>
      </dsp:txXfrm>
    </dsp:sp>
    <dsp:sp modelId="{B7B30A5E-53D9-4635-A2F1-443812809620}">
      <dsp:nvSpPr>
        <dsp:cNvPr id="0" name=""/>
        <dsp:cNvSpPr/>
      </dsp:nvSpPr>
      <dsp:spPr>
        <a:xfrm>
          <a:off x="1354666" y="2119207"/>
          <a:ext cx="3147338" cy="3147338"/>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t>Fee for Service</a:t>
          </a:r>
        </a:p>
        <a:p>
          <a:pPr marL="114300" lvl="1" indent="-114300" algn="l" defTabSz="622300">
            <a:lnSpc>
              <a:spcPct val="90000"/>
            </a:lnSpc>
            <a:spcBef>
              <a:spcPct val="0"/>
            </a:spcBef>
            <a:spcAft>
              <a:spcPct val="15000"/>
            </a:spcAft>
            <a:buFontTx/>
            <a:buChar char="•"/>
          </a:pPr>
          <a:r>
            <a:rPr lang="en-US" sz="1400" kern="1200">
              <a:effectLst>
                <a:innerShdw blurRad="63500" dist="50800" dir="16200000">
                  <a:prstClr val="black">
                    <a:alpha val="50000"/>
                  </a:prstClr>
                </a:innerShdw>
              </a:effectLst>
              <a:latin typeface="Calibri"/>
            </a:rPr>
            <a:t>Increase in new patients and higher acuity patients</a:t>
          </a:r>
          <a:endParaRPr lang="en-US" sz="1400" kern="1200" dirty="0"/>
        </a:p>
        <a:p>
          <a:pPr marL="114300" lvl="1" indent="-114300" algn="l" defTabSz="622300">
            <a:lnSpc>
              <a:spcPct val="90000"/>
            </a:lnSpc>
            <a:spcBef>
              <a:spcPct val="0"/>
            </a:spcBef>
            <a:spcAft>
              <a:spcPct val="15000"/>
            </a:spcAft>
            <a:buChar char="•"/>
          </a:pPr>
          <a:r>
            <a:rPr lang="en-US" sz="1400" kern="1200">
              <a:effectLst>
                <a:innerShdw blurRad="63500" dist="50800" dir="16200000">
                  <a:prstClr val="black">
                    <a:alpha val="50000"/>
                  </a:prstClr>
                </a:innerShdw>
              </a:effectLst>
              <a:latin typeface="Calibri"/>
            </a:rPr>
            <a:t>Decreased leakage</a:t>
          </a:r>
          <a:endParaRPr lang="en-US" sz="1400" kern="1200" dirty="0">
            <a:effectLst>
              <a:innerShdw blurRad="63500" dist="50800" dir="16200000">
                <a:prstClr val="black">
                  <a:alpha val="50000"/>
                </a:prstClr>
              </a:innerShdw>
            </a:effectLst>
            <a:latin typeface="Calibri"/>
          </a:endParaRPr>
        </a:p>
        <a:p>
          <a:pPr marL="114300" lvl="1" indent="-114300" algn="l" defTabSz="622300">
            <a:lnSpc>
              <a:spcPct val="90000"/>
            </a:lnSpc>
            <a:spcBef>
              <a:spcPct val="0"/>
            </a:spcBef>
            <a:spcAft>
              <a:spcPct val="15000"/>
            </a:spcAft>
            <a:buChar char="•"/>
          </a:pPr>
          <a:r>
            <a:rPr lang="en-US" sz="1400" kern="1200">
              <a:effectLst>
                <a:innerShdw blurRad="63500" dist="50800" dir="16200000">
                  <a:prstClr val="black">
                    <a:alpha val="50000"/>
                  </a:prstClr>
                </a:innerShdw>
              </a:effectLst>
              <a:latin typeface="Calibri"/>
            </a:rPr>
            <a:t>Potential for increased surgical yield</a:t>
          </a:r>
          <a:endParaRPr lang="en-US" sz="1400" kern="1200" dirty="0">
            <a:effectLst>
              <a:innerShdw blurRad="63500" dist="50800" dir="16200000">
                <a:prstClr val="black">
                  <a:alpha val="50000"/>
                </a:prstClr>
              </a:innerShdw>
            </a:effectLst>
            <a:latin typeface="Calibri"/>
          </a:endParaRPr>
        </a:p>
        <a:p>
          <a:pPr marL="114300" lvl="1" indent="-114300" algn="l" defTabSz="622300">
            <a:lnSpc>
              <a:spcPct val="90000"/>
            </a:lnSpc>
            <a:spcBef>
              <a:spcPct val="0"/>
            </a:spcBef>
            <a:spcAft>
              <a:spcPct val="15000"/>
            </a:spcAft>
            <a:buChar char="•"/>
          </a:pPr>
          <a:r>
            <a:rPr lang="en-US" sz="1400" kern="1200" dirty="0">
              <a:effectLst>
                <a:innerShdw blurRad="63500" dist="50800" dir="16200000">
                  <a:prstClr val="black">
                    <a:alpha val="50000"/>
                  </a:prstClr>
                </a:innerShdw>
              </a:effectLst>
              <a:latin typeface="Calibri"/>
            </a:rPr>
            <a:t>Reduction in wait times, fewer “no shows”</a:t>
          </a:r>
        </a:p>
      </dsp:txBody>
      <dsp:txXfrm>
        <a:off x="1651040" y="2932269"/>
        <a:ext cx="1888402" cy="1731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21476-65AA-A64F-A863-3B8EDF83E8B1}">
      <dsp:nvSpPr>
        <dsp:cNvPr id="0" name=""/>
        <dsp:cNvSpPr/>
      </dsp:nvSpPr>
      <dsp:spPr>
        <a:xfrm>
          <a:off x="2775" y="185064"/>
          <a:ext cx="2706460"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PCP Engagement</a:t>
          </a:r>
        </a:p>
      </dsp:txBody>
      <dsp:txXfrm>
        <a:off x="2775" y="185064"/>
        <a:ext cx="2706460" cy="432000"/>
      </dsp:txXfrm>
    </dsp:sp>
    <dsp:sp modelId="{7365B459-537F-974B-BA42-B537F5185019}">
      <dsp:nvSpPr>
        <dsp:cNvPr id="0" name=""/>
        <dsp:cNvSpPr/>
      </dsp:nvSpPr>
      <dsp:spPr>
        <a:xfrm>
          <a:off x="2775" y="611601"/>
          <a:ext cx="2706460" cy="413343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60-70% of eligible PCPs have completed at least one eConsult</a:t>
          </a:r>
        </a:p>
        <a:p>
          <a:pPr marL="114300" lvl="1" indent="-114300" algn="l" defTabSz="666750">
            <a:lnSpc>
              <a:spcPct val="90000"/>
            </a:lnSpc>
            <a:spcBef>
              <a:spcPct val="0"/>
            </a:spcBef>
            <a:spcAft>
              <a:spcPct val="15000"/>
            </a:spcAft>
            <a:buChar char="•"/>
          </a:pPr>
          <a:r>
            <a:rPr lang="en-US" sz="1500" kern="1200" dirty="0"/>
            <a:t>25% or more of PCPs use eConsults monthly</a:t>
          </a:r>
        </a:p>
        <a:p>
          <a:pPr marL="114300" lvl="1" indent="-114300" algn="l" defTabSz="666750">
            <a:lnSpc>
              <a:spcPct val="90000"/>
            </a:lnSpc>
            <a:spcBef>
              <a:spcPct val="0"/>
            </a:spcBef>
            <a:spcAft>
              <a:spcPct val="15000"/>
            </a:spcAft>
            <a:buChar char="•"/>
          </a:pPr>
          <a:r>
            <a:rPr lang="en-US" sz="1500" kern="1200" dirty="0"/>
            <a:t>A newsletter or similar serial method of program marketing, updates, and framework for sharing examples of high-quality questions/responses is in place</a:t>
          </a:r>
        </a:p>
        <a:p>
          <a:pPr marL="114300" lvl="1" indent="-114300" algn="l" defTabSz="666750">
            <a:lnSpc>
              <a:spcPct val="90000"/>
            </a:lnSpc>
            <a:spcBef>
              <a:spcPct val="0"/>
            </a:spcBef>
            <a:spcAft>
              <a:spcPct val="15000"/>
            </a:spcAft>
            <a:buChar char="•"/>
          </a:pPr>
          <a:r>
            <a:rPr lang="en-US" sz="1500" kern="1200" dirty="0"/>
            <a:t>Co-management conferences occur regularly for family medicine and general internal medicine</a:t>
          </a:r>
        </a:p>
        <a:p>
          <a:pPr marL="114300" lvl="1" indent="-114300" algn="l" defTabSz="666750">
            <a:lnSpc>
              <a:spcPct val="90000"/>
            </a:lnSpc>
            <a:spcBef>
              <a:spcPct val="0"/>
            </a:spcBef>
            <a:spcAft>
              <a:spcPct val="15000"/>
            </a:spcAft>
            <a:buChar char="•"/>
          </a:pPr>
          <a:r>
            <a:rPr lang="en-US" sz="1500" kern="1200" dirty="0"/>
            <a:t>Gather PCP feedback on the program</a:t>
          </a:r>
        </a:p>
      </dsp:txBody>
      <dsp:txXfrm>
        <a:off x="2775" y="611601"/>
        <a:ext cx="2706460" cy="4133432"/>
      </dsp:txXfrm>
    </dsp:sp>
    <dsp:sp modelId="{77069084-EFD9-634F-A936-CAEED8FA97AE}">
      <dsp:nvSpPr>
        <dsp:cNvPr id="0" name=""/>
        <dsp:cNvSpPr/>
      </dsp:nvSpPr>
      <dsp:spPr>
        <a:xfrm>
          <a:off x="3088141" y="187795"/>
          <a:ext cx="2706460"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Specialties Usage</a:t>
          </a:r>
        </a:p>
      </dsp:txBody>
      <dsp:txXfrm>
        <a:off x="3088141" y="187795"/>
        <a:ext cx="2706460" cy="432000"/>
      </dsp:txXfrm>
    </dsp:sp>
    <dsp:sp modelId="{FA249947-2F86-4747-B710-134C54B8A336}">
      <dsp:nvSpPr>
        <dsp:cNvPr id="0" name=""/>
        <dsp:cNvSpPr/>
      </dsp:nvSpPr>
      <dsp:spPr>
        <a:xfrm>
          <a:off x="3088141" y="619795"/>
          <a:ext cx="2706460" cy="412250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Defined # of specialties live on the model (to be designated by each health system)</a:t>
          </a:r>
        </a:p>
        <a:p>
          <a:pPr marL="114300" lvl="1" indent="-114300" algn="l" defTabSz="666750">
            <a:lnSpc>
              <a:spcPct val="90000"/>
            </a:lnSpc>
            <a:spcBef>
              <a:spcPct val="0"/>
            </a:spcBef>
            <a:spcAft>
              <a:spcPct val="15000"/>
            </a:spcAft>
            <a:buChar char="•"/>
          </a:pPr>
          <a:r>
            <a:rPr lang="en-US" sz="1500" kern="1200" dirty="0"/>
            <a:t>Less than 20% conversion and decline rate</a:t>
          </a:r>
        </a:p>
        <a:p>
          <a:pPr marL="114300" lvl="1" indent="-114300" algn="l" defTabSz="666750">
            <a:lnSpc>
              <a:spcPct val="90000"/>
            </a:lnSpc>
            <a:spcBef>
              <a:spcPct val="0"/>
            </a:spcBef>
            <a:spcAft>
              <a:spcPct val="15000"/>
            </a:spcAft>
            <a:buChar char="•"/>
          </a:pPr>
          <a:r>
            <a:rPr lang="en-US" sz="1500" kern="1200" dirty="0"/>
            <a:t>eConsults as a percentage of all specialty contact at CORE benchmark within 6 months of go-live</a:t>
          </a:r>
        </a:p>
        <a:p>
          <a:pPr marL="114300" lvl="1" indent="-114300" algn="l" defTabSz="666750">
            <a:lnSpc>
              <a:spcPct val="90000"/>
            </a:lnSpc>
            <a:spcBef>
              <a:spcPct val="0"/>
            </a:spcBef>
            <a:spcAft>
              <a:spcPct val="15000"/>
            </a:spcAft>
            <a:buChar char="•"/>
          </a:pPr>
          <a:r>
            <a:rPr lang="en-US" sz="1500" kern="1200" dirty="0"/>
            <a:t>95% or more eConsults are completed in &lt;3 business days (aim for 50% completed within 24 hours of submission)</a:t>
          </a:r>
        </a:p>
        <a:p>
          <a:pPr marL="114300" lvl="1" indent="-114300" algn="l" defTabSz="666750">
            <a:lnSpc>
              <a:spcPct val="90000"/>
            </a:lnSpc>
            <a:spcBef>
              <a:spcPct val="0"/>
            </a:spcBef>
            <a:spcAft>
              <a:spcPct val="15000"/>
            </a:spcAft>
            <a:buChar char="•"/>
          </a:pPr>
          <a:r>
            <a:rPr lang="en-US" sz="1500" kern="1200" dirty="0"/>
            <a:t>Gather specialist feedback on the program</a:t>
          </a:r>
        </a:p>
      </dsp:txBody>
      <dsp:txXfrm>
        <a:off x="3088141" y="619795"/>
        <a:ext cx="2706460" cy="4122508"/>
      </dsp:txXfrm>
    </dsp:sp>
    <dsp:sp modelId="{E05F5018-0367-874B-AD57-E6A2F3607945}">
      <dsp:nvSpPr>
        <dsp:cNvPr id="0" name=""/>
        <dsp:cNvSpPr/>
      </dsp:nvSpPr>
      <dsp:spPr>
        <a:xfrm>
          <a:off x="6173506" y="187795"/>
          <a:ext cx="2706460"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QA and Data Infrastructure</a:t>
          </a:r>
        </a:p>
      </dsp:txBody>
      <dsp:txXfrm>
        <a:off x="6173506" y="187795"/>
        <a:ext cx="2706460" cy="432000"/>
      </dsp:txXfrm>
    </dsp:sp>
    <dsp:sp modelId="{AAB576A2-844C-2645-9AFA-6EAF9290F05A}">
      <dsp:nvSpPr>
        <dsp:cNvPr id="0" name=""/>
        <dsp:cNvSpPr/>
      </dsp:nvSpPr>
      <dsp:spPr>
        <a:xfrm>
          <a:off x="6173506" y="619795"/>
          <a:ext cx="2706460" cy="412250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Standard and effective processes of QA and QI are in place to identify and respond to problems in a timely manner</a:t>
          </a:r>
        </a:p>
        <a:p>
          <a:pPr marL="114300" lvl="1" indent="-114300" algn="l" defTabSz="666750">
            <a:lnSpc>
              <a:spcPct val="90000"/>
            </a:lnSpc>
            <a:spcBef>
              <a:spcPct val="0"/>
            </a:spcBef>
            <a:spcAft>
              <a:spcPct val="15000"/>
            </a:spcAft>
            <a:buChar char="•"/>
          </a:pPr>
          <a:r>
            <a:rPr lang="en-US" sz="1500" kern="1200" dirty="0"/>
            <a:t>Data infrastructure in place to support QA and program monitoring</a:t>
          </a:r>
        </a:p>
      </dsp:txBody>
      <dsp:txXfrm>
        <a:off x="6173506" y="619795"/>
        <a:ext cx="2706460" cy="4122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92F7-7701-4697-9B59-322F08DAF2D2}">
      <dsp:nvSpPr>
        <dsp:cNvPr id="0" name=""/>
        <dsp:cNvSpPr/>
      </dsp:nvSpPr>
      <dsp:spPr>
        <a:xfrm>
          <a:off x="1234440" y="2487"/>
          <a:ext cx="4937760" cy="1091517"/>
        </a:xfrm>
        <a:prstGeom prst="rect">
          <a:avLst/>
        </a:prstGeom>
        <a:solidFill>
          <a:schemeClr val="tx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77245" rIns="95806" bIns="277245" numCol="1" spcCol="1270" anchor="ctr" anchorCtr="0">
          <a:noAutofit/>
        </a:bodyPr>
        <a:lstStyle/>
        <a:p>
          <a:pPr marL="0" lvl="0" indent="0" algn="l" defTabSz="666750">
            <a:lnSpc>
              <a:spcPct val="90000"/>
            </a:lnSpc>
            <a:spcBef>
              <a:spcPct val="0"/>
            </a:spcBef>
            <a:spcAft>
              <a:spcPct val="35000"/>
            </a:spcAft>
            <a:buNone/>
          </a:pPr>
          <a:r>
            <a:rPr lang="en-US" sz="1500" kern="1200" dirty="0"/>
            <a:t> Overall Response Time : </a:t>
          </a:r>
          <a:r>
            <a:rPr lang="en-US" sz="2000" kern="1200" dirty="0"/>
            <a:t>2.0</a:t>
          </a:r>
          <a:r>
            <a:rPr lang="en-US" sz="2400" kern="1200" dirty="0"/>
            <a:t> </a:t>
          </a:r>
          <a:r>
            <a:rPr lang="en-US" sz="2000" kern="1200" dirty="0"/>
            <a:t>Days</a:t>
          </a:r>
        </a:p>
      </dsp:txBody>
      <dsp:txXfrm>
        <a:off x="1234440" y="2487"/>
        <a:ext cx="4937760" cy="1091517"/>
      </dsp:txXfrm>
    </dsp:sp>
    <dsp:sp modelId="{CA43B11F-E562-4412-9EA1-E2DCECAE98A4}">
      <dsp:nvSpPr>
        <dsp:cNvPr id="0" name=""/>
        <dsp:cNvSpPr/>
      </dsp:nvSpPr>
      <dsp:spPr>
        <a:xfrm>
          <a:off x="0" y="2487"/>
          <a:ext cx="1234440" cy="10915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07818" rIns="65322" bIns="107818" numCol="1" spcCol="1270" anchor="ctr" anchorCtr="0">
          <a:noAutofit/>
        </a:bodyPr>
        <a:lstStyle/>
        <a:p>
          <a:pPr marL="0" lvl="0" indent="0" algn="ctr" defTabSz="1066800">
            <a:lnSpc>
              <a:spcPct val="90000"/>
            </a:lnSpc>
            <a:spcBef>
              <a:spcPct val="0"/>
            </a:spcBef>
            <a:spcAft>
              <a:spcPct val="35000"/>
            </a:spcAft>
            <a:buNone/>
          </a:pPr>
          <a:r>
            <a:rPr lang="en-US" sz="2400" kern="1200"/>
            <a:t>Average</a:t>
          </a:r>
        </a:p>
      </dsp:txBody>
      <dsp:txXfrm>
        <a:off x="0" y="2487"/>
        <a:ext cx="1234440" cy="1091517"/>
      </dsp:txXfrm>
    </dsp:sp>
    <dsp:sp modelId="{B8131C3C-FE84-4FBA-A02D-4529568B8165}">
      <dsp:nvSpPr>
        <dsp:cNvPr id="0" name=""/>
        <dsp:cNvSpPr/>
      </dsp:nvSpPr>
      <dsp:spPr>
        <a:xfrm>
          <a:off x="1234440" y="1159496"/>
          <a:ext cx="4937760" cy="1091517"/>
        </a:xfrm>
        <a:prstGeom prst="rect">
          <a:avLst/>
        </a:prstGeom>
        <a:solidFill>
          <a:schemeClr val="tx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77245" rIns="95806" bIns="277245" numCol="1" spcCol="1270" anchor="ctr" anchorCtr="0">
          <a:noAutofit/>
        </a:bodyPr>
        <a:lstStyle/>
        <a:p>
          <a:pPr marL="0" lvl="0" indent="0" algn="l" defTabSz="666750">
            <a:lnSpc>
              <a:spcPct val="90000"/>
            </a:lnSpc>
            <a:spcBef>
              <a:spcPct val="0"/>
            </a:spcBef>
            <a:spcAft>
              <a:spcPct val="35000"/>
            </a:spcAft>
            <a:buNone/>
          </a:pPr>
          <a:r>
            <a:rPr lang="en-US" sz="1500" kern="1200" dirty="0"/>
            <a:t>Total e-Consults Completed &lt;24hrs: </a:t>
          </a:r>
          <a:r>
            <a:rPr lang="en-US" sz="2000" kern="1200" dirty="0"/>
            <a:t>148</a:t>
          </a:r>
          <a:endParaRPr lang="en-US" sz="2400" kern="1200" dirty="0"/>
        </a:p>
      </dsp:txBody>
      <dsp:txXfrm>
        <a:off x="1234440" y="1159496"/>
        <a:ext cx="4937760" cy="1091517"/>
      </dsp:txXfrm>
    </dsp:sp>
    <dsp:sp modelId="{9CAFD78B-6FE6-49F8-8EF2-FD99818C7DB8}">
      <dsp:nvSpPr>
        <dsp:cNvPr id="0" name=""/>
        <dsp:cNvSpPr/>
      </dsp:nvSpPr>
      <dsp:spPr>
        <a:xfrm>
          <a:off x="0" y="1159496"/>
          <a:ext cx="1234440" cy="10915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07818" rIns="65322" bIns="107818" numCol="1" spcCol="1270" anchor="ctr" anchorCtr="0">
          <a:noAutofit/>
        </a:bodyPr>
        <a:lstStyle/>
        <a:p>
          <a:pPr marL="0" lvl="0" indent="0" algn="ctr" defTabSz="1066800">
            <a:lnSpc>
              <a:spcPct val="90000"/>
            </a:lnSpc>
            <a:spcBef>
              <a:spcPct val="0"/>
            </a:spcBef>
            <a:spcAft>
              <a:spcPct val="35000"/>
            </a:spcAft>
            <a:buNone/>
          </a:pPr>
          <a:r>
            <a:rPr lang="en-US" sz="2400" kern="1200" dirty="0"/>
            <a:t>&lt;24hrs</a:t>
          </a:r>
        </a:p>
      </dsp:txBody>
      <dsp:txXfrm>
        <a:off x="0" y="1159496"/>
        <a:ext cx="1234440" cy="1091517"/>
      </dsp:txXfrm>
    </dsp:sp>
    <dsp:sp modelId="{D483C6D3-1659-4C1C-9CED-E2AC50CE3902}">
      <dsp:nvSpPr>
        <dsp:cNvPr id="0" name=""/>
        <dsp:cNvSpPr/>
      </dsp:nvSpPr>
      <dsp:spPr>
        <a:xfrm>
          <a:off x="1234440" y="2316504"/>
          <a:ext cx="4937760" cy="1091517"/>
        </a:xfrm>
        <a:prstGeom prst="rect">
          <a:avLst/>
        </a:prstGeom>
        <a:solidFill>
          <a:schemeClr val="tx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77245" rIns="95806" bIns="277245" numCol="1" spcCol="1270" anchor="ctr" anchorCtr="0">
          <a:noAutofit/>
        </a:bodyPr>
        <a:lstStyle/>
        <a:p>
          <a:pPr marL="0" lvl="0" indent="0" algn="l" defTabSz="666750">
            <a:lnSpc>
              <a:spcPct val="90000"/>
            </a:lnSpc>
            <a:spcBef>
              <a:spcPct val="0"/>
            </a:spcBef>
            <a:spcAft>
              <a:spcPct val="35000"/>
            </a:spcAft>
            <a:buNone/>
          </a:pPr>
          <a:r>
            <a:rPr lang="en-US" sz="1500" kern="1200" dirty="0"/>
            <a:t>Total e-Consults Completed 24-48hrs: </a:t>
          </a:r>
          <a:r>
            <a:rPr lang="en-US" sz="2000" kern="1200" dirty="0"/>
            <a:t>39</a:t>
          </a:r>
          <a:endParaRPr lang="en-US" sz="2400" kern="1200" dirty="0"/>
        </a:p>
      </dsp:txBody>
      <dsp:txXfrm>
        <a:off x="1234440" y="2316504"/>
        <a:ext cx="4937760" cy="1091517"/>
      </dsp:txXfrm>
    </dsp:sp>
    <dsp:sp modelId="{D737EDEC-2680-49AB-85B1-F9BD8FE2B7AB}">
      <dsp:nvSpPr>
        <dsp:cNvPr id="0" name=""/>
        <dsp:cNvSpPr/>
      </dsp:nvSpPr>
      <dsp:spPr>
        <a:xfrm>
          <a:off x="0" y="2316504"/>
          <a:ext cx="1234440" cy="10915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07818" rIns="65322" bIns="107818" numCol="1" spcCol="1270" anchor="ctr" anchorCtr="0">
          <a:noAutofit/>
        </a:bodyPr>
        <a:lstStyle/>
        <a:p>
          <a:pPr marL="0" lvl="0" indent="0" algn="ctr" defTabSz="1066800">
            <a:lnSpc>
              <a:spcPct val="90000"/>
            </a:lnSpc>
            <a:spcBef>
              <a:spcPct val="0"/>
            </a:spcBef>
            <a:spcAft>
              <a:spcPct val="35000"/>
            </a:spcAft>
            <a:buNone/>
          </a:pPr>
          <a:r>
            <a:rPr lang="en-US" sz="2400" kern="1200" dirty="0"/>
            <a:t>24-48hrs</a:t>
          </a:r>
        </a:p>
      </dsp:txBody>
      <dsp:txXfrm>
        <a:off x="0" y="2316504"/>
        <a:ext cx="1234440" cy="1091517"/>
      </dsp:txXfrm>
    </dsp:sp>
    <dsp:sp modelId="{B4D9E22E-A81D-4F09-82C5-9E7EF8E63CFA}">
      <dsp:nvSpPr>
        <dsp:cNvPr id="0" name=""/>
        <dsp:cNvSpPr/>
      </dsp:nvSpPr>
      <dsp:spPr>
        <a:xfrm>
          <a:off x="1234440" y="3473513"/>
          <a:ext cx="4937760" cy="1091517"/>
        </a:xfrm>
        <a:prstGeom prst="rect">
          <a:avLst/>
        </a:prstGeom>
        <a:solidFill>
          <a:schemeClr val="tx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77245" rIns="95806" bIns="277245" numCol="1" spcCol="1270" anchor="ctr" anchorCtr="0">
          <a:noAutofit/>
        </a:bodyPr>
        <a:lstStyle/>
        <a:p>
          <a:pPr marL="0" lvl="0" indent="0" algn="l" defTabSz="666750">
            <a:lnSpc>
              <a:spcPct val="90000"/>
            </a:lnSpc>
            <a:spcBef>
              <a:spcPct val="0"/>
            </a:spcBef>
            <a:spcAft>
              <a:spcPct val="35000"/>
            </a:spcAft>
            <a:buNone/>
          </a:pPr>
          <a:r>
            <a:rPr lang="en-US" sz="1500" kern="1200" dirty="0"/>
            <a:t>Total e-Consults Completed 48-72hrs: </a:t>
          </a:r>
          <a:r>
            <a:rPr lang="en-US" sz="2000" kern="1200" dirty="0"/>
            <a:t>23</a:t>
          </a:r>
          <a:endParaRPr lang="en-US" sz="2400" kern="1200" dirty="0"/>
        </a:p>
      </dsp:txBody>
      <dsp:txXfrm>
        <a:off x="1234440" y="3473513"/>
        <a:ext cx="4937760" cy="1091517"/>
      </dsp:txXfrm>
    </dsp:sp>
    <dsp:sp modelId="{A564BA5C-D829-41E5-9A43-86DF38BDE29D}">
      <dsp:nvSpPr>
        <dsp:cNvPr id="0" name=""/>
        <dsp:cNvSpPr/>
      </dsp:nvSpPr>
      <dsp:spPr>
        <a:xfrm>
          <a:off x="0" y="3473513"/>
          <a:ext cx="1234440" cy="10915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07818" rIns="65322" bIns="107818" numCol="1" spcCol="1270" anchor="ctr" anchorCtr="0">
          <a:noAutofit/>
        </a:bodyPr>
        <a:lstStyle/>
        <a:p>
          <a:pPr marL="0" lvl="0" indent="0" algn="ctr" defTabSz="1066800">
            <a:lnSpc>
              <a:spcPct val="90000"/>
            </a:lnSpc>
            <a:spcBef>
              <a:spcPct val="0"/>
            </a:spcBef>
            <a:spcAft>
              <a:spcPct val="35000"/>
            </a:spcAft>
            <a:buNone/>
          </a:pPr>
          <a:r>
            <a:rPr lang="en-US" sz="2400" kern="1200" dirty="0"/>
            <a:t>48-72hrs</a:t>
          </a:r>
        </a:p>
      </dsp:txBody>
      <dsp:txXfrm>
        <a:off x="0" y="3473513"/>
        <a:ext cx="1234440" cy="1091517"/>
      </dsp:txXfrm>
    </dsp:sp>
    <dsp:sp modelId="{7D87E89D-BD8F-42CC-8AA6-CDBF11CB7991}">
      <dsp:nvSpPr>
        <dsp:cNvPr id="0" name=""/>
        <dsp:cNvSpPr/>
      </dsp:nvSpPr>
      <dsp:spPr>
        <a:xfrm>
          <a:off x="1234440" y="4630521"/>
          <a:ext cx="4937760" cy="1091517"/>
        </a:xfrm>
        <a:prstGeom prst="rect">
          <a:avLst/>
        </a:prstGeom>
        <a:solidFill>
          <a:schemeClr val="tx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77245" rIns="95806" bIns="277245" numCol="1" spcCol="1270" anchor="ctr" anchorCtr="0">
          <a:noAutofit/>
        </a:bodyPr>
        <a:lstStyle/>
        <a:p>
          <a:pPr marL="0" lvl="0" indent="0" algn="l" defTabSz="666750">
            <a:lnSpc>
              <a:spcPct val="90000"/>
            </a:lnSpc>
            <a:spcBef>
              <a:spcPct val="0"/>
            </a:spcBef>
            <a:spcAft>
              <a:spcPct val="35000"/>
            </a:spcAft>
            <a:buNone/>
          </a:pPr>
          <a:r>
            <a:rPr lang="en-US" sz="1500" kern="1200" dirty="0"/>
            <a:t>Total e-Consults Completed &gt;72hrs: </a:t>
          </a:r>
          <a:r>
            <a:rPr lang="en-US" sz="2000" kern="1200" dirty="0"/>
            <a:t>55</a:t>
          </a:r>
          <a:endParaRPr lang="en-US" sz="2400" kern="1200" dirty="0"/>
        </a:p>
      </dsp:txBody>
      <dsp:txXfrm>
        <a:off x="1234440" y="4630521"/>
        <a:ext cx="4937760" cy="1091517"/>
      </dsp:txXfrm>
    </dsp:sp>
    <dsp:sp modelId="{09542E74-103F-4626-99B3-0190976387F6}">
      <dsp:nvSpPr>
        <dsp:cNvPr id="0" name=""/>
        <dsp:cNvSpPr/>
      </dsp:nvSpPr>
      <dsp:spPr>
        <a:xfrm>
          <a:off x="0" y="4630521"/>
          <a:ext cx="1234440" cy="109151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07818" rIns="65322" bIns="107818" numCol="1" spcCol="1270" anchor="ctr" anchorCtr="0">
          <a:noAutofit/>
        </a:bodyPr>
        <a:lstStyle/>
        <a:p>
          <a:pPr marL="0" lvl="0" indent="0" algn="ctr" defTabSz="1066800">
            <a:lnSpc>
              <a:spcPct val="90000"/>
            </a:lnSpc>
            <a:spcBef>
              <a:spcPct val="0"/>
            </a:spcBef>
            <a:spcAft>
              <a:spcPct val="35000"/>
            </a:spcAft>
            <a:buNone/>
          </a:pPr>
          <a:r>
            <a:rPr lang="en-US" sz="2400" kern="1200" dirty="0"/>
            <a:t>&gt;72</a:t>
          </a:r>
        </a:p>
      </dsp:txBody>
      <dsp:txXfrm>
        <a:off x="0" y="4630521"/>
        <a:ext cx="1234440" cy="10915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A1230-CE07-6C46-BFEC-B599AA0D0A2F}" type="datetimeFigureOut">
              <a:rPr lang="en-US" smtClean="0"/>
              <a:t>10/4/23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B0E1F-AF39-034D-BAFD-B6E9860B0268}" type="slidenum">
              <a:rPr lang="en-US" smtClean="0"/>
              <a:t>‹#›</a:t>
            </a:fld>
            <a:endParaRPr lang="en-US"/>
          </a:p>
        </p:txBody>
      </p:sp>
    </p:spTree>
    <p:extLst>
      <p:ext uri="{BB962C8B-B14F-4D97-AF65-F5344CB8AC3E}">
        <p14:creationId xmlns:p14="http://schemas.microsoft.com/office/powerpoint/2010/main" val="138027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1</a:t>
            </a:fld>
            <a:endParaRPr lang="en-US"/>
          </a:p>
        </p:txBody>
      </p:sp>
    </p:spTree>
    <p:extLst>
      <p:ext uri="{BB962C8B-B14F-4D97-AF65-F5344CB8AC3E}">
        <p14:creationId xmlns:p14="http://schemas.microsoft.com/office/powerpoint/2010/main" val="226315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31</a:t>
            </a:fld>
            <a:endParaRPr lang="en-US"/>
          </a:p>
        </p:txBody>
      </p:sp>
    </p:spTree>
    <p:extLst>
      <p:ext uri="{BB962C8B-B14F-4D97-AF65-F5344CB8AC3E}">
        <p14:creationId xmlns:p14="http://schemas.microsoft.com/office/powerpoint/2010/main" val="16154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32</a:t>
            </a:fld>
            <a:endParaRPr lang="en-US"/>
          </a:p>
        </p:txBody>
      </p:sp>
    </p:spTree>
    <p:extLst>
      <p:ext uri="{BB962C8B-B14F-4D97-AF65-F5344CB8AC3E}">
        <p14:creationId xmlns:p14="http://schemas.microsoft.com/office/powerpoint/2010/main" val="248591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33</a:t>
            </a:fld>
            <a:endParaRPr lang="en-US"/>
          </a:p>
        </p:txBody>
      </p:sp>
    </p:spTree>
    <p:extLst>
      <p:ext uri="{BB962C8B-B14F-4D97-AF65-F5344CB8AC3E}">
        <p14:creationId xmlns:p14="http://schemas.microsoft.com/office/powerpoint/2010/main" val="201184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34</a:t>
            </a:fld>
            <a:endParaRPr lang="en-US"/>
          </a:p>
        </p:txBody>
      </p:sp>
    </p:spTree>
    <p:extLst>
      <p:ext uri="{BB962C8B-B14F-4D97-AF65-F5344CB8AC3E}">
        <p14:creationId xmlns:p14="http://schemas.microsoft.com/office/powerpoint/2010/main" val="125341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35</a:t>
            </a:fld>
            <a:endParaRPr lang="en-US"/>
          </a:p>
        </p:txBody>
      </p:sp>
    </p:spTree>
    <p:extLst>
      <p:ext uri="{BB962C8B-B14F-4D97-AF65-F5344CB8AC3E}">
        <p14:creationId xmlns:p14="http://schemas.microsoft.com/office/powerpoint/2010/main" val="123460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36</a:t>
            </a:fld>
            <a:endParaRPr lang="en-US"/>
          </a:p>
        </p:txBody>
      </p:sp>
    </p:spTree>
    <p:extLst>
      <p:ext uri="{BB962C8B-B14F-4D97-AF65-F5344CB8AC3E}">
        <p14:creationId xmlns:p14="http://schemas.microsoft.com/office/powerpoint/2010/main" val="109640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37</a:t>
            </a:fld>
            <a:endParaRPr lang="en-US"/>
          </a:p>
        </p:txBody>
      </p:sp>
    </p:spTree>
    <p:extLst>
      <p:ext uri="{BB962C8B-B14F-4D97-AF65-F5344CB8AC3E}">
        <p14:creationId xmlns:p14="http://schemas.microsoft.com/office/powerpoint/2010/main" val="416181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38</a:t>
            </a:fld>
            <a:endParaRPr lang="en-US"/>
          </a:p>
        </p:txBody>
      </p:sp>
    </p:spTree>
    <p:extLst>
      <p:ext uri="{BB962C8B-B14F-4D97-AF65-F5344CB8AC3E}">
        <p14:creationId xmlns:p14="http://schemas.microsoft.com/office/powerpoint/2010/main" val="29001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39</a:t>
            </a:fld>
            <a:endParaRPr lang="en-US"/>
          </a:p>
        </p:txBody>
      </p:sp>
    </p:spTree>
    <p:extLst>
      <p:ext uri="{BB962C8B-B14F-4D97-AF65-F5344CB8AC3E}">
        <p14:creationId xmlns:p14="http://schemas.microsoft.com/office/powerpoint/2010/main" val="255105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43</a:t>
            </a:fld>
            <a:endParaRPr lang="en-US"/>
          </a:p>
        </p:txBody>
      </p:sp>
    </p:spTree>
    <p:extLst>
      <p:ext uri="{BB962C8B-B14F-4D97-AF65-F5344CB8AC3E}">
        <p14:creationId xmlns:p14="http://schemas.microsoft.com/office/powerpoint/2010/main" val="310572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2</a:t>
            </a:fld>
            <a:endParaRPr lang="en-US"/>
          </a:p>
        </p:txBody>
      </p:sp>
    </p:spTree>
    <p:extLst>
      <p:ext uri="{BB962C8B-B14F-4D97-AF65-F5344CB8AC3E}">
        <p14:creationId xmlns:p14="http://schemas.microsoft.com/office/powerpoint/2010/main" val="199147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44</a:t>
            </a:fld>
            <a:endParaRPr lang="en-US"/>
          </a:p>
        </p:txBody>
      </p:sp>
    </p:spTree>
    <p:extLst>
      <p:ext uri="{BB962C8B-B14F-4D97-AF65-F5344CB8AC3E}">
        <p14:creationId xmlns:p14="http://schemas.microsoft.com/office/powerpoint/2010/main" val="416181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a:t>
            </a:fld>
            <a:endParaRPr lang="en-US"/>
          </a:p>
        </p:txBody>
      </p:sp>
    </p:spTree>
    <p:extLst>
      <p:ext uri="{BB962C8B-B14F-4D97-AF65-F5344CB8AC3E}">
        <p14:creationId xmlns:p14="http://schemas.microsoft.com/office/powerpoint/2010/main" val="90153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A3DE03D-1F7E-C147-AF00-FCDCC1D797BD}"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029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B5AB5F8-C9F1-4C47-850C-40CB7A5716AD}" type="slidenum">
              <a:rPr kumimoji="0" 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306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17</a:t>
            </a:fld>
            <a:endParaRPr lang="en-US"/>
          </a:p>
        </p:txBody>
      </p:sp>
    </p:spTree>
    <p:extLst>
      <p:ext uri="{BB962C8B-B14F-4D97-AF65-F5344CB8AC3E}">
        <p14:creationId xmlns:p14="http://schemas.microsoft.com/office/powerpoint/2010/main" val="279718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a:cs typeface="Arial"/>
              </a:rPr>
              <a:t>Care Transformation Collaborative Rhode Island (CTC-RI) accelerates CORE adoption to optimize primary care and specialty collaboration on value. </a:t>
            </a:r>
          </a:p>
          <a:p>
            <a:endParaRPr lang="en-US" dirty="0"/>
          </a:p>
          <a:p>
            <a:r>
              <a:rPr lang="en-US" dirty="0"/>
              <a:t>Program seed funding: Program Development &amp; Completed eConsults $35 to PCP/$35 to specialist ($70 total)</a:t>
            </a:r>
          </a:p>
          <a:p>
            <a:endParaRPr lang="en-US" dirty="0"/>
          </a:p>
          <a:p>
            <a:r>
              <a:rPr lang="en-US" sz="1800" dirty="0">
                <a:effectLst/>
                <a:latin typeface="Segoe UI" panose="020B0502040204020203" pitchFamily="34" charset="0"/>
              </a:rPr>
              <a:t>Long term sustainability and payment for eConsults: Commitment from BCBSRI for commercial and Medicare Adv without copay/co-insurance and high-level commitment from UHC to cover codes in all products...</a:t>
            </a:r>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19</a:t>
            </a:fld>
            <a:endParaRPr lang="en-US"/>
          </a:p>
        </p:txBody>
      </p:sp>
    </p:spTree>
    <p:extLst>
      <p:ext uri="{BB962C8B-B14F-4D97-AF65-F5344CB8AC3E}">
        <p14:creationId xmlns:p14="http://schemas.microsoft.com/office/powerpoint/2010/main" val="401675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A3DE03D-1F7E-C147-AF00-FCDCC1D797B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280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B0E1F-AF39-034D-BAFD-B6E9860B0268}" type="slidenum">
              <a:rPr lang="en-US" smtClean="0"/>
              <a:t>30</a:t>
            </a:fld>
            <a:endParaRPr lang="en-US"/>
          </a:p>
        </p:txBody>
      </p:sp>
    </p:spTree>
    <p:extLst>
      <p:ext uri="{BB962C8B-B14F-4D97-AF65-F5344CB8AC3E}">
        <p14:creationId xmlns:p14="http://schemas.microsoft.com/office/powerpoint/2010/main" val="9090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DF90-E483-1C45-AC60-5D09AB7B3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72133-BC78-DC45-9AC5-EB131C51E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98F7B5-CCA7-134C-A21F-F3C45419F5C2}"/>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5" name="Footer Placeholder 4">
            <a:extLst>
              <a:ext uri="{FF2B5EF4-FFF2-40B4-BE49-F238E27FC236}">
                <a16:creationId xmlns:a16="http://schemas.microsoft.com/office/drawing/2014/main" id="{6AFD2903-C7F8-4744-BFEA-BE81E363D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4C568-9132-B741-8737-47C76A3C436A}"/>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67817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43-164F-7944-B154-1F01EF65B0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B345E-5D9D-B24E-93F6-089628F0B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33273-128B-5A49-AD97-CE69DC73629A}"/>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5" name="Footer Placeholder 4">
            <a:extLst>
              <a:ext uri="{FF2B5EF4-FFF2-40B4-BE49-F238E27FC236}">
                <a16:creationId xmlns:a16="http://schemas.microsoft.com/office/drawing/2014/main" id="{CCE2BC03-7FDF-3B42-B912-6C3C0E4CD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795A7-13D0-744E-A5FD-B3944404A750}"/>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371674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84BA-6418-1441-A546-068EAD6907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C9CB6C-8624-6349-A60F-A37073096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1BFC8-A720-434B-B9DC-E50357555651}"/>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5" name="Footer Placeholder 4">
            <a:extLst>
              <a:ext uri="{FF2B5EF4-FFF2-40B4-BE49-F238E27FC236}">
                <a16:creationId xmlns:a16="http://schemas.microsoft.com/office/drawing/2014/main" id="{C681F66B-12F9-0D4D-9994-72F444F13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795EF-429E-9C46-99A5-F025E6FA7D1A}"/>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350156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25B-B9C4-4630-9820-7E47B0D28948}"/>
              </a:ext>
            </a:extLst>
          </p:cNvPr>
          <p:cNvSpPr>
            <a:spLocks noGrp="1"/>
          </p:cNvSpPr>
          <p:nvPr>
            <p:ph type="ctrTitle"/>
          </p:nvPr>
        </p:nvSpPr>
        <p:spPr>
          <a:xfrm>
            <a:off x="3690851" y="2146676"/>
            <a:ext cx="7543160" cy="2453033"/>
          </a:xfrm>
          <a:prstGeom prst="rect">
            <a:avLst/>
          </a:prstGeo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0494DDF7-7388-42C0-B964-309E3045E8A2}"/>
              </a:ext>
            </a:extLst>
          </p:cNvPr>
          <p:cNvSpPr>
            <a:spLocks noGrp="1"/>
          </p:cNvSpPr>
          <p:nvPr>
            <p:ph type="subTitle" idx="1"/>
          </p:nvPr>
        </p:nvSpPr>
        <p:spPr>
          <a:xfrm>
            <a:off x="3690852" y="4685607"/>
            <a:ext cx="7543160" cy="727364"/>
          </a:xfrm>
        </p:spPr>
        <p:txBody>
          <a:bodyPr/>
          <a:lstStyle>
            <a:lvl1pPr marL="0" indent="0" algn="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0D0B3046-6B89-4286-B9B7-42AB492DA25C}"/>
              </a:ext>
            </a:extLst>
          </p:cNvPr>
          <p:cNvPicPr>
            <a:picLocks noChangeAspect="1"/>
          </p:cNvPicPr>
          <p:nvPr userDrawn="1"/>
        </p:nvPicPr>
        <p:blipFill>
          <a:blip r:embed="rId2"/>
          <a:stretch>
            <a:fillRect/>
          </a:stretch>
        </p:blipFill>
        <p:spPr>
          <a:xfrm>
            <a:off x="561224" y="397409"/>
            <a:ext cx="2021867" cy="1280127"/>
          </a:xfrm>
          <a:prstGeom prst="rect">
            <a:avLst/>
          </a:prstGeom>
        </p:spPr>
      </p:pic>
      <p:sp>
        <p:nvSpPr>
          <p:cNvPr id="9" name="Rectangle 8">
            <a:extLst>
              <a:ext uri="{FF2B5EF4-FFF2-40B4-BE49-F238E27FC236}">
                <a16:creationId xmlns:a16="http://schemas.microsoft.com/office/drawing/2014/main" id="{5794281C-56B1-4683-A129-279BD77D0F33}"/>
              </a:ext>
            </a:extLst>
          </p:cNvPr>
          <p:cNvSpPr/>
          <p:nvPr userDrawn="1"/>
        </p:nvSpPr>
        <p:spPr>
          <a:xfrm>
            <a:off x="8234012" y="5619451"/>
            <a:ext cx="3000000" cy="137600"/>
          </a:xfrm>
          <a:prstGeom prst="rect">
            <a:avLst/>
          </a:prstGeom>
          <a:solidFill>
            <a:srgbClr val="76C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Google Shape;28;p5">
            <a:extLst>
              <a:ext uri="{FF2B5EF4-FFF2-40B4-BE49-F238E27FC236}">
                <a16:creationId xmlns:a16="http://schemas.microsoft.com/office/drawing/2014/main" id="{CF3DF4D7-89AE-43A5-9A55-2A95CFDE022A}"/>
              </a:ext>
            </a:extLst>
          </p:cNvPr>
          <p:cNvSpPr/>
          <p:nvPr userDrawn="1"/>
        </p:nvSpPr>
        <p:spPr>
          <a:xfrm>
            <a:off x="0" y="0"/>
            <a:ext cx="134000" cy="6858000"/>
          </a:xfrm>
          <a:prstGeom prst="rect">
            <a:avLst/>
          </a:prstGeom>
          <a:solidFill>
            <a:schemeClr val="bg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61765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FDA630-86A2-4C8E-AD31-2546394A3C7D}"/>
              </a:ext>
            </a:extLst>
          </p:cNvPr>
          <p:cNvSpPr/>
          <p:nvPr userDrawn="1"/>
        </p:nvSpPr>
        <p:spPr>
          <a:xfrm>
            <a:off x="1" y="0"/>
            <a:ext cx="5747657" cy="6858000"/>
          </a:xfrm>
          <a:prstGeom prst="rect">
            <a:avLst/>
          </a:prstGeom>
          <a:solidFill>
            <a:srgbClr val="2A6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a:extLst>
              <a:ext uri="{FF2B5EF4-FFF2-40B4-BE49-F238E27FC236}">
                <a16:creationId xmlns:a16="http://schemas.microsoft.com/office/drawing/2014/main" id="{D5A9934E-82C5-4FDF-BABF-F55DB279979E}"/>
              </a:ext>
            </a:extLst>
          </p:cNvPr>
          <p:cNvSpPr>
            <a:spLocks noGrp="1"/>
          </p:cNvSpPr>
          <p:nvPr>
            <p:ph type="body" idx="1"/>
          </p:nvPr>
        </p:nvSpPr>
        <p:spPr>
          <a:xfrm>
            <a:off x="6095999" y="4343565"/>
            <a:ext cx="4232164" cy="1500187"/>
          </a:xfrm>
        </p:spPr>
        <p:txBody>
          <a:bodyPr anchor="b"/>
          <a:lstStyle>
            <a:lvl1pPr marL="0" indent="0">
              <a:buNone/>
              <a:defRPr sz="2400">
                <a:solidFill>
                  <a:schemeClr val="tx2">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3FD151C-92AF-4145-B0D3-3E634368D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CD03F-75AC-415A-BA53-B0EDBB9CE085}"/>
              </a:ext>
            </a:extLst>
          </p:cNvPr>
          <p:cNvSpPr>
            <a:spLocks noGrp="1"/>
          </p:cNvSpPr>
          <p:nvPr>
            <p:ph type="sldNum" sz="quarter" idx="12"/>
          </p:nvPr>
        </p:nvSpPr>
        <p:spPr/>
        <p:txBody>
          <a:bodyPr/>
          <a:lstStyle/>
          <a:p>
            <a:fld id="{4CA69704-3DAD-426B-A48C-A4285C4C4C60}" type="slidenum">
              <a:rPr lang="en-US" smtClean="0"/>
              <a:t>‹#›</a:t>
            </a:fld>
            <a:endParaRPr lang="en-US"/>
          </a:p>
        </p:txBody>
      </p:sp>
      <p:sp>
        <p:nvSpPr>
          <p:cNvPr id="2" name="Title 1">
            <a:extLst>
              <a:ext uri="{FF2B5EF4-FFF2-40B4-BE49-F238E27FC236}">
                <a16:creationId xmlns:a16="http://schemas.microsoft.com/office/drawing/2014/main" id="{BB4431B9-7DCF-4348-8C84-D26A25E0481A}"/>
              </a:ext>
            </a:extLst>
          </p:cNvPr>
          <p:cNvSpPr>
            <a:spLocks noGrp="1"/>
          </p:cNvSpPr>
          <p:nvPr>
            <p:ph type="title"/>
          </p:nvPr>
        </p:nvSpPr>
        <p:spPr>
          <a:xfrm>
            <a:off x="831850" y="3429000"/>
            <a:ext cx="4535433" cy="2414752"/>
          </a:xfrm>
          <a:prstGeom prst="rect">
            <a:avLst/>
          </a:prstGeom>
        </p:spPr>
        <p:txBody>
          <a:bodyPr anchor="b"/>
          <a:lstStyle>
            <a:lvl1pPr algn="r">
              <a:defRPr sz="60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6781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AB6B-9B24-4E6D-A149-BA74896ECC19}"/>
              </a:ext>
            </a:extLst>
          </p:cNvPr>
          <p:cNvSpPr>
            <a:spLocks noGrp="1"/>
          </p:cNvSpPr>
          <p:nvPr>
            <p:ph type="title"/>
          </p:nvPr>
        </p:nvSpPr>
        <p:spPr>
          <a:xfrm>
            <a:off x="686677" y="136525"/>
            <a:ext cx="10667124" cy="1250681"/>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65D63A-EC2E-4B00-BFC5-C4A8A852CDB1}"/>
              </a:ext>
            </a:extLst>
          </p:cNvPr>
          <p:cNvSpPr>
            <a:spLocks noGrp="1"/>
          </p:cNvSpPr>
          <p:nvPr>
            <p:ph idx="1"/>
          </p:nvPr>
        </p:nvSpPr>
        <p:spPr>
          <a:xfrm>
            <a:off x="686677" y="1825625"/>
            <a:ext cx="10667124"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E327CB-26F5-4178-A873-323AA4E4C24A}"/>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5" name="Footer Placeholder 4">
            <a:extLst>
              <a:ext uri="{FF2B5EF4-FFF2-40B4-BE49-F238E27FC236}">
                <a16:creationId xmlns:a16="http://schemas.microsoft.com/office/drawing/2014/main" id="{8790D33A-0B38-4922-9A37-54EBA18BD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F71D8-E03A-4CC7-8E75-60628439286C}"/>
              </a:ext>
            </a:extLst>
          </p:cNvPr>
          <p:cNvSpPr>
            <a:spLocks noGrp="1"/>
          </p:cNvSpPr>
          <p:nvPr>
            <p:ph type="sldNum" sz="quarter" idx="12"/>
          </p:nvPr>
        </p:nvSpPr>
        <p:spPr/>
        <p:txBody>
          <a:bodyPr/>
          <a:lstStyle/>
          <a:p>
            <a:fld id="{4CA69704-3DAD-426B-A48C-A4285C4C4C60}" type="slidenum">
              <a:rPr lang="en-US" smtClean="0"/>
              <a:t>‹#›</a:t>
            </a:fld>
            <a:endParaRPr lang="en-US"/>
          </a:p>
        </p:txBody>
      </p:sp>
      <p:sp>
        <p:nvSpPr>
          <p:cNvPr id="7" name="Google Shape;28;p5">
            <a:extLst>
              <a:ext uri="{FF2B5EF4-FFF2-40B4-BE49-F238E27FC236}">
                <a16:creationId xmlns:a16="http://schemas.microsoft.com/office/drawing/2014/main" id="{E6C44A41-D88A-411D-B334-8B597A67C7AE}"/>
              </a:ext>
            </a:extLst>
          </p:cNvPr>
          <p:cNvSpPr/>
          <p:nvPr userDrawn="1"/>
        </p:nvSpPr>
        <p:spPr>
          <a:xfrm>
            <a:off x="3077" y="0"/>
            <a:ext cx="134000" cy="6858000"/>
          </a:xfrm>
          <a:prstGeom prst="rect">
            <a:avLst/>
          </a:prstGeom>
          <a:solidFill>
            <a:srgbClr val="2A6F7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27;p5">
            <a:extLst>
              <a:ext uri="{FF2B5EF4-FFF2-40B4-BE49-F238E27FC236}">
                <a16:creationId xmlns:a16="http://schemas.microsoft.com/office/drawing/2014/main" id="{FA0D52CE-DCF5-4730-BE16-BC4C94F44A92}"/>
              </a:ext>
            </a:extLst>
          </p:cNvPr>
          <p:cNvSpPr/>
          <p:nvPr userDrawn="1"/>
        </p:nvSpPr>
        <p:spPr>
          <a:xfrm>
            <a:off x="838200" y="1566592"/>
            <a:ext cx="2044800" cy="137600"/>
          </a:xfrm>
          <a:prstGeom prst="rect">
            <a:avLst/>
          </a:prstGeom>
          <a:solidFill>
            <a:srgbClr val="76CE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855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A363-C57F-48A5-98FA-E174E573E931}"/>
              </a:ext>
            </a:extLst>
          </p:cNvPr>
          <p:cNvSpPr>
            <a:spLocks noGrp="1"/>
          </p:cNvSpPr>
          <p:nvPr>
            <p:ph type="title"/>
          </p:nvPr>
        </p:nvSpPr>
        <p:spPr>
          <a:xfrm>
            <a:off x="838200" y="365126"/>
            <a:ext cx="3295869" cy="2129329"/>
          </a:xfrm>
        </p:spPr>
        <p:txBody>
          <a:bodyPr/>
          <a:lstStyle/>
          <a:p>
            <a:r>
              <a:rPr lang="en-US"/>
              <a:t>Click to edit Master title style</a:t>
            </a:r>
          </a:p>
        </p:txBody>
      </p:sp>
      <p:sp>
        <p:nvSpPr>
          <p:cNvPr id="3" name="Date Placeholder 2">
            <a:extLst>
              <a:ext uri="{FF2B5EF4-FFF2-40B4-BE49-F238E27FC236}">
                <a16:creationId xmlns:a16="http://schemas.microsoft.com/office/drawing/2014/main" id="{C67DB840-C7E5-41DE-8281-04C08BB124E2}"/>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4" name="Footer Placeholder 3">
            <a:extLst>
              <a:ext uri="{FF2B5EF4-FFF2-40B4-BE49-F238E27FC236}">
                <a16:creationId xmlns:a16="http://schemas.microsoft.com/office/drawing/2014/main" id="{12E44F08-62F6-4BB3-9FE7-E201F95279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2FB798-F54F-4C32-B9DB-4853B448F507}"/>
              </a:ext>
            </a:extLst>
          </p:cNvPr>
          <p:cNvSpPr>
            <a:spLocks noGrp="1"/>
          </p:cNvSpPr>
          <p:nvPr>
            <p:ph type="sldNum" sz="quarter" idx="12"/>
          </p:nvPr>
        </p:nvSpPr>
        <p:spPr/>
        <p:txBody>
          <a:bodyPr/>
          <a:lstStyle/>
          <a:p>
            <a:fld id="{4CA69704-3DAD-426B-A48C-A4285C4C4C60}" type="slidenum">
              <a:rPr lang="en-US" smtClean="0"/>
              <a:pPr/>
              <a:t>‹#›</a:t>
            </a:fld>
            <a:endParaRPr lang="en-US"/>
          </a:p>
        </p:txBody>
      </p:sp>
      <p:sp>
        <p:nvSpPr>
          <p:cNvPr id="7" name="Content Placeholder 6">
            <a:extLst>
              <a:ext uri="{FF2B5EF4-FFF2-40B4-BE49-F238E27FC236}">
                <a16:creationId xmlns:a16="http://schemas.microsoft.com/office/drawing/2014/main" id="{88F3157C-C2DA-414F-9302-7E88601D8F90}"/>
              </a:ext>
            </a:extLst>
          </p:cNvPr>
          <p:cNvSpPr>
            <a:spLocks noGrp="1"/>
          </p:cNvSpPr>
          <p:nvPr>
            <p:ph sz="quarter" idx="13"/>
          </p:nvPr>
        </p:nvSpPr>
        <p:spPr>
          <a:xfrm>
            <a:off x="4624917" y="336551"/>
            <a:ext cx="6728883" cy="5507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4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0E76-89D4-4BD2-B4B6-AA5CF9040B0E}"/>
              </a:ext>
            </a:extLst>
          </p:cNvPr>
          <p:cNvSpPr>
            <a:spLocks noGrp="1"/>
          </p:cNvSpPr>
          <p:nvPr>
            <p:ph type="title"/>
          </p:nvPr>
        </p:nvSpPr>
        <p:spPr>
          <a:xfrm>
            <a:off x="714704" y="136525"/>
            <a:ext cx="10639096" cy="1250681"/>
          </a:xfrm>
          <a:prstGeom prst="rect">
            <a:avLst/>
          </a:prstGeo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216185-DF82-4875-B57D-6BA14EB49FA9}"/>
              </a:ext>
            </a:extLst>
          </p:cNvPr>
          <p:cNvSpPr>
            <a:spLocks noGrp="1"/>
          </p:cNvSpPr>
          <p:nvPr>
            <p:ph sz="half" idx="1"/>
          </p:nvPr>
        </p:nvSpPr>
        <p:spPr>
          <a:xfrm>
            <a:off x="714704" y="1825625"/>
            <a:ext cx="530509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1B53EC-BA9D-4E35-BC45-D9B827B21C6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38EEDA-61B7-408D-B161-B4C4686105CF}"/>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6" name="Footer Placeholder 5">
            <a:extLst>
              <a:ext uri="{FF2B5EF4-FFF2-40B4-BE49-F238E27FC236}">
                <a16:creationId xmlns:a16="http://schemas.microsoft.com/office/drawing/2014/main" id="{4C95A656-F460-4C1B-95E0-73E25C106C65}"/>
              </a:ext>
            </a:extLst>
          </p:cNvPr>
          <p:cNvSpPr>
            <a:spLocks noGrp="1"/>
          </p:cNvSpPr>
          <p:nvPr>
            <p:ph type="ftr" sz="quarter" idx="11"/>
          </p:nvPr>
        </p:nvSpPr>
        <p:spPr>
          <a:xfrm>
            <a:off x="6172201" y="6356351"/>
            <a:ext cx="4155964" cy="365125"/>
          </a:xfrm>
        </p:spPr>
        <p:txBody>
          <a:bodyPr/>
          <a:lstStyle/>
          <a:p>
            <a:endParaRPr lang="en-US" dirty="0"/>
          </a:p>
        </p:txBody>
      </p:sp>
      <p:sp>
        <p:nvSpPr>
          <p:cNvPr id="7" name="Slide Number Placeholder 6">
            <a:extLst>
              <a:ext uri="{FF2B5EF4-FFF2-40B4-BE49-F238E27FC236}">
                <a16:creationId xmlns:a16="http://schemas.microsoft.com/office/drawing/2014/main" id="{C7CCD7C2-0492-43CA-BB57-CF14BC49C934}"/>
              </a:ext>
            </a:extLst>
          </p:cNvPr>
          <p:cNvSpPr>
            <a:spLocks noGrp="1"/>
          </p:cNvSpPr>
          <p:nvPr>
            <p:ph type="sldNum" sz="quarter" idx="12"/>
          </p:nvPr>
        </p:nvSpPr>
        <p:spPr/>
        <p:txBody>
          <a:bodyPr/>
          <a:lstStyle/>
          <a:p>
            <a:fld id="{4CA69704-3DAD-426B-A48C-A4285C4C4C60}" type="slidenum">
              <a:rPr lang="en-US" smtClean="0"/>
              <a:t>‹#›</a:t>
            </a:fld>
            <a:endParaRPr lang="en-US"/>
          </a:p>
        </p:txBody>
      </p:sp>
      <p:sp>
        <p:nvSpPr>
          <p:cNvPr id="8" name="Google Shape;27;p5">
            <a:extLst>
              <a:ext uri="{FF2B5EF4-FFF2-40B4-BE49-F238E27FC236}">
                <a16:creationId xmlns:a16="http://schemas.microsoft.com/office/drawing/2014/main" id="{6DD6762C-980B-404C-89B4-4D10478C07E0}"/>
              </a:ext>
            </a:extLst>
          </p:cNvPr>
          <p:cNvSpPr/>
          <p:nvPr userDrawn="1"/>
        </p:nvSpPr>
        <p:spPr>
          <a:xfrm>
            <a:off x="838200" y="1566592"/>
            <a:ext cx="2044800" cy="137600"/>
          </a:xfrm>
          <a:prstGeom prst="rect">
            <a:avLst/>
          </a:prstGeom>
          <a:solidFill>
            <a:srgbClr val="76CE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861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0E76-89D4-4BD2-B4B6-AA5CF9040B0E}"/>
              </a:ext>
            </a:extLst>
          </p:cNvPr>
          <p:cNvSpPr>
            <a:spLocks noGrp="1"/>
          </p:cNvSpPr>
          <p:nvPr>
            <p:ph type="title"/>
          </p:nvPr>
        </p:nvSpPr>
        <p:spPr>
          <a:xfrm>
            <a:off x="672664" y="136525"/>
            <a:ext cx="10681137" cy="1250681"/>
          </a:xfrm>
          <a:prstGeom prst="rect">
            <a:avLst/>
          </a:prstGeo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216185-DF82-4875-B57D-6BA14EB49FA9}"/>
              </a:ext>
            </a:extLst>
          </p:cNvPr>
          <p:cNvSpPr>
            <a:spLocks noGrp="1"/>
          </p:cNvSpPr>
          <p:nvPr>
            <p:ph sz="half" idx="1"/>
          </p:nvPr>
        </p:nvSpPr>
        <p:spPr>
          <a:xfrm>
            <a:off x="672663" y="1825625"/>
            <a:ext cx="345878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1B53EC-BA9D-4E35-BC45-D9B827B21C68}"/>
              </a:ext>
            </a:extLst>
          </p:cNvPr>
          <p:cNvSpPr>
            <a:spLocks noGrp="1"/>
          </p:cNvSpPr>
          <p:nvPr>
            <p:ph sz="half" idx="2"/>
          </p:nvPr>
        </p:nvSpPr>
        <p:spPr>
          <a:xfrm>
            <a:off x="4449380" y="1825625"/>
            <a:ext cx="329324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38EEDA-61B7-408D-B161-B4C4686105CF}"/>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6" name="Footer Placeholder 5">
            <a:extLst>
              <a:ext uri="{FF2B5EF4-FFF2-40B4-BE49-F238E27FC236}">
                <a16:creationId xmlns:a16="http://schemas.microsoft.com/office/drawing/2014/main" id="{4C95A656-F460-4C1B-95E0-73E25C106C65}"/>
              </a:ext>
            </a:extLst>
          </p:cNvPr>
          <p:cNvSpPr>
            <a:spLocks noGrp="1"/>
          </p:cNvSpPr>
          <p:nvPr>
            <p:ph type="ftr" sz="quarter" idx="11"/>
          </p:nvPr>
        </p:nvSpPr>
        <p:spPr>
          <a:xfrm>
            <a:off x="4449380" y="6356351"/>
            <a:ext cx="5878785" cy="365125"/>
          </a:xfrm>
        </p:spPr>
        <p:txBody>
          <a:bodyPr/>
          <a:lstStyle/>
          <a:p>
            <a:endParaRPr lang="en-US" dirty="0"/>
          </a:p>
        </p:txBody>
      </p:sp>
      <p:sp>
        <p:nvSpPr>
          <p:cNvPr id="7" name="Slide Number Placeholder 6">
            <a:extLst>
              <a:ext uri="{FF2B5EF4-FFF2-40B4-BE49-F238E27FC236}">
                <a16:creationId xmlns:a16="http://schemas.microsoft.com/office/drawing/2014/main" id="{C7CCD7C2-0492-43CA-BB57-CF14BC49C934}"/>
              </a:ext>
            </a:extLst>
          </p:cNvPr>
          <p:cNvSpPr>
            <a:spLocks noGrp="1"/>
          </p:cNvSpPr>
          <p:nvPr>
            <p:ph type="sldNum" sz="quarter" idx="12"/>
          </p:nvPr>
        </p:nvSpPr>
        <p:spPr/>
        <p:txBody>
          <a:bodyPr/>
          <a:lstStyle/>
          <a:p>
            <a:fld id="{4CA69704-3DAD-426B-A48C-A4285C4C4C60}" type="slidenum">
              <a:rPr lang="en-US" smtClean="0"/>
              <a:t>‹#›</a:t>
            </a:fld>
            <a:endParaRPr lang="en-US"/>
          </a:p>
        </p:txBody>
      </p:sp>
      <p:sp>
        <p:nvSpPr>
          <p:cNvPr id="8" name="Google Shape;27;p5">
            <a:extLst>
              <a:ext uri="{FF2B5EF4-FFF2-40B4-BE49-F238E27FC236}">
                <a16:creationId xmlns:a16="http://schemas.microsoft.com/office/drawing/2014/main" id="{6DD6762C-980B-404C-89B4-4D10478C07E0}"/>
              </a:ext>
            </a:extLst>
          </p:cNvPr>
          <p:cNvSpPr/>
          <p:nvPr userDrawn="1"/>
        </p:nvSpPr>
        <p:spPr>
          <a:xfrm>
            <a:off x="838200" y="1566592"/>
            <a:ext cx="2044800" cy="137600"/>
          </a:xfrm>
          <a:prstGeom prst="rect">
            <a:avLst/>
          </a:prstGeom>
          <a:solidFill>
            <a:srgbClr val="76CE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Content Placeholder 3">
            <a:extLst>
              <a:ext uri="{FF2B5EF4-FFF2-40B4-BE49-F238E27FC236}">
                <a16:creationId xmlns:a16="http://schemas.microsoft.com/office/drawing/2014/main" id="{CFAC931E-58C1-4DFA-A7EB-2CECB9B9D598}"/>
              </a:ext>
            </a:extLst>
          </p:cNvPr>
          <p:cNvSpPr>
            <a:spLocks noGrp="1"/>
          </p:cNvSpPr>
          <p:nvPr>
            <p:ph sz="half" idx="13"/>
          </p:nvPr>
        </p:nvSpPr>
        <p:spPr>
          <a:xfrm>
            <a:off x="8060556" y="1825625"/>
            <a:ext cx="3293245"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9585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ED84-24B5-4441-BBFB-5644C06B5A7C}"/>
              </a:ext>
            </a:extLst>
          </p:cNvPr>
          <p:cNvSpPr>
            <a:spLocks noGrp="1"/>
          </p:cNvSpPr>
          <p:nvPr>
            <p:ph type="title"/>
          </p:nvPr>
        </p:nvSpPr>
        <p:spPr>
          <a:xfrm>
            <a:off x="700690" y="136525"/>
            <a:ext cx="10653111" cy="1250841"/>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1E307DE-3AB9-4D68-844A-0B0086F1D48B}"/>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4" name="Footer Placeholder 3">
            <a:extLst>
              <a:ext uri="{FF2B5EF4-FFF2-40B4-BE49-F238E27FC236}">
                <a16:creationId xmlns:a16="http://schemas.microsoft.com/office/drawing/2014/main" id="{8D3BD421-5778-4240-9372-F9CB35C4AD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986E13-624F-4730-809D-8E31CD58E9D5}"/>
              </a:ext>
            </a:extLst>
          </p:cNvPr>
          <p:cNvSpPr>
            <a:spLocks noGrp="1"/>
          </p:cNvSpPr>
          <p:nvPr>
            <p:ph type="sldNum" sz="quarter" idx="12"/>
          </p:nvPr>
        </p:nvSpPr>
        <p:spPr/>
        <p:txBody>
          <a:bodyPr/>
          <a:lstStyle/>
          <a:p>
            <a:fld id="{4CA69704-3DAD-426B-A48C-A4285C4C4C60}" type="slidenum">
              <a:rPr lang="en-US" smtClean="0"/>
              <a:t>‹#›</a:t>
            </a:fld>
            <a:endParaRPr lang="en-US"/>
          </a:p>
        </p:txBody>
      </p:sp>
      <p:sp>
        <p:nvSpPr>
          <p:cNvPr id="6" name="Google Shape;27;p5">
            <a:extLst>
              <a:ext uri="{FF2B5EF4-FFF2-40B4-BE49-F238E27FC236}">
                <a16:creationId xmlns:a16="http://schemas.microsoft.com/office/drawing/2014/main" id="{E6918067-0E2B-4852-ADF0-C55C6468B957}"/>
              </a:ext>
            </a:extLst>
          </p:cNvPr>
          <p:cNvSpPr/>
          <p:nvPr userDrawn="1"/>
        </p:nvSpPr>
        <p:spPr>
          <a:xfrm>
            <a:off x="838200" y="1566592"/>
            <a:ext cx="2044800" cy="137600"/>
          </a:xfrm>
          <a:prstGeom prst="rect">
            <a:avLst/>
          </a:prstGeom>
          <a:solidFill>
            <a:srgbClr val="76CE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009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A5B62-5B6D-4554-B826-BA57FFB9A544}"/>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3" name="Footer Placeholder 2">
            <a:extLst>
              <a:ext uri="{FF2B5EF4-FFF2-40B4-BE49-F238E27FC236}">
                <a16:creationId xmlns:a16="http://schemas.microsoft.com/office/drawing/2014/main" id="{8C912FE8-AC19-4442-8838-76C287516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4EB9E-3931-4BAF-899F-2E3744CB28EC}"/>
              </a:ext>
            </a:extLst>
          </p:cNvPr>
          <p:cNvSpPr>
            <a:spLocks noGrp="1"/>
          </p:cNvSpPr>
          <p:nvPr>
            <p:ph type="sldNum" sz="quarter" idx="12"/>
          </p:nvPr>
        </p:nvSpPr>
        <p:spPr/>
        <p:txBody>
          <a:bodyPr/>
          <a:lstStyle/>
          <a:p>
            <a:fld id="{4CA69704-3DAD-426B-A48C-A4285C4C4C60}" type="slidenum">
              <a:rPr lang="en-US" smtClean="0"/>
              <a:t>‹#›</a:t>
            </a:fld>
            <a:endParaRPr lang="en-US"/>
          </a:p>
        </p:txBody>
      </p:sp>
    </p:spTree>
    <p:extLst>
      <p:ext uri="{BB962C8B-B14F-4D97-AF65-F5344CB8AC3E}">
        <p14:creationId xmlns:p14="http://schemas.microsoft.com/office/powerpoint/2010/main" val="94212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1013-650F-9E42-9234-8DFE27897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EC6F8-5128-EC47-BB65-B131C6C9B8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5130D-9767-CA4E-8762-0ABE3351FD4A}"/>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5" name="Footer Placeholder 4">
            <a:extLst>
              <a:ext uri="{FF2B5EF4-FFF2-40B4-BE49-F238E27FC236}">
                <a16:creationId xmlns:a16="http://schemas.microsoft.com/office/drawing/2014/main" id="{C721514E-DB1A-C347-88CF-23953F70C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840BA-54C1-0048-B2F4-904924CC7382}"/>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350609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08CE-848F-4BF9-938F-4A6CC008E75C}"/>
              </a:ext>
            </a:extLst>
          </p:cNvPr>
          <p:cNvSpPr>
            <a:spLocks noGrp="1"/>
          </p:cNvSpPr>
          <p:nvPr>
            <p:ph type="title"/>
          </p:nvPr>
        </p:nvSpPr>
        <p:spPr>
          <a:xfrm>
            <a:off x="839788" y="136526"/>
            <a:ext cx="3932237" cy="12228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01866C-9CE3-43A6-B750-83DC726CB919}"/>
              </a:ext>
            </a:extLst>
          </p:cNvPr>
          <p:cNvSpPr>
            <a:spLocks noGrp="1"/>
          </p:cNvSpPr>
          <p:nvPr>
            <p:ph idx="1"/>
          </p:nvPr>
        </p:nvSpPr>
        <p:spPr>
          <a:xfrm>
            <a:off x="5183188" y="136525"/>
            <a:ext cx="6172200" cy="57245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A03EF9C-BF9F-450C-AE59-51CB03422E8D}"/>
              </a:ext>
            </a:extLst>
          </p:cNvPr>
          <p:cNvSpPr>
            <a:spLocks noGrp="1"/>
          </p:cNvSpPr>
          <p:nvPr>
            <p:ph type="body" sz="half" idx="2"/>
          </p:nvPr>
        </p:nvSpPr>
        <p:spPr>
          <a:xfrm>
            <a:off x="839788" y="1911446"/>
            <a:ext cx="3932237" cy="395754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0BBB5-B592-419F-83EF-73AF32B5C617}"/>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6" name="Footer Placeholder 5">
            <a:extLst>
              <a:ext uri="{FF2B5EF4-FFF2-40B4-BE49-F238E27FC236}">
                <a16:creationId xmlns:a16="http://schemas.microsoft.com/office/drawing/2014/main" id="{FB1604C1-10D6-4678-9C75-73345BC58731}"/>
              </a:ext>
            </a:extLst>
          </p:cNvPr>
          <p:cNvSpPr>
            <a:spLocks noGrp="1"/>
          </p:cNvSpPr>
          <p:nvPr>
            <p:ph type="ftr" sz="quarter" idx="11"/>
          </p:nvPr>
        </p:nvSpPr>
        <p:spPr>
          <a:xfrm>
            <a:off x="5183189" y="6356351"/>
            <a:ext cx="5144976" cy="365125"/>
          </a:xfrm>
        </p:spPr>
        <p:txBody>
          <a:bodyPr/>
          <a:lstStyle/>
          <a:p>
            <a:endParaRPr lang="en-US" dirty="0"/>
          </a:p>
        </p:txBody>
      </p:sp>
      <p:sp>
        <p:nvSpPr>
          <p:cNvPr id="7" name="Slide Number Placeholder 6">
            <a:extLst>
              <a:ext uri="{FF2B5EF4-FFF2-40B4-BE49-F238E27FC236}">
                <a16:creationId xmlns:a16="http://schemas.microsoft.com/office/drawing/2014/main" id="{24654F91-4464-4CA6-BFCD-8C1891E6A24C}"/>
              </a:ext>
            </a:extLst>
          </p:cNvPr>
          <p:cNvSpPr>
            <a:spLocks noGrp="1"/>
          </p:cNvSpPr>
          <p:nvPr>
            <p:ph type="sldNum" sz="quarter" idx="12"/>
          </p:nvPr>
        </p:nvSpPr>
        <p:spPr/>
        <p:txBody>
          <a:bodyPr/>
          <a:lstStyle/>
          <a:p>
            <a:fld id="{4CA69704-3DAD-426B-A48C-A4285C4C4C60}" type="slidenum">
              <a:rPr lang="en-US" smtClean="0"/>
              <a:t>‹#›</a:t>
            </a:fld>
            <a:endParaRPr lang="en-US"/>
          </a:p>
        </p:txBody>
      </p:sp>
      <p:sp>
        <p:nvSpPr>
          <p:cNvPr id="8" name="Google Shape;27;p5">
            <a:extLst>
              <a:ext uri="{FF2B5EF4-FFF2-40B4-BE49-F238E27FC236}">
                <a16:creationId xmlns:a16="http://schemas.microsoft.com/office/drawing/2014/main" id="{C79A5281-D396-4F5D-A011-9E12E11DD462}"/>
              </a:ext>
            </a:extLst>
          </p:cNvPr>
          <p:cNvSpPr/>
          <p:nvPr userDrawn="1"/>
        </p:nvSpPr>
        <p:spPr>
          <a:xfrm>
            <a:off x="838200" y="1566592"/>
            <a:ext cx="2044800" cy="137600"/>
          </a:xfrm>
          <a:prstGeom prst="rect">
            <a:avLst/>
          </a:prstGeom>
          <a:solidFill>
            <a:srgbClr val="76CE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884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Google Shape;18;p4">
            <a:extLst>
              <a:ext uri="{FF2B5EF4-FFF2-40B4-BE49-F238E27FC236}">
                <a16:creationId xmlns:a16="http://schemas.microsoft.com/office/drawing/2014/main" id="{D5339860-48AE-45E7-90E4-82834829E191}"/>
              </a:ext>
            </a:extLst>
          </p:cNvPr>
          <p:cNvSpPr/>
          <p:nvPr userDrawn="1"/>
        </p:nvSpPr>
        <p:spPr>
          <a:xfrm>
            <a:off x="0" y="-3"/>
            <a:ext cx="3690400" cy="6858000"/>
          </a:xfrm>
          <a:prstGeom prst="rect">
            <a:avLst/>
          </a:prstGeom>
          <a:solidFill>
            <a:srgbClr val="2A6F7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Footer Placeholder 3">
            <a:extLst>
              <a:ext uri="{FF2B5EF4-FFF2-40B4-BE49-F238E27FC236}">
                <a16:creationId xmlns:a16="http://schemas.microsoft.com/office/drawing/2014/main" id="{D14EBCEE-D8DA-4615-B7AE-62650EED9F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27D01F-2495-457E-BF19-63602DC67EB8}"/>
              </a:ext>
            </a:extLst>
          </p:cNvPr>
          <p:cNvSpPr>
            <a:spLocks noGrp="1"/>
          </p:cNvSpPr>
          <p:nvPr>
            <p:ph type="sldNum" sz="quarter" idx="12"/>
          </p:nvPr>
        </p:nvSpPr>
        <p:spPr/>
        <p:txBody>
          <a:bodyPr/>
          <a:lstStyle/>
          <a:p>
            <a:fld id="{4CA69704-3DAD-426B-A48C-A4285C4C4C60}" type="slidenum">
              <a:rPr lang="en-US" smtClean="0"/>
              <a:pPr/>
              <a:t>‹#›</a:t>
            </a:fld>
            <a:endParaRPr lang="en-US"/>
          </a:p>
        </p:txBody>
      </p:sp>
      <p:sp>
        <p:nvSpPr>
          <p:cNvPr id="8" name="Content Placeholder 7">
            <a:extLst>
              <a:ext uri="{FF2B5EF4-FFF2-40B4-BE49-F238E27FC236}">
                <a16:creationId xmlns:a16="http://schemas.microsoft.com/office/drawing/2014/main" id="{27FB14ED-D33C-446A-833F-F828BD467413}"/>
              </a:ext>
            </a:extLst>
          </p:cNvPr>
          <p:cNvSpPr>
            <a:spLocks noGrp="1"/>
          </p:cNvSpPr>
          <p:nvPr>
            <p:ph sz="quarter" idx="13"/>
          </p:nvPr>
        </p:nvSpPr>
        <p:spPr>
          <a:xfrm>
            <a:off x="4078818" y="1780118"/>
            <a:ext cx="7274983" cy="4246033"/>
          </a:xfrm>
        </p:spPr>
        <p:txBody>
          <a:bodyPr>
            <a:normAutofit/>
          </a:bodyPr>
          <a:lstStyle>
            <a:lvl1pPr marL="0" indent="0">
              <a:buNone/>
              <a:defRPr sz="4267">
                <a:latin typeface="+mj-lt"/>
              </a:defRPr>
            </a:lvl1pPr>
          </a:lstStyle>
          <a:p>
            <a:pPr lvl="0"/>
            <a:r>
              <a:rPr lang="en-US"/>
              <a:t>Click to edit Master text styles</a:t>
            </a:r>
          </a:p>
        </p:txBody>
      </p:sp>
      <p:sp>
        <p:nvSpPr>
          <p:cNvPr id="9" name="Freeform 6">
            <a:extLst>
              <a:ext uri="{FF2B5EF4-FFF2-40B4-BE49-F238E27FC236}">
                <a16:creationId xmlns:a16="http://schemas.microsoft.com/office/drawing/2014/main" id="{49578410-3447-49DF-B4AC-C78B25CCA605}"/>
              </a:ext>
            </a:extLst>
          </p:cNvPr>
          <p:cNvSpPr/>
          <p:nvPr userDrawn="1"/>
        </p:nvSpPr>
        <p:spPr>
          <a:xfrm>
            <a:off x="994054" y="1834016"/>
            <a:ext cx="1521932" cy="1152323"/>
          </a:xfrm>
          <a:custGeom>
            <a:avLst/>
            <a:gdLst/>
            <a:ahLst/>
            <a:cxnLst/>
            <a:rect l="l" t="t" r="r" b="b"/>
            <a:pathLst>
              <a:path w="841365" h="637035">
                <a:moveTo>
                  <a:pt x="781082" y="0"/>
                </a:moveTo>
                <a:cubicBezTo>
                  <a:pt x="794328" y="0"/>
                  <a:pt x="805504" y="620"/>
                  <a:pt x="814611" y="1862"/>
                </a:cubicBezTo>
                <a:cubicBezTo>
                  <a:pt x="823717" y="3104"/>
                  <a:pt x="830340" y="5174"/>
                  <a:pt x="834479" y="8071"/>
                </a:cubicBezTo>
                <a:cubicBezTo>
                  <a:pt x="838618" y="10969"/>
                  <a:pt x="840895" y="14901"/>
                  <a:pt x="841309" y="19868"/>
                </a:cubicBezTo>
                <a:cubicBezTo>
                  <a:pt x="841723" y="24835"/>
                  <a:pt x="839860" y="30630"/>
                  <a:pt x="835721" y="37253"/>
                </a:cubicBezTo>
                <a:lnTo>
                  <a:pt x="673047" y="378744"/>
                </a:lnTo>
                <a:lnTo>
                  <a:pt x="673047" y="535209"/>
                </a:lnTo>
                <a:cubicBezTo>
                  <a:pt x="673047" y="556733"/>
                  <a:pt x="670770" y="574118"/>
                  <a:pt x="666217" y="587364"/>
                </a:cubicBezTo>
                <a:cubicBezTo>
                  <a:pt x="661664" y="600610"/>
                  <a:pt x="654627" y="610958"/>
                  <a:pt x="645107" y="618408"/>
                </a:cubicBezTo>
                <a:cubicBezTo>
                  <a:pt x="635587" y="625859"/>
                  <a:pt x="623583" y="630826"/>
                  <a:pt x="609095" y="633310"/>
                </a:cubicBezTo>
                <a:cubicBezTo>
                  <a:pt x="594608" y="635793"/>
                  <a:pt x="577430" y="637035"/>
                  <a:pt x="557561" y="637035"/>
                </a:cubicBezTo>
                <a:cubicBezTo>
                  <a:pt x="537693" y="637035"/>
                  <a:pt x="520721" y="635793"/>
                  <a:pt x="506648" y="633310"/>
                </a:cubicBezTo>
                <a:cubicBezTo>
                  <a:pt x="492574" y="630826"/>
                  <a:pt x="480984" y="625859"/>
                  <a:pt x="471878" y="618408"/>
                </a:cubicBezTo>
                <a:cubicBezTo>
                  <a:pt x="462772" y="610958"/>
                  <a:pt x="455942" y="600610"/>
                  <a:pt x="451389" y="587364"/>
                </a:cubicBezTo>
                <a:cubicBezTo>
                  <a:pt x="446835" y="574118"/>
                  <a:pt x="444559" y="556733"/>
                  <a:pt x="444559" y="535209"/>
                </a:cubicBezTo>
                <a:cubicBezTo>
                  <a:pt x="444559" y="510373"/>
                  <a:pt x="445800" y="487400"/>
                  <a:pt x="448284" y="466290"/>
                </a:cubicBezTo>
                <a:cubicBezTo>
                  <a:pt x="450768" y="445179"/>
                  <a:pt x="454700" y="425104"/>
                  <a:pt x="460081" y="406063"/>
                </a:cubicBezTo>
                <a:cubicBezTo>
                  <a:pt x="465462" y="387023"/>
                  <a:pt x="472913" y="368189"/>
                  <a:pt x="482433" y="349562"/>
                </a:cubicBezTo>
                <a:cubicBezTo>
                  <a:pt x="491953" y="330935"/>
                  <a:pt x="503337" y="311274"/>
                  <a:pt x="516582" y="290577"/>
                </a:cubicBezTo>
                <a:lnTo>
                  <a:pt x="684223" y="36011"/>
                </a:lnTo>
                <a:cubicBezTo>
                  <a:pt x="688362" y="29389"/>
                  <a:pt x="692916" y="24007"/>
                  <a:pt x="697883" y="19868"/>
                </a:cubicBezTo>
                <a:cubicBezTo>
                  <a:pt x="702850" y="15729"/>
                  <a:pt x="709059" y="12210"/>
                  <a:pt x="716510" y="9313"/>
                </a:cubicBezTo>
                <a:cubicBezTo>
                  <a:pt x="723960" y="6416"/>
                  <a:pt x="732860" y="4139"/>
                  <a:pt x="743208" y="2483"/>
                </a:cubicBezTo>
                <a:cubicBezTo>
                  <a:pt x="753556" y="828"/>
                  <a:pt x="766181" y="0"/>
                  <a:pt x="781082" y="0"/>
                </a:cubicBezTo>
                <a:close/>
                <a:moveTo>
                  <a:pt x="336523" y="0"/>
                </a:moveTo>
                <a:cubicBezTo>
                  <a:pt x="349769" y="0"/>
                  <a:pt x="360738" y="620"/>
                  <a:pt x="369431" y="1862"/>
                </a:cubicBezTo>
                <a:cubicBezTo>
                  <a:pt x="378123" y="3104"/>
                  <a:pt x="384746" y="5174"/>
                  <a:pt x="389299" y="8071"/>
                </a:cubicBezTo>
                <a:cubicBezTo>
                  <a:pt x="393852" y="10969"/>
                  <a:pt x="396129" y="14901"/>
                  <a:pt x="396129" y="19868"/>
                </a:cubicBezTo>
                <a:cubicBezTo>
                  <a:pt x="396129" y="24835"/>
                  <a:pt x="394473" y="30630"/>
                  <a:pt x="391162" y="37253"/>
                </a:cubicBezTo>
                <a:lnTo>
                  <a:pt x="228488" y="378744"/>
                </a:lnTo>
                <a:lnTo>
                  <a:pt x="228488" y="535209"/>
                </a:lnTo>
                <a:cubicBezTo>
                  <a:pt x="228488" y="556733"/>
                  <a:pt x="226212" y="574118"/>
                  <a:pt x="221658" y="587364"/>
                </a:cubicBezTo>
                <a:cubicBezTo>
                  <a:pt x="217105" y="600610"/>
                  <a:pt x="210068" y="610958"/>
                  <a:pt x="200548" y="618408"/>
                </a:cubicBezTo>
                <a:cubicBezTo>
                  <a:pt x="191028" y="625859"/>
                  <a:pt x="179024" y="630826"/>
                  <a:pt x="164536" y="633310"/>
                </a:cubicBezTo>
                <a:cubicBezTo>
                  <a:pt x="150049" y="635793"/>
                  <a:pt x="132871" y="637035"/>
                  <a:pt x="113002" y="637035"/>
                </a:cubicBezTo>
                <a:cubicBezTo>
                  <a:pt x="93134" y="637035"/>
                  <a:pt x="76163" y="635793"/>
                  <a:pt x="62089" y="633310"/>
                </a:cubicBezTo>
                <a:cubicBezTo>
                  <a:pt x="48015" y="630826"/>
                  <a:pt x="36425" y="625859"/>
                  <a:pt x="27319" y="618408"/>
                </a:cubicBezTo>
                <a:cubicBezTo>
                  <a:pt x="18213" y="610958"/>
                  <a:pt x="11383" y="600610"/>
                  <a:pt x="6830" y="587364"/>
                </a:cubicBezTo>
                <a:cubicBezTo>
                  <a:pt x="2276" y="574118"/>
                  <a:pt x="0" y="556733"/>
                  <a:pt x="0" y="535209"/>
                </a:cubicBezTo>
                <a:cubicBezTo>
                  <a:pt x="0" y="510373"/>
                  <a:pt x="1242" y="487400"/>
                  <a:pt x="3725" y="466290"/>
                </a:cubicBezTo>
                <a:cubicBezTo>
                  <a:pt x="6209" y="445179"/>
                  <a:pt x="10141" y="425104"/>
                  <a:pt x="15522" y="406063"/>
                </a:cubicBezTo>
                <a:cubicBezTo>
                  <a:pt x="20903" y="387023"/>
                  <a:pt x="28354" y="368189"/>
                  <a:pt x="37874" y="349562"/>
                </a:cubicBezTo>
                <a:cubicBezTo>
                  <a:pt x="47395" y="330935"/>
                  <a:pt x="58778" y="311274"/>
                  <a:pt x="72023" y="290577"/>
                </a:cubicBezTo>
                <a:lnTo>
                  <a:pt x="239664" y="36011"/>
                </a:lnTo>
                <a:cubicBezTo>
                  <a:pt x="243803" y="29389"/>
                  <a:pt x="248357" y="24007"/>
                  <a:pt x="253324" y="19868"/>
                </a:cubicBezTo>
                <a:cubicBezTo>
                  <a:pt x="258291" y="15729"/>
                  <a:pt x="264500" y="12210"/>
                  <a:pt x="271951" y="9313"/>
                </a:cubicBezTo>
                <a:cubicBezTo>
                  <a:pt x="279401" y="6416"/>
                  <a:pt x="288301" y="4139"/>
                  <a:pt x="298649" y="2483"/>
                </a:cubicBezTo>
                <a:cubicBezTo>
                  <a:pt x="308997" y="828"/>
                  <a:pt x="321622" y="0"/>
                  <a:pt x="336523" y="0"/>
                </a:cubicBezTo>
                <a:close/>
              </a:path>
            </a:pathLst>
          </a:custGeom>
          <a:solidFill>
            <a:srgbClr val="76C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5963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AB5A-5FA4-4E7E-BCE5-5076DADCCFB5}"/>
              </a:ext>
            </a:extLst>
          </p:cNvPr>
          <p:cNvSpPr>
            <a:spLocks noGrp="1"/>
          </p:cNvSpPr>
          <p:nvPr>
            <p:ph type="title"/>
          </p:nvPr>
        </p:nvSpPr>
        <p:spPr>
          <a:xfrm>
            <a:off x="2209800" y="4546602"/>
            <a:ext cx="8441392" cy="1456668"/>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DA8F625-6B4A-4021-9304-8B794245A8C4}"/>
              </a:ext>
            </a:extLst>
          </p:cNvPr>
          <p:cNvSpPr>
            <a:spLocks noGrp="1"/>
          </p:cNvSpPr>
          <p:nvPr>
            <p:ph type="dt" sz="half" idx="10"/>
          </p:nvPr>
        </p:nvSpPr>
        <p:spPr/>
        <p:txBody>
          <a:bodyPr/>
          <a:lstStyle/>
          <a:p>
            <a:fld id="{A4376EBE-4BD0-4146-AD4B-166BA978BA0F}" type="datetimeFigureOut">
              <a:rPr lang="en-US" smtClean="0"/>
              <a:t>10/4/23</a:t>
            </a:fld>
            <a:endParaRPr lang="en-US"/>
          </a:p>
        </p:txBody>
      </p:sp>
      <p:sp>
        <p:nvSpPr>
          <p:cNvPr id="4" name="Footer Placeholder 3">
            <a:extLst>
              <a:ext uri="{FF2B5EF4-FFF2-40B4-BE49-F238E27FC236}">
                <a16:creationId xmlns:a16="http://schemas.microsoft.com/office/drawing/2014/main" id="{B45A87F7-A2E6-4329-B668-618EBCEB3A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44E90F-56CC-4209-9A67-68CA87489C27}"/>
              </a:ext>
            </a:extLst>
          </p:cNvPr>
          <p:cNvSpPr>
            <a:spLocks noGrp="1"/>
          </p:cNvSpPr>
          <p:nvPr>
            <p:ph type="sldNum" sz="quarter" idx="12"/>
          </p:nvPr>
        </p:nvSpPr>
        <p:spPr/>
        <p:txBody>
          <a:bodyPr/>
          <a:lstStyle/>
          <a:p>
            <a:fld id="{4CA69704-3DAD-426B-A48C-A4285C4C4C60}" type="slidenum">
              <a:rPr lang="en-US" smtClean="0"/>
              <a:pPr/>
              <a:t>‹#›</a:t>
            </a:fld>
            <a:endParaRPr lang="en-US"/>
          </a:p>
        </p:txBody>
      </p:sp>
      <p:pic>
        <p:nvPicPr>
          <p:cNvPr id="8" name="Picture 7" descr="A picture containing font, graphics, logo, graphic design&#10;&#10;Description automatically generated">
            <a:extLst>
              <a:ext uri="{FF2B5EF4-FFF2-40B4-BE49-F238E27FC236}">
                <a16:creationId xmlns:a16="http://schemas.microsoft.com/office/drawing/2014/main" id="{D6930156-024A-4C3B-9464-EF4A1B302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7416" y="2311398"/>
            <a:ext cx="8493777" cy="2235204"/>
          </a:xfrm>
          <a:prstGeom prst="rect">
            <a:avLst/>
          </a:prstGeom>
        </p:spPr>
      </p:pic>
    </p:spTree>
    <p:extLst>
      <p:ext uri="{BB962C8B-B14F-4D97-AF65-F5344CB8AC3E}">
        <p14:creationId xmlns:p14="http://schemas.microsoft.com/office/powerpoint/2010/main" val="2243241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EC2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0107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rgbClr val="6EC24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6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68465-8487-42ED-8824-9D974BFC2514}"/>
              </a:ext>
            </a:extLst>
          </p:cNvPr>
          <p:cNvSpPr/>
          <p:nvPr userDrawn="1"/>
        </p:nvSpPr>
        <p:spPr>
          <a:xfrm>
            <a:off x="0" y="1033153"/>
            <a:ext cx="12192000" cy="58248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rgbClr val="6EC24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488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906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760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1"/>
                </a:solidFill>
              </a:defRPr>
            </a:lvl1pPr>
            <a:lvl2pPr>
              <a:defRPr sz="2000">
                <a:solidFill>
                  <a:srgbClr val="6EC24A"/>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1"/>
                </a:solidFill>
              </a:defRPr>
            </a:lvl1pPr>
            <a:lvl2pPr>
              <a:defRPr sz="2000">
                <a:solidFill>
                  <a:srgbClr val="6EC24A"/>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527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53771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6543-0BBA-1644-913F-F77F53B195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CEA97-3EA9-CD48-9DE0-1AE1B96D2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B8CB1-4AD6-A049-B291-0B0613007CED}"/>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5" name="Footer Placeholder 4">
            <a:extLst>
              <a:ext uri="{FF2B5EF4-FFF2-40B4-BE49-F238E27FC236}">
                <a16:creationId xmlns:a16="http://schemas.microsoft.com/office/drawing/2014/main" id="{A6A51D1A-74AF-8945-B326-F115BBDF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6F2E8-8287-FA44-8B36-91FA271ED09A}"/>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2355410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880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5198901" cy="5853113"/>
          </a:xfrm>
        </p:spPr>
        <p:txBody>
          <a:bodyPr/>
          <a:lstStyle>
            <a:lvl1pPr>
              <a:defRPr sz="2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0276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6812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815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529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EC2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93809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37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6E4032-3ECF-4F31-A2C1-E152EBD61C13}"/>
              </a:ext>
            </a:extLst>
          </p:cNvPr>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39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D9EAAF6E-3C17-904C-A586-8A625CC6DB2B}"/>
              </a:ext>
            </a:extLst>
          </p:cNvPr>
          <p:cNvSpPr txBox="1">
            <a:spLocks noChangeArrowheads="1"/>
          </p:cNvSpPr>
          <p:nvPr/>
        </p:nvSpPr>
        <p:spPr bwMode="auto">
          <a:xfrm>
            <a:off x="383117" y="6403975"/>
            <a:ext cx="9550400" cy="247650"/>
          </a:xfrm>
          <a:prstGeom prst="rect">
            <a:avLst/>
          </a:prstGeom>
          <a:solidFill>
            <a:srgbClr val="3F2A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bg1"/>
                </a:solidFill>
                <a:latin typeface="Arial" panose="020B0604020202020204" pitchFamily="34" charset="0"/>
                <a:cs typeface="Arial" panose="020B0604020202020204" pitchFamily="34" charset="0"/>
              </a:rPr>
              <a:t> © 2020 AAMC. May not be reproduced without permission.</a:t>
            </a:r>
          </a:p>
        </p:txBody>
      </p:sp>
      <p:sp>
        <p:nvSpPr>
          <p:cNvPr id="2" name="Title 1"/>
          <p:cNvSpPr>
            <a:spLocks noGrp="1"/>
          </p:cNvSpPr>
          <p:nvPr>
            <p:ph type="title"/>
          </p:nvPr>
        </p:nvSpPr>
        <p:spPr>
          <a:xfrm>
            <a:off x="963084" y="440690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8976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369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8550-D1D0-C64C-BB02-D492992B9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9B87A-98FB-EB4D-B039-FAC444F6B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11868F-94F7-444D-8741-577A113750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11F9D-9F46-894E-9FED-E2FA5171A1E3}"/>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6" name="Footer Placeholder 5">
            <a:extLst>
              <a:ext uri="{FF2B5EF4-FFF2-40B4-BE49-F238E27FC236}">
                <a16:creationId xmlns:a16="http://schemas.microsoft.com/office/drawing/2014/main" id="{211DAD3A-C69B-594C-990C-F7B71C1A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F261A-D147-0D47-96CF-19700401A8E6}"/>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431902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1"/>
                </a:solidFill>
              </a:defRPr>
            </a:lvl1pPr>
            <a:lvl2pPr>
              <a:defRPr sz="2000">
                <a:solidFill>
                  <a:srgbClr val="6EC24A"/>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1"/>
                </a:solidFill>
              </a:defRPr>
            </a:lvl1pPr>
            <a:lvl2pPr>
              <a:defRPr sz="2000">
                <a:solidFill>
                  <a:srgbClr val="6EC24A"/>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108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00068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4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5198901" cy="5853113"/>
          </a:xfrm>
        </p:spPr>
        <p:txBody>
          <a:bodyPr/>
          <a:lstStyle>
            <a:lvl1pPr>
              <a:defRPr sz="2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32191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141283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237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25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FBF6-C4B8-C846-9135-2BD29690E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D86F09-A5F6-424E-B399-8D5CE36B1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6717A-D9AD-6149-9093-7968EFDEA8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7BE0F6-CE01-DD4D-BD87-8DC63CA87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559864-524F-EA4B-8768-7E4D339EA3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538B1D-F86A-724E-8FEB-D99D097AFB58}"/>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8" name="Footer Placeholder 7">
            <a:extLst>
              <a:ext uri="{FF2B5EF4-FFF2-40B4-BE49-F238E27FC236}">
                <a16:creationId xmlns:a16="http://schemas.microsoft.com/office/drawing/2014/main" id="{9C847F4A-C914-8D47-ADDF-D2663BCB04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3781FD-89DA-0C48-9845-B998443C1338}"/>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369974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7ED0-8E81-5348-9DD4-504E304B4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8C05F8-274A-2445-868B-469B9A233ABC}"/>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4" name="Footer Placeholder 3">
            <a:extLst>
              <a:ext uri="{FF2B5EF4-FFF2-40B4-BE49-F238E27FC236}">
                <a16:creationId xmlns:a16="http://schemas.microsoft.com/office/drawing/2014/main" id="{1BECFBFF-0A70-AE49-8C75-6C4692F8D7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C679B6-7D0A-8348-9448-1E423FC11DB8}"/>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336375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7DE1A-E41D-1748-AB4F-21AC1F83353B}"/>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3" name="Footer Placeholder 2">
            <a:extLst>
              <a:ext uri="{FF2B5EF4-FFF2-40B4-BE49-F238E27FC236}">
                <a16:creationId xmlns:a16="http://schemas.microsoft.com/office/drawing/2014/main" id="{42D87D93-334D-D94E-83DA-AF59512228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EEE513-9412-7D47-9386-16879541E47D}"/>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4701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477B-30C9-754C-95AD-B69939998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4D736D-7D5E-D04C-BA47-C14F525BE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05ABB-1AF1-D142-8C76-A763A08B9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17665-68F0-C44C-A1BB-DE610B0678C6}"/>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6" name="Footer Placeholder 5">
            <a:extLst>
              <a:ext uri="{FF2B5EF4-FFF2-40B4-BE49-F238E27FC236}">
                <a16:creationId xmlns:a16="http://schemas.microsoft.com/office/drawing/2014/main" id="{E30DFAAC-4CBD-5F44-84D2-870AD616E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B5BE8-644C-8549-91D3-AE7CBF8C3904}"/>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364899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9814-1409-3549-B0C1-F69F2F988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F0D0C-29E9-C24B-A087-1B21F99C0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FC70F3-CF70-F943-9A26-3B1F245B2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85132-0570-CB4C-8E85-0747596D52AD}"/>
              </a:ext>
            </a:extLst>
          </p:cNvPr>
          <p:cNvSpPr>
            <a:spLocks noGrp="1"/>
          </p:cNvSpPr>
          <p:nvPr>
            <p:ph type="dt" sz="half" idx="10"/>
          </p:nvPr>
        </p:nvSpPr>
        <p:spPr/>
        <p:txBody>
          <a:bodyPr/>
          <a:lstStyle/>
          <a:p>
            <a:fld id="{5CB699E8-5AEF-D34F-8266-5E58788CD1C6}" type="datetimeFigureOut">
              <a:rPr lang="en-US" smtClean="0"/>
              <a:t>10/4/23</a:t>
            </a:fld>
            <a:endParaRPr lang="en-US"/>
          </a:p>
        </p:txBody>
      </p:sp>
      <p:sp>
        <p:nvSpPr>
          <p:cNvPr id="6" name="Footer Placeholder 5">
            <a:extLst>
              <a:ext uri="{FF2B5EF4-FFF2-40B4-BE49-F238E27FC236}">
                <a16:creationId xmlns:a16="http://schemas.microsoft.com/office/drawing/2014/main" id="{253EBE45-5D23-4F40-B544-8F8701C5C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E7E89-3828-B54C-808E-D1A269392EA6}"/>
              </a:ext>
            </a:extLst>
          </p:cNvPr>
          <p:cNvSpPr>
            <a:spLocks noGrp="1"/>
          </p:cNvSpPr>
          <p:nvPr>
            <p:ph type="sldNum" sz="quarter" idx="12"/>
          </p:nvPr>
        </p:nvSpPr>
        <p:spPr/>
        <p:txBody>
          <a:bodyPr/>
          <a:lstStyle/>
          <a:p>
            <a:fld id="{F1F9ACF8-4AF9-C245-A19E-071014846368}" type="slidenum">
              <a:rPr lang="en-US" smtClean="0"/>
              <a:t>‹#›</a:t>
            </a:fld>
            <a:endParaRPr lang="en-US"/>
          </a:p>
        </p:txBody>
      </p:sp>
    </p:spTree>
    <p:extLst>
      <p:ext uri="{BB962C8B-B14F-4D97-AF65-F5344CB8AC3E}">
        <p14:creationId xmlns:p14="http://schemas.microsoft.com/office/powerpoint/2010/main" val="282876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003B2-705D-0E4D-8F9C-4BD35A4DA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14B20-D88F-C44F-A315-68ECB6250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C9A11-B842-A64F-BC9E-6DA1BFE42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99E8-5AEF-D34F-8266-5E58788CD1C6}" type="datetimeFigureOut">
              <a:rPr lang="en-US" smtClean="0"/>
              <a:t>10/4/23</a:t>
            </a:fld>
            <a:endParaRPr lang="en-US"/>
          </a:p>
        </p:txBody>
      </p:sp>
      <p:sp>
        <p:nvSpPr>
          <p:cNvPr id="5" name="Footer Placeholder 4">
            <a:extLst>
              <a:ext uri="{FF2B5EF4-FFF2-40B4-BE49-F238E27FC236}">
                <a16:creationId xmlns:a16="http://schemas.microsoft.com/office/drawing/2014/main" id="{B87CE3E2-BB4B-7747-A3E5-AC97AB550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5B47E1-4BDC-0F4F-890B-3EB62239F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9ACF8-4AF9-C245-A19E-071014846368}" type="slidenum">
              <a:rPr lang="en-US" smtClean="0"/>
              <a:t>‹#›</a:t>
            </a:fld>
            <a:endParaRPr lang="en-US"/>
          </a:p>
        </p:txBody>
      </p:sp>
    </p:spTree>
    <p:extLst>
      <p:ext uri="{BB962C8B-B14F-4D97-AF65-F5344CB8AC3E}">
        <p14:creationId xmlns:p14="http://schemas.microsoft.com/office/powerpoint/2010/main" val="384100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92E12-7D59-413F-813F-BCB31D64136D}"/>
              </a:ext>
            </a:extLst>
          </p:cNvPr>
          <p:cNvSpPr>
            <a:spLocks noGrp="1"/>
          </p:cNvSpPr>
          <p:nvPr>
            <p:ph type="title"/>
          </p:nvPr>
        </p:nvSpPr>
        <p:spPr>
          <a:xfrm>
            <a:off x="838200" y="365126"/>
            <a:ext cx="10515600" cy="105026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320BC3-1158-41CC-B93A-66335D71E75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56C22D-AC83-4059-A3D7-F771AF561E4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76EBE-4BD0-4146-AD4B-166BA978BA0F}" type="datetimeFigureOut">
              <a:rPr lang="en-US" smtClean="0"/>
              <a:t>10/4/23</a:t>
            </a:fld>
            <a:endParaRPr lang="en-US"/>
          </a:p>
        </p:txBody>
      </p:sp>
      <p:sp>
        <p:nvSpPr>
          <p:cNvPr id="5" name="Footer Placeholder 4">
            <a:extLst>
              <a:ext uri="{FF2B5EF4-FFF2-40B4-BE49-F238E27FC236}">
                <a16:creationId xmlns:a16="http://schemas.microsoft.com/office/drawing/2014/main" id="{034DDA84-6AAF-4C90-B874-D9E5F8A799B2}"/>
              </a:ext>
            </a:extLst>
          </p:cNvPr>
          <p:cNvSpPr>
            <a:spLocks noGrp="1"/>
          </p:cNvSpPr>
          <p:nvPr>
            <p:ph type="ftr" sz="quarter" idx="3"/>
          </p:nvPr>
        </p:nvSpPr>
        <p:spPr>
          <a:xfrm>
            <a:off x="6096001" y="6356351"/>
            <a:ext cx="42321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85F9A4-446F-4BF2-BE6D-E140218176B3}"/>
              </a:ext>
            </a:extLst>
          </p:cNvPr>
          <p:cNvSpPr>
            <a:spLocks noGrp="1"/>
          </p:cNvSpPr>
          <p:nvPr>
            <p:ph type="sldNum" sz="quarter" idx="4"/>
          </p:nvPr>
        </p:nvSpPr>
        <p:spPr>
          <a:xfrm>
            <a:off x="10552387" y="6356351"/>
            <a:ext cx="801413" cy="365125"/>
          </a:xfrm>
          <a:prstGeom prst="rect">
            <a:avLst/>
          </a:prstGeom>
        </p:spPr>
        <p:txBody>
          <a:bodyPr vert="horz" lIns="91440" tIns="45720" rIns="91440" bIns="45720" rtlCol="0" anchor="ctr"/>
          <a:lstStyle>
            <a:lvl1pPr algn="r">
              <a:defRPr sz="1867">
                <a:solidFill>
                  <a:schemeClr val="tx2"/>
                </a:solidFill>
                <a:latin typeface="+mj-lt"/>
              </a:defRPr>
            </a:lvl1pPr>
          </a:lstStyle>
          <a:p>
            <a:fld id="{4CA69704-3DAD-426B-A48C-A4285C4C4C60}" type="slidenum">
              <a:rPr lang="en-US" smtClean="0"/>
              <a:pPr/>
              <a:t>‹#›</a:t>
            </a:fld>
            <a:endParaRPr lang="en-US"/>
          </a:p>
        </p:txBody>
      </p:sp>
      <p:sp>
        <p:nvSpPr>
          <p:cNvPr id="7" name="Google Shape;28;p5">
            <a:extLst>
              <a:ext uri="{FF2B5EF4-FFF2-40B4-BE49-F238E27FC236}">
                <a16:creationId xmlns:a16="http://schemas.microsoft.com/office/drawing/2014/main" id="{B56C2907-77E7-4EDC-BD1F-739C2049C12B}"/>
              </a:ext>
            </a:extLst>
          </p:cNvPr>
          <p:cNvSpPr/>
          <p:nvPr userDrawn="1"/>
        </p:nvSpPr>
        <p:spPr>
          <a:xfrm>
            <a:off x="0" y="0"/>
            <a:ext cx="134000" cy="6858000"/>
          </a:xfrm>
          <a:prstGeom prst="rect">
            <a:avLst/>
          </a:prstGeom>
          <a:solidFill>
            <a:schemeClr val="tx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23968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E4E5CB-EF1D-A54C-801F-A86106D0C5AF}"/>
              </a:ext>
            </a:extLst>
          </p:cNvPr>
          <p:cNvSpPr>
            <a:spLocks noGrp="1" noChangeArrowheads="1"/>
          </p:cNvSpPr>
          <p:nvPr>
            <p:ph type="title"/>
          </p:nvPr>
        </p:nvSpPr>
        <p:spPr bwMode="auto">
          <a:xfrm>
            <a:off x="609600" y="274638"/>
            <a:ext cx="93239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2386C38-A487-8642-A54D-9D4CBD231AE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5">
            <a:extLst>
              <a:ext uri="{FF2B5EF4-FFF2-40B4-BE49-F238E27FC236}">
                <a16:creationId xmlns:a16="http://schemas.microsoft.com/office/drawing/2014/main" id="{FC10DC6D-4A82-4445-931F-4F7C43C3F1F3}"/>
              </a:ext>
            </a:extLst>
          </p:cNvPr>
          <p:cNvSpPr txBox="1">
            <a:spLocks noChangeArrowheads="1"/>
          </p:cNvSpPr>
          <p:nvPr/>
        </p:nvSpPr>
        <p:spPr bwMode="auto">
          <a:xfrm>
            <a:off x="383117" y="6403975"/>
            <a:ext cx="9550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0">
                <a:solidFill>
                  <a:schemeClr val="bg1"/>
                </a:solidFill>
                <a:latin typeface="Arial" panose="020B0604020202020204" pitchFamily="34" charset="0"/>
                <a:cs typeface="Arial" panose="020B0604020202020204" pitchFamily="34" charset="0"/>
              </a:rPr>
              <a:t> © 2023 AAMC. May not be reproduced without permission.</a:t>
            </a:r>
          </a:p>
        </p:txBody>
      </p:sp>
    </p:spTree>
    <p:extLst>
      <p:ext uri="{BB962C8B-B14F-4D97-AF65-F5344CB8AC3E}">
        <p14:creationId xmlns:p14="http://schemas.microsoft.com/office/powerpoint/2010/main" val="599002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fontAlgn="base" hangingPunct="1">
        <a:spcBef>
          <a:spcPct val="0"/>
        </a:spcBef>
        <a:spcAft>
          <a:spcPct val="0"/>
        </a:spcAft>
        <a:defRPr sz="4000" b="1" kern="1200">
          <a:solidFill>
            <a:schemeClr val="tx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000" kern="1200">
          <a:solidFill>
            <a:srgbClr val="6EC24A"/>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E4E5CB-EF1D-A54C-801F-A86106D0C5AF}"/>
              </a:ext>
            </a:extLst>
          </p:cNvPr>
          <p:cNvSpPr>
            <a:spLocks noGrp="1" noChangeArrowheads="1"/>
          </p:cNvSpPr>
          <p:nvPr>
            <p:ph type="title"/>
          </p:nvPr>
        </p:nvSpPr>
        <p:spPr bwMode="auto">
          <a:xfrm>
            <a:off x="609600" y="274638"/>
            <a:ext cx="93239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2386C38-A487-8642-A54D-9D4CBD231AE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Box 5">
            <a:extLst>
              <a:ext uri="{FF2B5EF4-FFF2-40B4-BE49-F238E27FC236}">
                <a16:creationId xmlns:a16="http://schemas.microsoft.com/office/drawing/2014/main" id="{FC10DC6D-4A82-4445-931F-4F7C43C3F1F3}"/>
              </a:ext>
            </a:extLst>
          </p:cNvPr>
          <p:cNvSpPr txBox="1">
            <a:spLocks noChangeArrowheads="1"/>
          </p:cNvSpPr>
          <p:nvPr/>
        </p:nvSpPr>
        <p:spPr bwMode="auto">
          <a:xfrm>
            <a:off x="383117" y="6403975"/>
            <a:ext cx="9550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0" dirty="0">
                <a:solidFill>
                  <a:schemeClr val="bg1"/>
                </a:solidFill>
                <a:latin typeface="Arial" panose="020B0604020202020204" pitchFamily="34" charset="0"/>
                <a:cs typeface="Arial" panose="020B0604020202020204" pitchFamily="34" charset="0"/>
              </a:rPr>
              <a:t> © 2023 AAMC. May not be reproduced without permission.</a:t>
            </a:r>
          </a:p>
        </p:txBody>
      </p:sp>
    </p:spTree>
    <p:extLst>
      <p:ext uri="{BB962C8B-B14F-4D97-AF65-F5344CB8AC3E}">
        <p14:creationId xmlns:p14="http://schemas.microsoft.com/office/powerpoint/2010/main" val="18808718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457200" rtl="0" eaLnBrk="1" fontAlgn="base" hangingPunct="1">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000" kern="1200">
          <a:solidFill>
            <a:srgbClr val="6EC24A"/>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07/s11606-020-05703-7"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46C11-F0F3-7E4B-AFDB-2298F7D55D3F}"/>
              </a:ext>
            </a:extLst>
          </p:cNvPr>
          <p:cNvSpPr txBox="1">
            <a:spLocks/>
          </p:cNvSpPr>
          <p:nvPr/>
        </p:nvSpPr>
        <p:spPr>
          <a:xfrm>
            <a:off x="773061" y="1589213"/>
            <a:ext cx="10645877" cy="2518677"/>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600"/>
              </a:spcBef>
            </a:pPr>
            <a:r>
              <a:rPr lang="en-US" dirty="0">
                <a:solidFill>
                  <a:srgbClr val="448F9C"/>
                </a:solidFill>
              </a:rPr>
              <a:t>Improving PCP – Specialist Communication in Rhode Island:</a:t>
            </a:r>
          </a:p>
          <a:p>
            <a:pPr>
              <a:spcBef>
                <a:spcPts val="600"/>
              </a:spcBef>
            </a:pPr>
            <a:r>
              <a:rPr lang="en-US" sz="5600" dirty="0">
                <a:solidFill>
                  <a:srgbClr val="448F9C"/>
                </a:solidFill>
              </a:rPr>
              <a:t>Implementation of AAMC Project CORE</a:t>
            </a:r>
          </a:p>
        </p:txBody>
      </p:sp>
      <p:pic>
        <p:nvPicPr>
          <p:cNvPr id="2" name="Picture 1">
            <a:extLst>
              <a:ext uri="{FF2B5EF4-FFF2-40B4-BE49-F238E27FC236}">
                <a16:creationId xmlns:a16="http://schemas.microsoft.com/office/drawing/2014/main" id="{2DDB352D-4E0D-C3E5-7498-2BCE66406A8A}"/>
              </a:ext>
            </a:extLst>
          </p:cNvPr>
          <p:cNvPicPr>
            <a:picLocks noChangeAspect="1"/>
          </p:cNvPicPr>
          <p:nvPr/>
        </p:nvPicPr>
        <p:blipFill>
          <a:blip r:embed="rId3"/>
          <a:stretch>
            <a:fillRect/>
          </a:stretch>
        </p:blipFill>
        <p:spPr>
          <a:xfrm>
            <a:off x="3431458" y="4009448"/>
            <a:ext cx="5181600" cy="1442145"/>
          </a:xfrm>
          <a:prstGeom prst="rect">
            <a:avLst/>
          </a:prstGeom>
        </p:spPr>
      </p:pic>
      <p:pic>
        <p:nvPicPr>
          <p:cNvPr id="3" name="Picture 2">
            <a:extLst>
              <a:ext uri="{FF2B5EF4-FFF2-40B4-BE49-F238E27FC236}">
                <a16:creationId xmlns:a16="http://schemas.microsoft.com/office/drawing/2014/main" id="{86FB4C79-D6CB-C64E-912B-6755ED74A945}"/>
              </a:ext>
            </a:extLst>
          </p:cNvPr>
          <p:cNvPicPr>
            <a:picLocks noChangeAspect="1"/>
          </p:cNvPicPr>
          <p:nvPr/>
        </p:nvPicPr>
        <p:blipFill>
          <a:blip r:embed="rId4"/>
          <a:stretch>
            <a:fillRect/>
          </a:stretch>
        </p:blipFill>
        <p:spPr>
          <a:xfrm>
            <a:off x="1527226" y="6160659"/>
            <a:ext cx="2474502" cy="597634"/>
          </a:xfrm>
          <a:prstGeom prst="rect">
            <a:avLst/>
          </a:prstGeom>
        </p:spPr>
      </p:pic>
      <p:pic>
        <p:nvPicPr>
          <p:cNvPr id="6" name="Graphic 5">
            <a:extLst>
              <a:ext uri="{FF2B5EF4-FFF2-40B4-BE49-F238E27FC236}">
                <a16:creationId xmlns:a16="http://schemas.microsoft.com/office/drawing/2014/main" id="{0A52A0A1-0D0C-50D9-8EA0-21F298E2A5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5829" y="6161053"/>
            <a:ext cx="4272742" cy="694095"/>
          </a:xfrm>
          <a:prstGeom prst="rect">
            <a:avLst/>
          </a:prstGeom>
        </p:spPr>
      </p:pic>
      <p:pic>
        <p:nvPicPr>
          <p:cNvPr id="7" name="Picture 6">
            <a:extLst>
              <a:ext uri="{FF2B5EF4-FFF2-40B4-BE49-F238E27FC236}">
                <a16:creationId xmlns:a16="http://schemas.microsoft.com/office/drawing/2014/main" id="{382E3255-AA2A-4BCA-9497-DFE0B75E9994}"/>
              </a:ext>
            </a:extLst>
          </p:cNvPr>
          <p:cNvPicPr>
            <a:picLocks noChangeAspect="1"/>
          </p:cNvPicPr>
          <p:nvPr/>
        </p:nvPicPr>
        <p:blipFill>
          <a:blip r:embed="rId7"/>
          <a:stretch>
            <a:fillRect/>
          </a:stretch>
        </p:blipFill>
        <p:spPr>
          <a:xfrm>
            <a:off x="4387778" y="6172302"/>
            <a:ext cx="3268960" cy="564231"/>
          </a:xfrm>
          <a:prstGeom prst="rect">
            <a:avLst/>
          </a:prstGeom>
        </p:spPr>
      </p:pic>
    </p:spTree>
    <p:extLst>
      <p:ext uri="{BB962C8B-B14F-4D97-AF65-F5344CB8AC3E}">
        <p14:creationId xmlns:p14="http://schemas.microsoft.com/office/powerpoint/2010/main" val="64439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15F8-7B7B-4BAC-8800-2AFC97CFE4B5}"/>
              </a:ext>
            </a:extLst>
          </p:cNvPr>
          <p:cNvSpPr>
            <a:spLocks noGrp="1"/>
          </p:cNvSpPr>
          <p:nvPr>
            <p:ph type="title"/>
          </p:nvPr>
        </p:nvSpPr>
        <p:spPr/>
        <p:txBody>
          <a:bodyPr/>
          <a:lstStyle/>
          <a:p>
            <a:r>
              <a:rPr lang="en-US" dirty="0"/>
              <a:t>Enhancing Referrals with Point-of-Care Decision Support in the EHR</a:t>
            </a:r>
          </a:p>
        </p:txBody>
      </p:sp>
      <p:pic>
        <p:nvPicPr>
          <p:cNvPr id="4" name="Picture 3">
            <a:extLst>
              <a:ext uri="{FF2B5EF4-FFF2-40B4-BE49-F238E27FC236}">
                <a16:creationId xmlns:a16="http://schemas.microsoft.com/office/drawing/2014/main" id="{2E11F304-9A3F-4218-AC81-F17AE9B06B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2" r="47354"/>
          <a:stretch/>
        </p:blipFill>
        <p:spPr>
          <a:xfrm>
            <a:off x="1026682" y="1952202"/>
            <a:ext cx="6123696" cy="4166995"/>
          </a:xfrm>
          <a:prstGeom prst="rect">
            <a:avLst/>
          </a:prstGeom>
        </p:spPr>
      </p:pic>
      <p:sp>
        <p:nvSpPr>
          <p:cNvPr id="5" name="Shape 226">
            <a:extLst>
              <a:ext uri="{FF2B5EF4-FFF2-40B4-BE49-F238E27FC236}">
                <a16:creationId xmlns:a16="http://schemas.microsoft.com/office/drawing/2014/main" id="{52FD6746-07B4-47A1-A165-22341A6657FF}"/>
              </a:ext>
            </a:extLst>
          </p:cNvPr>
          <p:cNvSpPr/>
          <p:nvPr/>
        </p:nvSpPr>
        <p:spPr>
          <a:xfrm>
            <a:off x="7785419" y="2169804"/>
            <a:ext cx="3660091" cy="3731789"/>
          </a:xfrm>
          <a:prstGeom prst="rect">
            <a:avLst/>
          </a:prstGeom>
          <a:noFill/>
          <a:ln w="12700">
            <a:noFill/>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defTabSz="241087" eaLnBrk="0" fontAlgn="base" hangingPunct="0">
              <a:spcBef>
                <a:spcPct val="0"/>
              </a:spcBef>
              <a:spcAft>
                <a:spcPct val="0"/>
              </a:spcAft>
              <a:buSzPct val="100000"/>
              <a:defRPr sz="2400">
                <a:solidFill>
                  <a:srgbClr val="535353"/>
                </a:solidFill>
                <a:latin typeface="Arial"/>
                <a:ea typeface="Arial"/>
                <a:cs typeface="Arial"/>
                <a:sym typeface="Arial"/>
              </a:defRPr>
            </a:pPr>
            <a:r>
              <a:rPr lang="en-US" sz="2000" b="1" dirty="0">
                <a:solidFill>
                  <a:srgbClr val="8064A2"/>
                </a:solidFill>
                <a:latin typeface="Arial"/>
                <a:cs typeface="Arial"/>
                <a:sym typeface="Arial"/>
              </a:rPr>
              <a:t>Problem-Specific Decision Support Through:</a:t>
            </a:r>
            <a:endParaRPr lang="en-US" sz="2000" dirty="0">
              <a:solidFill>
                <a:srgbClr val="8064A2"/>
              </a:solidFill>
              <a:latin typeface="Arial"/>
              <a:cs typeface="Arial"/>
              <a:sym typeface="Arial"/>
            </a:endParaRPr>
          </a:p>
          <a:p>
            <a:pPr marL="214308" indent="-214308" defTabSz="241087" eaLnBrk="0" fontAlgn="base" hangingPunct="0">
              <a:spcBef>
                <a:spcPts val="600"/>
              </a:spcBef>
              <a:spcAft>
                <a:spcPts val="600"/>
              </a:spcAft>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solidFill>
                  <a:prstClr val="black"/>
                </a:solidFill>
                <a:latin typeface="Arial"/>
                <a:cs typeface="Arial"/>
                <a:sym typeface="Arial"/>
              </a:rPr>
              <a:t>Pre-referral evaluation &amp; management guidance</a:t>
            </a:r>
          </a:p>
          <a:p>
            <a:pPr marL="214308" indent="-214308" defTabSz="241087" eaLnBrk="0" fontAlgn="base" hangingPunct="0">
              <a:spcBef>
                <a:spcPts val="600"/>
              </a:spcBef>
              <a:spcAft>
                <a:spcPts val="600"/>
              </a:spcAft>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solidFill>
                  <a:prstClr val="black"/>
                </a:solidFill>
                <a:latin typeface="Arial"/>
                <a:cs typeface="Arial"/>
                <a:sym typeface="Arial"/>
              </a:rPr>
              <a:t>Clear clinical question</a:t>
            </a:r>
          </a:p>
          <a:p>
            <a:pPr marL="214308" indent="-214308" defTabSz="241087" eaLnBrk="0" fontAlgn="base" hangingPunct="0">
              <a:spcBef>
                <a:spcPts val="600"/>
              </a:spcBef>
              <a:spcAft>
                <a:spcPts val="600"/>
              </a:spcAft>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solidFill>
                  <a:prstClr val="black"/>
                </a:solidFill>
                <a:latin typeface="Arial"/>
                <a:cs typeface="Arial"/>
                <a:sym typeface="Arial"/>
              </a:rPr>
              <a:t>Relevant data (tests, labs)</a:t>
            </a:r>
          </a:p>
          <a:p>
            <a:pPr marL="214308" indent="-214308" defTabSz="241087" eaLnBrk="0" fontAlgn="base" hangingPunct="0">
              <a:spcBef>
                <a:spcPts val="600"/>
              </a:spcBef>
              <a:spcAft>
                <a:spcPts val="600"/>
              </a:spcAft>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solidFill>
                  <a:prstClr val="black"/>
                </a:solidFill>
                <a:latin typeface="Arial"/>
                <a:cs typeface="Arial"/>
                <a:sym typeface="Arial"/>
              </a:rPr>
              <a:t>Co-management preference</a:t>
            </a:r>
          </a:p>
          <a:p>
            <a:pPr defTabSz="241087" eaLnBrk="0" fontAlgn="base" hangingPunct="0">
              <a:spcBef>
                <a:spcPts val="600"/>
              </a:spcBef>
              <a:spcAft>
                <a:spcPts val="600"/>
              </a:spcAft>
              <a:buSzPct val="100000"/>
              <a:defRPr sz="2400">
                <a:solidFill>
                  <a:srgbClr val="535353"/>
                </a:solidFill>
                <a:latin typeface="Arial"/>
                <a:ea typeface="Arial"/>
                <a:cs typeface="Arial"/>
                <a:sym typeface="Arial"/>
              </a:defRPr>
            </a:pPr>
            <a:endParaRPr lang="en-US" dirty="0">
              <a:solidFill>
                <a:prstClr val="black"/>
              </a:solidFill>
              <a:latin typeface="Arial"/>
              <a:cs typeface="Arial"/>
              <a:sym typeface="Arial"/>
            </a:endParaRPr>
          </a:p>
          <a:p>
            <a:pPr defTabSz="241087" eaLnBrk="0" fontAlgn="base" hangingPunct="0">
              <a:spcBef>
                <a:spcPct val="0"/>
              </a:spcBef>
              <a:spcAft>
                <a:spcPct val="0"/>
              </a:spcAft>
              <a:buSzPct val="100000"/>
              <a:defRPr sz="2400">
                <a:solidFill>
                  <a:srgbClr val="535353"/>
                </a:solidFill>
                <a:latin typeface="Arial"/>
                <a:ea typeface="Arial"/>
                <a:cs typeface="Arial"/>
                <a:sym typeface="Arial"/>
              </a:defRPr>
            </a:pPr>
            <a:endParaRPr lang="en-US" dirty="0">
              <a:solidFill>
                <a:prstClr val="black"/>
              </a:solidFill>
              <a:latin typeface="Arial"/>
              <a:cs typeface="Arial"/>
              <a:sym typeface="Arial"/>
            </a:endParaRPr>
          </a:p>
        </p:txBody>
      </p:sp>
    </p:spTree>
    <p:extLst>
      <p:ext uri="{BB962C8B-B14F-4D97-AF65-F5344CB8AC3E}">
        <p14:creationId xmlns:p14="http://schemas.microsoft.com/office/powerpoint/2010/main" val="375296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49E3-ABDA-4904-AAA5-946368E7350E}"/>
              </a:ext>
            </a:extLst>
          </p:cNvPr>
          <p:cNvSpPr>
            <a:spLocks noGrp="1"/>
          </p:cNvSpPr>
          <p:nvPr>
            <p:ph type="title"/>
          </p:nvPr>
        </p:nvSpPr>
        <p:spPr/>
        <p:txBody>
          <a:bodyPr/>
          <a:lstStyle/>
          <a:p>
            <a:r>
              <a:rPr lang="en-US" dirty="0"/>
              <a:t>Implementing CORE eConsults</a:t>
            </a:r>
          </a:p>
        </p:txBody>
      </p:sp>
      <p:pic>
        <p:nvPicPr>
          <p:cNvPr id="5" name="Picture 4">
            <a:extLst>
              <a:ext uri="{FF2B5EF4-FFF2-40B4-BE49-F238E27FC236}">
                <a16:creationId xmlns:a16="http://schemas.microsoft.com/office/drawing/2014/main" id="{6B14FBED-8581-43A6-992B-4A581292DA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215" r="2269"/>
          <a:stretch/>
        </p:blipFill>
        <p:spPr>
          <a:xfrm>
            <a:off x="6009848" y="1511478"/>
            <a:ext cx="5472656" cy="3835044"/>
          </a:xfrm>
          <a:prstGeom prst="rect">
            <a:avLst/>
          </a:prstGeom>
        </p:spPr>
      </p:pic>
      <p:sp>
        <p:nvSpPr>
          <p:cNvPr id="9" name="Shape 226">
            <a:extLst>
              <a:ext uri="{FF2B5EF4-FFF2-40B4-BE49-F238E27FC236}">
                <a16:creationId xmlns:a16="http://schemas.microsoft.com/office/drawing/2014/main" id="{B499B298-A31A-4996-AB0B-13664186FBB4}"/>
              </a:ext>
            </a:extLst>
          </p:cNvPr>
          <p:cNvSpPr/>
          <p:nvPr/>
        </p:nvSpPr>
        <p:spPr>
          <a:xfrm>
            <a:off x="709496" y="1317533"/>
            <a:ext cx="5111908" cy="5162950"/>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defTabSz="241087">
              <a:buSzPct val="100000"/>
              <a:defRPr sz="2400">
                <a:solidFill>
                  <a:srgbClr val="535353"/>
                </a:solidFill>
                <a:latin typeface="Arial"/>
                <a:ea typeface="Arial"/>
                <a:cs typeface="Arial"/>
                <a:sym typeface="Arial"/>
              </a:defRPr>
            </a:pPr>
            <a:r>
              <a:rPr lang="en-US" sz="2000" b="1" dirty="0">
                <a:solidFill>
                  <a:srgbClr val="3F2A55"/>
                </a:solidFill>
              </a:rPr>
              <a:t>eConsult Overview:</a:t>
            </a:r>
          </a:p>
          <a:p>
            <a:pPr defTabSz="241087">
              <a:buSzPct val="100000"/>
              <a:defRPr sz="2400">
                <a:solidFill>
                  <a:srgbClr val="535353"/>
                </a:solidFill>
                <a:latin typeface="Arial"/>
                <a:ea typeface="Arial"/>
                <a:cs typeface="Arial"/>
                <a:sym typeface="Arial"/>
              </a:defRPr>
            </a:pPr>
            <a:endParaRPr lang="en-US" sz="500" dirty="0">
              <a:solidFill>
                <a:srgbClr val="3F2A55"/>
              </a:solidFill>
            </a:endParaRPr>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t>Implemented in the EHR alongside the referral workflow</a:t>
            </a:r>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endParaRPr lang="en-US" sz="500" dirty="0"/>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t>Condition specific templates</a:t>
            </a:r>
          </a:p>
          <a:p>
            <a:pPr defTabSz="241087">
              <a:buSzPct val="100000"/>
              <a:defRPr sz="2400">
                <a:solidFill>
                  <a:srgbClr val="535353"/>
                </a:solidFill>
                <a:latin typeface="Arial"/>
                <a:ea typeface="Arial"/>
                <a:cs typeface="Arial"/>
                <a:sym typeface="Arial"/>
              </a:defRPr>
            </a:pPr>
            <a:endParaRPr lang="en-US" sz="500" dirty="0"/>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t>Initiated by a PCP to a designated specialist colleague </a:t>
            </a:r>
          </a:p>
          <a:p>
            <a:pPr defTabSz="241087">
              <a:buSzPct val="100000"/>
              <a:defRPr sz="2400">
                <a:solidFill>
                  <a:srgbClr val="535353"/>
                </a:solidFill>
                <a:latin typeface="Arial"/>
                <a:ea typeface="Arial"/>
                <a:cs typeface="Arial"/>
                <a:sym typeface="Arial"/>
              </a:defRPr>
            </a:pPr>
            <a:endParaRPr lang="en-US" sz="500" dirty="0"/>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t>Typically, straight forward, low-acuity issues (answerable with data available in the EHR)</a:t>
            </a:r>
          </a:p>
          <a:p>
            <a:pPr defTabSz="241087">
              <a:buSzPct val="100000"/>
              <a:defRPr sz="2400">
                <a:solidFill>
                  <a:srgbClr val="535353"/>
                </a:solidFill>
                <a:latin typeface="Arial"/>
                <a:ea typeface="Arial"/>
                <a:cs typeface="Arial"/>
                <a:sym typeface="Arial"/>
              </a:defRPr>
            </a:pPr>
            <a:endParaRPr lang="en-US" sz="500" dirty="0"/>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t>&lt; 3 business day response</a:t>
            </a:r>
          </a:p>
          <a:p>
            <a:pPr defTabSz="241087">
              <a:buSzPct val="100000"/>
              <a:defRPr sz="2400">
                <a:solidFill>
                  <a:srgbClr val="535353"/>
                </a:solidFill>
                <a:latin typeface="Arial"/>
                <a:ea typeface="Arial"/>
                <a:cs typeface="Arial"/>
                <a:sym typeface="Arial"/>
              </a:defRPr>
            </a:pPr>
            <a:endParaRPr lang="en-US" sz="500" dirty="0"/>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lang="en-US" sz="2000" dirty="0"/>
              <a:t>If too complex, specialist can recommend in-person visit</a:t>
            </a:r>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endParaRPr lang="en-US" sz="500" dirty="0"/>
          </a:p>
          <a:p>
            <a:pPr marL="214308" indent="-214308" defTabSz="241087">
              <a:buSzPct val="100000"/>
              <a:buFont typeface="Arial" panose="020B0604020202020204" pitchFamily="34" charset="0"/>
              <a:buChar char="•"/>
              <a:defRPr sz="2400">
                <a:solidFill>
                  <a:srgbClr val="535353"/>
                </a:solidFill>
                <a:latin typeface="Arial"/>
                <a:ea typeface="Arial"/>
                <a:cs typeface="Arial"/>
                <a:sym typeface="Arial"/>
              </a:defRPr>
            </a:pPr>
            <a:r>
              <a:rPr sz="2000" dirty="0"/>
              <a:t>RVU credit to </a:t>
            </a:r>
            <a:r>
              <a:rPr lang="en-US" sz="2000" dirty="0"/>
              <a:t>PCP &amp; specialist for completed eConsults</a:t>
            </a:r>
            <a:endParaRPr lang="en-US" sz="500" dirty="0"/>
          </a:p>
          <a:p>
            <a:pPr defTabSz="241087">
              <a:buSzPct val="100000"/>
              <a:defRPr sz="2400">
                <a:solidFill>
                  <a:srgbClr val="535353"/>
                </a:solidFill>
                <a:latin typeface="Arial"/>
                <a:ea typeface="Arial"/>
                <a:cs typeface="Arial"/>
                <a:sym typeface="Arial"/>
              </a:defRPr>
            </a:pPr>
            <a:endParaRPr lang="en-US" sz="800" dirty="0"/>
          </a:p>
        </p:txBody>
      </p:sp>
    </p:spTree>
    <p:extLst>
      <p:ext uri="{BB962C8B-B14F-4D97-AF65-F5344CB8AC3E}">
        <p14:creationId xmlns:p14="http://schemas.microsoft.com/office/powerpoint/2010/main" val="156487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92AF-ECB7-45EB-93C7-21DABCD90DD3}"/>
              </a:ext>
            </a:extLst>
          </p:cNvPr>
          <p:cNvSpPr>
            <a:spLocks noGrp="1"/>
          </p:cNvSpPr>
          <p:nvPr>
            <p:ph type="title"/>
          </p:nvPr>
        </p:nvSpPr>
        <p:spPr>
          <a:xfrm>
            <a:off x="609600" y="173936"/>
            <a:ext cx="9323917" cy="1143000"/>
          </a:xfrm>
        </p:spPr>
        <p:txBody>
          <a:bodyPr/>
          <a:lstStyle/>
          <a:p>
            <a:r>
              <a:rPr lang="en-US" dirty="0"/>
              <a:t>Specialties Active in Project CORE</a:t>
            </a:r>
          </a:p>
        </p:txBody>
      </p:sp>
      <p:sp>
        <p:nvSpPr>
          <p:cNvPr id="4" name="Content Placeholder 3">
            <a:extLst>
              <a:ext uri="{FF2B5EF4-FFF2-40B4-BE49-F238E27FC236}">
                <a16:creationId xmlns:a16="http://schemas.microsoft.com/office/drawing/2014/main" id="{F88EC4F7-FE4D-4BAD-A543-D650F10D31C9}"/>
              </a:ext>
            </a:extLst>
          </p:cNvPr>
          <p:cNvSpPr txBox="1">
            <a:spLocks/>
          </p:cNvSpPr>
          <p:nvPr/>
        </p:nvSpPr>
        <p:spPr>
          <a:xfrm>
            <a:off x="655275" y="1182756"/>
            <a:ext cx="2646381" cy="4939747"/>
          </a:xfrm>
          <a:prstGeom prst="rect">
            <a:avLst/>
          </a:prstGeom>
        </p:spPr>
        <p:txBody>
          <a:bodyPr>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000" kern="1200">
                <a:solidFill>
                  <a:srgbClr val="6EC24A"/>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00"/>
              </a:spcBef>
              <a:buClr>
                <a:prstClr val="black"/>
              </a:buClr>
              <a:buFont typeface="Arial" panose="020B0604020202020204" pitchFamily="34" charset="0"/>
              <a:buNone/>
            </a:pPr>
            <a:r>
              <a:rPr lang="en-US" sz="1600" b="1" dirty="0">
                <a:solidFill>
                  <a:srgbClr val="7030A0"/>
                </a:solidFill>
              </a:rPr>
              <a:t>Adult Specialties</a:t>
            </a:r>
          </a:p>
          <a:p>
            <a:pPr>
              <a:spcBef>
                <a:spcPts val="200"/>
              </a:spcBef>
              <a:buClr>
                <a:prstClr val="black"/>
              </a:buClr>
              <a:defRPr/>
            </a:pPr>
            <a:r>
              <a:rPr lang="en-US" sz="1400" dirty="0">
                <a:solidFill>
                  <a:schemeClr val="tx1"/>
                </a:solidFill>
              </a:rPr>
              <a:t>Allergy/Immunology</a:t>
            </a:r>
          </a:p>
          <a:p>
            <a:pPr>
              <a:spcBef>
                <a:spcPts val="200"/>
              </a:spcBef>
            </a:pPr>
            <a:r>
              <a:rPr lang="en-US" sz="1400" dirty="0">
                <a:solidFill>
                  <a:schemeClr val="tx1"/>
                </a:solidFill>
              </a:rPr>
              <a:t>Bariatrics</a:t>
            </a:r>
          </a:p>
          <a:p>
            <a:pPr>
              <a:spcBef>
                <a:spcPts val="200"/>
              </a:spcBef>
            </a:pPr>
            <a:r>
              <a:rPr lang="en-US" sz="1400" dirty="0">
                <a:solidFill>
                  <a:schemeClr val="tx1"/>
                </a:solidFill>
              </a:rPr>
              <a:t>Burn &amp; Wound</a:t>
            </a:r>
          </a:p>
          <a:p>
            <a:pPr>
              <a:spcBef>
                <a:spcPts val="200"/>
              </a:spcBef>
            </a:pPr>
            <a:r>
              <a:rPr lang="en-US" sz="1400" dirty="0">
                <a:solidFill>
                  <a:schemeClr val="tx1"/>
                </a:solidFill>
              </a:rPr>
              <a:t>Cardiology</a:t>
            </a:r>
          </a:p>
          <a:p>
            <a:pPr>
              <a:spcBef>
                <a:spcPts val="200"/>
              </a:spcBef>
            </a:pPr>
            <a:r>
              <a:rPr lang="en-US" sz="1400" dirty="0">
                <a:solidFill>
                  <a:schemeClr val="tx1"/>
                </a:solidFill>
              </a:rPr>
              <a:t>Colorectal Surgery</a:t>
            </a:r>
          </a:p>
          <a:p>
            <a:pPr>
              <a:spcBef>
                <a:spcPts val="200"/>
              </a:spcBef>
            </a:pPr>
            <a:r>
              <a:rPr lang="en-US" sz="1400" dirty="0">
                <a:solidFill>
                  <a:schemeClr val="tx1"/>
                </a:solidFill>
              </a:rPr>
              <a:t>Dermatology</a:t>
            </a:r>
          </a:p>
          <a:p>
            <a:pPr>
              <a:spcBef>
                <a:spcPts val="200"/>
              </a:spcBef>
            </a:pPr>
            <a:r>
              <a:rPr lang="en-US" sz="1400" dirty="0">
                <a:solidFill>
                  <a:schemeClr val="tx1"/>
                </a:solidFill>
              </a:rPr>
              <a:t>Endocrinology</a:t>
            </a:r>
          </a:p>
          <a:p>
            <a:pPr>
              <a:spcBef>
                <a:spcPts val="200"/>
              </a:spcBef>
            </a:pPr>
            <a:r>
              <a:rPr lang="en-US" sz="1400" dirty="0">
                <a:solidFill>
                  <a:schemeClr val="tx1"/>
                </a:solidFill>
              </a:rPr>
              <a:t>ENT</a:t>
            </a:r>
          </a:p>
          <a:p>
            <a:pPr>
              <a:spcBef>
                <a:spcPts val="200"/>
              </a:spcBef>
            </a:pPr>
            <a:r>
              <a:rPr lang="en-US" sz="1400" dirty="0">
                <a:solidFill>
                  <a:schemeClr val="tx1"/>
                </a:solidFill>
              </a:rPr>
              <a:t>Gastroenterology</a:t>
            </a:r>
          </a:p>
          <a:p>
            <a:pPr>
              <a:spcBef>
                <a:spcPts val="200"/>
              </a:spcBef>
            </a:pPr>
            <a:r>
              <a:rPr lang="en-US" sz="1400" dirty="0">
                <a:solidFill>
                  <a:schemeClr val="tx1"/>
                </a:solidFill>
              </a:rPr>
              <a:t>General Surgery</a:t>
            </a:r>
          </a:p>
          <a:p>
            <a:pPr>
              <a:spcBef>
                <a:spcPts val="200"/>
              </a:spcBef>
            </a:pPr>
            <a:r>
              <a:rPr lang="en-US" sz="1400" dirty="0">
                <a:solidFill>
                  <a:schemeClr val="tx1"/>
                </a:solidFill>
              </a:rPr>
              <a:t>Geriatrics</a:t>
            </a:r>
          </a:p>
          <a:p>
            <a:pPr>
              <a:spcBef>
                <a:spcPts val="200"/>
              </a:spcBef>
            </a:pPr>
            <a:r>
              <a:rPr lang="en-US" sz="1400" dirty="0">
                <a:solidFill>
                  <a:schemeClr val="tx1"/>
                </a:solidFill>
              </a:rPr>
              <a:t>Hand/Plastic Surgery</a:t>
            </a:r>
          </a:p>
          <a:p>
            <a:pPr>
              <a:spcBef>
                <a:spcPts val="200"/>
              </a:spcBef>
            </a:pPr>
            <a:r>
              <a:rPr lang="en-US" sz="1400" dirty="0">
                <a:solidFill>
                  <a:schemeClr val="tx1"/>
                </a:solidFill>
              </a:rPr>
              <a:t>Hematology</a:t>
            </a:r>
          </a:p>
          <a:p>
            <a:pPr>
              <a:spcBef>
                <a:spcPts val="200"/>
              </a:spcBef>
            </a:pPr>
            <a:r>
              <a:rPr lang="en-US" sz="1400" dirty="0">
                <a:solidFill>
                  <a:schemeClr val="tx1"/>
                </a:solidFill>
              </a:rPr>
              <a:t>Hepatology</a:t>
            </a:r>
          </a:p>
          <a:p>
            <a:pPr>
              <a:spcBef>
                <a:spcPts val="200"/>
              </a:spcBef>
            </a:pPr>
            <a:r>
              <a:rPr lang="en-US" sz="1400" dirty="0">
                <a:solidFill>
                  <a:schemeClr val="tx1"/>
                </a:solidFill>
              </a:rPr>
              <a:t>HIV Medicine</a:t>
            </a:r>
          </a:p>
          <a:p>
            <a:pPr>
              <a:spcBef>
                <a:spcPts val="200"/>
              </a:spcBef>
            </a:pPr>
            <a:r>
              <a:rPr lang="en-US" sz="1400" dirty="0">
                <a:solidFill>
                  <a:schemeClr val="tx1"/>
                </a:solidFill>
              </a:rPr>
              <a:t>Infectious Disease</a:t>
            </a:r>
          </a:p>
          <a:p>
            <a:pPr>
              <a:spcBef>
                <a:spcPts val="200"/>
              </a:spcBef>
            </a:pPr>
            <a:r>
              <a:rPr lang="en-US" sz="1400" dirty="0">
                <a:solidFill>
                  <a:schemeClr val="tx1"/>
                </a:solidFill>
              </a:rPr>
              <a:t>Maternal Fetal Medicine</a:t>
            </a:r>
          </a:p>
          <a:p>
            <a:pPr>
              <a:spcBef>
                <a:spcPts val="200"/>
              </a:spcBef>
            </a:pPr>
            <a:r>
              <a:rPr lang="en-US" sz="1400" dirty="0">
                <a:solidFill>
                  <a:schemeClr val="tx1"/>
                </a:solidFill>
              </a:rPr>
              <a:t>Medical Genetics </a:t>
            </a:r>
          </a:p>
          <a:p>
            <a:pPr>
              <a:spcBef>
                <a:spcPts val="200"/>
              </a:spcBef>
            </a:pPr>
            <a:r>
              <a:rPr lang="en-US" sz="1400" dirty="0">
                <a:solidFill>
                  <a:schemeClr val="tx1"/>
                </a:solidFill>
              </a:rPr>
              <a:t>Nephrology</a:t>
            </a:r>
          </a:p>
        </p:txBody>
      </p:sp>
      <p:sp>
        <p:nvSpPr>
          <p:cNvPr id="6" name="Content Placeholder 4">
            <a:extLst>
              <a:ext uri="{FF2B5EF4-FFF2-40B4-BE49-F238E27FC236}">
                <a16:creationId xmlns:a16="http://schemas.microsoft.com/office/drawing/2014/main" id="{B626EDC3-9E80-4247-BA45-1DE63D0EEE32}"/>
              </a:ext>
            </a:extLst>
          </p:cNvPr>
          <p:cNvSpPr txBox="1">
            <a:spLocks/>
          </p:cNvSpPr>
          <p:nvPr/>
        </p:nvSpPr>
        <p:spPr bwMode="auto">
          <a:xfrm>
            <a:off x="3226032" y="1182756"/>
            <a:ext cx="29876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000" kern="1200">
                <a:solidFill>
                  <a:srgbClr val="6EC24A"/>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00"/>
              </a:spcBef>
              <a:buClr>
                <a:prstClr val="black"/>
              </a:buClr>
              <a:buFont typeface="Arial" panose="020B0604020202020204" pitchFamily="34" charset="0"/>
              <a:buNone/>
            </a:pPr>
            <a:r>
              <a:rPr lang="en-US" sz="1600" b="1" dirty="0">
                <a:solidFill>
                  <a:srgbClr val="7030A0"/>
                </a:solidFill>
              </a:rPr>
              <a:t>Adult Specialties (Cont’d)</a:t>
            </a:r>
            <a:endParaRPr lang="en-US" sz="1600" dirty="0">
              <a:solidFill>
                <a:schemeClr val="tx1"/>
              </a:solidFill>
            </a:endParaRPr>
          </a:p>
          <a:p>
            <a:pPr>
              <a:spcBef>
                <a:spcPts val="200"/>
              </a:spcBef>
              <a:buClr>
                <a:prstClr val="black"/>
              </a:buClr>
            </a:pPr>
            <a:r>
              <a:rPr lang="en-US" sz="1400" kern="0" dirty="0">
                <a:solidFill>
                  <a:schemeClr val="tx1"/>
                </a:solidFill>
              </a:rPr>
              <a:t>Neurology</a:t>
            </a:r>
          </a:p>
          <a:p>
            <a:pPr>
              <a:spcBef>
                <a:spcPts val="200"/>
              </a:spcBef>
              <a:buClr>
                <a:prstClr val="black"/>
              </a:buClr>
            </a:pPr>
            <a:r>
              <a:rPr lang="en-US" sz="1400" kern="0" dirty="0">
                <a:solidFill>
                  <a:schemeClr val="tx1"/>
                </a:solidFill>
              </a:rPr>
              <a:t>Neurosurgery</a:t>
            </a:r>
          </a:p>
          <a:p>
            <a:pPr>
              <a:spcBef>
                <a:spcPts val="200"/>
              </a:spcBef>
              <a:buClr>
                <a:prstClr val="black"/>
              </a:buClr>
            </a:pPr>
            <a:r>
              <a:rPr lang="en-US" sz="1400" kern="0" dirty="0">
                <a:solidFill>
                  <a:schemeClr val="tx1"/>
                </a:solidFill>
              </a:rPr>
              <a:t>Ob-Gyn</a:t>
            </a:r>
            <a:endParaRPr lang="en-US" sz="1400" dirty="0">
              <a:solidFill>
                <a:schemeClr val="tx1"/>
              </a:solidFill>
            </a:endParaRPr>
          </a:p>
          <a:p>
            <a:pPr>
              <a:spcBef>
                <a:spcPts val="200"/>
              </a:spcBef>
              <a:buClr>
                <a:prstClr val="black"/>
              </a:buClr>
            </a:pPr>
            <a:r>
              <a:rPr lang="en-US" sz="1400" dirty="0">
                <a:solidFill>
                  <a:schemeClr val="tx1"/>
                </a:solidFill>
                <a:latin typeface="Arial"/>
                <a:cs typeface="Arial"/>
              </a:rPr>
              <a:t>Occupational &amp; Enviro </a:t>
            </a:r>
          </a:p>
          <a:p>
            <a:pPr>
              <a:spcBef>
                <a:spcPts val="200"/>
              </a:spcBef>
              <a:buClr>
                <a:srgbClr val="000000"/>
              </a:buClr>
            </a:pPr>
            <a:r>
              <a:rPr lang="en-US" sz="1400" dirty="0">
                <a:solidFill>
                  <a:schemeClr val="tx1"/>
                </a:solidFill>
                <a:latin typeface="Arial"/>
                <a:cs typeface="Arial"/>
              </a:rPr>
              <a:t>Oncology</a:t>
            </a:r>
            <a:endParaRPr lang="en-US" sz="3200" dirty="0">
              <a:solidFill>
                <a:schemeClr val="tx1"/>
              </a:solidFill>
              <a:latin typeface="Arial"/>
              <a:cs typeface="Arial"/>
            </a:endParaRPr>
          </a:p>
          <a:p>
            <a:pPr>
              <a:spcBef>
                <a:spcPts val="200"/>
              </a:spcBef>
              <a:buClr>
                <a:prstClr val="black"/>
              </a:buClr>
            </a:pPr>
            <a:r>
              <a:rPr lang="en-US" sz="1400" dirty="0">
                <a:solidFill>
                  <a:schemeClr val="tx1"/>
                </a:solidFill>
              </a:rPr>
              <a:t>Ophthalmology</a:t>
            </a:r>
          </a:p>
          <a:p>
            <a:pPr>
              <a:spcBef>
                <a:spcPts val="200"/>
              </a:spcBef>
              <a:buClr>
                <a:prstClr val="black"/>
              </a:buClr>
            </a:pPr>
            <a:r>
              <a:rPr lang="en-US" sz="1400" dirty="0">
                <a:solidFill>
                  <a:schemeClr val="tx1"/>
                </a:solidFill>
              </a:rPr>
              <a:t>Orthopedics</a:t>
            </a:r>
          </a:p>
          <a:p>
            <a:pPr>
              <a:spcBef>
                <a:spcPts val="200"/>
              </a:spcBef>
              <a:buClr>
                <a:prstClr val="black"/>
              </a:buClr>
            </a:pPr>
            <a:r>
              <a:rPr lang="en-US" sz="1400" dirty="0">
                <a:solidFill>
                  <a:schemeClr val="tx1"/>
                </a:solidFill>
              </a:rPr>
              <a:t>Palliative Care</a:t>
            </a:r>
          </a:p>
          <a:p>
            <a:pPr>
              <a:spcBef>
                <a:spcPts val="200"/>
              </a:spcBef>
              <a:buClr>
                <a:prstClr val="black"/>
              </a:buClr>
            </a:pPr>
            <a:r>
              <a:rPr lang="en-US" sz="1400" dirty="0">
                <a:solidFill>
                  <a:schemeClr val="tx1"/>
                </a:solidFill>
              </a:rPr>
              <a:t>Pain Management</a:t>
            </a:r>
          </a:p>
          <a:p>
            <a:pPr>
              <a:spcBef>
                <a:spcPts val="200"/>
              </a:spcBef>
              <a:buClr>
                <a:prstClr val="black"/>
              </a:buClr>
              <a:defRPr/>
            </a:pPr>
            <a:r>
              <a:rPr lang="en-US" sz="1400" kern="0" dirty="0">
                <a:solidFill>
                  <a:prstClr val="black"/>
                </a:solidFill>
              </a:rPr>
              <a:t>Pharmacy (Ambulatory)</a:t>
            </a:r>
          </a:p>
          <a:p>
            <a:pPr>
              <a:spcBef>
                <a:spcPts val="200"/>
              </a:spcBef>
              <a:buClr>
                <a:prstClr val="black"/>
              </a:buClr>
              <a:defRPr/>
            </a:pPr>
            <a:r>
              <a:rPr lang="en-US" sz="1400" kern="0" dirty="0">
                <a:solidFill>
                  <a:prstClr val="black"/>
                </a:solidFill>
              </a:rPr>
              <a:t>Psychiatry</a:t>
            </a:r>
          </a:p>
          <a:p>
            <a:pPr>
              <a:spcBef>
                <a:spcPts val="200"/>
              </a:spcBef>
              <a:buClr>
                <a:prstClr val="black"/>
              </a:buClr>
              <a:defRPr/>
            </a:pPr>
            <a:r>
              <a:rPr lang="en-US" sz="1400" kern="0" dirty="0">
                <a:solidFill>
                  <a:prstClr val="black"/>
                </a:solidFill>
              </a:rPr>
              <a:t>Pulmonary</a:t>
            </a:r>
          </a:p>
          <a:p>
            <a:pPr>
              <a:spcBef>
                <a:spcPts val="200"/>
              </a:spcBef>
              <a:buClr>
                <a:prstClr val="black"/>
              </a:buClr>
              <a:defRPr/>
            </a:pPr>
            <a:r>
              <a:rPr lang="en-US" sz="1400" kern="0" dirty="0">
                <a:solidFill>
                  <a:prstClr val="black"/>
                </a:solidFill>
              </a:rPr>
              <a:t>Radiology (Diagnostic &amp; Interventional)</a:t>
            </a:r>
          </a:p>
          <a:p>
            <a:pPr>
              <a:spcBef>
                <a:spcPts val="200"/>
              </a:spcBef>
              <a:buClr>
                <a:prstClr val="black"/>
              </a:buClr>
              <a:defRPr/>
            </a:pPr>
            <a:r>
              <a:rPr lang="en-US" sz="1400" kern="0" dirty="0">
                <a:solidFill>
                  <a:prstClr val="black"/>
                </a:solidFill>
              </a:rPr>
              <a:t>Rheumatology</a:t>
            </a:r>
          </a:p>
          <a:p>
            <a:pPr>
              <a:spcBef>
                <a:spcPts val="200"/>
              </a:spcBef>
              <a:buClr>
                <a:prstClr val="black"/>
              </a:buClr>
              <a:defRPr/>
            </a:pPr>
            <a:r>
              <a:rPr lang="en-US" sz="1400" kern="0" dirty="0">
                <a:solidFill>
                  <a:prstClr val="black"/>
                </a:solidFill>
              </a:rPr>
              <a:t>Sleep Medicine</a:t>
            </a:r>
          </a:p>
          <a:p>
            <a:pPr>
              <a:spcBef>
                <a:spcPts val="200"/>
              </a:spcBef>
              <a:buClr>
                <a:prstClr val="black"/>
              </a:buClr>
              <a:defRPr/>
            </a:pPr>
            <a:r>
              <a:rPr lang="en-US" sz="1400" kern="0" dirty="0">
                <a:solidFill>
                  <a:prstClr val="black"/>
                </a:solidFill>
              </a:rPr>
              <a:t>Toxicology</a:t>
            </a:r>
          </a:p>
          <a:p>
            <a:pPr>
              <a:spcBef>
                <a:spcPts val="200"/>
              </a:spcBef>
              <a:buClr>
                <a:prstClr val="black"/>
              </a:buClr>
              <a:defRPr/>
            </a:pPr>
            <a:r>
              <a:rPr lang="en-US" sz="1400" kern="0" dirty="0">
                <a:solidFill>
                  <a:prstClr val="black"/>
                </a:solidFill>
              </a:rPr>
              <a:t>Urology</a:t>
            </a:r>
          </a:p>
          <a:p>
            <a:pPr>
              <a:spcBef>
                <a:spcPts val="200"/>
              </a:spcBef>
              <a:buClr>
                <a:prstClr val="black"/>
              </a:buClr>
              <a:defRPr/>
            </a:pPr>
            <a:r>
              <a:rPr lang="en-US" sz="1400" kern="0" dirty="0">
                <a:solidFill>
                  <a:prstClr val="black"/>
                </a:solidFill>
              </a:rPr>
              <a:t>Vascular Surgery</a:t>
            </a:r>
            <a:endParaRPr lang="en-US" sz="1400" kern="0" dirty="0">
              <a:solidFill>
                <a:schemeClr val="tx1"/>
              </a:solidFill>
            </a:endParaRPr>
          </a:p>
          <a:p>
            <a:pPr>
              <a:spcBef>
                <a:spcPts val="200"/>
              </a:spcBef>
            </a:pPr>
            <a:endParaRPr lang="en-US" sz="1100" kern="0" dirty="0">
              <a:solidFill>
                <a:schemeClr val="tx1"/>
              </a:solidFill>
            </a:endParaRPr>
          </a:p>
        </p:txBody>
      </p:sp>
      <p:sp>
        <p:nvSpPr>
          <p:cNvPr id="7" name="Content Placeholder 4">
            <a:extLst>
              <a:ext uri="{FF2B5EF4-FFF2-40B4-BE49-F238E27FC236}">
                <a16:creationId xmlns:a16="http://schemas.microsoft.com/office/drawing/2014/main" id="{72C1DE06-ACD2-4D26-9B2D-28441EB6FB3C}"/>
              </a:ext>
            </a:extLst>
          </p:cNvPr>
          <p:cNvSpPr txBox="1">
            <a:spLocks/>
          </p:cNvSpPr>
          <p:nvPr/>
        </p:nvSpPr>
        <p:spPr bwMode="auto">
          <a:xfrm>
            <a:off x="8974137" y="1182756"/>
            <a:ext cx="3069139" cy="512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200"/>
              </a:spcBef>
              <a:buClr>
                <a:prstClr val="black"/>
              </a:buClr>
              <a:buNone/>
            </a:pPr>
            <a:r>
              <a:rPr lang="en-US" sz="1600" b="1" dirty="0">
                <a:solidFill>
                  <a:srgbClr val="7030A0"/>
                </a:solidFill>
                <a:latin typeface="Arial" panose="020B0604020202020204" pitchFamily="34" charset="0"/>
                <a:cs typeface="Arial" panose="020B0604020202020204" pitchFamily="34" charset="0"/>
              </a:rPr>
              <a:t>Pediatric Specialties (Cont’d)</a:t>
            </a: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Infectious Disease</a:t>
            </a:r>
            <a:endParaRPr lang="en-US" sz="1400" dirty="0">
              <a:solidFill>
                <a:schemeClr val="tx1"/>
              </a:solidFill>
              <a:latin typeface="Arial" panose="020B0604020202020204" pitchFamily="34" charset="0"/>
              <a:cs typeface="Arial" panose="020B0604020202020204" pitchFamily="34" charset="0"/>
            </a:endParaRP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Integrative Medicine</a:t>
            </a:r>
          </a:p>
          <a:p>
            <a:pPr>
              <a:spcBef>
                <a:spcPts val="200"/>
              </a:spcBef>
              <a:buClr>
                <a:prstClr val="black"/>
              </a:buClr>
              <a:defRPr/>
            </a:pPr>
            <a:r>
              <a:rPr lang="en-US" sz="1400" dirty="0">
                <a:solidFill>
                  <a:prstClr val="black"/>
                </a:solidFill>
                <a:latin typeface="Arial" panose="020B0604020202020204" pitchFamily="34" charset="0"/>
                <a:cs typeface="Arial" panose="020B0604020202020204" pitchFamily="34" charset="0"/>
              </a:rPr>
              <a:t>Pediatric – Lipid &amp; Weight Management </a:t>
            </a:r>
          </a:p>
          <a:p>
            <a:pPr>
              <a:spcBef>
                <a:spcPts val="200"/>
              </a:spcBef>
              <a:buClr>
                <a:prstClr val="black"/>
              </a:buClr>
              <a:defRPr/>
            </a:pPr>
            <a:r>
              <a:rPr lang="en-US" sz="1400" dirty="0">
                <a:solidFill>
                  <a:prstClr val="black"/>
                </a:solidFill>
                <a:latin typeface="Arial" panose="020B0604020202020204" pitchFamily="34" charset="0"/>
                <a:cs typeface="Arial" panose="020B0604020202020204" pitchFamily="34" charset="0"/>
              </a:rPr>
              <a:t>Pediatric – Nephrology </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Neurology</a:t>
            </a:r>
          </a:p>
          <a:p>
            <a:pPr>
              <a:spcBef>
                <a:spcPts val="200"/>
              </a:spcBef>
              <a:buClr>
                <a:prstClr val="black"/>
              </a:buClr>
              <a:defRPr/>
            </a:pPr>
            <a:r>
              <a:rPr lang="en-US" sz="1400" dirty="0">
                <a:solidFill>
                  <a:prstClr val="black"/>
                </a:solidFill>
                <a:latin typeface="Arial" panose="020B0604020202020204" pitchFamily="34" charset="0"/>
                <a:cs typeface="Arial" panose="020B0604020202020204" pitchFamily="34" charset="0"/>
              </a:rPr>
              <a:t>Pediatric – Ophthalmology</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Orthopedics</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Ortho/Sports Medicine</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Pharmacy</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Psychiatry</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Pulmonology</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Rheumatology</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Sleep Medicine</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Sports Medicine</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Surgery</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Teen Health</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Toxicology </a:t>
            </a:r>
          </a:p>
          <a:p>
            <a:pPr>
              <a:spcBef>
                <a:spcPts val="200"/>
              </a:spcBef>
              <a:buClr>
                <a:prstClr val="black"/>
              </a:buClr>
              <a:defRPr/>
            </a:pPr>
            <a:r>
              <a:rPr lang="en-US" sz="1400" kern="0" dirty="0">
                <a:solidFill>
                  <a:prstClr val="black"/>
                </a:solidFill>
                <a:latin typeface="Arial" panose="020B0604020202020204" pitchFamily="34" charset="0"/>
                <a:cs typeface="Arial" panose="020B0604020202020204" pitchFamily="34" charset="0"/>
              </a:rPr>
              <a:t>Pediatric – Urology</a:t>
            </a:r>
          </a:p>
          <a:p>
            <a:pPr marL="0" indent="0">
              <a:spcBef>
                <a:spcPts val="200"/>
              </a:spcBef>
              <a:buClr>
                <a:prstClr val="black"/>
              </a:buClr>
              <a:buNone/>
            </a:pPr>
            <a:endParaRPr lang="en-US" sz="1200" dirty="0">
              <a:solidFill>
                <a:prstClr val="black"/>
              </a:solidFill>
              <a:latin typeface="Calibri"/>
            </a:endParaRPr>
          </a:p>
        </p:txBody>
      </p:sp>
      <p:sp>
        <p:nvSpPr>
          <p:cNvPr id="8" name="Content Placeholder 4">
            <a:extLst>
              <a:ext uri="{FF2B5EF4-FFF2-40B4-BE49-F238E27FC236}">
                <a16:creationId xmlns:a16="http://schemas.microsoft.com/office/drawing/2014/main" id="{94FE372C-50D7-46B2-99D1-649981F1D247}"/>
              </a:ext>
            </a:extLst>
          </p:cNvPr>
          <p:cNvSpPr txBox="1">
            <a:spLocks/>
          </p:cNvSpPr>
          <p:nvPr/>
        </p:nvSpPr>
        <p:spPr bwMode="auto">
          <a:xfrm>
            <a:off x="6059353" y="1182756"/>
            <a:ext cx="3069139" cy="512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200"/>
              </a:spcBef>
              <a:buClr>
                <a:prstClr val="black"/>
              </a:buClr>
              <a:buNone/>
            </a:pPr>
            <a:r>
              <a:rPr lang="en-US" sz="1600" b="1" dirty="0">
                <a:solidFill>
                  <a:srgbClr val="7030A0"/>
                </a:solidFill>
                <a:latin typeface="Arial" panose="020B0604020202020204" pitchFamily="34" charset="0"/>
                <a:cs typeface="Arial" panose="020B0604020202020204" pitchFamily="34" charset="0"/>
              </a:rPr>
              <a:t>Pediatric Specialties</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Adolescent Gynecology</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Adolescent Medicine</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Allergy</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Allergy/Immunology</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Cardiology</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Child Protection</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Dermatology</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Developmental Medicine</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Endocrinology </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ENT</a:t>
            </a:r>
          </a:p>
          <a:p>
            <a:pPr>
              <a:spcBef>
                <a:spcPts val="200"/>
              </a:spcBef>
              <a:buClr>
                <a:prstClr val="black"/>
              </a:buClr>
            </a:pPr>
            <a:r>
              <a:rPr lang="en-US" sz="1400" dirty="0">
                <a:solidFill>
                  <a:schemeClr val="tx1"/>
                </a:solidFill>
                <a:latin typeface="Arial" panose="020B0604020202020204" pitchFamily="34" charset="0"/>
                <a:cs typeface="Arial" panose="020B0604020202020204" pitchFamily="34" charset="0"/>
              </a:rPr>
              <a:t>Pediatric – Genetics </a:t>
            </a: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GI/Hepatology</a:t>
            </a: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Headache</a:t>
            </a: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Hematology</a:t>
            </a: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Hematology/ Oncology</a:t>
            </a:r>
          </a:p>
          <a:p>
            <a:pPr>
              <a:spcBef>
                <a:spcPts val="200"/>
              </a:spcBef>
              <a:buClr>
                <a:prstClr val="black"/>
              </a:buClr>
            </a:pPr>
            <a:r>
              <a:rPr lang="en-US" sz="1400" dirty="0">
                <a:solidFill>
                  <a:prstClr val="black"/>
                </a:solidFill>
                <a:latin typeface="Arial" panose="020B0604020202020204" pitchFamily="34" charset="0"/>
                <a:cs typeface="Arial" panose="020B0604020202020204" pitchFamily="34" charset="0"/>
              </a:rPr>
              <a:t>Pediatric – Immunology</a:t>
            </a:r>
          </a:p>
          <a:p>
            <a:pPr>
              <a:spcBef>
                <a:spcPts val="200"/>
              </a:spcBef>
              <a:buClr>
                <a:prstClr val="black"/>
              </a:buClr>
            </a:pPr>
            <a:endParaRPr lang="en-US" sz="16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75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D4C3F-43CF-4019-AA77-60EB756D79C6}"/>
              </a:ext>
            </a:extLst>
          </p:cNvPr>
          <p:cNvSpPr>
            <a:spLocks noGrp="1"/>
          </p:cNvSpPr>
          <p:nvPr>
            <p:ph type="title"/>
          </p:nvPr>
        </p:nvSpPr>
        <p:spPr/>
        <p:txBody>
          <a:bodyPr/>
          <a:lstStyle/>
          <a:p>
            <a:r>
              <a:rPr lang="en-US" dirty="0"/>
              <a:t>Making the Health System ROI Case</a:t>
            </a:r>
          </a:p>
        </p:txBody>
      </p:sp>
      <p:sp>
        <p:nvSpPr>
          <p:cNvPr id="4" name="Content Placeholder 3">
            <a:extLst>
              <a:ext uri="{FF2B5EF4-FFF2-40B4-BE49-F238E27FC236}">
                <a16:creationId xmlns:a16="http://schemas.microsoft.com/office/drawing/2014/main" id="{97418FE2-6092-4EBF-99F4-34969A061ECB}"/>
              </a:ext>
            </a:extLst>
          </p:cNvPr>
          <p:cNvSpPr>
            <a:spLocks noGrp="1"/>
          </p:cNvSpPr>
          <p:nvPr>
            <p:ph idx="1"/>
          </p:nvPr>
        </p:nvSpPr>
        <p:spPr>
          <a:xfrm>
            <a:off x="609600" y="1373306"/>
            <a:ext cx="10972800" cy="4525963"/>
          </a:xfrm>
        </p:spPr>
        <p:txBody>
          <a:bodyPr/>
          <a:lstStyle/>
          <a:p>
            <a:pPr>
              <a:spcBef>
                <a:spcPts val="600"/>
              </a:spcBef>
              <a:spcAft>
                <a:spcPts val="600"/>
              </a:spcAft>
            </a:pPr>
            <a:r>
              <a:rPr lang="en-US" sz="2800" dirty="0"/>
              <a:t>Timelier access to specialty input</a:t>
            </a:r>
          </a:p>
          <a:p>
            <a:pPr>
              <a:spcBef>
                <a:spcPts val="600"/>
              </a:spcBef>
              <a:spcAft>
                <a:spcPts val="600"/>
              </a:spcAft>
            </a:pPr>
            <a:r>
              <a:rPr lang="en-US" sz="2800" dirty="0"/>
              <a:t>Positive provider and patient experience</a:t>
            </a:r>
          </a:p>
          <a:p>
            <a:pPr>
              <a:spcBef>
                <a:spcPts val="600"/>
              </a:spcBef>
              <a:spcAft>
                <a:spcPts val="600"/>
              </a:spcAft>
            </a:pPr>
            <a:r>
              <a:rPr lang="en-US" sz="2800" dirty="0"/>
              <a:t>Reduction in curbsides and low value referrals</a:t>
            </a:r>
          </a:p>
          <a:p>
            <a:pPr>
              <a:spcBef>
                <a:spcPts val="600"/>
              </a:spcBef>
              <a:spcAft>
                <a:spcPts val="600"/>
              </a:spcAft>
            </a:pPr>
            <a:r>
              <a:rPr lang="en-US" sz="2800" dirty="0"/>
              <a:t>Increased referral completion rates</a:t>
            </a:r>
          </a:p>
          <a:p>
            <a:pPr>
              <a:spcBef>
                <a:spcPts val="600"/>
              </a:spcBef>
              <a:spcAft>
                <a:spcPts val="600"/>
              </a:spcAft>
            </a:pPr>
            <a:r>
              <a:rPr lang="en-US" sz="2800" dirty="0"/>
              <a:t>Decreased leakage to external health systems</a:t>
            </a:r>
          </a:p>
          <a:p>
            <a:pPr>
              <a:spcBef>
                <a:spcPts val="600"/>
              </a:spcBef>
              <a:spcAft>
                <a:spcPts val="600"/>
              </a:spcAft>
            </a:pPr>
            <a:r>
              <a:rPr lang="en-US" sz="2800" dirty="0"/>
              <a:t>Improved access to specialty care for new patients and higher acuity patients</a:t>
            </a:r>
          </a:p>
          <a:p>
            <a:pPr>
              <a:spcBef>
                <a:spcPts val="600"/>
              </a:spcBef>
              <a:spcAft>
                <a:spcPts val="600"/>
              </a:spcAft>
            </a:pPr>
            <a:r>
              <a:rPr lang="en-US" sz="2800" dirty="0"/>
              <a:t>Fewer no shows</a:t>
            </a:r>
          </a:p>
          <a:p>
            <a:endParaRPr lang="en-US" dirty="0"/>
          </a:p>
        </p:txBody>
      </p:sp>
      <p:sp>
        <p:nvSpPr>
          <p:cNvPr id="5" name="TextBox 4">
            <a:extLst>
              <a:ext uri="{FF2B5EF4-FFF2-40B4-BE49-F238E27FC236}">
                <a16:creationId xmlns:a16="http://schemas.microsoft.com/office/drawing/2014/main" id="{C77B7A5D-34F4-4CAF-87BD-79F1654E49DF}"/>
              </a:ext>
            </a:extLst>
          </p:cNvPr>
          <p:cNvSpPr txBox="1"/>
          <p:nvPr/>
        </p:nvSpPr>
        <p:spPr>
          <a:xfrm>
            <a:off x="275112" y="5854936"/>
            <a:ext cx="8898576" cy="338554"/>
          </a:xfrm>
          <a:prstGeom prst="rect">
            <a:avLst/>
          </a:prstGeom>
          <a:noFill/>
        </p:spPr>
        <p:txBody>
          <a:bodyPr wrap="square" rtlCol="0">
            <a:spAutoFit/>
          </a:bodyPr>
          <a:lstStyle/>
          <a:p>
            <a:pPr defTabSz="457200" eaLnBrk="0" fontAlgn="base" hangingPunct="0">
              <a:spcBef>
                <a:spcPct val="0"/>
              </a:spcBef>
              <a:spcAft>
                <a:spcPct val="0"/>
              </a:spcAft>
            </a:pPr>
            <a:r>
              <a:rPr lang="en-US" sz="1600" i="1" dirty="0">
                <a:solidFill>
                  <a:prstClr val="black"/>
                </a:solidFill>
                <a:latin typeface="Calibri" panose="020F0502020204030204" pitchFamily="34" charset="0"/>
              </a:rPr>
              <a:t>*Summary of results from CMMI Health Care Innovation Award cohort, 5 pilot AMCs, 2014-2017</a:t>
            </a:r>
          </a:p>
        </p:txBody>
      </p:sp>
    </p:spTree>
    <p:extLst>
      <p:ext uri="{BB962C8B-B14F-4D97-AF65-F5344CB8AC3E}">
        <p14:creationId xmlns:p14="http://schemas.microsoft.com/office/powerpoint/2010/main" val="425358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B1DD60-0336-4981-B2E9-32B4CDAF8318}"/>
              </a:ext>
            </a:extLst>
          </p:cNvPr>
          <p:cNvSpPr>
            <a:spLocks noGrp="1"/>
          </p:cNvSpPr>
          <p:nvPr>
            <p:ph type="title"/>
          </p:nvPr>
        </p:nvSpPr>
        <p:spPr>
          <a:xfrm>
            <a:off x="420757" y="126878"/>
            <a:ext cx="9323917" cy="1143000"/>
          </a:xfrm>
        </p:spPr>
        <p:txBody>
          <a:bodyPr/>
          <a:lstStyle/>
          <a:p>
            <a:r>
              <a:rPr lang="en-US" sz="3400" dirty="0"/>
              <a:t>Provider Feedback on eConsults and CORE</a:t>
            </a:r>
          </a:p>
        </p:txBody>
      </p:sp>
      <p:pic>
        <p:nvPicPr>
          <p:cNvPr id="5" name="Picture 4">
            <a:extLst>
              <a:ext uri="{FF2B5EF4-FFF2-40B4-BE49-F238E27FC236}">
                <a16:creationId xmlns:a16="http://schemas.microsoft.com/office/drawing/2014/main" id="{594FF4B0-E792-4144-BB2A-9B1B931E3F7D}"/>
              </a:ext>
            </a:extLst>
          </p:cNvPr>
          <p:cNvPicPr>
            <a:picLocks noChangeAspect="1"/>
          </p:cNvPicPr>
          <p:nvPr/>
        </p:nvPicPr>
        <p:blipFill>
          <a:blip r:embed="rId2"/>
          <a:stretch>
            <a:fillRect/>
          </a:stretch>
        </p:blipFill>
        <p:spPr>
          <a:xfrm>
            <a:off x="2065682" y="1016770"/>
            <a:ext cx="8060636" cy="5159834"/>
          </a:xfrm>
          <a:prstGeom prst="rect">
            <a:avLst/>
          </a:prstGeom>
        </p:spPr>
      </p:pic>
    </p:spTree>
    <p:extLst>
      <p:ext uri="{BB962C8B-B14F-4D97-AF65-F5344CB8AC3E}">
        <p14:creationId xmlns:p14="http://schemas.microsoft.com/office/powerpoint/2010/main" val="122329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918AA-F336-4852-92BD-F57C03062036}"/>
              </a:ext>
            </a:extLst>
          </p:cNvPr>
          <p:cNvSpPr>
            <a:spLocks noGrp="1"/>
          </p:cNvSpPr>
          <p:nvPr>
            <p:ph type="title"/>
          </p:nvPr>
        </p:nvSpPr>
        <p:spPr/>
        <p:txBody>
          <a:bodyPr/>
          <a:lstStyle/>
          <a:p>
            <a:r>
              <a:rPr lang="en-US" dirty="0"/>
              <a:t>Positive Patient Experience</a:t>
            </a:r>
          </a:p>
        </p:txBody>
      </p:sp>
      <p:sp>
        <p:nvSpPr>
          <p:cNvPr id="4" name="Content Placeholder 3">
            <a:extLst>
              <a:ext uri="{FF2B5EF4-FFF2-40B4-BE49-F238E27FC236}">
                <a16:creationId xmlns:a16="http://schemas.microsoft.com/office/drawing/2014/main" id="{8DD8040F-1C07-4606-91EE-72231E74777C}"/>
              </a:ext>
            </a:extLst>
          </p:cNvPr>
          <p:cNvSpPr>
            <a:spLocks noGrp="1"/>
          </p:cNvSpPr>
          <p:nvPr>
            <p:ph idx="1"/>
          </p:nvPr>
        </p:nvSpPr>
        <p:spPr/>
        <p:txBody>
          <a:bodyPr/>
          <a:lstStyle/>
          <a:p>
            <a:pPr>
              <a:spcBef>
                <a:spcPts val="1200"/>
              </a:spcBef>
              <a:spcAft>
                <a:spcPts val="1200"/>
              </a:spcAft>
            </a:pPr>
            <a:r>
              <a:rPr lang="en-US" sz="2600" b="1" dirty="0">
                <a:solidFill>
                  <a:srgbClr val="3F2A55"/>
                </a:solidFill>
              </a:rPr>
              <a:t>81%</a:t>
            </a:r>
            <a:r>
              <a:rPr lang="en-US" sz="2600" b="1" dirty="0"/>
              <a:t> </a:t>
            </a:r>
            <a:r>
              <a:rPr lang="en-US" sz="2600" dirty="0"/>
              <a:t>of patients </a:t>
            </a:r>
            <a:r>
              <a:rPr lang="en-US" sz="2600" b="1" dirty="0">
                <a:solidFill>
                  <a:srgbClr val="3F2A55"/>
                </a:solidFill>
              </a:rPr>
              <a:t>satisfied with the specialists’ recommendations via eConsult </a:t>
            </a:r>
            <a:r>
              <a:rPr lang="en-US" sz="2600" dirty="0"/>
              <a:t>(the same as those with an in-person referral)</a:t>
            </a:r>
          </a:p>
          <a:p>
            <a:pPr>
              <a:spcBef>
                <a:spcPts val="1200"/>
              </a:spcBef>
              <a:spcAft>
                <a:spcPts val="1200"/>
              </a:spcAft>
            </a:pPr>
            <a:r>
              <a:rPr lang="en-US" sz="2600" b="1" dirty="0">
                <a:solidFill>
                  <a:srgbClr val="3F2A55"/>
                </a:solidFill>
              </a:rPr>
              <a:t>95%</a:t>
            </a:r>
            <a:r>
              <a:rPr lang="en-US" sz="2600" dirty="0">
                <a:solidFill>
                  <a:srgbClr val="3F2A55"/>
                </a:solidFill>
              </a:rPr>
              <a:t> </a:t>
            </a:r>
            <a:r>
              <a:rPr lang="en-US" sz="2600" dirty="0"/>
              <a:t>of patients felt that the </a:t>
            </a:r>
            <a:r>
              <a:rPr lang="en-US" sz="2600" b="1" dirty="0">
                <a:solidFill>
                  <a:srgbClr val="3F2A55"/>
                </a:solidFill>
              </a:rPr>
              <a:t>specialist’s eConsult advice was conveyed promptly </a:t>
            </a:r>
            <a:r>
              <a:rPr lang="en-US" sz="2600" dirty="0"/>
              <a:t>and recommendations were </a:t>
            </a:r>
            <a:r>
              <a:rPr lang="en-US" sz="2600" b="1" dirty="0">
                <a:solidFill>
                  <a:srgbClr val="3F2A55"/>
                </a:solidFill>
              </a:rPr>
              <a:t>clearly explained</a:t>
            </a:r>
          </a:p>
          <a:p>
            <a:pPr>
              <a:spcBef>
                <a:spcPts val="1200"/>
              </a:spcBef>
              <a:spcAft>
                <a:spcPts val="1200"/>
              </a:spcAft>
            </a:pPr>
            <a:r>
              <a:rPr lang="en-US" sz="2600" dirty="0"/>
              <a:t>For every specialty visit averted, </a:t>
            </a:r>
            <a:r>
              <a:rPr lang="en-US" sz="2600" b="1" dirty="0">
                <a:solidFill>
                  <a:srgbClr val="3F2A55"/>
                </a:solidFill>
              </a:rPr>
              <a:t>eConsults saved patients ~$100 in avoided copays, transportation costs, and missed work</a:t>
            </a:r>
          </a:p>
          <a:p>
            <a:endParaRPr lang="en-US" dirty="0"/>
          </a:p>
        </p:txBody>
      </p:sp>
      <p:sp>
        <p:nvSpPr>
          <p:cNvPr id="5" name="TextBox 4">
            <a:extLst>
              <a:ext uri="{FF2B5EF4-FFF2-40B4-BE49-F238E27FC236}">
                <a16:creationId xmlns:a16="http://schemas.microsoft.com/office/drawing/2014/main" id="{E767FDB6-EA16-413F-B540-28BEDF803373}"/>
              </a:ext>
            </a:extLst>
          </p:cNvPr>
          <p:cNvSpPr txBox="1"/>
          <p:nvPr/>
        </p:nvSpPr>
        <p:spPr>
          <a:xfrm>
            <a:off x="339413" y="5605784"/>
            <a:ext cx="11366674" cy="523220"/>
          </a:xfrm>
          <a:prstGeom prst="rect">
            <a:avLst/>
          </a:prstGeom>
          <a:noFill/>
        </p:spPr>
        <p:txBody>
          <a:bodyPr wrap="square" rtlCol="0">
            <a:spAutoFit/>
          </a:bodyPr>
          <a:lstStyle/>
          <a:p>
            <a:pPr defTabSz="457200" eaLnBrk="0" fontAlgn="base" hangingPunct="0">
              <a:spcBef>
                <a:spcPct val="0"/>
              </a:spcBef>
              <a:spcAft>
                <a:spcPct val="0"/>
              </a:spcAft>
            </a:pPr>
            <a:r>
              <a:rPr lang="en-US" sz="1400" i="1" dirty="0">
                <a:solidFill>
                  <a:prstClr val="black"/>
                </a:solidFill>
                <a:latin typeface="Calibri" panose="020F0502020204030204" pitchFamily="34" charset="0"/>
              </a:rPr>
              <a:t>Sources: Comparing Patients' Experiences with Electronic and Traditional Consultation: Results from a Multisite Survey (J GEN INTERN MED 35, 1135–1142 (2020). </a:t>
            </a:r>
            <a:r>
              <a:rPr lang="en-US" sz="1400" i="1" dirty="0">
                <a:solidFill>
                  <a:prstClr val="black"/>
                </a:solidFill>
                <a:latin typeface="Calibri" panose="020F0502020204030204" pitchFamily="34" charset="0"/>
                <a:hlinkClick r:id="rId2"/>
              </a:rPr>
              <a:t>https://doi.org/10.1007/s11606-020-05703-7</a:t>
            </a:r>
            <a:r>
              <a:rPr lang="en-US" sz="1400" i="1" dirty="0">
                <a:solidFill>
                  <a:prstClr val="black"/>
                </a:solidFill>
                <a:latin typeface="Calibri" panose="020F0502020204030204" pitchFamily="34" charset="0"/>
              </a:rPr>
              <a:t>); Project CORE analysis of eConsult opportunity costs </a:t>
            </a:r>
          </a:p>
        </p:txBody>
      </p:sp>
    </p:spTree>
    <p:extLst>
      <p:ext uri="{BB962C8B-B14F-4D97-AF65-F5344CB8AC3E}">
        <p14:creationId xmlns:p14="http://schemas.microsoft.com/office/powerpoint/2010/main" val="416538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855A-2674-47BA-97D4-C0392A492320}"/>
              </a:ext>
            </a:extLst>
          </p:cNvPr>
          <p:cNvSpPr>
            <a:spLocks noGrp="1"/>
          </p:cNvSpPr>
          <p:nvPr>
            <p:ph type="title"/>
          </p:nvPr>
        </p:nvSpPr>
        <p:spPr/>
        <p:txBody>
          <a:bodyPr/>
          <a:lstStyle/>
          <a:p>
            <a:r>
              <a:rPr lang="en-US" sz="3600" dirty="0"/>
              <a:t>Advancing Health Care Equity</a:t>
            </a:r>
          </a:p>
        </p:txBody>
      </p:sp>
      <p:sp>
        <p:nvSpPr>
          <p:cNvPr id="3" name="Content Placeholder 2">
            <a:extLst>
              <a:ext uri="{FF2B5EF4-FFF2-40B4-BE49-F238E27FC236}">
                <a16:creationId xmlns:a16="http://schemas.microsoft.com/office/drawing/2014/main" id="{003E8A56-8C22-4CF0-B888-37D81A0696F3}"/>
              </a:ext>
            </a:extLst>
          </p:cNvPr>
          <p:cNvSpPr>
            <a:spLocks noGrp="1"/>
          </p:cNvSpPr>
          <p:nvPr>
            <p:ph idx="1"/>
          </p:nvPr>
        </p:nvSpPr>
        <p:spPr/>
        <p:txBody>
          <a:bodyPr/>
          <a:lstStyle/>
          <a:p>
            <a:pPr>
              <a:spcBef>
                <a:spcPts val="600"/>
              </a:spcBef>
              <a:spcAft>
                <a:spcPts val="1200"/>
              </a:spcAft>
            </a:pPr>
            <a:r>
              <a:rPr lang="en-US" sz="2400" dirty="0"/>
              <a:t>eConsults enable improved access to specialty care for underserved populations (e.g., uninsured or under-insured, rural communities, incarcerated populations)</a:t>
            </a:r>
          </a:p>
          <a:p>
            <a:pPr>
              <a:spcBef>
                <a:spcPts val="600"/>
              </a:spcBef>
              <a:spcAft>
                <a:spcPts val="1200"/>
              </a:spcAft>
            </a:pPr>
            <a:r>
              <a:rPr lang="en-US" sz="2400" dirty="0"/>
              <a:t>Unlike telemedicine, eConsults don’t rely on patient internet connection or device access, comfort with technology, or ability to speak English</a:t>
            </a:r>
          </a:p>
          <a:p>
            <a:pPr>
              <a:spcBef>
                <a:spcPts val="600"/>
              </a:spcBef>
              <a:spcAft>
                <a:spcPts val="1200"/>
              </a:spcAft>
            </a:pPr>
            <a:r>
              <a:rPr lang="en-US" sz="2400" dirty="0"/>
              <a:t>During COVID-19, eConsults helped overcome barriers to specialty input during the height of the pandemic*​</a:t>
            </a:r>
          </a:p>
          <a:p>
            <a:pPr lvl="1">
              <a:spcBef>
                <a:spcPts val="600"/>
              </a:spcBef>
              <a:spcAft>
                <a:spcPts val="1200"/>
              </a:spcAft>
            </a:pPr>
            <a:r>
              <a:rPr lang="en-US" sz="2100" dirty="0">
                <a:solidFill>
                  <a:schemeClr val="tx1"/>
                </a:solidFill>
              </a:rPr>
              <a:t>eConsult percent of specialty contact increased regardless of patient language and for most payers, except for uninsured and self-pay</a:t>
            </a:r>
          </a:p>
          <a:p>
            <a:endParaRPr lang="en-US" dirty="0"/>
          </a:p>
        </p:txBody>
      </p:sp>
      <p:sp>
        <p:nvSpPr>
          <p:cNvPr id="4" name="TextBox 3">
            <a:extLst>
              <a:ext uri="{FF2B5EF4-FFF2-40B4-BE49-F238E27FC236}">
                <a16:creationId xmlns:a16="http://schemas.microsoft.com/office/drawing/2014/main" id="{158FD30D-5A91-47E2-B889-4B5DCDA79CBE}"/>
              </a:ext>
            </a:extLst>
          </p:cNvPr>
          <p:cNvSpPr txBox="1"/>
          <p:nvPr/>
        </p:nvSpPr>
        <p:spPr>
          <a:xfrm>
            <a:off x="480391" y="5624871"/>
            <a:ext cx="11834191" cy="461665"/>
          </a:xfrm>
          <a:prstGeom prst="rect">
            <a:avLst/>
          </a:prstGeom>
          <a:noFill/>
        </p:spPr>
        <p:txBody>
          <a:bodyPr wrap="square" rtlCol="0">
            <a:spAutoFit/>
          </a:bodyPr>
          <a:lstStyle/>
          <a:p>
            <a:pPr defTabSz="457200" eaLnBrk="0" fontAlgn="base" hangingPunct="0">
              <a:spcBef>
                <a:spcPct val="0"/>
              </a:spcBef>
              <a:spcAft>
                <a:spcPct val="0"/>
              </a:spcAft>
            </a:pPr>
            <a:r>
              <a:rPr lang="en-US" sz="1200" i="1" dirty="0">
                <a:solidFill>
                  <a:srgbClr val="000000"/>
                </a:solidFill>
                <a:latin typeface="Arial" panose="020B0604020202020204" pitchFamily="34" charset="0"/>
              </a:rPr>
              <a:t>*Findings from </a:t>
            </a:r>
            <a:r>
              <a:rPr lang="en-US" sz="1200" b="1" i="1" u="sng" dirty="0">
                <a:solidFill>
                  <a:srgbClr val="005395"/>
                </a:solidFill>
                <a:latin typeface="Arial" panose="020B0604020202020204" pitchFamily="34" charset="0"/>
              </a:rPr>
              <a:t>Trends in Utilization of Electronic Consultation Associated with Patient Payer and Language Among US Academic Medical Centers During the COVID-19 Pandemic</a:t>
            </a:r>
            <a:r>
              <a:rPr lang="en-US" sz="1200" i="1" dirty="0">
                <a:solidFill>
                  <a:srgbClr val="000000"/>
                </a:solidFill>
                <a:latin typeface="Arial" panose="020B0604020202020204" pitchFamily="34" charset="0"/>
              </a:rPr>
              <a:t> (AAMC CORE Group, JAMA Network, 2022 May)</a:t>
            </a:r>
            <a:endParaRPr lang="en-US" sz="12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312322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5821-4B49-49B2-B4C7-FA18A8047663}"/>
              </a:ext>
            </a:extLst>
          </p:cNvPr>
          <p:cNvSpPr>
            <a:spLocks noGrp="1"/>
          </p:cNvSpPr>
          <p:nvPr>
            <p:ph type="title"/>
          </p:nvPr>
        </p:nvSpPr>
        <p:spPr>
          <a:xfrm>
            <a:off x="609600" y="0"/>
            <a:ext cx="9323917" cy="1143000"/>
          </a:xfrm>
        </p:spPr>
        <p:txBody>
          <a:bodyPr/>
          <a:lstStyle/>
          <a:p>
            <a:r>
              <a:rPr lang="en-US" dirty="0"/>
              <a:t>Project CORE: A Bridge to Value</a:t>
            </a:r>
          </a:p>
        </p:txBody>
      </p:sp>
      <p:graphicFrame>
        <p:nvGraphicFramePr>
          <p:cNvPr id="3" name="Diagram 2">
            <a:extLst>
              <a:ext uri="{FF2B5EF4-FFF2-40B4-BE49-F238E27FC236}">
                <a16:creationId xmlns:a16="http://schemas.microsoft.com/office/drawing/2014/main" id="{3603A86A-0B48-4278-A76E-4EA273AAD44B}"/>
              </a:ext>
            </a:extLst>
          </p:cNvPr>
          <p:cNvGraphicFramePr/>
          <p:nvPr>
            <p:extLst>
              <p:ext uri="{D42A27DB-BD31-4B8C-83A1-F6EECF244321}">
                <p14:modId xmlns:p14="http://schemas.microsoft.com/office/powerpoint/2010/main" val="6948242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43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DA8B-C0E3-49E5-90AF-D06D8F91FACA}"/>
              </a:ext>
            </a:extLst>
          </p:cNvPr>
          <p:cNvSpPr>
            <a:spLocks noGrp="1"/>
          </p:cNvSpPr>
          <p:nvPr>
            <p:ph type="title"/>
          </p:nvPr>
        </p:nvSpPr>
        <p:spPr/>
        <p:txBody>
          <a:bodyPr/>
          <a:lstStyle/>
          <a:p>
            <a:r>
              <a:rPr lang="en-US" sz="3600" dirty="0"/>
              <a:t>Key eConsult Payment Policy Updates</a:t>
            </a:r>
          </a:p>
        </p:txBody>
      </p:sp>
      <p:sp>
        <p:nvSpPr>
          <p:cNvPr id="3" name="Content Placeholder 2">
            <a:extLst>
              <a:ext uri="{FF2B5EF4-FFF2-40B4-BE49-F238E27FC236}">
                <a16:creationId xmlns:a16="http://schemas.microsoft.com/office/drawing/2014/main" id="{A19E059E-FD9C-4C27-BC1B-D775BF5A42CC}"/>
              </a:ext>
            </a:extLst>
          </p:cNvPr>
          <p:cNvSpPr>
            <a:spLocks noGrp="1"/>
          </p:cNvSpPr>
          <p:nvPr>
            <p:ph idx="1"/>
          </p:nvPr>
        </p:nvSpPr>
        <p:spPr>
          <a:xfrm>
            <a:off x="609600" y="1417638"/>
            <a:ext cx="10972800" cy="4525963"/>
          </a:xfrm>
        </p:spPr>
        <p:txBody>
          <a:bodyPr/>
          <a:lstStyle/>
          <a:p>
            <a:pPr>
              <a:spcBef>
                <a:spcPts val="600"/>
              </a:spcBef>
              <a:spcAft>
                <a:spcPts val="1200"/>
              </a:spcAft>
            </a:pPr>
            <a:r>
              <a:rPr lang="en-US" sz="2400" dirty="0">
                <a:latin typeface="Arial"/>
                <a:cs typeface="Arial"/>
              </a:rPr>
              <a:t>In 2019, CMS approved payment for </a:t>
            </a:r>
            <a:r>
              <a:rPr lang="en-US" sz="2400" b="1" dirty="0">
                <a:latin typeface="Arial"/>
                <a:cs typeface="Arial"/>
              </a:rPr>
              <a:t>two new CPT codes for interprofessional consults (99451, 99452)</a:t>
            </a:r>
          </a:p>
          <a:p>
            <a:pPr lvl="1">
              <a:spcBef>
                <a:spcPts val="600"/>
              </a:spcBef>
              <a:spcAft>
                <a:spcPts val="1200"/>
              </a:spcAft>
            </a:pPr>
            <a:r>
              <a:rPr lang="en-US" sz="2000" dirty="0">
                <a:solidFill>
                  <a:schemeClr val="tx1"/>
                </a:solidFill>
                <a:latin typeface="Arial"/>
                <a:cs typeface="Arial"/>
              </a:rPr>
              <a:t>Valued at 0.7 wRVU each to the treating provider/PCP and consulting provider/specialist</a:t>
            </a:r>
          </a:p>
          <a:p>
            <a:pPr>
              <a:spcBef>
                <a:spcPts val="600"/>
              </a:spcBef>
              <a:spcAft>
                <a:spcPts val="1200"/>
              </a:spcAft>
            </a:pPr>
            <a:r>
              <a:rPr lang="en-US" sz="2400" dirty="0">
                <a:latin typeface="Arial"/>
                <a:cs typeface="Arial"/>
              </a:rPr>
              <a:t>Commercial payers increasingly covering the service</a:t>
            </a:r>
          </a:p>
          <a:p>
            <a:pPr>
              <a:spcBef>
                <a:spcPts val="600"/>
              </a:spcBef>
              <a:spcAft>
                <a:spcPts val="1200"/>
              </a:spcAft>
            </a:pPr>
            <a:r>
              <a:rPr lang="en-US" sz="2400" dirty="0">
                <a:latin typeface="Arial"/>
                <a:cs typeface="Arial"/>
              </a:rPr>
              <a:t>In January 2023, </a:t>
            </a:r>
            <a:r>
              <a:rPr lang="en-US" sz="2400" b="1" dirty="0">
                <a:latin typeface="Arial"/>
                <a:cs typeface="Arial"/>
              </a:rPr>
              <a:t>CMS issued a letter to Medicaid State Health Officials authorizing and encouraging coverage </a:t>
            </a:r>
            <a:r>
              <a:rPr lang="en-US" sz="2400" dirty="0">
                <a:latin typeface="Arial"/>
                <a:cs typeface="Arial"/>
              </a:rPr>
              <a:t>of eConsults in the Medicaid and CHIP programs (reversing a previous policy)</a:t>
            </a:r>
          </a:p>
          <a:p>
            <a:pPr>
              <a:spcBef>
                <a:spcPts val="600"/>
              </a:spcBef>
              <a:spcAft>
                <a:spcPts val="1200"/>
              </a:spcAft>
            </a:pPr>
            <a:r>
              <a:rPr lang="en-US" sz="2400" dirty="0">
                <a:latin typeface="Arial"/>
                <a:cs typeface="Arial"/>
              </a:rPr>
              <a:t>In June 2023, CMS announced its new </a:t>
            </a:r>
            <a:r>
              <a:rPr lang="en-US" sz="2400" b="1" dirty="0">
                <a:latin typeface="Arial"/>
                <a:cs typeface="Arial"/>
              </a:rPr>
              <a:t>Making Care Primary model</a:t>
            </a:r>
            <a:r>
              <a:rPr lang="en-US" sz="2400" dirty="0">
                <a:latin typeface="Arial"/>
                <a:cs typeface="Arial"/>
              </a:rPr>
              <a:t>, which focuses on PC-SC collaboration and encourages use of eConsults for advanced track participants (RFA announced 8/14/23)</a:t>
            </a:r>
          </a:p>
          <a:p>
            <a:pPr marL="0" indent="0">
              <a:buNone/>
            </a:pPr>
            <a:endParaRPr lang="en-US" dirty="0"/>
          </a:p>
        </p:txBody>
      </p:sp>
    </p:spTree>
    <p:extLst>
      <p:ext uri="{BB962C8B-B14F-4D97-AF65-F5344CB8AC3E}">
        <p14:creationId xmlns:p14="http://schemas.microsoft.com/office/powerpoint/2010/main" val="222949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66CE-8475-4C1F-B29A-B81F7DFD3221}"/>
              </a:ext>
            </a:extLst>
          </p:cNvPr>
          <p:cNvSpPr>
            <a:spLocks noGrp="1"/>
          </p:cNvSpPr>
          <p:nvPr>
            <p:ph type="title"/>
          </p:nvPr>
        </p:nvSpPr>
        <p:spPr>
          <a:xfrm>
            <a:off x="2072481" y="339548"/>
            <a:ext cx="8047037" cy="771737"/>
          </a:xfrm>
        </p:spPr>
        <p:txBody>
          <a:bodyPr/>
          <a:lstStyle/>
          <a:p>
            <a:pPr algn="ctr"/>
            <a:r>
              <a:rPr lang="en-US" dirty="0">
                <a:solidFill>
                  <a:srgbClr val="448F9C"/>
                </a:solidFill>
                <a:latin typeface="Calibri" panose="020F0502020204030204" pitchFamily="34" charset="0"/>
                <a:cs typeface="Calibri" panose="020F0502020204030204" pitchFamily="34" charset="0"/>
              </a:rPr>
              <a:t>AAMC CORE in Rhode Island</a:t>
            </a:r>
          </a:p>
        </p:txBody>
      </p:sp>
      <p:sp>
        <p:nvSpPr>
          <p:cNvPr id="3" name="Content Placeholder 2">
            <a:extLst>
              <a:ext uri="{FF2B5EF4-FFF2-40B4-BE49-F238E27FC236}">
                <a16:creationId xmlns:a16="http://schemas.microsoft.com/office/drawing/2014/main" id="{CF9A3B38-D09A-46F9-9106-909A523E7656}"/>
              </a:ext>
            </a:extLst>
          </p:cNvPr>
          <p:cNvSpPr>
            <a:spLocks noGrp="1"/>
          </p:cNvSpPr>
          <p:nvPr>
            <p:ph idx="1"/>
          </p:nvPr>
        </p:nvSpPr>
        <p:spPr>
          <a:xfrm>
            <a:off x="1008545" y="1337912"/>
            <a:ext cx="10174908" cy="4717669"/>
          </a:xfrm>
        </p:spPr>
        <p:txBody>
          <a:bodyPr/>
          <a:lstStyle/>
          <a:p>
            <a:pPr>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With multi-payer funding, CTC-RI engaged AAMC to implement CORE  program as critical part of strategy to improve primary care and specialty collaboration and alignment on value. Goal to support statewide adoption including exploring HIE for non-EPIC EHRs </a:t>
            </a:r>
          </a:p>
          <a:p>
            <a:pPr>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Health Plans; United HealthCare, BCBS RI, Tufts</a:t>
            </a:r>
          </a:p>
          <a:p>
            <a:pPr>
              <a:spcBef>
                <a:spcPts val="600"/>
              </a:spcBef>
              <a:spcAft>
                <a:spcPts val="600"/>
              </a:spcAft>
            </a:pPr>
            <a:r>
              <a:rPr lang="en-US" sz="2400" b="1" dirty="0">
                <a:solidFill>
                  <a:schemeClr val="tx1"/>
                </a:solidFill>
                <a:latin typeface="Calibri" panose="020F0502020204030204" pitchFamily="34" charset="0"/>
                <a:cs typeface="Calibri" panose="020F0502020204030204" pitchFamily="34" charset="0"/>
              </a:rPr>
              <a:t>Lifespan</a:t>
            </a:r>
            <a:r>
              <a:rPr lang="en-US" sz="2400" dirty="0">
                <a:solidFill>
                  <a:schemeClr val="tx1"/>
                </a:solidFill>
                <a:latin typeface="Calibri" panose="020F0502020204030204" pitchFamily="34" charset="0"/>
                <a:cs typeface="Calibri" panose="020F0502020204030204" pitchFamily="34" charset="0"/>
              </a:rPr>
              <a:t> (LPG, Coastal Medical) &amp; Brown Physicians Inc. </a:t>
            </a:r>
          </a:p>
          <a:p>
            <a:pPr>
              <a:spcBef>
                <a:spcPts val="600"/>
              </a:spcBef>
              <a:spcAft>
                <a:spcPts val="600"/>
              </a:spcAft>
            </a:pPr>
            <a:r>
              <a:rPr lang="en-US" sz="2400" b="1" dirty="0">
                <a:solidFill>
                  <a:schemeClr val="tx1"/>
                </a:solidFill>
                <a:latin typeface="Calibri" panose="020F0502020204030204" pitchFamily="34" charset="0"/>
                <a:cs typeface="Calibri" panose="020F0502020204030204" pitchFamily="34" charset="0"/>
              </a:rPr>
              <a:t>Integra</a:t>
            </a:r>
            <a:r>
              <a:rPr lang="en-US" sz="2400" dirty="0">
                <a:solidFill>
                  <a:schemeClr val="tx1"/>
                </a:solidFill>
                <a:latin typeface="Calibri" panose="020F0502020204030204" pitchFamily="34" charset="0"/>
                <a:cs typeface="Calibri" panose="020F0502020204030204" pitchFamily="34" charset="0"/>
              </a:rPr>
              <a:t> Community Care Network (</a:t>
            </a:r>
            <a:r>
              <a:rPr lang="en-US" sz="2400" dirty="0" err="1">
                <a:solidFill>
                  <a:schemeClr val="tx1"/>
                </a:solidFill>
                <a:latin typeface="Calibri" panose="020F0502020204030204" pitchFamily="34" charset="0"/>
                <a:cs typeface="Calibri" panose="020F0502020204030204" pitchFamily="34" charset="0"/>
              </a:rPr>
              <a:t>CareNE</a:t>
            </a:r>
            <a:r>
              <a:rPr lang="en-US" sz="2400" dirty="0">
                <a:solidFill>
                  <a:schemeClr val="tx1"/>
                </a:solidFill>
                <a:latin typeface="Calibri" panose="020F0502020204030204" pitchFamily="34" charset="0"/>
                <a:cs typeface="Calibri" panose="020F0502020204030204" pitchFamily="34" charset="0"/>
              </a:rPr>
              <a:t>. RI-PCPC, South County)</a:t>
            </a:r>
          </a:p>
          <a:p>
            <a:pPr>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2-year implementation seed-funding for eConsult implementation</a:t>
            </a:r>
          </a:p>
          <a:p>
            <a:pPr>
              <a:spcBef>
                <a:spcPts val="600"/>
              </a:spcBef>
              <a:spcAft>
                <a:spcPts val="600"/>
              </a:spcAft>
            </a:pPr>
            <a:r>
              <a:rPr lang="en-US" sz="2400" dirty="0">
                <a:solidFill>
                  <a:schemeClr val="tx1"/>
                </a:solidFill>
                <a:latin typeface="Calibri" panose="020F0502020204030204" pitchFamily="34" charset="0"/>
                <a:cs typeface="Calibri" panose="020F0502020204030204" pitchFamily="34" charset="0"/>
              </a:rPr>
              <a:t>CTCRI CORE Oversight Committee - Facilitates program goals, template development, specialty engagement, outcome measurement &amp; payer engagement for sustainable funding. </a:t>
            </a:r>
          </a:p>
        </p:txBody>
      </p:sp>
    </p:spTree>
    <p:extLst>
      <p:ext uri="{BB962C8B-B14F-4D97-AF65-F5344CB8AC3E}">
        <p14:creationId xmlns:p14="http://schemas.microsoft.com/office/powerpoint/2010/main" val="68256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326265"/>
            <a:ext cx="9785045" cy="938656"/>
          </a:xfrm>
        </p:spPr>
        <p:txBody>
          <a:bodyPr>
            <a:normAutofit/>
          </a:bodyPr>
          <a:lstStyle/>
          <a:p>
            <a:pPr algn="ctr"/>
            <a:r>
              <a:rPr lang="en-US" dirty="0">
                <a:solidFill>
                  <a:srgbClr val="448F9C"/>
                </a:solidFill>
              </a:rPr>
              <a:t>Conflict of Interest</a:t>
            </a:r>
          </a:p>
        </p:txBody>
      </p:sp>
      <p:sp>
        <p:nvSpPr>
          <p:cNvPr id="3" name="TextBox 2">
            <a:extLst>
              <a:ext uri="{FF2B5EF4-FFF2-40B4-BE49-F238E27FC236}">
                <a16:creationId xmlns:a16="http://schemas.microsoft.com/office/drawing/2014/main" id="{D24D05E4-D28C-FC71-0818-1888F3385AB2}"/>
              </a:ext>
            </a:extLst>
          </p:cNvPr>
          <p:cNvSpPr txBox="1"/>
          <p:nvPr/>
        </p:nvSpPr>
        <p:spPr>
          <a:xfrm>
            <a:off x="1195260" y="1149209"/>
            <a:ext cx="9692247" cy="2451825"/>
          </a:xfrm>
          <a:prstGeom prst="rect">
            <a:avLst/>
          </a:prstGeom>
          <a:noFill/>
        </p:spPr>
        <p:txBody>
          <a:bodyPr wrap="square" rtlCol="0">
            <a:spAutoFit/>
          </a:bodyPr>
          <a:lstStyle/>
          <a:p>
            <a:pPr marR="0" lvl="0">
              <a:lnSpc>
                <a:spcPct val="107000"/>
              </a:lnSpc>
              <a:spcBef>
                <a:spcPts val="0"/>
              </a:spcBef>
              <a:spcAft>
                <a:spcPts val="0"/>
              </a:spcAft>
            </a:pPr>
            <a:endParaRPr lang="en-US" sz="1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u="sng" dirty="0">
                <a:effectLst/>
                <a:ea typeface="Calibri" panose="020F0502020204030204" pitchFamily="34" charset="0"/>
                <a:cs typeface="Times New Roman" panose="02020603050405020304" pitchFamily="18" charset="0"/>
              </a:rPr>
              <a:t>Planners:</a:t>
            </a:r>
          </a:p>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None of the planners for this educational activity have any relevant financial relationship(s) to disclose with ineligible companies whose primary business is producing, marketing, selling, re-selling, or distributing healthcare products used by or on patients.</a:t>
            </a:r>
          </a:p>
          <a:p>
            <a:pPr marR="0" lvl="0">
              <a:lnSpc>
                <a:spcPct val="107000"/>
              </a:lnSpc>
              <a:spcBef>
                <a:spcPts val="0"/>
              </a:spcBef>
              <a:spcAft>
                <a:spcPts val="0"/>
              </a:spcAft>
            </a:pPr>
            <a:endParaRPr lang="en-US" sz="1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u="sng" dirty="0">
                <a:effectLst/>
                <a:ea typeface="Calibri" panose="020F0502020204030204" pitchFamily="34" charset="0"/>
                <a:cs typeface="Times New Roman" panose="02020603050405020304" pitchFamily="18" charset="0"/>
              </a:rPr>
              <a:t>Speakers:</a:t>
            </a:r>
          </a:p>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Dr. Joe Diaz, Dr. </a:t>
            </a:r>
            <a:r>
              <a:rPr lang="en-US" sz="1600" dirty="0">
                <a:ea typeface="Calibri" panose="020F0502020204030204" pitchFamily="34" charset="0"/>
                <a:cs typeface="Times New Roman" panose="02020603050405020304" pitchFamily="18" charset="0"/>
              </a:rPr>
              <a:t>Paul Larson, Dr. Anita Arora, &amp; Meaghan Quinn, </a:t>
            </a:r>
            <a:r>
              <a:rPr lang="en-US" sz="1600" dirty="0">
                <a:effectLst/>
                <a:ea typeface="Calibri" panose="020F0502020204030204" pitchFamily="34" charset="0"/>
                <a:cs typeface="Times New Roman" panose="02020603050405020304" pitchFamily="18" charset="0"/>
              </a:rPr>
              <a:t>faculty for this educational activity, have no relevant financial relationship(s) with ineligible companies to disclose.</a:t>
            </a:r>
          </a:p>
        </p:txBody>
      </p:sp>
    </p:spTree>
    <p:extLst>
      <p:ext uri="{BB962C8B-B14F-4D97-AF65-F5344CB8AC3E}">
        <p14:creationId xmlns:p14="http://schemas.microsoft.com/office/powerpoint/2010/main" val="229302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3FAE5D-6D81-AE40-8ED1-7456B4A38164}"/>
              </a:ext>
            </a:extLst>
          </p:cNvPr>
          <p:cNvSpPr>
            <a:spLocks noGrp="1"/>
          </p:cNvSpPr>
          <p:nvPr>
            <p:ph type="title"/>
          </p:nvPr>
        </p:nvSpPr>
        <p:spPr>
          <a:xfrm>
            <a:off x="337931" y="185214"/>
            <a:ext cx="9612458" cy="1227633"/>
          </a:xfrm>
        </p:spPr>
        <p:txBody>
          <a:bodyPr/>
          <a:lstStyle/>
          <a:p>
            <a:r>
              <a:rPr lang="en-US" sz="3600" dirty="0"/>
              <a:t>Shared Year 1 CORE Program Goals </a:t>
            </a:r>
          </a:p>
        </p:txBody>
      </p:sp>
      <p:graphicFrame>
        <p:nvGraphicFramePr>
          <p:cNvPr id="9" name="Content Placeholder 8">
            <a:extLst>
              <a:ext uri="{FF2B5EF4-FFF2-40B4-BE49-F238E27FC236}">
                <a16:creationId xmlns:a16="http://schemas.microsoft.com/office/drawing/2014/main" id="{3B48C24C-F598-4B48-A174-DD0DAA8C84FC}"/>
              </a:ext>
            </a:extLst>
          </p:cNvPr>
          <p:cNvGraphicFramePr>
            <a:graphicFrameLocks noGrp="1"/>
          </p:cNvGraphicFramePr>
          <p:nvPr>
            <p:ph idx="1"/>
            <p:extLst>
              <p:ext uri="{D42A27DB-BD31-4B8C-83A1-F6EECF244321}">
                <p14:modId xmlns:p14="http://schemas.microsoft.com/office/powerpoint/2010/main" val="3090125614"/>
              </p:ext>
            </p:extLst>
          </p:nvPr>
        </p:nvGraphicFramePr>
        <p:xfrm>
          <a:off x="1678396" y="1227646"/>
          <a:ext cx="8882743" cy="493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90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2B87-5B68-495B-AB89-2BAA8533CC5B}"/>
              </a:ext>
            </a:extLst>
          </p:cNvPr>
          <p:cNvSpPr>
            <a:spLocks noGrp="1"/>
          </p:cNvSpPr>
          <p:nvPr>
            <p:ph type="ctrTitle"/>
          </p:nvPr>
        </p:nvSpPr>
        <p:spPr>
          <a:xfrm>
            <a:off x="2277534" y="1342710"/>
            <a:ext cx="9159677" cy="2453033"/>
          </a:xfrm>
        </p:spPr>
        <p:txBody>
          <a:bodyPr/>
          <a:lstStyle/>
          <a:p>
            <a:r>
              <a:rPr lang="en-US" dirty="0"/>
              <a:t> </a:t>
            </a:r>
            <a:br>
              <a:rPr lang="en-US" dirty="0"/>
            </a:br>
            <a:r>
              <a:rPr lang="en-US" dirty="0"/>
              <a:t>e-Consults</a:t>
            </a:r>
          </a:p>
        </p:txBody>
      </p:sp>
      <p:sp>
        <p:nvSpPr>
          <p:cNvPr id="3" name="Subtitle 2">
            <a:extLst>
              <a:ext uri="{FF2B5EF4-FFF2-40B4-BE49-F238E27FC236}">
                <a16:creationId xmlns:a16="http://schemas.microsoft.com/office/drawing/2014/main" id="{8635EE38-0FB8-41B1-885A-CE02CC52A09C}"/>
              </a:ext>
            </a:extLst>
          </p:cNvPr>
          <p:cNvSpPr>
            <a:spLocks noGrp="1"/>
          </p:cNvSpPr>
          <p:nvPr>
            <p:ph type="subTitle" idx="1"/>
          </p:nvPr>
        </p:nvSpPr>
        <p:spPr>
          <a:xfrm>
            <a:off x="3770365" y="4076007"/>
            <a:ext cx="7812035" cy="1260203"/>
          </a:xfrm>
        </p:spPr>
        <p:txBody>
          <a:bodyPr>
            <a:normAutofit lnSpcReduction="10000"/>
          </a:bodyPr>
          <a:lstStyle/>
          <a:p>
            <a:r>
              <a:rPr lang="en-US" dirty="0"/>
              <a:t>First Year In Review</a:t>
            </a:r>
          </a:p>
          <a:p>
            <a:r>
              <a:rPr lang="en-US" dirty="0"/>
              <a:t>Joseph Diaz, MD,MPH - Primary Care Lead</a:t>
            </a:r>
          </a:p>
          <a:p>
            <a:r>
              <a:rPr lang="en-US" dirty="0"/>
              <a:t>Kaila Defosse - Program Manager</a:t>
            </a:r>
          </a:p>
        </p:txBody>
      </p:sp>
    </p:spTree>
    <p:extLst>
      <p:ext uri="{BB962C8B-B14F-4D97-AF65-F5344CB8AC3E}">
        <p14:creationId xmlns:p14="http://schemas.microsoft.com/office/powerpoint/2010/main" val="21623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E69A-19EE-4896-AA42-372349996FA6}"/>
              </a:ext>
            </a:extLst>
          </p:cNvPr>
          <p:cNvSpPr>
            <a:spLocks noGrp="1"/>
          </p:cNvSpPr>
          <p:nvPr>
            <p:ph type="title"/>
          </p:nvPr>
        </p:nvSpPr>
        <p:spPr>
          <a:xfrm>
            <a:off x="686677" y="136525"/>
            <a:ext cx="10667124" cy="1250681"/>
          </a:xfrm>
        </p:spPr>
        <p:txBody>
          <a:bodyPr anchor="b">
            <a:normAutofit/>
          </a:bodyPr>
          <a:lstStyle/>
          <a:p>
            <a:r>
              <a:rPr lang="en-US" dirty="0"/>
              <a:t>Overview - Build</a:t>
            </a:r>
          </a:p>
        </p:txBody>
      </p:sp>
      <p:sp>
        <p:nvSpPr>
          <p:cNvPr id="3" name="Content Placeholder 2">
            <a:extLst>
              <a:ext uri="{FF2B5EF4-FFF2-40B4-BE49-F238E27FC236}">
                <a16:creationId xmlns:a16="http://schemas.microsoft.com/office/drawing/2014/main" id="{57E5986A-6D0C-4578-AFDA-A9447B37C5EE}"/>
              </a:ext>
            </a:extLst>
          </p:cNvPr>
          <p:cNvSpPr>
            <a:spLocks noGrp="1"/>
          </p:cNvSpPr>
          <p:nvPr>
            <p:ph idx="1"/>
          </p:nvPr>
        </p:nvSpPr>
        <p:spPr>
          <a:xfrm>
            <a:off x="686677" y="1825625"/>
            <a:ext cx="10667124" cy="4351339"/>
          </a:xfrm>
        </p:spPr>
        <p:txBody>
          <a:bodyPr>
            <a:normAutofit/>
          </a:bodyPr>
          <a:lstStyle/>
          <a:p>
            <a:r>
              <a:rPr lang="en-US" dirty="0"/>
              <a:t>Template build</a:t>
            </a:r>
          </a:p>
          <a:p>
            <a:pPr lvl="1"/>
            <a:r>
              <a:rPr lang="en-US" dirty="0"/>
              <a:t>AAMC conditions matrix</a:t>
            </a:r>
          </a:p>
          <a:p>
            <a:pPr lvl="1"/>
            <a:r>
              <a:rPr lang="en-US" dirty="0"/>
              <a:t>Example templates</a:t>
            </a:r>
          </a:p>
          <a:p>
            <a:r>
              <a:rPr lang="en-US" dirty="0"/>
              <a:t>Specialist input</a:t>
            </a:r>
          </a:p>
          <a:p>
            <a:r>
              <a:rPr lang="en-US" dirty="0"/>
              <a:t>PCP working group feedback</a:t>
            </a:r>
          </a:p>
          <a:p>
            <a:r>
              <a:rPr lang="en-US" dirty="0"/>
              <a:t>Epic build and implementation</a:t>
            </a:r>
          </a:p>
          <a:p>
            <a:endParaRPr lang="en-US" dirty="0"/>
          </a:p>
        </p:txBody>
      </p:sp>
    </p:spTree>
    <p:extLst>
      <p:ext uri="{BB962C8B-B14F-4D97-AF65-F5344CB8AC3E}">
        <p14:creationId xmlns:p14="http://schemas.microsoft.com/office/powerpoint/2010/main" val="3596172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E69A-19EE-4896-AA42-372349996FA6}"/>
              </a:ext>
            </a:extLst>
          </p:cNvPr>
          <p:cNvSpPr>
            <a:spLocks noGrp="1"/>
          </p:cNvSpPr>
          <p:nvPr>
            <p:ph type="title"/>
          </p:nvPr>
        </p:nvSpPr>
        <p:spPr>
          <a:xfrm>
            <a:off x="686677" y="136525"/>
            <a:ext cx="10667124" cy="1250681"/>
          </a:xfrm>
        </p:spPr>
        <p:txBody>
          <a:bodyPr anchor="b">
            <a:normAutofit/>
          </a:bodyPr>
          <a:lstStyle/>
          <a:p>
            <a:r>
              <a:rPr lang="en-US" dirty="0"/>
              <a:t>Overview</a:t>
            </a:r>
          </a:p>
        </p:txBody>
      </p:sp>
      <p:sp>
        <p:nvSpPr>
          <p:cNvPr id="3" name="Content Placeholder 2">
            <a:extLst>
              <a:ext uri="{FF2B5EF4-FFF2-40B4-BE49-F238E27FC236}">
                <a16:creationId xmlns:a16="http://schemas.microsoft.com/office/drawing/2014/main" id="{57E5986A-6D0C-4578-AFDA-A9447B37C5EE}"/>
              </a:ext>
            </a:extLst>
          </p:cNvPr>
          <p:cNvSpPr>
            <a:spLocks noGrp="1"/>
          </p:cNvSpPr>
          <p:nvPr>
            <p:ph idx="1"/>
          </p:nvPr>
        </p:nvSpPr>
        <p:spPr>
          <a:xfrm>
            <a:off x="686677" y="1825625"/>
            <a:ext cx="10667124" cy="4351339"/>
          </a:xfrm>
        </p:spPr>
        <p:txBody>
          <a:bodyPr>
            <a:normAutofit/>
          </a:bodyPr>
          <a:lstStyle/>
          <a:p>
            <a:r>
              <a:rPr lang="en-US" dirty="0"/>
              <a:t>Established July 22, 2022</a:t>
            </a:r>
          </a:p>
          <a:p>
            <a:r>
              <a:rPr lang="en-US" dirty="0"/>
              <a:t>295 e-Consults placed</a:t>
            </a:r>
          </a:p>
          <a:p>
            <a:r>
              <a:rPr lang="en-US" dirty="0"/>
              <a:t>5 Declined, 3 Converted</a:t>
            </a:r>
          </a:p>
          <a:p>
            <a:r>
              <a:rPr lang="en-US" dirty="0"/>
              <a:t>59 PCP Providers Utilized an e-consult</a:t>
            </a:r>
          </a:p>
          <a:p>
            <a:endParaRPr lang="en-US" dirty="0"/>
          </a:p>
        </p:txBody>
      </p:sp>
    </p:spTree>
    <p:extLst>
      <p:ext uri="{BB962C8B-B14F-4D97-AF65-F5344CB8AC3E}">
        <p14:creationId xmlns:p14="http://schemas.microsoft.com/office/powerpoint/2010/main" val="228779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91C3-5510-476E-B514-582B3173090A}"/>
              </a:ext>
            </a:extLst>
          </p:cNvPr>
          <p:cNvSpPr>
            <a:spLocks noGrp="1"/>
          </p:cNvSpPr>
          <p:nvPr>
            <p:ph type="title"/>
          </p:nvPr>
        </p:nvSpPr>
        <p:spPr/>
        <p:txBody>
          <a:bodyPr/>
          <a:lstStyle/>
          <a:p>
            <a:r>
              <a:rPr lang="en-US" dirty="0"/>
              <a:t>5 e-Consult Departments Available</a:t>
            </a:r>
          </a:p>
        </p:txBody>
      </p:sp>
      <p:graphicFrame>
        <p:nvGraphicFramePr>
          <p:cNvPr id="4" name="Table 4">
            <a:extLst>
              <a:ext uri="{FF2B5EF4-FFF2-40B4-BE49-F238E27FC236}">
                <a16:creationId xmlns:a16="http://schemas.microsoft.com/office/drawing/2014/main" id="{D6245E21-9F1D-47D2-9235-BC7B76662FF0}"/>
              </a:ext>
            </a:extLst>
          </p:cNvPr>
          <p:cNvGraphicFramePr>
            <a:graphicFrameLocks noGrp="1"/>
          </p:cNvGraphicFramePr>
          <p:nvPr>
            <p:ph idx="1"/>
          </p:nvPr>
        </p:nvGraphicFramePr>
        <p:xfrm>
          <a:off x="685800" y="1826684"/>
          <a:ext cx="10668000" cy="4450080"/>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86315403"/>
                    </a:ext>
                  </a:extLst>
                </a:gridCol>
                <a:gridCol w="5334000">
                  <a:extLst>
                    <a:ext uri="{9D8B030D-6E8A-4147-A177-3AD203B41FA5}">
                      <a16:colId xmlns:a16="http://schemas.microsoft.com/office/drawing/2014/main" val="2779393795"/>
                    </a:ext>
                  </a:extLst>
                </a:gridCol>
              </a:tblGrid>
              <a:tr h="494453">
                <a:tc>
                  <a:txBody>
                    <a:bodyPr/>
                    <a:lstStyle/>
                    <a:p>
                      <a:r>
                        <a:rPr lang="en-US" sz="2400" dirty="0"/>
                        <a:t>Department</a:t>
                      </a:r>
                    </a:p>
                  </a:txBody>
                  <a:tcPr marL="121920" marR="121920" marT="60960" marB="60960"/>
                </a:tc>
                <a:tc>
                  <a:txBody>
                    <a:bodyPr/>
                    <a:lstStyle/>
                    <a:p>
                      <a:r>
                        <a:rPr lang="en-US" sz="2400" dirty="0"/>
                        <a:t>Go-Live Date</a:t>
                      </a:r>
                    </a:p>
                  </a:txBody>
                  <a:tcPr marL="121920" marR="121920" marT="60960" marB="60960"/>
                </a:tc>
                <a:extLst>
                  <a:ext uri="{0D108BD9-81ED-4DB2-BD59-A6C34878D82A}">
                    <a16:rowId xmlns:a16="http://schemas.microsoft.com/office/drawing/2014/main" val="2601492978"/>
                  </a:ext>
                </a:extLst>
              </a:tr>
              <a:tr h="494453">
                <a:tc>
                  <a:txBody>
                    <a:bodyPr/>
                    <a:lstStyle/>
                    <a:p>
                      <a:r>
                        <a:rPr lang="en-US" sz="2400" dirty="0"/>
                        <a:t>Cardiology </a:t>
                      </a:r>
                    </a:p>
                  </a:txBody>
                  <a:tcPr marL="121920" marR="121920" marT="60960" marB="60960"/>
                </a:tc>
                <a:tc>
                  <a:txBody>
                    <a:bodyPr/>
                    <a:lstStyle/>
                    <a:p>
                      <a:r>
                        <a:rPr lang="en-US" sz="2400" dirty="0"/>
                        <a:t>July 22,2022</a:t>
                      </a:r>
                    </a:p>
                  </a:txBody>
                  <a:tcPr marL="121920" marR="121920" marT="60960" marB="60960"/>
                </a:tc>
                <a:extLst>
                  <a:ext uri="{0D108BD9-81ED-4DB2-BD59-A6C34878D82A}">
                    <a16:rowId xmlns:a16="http://schemas.microsoft.com/office/drawing/2014/main" val="3266827442"/>
                  </a:ext>
                </a:extLst>
              </a:tr>
              <a:tr h="494453">
                <a:tc>
                  <a:txBody>
                    <a:bodyPr/>
                    <a:lstStyle/>
                    <a:p>
                      <a:r>
                        <a:rPr lang="en-US" sz="2400" dirty="0"/>
                        <a:t>Endocrinology</a:t>
                      </a:r>
                    </a:p>
                  </a:txBody>
                  <a:tcPr marL="121920" marR="121920" marT="60960" marB="60960"/>
                </a:tc>
                <a:tc>
                  <a:txBody>
                    <a:bodyPr/>
                    <a:lstStyle/>
                    <a:p>
                      <a:r>
                        <a:rPr lang="en-US" sz="2400" dirty="0"/>
                        <a:t>August 17, 2022  (Paused July 12, 2023)</a:t>
                      </a:r>
                    </a:p>
                  </a:txBody>
                  <a:tcPr marL="121920" marR="121920" marT="60960" marB="60960"/>
                </a:tc>
                <a:extLst>
                  <a:ext uri="{0D108BD9-81ED-4DB2-BD59-A6C34878D82A}">
                    <a16:rowId xmlns:a16="http://schemas.microsoft.com/office/drawing/2014/main" val="2838256487"/>
                  </a:ext>
                </a:extLst>
              </a:tr>
              <a:tr h="494453">
                <a:tc>
                  <a:txBody>
                    <a:bodyPr/>
                    <a:lstStyle/>
                    <a:p>
                      <a:r>
                        <a:rPr lang="en-US" sz="2400" dirty="0"/>
                        <a:t>Psychiatry</a:t>
                      </a:r>
                    </a:p>
                  </a:txBody>
                  <a:tcPr marL="121920" marR="121920" marT="60960" marB="60960"/>
                </a:tc>
                <a:tc>
                  <a:txBody>
                    <a:bodyPr/>
                    <a:lstStyle/>
                    <a:p>
                      <a:r>
                        <a:rPr lang="en-US" sz="2400" dirty="0"/>
                        <a:t>December 6, 2022</a:t>
                      </a:r>
                    </a:p>
                  </a:txBody>
                  <a:tcPr marL="121920" marR="121920" marT="60960" marB="60960"/>
                </a:tc>
                <a:extLst>
                  <a:ext uri="{0D108BD9-81ED-4DB2-BD59-A6C34878D82A}">
                    <a16:rowId xmlns:a16="http://schemas.microsoft.com/office/drawing/2014/main" val="136445359"/>
                  </a:ext>
                </a:extLst>
              </a:tr>
              <a:tr h="494453">
                <a:tc>
                  <a:txBody>
                    <a:bodyPr/>
                    <a:lstStyle/>
                    <a:p>
                      <a:r>
                        <a:rPr lang="en-US" sz="2400" dirty="0"/>
                        <a:t>Infectious Disease</a:t>
                      </a:r>
                    </a:p>
                  </a:txBody>
                  <a:tcPr marL="121920" marR="121920" marT="60960" marB="60960"/>
                </a:tc>
                <a:tc>
                  <a:txBody>
                    <a:bodyPr/>
                    <a:lstStyle/>
                    <a:p>
                      <a:r>
                        <a:rPr lang="en-US" sz="2400" dirty="0"/>
                        <a:t>June 28, 2023</a:t>
                      </a:r>
                    </a:p>
                  </a:txBody>
                  <a:tcPr marL="121920" marR="121920" marT="60960" marB="60960"/>
                </a:tc>
                <a:extLst>
                  <a:ext uri="{0D108BD9-81ED-4DB2-BD59-A6C34878D82A}">
                    <a16:rowId xmlns:a16="http://schemas.microsoft.com/office/drawing/2014/main" val="1414490555"/>
                  </a:ext>
                </a:extLst>
              </a:tr>
              <a:tr h="494453">
                <a:tc>
                  <a:txBody>
                    <a:bodyPr/>
                    <a:lstStyle/>
                    <a:p>
                      <a:r>
                        <a:rPr lang="en-US" sz="2400" dirty="0"/>
                        <a:t>Pulmonary </a:t>
                      </a:r>
                    </a:p>
                  </a:txBody>
                  <a:tcPr marL="121920" marR="121920" marT="60960" marB="60960"/>
                </a:tc>
                <a:tc>
                  <a:txBody>
                    <a:bodyPr/>
                    <a:lstStyle/>
                    <a:p>
                      <a:r>
                        <a:rPr lang="en-US" sz="2400" dirty="0"/>
                        <a:t>August 17, 2023</a:t>
                      </a:r>
                    </a:p>
                  </a:txBody>
                  <a:tcPr marL="121920" marR="121920" marT="60960" marB="60960"/>
                </a:tc>
                <a:extLst>
                  <a:ext uri="{0D108BD9-81ED-4DB2-BD59-A6C34878D82A}">
                    <a16:rowId xmlns:a16="http://schemas.microsoft.com/office/drawing/2014/main" val="3725678841"/>
                  </a:ext>
                </a:extLst>
              </a:tr>
              <a:tr h="494453">
                <a:tc>
                  <a:txBody>
                    <a:bodyPr/>
                    <a:lstStyle/>
                    <a:p>
                      <a:r>
                        <a:rPr lang="en-US" sz="2400" dirty="0"/>
                        <a:t>Sleep</a:t>
                      </a:r>
                    </a:p>
                  </a:txBody>
                  <a:tcPr marL="121920" marR="121920" marT="60960" marB="60960"/>
                </a:tc>
                <a:tc>
                  <a:txBody>
                    <a:bodyPr/>
                    <a:lstStyle/>
                    <a:p>
                      <a:r>
                        <a:rPr lang="en-US" sz="2400" dirty="0"/>
                        <a:t>July 11, 2023</a:t>
                      </a:r>
                    </a:p>
                  </a:txBody>
                  <a:tcPr marL="121920" marR="121920" marT="60960" marB="60960"/>
                </a:tc>
                <a:extLst>
                  <a:ext uri="{0D108BD9-81ED-4DB2-BD59-A6C34878D82A}">
                    <a16:rowId xmlns:a16="http://schemas.microsoft.com/office/drawing/2014/main" val="1835345230"/>
                  </a:ext>
                </a:extLst>
              </a:tr>
              <a:tr h="494453">
                <a:tc>
                  <a:txBody>
                    <a:bodyPr/>
                    <a:lstStyle/>
                    <a:p>
                      <a:r>
                        <a:rPr lang="en-US" sz="2400" dirty="0"/>
                        <a:t>Orthopedics / Sports Medicine</a:t>
                      </a:r>
                    </a:p>
                  </a:txBody>
                  <a:tcPr marL="121920" marR="121920" marT="60960" marB="60960"/>
                </a:tc>
                <a:tc>
                  <a:txBody>
                    <a:bodyPr/>
                    <a:lstStyle/>
                    <a:p>
                      <a:r>
                        <a:rPr lang="en-US" sz="2400" dirty="0"/>
                        <a:t>October 1, 2023</a:t>
                      </a:r>
                    </a:p>
                  </a:txBody>
                  <a:tcPr marL="121920" marR="121920" marT="60960" marB="60960"/>
                </a:tc>
                <a:extLst>
                  <a:ext uri="{0D108BD9-81ED-4DB2-BD59-A6C34878D82A}">
                    <a16:rowId xmlns:a16="http://schemas.microsoft.com/office/drawing/2014/main" val="2313678425"/>
                  </a:ext>
                </a:extLst>
              </a:tr>
              <a:tr h="494453">
                <a:tc>
                  <a:txBody>
                    <a:bodyPr/>
                    <a:lstStyle/>
                    <a:p>
                      <a:r>
                        <a:rPr lang="en-US" sz="2400" dirty="0"/>
                        <a:t>OB/GYN</a:t>
                      </a:r>
                    </a:p>
                  </a:txBody>
                  <a:tcPr marL="121920" marR="121920" marT="60960" marB="60960"/>
                </a:tc>
                <a:tc>
                  <a:txBody>
                    <a:bodyPr/>
                    <a:lstStyle/>
                    <a:p>
                      <a:r>
                        <a:rPr lang="en-US" sz="2400" dirty="0"/>
                        <a:t>TBD (Est. October 15, 2023)</a:t>
                      </a:r>
                    </a:p>
                  </a:txBody>
                  <a:tcPr marL="121920" marR="121920" marT="60960" marB="60960"/>
                </a:tc>
                <a:extLst>
                  <a:ext uri="{0D108BD9-81ED-4DB2-BD59-A6C34878D82A}">
                    <a16:rowId xmlns:a16="http://schemas.microsoft.com/office/drawing/2014/main" val="1256960560"/>
                  </a:ext>
                </a:extLst>
              </a:tr>
            </a:tbl>
          </a:graphicData>
        </a:graphic>
      </p:graphicFrame>
    </p:spTree>
    <p:extLst>
      <p:ext uri="{BB962C8B-B14F-4D97-AF65-F5344CB8AC3E}">
        <p14:creationId xmlns:p14="http://schemas.microsoft.com/office/powerpoint/2010/main" val="178044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361628-EDFF-EC5D-8F7E-319DFA7907D4}"/>
              </a:ext>
            </a:extLst>
          </p:cNvPr>
          <p:cNvSpPr>
            <a:spLocks noGrp="1"/>
          </p:cNvSpPr>
          <p:nvPr>
            <p:ph type="title"/>
          </p:nvPr>
        </p:nvSpPr>
        <p:spPr>
          <a:xfrm>
            <a:off x="839788" y="136526"/>
            <a:ext cx="4604731" cy="1222813"/>
          </a:xfrm>
        </p:spPr>
        <p:txBody>
          <a:bodyPr>
            <a:normAutofit/>
          </a:bodyPr>
          <a:lstStyle/>
          <a:p>
            <a:r>
              <a:rPr lang="en-US" dirty="0"/>
              <a:t>Growth of e-Consults Since Launch</a:t>
            </a:r>
          </a:p>
        </p:txBody>
      </p:sp>
      <p:pic>
        <p:nvPicPr>
          <p:cNvPr id="6" name="Picture 5">
            <a:extLst>
              <a:ext uri="{FF2B5EF4-FFF2-40B4-BE49-F238E27FC236}">
                <a16:creationId xmlns:a16="http://schemas.microsoft.com/office/drawing/2014/main" id="{4DCF1097-EC57-4BB9-91F3-EB38EA0F58FF}"/>
              </a:ext>
            </a:extLst>
          </p:cNvPr>
          <p:cNvPicPr>
            <a:picLocks noChangeAspect="1"/>
          </p:cNvPicPr>
          <p:nvPr/>
        </p:nvPicPr>
        <p:blipFill>
          <a:blip r:embed="rId2"/>
          <a:stretch>
            <a:fillRect/>
          </a:stretch>
        </p:blipFill>
        <p:spPr>
          <a:xfrm>
            <a:off x="5183188" y="205867"/>
            <a:ext cx="6172200" cy="5585840"/>
          </a:xfrm>
          <a:prstGeom prst="rect">
            <a:avLst/>
          </a:prstGeom>
          <a:noFill/>
        </p:spPr>
      </p:pic>
      <p:sp>
        <p:nvSpPr>
          <p:cNvPr id="13" name="Text Placeholder 3">
            <a:extLst>
              <a:ext uri="{FF2B5EF4-FFF2-40B4-BE49-F238E27FC236}">
                <a16:creationId xmlns:a16="http://schemas.microsoft.com/office/drawing/2014/main" id="{CC445973-37A4-D9A4-51B0-5DBA0F630760}"/>
              </a:ext>
            </a:extLst>
          </p:cNvPr>
          <p:cNvSpPr>
            <a:spLocks noGrp="1"/>
          </p:cNvSpPr>
          <p:nvPr>
            <p:ph type="body" sz="half" idx="2"/>
          </p:nvPr>
        </p:nvSpPr>
        <p:spPr>
          <a:xfrm>
            <a:off x="839788" y="1911446"/>
            <a:ext cx="3932237" cy="3957543"/>
          </a:xfrm>
        </p:spPr>
        <p:txBody>
          <a:bodyPr/>
          <a:lstStyle/>
          <a:p>
            <a:r>
              <a:rPr lang="en-US" dirty="0"/>
              <a:t>e-Consults per month, per specialty</a:t>
            </a:r>
          </a:p>
        </p:txBody>
      </p:sp>
      <p:pic>
        <p:nvPicPr>
          <p:cNvPr id="8" name="Picture 7">
            <a:extLst>
              <a:ext uri="{FF2B5EF4-FFF2-40B4-BE49-F238E27FC236}">
                <a16:creationId xmlns:a16="http://schemas.microsoft.com/office/drawing/2014/main" id="{9917EDEF-9C99-4E9D-8564-1118F49B0DD0}"/>
              </a:ext>
            </a:extLst>
          </p:cNvPr>
          <p:cNvPicPr>
            <a:picLocks noChangeAspect="1"/>
          </p:cNvPicPr>
          <p:nvPr/>
        </p:nvPicPr>
        <p:blipFill>
          <a:blip r:embed="rId3"/>
          <a:stretch>
            <a:fillRect/>
          </a:stretch>
        </p:blipFill>
        <p:spPr>
          <a:xfrm>
            <a:off x="6253030" y="6118002"/>
            <a:ext cx="3808653" cy="233353"/>
          </a:xfrm>
          <a:prstGeom prst="rect">
            <a:avLst/>
          </a:prstGeom>
        </p:spPr>
      </p:pic>
      <p:pic>
        <p:nvPicPr>
          <p:cNvPr id="10" name="Picture 9">
            <a:extLst>
              <a:ext uri="{FF2B5EF4-FFF2-40B4-BE49-F238E27FC236}">
                <a16:creationId xmlns:a16="http://schemas.microsoft.com/office/drawing/2014/main" id="{CD254449-910A-4664-A481-4738672DF5FD}"/>
              </a:ext>
            </a:extLst>
          </p:cNvPr>
          <p:cNvPicPr>
            <a:picLocks noChangeAspect="1"/>
          </p:cNvPicPr>
          <p:nvPr/>
        </p:nvPicPr>
        <p:blipFill>
          <a:blip r:embed="rId4"/>
          <a:stretch>
            <a:fillRect/>
          </a:stretch>
        </p:blipFill>
        <p:spPr>
          <a:xfrm>
            <a:off x="9987229" y="6134129"/>
            <a:ext cx="1078640" cy="201103"/>
          </a:xfrm>
          <a:prstGeom prst="rect">
            <a:avLst/>
          </a:prstGeom>
        </p:spPr>
      </p:pic>
      <p:sp>
        <p:nvSpPr>
          <p:cNvPr id="16" name="TextBox 15">
            <a:extLst>
              <a:ext uri="{FF2B5EF4-FFF2-40B4-BE49-F238E27FC236}">
                <a16:creationId xmlns:a16="http://schemas.microsoft.com/office/drawing/2014/main" id="{52B373B0-6225-43DD-8F40-90427031F7EC}"/>
              </a:ext>
            </a:extLst>
          </p:cNvPr>
          <p:cNvSpPr txBox="1"/>
          <p:nvPr/>
        </p:nvSpPr>
        <p:spPr>
          <a:xfrm>
            <a:off x="5799666" y="5698067"/>
            <a:ext cx="5552545" cy="256545"/>
          </a:xfrm>
          <a:prstGeom prst="rect">
            <a:avLst/>
          </a:prstGeom>
          <a:noFill/>
        </p:spPr>
        <p:txBody>
          <a:bodyPr wrap="square" rtlCol="0">
            <a:spAutoFit/>
          </a:bodyPr>
          <a:lstStyle/>
          <a:p>
            <a:pPr defTabSz="1219170"/>
            <a:r>
              <a:rPr lang="en-US" sz="1067" b="1" dirty="0">
                <a:solidFill>
                  <a:srgbClr val="454F5B"/>
                </a:solidFill>
                <a:latin typeface="Barlow"/>
              </a:rPr>
              <a:t>1              10           6             25          27          23	     29          17           36           27          37            37          21         </a:t>
            </a:r>
          </a:p>
        </p:txBody>
      </p:sp>
    </p:spTree>
    <p:extLst>
      <p:ext uri="{BB962C8B-B14F-4D97-AF65-F5344CB8AC3E}">
        <p14:creationId xmlns:p14="http://schemas.microsoft.com/office/powerpoint/2010/main" val="318148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BEB7CA-6859-CA52-4D7E-6CBD44F45090}"/>
              </a:ext>
            </a:extLst>
          </p:cNvPr>
          <p:cNvSpPr>
            <a:spLocks noGrp="1"/>
          </p:cNvSpPr>
          <p:nvPr>
            <p:ph type="title"/>
          </p:nvPr>
        </p:nvSpPr>
        <p:spPr>
          <a:xfrm>
            <a:off x="686677" y="136525"/>
            <a:ext cx="10667124" cy="1250681"/>
          </a:xfrm>
        </p:spPr>
        <p:txBody>
          <a:bodyPr anchor="b">
            <a:normAutofit/>
          </a:bodyPr>
          <a:lstStyle/>
          <a:p>
            <a:r>
              <a:rPr lang="en-US" sz="3733" dirty="0"/>
              <a:t>Overall Volume by Patient Condition</a:t>
            </a:r>
          </a:p>
        </p:txBody>
      </p:sp>
      <p:sp>
        <p:nvSpPr>
          <p:cNvPr id="2" name="TextBox 1">
            <a:extLst>
              <a:ext uri="{FF2B5EF4-FFF2-40B4-BE49-F238E27FC236}">
                <a16:creationId xmlns:a16="http://schemas.microsoft.com/office/drawing/2014/main" id="{BAC34A92-0BB4-45B2-A5F7-26406CFBD4CF}"/>
              </a:ext>
            </a:extLst>
          </p:cNvPr>
          <p:cNvSpPr txBox="1"/>
          <p:nvPr/>
        </p:nvSpPr>
        <p:spPr>
          <a:xfrm>
            <a:off x="8250739" y="5403808"/>
            <a:ext cx="2472267" cy="502573"/>
          </a:xfrm>
          <a:prstGeom prst="rect">
            <a:avLst/>
          </a:prstGeom>
          <a:noFill/>
        </p:spPr>
        <p:txBody>
          <a:bodyPr wrap="square" rtlCol="0">
            <a:spAutoFit/>
          </a:bodyPr>
          <a:lstStyle/>
          <a:p>
            <a:pPr defTabSz="1219170"/>
            <a:r>
              <a:rPr lang="en-US" sz="1333" dirty="0">
                <a:solidFill>
                  <a:srgbClr val="454F5B"/>
                </a:solidFill>
                <a:latin typeface="Barlow"/>
              </a:rPr>
              <a:t>Other: mostly would have fit into existing templates</a:t>
            </a:r>
          </a:p>
        </p:txBody>
      </p:sp>
      <p:sp>
        <p:nvSpPr>
          <p:cNvPr id="17" name="Content Placeholder 16">
            <a:extLst>
              <a:ext uri="{FF2B5EF4-FFF2-40B4-BE49-F238E27FC236}">
                <a16:creationId xmlns:a16="http://schemas.microsoft.com/office/drawing/2014/main" id="{E2E115A7-8BD0-44DC-BAAA-00760789988C}"/>
              </a:ext>
            </a:extLst>
          </p:cNvPr>
          <p:cNvSpPr>
            <a:spLocks noGrp="1"/>
          </p:cNvSpPr>
          <p:nvPr>
            <p:ph idx="1"/>
          </p:nvPr>
        </p:nvSpPr>
        <p:spPr>
          <a:xfrm>
            <a:off x="686677" y="1913466"/>
            <a:ext cx="5409324" cy="4263497"/>
          </a:xfrm>
        </p:spPr>
        <p:txBody>
          <a:bodyPr/>
          <a:lstStyle/>
          <a:p>
            <a:pPr marL="0" indent="0">
              <a:buNone/>
            </a:pPr>
            <a:endParaRPr lang="en-US" dirty="0"/>
          </a:p>
          <a:p>
            <a:pPr marL="0" indent="0">
              <a:buNone/>
            </a:pPr>
            <a:endParaRPr lang="en-US" dirty="0"/>
          </a:p>
        </p:txBody>
      </p:sp>
      <p:pic>
        <p:nvPicPr>
          <p:cNvPr id="21" name="Picture 20">
            <a:extLst>
              <a:ext uri="{FF2B5EF4-FFF2-40B4-BE49-F238E27FC236}">
                <a16:creationId xmlns:a16="http://schemas.microsoft.com/office/drawing/2014/main" id="{35B1DC9A-6BC6-4274-9302-6C6BC702A1A3}"/>
              </a:ext>
            </a:extLst>
          </p:cNvPr>
          <p:cNvPicPr>
            <a:picLocks noChangeAspect="1"/>
          </p:cNvPicPr>
          <p:nvPr/>
        </p:nvPicPr>
        <p:blipFill>
          <a:blip r:embed="rId2"/>
          <a:stretch>
            <a:fillRect/>
          </a:stretch>
        </p:blipFill>
        <p:spPr>
          <a:xfrm>
            <a:off x="878417" y="1913465"/>
            <a:ext cx="5746695" cy="3757083"/>
          </a:xfrm>
          <a:prstGeom prst="rect">
            <a:avLst/>
          </a:prstGeom>
        </p:spPr>
      </p:pic>
      <p:sp>
        <p:nvSpPr>
          <p:cNvPr id="24" name="TextBox 23">
            <a:extLst>
              <a:ext uri="{FF2B5EF4-FFF2-40B4-BE49-F238E27FC236}">
                <a16:creationId xmlns:a16="http://schemas.microsoft.com/office/drawing/2014/main" id="{5C12F49C-A23B-4F06-8BD6-EA102773997F}"/>
              </a:ext>
            </a:extLst>
          </p:cNvPr>
          <p:cNvSpPr txBox="1"/>
          <p:nvPr/>
        </p:nvSpPr>
        <p:spPr>
          <a:xfrm>
            <a:off x="6096000" y="2089149"/>
            <a:ext cx="2700811" cy="3212354"/>
          </a:xfrm>
          <a:prstGeom prst="rect">
            <a:avLst/>
          </a:prstGeom>
          <a:noFill/>
        </p:spPr>
        <p:txBody>
          <a:bodyPr wrap="square" rtlCol="0">
            <a:spAutoFit/>
          </a:bodyPr>
          <a:lstStyle/>
          <a:p>
            <a:pPr defTabSz="1219170"/>
            <a:r>
              <a:rPr lang="en-US" sz="1067" dirty="0">
                <a:solidFill>
                  <a:srgbClr val="454F5B"/>
                </a:solidFill>
                <a:latin typeface="Barlow"/>
              </a:rPr>
              <a:t>Adrenal Insufficiency (5)</a:t>
            </a:r>
          </a:p>
          <a:p>
            <a:pPr defTabSz="1219170"/>
            <a:r>
              <a:rPr lang="en-US" sz="1067" dirty="0">
                <a:solidFill>
                  <a:srgbClr val="454F5B"/>
                </a:solidFill>
                <a:latin typeface="Barlow"/>
              </a:rPr>
              <a:t>Adrenal Mass (1)</a:t>
            </a:r>
          </a:p>
          <a:p>
            <a:pPr defTabSz="1219170"/>
            <a:r>
              <a:rPr lang="en-US" sz="1067" dirty="0" err="1">
                <a:solidFill>
                  <a:srgbClr val="454F5B"/>
                </a:solidFill>
                <a:latin typeface="Barlow"/>
              </a:rPr>
              <a:t>Afib</a:t>
            </a:r>
            <a:r>
              <a:rPr lang="en-US" sz="1067" dirty="0">
                <a:solidFill>
                  <a:srgbClr val="454F5B"/>
                </a:solidFill>
                <a:latin typeface="Barlow"/>
              </a:rPr>
              <a:t>/Flutter (12)</a:t>
            </a:r>
          </a:p>
          <a:p>
            <a:pPr defTabSz="1219170"/>
            <a:r>
              <a:rPr lang="en-US" sz="1067" dirty="0">
                <a:solidFill>
                  <a:srgbClr val="454F5B"/>
                </a:solidFill>
                <a:latin typeface="Barlow"/>
              </a:rPr>
              <a:t>Anxiety (7)</a:t>
            </a:r>
          </a:p>
          <a:p>
            <a:pPr defTabSz="1219170"/>
            <a:r>
              <a:rPr lang="en-US" sz="1067" dirty="0">
                <a:solidFill>
                  <a:srgbClr val="454F5B"/>
                </a:solidFill>
                <a:latin typeface="Barlow"/>
              </a:rPr>
              <a:t>Arrhythmia-Palpitations-</a:t>
            </a:r>
            <a:r>
              <a:rPr lang="en-US" sz="1067" dirty="0" err="1">
                <a:solidFill>
                  <a:srgbClr val="454F5B"/>
                </a:solidFill>
                <a:latin typeface="Barlow"/>
              </a:rPr>
              <a:t>Abn</a:t>
            </a:r>
            <a:r>
              <a:rPr lang="en-US" sz="1067" dirty="0">
                <a:solidFill>
                  <a:srgbClr val="454F5B"/>
                </a:solidFill>
                <a:latin typeface="Barlow"/>
              </a:rPr>
              <a:t> ECG (</a:t>
            </a:r>
            <a:r>
              <a:rPr lang="en-US" sz="1067" b="1" dirty="0">
                <a:solidFill>
                  <a:srgbClr val="454F5B"/>
                </a:solidFill>
                <a:latin typeface="Barlow"/>
              </a:rPr>
              <a:t>35</a:t>
            </a:r>
            <a:r>
              <a:rPr lang="en-US" sz="1067" dirty="0">
                <a:solidFill>
                  <a:srgbClr val="454F5B"/>
                </a:solidFill>
                <a:latin typeface="Barlow"/>
              </a:rPr>
              <a:t>)</a:t>
            </a:r>
          </a:p>
          <a:p>
            <a:pPr defTabSz="1219170"/>
            <a:r>
              <a:rPr lang="en-US" sz="1067" dirty="0">
                <a:solidFill>
                  <a:srgbClr val="454F5B"/>
                </a:solidFill>
                <a:latin typeface="Barlow"/>
              </a:rPr>
              <a:t>Bipolar Disorder (3)</a:t>
            </a:r>
          </a:p>
          <a:p>
            <a:pPr defTabSz="1219170"/>
            <a:r>
              <a:rPr lang="en-US" sz="1067" dirty="0">
                <a:solidFill>
                  <a:srgbClr val="454F5B"/>
                </a:solidFill>
                <a:latin typeface="Barlow"/>
              </a:rPr>
              <a:t>Chest Pain (10)</a:t>
            </a:r>
          </a:p>
          <a:p>
            <a:pPr defTabSz="1219170"/>
            <a:r>
              <a:rPr lang="en-US" sz="1067" dirty="0">
                <a:solidFill>
                  <a:srgbClr val="454F5B"/>
                </a:solidFill>
                <a:latin typeface="Barlow"/>
              </a:rPr>
              <a:t>CAD (6)</a:t>
            </a:r>
          </a:p>
          <a:p>
            <a:pPr defTabSz="1219170"/>
            <a:r>
              <a:rPr lang="en-US" sz="1067" dirty="0">
                <a:solidFill>
                  <a:srgbClr val="454F5B"/>
                </a:solidFill>
                <a:latin typeface="Barlow"/>
              </a:rPr>
              <a:t>Depression (7)</a:t>
            </a:r>
          </a:p>
          <a:p>
            <a:pPr defTabSz="1219170"/>
            <a:r>
              <a:rPr lang="en-US" sz="1067" dirty="0">
                <a:solidFill>
                  <a:srgbClr val="454F5B"/>
                </a:solidFill>
                <a:latin typeface="Barlow"/>
              </a:rPr>
              <a:t>Diabetes Mellitus (6)</a:t>
            </a:r>
          </a:p>
          <a:p>
            <a:pPr defTabSz="1219170"/>
            <a:r>
              <a:rPr lang="en-US" sz="1067" dirty="0">
                <a:solidFill>
                  <a:srgbClr val="454F5B"/>
                </a:solidFill>
                <a:latin typeface="Barlow"/>
              </a:rPr>
              <a:t>Heart Failure (3)</a:t>
            </a:r>
          </a:p>
          <a:p>
            <a:pPr defTabSz="1219170"/>
            <a:r>
              <a:rPr lang="en-US" sz="1067" dirty="0">
                <a:solidFill>
                  <a:srgbClr val="454F5B"/>
                </a:solidFill>
                <a:latin typeface="Barlow"/>
              </a:rPr>
              <a:t>Hyperparathyroidism/Hypercalcemia (</a:t>
            </a:r>
            <a:r>
              <a:rPr lang="en-US" sz="1067" b="1" dirty="0">
                <a:solidFill>
                  <a:srgbClr val="454F5B"/>
                </a:solidFill>
                <a:latin typeface="Barlow"/>
              </a:rPr>
              <a:t>22</a:t>
            </a:r>
            <a:r>
              <a:rPr lang="en-US" sz="1067" dirty="0">
                <a:solidFill>
                  <a:srgbClr val="454F5B"/>
                </a:solidFill>
                <a:latin typeface="Barlow"/>
              </a:rPr>
              <a:t>)</a:t>
            </a:r>
          </a:p>
          <a:p>
            <a:pPr defTabSz="1219170"/>
            <a:r>
              <a:rPr lang="en-US" sz="1067" dirty="0">
                <a:solidFill>
                  <a:srgbClr val="454F5B"/>
                </a:solidFill>
                <a:latin typeface="Barlow"/>
              </a:rPr>
              <a:t>Hyperprolactinemia (1)</a:t>
            </a:r>
          </a:p>
          <a:p>
            <a:pPr defTabSz="1219170"/>
            <a:r>
              <a:rPr lang="en-US" sz="1067" dirty="0">
                <a:solidFill>
                  <a:srgbClr val="454F5B"/>
                </a:solidFill>
                <a:latin typeface="Barlow"/>
              </a:rPr>
              <a:t>Hypertension (4)</a:t>
            </a:r>
          </a:p>
          <a:p>
            <a:pPr defTabSz="1219170"/>
            <a:r>
              <a:rPr lang="en-US" sz="1067" dirty="0">
                <a:solidFill>
                  <a:srgbClr val="454F5B"/>
                </a:solidFill>
                <a:latin typeface="Barlow"/>
              </a:rPr>
              <a:t>Hyperthyroidism (</a:t>
            </a:r>
            <a:r>
              <a:rPr lang="en-US" sz="1067" b="1" dirty="0">
                <a:solidFill>
                  <a:srgbClr val="454F5B"/>
                </a:solidFill>
                <a:latin typeface="Barlow"/>
              </a:rPr>
              <a:t>18</a:t>
            </a:r>
            <a:r>
              <a:rPr lang="en-US" sz="1067" dirty="0">
                <a:solidFill>
                  <a:srgbClr val="454F5B"/>
                </a:solidFill>
                <a:latin typeface="Barlow"/>
              </a:rPr>
              <a:t>)</a:t>
            </a:r>
          </a:p>
          <a:p>
            <a:pPr defTabSz="1219170"/>
            <a:r>
              <a:rPr lang="en-US" sz="1067" dirty="0">
                <a:solidFill>
                  <a:srgbClr val="454F5B"/>
                </a:solidFill>
                <a:latin typeface="Barlow"/>
              </a:rPr>
              <a:t>Hypothyroidism (</a:t>
            </a:r>
            <a:r>
              <a:rPr lang="en-US" sz="1067" b="1" dirty="0">
                <a:solidFill>
                  <a:srgbClr val="454F5B"/>
                </a:solidFill>
                <a:latin typeface="Barlow"/>
              </a:rPr>
              <a:t>14</a:t>
            </a:r>
            <a:r>
              <a:rPr lang="en-US" sz="1067" dirty="0">
                <a:solidFill>
                  <a:srgbClr val="454F5B"/>
                </a:solidFill>
                <a:latin typeface="Barlow"/>
              </a:rPr>
              <a:t>)</a:t>
            </a:r>
          </a:p>
          <a:p>
            <a:pPr defTabSz="1219170"/>
            <a:r>
              <a:rPr lang="en-US" sz="1067" dirty="0">
                <a:solidFill>
                  <a:srgbClr val="454F5B"/>
                </a:solidFill>
                <a:latin typeface="Barlow"/>
              </a:rPr>
              <a:t>Latent TB (1)</a:t>
            </a:r>
          </a:p>
          <a:p>
            <a:pPr defTabSz="1219170"/>
            <a:r>
              <a:rPr lang="en-US" sz="1067" dirty="0">
                <a:solidFill>
                  <a:srgbClr val="454F5B"/>
                </a:solidFill>
                <a:latin typeface="Barlow"/>
              </a:rPr>
              <a:t>Osteoporosis (12)</a:t>
            </a:r>
          </a:p>
          <a:p>
            <a:pPr defTabSz="1219170"/>
            <a:r>
              <a:rPr lang="en-US" sz="1067" dirty="0">
                <a:solidFill>
                  <a:srgbClr val="454F5B"/>
                </a:solidFill>
                <a:latin typeface="Barlow"/>
              </a:rPr>
              <a:t>Other (</a:t>
            </a:r>
            <a:r>
              <a:rPr lang="en-US" sz="1067" b="1" dirty="0">
                <a:solidFill>
                  <a:srgbClr val="454F5B"/>
                </a:solidFill>
                <a:latin typeface="Barlow"/>
              </a:rPr>
              <a:t>83</a:t>
            </a:r>
            <a:r>
              <a:rPr lang="en-US" sz="1067" dirty="0">
                <a:solidFill>
                  <a:srgbClr val="454F5B"/>
                </a:solidFill>
                <a:latin typeface="Barlow"/>
              </a:rPr>
              <a:t>)</a:t>
            </a:r>
          </a:p>
        </p:txBody>
      </p:sp>
      <p:sp>
        <p:nvSpPr>
          <p:cNvPr id="27" name="TextBox 26">
            <a:extLst>
              <a:ext uri="{FF2B5EF4-FFF2-40B4-BE49-F238E27FC236}">
                <a16:creationId xmlns:a16="http://schemas.microsoft.com/office/drawing/2014/main" id="{0CF0A327-F04B-4F7E-A13E-018B681F602E}"/>
              </a:ext>
            </a:extLst>
          </p:cNvPr>
          <p:cNvSpPr txBox="1"/>
          <p:nvPr/>
        </p:nvSpPr>
        <p:spPr>
          <a:xfrm>
            <a:off x="8940799" y="2089148"/>
            <a:ext cx="2901895" cy="1898661"/>
          </a:xfrm>
          <a:prstGeom prst="rect">
            <a:avLst/>
          </a:prstGeom>
          <a:noFill/>
        </p:spPr>
        <p:txBody>
          <a:bodyPr wrap="square" rtlCol="0">
            <a:spAutoFit/>
          </a:bodyPr>
          <a:lstStyle/>
          <a:p>
            <a:pPr defTabSz="1219170"/>
            <a:r>
              <a:rPr lang="en-US" sz="1067" dirty="0">
                <a:solidFill>
                  <a:srgbClr val="454F5B"/>
                </a:solidFill>
                <a:latin typeface="Barlow"/>
              </a:rPr>
              <a:t>Pituitary Mass (2)</a:t>
            </a:r>
          </a:p>
          <a:p>
            <a:pPr defTabSz="1219170"/>
            <a:r>
              <a:rPr lang="en-US" sz="1067" dirty="0">
                <a:solidFill>
                  <a:srgbClr val="454F5B"/>
                </a:solidFill>
                <a:latin typeface="Barlow"/>
              </a:rPr>
              <a:t>Pre-Operative Evaluation (6)</a:t>
            </a:r>
          </a:p>
          <a:p>
            <a:pPr defTabSz="1219170"/>
            <a:r>
              <a:rPr lang="en-US" sz="1067" dirty="0">
                <a:solidFill>
                  <a:srgbClr val="454F5B"/>
                </a:solidFill>
                <a:latin typeface="Barlow"/>
              </a:rPr>
              <a:t>Psychiatry Other (6)</a:t>
            </a:r>
          </a:p>
          <a:p>
            <a:pPr defTabSz="1219170"/>
            <a:r>
              <a:rPr lang="en-US" sz="1067" dirty="0">
                <a:solidFill>
                  <a:srgbClr val="454F5B"/>
                </a:solidFill>
                <a:latin typeface="Barlow"/>
              </a:rPr>
              <a:t>Syncope (9)</a:t>
            </a:r>
          </a:p>
          <a:p>
            <a:pPr defTabSz="1219170"/>
            <a:r>
              <a:rPr lang="en-US" sz="1067" dirty="0">
                <a:solidFill>
                  <a:srgbClr val="454F5B"/>
                </a:solidFill>
                <a:latin typeface="Barlow"/>
              </a:rPr>
              <a:t>Thyroid Nodule/Goiter (11)</a:t>
            </a:r>
          </a:p>
          <a:p>
            <a:pPr defTabSz="1219170"/>
            <a:r>
              <a:rPr lang="en-US" sz="1067" dirty="0">
                <a:solidFill>
                  <a:srgbClr val="454F5B"/>
                </a:solidFill>
                <a:latin typeface="Barlow"/>
              </a:rPr>
              <a:t>Babesiosis (1)</a:t>
            </a:r>
          </a:p>
          <a:p>
            <a:pPr defTabSz="1219170"/>
            <a:r>
              <a:rPr lang="en-US" sz="1067" dirty="0">
                <a:solidFill>
                  <a:srgbClr val="454F5B"/>
                </a:solidFill>
                <a:latin typeface="Barlow"/>
              </a:rPr>
              <a:t>Lyme Disease (1)</a:t>
            </a:r>
          </a:p>
          <a:p>
            <a:pPr defTabSz="1219170"/>
            <a:r>
              <a:rPr lang="en-US" sz="1067" dirty="0">
                <a:solidFill>
                  <a:srgbClr val="454F5B"/>
                </a:solidFill>
                <a:latin typeface="Barlow"/>
              </a:rPr>
              <a:t>Restless Leg Syndrome (1)</a:t>
            </a:r>
          </a:p>
          <a:p>
            <a:pPr defTabSz="1219170"/>
            <a:r>
              <a:rPr lang="en-US" sz="1067" dirty="0">
                <a:solidFill>
                  <a:srgbClr val="454F5B"/>
                </a:solidFill>
                <a:latin typeface="Barlow"/>
              </a:rPr>
              <a:t>Substance Use Disorder and Depression (1)</a:t>
            </a:r>
          </a:p>
          <a:p>
            <a:pPr defTabSz="1219170"/>
            <a:r>
              <a:rPr lang="en-US" sz="1067" dirty="0">
                <a:solidFill>
                  <a:srgbClr val="454F5B"/>
                </a:solidFill>
                <a:latin typeface="Barlow"/>
              </a:rPr>
              <a:t>Syphilis (1)</a:t>
            </a:r>
          </a:p>
          <a:p>
            <a:pPr defTabSz="1219170"/>
            <a:endParaRPr lang="en-US" sz="1067" dirty="0">
              <a:solidFill>
                <a:srgbClr val="454F5B"/>
              </a:solidFill>
              <a:latin typeface="Barlow"/>
            </a:endParaRPr>
          </a:p>
        </p:txBody>
      </p:sp>
    </p:spTree>
    <p:extLst>
      <p:ext uri="{BB962C8B-B14F-4D97-AF65-F5344CB8AC3E}">
        <p14:creationId xmlns:p14="http://schemas.microsoft.com/office/powerpoint/2010/main" val="147015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81EE-E8AB-4A27-9B2A-C19B3F2DDA9B}"/>
              </a:ext>
            </a:extLst>
          </p:cNvPr>
          <p:cNvSpPr>
            <a:spLocks noGrp="1"/>
          </p:cNvSpPr>
          <p:nvPr>
            <p:ph type="title"/>
          </p:nvPr>
        </p:nvSpPr>
        <p:spPr/>
        <p:txBody>
          <a:bodyPr/>
          <a:lstStyle/>
          <a:p>
            <a:r>
              <a:rPr lang="en-US" dirty="0" err="1"/>
              <a:t>eConsult</a:t>
            </a:r>
            <a:r>
              <a:rPr lang="en-US" dirty="0"/>
              <a:t> volume by practice</a:t>
            </a:r>
          </a:p>
        </p:txBody>
      </p:sp>
      <p:pic>
        <p:nvPicPr>
          <p:cNvPr id="6" name="Content Placeholder 5">
            <a:extLst>
              <a:ext uri="{FF2B5EF4-FFF2-40B4-BE49-F238E27FC236}">
                <a16:creationId xmlns:a16="http://schemas.microsoft.com/office/drawing/2014/main" id="{CF7BFF86-B015-44C4-B481-7FEFCE5C7F70}"/>
              </a:ext>
            </a:extLst>
          </p:cNvPr>
          <p:cNvPicPr>
            <a:picLocks noGrp="1" noChangeAspect="1"/>
          </p:cNvPicPr>
          <p:nvPr>
            <p:ph idx="1"/>
          </p:nvPr>
        </p:nvPicPr>
        <p:blipFill>
          <a:blip r:embed="rId2"/>
          <a:stretch>
            <a:fillRect/>
          </a:stretch>
        </p:blipFill>
        <p:spPr>
          <a:xfrm>
            <a:off x="1913592" y="1826684"/>
            <a:ext cx="8212417" cy="4349749"/>
          </a:xfrm>
        </p:spPr>
      </p:pic>
    </p:spTree>
    <p:extLst>
      <p:ext uri="{BB962C8B-B14F-4D97-AF65-F5344CB8AC3E}">
        <p14:creationId xmlns:p14="http://schemas.microsoft.com/office/powerpoint/2010/main" val="163480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81EE-E8AB-4A27-9B2A-C19B3F2DDA9B}"/>
              </a:ext>
            </a:extLst>
          </p:cNvPr>
          <p:cNvSpPr>
            <a:spLocks noGrp="1"/>
          </p:cNvSpPr>
          <p:nvPr>
            <p:ph type="title"/>
          </p:nvPr>
        </p:nvSpPr>
        <p:spPr/>
        <p:txBody>
          <a:bodyPr/>
          <a:lstStyle/>
          <a:p>
            <a:r>
              <a:rPr lang="en-US" dirty="0" err="1"/>
              <a:t>eConsult</a:t>
            </a:r>
            <a:r>
              <a:rPr lang="en-US" dirty="0"/>
              <a:t> volume by insurance</a:t>
            </a:r>
          </a:p>
        </p:txBody>
      </p:sp>
      <p:pic>
        <p:nvPicPr>
          <p:cNvPr id="6" name="Content Placeholder 5">
            <a:extLst>
              <a:ext uri="{FF2B5EF4-FFF2-40B4-BE49-F238E27FC236}">
                <a16:creationId xmlns:a16="http://schemas.microsoft.com/office/drawing/2014/main" id="{CEC2FBC0-779A-42F1-BDFF-EE9DA45C01DE}"/>
              </a:ext>
            </a:extLst>
          </p:cNvPr>
          <p:cNvPicPr>
            <a:picLocks noGrp="1" noChangeAspect="1"/>
          </p:cNvPicPr>
          <p:nvPr>
            <p:ph idx="1"/>
          </p:nvPr>
        </p:nvPicPr>
        <p:blipFill>
          <a:blip r:embed="rId2"/>
          <a:stretch>
            <a:fillRect/>
          </a:stretch>
        </p:blipFill>
        <p:spPr>
          <a:xfrm>
            <a:off x="1304271" y="2111035"/>
            <a:ext cx="4305300" cy="3352800"/>
          </a:xfrm>
        </p:spPr>
      </p:pic>
      <p:pic>
        <p:nvPicPr>
          <p:cNvPr id="8" name="Picture 7">
            <a:extLst>
              <a:ext uri="{FF2B5EF4-FFF2-40B4-BE49-F238E27FC236}">
                <a16:creationId xmlns:a16="http://schemas.microsoft.com/office/drawing/2014/main" id="{2550733E-A738-4DE2-AD70-B498340C6DE2}"/>
              </a:ext>
            </a:extLst>
          </p:cNvPr>
          <p:cNvPicPr>
            <a:picLocks noChangeAspect="1"/>
          </p:cNvPicPr>
          <p:nvPr/>
        </p:nvPicPr>
        <p:blipFill>
          <a:blip r:embed="rId3"/>
          <a:stretch>
            <a:fillRect/>
          </a:stretch>
        </p:blipFill>
        <p:spPr>
          <a:xfrm>
            <a:off x="7666874" y="1771650"/>
            <a:ext cx="2070100" cy="3314700"/>
          </a:xfrm>
          <a:prstGeom prst="rect">
            <a:avLst/>
          </a:prstGeom>
        </p:spPr>
      </p:pic>
      <p:pic>
        <p:nvPicPr>
          <p:cNvPr id="10" name="Picture 9">
            <a:extLst>
              <a:ext uri="{FF2B5EF4-FFF2-40B4-BE49-F238E27FC236}">
                <a16:creationId xmlns:a16="http://schemas.microsoft.com/office/drawing/2014/main" id="{F5D0C13B-A039-4E5F-A907-EB331C0691CA}"/>
              </a:ext>
            </a:extLst>
          </p:cNvPr>
          <p:cNvPicPr>
            <a:picLocks noChangeAspect="1"/>
          </p:cNvPicPr>
          <p:nvPr/>
        </p:nvPicPr>
        <p:blipFill>
          <a:blip r:embed="rId4"/>
          <a:stretch>
            <a:fillRect/>
          </a:stretch>
        </p:blipFill>
        <p:spPr>
          <a:xfrm>
            <a:off x="7724023" y="5086350"/>
            <a:ext cx="1955800" cy="1536700"/>
          </a:xfrm>
          <a:prstGeom prst="rect">
            <a:avLst/>
          </a:prstGeom>
        </p:spPr>
      </p:pic>
    </p:spTree>
    <p:extLst>
      <p:ext uri="{BB962C8B-B14F-4D97-AF65-F5344CB8AC3E}">
        <p14:creationId xmlns:p14="http://schemas.microsoft.com/office/powerpoint/2010/main" val="882574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70AF-EC25-4419-A446-D90829BED27C}"/>
              </a:ext>
            </a:extLst>
          </p:cNvPr>
          <p:cNvSpPr>
            <a:spLocks noGrp="1"/>
          </p:cNvSpPr>
          <p:nvPr>
            <p:ph type="title"/>
          </p:nvPr>
        </p:nvSpPr>
        <p:spPr>
          <a:xfrm>
            <a:off x="839788" y="136526"/>
            <a:ext cx="3932237" cy="1222813"/>
          </a:xfrm>
        </p:spPr>
        <p:txBody>
          <a:bodyPr anchor="b">
            <a:normAutofit/>
          </a:bodyPr>
          <a:lstStyle/>
          <a:p>
            <a:r>
              <a:rPr lang="en-US" dirty="0"/>
              <a:t>Response Time</a:t>
            </a:r>
          </a:p>
        </p:txBody>
      </p:sp>
      <p:sp>
        <p:nvSpPr>
          <p:cNvPr id="9" name="Text Placeholder 3">
            <a:extLst>
              <a:ext uri="{FF2B5EF4-FFF2-40B4-BE49-F238E27FC236}">
                <a16:creationId xmlns:a16="http://schemas.microsoft.com/office/drawing/2014/main" id="{A1375394-E8A2-77B9-0859-84DDFDBD1838}"/>
              </a:ext>
            </a:extLst>
          </p:cNvPr>
          <p:cNvSpPr>
            <a:spLocks noGrp="1"/>
          </p:cNvSpPr>
          <p:nvPr>
            <p:ph type="body" sz="half" idx="2"/>
          </p:nvPr>
        </p:nvSpPr>
        <p:spPr>
          <a:xfrm>
            <a:off x="839788" y="1911446"/>
            <a:ext cx="3932237" cy="3957543"/>
          </a:xfrm>
        </p:spPr>
        <p:txBody>
          <a:bodyPr/>
          <a:lstStyle/>
          <a:p>
            <a:endParaRPr lang="en-US" dirty="0"/>
          </a:p>
        </p:txBody>
      </p:sp>
      <p:graphicFrame>
        <p:nvGraphicFramePr>
          <p:cNvPr id="7" name="Content Placeholder 2">
            <a:extLst>
              <a:ext uri="{FF2B5EF4-FFF2-40B4-BE49-F238E27FC236}">
                <a16:creationId xmlns:a16="http://schemas.microsoft.com/office/drawing/2014/main" id="{BE2E570E-E2FE-631D-608B-FF79BEC68F49}"/>
              </a:ext>
            </a:extLst>
          </p:cNvPr>
          <p:cNvGraphicFramePr>
            <a:graphicFrameLocks noGrp="1"/>
          </p:cNvGraphicFramePr>
          <p:nvPr>
            <p:ph idx="1"/>
          </p:nvPr>
        </p:nvGraphicFramePr>
        <p:xfrm>
          <a:off x="5183188" y="136525"/>
          <a:ext cx="6172200" cy="572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63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326265"/>
            <a:ext cx="9785045" cy="938656"/>
          </a:xfrm>
        </p:spPr>
        <p:txBody>
          <a:bodyPr>
            <a:normAutofit/>
          </a:bodyPr>
          <a:lstStyle/>
          <a:p>
            <a:pPr algn="ctr"/>
            <a:r>
              <a:rPr lang="en-US" dirty="0">
                <a:solidFill>
                  <a:srgbClr val="448F9C"/>
                </a:solidFill>
              </a:rPr>
              <a:t>Project Objectives</a:t>
            </a:r>
          </a:p>
        </p:txBody>
      </p:sp>
      <p:sp>
        <p:nvSpPr>
          <p:cNvPr id="3" name="TextBox 2">
            <a:extLst>
              <a:ext uri="{FF2B5EF4-FFF2-40B4-BE49-F238E27FC236}">
                <a16:creationId xmlns:a16="http://schemas.microsoft.com/office/drawing/2014/main" id="{E3964F59-348E-1CE0-1CE4-E0B4AC7350E3}"/>
              </a:ext>
            </a:extLst>
          </p:cNvPr>
          <p:cNvSpPr txBox="1"/>
          <p:nvPr/>
        </p:nvSpPr>
        <p:spPr>
          <a:xfrm>
            <a:off x="1241660" y="1591187"/>
            <a:ext cx="9692247" cy="2548455"/>
          </a:xfrm>
          <a:prstGeom prst="rect">
            <a:avLst/>
          </a:prstGeom>
          <a:noFill/>
        </p:spPr>
        <p:txBody>
          <a:bodyPr wrap="square" rtlCol="0">
            <a:spAutoFit/>
          </a:bodyPr>
          <a:lstStyle/>
          <a:p>
            <a:pPr marL="457200" marR="0" lvl="0" indent="-457200">
              <a:lnSpc>
                <a:spcPct val="107000"/>
              </a:lnSpc>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Improve communication between primary care and specialty care.</a:t>
            </a:r>
          </a:p>
          <a:p>
            <a:pPr marL="457200" marR="0" lvl="0" indent="-457200">
              <a:lnSpc>
                <a:spcPct val="107000"/>
              </a:lnSpc>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Develop consensus regarding the clinical management of common diseases.</a:t>
            </a:r>
          </a:p>
          <a:p>
            <a:pPr marL="457200" marR="0" lvl="0" indent="-457200">
              <a:lnSpc>
                <a:spcPct val="107000"/>
              </a:lnSpc>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Engage patients in equitable, high value and lower cost specialty access. </a:t>
            </a:r>
          </a:p>
          <a:p>
            <a:pPr marL="457200" marR="0" lvl="0" indent="-457200">
              <a:lnSpc>
                <a:spcPct val="107000"/>
              </a:lnSpc>
              <a:spcBef>
                <a:spcPts val="0"/>
              </a:spcBef>
              <a:spcAft>
                <a:spcPts val="800"/>
              </a:spcAft>
              <a:buFont typeface="+mj-lt"/>
              <a:buAutoNum type="arabicPeriod"/>
            </a:pPr>
            <a:r>
              <a:rPr lang="en-US" sz="2400" dirty="0">
                <a:effectLst/>
                <a:ea typeface="Calibri" panose="020F0502020204030204" pitchFamily="34" charset="0"/>
                <a:cs typeface="Times New Roman" panose="02020603050405020304" pitchFamily="18" charset="0"/>
              </a:rPr>
              <a:t>Discuss improvement opportunities in care coordination and delivery. </a:t>
            </a:r>
          </a:p>
          <a:p>
            <a:pPr marL="457200" marR="0" lvl="0" indent="-457200">
              <a:lnSpc>
                <a:spcPct val="107000"/>
              </a:lnSpc>
              <a:spcBef>
                <a:spcPts val="0"/>
              </a:spcBef>
              <a:spcAft>
                <a:spcPts val="800"/>
              </a:spcAft>
              <a:buFont typeface="+mj-lt"/>
              <a:buAutoNum type="arabicPeriod"/>
            </a:pPr>
            <a:r>
              <a:rPr lang="en-US" sz="2400" dirty="0">
                <a:ea typeface="Calibri" panose="020F0502020204030204" pitchFamily="34" charset="0"/>
                <a:cs typeface="Times New Roman" panose="02020603050405020304" pitchFamily="18" charset="0"/>
              </a:rPr>
              <a:t>Engage statewide, multi-payer, multi-system collaboration.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969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346C11-F0F3-7E4B-AFDB-2298F7D55D3F}"/>
              </a:ext>
            </a:extLst>
          </p:cNvPr>
          <p:cNvSpPr txBox="1">
            <a:spLocks/>
          </p:cNvSpPr>
          <p:nvPr/>
        </p:nvSpPr>
        <p:spPr>
          <a:xfrm>
            <a:off x="838200" y="2762450"/>
            <a:ext cx="10515600" cy="251867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600"/>
              </a:spcBef>
            </a:pPr>
            <a:r>
              <a:rPr lang="en-US" dirty="0">
                <a:solidFill>
                  <a:srgbClr val="448F9C"/>
                </a:solidFill>
              </a:rPr>
              <a:t>AAMC CORE @ </a:t>
            </a:r>
            <a:r>
              <a:rPr lang="en-US" b="1" dirty="0">
                <a:solidFill>
                  <a:srgbClr val="448F9C"/>
                </a:solidFill>
              </a:rPr>
              <a:t>Lifespan</a:t>
            </a:r>
          </a:p>
        </p:txBody>
      </p:sp>
      <p:pic>
        <p:nvPicPr>
          <p:cNvPr id="2" name="Graphic 1">
            <a:extLst>
              <a:ext uri="{FF2B5EF4-FFF2-40B4-BE49-F238E27FC236}">
                <a16:creationId xmlns:a16="http://schemas.microsoft.com/office/drawing/2014/main" id="{8835E611-A243-781E-A4E9-23D35C2FB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3896759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27781F-B146-448C-340E-90E34826D553}"/>
              </a:ext>
            </a:extLst>
          </p:cNvPr>
          <p:cNvSpPr/>
          <p:nvPr/>
        </p:nvSpPr>
        <p:spPr>
          <a:xfrm>
            <a:off x="4348716" y="1350335"/>
            <a:ext cx="4051005" cy="520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203477" y="637140"/>
            <a:ext cx="9785045" cy="676551"/>
          </a:xfrm>
        </p:spPr>
        <p:txBody>
          <a:bodyPr>
            <a:noAutofit/>
          </a:bodyPr>
          <a:lstStyle/>
          <a:p>
            <a:pPr algn="ctr"/>
            <a:r>
              <a:rPr lang="en-US" dirty="0">
                <a:solidFill>
                  <a:srgbClr val="448F9C"/>
                </a:solidFill>
              </a:rPr>
              <a:t>11 eConsult departments are available</a:t>
            </a:r>
          </a:p>
        </p:txBody>
      </p:sp>
      <p:graphicFrame>
        <p:nvGraphicFramePr>
          <p:cNvPr id="3" name="Table 2">
            <a:extLst>
              <a:ext uri="{FF2B5EF4-FFF2-40B4-BE49-F238E27FC236}">
                <a16:creationId xmlns:a16="http://schemas.microsoft.com/office/drawing/2014/main" id="{0217F412-D1BF-F0DA-6315-CA32604B6618}"/>
              </a:ext>
            </a:extLst>
          </p:cNvPr>
          <p:cNvGraphicFramePr>
            <a:graphicFrameLocks noGrp="1"/>
          </p:cNvGraphicFramePr>
          <p:nvPr>
            <p:extLst>
              <p:ext uri="{D42A27DB-BD31-4B8C-83A1-F6EECF244321}">
                <p14:modId xmlns:p14="http://schemas.microsoft.com/office/powerpoint/2010/main" val="182972348"/>
              </p:ext>
            </p:extLst>
          </p:nvPr>
        </p:nvGraphicFramePr>
        <p:xfrm>
          <a:off x="2900573" y="1353139"/>
          <a:ext cx="6390854" cy="4823544"/>
        </p:xfrm>
        <a:graphic>
          <a:graphicData uri="http://schemas.openxmlformats.org/drawingml/2006/table">
            <a:tbl>
              <a:tblPr firstRow="1" firstCol="1" bandRow="1">
                <a:tableStyleId>{5C22544A-7EE6-4342-B048-85BDC9FD1C3A}</a:tableStyleId>
              </a:tblPr>
              <a:tblGrid>
                <a:gridCol w="3595782">
                  <a:extLst>
                    <a:ext uri="{9D8B030D-6E8A-4147-A177-3AD203B41FA5}">
                      <a16:colId xmlns:a16="http://schemas.microsoft.com/office/drawing/2014/main" val="1080170807"/>
                    </a:ext>
                  </a:extLst>
                </a:gridCol>
                <a:gridCol w="2795072">
                  <a:extLst>
                    <a:ext uri="{9D8B030D-6E8A-4147-A177-3AD203B41FA5}">
                      <a16:colId xmlns:a16="http://schemas.microsoft.com/office/drawing/2014/main" val="3090021126"/>
                    </a:ext>
                  </a:extLst>
                </a:gridCol>
              </a:tblGrid>
              <a:tr h="401962">
                <a:tc>
                  <a:txBody>
                    <a:bodyPr/>
                    <a:lstStyle/>
                    <a:p>
                      <a:pPr marL="0" marR="0">
                        <a:lnSpc>
                          <a:spcPct val="107000"/>
                        </a:lnSpc>
                        <a:spcBef>
                          <a:spcPts val="0"/>
                        </a:spcBef>
                        <a:spcAft>
                          <a:spcPts val="0"/>
                        </a:spcAft>
                      </a:pPr>
                      <a:r>
                        <a:rPr lang="en-US" sz="2500" kern="100" dirty="0">
                          <a:effectLst/>
                          <a:latin typeface="Calibri" panose="020F0502020204030204" pitchFamily="34" charset="0"/>
                          <a:ea typeface="Calibri" panose="020F0502020204030204" pitchFamily="34" charset="0"/>
                          <a:cs typeface="Times New Roman" panose="02020603050405020304" pitchFamily="18" charset="0"/>
                        </a:rPr>
                        <a:t>Department</a:t>
                      </a:r>
                    </a:p>
                  </a:txBody>
                  <a:tcPr marL="160142" marR="160142" marT="0" marB="0"/>
                </a:tc>
                <a:tc>
                  <a:txBody>
                    <a:bodyPr/>
                    <a:lstStyle/>
                    <a:p>
                      <a:pPr marL="0" marR="0">
                        <a:lnSpc>
                          <a:spcPct val="107000"/>
                        </a:lnSpc>
                        <a:spcBef>
                          <a:spcPts val="0"/>
                        </a:spcBef>
                        <a:spcAft>
                          <a:spcPts val="0"/>
                        </a:spcAft>
                      </a:pPr>
                      <a:r>
                        <a:rPr lang="en-US" sz="2500" kern="100" dirty="0">
                          <a:effectLst/>
                          <a:latin typeface="Calibri" panose="020F0502020204030204" pitchFamily="34" charset="0"/>
                          <a:ea typeface="Calibri" panose="020F0502020204030204" pitchFamily="34" charset="0"/>
                          <a:cs typeface="Times New Roman" panose="02020603050405020304" pitchFamily="18" charset="0"/>
                        </a:rPr>
                        <a:t>Go-Live Date</a:t>
                      </a:r>
                    </a:p>
                  </a:txBody>
                  <a:tcPr marL="160142" marR="160142" marT="0" marB="0"/>
                </a:tc>
                <a:extLst>
                  <a:ext uri="{0D108BD9-81ED-4DB2-BD59-A6C34878D82A}">
                    <a16:rowId xmlns:a16="http://schemas.microsoft.com/office/drawing/2014/main" val="302427929"/>
                  </a:ext>
                </a:extLst>
              </a:tr>
              <a:tr h="401962">
                <a:tc>
                  <a:txBody>
                    <a:bodyPr/>
                    <a:lstStyle/>
                    <a:p>
                      <a:pPr marL="0" marR="0">
                        <a:lnSpc>
                          <a:spcPct val="107000"/>
                        </a:lnSpc>
                        <a:spcBef>
                          <a:spcPts val="0"/>
                        </a:spcBef>
                        <a:spcAft>
                          <a:spcPts val="0"/>
                        </a:spcAft>
                      </a:pPr>
                      <a:r>
                        <a:rPr lang="en-US" sz="2500" kern="100" dirty="0">
                          <a:effectLst/>
                        </a:rPr>
                        <a:t>Pedi Gastroenterology</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dirty="0">
                          <a:effectLst/>
                        </a:rPr>
                        <a:t>June 6, 2022</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4280972395"/>
                  </a:ext>
                </a:extLst>
              </a:tr>
              <a:tr h="401962">
                <a:tc>
                  <a:txBody>
                    <a:bodyPr/>
                    <a:lstStyle/>
                    <a:p>
                      <a:pPr marL="0" marR="0">
                        <a:lnSpc>
                          <a:spcPct val="107000"/>
                        </a:lnSpc>
                        <a:spcBef>
                          <a:spcPts val="0"/>
                        </a:spcBef>
                        <a:spcAft>
                          <a:spcPts val="0"/>
                        </a:spcAft>
                      </a:pPr>
                      <a:r>
                        <a:rPr lang="en-US" sz="2500" kern="100" dirty="0">
                          <a:effectLst/>
                        </a:rPr>
                        <a:t>Adult Gastroenterology</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dirty="0">
                          <a:effectLst/>
                        </a:rPr>
                        <a:t>June 6, 2022</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2540414883"/>
                  </a:ext>
                </a:extLst>
              </a:tr>
              <a:tr h="401962">
                <a:tc>
                  <a:txBody>
                    <a:bodyPr/>
                    <a:lstStyle/>
                    <a:p>
                      <a:pPr marL="0" marR="0">
                        <a:lnSpc>
                          <a:spcPct val="107000"/>
                        </a:lnSpc>
                        <a:spcBef>
                          <a:spcPts val="0"/>
                        </a:spcBef>
                        <a:spcAft>
                          <a:spcPts val="0"/>
                        </a:spcAft>
                      </a:pPr>
                      <a:r>
                        <a:rPr lang="en-US" sz="2500" kern="100">
                          <a:effectLst/>
                        </a:rPr>
                        <a:t>Psychiatry</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a:effectLst/>
                        </a:rPr>
                        <a:t>June 6, 2022</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3456391335"/>
                  </a:ext>
                </a:extLst>
              </a:tr>
              <a:tr h="401962">
                <a:tc>
                  <a:txBody>
                    <a:bodyPr/>
                    <a:lstStyle/>
                    <a:p>
                      <a:pPr marL="0" marR="0">
                        <a:lnSpc>
                          <a:spcPct val="107000"/>
                        </a:lnSpc>
                        <a:spcBef>
                          <a:spcPts val="0"/>
                        </a:spcBef>
                        <a:spcAft>
                          <a:spcPts val="0"/>
                        </a:spcAft>
                      </a:pPr>
                      <a:r>
                        <a:rPr lang="en-US" sz="2500" kern="100">
                          <a:effectLst/>
                        </a:rPr>
                        <a:t>Cardiology</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a:effectLst/>
                        </a:rPr>
                        <a:t>December 1, 2022</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919020382"/>
                  </a:ext>
                </a:extLst>
              </a:tr>
              <a:tr h="401962">
                <a:tc>
                  <a:txBody>
                    <a:bodyPr/>
                    <a:lstStyle/>
                    <a:p>
                      <a:pPr marL="0" marR="0">
                        <a:lnSpc>
                          <a:spcPct val="107000"/>
                        </a:lnSpc>
                        <a:spcBef>
                          <a:spcPts val="0"/>
                        </a:spcBef>
                        <a:spcAft>
                          <a:spcPts val="0"/>
                        </a:spcAft>
                      </a:pPr>
                      <a:r>
                        <a:rPr lang="en-US" sz="2500" kern="100">
                          <a:effectLst/>
                        </a:rPr>
                        <a:t>Concussion</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a:effectLst/>
                        </a:rPr>
                        <a:t>December 1, 2022</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3004319781"/>
                  </a:ext>
                </a:extLst>
              </a:tr>
              <a:tr h="401962">
                <a:tc>
                  <a:txBody>
                    <a:bodyPr/>
                    <a:lstStyle/>
                    <a:p>
                      <a:pPr marL="0" marR="0">
                        <a:lnSpc>
                          <a:spcPct val="107000"/>
                        </a:lnSpc>
                        <a:spcBef>
                          <a:spcPts val="0"/>
                        </a:spcBef>
                        <a:spcAft>
                          <a:spcPts val="0"/>
                        </a:spcAft>
                      </a:pPr>
                      <a:r>
                        <a:rPr lang="en-US" sz="2500" kern="100" dirty="0">
                          <a:solidFill>
                            <a:schemeClr val="bg1"/>
                          </a:solidFill>
                          <a:effectLst/>
                        </a:rPr>
                        <a:t>Neurology</a:t>
                      </a:r>
                      <a:endParaRPr lang="en-US" sz="25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b="0" kern="100" dirty="0">
                          <a:effectLst/>
                        </a:rPr>
                        <a:t>December 1, 2022</a:t>
                      </a:r>
                      <a:endParaRPr lang="en-US" sz="25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3354942753"/>
                  </a:ext>
                </a:extLst>
              </a:tr>
              <a:tr h="401962">
                <a:tc>
                  <a:txBody>
                    <a:bodyPr/>
                    <a:lstStyle/>
                    <a:p>
                      <a:pPr marL="0" marR="0">
                        <a:lnSpc>
                          <a:spcPct val="107000"/>
                        </a:lnSpc>
                        <a:spcBef>
                          <a:spcPts val="0"/>
                        </a:spcBef>
                        <a:spcAft>
                          <a:spcPts val="0"/>
                        </a:spcAft>
                      </a:pPr>
                      <a:r>
                        <a:rPr lang="en-US" sz="2500" kern="100">
                          <a:effectLst/>
                        </a:rPr>
                        <a:t>Rheumatology</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dirty="0">
                          <a:effectLst/>
                        </a:rPr>
                        <a:t>January 3, 2023</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2825186573"/>
                  </a:ext>
                </a:extLst>
              </a:tr>
              <a:tr h="401962">
                <a:tc>
                  <a:txBody>
                    <a:bodyPr/>
                    <a:lstStyle/>
                    <a:p>
                      <a:pPr marL="0" marR="0">
                        <a:lnSpc>
                          <a:spcPct val="107000"/>
                        </a:lnSpc>
                        <a:spcBef>
                          <a:spcPts val="0"/>
                        </a:spcBef>
                        <a:spcAft>
                          <a:spcPts val="0"/>
                        </a:spcAft>
                      </a:pPr>
                      <a:r>
                        <a:rPr lang="en-US" sz="2500" kern="100">
                          <a:effectLst/>
                        </a:rPr>
                        <a:t>Hematology Benign</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a:effectLst/>
                        </a:rPr>
                        <a:t>February 1, 2023</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4257122803"/>
                  </a:ext>
                </a:extLst>
              </a:tr>
              <a:tr h="401962">
                <a:tc>
                  <a:txBody>
                    <a:bodyPr/>
                    <a:lstStyle/>
                    <a:p>
                      <a:pPr marL="0" marR="0">
                        <a:lnSpc>
                          <a:spcPct val="107000"/>
                        </a:lnSpc>
                        <a:spcBef>
                          <a:spcPts val="0"/>
                        </a:spcBef>
                        <a:spcAft>
                          <a:spcPts val="0"/>
                        </a:spcAft>
                      </a:pPr>
                      <a:r>
                        <a:rPr lang="en-US" sz="2500" kern="100">
                          <a:effectLst/>
                        </a:rPr>
                        <a:t>Obstetric Medicine</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a:effectLst/>
                        </a:rPr>
                        <a:t>March 6, 2023</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3030503108"/>
                  </a:ext>
                </a:extLst>
              </a:tr>
              <a:tr h="401962">
                <a:tc>
                  <a:txBody>
                    <a:bodyPr/>
                    <a:lstStyle/>
                    <a:p>
                      <a:pPr marL="0" marR="0">
                        <a:lnSpc>
                          <a:spcPct val="107000"/>
                        </a:lnSpc>
                        <a:spcBef>
                          <a:spcPts val="0"/>
                        </a:spcBef>
                        <a:spcAft>
                          <a:spcPts val="0"/>
                        </a:spcAft>
                      </a:pPr>
                      <a:r>
                        <a:rPr lang="en-US" sz="2500" kern="100">
                          <a:effectLst/>
                        </a:rPr>
                        <a:t>Physiatry / PM&amp;R</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dirty="0">
                          <a:effectLst/>
                        </a:rPr>
                        <a:t>May 10, 2023</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1562260908"/>
                  </a:ext>
                </a:extLst>
              </a:tr>
              <a:tr h="401962">
                <a:tc>
                  <a:txBody>
                    <a:bodyPr/>
                    <a:lstStyle/>
                    <a:p>
                      <a:pPr marL="0" marR="0">
                        <a:lnSpc>
                          <a:spcPct val="107000"/>
                        </a:lnSpc>
                        <a:spcBef>
                          <a:spcPts val="0"/>
                        </a:spcBef>
                        <a:spcAft>
                          <a:spcPts val="0"/>
                        </a:spcAft>
                      </a:pPr>
                      <a:r>
                        <a:rPr lang="en-US" sz="2500" kern="100">
                          <a:effectLst/>
                        </a:rPr>
                        <a:t>Plastics - Hand</a:t>
                      </a:r>
                      <a:endParaRPr lang="en-US" sz="2500" kern="10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tc>
                  <a:txBody>
                    <a:bodyPr/>
                    <a:lstStyle/>
                    <a:p>
                      <a:pPr marL="0" marR="0">
                        <a:lnSpc>
                          <a:spcPct val="107000"/>
                        </a:lnSpc>
                        <a:spcBef>
                          <a:spcPts val="0"/>
                        </a:spcBef>
                        <a:spcAft>
                          <a:spcPts val="0"/>
                        </a:spcAft>
                      </a:pPr>
                      <a:r>
                        <a:rPr lang="en-US" sz="2500" kern="100" dirty="0">
                          <a:effectLst/>
                        </a:rPr>
                        <a:t>May 10, 2023</a:t>
                      </a:r>
                      <a:endParaRPr lang="en-US" sz="2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60142" marR="160142" marT="0" marB="0"/>
                </a:tc>
                <a:extLst>
                  <a:ext uri="{0D108BD9-81ED-4DB2-BD59-A6C34878D82A}">
                    <a16:rowId xmlns:a16="http://schemas.microsoft.com/office/drawing/2014/main" val="1846997213"/>
                  </a:ext>
                </a:extLst>
              </a:tr>
            </a:tbl>
          </a:graphicData>
        </a:graphic>
      </p:graphicFrame>
      <p:pic>
        <p:nvPicPr>
          <p:cNvPr id="4" name="Graphic 3">
            <a:extLst>
              <a:ext uri="{FF2B5EF4-FFF2-40B4-BE49-F238E27FC236}">
                <a16:creationId xmlns:a16="http://schemas.microsoft.com/office/drawing/2014/main" id="{15D1F207-12B2-A314-187A-A4B7AA148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324385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AED45F-4CA0-F1BC-C9F1-578B8627CA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330" y="1610833"/>
            <a:ext cx="8587340" cy="4518694"/>
          </a:xfrm>
          <a:prstGeom prst="rect">
            <a:avLst/>
          </a:prstGeom>
          <a:noFill/>
        </p:spPr>
      </p:pic>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203477" y="676588"/>
            <a:ext cx="9785045" cy="676551"/>
          </a:xfrm>
        </p:spPr>
        <p:txBody>
          <a:bodyPr>
            <a:noAutofit/>
          </a:bodyPr>
          <a:lstStyle/>
          <a:p>
            <a:pPr algn="ctr"/>
            <a:r>
              <a:rPr lang="en-US" dirty="0">
                <a:solidFill>
                  <a:srgbClr val="448F9C"/>
                </a:solidFill>
              </a:rPr>
              <a:t>eConsults grow every month</a:t>
            </a:r>
          </a:p>
        </p:txBody>
      </p:sp>
      <p:pic>
        <p:nvPicPr>
          <p:cNvPr id="3" name="Graphic 2">
            <a:extLst>
              <a:ext uri="{FF2B5EF4-FFF2-40B4-BE49-F238E27FC236}">
                <a16:creationId xmlns:a16="http://schemas.microsoft.com/office/drawing/2014/main" id="{09E5F6B8-F05E-5028-02D2-62DCE8285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123964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27781F-B146-448C-340E-90E34826D553}"/>
              </a:ext>
            </a:extLst>
          </p:cNvPr>
          <p:cNvSpPr/>
          <p:nvPr/>
        </p:nvSpPr>
        <p:spPr>
          <a:xfrm>
            <a:off x="4348716" y="1350335"/>
            <a:ext cx="4051005" cy="520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749809" y="463974"/>
            <a:ext cx="10917936" cy="1407356"/>
          </a:xfrm>
        </p:spPr>
        <p:txBody>
          <a:bodyPr>
            <a:noAutofit/>
          </a:bodyPr>
          <a:lstStyle/>
          <a:p>
            <a:pPr algn="ctr"/>
            <a:r>
              <a:rPr lang="en-US" dirty="0">
                <a:solidFill>
                  <a:srgbClr val="448F9C"/>
                </a:solidFill>
              </a:rPr>
              <a:t>Completed eConsults by specialists increase slowly following department Go-Live</a:t>
            </a:r>
          </a:p>
        </p:txBody>
      </p:sp>
      <p:pic>
        <p:nvPicPr>
          <p:cNvPr id="3" name="Picture 2" descr="A graph with blue bars&#10;&#10;Description automatically generated with medium confidence">
            <a:extLst>
              <a:ext uri="{FF2B5EF4-FFF2-40B4-BE49-F238E27FC236}">
                <a16:creationId xmlns:a16="http://schemas.microsoft.com/office/drawing/2014/main" id="{E51255C9-9B47-18FB-35C0-C25074055DE2}"/>
              </a:ext>
            </a:extLst>
          </p:cNvPr>
          <p:cNvPicPr>
            <a:picLocks noChangeAspect="1"/>
          </p:cNvPicPr>
          <p:nvPr/>
        </p:nvPicPr>
        <p:blipFill>
          <a:blip r:embed="rId3"/>
          <a:stretch>
            <a:fillRect/>
          </a:stretch>
        </p:blipFill>
        <p:spPr>
          <a:xfrm>
            <a:off x="1229362" y="1895572"/>
            <a:ext cx="10289712" cy="4291726"/>
          </a:xfrm>
          <a:prstGeom prst="rect">
            <a:avLst/>
          </a:prstGeom>
        </p:spPr>
      </p:pic>
      <p:pic>
        <p:nvPicPr>
          <p:cNvPr id="4" name="Graphic 3">
            <a:extLst>
              <a:ext uri="{FF2B5EF4-FFF2-40B4-BE49-F238E27FC236}">
                <a16:creationId xmlns:a16="http://schemas.microsoft.com/office/drawing/2014/main" id="{6C19613E-D9DF-1A35-61F1-FEFDA30030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76292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27781F-B146-448C-340E-90E34826D553}"/>
              </a:ext>
            </a:extLst>
          </p:cNvPr>
          <p:cNvSpPr/>
          <p:nvPr/>
        </p:nvSpPr>
        <p:spPr>
          <a:xfrm>
            <a:off x="4348716" y="1350335"/>
            <a:ext cx="4051005" cy="520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749809" y="463974"/>
            <a:ext cx="10917936" cy="1407356"/>
          </a:xfrm>
        </p:spPr>
        <p:txBody>
          <a:bodyPr>
            <a:noAutofit/>
          </a:bodyPr>
          <a:lstStyle/>
          <a:p>
            <a:pPr algn="ctr"/>
            <a:r>
              <a:rPr lang="en-US" dirty="0">
                <a:solidFill>
                  <a:srgbClr val="448F9C"/>
                </a:solidFill>
              </a:rPr>
              <a:t>eConsult placement volume varies by practice</a:t>
            </a:r>
          </a:p>
        </p:txBody>
      </p:sp>
      <p:pic>
        <p:nvPicPr>
          <p:cNvPr id="4" name="Picture 3" descr="A graph with numbers and colors&#10;&#10;Description automatically generated with medium confidence">
            <a:extLst>
              <a:ext uri="{FF2B5EF4-FFF2-40B4-BE49-F238E27FC236}">
                <a16:creationId xmlns:a16="http://schemas.microsoft.com/office/drawing/2014/main" id="{26D5BC5D-8181-5D6F-DF38-FF2AA5E18473}"/>
              </a:ext>
            </a:extLst>
          </p:cNvPr>
          <p:cNvPicPr>
            <a:picLocks noChangeAspect="1"/>
          </p:cNvPicPr>
          <p:nvPr/>
        </p:nvPicPr>
        <p:blipFill>
          <a:blip r:embed="rId3"/>
          <a:stretch>
            <a:fillRect/>
          </a:stretch>
        </p:blipFill>
        <p:spPr>
          <a:xfrm>
            <a:off x="1351642" y="1895988"/>
            <a:ext cx="9488715" cy="4292554"/>
          </a:xfrm>
          <a:prstGeom prst="rect">
            <a:avLst/>
          </a:prstGeom>
        </p:spPr>
      </p:pic>
      <p:pic>
        <p:nvPicPr>
          <p:cNvPr id="3" name="Graphic 2">
            <a:extLst>
              <a:ext uri="{FF2B5EF4-FFF2-40B4-BE49-F238E27FC236}">
                <a16:creationId xmlns:a16="http://schemas.microsoft.com/office/drawing/2014/main" id="{31D35936-0304-E8C4-ACA2-6C9F0D683B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38124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FF56B8-9B7F-50FB-06C5-25194638D08A}"/>
              </a:ext>
            </a:extLst>
          </p:cNvPr>
          <p:cNvPicPr>
            <a:picLocks noChangeAspect="1"/>
          </p:cNvPicPr>
          <p:nvPr/>
        </p:nvPicPr>
        <p:blipFill>
          <a:blip r:embed="rId3"/>
          <a:stretch>
            <a:fillRect/>
          </a:stretch>
        </p:blipFill>
        <p:spPr>
          <a:xfrm>
            <a:off x="1387748" y="1310159"/>
            <a:ext cx="8359864" cy="5547841"/>
          </a:xfrm>
          <a:prstGeom prst="rect">
            <a:avLst/>
          </a:prstGeom>
        </p:spPr>
      </p:pic>
      <p:sp>
        <p:nvSpPr>
          <p:cNvPr id="5" name="Rectangle 4">
            <a:extLst>
              <a:ext uri="{FF2B5EF4-FFF2-40B4-BE49-F238E27FC236}">
                <a16:creationId xmlns:a16="http://schemas.microsoft.com/office/drawing/2014/main" id="{7527781F-B146-448C-340E-90E34826D553}"/>
              </a:ext>
            </a:extLst>
          </p:cNvPr>
          <p:cNvSpPr/>
          <p:nvPr/>
        </p:nvSpPr>
        <p:spPr>
          <a:xfrm>
            <a:off x="4348716" y="1350335"/>
            <a:ext cx="4051005" cy="520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639925"/>
            <a:ext cx="9785045" cy="938656"/>
          </a:xfrm>
        </p:spPr>
        <p:txBody>
          <a:bodyPr>
            <a:noAutofit/>
          </a:bodyPr>
          <a:lstStyle/>
          <a:p>
            <a:pPr algn="ctr"/>
            <a:r>
              <a:rPr lang="en-US" dirty="0">
                <a:solidFill>
                  <a:srgbClr val="448F9C"/>
                </a:solidFill>
              </a:rPr>
              <a:t>eConsultant is responding in less than 3 days and frequently same day</a:t>
            </a:r>
          </a:p>
        </p:txBody>
      </p:sp>
    </p:spTree>
    <p:extLst>
      <p:ext uri="{BB962C8B-B14F-4D97-AF65-F5344CB8AC3E}">
        <p14:creationId xmlns:p14="http://schemas.microsoft.com/office/powerpoint/2010/main" val="226199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1F6B0-F99A-63BB-99A6-7B9D05E5EC32}"/>
              </a:ext>
            </a:extLst>
          </p:cNvPr>
          <p:cNvPicPr>
            <a:picLocks noChangeAspect="1"/>
          </p:cNvPicPr>
          <p:nvPr/>
        </p:nvPicPr>
        <p:blipFill>
          <a:blip r:embed="rId3"/>
          <a:stretch>
            <a:fillRect/>
          </a:stretch>
        </p:blipFill>
        <p:spPr>
          <a:xfrm>
            <a:off x="1439776" y="1264921"/>
            <a:ext cx="9312447" cy="5395428"/>
          </a:xfrm>
          <a:prstGeom prst="rect">
            <a:avLst/>
          </a:prstGeom>
        </p:spPr>
      </p:pic>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744280" y="326265"/>
            <a:ext cx="10930270" cy="938656"/>
          </a:xfrm>
        </p:spPr>
        <p:txBody>
          <a:bodyPr>
            <a:normAutofit/>
          </a:bodyPr>
          <a:lstStyle/>
          <a:p>
            <a:pPr algn="ctr"/>
            <a:r>
              <a:rPr lang="en-US" dirty="0">
                <a:solidFill>
                  <a:srgbClr val="448F9C"/>
                </a:solidFill>
              </a:rPr>
              <a:t>eConsultant spends 20 min completing reply</a:t>
            </a:r>
          </a:p>
        </p:txBody>
      </p:sp>
    </p:spTree>
    <p:extLst>
      <p:ext uri="{BB962C8B-B14F-4D97-AF65-F5344CB8AC3E}">
        <p14:creationId xmlns:p14="http://schemas.microsoft.com/office/powerpoint/2010/main" val="2775555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326265"/>
            <a:ext cx="9785045" cy="938656"/>
          </a:xfrm>
        </p:spPr>
        <p:txBody>
          <a:bodyPr>
            <a:normAutofit/>
          </a:bodyPr>
          <a:lstStyle/>
          <a:p>
            <a:pPr algn="ctr"/>
            <a:r>
              <a:rPr lang="en-US" dirty="0">
                <a:solidFill>
                  <a:srgbClr val="448F9C"/>
                </a:solidFill>
              </a:rPr>
              <a:t>PCP Engagement</a:t>
            </a:r>
          </a:p>
        </p:txBody>
      </p:sp>
      <p:sp>
        <p:nvSpPr>
          <p:cNvPr id="3" name="TextBox 2">
            <a:extLst>
              <a:ext uri="{FF2B5EF4-FFF2-40B4-BE49-F238E27FC236}">
                <a16:creationId xmlns:a16="http://schemas.microsoft.com/office/drawing/2014/main" id="{629CB951-B1C2-47D2-BB71-8D8A26E5FA87}"/>
              </a:ext>
            </a:extLst>
          </p:cNvPr>
          <p:cNvSpPr txBox="1"/>
          <p:nvPr/>
        </p:nvSpPr>
        <p:spPr>
          <a:xfrm>
            <a:off x="1094247" y="1407324"/>
            <a:ext cx="6608580" cy="2308324"/>
          </a:xfrm>
          <a:prstGeom prst="rect">
            <a:avLst/>
          </a:prstGeom>
          <a:noFill/>
        </p:spPr>
        <p:txBody>
          <a:bodyPr wrap="square" rtlCol="0">
            <a:spAutoFit/>
          </a:bodyPr>
          <a:lstStyle/>
          <a:p>
            <a:r>
              <a:rPr lang="en-US" sz="2400" b="1" dirty="0"/>
              <a:t>Co-Management Conferences</a:t>
            </a:r>
          </a:p>
          <a:p>
            <a:pPr marL="342900" marR="0" indent="-342900">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rPr>
              <a:t>Scheduled Monthly – March – November 2023</a:t>
            </a:r>
          </a:p>
          <a:p>
            <a:pPr marL="800100" lvl="1" indent="-342900">
              <a:buFont typeface="Arial" panose="020B0604020202020204" pitchFamily="34" charset="0"/>
              <a:buChar char="•"/>
            </a:pPr>
            <a:r>
              <a:rPr lang="en-US" sz="2400" dirty="0">
                <a:solidFill>
                  <a:srgbClr val="000000"/>
                </a:solidFill>
                <a:latin typeface="Calibri" panose="020F0502020204030204" pitchFamily="34" charset="0"/>
              </a:rPr>
              <a:t>Completed: CVI, Psych, Rheum,  Concussion/PM&amp;R, Neuro</a:t>
            </a:r>
          </a:p>
          <a:p>
            <a:pPr marL="800100" lvl="1" indent="-342900">
              <a:buFont typeface="Arial" panose="020B0604020202020204" pitchFamily="34" charset="0"/>
              <a:buChar char="•"/>
            </a:pPr>
            <a:r>
              <a:rPr lang="en-US" sz="2400" dirty="0">
                <a:solidFill>
                  <a:srgbClr val="000000"/>
                </a:solidFill>
                <a:latin typeface="Calibri" panose="020F0502020204030204" pitchFamily="34" charset="0"/>
              </a:rPr>
              <a:t>Planned: GI, Heme.</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CME Available: March, April, May, June, Aug</a:t>
            </a:r>
            <a:endParaRPr lang="en-US" sz="2400" dirty="0">
              <a:solidFill>
                <a:srgbClr val="0070C0"/>
              </a:solidFill>
            </a:endParaRPr>
          </a:p>
        </p:txBody>
      </p:sp>
      <p:sp>
        <p:nvSpPr>
          <p:cNvPr id="5" name="TextBox 4">
            <a:extLst>
              <a:ext uri="{FF2B5EF4-FFF2-40B4-BE49-F238E27FC236}">
                <a16:creationId xmlns:a16="http://schemas.microsoft.com/office/drawing/2014/main" id="{70CC666F-CB08-7068-7595-185A4A6EE2A7}"/>
              </a:ext>
            </a:extLst>
          </p:cNvPr>
          <p:cNvSpPr txBox="1"/>
          <p:nvPr/>
        </p:nvSpPr>
        <p:spPr>
          <a:xfrm>
            <a:off x="1148861" y="3922643"/>
            <a:ext cx="5473319" cy="1200329"/>
          </a:xfrm>
          <a:prstGeom prst="rect">
            <a:avLst/>
          </a:prstGeom>
          <a:noFill/>
        </p:spPr>
        <p:txBody>
          <a:bodyPr wrap="square">
            <a:spAutoFit/>
          </a:bodyPr>
          <a:lstStyle/>
          <a:p>
            <a:r>
              <a:rPr lang="en-US" sz="2400" b="1" dirty="0"/>
              <a:t>eConsult Newsletter </a:t>
            </a:r>
          </a:p>
          <a:p>
            <a:pPr marL="342900" indent="-342900">
              <a:buFont typeface="Arial" panose="020B0604020202020204" pitchFamily="34" charset="0"/>
              <a:buChar char="•"/>
            </a:pPr>
            <a:r>
              <a:rPr lang="en-US" sz="2400" dirty="0"/>
              <a:t>Winter 2022 - 2023</a:t>
            </a:r>
          </a:p>
          <a:p>
            <a:pPr marL="342900" indent="-342900">
              <a:buFont typeface="Arial" panose="020B0604020202020204" pitchFamily="34" charset="0"/>
              <a:buChar char="•"/>
            </a:pPr>
            <a:r>
              <a:rPr lang="en-US" sz="2400" dirty="0"/>
              <a:t>Summer 2023</a:t>
            </a:r>
          </a:p>
        </p:txBody>
      </p:sp>
      <p:pic>
        <p:nvPicPr>
          <p:cNvPr id="4" name="Picture 3">
            <a:extLst>
              <a:ext uri="{FF2B5EF4-FFF2-40B4-BE49-F238E27FC236}">
                <a16:creationId xmlns:a16="http://schemas.microsoft.com/office/drawing/2014/main" id="{D7CA4949-8601-99BB-630E-D98BBE9AB8A6}"/>
              </a:ext>
            </a:extLst>
          </p:cNvPr>
          <p:cNvPicPr>
            <a:picLocks noChangeAspect="1"/>
          </p:cNvPicPr>
          <p:nvPr/>
        </p:nvPicPr>
        <p:blipFill>
          <a:blip r:embed="rId3"/>
          <a:stretch>
            <a:fillRect/>
          </a:stretch>
        </p:blipFill>
        <p:spPr>
          <a:xfrm>
            <a:off x="9357869" y="2929993"/>
            <a:ext cx="2597121" cy="3487214"/>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C57FE3BF-99C0-33FD-783E-C6F383E65082}"/>
              </a:ext>
            </a:extLst>
          </p:cNvPr>
          <p:cNvPicPr>
            <a:picLocks noChangeAspect="1"/>
          </p:cNvPicPr>
          <p:nvPr/>
        </p:nvPicPr>
        <p:blipFill>
          <a:blip r:embed="rId4"/>
          <a:stretch>
            <a:fillRect/>
          </a:stretch>
        </p:blipFill>
        <p:spPr>
          <a:xfrm>
            <a:off x="7634478" y="1209221"/>
            <a:ext cx="2434421" cy="3244297"/>
          </a:xfrm>
          <a:prstGeom prst="rect">
            <a:avLst/>
          </a:prstGeom>
        </p:spPr>
      </p:pic>
      <p:pic>
        <p:nvPicPr>
          <p:cNvPr id="6" name="Graphic 5">
            <a:extLst>
              <a:ext uri="{FF2B5EF4-FFF2-40B4-BE49-F238E27FC236}">
                <a16:creationId xmlns:a16="http://schemas.microsoft.com/office/drawing/2014/main" id="{C673F5F3-C9B4-D864-F292-20E97CC9D8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1496830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326265"/>
            <a:ext cx="9785045" cy="938656"/>
          </a:xfrm>
        </p:spPr>
        <p:txBody>
          <a:bodyPr>
            <a:normAutofit/>
          </a:bodyPr>
          <a:lstStyle/>
          <a:p>
            <a:pPr algn="ctr"/>
            <a:r>
              <a:rPr lang="en-US" dirty="0">
                <a:solidFill>
                  <a:srgbClr val="448F9C"/>
                </a:solidFill>
              </a:rPr>
              <a:t>Enhanced Referrals</a:t>
            </a:r>
          </a:p>
        </p:txBody>
      </p:sp>
      <p:sp>
        <p:nvSpPr>
          <p:cNvPr id="3" name="TextBox 2">
            <a:extLst>
              <a:ext uri="{FF2B5EF4-FFF2-40B4-BE49-F238E27FC236}">
                <a16:creationId xmlns:a16="http://schemas.microsoft.com/office/drawing/2014/main" id="{629CB951-B1C2-47D2-BB71-8D8A26E5FA87}"/>
              </a:ext>
            </a:extLst>
          </p:cNvPr>
          <p:cNvSpPr txBox="1"/>
          <p:nvPr/>
        </p:nvSpPr>
        <p:spPr>
          <a:xfrm>
            <a:off x="1094246" y="1536174"/>
            <a:ext cx="3701920" cy="2308324"/>
          </a:xfrm>
          <a:prstGeom prst="rect">
            <a:avLst/>
          </a:prstGeom>
          <a:noFill/>
        </p:spPr>
        <p:txBody>
          <a:bodyPr wrap="square" rtlCol="0">
            <a:spAutoFit/>
          </a:bodyPr>
          <a:lstStyle/>
          <a:p>
            <a:r>
              <a:rPr lang="en-US" sz="2400" b="1" dirty="0"/>
              <a:t>Referring PCPs:</a:t>
            </a:r>
          </a:p>
          <a:p>
            <a:pPr marL="285750" indent="-285750">
              <a:buFont typeface="Arial" panose="020B0604020202020204" pitchFamily="34" charset="0"/>
              <a:buChar char="•"/>
            </a:pPr>
            <a:r>
              <a:rPr lang="en-US" sz="2400" dirty="0"/>
              <a:t>LPG Primary Care (7 practices)</a:t>
            </a:r>
          </a:p>
          <a:p>
            <a:pPr marL="285750" indent="-285750">
              <a:buFont typeface="Arial" panose="020B0604020202020204" pitchFamily="34" charset="0"/>
              <a:buChar char="•"/>
            </a:pPr>
            <a:r>
              <a:rPr lang="en-US" sz="2400" dirty="0"/>
              <a:t>LPG OB/GYN</a:t>
            </a:r>
          </a:p>
          <a:p>
            <a:pPr marL="285750" indent="-285750">
              <a:buFont typeface="Arial" panose="020B0604020202020204" pitchFamily="34" charset="0"/>
              <a:buChar char="•"/>
            </a:pPr>
            <a:r>
              <a:rPr lang="en-US" sz="2400" dirty="0"/>
              <a:t>LPG Pediatrics</a:t>
            </a:r>
          </a:p>
          <a:p>
            <a:pPr marL="285750" indent="-285750">
              <a:buFont typeface="Arial" panose="020B0604020202020204" pitchFamily="34" charset="0"/>
              <a:buChar char="•"/>
            </a:pPr>
            <a:r>
              <a:rPr lang="en-US" sz="2400" dirty="0"/>
              <a:t>CVI – System-wide</a:t>
            </a:r>
          </a:p>
        </p:txBody>
      </p:sp>
      <p:sp>
        <p:nvSpPr>
          <p:cNvPr id="5" name="TextBox 4">
            <a:extLst>
              <a:ext uri="{FF2B5EF4-FFF2-40B4-BE49-F238E27FC236}">
                <a16:creationId xmlns:a16="http://schemas.microsoft.com/office/drawing/2014/main" id="{C8B06BB7-B476-4231-B3A5-8B670185B3EA}"/>
              </a:ext>
            </a:extLst>
          </p:cNvPr>
          <p:cNvSpPr txBox="1"/>
          <p:nvPr/>
        </p:nvSpPr>
        <p:spPr>
          <a:xfrm>
            <a:off x="5029384" y="1538762"/>
            <a:ext cx="3348091" cy="2677656"/>
          </a:xfrm>
          <a:prstGeom prst="rect">
            <a:avLst/>
          </a:prstGeom>
          <a:noFill/>
        </p:spPr>
        <p:txBody>
          <a:bodyPr wrap="square" rtlCol="0">
            <a:spAutoFit/>
          </a:bodyPr>
          <a:lstStyle/>
          <a:p>
            <a:r>
              <a:rPr lang="en-US" sz="2400" b="1" dirty="0"/>
              <a:t>June 6, 2022</a:t>
            </a:r>
          </a:p>
          <a:p>
            <a:pPr marL="742950" lvl="1" indent="-285750">
              <a:buFont typeface="Arial" panose="020B0604020202020204" pitchFamily="34" charset="0"/>
              <a:buChar char="•"/>
            </a:pPr>
            <a:r>
              <a:rPr lang="en-US" sz="2400" dirty="0"/>
              <a:t>Pediatric GI</a:t>
            </a:r>
          </a:p>
          <a:p>
            <a:pPr marL="742950" lvl="1" indent="-285750">
              <a:buFont typeface="Arial" panose="020B0604020202020204" pitchFamily="34" charset="0"/>
              <a:buChar char="•"/>
            </a:pPr>
            <a:r>
              <a:rPr lang="en-US" sz="2400" dirty="0"/>
              <a:t>Adult GI</a:t>
            </a:r>
          </a:p>
          <a:p>
            <a:pPr marL="742950" lvl="1" indent="-285750">
              <a:buFont typeface="Arial" panose="020B0604020202020204" pitchFamily="34" charset="0"/>
              <a:buChar char="•"/>
            </a:pPr>
            <a:r>
              <a:rPr lang="en-US" sz="2400" dirty="0"/>
              <a:t>Psychiatry</a:t>
            </a:r>
          </a:p>
          <a:p>
            <a:endParaRPr lang="en-US" sz="2400" b="1" dirty="0"/>
          </a:p>
          <a:p>
            <a:r>
              <a:rPr lang="en-US" sz="2400" b="1" dirty="0"/>
              <a:t>December 1, 2022</a:t>
            </a:r>
          </a:p>
          <a:p>
            <a:pPr marL="742950" lvl="1" indent="-285750">
              <a:buFont typeface="Arial" panose="020B0604020202020204" pitchFamily="34" charset="0"/>
              <a:buChar char="•"/>
            </a:pPr>
            <a:r>
              <a:rPr lang="en-US" sz="2400" dirty="0"/>
              <a:t>Cardiology</a:t>
            </a:r>
          </a:p>
        </p:txBody>
      </p:sp>
      <p:sp>
        <p:nvSpPr>
          <p:cNvPr id="4" name="TextBox 3">
            <a:extLst>
              <a:ext uri="{FF2B5EF4-FFF2-40B4-BE49-F238E27FC236}">
                <a16:creationId xmlns:a16="http://schemas.microsoft.com/office/drawing/2014/main" id="{B13B646F-CEA0-10BD-2C6D-E76DD444B32C}"/>
              </a:ext>
            </a:extLst>
          </p:cNvPr>
          <p:cNvSpPr txBox="1"/>
          <p:nvPr/>
        </p:nvSpPr>
        <p:spPr>
          <a:xfrm>
            <a:off x="8665308" y="1533048"/>
            <a:ext cx="2971708" cy="1938992"/>
          </a:xfrm>
          <a:prstGeom prst="rect">
            <a:avLst/>
          </a:prstGeom>
          <a:noFill/>
        </p:spPr>
        <p:txBody>
          <a:bodyPr wrap="square" rtlCol="0">
            <a:spAutoFit/>
          </a:bodyPr>
          <a:lstStyle/>
          <a:p>
            <a:r>
              <a:rPr lang="en-US" sz="2400" b="1" dirty="0"/>
              <a:t>In Development</a:t>
            </a:r>
          </a:p>
          <a:p>
            <a:endParaRPr lang="en-US" sz="2400" b="1" dirty="0"/>
          </a:p>
          <a:p>
            <a:pPr marL="800100" lvl="1" indent="-342900">
              <a:buFont typeface="Arial" panose="020B0604020202020204" pitchFamily="34" charset="0"/>
              <a:buChar char="•"/>
            </a:pPr>
            <a:r>
              <a:rPr lang="en-US" sz="2400" dirty="0"/>
              <a:t>Psychiatry/BH</a:t>
            </a:r>
          </a:p>
          <a:p>
            <a:pPr marL="800100" lvl="1" indent="-342900">
              <a:buFont typeface="Arial" panose="020B0604020202020204" pitchFamily="34" charset="0"/>
              <a:buChar char="•"/>
            </a:pPr>
            <a:r>
              <a:rPr lang="en-US" sz="2400" dirty="0"/>
              <a:t>LCI Oncology</a:t>
            </a:r>
            <a:endParaRPr lang="en-US" sz="2400" b="1" dirty="0"/>
          </a:p>
          <a:p>
            <a:pPr lvl="1"/>
            <a:endParaRPr lang="en-US" sz="2400" dirty="0"/>
          </a:p>
        </p:txBody>
      </p:sp>
      <p:sp>
        <p:nvSpPr>
          <p:cNvPr id="7" name="TextBox 6">
            <a:extLst>
              <a:ext uri="{FF2B5EF4-FFF2-40B4-BE49-F238E27FC236}">
                <a16:creationId xmlns:a16="http://schemas.microsoft.com/office/drawing/2014/main" id="{72EAFFD9-17EE-4B2F-3569-6FA6DF7D5EC8}"/>
              </a:ext>
            </a:extLst>
          </p:cNvPr>
          <p:cNvSpPr txBox="1"/>
          <p:nvPr/>
        </p:nvSpPr>
        <p:spPr>
          <a:xfrm>
            <a:off x="1148862" y="4588338"/>
            <a:ext cx="10488154" cy="830997"/>
          </a:xfrm>
          <a:prstGeom prst="rect">
            <a:avLst/>
          </a:prstGeom>
          <a:noFill/>
        </p:spPr>
        <p:txBody>
          <a:bodyPr wrap="square">
            <a:spAutoFit/>
          </a:bodyPr>
          <a:lstStyle/>
          <a:p>
            <a:r>
              <a:rPr lang="en-US" sz="2400" dirty="0"/>
              <a:t>Enhanced Referral development is now integrated with the Lifespan Referral Management Initiative. </a:t>
            </a:r>
          </a:p>
        </p:txBody>
      </p:sp>
      <p:pic>
        <p:nvPicPr>
          <p:cNvPr id="6" name="Graphic 5">
            <a:extLst>
              <a:ext uri="{FF2B5EF4-FFF2-40B4-BE49-F238E27FC236}">
                <a16:creationId xmlns:a16="http://schemas.microsoft.com/office/drawing/2014/main" id="{255A0F4F-EF21-1A79-20FD-B57E2C55D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2565650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2201994" y="83972"/>
            <a:ext cx="8018966" cy="1379068"/>
          </a:xfrm>
        </p:spPr>
        <p:txBody>
          <a:bodyPr>
            <a:normAutofit/>
          </a:bodyPr>
          <a:lstStyle/>
          <a:p>
            <a:pPr algn="ctr"/>
            <a:r>
              <a:rPr lang="en-US" dirty="0">
                <a:solidFill>
                  <a:srgbClr val="448F9C"/>
                </a:solidFill>
              </a:rPr>
              <a:t>PCP Feedback Process </a:t>
            </a:r>
            <a:r>
              <a:rPr lang="en-US" sz="2000" dirty="0">
                <a:solidFill>
                  <a:srgbClr val="448F9C"/>
                </a:solidFill>
              </a:rPr>
              <a:t>(https://forms.office.com)</a:t>
            </a:r>
          </a:p>
        </p:txBody>
      </p:sp>
      <p:pic>
        <p:nvPicPr>
          <p:cNvPr id="1026" name="Picture 4">
            <a:extLst>
              <a:ext uri="{FF2B5EF4-FFF2-40B4-BE49-F238E27FC236}">
                <a16:creationId xmlns:a16="http://schemas.microsoft.com/office/drawing/2014/main" id="{D427C7A3-429E-F550-3A8E-247F7578B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85418"/>
            <a:ext cx="5943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Graphical user interface, text, application, email&#10;&#10;Description automatically generated">
            <a:extLst>
              <a:ext uri="{FF2B5EF4-FFF2-40B4-BE49-F238E27FC236}">
                <a16:creationId xmlns:a16="http://schemas.microsoft.com/office/drawing/2014/main" id="{59FFF29C-286A-28A0-7FF1-3A4B2ECF0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363" y="1085418"/>
            <a:ext cx="594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5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A3E9-E3CC-9C44-B9B3-B698E540566F}"/>
              </a:ext>
            </a:extLst>
          </p:cNvPr>
          <p:cNvSpPr>
            <a:spLocks noGrp="1"/>
          </p:cNvSpPr>
          <p:nvPr>
            <p:ph type="ctrTitle"/>
          </p:nvPr>
        </p:nvSpPr>
        <p:spPr/>
        <p:txBody>
          <a:bodyPr/>
          <a:lstStyle/>
          <a:p>
            <a:pPr algn="ctr" defTabSz="666734">
              <a:lnSpc>
                <a:spcPct val="80000"/>
              </a:lnSpc>
            </a:pPr>
            <a:r>
              <a:rPr lang="en-US" b="1"/>
              <a:t>Project CORE: </a:t>
            </a:r>
            <a:br>
              <a:rPr lang="en-US" b="1"/>
            </a:br>
            <a:r>
              <a:rPr lang="en-US" b="1"/>
              <a:t>Coordinating Optimal Referral Experiences</a:t>
            </a:r>
            <a:endParaRPr lang="en-US" sz="5400"/>
          </a:p>
        </p:txBody>
      </p:sp>
      <p:sp>
        <p:nvSpPr>
          <p:cNvPr id="3" name="Subtitle 2">
            <a:extLst>
              <a:ext uri="{FF2B5EF4-FFF2-40B4-BE49-F238E27FC236}">
                <a16:creationId xmlns:a16="http://schemas.microsoft.com/office/drawing/2014/main" id="{979E4956-38FE-9540-B46A-EDF8564D30AF}"/>
              </a:ext>
            </a:extLst>
          </p:cNvPr>
          <p:cNvSpPr>
            <a:spLocks noGrp="1"/>
          </p:cNvSpPr>
          <p:nvPr>
            <p:ph type="subTitle" idx="1"/>
          </p:nvPr>
        </p:nvSpPr>
        <p:spPr/>
        <p:txBody>
          <a:bodyPr/>
          <a:lstStyle/>
          <a:p>
            <a:r>
              <a:rPr lang="en-US" sz="3200" i="1" dirty="0"/>
              <a:t>Improving Care at the Interface of </a:t>
            </a:r>
            <a:br>
              <a:rPr lang="en-US" sz="3200" i="1" dirty="0"/>
            </a:br>
            <a:r>
              <a:rPr lang="en-US" sz="3200" i="1" dirty="0"/>
              <a:t>Primary and Specialty Care</a:t>
            </a:r>
            <a:br>
              <a:rPr lang="en-US" sz="3200" i="1" dirty="0"/>
            </a:br>
            <a:endParaRPr lang="en-US" dirty="0"/>
          </a:p>
        </p:txBody>
      </p:sp>
      <p:sp>
        <p:nvSpPr>
          <p:cNvPr id="4" name="TextBox 3">
            <a:extLst>
              <a:ext uri="{FF2B5EF4-FFF2-40B4-BE49-F238E27FC236}">
                <a16:creationId xmlns:a16="http://schemas.microsoft.com/office/drawing/2014/main" id="{A3E05D90-76DB-407C-9A91-22A79B18281A}"/>
              </a:ext>
            </a:extLst>
          </p:cNvPr>
          <p:cNvSpPr txBox="1"/>
          <p:nvPr/>
        </p:nvSpPr>
        <p:spPr>
          <a:xfrm>
            <a:off x="8767749" y="5378420"/>
            <a:ext cx="3528913" cy="584775"/>
          </a:xfrm>
          <a:prstGeom prst="rect">
            <a:avLst/>
          </a:prstGeom>
          <a:noFill/>
        </p:spPr>
        <p:txBody>
          <a:bodyPr wrap="square" rtlCol="0">
            <a:spAutoFit/>
          </a:bodyPr>
          <a:lstStyle/>
          <a:p>
            <a:pPr defTabSz="457200" eaLnBrk="0" fontAlgn="base" hangingPunct="0">
              <a:spcBef>
                <a:spcPct val="0"/>
              </a:spcBef>
              <a:spcAft>
                <a:spcPct val="0"/>
              </a:spcAft>
            </a:pPr>
            <a:r>
              <a:rPr lang="en-US" sz="1600" b="1" dirty="0">
                <a:solidFill>
                  <a:prstClr val="black"/>
                </a:solidFill>
                <a:latin typeface="Arial" panose="020B0604020202020204" pitchFamily="34" charset="0"/>
                <a:cs typeface="Arial" panose="020B0604020202020204" pitchFamily="34" charset="0"/>
              </a:rPr>
              <a:t>CTC-RI Annual Conference</a:t>
            </a:r>
          </a:p>
          <a:p>
            <a:pPr defTabSz="457200" eaLnBrk="0" fontAlgn="base" hangingPunct="0">
              <a:spcBef>
                <a:spcPct val="0"/>
              </a:spcBef>
              <a:spcAft>
                <a:spcPct val="0"/>
              </a:spcAft>
            </a:pPr>
            <a:r>
              <a:rPr lang="en-US" sz="1600" b="1" dirty="0">
                <a:solidFill>
                  <a:prstClr val="black"/>
                </a:solidFill>
                <a:latin typeface="Arial" panose="020B0604020202020204" pitchFamily="34" charset="0"/>
                <a:cs typeface="Arial" panose="020B0604020202020204" pitchFamily="34" charset="0"/>
              </a:rPr>
              <a:t>October 5, 2023</a:t>
            </a:r>
          </a:p>
        </p:txBody>
      </p:sp>
    </p:spTree>
    <p:extLst>
      <p:ext uri="{BB962C8B-B14F-4D97-AF65-F5344CB8AC3E}">
        <p14:creationId xmlns:p14="http://schemas.microsoft.com/office/powerpoint/2010/main" val="4274148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846F-AF9A-4766-9B81-1DF846AFAD68}"/>
              </a:ext>
            </a:extLst>
          </p:cNvPr>
          <p:cNvSpPr>
            <a:spLocks noGrp="1"/>
          </p:cNvSpPr>
          <p:nvPr>
            <p:ph type="title"/>
          </p:nvPr>
        </p:nvSpPr>
        <p:spPr/>
        <p:txBody>
          <a:bodyPr/>
          <a:lstStyle/>
          <a:p>
            <a:r>
              <a:rPr lang="en-US" dirty="0"/>
              <a:t>Feedback-PCP’s</a:t>
            </a:r>
          </a:p>
        </p:txBody>
      </p:sp>
      <p:sp>
        <p:nvSpPr>
          <p:cNvPr id="3" name="Content Placeholder 2">
            <a:extLst>
              <a:ext uri="{FF2B5EF4-FFF2-40B4-BE49-F238E27FC236}">
                <a16:creationId xmlns:a16="http://schemas.microsoft.com/office/drawing/2014/main" id="{3ADB8C28-F60F-4820-B0A5-327241350992}"/>
              </a:ext>
            </a:extLst>
          </p:cNvPr>
          <p:cNvSpPr>
            <a:spLocks noGrp="1"/>
          </p:cNvSpPr>
          <p:nvPr>
            <p:ph sz="half" idx="1"/>
          </p:nvPr>
        </p:nvSpPr>
        <p:spPr/>
        <p:txBody>
          <a:bodyPr/>
          <a:lstStyle/>
          <a:p>
            <a:r>
              <a:rPr lang="en-US" dirty="0"/>
              <a:t>Survey Feedback</a:t>
            </a:r>
          </a:p>
          <a:p>
            <a:endParaRPr lang="en-US" dirty="0"/>
          </a:p>
          <a:p>
            <a:endParaRPr lang="en-US" dirty="0"/>
          </a:p>
        </p:txBody>
      </p:sp>
      <p:pic>
        <p:nvPicPr>
          <p:cNvPr id="8" name="Content Placeholder 7">
            <a:extLst>
              <a:ext uri="{FF2B5EF4-FFF2-40B4-BE49-F238E27FC236}">
                <a16:creationId xmlns:a16="http://schemas.microsoft.com/office/drawing/2014/main" id="{660CBA3E-C1DA-4084-ADD7-4375ECA49DF5}"/>
              </a:ext>
            </a:extLst>
          </p:cNvPr>
          <p:cNvPicPr>
            <a:picLocks noGrp="1" noChangeAspect="1"/>
          </p:cNvPicPr>
          <p:nvPr>
            <p:ph sz="half" idx="2"/>
          </p:nvPr>
        </p:nvPicPr>
        <p:blipFill>
          <a:blip r:embed="rId2"/>
          <a:stretch>
            <a:fillRect/>
          </a:stretch>
        </p:blipFill>
        <p:spPr>
          <a:xfrm>
            <a:off x="1116824" y="4278953"/>
            <a:ext cx="8698192" cy="2336431"/>
          </a:xfrm>
        </p:spPr>
      </p:pic>
      <p:pic>
        <p:nvPicPr>
          <p:cNvPr id="6" name="Picture 5">
            <a:extLst>
              <a:ext uri="{FF2B5EF4-FFF2-40B4-BE49-F238E27FC236}">
                <a16:creationId xmlns:a16="http://schemas.microsoft.com/office/drawing/2014/main" id="{B75489EB-D122-4D63-BB80-4940AE07927A}"/>
              </a:ext>
            </a:extLst>
          </p:cNvPr>
          <p:cNvPicPr>
            <a:picLocks noChangeAspect="1"/>
          </p:cNvPicPr>
          <p:nvPr/>
        </p:nvPicPr>
        <p:blipFill>
          <a:blip r:embed="rId3"/>
          <a:stretch>
            <a:fillRect/>
          </a:stretch>
        </p:blipFill>
        <p:spPr>
          <a:xfrm>
            <a:off x="1116824" y="2336026"/>
            <a:ext cx="8698192" cy="1942397"/>
          </a:xfrm>
          <a:prstGeom prst="rect">
            <a:avLst/>
          </a:prstGeom>
        </p:spPr>
      </p:pic>
      <p:sp>
        <p:nvSpPr>
          <p:cNvPr id="4" name="TextBox 3">
            <a:extLst>
              <a:ext uri="{FF2B5EF4-FFF2-40B4-BE49-F238E27FC236}">
                <a16:creationId xmlns:a16="http://schemas.microsoft.com/office/drawing/2014/main" id="{9D9574F1-9C5C-706B-0CB7-EE2352635D5D}"/>
              </a:ext>
            </a:extLst>
          </p:cNvPr>
          <p:cNvSpPr txBox="1"/>
          <p:nvPr/>
        </p:nvSpPr>
        <p:spPr>
          <a:xfrm>
            <a:off x="6172202" y="3993536"/>
            <a:ext cx="6099048" cy="993926"/>
          </a:xfrm>
          <a:prstGeom prst="rect">
            <a:avLst/>
          </a:prstGeom>
          <a:noFill/>
        </p:spPr>
        <p:txBody>
          <a:bodyPr wrap="square">
            <a:spAutoFit/>
          </a:bodyPr>
          <a:lstStyle/>
          <a:p>
            <a:pPr marR="0" lvl="0">
              <a:lnSpc>
                <a:spcPct val="107000"/>
              </a:lnSpc>
              <a:spcBef>
                <a:spcPts val="0"/>
              </a:spcBef>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67</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of eConsults would have been referrals.</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BD72F66-F63C-F669-F824-11337715A842}"/>
              </a:ext>
            </a:extLst>
          </p:cNvPr>
          <p:cNvSpPr txBox="1"/>
          <p:nvPr/>
        </p:nvSpPr>
        <p:spPr>
          <a:xfrm>
            <a:off x="6172202" y="1546538"/>
            <a:ext cx="5519606" cy="993926"/>
          </a:xfrm>
          <a:prstGeom prst="rect">
            <a:avLst/>
          </a:prstGeom>
          <a:noFill/>
        </p:spPr>
        <p:txBody>
          <a:bodyPr wrap="square">
            <a:spAutoFit/>
          </a:bodyPr>
          <a:lstStyle/>
          <a:p>
            <a:pPr marR="0" lvl="0">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100% of PCP very satisfied/satisfied with eConsult response.</a:t>
            </a:r>
          </a:p>
        </p:txBody>
      </p:sp>
    </p:spTree>
    <p:extLst>
      <p:ext uri="{BB962C8B-B14F-4D97-AF65-F5344CB8AC3E}">
        <p14:creationId xmlns:p14="http://schemas.microsoft.com/office/powerpoint/2010/main" val="2125112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E69A-19EE-4896-AA42-372349996FA6}"/>
              </a:ext>
            </a:extLst>
          </p:cNvPr>
          <p:cNvSpPr>
            <a:spLocks noGrp="1"/>
          </p:cNvSpPr>
          <p:nvPr>
            <p:ph type="title"/>
          </p:nvPr>
        </p:nvSpPr>
        <p:spPr>
          <a:xfrm>
            <a:off x="686677" y="136525"/>
            <a:ext cx="10667124" cy="1250681"/>
          </a:xfrm>
        </p:spPr>
        <p:txBody>
          <a:bodyPr anchor="b">
            <a:normAutofit/>
          </a:bodyPr>
          <a:lstStyle/>
          <a:p>
            <a:r>
              <a:rPr lang="en-US" dirty="0"/>
              <a:t>Feedback - PCPs</a:t>
            </a:r>
          </a:p>
        </p:txBody>
      </p:sp>
      <p:sp>
        <p:nvSpPr>
          <p:cNvPr id="3" name="Content Placeholder 2">
            <a:extLst>
              <a:ext uri="{FF2B5EF4-FFF2-40B4-BE49-F238E27FC236}">
                <a16:creationId xmlns:a16="http://schemas.microsoft.com/office/drawing/2014/main" id="{57E5986A-6D0C-4578-AFDA-A9447B37C5EE}"/>
              </a:ext>
            </a:extLst>
          </p:cNvPr>
          <p:cNvSpPr>
            <a:spLocks noGrp="1"/>
          </p:cNvSpPr>
          <p:nvPr>
            <p:ph idx="1"/>
          </p:nvPr>
        </p:nvSpPr>
        <p:spPr>
          <a:xfrm>
            <a:off x="686677" y="1825625"/>
            <a:ext cx="10667124" cy="4351339"/>
          </a:xfrm>
        </p:spPr>
        <p:txBody>
          <a:bodyPr>
            <a:normAutofit fontScale="92500" lnSpcReduction="20000"/>
          </a:bodyPr>
          <a:lstStyle/>
          <a:p>
            <a:r>
              <a:rPr lang="en-US" dirty="0"/>
              <a:t>Overall very positive feedback from PCPs</a:t>
            </a:r>
          </a:p>
          <a:p>
            <a:pPr marL="0" indent="0">
              <a:buNone/>
            </a:pPr>
            <a:endParaRPr lang="en-US" dirty="0">
              <a:highlight>
                <a:srgbClr val="FFFF00"/>
              </a:highlight>
            </a:endParaRPr>
          </a:p>
          <a:p>
            <a:pPr marL="0">
              <a:spcBef>
                <a:spcPts val="0"/>
              </a:spcBef>
            </a:pPr>
            <a:r>
              <a:rPr lang="en-US" sz="2400" i="1" dirty="0">
                <a:latin typeface="Calibri" panose="020F0502020204030204" pitchFamily="34" charset="0"/>
                <a:ea typeface="Calibri" panose="020F0502020204030204" pitchFamily="34" charset="0"/>
              </a:rPr>
              <a:t>“I have found the </a:t>
            </a:r>
            <a:r>
              <a:rPr lang="en-US" sz="2400" i="1" dirty="0" err="1">
                <a:latin typeface="Calibri" panose="020F0502020204030204" pitchFamily="34" charset="0"/>
                <a:ea typeface="Calibri" panose="020F0502020204030204" pitchFamily="34" charset="0"/>
              </a:rPr>
              <a:t>Econsult</a:t>
            </a:r>
            <a:r>
              <a:rPr lang="en-US" sz="2400" i="1" dirty="0">
                <a:latin typeface="Calibri" panose="020F0502020204030204" pitchFamily="34" charset="0"/>
                <a:ea typeface="Calibri" panose="020F0502020204030204" pitchFamily="34" charset="0"/>
              </a:rPr>
              <a:t> very helpful to my practice!... I find patients have been very satisfied with this type of consult as it helps them to avoid unneeded visits, especially for those patients who have limitations like lack of transportation to appointments.”</a:t>
            </a:r>
          </a:p>
          <a:p>
            <a:pPr marL="0" indent="0">
              <a:spcBef>
                <a:spcPts val="0"/>
              </a:spcBef>
              <a:buNone/>
            </a:pPr>
            <a:endParaRPr lang="en-US" sz="2400" i="1" dirty="0">
              <a:latin typeface="Calibri" panose="020F0502020204030204" pitchFamily="34" charset="0"/>
              <a:ea typeface="Calibri" panose="020F0502020204030204" pitchFamily="34" charset="0"/>
            </a:endParaRPr>
          </a:p>
          <a:p>
            <a:pPr marL="0">
              <a:spcBef>
                <a:spcPts val="0"/>
              </a:spcBef>
            </a:pPr>
            <a:r>
              <a:rPr lang="en-US" sz="2400" i="1" dirty="0">
                <a:latin typeface="Calibri" panose="020F0502020204030204" pitchFamily="34" charset="0"/>
                <a:ea typeface="Calibri" panose="020F0502020204030204" pitchFamily="34" charset="0"/>
              </a:rPr>
              <a:t>“All the specialists I’ve communicated with have been prompt and knowledgeable and I’m excited to continue to use this program to improve patient care and gain quicker access to specialist input.”</a:t>
            </a:r>
          </a:p>
          <a:p>
            <a:pPr marL="0" indent="0">
              <a:spcBef>
                <a:spcPts val="0"/>
              </a:spcBef>
              <a:buNone/>
            </a:pPr>
            <a:endParaRPr lang="en-US" sz="2400" i="1" dirty="0">
              <a:latin typeface="Calibri" panose="020F0502020204030204" pitchFamily="34" charset="0"/>
              <a:ea typeface="Calibri" panose="020F0502020204030204" pitchFamily="34" charset="0"/>
            </a:endParaRPr>
          </a:p>
          <a:p>
            <a:pPr marL="0">
              <a:spcBef>
                <a:spcPts val="0"/>
              </a:spcBef>
            </a:pPr>
            <a:r>
              <a:rPr lang="en-US" sz="2400" i="1" dirty="0">
                <a:latin typeface="Calibri" panose="020F0502020204030204" pitchFamily="34" charset="0"/>
                <a:ea typeface="Calibri" panose="020F0502020204030204" pitchFamily="34" charset="0"/>
              </a:rPr>
              <a:t>“I also see it being able to reduce some of my office based clinical referrals if I am able to quickly get an answer to a clinical question.”</a:t>
            </a:r>
          </a:p>
          <a:p>
            <a:pPr marL="0" indent="0">
              <a:spcBef>
                <a:spcPts val="0"/>
              </a:spcBef>
              <a:buNone/>
            </a:pPr>
            <a:endParaRPr lang="en-US" sz="2400" i="1" dirty="0">
              <a:latin typeface="Calibri" panose="020F0502020204030204" pitchFamily="34" charset="0"/>
              <a:ea typeface="Calibri" panose="020F0502020204030204" pitchFamily="34" charset="0"/>
            </a:endParaRPr>
          </a:p>
          <a:p>
            <a:pPr marL="0">
              <a:spcBef>
                <a:spcPts val="0"/>
              </a:spcBef>
            </a:pPr>
            <a:r>
              <a:rPr lang="en-US" sz="2400" i="1" dirty="0">
                <a:latin typeface="Calibri" panose="020F0502020204030204" pitchFamily="34" charset="0"/>
                <a:ea typeface="Calibri" panose="020F0502020204030204" pitchFamily="34" charset="0"/>
              </a:rPr>
              <a:t>“I have found e-consults to be very helpful... Responses from specialists have been fast. Lack of timely access to see specialists in person is frustrating so this helps some (though of course does not fill all the gaps). Would love to see more specialties with e-consults.” </a:t>
            </a:r>
          </a:p>
          <a:p>
            <a:endParaRPr lang="en-US" dirty="0"/>
          </a:p>
          <a:p>
            <a:endParaRPr lang="en-US" dirty="0"/>
          </a:p>
          <a:p>
            <a:endParaRPr lang="en-US" dirty="0"/>
          </a:p>
        </p:txBody>
      </p:sp>
    </p:spTree>
    <p:extLst>
      <p:ext uri="{BB962C8B-B14F-4D97-AF65-F5344CB8AC3E}">
        <p14:creationId xmlns:p14="http://schemas.microsoft.com/office/powerpoint/2010/main" val="2698032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E69A-19EE-4896-AA42-372349996FA6}"/>
              </a:ext>
            </a:extLst>
          </p:cNvPr>
          <p:cNvSpPr>
            <a:spLocks noGrp="1"/>
          </p:cNvSpPr>
          <p:nvPr>
            <p:ph type="title"/>
          </p:nvPr>
        </p:nvSpPr>
        <p:spPr>
          <a:xfrm>
            <a:off x="686677" y="136525"/>
            <a:ext cx="10667124" cy="1250681"/>
          </a:xfrm>
        </p:spPr>
        <p:txBody>
          <a:bodyPr anchor="b">
            <a:normAutofit/>
          </a:bodyPr>
          <a:lstStyle/>
          <a:p>
            <a:r>
              <a:rPr lang="en-US" dirty="0"/>
              <a:t>Feedback - Specialists</a:t>
            </a:r>
          </a:p>
        </p:txBody>
      </p:sp>
      <p:sp>
        <p:nvSpPr>
          <p:cNvPr id="3" name="Content Placeholder 2">
            <a:extLst>
              <a:ext uri="{FF2B5EF4-FFF2-40B4-BE49-F238E27FC236}">
                <a16:creationId xmlns:a16="http://schemas.microsoft.com/office/drawing/2014/main" id="{57E5986A-6D0C-4578-AFDA-A9447B37C5EE}"/>
              </a:ext>
            </a:extLst>
          </p:cNvPr>
          <p:cNvSpPr>
            <a:spLocks noGrp="1"/>
          </p:cNvSpPr>
          <p:nvPr>
            <p:ph idx="1"/>
          </p:nvPr>
        </p:nvSpPr>
        <p:spPr>
          <a:xfrm>
            <a:off x="686677" y="1825625"/>
            <a:ext cx="10667124" cy="4351339"/>
          </a:xfrm>
        </p:spPr>
        <p:txBody>
          <a:bodyPr>
            <a:normAutofit/>
          </a:bodyPr>
          <a:lstStyle/>
          <a:p>
            <a:r>
              <a:rPr lang="en-US" dirty="0"/>
              <a:t> “</a:t>
            </a:r>
            <a:r>
              <a:rPr lang="en-US" i="1" dirty="0"/>
              <a:t>very good experience</a:t>
            </a:r>
            <a:r>
              <a:rPr lang="en-US" dirty="0"/>
              <a:t>”</a:t>
            </a:r>
          </a:p>
          <a:p>
            <a:r>
              <a:rPr lang="en-US" dirty="0"/>
              <a:t>“</a:t>
            </a:r>
            <a:r>
              <a:rPr lang="en-US" i="1" dirty="0"/>
              <a:t>steady (volume) but not overworked</a:t>
            </a:r>
            <a:r>
              <a:rPr lang="en-US" dirty="0"/>
              <a:t>”</a:t>
            </a:r>
          </a:p>
          <a:p>
            <a:r>
              <a:rPr lang="en-US" dirty="0"/>
              <a:t>“</a:t>
            </a:r>
            <a:r>
              <a:rPr lang="en-US" i="1" dirty="0"/>
              <a:t>could use it more</a:t>
            </a:r>
            <a:r>
              <a:rPr lang="en-US" dirty="0"/>
              <a:t>” – many patients that could easily be e-consults</a:t>
            </a:r>
          </a:p>
          <a:p>
            <a:r>
              <a:rPr lang="en-US" dirty="0"/>
              <a:t>“straightforward”</a:t>
            </a:r>
          </a:p>
          <a:p>
            <a:r>
              <a:rPr lang="en-US" i="1" dirty="0"/>
              <a:t>‘Would be helpful for someone to triage consults’ </a:t>
            </a:r>
            <a:r>
              <a:rPr lang="en-US" dirty="0"/>
              <a:t>and provide e-consult option</a:t>
            </a:r>
          </a:p>
          <a:p>
            <a:endParaRPr lang="en-US" dirty="0"/>
          </a:p>
          <a:p>
            <a:endParaRPr lang="en-US" dirty="0"/>
          </a:p>
          <a:p>
            <a:endParaRPr lang="en-US" dirty="0"/>
          </a:p>
        </p:txBody>
      </p:sp>
    </p:spTree>
    <p:extLst>
      <p:ext uri="{BB962C8B-B14F-4D97-AF65-F5344CB8AC3E}">
        <p14:creationId xmlns:p14="http://schemas.microsoft.com/office/powerpoint/2010/main" val="2008027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327066"/>
            <a:ext cx="9785045" cy="938656"/>
          </a:xfrm>
        </p:spPr>
        <p:txBody>
          <a:bodyPr>
            <a:normAutofit/>
          </a:bodyPr>
          <a:lstStyle/>
          <a:p>
            <a:pPr algn="ctr"/>
            <a:r>
              <a:rPr lang="en-US" dirty="0">
                <a:solidFill>
                  <a:srgbClr val="448F9C"/>
                </a:solidFill>
              </a:rPr>
              <a:t>CORE Implementation Experience</a:t>
            </a:r>
          </a:p>
        </p:txBody>
      </p:sp>
      <p:sp>
        <p:nvSpPr>
          <p:cNvPr id="3" name="TextBox 2">
            <a:extLst>
              <a:ext uri="{FF2B5EF4-FFF2-40B4-BE49-F238E27FC236}">
                <a16:creationId xmlns:a16="http://schemas.microsoft.com/office/drawing/2014/main" id="{629CB951-B1C2-47D2-BB71-8D8A26E5FA87}"/>
              </a:ext>
            </a:extLst>
          </p:cNvPr>
          <p:cNvSpPr txBox="1"/>
          <p:nvPr/>
        </p:nvSpPr>
        <p:spPr>
          <a:xfrm>
            <a:off x="981141" y="1289953"/>
            <a:ext cx="10229718" cy="4278094"/>
          </a:xfrm>
          <a:prstGeom prst="rect">
            <a:avLst/>
          </a:prstGeom>
          <a:noFill/>
        </p:spPr>
        <p:txBody>
          <a:bodyPr wrap="square" rtlCol="0">
            <a:spAutoFit/>
          </a:bodyPr>
          <a:lstStyle/>
          <a:p>
            <a:r>
              <a:rPr lang="en-US" sz="2400" b="1" dirty="0"/>
              <a:t>Wins:</a:t>
            </a:r>
          </a:p>
          <a:p>
            <a:pPr marL="342900" indent="-342900">
              <a:buFont typeface="Arial" panose="020B0604020202020204" pitchFamily="34" charset="0"/>
              <a:buChar char="•"/>
            </a:pPr>
            <a:r>
              <a:rPr lang="en-US" sz="2400" dirty="0"/>
              <a:t>High specialty engagement in development</a:t>
            </a:r>
          </a:p>
          <a:p>
            <a:pPr marL="342900" indent="-342900">
              <a:buFont typeface="Arial" panose="020B0604020202020204" pitchFamily="34" charset="0"/>
              <a:buChar char="•"/>
            </a:pPr>
            <a:r>
              <a:rPr lang="en-US" sz="2400" dirty="0"/>
              <a:t>Outstanding IT support in Epic build</a:t>
            </a:r>
          </a:p>
          <a:p>
            <a:pPr marL="342900" indent="-342900">
              <a:buFont typeface="Arial" panose="020B0604020202020204" pitchFamily="34" charset="0"/>
              <a:buChar char="•"/>
            </a:pPr>
            <a:r>
              <a:rPr lang="en-US" sz="2400" dirty="0"/>
              <a:t>Implementation coordination and support from CTC RI</a:t>
            </a:r>
          </a:p>
          <a:p>
            <a:endParaRPr lang="en-US" sz="1600" b="1" dirty="0"/>
          </a:p>
          <a:p>
            <a:r>
              <a:rPr lang="en-US" sz="2400" b="1" dirty="0"/>
              <a:t>Challenges:</a:t>
            </a:r>
          </a:p>
          <a:p>
            <a:pPr marL="285750" indent="-285750">
              <a:buFont typeface="Arial" panose="020B0604020202020204" pitchFamily="34" charset="0"/>
              <a:buChar char="•"/>
            </a:pPr>
            <a:r>
              <a:rPr lang="en-US" sz="2400" dirty="0"/>
              <a:t>Primary care referral base is small at Lifespan</a:t>
            </a:r>
          </a:p>
          <a:p>
            <a:pPr marL="285750" indent="-285750">
              <a:buFont typeface="Arial" panose="020B0604020202020204" pitchFamily="34" charset="0"/>
              <a:buChar char="•"/>
            </a:pPr>
            <a:r>
              <a:rPr lang="en-US" sz="2400" dirty="0"/>
              <a:t>Fewer Integra specialists available on EPIC</a:t>
            </a:r>
          </a:p>
          <a:p>
            <a:pPr marL="285750" indent="-285750">
              <a:buFont typeface="Arial" panose="020B0604020202020204" pitchFamily="34" charset="0"/>
              <a:buChar char="•"/>
            </a:pPr>
            <a:endParaRPr lang="en-US" sz="1600" dirty="0"/>
          </a:p>
          <a:p>
            <a:r>
              <a:rPr lang="en-US" sz="2400" b="1" dirty="0"/>
              <a:t>Priorities 2023:</a:t>
            </a:r>
          </a:p>
          <a:p>
            <a:pPr marL="285750" indent="-285750">
              <a:buFont typeface="Arial" panose="020B0604020202020204" pitchFamily="34" charset="0"/>
              <a:buChar char="•"/>
            </a:pPr>
            <a:r>
              <a:rPr lang="en-US" sz="2400" dirty="0"/>
              <a:t>External pivot strategy for community PCP</a:t>
            </a:r>
          </a:p>
          <a:p>
            <a:pPr marL="285750" indent="-285750">
              <a:buFont typeface="Arial" panose="020B0604020202020204" pitchFamily="34" charset="0"/>
              <a:buChar char="•"/>
            </a:pPr>
            <a:r>
              <a:rPr lang="en-US" sz="2400" dirty="0"/>
              <a:t>Engagement with payors for equitable access</a:t>
            </a:r>
          </a:p>
        </p:txBody>
      </p:sp>
      <p:pic>
        <p:nvPicPr>
          <p:cNvPr id="6" name="Graphic 5">
            <a:extLst>
              <a:ext uri="{FF2B5EF4-FFF2-40B4-BE49-F238E27FC236}">
                <a16:creationId xmlns:a16="http://schemas.microsoft.com/office/drawing/2014/main" id="{DEB6FF8B-6DB3-0774-D257-D8A1748336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5829" y="6161053"/>
            <a:ext cx="4272742" cy="694095"/>
          </a:xfrm>
          <a:prstGeom prst="rect">
            <a:avLst/>
          </a:prstGeom>
        </p:spPr>
      </p:pic>
      <p:cxnSp>
        <p:nvCxnSpPr>
          <p:cNvPr id="8" name="Straight Arrow Connector 7">
            <a:extLst>
              <a:ext uri="{FF2B5EF4-FFF2-40B4-BE49-F238E27FC236}">
                <a16:creationId xmlns:a16="http://schemas.microsoft.com/office/drawing/2014/main" id="{A6603D31-D6AD-D3A8-8DF5-C1CDDC2A1916}"/>
              </a:ext>
            </a:extLst>
          </p:cNvPr>
          <p:cNvCxnSpPr/>
          <p:nvPr/>
        </p:nvCxnSpPr>
        <p:spPr>
          <a:xfrm flipV="1">
            <a:off x="8027470" y="5592278"/>
            <a:ext cx="0" cy="40426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502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D2DE-3923-C249-9531-1B23FDE0ADAB}"/>
              </a:ext>
            </a:extLst>
          </p:cNvPr>
          <p:cNvSpPr>
            <a:spLocks noGrp="1"/>
          </p:cNvSpPr>
          <p:nvPr>
            <p:ph type="title"/>
          </p:nvPr>
        </p:nvSpPr>
        <p:spPr>
          <a:xfrm>
            <a:off x="1148862" y="527433"/>
            <a:ext cx="9785045" cy="938656"/>
          </a:xfrm>
        </p:spPr>
        <p:txBody>
          <a:bodyPr>
            <a:normAutofit/>
          </a:bodyPr>
          <a:lstStyle/>
          <a:p>
            <a:pPr algn="ctr"/>
            <a:r>
              <a:rPr lang="en-US" dirty="0">
                <a:solidFill>
                  <a:srgbClr val="448F9C"/>
                </a:solidFill>
              </a:rPr>
              <a:t>Future Development</a:t>
            </a:r>
          </a:p>
        </p:txBody>
      </p:sp>
      <p:sp>
        <p:nvSpPr>
          <p:cNvPr id="13" name="TextBox 12">
            <a:extLst>
              <a:ext uri="{FF2B5EF4-FFF2-40B4-BE49-F238E27FC236}">
                <a16:creationId xmlns:a16="http://schemas.microsoft.com/office/drawing/2014/main" id="{A3304BFF-BFDE-5F83-192D-9FA61F861C25}"/>
              </a:ext>
            </a:extLst>
          </p:cNvPr>
          <p:cNvSpPr txBox="1"/>
          <p:nvPr/>
        </p:nvSpPr>
        <p:spPr>
          <a:xfrm>
            <a:off x="1148862" y="1700784"/>
            <a:ext cx="9785044" cy="360682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Payer engagement ongoing: BCBS, UHP, Tufts, &amp; NHP. </a:t>
            </a:r>
          </a:p>
          <a:p>
            <a:pPr marL="342900" marR="0" lvl="0" indent="-342900">
              <a:lnSpc>
                <a:spcPct val="107000"/>
              </a:lnSpc>
              <a:spcBef>
                <a:spcPts val="0"/>
              </a:spcBef>
              <a:spcAft>
                <a:spcPts val="800"/>
              </a:spcAft>
              <a:buFont typeface="Symbol" panose="05050102010706020507" pitchFamily="18" charset="2"/>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xternal pivot for community PCPs in discovery with RI Quality Institute and the state Health Information Exchange. </a:t>
            </a:r>
          </a:p>
          <a:p>
            <a:pPr marL="342900" marR="0" lvl="0" indent="-342900">
              <a:lnSpc>
                <a:spcPct val="107000"/>
              </a:lnSpc>
              <a:spcBef>
                <a:spcPts val="0"/>
              </a:spcBef>
              <a:spcAft>
                <a:spcPts val="800"/>
              </a:spcAft>
              <a:buFont typeface="Symbol" panose="05050102010706020507" pitchFamily="18" charset="2"/>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Patient Experience Survey</a:t>
            </a:r>
          </a:p>
          <a:p>
            <a:pPr marL="342900" marR="0" lvl="0" indent="-342900">
              <a:lnSpc>
                <a:spcPct val="107000"/>
              </a:lnSpc>
              <a:spcBef>
                <a:spcPts val="0"/>
              </a:spcBef>
              <a:spcAft>
                <a:spcPts val="800"/>
              </a:spcAft>
              <a:buFont typeface="Symbol" panose="05050102010706020507" pitchFamily="18" charset="2"/>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Patient education and aligned communication strategies</a:t>
            </a:r>
          </a:p>
          <a:p>
            <a:pPr marL="342900" marR="0" lvl="0" indent="-342900">
              <a:lnSpc>
                <a:spcPct val="107000"/>
              </a:lnSpc>
              <a:spcBef>
                <a:spcPts val="0"/>
              </a:spcBef>
              <a:spcAft>
                <a:spcPts val="800"/>
              </a:spcAft>
              <a:buFont typeface="Symbol" panose="05050102010706020507" pitchFamily="18" charset="2"/>
              <a:buChar char=""/>
            </a:pPr>
            <a:r>
              <a:rPr lang="en-US" sz="2800" kern="100" dirty="0">
                <a:latin typeface="Calibri" panose="020F0502020204030204" pitchFamily="34" charset="0"/>
                <a:ea typeface="Calibri" panose="020F0502020204030204" pitchFamily="34" charset="0"/>
                <a:cs typeface="Times New Roman" panose="02020603050405020304" pitchFamily="18" charset="0"/>
              </a:rPr>
              <a:t>Optimizing primary care and specialist communication in new payment models</a:t>
            </a:r>
          </a:p>
        </p:txBody>
      </p:sp>
      <p:pic>
        <p:nvPicPr>
          <p:cNvPr id="3" name="Graphic 2">
            <a:extLst>
              <a:ext uri="{FF2B5EF4-FFF2-40B4-BE49-F238E27FC236}">
                <a16:creationId xmlns:a16="http://schemas.microsoft.com/office/drawing/2014/main" id="{F2D93423-ED68-1430-8C41-CE919CBD2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5829" y="6161053"/>
            <a:ext cx="4272742" cy="694095"/>
          </a:xfrm>
          <a:prstGeom prst="rect">
            <a:avLst/>
          </a:prstGeom>
        </p:spPr>
      </p:pic>
    </p:spTree>
    <p:extLst>
      <p:ext uri="{BB962C8B-B14F-4D97-AF65-F5344CB8AC3E}">
        <p14:creationId xmlns:p14="http://schemas.microsoft.com/office/powerpoint/2010/main" val="349751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CED9-94E9-412A-8F84-8CFCA309F808}"/>
              </a:ext>
            </a:extLst>
          </p:cNvPr>
          <p:cNvSpPr>
            <a:spLocks noGrp="1"/>
          </p:cNvSpPr>
          <p:nvPr>
            <p:ph type="title"/>
          </p:nvPr>
        </p:nvSpPr>
        <p:spPr/>
        <p:txBody>
          <a:bodyPr/>
          <a:lstStyle/>
          <a:p>
            <a:r>
              <a:rPr lang="en-US" dirty="0"/>
              <a:t>Who We Are: </a:t>
            </a:r>
            <a:br>
              <a:rPr lang="en-US" dirty="0"/>
            </a:br>
            <a:r>
              <a:rPr lang="en-US" dirty="0"/>
              <a:t>AAMC Clinical Innovations Team</a:t>
            </a:r>
          </a:p>
        </p:txBody>
      </p:sp>
      <p:sp>
        <p:nvSpPr>
          <p:cNvPr id="3" name="Content Placeholder 2">
            <a:extLst>
              <a:ext uri="{FF2B5EF4-FFF2-40B4-BE49-F238E27FC236}">
                <a16:creationId xmlns:a16="http://schemas.microsoft.com/office/drawing/2014/main" id="{0B1892BD-D57F-454A-895E-CEB83E3ED65A}"/>
              </a:ext>
            </a:extLst>
          </p:cNvPr>
          <p:cNvSpPr>
            <a:spLocks noGrp="1"/>
          </p:cNvSpPr>
          <p:nvPr>
            <p:ph idx="1"/>
          </p:nvPr>
        </p:nvSpPr>
        <p:spPr>
          <a:xfrm>
            <a:off x="609600" y="1600201"/>
            <a:ext cx="5065643" cy="4525963"/>
          </a:xfrm>
        </p:spPr>
        <p:txBody>
          <a:bodyPr/>
          <a:lstStyle/>
          <a:p>
            <a:pPr>
              <a:buClr>
                <a:prstClr val="black"/>
              </a:buClr>
              <a:defRPr/>
            </a:pPr>
            <a:r>
              <a:rPr lang="en-US" sz="2000" b="1" kern="0" dirty="0">
                <a:solidFill>
                  <a:prstClr val="black"/>
                </a:solidFill>
                <a:latin typeface="Arial"/>
                <a:cs typeface="Arial"/>
              </a:rPr>
              <a:t>Goal: </a:t>
            </a:r>
            <a:r>
              <a:rPr lang="en-US" sz="2000" kern="0" dirty="0">
                <a:solidFill>
                  <a:prstClr val="black"/>
                </a:solidFill>
                <a:latin typeface="Arial"/>
                <a:cs typeface="Arial"/>
              </a:rPr>
              <a:t>Increase health system’s capacity to deliver high value care and accelerate the adoption and sustainability of innovative care models through:</a:t>
            </a:r>
            <a:endParaRPr lang="en-US" sz="2000" kern="0" dirty="0">
              <a:solidFill>
                <a:prstClr val="black"/>
              </a:solidFill>
              <a:latin typeface="Arial"/>
              <a:ea typeface="Calibri"/>
              <a:cs typeface="Arial"/>
            </a:endParaRPr>
          </a:p>
          <a:p>
            <a:pPr lvl="1" indent="-342900">
              <a:buClr>
                <a:prstClr val="black"/>
              </a:buClr>
              <a:buFont typeface="Arial" panose="020B0604020202020204" pitchFamily="34" charset="0"/>
              <a:buChar char="•"/>
              <a:defRPr/>
            </a:pPr>
            <a:r>
              <a:rPr lang="en-US" sz="2000" kern="0" dirty="0">
                <a:solidFill>
                  <a:prstClr val="black"/>
                </a:solidFill>
                <a:latin typeface="Arial"/>
                <a:cs typeface="Arial"/>
              </a:rPr>
              <a:t>Convening learning collaboratives and providing expertise to health system clinical leaders and teams</a:t>
            </a:r>
            <a:endParaRPr lang="en-US" sz="2000" kern="0" dirty="0">
              <a:solidFill>
                <a:prstClr val="black"/>
              </a:solidFill>
              <a:latin typeface="Arial"/>
              <a:ea typeface="Calibri"/>
              <a:cs typeface="Arial"/>
            </a:endParaRPr>
          </a:p>
          <a:p>
            <a:pPr lvl="1" indent="-342900">
              <a:buClr>
                <a:prstClr val="black"/>
              </a:buClr>
              <a:buFont typeface="Arial" panose="020B0604020202020204" pitchFamily="34" charset="0"/>
              <a:buChar char="•"/>
              <a:defRPr/>
            </a:pPr>
            <a:r>
              <a:rPr lang="en-US" sz="2000" kern="0" dirty="0">
                <a:solidFill>
                  <a:prstClr val="black"/>
                </a:solidFill>
                <a:latin typeface="Arial"/>
                <a:cs typeface="Arial"/>
              </a:rPr>
              <a:t>Developing tools and resources, educational programs, and data to support high value care delivery</a:t>
            </a:r>
            <a:endParaRPr lang="en-US" sz="2000" kern="0" dirty="0">
              <a:solidFill>
                <a:prstClr val="black"/>
              </a:solidFill>
              <a:latin typeface="Arial"/>
              <a:ea typeface="Calibri"/>
              <a:cs typeface="Arial"/>
            </a:endParaRPr>
          </a:p>
          <a:p>
            <a:pPr lvl="1" indent="-342900">
              <a:buClr>
                <a:prstClr val="black"/>
              </a:buClr>
              <a:buFont typeface="Arial" panose="020B0604020202020204" pitchFamily="34" charset="0"/>
              <a:buChar char="•"/>
              <a:defRPr/>
            </a:pPr>
            <a:r>
              <a:rPr lang="en-US" sz="2000" kern="0" dirty="0">
                <a:solidFill>
                  <a:prstClr val="black"/>
                </a:solidFill>
                <a:latin typeface="Arial"/>
                <a:cs typeface="Arial"/>
              </a:rPr>
              <a:t>Influencing the national conversation through advocacy and dissemination</a:t>
            </a:r>
            <a:endParaRPr lang="en-US" sz="2000" kern="0" dirty="0">
              <a:solidFill>
                <a:prstClr val="black"/>
              </a:solidFill>
              <a:latin typeface="Arial"/>
              <a:ea typeface="Calibri"/>
              <a:cs typeface="Arial"/>
            </a:endParaRPr>
          </a:p>
          <a:p>
            <a:endParaRPr lang="en-US" dirty="0"/>
          </a:p>
        </p:txBody>
      </p:sp>
      <p:graphicFrame>
        <p:nvGraphicFramePr>
          <p:cNvPr id="4" name="Diagram 3">
            <a:extLst>
              <a:ext uri="{FF2B5EF4-FFF2-40B4-BE49-F238E27FC236}">
                <a16:creationId xmlns:a16="http://schemas.microsoft.com/office/drawing/2014/main" id="{4371DBCB-C783-4467-B9F0-229B78DFF8E5}"/>
              </a:ext>
            </a:extLst>
          </p:cNvPr>
          <p:cNvGraphicFramePr/>
          <p:nvPr>
            <p:extLst>
              <p:ext uri="{D42A27DB-BD31-4B8C-83A1-F6EECF244321}">
                <p14:modId xmlns:p14="http://schemas.microsoft.com/office/powerpoint/2010/main" val="846280751"/>
              </p:ext>
            </p:extLst>
          </p:nvPr>
        </p:nvGraphicFramePr>
        <p:xfrm>
          <a:off x="6321287" y="1600201"/>
          <a:ext cx="5261113" cy="41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46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E4D2-2EFF-4059-8F5B-32BCFACC408A}"/>
              </a:ext>
            </a:extLst>
          </p:cNvPr>
          <p:cNvSpPr>
            <a:spLocks noGrp="1"/>
          </p:cNvSpPr>
          <p:nvPr>
            <p:ph type="title"/>
          </p:nvPr>
        </p:nvSpPr>
        <p:spPr/>
        <p:txBody>
          <a:bodyPr/>
          <a:lstStyle/>
          <a:p>
            <a:r>
              <a:rPr lang="en-US" dirty="0"/>
              <a:t>Common Problems at the Interface of Primary &amp; Specialty Care</a:t>
            </a:r>
          </a:p>
        </p:txBody>
      </p:sp>
      <p:sp>
        <p:nvSpPr>
          <p:cNvPr id="4" name="TextBox 3">
            <a:extLst>
              <a:ext uri="{FF2B5EF4-FFF2-40B4-BE49-F238E27FC236}">
                <a16:creationId xmlns:a16="http://schemas.microsoft.com/office/drawing/2014/main" id="{014D7BA1-0147-4A06-A16B-EA7AEF3667CB}"/>
              </a:ext>
            </a:extLst>
          </p:cNvPr>
          <p:cNvSpPr txBox="1"/>
          <p:nvPr/>
        </p:nvSpPr>
        <p:spPr>
          <a:xfrm>
            <a:off x="6539559" y="3515151"/>
            <a:ext cx="2133600" cy="461665"/>
          </a:xfrm>
          <a:prstGeom prst="rect">
            <a:avLst/>
          </a:prstGeom>
          <a:noFill/>
        </p:spPr>
        <p:txBody>
          <a:bodyPr wrap="square" rtlCol="0">
            <a:spAutoFit/>
          </a:bodyPr>
          <a:lstStyle/>
          <a:p>
            <a:pPr algn="ctr" defTabSz="457200" eaLnBrk="0" fontAlgn="base" hangingPunct="0">
              <a:spcBef>
                <a:spcPct val="0"/>
              </a:spcBef>
              <a:spcAft>
                <a:spcPct val="0"/>
              </a:spcAft>
            </a:pPr>
            <a:r>
              <a:rPr lang="en-US" sz="2400">
                <a:solidFill>
                  <a:srgbClr val="1F497D"/>
                </a:solidFill>
                <a:latin typeface="Arial" panose="020B0604020202020204" pitchFamily="34" charset="0"/>
                <a:cs typeface="Arial" panose="020B0604020202020204" pitchFamily="34" charset="0"/>
              </a:rPr>
              <a:t>Poor access</a:t>
            </a:r>
          </a:p>
        </p:txBody>
      </p:sp>
      <p:sp>
        <p:nvSpPr>
          <p:cNvPr id="5" name="TextBox 4">
            <a:extLst>
              <a:ext uri="{FF2B5EF4-FFF2-40B4-BE49-F238E27FC236}">
                <a16:creationId xmlns:a16="http://schemas.microsoft.com/office/drawing/2014/main" id="{FFFD0A4D-E572-4660-950E-C61AB2EF6451}"/>
              </a:ext>
            </a:extLst>
          </p:cNvPr>
          <p:cNvSpPr txBox="1"/>
          <p:nvPr/>
        </p:nvSpPr>
        <p:spPr>
          <a:xfrm>
            <a:off x="6685563" y="1857506"/>
            <a:ext cx="3906905" cy="830997"/>
          </a:xfrm>
          <a:prstGeom prst="rect">
            <a:avLst/>
          </a:prstGeom>
          <a:noFill/>
        </p:spPr>
        <p:txBody>
          <a:bodyPr wrap="square" rtlCol="0">
            <a:spAutoFit/>
          </a:bodyPr>
          <a:lstStyle/>
          <a:p>
            <a:pPr defTabSz="457200" eaLnBrk="0" fontAlgn="base" hangingPunct="0">
              <a:spcBef>
                <a:spcPct val="0"/>
              </a:spcBef>
              <a:spcAft>
                <a:spcPct val="0"/>
              </a:spcAft>
            </a:pPr>
            <a:r>
              <a:rPr lang="en-US" sz="2400">
                <a:solidFill>
                  <a:srgbClr val="1F497D"/>
                </a:solidFill>
                <a:latin typeface="Arial" panose="020B0604020202020204" pitchFamily="34" charset="0"/>
                <a:cs typeface="Arial" panose="020B0604020202020204" pitchFamily="34" charset="0"/>
              </a:rPr>
              <a:t>Poor communication &amp; coordination</a:t>
            </a:r>
          </a:p>
        </p:txBody>
      </p:sp>
      <p:sp>
        <p:nvSpPr>
          <p:cNvPr id="6" name="TextBox 5">
            <a:extLst>
              <a:ext uri="{FF2B5EF4-FFF2-40B4-BE49-F238E27FC236}">
                <a16:creationId xmlns:a16="http://schemas.microsoft.com/office/drawing/2014/main" id="{51EE67E5-92CF-45E6-91BF-5F0EA51B8343}"/>
              </a:ext>
            </a:extLst>
          </p:cNvPr>
          <p:cNvSpPr txBox="1"/>
          <p:nvPr/>
        </p:nvSpPr>
        <p:spPr>
          <a:xfrm>
            <a:off x="6539559" y="4803463"/>
            <a:ext cx="3666273" cy="461665"/>
          </a:xfrm>
          <a:prstGeom prst="rect">
            <a:avLst/>
          </a:prstGeom>
          <a:noFill/>
        </p:spPr>
        <p:txBody>
          <a:bodyPr wrap="square" rtlCol="0">
            <a:spAutoFit/>
          </a:bodyPr>
          <a:lstStyle/>
          <a:p>
            <a:pPr algn="ctr" defTabSz="457200" eaLnBrk="0" fontAlgn="base" hangingPunct="0">
              <a:spcBef>
                <a:spcPct val="0"/>
              </a:spcBef>
              <a:spcAft>
                <a:spcPct val="0"/>
              </a:spcAft>
            </a:pPr>
            <a:r>
              <a:rPr lang="en-US" sz="2400">
                <a:solidFill>
                  <a:srgbClr val="1F497D"/>
                </a:solidFill>
                <a:latin typeface="Arial" panose="020B0604020202020204" pitchFamily="34" charset="0"/>
                <a:cs typeface="Arial" panose="020B0604020202020204" pitchFamily="34" charset="0"/>
              </a:rPr>
              <a:t>Wide variations in care</a:t>
            </a:r>
          </a:p>
        </p:txBody>
      </p:sp>
      <p:pic>
        <p:nvPicPr>
          <p:cNvPr id="7" name="Picture 6" descr="icon_female_physician_blue.png">
            <a:extLst>
              <a:ext uri="{FF2B5EF4-FFF2-40B4-BE49-F238E27FC236}">
                <a16:creationId xmlns:a16="http://schemas.microsoft.com/office/drawing/2014/main" id="{E8DCAEE3-F920-444C-B4A3-4BD5CE2202A1}"/>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43152" y="2374427"/>
            <a:ext cx="1166047" cy="2890700"/>
          </a:xfrm>
          <a:prstGeom prst="rect">
            <a:avLst/>
          </a:prstGeom>
        </p:spPr>
      </p:pic>
      <p:pic>
        <p:nvPicPr>
          <p:cNvPr id="8" name="Picture 7" descr="icon_physician_blue.png">
            <a:extLst>
              <a:ext uri="{FF2B5EF4-FFF2-40B4-BE49-F238E27FC236}">
                <a16:creationId xmlns:a16="http://schemas.microsoft.com/office/drawing/2014/main" id="{F2040D6F-3E94-4585-909F-7DDFF87F6B84}"/>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73594" y="2374428"/>
            <a:ext cx="1132445" cy="2890700"/>
          </a:xfrm>
          <a:prstGeom prst="rect">
            <a:avLst/>
          </a:prstGeom>
        </p:spPr>
      </p:pic>
      <p:pic>
        <p:nvPicPr>
          <p:cNvPr id="9" name="Picture 10" descr="Image result for healthcare access icon">
            <a:extLst>
              <a:ext uri="{FF2B5EF4-FFF2-40B4-BE49-F238E27FC236}">
                <a16:creationId xmlns:a16="http://schemas.microsoft.com/office/drawing/2014/main" id="{96362191-8631-413B-9CBA-6D75423CA876}"/>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8271" y="3154775"/>
            <a:ext cx="1041258" cy="1006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healthcare access icon">
            <a:extLst>
              <a:ext uri="{FF2B5EF4-FFF2-40B4-BE49-F238E27FC236}">
                <a16:creationId xmlns:a16="http://schemas.microsoft.com/office/drawing/2014/main" id="{B620A3B9-F66F-44C5-9B46-A228A581DD24}"/>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6884" y="1764689"/>
            <a:ext cx="1051287" cy="10166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medical specialty icon">
            <a:extLst>
              <a:ext uri="{FF2B5EF4-FFF2-40B4-BE49-F238E27FC236}">
                <a16:creationId xmlns:a16="http://schemas.microsoft.com/office/drawing/2014/main" id="{64C9FCA8-170E-499B-92E9-AA9DAA27D442}"/>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8990" y="4535164"/>
            <a:ext cx="1039821" cy="100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9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0C9F-5BE2-4D09-9F60-D6A9F59FA9A6}"/>
              </a:ext>
            </a:extLst>
          </p:cNvPr>
          <p:cNvSpPr>
            <a:spLocks noGrp="1"/>
          </p:cNvSpPr>
          <p:nvPr>
            <p:ph type="title"/>
          </p:nvPr>
        </p:nvSpPr>
        <p:spPr/>
        <p:txBody>
          <a:bodyPr/>
          <a:lstStyle/>
          <a:p>
            <a:r>
              <a:rPr lang="en-US" dirty="0"/>
              <a:t>Project CORE Goals</a:t>
            </a:r>
          </a:p>
        </p:txBody>
      </p:sp>
      <p:sp>
        <p:nvSpPr>
          <p:cNvPr id="3" name="Content Placeholder 2">
            <a:extLst>
              <a:ext uri="{FF2B5EF4-FFF2-40B4-BE49-F238E27FC236}">
                <a16:creationId xmlns:a16="http://schemas.microsoft.com/office/drawing/2014/main" id="{8E995B24-D16F-43C8-9785-0492F16A6A29}"/>
              </a:ext>
            </a:extLst>
          </p:cNvPr>
          <p:cNvSpPr>
            <a:spLocks noGrp="1"/>
          </p:cNvSpPr>
          <p:nvPr>
            <p:ph idx="1"/>
          </p:nvPr>
        </p:nvSpPr>
        <p:spPr/>
        <p:txBody>
          <a:bodyPr/>
          <a:lstStyle/>
          <a:p>
            <a:pPr marL="0" indent="0">
              <a:spcAft>
                <a:spcPts val="1200"/>
              </a:spcAft>
              <a:buNone/>
            </a:pPr>
            <a:r>
              <a:rPr lang="en-US" sz="2800" dirty="0"/>
              <a:t>By improving </a:t>
            </a:r>
            <a:r>
              <a:rPr lang="en-US" sz="2800" b="1" dirty="0"/>
              <a:t>communication, coordination and culture between primary care providers and specialists</a:t>
            </a:r>
            <a:r>
              <a:rPr lang="en-US" sz="2800" dirty="0"/>
              <a:t>, the CORE model aims to:</a:t>
            </a:r>
          </a:p>
          <a:p>
            <a:pPr marL="855663" lvl="1" indent="-457200">
              <a:spcAft>
                <a:spcPts val="1200"/>
              </a:spcAft>
              <a:buFont typeface="Arial" panose="020B0604020202020204" pitchFamily="34" charset="0"/>
              <a:buChar char="•"/>
            </a:pPr>
            <a:r>
              <a:rPr lang="en-US" sz="2800" dirty="0">
                <a:solidFill>
                  <a:schemeClr val="tx1"/>
                </a:solidFill>
              </a:rPr>
              <a:t>Improve </a:t>
            </a:r>
            <a:r>
              <a:rPr lang="en-US" sz="2800" b="1" dirty="0">
                <a:solidFill>
                  <a:schemeClr val="tx1"/>
                </a:solidFill>
              </a:rPr>
              <a:t>timely and equitable</a:t>
            </a:r>
            <a:r>
              <a:rPr lang="en-US" sz="2800" dirty="0">
                <a:solidFill>
                  <a:schemeClr val="tx1"/>
                </a:solidFill>
              </a:rPr>
              <a:t> </a:t>
            </a:r>
            <a:r>
              <a:rPr lang="en-US" sz="2800" b="1" dirty="0">
                <a:solidFill>
                  <a:schemeClr val="tx1"/>
                </a:solidFill>
              </a:rPr>
              <a:t>access to specialty care</a:t>
            </a:r>
          </a:p>
          <a:p>
            <a:pPr marL="855663" lvl="1" indent="-457200">
              <a:spcAft>
                <a:spcPts val="1200"/>
              </a:spcAft>
              <a:buFont typeface="Arial" panose="020B0604020202020204" pitchFamily="34" charset="0"/>
              <a:buChar char="•"/>
            </a:pPr>
            <a:r>
              <a:rPr lang="en-US" sz="2800" dirty="0">
                <a:solidFill>
                  <a:schemeClr val="tx1"/>
                </a:solidFill>
              </a:rPr>
              <a:t>Improve </a:t>
            </a:r>
            <a:r>
              <a:rPr lang="en-US" sz="2800" b="1" dirty="0">
                <a:solidFill>
                  <a:schemeClr val="tx1"/>
                </a:solidFill>
              </a:rPr>
              <a:t>quality</a:t>
            </a:r>
            <a:r>
              <a:rPr lang="en-US" sz="2800" dirty="0">
                <a:solidFill>
                  <a:schemeClr val="tx1"/>
                </a:solidFill>
              </a:rPr>
              <a:t> and </a:t>
            </a:r>
            <a:r>
              <a:rPr lang="en-US" sz="2800" b="1" dirty="0">
                <a:solidFill>
                  <a:schemeClr val="tx1"/>
                </a:solidFill>
              </a:rPr>
              <a:t>experience</a:t>
            </a:r>
            <a:r>
              <a:rPr lang="en-US" sz="2800" dirty="0">
                <a:solidFill>
                  <a:schemeClr val="tx1"/>
                </a:solidFill>
              </a:rPr>
              <a:t> for patients and providers</a:t>
            </a:r>
          </a:p>
          <a:p>
            <a:pPr marL="855663" lvl="1" indent="-457200">
              <a:spcAft>
                <a:spcPts val="1200"/>
              </a:spcAft>
              <a:buFont typeface="Arial" panose="020B0604020202020204" pitchFamily="34" charset="0"/>
              <a:buChar char="•"/>
            </a:pPr>
            <a:r>
              <a:rPr lang="en-US" sz="2800" dirty="0">
                <a:solidFill>
                  <a:schemeClr val="tx1"/>
                </a:solidFill>
              </a:rPr>
              <a:t>Enhance </a:t>
            </a:r>
            <a:r>
              <a:rPr lang="en-US" sz="2800" b="1" dirty="0">
                <a:solidFill>
                  <a:schemeClr val="tx1"/>
                </a:solidFill>
              </a:rPr>
              <a:t>primary care comprehensiveness</a:t>
            </a:r>
          </a:p>
          <a:p>
            <a:pPr marL="855663" lvl="1" indent="-457200">
              <a:spcAft>
                <a:spcPts val="1200"/>
              </a:spcAft>
              <a:buFont typeface="Arial" panose="020B0604020202020204" pitchFamily="34" charset="0"/>
              <a:buChar char="•"/>
            </a:pPr>
            <a:r>
              <a:rPr lang="en-US" sz="2800" dirty="0">
                <a:solidFill>
                  <a:schemeClr val="tx1"/>
                </a:solidFill>
              </a:rPr>
              <a:t>Control </a:t>
            </a:r>
            <a:r>
              <a:rPr lang="en-US" sz="2800" b="1" dirty="0">
                <a:solidFill>
                  <a:schemeClr val="tx1"/>
                </a:solidFill>
              </a:rPr>
              <a:t>costs of care</a:t>
            </a:r>
          </a:p>
          <a:p>
            <a:endParaRPr lang="en-US" dirty="0"/>
          </a:p>
        </p:txBody>
      </p:sp>
    </p:spTree>
    <p:extLst>
      <p:ext uri="{BB962C8B-B14F-4D97-AF65-F5344CB8AC3E}">
        <p14:creationId xmlns:p14="http://schemas.microsoft.com/office/powerpoint/2010/main" val="91813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5769B10-3C0F-4214-ACC7-12025AA2FA03}"/>
              </a:ext>
            </a:extLst>
          </p:cNvPr>
          <p:cNvSpPr>
            <a:spLocks noGrp="1" noChangeArrowheads="1"/>
          </p:cNvSpPr>
          <p:nvPr>
            <p:ph type="title"/>
          </p:nvPr>
        </p:nvSpPr>
        <p:spPr>
          <a:xfrm>
            <a:off x="312467" y="238362"/>
            <a:ext cx="8229600" cy="1143000"/>
          </a:xfrm>
        </p:spPr>
        <p:txBody>
          <a:bodyPr/>
          <a:lstStyle/>
          <a:p>
            <a:pPr eaLnBrk="1" hangingPunct="1"/>
            <a:r>
              <a:rPr lang="en-US" altLang="en-US" dirty="0"/>
              <a:t>The CORE Model</a:t>
            </a:r>
          </a:p>
        </p:txBody>
      </p:sp>
      <p:pic>
        <p:nvPicPr>
          <p:cNvPr id="4" name="Picture 3">
            <a:extLst>
              <a:ext uri="{FF2B5EF4-FFF2-40B4-BE49-F238E27FC236}">
                <a16:creationId xmlns:a16="http://schemas.microsoft.com/office/drawing/2014/main" id="{C4DC11DB-DC8E-4855-8243-2774656FB9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2" r="2269"/>
          <a:stretch/>
        </p:blipFill>
        <p:spPr>
          <a:xfrm>
            <a:off x="1592404" y="1318221"/>
            <a:ext cx="9007193" cy="3226158"/>
          </a:xfrm>
          <a:prstGeom prst="rect">
            <a:avLst/>
          </a:prstGeom>
        </p:spPr>
      </p:pic>
      <p:sp>
        <p:nvSpPr>
          <p:cNvPr id="6" name="Rectangle: Rounded Corners 5">
            <a:extLst>
              <a:ext uri="{FF2B5EF4-FFF2-40B4-BE49-F238E27FC236}">
                <a16:creationId xmlns:a16="http://schemas.microsoft.com/office/drawing/2014/main" id="{6F5C5717-4332-4D49-88BB-5F69DBC91CDA}"/>
              </a:ext>
            </a:extLst>
          </p:cNvPr>
          <p:cNvSpPr/>
          <p:nvPr/>
        </p:nvSpPr>
        <p:spPr>
          <a:xfrm>
            <a:off x="1833154" y="4892249"/>
            <a:ext cx="8534400" cy="1208842"/>
          </a:xfrm>
          <a:prstGeom prst="roundRect">
            <a:avLst/>
          </a:prstGeom>
          <a:noFill/>
          <a:ln w="38100">
            <a:solidFill>
              <a:srgbClr val="6EC24A"/>
            </a:solidFill>
          </a:ln>
          <a:effectLst>
            <a:outerShdw dist="12700" sx="1000" sy="1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457200" eaLnBrk="0" fontAlgn="base" hangingPunct="0">
              <a:spcBef>
                <a:spcPts val="600"/>
              </a:spcBef>
            </a:pPr>
            <a:r>
              <a:rPr lang="en-US" sz="2000" b="1" dirty="0">
                <a:solidFill>
                  <a:srgbClr val="4A248A"/>
                </a:solidFill>
                <a:latin typeface="Calibri" panose="020F0502020204030204" pitchFamily="34" charset="0"/>
              </a:rPr>
              <a:t>IMPLEMENTATION STRATEGY </a:t>
            </a:r>
          </a:p>
          <a:p>
            <a:pPr algn="ctr" defTabSz="457200" eaLnBrk="0" fontAlgn="base" hangingPunct="0">
              <a:spcBef>
                <a:spcPts val="600"/>
              </a:spcBef>
            </a:pPr>
            <a:r>
              <a:rPr lang="en-US" sz="2000" dirty="0">
                <a:solidFill>
                  <a:srgbClr val="4A248A"/>
                </a:solidFill>
                <a:latin typeface="Calibri" panose="020F0502020204030204" pitchFamily="34" charset="0"/>
              </a:rPr>
              <a:t>to engage providers and establish a culture of collaboration between PCPs and specialists leading to increased standardization in care delivery</a:t>
            </a:r>
          </a:p>
        </p:txBody>
      </p:sp>
    </p:spTree>
    <p:extLst>
      <p:ext uri="{BB962C8B-B14F-4D97-AF65-F5344CB8AC3E}">
        <p14:creationId xmlns:p14="http://schemas.microsoft.com/office/powerpoint/2010/main" val="135641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25D5-35CD-4F1B-9DF5-9DB4ED35EA9A}"/>
              </a:ext>
            </a:extLst>
          </p:cNvPr>
          <p:cNvSpPr>
            <a:spLocks noGrp="1"/>
          </p:cNvSpPr>
          <p:nvPr>
            <p:ph type="title"/>
          </p:nvPr>
        </p:nvSpPr>
        <p:spPr>
          <a:xfrm>
            <a:off x="291548" y="88116"/>
            <a:ext cx="9323917" cy="1143000"/>
          </a:xfrm>
        </p:spPr>
        <p:txBody>
          <a:bodyPr/>
          <a:lstStyle/>
          <a:p>
            <a:r>
              <a:rPr lang="en-US" dirty="0"/>
              <a:t>Project CORE Network</a:t>
            </a:r>
          </a:p>
        </p:txBody>
      </p:sp>
      <p:pic>
        <p:nvPicPr>
          <p:cNvPr id="9" name="Picture 8">
            <a:extLst>
              <a:ext uri="{FF2B5EF4-FFF2-40B4-BE49-F238E27FC236}">
                <a16:creationId xmlns:a16="http://schemas.microsoft.com/office/drawing/2014/main" id="{9D9350E2-C416-4BE5-978C-6D5089A765CF}"/>
              </a:ext>
            </a:extLst>
          </p:cNvPr>
          <p:cNvPicPr>
            <a:picLocks noChangeAspect="1"/>
          </p:cNvPicPr>
          <p:nvPr/>
        </p:nvPicPr>
        <p:blipFill>
          <a:blip r:embed="rId2"/>
          <a:stretch>
            <a:fillRect/>
          </a:stretch>
        </p:blipFill>
        <p:spPr>
          <a:xfrm>
            <a:off x="1490870" y="1214235"/>
            <a:ext cx="8442647" cy="5555649"/>
          </a:xfrm>
          <a:prstGeom prst="rect">
            <a:avLst/>
          </a:prstGeom>
        </p:spPr>
      </p:pic>
    </p:spTree>
    <p:extLst>
      <p:ext uri="{BB962C8B-B14F-4D97-AF65-F5344CB8AC3E}">
        <p14:creationId xmlns:p14="http://schemas.microsoft.com/office/powerpoint/2010/main" val="1246139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 Theme">
  <a:themeElements>
    <a:clrScheme name="Integra Colors">
      <a:dk1>
        <a:srgbClr val="454F5B"/>
      </a:dk1>
      <a:lt1>
        <a:sysClr val="window" lastClr="FFFFFF"/>
      </a:lt1>
      <a:dk2>
        <a:srgbClr val="0D6974"/>
      </a:dk2>
      <a:lt2>
        <a:srgbClr val="FFFFFF"/>
      </a:lt2>
      <a:accent1>
        <a:srgbClr val="70CDE2"/>
      </a:accent1>
      <a:accent2>
        <a:srgbClr val="90E39A"/>
      </a:accent2>
      <a:accent3>
        <a:srgbClr val="DDF093"/>
      </a:accent3>
      <a:accent4>
        <a:srgbClr val="F6D0B1"/>
      </a:accent4>
      <a:accent5>
        <a:srgbClr val="DE9151"/>
      </a:accent5>
      <a:accent6>
        <a:srgbClr val="F34213"/>
      </a:accent6>
      <a:hlink>
        <a:srgbClr val="9454C3"/>
      </a:hlink>
      <a:folHlink>
        <a:srgbClr val="3EBBF0"/>
      </a:folHlink>
    </a:clrScheme>
    <a:fontScheme name="Integra Presentation Fonts">
      <a:majorFont>
        <a:latin typeface="Barlow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ERNATE Integra Powerpoint Template" id="{19BCC994-3A06-4DFB-931E-5E49F4ED336B}" vid="{676C5F2C-6522-418F-8A40-0FF310BA135F}"/>
    </a:ext>
  </a:extLst>
</a:theme>
</file>

<file path=ppt/theme/theme3.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 Theme" id="{61A59E3E-A64E-44C3-AC00-BA16963F547D}" vid="{98B66650-83BB-4803-A395-D0FE220E3A42}"/>
    </a:ext>
  </a:extLst>
</a:theme>
</file>

<file path=ppt/theme/theme4.xml><?xml version="1.0" encoding="utf-8"?>
<a:theme xmlns:a="http://schemas.openxmlformats.org/drawingml/2006/main" name="16-268B COR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8-251 CORE PPT Template R1-3" id="{81271B59-530A-F74A-877B-2FC0C2664E05}" vid="{BBA23D98-3B36-1347-9B06-F260C1ED86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2479</Words>
  <Application>Microsoft Macintosh PowerPoint</Application>
  <PresentationFormat>Widescreen</PresentationFormat>
  <Paragraphs>415</Paragraphs>
  <Slides>44</Slides>
  <Notes>20</Notes>
  <HiddenSlides>3</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44</vt:i4>
      </vt:variant>
    </vt:vector>
  </HeadingPairs>
  <TitlesOfParts>
    <vt:vector size="55" baseType="lpstr">
      <vt:lpstr>Arial</vt:lpstr>
      <vt:lpstr>Barlow</vt:lpstr>
      <vt:lpstr>Barlow ExtraBold</vt:lpstr>
      <vt:lpstr>Calibri</vt:lpstr>
      <vt:lpstr>Calibri Light</vt:lpstr>
      <vt:lpstr>Segoe UI</vt:lpstr>
      <vt:lpstr>Symbol</vt:lpstr>
      <vt:lpstr>Office Theme</vt:lpstr>
      <vt:lpstr>Integra Theme</vt:lpstr>
      <vt:lpstr>Default Theme</vt:lpstr>
      <vt:lpstr>16-268B CORE PPT</vt:lpstr>
      <vt:lpstr>PowerPoint Presentation</vt:lpstr>
      <vt:lpstr>Conflict of Interest</vt:lpstr>
      <vt:lpstr>Project Objectives</vt:lpstr>
      <vt:lpstr>Project CORE:  Coordinating Optimal Referral Experiences</vt:lpstr>
      <vt:lpstr>Who We Are:  AAMC Clinical Innovations Team</vt:lpstr>
      <vt:lpstr>Common Problems at the Interface of Primary &amp; Specialty Care</vt:lpstr>
      <vt:lpstr>Project CORE Goals</vt:lpstr>
      <vt:lpstr>The CORE Model</vt:lpstr>
      <vt:lpstr>Project CORE Network</vt:lpstr>
      <vt:lpstr>Enhancing Referrals with Point-of-Care Decision Support in the EHR</vt:lpstr>
      <vt:lpstr>Implementing CORE eConsults</vt:lpstr>
      <vt:lpstr>Specialties Active in Project CORE</vt:lpstr>
      <vt:lpstr>Making the Health System ROI Case</vt:lpstr>
      <vt:lpstr>Provider Feedback on eConsults and CORE</vt:lpstr>
      <vt:lpstr>Positive Patient Experience</vt:lpstr>
      <vt:lpstr>Advancing Health Care Equity</vt:lpstr>
      <vt:lpstr>Project CORE: A Bridge to Value</vt:lpstr>
      <vt:lpstr>Key eConsult Payment Policy Updates</vt:lpstr>
      <vt:lpstr>AAMC CORE in Rhode Island</vt:lpstr>
      <vt:lpstr>Shared Year 1 CORE Program Goals </vt:lpstr>
      <vt:lpstr>  e-Consults</vt:lpstr>
      <vt:lpstr>Overview - Build</vt:lpstr>
      <vt:lpstr>Overview</vt:lpstr>
      <vt:lpstr>5 e-Consult Departments Available</vt:lpstr>
      <vt:lpstr>Growth of e-Consults Since Launch</vt:lpstr>
      <vt:lpstr>Overall Volume by Patient Condition</vt:lpstr>
      <vt:lpstr>eConsult volume by practice</vt:lpstr>
      <vt:lpstr>eConsult volume by insurance</vt:lpstr>
      <vt:lpstr>Response Time</vt:lpstr>
      <vt:lpstr>PowerPoint Presentation</vt:lpstr>
      <vt:lpstr>11 eConsult departments are available</vt:lpstr>
      <vt:lpstr>eConsults grow every month</vt:lpstr>
      <vt:lpstr>Completed eConsults by specialists increase slowly following department Go-Live</vt:lpstr>
      <vt:lpstr>eConsult placement volume varies by practice</vt:lpstr>
      <vt:lpstr>eConsultant is responding in less than 3 days and frequently same day</vt:lpstr>
      <vt:lpstr>eConsultant spends 20 min completing reply</vt:lpstr>
      <vt:lpstr>PCP Engagement</vt:lpstr>
      <vt:lpstr>Enhanced Referrals</vt:lpstr>
      <vt:lpstr>PCP Feedback Process (https://forms.office.com)</vt:lpstr>
      <vt:lpstr>Feedback-PCP’s</vt:lpstr>
      <vt:lpstr>Feedback - PCPs</vt:lpstr>
      <vt:lpstr>Feedback - Specialists</vt:lpstr>
      <vt:lpstr>CORE Implementation Experience</vt:lpstr>
      <vt:lpstr>Future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Orsi, Joseph</dc:creator>
  <cp:lastModifiedBy>Arora, Anita</cp:lastModifiedBy>
  <cp:revision>30</cp:revision>
  <dcterms:created xsi:type="dcterms:W3CDTF">2021-04-28T19:53:43Z</dcterms:created>
  <dcterms:modified xsi:type="dcterms:W3CDTF">2023-10-04T18:03:30Z</dcterms:modified>
</cp:coreProperties>
</file>