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9" r:id="rId3"/>
    <p:sldMasterId id="2147483679" r:id="rId4"/>
    <p:sldMasterId id="2147483694" r:id="rId5"/>
  </p:sldMasterIdLst>
  <p:notesMasterIdLst>
    <p:notesMasterId r:id="rId40"/>
  </p:notesMasterIdLst>
  <p:sldIdLst>
    <p:sldId id="657" r:id="rId6"/>
    <p:sldId id="658" r:id="rId7"/>
    <p:sldId id="705" r:id="rId8"/>
    <p:sldId id="691" r:id="rId9"/>
    <p:sldId id="709" r:id="rId10"/>
    <p:sldId id="1026" r:id="rId11"/>
    <p:sldId id="710" r:id="rId12"/>
    <p:sldId id="258" r:id="rId13"/>
    <p:sldId id="600" r:id="rId14"/>
    <p:sldId id="1025" r:id="rId15"/>
    <p:sldId id="714" r:id="rId16"/>
    <p:sldId id="256" r:id="rId17"/>
    <p:sldId id="278" r:id="rId18"/>
    <p:sldId id="954" r:id="rId19"/>
    <p:sldId id="1022" r:id="rId20"/>
    <p:sldId id="1021" r:id="rId21"/>
    <p:sldId id="261" r:id="rId22"/>
    <p:sldId id="263" r:id="rId23"/>
    <p:sldId id="266" r:id="rId24"/>
    <p:sldId id="1027" r:id="rId25"/>
    <p:sldId id="1023" r:id="rId26"/>
    <p:sldId id="958" r:id="rId27"/>
    <p:sldId id="957" r:id="rId28"/>
    <p:sldId id="956" r:id="rId29"/>
    <p:sldId id="275" r:id="rId30"/>
    <p:sldId id="955" r:id="rId31"/>
    <p:sldId id="650" r:id="rId32"/>
    <p:sldId id="704" r:id="rId33"/>
    <p:sldId id="269" r:id="rId34"/>
    <p:sldId id="664" r:id="rId35"/>
    <p:sldId id="703" r:id="rId36"/>
    <p:sldId id="713" r:id="rId37"/>
    <p:sldId id="267" r:id="rId38"/>
    <p:sldId id="673" r:id="rId39"/>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705"/>
            <p14:sldId id="691"/>
            <p14:sldId id="709"/>
            <p14:sldId id="1026"/>
            <p14:sldId id="710"/>
            <p14:sldId id="258"/>
            <p14:sldId id="600"/>
            <p14:sldId id="1025"/>
            <p14:sldId id="714"/>
            <p14:sldId id="256"/>
            <p14:sldId id="278"/>
            <p14:sldId id="954"/>
            <p14:sldId id="1022"/>
            <p14:sldId id="1021"/>
            <p14:sldId id="261"/>
            <p14:sldId id="263"/>
            <p14:sldId id="266"/>
            <p14:sldId id="1027"/>
            <p14:sldId id="1023"/>
            <p14:sldId id="958"/>
            <p14:sldId id="957"/>
            <p14:sldId id="956"/>
            <p14:sldId id="275"/>
            <p14:sldId id="955"/>
            <p14:sldId id="650"/>
            <p14:sldId id="704"/>
            <p14:sldId id="269"/>
            <p14:sldId id="664"/>
            <p14:sldId id="703"/>
            <p14:sldId id="713"/>
            <p14:sldId id="267"/>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6106" autoAdjust="0"/>
  </p:normalViewPr>
  <p:slideViewPr>
    <p:cSldViewPr snapToGrid="0">
      <p:cViewPr varScale="1">
        <p:scale>
          <a:sx n="103" d="100"/>
          <a:sy n="103" d="100"/>
        </p:scale>
        <p:origin x="702" y="102"/>
      </p:cViewPr>
      <p:guideLst/>
    </p:cSldViewPr>
  </p:slideViewPr>
  <p:notesTextViewPr>
    <p:cViewPr>
      <p:scale>
        <a:sx n="1" d="1"/>
        <a:sy n="1" d="1"/>
      </p:scale>
      <p:origin x="0" y="0"/>
    </p:cViewPr>
  </p:notesTextViewPr>
  <p:sorterViewPr>
    <p:cViewPr>
      <p:scale>
        <a:sx n="130" d="100"/>
        <a:sy n="130" d="100"/>
      </p:scale>
      <p:origin x="0" y="-3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following is based on information I brought back from the Cub Scout Program Updates conference at Sea Base last month.</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My goal over the next ten minutes is to help you understand the 2024-25 Program Updates as well as anticipate likely questions you might run into.  I’m NOT trying to make you an expert on every detail of the program update.   The key thing to remember is the updates are Fun, Simple and Easy!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44" name="Google Shape;2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a:t>
            </a:r>
          </a:p>
          <a:p>
            <a:pPr marL="171450" indent="-171450">
              <a:buFont typeface="Arial" panose="020B0604020202020204" pitchFamily="34" charset="0"/>
              <a:buChar char="•"/>
            </a:pPr>
            <a:r>
              <a:rPr lang="en-US" dirty="0"/>
              <a:t>Awards were either designed to introduce a topic that is not already an Adventure to Cub Scouts or to get Cub Scouts to do something that they normally wouldn’t do.  They are not designed to be exclusive and only accessible to a few. </a:t>
            </a:r>
            <a:br>
              <a:rPr lang="en-US" dirty="0"/>
            </a:br>
            <a:endParaRPr lang="en-US" dirty="0"/>
          </a:p>
          <a:p>
            <a:pPr marL="171450" indent="-171450">
              <a:buFont typeface="Arial" panose="020B0604020202020204" pitchFamily="34" charset="0"/>
              <a:buChar char="•"/>
            </a:pPr>
            <a:r>
              <a:rPr lang="en-US" dirty="0"/>
              <a:t>So, the Cub Scouts awards have been reimagined into Cub Scout elective Adventures. By putting the awards up front with the other electives, they are both more noticeable to Scouts, parent, and leaders, and rise to the same level of importance as the other elective Adventures.</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10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that we have talked about the changes to the advancement program and awards, let’s take a look at how we are supporting our leaders going forward.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Along with new handbooks for every Cub, there are updated (digital) resources for Cub leaders.  Each Cub rank has its own landing page where leaders can access simple and easy-to-follow guides.  Each adventure will also have its own landing page, making it easy to bookmark.  On the Adventure page there will be a snapshot describing the Adventure, safety items and the requirements.  The page also will have links to one, two or three activity cards.  The one pictured here is for Lions making a den flag.  The cards suggest activities a den leader could use to complete the adventure.   Den leaders can use activities of their own design to complete the requirement.  But the card provides a “quick-start” for a den leader who is pressed for time.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Each card provides leaders insights on the level of effort involved in executing the activity.  The scale is one to five with one being minimal effort and five being a lot of effort.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Location</a:t>
            </a:r>
            <a:r>
              <a:rPr lang="en-US" dirty="0"/>
              <a:t> – indoor our outside</a:t>
            </a:r>
          </a:p>
          <a:p>
            <a:pPr marL="0" lvl="0" indent="0" algn="l" rtl="0">
              <a:lnSpc>
                <a:spcPct val="100000"/>
              </a:lnSpc>
              <a:spcBef>
                <a:spcPts val="0"/>
              </a:spcBef>
              <a:spcAft>
                <a:spcPts val="0"/>
              </a:spcAft>
              <a:buSzPts val="1400"/>
              <a:buNone/>
            </a:pPr>
            <a:r>
              <a:rPr lang="en-US" b="1" dirty="0"/>
              <a:t>Energy Level </a:t>
            </a:r>
            <a:r>
              <a:rPr lang="en-US" dirty="0"/>
              <a:t>– ranges from sitting quietly to a major calorie-burn</a:t>
            </a:r>
          </a:p>
          <a:p>
            <a:pPr marL="0" lvl="0" indent="0" algn="l" rtl="0">
              <a:lnSpc>
                <a:spcPct val="100000"/>
              </a:lnSpc>
              <a:spcBef>
                <a:spcPts val="0"/>
              </a:spcBef>
              <a:spcAft>
                <a:spcPts val="0"/>
              </a:spcAft>
              <a:buSzPts val="1400"/>
              <a:buNone/>
            </a:pPr>
            <a:r>
              <a:rPr lang="en-US" b="1" dirty="0"/>
              <a:t>Supplies</a:t>
            </a:r>
            <a:r>
              <a:rPr lang="en-US" dirty="0"/>
              <a:t> – level one involves materials available in most homes while five might involve multiple trips to Home Depot</a:t>
            </a:r>
          </a:p>
          <a:p>
            <a:pPr marL="0" lvl="0" indent="0" algn="l" rtl="0">
              <a:lnSpc>
                <a:spcPct val="100000"/>
              </a:lnSpc>
              <a:spcBef>
                <a:spcPts val="0"/>
              </a:spcBef>
              <a:spcAft>
                <a:spcPts val="0"/>
              </a:spcAft>
              <a:buSzPts val="1400"/>
              <a:buNone/>
            </a:pPr>
            <a:r>
              <a:rPr lang="en-US" b="1" dirty="0"/>
              <a:t>Prep Time </a:t>
            </a:r>
            <a:r>
              <a:rPr lang="en-US" dirty="0"/>
              <a:t>ranges from just a few minutes to a major time commitment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cards also make it easier for a busy den leader to enlist the help of another parent.  Cards are designed so that an adult doesn’t need a lot of training or experience to deliver the activity.  That promotes getting other parents engaged while lightening the den leader’s burden.</a:t>
            </a:r>
          </a:p>
          <a:p>
            <a:pPr marL="0" lvl="0" indent="0" algn="l" rtl="0">
              <a:lnSpc>
                <a:spcPct val="100000"/>
              </a:lnSpc>
              <a:spcBef>
                <a:spcPts val="0"/>
              </a:spcBef>
              <a:spcAft>
                <a:spcPts val="0"/>
              </a:spcAft>
              <a:buSzPts val="1400"/>
              <a:buNone/>
            </a:pPr>
            <a:endParaRPr lang="en-US" dirty="0"/>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6549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Communication of these changes will be key. 9 years ago there was a clear difference between the Packs that were informed, and those who hide under a rock.</a:t>
            </a:r>
          </a:p>
          <a:p>
            <a:pPr marL="0" lvl="0" indent="0" algn="l" rtl="0">
              <a:lnSpc>
                <a:spcPct val="100000"/>
              </a:lnSpc>
              <a:spcBef>
                <a:spcPts val="0"/>
              </a:spcBef>
              <a:spcAft>
                <a:spcPts val="0"/>
              </a:spcAft>
              <a:buSzPts val="1400"/>
              <a:buNone/>
            </a:pPr>
            <a:endParaRPr lang="en-US" dirty="0"/>
          </a:p>
          <a:p>
            <a:pPr marL="171450" lvl="0" indent="-171450">
              <a:buFont typeface="Arial" panose="020B0604020202020204" pitchFamily="34" charset="0"/>
              <a:buChar char="•"/>
            </a:pPr>
            <a:r>
              <a:rPr lang="en-US" dirty="0"/>
              <a:t>Encourage leaders to watch the Friday Cub Chat Live sessions, and keep an eye on the Program Updates pages, to get the latest information.</a:t>
            </a:r>
          </a:p>
          <a:p>
            <a:pPr marL="171450" lvl="0" indent="-171450">
              <a:buFont typeface="Arial" panose="020B0604020202020204" pitchFamily="34" charset="0"/>
              <a:buChar char="•"/>
            </a:pPr>
            <a:r>
              <a:rPr lang="en-US" dirty="0"/>
              <a:t>Push for EVERY Pack to have at least 1 representative at the University of Scouting.  The Cub Scout College will focus Period #1 on the CS Program Updates.</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we move through the roll-out, there will inevitably arise questions about specific situations.  All of our Cubs are unique.  So are their parents.  No program could cover all of the myriad of situations they will present.  So, when they arise, we recommend using the Cub Scout motto “Do Your Best.”  If a Scout hits a growth spurt and the family wants to buy a tan uniform now, will a different colored shirt for a few months really matter in the long run?  We need to implement the program as designed but be empathetic to parents and leaders as we do that.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0839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Cub Chat Live is a podcast that talks about the Cub program on a regular basis.  Leaders and parents that participate in the podcast can ask questions and get answers.  Cub Chat Live has links from Aaron on Scouting as well as Facebook and </a:t>
            </a:r>
            <a:r>
              <a:rPr lang="en-US" dirty="0" err="1"/>
              <a:t>Youtube</a:t>
            </a:r>
            <a:r>
              <a:rPr lang="en-US" dirty="0"/>
              <a: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National Cub Program team is leveraging Cub Chat Live, which has a substantial following among Cub parents and leaders, to communicate the 2024-25 program updates.  Promoting Cub Chat live is one way to get out the word about the program update.  And for anyone that misses a Cub Chat Live presentation, one can catch up by watching earlier podcasts posted on Facebook or </a:t>
            </a:r>
            <a:r>
              <a:rPr lang="en-US" dirty="0" err="1"/>
              <a:t>Youtube</a:t>
            </a:r>
            <a:r>
              <a:rPr lang="en-US" dirty="0"/>
              <a:t>.  </a:t>
            </a:r>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641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ed6354835b_0_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1ed6354835b_0_5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These are a few of the resources that are available to council, district and unit leaders.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Scout Shops have access to contacts at National supply who can update them on when to expect deliveries of handbooks, belt loops and other impacted products.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669" name="Google Shape;669;g1ed6354835b_0_5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399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On average, a typical Cub spends 1.6 years in the program.  An updated program that is fun for the Cubs, simple for the parents to understand, and easy for the leaders to implement will help keep Cubs longer.  A simpler program that is easy to deliver will benefit Cub parents and leaders.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Engaged Cubs and parents, through word-of-mouth, can be effective recruiters.  So, the program our units deliver makes a major contribution to Cub retention, therefore, improving the transition to Scouts BSA, benefits our Troops, Crews and Ships.  </a:t>
            </a:r>
            <a:endParaRPr dirty="0"/>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4868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BSA used a Data-Driven Design to develop these updates based on feedback from multiple surveys over four years from over 23,000 Cub Scout Leaders and parents.  </a:t>
            </a:r>
          </a:p>
          <a:p>
            <a:pPr marL="171450" indent="-171450">
              <a:buFont typeface="Arial" panose="020B0604020202020204" pitchFamily="34" charset="0"/>
              <a:buChar char="•"/>
            </a:pPr>
            <a:r>
              <a:rPr lang="en-US" dirty="0"/>
              <a:t>The response rates to each survey exceeded industry averages and had a 95% confidence level, meaning, if we ran the survey again, we would get similar results.</a:t>
            </a:r>
          </a:p>
          <a:p>
            <a:pPr marL="171450" indent="-171450">
              <a:buFont typeface="Arial" panose="020B0604020202020204" pitchFamily="34" charset="0"/>
              <a:buChar char="•"/>
            </a:pPr>
            <a:r>
              <a:rPr lang="en-US" dirty="0"/>
              <a:t>They received open-ended responses on what den leaders and parents like and don’t like about the program.</a:t>
            </a:r>
          </a:p>
          <a:p>
            <a:pPr marL="171450" indent="-171450">
              <a:buFont typeface="Arial" panose="020B0604020202020204" pitchFamily="34" charset="0"/>
              <a:buChar char="•"/>
            </a:pPr>
            <a:r>
              <a:rPr lang="en-US" dirty="0"/>
              <a:t>The updates were then tested with Cubs and parents.  Any that didn’t result in high approval were reworked until they did.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18D60-E910-4FDE-B2AB-6272186AB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9637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ed6354835b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ed6354835b_0_67:notes"/>
          <p:cNvSpPr txBox="1">
            <a:spLocks noGrp="1"/>
          </p:cNvSpPr>
          <p:nvPr>
            <p:ph type="body" idx="1"/>
          </p:nvPr>
        </p:nvSpPr>
        <p:spPr>
          <a:xfrm>
            <a:off x="685800" y="4229100"/>
            <a:ext cx="5486400" cy="3772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Cub Scout parent and leader feedback identified four main opportunities for improvement:</a:t>
            </a:r>
            <a:r>
              <a:rPr lang="en-US" b="1" dirty="0"/>
              <a:t> [click]</a:t>
            </a:r>
          </a:p>
          <a:p>
            <a:pPr marL="0" lvl="0" indent="0" algn="l" rtl="0">
              <a:lnSpc>
                <a:spcPct val="100000"/>
              </a:lnSpc>
              <a:spcBef>
                <a:spcPts val="0"/>
              </a:spcBef>
              <a:spcAft>
                <a:spcPts val="0"/>
              </a:spcAft>
              <a:buSzPts val="1400"/>
              <a:buNone/>
            </a:pPr>
            <a:endParaRPr lang="en-US" dirty="0"/>
          </a:p>
          <a:p>
            <a:pPr marL="228600">
              <a:buClr>
                <a:schemeClr val="dk1"/>
              </a:buClr>
              <a:buSzPts val="1200"/>
              <a:buFont typeface="+mj-lt"/>
              <a:buAutoNum type="arabicPeriod"/>
            </a:pPr>
            <a:r>
              <a:rPr lang="en-US" b="1" dirty="0">
                <a:solidFill>
                  <a:schemeClr val="accent1">
                    <a:lumMod val="50000"/>
                  </a:schemeClr>
                </a:solidFill>
              </a:rPr>
              <a:t>Bobcat</a:t>
            </a:r>
            <a:r>
              <a:rPr lang="en-US" dirty="0"/>
              <a:t> is how we introduce a Cub to the values of Scouting.  </a:t>
            </a:r>
            <a:br>
              <a:rPr lang="en-US" dirty="0"/>
            </a:br>
            <a:br>
              <a:rPr lang="en-US" dirty="0"/>
            </a:br>
            <a:r>
              <a:rPr lang="en-US" dirty="0"/>
              <a:t>When I was a Cub Scout, you had to be 8 to be in a Cub Scout Den, and 10 to be in a Webelos Den.  Between then and now, we have expanded the membership and added Scouts as young as 5, but there are still only One set of requirements for Lion through AOL, which proved frustrating. It should be different based on the grade of the Cub to remain age appropriate.  Plus, den leaders are challenged if they have Cubs who already earned Bobcat and have one that hasn’t.  </a:t>
            </a:r>
            <a:r>
              <a:rPr lang="en-US" b="1" dirty="0"/>
              <a:t>[click]</a:t>
            </a:r>
            <a:endParaRPr lang="en-US" dirty="0"/>
          </a:p>
          <a:p>
            <a:pPr marL="228600" lvl="0" algn="l" rtl="0">
              <a:lnSpc>
                <a:spcPct val="100000"/>
              </a:lnSpc>
              <a:spcBef>
                <a:spcPts val="0"/>
              </a:spcBef>
              <a:spcAft>
                <a:spcPts val="0"/>
              </a:spcAft>
              <a:buClr>
                <a:schemeClr val="dk1"/>
              </a:buClr>
              <a:buSzPts val="1200"/>
              <a:buFont typeface="+mj-lt"/>
              <a:buAutoNum type="arabicPeriod"/>
            </a:pPr>
            <a:endParaRPr lang="en-US" dirty="0"/>
          </a:p>
          <a:p>
            <a:pPr marL="228600">
              <a:buClr>
                <a:schemeClr val="dk1"/>
              </a:buClr>
              <a:buSzPts val="1200"/>
              <a:buFont typeface="+mj-lt"/>
              <a:buAutoNum type="arabicPeriod" startAt="2"/>
            </a:pPr>
            <a:r>
              <a:rPr lang="en-US" b="1" dirty="0">
                <a:solidFill>
                  <a:schemeClr val="accent1">
                    <a:lumMod val="50000"/>
                  </a:schemeClr>
                </a:solidFill>
              </a:rPr>
              <a:t>Cub Scout Adventures </a:t>
            </a:r>
            <a:r>
              <a:rPr lang="en-US" dirty="0"/>
              <a:t>were disjointed with some adventures covering different topics.  It also wasn’t clear why some were required, and others were elective. </a:t>
            </a:r>
            <a:r>
              <a:rPr lang="en-US" b="1" dirty="0"/>
              <a:t>[click]</a:t>
            </a:r>
            <a:endParaRPr lang="en-US" dirty="0"/>
          </a:p>
          <a:p>
            <a:pPr marL="685800" lvl="1" algn="l" rtl="0">
              <a:lnSpc>
                <a:spcPct val="100000"/>
              </a:lnSpc>
              <a:spcBef>
                <a:spcPts val="0"/>
              </a:spcBef>
              <a:spcAft>
                <a:spcPts val="0"/>
              </a:spcAft>
              <a:buClr>
                <a:schemeClr val="dk1"/>
              </a:buClr>
              <a:buSzPts val="1200"/>
              <a:buFont typeface="+mj-lt"/>
              <a:buAutoNum type="arabicPeriod"/>
            </a:pPr>
            <a:endParaRPr lang="en-US" dirty="0"/>
          </a:p>
          <a:p>
            <a:pPr marL="228600">
              <a:buClr>
                <a:schemeClr val="dk1"/>
              </a:buClr>
              <a:buSzPts val="1200"/>
              <a:buFont typeface="+mj-lt"/>
              <a:buAutoNum type="arabicPeriod" startAt="2"/>
            </a:pPr>
            <a:r>
              <a:rPr lang="en-US" b="1" dirty="0">
                <a:solidFill>
                  <a:schemeClr val="accent1">
                    <a:lumMod val="50000"/>
                  </a:schemeClr>
                </a:solidFill>
              </a:rPr>
              <a:t>The Webelos program</a:t>
            </a:r>
            <a:r>
              <a:rPr lang="en-US" dirty="0"/>
              <a:t>, currently for 4th AND 5th graders, caused confusion because it didn’t follow the single grade level pattern and raised a question about how long it really took to prepare a Cub for Scouts BSA </a:t>
            </a:r>
            <a:r>
              <a:rPr lang="en-US" b="1" dirty="0"/>
              <a:t>[click] </a:t>
            </a:r>
            <a:r>
              <a:rPr lang="en-US" dirty="0"/>
              <a:t>and</a:t>
            </a:r>
          </a:p>
          <a:p>
            <a:pPr marL="228600" lvl="0" algn="l" rtl="0">
              <a:lnSpc>
                <a:spcPct val="100000"/>
              </a:lnSpc>
              <a:spcBef>
                <a:spcPts val="0"/>
              </a:spcBef>
              <a:spcAft>
                <a:spcPts val="0"/>
              </a:spcAft>
              <a:buClr>
                <a:schemeClr val="dk1"/>
              </a:buClr>
              <a:buSzPts val="1200"/>
              <a:buFont typeface="+mj-lt"/>
              <a:buAutoNum type="arabicPeriod" startAt="2"/>
            </a:pPr>
            <a:endParaRPr lang="en-US" dirty="0"/>
          </a:p>
          <a:p>
            <a:pPr marL="228600" lvl="0" algn="l" rtl="0">
              <a:lnSpc>
                <a:spcPct val="100000"/>
              </a:lnSpc>
              <a:spcBef>
                <a:spcPts val="0"/>
              </a:spcBef>
              <a:spcAft>
                <a:spcPts val="0"/>
              </a:spcAft>
              <a:buClr>
                <a:schemeClr val="dk1"/>
              </a:buClr>
              <a:buSzPts val="1200"/>
              <a:buFont typeface="+mj-lt"/>
              <a:buAutoNum type="arabicPeriod" startAt="2"/>
            </a:pPr>
            <a:r>
              <a:rPr lang="en-US" dirty="0"/>
              <a:t>The feedback revealed that leaders didn’t focus on </a:t>
            </a:r>
            <a:r>
              <a:rPr lang="en-US" b="1" dirty="0">
                <a:solidFill>
                  <a:schemeClr val="accent1">
                    <a:lumMod val="50000"/>
                  </a:schemeClr>
                </a:solidFill>
              </a:rPr>
              <a:t>awards</a:t>
            </a:r>
            <a:r>
              <a:rPr lang="en-US" dirty="0"/>
              <a:t>.  They aren’t in the direct line of sight of den leaders, so they don’t drive behavior.  Even if they knew about them, many felt they weren’t important since they weren’t part of the advancement program.  So, on average only 1.5% of youth earn an award. </a:t>
            </a:r>
          </a:p>
          <a:p>
            <a:pPr marL="228600" lvl="0" algn="l" rtl="0">
              <a:lnSpc>
                <a:spcPct val="100000"/>
              </a:lnSpc>
              <a:spcBef>
                <a:spcPts val="0"/>
              </a:spcBef>
              <a:spcAft>
                <a:spcPts val="0"/>
              </a:spcAft>
              <a:buClr>
                <a:schemeClr val="dk1"/>
              </a:buClr>
              <a:buSzPts val="1200"/>
              <a:buFont typeface="+mj-lt"/>
              <a:buAutoNum type="arabicPeriod" startAt="2"/>
            </a:pPr>
            <a:endParaRPr lang="en-US" dirty="0"/>
          </a:p>
          <a:p>
            <a:pPr marL="0" lvl="0" indent="0" algn="l" rtl="0">
              <a:lnSpc>
                <a:spcPct val="100000"/>
              </a:lnSpc>
              <a:spcBef>
                <a:spcPts val="0"/>
              </a:spcBef>
              <a:spcAft>
                <a:spcPts val="0"/>
              </a:spcAft>
              <a:buClr>
                <a:schemeClr val="dk1"/>
              </a:buClr>
              <a:buSzPts val="1200"/>
            </a:pPr>
            <a:r>
              <a:rPr lang="en-US" dirty="0"/>
              <a:t>Now, let’s look at how the BSA has addressed each of these areas. </a:t>
            </a:r>
            <a:r>
              <a:rPr lang="en-US" b="1" dirty="0"/>
              <a:t>[click]</a:t>
            </a:r>
            <a:endParaRPr lang="en-US" dirty="0"/>
          </a:p>
        </p:txBody>
      </p:sp>
      <p:sp>
        <p:nvSpPr>
          <p:cNvPr id="251" name="Google Shape;251;g1ed6354835b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a:p>
            <a:pPr marL="0" indent="0"/>
            <a:r>
              <a:rPr lang="en-US" dirty="0"/>
              <a:t>Going forward, instead of a once &amp; done Badge, Bobcat will be the </a:t>
            </a:r>
            <a:r>
              <a:rPr lang="en-US" b="1" dirty="0"/>
              <a:t>first required Adventure </a:t>
            </a:r>
            <a:r>
              <a:rPr lang="en-US" dirty="0"/>
              <a:t>for each rank. This allows the requirements to be age appropriate, be reinforced each year.  I recommend this not be started until after the Pack’s Join Scouting Events to include any new Scouts.  During the summer months, there are plenty of fun Elective Adventures can be earned.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95B00-2477-4355-8A66-9F84F00D36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1034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d6354835b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ed6354835b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Going forward, </a:t>
            </a:r>
            <a:r>
              <a:rPr lang="en-US" b="1" dirty="0"/>
              <a:t>6 and 2 </a:t>
            </a:r>
            <a:r>
              <a:rPr lang="en-US" dirty="0"/>
              <a:t>are the numbers to remember for each rank.  They stand for 6 required Adventures, and 2 elective Adventures.</a:t>
            </a:r>
          </a:p>
          <a:p>
            <a:pPr marL="0" lvl="0" indent="0" algn="l" rtl="0">
              <a:lnSpc>
                <a:spcPct val="100000"/>
              </a:lnSpc>
              <a:spcBef>
                <a:spcPts val="0"/>
              </a:spcBef>
              <a:spcAft>
                <a:spcPts val="0"/>
              </a:spcAft>
              <a:buSzPts val="1400"/>
              <a:buNone/>
            </a:pPr>
            <a:endParaRPr lang="en-US" dirty="0"/>
          </a:p>
          <a:p>
            <a:pPr marL="0" indent="0"/>
            <a:r>
              <a:rPr lang="en-US" dirty="0"/>
              <a:t>The simple structure, and the consistency across ranks, makes it easier for Cub parents to understand and for Cub leaders to deliver.  The updated program also allows den leaders the flexibility to do additional electives if their Cubs have the time and interest.</a:t>
            </a:r>
          </a:p>
          <a:p>
            <a:pPr marL="0" lvl="0" indent="0" algn="l" rtl="0">
              <a:lnSpc>
                <a:spcPct val="100000"/>
              </a:lnSpc>
              <a:spcBef>
                <a:spcPts val="0"/>
              </a:spcBef>
              <a:spcAft>
                <a:spcPts val="0"/>
              </a:spcAft>
              <a:buSzPts val="1400"/>
              <a:buNone/>
            </a:pPr>
            <a:endParaRPr lang="en-US" dirty="0"/>
          </a:p>
        </p:txBody>
      </p:sp>
      <p:sp>
        <p:nvSpPr>
          <p:cNvPr id="289" name="Google Shape;289;g1ed6354835b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094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the 6 required Adventures, the BSA refocused them on key BSA aims and methods – Character &amp; Leadership (Bobcat), Outdoors, Personal Fitness, Citizenship, Personal Safety, and Family &amp; Reverence.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Leaders have a simpler format that includes common activities.  Outdoors, for example, is based on Cubs getting outside and taking a walk.  The walk for Lions is short and adapted to their ability level while for Webelos it involves taking a 2-mile walk with their den incorporating the buddy system.  Plus, because each required adventure has similar requirements, it makes it easier to plan and execute activities for multi-rank dens in smaller packs or for units that want to conduct an activity at the pack level.</a:t>
            </a:r>
            <a:endParaRPr dirty="0"/>
          </a:p>
        </p:txBody>
      </p:sp>
      <p:sp>
        <p:nvSpPr>
          <p:cNvPr id="307" name="Google Shape;3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Elective Adventures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There are more elective Adventures available at each rank. </a:t>
            </a:r>
          </a:p>
          <a:p>
            <a:pPr marL="171450" lvl="0" indent="-171450" algn="l" rtl="0">
              <a:lnSpc>
                <a:spcPct val="100000"/>
              </a:lnSpc>
              <a:spcBef>
                <a:spcPts val="0"/>
              </a:spcBef>
              <a:spcAft>
                <a:spcPts val="0"/>
              </a:spcAft>
              <a:buClr>
                <a:schemeClr val="dk1"/>
              </a:buClr>
              <a:buSzPts val="1200"/>
              <a:buFont typeface="Arial"/>
              <a:buChar char="•"/>
            </a:pPr>
            <a:r>
              <a:rPr lang="en-US" dirty="0"/>
              <a:t>Since the Lions and Arrow of Light are 9-month programs, they will each have 16 elective Adventures.</a:t>
            </a:r>
          </a:p>
          <a:p>
            <a:pPr marL="171450" lvl="0" indent="-171450" algn="l" rtl="0">
              <a:lnSpc>
                <a:spcPct val="100000"/>
              </a:lnSpc>
              <a:spcBef>
                <a:spcPts val="0"/>
              </a:spcBef>
              <a:spcAft>
                <a:spcPts val="0"/>
              </a:spcAft>
              <a:buClr>
                <a:schemeClr val="dk1"/>
              </a:buClr>
              <a:buSzPts val="1200"/>
              <a:buFont typeface="Arial"/>
              <a:buChar char="•"/>
            </a:pPr>
            <a:r>
              <a:rPr lang="en-US" dirty="0"/>
              <a:t>Tigers, Wolf, Bears, and Webelos, being 12-month programs, will each have 20 elective Adventures. </a:t>
            </a:r>
          </a:p>
          <a:p>
            <a:pPr marL="171450" lvl="0" indent="-171450" algn="l" rtl="0">
              <a:lnSpc>
                <a:spcPct val="100000"/>
              </a:lnSpc>
              <a:spcBef>
                <a:spcPts val="0"/>
              </a:spcBef>
              <a:spcAft>
                <a:spcPts val="0"/>
              </a:spcAft>
              <a:buClr>
                <a:schemeClr val="dk1"/>
              </a:buClr>
              <a:buSzPts val="1200"/>
              <a:buFont typeface="Arial"/>
              <a:buChar char="•"/>
            </a:pPr>
            <a:r>
              <a:rPr lang="en-US" dirty="0"/>
              <a:t>Elective Adventures feature activities like fishing, cycling, and aquatics – things that youth of that age like to do.  Electives also include traditional Cub events like Pinewood Derby or Rain Gutter Regatta.  </a:t>
            </a:r>
          </a:p>
          <a:p>
            <a:pPr marL="171450" lvl="0" indent="-171450" algn="l" rtl="0">
              <a:lnSpc>
                <a:spcPct val="100000"/>
              </a:lnSpc>
              <a:spcBef>
                <a:spcPts val="0"/>
              </a:spcBef>
              <a:spcAft>
                <a:spcPts val="0"/>
              </a:spcAft>
              <a:buClr>
                <a:schemeClr val="dk1"/>
              </a:buClr>
              <a:buSzPts val="1200"/>
              <a:buFont typeface="Arial"/>
              <a:buChar char="•"/>
            </a:pPr>
            <a:r>
              <a:rPr lang="en-US" dirty="0"/>
              <a:t>All adventures were updated in some way.  The light-colored ones are existing adventures that were reimagined.  The dark colored ones are new.  Range and Target Shooting adventures, at the bottom, can only be done as District or Council-level events with appropriate, trained supervision.</a:t>
            </a:r>
            <a:endParaRPr dirty="0"/>
          </a:p>
        </p:txBody>
      </p:sp>
      <p:sp>
        <p:nvSpPr>
          <p:cNvPr id="516" name="Google Shape;5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Webelos will be a one-year program for 4</a:t>
            </a:r>
            <a:r>
              <a:rPr lang="en-US" baseline="30000" dirty="0"/>
              <a:t>th</a:t>
            </a:r>
            <a:r>
              <a:rPr lang="en-US" dirty="0"/>
              <a:t> graders in 2024-2025 and will continue to function like any other Cub Scout Den, and will continue to wear the blue Cub uniform.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5</a:t>
            </a:r>
            <a:r>
              <a:rPr lang="en-US" baseline="30000" dirty="0"/>
              <a:t>th</a:t>
            </a:r>
            <a:r>
              <a:rPr lang="en-US" dirty="0"/>
              <a:t> graders will be in the new Arrow of Light program and wear the tan Scouts BSA uniform as preparation for crossing over.  When creating the new program, the development group worked with the National Scouts BSA Committee to include requirements designed to prepare the Scouts to join a Troop.</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Like the other ranks, Bobcat is the first required AOL adventure.  One Bobcat requirement is to visit a Scouts BSA troop with your patrol or parent/legal guardian.  That means that many AOL dens may be looking to visit a Troop in August or September rather than late Fall or Winter.  Scouts BSA leaders need to be prepared that Cub contacts will come earlier than in the past.   </a:t>
            </a: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562" name="Google Shape;56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
        <p:cNvGrpSpPr/>
        <p:nvPr/>
      </p:nvGrpSpPr>
      <p:grpSpPr>
        <a:xfrm>
          <a:off x="0" y="0"/>
          <a:ext cx="0" cy="0"/>
          <a:chOff x="0" y="0"/>
          <a:chExt cx="0" cy="0"/>
        </a:xfrm>
      </p:grpSpPr>
      <p:sp>
        <p:nvSpPr>
          <p:cNvPr id="48" name="Google Shape;48;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7"/>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574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3"/>
        <p:cNvGrpSpPr/>
        <p:nvPr/>
      </p:nvGrpSpPr>
      <p:grpSpPr>
        <a:xfrm>
          <a:off x="0" y="0"/>
          <a:ext cx="0" cy="0"/>
          <a:chOff x="0" y="0"/>
          <a:chExt cx="0" cy="0"/>
        </a:xfrm>
      </p:grpSpPr>
      <p:sp>
        <p:nvSpPr>
          <p:cNvPr id="54" name="Google Shape;54;p8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8"/>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478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0"/>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62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1"/>
          <p:cNvSpPr>
            <a:spLocks noGrp="1"/>
          </p:cNvSpPr>
          <p:nvPr>
            <p:ph type="pic" idx="2"/>
          </p:nvPr>
        </p:nvSpPr>
        <p:spPr>
          <a:xfrm>
            <a:off x="5183188" y="987425"/>
            <a:ext cx="6172200" cy="4873625"/>
          </a:xfrm>
          <a:prstGeom prst="rect">
            <a:avLst/>
          </a:prstGeom>
          <a:noFill/>
          <a:ln>
            <a:noFill/>
          </a:ln>
        </p:spPr>
      </p:sp>
      <p:sp>
        <p:nvSpPr>
          <p:cNvPr id="68" name="Google Shape;68;p9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1"/>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63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2"/>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605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9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3"/>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763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9"/>
        <p:cNvGrpSpPr/>
        <p:nvPr/>
      </p:nvGrpSpPr>
      <p:grpSpPr>
        <a:xfrm>
          <a:off x="0" y="0"/>
          <a:ext cx="0" cy="0"/>
          <a:chOff x="0" y="0"/>
          <a:chExt cx="0" cy="0"/>
        </a:xfrm>
      </p:grpSpPr>
      <p:sp>
        <p:nvSpPr>
          <p:cNvPr id="180" name="Google Shape;180;p6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6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2" name="Google Shape;182;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6922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5"/>
        <p:cNvGrpSpPr/>
        <p:nvPr/>
      </p:nvGrpSpPr>
      <p:grpSpPr>
        <a:xfrm>
          <a:off x="0" y="0"/>
          <a:ext cx="0" cy="0"/>
          <a:chOff x="0" y="0"/>
          <a:chExt cx="0" cy="0"/>
        </a:xfrm>
      </p:grpSpPr>
      <p:sp>
        <p:nvSpPr>
          <p:cNvPr id="186" name="Google Shape;186;p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7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8" name="Google Shape;188;p7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9" name="Google Shape;189;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1621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2"/>
        <p:cNvGrpSpPr/>
        <p:nvPr/>
      </p:nvGrpSpPr>
      <p:grpSpPr>
        <a:xfrm>
          <a:off x="0" y="0"/>
          <a:ext cx="0" cy="0"/>
          <a:chOff x="0" y="0"/>
          <a:chExt cx="0" cy="0"/>
        </a:xfrm>
      </p:grpSpPr>
      <p:sp>
        <p:nvSpPr>
          <p:cNvPr id="193" name="Google Shape;193;p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4" name="Google Shape;194;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5" name="Google Shape;195;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6" name="Google Shape;196;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9621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8"/>
        <p:cNvGrpSpPr/>
        <p:nvPr/>
      </p:nvGrpSpPr>
      <p:grpSpPr>
        <a:xfrm>
          <a:off x="0" y="0"/>
          <a:ext cx="0" cy="0"/>
          <a:chOff x="0" y="0"/>
          <a:chExt cx="0" cy="0"/>
        </a:xfrm>
      </p:grpSpPr>
      <p:sp>
        <p:nvSpPr>
          <p:cNvPr id="199" name="Google Shape;199;p7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p7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1" name="Google Shape;201;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596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4"/>
        <p:cNvGrpSpPr/>
        <p:nvPr/>
      </p:nvGrpSpPr>
      <p:grpSpPr>
        <a:xfrm>
          <a:off x="0" y="0"/>
          <a:ext cx="0" cy="0"/>
          <a:chOff x="0" y="0"/>
          <a:chExt cx="0" cy="0"/>
        </a:xfrm>
      </p:grpSpPr>
      <p:sp>
        <p:nvSpPr>
          <p:cNvPr id="205" name="Google Shape;205;p7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7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7" name="Google Shape;207;p7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 name="Google Shape;208;p7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9" name="Google Shape;209;p7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3223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3"/>
        <p:cNvGrpSpPr/>
        <p:nvPr/>
      </p:nvGrpSpPr>
      <p:grpSpPr>
        <a:xfrm>
          <a:off x="0" y="0"/>
          <a:ext cx="0" cy="0"/>
          <a:chOff x="0" y="0"/>
          <a:chExt cx="0" cy="0"/>
        </a:xfrm>
      </p:grpSpPr>
      <p:sp>
        <p:nvSpPr>
          <p:cNvPr id="214" name="Google Shape;214;p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7848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p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054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9"/>
        <p:cNvGrpSpPr/>
        <p:nvPr/>
      </p:nvGrpSpPr>
      <p:grpSpPr>
        <a:xfrm>
          <a:off x="0" y="0"/>
          <a:ext cx="0" cy="0"/>
          <a:chOff x="0" y="0"/>
          <a:chExt cx="0" cy="0"/>
        </a:xfrm>
      </p:grpSpPr>
      <p:sp>
        <p:nvSpPr>
          <p:cNvPr id="230" name="Google Shape;230;p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8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2" name="Google Shape;232;p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p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413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5"/>
        <p:cNvGrpSpPr/>
        <p:nvPr/>
      </p:nvGrpSpPr>
      <p:grpSpPr>
        <a:xfrm>
          <a:off x="0" y="0"/>
          <a:ext cx="0" cy="0"/>
          <a:chOff x="0" y="0"/>
          <a:chExt cx="0" cy="0"/>
        </a:xfrm>
      </p:grpSpPr>
      <p:sp>
        <p:nvSpPr>
          <p:cNvPr id="236" name="Google Shape;236;p8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8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9" name="Google Shape;239;p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934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7022-D6A3-4A5F-AF00-F8455024C1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A6E159-887D-4504-BE3B-EB573D51A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875D8-DB50-4D16-97DC-E9DF4905EE64}"/>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13366DF3-BED2-4334-9A12-D423854D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71782-B3D1-46D6-A2F5-BFB878D7E916}"/>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4197920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280D-4115-41A6-B52D-67D672F58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AD26B-C107-4D24-8EB7-372ECE2F4D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7092-CFDB-4FFB-B3A5-CF9472E2052C}"/>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1C0ACEB3-1D70-4D82-AC57-C38E31B96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88E2E-4774-4ADA-B9B7-BBF51C18A30C}"/>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24469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66CF-E857-4C73-A990-C170B3A4F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F9FDFE-98E4-4173-9EF7-ED89C8C13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99CACD-5F99-4A0F-B12E-14EE91D68533}"/>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9DC9C191-F8E9-44F2-B2DE-D892712D7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666FD-46BE-46C3-A5C3-468ADB4082A0}"/>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2743539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4EB5-9E48-4ED6-99CC-2B665ED15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D4FDE-1820-4A6D-8E27-75C63AF6ED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BFCA0-43C6-4FF3-801F-B1BF6E220B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FDD649-1902-4318-9CA6-772E39FCA759}"/>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6" name="Footer Placeholder 5">
            <a:extLst>
              <a:ext uri="{FF2B5EF4-FFF2-40B4-BE49-F238E27FC236}">
                <a16:creationId xmlns:a16="http://schemas.microsoft.com/office/drawing/2014/main" id="{C47FFEDB-6717-46D2-8738-F06C16DDE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C88E8-4D01-4847-A2A5-604308A87349}"/>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3407245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66CC-5910-4D5D-B1F5-E06C4EC5B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F475B-435A-4CCF-9F6F-307A1D347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8E5F6A-9551-47A3-86E8-C30BCF04BB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01215E-7841-440D-B42A-7850FD513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AF10D8-F156-4424-981D-BF56CACB53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9C4FA4-6A28-40CE-A449-73C300F6F5FC}"/>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8" name="Footer Placeholder 7">
            <a:extLst>
              <a:ext uri="{FF2B5EF4-FFF2-40B4-BE49-F238E27FC236}">
                <a16:creationId xmlns:a16="http://schemas.microsoft.com/office/drawing/2014/main" id="{049ABADE-FBDA-4609-8FB4-901CEB288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B7D3F8-6821-46A5-A2E9-016238F8DFD7}"/>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155626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6DB9-20B2-4757-A5CB-BE5C2F0163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FFEA7C-C58E-40D5-B1FA-F0A44B6FDF8B}"/>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4" name="Footer Placeholder 3">
            <a:extLst>
              <a:ext uri="{FF2B5EF4-FFF2-40B4-BE49-F238E27FC236}">
                <a16:creationId xmlns:a16="http://schemas.microsoft.com/office/drawing/2014/main" id="{D2F182E0-BE2C-4414-9D78-22C3F6982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5FA21-ED9F-4390-9DB0-576CFB16D1BB}"/>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2381724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CCCC4-B455-419F-BA6A-DBF08852776E}"/>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3" name="Footer Placeholder 2">
            <a:extLst>
              <a:ext uri="{FF2B5EF4-FFF2-40B4-BE49-F238E27FC236}">
                <a16:creationId xmlns:a16="http://schemas.microsoft.com/office/drawing/2014/main" id="{39F9BD6F-E698-4FC5-8C8B-7620EB83F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497EF2-E783-4A6F-98CF-7490D1E192D6}"/>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1073982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372A-BB16-41D2-BC76-DF0EACEE0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10A97-16B9-4E9E-AB60-212C599E8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9EC1CA-A3AF-438D-8D77-3BCAF2183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35577D-32B2-414A-BD5A-B464CD33DA18}"/>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6" name="Footer Placeholder 5">
            <a:extLst>
              <a:ext uri="{FF2B5EF4-FFF2-40B4-BE49-F238E27FC236}">
                <a16:creationId xmlns:a16="http://schemas.microsoft.com/office/drawing/2014/main" id="{EF3327DE-3FFC-4674-875B-E7A230799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D0F36-1CC1-45EA-9D56-71AB76D7083D}"/>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3635174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CFAE-0349-43EA-894C-861D1634E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E52789-92A1-4B2A-ABD2-2A4AB0BF5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EE2873-F3BD-4BA1-B757-E6BA58B53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849A4A-8EA7-498B-B979-34F8A684CF70}"/>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6" name="Footer Placeholder 5">
            <a:extLst>
              <a:ext uri="{FF2B5EF4-FFF2-40B4-BE49-F238E27FC236}">
                <a16:creationId xmlns:a16="http://schemas.microsoft.com/office/drawing/2014/main" id="{AA767A6F-49CF-4F03-978C-8B020B5AB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BB230-15F7-434F-BB3B-2E475C35F4C9}"/>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1941502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F7F4-936B-4978-A55E-DC9C6D811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AFF9-BA75-4467-9285-922EEF2D47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633E7-DBB2-49F0-9A8B-267FB434A911}"/>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826D5052-E5DD-4BC6-8262-38E60EA25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DC434-3266-4DB5-9DEF-5AE99E0883CC}"/>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370414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6D67B-8D73-470E-8415-92D680370A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73202D-92B9-45D4-9D5F-1B28992C68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0F013-C323-470E-9E15-84E6DDD3AB9D}"/>
              </a:ext>
            </a:extLst>
          </p:cNvPr>
          <p:cNvSpPr>
            <a:spLocks noGrp="1"/>
          </p:cNvSpPr>
          <p:nvPr>
            <p:ph type="dt" sz="half" idx="10"/>
          </p:nvPr>
        </p:nvSpPr>
        <p:spPr/>
        <p:txBody>
          <a:body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9CFAAC3B-243F-458F-AB9C-356FE0E43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9588A-7F70-4CA6-8B1F-F99C383B44E2}"/>
              </a:ext>
            </a:extLst>
          </p:cNvPr>
          <p:cNvSpPr>
            <a:spLocks noGrp="1"/>
          </p:cNvSpPr>
          <p:nvPr>
            <p:ph type="sldNum" sz="quarter" idx="12"/>
          </p:nvPr>
        </p:nvSpPr>
        <p:spPr/>
        <p:txBody>
          <a:bodyPr/>
          <a:lstStyle/>
          <a:p>
            <a:fld id="{B5DE283F-68CB-4B2D-968E-D74F790748B3}" type="slidenum">
              <a:rPr lang="en-US" smtClean="0"/>
              <a:t>‹#›</a:t>
            </a:fld>
            <a:endParaRPr lang="en-US"/>
          </a:p>
        </p:txBody>
      </p:sp>
    </p:spTree>
    <p:extLst>
      <p:ext uri="{BB962C8B-B14F-4D97-AF65-F5344CB8AC3E}">
        <p14:creationId xmlns:p14="http://schemas.microsoft.com/office/powerpoint/2010/main" val="2522563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85857" y="551089"/>
            <a:ext cx="5116286"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p>
            <a:endParaRPr lang="en-US"/>
          </a:p>
        </p:txBody>
      </p:sp>
      <p:sp>
        <p:nvSpPr>
          <p:cNvPr id="3" name="Title Placeholder 1">
            <a:extLst>
              <a:ext uri="{FF2B5EF4-FFF2-40B4-BE49-F238E27FC236}">
                <a16:creationId xmlns:a16="http://schemas.microsoft.com/office/drawing/2014/main" id="{2BB71EE9-764D-47BD-979E-431F9608BCB5}"/>
              </a:ext>
            </a:extLst>
          </p:cNvPr>
          <p:cNvSpPr>
            <a:spLocks noGrp="1"/>
          </p:cNvSpPr>
          <p:nvPr>
            <p:ph type="title"/>
          </p:nvPr>
        </p:nvSpPr>
        <p:spPr>
          <a:xfrm>
            <a:off x="249294" y="237038"/>
            <a:ext cx="6084831" cy="708782"/>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C52BF4B-99AA-437D-8971-321B3192DEA4}"/>
              </a:ext>
            </a:extLst>
          </p:cNvPr>
          <p:cNvSpPr>
            <a:spLocks noGrp="1"/>
          </p:cNvSpPr>
          <p:nvPr>
            <p:ph idx="1"/>
          </p:nvPr>
        </p:nvSpPr>
        <p:spPr>
          <a:xfrm>
            <a:off x="249294" y="945819"/>
            <a:ext cx="60848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70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4658" y="1654602"/>
            <a:ext cx="10602685" cy="4408742"/>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txBody>
          <a:bodyPr wrap="square">
            <a:noAutofit/>
          </a:bodyPr>
          <a:lstStyle/>
          <a:p>
            <a:endParaRPr lang="en-US"/>
          </a:p>
        </p:txBody>
      </p:sp>
      <p:sp>
        <p:nvSpPr>
          <p:cNvPr id="3" name="Title Placeholder 1">
            <a:extLst>
              <a:ext uri="{FF2B5EF4-FFF2-40B4-BE49-F238E27FC236}">
                <a16:creationId xmlns:a16="http://schemas.microsoft.com/office/drawing/2014/main" id="{06C99A88-941D-43D0-9464-38F7D8D578E3}"/>
              </a:ext>
            </a:extLst>
          </p:cNvPr>
          <p:cNvSpPr>
            <a:spLocks noGrp="1"/>
          </p:cNvSpPr>
          <p:nvPr>
            <p:ph type="title"/>
          </p:nvPr>
        </p:nvSpPr>
        <p:spPr>
          <a:xfrm>
            <a:off x="794658" y="237038"/>
            <a:ext cx="10602684" cy="708782"/>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5" name="Text Placeholder 2">
            <a:extLst>
              <a:ext uri="{FF2B5EF4-FFF2-40B4-BE49-F238E27FC236}">
                <a16:creationId xmlns:a16="http://schemas.microsoft.com/office/drawing/2014/main" id="{FDF14F53-8B86-45C0-B6BC-724EB18D24BB}"/>
              </a:ext>
            </a:extLst>
          </p:cNvPr>
          <p:cNvSpPr>
            <a:spLocks noGrp="1"/>
          </p:cNvSpPr>
          <p:nvPr>
            <p:ph idx="1" hasCustomPrompt="1"/>
          </p:nvPr>
        </p:nvSpPr>
        <p:spPr>
          <a:xfrm>
            <a:off x="794658" y="945819"/>
            <a:ext cx="10602684" cy="708782"/>
          </a:xfrm>
          <a:prstGeom prst="rect">
            <a:avLst/>
          </a:prstGeom>
        </p:spPr>
        <p:txBody>
          <a:bodyPr vert="horz" lIns="91440" tIns="45720" rIns="91440" bIns="45720" rtlCol="0">
            <a:normAutofit/>
          </a:bodyPr>
          <a:lstStyle>
            <a:lvl1pPr algn="ctr">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674754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344230" y="728663"/>
            <a:ext cx="4115933" cy="5400675"/>
          </a:xfrm>
        </p:spPr>
      </p:sp>
    </p:spTree>
    <p:extLst>
      <p:ext uri="{BB962C8B-B14F-4D97-AF65-F5344CB8AC3E}">
        <p14:creationId xmlns:p14="http://schemas.microsoft.com/office/powerpoint/2010/main" val="336161767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7"/>
        <p:cNvGrpSpPr/>
        <p:nvPr/>
      </p:nvGrpSpPr>
      <p:grpSpPr>
        <a:xfrm>
          <a:off x="0" y="0"/>
          <a:ext cx="0" cy="0"/>
          <a:chOff x="0" y="0"/>
          <a:chExt cx="0" cy="0"/>
        </a:xfrm>
      </p:grpSpPr>
      <p:sp>
        <p:nvSpPr>
          <p:cNvPr id="88" name="Google Shape;88;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885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3"/>
        <p:cNvGrpSpPr/>
        <p:nvPr/>
      </p:nvGrpSpPr>
      <p:grpSpPr>
        <a:xfrm>
          <a:off x="0" y="0"/>
          <a:ext cx="0" cy="0"/>
          <a:chOff x="0" y="0"/>
          <a:chExt cx="0" cy="0"/>
        </a:xfrm>
      </p:grpSpPr>
      <p:sp>
        <p:nvSpPr>
          <p:cNvPr id="94" name="Google Shape;94;p7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6489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p9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9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2" name="Google Shape;102;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9199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5"/>
        <p:cNvGrpSpPr/>
        <p:nvPr/>
      </p:nvGrpSpPr>
      <p:grpSpPr>
        <a:xfrm>
          <a:off x="0" y="0"/>
          <a:ext cx="0" cy="0"/>
          <a:chOff x="0" y="0"/>
          <a:chExt cx="0" cy="0"/>
        </a:xfrm>
      </p:grpSpPr>
      <p:sp>
        <p:nvSpPr>
          <p:cNvPr id="106" name="Google Shape;106;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9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4232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2"/>
        <p:cNvGrpSpPr/>
        <p:nvPr/>
      </p:nvGrpSpPr>
      <p:grpSpPr>
        <a:xfrm>
          <a:off x="0" y="0"/>
          <a:ext cx="0" cy="0"/>
          <a:chOff x="0" y="0"/>
          <a:chExt cx="0" cy="0"/>
        </a:xfrm>
      </p:grpSpPr>
      <p:sp>
        <p:nvSpPr>
          <p:cNvPr id="113" name="Google Shape;113;p9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9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9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9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8813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sp>
        <p:nvSpPr>
          <p:cNvPr id="122" name="Google Shape;122;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4140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8519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0"/>
        <p:cNvGrpSpPr/>
        <p:nvPr/>
      </p:nvGrpSpPr>
      <p:grpSpPr>
        <a:xfrm>
          <a:off x="0" y="0"/>
          <a:ext cx="0" cy="0"/>
          <a:chOff x="0" y="0"/>
          <a:chExt cx="0" cy="0"/>
        </a:xfrm>
      </p:grpSpPr>
      <p:sp>
        <p:nvSpPr>
          <p:cNvPr id="131" name="Google Shape;131;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3" name="Google Shape;133;p9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588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7"/>
        <p:cNvGrpSpPr/>
        <p:nvPr/>
      </p:nvGrpSpPr>
      <p:grpSpPr>
        <a:xfrm>
          <a:off x="0" y="0"/>
          <a:ext cx="0" cy="0"/>
          <a:chOff x="0" y="0"/>
          <a:chExt cx="0" cy="0"/>
        </a:xfrm>
      </p:grpSpPr>
      <p:sp>
        <p:nvSpPr>
          <p:cNvPr id="138" name="Google Shape;138;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0"/>
          <p:cNvSpPr>
            <a:spLocks noGrp="1"/>
          </p:cNvSpPr>
          <p:nvPr>
            <p:ph type="pic" idx="2"/>
          </p:nvPr>
        </p:nvSpPr>
        <p:spPr>
          <a:xfrm>
            <a:off x="5183188" y="987425"/>
            <a:ext cx="6172200" cy="4873625"/>
          </a:xfrm>
          <a:prstGeom prst="rect">
            <a:avLst/>
          </a:prstGeom>
          <a:noFill/>
          <a:ln>
            <a:noFill/>
          </a:ln>
        </p:spPr>
      </p:sp>
      <p:sp>
        <p:nvSpPr>
          <p:cNvPr id="140" name="Google Shape;140;p10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6281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4"/>
        <p:cNvGrpSpPr/>
        <p:nvPr/>
      </p:nvGrpSpPr>
      <p:grpSpPr>
        <a:xfrm>
          <a:off x="0" y="0"/>
          <a:ext cx="0" cy="0"/>
          <a:chOff x="0" y="0"/>
          <a:chExt cx="0" cy="0"/>
        </a:xfrm>
      </p:grpSpPr>
      <p:sp>
        <p:nvSpPr>
          <p:cNvPr id="145" name="Google Shape;145;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8948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0"/>
        <p:cNvGrpSpPr/>
        <p:nvPr/>
      </p:nvGrpSpPr>
      <p:grpSpPr>
        <a:xfrm>
          <a:off x="0" y="0"/>
          <a:ext cx="0" cy="0"/>
          <a:chOff x="0" y="0"/>
          <a:chExt cx="0" cy="0"/>
        </a:xfrm>
      </p:grpSpPr>
      <p:sp>
        <p:nvSpPr>
          <p:cNvPr id="151" name="Google Shape;151;p10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0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503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
        <p:cNvGrpSpPr/>
        <p:nvPr/>
      </p:nvGrpSpPr>
      <p:grpSpPr>
        <a:xfrm>
          <a:off x="0" y="0"/>
          <a:ext cx="0" cy="0"/>
          <a:chOff x="0" y="0"/>
          <a:chExt cx="0" cy="0"/>
        </a:xfrm>
      </p:grpSpPr>
      <p:sp>
        <p:nvSpPr>
          <p:cNvPr id="18" name="Google Shape;18;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 name="Google Shape;2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5"/>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0566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56"/>
        <p:cNvGrpSpPr/>
        <p:nvPr/>
      </p:nvGrpSpPr>
      <p:grpSpPr>
        <a:xfrm>
          <a:off x="0" y="0"/>
          <a:ext cx="0" cy="0"/>
          <a:chOff x="0" y="0"/>
          <a:chExt cx="0" cy="0"/>
        </a:xfrm>
      </p:grpSpPr>
      <p:sp>
        <p:nvSpPr>
          <p:cNvPr id="157" name="Google Shape;157;p103"/>
          <p:cNvSpPr>
            <a:spLocks noGrp="1"/>
          </p:cNvSpPr>
          <p:nvPr>
            <p:ph type="pic" idx="2"/>
          </p:nvPr>
        </p:nvSpPr>
        <p:spPr>
          <a:xfrm>
            <a:off x="6585857" y="551089"/>
            <a:ext cx="5116286" cy="5755822"/>
          </a:xfrm>
          <a:prstGeom prst="rect">
            <a:avLst/>
          </a:prstGeom>
          <a:noFill/>
          <a:ln>
            <a:noFill/>
          </a:ln>
        </p:spPr>
      </p:sp>
      <p:sp>
        <p:nvSpPr>
          <p:cNvPr id="158" name="Google Shape;158;p103"/>
          <p:cNvSpPr txBox="1">
            <a:spLocks noGrp="1"/>
          </p:cNvSpPr>
          <p:nvPr>
            <p:ph type="title"/>
          </p:nvPr>
        </p:nvSpPr>
        <p:spPr>
          <a:xfrm>
            <a:off x="249294" y="237038"/>
            <a:ext cx="6084831" cy="7087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3"/>
          <p:cNvSpPr txBox="1">
            <a:spLocks noGrp="1"/>
          </p:cNvSpPr>
          <p:nvPr>
            <p:ph type="body" idx="1"/>
          </p:nvPr>
        </p:nvSpPr>
        <p:spPr>
          <a:xfrm>
            <a:off x="249294" y="945819"/>
            <a:ext cx="608483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75880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0"/>
        <p:cNvGrpSpPr/>
        <p:nvPr/>
      </p:nvGrpSpPr>
      <p:grpSpPr>
        <a:xfrm>
          <a:off x="0" y="0"/>
          <a:ext cx="0" cy="0"/>
          <a:chOff x="0" y="0"/>
          <a:chExt cx="0" cy="0"/>
        </a:xfrm>
      </p:grpSpPr>
      <p:sp>
        <p:nvSpPr>
          <p:cNvPr id="161" name="Google Shape;161;p104"/>
          <p:cNvSpPr>
            <a:spLocks noGrp="1"/>
          </p:cNvSpPr>
          <p:nvPr>
            <p:ph type="pic" idx="2"/>
          </p:nvPr>
        </p:nvSpPr>
        <p:spPr>
          <a:xfrm>
            <a:off x="794658" y="1654602"/>
            <a:ext cx="10602685" cy="4408742"/>
          </a:xfrm>
          <a:prstGeom prst="rect">
            <a:avLst/>
          </a:prstGeom>
          <a:noFill/>
          <a:ln>
            <a:noFill/>
          </a:ln>
        </p:spPr>
      </p:sp>
      <p:sp>
        <p:nvSpPr>
          <p:cNvPr id="162" name="Google Shape;162;p104"/>
          <p:cNvSpPr txBox="1">
            <a:spLocks noGrp="1"/>
          </p:cNvSpPr>
          <p:nvPr>
            <p:ph type="title"/>
          </p:nvPr>
        </p:nvSpPr>
        <p:spPr>
          <a:xfrm>
            <a:off x="794658" y="237038"/>
            <a:ext cx="10602684" cy="7087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04"/>
          <p:cNvSpPr txBox="1">
            <a:spLocks noGrp="1"/>
          </p:cNvSpPr>
          <p:nvPr>
            <p:ph type="body" idx="1"/>
          </p:nvPr>
        </p:nvSpPr>
        <p:spPr>
          <a:xfrm>
            <a:off x="794658" y="945819"/>
            <a:ext cx="10602684" cy="708782"/>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85558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88_Custom Layout">
  <p:cSld name="88_Custom Layout">
    <p:spTree>
      <p:nvGrpSpPr>
        <p:cNvPr id="1" name="Shape 164"/>
        <p:cNvGrpSpPr/>
        <p:nvPr/>
      </p:nvGrpSpPr>
      <p:grpSpPr>
        <a:xfrm>
          <a:off x="0" y="0"/>
          <a:ext cx="0" cy="0"/>
          <a:chOff x="0" y="0"/>
          <a:chExt cx="0" cy="0"/>
        </a:xfrm>
      </p:grpSpPr>
      <p:sp>
        <p:nvSpPr>
          <p:cNvPr id="165" name="Google Shape;165;p105"/>
          <p:cNvSpPr>
            <a:spLocks noGrp="1"/>
          </p:cNvSpPr>
          <p:nvPr>
            <p:ph type="pic" idx="2"/>
          </p:nvPr>
        </p:nvSpPr>
        <p:spPr>
          <a:xfrm>
            <a:off x="7344230" y="728663"/>
            <a:ext cx="4115933" cy="5400675"/>
          </a:xfrm>
          <a:prstGeom prst="rect">
            <a:avLst/>
          </a:prstGeom>
          <a:noFill/>
          <a:ln>
            <a:noFill/>
          </a:ln>
        </p:spPr>
      </p:sp>
    </p:spTree>
    <p:extLst>
      <p:ext uri="{BB962C8B-B14F-4D97-AF65-F5344CB8AC3E}">
        <p14:creationId xmlns:p14="http://schemas.microsoft.com/office/powerpoint/2010/main" val="311437741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
        <p:cNvGrpSpPr/>
        <p:nvPr/>
      </p:nvGrpSpPr>
      <p:grpSpPr>
        <a:xfrm>
          <a:off x="0" y="0"/>
          <a:ext cx="0" cy="0"/>
          <a:chOff x="0" y="0"/>
          <a:chExt cx="0" cy="0"/>
        </a:xfrm>
      </p:grpSpPr>
      <p:sp>
        <p:nvSpPr>
          <p:cNvPr id="28" name="Google Shape;28;p83"/>
          <p:cNvSpPr txBox="1">
            <a:spLocks noGrp="1"/>
          </p:cNvSpPr>
          <p:nvPr>
            <p:ph type="subTitle" idx="1"/>
          </p:nvPr>
        </p:nvSpPr>
        <p:spPr>
          <a:xfrm>
            <a:off x="1524000" y="389218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83" descr="A picture containing text, clipart&#10;&#10;Description automatically generated"/>
          <p:cNvPicPr preferRelativeResize="0"/>
          <p:nvPr/>
        </p:nvPicPr>
        <p:blipFill rotWithShape="1">
          <a:blip r:embed="rId2">
            <a:alphaModFix/>
          </a:blip>
          <a:srcRect/>
          <a:stretch/>
        </p:blipFill>
        <p:spPr>
          <a:xfrm>
            <a:off x="701869" y="1081449"/>
            <a:ext cx="10594831" cy="2417885"/>
          </a:xfrm>
          <a:prstGeom prst="rect">
            <a:avLst/>
          </a:prstGeom>
          <a:noFill/>
          <a:ln>
            <a:noFill/>
          </a:ln>
        </p:spPr>
      </p:pic>
      <p:sp>
        <p:nvSpPr>
          <p:cNvPr id="30" name="Google Shape;30;p83"/>
          <p:cNvSpPr/>
          <p:nvPr/>
        </p:nvSpPr>
        <p:spPr>
          <a:xfrm>
            <a:off x="-1" y="6311900"/>
            <a:ext cx="12192001" cy="546100"/>
          </a:xfrm>
          <a:prstGeom prst="rect">
            <a:avLst/>
          </a:prstGeom>
          <a:solidFill>
            <a:srgbClr val="136A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83"/>
          <p:cNvSpPr/>
          <p:nvPr/>
        </p:nvSpPr>
        <p:spPr>
          <a:xfrm>
            <a:off x="-1" y="0"/>
            <a:ext cx="12192001" cy="136525"/>
          </a:xfrm>
          <a:prstGeom prst="rect">
            <a:avLst/>
          </a:prstGeom>
          <a:solidFill>
            <a:srgbClr val="E519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6619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4"/>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84" descr="A picture containing text, clipart&#10;&#10;Description automatically generated"/>
          <p:cNvPicPr preferRelativeResize="0"/>
          <p:nvPr/>
        </p:nvPicPr>
        <p:blipFill rotWithShape="1">
          <a:blip r:embed="rId2">
            <a:alphaModFix/>
          </a:blip>
          <a:srcRect/>
          <a:stretch/>
        </p:blipFill>
        <p:spPr>
          <a:xfrm>
            <a:off x="838200" y="2220057"/>
            <a:ext cx="10594831" cy="2417885"/>
          </a:xfrm>
          <a:prstGeom prst="rect">
            <a:avLst/>
          </a:prstGeom>
          <a:noFill/>
          <a:ln>
            <a:noFill/>
          </a:ln>
        </p:spPr>
      </p:pic>
      <p:sp>
        <p:nvSpPr>
          <p:cNvPr id="36" name="Google Shape;36;p84"/>
          <p:cNvSpPr/>
          <p:nvPr/>
        </p:nvSpPr>
        <p:spPr>
          <a:xfrm>
            <a:off x="-1" y="0"/>
            <a:ext cx="12192001" cy="136525"/>
          </a:xfrm>
          <a:prstGeom prst="rect">
            <a:avLst/>
          </a:prstGeom>
          <a:solidFill>
            <a:srgbClr val="E519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84"/>
          <p:cNvSpPr/>
          <p:nvPr/>
        </p:nvSpPr>
        <p:spPr>
          <a:xfrm>
            <a:off x="-1" y="6286500"/>
            <a:ext cx="12192001" cy="571499"/>
          </a:xfrm>
          <a:prstGeom prst="rect">
            <a:avLst/>
          </a:prstGeom>
          <a:solidFill>
            <a:srgbClr val="136A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9634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5"/>
          <p:cNvSpPr txBox="1">
            <a:spLocks noGrp="1"/>
          </p:cNvSpPr>
          <p:nvPr>
            <p:ph type="body" idx="1"/>
          </p:nvPr>
        </p:nvSpPr>
        <p:spPr>
          <a:xfrm>
            <a:off x="841131" y="180388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5"/>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35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8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6"/>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7825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p:nvPr/>
        </p:nvSpPr>
        <p:spPr>
          <a:xfrm>
            <a:off x="-1" y="6311900"/>
            <a:ext cx="9272789" cy="546100"/>
          </a:xfrm>
          <a:prstGeom prst="rect">
            <a:avLst/>
          </a:prstGeom>
          <a:solidFill>
            <a:srgbClr val="136AA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382555"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64" descr="A picture containing text, clipart&#10;&#10;Description automatically generated"/>
          <p:cNvPicPr preferRelativeResize="0"/>
          <p:nvPr/>
        </p:nvPicPr>
        <p:blipFill rotWithShape="1">
          <a:blip r:embed="rId13">
            <a:alphaModFix/>
          </a:blip>
          <a:srcRect/>
          <a:stretch/>
        </p:blipFill>
        <p:spPr>
          <a:xfrm>
            <a:off x="9379127" y="6279798"/>
            <a:ext cx="2552343" cy="554944"/>
          </a:xfrm>
          <a:prstGeom prst="rect">
            <a:avLst/>
          </a:prstGeom>
          <a:noFill/>
          <a:ln>
            <a:noFill/>
          </a:ln>
        </p:spPr>
      </p:pic>
      <p:sp>
        <p:nvSpPr>
          <p:cNvPr id="16" name="Google Shape;16;p64"/>
          <p:cNvSpPr/>
          <p:nvPr/>
        </p:nvSpPr>
        <p:spPr>
          <a:xfrm>
            <a:off x="-1" y="0"/>
            <a:ext cx="12192001" cy="136525"/>
          </a:xfrm>
          <a:prstGeom prst="rect">
            <a:avLst/>
          </a:prstGeom>
          <a:solidFill>
            <a:srgbClr val="E519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27992913"/>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8" name="Google Shape;168;p6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7971180"/>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9CB9D-B957-4C5E-8699-5F60E795A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390D6-4993-41CE-A4D1-2A05B5F1A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07F99-9CA9-4720-81F9-E0EAA548F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2A11E-7263-4520-A6E3-8C496A1730DA}" type="datetimeFigureOut">
              <a:rPr lang="en-US" smtClean="0"/>
              <a:t>1/13/2024</a:t>
            </a:fld>
            <a:endParaRPr lang="en-US"/>
          </a:p>
        </p:txBody>
      </p:sp>
      <p:sp>
        <p:nvSpPr>
          <p:cNvPr id="5" name="Footer Placeholder 4">
            <a:extLst>
              <a:ext uri="{FF2B5EF4-FFF2-40B4-BE49-F238E27FC236}">
                <a16:creationId xmlns:a16="http://schemas.microsoft.com/office/drawing/2014/main" id="{CC80359B-E322-443D-BC95-7CA759C9B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3B793-9E6B-4694-A997-DD5DC7F6B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E283F-68CB-4B2D-968E-D74F790748B3}" type="slidenum">
              <a:rPr lang="en-US" smtClean="0"/>
              <a:t>‹#›</a:t>
            </a:fld>
            <a:endParaRPr lang="en-US"/>
          </a:p>
        </p:txBody>
      </p:sp>
    </p:spTree>
    <p:extLst>
      <p:ext uri="{BB962C8B-B14F-4D97-AF65-F5344CB8AC3E}">
        <p14:creationId xmlns:p14="http://schemas.microsoft.com/office/powerpoint/2010/main" val="453740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1289860"/>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masonmeritbadgeday@gmail.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8.png"/><Relationship Id="rId21" Type="http://schemas.openxmlformats.org/officeDocument/2006/relationships/image" Target="../media/image31.png"/><Relationship Id="rId34" Type="http://schemas.openxmlformats.org/officeDocument/2006/relationships/image" Target="../media/image4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jpg"/><Relationship Id="rId28" Type="http://schemas.openxmlformats.org/officeDocument/2006/relationships/image" Target="../media/image38.png"/><Relationship Id="rId36" Type="http://schemas.openxmlformats.org/officeDocument/2006/relationships/image" Target="../media/image45.png"/><Relationship Id="rId10" Type="http://schemas.openxmlformats.org/officeDocument/2006/relationships/image" Target="../media/image20.png"/><Relationship Id="rId19" Type="http://schemas.openxmlformats.org/officeDocument/2006/relationships/image" Target="../media/image29.jpg"/><Relationship Id="rId31"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12.png"/><Relationship Id="rId35" Type="http://schemas.openxmlformats.org/officeDocument/2006/relationships/image" Target="../media/image44.png"/><Relationship Id="rId8" Type="http://schemas.openxmlformats.org/officeDocument/2006/relationships/image" Target="../media/image18.jpg"/><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0.jp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3.jpg"/><Relationship Id="rId5" Type="http://schemas.openxmlformats.org/officeDocument/2006/relationships/image" Target="../media/image14.pn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9.tiff"/><Relationship Id="rId3" Type="http://schemas.openxmlformats.org/officeDocument/2006/relationships/image" Target="../media/image55.jpeg"/><Relationship Id="rId7" Type="http://schemas.openxmlformats.org/officeDocument/2006/relationships/image" Target="../media/image58.tif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7.tiff"/><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9.jpg"/><Relationship Id="rId9" Type="http://schemas.openxmlformats.org/officeDocument/2006/relationships/image" Target="../media/image60.tiff"/></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hyperlink" Target="https://www.scouting.org/program-update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hyperlink" Target="https://bit.ly/CS_June2024_announc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hyperlink" Target="https://bit.ly/CubChatLive" TargetMode="External"/><Relationship Id="rId4" Type="http://schemas.openxmlformats.org/officeDocument/2006/relationships/hyperlink" Target="https://www.scouting.org/program-updates/cub-scout-program-updates-faq-11-16-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mailto:save-supZqytn9f2c@3.basecamp.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hyperlink" Target="https://public.3.basecamp.com/p/xUPdQ4MkHcT8YzBAPJue2RV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rive.google.com/file/d/1ScjaVdMtoV9MKApCww7XRCEPsZ8QBfW5/view?usp=drive_link" TargetMode="External"/><Relationship Id="rId13" Type="http://schemas.openxmlformats.org/officeDocument/2006/relationships/hyperlink" Target="https://www.ncacbsa.org/national-youth-leadership-training/" TargetMode="External"/><Relationship Id="rId3" Type="http://schemas.openxmlformats.org/officeDocument/2006/relationships/image" Target="../media/image69.jpeg"/><Relationship Id="rId7" Type="http://schemas.openxmlformats.org/officeDocument/2006/relationships/hyperlink" Target="file:///C:\Users\RusPi\Downloads\33.8%22N+77%25C2%25B012" TargetMode="External"/><Relationship Id="rId12" Type="http://schemas.openxmlformats.org/officeDocument/2006/relationships/hyperlink" Target="https://www.fairfaxcounty.gov/hscode/ereg/Registration.aspx?groupID=47"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file:///C:\Users\RusPi\Downloads\36.7%22N+77%25C2%25B023" TargetMode="External"/><Relationship Id="rId11" Type="http://schemas.openxmlformats.org/officeDocument/2006/relationships/hyperlink" Target="https://drive.google.com/file/d/1yA31KOSFdIahj8BFt46xE-lq0g8GSKYY/view?usp=drive_link" TargetMode="External"/><Relationship Id="rId5" Type="http://schemas.openxmlformats.org/officeDocument/2006/relationships/hyperlink" Target="https://drive.google.com/file/d/1M4dRigvijvGzelYlPn89YVOb0YMX735e/view?usp=drive_link" TargetMode="External"/><Relationship Id="rId15" Type="http://schemas.openxmlformats.org/officeDocument/2006/relationships/hyperlink" Target="https://www.ncacbsa.org/wood-badge/" TargetMode="External"/><Relationship Id="rId10" Type="http://schemas.openxmlformats.org/officeDocument/2006/relationships/hyperlink" Target="https://drive.google.com/file/d/1iHw2RTNIG7CH_KGprjxPYr4cOf3XYsmr/view?usp=drive_link" TargetMode="External"/><Relationship Id="rId4" Type="http://schemas.openxmlformats.org/officeDocument/2006/relationships/hyperlink" Target="file:///C:\Users\RusPi\Downloads\38.2%22N+77%25C2%25B015" TargetMode="External"/><Relationship Id="rId9" Type="http://schemas.openxmlformats.org/officeDocument/2006/relationships/hyperlink" Target="https://drive.google.com/file/d/185J6vmz_3PzhymcYA3naBvxZ15mO4sFI/view?usp=drive_link" TargetMode="External"/><Relationship Id="rId14" Type="http://schemas.openxmlformats.org/officeDocument/2006/relationships/hyperlink" Target="https://scoutingevent.com/082-WFASpring2024"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highadventure@ncacbsa.org" TargetMode="External"/><Relationship Id="rId3" Type="http://schemas.openxmlformats.org/officeDocument/2006/relationships/hyperlink" Target="mailto:brian@bkheath.com" TargetMode="External"/><Relationship Id="rId7" Type="http://schemas.openxmlformats.org/officeDocument/2006/relationships/hyperlink" Target="https://scoutingevent.com/082-7566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ummitbsa.org/wp-content/uploads/2023/05/INSTRUCTIONS-TO-APPLY-FOR-CAMPERSHIP.pdf" TargetMode="External"/><Relationship Id="rId5" Type="http://schemas.openxmlformats.org/officeDocument/2006/relationships/hyperlink" Target="https://www.philmontscoutranch.org/scholarship-application/" TargetMode="External"/><Relationship Id="rId10" Type="http://schemas.openxmlformats.org/officeDocument/2006/relationships/image" Target="../media/image70.jpeg"/><Relationship Id="rId4" Type="http://schemas.openxmlformats.org/officeDocument/2006/relationships/hyperlink" Target="https://filestore.scouting.org/filestore/NorthernTier/pdf/CampershipApp.pdf" TargetMode="External"/><Relationship Id="rId9" Type="http://schemas.openxmlformats.org/officeDocument/2006/relationships/hyperlink" Target="https://scoutingevent.com/082-77027"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lic.3.basecamp.com/p/hLgsVbk7Suju6cuDzQQJaEn4" TargetMode="External"/><Relationship Id="rId13" Type="http://schemas.openxmlformats.org/officeDocument/2006/relationships/image" Target="../media/image70.jpeg"/><Relationship Id="rId3" Type="http://schemas.openxmlformats.org/officeDocument/2006/relationships/hyperlink" Target="https://scoutingevent.com/082-79025-191979"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hyperlink" Target="https://www.ncacbsa.org/bcols/" TargetMode="Externa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YEWbXrtoYWU2CNNKE3GXqyG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outingevent.com/082-76291" TargetMode="External"/><Relationship Id="rId2" Type="http://schemas.openxmlformats.org/officeDocument/2006/relationships/hyperlink" Target="https://scoutingevent.com/082-77316"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site.corsizio.com/a/5bf2f8e8e6dfc6f1ca7cbd6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outingevent.com/082-ChessClassic" TargetMode="External"/><Relationship Id="rId2" Type="http://schemas.openxmlformats.org/officeDocument/2006/relationships/hyperlink" Target="https://scoutingevent.com/082-chess" TargetMode="External"/><Relationship Id="rId1" Type="http://schemas.openxmlformats.org/officeDocument/2006/relationships/slideLayout" Target="../slideLayouts/slideLayout2.xml"/><Relationship Id="rId6" Type="http://schemas.openxmlformats.org/officeDocument/2006/relationships/hyperlink" Target="https://www.ncacbsa.org/wp-content/uploads/2022/09/DC-STEM-Trek-2.pdf" TargetMode="External"/><Relationship Id="rId5" Type="http://schemas.openxmlformats.org/officeDocument/2006/relationships/hyperlink" Target="https://us.engagingnetworks.app/page/email/click/10004/2037650?email=j2mObVAw6OCBePIN6tZ3hlESkN1MQhKC&amp;campid=xocb452w9CaZkArzVWMSmA==" TargetMode="External"/><Relationship Id="rId4" Type="http://schemas.openxmlformats.org/officeDocument/2006/relationships/hyperlink" Target="https://www.mdsci.org/learn/programs-for-scouts/camp-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January 11,</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2024 GM District Merit Badge Day</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70000" lnSpcReduction="20000"/>
          </a:bodyPr>
          <a:lstStyle/>
          <a:p>
            <a:r>
              <a:rPr lang="en-US" dirty="0"/>
              <a:t>March 9</a:t>
            </a:r>
            <a:r>
              <a:rPr lang="en-US" baseline="30000" dirty="0"/>
              <a:t>th</a:t>
            </a:r>
            <a:r>
              <a:rPr lang="en-US" dirty="0"/>
              <a:t>, 2024, at Fairfax Presbyterian Church in Fairfax.</a:t>
            </a:r>
          </a:p>
          <a:p>
            <a:r>
              <a:rPr lang="en-US" dirty="0"/>
              <a:t>There are currently 110 Scouts registered today. There are still openings, but they are going fast. Please check out at the Registration site to see what is open:</a:t>
            </a:r>
          </a:p>
          <a:p>
            <a:r>
              <a:rPr lang="en-US" u="sng" dirty="0">
                <a:solidFill>
                  <a:srgbClr val="2409ED"/>
                </a:solidFill>
              </a:rPr>
              <a:t>https://site.corsizio.com/a/5bf2f8e8e6dfc6f1ca7cbd64</a:t>
            </a:r>
          </a:p>
          <a:p>
            <a:r>
              <a:rPr lang="en-US" dirty="0"/>
              <a:t>Still need the Unit’s Merit Badge Day Coordinator names and contact details or the Registration reports will be going to the Key 3 of the Units participating. Send info to : </a:t>
            </a:r>
            <a:r>
              <a:rPr lang="en-US" dirty="0">
                <a:hlinkClick r:id="rId3"/>
              </a:rPr>
              <a:t>gmasonmeritbadgeday@gmail.com</a:t>
            </a:r>
            <a:endParaRPr lang="en-US" dirty="0"/>
          </a:p>
          <a:p>
            <a:r>
              <a:rPr lang="en-US" dirty="0"/>
              <a:t>Scouts should be utilizing the merit badge books and read requirements and start tackling the “pre-work” now.</a:t>
            </a:r>
          </a:p>
          <a:p>
            <a:r>
              <a:rPr lang="en-US" b="0" i="0" dirty="0">
                <a:solidFill>
                  <a:schemeClr val="tx1"/>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is that the Scout must be a registered member of the Boy Scouts in a participating unit.</a:t>
            </a:r>
            <a:endParaRPr lang="en-US" dirty="0">
              <a:solidFill>
                <a:schemeClr val="tx1"/>
              </a:solidFill>
            </a:endParaRPr>
          </a:p>
          <a:p>
            <a:r>
              <a:rPr lang="en-US" dirty="0"/>
              <a:t>Feedback to John Drisco at </a:t>
            </a:r>
            <a:r>
              <a:rPr lang="en-US" dirty="0">
                <a:hlinkClick r:id="rId3"/>
              </a:rPr>
              <a:t>gmasonmeritbadgeday@gmail.com</a:t>
            </a:r>
            <a:endParaRPr lang="en-US" dirty="0"/>
          </a:p>
        </p:txBody>
      </p:sp>
    </p:spTree>
    <p:extLst>
      <p:ext uri="{BB962C8B-B14F-4D97-AF65-F5344CB8AC3E}">
        <p14:creationId xmlns:p14="http://schemas.microsoft.com/office/powerpoint/2010/main" val="33370049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C1EF-6F67-9B91-E141-F855F0D8C8D3}"/>
              </a:ext>
            </a:extLst>
          </p:cNvPr>
          <p:cNvSpPr>
            <a:spLocks noGrp="1"/>
          </p:cNvSpPr>
          <p:nvPr>
            <p:ph type="title"/>
          </p:nvPr>
        </p:nvSpPr>
        <p:spPr/>
        <p:txBody>
          <a:bodyPr/>
          <a:lstStyle/>
          <a:p>
            <a:r>
              <a:rPr lang="en-US" b="1" dirty="0"/>
              <a:t>Big Rock</a:t>
            </a:r>
          </a:p>
        </p:txBody>
      </p:sp>
      <p:sp>
        <p:nvSpPr>
          <p:cNvPr id="3" name="Text Placeholder 2">
            <a:extLst>
              <a:ext uri="{FF2B5EF4-FFF2-40B4-BE49-F238E27FC236}">
                <a16:creationId xmlns:a16="http://schemas.microsoft.com/office/drawing/2014/main" id="{8273EBF7-8611-B085-2276-35FA66E2B844}"/>
              </a:ext>
            </a:extLst>
          </p:cNvPr>
          <p:cNvSpPr>
            <a:spLocks noGrp="1"/>
          </p:cNvSpPr>
          <p:nvPr>
            <p:ph type="body" idx="1"/>
          </p:nvPr>
        </p:nvSpPr>
        <p:spPr>
          <a:xfrm>
            <a:off x="838200" y="1601889"/>
            <a:ext cx="10515600" cy="435133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Breakout Sessions – </a:t>
            </a:r>
          </a:p>
          <a:p>
            <a:pPr lvl="1">
              <a:lnSpc>
                <a:spcPct val="120000"/>
              </a:lnSpc>
              <a:spcBef>
                <a:spcPts val="0"/>
              </a:spcBef>
              <a:buFont typeface="Arial" panose="020B0604020202020204" pitchFamily="34" charset="0"/>
              <a:buChar char="•"/>
            </a:pPr>
            <a:r>
              <a:rPr lang="en-US" dirty="0">
                <a:solidFill>
                  <a:srgbClr val="060101"/>
                </a:solidFill>
                <a:latin typeface="Arial" panose="020B0604020202020204" pitchFamily="34" charset="0"/>
                <a:cs typeface="Arial" panose="020B0604020202020204" pitchFamily="34" charset="0"/>
              </a:rPr>
              <a:t>Cubs – Program Changes</a:t>
            </a: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Scouts BSA – OA Elections</a:t>
            </a:r>
          </a:p>
        </p:txBody>
      </p:sp>
    </p:spTree>
    <p:extLst>
      <p:ext uri="{BB962C8B-B14F-4D97-AF65-F5344CB8AC3E}">
        <p14:creationId xmlns:p14="http://schemas.microsoft.com/office/powerpoint/2010/main" val="5343551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
          <p:cNvSpPr txBox="1"/>
          <p:nvPr/>
        </p:nvSpPr>
        <p:spPr>
          <a:xfrm>
            <a:off x="6096000" y="1374843"/>
            <a:ext cx="5781600" cy="6218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t>PROGRAM UPDATES</a:t>
            </a:r>
            <a:endParaRPr kumimoji="0" sz="1400" b="1"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t>2024-25 Program Year</a:t>
            </a:r>
            <a:b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br>
            <a:endParaRPr kumimoji="0" sz="1400" b="1"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t>Effective:</a:t>
            </a:r>
            <a:b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br>
            <a:r>
              <a:rPr kumimoji="0" lang="en-US" sz="4800" b="1" i="0" u="none" strike="noStrike" kern="0" cap="none" spc="0" normalizeH="0" baseline="0" noProof="0" dirty="0">
                <a:ln>
                  <a:noFill/>
                </a:ln>
                <a:solidFill>
                  <a:srgbClr val="000000"/>
                </a:solidFill>
                <a:effectLst/>
                <a:uLnTx/>
                <a:uFillTx/>
                <a:latin typeface="Roboto Slab"/>
                <a:ea typeface="Roboto Slab"/>
                <a:cs typeface="Roboto Slab"/>
                <a:sym typeface="Roboto Slab"/>
              </a:rPr>
              <a:t>June 1, 2024</a:t>
            </a:r>
            <a:endParaRPr kumimoji="0" sz="1400" b="1"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p:txBody>
      </p:sp>
      <p:pic>
        <p:nvPicPr>
          <p:cNvPr id="247" name="Google Shape;247;p1" descr="A yellow and blue logo&#10;&#10;Description automatically generated"/>
          <p:cNvPicPr preferRelativeResize="0"/>
          <p:nvPr/>
        </p:nvPicPr>
        <p:blipFill rotWithShape="1">
          <a:blip r:embed="rId3">
            <a:alphaModFix/>
          </a:blip>
          <a:srcRect/>
          <a:stretch/>
        </p:blipFill>
        <p:spPr>
          <a:xfrm>
            <a:off x="-128049" y="558048"/>
            <a:ext cx="5781600" cy="57419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d6354835b_0_3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Why Change the Cub Program?</a:t>
            </a:r>
            <a:endParaRPr b="1" dirty="0"/>
          </a:p>
        </p:txBody>
      </p:sp>
      <p:sp>
        <p:nvSpPr>
          <p:cNvPr id="292" name="Google Shape;292;g1ed6354835b_0_303"/>
          <p:cNvSpPr txBox="1">
            <a:spLocks noGrp="1"/>
          </p:cNvSpPr>
          <p:nvPr>
            <p:ph type="body" idx="1"/>
          </p:nvPr>
        </p:nvSpPr>
        <p:spPr>
          <a:xfrm>
            <a:off x="738554" y="1481815"/>
            <a:ext cx="6198577" cy="4351200"/>
          </a:xfrm>
          <a:prstGeom prst="rect">
            <a:avLst/>
          </a:prstGeom>
          <a:noFill/>
          <a:ln>
            <a:noFill/>
          </a:ln>
        </p:spPr>
        <p:txBody>
          <a:bodyPr spcFirstLastPara="1" wrap="square" lIns="91425" tIns="45700" rIns="91425" bIns="45700" anchor="t" anchorCtr="0">
            <a:normAutofit lnSpcReduction="10000"/>
          </a:bodyPr>
          <a:lstStyle/>
          <a:p>
            <a:pPr marL="285750" indent="-285750">
              <a:buFont typeface="Arial" panose="020B0604020202020204" pitchFamily="34" charset="0"/>
              <a:buChar char="•"/>
            </a:pPr>
            <a:r>
              <a:rPr lang="en-US" dirty="0"/>
              <a:t>Average Cub tenure is short!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Parents are influential – keeping parents is key to keeping Cubs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effective to retain the Cubs we have than recruit, lose and repeat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 quality is one key to retention</a:t>
            </a:r>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sp>
        <p:nvSpPr>
          <p:cNvPr id="2" name="TextBox 1">
            <a:extLst>
              <a:ext uri="{FF2B5EF4-FFF2-40B4-BE49-F238E27FC236}">
                <a16:creationId xmlns:a16="http://schemas.microsoft.com/office/drawing/2014/main" id="{A1C27A49-E7A3-6ECB-9B8D-C56E8360FB01}"/>
              </a:ext>
            </a:extLst>
          </p:cNvPr>
          <p:cNvSpPr txBox="1"/>
          <p:nvPr/>
        </p:nvSpPr>
        <p:spPr>
          <a:xfrm>
            <a:off x="290146" y="5908100"/>
            <a:ext cx="11465169" cy="58477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Fun, Simple And Easy For Cubs, Parents and Leaders! </a:t>
            </a:r>
          </a:p>
        </p:txBody>
      </p:sp>
      <p:sp>
        <p:nvSpPr>
          <p:cNvPr id="3" name="Google Shape;294;g1ed6354835b_0_303">
            <a:extLst>
              <a:ext uri="{FF2B5EF4-FFF2-40B4-BE49-F238E27FC236}">
                <a16:creationId xmlns:a16="http://schemas.microsoft.com/office/drawing/2014/main" id="{516672C8-E307-8183-43B7-9355B7C825C4}"/>
              </a:ext>
            </a:extLst>
          </p:cNvPr>
          <p:cNvSpPr/>
          <p:nvPr/>
        </p:nvSpPr>
        <p:spPr>
          <a:xfrm>
            <a:off x="7282962" y="1458450"/>
            <a:ext cx="3941100" cy="39411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600"/>
              <a:buFont typeface="Arial"/>
              <a:buNone/>
              <a:tabLst/>
              <a:defRPr/>
            </a:pPr>
            <a:r>
              <a:rPr kumimoji="0" lang="en-US" sz="9600" b="0" i="0" u="none" strike="noStrike" kern="0" cap="none" spc="0" normalizeH="0" baseline="0" noProof="0" dirty="0">
                <a:ln>
                  <a:noFill/>
                </a:ln>
                <a:solidFill>
                  <a:srgbClr val="000000"/>
                </a:solidFill>
                <a:effectLst/>
                <a:uLnTx/>
                <a:uFillTx/>
                <a:latin typeface="Roboto Slab"/>
                <a:ea typeface="Roboto Slab"/>
                <a:cs typeface="Roboto Slab"/>
                <a:sym typeface="Roboto Slab"/>
              </a:rPr>
              <a:t>1.6</a:t>
            </a:r>
            <a:endParaRPr kumimoji="0" sz="9600" b="0" i="0" u="none" strike="noStrike" kern="0" cap="none" spc="0" normalizeH="0" baseline="0" noProof="0" dirty="0">
              <a:ln>
                <a:noFill/>
              </a:ln>
              <a:solidFill>
                <a:srgbClr val="000000"/>
              </a:solidFill>
              <a:effectLst/>
              <a:uLnTx/>
              <a:uFillTx/>
              <a:latin typeface="Roboto Slab"/>
              <a:ea typeface="Roboto Slab"/>
              <a:cs typeface="Roboto Slab"/>
              <a:sym typeface="Roboto Slab"/>
            </a:endParaRPr>
          </a:p>
        </p:txBody>
      </p:sp>
    </p:spTree>
    <p:extLst>
      <p:ext uri="{BB962C8B-B14F-4D97-AF65-F5344CB8AC3E}">
        <p14:creationId xmlns:p14="http://schemas.microsoft.com/office/powerpoint/2010/main" val="12032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7A19812A-8D9A-3299-EE9F-B8C179E854AA}"/>
              </a:ext>
            </a:extLst>
          </p:cNvPr>
          <p:cNvSpPr>
            <a:spLocks noGrp="1"/>
          </p:cNvSpPr>
          <p:nvPr>
            <p:ph type="title"/>
          </p:nvPr>
        </p:nvSpPr>
        <p:spPr>
          <a:xfrm>
            <a:off x="455066" y="1483417"/>
            <a:ext cx="3085803" cy="4355595"/>
          </a:xfrm>
        </p:spPr>
        <p:txBody>
          <a:bodyPr vert="horz" lIns="91440" tIns="45720" rIns="91440" bIns="45720" rtlCol="0" anchor="t">
            <a:normAutofit/>
          </a:bodyPr>
          <a:lstStyle/>
          <a:p>
            <a:r>
              <a:rPr lang="en-US" sz="3600" b="1" kern="1200" dirty="0">
                <a:solidFill>
                  <a:srgbClr val="FFFFFF"/>
                </a:solidFill>
                <a:latin typeface="+mj-lt"/>
                <a:ea typeface="+mj-ea"/>
                <a:cs typeface="+mj-cs"/>
              </a:rPr>
              <a:t>Feedback From over 23,000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Cub Scout Leaders and Parents</a:t>
            </a: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95% Confidence</a:t>
            </a:r>
          </a:p>
        </p:txBody>
      </p:sp>
      <p:pic>
        <p:nvPicPr>
          <p:cNvPr id="5" name="Picture 4" descr="A group of people posing for a photo&#10;&#10;Description automatically generated">
            <a:extLst>
              <a:ext uri="{FF2B5EF4-FFF2-40B4-BE49-F238E27FC236}">
                <a16:creationId xmlns:a16="http://schemas.microsoft.com/office/drawing/2014/main" id="{7752A128-0231-1AC7-4132-086C6A708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687" y="467208"/>
            <a:ext cx="6421229" cy="5923584"/>
          </a:xfrm>
          <a:prstGeom prst="rect">
            <a:avLst/>
          </a:prstGeom>
        </p:spPr>
      </p:pic>
    </p:spTree>
    <p:extLst>
      <p:ext uri="{BB962C8B-B14F-4D97-AF65-F5344CB8AC3E}">
        <p14:creationId xmlns:p14="http://schemas.microsoft.com/office/powerpoint/2010/main" val="172911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1ed6354835b_0_67" descr="Icon&#10;&#10;Description automatically generated"/>
          <p:cNvPicPr preferRelativeResize="0"/>
          <p:nvPr/>
        </p:nvPicPr>
        <p:blipFill rotWithShape="1">
          <a:blip r:embed="rId3">
            <a:alphaModFix/>
          </a:blip>
          <a:srcRect/>
          <a:stretch/>
        </p:blipFill>
        <p:spPr>
          <a:xfrm>
            <a:off x="6608508" y="2430587"/>
            <a:ext cx="1849685" cy="2255713"/>
          </a:xfrm>
          <a:prstGeom prst="rect">
            <a:avLst/>
          </a:prstGeom>
          <a:noFill/>
          <a:ln>
            <a:noFill/>
          </a:ln>
        </p:spPr>
      </p:pic>
      <p:pic>
        <p:nvPicPr>
          <p:cNvPr id="254" name="Google Shape;254;g1ed6354835b_0_67" descr="Motivate Cub Scouts with the Outdoor Activity Award - Scouting magazine"/>
          <p:cNvPicPr preferRelativeResize="0"/>
          <p:nvPr/>
        </p:nvPicPr>
        <p:blipFill rotWithShape="1">
          <a:blip r:embed="rId4">
            <a:alphaModFix/>
          </a:blip>
          <a:srcRect/>
          <a:stretch/>
        </p:blipFill>
        <p:spPr>
          <a:xfrm>
            <a:off x="9211954" y="2171387"/>
            <a:ext cx="2779239" cy="2779239"/>
          </a:xfrm>
          <a:prstGeom prst="rect">
            <a:avLst/>
          </a:prstGeom>
          <a:noFill/>
          <a:ln>
            <a:noFill/>
          </a:ln>
        </p:spPr>
      </p:pic>
      <p:pic>
        <p:nvPicPr>
          <p:cNvPr id="255" name="Google Shape;255;g1ed6354835b_0_67" descr="A yellow and blue logo&#10;&#10;Description automatically generated with low confidence"/>
          <p:cNvPicPr preferRelativeResize="0"/>
          <p:nvPr/>
        </p:nvPicPr>
        <p:blipFill rotWithShape="1">
          <a:blip r:embed="rId5">
            <a:alphaModFix/>
          </a:blip>
          <a:srcRect/>
          <a:stretch/>
        </p:blipFill>
        <p:spPr>
          <a:xfrm>
            <a:off x="338298" y="2144810"/>
            <a:ext cx="2842369" cy="2832395"/>
          </a:xfrm>
          <a:prstGeom prst="rect">
            <a:avLst/>
          </a:prstGeom>
          <a:noFill/>
          <a:ln>
            <a:noFill/>
          </a:ln>
        </p:spPr>
      </p:pic>
      <p:pic>
        <p:nvPicPr>
          <p:cNvPr id="256" name="Google Shape;256;g1ed6354835b_0_67" descr="A picture containing icon&#10;&#10;Description automatically generated"/>
          <p:cNvPicPr preferRelativeResize="0"/>
          <p:nvPr/>
        </p:nvPicPr>
        <p:blipFill rotWithShape="1">
          <a:blip r:embed="rId6">
            <a:alphaModFix/>
          </a:blip>
          <a:srcRect/>
          <a:stretch/>
        </p:blipFill>
        <p:spPr>
          <a:xfrm>
            <a:off x="3825434" y="2698680"/>
            <a:ext cx="1773582" cy="1773582"/>
          </a:xfrm>
          <a:prstGeom prst="rect">
            <a:avLst/>
          </a:prstGeom>
          <a:noFill/>
          <a:ln>
            <a:noFill/>
          </a:ln>
        </p:spPr>
      </p:pic>
      <p:sp>
        <p:nvSpPr>
          <p:cNvPr id="257" name="Google Shape;257;g1ed6354835b_0_67"/>
          <p:cNvSpPr txBox="1"/>
          <p:nvPr/>
        </p:nvSpPr>
        <p:spPr>
          <a:xfrm>
            <a:off x="253723" y="4800600"/>
            <a:ext cx="30114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2400" b="1" i="0" u="sng" strike="noStrike" kern="0" cap="none" spc="0" normalizeH="0" baseline="0" noProof="0">
                <a:ln>
                  <a:noFill/>
                </a:ln>
                <a:solidFill>
                  <a:srgbClr val="000000"/>
                </a:solidFill>
                <a:effectLst/>
                <a:uLnTx/>
                <a:uFillTx/>
                <a:latin typeface="Roboto Slab"/>
                <a:ea typeface="Roboto Slab"/>
                <a:cs typeface="Roboto Slab"/>
                <a:sym typeface="Roboto Slab"/>
              </a:rPr>
              <a:t>BOBCAT</a:t>
            </a:r>
            <a:endParaRPr kumimoji="0" sz="1400" b="0" i="0" u="none" strike="noStrike" kern="0" cap="none" spc="0" normalizeH="0" baseline="0" noProof="0">
              <a:ln>
                <a:noFill/>
              </a:ln>
              <a:solidFill>
                <a:srgbClr val="000000"/>
              </a:solidFill>
              <a:effectLst/>
              <a:uLnTx/>
              <a:uFillTx/>
              <a:latin typeface="Roboto Slab"/>
              <a:ea typeface="Roboto Slab"/>
              <a:cs typeface="Roboto Slab"/>
              <a:sym typeface="Roboto Slab"/>
            </a:endParaRPr>
          </a:p>
        </p:txBody>
      </p:sp>
      <p:sp>
        <p:nvSpPr>
          <p:cNvPr id="258" name="Google Shape;258;g1ed6354835b_0_67"/>
          <p:cNvSpPr txBox="1"/>
          <p:nvPr/>
        </p:nvSpPr>
        <p:spPr>
          <a:xfrm>
            <a:off x="3157327" y="4764651"/>
            <a:ext cx="30114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2400" b="1" i="0" u="sng" strike="noStrike" kern="0" cap="none" spc="0" normalizeH="0" baseline="0" noProof="0">
                <a:ln>
                  <a:noFill/>
                </a:ln>
                <a:solidFill>
                  <a:srgbClr val="000000"/>
                </a:solidFill>
                <a:effectLst/>
                <a:uLnTx/>
                <a:uFillTx/>
                <a:latin typeface="Roboto Slab"/>
                <a:ea typeface="Roboto Slab"/>
                <a:cs typeface="Roboto Slab"/>
                <a:sym typeface="Roboto Slab"/>
              </a:rPr>
              <a:t>ADVENTURES</a:t>
            </a:r>
            <a:endParaRPr kumimoji="0" sz="1400" b="0" i="0" u="none" strike="noStrike" kern="0" cap="none" spc="0" normalizeH="0" baseline="0" noProof="0">
              <a:ln>
                <a:noFill/>
              </a:ln>
              <a:solidFill>
                <a:srgbClr val="000000"/>
              </a:solidFill>
              <a:effectLst/>
              <a:uLnTx/>
              <a:uFillTx/>
              <a:latin typeface="Roboto Slab"/>
              <a:ea typeface="Roboto Slab"/>
              <a:cs typeface="Roboto Slab"/>
              <a:sym typeface="Roboto Slab"/>
            </a:endParaRPr>
          </a:p>
        </p:txBody>
      </p:sp>
      <p:sp>
        <p:nvSpPr>
          <p:cNvPr id="259" name="Google Shape;259;g1ed6354835b_0_67"/>
          <p:cNvSpPr txBox="1"/>
          <p:nvPr/>
        </p:nvSpPr>
        <p:spPr>
          <a:xfrm>
            <a:off x="5806261" y="4782219"/>
            <a:ext cx="3760200" cy="4155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2100" b="1" i="0" u="sng" strike="noStrike" kern="0" cap="none" spc="0" normalizeH="0" baseline="0" noProof="0">
                <a:ln>
                  <a:noFill/>
                </a:ln>
                <a:solidFill>
                  <a:srgbClr val="000000"/>
                </a:solidFill>
                <a:effectLst/>
                <a:uLnTx/>
                <a:uFillTx/>
                <a:latin typeface="Roboto Slab"/>
                <a:ea typeface="Roboto Slab"/>
                <a:cs typeface="Roboto Slab"/>
                <a:sym typeface="Roboto Slab"/>
              </a:rPr>
              <a:t>WEBELOS (4</a:t>
            </a:r>
            <a:r>
              <a:rPr kumimoji="0" lang="en-US" sz="2100" b="1" i="0" u="sng" strike="noStrike" kern="0" cap="none" spc="0" normalizeH="0" baseline="30000" noProof="0">
                <a:ln>
                  <a:noFill/>
                </a:ln>
                <a:solidFill>
                  <a:srgbClr val="000000"/>
                </a:solidFill>
                <a:effectLst/>
                <a:uLnTx/>
                <a:uFillTx/>
                <a:latin typeface="Roboto Slab"/>
                <a:ea typeface="Roboto Slab"/>
                <a:cs typeface="Roboto Slab"/>
                <a:sym typeface="Roboto Slab"/>
              </a:rPr>
              <a:t>TH</a:t>
            </a:r>
            <a:r>
              <a:rPr kumimoji="0" lang="en-US" sz="2100" b="1" i="0" u="sng" strike="noStrike" kern="0" cap="none" spc="0" normalizeH="0" baseline="0" noProof="0">
                <a:ln>
                  <a:noFill/>
                </a:ln>
                <a:solidFill>
                  <a:srgbClr val="000000"/>
                </a:solidFill>
                <a:effectLst/>
                <a:uLnTx/>
                <a:uFillTx/>
                <a:latin typeface="Roboto Slab"/>
                <a:ea typeface="Roboto Slab"/>
                <a:cs typeface="Roboto Slab"/>
                <a:sym typeface="Roboto Slab"/>
              </a:rPr>
              <a:t>/5</a:t>
            </a:r>
            <a:r>
              <a:rPr kumimoji="0" lang="en-US" sz="2100" b="1" i="0" u="sng" strike="noStrike" kern="0" cap="none" spc="0" normalizeH="0" baseline="30000" noProof="0">
                <a:ln>
                  <a:noFill/>
                </a:ln>
                <a:solidFill>
                  <a:srgbClr val="000000"/>
                </a:solidFill>
                <a:effectLst/>
                <a:uLnTx/>
                <a:uFillTx/>
                <a:latin typeface="Roboto Slab"/>
                <a:ea typeface="Roboto Slab"/>
                <a:cs typeface="Roboto Slab"/>
                <a:sym typeface="Roboto Slab"/>
              </a:rPr>
              <a:t>TH</a:t>
            </a:r>
            <a:r>
              <a:rPr kumimoji="0" lang="en-US" sz="2100" b="1" i="0" u="sng" strike="noStrike" kern="0" cap="none" spc="0" normalizeH="0" baseline="0" noProof="0">
                <a:ln>
                  <a:noFill/>
                </a:ln>
                <a:solidFill>
                  <a:srgbClr val="000000"/>
                </a:solidFill>
                <a:effectLst/>
                <a:uLnTx/>
                <a:uFillTx/>
                <a:latin typeface="Roboto Slab"/>
                <a:ea typeface="Roboto Slab"/>
                <a:cs typeface="Roboto Slab"/>
                <a:sym typeface="Roboto Slab"/>
              </a:rPr>
              <a:t> GRADE)</a:t>
            </a:r>
            <a:endParaRPr kumimoji="0" sz="1100" b="0" i="0" u="none" strike="noStrike" kern="0" cap="none" spc="0" normalizeH="0" baseline="0" noProof="0">
              <a:ln>
                <a:noFill/>
              </a:ln>
              <a:solidFill>
                <a:srgbClr val="000000"/>
              </a:solidFill>
              <a:effectLst/>
              <a:uLnTx/>
              <a:uFillTx/>
              <a:latin typeface="Roboto Slab"/>
              <a:ea typeface="Roboto Slab"/>
              <a:cs typeface="Roboto Slab"/>
              <a:sym typeface="Roboto Slab"/>
            </a:endParaRPr>
          </a:p>
        </p:txBody>
      </p:sp>
      <p:sp>
        <p:nvSpPr>
          <p:cNvPr id="260" name="Google Shape;260;g1ed6354835b_0_67"/>
          <p:cNvSpPr txBox="1"/>
          <p:nvPr/>
        </p:nvSpPr>
        <p:spPr>
          <a:xfrm>
            <a:off x="9072449" y="4746565"/>
            <a:ext cx="30114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US" sz="2400" b="1" i="0" u="sng" strike="noStrike" kern="0" cap="none" spc="0" normalizeH="0" baseline="0" noProof="0">
                <a:ln>
                  <a:noFill/>
                </a:ln>
                <a:solidFill>
                  <a:srgbClr val="000000"/>
                </a:solidFill>
                <a:effectLst/>
                <a:uLnTx/>
                <a:uFillTx/>
                <a:latin typeface="Roboto Slab"/>
                <a:ea typeface="Roboto Slab"/>
                <a:cs typeface="Roboto Slab"/>
                <a:sym typeface="Roboto Slab"/>
              </a:rPr>
              <a:t>AWARDS</a:t>
            </a:r>
            <a:endParaRPr kumimoji="0" sz="1400" b="1" i="0" u="none" strike="noStrike" kern="0" cap="none" spc="0" normalizeH="0" baseline="0" noProof="0">
              <a:ln>
                <a:noFill/>
              </a:ln>
              <a:solidFill>
                <a:srgbClr val="000000"/>
              </a:solidFill>
              <a:effectLst/>
              <a:uLnTx/>
              <a:uFillTx/>
              <a:latin typeface="Roboto Slab"/>
              <a:ea typeface="Roboto Slab"/>
              <a:cs typeface="Roboto Slab"/>
              <a:sym typeface="Roboto Slab"/>
            </a:endParaRPr>
          </a:p>
        </p:txBody>
      </p:sp>
      <p:sp>
        <p:nvSpPr>
          <p:cNvPr id="261" name="Google Shape;261;g1ed6354835b_0_6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Roboto Slab"/>
                <a:ea typeface="Roboto Slab"/>
                <a:cs typeface="Roboto Slab"/>
                <a:sym typeface="Roboto Slab"/>
              </a:rPr>
              <a:t>4 Major areas of focus:</a:t>
            </a:r>
            <a:endParaRPr>
              <a:latin typeface="Roboto Slab"/>
              <a:ea typeface="Roboto Slab"/>
              <a:cs typeface="Roboto Slab"/>
              <a:sym typeface="Roboto Slab"/>
            </a:endParaRPr>
          </a:p>
        </p:txBody>
      </p:sp>
      <p:sp>
        <p:nvSpPr>
          <p:cNvPr id="2" name="Text Placeholder 1">
            <a:extLst>
              <a:ext uri="{FF2B5EF4-FFF2-40B4-BE49-F238E27FC236}">
                <a16:creationId xmlns:a16="http://schemas.microsoft.com/office/drawing/2014/main" id="{BB3ABDCC-779B-5179-4288-79EDD2006779}"/>
              </a:ext>
            </a:extLst>
          </p:cNvPr>
          <p:cNvSpPr>
            <a:spLocks noGrp="1"/>
          </p:cNvSpPr>
          <p:nvPr>
            <p:ph type="body"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96BF07-0DC2-DD80-B87A-1608C0DA36EB}"/>
              </a:ext>
            </a:extLst>
          </p:cNvPr>
          <p:cNvSpPr>
            <a:spLocks noGrp="1"/>
          </p:cNvSpPr>
          <p:nvPr>
            <p:ph type="title"/>
          </p:nvPr>
        </p:nvSpPr>
        <p:spPr/>
        <p:txBody>
          <a:bodyPr vert="horz" lIns="91440" tIns="45720" rIns="91440" bIns="45720" rtlCol="0" anchor="ctr">
            <a:normAutofit/>
          </a:bodyPr>
          <a:lstStyle/>
          <a:p>
            <a:r>
              <a:rPr lang="en-US" sz="5400" b="1" dirty="0"/>
              <a:t>Bobcat’s New Look</a:t>
            </a:r>
            <a:endParaRPr lang="en-US" sz="4000" dirty="0">
              <a:solidFill>
                <a:schemeClr val="tx1"/>
              </a:solidFill>
            </a:endParaRPr>
          </a:p>
        </p:txBody>
      </p:sp>
      <p:sp>
        <p:nvSpPr>
          <p:cNvPr id="2" name="Text Placeholder 1">
            <a:extLst>
              <a:ext uri="{FF2B5EF4-FFF2-40B4-BE49-F238E27FC236}">
                <a16:creationId xmlns:a16="http://schemas.microsoft.com/office/drawing/2014/main" id="{796C209C-A6F7-7CF5-B298-B642E726CE62}"/>
              </a:ext>
            </a:extLst>
          </p:cNvPr>
          <p:cNvSpPr>
            <a:spLocks noGrp="1"/>
          </p:cNvSpPr>
          <p:nvPr>
            <p:ph type="body" idx="1"/>
          </p:nvPr>
        </p:nvSpPr>
        <p:spPr/>
        <p:txBody>
          <a:bodyPr/>
          <a:lstStyle/>
          <a:p>
            <a:endParaRPr lang="en-US" dirty="0"/>
          </a:p>
        </p:txBody>
      </p:sp>
      <p:pic>
        <p:nvPicPr>
          <p:cNvPr id="5" name="Picture 4" descr="A close-up of a sign&#10;&#10;Description automatically generated">
            <a:extLst>
              <a:ext uri="{FF2B5EF4-FFF2-40B4-BE49-F238E27FC236}">
                <a16:creationId xmlns:a16="http://schemas.microsoft.com/office/drawing/2014/main" id="{2EF67FDC-E04C-8D0C-4B79-592DEC465F89}"/>
              </a:ext>
            </a:extLst>
          </p:cNvPr>
          <p:cNvPicPr>
            <a:picLocks noChangeAspect="1"/>
          </p:cNvPicPr>
          <p:nvPr/>
        </p:nvPicPr>
        <p:blipFill rotWithShape="1">
          <a:blip r:embed="rId3">
            <a:extLst>
              <a:ext uri="{28A0092B-C50C-407E-A947-70E740481C1C}">
                <a14:useLocalDpi xmlns:a14="http://schemas.microsoft.com/office/drawing/2010/main" val="0"/>
              </a:ext>
            </a:extLst>
          </a:blip>
          <a:srcRect l="57128" r="20365"/>
          <a:stretch/>
        </p:blipFill>
        <p:spPr>
          <a:xfrm>
            <a:off x="8319782" y="2595126"/>
            <a:ext cx="2628183" cy="3182112"/>
          </a:xfrm>
          <a:prstGeom prst="rect">
            <a:avLst/>
          </a:prstGeom>
        </p:spPr>
      </p:pic>
      <p:pic>
        <p:nvPicPr>
          <p:cNvPr id="7" name="Picture 6" descr="A yellow and blue square with a cat face&#10;&#10;Description automatically generated">
            <a:extLst>
              <a:ext uri="{FF2B5EF4-FFF2-40B4-BE49-F238E27FC236}">
                <a16:creationId xmlns:a16="http://schemas.microsoft.com/office/drawing/2014/main" id="{C5E47017-9128-B35D-F838-ED1EC662C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581" y="2469666"/>
            <a:ext cx="3193316" cy="3182112"/>
          </a:xfrm>
          <a:prstGeom prst="rect">
            <a:avLst/>
          </a:prstGeom>
        </p:spPr>
      </p:pic>
      <p:sp>
        <p:nvSpPr>
          <p:cNvPr id="3" name="Arrow: Right 2">
            <a:extLst>
              <a:ext uri="{FF2B5EF4-FFF2-40B4-BE49-F238E27FC236}">
                <a16:creationId xmlns:a16="http://schemas.microsoft.com/office/drawing/2014/main" id="{7CBFB6D8-E323-8E2B-090F-F21707B04386}"/>
              </a:ext>
            </a:extLst>
          </p:cNvPr>
          <p:cNvSpPr/>
          <p:nvPr/>
        </p:nvSpPr>
        <p:spPr>
          <a:xfrm>
            <a:off x="4587370" y="3623186"/>
            <a:ext cx="3391938" cy="875071"/>
          </a:xfrm>
          <a:prstGeom prst="rightArrow">
            <a:avLst/>
          </a:prstGeom>
          <a:ln w="28575">
            <a:solidFill>
              <a:schemeClr val="accent5">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75613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d6354835b_0_30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Reimagined Adventures</a:t>
            </a:r>
            <a:endParaRPr b="1" dirty="0"/>
          </a:p>
        </p:txBody>
      </p:sp>
      <p:sp>
        <p:nvSpPr>
          <p:cNvPr id="292" name="Google Shape;292;g1ed6354835b_0_303"/>
          <p:cNvSpPr txBox="1">
            <a:spLocks noGrp="1"/>
          </p:cNvSpPr>
          <p:nvPr>
            <p:ph type="body" idx="1"/>
          </p:nvPr>
        </p:nvSpPr>
        <p:spPr>
          <a:xfrm>
            <a:off x="841131" y="1803888"/>
            <a:ext cx="6179101"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sz="3200" dirty="0"/>
              <a:t>Simple structure </a:t>
            </a:r>
          </a:p>
          <a:p>
            <a:pPr lvl="1">
              <a:spcBef>
                <a:spcPts val="1000"/>
              </a:spcBef>
            </a:pPr>
            <a:r>
              <a:rPr lang="en-US" sz="2800" dirty="0"/>
              <a:t>6 required adventures at each rank</a:t>
            </a:r>
          </a:p>
          <a:p>
            <a:pPr lvl="1">
              <a:spcBef>
                <a:spcPts val="1000"/>
              </a:spcBef>
            </a:pPr>
            <a:r>
              <a:rPr lang="en-US" sz="2800" dirty="0"/>
              <a:t>2 elective adventures</a:t>
            </a:r>
          </a:p>
          <a:p>
            <a:pPr marL="457200" lvl="0" indent="-342900" algn="l" rtl="0">
              <a:lnSpc>
                <a:spcPct val="90000"/>
              </a:lnSpc>
              <a:spcBef>
                <a:spcPts val="1000"/>
              </a:spcBef>
              <a:spcAft>
                <a:spcPts val="0"/>
              </a:spcAft>
              <a:buSzPts val="1800"/>
              <a:buChar char="•"/>
            </a:pPr>
            <a:r>
              <a:rPr lang="en-US" sz="3200" dirty="0"/>
              <a:t>Dens can do more than two electives if they want</a:t>
            </a:r>
          </a:p>
          <a:p>
            <a:pPr marL="0" lvl="0" indent="0" algn="l" rtl="0">
              <a:lnSpc>
                <a:spcPct val="90000"/>
              </a:lnSpc>
              <a:spcBef>
                <a:spcPts val="1000"/>
              </a:spcBef>
              <a:spcAft>
                <a:spcPts val="0"/>
              </a:spcAft>
              <a:buSzPts val="1800"/>
              <a:buNone/>
            </a:pPr>
            <a:endParaRPr sz="3200" dirty="0"/>
          </a:p>
          <a:p>
            <a:pPr marL="0" lvl="0" indent="0" algn="l" rtl="0">
              <a:lnSpc>
                <a:spcPct val="90000"/>
              </a:lnSpc>
              <a:spcBef>
                <a:spcPts val="1000"/>
              </a:spcBef>
              <a:spcAft>
                <a:spcPts val="0"/>
              </a:spcAft>
              <a:buSzPts val="1800"/>
              <a:buNone/>
            </a:pPr>
            <a:endParaRPr sz="3200" dirty="0"/>
          </a:p>
        </p:txBody>
      </p:sp>
      <p:sp>
        <p:nvSpPr>
          <p:cNvPr id="294" name="Google Shape;294;g1ed6354835b_0_303"/>
          <p:cNvSpPr/>
          <p:nvPr/>
        </p:nvSpPr>
        <p:spPr>
          <a:xfrm>
            <a:off x="7130563" y="1607919"/>
            <a:ext cx="4016828" cy="3941100"/>
          </a:xfrm>
          <a:prstGeom prst="ellipse">
            <a:avLst/>
          </a:prstGeom>
          <a:solidFill>
            <a:srgbClr val="003F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600"/>
              <a:buFont typeface="Arial"/>
              <a:buNone/>
              <a:tabLst/>
              <a:defRPr/>
            </a:pPr>
            <a:r>
              <a:rPr kumimoji="0" lang="en-US" sz="9600" b="0" i="0" u="none" strike="noStrike" kern="0" cap="none" spc="0" normalizeH="0" baseline="0" noProof="0" dirty="0">
                <a:ln>
                  <a:noFill/>
                </a:ln>
                <a:solidFill>
                  <a:srgbClr val="FFFFFF"/>
                </a:solidFill>
                <a:effectLst/>
                <a:uLnTx/>
                <a:uFillTx/>
                <a:latin typeface="Roboto Slab"/>
                <a:ea typeface="Roboto Slab"/>
                <a:cs typeface="Roboto Slab"/>
                <a:sym typeface="Roboto Slab"/>
              </a:rPr>
              <a:t>6 + 2</a:t>
            </a:r>
            <a:endParaRPr kumimoji="0" sz="9600" b="0"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Tree>
    <p:extLst>
      <p:ext uri="{BB962C8B-B14F-4D97-AF65-F5344CB8AC3E}">
        <p14:creationId xmlns:p14="http://schemas.microsoft.com/office/powerpoint/2010/main" val="29847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7"/>
          <p:cNvGrpSpPr/>
          <p:nvPr/>
        </p:nvGrpSpPr>
        <p:grpSpPr>
          <a:xfrm>
            <a:off x="-12708" y="64606"/>
            <a:ext cx="12225106" cy="6793394"/>
            <a:chOff x="-12097" y="66213"/>
            <a:chExt cx="12225106" cy="6793394"/>
          </a:xfrm>
        </p:grpSpPr>
        <p:sp>
          <p:nvSpPr>
            <p:cNvPr id="310" name="Google Shape;310;p7"/>
            <p:cNvSpPr/>
            <p:nvPr/>
          </p:nvSpPr>
          <p:spPr>
            <a:xfrm>
              <a:off x="-12097" y="1213617"/>
              <a:ext cx="2042776" cy="5644382"/>
            </a:xfrm>
            <a:prstGeom prst="rect">
              <a:avLst/>
            </a:prstGeom>
            <a:solidFill>
              <a:srgbClr val="FFC000">
                <a:alpha val="6941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1" name="Google Shape;311;p7"/>
            <p:cNvSpPr/>
            <p:nvPr/>
          </p:nvSpPr>
          <p:spPr>
            <a:xfrm>
              <a:off x="8150886" y="1213617"/>
              <a:ext cx="2023241" cy="5644383"/>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2" name="Google Shape;312;p7"/>
            <p:cNvSpPr/>
            <p:nvPr/>
          </p:nvSpPr>
          <p:spPr>
            <a:xfrm>
              <a:off x="10172175" y="1215224"/>
              <a:ext cx="2040834" cy="5644383"/>
            </a:xfrm>
            <a:prstGeom prst="rect">
              <a:avLst/>
            </a:prstGeom>
            <a:solidFill>
              <a:srgbClr val="996600">
                <a:alpha val="4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3" name="Google Shape;313;p7"/>
            <p:cNvSpPr/>
            <p:nvPr/>
          </p:nvSpPr>
          <p:spPr>
            <a:xfrm>
              <a:off x="2012482" y="1213618"/>
              <a:ext cx="2061486" cy="5644382"/>
            </a:xfrm>
            <a:prstGeom prst="rect">
              <a:avLst/>
            </a:prstGeom>
            <a:solidFill>
              <a:srgbClr val="ED7D31">
                <a:alpha val="6941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7"/>
            <p:cNvSpPr/>
            <p:nvPr/>
          </p:nvSpPr>
          <p:spPr>
            <a:xfrm>
              <a:off x="4074070" y="1213618"/>
              <a:ext cx="2043329" cy="5644382"/>
            </a:xfrm>
            <a:prstGeom prst="rect">
              <a:avLst/>
            </a:prstGeom>
            <a:solidFill>
              <a:srgbClr val="DD1A32">
                <a:alpha val="6941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5" name="Google Shape;315;p7"/>
            <p:cNvSpPr/>
            <p:nvPr/>
          </p:nvSpPr>
          <p:spPr>
            <a:xfrm>
              <a:off x="6116044" y="1213617"/>
              <a:ext cx="2040833" cy="5644383"/>
            </a:xfrm>
            <a:prstGeom prst="rect">
              <a:avLst/>
            </a:prstGeom>
            <a:solidFill>
              <a:srgbClr val="99CAE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6" name="Google Shape;316;p7" descr="Image result for cub scout arrow of light"/>
            <p:cNvPicPr preferRelativeResize="0"/>
            <p:nvPr/>
          </p:nvPicPr>
          <p:blipFill rotWithShape="1">
            <a:blip r:embed="rId3">
              <a:alphaModFix/>
            </a:blip>
            <a:srcRect l="2477" t="8584" r="3952" b="7442"/>
            <a:stretch/>
          </p:blipFill>
          <p:spPr>
            <a:xfrm>
              <a:off x="10439767" y="1278954"/>
              <a:ext cx="1357324" cy="403103"/>
            </a:xfrm>
            <a:prstGeom prst="rect">
              <a:avLst/>
            </a:prstGeom>
            <a:noFill/>
            <a:ln>
              <a:noFill/>
            </a:ln>
            <a:effectLst>
              <a:outerShdw blurRad="304800" dist="139700" dir="2700000" algn="ctr" rotWithShape="0">
                <a:schemeClr val="dk1">
                  <a:alpha val="64313"/>
                </a:schemeClr>
              </a:outerShdw>
            </a:effectLst>
          </p:spPr>
        </p:pic>
        <p:pic>
          <p:nvPicPr>
            <p:cNvPr id="317" name="Google Shape;317;p7" descr="Image result for cub scout webelos"/>
            <p:cNvPicPr preferRelativeResize="0"/>
            <p:nvPr/>
          </p:nvPicPr>
          <p:blipFill rotWithShape="1">
            <a:blip r:embed="rId4">
              <a:alphaModFix/>
            </a:blip>
            <a:srcRect/>
            <a:stretch/>
          </p:blipFill>
          <p:spPr>
            <a:xfrm>
              <a:off x="8138005" y="1280442"/>
              <a:ext cx="866399" cy="925319"/>
            </a:xfrm>
            <a:prstGeom prst="rect">
              <a:avLst/>
            </a:prstGeom>
            <a:noFill/>
            <a:ln>
              <a:noFill/>
            </a:ln>
            <a:effectLst>
              <a:outerShdw blurRad="292100" dist="139700" dir="2700000" algn="ctr" rotWithShape="0">
                <a:schemeClr val="dk1">
                  <a:alpha val="64313"/>
                </a:schemeClr>
              </a:outerShdw>
            </a:effectLst>
          </p:spPr>
        </p:pic>
        <p:sp>
          <p:nvSpPr>
            <p:cNvPr id="318" name="Google Shape;318;p7"/>
            <p:cNvSpPr/>
            <p:nvPr/>
          </p:nvSpPr>
          <p:spPr>
            <a:xfrm>
              <a:off x="8761683" y="1963525"/>
              <a:ext cx="292177" cy="29093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7"/>
            <p:cNvSpPr/>
            <p:nvPr/>
          </p:nvSpPr>
          <p:spPr>
            <a:xfrm>
              <a:off x="2692426" y="1861748"/>
              <a:ext cx="3016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7"/>
            <p:cNvSpPr txBox="1"/>
            <p:nvPr/>
          </p:nvSpPr>
          <p:spPr>
            <a:xfrm>
              <a:off x="2708692" y="1448102"/>
              <a:ext cx="1333773" cy="6155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TIGER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1</a:t>
              </a:r>
              <a:r>
                <a:rPr kumimoji="0" lang="en-US" sz="1600" b="0" i="0" u="none" strike="noStrike" kern="0" cap="none" spc="0" normalizeH="0" baseline="30000" noProof="0">
                  <a:ln>
                    <a:noFill/>
                  </a:ln>
                  <a:solidFill>
                    <a:srgbClr val="000000"/>
                  </a:solidFill>
                  <a:effectLst/>
                  <a:uLnTx/>
                  <a:uFillTx/>
                  <a:latin typeface="Calibri"/>
                  <a:ea typeface="Calibri"/>
                  <a:cs typeface="Calibri"/>
                  <a:sym typeface="Calibri"/>
                </a:rPr>
                <a:t>st</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1" name="Google Shape;321;p7"/>
            <p:cNvSpPr txBox="1"/>
            <p:nvPr/>
          </p:nvSpPr>
          <p:spPr>
            <a:xfrm>
              <a:off x="4762966" y="1425900"/>
              <a:ext cx="1388032" cy="6155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WOLF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2</a:t>
              </a:r>
              <a:r>
                <a:rPr kumimoji="0" lang="en-US" sz="1600" b="0" i="0" u="none" strike="noStrike" kern="0" cap="none" spc="0" normalizeH="0" baseline="30000" noProof="0">
                  <a:ln>
                    <a:noFill/>
                  </a:ln>
                  <a:solidFill>
                    <a:srgbClr val="000000"/>
                  </a:solidFill>
                  <a:effectLst/>
                  <a:uLnTx/>
                  <a:uFillTx/>
                  <a:latin typeface="Calibri"/>
                  <a:ea typeface="Calibri"/>
                  <a:cs typeface="Calibri"/>
                  <a:sym typeface="Calibri"/>
                </a:rPr>
                <a:t>ND</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2" name="Google Shape;322;p7"/>
            <p:cNvSpPr txBox="1"/>
            <p:nvPr/>
          </p:nvSpPr>
          <p:spPr>
            <a:xfrm>
              <a:off x="6793493" y="1384700"/>
              <a:ext cx="1325695" cy="6155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BEAR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3</a:t>
              </a:r>
              <a:r>
                <a:rPr kumimoji="0" lang="en-US" sz="1600" b="0" i="0" u="none" strike="noStrike" kern="0" cap="none" spc="0" normalizeH="0" baseline="30000" noProof="0">
                  <a:ln>
                    <a:noFill/>
                  </a:ln>
                  <a:solidFill>
                    <a:srgbClr val="000000"/>
                  </a:solidFill>
                  <a:effectLst/>
                  <a:uLnTx/>
                  <a:uFillTx/>
                  <a:latin typeface="Calibri"/>
                  <a:ea typeface="Calibri"/>
                  <a:cs typeface="Calibri"/>
                  <a:sym typeface="Calibri"/>
                </a:rPr>
                <a:t>RD</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3" name="Google Shape;323;p7"/>
            <p:cNvSpPr/>
            <p:nvPr/>
          </p:nvSpPr>
          <p:spPr>
            <a:xfrm>
              <a:off x="2260159" y="6418327"/>
              <a:ext cx="274662" cy="27445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24" name="Google Shape;324;p7" descr="Logo&#10;&#10;Description automatically generated"/>
            <p:cNvPicPr preferRelativeResize="0"/>
            <p:nvPr/>
          </p:nvPicPr>
          <p:blipFill rotWithShape="1">
            <a:blip r:embed="rId5">
              <a:alphaModFix/>
            </a:blip>
            <a:srcRect/>
            <a:stretch/>
          </p:blipFill>
          <p:spPr>
            <a:xfrm>
              <a:off x="2088513" y="1295367"/>
              <a:ext cx="803847" cy="803847"/>
            </a:xfrm>
            <a:prstGeom prst="rect">
              <a:avLst/>
            </a:prstGeom>
            <a:noFill/>
            <a:ln>
              <a:noFill/>
            </a:ln>
            <a:effectLst>
              <a:outerShdw blurRad="292100" dist="139700" dir="2700000" algn="tl" rotWithShape="0">
                <a:srgbClr val="333333">
                  <a:alpha val="64313"/>
                </a:srgbClr>
              </a:outerShdw>
            </a:effectLst>
          </p:spPr>
        </p:pic>
        <p:pic>
          <p:nvPicPr>
            <p:cNvPr id="325" name="Google Shape;325;p7" descr="Logo&#10;&#10;Description automatically generated"/>
            <p:cNvPicPr preferRelativeResize="0"/>
            <p:nvPr/>
          </p:nvPicPr>
          <p:blipFill rotWithShape="1">
            <a:blip r:embed="rId6">
              <a:alphaModFix/>
            </a:blip>
            <a:srcRect/>
            <a:stretch/>
          </p:blipFill>
          <p:spPr>
            <a:xfrm>
              <a:off x="6144415" y="1284230"/>
              <a:ext cx="816608" cy="816608"/>
            </a:xfrm>
            <a:prstGeom prst="rect">
              <a:avLst/>
            </a:prstGeom>
            <a:noFill/>
            <a:ln>
              <a:noFill/>
            </a:ln>
            <a:effectLst>
              <a:outerShdw blurRad="292100" dist="139700" dir="2700000" algn="tl" rotWithShape="0">
                <a:srgbClr val="333333">
                  <a:alpha val="64313"/>
                </a:srgbClr>
              </a:outerShdw>
            </a:effectLst>
          </p:spPr>
        </p:pic>
        <p:sp>
          <p:nvSpPr>
            <p:cNvPr id="326" name="Google Shape;326;p7"/>
            <p:cNvSpPr/>
            <p:nvPr/>
          </p:nvSpPr>
          <p:spPr>
            <a:xfrm>
              <a:off x="6631242" y="1908523"/>
              <a:ext cx="292177" cy="29093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7"/>
            <p:cNvSpPr/>
            <p:nvPr/>
          </p:nvSpPr>
          <p:spPr>
            <a:xfrm>
              <a:off x="1473058" y="1715789"/>
              <a:ext cx="23756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8" name="Google Shape;328;p7" descr="Image result for cub scout wolf"/>
            <p:cNvPicPr preferRelativeResize="0"/>
            <p:nvPr/>
          </p:nvPicPr>
          <p:blipFill rotWithShape="1">
            <a:blip r:embed="rId7">
              <a:alphaModFix/>
            </a:blip>
            <a:srcRect/>
            <a:stretch/>
          </p:blipFill>
          <p:spPr>
            <a:xfrm>
              <a:off x="4103034" y="1282418"/>
              <a:ext cx="903570" cy="903570"/>
            </a:xfrm>
            <a:prstGeom prst="rect">
              <a:avLst/>
            </a:prstGeom>
            <a:noFill/>
            <a:ln>
              <a:noFill/>
            </a:ln>
            <a:effectLst>
              <a:outerShdw blurRad="292100" dist="139700" dir="2700000" algn="ctr" rotWithShape="0">
                <a:schemeClr val="dk1">
                  <a:alpha val="64313"/>
                </a:schemeClr>
              </a:outerShdw>
            </a:effectLst>
          </p:spPr>
        </p:pic>
        <p:sp>
          <p:nvSpPr>
            <p:cNvPr id="329" name="Google Shape;329;p7"/>
            <p:cNvSpPr/>
            <p:nvPr/>
          </p:nvSpPr>
          <p:spPr>
            <a:xfrm>
              <a:off x="4692249" y="1918634"/>
              <a:ext cx="3016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0" name="Google Shape;330;p7"/>
            <p:cNvSpPr/>
            <p:nvPr/>
          </p:nvSpPr>
          <p:spPr>
            <a:xfrm>
              <a:off x="11764208" y="1505587"/>
              <a:ext cx="3016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31" name="Google Shape;331;p7"/>
            <p:cNvGrpSpPr/>
            <p:nvPr/>
          </p:nvGrpSpPr>
          <p:grpSpPr>
            <a:xfrm>
              <a:off x="39490" y="66213"/>
              <a:ext cx="3097854" cy="1060218"/>
              <a:chOff x="7686" y="18507"/>
              <a:chExt cx="3097854" cy="1060218"/>
            </a:xfrm>
          </p:grpSpPr>
          <p:sp>
            <p:nvSpPr>
              <p:cNvPr id="332" name="Google Shape;332;p7"/>
              <p:cNvSpPr txBox="1"/>
              <p:nvPr/>
            </p:nvSpPr>
            <p:spPr>
              <a:xfrm>
                <a:off x="25137" y="18507"/>
                <a:ext cx="3080403"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t>2024-2025</a:t>
                </a:r>
                <a:r>
                  <a:rPr kumimoji="0" lang="en-US" sz="24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t> </a:t>
                </a:r>
                <a:br>
                  <a:rPr kumimoji="0" lang="en-US" sz="24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br>
                <a:r>
                  <a:rPr kumimoji="0" lang="en-US" sz="16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t>Cub Scout Badges of Rank</a:t>
                </a:r>
                <a:endParaRPr kumimoji="0" sz="14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endParaRPr>
              </a:p>
            </p:txBody>
          </p:sp>
          <p:sp>
            <p:nvSpPr>
              <p:cNvPr id="333" name="Google Shape;333;p7"/>
              <p:cNvSpPr txBox="1"/>
              <p:nvPr/>
            </p:nvSpPr>
            <p:spPr>
              <a:xfrm>
                <a:off x="7686" y="555525"/>
                <a:ext cx="25602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Calibri"/>
                  <a:buNone/>
                  <a:tabLst/>
                  <a:defRPr/>
                </a:pPr>
                <a:r>
                  <a:rPr kumimoji="0" lang="en-US" sz="28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t>Requirements</a:t>
                </a:r>
                <a:r>
                  <a:rPr kumimoji="0" lang="en-US" sz="24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rPr>
                  <a:t> </a:t>
                </a:r>
                <a:endParaRPr kumimoji="0" sz="2000" b="0" i="0" u="none" strike="noStrike" kern="0" cap="none" spc="0" normalizeH="0" baseline="0" noProof="0">
                  <a:ln>
                    <a:noFill/>
                  </a:ln>
                  <a:solidFill>
                    <a:srgbClr val="000000"/>
                  </a:solidFill>
                  <a:effectLst/>
                  <a:uLnTx/>
                  <a:uFillTx/>
                  <a:latin typeface="Roboto Slab SemiBold"/>
                  <a:ea typeface="Roboto Slab SemiBold"/>
                  <a:cs typeface="Roboto Slab SemiBold"/>
                  <a:sym typeface="Roboto Slab SemiBold"/>
                </a:endParaRPr>
              </a:p>
            </p:txBody>
          </p:sp>
        </p:grpSp>
        <p:sp>
          <p:nvSpPr>
            <p:cNvPr id="334" name="Google Shape;334;p7"/>
            <p:cNvSpPr txBox="1"/>
            <p:nvPr/>
          </p:nvSpPr>
          <p:spPr>
            <a:xfrm>
              <a:off x="624286" y="1448877"/>
              <a:ext cx="1287971" cy="6155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LION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Kindergarten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5" name="Google Shape;335;p7"/>
            <p:cNvSpPr txBox="1"/>
            <p:nvPr/>
          </p:nvSpPr>
          <p:spPr>
            <a:xfrm>
              <a:off x="8689788" y="1381196"/>
              <a:ext cx="1704360" cy="6155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WEBELOS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4</a:t>
              </a:r>
              <a:r>
                <a:rPr kumimoji="0" lang="en-US" sz="1600" b="0" i="0" u="none" strike="noStrike" kern="0" cap="none" spc="0" normalizeH="0" baseline="30000" noProof="0">
                  <a:ln>
                    <a:noFill/>
                  </a:ln>
                  <a:solidFill>
                    <a:srgbClr val="000000"/>
                  </a:solidFill>
                  <a:effectLst/>
                  <a:uLnTx/>
                  <a:uFillTx/>
                  <a:latin typeface="Calibri"/>
                  <a:ea typeface="Calibri"/>
                  <a:cs typeface="Calibri"/>
                  <a:sym typeface="Calibri"/>
                </a:rPr>
                <a:t>TH</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6" name="Google Shape;336;p7"/>
            <p:cNvSpPr txBox="1"/>
            <p:nvPr/>
          </p:nvSpPr>
          <p:spPr>
            <a:xfrm>
              <a:off x="10291396" y="1681381"/>
              <a:ext cx="191415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ARROW OF LIGHT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37" name="Google Shape;337;p7"/>
            <p:cNvCxnSpPr/>
            <p:nvPr/>
          </p:nvCxnSpPr>
          <p:spPr>
            <a:xfrm>
              <a:off x="124415" y="5644383"/>
              <a:ext cx="11830763" cy="0"/>
            </a:xfrm>
            <a:prstGeom prst="straightConnector1">
              <a:avLst/>
            </a:prstGeom>
            <a:noFill/>
            <a:ln w="19050" cap="flat" cmpd="sng">
              <a:solidFill>
                <a:schemeClr val="dk1"/>
              </a:solidFill>
              <a:prstDash val="dash"/>
              <a:miter lim="800000"/>
              <a:headEnd type="none" w="sm" len="sm"/>
              <a:tailEnd type="none" w="sm" len="sm"/>
            </a:ln>
          </p:spPr>
        </p:cxnSp>
        <p:pic>
          <p:nvPicPr>
            <p:cNvPr id="338" name="Google Shape;338;p7" descr="A picture containing shape&#10;&#10;Description automatically generated"/>
            <p:cNvPicPr preferRelativeResize="0"/>
            <p:nvPr/>
          </p:nvPicPr>
          <p:blipFill rotWithShape="1">
            <a:blip r:embed="rId8">
              <a:alphaModFix/>
            </a:blip>
            <a:srcRect/>
            <a:stretch/>
          </p:blipFill>
          <p:spPr>
            <a:xfrm>
              <a:off x="108918" y="4524791"/>
              <a:ext cx="434423" cy="504541"/>
            </a:xfrm>
            <a:prstGeom prst="rect">
              <a:avLst/>
            </a:prstGeom>
            <a:noFill/>
            <a:ln>
              <a:noFill/>
            </a:ln>
          </p:spPr>
        </p:pic>
        <p:grpSp>
          <p:nvGrpSpPr>
            <p:cNvPr id="339" name="Google Shape;339;p7"/>
            <p:cNvGrpSpPr/>
            <p:nvPr/>
          </p:nvGrpSpPr>
          <p:grpSpPr>
            <a:xfrm>
              <a:off x="577738" y="5057964"/>
              <a:ext cx="11374905" cy="568925"/>
              <a:chOff x="555242" y="2296666"/>
              <a:chExt cx="11374905" cy="559511"/>
            </a:xfrm>
          </p:grpSpPr>
          <p:sp>
            <p:nvSpPr>
              <p:cNvPr id="340" name="Google Shape;340;p7"/>
              <p:cNvSpPr/>
              <p:nvPr/>
            </p:nvSpPr>
            <p:spPr>
              <a:xfrm>
                <a:off x="8686608" y="2446056"/>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MY FAMILY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41" name="Google Shape;341;p7"/>
              <p:cNvGrpSpPr/>
              <p:nvPr/>
            </p:nvGrpSpPr>
            <p:grpSpPr>
              <a:xfrm>
                <a:off x="10140682" y="2296666"/>
                <a:ext cx="1789465" cy="559511"/>
                <a:chOff x="10036387" y="2266141"/>
                <a:chExt cx="1789465" cy="559511"/>
              </a:xfrm>
            </p:grpSpPr>
            <p:sp>
              <p:nvSpPr>
                <p:cNvPr id="342" name="Google Shape;342;p7"/>
                <p:cNvSpPr/>
                <p:nvPr/>
              </p:nvSpPr>
              <p:spPr>
                <a:xfrm>
                  <a:off x="10570217" y="2424040"/>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DUTY TO GOD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43" name="Google Shape;343;p7" descr="Icon&#10;&#10;Description automatically generated"/>
                <p:cNvPicPr preferRelativeResize="0"/>
                <p:nvPr/>
              </p:nvPicPr>
              <p:blipFill rotWithShape="1">
                <a:blip r:embed="rId9">
                  <a:alphaModFix/>
                </a:blip>
                <a:srcRect/>
                <a:stretch/>
              </p:blipFill>
              <p:spPr>
                <a:xfrm>
                  <a:off x="10036387" y="2266141"/>
                  <a:ext cx="621165" cy="559511"/>
                </a:xfrm>
                <a:prstGeom prst="rect">
                  <a:avLst/>
                </a:prstGeom>
                <a:noFill/>
                <a:ln>
                  <a:noFill/>
                </a:ln>
              </p:spPr>
            </p:pic>
          </p:grpSp>
          <p:sp>
            <p:nvSpPr>
              <p:cNvPr id="344" name="Google Shape;344;p7"/>
              <p:cNvSpPr/>
              <p:nvPr/>
            </p:nvSpPr>
            <p:spPr>
              <a:xfrm>
                <a:off x="6682762" y="2431648"/>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FELLOWSHIP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5" name="Google Shape;345;p7"/>
              <p:cNvSpPr/>
              <p:nvPr/>
            </p:nvSpPr>
            <p:spPr>
              <a:xfrm>
                <a:off x="555242"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LION’S PRIDE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6" name="Google Shape;346;p7"/>
              <p:cNvSpPr/>
              <p:nvPr/>
            </p:nvSpPr>
            <p:spPr>
              <a:xfrm>
                <a:off x="2596549"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TIGER CIRCLES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7" name="Google Shape;347;p7"/>
              <p:cNvSpPr/>
              <p:nvPr/>
            </p:nvSpPr>
            <p:spPr>
              <a:xfrm>
                <a:off x="4625738" y="2421383"/>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FOOTSTEPS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Family/Reverence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348" name="Google Shape;348;p7" descr="Icon&#10;&#10;Description automatically generated"/>
            <p:cNvPicPr preferRelativeResize="0"/>
            <p:nvPr/>
          </p:nvPicPr>
          <p:blipFill rotWithShape="1">
            <a:blip r:embed="rId10">
              <a:alphaModFix/>
            </a:blip>
            <a:srcRect l="9338" r="6676"/>
            <a:stretch/>
          </p:blipFill>
          <p:spPr>
            <a:xfrm>
              <a:off x="2151678" y="5063745"/>
              <a:ext cx="448333" cy="533818"/>
            </a:xfrm>
            <a:prstGeom prst="rect">
              <a:avLst/>
            </a:prstGeom>
            <a:solidFill>
              <a:schemeClr val="lt1"/>
            </a:solidFill>
            <a:ln>
              <a:noFill/>
            </a:ln>
          </p:spPr>
        </p:pic>
        <p:pic>
          <p:nvPicPr>
            <p:cNvPr id="349" name="Google Shape;349;p7" descr="Icon&#10;&#10;Description automatically generated"/>
            <p:cNvPicPr preferRelativeResize="0"/>
            <p:nvPr/>
          </p:nvPicPr>
          <p:blipFill rotWithShape="1">
            <a:blip r:embed="rId11">
              <a:alphaModFix/>
            </a:blip>
            <a:srcRect l="8570" r="9142"/>
            <a:stretch/>
          </p:blipFill>
          <p:spPr>
            <a:xfrm>
              <a:off x="4189863" y="5073677"/>
              <a:ext cx="422936" cy="512429"/>
            </a:xfrm>
            <a:prstGeom prst="rect">
              <a:avLst/>
            </a:prstGeom>
            <a:solidFill>
              <a:schemeClr val="lt1"/>
            </a:solidFill>
            <a:ln>
              <a:noFill/>
            </a:ln>
          </p:spPr>
        </p:pic>
        <p:pic>
          <p:nvPicPr>
            <p:cNvPr id="350" name="Google Shape;350;p7" descr="Icon&#10;&#10;Description automatically generated"/>
            <p:cNvPicPr preferRelativeResize="0"/>
            <p:nvPr/>
          </p:nvPicPr>
          <p:blipFill rotWithShape="1">
            <a:blip r:embed="rId12">
              <a:alphaModFix/>
            </a:blip>
            <a:srcRect l="7620" t="3181" r="11430" b="4935"/>
            <a:stretch/>
          </p:blipFill>
          <p:spPr>
            <a:xfrm>
              <a:off x="6240950" y="5082914"/>
              <a:ext cx="454197" cy="515533"/>
            </a:xfrm>
            <a:prstGeom prst="rect">
              <a:avLst/>
            </a:prstGeom>
            <a:solidFill>
              <a:schemeClr val="lt1"/>
            </a:solidFill>
            <a:ln>
              <a:noFill/>
            </a:ln>
          </p:spPr>
        </p:pic>
        <p:pic>
          <p:nvPicPr>
            <p:cNvPr id="351" name="Google Shape;351;p7" descr="A picture containing background pattern&#10;&#10;Description automatically generated"/>
            <p:cNvPicPr preferRelativeResize="0"/>
            <p:nvPr/>
          </p:nvPicPr>
          <p:blipFill rotWithShape="1">
            <a:blip r:embed="rId13">
              <a:alphaModFix/>
            </a:blip>
            <a:srcRect/>
            <a:stretch/>
          </p:blipFill>
          <p:spPr>
            <a:xfrm>
              <a:off x="8248165" y="5079812"/>
              <a:ext cx="500223" cy="500223"/>
            </a:xfrm>
            <a:prstGeom prst="rect">
              <a:avLst/>
            </a:prstGeom>
            <a:noFill/>
            <a:ln>
              <a:noFill/>
            </a:ln>
          </p:spPr>
        </p:pic>
        <p:grpSp>
          <p:nvGrpSpPr>
            <p:cNvPr id="352" name="Google Shape;352;p7"/>
            <p:cNvGrpSpPr/>
            <p:nvPr/>
          </p:nvGrpSpPr>
          <p:grpSpPr>
            <a:xfrm>
              <a:off x="108680" y="3972639"/>
              <a:ext cx="12014727" cy="512744"/>
              <a:chOff x="109336" y="3844247"/>
              <a:chExt cx="12014727" cy="512744"/>
            </a:xfrm>
          </p:grpSpPr>
          <p:grpSp>
            <p:nvGrpSpPr>
              <p:cNvPr id="353" name="Google Shape;353;p7"/>
              <p:cNvGrpSpPr/>
              <p:nvPr/>
            </p:nvGrpSpPr>
            <p:grpSpPr>
              <a:xfrm>
                <a:off x="585512" y="3926299"/>
                <a:ext cx="11538551" cy="427180"/>
                <a:chOff x="555241" y="2407322"/>
                <a:chExt cx="11538551" cy="420111"/>
              </a:xfrm>
            </p:grpSpPr>
            <p:sp>
              <p:nvSpPr>
                <p:cNvPr id="354" name="Google Shape;354;p7"/>
                <p:cNvSpPr/>
                <p:nvPr/>
              </p:nvSpPr>
              <p:spPr>
                <a:xfrm>
                  <a:off x="8688474" y="2463013"/>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MY COMMUNITY </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5" name="Google Shape;355;p7"/>
                <p:cNvSpPr/>
                <p:nvPr/>
              </p:nvSpPr>
              <p:spPr>
                <a:xfrm>
                  <a:off x="10704594" y="2442517"/>
                  <a:ext cx="1389198"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7"/>
                <p:cNvSpPr/>
                <p:nvPr/>
              </p:nvSpPr>
              <p:spPr>
                <a:xfrm>
                  <a:off x="6682762" y="2431648"/>
                  <a:ext cx="1442764"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PAWS FOR ACTION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7" name="Google Shape;357;p7"/>
                <p:cNvSpPr/>
                <p:nvPr/>
              </p:nvSpPr>
              <p:spPr>
                <a:xfrm>
                  <a:off x="555241" y="2407322"/>
                  <a:ext cx="1465731"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KING OF THE JUNGLE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7"/>
                <p:cNvSpPr/>
                <p:nvPr/>
              </p:nvSpPr>
              <p:spPr>
                <a:xfrm>
                  <a:off x="2596549"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TEAM TIGER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9" name="Google Shape;359;p7"/>
                <p:cNvSpPr/>
                <p:nvPr/>
              </p:nvSpPr>
              <p:spPr>
                <a:xfrm>
                  <a:off x="4625738" y="2421383"/>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COUNCIL FIRE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Citizenship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360" name="Google Shape;360;p7" descr="Shape, rectangle&#10;&#10;Description automatically generated"/>
              <p:cNvPicPr preferRelativeResize="0"/>
              <p:nvPr/>
            </p:nvPicPr>
            <p:blipFill rotWithShape="1">
              <a:blip r:embed="rId14">
                <a:alphaModFix/>
              </a:blip>
              <a:srcRect/>
              <a:stretch/>
            </p:blipFill>
            <p:spPr>
              <a:xfrm>
                <a:off x="109336" y="3844247"/>
                <a:ext cx="439938" cy="512744"/>
              </a:xfrm>
              <a:prstGeom prst="rect">
                <a:avLst/>
              </a:prstGeom>
              <a:noFill/>
              <a:ln>
                <a:noFill/>
              </a:ln>
            </p:spPr>
          </p:pic>
        </p:grpSp>
        <p:pic>
          <p:nvPicPr>
            <p:cNvPr id="361" name="Google Shape;361;p7" descr="A picture containing icon&#10;&#10;Description automatically generated"/>
            <p:cNvPicPr preferRelativeResize="0"/>
            <p:nvPr/>
          </p:nvPicPr>
          <p:blipFill rotWithShape="1">
            <a:blip r:embed="rId15">
              <a:alphaModFix/>
            </a:blip>
            <a:srcRect l="8720" r="7762"/>
            <a:stretch/>
          </p:blipFill>
          <p:spPr>
            <a:xfrm>
              <a:off x="2167771" y="3959138"/>
              <a:ext cx="445824" cy="533817"/>
            </a:xfrm>
            <a:prstGeom prst="rect">
              <a:avLst/>
            </a:prstGeom>
            <a:solidFill>
              <a:schemeClr val="lt1"/>
            </a:solidFill>
            <a:ln>
              <a:noFill/>
            </a:ln>
          </p:spPr>
        </p:pic>
        <p:pic>
          <p:nvPicPr>
            <p:cNvPr id="362" name="Google Shape;362;p7" descr="Logo&#10;&#10;Description automatically generated"/>
            <p:cNvPicPr preferRelativeResize="0"/>
            <p:nvPr/>
          </p:nvPicPr>
          <p:blipFill rotWithShape="1">
            <a:blip r:embed="rId16">
              <a:alphaModFix/>
            </a:blip>
            <a:srcRect l="10397" r="7318"/>
            <a:stretch/>
          </p:blipFill>
          <p:spPr>
            <a:xfrm>
              <a:off x="4208840" y="3972639"/>
              <a:ext cx="422936" cy="513986"/>
            </a:xfrm>
            <a:prstGeom prst="rect">
              <a:avLst/>
            </a:prstGeom>
            <a:solidFill>
              <a:schemeClr val="lt1"/>
            </a:solidFill>
            <a:ln>
              <a:noFill/>
            </a:ln>
          </p:spPr>
        </p:pic>
        <p:pic>
          <p:nvPicPr>
            <p:cNvPr id="363" name="Google Shape;363;p7" descr="Icon&#10;&#10;Description automatically generated"/>
            <p:cNvPicPr preferRelativeResize="0"/>
            <p:nvPr/>
          </p:nvPicPr>
          <p:blipFill rotWithShape="1">
            <a:blip r:embed="rId17">
              <a:alphaModFix/>
            </a:blip>
            <a:srcRect l="9536" t="3289" r="13776" b="7221"/>
            <a:stretch/>
          </p:blipFill>
          <p:spPr>
            <a:xfrm>
              <a:off x="6252169" y="4017781"/>
              <a:ext cx="427805" cy="499227"/>
            </a:xfrm>
            <a:prstGeom prst="rect">
              <a:avLst/>
            </a:prstGeom>
            <a:solidFill>
              <a:schemeClr val="lt1"/>
            </a:solidFill>
            <a:ln>
              <a:noFill/>
            </a:ln>
          </p:spPr>
        </p:pic>
        <p:sp>
          <p:nvSpPr>
            <p:cNvPr id="364" name="Google Shape;364;p7"/>
            <p:cNvSpPr txBox="1"/>
            <p:nvPr/>
          </p:nvSpPr>
          <p:spPr>
            <a:xfrm>
              <a:off x="10339464" y="1914864"/>
              <a:ext cx="1775050"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5</a:t>
              </a:r>
              <a:r>
                <a:rPr kumimoji="0" lang="en-US" sz="1600" b="0" i="0" u="none" strike="noStrike" kern="0" cap="none" spc="0" normalizeH="0" baseline="30000" noProof="0">
                  <a:ln>
                    <a:noFill/>
                  </a:ln>
                  <a:solidFill>
                    <a:srgbClr val="000000"/>
                  </a:solidFill>
                  <a:effectLst/>
                  <a:uLnTx/>
                  <a:uFillTx/>
                  <a:latin typeface="Calibri"/>
                  <a:ea typeface="Calibri"/>
                  <a:cs typeface="Calibri"/>
                  <a:sym typeface="Calibri"/>
                </a:rPr>
                <a:t>TH</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5" name="Google Shape;365;p7"/>
            <p:cNvSpPr/>
            <p:nvPr/>
          </p:nvSpPr>
          <p:spPr>
            <a:xfrm>
              <a:off x="8732574" y="2413701"/>
              <a:ext cx="1481994" cy="370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6" name="Google Shape;366;p7"/>
            <p:cNvSpPr/>
            <p:nvPr/>
          </p:nvSpPr>
          <p:spPr>
            <a:xfrm>
              <a:off x="10690122" y="2413128"/>
              <a:ext cx="1465894" cy="370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67" name="Google Shape;367;p7"/>
            <p:cNvGrpSpPr/>
            <p:nvPr/>
          </p:nvGrpSpPr>
          <p:grpSpPr>
            <a:xfrm>
              <a:off x="119847" y="2303579"/>
              <a:ext cx="1936864" cy="512108"/>
              <a:chOff x="132235" y="2184609"/>
              <a:chExt cx="1936864" cy="512108"/>
            </a:xfrm>
          </p:grpSpPr>
          <p:pic>
            <p:nvPicPr>
              <p:cNvPr id="368" name="Google Shape;368;p7"/>
              <p:cNvPicPr preferRelativeResize="0"/>
              <p:nvPr/>
            </p:nvPicPr>
            <p:blipFill rotWithShape="1">
              <a:blip r:embed="rId18">
                <a:alphaModFix/>
              </a:blip>
              <a:srcRect/>
              <a:stretch/>
            </p:blipFill>
            <p:spPr>
              <a:xfrm>
                <a:off x="132235" y="2184609"/>
                <a:ext cx="445047" cy="512108"/>
              </a:xfrm>
              <a:prstGeom prst="rect">
                <a:avLst/>
              </a:prstGeom>
              <a:noFill/>
              <a:ln>
                <a:noFill/>
              </a:ln>
            </p:spPr>
          </p:pic>
          <p:sp>
            <p:nvSpPr>
              <p:cNvPr id="369" name="Google Shape;369;p7"/>
              <p:cNvSpPr/>
              <p:nvPr/>
            </p:nvSpPr>
            <p:spPr>
              <a:xfrm>
                <a:off x="585512" y="2275498"/>
                <a:ext cx="1483587"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0" name="Google Shape;370;p7" descr="Image result for cub scout bobcat"/>
              <p:cNvPicPr preferRelativeResize="0"/>
              <p:nvPr/>
            </p:nvPicPr>
            <p:blipFill rotWithShape="1">
              <a:blip r:embed="rId19">
                <a:alphaModFix/>
              </a:blip>
              <a:srcRect/>
              <a:stretch/>
            </p:blipFill>
            <p:spPr>
              <a:xfrm>
                <a:off x="187133" y="2285321"/>
                <a:ext cx="327112" cy="341505"/>
              </a:xfrm>
              <a:prstGeom prst="rect">
                <a:avLst/>
              </a:prstGeom>
              <a:noFill/>
              <a:ln>
                <a:noFill/>
              </a:ln>
            </p:spPr>
          </p:pic>
        </p:grpSp>
        <p:grpSp>
          <p:nvGrpSpPr>
            <p:cNvPr id="371" name="Google Shape;371;p7"/>
            <p:cNvGrpSpPr/>
            <p:nvPr/>
          </p:nvGrpSpPr>
          <p:grpSpPr>
            <a:xfrm>
              <a:off x="2152494" y="2304879"/>
              <a:ext cx="1965610" cy="533818"/>
              <a:chOff x="2164882" y="2185909"/>
              <a:chExt cx="1965610" cy="533818"/>
            </a:xfrm>
          </p:grpSpPr>
          <p:sp>
            <p:nvSpPr>
              <p:cNvPr id="372" name="Google Shape;372;p7"/>
              <p:cNvSpPr/>
              <p:nvPr/>
            </p:nvSpPr>
            <p:spPr>
              <a:xfrm>
                <a:off x="2626820" y="2275498"/>
                <a:ext cx="1503672"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3" name="Google Shape;373;p7" descr="A picture containing text, device&#10;&#10;Description automatically generated"/>
              <p:cNvPicPr preferRelativeResize="0"/>
              <p:nvPr/>
            </p:nvPicPr>
            <p:blipFill rotWithShape="1">
              <a:blip r:embed="rId20">
                <a:alphaModFix/>
              </a:blip>
              <a:srcRect l="9406" r="7189"/>
              <a:stretch/>
            </p:blipFill>
            <p:spPr>
              <a:xfrm>
                <a:off x="2164882" y="2185909"/>
                <a:ext cx="445225" cy="533818"/>
              </a:xfrm>
              <a:prstGeom prst="rect">
                <a:avLst/>
              </a:prstGeom>
              <a:solidFill>
                <a:schemeClr val="lt1"/>
              </a:solidFill>
              <a:ln>
                <a:noFill/>
              </a:ln>
            </p:spPr>
          </p:pic>
          <p:pic>
            <p:nvPicPr>
              <p:cNvPr id="374" name="Google Shape;374;p7" descr="Image result for cub scout bobcat"/>
              <p:cNvPicPr preferRelativeResize="0"/>
              <p:nvPr/>
            </p:nvPicPr>
            <p:blipFill rotWithShape="1">
              <a:blip r:embed="rId19">
                <a:alphaModFix/>
              </a:blip>
              <a:srcRect/>
              <a:stretch/>
            </p:blipFill>
            <p:spPr>
              <a:xfrm>
                <a:off x="2220997" y="2280910"/>
                <a:ext cx="327112" cy="341505"/>
              </a:xfrm>
              <a:prstGeom prst="rect">
                <a:avLst/>
              </a:prstGeom>
              <a:noFill/>
              <a:ln>
                <a:noFill/>
              </a:ln>
            </p:spPr>
          </p:pic>
        </p:grpSp>
        <p:sp>
          <p:nvSpPr>
            <p:cNvPr id="375" name="Google Shape;375;p7"/>
            <p:cNvSpPr/>
            <p:nvPr/>
          </p:nvSpPr>
          <p:spPr>
            <a:xfrm>
              <a:off x="4643621" y="2408766"/>
              <a:ext cx="1487034"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76" name="Google Shape;376;p7"/>
            <p:cNvGrpSpPr/>
            <p:nvPr/>
          </p:nvGrpSpPr>
          <p:grpSpPr>
            <a:xfrm>
              <a:off x="6241234" y="2305239"/>
              <a:ext cx="1939455" cy="557867"/>
              <a:chOff x="6253622" y="2186269"/>
              <a:chExt cx="1939455" cy="557867"/>
            </a:xfrm>
          </p:grpSpPr>
          <p:sp>
            <p:nvSpPr>
              <p:cNvPr id="377" name="Google Shape;377;p7"/>
              <p:cNvSpPr/>
              <p:nvPr/>
            </p:nvSpPr>
            <p:spPr>
              <a:xfrm>
                <a:off x="6713033" y="2300234"/>
                <a:ext cx="1480044"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BOBCAT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Character/Leadership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8" name="Google Shape;378;p7" descr="Icon&#10;&#10;Description automatically generated"/>
              <p:cNvPicPr preferRelativeResize="0"/>
              <p:nvPr/>
            </p:nvPicPr>
            <p:blipFill rotWithShape="1">
              <a:blip r:embed="rId17">
                <a:alphaModFix/>
              </a:blip>
              <a:srcRect l="4575" r="13778"/>
              <a:stretch/>
            </p:blipFill>
            <p:spPr>
              <a:xfrm>
                <a:off x="6253622" y="2186269"/>
                <a:ext cx="455482" cy="557867"/>
              </a:xfrm>
              <a:prstGeom prst="rect">
                <a:avLst/>
              </a:prstGeom>
              <a:solidFill>
                <a:schemeClr val="lt1"/>
              </a:solidFill>
              <a:ln>
                <a:noFill/>
              </a:ln>
            </p:spPr>
          </p:pic>
          <p:pic>
            <p:nvPicPr>
              <p:cNvPr id="379" name="Google Shape;379;p7" descr="Image result for cub scout bobcat"/>
              <p:cNvPicPr preferRelativeResize="0"/>
              <p:nvPr/>
            </p:nvPicPr>
            <p:blipFill rotWithShape="1">
              <a:blip r:embed="rId19">
                <a:alphaModFix/>
              </a:blip>
              <a:srcRect/>
              <a:stretch/>
            </p:blipFill>
            <p:spPr>
              <a:xfrm>
                <a:off x="6332793" y="2291131"/>
                <a:ext cx="327112" cy="341505"/>
              </a:xfrm>
              <a:prstGeom prst="rect">
                <a:avLst/>
              </a:prstGeom>
              <a:noFill/>
              <a:ln>
                <a:noFill/>
              </a:ln>
            </p:spPr>
          </p:pic>
        </p:grpSp>
        <p:sp>
          <p:nvSpPr>
            <p:cNvPr id="380" name="Google Shape;380;p7"/>
            <p:cNvSpPr/>
            <p:nvPr/>
          </p:nvSpPr>
          <p:spPr>
            <a:xfrm>
              <a:off x="8720313" y="2978082"/>
              <a:ext cx="1511912" cy="370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WEBELOS WALKABOUT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7"/>
            <p:cNvSpPr/>
            <p:nvPr/>
          </p:nvSpPr>
          <p:spPr>
            <a:xfrm>
              <a:off x="10691185" y="2970755"/>
              <a:ext cx="1245151" cy="370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OUTDOOR ADVENTURER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2" name="Google Shape;382;p7"/>
            <p:cNvSpPr/>
            <p:nvPr/>
          </p:nvSpPr>
          <p:spPr>
            <a:xfrm>
              <a:off x="6696185" y="2955465"/>
              <a:ext cx="1255635"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BEAR HABITAT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3" name="Google Shape;383;p7"/>
            <p:cNvSpPr/>
            <p:nvPr/>
          </p:nvSpPr>
          <p:spPr>
            <a:xfrm>
              <a:off x="568665" y="2930732"/>
              <a:ext cx="1255635"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MOUNTAIN LION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4" name="Google Shape;384;p7"/>
            <p:cNvSpPr/>
            <p:nvPr/>
          </p:nvSpPr>
          <p:spPr>
            <a:xfrm>
              <a:off x="2609972" y="2930732"/>
              <a:ext cx="1421971"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TIGERS IN THE WILD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5" name="Google Shape;385;p7"/>
            <p:cNvSpPr/>
            <p:nvPr/>
          </p:nvSpPr>
          <p:spPr>
            <a:xfrm>
              <a:off x="4639161" y="2945027"/>
              <a:ext cx="1498771" cy="3705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PAWS ON THE PATH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Outdoors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86" name="Google Shape;386;p7"/>
            <p:cNvPicPr preferRelativeResize="0"/>
            <p:nvPr/>
          </p:nvPicPr>
          <p:blipFill rotWithShape="1">
            <a:blip r:embed="rId18">
              <a:alphaModFix/>
            </a:blip>
            <a:srcRect/>
            <a:stretch/>
          </p:blipFill>
          <p:spPr>
            <a:xfrm>
              <a:off x="105574" y="2854151"/>
              <a:ext cx="445047" cy="512108"/>
            </a:xfrm>
            <a:prstGeom prst="rect">
              <a:avLst/>
            </a:prstGeom>
            <a:noFill/>
            <a:ln>
              <a:noFill/>
            </a:ln>
          </p:spPr>
        </p:pic>
        <p:pic>
          <p:nvPicPr>
            <p:cNvPr id="387" name="Google Shape;387;p7" descr="A picture containing text, device&#10;&#10;Description automatically generated"/>
            <p:cNvPicPr preferRelativeResize="0"/>
            <p:nvPr/>
          </p:nvPicPr>
          <p:blipFill rotWithShape="1">
            <a:blip r:embed="rId20">
              <a:alphaModFix/>
            </a:blip>
            <a:srcRect l="9406" r="7189"/>
            <a:stretch/>
          </p:blipFill>
          <p:spPr>
            <a:xfrm>
              <a:off x="2146880" y="2841607"/>
              <a:ext cx="445225" cy="533818"/>
            </a:xfrm>
            <a:prstGeom prst="rect">
              <a:avLst/>
            </a:prstGeom>
            <a:solidFill>
              <a:schemeClr val="lt1"/>
            </a:solidFill>
            <a:ln>
              <a:noFill/>
            </a:ln>
          </p:spPr>
        </p:pic>
        <p:pic>
          <p:nvPicPr>
            <p:cNvPr id="388" name="Google Shape;388;p7" descr="A picture containing text, display&#10;&#10;Description automatically generated"/>
            <p:cNvPicPr preferRelativeResize="0"/>
            <p:nvPr/>
          </p:nvPicPr>
          <p:blipFill rotWithShape="1">
            <a:blip r:embed="rId21">
              <a:alphaModFix/>
            </a:blip>
            <a:srcRect l="9659" r="6727"/>
            <a:stretch/>
          </p:blipFill>
          <p:spPr>
            <a:xfrm>
              <a:off x="4194842" y="2866949"/>
              <a:ext cx="429740" cy="513959"/>
            </a:xfrm>
            <a:prstGeom prst="rect">
              <a:avLst/>
            </a:prstGeom>
            <a:solidFill>
              <a:schemeClr val="lt1"/>
            </a:solidFill>
            <a:ln>
              <a:noFill/>
            </a:ln>
          </p:spPr>
        </p:pic>
        <p:pic>
          <p:nvPicPr>
            <p:cNvPr id="389" name="Google Shape;389;p7" descr="A picture containing text&#10;&#10;Description automatically generated"/>
            <p:cNvPicPr preferRelativeResize="0"/>
            <p:nvPr/>
          </p:nvPicPr>
          <p:blipFill rotWithShape="1">
            <a:blip r:embed="rId22">
              <a:alphaModFix/>
            </a:blip>
            <a:srcRect/>
            <a:stretch/>
          </p:blipFill>
          <p:spPr>
            <a:xfrm>
              <a:off x="10220548" y="2888512"/>
              <a:ext cx="507646" cy="506045"/>
            </a:xfrm>
            <a:prstGeom prst="rect">
              <a:avLst/>
            </a:prstGeom>
            <a:noFill/>
            <a:ln>
              <a:noFill/>
            </a:ln>
          </p:spPr>
        </p:pic>
        <p:grpSp>
          <p:nvGrpSpPr>
            <p:cNvPr id="390" name="Google Shape;390;p7"/>
            <p:cNvGrpSpPr/>
            <p:nvPr/>
          </p:nvGrpSpPr>
          <p:grpSpPr>
            <a:xfrm>
              <a:off x="578669" y="3480461"/>
              <a:ext cx="11507757" cy="438763"/>
              <a:chOff x="555242" y="2407322"/>
              <a:chExt cx="11507757" cy="431503"/>
            </a:xfrm>
          </p:grpSpPr>
          <p:sp>
            <p:nvSpPr>
              <p:cNvPr id="391" name="Google Shape;391;p7"/>
              <p:cNvSpPr/>
              <p:nvPr/>
            </p:nvSpPr>
            <p:spPr>
              <a:xfrm>
                <a:off x="8690721" y="2474405"/>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STRONGER, FASTER, HIGHER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7"/>
              <p:cNvSpPr/>
              <p:nvPr/>
            </p:nvSpPr>
            <p:spPr>
              <a:xfrm>
                <a:off x="10681723" y="2428602"/>
                <a:ext cx="1381276"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PERSONAL FITNESS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3" name="Google Shape;393;p7"/>
              <p:cNvSpPr/>
              <p:nvPr/>
            </p:nvSpPr>
            <p:spPr>
              <a:xfrm>
                <a:off x="6682762" y="2431648"/>
                <a:ext cx="140442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BEAR STRONG </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4" name="Google Shape;394;p7"/>
              <p:cNvSpPr/>
              <p:nvPr/>
            </p:nvSpPr>
            <p:spPr>
              <a:xfrm>
                <a:off x="555242"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FUN ON THE RUN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5" name="Google Shape;395;p7"/>
              <p:cNvSpPr/>
              <p:nvPr/>
            </p:nvSpPr>
            <p:spPr>
              <a:xfrm>
                <a:off x="2596549"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TIGER BITES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6" name="Google Shape;396;p7"/>
              <p:cNvSpPr/>
              <p:nvPr/>
            </p:nvSpPr>
            <p:spPr>
              <a:xfrm>
                <a:off x="4625738" y="2421383"/>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RUNNING WITH THE PACK </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Fitness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397" name="Google Shape;397;p7" descr="Logo&#10;&#10;Description automatically generated with medium confidence"/>
            <p:cNvPicPr preferRelativeResize="0"/>
            <p:nvPr/>
          </p:nvPicPr>
          <p:blipFill rotWithShape="1">
            <a:blip r:embed="rId23">
              <a:alphaModFix/>
            </a:blip>
            <a:srcRect/>
            <a:stretch/>
          </p:blipFill>
          <p:spPr>
            <a:xfrm>
              <a:off x="105574" y="3411852"/>
              <a:ext cx="449087" cy="524988"/>
            </a:xfrm>
            <a:prstGeom prst="rect">
              <a:avLst/>
            </a:prstGeom>
            <a:noFill/>
            <a:ln>
              <a:noFill/>
            </a:ln>
          </p:spPr>
        </p:pic>
        <p:pic>
          <p:nvPicPr>
            <p:cNvPr id="398" name="Google Shape;398;p7" descr="Icon&#10;&#10;Description automatically generated"/>
            <p:cNvPicPr preferRelativeResize="0"/>
            <p:nvPr/>
          </p:nvPicPr>
          <p:blipFill rotWithShape="1">
            <a:blip r:embed="rId24">
              <a:alphaModFix/>
            </a:blip>
            <a:srcRect l="9943" r="6539"/>
            <a:stretch/>
          </p:blipFill>
          <p:spPr>
            <a:xfrm>
              <a:off x="2164284" y="3401312"/>
              <a:ext cx="445823" cy="533817"/>
            </a:xfrm>
            <a:prstGeom prst="rect">
              <a:avLst/>
            </a:prstGeom>
            <a:solidFill>
              <a:schemeClr val="lt1"/>
            </a:solidFill>
            <a:ln>
              <a:noFill/>
            </a:ln>
          </p:spPr>
        </p:pic>
        <p:pic>
          <p:nvPicPr>
            <p:cNvPr id="399" name="Google Shape;399;p7" descr="Icon&#10;&#10;Description automatically generated"/>
            <p:cNvPicPr preferRelativeResize="0"/>
            <p:nvPr/>
          </p:nvPicPr>
          <p:blipFill rotWithShape="1">
            <a:blip r:embed="rId25">
              <a:alphaModFix/>
            </a:blip>
            <a:srcRect l="11468" r="7685"/>
            <a:stretch/>
          </p:blipFill>
          <p:spPr>
            <a:xfrm>
              <a:off x="4202221" y="3410641"/>
              <a:ext cx="431555" cy="533818"/>
            </a:xfrm>
            <a:prstGeom prst="rect">
              <a:avLst/>
            </a:prstGeom>
            <a:solidFill>
              <a:schemeClr val="lt1"/>
            </a:solidFill>
            <a:ln>
              <a:noFill/>
            </a:ln>
          </p:spPr>
        </p:pic>
        <p:pic>
          <p:nvPicPr>
            <p:cNvPr id="400" name="Google Shape;400;p7" descr="Icon&#10;&#10;Description automatically generated"/>
            <p:cNvPicPr preferRelativeResize="0"/>
            <p:nvPr/>
          </p:nvPicPr>
          <p:blipFill rotWithShape="1">
            <a:blip r:embed="rId26">
              <a:alphaModFix/>
            </a:blip>
            <a:srcRect/>
            <a:stretch/>
          </p:blipFill>
          <p:spPr>
            <a:xfrm>
              <a:off x="8245195" y="3453836"/>
              <a:ext cx="484642" cy="486152"/>
            </a:xfrm>
            <a:prstGeom prst="rect">
              <a:avLst/>
            </a:prstGeom>
            <a:noFill/>
            <a:ln>
              <a:noFill/>
            </a:ln>
          </p:spPr>
        </p:pic>
        <p:grpSp>
          <p:nvGrpSpPr>
            <p:cNvPr id="401" name="Google Shape;401;p7"/>
            <p:cNvGrpSpPr/>
            <p:nvPr/>
          </p:nvGrpSpPr>
          <p:grpSpPr>
            <a:xfrm>
              <a:off x="585512" y="4492135"/>
              <a:ext cx="11403715" cy="569852"/>
              <a:chOff x="555242" y="2329606"/>
              <a:chExt cx="11403715" cy="560422"/>
            </a:xfrm>
          </p:grpSpPr>
          <p:grpSp>
            <p:nvGrpSpPr>
              <p:cNvPr id="402" name="Google Shape;402;p7"/>
              <p:cNvGrpSpPr/>
              <p:nvPr/>
            </p:nvGrpSpPr>
            <p:grpSpPr>
              <a:xfrm>
                <a:off x="8183430" y="2329606"/>
                <a:ext cx="1813693" cy="560422"/>
                <a:chOff x="8030512" y="2291558"/>
                <a:chExt cx="1813693" cy="560422"/>
              </a:xfrm>
            </p:grpSpPr>
            <p:sp>
              <p:nvSpPr>
                <p:cNvPr id="403" name="Google Shape;403;p7"/>
                <p:cNvSpPr/>
                <p:nvPr/>
              </p:nvSpPr>
              <p:spPr>
                <a:xfrm>
                  <a:off x="8553624" y="2406967"/>
                  <a:ext cx="1290581"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MY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Safety/First Aid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4" name="Google Shape;404;p7" descr="Icon&#10;&#10;Description automatically generated"/>
                <p:cNvPicPr preferRelativeResize="0"/>
                <p:nvPr/>
              </p:nvPicPr>
              <p:blipFill rotWithShape="1">
                <a:blip r:embed="rId27">
                  <a:alphaModFix/>
                </a:blip>
                <a:srcRect/>
                <a:stretch/>
              </p:blipFill>
              <p:spPr>
                <a:xfrm>
                  <a:off x="8030512" y="2291558"/>
                  <a:ext cx="579921" cy="560422"/>
                </a:xfrm>
                <a:prstGeom prst="rect">
                  <a:avLst/>
                </a:prstGeom>
                <a:noFill/>
                <a:ln>
                  <a:noFill/>
                </a:ln>
              </p:spPr>
            </p:pic>
          </p:grpSp>
          <p:sp>
            <p:nvSpPr>
              <p:cNvPr id="405" name="Google Shape;405;p7"/>
              <p:cNvSpPr/>
              <p:nvPr/>
            </p:nvSpPr>
            <p:spPr>
              <a:xfrm>
                <a:off x="10703322" y="2435145"/>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FIRST AID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Safety/First Aid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6" name="Google Shape;406;p7"/>
              <p:cNvSpPr/>
              <p:nvPr/>
            </p:nvSpPr>
            <p:spPr>
              <a:xfrm>
                <a:off x="6682762" y="2431648"/>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STANDING TALL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7" name="Google Shape;407;p7"/>
              <p:cNvSpPr/>
              <p:nvPr/>
            </p:nvSpPr>
            <p:spPr>
              <a:xfrm>
                <a:off x="555242"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LION ROAR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8" name="Google Shape;408;p7"/>
              <p:cNvSpPr/>
              <p:nvPr/>
            </p:nvSpPr>
            <p:spPr>
              <a:xfrm>
                <a:off x="2596549" y="2407322"/>
                <a:ext cx="1255635"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TIGER ROAR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9" name="Google Shape;409;p7"/>
              <p:cNvSpPr/>
              <p:nvPr/>
            </p:nvSpPr>
            <p:spPr>
              <a:xfrm>
                <a:off x="4625738" y="2421383"/>
                <a:ext cx="1466299" cy="36442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SAFETY IN NUMBERS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Calibri"/>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Personal Safety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410" name="Google Shape;410;p7"/>
            <p:cNvSpPr txBox="1"/>
            <p:nvPr/>
          </p:nvSpPr>
          <p:spPr>
            <a:xfrm>
              <a:off x="697656" y="6001643"/>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1" name="Google Shape;411;p7"/>
            <p:cNvSpPr txBox="1"/>
            <p:nvPr/>
          </p:nvSpPr>
          <p:spPr>
            <a:xfrm>
              <a:off x="2735759" y="6001643"/>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12" name="Google Shape;412;p7" descr="Icon&#10;&#10;Description automatically generated"/>
            <p:cNvPicPr preferRelativeResize="0"/>
            <p:nvPr/>
          </p:nvPicPr>
          <p:blipFill rotWithShape="1">
            <a:blip r:embed="rId10">
              <a:alphaModFix/>
            </a:blip>
            <a:srcRect l="9338" r="6676"/>
            <a:stretch/>
          </p:blipFill>
          <p:spPr>
            <a:xfrm>
              <a:off x="2155560" y="5703651"/>
              <a:ext cx="448333" cy="533818"/>
            </a:xfrm>
            <a:prstGeom prst="rect">
              <a:avLst/>
            </a:prstGeom>
            <a:solidFill>
              <a:schemeClr val="lt1"/>
            </a:solidFill>
            <a:ln>
              <a:noFill/>
            </a:ln>
          </p:spPr>
        </p:pic>
        <p:sp>
          <p:nvSpPr>
            <p:cNvPr id="413" name="Google Shape;413;p7"/>
            <p:cNvSpPr/>
            <p:nvPr/>
          </p:nvSpPr>
          <p:spPr>
            <a:xfrm>
              <a:off x="2211992" y="5812420"/>
              <a:ext cx="338421" cy="321637"/>
            </a:xfrm>
            <a:prstGeom prst="rect">
              <a:avLst/>
            </a:prstGeom>
            <a:solidFill>
              <a:srgbClr val="FBE4D4"/>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14" name="Google Shape;414;p7" descr="Icon&#10;&#10;Description automatically generated"/>
            <p:cNvPicPr preferRelativeResize="0"/>
            <p:nvPr/>
          </p:nvPicPr>
          <p:blipFill rotWithShape="1">
            <a:blip r:embed="rId10">
              <a:alphaModFix/>
            </a:blip>
            <a:srcRect l="9338" r="6676"/>
            <a:stretch/>
          </p:blipFill>
          <p:spPr>
            <a:xfrm>
              <a:off x="2155266" y="6278741"/>
              <a:ext cx="448333" cy="533818"/>
            </a:xfrm>
            <a:prstGeom prst="rect">
              <a:avLst/>
            </a:prstGeom>
            <a:solidFill>
              <a:schemeClr val="lt1"/>
            </a:solidFill>
            <a:ln>
              <a:noFill/>
            </a:ln>
          </p:spPr>
        </p:pic>
        <p:sp>
          <p:nvSpPr>
            <p:cNvPr id="415" name="Google Shape;415;p7"/>
            <p:cNvSpPr/>
            <p:nvPr/>
          </p:nvSpPr>
          <p:spPr>
            <a:xfrm>
              <a:off x="2211698" y="6387510"/>
              <a:ext cx="338421" cy="321637"/>
            </a:xfrm>
            <a:prstGeom prst="rect">
              <a:avLst/>
            </a:prstGeom>
            <a:solidFill>
              <a:srgbClr val="FBE4D4"/>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16" name="Google Shape;416;p7"/>
            <p:cNvGrpSpPr/>
            <p:nvPr/>
          </p:nvGrpSpPr>
          <p:grpSpPr>
            <a:xfrm>
              <a:off x="103662" y="5716346"/>
              <a:ext cx="434423" cy="504541"/>
              <a:chOff x="121089" y="5066202"/>
              <a:chExt cx="434423" cy="504541"/>
            </a:xfrm>
          </p:grpSpPr>
          <p:pic>
            <p:nvPicPr>
              <p:cNvPr id="417" name="Google Shape;417;p7" descr="A picture containing shape&#10;&#10;Description automatically generated"/>
              <p:cNvPicPr preferRelativeResize="0"/>
              <p:nvPr/>
            </p:nvPicPr>
            <p:blipFill rotWithShape="1">
              <a:blip r:embed="rId8">
                <a:alphaModFix/>
              </a:blip>
              <a:srcRect/>
              <a:stretch/>
            </p:blipFill>
            <p:spPr>
              <a:xfrm>
                <a:off x="121089" y="5066202"/>
                <a:ext cx="434423" cy="504541"/>
              </a:xfrm>
              <a:prstGeom prst="rect">
                <a:avLst/>
              </a:prstGeom>
              <a:noFill/>
              <a:ln>
                <a:noFill/>
              </a:ln>
            </p:spPr>
          </p:pic>
          <p:sp>
            <p:nvSpPr>
              <p:cNvPr id="418" name="Google Shape;418;p7"/>
              <p:cNvSpPr/>
              <p:nvPr/>
            </p:nvSpPr>
            <p:spPr>
              <a:xfrm>
                <a:off x="175115" y="5165349"/>
                <a:ext cx="315861" cy="312377"/>
              </a:xfrm>
              <a:prstGeom prst="rect">
                <a:avLst/>
              </a:prstGeom>
              <a:solidFill>
                <a:srgbClr val="FFF2CC"/>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9" name="Google Shape;419;p7"/>
            <p:cNvGrpSpPr/>
            <p:nvPr/>
          </p:nvGrpSpPr>
          <p:grpSpPr>
            <a:xfrm>
              <a:off x="108918" y="6253128"/>
              <a:ext cx="434423" cy="504541"/>
              <a:chOff x="121089" y="5066202"/>
              <a:chExt cx="434423" cy="504541"/>
            </a:xfrm>
          </p:grpSpPr>
          <p:pic>
            <p:nvPicPr>
              <p:cNvPr id="420" name="Google Shape;420;p7" descr="A picture containing shape&#10;&#10;Description automatically generated"/>
              <p:cNvPicPr preferRelativeResize="0"/>
              <p:nvPr/>
            </p:nvPicPr>
            <p:blipFill rotWithShape="1">
              <a:blip r:embed="rId8">
                <a:alphaModFix/>
              </a:blip>
              <a:srcRect/>
              <a:stretch/>
            </p:blipFill>
            <p:spPr>
              <a:xfrm>
                <a:off x="121089" y="5066202"/>
                <a:ext cx="434423" cy="504541"/>
              </a:xfrm>
              <a:prstGeom prst="rect">
                <a:avLst/>
              </a:prstGeom>
              <a:noFill/>
              <a:ln>
                <a:noFill/>
              </a:ln>
            </p:spPr>
          </p:pic>
          <p:sp>
            <p:nvSpPr>
              <p:cNvPr id="421" name="Google Shape;421;p7"/>
              <p:cNvSpPr/>
              <p:nvPr/>
            </p:nvSpPr>
            <p:spPr>
              <a:xfrm>
                <a:off x="175115" y="5165349"/>
                <a:ext cx="315861" cy="312377"/>
              </a:xfrm>
              <a:prstGeom prst="rect">
                <a:avLst/>
              </a:prstGeom>
              <a:solidFill>
                <a:srgbClr val="FFF2CC"/>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22" name="Google Shape;422;p7"/>
            <p:cNvSpPr txBox="1"/>
            <p:nvPr/>
          </p:nvSpPr>
          <p:spPr>
            <a:xfrm>
              <a:off x="4753418" y="6012873"/>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23" name="Google Shape;423;p7" descr="Icon&#10;&#10;Description automatically generated"/>
            <p:cNvPicPr preferRelativeResize="0"/>
            <p:nvPr/>
          </p:nvPicPr>
          <p:blipFill rotWithShape="1">
            <a:blip r:embed="rId11">
              <a:alphaModFix/>
            </a:blip>
            <a:srcRect l="9815" r="9144"/>
            <a:stretch/>
          </p:blipFill>
          <p:spPr>
            <a:xfrm>
              <a:off x="4200221" y="5726804"/>
              <a:ext cx="416537" cy="512429"/>
            </a:xfrm>
            <a:prstGeom prst="rect">
              <a:avLst/>
            </a:prstGeom>
            <a:solidFill>
              <a:schemeClr val="lt1"/>
            </a:solidFill>
            <a:ln>
              <a:noFill/>
            </a:ln>
          </p:spPr>
        </p:pic>
        <p:sp>
          <p:nvSpPr>
            <p:cNvPr id="424" name="Google Shape;424;p7"/>
            <p:cNvSpPr/>
            <p:nvPr/>
          </p:nvSpPr>
          <p:spPr>
            <a:xfrm>
              <a:off x="4241165" y="5820883"/>
              <a:ext cx="332028" cy="320836"/>
            </a:xfrm>
            <a:prstGeom prst="rect">
              <a:avLst/>
            </a:prstGeom>
            <a:solidFill>
              <a:srgbClr val="FF7C8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5" name="Google Shape;425;p7" descr="Icon&#10;&#10;Description automatically generated"/>
            <p:cNvPicPr preferRelativeResize="0"/>
            <p:nvPr/>
          </p:nvPicPr>
          <p:blipFill rotWithShape="1">
            <a:blip r:embed="rId11">
              <a:alphaModFix/>
            </a:blip>
            <a:srcRect l="9815" r="9144"/>
            <a:stretch/>
          </p:blipFill>
          <p:spPr>
            <a:xfrm>
              <a:off x="4200221" y="6271272"/>
              <a:ext cx="416537" cy="512429"/>
            </a:xfrm>
            <a:prstGeom prst="rect">
              <a:avLst/>
            </a:prstGeom>
            <a:solidFill>
              <a:schemeClr val="lt1"/>
            </a:solidFill>
            <a:ln>
              <a:noFill/>
            </a:ln>
          </p:spPr>
        </p:pic>
        <p:sp>
          <p:nvSpPr>
            <p:cNvPr id="426" name="Google Shape;426;p7"/>
            <p:cNvSpPr/>
            <p:nvPr/>
          </p:nvSpPr>
          <p:spPr>
            <a:xfrm>
              <a:off x="4247048" y="6369587"/>
              <a:ext cx="332028" cy="320836"/>
            </a:xfrm>
            <a:prstGeom prst="rect">
              <a:avLst/>
            </a:prstGeom>
            <a:solidFill>
              <a:srgbClr val="FF7C8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7" name="Google Shape;427;p7"/>
            <p:cNvSpPr txBox="1"/>
            <p:nvPr/>
          </p:nvSpPr>
          <p:spPr>
            <a:xfrm>
              <a:off x="6840614" y="5994111"/>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28" name="Google Shape;428;p7" descr="Icon&#10;&#10;Description automatically generated"/>
            <p:cNvPicPr preferRelativeResize="0"/>
            <p:nvPr/>
          </p:nvPicPr>
          <p:blipFill rotWithShape="1">
            <a:blip r:embed="rId17">
              <a:alphaModFix/>
            </a:blip>
            <a:srcRect l="10482" r="13778"/>
            <a:stretch/>
          </p:blipFill>
          <p:spPr>
            <a:xfrm>
              <a:off x="6274900" y="5708461"/>
              <a:ext cx="422529" cy="557867"/>
            </a:xfrm>
            <a:prstGeom prst="rect">
              <a:avLst/>
            </a:prstGeom>
            <a:solidFill>
              <a:schemeClr val="lt1"/>
            </a:solidFill>
            <a:ln>
              <a:noFill/>
            </a:ln>
          </p:spPr>
        </p:pic>
        <p:sp>
          <p:nvSpPr>
            <p:cNvPr id="429" name="Google Shape;429;p7"/>
            <p:cNvSpPr/>
            <p:nvPr/>
          </p:nvSpPr>
          <p:spPr>
            <a:xfrm>
              <a:off x="6315571" y="5812420"/>
              <a:ext cx="342162" cy="357055"/>
            </a:xfrm>
            <a:prstGeom prst="rect">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30" name="Google Shape;430;p7" descr="Icon&#10;&#10;Description automatically generated"/>
            <p:cNvPicPr preferRelativeResize="0"/>
            <p:nvPr/>
          </p:nvPicPr>
          <p:blipFill rotWithShape="1">
            <a:blip r:embed="rId17">
              <a:alphaModFix/>
            </a:blip>
            <a:srcRect l="10482" r="13778"/>
            <a:stretch/>
          </p:blipFill>
          <p:spPr>
            <a:xfrm>
              <a:off x="6272948" y="6278824"/>
              <a:ext cx="422529" cy="557867"/>
            </a:xfrm>
            <a:prstGeom prst="rect">
              <a:avLst/>
            </a:prstGeom>
            <a:solidFill>
              <a:schemeClr val="lt1"/>
            </a:solidFill>
            <a:ln>
              <a:noFill/>
            </a:ln>
          </p:spPr>
        </p:pic>
        <p:sp>
          <p:nvSpPr>
            <p:cNvPr id="431" name="Google Shape;431;p7"/>
            <p:cNvSpPr/>
            <p:nvPr/>
          </p:nvSpPr>
          <p:spPr>
            <a:xfrm>
              <a:off x="6313619" y="6382783"/>
              <a:ext cx="342162" cy="357055"/>
            </a:xfrm>
            <a:prstGeom prst="rect">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2" name="Google Shape;432;p7"/>
            <p:cNvSpPr txBox="1"/>
            <p:nvPr/>
          </p:nvSpPr>
          <p:spPr>
            <a:xfrm>
              <a:off x="8800582" y="6023461"/>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3" name="Google Shape;433;p7"/>
            <p:cNvSpPr txBox="1"/>
            <p:nvPr/>
          </p:nvSpPr>
          <p:spPr>
            <a:xfrm>
              <a:off x="10778040" y="6001643"/>
              <a:ext cx="104438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434" name="Google Shape;434;p7"/>
            <p:cNvCxnSpPr/>
            <p:nvPr/>
          </p:nvCxnSpPr>
          <p:spPr>
            <a:xfrm>
              <a:off x="105573" y="2256728"/>
              <a:ext cx="11830763" cy="0"/>
            </a:xfrm>
            <a:prstGeom prst="straightConnector1">
              <a:avLst/>
            </a:prstGeom>
            <a:noFill/>
            <a:ln w="19050" cap="flat" cmpd="sng">
              <a:solidFill>
                <a:schemeClr val="dk1"/>
              </a:solidFill>
              <a:prstDash val="dash"/>
              <a:miter lim="800000"/>
              <a:headEnd type="none" w="sm" len="sm"/>
              <a:tailEnd type="none" w="sm" len="sm"/>
            </a:ln>
          </p:spPr>
        </p:cxnSp>
        <p:pic>
          <p:nvPicPr>
            <p:cNvPr id="435" name="Google Shape;435;p7"/>
            <p:cNvPicPr preferRelativeResize="0"/>
            <p:nvPr/>
          </p:nvPicPr>
          <p:blipFill rotWithShape="1">
            <a:blip r:embed="rId28">
              <a:alphaModFix/>
            </a:blip>
            <a:srcRect l="15384" t="56146" r="76537" b="27095"/>
            <a:stretch/>
          </p:blipFill>
          <p:spPr>
            <a:xfrm>
              <a:off x="6244581" y="4536221"/>
              <a:ext cx="444918" cy="519037"/>
            </a:xfrm>
            <a:prstGeom prst="rect">
              <a:avLst/>
            </a:prstGeom>
            <a:noFill/>
            <a:ln>
              <a:noFill/>
            </a:ln>
          </p:spPr>
        </p:pic>
      </p:grpSp>
      <p:pic>
        <p:nvPicPr>
          <p:cNvPr id="436" name="Google Shape;436;p7"/>
          <p:cNvPicPr preferRelativeResize="0"/>
          <p:nvPr/>
        </p:nvPicPr>
        <p:blipFill rotWithShape="1">
          <a:blip r:embed="rId29">
            <a:alphaModFix/>
          </a:blip>
          <a:srcRect l="23427" t="50982" r="68693" b="31660"/>
          <a:stretch/>
        </p:blipFill>
        <p:spPr>
          <a:xfrm>
            <a:off x="4193017" y="4520615"/>
            <a:ext cx="415405" cy="514666"/>
          </a:xfrm>
          <a:prstGeom prst="rect">
            <a:avLst/>
          </a:prstGeom>
          <a:noFill/>
          <a:ln>
            <a:noFill/>
          </a:ln>
        </p:spPr>
      </p:pic>
      <p:pic>
        <p:nvPicPr>
          <p:cNvPr id="437" name="Google Shape;437;p7"/>
          <p:cNvPicPr preferRelativeResize="0"/>
          <p:nvPr/>
        </p:nvPicPr>
        <p:blipFill rotWithShape="1">
          <a:blip r:embed="rId29">
            <a:alphaModFix/>
          </a:blip>
          <a:srcRect l="14283" t="50942" r="77770" b="31162"/>
          <a:stretch/>
        </p:blipFill>
        <p:spPr>
          <a:xfrm>
            <a:off x="2146159" y="4515357"/>
            <a:ext cx="436419" cy="552887"/>
          </a:xfrm>
          <a:prstGeom prst="rect">
            <a:avLst/>
          </a:prstGeom>
          <a:noFill/>
          <a:ln>
            <a:noFill/>
          </a:ln>
        </p:spPr>
      </p:pic>
      <p:pic>
        <p:nvPicPr>
          <p:cNvPr id="438" name="Google Shape;438;p7"/>
          <p:cNvPicPr preferRelativeResize="0"/>
          <p:nvPr/>
        </p:nvPicPr>
        <p:blipFill rotWithShape="1">
          <a:blip r:embed="rId29">
            <a:alphaModFix/>
          </a:blip>
          <a:srcRect l="5710" t="51138" r="86659" b="31161"/>
          <a:stretch/>
        </p:blipFill>
        <p:spPr>
          <a:xfrm>
            <a:off x="112293" y="5060496"/>
            <a:ext cx="439939" cy="574036"/>
          </a:xfrm>
          <a:prstGeom prst="rect">
            <a:avLst/>
          </a:prstGeom>
          <a:noFill/>
          <a:ln>
            <a:noFill/>
          </a:ln>
        </p:spPr>
      </p:pic>
      <p:pic>
        <p:nvPicPr>
          <p:cNvPr id="439" name="Google Shape;439;p7" descr="A close-up of a sign&#10;&#10;Description automatically generated"/>
          <p:cNvPicPr preferRelativeResize="0"/>
          <p:nvPr/>
        </p:nvPicPr>
        <p:blipFill rotWithShape="1">
          <a:blip r:embed="rId30">
            <a:alphaModFix/>
          </a:blip>
          <a:srcRect l="58472" t="2293" r="21482" b="8867"/>
          <a:stretch/>
        </p:blipFill>
        <p:spPr>
          <a:xfrm>
            <a:off x="4195846" y="2321756"/>
            <a:ext cx="423213" cy="509616"/>
          </a:xfrm>
          <a:prstGeom prst="rect">
            <a:avLst/>
          </a:prstGeom>
          <a:noFill/>
          <a:ln>
            <a:noFill/>
          </a:ln>
        </p:spPr>
      </p:pic>
      <p:pic>
        <p:nvPicPr>
          <p:cNvPr id="440" name="Google Shape;440;p7" descr="A close-up of a sign&#10;&#10;Description automatically generated"/>
          <p:cNvPicPr preferRelativeResize="0"/>
          <p:nvPr/>
        </p:nvPicPr>
        <p:blipFill rotWithShape="1">
          <a:blip r:embed="rId30">
            <a:alphaModFix/>
          </a:blip>
          <a:srcRect l="58472" t="13487" r="22894" b="20838"/>
          <a:stretch/>
        </p:blipFill>
        <p:spPr>
          <a:xfrm>
            <a:off x="2178864" y="2384745"/>
            <a:ext cx="371008" cy="355237"/>
          </a:xfrm>
          <a:prstGeom prst="rect">
            <a:avLst/>
          </a:prstGeom>
          <a:noFill/>
          <a:ln>
            <a:noFill/>
          </a:ln>
        </p:spPr>
      </p:pic>
      <p:pic>
        <p:nvPicPr>
          <p:cNvPr id="441" name="Google Shape;441;p7" descr="A close-up of a sign&#10;&#10;Description automatically generated"/>
          <p:cNvPicPr preferRelativeResize="0"/>
          <p:nvPr/>
        </p:nvPicPr>
        <p:blipFill rotWithShape="1">
          <a:blip r:embed="rId30">
            <a:alphaModFix/>
          </a:blip>
          <a:srcRect l="58472" t="13487" r="22894" b="20838"/>
          <a:stretch/>
        </p:blipFill>
        <p:spPr>
          <a:xfrm>
            <a:off x="6280888" y="2396243"/>
            <a:ext cx="385710" cy="369314"/>
          </a:xfrm>
          <a:prstGeom prst="rect">
            <a:avLst/>
          </a:prstGeom>
          <a:noFill/>
          <a:ln>
            <a:noFill/>
          </a:ln>
        </p:spPr>
      </p:pic>
      <p:pic>
        <p:nvPicPr>
          <p:cNvPr id="442" name="Google Shape;442;p7" descr="A close-up of a sign&#10;&#10;Description automatically generated"/>
          <p:cNvPicPr preferRelativeResize="0"/>
          <p:nvPr/>
        </p:nvPicPr>
        <p:blipFill rotWithShape="1">
          <a:blip r:embed="rId30">
            <a:alphaModFix/>
          </a:blip>
          <a:srcRect l="58472" t="13487" r="22894" b="20838"/>
          <a:stretch/>
        </p:blipFill>
        <p:spPr>
          <a:xfrm>
            <a:off x="149546" y="2398325"/>
            <a:ext cx="365431" cy="349897"/>
          </a:xfrm>
          <a:prstGeom prst="rect">
            <a:avLst/>
          </a:prstGeom>
          <a:noFill/>
          <a:ln>
            <a:noFill/>
          </a:ln>
        </p:spPr>
      </p:pic>
      <p:pic>
        <p:nvPicPr>
          <p:cNvPr id="443" name="Google Shape;443;p7" descr="2023_2024_loops_pins_Webelos_Walkabout.ai"/>
          <p:cNvPicPr preferRelativeResize="0"/>
          <p:nvPr/>
        </p:nvPicPr>
        <p:blipFill rotWithShape="1">
          <a:blip r:embed="rId31">
            <a:alphaModFix/>
          </a:blip>
          <a:srcRect l="20969" t="35093" r="21968" b="34665"/>
          <a:stretch/>
        </p:blipFill>
        <p:spPr>
          <a:xfrm>
            <a:off x="8197108" y="2850789"/>
            <a:ext cx="539093" cy="571438"/>
          </a:xfrm>
          <a:prstGeom prst="rect">
            <a:avLst/>
          </a:prstGeom>
          <a:noFill/>
          <a:ln>
            <a:noFill/>
          </a:ln>
        </p:spPr>
      </p:pic>
      <p:pic>
        <p:nvPicPr>
          <p:cNvPr id="444" name="Google Shape;444;p7" descr="2023_2024_loops_pins_My_Community.ai"/>
          <p:cNvPicPr preferRelativeResize="0"/>
          <p:nvPr/>
        </p:nvPicPr>
        <p:blipFill rotWithShape="1">
          <a:blip r:embed="rId32">
            <a:alphaModFix/>
          </a:blip>
          <a:srcRect l="21678" t="34750" r="22114" b="35621"/>
          <a:stretch/>
        </p:blipFill>
        <p:spPr>
          <a:xfrm>
            <a:off x="8214690" y="3936249"/>
            <a:ext cx="534094" cy="563077"/>
          </a:xfrm>
          <a:prstGeom prst="rect">
            <a:avLst/>
          </a:prstGeom>
          <a:noFill/>
          <a:ln>
            <a:noFill/>
          </a:ln>
        </p:spPr>
      </p:pic>
      <p:pic>
        <p:nvPicPr>
          <p:cNvPr id="445" name="Google Shape;445;p7" descr="2023_2024_loops_pins_Webelos_Bobcat_edit.ai"/>
          <p:cNvPicPr preferRelativeResize="0"/>
          <p:nvPr/>
        </p:nvPicPr>
        <p:blipFill rotWithShape="1">
          <a:blip r:embed="rId33">
            <a:alphaModFix/>
          </a:blip>
          <a:srcRect l="21677" t="36275" r="22983" b="36056"/>
          <a:stretch/>
        </p:blipFill>
        <p:spPr>
          <a:xfrm>
            <a:off x="8184358" y="2317214"/>
            <a:ext cx="543189" cy="543189"/>
          </a:xfrm>
          <a:prstGeom prst="rect">
            <a:avLst/>
          </a:prstGeom>
          <a:noFill/>
          <a:ln>
            <a:noFill/>
          </a:ln>
        </p:spPr>
      </p:pic>
      <p:pic>
        <p:nvPicPr>
          <p:cNvPr id="446" name="Google Shape;446;p7" descr="2023_2024_loops_pins_AOL_Bobcat_edit.ai"/>
          <p:cNvPicPr preferRelativeResize="0"/>
          <p:nvPr/>
        </p:nvPicPr>
        <p:blipFill rotWithShape="1">
          <a:blip r:embed="rId34">
            <a:alphaModFix/>
          </a:blip>
          <a:srcRect l="26470" t="37146" r="26035" b="37800"/>
          <a:stretch/>
        </p:blipFill>
        <p:spPr>
          <a:xfrm>
            <a:off x="10222550" y="2315538"/>
            <a:ext cx="488576" cy="515472"/>
          </a:xfrm>
          <a:prstGeom prst="rect">
            <a:avLst/>
          </a:prstGeom>
          <a:noFill/>
          <a:ln>
            <a:noFill/>
          </a:ln>
        </p:spPr>
      </p:pic>
      <p:pic>
        <p:nvPicPr>
          <p:cNvPr id="447" name="Google Shape;447;p7" descr="2023_2024_loops_pins_Personal_Fitness.ai"/>
          <p:cNvPicPr preferRelativeResize="0"/>
          <p:nvPr/>
        </p:nvPicPr>
        <p:blipFill rotWithShape="1">
          <a:blip r:embed="rId35">
            <a:alphaModFix/>
          </a:blip>
          <a:srcRect l="26471" t="36710" r="26471" b="38236"/>
          <a:stretch/>
        </p:blipFill>
        <p:spPr>
          <a:xfrm>
            <a:off x="10233547" y="3419749"/>
            <a:ext cx="484094" cy="515471"/>
          </a:xfrm>
          <a:prstGeom prst="rect">
            <a:avLst/>
          </a:prstGeom>
          <a:noFill/>
          <a:ln>
            <a:noFill/>
          </a:ln>
        </p:spPr>
      </p:pic>
      <p:pic>
        <p:nvPicPr>
          <p:cNvPr id="448" name="Google Shape;448;p7" descr="2023_2024_loops_pins_Citizenship.ai"/>
          <p:cNvPicPr preferRelativeResize="0"/>
          <p:nvPr/>
        </p:nvPicPr>
        <p:blipFill rotWithShape="1">
          <a:blip r:embed="rId36">
            <a:alphaModFix/>
          </a:blip>
          <a:srcRect l="26471" t="36493" r="25598" b="37582"/>
          <a:stretch/>
        </p:blipFill>
        <p:spPr>
          <a:xfrm>
            <a:off x="10235348" y="3993497"/>
            <a:ext cx="493059" cy="533400"/>
          </a:xfrm>
          <a:prstGeom prst="rect">
            <a:avLst/>
          </a:prstGeom>
          <a:noFill/>
          <a:ln>
            <a:noFill/>
          </a:ln>
        </p:spPr>
      </p:pic>
      <p:pic>
        <p:nvPicPr>
          <p:cNvPr id="449" name="Google Shape;449;p7" descr="2023_2024_loops_pins_First_Aid.ai"/>
          <p:cNvPicPr preferRelativeResize="0"/>
          <p:nvPr/>
        </p:nvPicPr>
        <p:blipFill rotWithShape="1">
          <a:blip r:embed="rId37">
            <a:alphaModFix/>
          </a:blip>
          <a:srcRect l="26034" t="37364" r="25599" b="37364"/>
          <a:stretch/>
        </p:blipFill>
        <p:spPr>
          <a:xfrm>
            <a:off x="10229174" y="4560924"/>
            <a:ext cx="497541" cy="519952"/>
          </a:xfrm>
          <a:prstGeom prst="rect">
            <a:avLst/>
          </a:prstGeom>
          <a:noFill/>
          <a:ln>
            <a:noFill/>
          </a:ln>
        </p:spPr>
      </p:pic>
      <p:pic>
        <p:nvPicPr>
          <p:cNvPr id="450" name="Google Shape;450;p7" descr="2023_2024_loops_pins_Bear_Habitat.ai"/>
          <p:cNvPicPr preferRelativeResize="0"/>
          <p:nvPr/>
        </p:nvPicPr>
        <p:blipFill rotWithShape="1">
          <a:blip r:embed="rId38">
            <a:alphaModFix/>
          </a:blip>
          <a:srcRect l="18628" t="29739" r="20806" b="29955"/>
          <a:stretch/>
        </p:blipFill>
        <p:spPr>
          <a:xfrm>
            <a:off x="6259118" y="2861818"/>
            <a:ext cx="421104" cy="560463"/>
          </a:xfrm>
          <a:prstGeom prst="rect">
            <a:avLst/>
          </a:prstGeom>
          <a:solidFill>
            <a:schemeClr val="lt1"/>
          </a:solidFill>
          <a:ln w="9525" cap="flat" cmpd="sng">
            <a:solidFill>
              <a:schemeClr val="dk1"/>
            </a:solidFill>
            <a:prstDash val="solid"/>
            <a:round/>
            <a:headEnd type="none" w="sm" len="sm"/>
            <a:tailEnd type="none" w="sm" len="sm"/>
          </a:ln>
        </p:spPr>
      </p:pic>
      <p:pic>
        <p:nvPicPr>
          <p:cNvPr id="451" name="Google Shape;451;p7" descr="2023_2024_loops_pins_Bear_Strong.ai"/>
          <p:cNvPicPr preferRelativeResize="0"/>
          <p:nvPr/>
        </p:nvPicPr>
        <p:blipFill rotWithShape="1">
          <a:blip r:embed="rId39">
            <a:alphaModFix/>
          </a:blip>
          <a:srcRect l="21173" t="30172" r="22043" b="31044"/>
          <a:stretch/>
        </p:blipFill>
        <p:spPr>
          <a:xfrm>
            <a:off x="6265400" y="3449417"/>
            <a:ext cx="404437" cy="552406"/>
          </a:xfrm>
          <a:prstGeom prst="rect">
            <a:avLst/>
          </a:prstGeom>
          <a:solidFill>
            <a:schemeClr val="lt1"/>
          </a:solidFill>
          <a:ln w="9525" cap="flat" cmpd="sng">
            <a:solidFill>
              <a:schemeClr val="dk1"/>
            </a:solidFill>
            <a:prstDash val="solid"/>
            <a:round/>
            <a:headEnd type="none" w="sm" len="sm"/>
            <a:tailEnd type="none" w="sm" len="sm"/>
          </a:ln>
        </p:spPr>
      </p:pic>
      <p:sp>
        <p:nvSpPr>
          <p:cNvPr id="452" name="Google Shape;452;p7"/>
          <p:cNvSpPr txBox="1"/>
          <p:nvPr/>
        </p:nvSpPr>
        <p:spPr>
          <a:xfrm>
            <a:off x="11369301" y="6636034"/>
            <a:ext cx="1041548"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0" cap="none" spc="0" normalizeH="0" baseline="0" noProof="0">
                <a:ln>
                  <a:noFill/>
                </a:ln>
                <a:solidFill>
                  <a:srgbClr val="000000"/>
                </a:solidFill>
                <a:effectLst/>
                <a:uLnTx/>
                <a:uFillTx/>
                <a:latin typeface="Calibri"/>
                <a:ea typeface="Calibri"/>
                <a:cs typeface="Calibri"/>
                <a:sym typeface="Calibri"/>
              </a:rPr>
              <a:t>11/9/23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3" name="Google Shape;453;p7"/>
          <p:cNvSpPr/>
          <p:nvPr/>
        </p:nvSpPr>
        <p:spPr>
          <a:xfrm rot="-2741790">
            <a:off x="8381170" y="5846918"/>
            <a:ext cx="311219" cy="294755"/>
          </a:xfrm>
          <a:prstGeom prst="rect">
            <a:avLst/>
          </a:prstGeom>
          <a:solidFill>
            <a:srgbClr val="E1EFD8"/>
          </a:solidFill>
          <a:ln w="28575"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4" name="Google Shape;454;p7"/>
          <p:cNvSpPr/>
          <p:nvPr/>
        </p:nvSpPr>
        <p:spPr>
          <a:xfrm rot="-2741790">
            <a:off x="8381171" y="6392299"/>
            <a:ext cx="311219" cy="294755"/>
          </a:xfrm>
          <a:prstGeom prst="rect">
            <a:avLst/>
          </a:prstGeom>
          <a:solidFill>
            <a:srgbClr val="E1EFD8"/>
          </a:solidFill>
          <a:ln w="28575"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55" name="Google Shape;455;p7"/>
          <p:cNvGrpSpPr/>
          <p:nvPr/>
        </p:nvGrpSpPr>
        <p:grpSpPr>
          <a:xfrm>
            <a:off x="10228054" y="5747013"/>
            <a:ext cx="507646" cy="506045"/>
            <a:chOff x="10228054" y="5747013"/>
            <a:chExt cx="507646" cy="506045"/>
          </a:xfrm>
        </p:grpSpPr>
        <p:pic>
          <p:nvPicPr>
            <p:cNvPr id="456" name="Google Shape;456;p7" descr="A picture containing text&#10;&#10;Description automatically generated"/>
            <p:cNvPicPr preferRelativeResize="0"/>
            <p:nvPr/>
          </p:nvPicPr>
          <p:blipFill rotWithShape="1">
            <a:blip r:embed="rId22">
              <a:alphaModFix/>
            </a:blip>
            <a:srcRect/>
            <a:stretch/>
          </p:blipFill>
          <p:spPr>
            <a:xfrm>
              <a:off x="10228054" y="5747013"/>
              <a:ext cx="507646" cy="506045"/>
            </a:xfrm>
            <a:prstGeom prst="rect">
              <a:avLst/>
            </a:prstGeom>
            <a:noFill/>
            <a:ln>
              <a:noFill/>
            </a:ln>
          </p:spPr>
        </p:pic>
        <p:sp>
          <p:nvSpPr>
            <p:cNvPr id="457" name="Google Shape;457;p7"/>
            <p:cNvSpPr/>
            <p:nvPr/>
          </p:nvSpPr>
          <p:spPr>
            <a:xfrm>
              <a:off x="10305994" y="5811563"/>
              <a:ext cx="335532" cy="336262"/>
            </a:xfrm>
            <a:prstGeom prst="triangle">
              <a:avLst>
                <a:gd name="adj" fmla="val 50000"/>
              </a:avLst>
            </a:prstGeom>
            <a:solidFill>
              <a:srgbClr val="ECDEA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58" name="Google Shape;458;p7"/>
          <p:cNvGrpSpPr/>
          <p:nvPr/>
        </p:nvGrpSpPr>
        <p:grpSpPr>
          <a:xfrm>
            <a:off x="10228054" y="6316252"/>
            <a:ext cx="507646" cy="506045"/>
            <a:chOff x="10228054" y="5747013"/>
            <a:chExt cx="507646" cy="506045"/>
          </a:xfrm>
        </p:grpSpPr>
        <p:pic>
          <p:nvPicPr>
            <p:cNvPr id="459" name="Google Shape;459;p7" descr="A picture containing text&#10;&#10;Description automatically generated"/>
            <p:cNvPicPr preferRelativeResize="0"/>
            <p:nvPr/>
          </p:nvPicPr>
          <p:blipFill rotWithShape="1">
            <a:blip r:embed="rId22">
              <a:alphaModFix/>
            </a:blip>
            <a:srcRect/>
            <a:stretch/>
          </p:blipFill>
          <p:spPr>
            <a:xfrm>
              <a:off x="10228054" y="5747013"/>
              <a:ext cx="507646" cy="506045"/>
            </a:xfrm>
            <a:prstGeom prst="rect">
              <a:avLst/>
            </a:prstGeom>
            <a:noFill/>
            <a:ln>
              <a:noFill/>
            </a:ln>
          </p:spPr>
        </p:pic>
        <p:sp>
          <p:nvSpPr>
            <p:cNvPr id="460" name="Google Shape;460;p7"/>
            <p:cNvSpPr/>
            <p:nvPr/>
          </p:nvSpPr>
          <p:spPr>
            <a:xfrm>
              <a:off x="10305994" y="5811563"/>
              <a:ext cx="335532" cy="336262"/>
            </a:xfrm>
            <a:prstGeom prst="triangle">
              <a:avLst>
                <a:gd name="adj" fmla="val 50000"/>
              </a:avLst>
            </a:prstGeom>
            <a:solidFill>
              <a:srgbClr val="ECD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461" name="Google Shape;461;p7" descr="A yellow sign with a lion face&#10;&#10;Description automatically generated"/>
          <p:cNvPicPr preferRelativeResize="0"/>
          <p:nvPr/>
        </p:nvPicPr>
        <p:blipFill rotWithShape="1">
          <a:blip r:embed="rId40">
            <a:alphaModFix/>
          </a:blip>
          <a:srcRect/>
          <a:stretch/>
        </p:blipFill>
        <p:spPr>
          <a:xfrm>
            <a:off x="31025" y="1277421"/>
            <a:ext cx="809726" cy="817087"/>
          </a:xfrm>
          <a:prstGeom prst="rect">
            <a:avLst/>
          </a:prstGeom>
          <a:noFill/>
          <a:ln>
            <a:noFill/>
          </a:ln>
          <a:effectLst>
            <a:outerShdw blurRad="190500" dist="228600" dir="2700000" algn="ctr">
              <a:srgbClr val="000000">
                <a:alpha val="29411"/>
              </a:srgbClr>
            </a:outerShdw>
          </a:effectLst>
        </p:spPr>
      </p:pic>
      <p:sp>
        <p:nvSpPr>
          <p:cNvPr id="462" name="Google Shape;462;p7"/>
          <p:cNvSpPr/>
          <p:nvPr/>
        </p:nvSpPr>
        <p:spPr>
          <a:xfrm>
            <a:off x="472138" y="1852332"/>
            <a:ext cx="301686"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3" name="Google Shape;463;p7"/>
          <p:cNvSpPr txBox="1"/>
          <p:nvPr/>
        </p:nvSpPr>
        <p:spPr>
          <a:xfrm>
            <a:off x="-33250" y="149750"/>
            <a:ext cx="12225000" cy="1293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000" b="1" i="0" u="none" strike="noStrike" kern="0" cap="none" spc="0" normalizeH="0" baseline="0" noProof="0">
                <a:ln>
                  <a:noFill/>
                </a:ln>
                <a:solidFill>
                  <a:srgbClr val="003F87"/>
                </a:solidFill>
                <a:effectLst/>
                <a:uLnTx/>
                <a:uFillTx/>
                <a:latin typeface="Roboto Slab"/>
                <a:ea typeface="Roboto Slab"/>
                <a:cs typeface="Roboto Slab"/>
                <a:sym typeface="Roboto Slab"/>
              </a:rPr>
              <a:t>6 Required Adventures per rank</a:t>
            </a:r>
            <a:endParaRPr kumimoji="0" sz="3000" b="1" i="0" u="none" strike="noStrike" kern="0" cap="none" spc="0" normalizeH="0" baseline="0" noProof="0">
              <a:ln>
                <a:noFill/>
              </a:ln>
              <a:solidFill>
                <a:srgbClr val="003F87"/>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000" b="1" i="0" u="none" strike="noStrike" kern="0" cap="none" spc="0" normalizeH="0" baseline="0" noProof="0">
                <a:ln>
                  <a:noFill/>
                </a:ln>
                <a:solidFill>
                  <a:srgbClr val="003F87"/>
                </a:solidFill>
                <a:effectLst/>
                <a:uLnTx/>
                <a:uFillTx/>
                <a:latin typeface="Roboto Slab"/>
                <a:ea typeface="Roboto Slab"/>
                <a:cs typeface="Roboto Slab"/>
                <a:sym typeface="Roboto Slab"/>
              </a:rPr>
              <a:t>2 Elective Adventures per rank</a:t>
            </a:r>
            <a:endParaRPr kumimoji="0" sz="3000" b="1" i="0" u="none" strike="noStrike" kern="0" cap="none" spc="0" normalizeH="0" baseline="0" noProof="0">
              <a:ln>
                <a:noFill/>
              </a:ln>
              <a:solidFill>
                <a:srgbClr val="003F87"/>
              </a:solidFill>
              <a:effectLst/>
              <a:uLnTx/>
              <a:uFillTx/>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3F87"/>
              </a:solidFill>
              <a:effectLst/>
              <a:uLnTx/>
              <a:uFillTx/>
              <a:latin typeface="Roboto Slab SemiBold"/>
              <a:ea typeface="Roboto Slab SemiBold"/>
              <a:cs typeface="Roboto Slab SemiBold"/>
              <a:sym typeface="Roboto Slab SemiBold"/>
            </a:endParaRPr>
          </a:p>
        </p:txBody>
      </p:sp>
      <p:sp>
        <p:nvSpPr>
          <p:cNvPr id="464" name="Google Shape;464;p7"/>
          <p:cNvSpPr/>
          <p:nvPr/>
        </p:nvSpPr>
        <p:spPr>
          <a:xfrm>
            <a:off x="17075" y="2822875"/>
            <a:ext cx="12065400" cy="611700"/>
          </a:xfrm>
          <a:prstGeom prst="roundRect">
            <a:avLst>
              <a:gd name="adj" fmla="val 16667"/>
            </a:avLst>
          </a:prstGeom>
          <a:noFill/>
          <a:ln w="76200" cap="flat" cmpd="sng">
            <a:solidFill>
              <a:srgbClr val="003F8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17" descr="A picture containing text&#10;&#10;Description generated with high confidence"/>
          <p:cNvPicPr preferRelativeResize="0"/>
          <p:nvPr/>
        </p:nvPicPr>
        <p:blipFill rotWithShape="1">
          <a:blip r:embed="rId3">
            <a:alphaModFix/>
          </a:blip>
          <a:srcRect/>
          <a:stretch/>
        </p:blipFill>
        <p:spPr>
          <a:xfrm>
            <a:off x="6826384" y="471927"/>
            <a:ext cx="829488" cy="829488"/>
          </a:xfrm>
          <a:prstGeom prst="rect">
            <a:avLst/>
          </a:prstGeom>
          <a:noFill/>
          <a:ln>
            <a:noFill/>
          </a:ln>
        </p:spPr>
      </p:pic>
      <p:sp>
        <p:nvSpPr>
          <p:cNvPr id="519" name="Google Shape;519;p17"/>
          <p:cNvSpPr txBox="1"/>
          <p:nvPr/>
        </p:nvSpPr>
        <p:spPr>
          <a:xfrm>
            <a:off x="0" y="135227"/>
            <a:ext cx="12192000"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r>
              <a:rPr kumimoji="0" lang="en-US" sz="2000" b="1" i="0" u="none" strike="noStrike" kern="0" cap="none" spc="0" normalizeH="0" baseline="0" noProof="0">
                <a:ln>
                  <a:noFill/>
                </a:ln>
                <a:solidFill>
                  <a:srgbClr val="000000"/>
                </a:solidFill>
                <a:effectLst/>
                <a:uLnTx/>
                <a:uFillTx/>
                <a:latin typeface="Calibri"/>
                <a:ea typeface="Calibri"/>
                <a:cs typeface="Calibri"/>
                <a:sym typeface="Calibri"/>
              </a:rPr>
              <a:t>CUB SCOUT ELECTIVE ADVENTURES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20" name="Google Shape;520;p17" descr="Image result for CUB SCOUT TIGER"/>
          <p:cNvPicPr preferRelativeResize="0"/>
          <p:nvPr/>
        </p:nvPicPr>
        <p:blipFill rotWithShape="1">
          <a:blip r:embed="rId4">
            <a:alphaModFix/>
          </a:blip>
          <a:srcRect/>
          <a:stretch/>
        </p:blipFill>
        <p:spPr>
          <a:xfrm>
            <a:off x="3013953" y="488178"/>
            <a:ext cx="691101" cy="691101"/>
          </a:xfrm>
          <a:prstGeom prst="rect">
            <a:avLst/>
          </a:prstGeom>
          <a:noFill/>
          <a:ln>
            <a:noFill/>
          </a:ln>
        </p:spPr>
      </p:pic>
      <p:pic>
        <p:nvPicPr>
          <p:cNvPr id="521" name="Google Shape;521;p17" descr="Image result for cub scout webelos"/>
          <p:cNvPicPr preferRelativeResize="0"/>
          <p:nvPr/>
        </p:nvPicPr>
        <p:blipFill rotWithShape="1">
          <a:blip r:embed="rId5">
            <a:alphaModFix/>
          </a:blip>
          <a:srcRect/>
          <a:stretch/>
        </p:blipFill>
        <p:spPr>
          <a:xfrm>
            <a:off x="8780739" y="430307"/>
            <a:ext cx="675837" cy="755036"/>
          </a:xfrm>
          <a:prstGeom prst="rect">
            <a:avLst/>
          </a:prstGeom>
          <a:noFill/>
          <a:ln>
            <a:noFill/>
          </a:ln>
        </p:spPr>
      </p:pic>
      <p:pic>
        <p:nvPicPr>
          <p:cNvPr id="522" name="Google Shape;522;p17" descr="Image result for cub scout arrow of light"/>
          <p:cNvPicPr preferRelativeResize="0"/>
          <p:nvPr/>
        </p:nvPicPr>
        <p:blipFill rotWithShape="1">
          <a:blip r:embed="rId6">
            <a:alphaModFix/>
          </a:blip>
          <a:srcRect/>
          <a:stretch/>
        </p:blipFill>
        <p:spPr>
          <a:xfrm>
            <a:off x="10444021" y="749374"/>
            <a:ext cx="1251560" cy="398335"/>
          </a:xfrm>
          <a:prstGeom prst="rect">
            <a:avLst/>
          </a:prstGeom>
          <a:noFill/>
          <a:ln>
            <a:noFill/>
          </a:ln>
        </p:spPr>
      </p:pic>
      <p:sp>
        <p:nvSpPr>
          <p:cNvPr id="523" name="Google Shape;523;p17"/>
          <p:cNvSpPr txBox="1"/>
          <p:nvPr/>
        </p:nvSpPr>
        <p:spPr>
          <a:xfrm>
            <a:off x="238115" y="1147526"/>
            <a:ext cx="1650971"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Kindergarten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4" name="Google Shape;524;p17"/>
          <p:cNvSpPr txBox="1"/>
          <p:nvPr/>
        </p:nvSpPr>
        <p:spPr>
          <a:xfrm>
            <a:off x="2570009" y="1190921"/>
            <a:ext cx="1650971"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r>
              <a:rPr kumimoji="0" lang="en-US" sz="1200" b="0" i="0" u="none" strike="noStrike" kern="0" cap="none" spc="0" normalizeH="0" baseline="30000" noProof="0">
                <a:ln>
                  <a:noFill/>
                </a:ln>
                <a:solidFill>
                  <a:srgbClr val="000000"/>
                </a:solidFill>
                <a:effectLst/>
                <a:uLnTx/>
                <a:uFillTx/>
                <a:latin typeface="Calibri"/>
                <a:ea typeface="Calibri"/>
                <a:cs typeface="Calibri"/>
                <a:sym typeface="Calibri"/>
              </a:rPr>
              <a:t>st</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5" name="Google Shape;525;p17"/>
          <p:cNvSpPr txBox="1"/>
          <p:nvPr/>
        </p:nvSpPr>
        <p:spPr>
          <a:xfrm>
            <a:off x="4380171" y="1132466"/>
            <a:ext cx="2142988"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a:t>
            </a:r>
            <a:r>
              <a:rPr kumimoji="0" lang="en-US" sz="1200" b="0" i="0" u="none" strike="noStrike" kern="0" cap="none" spc="0" normalizeH="0" baseline="30000" noProof="0">
                <a:ln>
                  <a:noFill/>
                </a:ln>
                <a:solidFill>
                  <a:srgbClr val="000000"/>
                </a:solidFill>
                <a:effectLst/>
                <a:uLnTx/>
                <a:uFillTx/>
                <a:latin typeface="Calibri"/>
                <a:ea typeface="Calibri"/>
                <a:cs typeface="Calibri"/>
                <a:sym typeface="Calibri"/>
              </a:rPr>
              <a:t>nd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6" name="Google Shape;526;p17"/>
          <p:cNvSpPr txBox="1"/>
          <p:nvPr/>
        </p:nvSpPr>
        <p:spPr>
          <a:xfrm>
            <a:off x="6494627" y="1190921"/>
            <a:ext cx="1650971"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3</a:t>
            </a:r>
            <a:r>
              <a:rPr kumimoji="0" lang="en-US" sz="1200" b="0" i="0" u="none" strike="noStrike" kern="0" cap="none" spc="0" normalizeH="0" baseline="30000" noProof="0">
                <a:ln>
                  <a:noFill/>
                </a:ln>
                <a:solidFill>
                  <a:srgbClr val="000000"/>
                </a:solidFill>
                <a:effectLst/>
                <a:uLnTx/>
                <a:uFillTx/>
                <a:latin typeface="Calibri"/>
                <a:ea typeface="Calibri"/>
                <a:cs typeface="Calibri"/>
                <a:sym typeface="Calibri"/>
              </a:rPr>
              <a:t>rd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7" name="Google Shape;527;p17"/>
          <p:cNvSpPr txBox="1"/>
          <p:nvPr/>
        </p:nvSpPr>
        <p:spPr>
          <a:xfrm>
            <a:off x="8583406" y="1218306"/>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4</a:t>
            </a:r>
            <a:r>
              <a:rPr kumimoji="0" lang="en-US" sz="1200" b="0" i="0" u="none" strike="noStrike" kern="0" cap="none" spc="0" normalizeH="0" baseline="30000" noProof="0">
                <a:ln>
                  <a:noFill/>
                </a:ln>
                <a:solidFill>
                  <a:srgbClr val="000000"/>
                </a:solidFill>
                <a:effectLst/>
                <a:uLnTx/>
                <a:uFillTx/>
                <a:latin typeface="Calibri"/>
                <a:ea typeface="Calibri"/>
                <a:cs typeface="Calibri"/>
                <a:sym typeface="Calibri"/>
              </a:rPr>
              <a:t>th</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28" name="Google Shape;528;p17" descr="Image result for cub scouts lion rank"/>
          <p:cNvPicPr preferRelativeResize="0"/>
          <p:nvPr/>
        </p:nvPicPr>
        <p:blipFill rotWithShape="1">
          <a:blip r:embed="rId7">
            <a:alphaModFix/>
          </a:blip>
          <a:srcRect l="23928" r="23724"/>
          <a:stretch/>
        </p:blipFill>
        <p:spPr>
          <a:xfrm>
            <a:off x="718051" y="480705"/>
            <a:ext cx="691100" cy="677040"/>
          </a:xfrm>
          <a:prstGeom prst="rect">
            <a:avLst/>
          </a:prstGeom>
          <a:noFill/>
          <a:ln>
            <a:noFill/>
          </a:ln>
        </p:spPr>
      </p:pic>
      <p:pic>
        <p:nvPicPr>
          <p:cNvPr id="529" name="Google Shape;529;p17" descr="Image result for cub scout wolf"/>
          <p:cNvPicPr preferRelativeResize="0"/>
          <p:nvPr/>
        </p:nvPicPr>
        <p:blipFill rotWithShape="1">
          <a:blip r:embed="rId8">
            <a:alphaModFix/>
          </a:blip>
          <a:srcRect/>
          <a:stretch/>
        </p:blipFill>
        <p:spPr>
          <a:xfrm>
            <a:off x="5010416" y="473630"/>
            <a:ext cx="744676" cy="744676"/>
          </a:xfrm>
          <a:prstGeom prst="rect">
            <a:avLst/>
          </a:prstGeom>
          <a:noFill/>
          <a:ln>
            <a:noFill/>
          </a:ln>
        </p:spPr>
      </p:pic>
      <p:sp>
        <p:nvSpPr>
          <p:cNvPr id="530" name="Google Shape;530;p17"/>
          <p:cNvSpPr txBox="1"/>
          <p:nvPr/>
        </p:nvSpPr>
        <p:spPr>
          <a:xfrm>
            <a:off x="10506405" y="1190921"/>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5</a:t>
            </a:r>
            <a:r>
              <a:rPr kumimoji="0" lang="en-US" sz="1200" b="0" i="0" u="none" strike="noStrike" kern="0" cap="none" spc="0" normalizeH="0" baseline="30000" noProof="0">
                <a:ln>
                  <a:noFill/>
                </a:ln>
                <a:solidFill>
                  <a:srgbClr val="000000"/>
                </a:solidFill>
                <a:effectLst/>
                <a:uLnTx/>
                <a:uFillTx/>
                <a:latin typeface="Calibri"/>
                <a:ea typeface="Calibri"/>
                <a:cs typeface="Calibri"/>
                <a:sym typeface="Calibri"/>
              </a:rPr>
              <a:t>th</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Grade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531" name="Google Shape;531;p17"/>
          <p:cNvGraphicFramePr/>
          <p:nvPr/>
        </p:nvGraphicFramePr>
        <p:xfrm>
          <a:off x="88102" y="1650599"/>
          <a:ext cx="2280625" cy="4924820"/>
        </p:xfrm>
        <a:graphic>
          <a:graphicData uri="http://schemas.openxmlformats.org/drawingml/2006/table">
            <a:tbl>
              <a:tblPr>
                <a:noFill/>
              </a:tblPr>
              <a:tblGrid>
                <a:gridCol w="2280625">
                  <a:extLst>
                    <a:ext uri="{9D8B030D-6E8A-4147-A177-3AD203B41FA5}">
                      <a16:colId xmlns:a16="http://schemas.microsoft.com/office/drawing/2014/main" val="20000"/>
                    </a:ext>
                  </a:extLst>
                </a:gridCol>
              </a:tblGrid>
              <a:tr h="331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Build It Up, Knock It Down</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0"/>
                  </a:ext>
                </a:extLst>
              </a:tr>
              <a:tr h="2625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Gizmos and Gadgets</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1"/>
                  </a:ext>
                </a:extLst>
              </a:tr>
              <a:tr h="2499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I'll Do It Myself</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2"/>
                  </a:ext>
                </a:extLst>
              </a:tr>
              <a:tr h="298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On Your Mark</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3"/>
                  </a:ext>
                </a:extLst>
              </a:tr>
              <a:tr h="303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Pick My Path</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4"/>
                  </a:ext>
                </a:extLst>
              </a:tr>
              <a:tr h="331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Ready, Set, Grow</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F2CC"/>
                    </a:solidFill>
                  </a:tcPr>
                </a:tc>
                <a:extLst>
                  <a:ext uri="{0D108BD9-81ED-4DB2-BD59-A6C34878D82A}">
                    <a16:rowId xmlns:a16="http://schemas.microsoft.com/office/drawing/2014/main" val="10005"/>
                  </a:ext>
                </a:extLst>
              </a:tr>
              <a:tr h="326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Count On Me</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06"/>
                  </a:ext>
                </a:extLst>
              </a:tr>
              <a:tr h="3265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Everyday Tech</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07"/>
                  </a:ext>
                </a:extLst>
              </a:tr>
              <a:tr h="326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Go Fish</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08"/>
                  </a:ext>
                </a:extLst>
              </a:tr>
              <a:tr h="326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Let’s Camp</a:t>
                      </a:r>
                      <a:endParaRPr sz="1600" b="0" i="0" u="none" strike="noStrike" cap="none">
                        <a:solidFill>
                          <a:srgbClr val="000000"/>
                        </a:solidFill>
                        <a:latin typeface="Calibri"/>
                        <a:ea typeface="Calibri"/>
                        <a:cs typeface="Calibri"/>
                        <a:sym typeface="Calibri"/>
                      </a:endParaRPr>
                    </a:p>
                  </a:txBody>
                  <a:tcPr marL="9525" marR="9525" marT="9525" marB="0" anchor="b">
                    <a:solidFill>
                      <a:srgbClr val="FEE599"/>
                    </a:solidFill>
                  </a:tcPr>
                </a:tc>
                <a:extLst>
                  <a:ext uri="{0D108BD9-81ED-4DB2-BD59-A6C34878D82A}">
                    <a16:rowId xmlns:a16="http://schemas.microsoft.com/office/drawing/2014/main" val="10009"/>
                  </a:ext>
                </a:extLst>
              </a:tr>
              <a:tr h="284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On a Roll</a:t>
                      </a:r>
                      <a:endParaRPr sz="1600" b="0" i="0" u="none" strike="noStrike" cap="none">
                        <a:solidFill>
                          <a:srgbClr val="000000"/>
                        </a:solidFill>
                        <a:latin typeface="Calibri"/>
                        <a:ea typeface="Calibri"/>
                        <a:cs typeface="Calibri"/>
                        <a:sym typeface="Calibri"/>
                      </a:endParaRPr>
                    </a:p>
                  </a:txBody>
                  <a:tcPr marL="9525" marR="9525" marT="9525" marB="0" anchor="b">
                    <a:solidFill>
                      <a:srgbClr val="FEE599"/>
                    </a:solidFill>
                  </a:tcPr>
                </a:tc>
                <a:extLst>
                  <a:ext uri="{0D108BD9-81ED-4DB2-BD59-A6C34878D82A}">
                    <a16:rowId xmlns:a16="http://schemas.microsoft.com/office/drawing/2014/main" val="10010"/>
                  </a:ext>
                </a:extLst>
              </a:tr>
              <a:tr h="28457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Race Time</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11"/>
                  </a:ext>
                </a:extLst>
              </a:tr>
              <a:tr h="284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Time to Swim</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12"/>
                  </a:ext>
                </a:extLst>
              </a:tr>
              <a:tr h="2845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World Conservation</a:t>
                      </a:r>
                      <a:endParaRPr sz="1400" u="none" strike="noStrike" cap="none"/>
                    </a:p>
                  </a:txBody>
                  <a:tcPr marL="9525" marR="9525" marT="9525" marB="0" anchor="b">
                    <a:solidFill>
                      <a:srgbClr val="FEE599"/>
                    </a:solidFill>
                  </a:tcPr>
                </a:tc>
                <a:extLst>
                  <a:ext uri="{0D108BD9-81ED-4DB2-BD59-A6C34878D82A}">
                    <a16:rowId xmlns:a16="http://schemas.microsoft.com/office/drawing/2014/main" val="10013"/>
                  </a:ext>
                </a:extLst>
              </a:tr>
              <a:tr h="2670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Archery</a:t>
                      </a:r>
                      <a:endParaRPr sz="1600" b="0" i="0" u="none" strike="noStrike" cap="none">
                        <a:solidFill>
                          <a:srgbClr val="000000"/>
                        </a:solidFill>
                        <a:latin typeface="Calibri"/>
                        <a:ea typeface="Calibri"/>
                        <a:cs typeface="Calibri"/>
                        <a:sym typeface="Calibri"/>
                      </a:endParaRPr>
                    </a:p>
                  </a:txBody>
                  <a:tcPr marL="9525" marR="9525" marT="9525" marB="0" anchor="b">
                    <a:solidFill>
                      <a:srgbClr val="FFD966"/>
                    </a:solidFill>
                  </a:tcPr>
                </a:tc>
                <a:extLst>
                  <a:ext uri="{0D108BD9-81ED-4DB2-BD59-A6C34878D82A}">
                    <a16:rowId xmlns:a16="http://schemas.microsoft.com/office/drawing/2014/main" val="10014"/>
                  </a:ext>
                </a:extLst>
              </a:tr>
              <a:tr h="2670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Slingshot</a:t>
                      </a:r>
                      <a:endParaRPr sz="1400" u="none" strike="noStrike" cap="none"/>
                    </a:p>
                  </a:txBody>
                  <a:tcPr marL="9525" marR="9525" marT="9525" marB="0" anchor="b">
                    <a:solidFill>
                      <a:srgbClr val="FFD966"/>
                    </a:solidFill>
                  </a:tcPr>
                </a:tc>
                <a:extLst>
                  <a:ext uri="{0D108BD9-81ED-4DB2-BD59-A6C34878D82A}">
                    <a16:rowId xmlns:a16="http://schemas.microsoft.com/office/drawing/2014/main" val="10015"/>
                  </a:ext>
                </a:extLst>
              </a:tr>
            </a:tbl>
          </a:graphicData>
        </a:graphic>
      </p:graphicFrame>
      <p:graphicFrame>
        <p:nvGraphicFramePr>
          <p:cNvPr id="532" name="Google Shape;532;p17"/>
          <p:cNvGraphicFramePr/>
          <p:nvPr/>
        </p:nvGraphicFramePr>
        <p:xfrm>
          <a:off x="2470494" y="1612844"/>
          <a:ext cx="2009650" cy="5151260"/>
        </p:xfrm>
        <a:graphic>
          <a:graphicData uri="http://schemas.openxmlformats.org/drawingml/2006/table">
            <a:tbl>
              <a:tblPr>
                <a:noFill/>
              </a:tblPr>
              <a:tblGrid>
                <a:gridCol w="2009650">
                  <a:extLst>
                    <a:ext uri="{9D8B030D-6E8A-4147-A177-3AD203B41FA5}">
                      <a16:colId xmlns:a16="http://schemas.microsoft.com/office/drawing/2014/main" val="20000"/>
                    </a:ext>
                  </a:extLst>
                </a:gridCol>
              </a:tblGrid>
              <a:tr h="274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Curiosity, etc.</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0"/>
                  </a:ext>
                </a:extLst>
              </a:tr>
              <a:tr h="2745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Floats and Boats</a:t>
                      </a:r>
                      <a:endParaRPr sz="1400" u="none" strike="noStrike" cap="none"/>
                    </a:p>
                  </a:txBody>
                  <a:tcPr marL="0" marR="0" marT="0" marB="0" anchor="b">
                    <a:solidFill>
                      <a:srgbClr val="FBE4D4"/>
                    </a:solidFill>
                  </a:tcPr>
                </a:tc>
                <a:extLst>
                  <a:ext uri="{0D108BD9-81ED-4DB2-BD59-A6C34878D82A}">
                    <a16:rowId xmlns:a16="http://schemas.microsoft.com/office/drawing/2014/main" val="10001"/>
                  </a:ext>
                </a:extLst>
              </a:tr>
              <a:tr h="20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Good Knights</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2"/>
                  </a:ext>
                </a:extLst>
              </a:tr>
              <a:tr h="2323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Rolling Tigers</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3"/>
                  </a:ext>
                </a:extLst>
              </a:tr>
              <a:tr h="2193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Safe and Smart</a:t>
                      </a:r>
                      <a:endParaRPr sz="1400" u="none" strike="noStrike" cap="none"/>
                    </a:p>
                  </a:txBody>
                  <a:tcPr marL="0" marR="0" marT="0" marB="0" anchor="b">
                    <a:solidFill>
                      <a:srgbClr val="FBE4D4"/>
                    </a:solidFill>
                  </a:tcPr>
                </a:tc>
                <a:extLst>
                  <a:ext uri="{0D108BD9-81ED-4DB2-BD59-A6C34878D82A}">
                    <a16:rowId xmlns:a16="http://schemas.microsoft.com/office/drawing/2014/main" val="10004"/>
                  </a:ext>
                </a:extLst>
              </a:tr>
              <a:tr h="24185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Sky Is the Limit</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5"/>
                  </a:ext>
                </a:extLst>
              </a:tr>
              <a:tr h="25545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Stories in Shapes</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6"/>
                  </a:ext>
                </a:extLst>
              </a:tr>
              <a:tr h="2425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Tiger Tag</a:t>
                      </a:r>
                      <a:endParaRPr sz="1400" u="none" strike="noStrike" cap="none"/>
                    </a:p>
                  </a:txBody>
                  <a:tcPr marL="0" marR="0" marT="0" marB="0" anchor="b">
                    <a:solidFill>
                      <a:srgbClr val="FBE4D4"/>
                    </a:solidFill>
                  </a:tcPr>
                </a:tc>
                <a:extLst>
                  <a:ext uri="{0D108BD9-81ED-4DB2-BD59-A6C34878D82A}">
                    <a16:rowId xmlns:a16="http://schemas.microsoft.com/office/drawing/2014/main" val="10007"/>
                  </a:ext>
                </a:extLst>
              </a:tr>
              <a:tr h="2799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Tiger-iffic!</a:t>
                      </a:r>
                      <a:endParaRPr sz="1600" b="0" i="0" u="none" strike="noStrike" cap="none">
                        <a:solidFill>
                          <a:srgbClr val="000000"/>
                        </a:solidFill>
                        <a:latin typeface="Calibri"/>
                        <a:ea typeface="Calibri"/>
                        <a:cs typeface="Calibri"/>
                        <a:sym typeface="Calibri"/>
                      </a:endParaRPr>
                    </a:p>
                  </a:txBody>
                  <a:tcPr marL="0" marR="0" marT="0" marB="0" anchor="b">
                    <a:solidFill>
                      <a:srgbClr val="FBE4D4"/>
                    </a:solidFill>
                  </a:tcPr>
                </a:tc>
                <a:extLst>
                  <a:ext uri="{0D108BD9-81ED-4DB2-BD59-A6C34878D82A}">
                    <a16:rowId xmlns:a16="http://schemas.microsoft.com/office/drawing/2014/main" val="10008"/>
                  </a:ext>
                </a:extLst>
              </a:tr>
              <a:tr h="269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Designed by Tiger</a:t>
                      </a:r>
                      <a:endParaRPr sz="1400" u="none" strike="noStrike" cap="none"/>
                    </a:p>
                  </a:txBody>
                  <a:tcPr marL="0" marR="0" marT="0" marB="0" anchor="b">
                    <a:solidFill>
                      <a:srgbClr val="F7CAAC"/>
                    </a:solidFill>
                  </a:tcPr>
                </a:tc>
                <a:extLst>
                  <a:ext uri="{0D108BD9-81ED-4DB2-BD59-A6C34878D82A}">
                    <a16:rowId xmlns:a16="http://schemas.microsoft.com/office/drawing/2014/main" val="10009"/>
                  </a:ext>
                </a:extLst>
              </a:tr>
              <a:tr h="269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Fish On</a:t>
                      </a:r>
                      <a:endParaRPr sz="1400" u="none" strike="noStrike" cap="none"/>
                    </a:p>
                  </a:txBody>
                  <a:tcPr marL="0" marR="0" marT="0" marB="0" anchor="b">
                    <a:solidFill>
                      <a:srgbClr val="F7CAAC"/>
                    </a:solidFill>
                  </a:tcPr>
                </a:tc>
                <a:extLst>
                  <a:ext uri="{0D108BD9-81ED-4DB2-BD59-A6C34878D82A}">
                    <a16:rowId xmlns:a16="http://schemas.microsoft.com/office/drawing/2014/main" val="10010"/>
                  </a:ext>
                </a:extLst>
              </a:tr>
              <a:tr h="237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Let’s Camp</a:t>
                      </a:r>
                      <a:endParaRPr sz="1600" b="0" i="0" u="none" strike="noStrike" cap="none">
                        <a:solidFill>
                          <a:srgbClr val="000000"/>
                        </a:solidFill>
                        <a:latin typeface="Calibri"/>
                        <a:ea typeface="Calibri"/>
                        <a:cs typeface="Calibri"/>
                        <a:sym typeface="Calibri"/>
                      </a:endParaRPr>
                    </a:p>
                  </a:txBody>
                  <a:tcPr marL="0" marR="0" marT="0" marB="0" anchor="b">
                    <a:solidFill>
                      <a:srgbClr val="F7CAAC"/>
                    </a:solidFill>
                  </a:tcPr>
                </a:tc>
                <a:extLst>
                  <a:ext uri="{0D108BD9-81ED-4DB2-BD59-A6C34878D82A}">
                    <a16:rowId xmlns:a16="http://schemas.microsoft.com/office/drawing/2014/main" val="10011"/>
                  </a:ext>
                </a:extLst>
              </a:tr>
              <a:tr h="24177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Race Time</a:t>
                      </a:r>
                      <a:endParaRPr sz="1400" u="none" strike="noStrike" cap="none"/>
                    </a:p>
                  </a:txBody>
                  <a:tcPr marL="0" marR="0" marT="0" marB="0" anchor="b">
                    <a:solidFill>
                      <a:srgbClr val="F7CAAC"/>
                    </a:solidFill>
                  </a:tcPr>
                </a:tc>
                <a:extLst>
                  <a:ext uri="{0D108BD9-81ED-4DB2-BD59-A6C34878D82A}">
                    <a16:rowId xmlns:a16="http://schemas.microsoft.com/office/drawing/2014/main" val="10012"/>
                  </a:ext>
                </a:extLst>
              </a:tr>
              <a:tr h="25122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Summertime Fun</a:t>
                      </a:r>
                      <a:endParaRPr sz="1600" b="0" i="0" u="none" strike="noStrike" cap="none">
                        <a:solidFill>
                          <a:srgbClr val="000000"/>
                        </a:solidFill>
                        <a:latin typeface="Calibri"/>
                        <a:ea typeface="Calibri"/>
                        <a:cs typeface="Calibri"/>
                        <a:sym typeface="Calibri"/>
                      </a:endParaRPr>
                    </a:p>
                  </a:txBody>
                  <a:tcPr marL="0" marR="0" marT="0" marB="0" anchor="b">
                    <a:solidFill>
                      <a:srgbClr val="F7CAAC"/>
                    </a:solidFill>
                  </a:tcPr>
                </a:tc>
                <a:extLst>
                  <a:ext uri="{0D108BD9-81ED-4DB2-BD59-A6C34878D82A}">
                    <a16:rowId xmlns:a16="http://schemas.microsoft.com/office/drawing/2014/main" val="10013"/>
                  </a:ext>
                </a:extLst>
              </a:tr>
              <a:tr h="23460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Tech All Around</a:t>
                      </a:r>
                      <a:endParaRPr sz="1400" u="none" strike="noStrike" cap="none"/>
                    </a:p>
                  </a:txBody>
                  <a:tcPr marL="0" marR="0" marT="0" marB="0" anchor="b">
                    <a:solidFill>
                      <a:srgbClr val="F7CAAC"/>
                    </a:solidFill>
                  </a:tcPr>
                </a:tc>
                <a:extLst>
                  <a:ext uri="{0D108BD9-81ED-4DB2-BD59-A6C34878D82A}">
                    <a16:rowId xmlns:a16="http://schemas.microsoft.com/office/drawing/2014/main" val="10014"/>
                  </a:ext>
                </a:extLst>
              </a:tr>
              <a:tr h="2741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Tigers in the Water</a:t>
                      </a:r>
                      <a:endParaRPr sz="1600" b="0" i="0" u="none" strike="noStrike" cap="none">
                        <a:solidFill>
                          <a:srgbClr val="000000"/>
                        </a:solidFill>
                        <a:latin typeface="Calibri"/>
                        <a:ea typeface="Calibri"/>
                        <a:cs typeface="Calibri"/>
                        <a:sym typeface="Calibri"/>
                      </a:endParaRPr>
                    </a:p>
                  </a:txBody>
                  <a:tcPr marL="0" marR="0" marT="0" marB="0" anchor="b">
                    <a:solidFill>
                      <a:srgbClr val="F7CAAC"/>
                    </a:solidFill>
                  </a:tcPr>
                </a:tc>
                <a:extLst>
                  <a:ext uri="{0D108BD9-81ED-4DB2-BD59-A6C34878D82A}">
                    <a16:rowId xmlns:a16="http://schemas.microsoft.com/office/drawing/2014/main" val="10015"/>
                  </a:ext>
                </a:extLst>
              </a:tr>
              <a:tr h="274100">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World Conservation</a:t>
                      </a:r>
                      <a:endParaRPr sz="1400" u="none" strike="noStrike" cap="none"/>
                    </a:p>
                  </a:txBody>
                  <a:tcPr marL="0" marR="0" marT="0" marB="0" anchor="b">
                    <a:solidFill>
                      <a:srgbClr val="F7CAAC"/>
                    </a:solidFill>
                  </a:tcPr>
                </a:tc>
                <a:extLst>
                  <a:ext uri="{0D108BD9-81ED-4DB2-BD59-A6C34878D82A}">
                    <a16:rowId xmlns:a16="http://schemas.microsoft.com/office/drawing/2014/main" val="10016"/>
                  </a:ext>
                </a:extLst>
              </a:tr>
              <a:tr h="2298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Archery</a:t>
                      </a:r>
                      <a:endParaRPr sz="1400" u="none" strike="noStrike" cap="none"/>
                    </a:p>
                  </a:txBody>
                  <a:tcPr marL="0" marR="0" marT="0" marB="0" anchor="b">
                    <a:solidFill>
                      <a:srgbClr val="F4B081"/>
                    </a:solidFill>
                  </a:tcPr>
                </a:tc>
                <a:extLst>
                  <a:ext uri="{0D108BD9-81ED-4DB2-BD59-A6C34878D82A}">
                    <a16:rowId xmlns:a16="http://schemas.microsoft.com/office/drawing/2014/main" val="10017"/>
                  </a:ext>
                </a:extLst>
              </a:tr>
              <a:tr h="2611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BB Guns</a:t>
                      </a:r>
                      <a:endParaRPr sz="1400" u="none" strike="noStrike" cap="none"/>
                    </a:p>
                  </a:txBody>
                  <a:tcPr marL="0" marR="0" marT="0" marB="0" anchor="b">
                    <a:solidFill>
                      <a:srgbClr val="F4B081"/>
                    </a:solidFill>
                  </a:tcPr>
                </a:tc>
                <a:extLst>
                  <a:ext uri="{0D108BD9-81ED-4DB2-BD59-A6C34878D82A}">
                    <a16:rowId xmlns:a16="http://schemas.microsoft.com/office/drawing/2014/main" val="10018"/>
                  </a:ext>
                </a:extLst>
              </a:tr>
              <a:tr h="2741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Slingshot</a:t>
                      </a:r>
                      <a:endParaRPr sz="1400" u="none" strike="noStrike" cap="none"/>
                    </a:p>
                  </a:txBody>
                  <a:tcPr marL="0" marR="0" marT="0" marB="0" anchor="b">
                    <a:solidFill>
                      <a:srgbClr val="F4B081"/>
                    </a:solidFill>
                  </a:tcPr>
                </a:tc>
                <a:extLst>
                  <a:ext uri="{0D108BD9-81ED-4DB2-BD59-A6C34878D82A}">
                    <a16:rowId xmlns:a16="http://schemas.microsoft.com/office/drawing/2014/main" val="10019"/>
                  </a:ext>
                </a:extLst>
              </a:tr>
            </a:tbl>
          </a:graphicData>
        </a:graphic>
      </p:graphicFrame>
      <p:graphicFrame>
        <p:nvGraphicFramePr>
          <p:cNvPr id="533" name="Google Shape;533;p17"/>
          <p:cNvGraphicFramePr/>
          <p:nvPr/>
        </p:nvGraphicFramePr>
        <p:xfrm>
          <a:off x="4581916" y="1599713"/>
          <a:ext cx="1807600" cy="5556840"/>
        </p:xfrm>
        <a:graphic>
          <a:graphicData uri="http://schemas.openxmlformats.org/drawingml/2006/table">
            <a:tbl>
              <a:tblPr>
                <a:noFill/>
              </a:tblPr>
              <a:tblGrid>
                <a:gridCol w="1807600">
                  <a:extLst>
                    <a:ext uri="{9D8B030D-6E8A-4147-A177-3AD203B41FA5}">
                      <a16:colId xmlns:a16="http://schemas.microsoft.com/office/drawing/2014/main" val="20000"/>
                    </a:ext>
                  </a:extLst>
                </a:gridCol>
              </a:tblGrid>
              <a:tr h="274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Adventures in Coins</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0"/>
                  </a:ext>
                </a:extLst>
              </a:tr>
              <a:tr h="2574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Air of the Wolf</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1"/>
                  </a:ext>
                </a:extLst>
              </a:tr>
              <a:tr h="230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Code of the Wolf</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2"/>
                  </a:ext>
                </a:extLst>
              </a:tr>
              <a:tr h="218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Cubs Who Care</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3"/>
                  </a:ext>
                </a:extLst>
              </a:tr>
              <a:tr h="2491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Digging in the Past</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4"/>
                  </a:ext>
                </a:extLst>
              </a:tr>
              <a:tr h="2663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Finding Your Way</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5"/>
                  </a:ext>
                </a:extLst>
              </a:tr>
              <a:tr h="230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Germs Alive!</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6"/>
                  </a:ext>
                </a:extLst>
              </a:tr>
              <a:tr h="262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Paws of Skill</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7"/>
                  </a:ext>
                </a:extLst>
              </a:tr>
              <a:tr h="275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Spirit of the Water</a:t>
                      </a:r>
                      <a:endParaRPr sz="1600" b="0" i="0" u="none" strike="noStrike" cap="none">
                        <a:solidFill>
                          <a:srgbClr val="000000"/>
                        </a:solidFill>
                        <a:latin typeface="Calibri"/>
                        <a:ea typeface="Calibri"/>
                        <a:cs typeface="Calibri"/>
                        <a:sym typeface="Calibri"/>
                      </a:endParaRPr>
                    </a:p>
                  </a:txBody>
                  <a:tcPr marL="0" marR="0" marT="0" marB="0" anchor="b">
                    <a:solidFill>
                      <a:srgbClr val="FF8F8F"/>
                    </a:solidFill>
                  </a:tcPr>
                </a:tc>
                <a:extLst>
                  <a:ext uri="{0D108BD9-81ED-4DB2-BD59-A6C34878D82A}">
                    <a16:rowId xmlns:a16="http://schemas.microsoft.com/office/drawing/2014/main" val="10008"/>
                  </a:ext>
                </a:extLst>
              </a:tr>
              <a:tr h="2663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lt1"/>
                          </a:solidFill>
                        </a:rPr>
                        <a:t>A Wolf Goes Fishing</a:t>
                      </a:r>
                      <a:endParaRPr sz="1600" b="0" i="0" u="none" strike="noStrike" cap="none">
                        <a:solidFill>
                          <a:schemeClr val="lt1"/>
                        </a:solidFill>
                        <a:latin typeface="Calibri"/>
                        <a:ea typeface="Calibri"/>
                        <a:cs typeface="Calibri"/>
                        <a:sym typeface="Calibri"/>
                      </a:endParaRPr>
                    </a:p>
                  </a:txBody>
                  <a:tcPr marL="0" marR="0" marT="0" marB="0" anchor="b">
                    <a:solidFill>
                      <a:srgbClr val="FF0000"/>
                    </a:solidFill>
                  </a:tcPr>
                </a:tc>
                <a:extLst>
                  <a:ext uri="{0D108BD9-81ED-4DB2-BD59-A6C34878D82A}">
                    <a16:rowId xmlns:a16="http://schemas.microsoft.com/office/drawing/2014/main" val="10009"/>
                  </a:ext>
                </a:extLst>
              </a:tr>
              <a:tr h="2485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Computing Wolves</a:t>
                      </a:r>
                      <a:endParaRPr sz="1400" u="none" strike="noStrike" cap="none"/>
                    </a:p>
                  </a:txBody>
                  <a:tcPr marL="0" marR="0" marT="0" marB="0" anchor="b">
                    <a:solidFill>
                      <a:srgbClr val="FF0000"/>
                    </a:solidFill>
                  </a:tcPr>
                </a:tc>
                <a:extLst>
                  <a:ext uri="{0D108BD9-81ED-4DB2-BD59-A6C34878D82A}">
                    <a16:rowId xmlns:a16="http://schemas.microsoft.com/office/drawing/2014/main" val="10010"/>
                  </a:ext>
                </a:extLst>
              </a:tr>
              <a:tr h="266325">
                <a:tc>
                  <a:txBody>
                    <a:bodyPr/>
                    <a:lstStyle/>
                    <a:p>
                      <a:pPr marL="0" marR="0" lvl="0" indent="0" algn="l" rtl="0">
                        <a:lnSpc>
                          <a:spcPct val="100000"/>
                        </a:lnSpc>
                        <a:spcBef>
                          <a:spcPts val="0"/>
                        </a:spcBef>
                        <a:spcAft>
                          <a:spcPts val="0"/>
                        </a:spcAft>
                        <a:buClr>
                          <a:schemeClr val="lt1"/>
                        </a:buClr>
                        <a:buSzPts val="1600"/>
                        <a:buFont typeface="Calibri"/>
                        <a:buNone/>
                      </a:pPr>
                      <a:r>
                        <a:rPr lang="en-US" sz="1600" u="none" strike="noStrike" cap="none">
                          <a:solidFill>
                            <a:schemeClr val="lt1"/>
                          </a:solidFill>
                        </a:rPr>
                        <a:t>Let’s Camp</a:t>
                      </a:r>
                      <a:endParaRPr sz="1600" b="0" i="0" u="none" strike="noStrike" cap="none">
                        <a:solidFill>
                          <a:schemeClr val="lt1"/>
                        </a:solidFill>
                        <a:latin typeface="Calibri"/>
                        <a:ea typeface="Calibri"/>
                        <a:cs typeface="Calibri"/>
                        <a:sym typeface="Calibri"/>
                      </a:endParaRPr>
                    </a:p>
                  </a:txBody>
                  <a:tcPr marL="0" marR="0" marT="0" marB="0" anchor="b">
                    <a:solidFill>
                      <a:srgbClr val="FF0000"/>
                    </a:solidFill>
                  </a:tcPr>
                </a:tc>
                <a:extLst>
                  <a:ext uri="{0D108BD9-81ED-4DB2-BD59-A6C34878D82A}">
                    <a16:rowId xmlns:a16="http://schemas.microsoft.com/office/drawing/2014/main" val="10011"/>
                  </a:ext>
                </a:extLst>
              </a:tr>
              <a:tr h="2308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Paws for Water</a:t>
                      </a:r>
                      <a:endParaRPr sz="1400" u="none" strike="noStrike" cap="none"/>
                    </a:p>
                  </a:txBody>
                  <a:tcPr marL="0" marR="0" marT="0" marB="0" anchor="b">
                    <a:solidFill>
                      <a:srgbClr val="FF0000"/>
                    </a:solidFill>
                  </a:tcPr>
                </a:tc>
                <a:extLst>
                  <a:ext uri="{0D108BD9-81ED-4DB2-BD59-A6C34878D82A}">
                    <a16:rowId xmlns:a16="http://schemas.microsoft.com/office/drawing/2014/main" val="10012"/>
                  </a:ext>
                </a:extLst>
              </a:tr>
              <a:tr h="2308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Pedal with the Pack</a:t>
                      </a:r>
                      <a:endParaRPr sz="1400" u="none" strike="noStrike" cap="none"/>
                    </a:p>
                  </a:txBody>
                  <a:tcPr marL="0" marR="0" marT="0" marB="0" anchor="b">
                    <a:solidFill>
                      <a:srgbClr val="FF0000"/>
                    </a:solidFill>
                  </a:tcPr>
                </a:tc>
                <a:extLst>
                  <a:ext uri="{0D108BD9-81ED-4DB2-BD59-A6C34878D82A}">
                    <a16:rowId xmlns:a16="http://schemas.microsoft.com/office/drawing/2014/main" val="10013"/>
                  </a:ext>
                </a:extLst>
              </a:tr>
              <a:tr h="2308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Race Time</a:t>
                      </a:r>
                      <a:endParaRPr sz="1400" u="none" strike="noStrike" cap="none"/>
                    </a:p>
                  </a:txBody>
                  <a:tcPr marL="0" marR="0" marT="0" marB="0" anchor="b">
                    <a:solidFill>
                      <a:srgbClr val="FF0000"/>
                    </a:solidFill>
                  </a:tcPr>
                </a:tc>
                <a:extLst>
                  <a:ext uri="{0D108BD9-81ED-4DB2-BD59-A6C34878D82A}">
                    <a16:rowId xmlns:a16="http://schemas.microsoft.com/office/drawing/2014/main" val="10014"/>
                  </a:ext>
                </a:extLst>
              </a:tr>
              <a:tr h="2716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Summertime Fun</a:t>
                      </a:r>
                      <a:endParaRPr sz="1400" u="none" strike="noStrike" cap="none"/>
                    </a:p>
                  </a:txBody>
                  <a:tcPr marL="0" marR="0" marT="0" marB="0" anchor="b">
                    <a:solidFill>
                      <a:srgbClr val="FF0000"/>
                    </a:solidFill>
                  </a:tcPr>
                </a:tc>
                <a:extLst>
                  <a:ext uri="{0D108BD9-81ED-4DB2-BD59-A6C34878D82A}">
                    <a16:rowId xmlns:a16="http://schemas.microsoft.com/office/drawing/2014/main" val="10015"/>
                  </a:ext>
                </a:extLst>
              </a:tr>
              <a:tr h="240800">
                <a:tc>
                  <a:txBody>
                    <a:bodyPr/>
                    <a:lstStyle/>
                    <a:p>
                      <a:pPr marL="0" marR="0" lvl="0" indent="0" algn="l" rtl="0">
                        <a:lnSpc>
                          <a:spcPct val="100000"/>
                        </a:lnSpc>
                        <a:spcBef>
                          <a:spcPts val="0"/>
                        </a:spcBef>
                        <a:spcAft>
                          <a:spcPts val="0"/>
                        </a:spcAft>
                        <a:buClr>
                          <a:schemeClr val="lt1"/>
                        </a:buClr>
                        <a:buSzPts val="1600"/>
                        <a:buFont typeface="Calibri"/>
                        <a:buNone/>
                      </a:pPr>
                      <a:r>
                        <a:rPr lang="en-US" sz="1600" u="none" strike="noStrike" cap="none">
                          <a:solidFill>
                            <a:schemeClr val="lt1"/>
                          </a:solidFill>
                        </a:rPr>
                        <a:t>World Conservation</a:t>
                      </a:r>
                      <a:endParaRPr sz="1600" b="0" i="0" u="none" strike="noStrike" cap="none">
                        <a:solidFill>
                          <a:schemeClr val="lt1"/>
                        </a:solidFill>
                        <a:latin typeface="Calibri"/>
                        <a:ea typeface="Calibri"/>
                        <a:cs typeface="Calibri"/>
                        <a:sym typeface="Calibri"/>
                      </a:endParaRPr>
                    </a:p>
                  </a:txBody>
                  <a:tcPr marL="0" marR="0" marT="0" marB="0" anchor="b">
                    <a:solidFill>
                      <a:srgbClr val="FF0000"/>
                    </a:solidFill>
                  </a:tcPr>
                </a:tc>
                <a:extLst>
                  <a:ext uri="{0D108BD9-81ED-4DB2-BD59-A6C34878D82A}">
                    <a16:rowId xmlns:a16="http://schemas.microsoft.com/office/drawing/2014/main" val="10016"/>
                  </a:ext>
                </a:extLst>
              </a:tr>
              <a:tr h="2592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Archery</a:t>
                      </a:r>
                      <a:endParaRPr sz="1600" b="0" i="0" u="none" strike="noStrike" cap="none">
                        <a:solidFill>
                          <a:schemeClr val="lt1"/>
                        </a:solidFill>
                        <a:latin typeface="Calibri"/>
                        <a:ea typeface="Calibri"/>
                        <a:cs typeface="Calibri"/>
                        <a:sym typeface="Calibri"/>
                      </a:endParaRPr>
                    </a:p>
                  </a:txBody>
                  <a:tcPr marL="0" marR="0" marT="0" marB="0" anchor="b">
                    <a:solidFill>
                      <a:srgbClr val="B00000"/>
                    </a:solidFill>
                  </a:tcPr>
                </a:tc>
                <a:extLst>
                  <a:ext uri="{0D108BD9-81ED-4DB2-BD59-A6C34878D82A}">
                    <a16:rowId xmlns:a16="http://schemas.microsoft.com/office/drawing/2014/main" val="10017"/>
                  </a:ext>
                </a:extLst>
              </a:tr>
              <a:tr h="2592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BB Guns</a:t>
                      </a:r>
                      <a:endParaRPr sz="1400" u="none" strike="noStrike" cap="none"/>
                    </a:p>
                  </a:txBody>
                  <a:tcPr marL="0" marR="0" marT="0" marB="0" anchor="b">
                    <a:solidFill>
                      <a:srgbClr val="B00000"/>
                    </a:solidFill>
                  </a:tcPr>
                </a:tc>
                <a:extLst>
                  <a:ext uri="{0D108BD9-81ED-4DB2-BD59-A6C34878D82A}">
                    <a16:rowId xmlns:a16="http://schemas.microsoft.com/office/drawing/2014/main" val="10018"/>
                  </a:ext>
                </a:extLst>
              </a:tr>
              <a:tr h="25925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Slingshot</a:t>
                      </a:r>
                      <a:endParaRPr sz="1400" u="none" strike="noStrike" cap="none"/>
                    </a:p>
                  </a:txBody>
                  <a:tcPr marL="0" marR="0" marT="0" marB="0" anchor="b">
                    <a:solidFill>
                      <a:srgbClr val="B00000"/>
                    </a:solidFill>
                  </a:tcPr>
                </a:tc>
                <a:extLst>
                  <a:ext uri="{0D108BD9-81ED-4DB2-BD59-A6C34878D82A}">
                    <a16:rowId xmlns:a16="http://schemas.microsoft.com/office/drawing/2014/main" val="10019"/>
                  </a:ext>
                </a:extLst>
              </a:tr>
            </a:tbl>
          </a:graphicData>
        </a:graphic>
      </p:graphicFrame>
      <p:graphicFrame>
        <p:nvGraphicFramePr>
          <p:cNvPr id="534" name="Google Shape;534;p17"/>
          <p:cNvGraphicFramePr/>
          <p:nvPr/>
        </p:nvGraphicFramePr>
        <p:xfrm>
          <a:off x="6491291" y="1656455"/>
          <a:ext cx="1807600" cy="5128345"/>
        </p:xfrm>
        <a:graphic>
          <a:graphicData uri="http://schemas.openxmlformats.org/drawingml/2006/table">
            <a:tbl>
              <a:tblPr>
                <a:noFill/>
              </a:tblPr>
              <a:tblGrid>
                <a:gridCol w="1807600">
                  <a:extLst>
                    <a:ext uri="{9D8B030D-6E8A-4147-A177-3AD203B41FA5}">
                      <a16:colId xmlns:a16="http://schemas.microsoft.com/office/drawing/2014/main" val="20000"/>
                    </a:ext>
                  </a:extLst>
                </a:gridCol>
              </a:tblGrid>
              <a:tr h="268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 Bear Goes Fishing</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0"/>
                  </a:ext>
                </a:extLst>
              </a:tr>
              <a:tr h="2663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Baloo the Builder</a:t>
                      </a:r>
                      <a:endParaRPr sz="1600" u="none" strike="noStrike" cap="none">
                        <a:latin typeface="Calibri"/>
                        <a:ea typeface="Calibri"/>
                        <a:cs typeface="Calibri"/>
                        <a:sym typeface="Calibri"/>
                      </a:endParaRPr>
                    </a:p>
                  </a:txBody>
                  <a:tcPr marL="0" marR="0" marT="0" marB="0" anchor="b"/>
                </a:tc>
                <a:extLst>
                  <a:ext uri="{0D108BD9-81ED-4DB2-BD59-A6C34878D82A}">
                    <a16:rowId xmlns:a16="http://schemas.microsoft.com/office/drawing/2014/main" val="10001"/>
                  </a:ext>
                </a:extLst>
              </a:tr>
              <a:tr h="232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Critter Care</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2"/>
                  </a:ext>
                </a:extLst>
              </a:tr>
              <a:tr h="262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Forensics</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3"/>
                  </a:ext>
                </a:extLst>
              </a:tr>
              <a:tr h="257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Marble Madness</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4"/>
                  </a:ext>
                </a:extLst>
              </a:tr>
              <a:tr h="2491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Roaring Laughter</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5"/>
                  </a:ext>
                </a:extLst>
              </a:tr>
              <a:tr h="196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Salmon Run</a:t>
                      </a:r>
                      <a:endParaRPr sz="1600" b="0" i="0" u="none" strike="noStrike" cap="none">
                        <a:solidFill>
                          <a:srgbClr val="000000"/>
                        </a:solidFill>
                        <a:latin typeface="Calibri"/>
                        <a:ea typeface="Calibri"/>
                        <a:cs typeface="Calibri"/>
                        <a:sym typeface="Calibri"/>
                      </a:endParaRPr>
                    </a:p>
                  </a:txBody>
                  <a:tcPr marL="0" marR="0" marT="0" marB="0" anchor="b"/>
                </a:tc>
                <a:extLst>
                  <a:ext uri="{0D108BD9-81ED-4DB2-BD59-A6C34878D82A}">
                    <a16:rowId xmlns:a16="http://schemas.microsoft.com/office/drawing/2014/main" val="10006"/>
                  </a:ext>
                </a:extLst>
              </a:tr>
              <a:tr h="2130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Super Science</a:t>
                      </a:r>
                      <a:endParaRPr sz="1400" u="none" strike="noStrike" cap="none"/>
                    </a:p>
                  </a:txBody>
                  <a:tcPr marL="0" marR="0" marT="0" marB="0" anchor="b"/>
                </a:tc>
                <a:extLst>
                  <a:ext uri="{0D108BD9-81ED-4DB2-BD59-A6C34878D82A}">
                    <a16:rowId xmlns:a16="http://schemas.microsoft.com/office/drawing/2014/main" val="10007"/>
                  </a:ext>
                </a:extLst>
              </a:tr>
              <a:tr h="2669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Bears Afloat</a:t>
                      </a:r>
                      <a:endParaRPr sz="1600" b="0" i="0" u="none" strike="noStrike" cap="none">
                        <a:solidFill>
                          <a:srgbClr val="000000"/>
                        </a:solidFill>
                        <a:latin typeface="Calibri"/>
                        <a:ea typeface="Calibri"/>
                        <a:cs typeface="Calibri"/>
                        <a:sym typeface="Calibri"/>
                      </a:endParaRPr>
                    </a:p>
                  </a:txBody>
                  <a:tcPr marL="0" marR="0" marT="0" marB="0" anchor="b">
                    <a:solidFill>
                      <a:srgbClr val="B3C6E7"/>
                    </a:solidFill>
                  </a:tcPr>
                </a:tc>
                <a:extLst>
                  <a:ext uri="{0D108BD9-81ED-4DB2-BD59-A6C34878D82A}">
                    <a16:rowId xmlns:a16="http://schemas.microsoft.com/office/drawing/2014/main" val="10008"/>
                  </a:ext>
                </a:extLst>
              </a:tr>
              <a:tr h="2958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Bears on Bikes</a:t>
                      </a:r>
                      <a:endParaRPr sz="1400" u="none" strike="noStrike" cap="none"/>
                    </a:p>
                  </a:txBody>
                  <a:tcPr marL="0" marR="0" marT="0" marB="0" anchor="b">
                    <a:solidFill>
                      <a:srgbClr val="B3C6E7"/>
                    </a:solidFill>
                  </a:tcPr>
                </a:tc>
                <a:extLst>
                  <a:ext uri="{0D108BD9-81ED-4DB2-BD59-A6C34878D82A}">
                    <a16:rowId xmlns:a16="http://schemas.microsoft.com/office/drawing/2014/main" val="10009"/>
                  </a:ext>
                </a:extLst>
              </a:tr>
              <a:tr h="2241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Balancing Bears</a:t>
                      </a:r>
                      <a:endParaRPr sz="1400" u="none" strike="noStrike" cap="none"/>
                    </a:p>
                  </a:txBody>
                  <a:tcPr marL="0" marR="0" marT="0" marB="0" anchor="b">
                    <a:solidFill>
                      <a:srgbClr val="B3C6E7"/>
                    </a:solidFill>
                  </a:tcPr>
                </a:tc>
                <a:extLst>
                  <a:ext uri="{0D108BD9-81ED-4DB2-BD59-A6C34878D82A}">
                    <a16:rowId xmlns:a16="http://schemas.microsoft.com/office/drawing/2014/main" val="10010"/>
                  </a:ext>
                </a:extLst>
              </a:tr>
              <a:tr h="2752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Let’s Camp</a:t>
                      </a:r>
                      <a:endParaRPr sz="1600" b="0" i="0" u="none" strike="noStrike" cap="none">
                        <a:solidFill>
                          <a:srgbClr val="000000"/>
                        </a:solidFill>
                        <a:latin typeface="Calibri"/>
                        <a:ea typeface="Calibri"/>
                        <a:cs typeface="Calibri"/>
                        <a:sym typeface="Calibri"/>
                      </a:endParaRPr>
                    </a:p>
                  </a:txBody>
                  <a:tcPr marL="0" marR="0" marT="0" marB="0" anchor="b">
                    <a:solidFill>
                      <a:srgbClr val="B3C6E7"/>
                    </a:solidFill>
                  </a:tcPr>
                </a:tc>
                <a:extLst>
                  <a:ext uri="{0D108BD9-81ED-4DB2-BD59-A6C34878D82A}">
                    <a16:rowId xmlns:a16="http://schemas.microsoft.com/office/drawing/2014/main" val="10011"/>
                  </a:ext>
                </a:extLst>
              </a:tr>
              <a:tr h="2146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Race Time</a:t>
                      </a:r>
                      <a:endParaRPr sz="1400" u="none" strike="noStrike" cap="none"/>
                    </a:p>
                  </a:txBody>
                  <a:tcPr marL="0" marR="0" marT="0" marB="0" anchor="b">
                    <a:solidFill>
                      <a:srgbClr val="B3C6E7"/>
                    </a:solidFill>
                  </a:tcPr>
                </a:tc>
                <a:extLst>
                  <a:ext uri="{0D108BD9-81ED-4DB2-BD59-A6C34878D82A}">
                    <a16:rowId xmlns:a16="http://schemas.microsoft.com/office/drawing/2014/main" val="10012"/>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Summertime Fun</a:t>
                      </a:r>
                      <a:endParaRPr sz="1400" u="none" strike="noStrike" cap="none"/>
                    </a:p>
                  </a:txBody>
                  <a:tcPr marL="0" marR="0" marT="0" marB="0" anchor="b">
                    <a:solidFill>
                      <a:srgbClr val="B3C6E7"/>
                    </a:solidFill>
                  </a:tcPr>
                </a:tc>
                <a:extLst>
                  <a:ext uri="{0D108BD9-81ED-4DB2-BD59-A6C34878D82A}">
                    <a16:rowId xmlns:a16="http://schemas.microsoft.com/office/drawing/2014/main" val="10013"/>
                  </a:ext>
                </a:extLst>
              </a:tr>
              <a:tr h="253025">
                <a:tc>
                  <a:txBody>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Top Chef Tech</a:t>
                      </a:r>
                      <a:endParaRPr sz="1400" u="none" strike="noStrike" cap="none"/>
                    </a:p>
                  </a:txBody>
                  <a:tcPr marL="0" marR="0" marT="0" marB="0" anchor="b">
                    <a:solidFill>
                      <a:srgbClr val="B3C6E7"/>
                    </a:solidFill>
                  </a:tcPr>
                </a:tc>
                <a:extLst>
                  <a:ext uri="{0D108BD9-81ED-4DB2-BD59-A6C34878D82A}">
                    <a16:rowId xmlns:a16="http://schemas.microsoft.com/office/drawing/2014/main" val="10014"/>
                  </a:ext>
                </a:extLst>
              </a:tr>
              <a:tr h="2663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Whittling</a:t>
                      </a:r>
                      <a:endParaRPr sz="1400" u="none" strike="noStrike" cap="none"/>
                    </a:p>
                  </a:txBody>
                  <a:tcPr marL="0" marR="0" marT="0" marB="0" anchor="b">
                    <a:solidFill>
                      <a:srgbClr val="B3C6E7"/>
                    </a:solidFill>
                  </a:tcPr>
                </a:tc>
                <a:extLst>
                  <a:ext uri="{0D108BD9-81ED-4DB2-BD59-A6C34878D82A}">
                    <a16:rowId xmlns:a16="http://schemas.microsoft.com/office/drawing/2014/main" val="10015"/>
                  </a:ext>
                </a:extLst>
              </a:tr>
              <a:tr h="24487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World Conservation</a:t>
                      </a:r>
                      <a:endParaRPr sz="1600" b="0" i="0" u="none" strike="noStrike" cap="none">
                        <a:solidFill>
                          <a:srgbClr val="000000"/>
                        </a:solidFill>
                        <a:latin typeface="Calibri"/>
                        <a:ea typeface="Calibri"/>
                        <a:cs typeface="Calibri"/>
                        <a:sym typeface="Calibri"/>
                      </a:endParaRPr>
                    </a:p>
                  </a:txBody>
                  <a:tcPr marL="0" marR="0" marT="0" marB="0" anchor="b">
                    <a:solidFill>
                      <a:srgbClr val="B3C6E7"/>
                    </a:solidFill>
                  </a:tcPr>
                </a:tc>
                <a:extLst>
                  <a:ext uri="{0D108BD9-81ED-4DB2-BD59-A6C34878D82A}">
                    <a16:rowId xmlns:a16="http://schemas.microsoft.com/office/drawing/2014/main" val="10016"/>
                  </a:ext>
                </a:extLst>
              </a:tr>
              <a:tr h="2706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Archery</a:t>
                      </a:r>
                      <a:endParaRPr sz="1400" u="none" strike="noStrike" cap="none"/>
                    </a:p>
                  </a:txBody>
                  <a:tcPr marL="0" marR="0" marT="0" marB="0" anchor="b">
                    <a:solidFill>
                      <a:srgbClr val="8DA9DB"/>
                    </a:solidFill>
                  </a:tcPr>
                </a:tc>
                <a:extLst>
                  <a:ext uri="{0D108BD9-81ED-4DB2-BD59-A6C34878D82A}">
                    <a16:rowId xmlns:a16="http://schemas.microsoft.com/office/drawing/2014/main" val="10017"/>
                  </a:ext>
                </a:extLst>
              </a:tr>
              <a:tr h="2032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BB Guns</a:t>
                      </a:r>
                      <a:endParaRPr sz="1400" u="none" strike="noStrike" cap="none"/>
                    </a:p>
                  </a:txBody>
                  <a:tcPr marL="0" marR="0" marT="0" marB="0" anchor="b">
                    <a:solidFill>
                      <a:srgbClr val="8DA9DB"/>
                    </a:solidFill>
                  </a:tcPr>
                </a:tc>
                <a:extLst>
                  <a:ext uri="{0D108BD9-81ED-4DB2-BD59-A6C34878D82A}">
                    <a16:rowId xmlns:a16="http://schemas.microsoft.com/office/drawing/2014/main" val="10018"/>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Slingshot</a:t>
                      </a:r>
                      <a:endParaRPr sz="1400" u="none" strike="noStrike" cap="none"/>
                    </a:p>
                  </a:txBody>
                  <a:tcPr marL="0" marR="0" marT="0" marB="0" anchor="b">
                    <a:solidFill>
                      <a:srgbClr val="8DA9DB"/>
                    </a:solidFill>
                  </a:tcPr>
                </a:tc>
                <a:extLst>
                  <a:ext uri="{0D108BD9-81ED-4DB2-BD59-A6C34878D82A}">
                    <a16:rowId xmlns:a16="http://schemas.microsoft.com/office/drawing/2014/main" val="10019"/>
                  </a:ext>
                </a:extLst>
              </a:tr>
            </a:tbl>
          </a:graphicData>
        </a:graphic>
      </p:graphicFrame>
      <p:graphicFrame>
        <p:nvGraphicFramePr>
          <p:cNvPr id="535" name="Google Shape;535;p17"/>
          <p:cNvGraphicFramePr/>
          <p:nvPr/>
        </p:nvGraphicFramePr>
        <p:xfrm>
          <a:off x="8362362" y="1650599"/>
          <a:ext cx="1846950" cy="5064710"/>
        </p:xfrm>
        <a:graphic>
          <a:graphicData uri="http://schemas.openxmlformats.org/drawingml/2006/table">
            <a:tbl>
              <a:tblPr>
                <a:noFill/>
              </a:tblPr>
              <a:tblGrid>
                <a:gridCol w="1846950">
                  <a:extLst>
                    <a:ext uri="{9D8B030D-6E8A-4147-A177-3AD203B41FA5}">
                      <a16:colId xmlns:a16="http://schemas.microsoft.com/office/drawing/2014/main" val="20000"/>
                    </a:ext>
                  </a:extLst>
                </a:gridCol>
              </a:tblGrid>
              <a:tr h="218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Aquanaut</a:t>
                      </a:r>
                      <a:endParaRPr sz="1600" b="0" i="0" u="none" strike="noStrike" cap="none">
                        <a:solidFill>
                          <a:srgbClr val="000000"/>
                        </a:solidFill>
                        <a:latin typeface="Calibri"/>
                        <a:ea typeface="Calibri"/>
                        <a:cs typeface="Calibri"/>
                        <a:sym typeface="Calibri"/>
                      </a:endParaRPr>
                    </a:p>
                  </a:txBody>
                  <a:tcPr marL="0" marR="0" marT="0" marB="0" anchor="b">
                    <a:solidFill>
                      <a:srgbClr val="E1EFD8"/>
                    </a:solidFill>
                  </a:tcPr>
                </a:tc>
                <a:extLst>
                  <a:ext uri="{0D108BD9-81ED-4DB2-BD59-A6C34878D82A}">
                    <a16:rowId xmlns:a16="http://schemas.microsoft.com/office/drawing/2014/main" val="10000"/>
                  </a:ext>
                </a:extLst>
              </a:tr>
              <a:tr h="283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Art Explosion</a:t>
                      </a:r>
                      <a:endParaRPr sz="1600" b="0" i="0" u="none" strike="noStrike" cap="none">
                        <a:solidFill>
                          <a:srgbClr val="000000"/>
                        </a:solidFill>
                        <a:latin typeface="Calibri"/>
                        <a:ea typeface="Calibri"/>
                        <a:cs typeface="Calibri"/>
                        <a:sym typeface="Calibri"/>
                      </a:endParaRPr>
                    </a:p>
                  </a:txBody>
                  <a:tcPr marL="0" marR="0" marT="0" marB="0" anchor="b">
                    <a:solidFill>
                      <a:srgbClr val="E1EFD8"/>
                    </a:solidFill>
                  </a:tcPr>
                </a:tc>
                <a:extLst>
                  <a:ext uri="{0D108BD9-81ED-4DB2-BD59-A6C34878D82A}">
                    <a16:rowId xmlns:a16="http://schemas.microsoft.com/office/drawing/2014/main" val="10001"/>
                  </a:ext>
                </a:extLst>
              </a:tr>
              <a:tr h="2322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Aware and Care</a:t>
                      </a:r>
                      <a:endParaRPr sz="1600" b="0" i="0" u="none" strike="noStrike" cap="none">
                        <a:solidFill>
                          <a:srgbClr val="000000"/>
                        </a:solidFill>
                        <a:latin typeface="Calibri"/>
                        <a:ea typeface="Calibri"/>
                        <a:cs typeface="Calibri"/>
                        <a:sym typeface="Calibri"/>
                      </a:endParaRPr>
                    </a:p>
                  </a:txBody>
                  <a:tcPr marL="0" marR="0" marT="0" marB="0" anchor="b">
                    <a:solidFill>
                      <a:srgbClr val="E1EFD8"/>
                    </a:solidFill>
                  </a:tcPr>
                </a:tc>
                <a:extLst>
                  <a:ext uri="{0D108BD9-81ED-4DB2-BD59-A6C34878D82A}">
                    <a16:rowId xmlns:a16="http://schemas.microsoft.com/office/drawing/2014/main" val="10002"/>
                  </a:ext>
                </a:extLst>
              </a:tr>
              <a:tr h="3008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Build It</a:t>
                      </a:r>
                      <a:endParaRPr sz="1600" b="0" i="0" u="none" strike="noStrike" cap="none">
                        <a:solidFill>
                          <a:srgbClr val="000000"/>
                        </a:solidFill>
                        <a:latin typeface="Calibri"/>
                        <a:ea typeface="Calibri"/>
                        <a:cs typeface="Calibri"/>
                        <a:sym typeface="Calibri"/>
                      </a:endParaRPr>
                    </a:p>
                  </a:txBody>
                  <a:tcPr marL="0" marR="0" marT="0" marB="0" anchor="b">
                    <a:solidFill>
                      <a:srgbClr val="E1EFD8"/>
                    </a:solidFill>
                  </a:tcPr>
                </a:tc>
                <a:extLst>
                  <a:ext uri="{0D108BD9-81ED-4DB2-BD59-A6C34878D82A}">
                    <a16:rowId xmlns:a16="http://schemas.microsoft.com/office/drawing/2014/main" val="10003"/>
                  </a:ext>
                </a:extLst>
              </a:tr>
              <a:tr h="1978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Earth Rocks!</a:t>
                      </a:r>
                      <a:endParaRPr sz="1600" b="0" i="0" u="none" strike="noStrike" cap="none">
                        <a:solidFill>
                          <a:srgbClr val="000000"/>
                        </a:solidFill>
                        <a:latin typeface="Calibri"/>
                        <a:ea typeface="Calibri"/>
                        <a:cs typeface="Calibri"/>
                        <a:sym typeface="Calibri"/>
                      </a:endParaRPr>
                    </a:p>
                  </a:txBody>
                  <a:tcPr marL="0" marR="0" marT="0" marB="0" anchor="b">
                    <a:solidFill>
                      <a:srgbClr val="E1EFD8"/>
                    </a:solidFill>
                  </a:tcPr>
                </a:tc>
                <a:extLst>
                  <a:ext uri="{0D108BD9-81ED-4DB2-BD59-A6C34878D82A}">
                    <a16:rowId xmlns:a16="http://schemas.microsoft.com/office/drawing/2014/main" val="10004"/>
                  </a:ext>
                </a:extLst>
              </a:tr>
              <a:tr h="2605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Catch the Big One</a:t>
                      </a:r>
                      <a:endParaRPr sz="1400" u="none" strike="noStrike" cap="none"/>
                    </a:p>
                  </a:txBody>
                  <a:tcPr marL="0" marR="0" marT="0" marB="0" anchor="b">
                    <a:solidFill>
                      <a:srgbClr val="C4E0B2"/>
                    </a:solidFill>
                  </a:tcPr>
                </a:tc>
                <a:extLst>
                  <a:ext uri="{0D108BD9-81ED-4DB2-BD59-A6C34878D82A}">
                    <a16:rowId xmlns:a16="http://schemas.microsoft.com/office/drawing/2014/main" val="10005"/>
                  </a:ext>
                </a:extLst>
              </a:tr>
              <a:tr h="19780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Let’s Camp</a:t>
                      </a:r>
                      <a:endParaRPr sz="1600" b="0" i="0" u="none" strike="noStrike" cap="none">
                        <a:solidFill>
                          <a:srgbClr val="000000"/>
                        </a:solidFill>
                        <a:latin typeface="Calibri"/>
                        <a:ea typeface="Calibri"/>
                        <a:cs typeface="Calibri"/>
                        <a:sym typeface="Calibri"/>
                      </a:endParaRPr>
                    </a:p>
                  </a:txBody>
                  <a:tcPr marL="0" marR="0" marT="0" marB="0" anchor="b">
                    <a:solidFill>
                      <a:srgbClr val="C4E0B2"/>
                    </a:solidFill>
                  </a:tcPr>
                </a:tc>
                <a:extLst>
                  <a:ext uri="{0D108BD9-81ED-4DB2-BD59-A6C34878D82A}">
                    <a16:rowId xmlns:a16="http://schemas.microsoft.com/office/drawing/2014/main" val="10006"/>
                  </a:ext>
                </a:extLst>
              </a:tr>
              <a:tr h="1978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Math on the Trail</a:t>
                      </a:r>
                      <a:endParaRPr sz="1400" u="none" strike="noStrike" cap="none"/>
                    </a:p>
                  </a:txBody>
                  <a:tcPr marL="0" marR="0" marT="0" marB="0" anchor="b">
                    <a:solidFill>
                      <a:srgbClr val="C4E0B2"/>
                    </a:solidFill>
                  </a:tcPr>
                </a:tc>
                <a:extLst>
                  <a:ext uri="{0D108BD9-81ED-4DB2-BD59-A6C34878D82A}">
                    <a16:rowId xmlns:a16="http://schemas.microsoft.com/office/drawing/2014/main" val="10007"/>
                  </a:ext>
                </a:extLst>
              </a:tr>
              <a:tr h="197800">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Modular Design</a:t>
                      </a:r>
                      <a:endParaRPr sz="1400" u="none" strike="noStrike" cap="none"/>
                    </a:p>
                  </a:txBody>
                  <a:tcPr marL="0" marR="0" marT="0" marB="0" anchor="b">
                    <a:solidFill>
                      <a:srgbClr val="C4E0B2"/>
                    </a:solidFill>
                  </a:tcPr>
                </a:tc>
                <a:extLst>
                  <a:ext uri="{0D108BD9-81ED-4DB2-BD59-A6C34878D82A}">
                    <a16:rowId xmlns:a16="http://schemas.microsoft.com/office/drawing/2014/main" val="10008"/>
                  </a:ext>
                </a:extLst>
              </a:tr>
              <a:tr h="26277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Paddle Onward</a:t>
                      </a:r>
                      <a:endParaRPr sz="1400" u="none" strike="noStrike" cap="none"/>
                    </a:p>
                  </a:txBody>
                  <a:tcPr marL="0" marR="0" marT="0" marB="0" anchor="b">
                    <a:solidFill>
                      <a:srgbClr val="C4E0B2"/>
                    </a:solidFill>
                  </a:tcPr>
                </a:tc>
                <a:extLst>
                  <a:ext uri="{0D108BD9-81ED-4DB2-BD59-A6C34878D82A}">
                    <a16:rowId xmlns:a16="http://schemas.microsoft.com/office/drawing/2014/main" val="10009"/>
                  </a:ext>
                </a:extLst>
              </a:tr>
              <a:tr h="2485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Pedal Away</a:t>
                      </a:r>
                      <a:endParaRPr sz="1400" u="none" strike="noStrike" cap="none"/>
                    </a:p>
                  </a:txBody>
                  <a:tcPr marL="0" marR="0" marT="0" marB="0" anchor="b">
                    <a:solidFill>
                      <a:srgbClr val="C4E0B2"/>
                    </a:solidFill>
                  </a:tcPr>
                </a:tc>
                <a:extLst>
                  <a:ext uri="{0D108BD9-81ED-4DB2-BD59-A6C34878D82A}">
                    <a16:rowId xmlns:a16="http://schemas.microsoft.com/office/drawing/2014/main" val="10010"/>
                  </a:ext>
                </a:extLst>
              </a:tr>
              <a:tr h="2946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Race Time</a:t>
                      </a:r>
                      <a:endParaRPr sz="1400" u="none" strike="noStrike" cap="none"/>
                    </a:p>
                  </a:txBody>
                  <a:tcPr marL="0" marR="0" marT="0" marB="0" anchor="b">
                    <a:solidFill>
                      <a:srgbClr val="C4E0B2"/>
                    </a:solidFill>
                  </a:tcPr>
                </a:tc>
                <a:extLst>
                  <a:ext uri="{0D108BD9-81ED-4DB2-BD59-A6C34878D82A}">
                    <a16:rowId xmlns:a16="http://schemas.microsoft.com/office/drawing/2014/main" val="10011"/>
                  </a:ext>
                </a:extLst>
              </a:tr>
              <a:tr h="197800">
                <a:tc>
                  <a:txBody>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Chef’s Knife</a:t>
                      </a:r>
                      <a:endParaRPr sz="1400" u="none" strike="noStrike" cap="none"/>
                    </a:p>
                  </a:txBody>
                  <a:tcPr marL="0" marR="0" marT="0" marB="0" anchor="b">
                    <a:solidFill>
                      <a:srgbClr val="C4E0B2"/>
                    </a:solidFill>
                  </a:tcPr>
                </a:tc>
                <a:extLst>
                  <a:ext uri="{0D108BD9-81ED-4DB2-BD59-A6C34878D82A}">
                    <a16:rowId xmlns:a16="http://schemas.microsoft.com/office/drawing/2014/main" val="10012"/>
                  </a:ext>
                </a:extLst>
              </a:tr>
              <a:tr h="19780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Summertime Fun</a:t>
                      </a:r>
                      <a:endParaRPr sz="1600" b="0" i="0" u="none" strike="noStrike" cap="none">
                        <a:solidFill>
                          <a:srgbClr val="000000"/>
                        </a:solidFill>
                        <a:latin typeface="Calibri"/>
                        <a:ea typeface="Calibri"/>
                        <a:cs typeface="Calibri"/>
                        <a:sym typeface="Calibri"/>
                      </a:endParaRPr>
                    </a:p>
                  </a:txBody>
                  <a:tcPr marL="0" marR="0" marT="0" marB="0" anchor="b">
                    <a:solidFill>
                      <a:srgbClr val="C4E0B2"/>
                    </a:solidFill>
                  </a:tcPr>
                </a:tc>
                <a:extLst>
                  <a:ext uri="{0D108BD9-81ED-4DB2-BD59-A6C34878D82A}">
                    <a16:rowId xmlns:a16="http://schemas.microsoft.com/office/drawing/2014/main" val="10013"/>
                  </a:ext>
                </a:extLst>
              </a:tr>
              <a:tr h="19777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Tech on the Trail</a:t>
                      </a:r>
                      <a:endParaRPr sz="1400" u="none" strike="noStrike" cap="none"/>
                    </a:p>
                  </a:txBody>
                  <a:tcPr marL="0" marR="0" marT="0" marB="0" anchor="b">
                    <a:solidFill>
                      <a:srgbClr val="C4E0B2"/>
                    </a:solidFill>
                  </a:tcPr>
                </a:tc>
                <a:extLst>
                  <a:ext uri="{0D108BD9-81ED-4DB2-BD59-A6C34878D82A}">
                    <a16:rowId xmlns:a16="http://schemas.microsoft.com/office/drawing/2014/main" val="10014"/>
                  </a:ext>
                </a:extLst>
              </a:tr>
              <a:tr h="19780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World Conservation</a:t>
                      </a:r>
                      <a:endParaRPr sz="1600" b="0" i="0" u="none" strike="noStrike" cap="none">
                        <a:solidFill>
                          <a:srgbClr val="000000"/>
                        </a:solidFill>
                        <a:latin typeface="Calibri"/>
                        <a:ea typeface="Calibri"/>
                        <a:cs typeface="Calibri"/>
                        <a:sym typeface="Calibri"/>
                      </a:endParaRPr>
                    </a:p>
                  </a:txBody>
                  <a:tcPr marL="0" marR="0" marT="0" marB="0" anchor="b">
                    <a:solidFill>
                      <a:srgbClr val="C4E0B2"/>
                    </a:solidFill>
                  </a:tcPr>
                </a:tc>
                <a:extLst>
                  <a:ext uri="{0D108BD9-81ED-4DB2-BD59-A6C34878D82A}">
                    <a16:rowId xmlns:a16="http://schemas.microsoft.com/office/drawing/2014/main" val="10015"/>
                  </a:ext>
                </a:extLst>
              </a:tr>
              <a:tr h="197775">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Yoyo</a:t>
                      </a:r>
                      <a:endParaRPr sz="1400" u="none" strike="noStrike" cap="none"/>
                    </a:p>
                  </a:txBody>
                  <a:tcPr marL="0" marR="0" marT="0" marB="0" anchor="b">
                    <a:solidFill>
                      <a:srgbClr val="C4E0B2"/>
                    </a:solidFill>
                  </a:tcPr>
                </a:tc>
                <a:extLst>
                  <a:ext uri="{0D108BD9-81ED-4DB2-BD59-A6C34878D82A}">
                    <a16:rowId xmlns:a16="http://schemas.microsoft.com/office/drawing/2014/main" val="10016"/>
                  </a:ext>
                </a:extLst>
              </a:tr>
              <a:tr h="1978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Archery</a:t>
                      </a:r>
                      <a:endParaRPr sz="1400" u="none" strike="noStrike" cap="none"/>
                    </a:p>
                  </a:txBody>
                  <a:tcPr marL="0" marR="0" marT="0" marB="0" anchor="b">
                    <a:solidFill>
                      <a:srgbClr val="A8D08C"/>
                    </a:solidFill>
                  </a:tcPr>
                </a:tc>
                <a:extLst>
                  <a:ext uri="{0D108BD9-81ED-4DB2-BD59-A6C34878D82A}">
                    <a16:rowId xmlns:a16="http://schemas.microsoft.com/office/drawing/2014/main" val="10017"/>
                  </a:ext>
                </a:extLst>
              </a:tr>
              <a:tr h="1978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BB Guns</a:t>
                      </a:r>
                      <a:endParaRPr sz="1400" u="none" strike="noStrike" cap="none"/>
                    </a:p>
                  </a:txBody>
                  <a:tcPr marL="0" marR="0" marT="0" marB="0" anchor="b">
                    <a:solidFill>
                      <a:srgbClr val="A8D08C"/>
                    </a:solidFill>
                  </a:tcPr>
                </a:tc>
                <a:extLst>
                  <a:ext uri="{0D108BD9-81ED-4DB2-BD59-A6C34878D82A}">
                    <a16:rowId xmlns:a16="http://schemas.microsoft.com/office/drawing/2014/main" val="10018"/>
                  </a:ext>
                </a:extLst>
              </a:tr>
              <a:tr h="1978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Slingshot</a:t>
                      </a:r>
                      <a:endParaRPr sz="1400" u="none" strike="noStrike" cap="none"/>
                    </a:p>
                  </a:txBody>
                  <a:tcPr marL="0" marR="0" marT="0" marB="0" anchor="b">
                    <a:solidFill>
                      <a:srgbClr val="A8D08C"/>
                    </a:solidFill>
                  </a:tcPr>
                </a:tc>
                <a:extLst>
                  <a:ext uri="{0D108BD9-81ED-4DB2-BD59-A6C34878D82A}">
                    <a16:rowId xmlns:a16="http://schemas.microsoft.com/office/drawing/2014/main" val="10019"/>
                  </a:ext>
                </a:extLst>
              </a:tr>
            </a:tbl>
          </a:graphicData>
        </a:graphic>
      </p:graphicFrame>
      <p:graphicFrame>
        <p:nvGraphicFramePr>
          <p:cNvPr id="536" name="Google Shape;536;p17"/>
          <p:cNvGraphicFramePr/>
          <p:nvPr/>
        </p:nvGraphicFramePr>
        <p:xfrm>
          <a:off x="10271738" y="1650599"/>
          <a:ext cx="1846950" cy="4096865"/>
        </p:xfrm>
        <a:graphic>
          <a:graphicData uri="http://schemas.openxmlformats.org/drawingml/2006/table">
            <a:tbl>
              <a:tblPr>
                <a:noFill/>
              </a:tblPr>
              <a:tblGrid>
                <a:gridCol w="1846950">
                  <a:extLst>
                    <a:ext uri="{9D8B030D-6E8A-4147-A177-3AD203B41FA5}">
                      <a16:colId xmlns:a16="http://schemas.microsoft.com/office/drawing/2014/main" val="20000"/>
                    </a:ext>
                  </a:extLst>
                </a:gridCol>
              </a:tblGrid>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Engineer</a:t>
                      </a:r>
                      <a:endParaRPr sz="1600" b="0" i="0" u="none" strike="noStrike" cap="none">
                        <a:solidFill>
                          <a:srgbClr val="000000"/>
                        </a:solidFill>
                        <a:latin typeface="Calibri"/>
                        <a:ea typeface="Calibri"/>
                        <a:cs typeface="Calibri"/>
                        <a:sym typeface="Calibri"/>
                      </a:endParaRPr>
                    </a:p>
                  </a:txBody>
                  <a:tcPr marL="0" marR="0" marT="0" marB="0" anchor="b">
                    <a:solidFill>
                      <a:srgbClr val="D6AD84">
                        <a:alpha val="49411"/>
                      </a:srgbClr>
                    </a:solidFill>
                  </a:tcPr>
                </a:tc>
                <a:extLst>
                  <a:ext uri="{0D108BD9-81ED-4DB2-BD59-A6C34878D82A}">
                    <a16:rowId xmlns:a16="http://schemas.microsoft.com/office/drawing/2014/main" val="10000"/>
                  </a:ext>
                </a:extLst>
              </a:tr>
              <a:tr h="2664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Into the Wild</a:t>
                      </a:r>
                      <a:endParaRPr sz="1600" b="0" i="0" u="none" strike="noStrike" cap="none">
                        <a:solidFill>
                          <a:srgbClr val="000000"/>
                        </a:solidFill>
                        <a:latin typeface="Calibri"/>
                        <a:ea typeface="Calibri"/>
                        <a:cs typeface="Calibri"/>
                        <a:sym typeface="Calibri"/>
                      </a:endParaRPr>
                    </a:p>
                  </a:txBody>
                  <a:tcPr marL="0" marR="0" marT="0" marB="0" anchor="b">
                    <a:solidFill>
                      <a:srgbClr val="D6AD84">
                        <a:alpha val="49411"/>
                      </a:srgbClr>
                    </a:solidFill>
                  </a:tcPr>
                </a:tc>
                <a:extLst>
                  <a:ext uri="{0D108BD9-81ED-4DB2-BD59-A6C34878D82A}">
                    <a16:rowId xmlns:a16="http://schemas.microsoft.com/office/drawing/2014/main" val="10001"/>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Into the Woods</a:t>
                      </a:r>
                      <a:endParaRPr sz="1600" b="0" i="0" u="none" strike="noStrike" cap="none">
                        <a:solidFill>
                          <a:srgbClr val="000000"/>
                        </a:solidFill>
                        <a:latin typeface="Calibri"/>
                        <a:ea typeface="Calibri"/>
                        <a:cs typeface="Calibri"/>
                        <a:sym typeface="Calibri"/>
                      </a:endParaRPr>
                    </a:p>
                  </a:txBody>
                  <a:tcPr marL="0" marR="0" marT="0" marB="0" anchor="b">
                    <a:solidFill>
                      <a:srgbClr val="D6AD84">
                        <a:alpha val="49411"/>
                      </a:srgbClr>
                    </a:solidFill>
                  </a:tcPr>
                </a:tc>
                <a:extLst>
                  <a:ext uri="{0D108BD9-81ED-4DB2-BD59-A6C34878D82A}">
                    <a16:rowId xmlns:a16="http://schemas.microsoft.com/office/drawing/2014/main" val="10002"/>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Cycling</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3"/>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Estimations</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4"/>
                  </a:ext>
                </a:extLst>
              </a:tr>
              <a:tr h="2669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Fishing</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5"/>
                  </a:ext>
                </a:extLst>
              </a:tr>
              <a:tr h="2146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High Tech Outdoors</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6"/>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Knife Safety</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7"/>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Paddle Craft</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8"/>
                  </a:ext>
                </a:extLst>
              </a:tr>
              <a:tr h="2146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Race Time</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09"/>
                  </a:ext>
                </a:extLst>
              </a:tr>
              <a:tr h="294150">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Summertime Fun</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10"/>
                  </a:ext>
                </a:extLst>
              </a:tr>
              <a:tr h="294150">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Swimming</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11"/>
                  </a:ext>
                </a:extLst>
              </a:tr>
              <a:tr h="2929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World Conservation</a:t>
                      </a:r>
                      <a:endParaRPr sz="1400" u="none" strike="noStrike" cap="none"/>
                    </a:p>
                  </a:txBody>
                  <a:tcPr marL="0" marR="0" marT="0" marB="0" anchor="b">
                    <a:solidFill>
                      <a:srgbClr val="D6AD84">
                        <a:alpha val="74509"/>
                      </a:srgbClr>
                    </a:solidFill>
                  </a:tcPr>
                </a:tc>
                <a:extLst>
                  <a:ext uri="{0D108BD9-81ED-4DB2-BD59-A6C34878D82A}">
                    <a16:rowId xmlns:a16="http://schemas.microsoft.com/office/drawing/2014/main" val="10012"/>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Archery</a:t>
                      </a:r>
                      <a:endParaRPr sz="1600" b="0" i="0" u="none" strike="noStrike" cap="none">
                        <a:solidFill>
                          <a:schemeClr val="lt1"/>
                        </a:solidFill>
                        <a:latin typeface="Calibri"/>
                        <a:ea typeface="Calibri"/>
                        <a:cs typeface="Calibri"/>
                        <a:sym typeface="Calibri"/>
                      </a:endParaRPr>
                    </a:p>
                  </a:txBody>
                  <a:tcPr marL="0" marR="0" marT="0" marB="0" anchor="b">
                    <a:solidFill>
                      <a:srgbClr val="D6AD84"/>
                    </a:solidFill>
                  </a:tcPr>
                </a:tc>
                <a:extLst>
                  <a:ext uri="{0D108BD9-81ED-4DB2-BD59-A6C34878D82A}">
                    <a16:rowId xmlns:a16="http://schemas.microsoft.com/office/drawing/2014/main" val="10013"/>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BB Guns</a:t>
                      </a:r>
                      <a:endParaRPr sz="1400" u="none" strike="noStrike" cap="none"/>
                    </a:p>
                  </a:txBody>
                  <a:tcPr marL="0" marR="0" marT="0" marB="0" anchor="b">
                    <a:solidFill>
                      <a:srgbClr val="D6AD84"/>
                    </a:solidFill>
                  </a:tcPr>
                </a:tc>
                <a:extLst>
                  <a:ext uri="{0D108BD9-81ED-4DB2-BD59-A6C34878D82A}">
                    <a16:rowId xmlns:a16="http://schemas.microsoft.com/office/drawing/2014/main" val="10014"/>
                  </a:ext>
                </a:extLst>
              </a:tr>
              <a:tr h="2146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Slingshot</a:t>
                      </a:r>
                      <a:endParaRPr sz="1400" u="none" strike="noStrike" cap="none"/>
                    </a:p>
                  </a:txBody>
                  <a:tcPr marL="0" marR="0" marT="0" marB="0" anchor="b">
                    <a:solidFill>
                      <a:srgbClr val="D6AD84"/>
                    </a:solidFill>
                  </a:tcPr>
                </a:tc>
                <a:extLst>
                  <a:ext uri="{0D108BD9-81ED-4DB2-BD59-A6C34878D82A}">
                    <a16:rowId xmlns:a16="http://schemas.microsoft.com/office/drawing/2014/main" val="10015"/>
                  </a:ext>
                </a:extLst>
              </a:tr>
            </a:tbl>
          </a:graphicData>
        </a:graphic>
      </p:graphicFrame>
      <p:sp>
        <p:nvSpPr>
          <p:cNvPr id="537" name="Google Shape;537;p17"/>
          <p:cNvSpPr txBox="1"/>
          <p:nvPr/>
        </p:nvSpPr>
        <p:spPr>
          <a:xfrm>
            <a:off x="388393" y="1377698"/>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16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8" name="Google Shape;538;p17"/>
          <p:cNvSpPr txBox="1"/>
          <p:nvPr/>
        </p:nvSpPr>
        <p:spPr>
          <a:xfrm>
            <a:off x="2731601" y="1380772"/>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20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9" name="Google Shape;539;p17"/>
          <p:cNvSpPr txBox="1"/>
          <p:nvPr/>
        </p:nvSpPr>
        <p:spPr>
          <a:xfrm>
            <a:off x="4820896" y="1335845"/>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20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0" name="Google Shape;540;p17"/>
          <p:cNvSpPr txBox="1"/>
          <p:nvPr/>
        </p:nvSpPr>
        <p:spPr>
          <a:xfrm>
            <a:off x="6682350" y="1380772"/>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20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1" name="Google Shape;541;p17"/>
          <p:cNvSpPr txBox="1"/>
          <p:nvPr/>
        </p:nvSpPr>
        <p:spPr>
          <a:xfrm>
            <a:off x="10506405" y="1391283"/>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16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2" name="Google Shape;542;p17"/>
          <p:cNvSpPr txBox="1"/>
          <p:nvPr/>
        </p:nvSpPr>
        <p:spPr>
          <a:xfrm>
            <a:off x="8583406" y="1409465"/>
            <a:ext cx="1251560"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20 Electives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20"/>
          <p:cNvSpPr/>
          <p:nvPr/>
        </p:nvSpPr>
        <p:spPr>
          <a:xfrm>
            <a:off x="0" y="7801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5" name="Google Shape;565;p20"/>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6" name="Google Shape;566;p20"/>
          <p:cNvSpPr/>
          <p:nvPr/>
        </p:nvSpPr>
        <p:spPr>
          <a:xfrm rot="5400000" flipH="1">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7" name="Google Shape;567;p20"/>
          <p:cNvSpPr/>
          <p:nvPr/>
        </p:nvSpPr>
        <p:spPr>
          <a:xfrm rot="5400000" flipH="1">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8" name="Google Shape;568;p20"/>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9" name="Google Shape;569;p20"/>
          <p:cNvSpPr/>
          <p:nvPr/>
        </p:nvSpPr>
        <p:spPr>
          <a:xfrm rot="5400000" flipH="1">
            <a:off x="-1449105" y="1449085"/>
            <a:ext cx="6936019"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570" name="Google Shape;570;p20"/>
          <p:cNvPicPr preferRelativeResize="0"/>
          <p:nvPr/>
        </p:nvPicPr>
        <p:blipFill rotWithShape="1">
          <a:blip r:embed="rId3">
            <a:alphaModFix/>
          </a:blip>
          <a:srcRect r="4312" b="7062"/>
          <a:stretch/>
        </p:blipFill>
        <p:spPr>
          <a:xfrm>
            <a:off x="399429" y="356418"/>
            <a:ext cx="3212611" cy="967301"/>
          </a:xfrm>
          <a:prstGeom prst="rect">
            <a:avLst/>
          </a:prstGeom>
          <a:noFill/>
          <a:ln>
            <a:noFill/>
          </a:ln>
        </p:spPr>
      </p:pic>
      <p:sp>
        <p:nvSpPr>
          <p:cNvPr id="571" name="Google Shape;571;p20"/>
          <p:cNvSpPr txBox="1"/>
          <p:nvPr/>
        </p:nvSpPr>
        <p:spPr>
          <a:xfrm>
            <a:off x="350520" y="1488831"/>
            <a:ext cx="3550453"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Arrow of Light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to</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Scouts BSA</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573" name="Google Shape;573;p20"/>
          <p:cNvPicPr preferRelativeResize="0"/>
          <p:nvPr/>
        </p:nvPicPr>
        <p:blipFill rotWithShape="1">
          <a:blip r:embed="rId4">
            <a:alphaModFix/>
          </a:blip>
          <a:srcRect/>
          <a:stretch/>
        </p:blipFill>
        <p:spPr>
          <a:xfrm>
            <a:off x="1123563" y="3507013"/>
            <a:ext cx="1790700" cy="2181225"/>
          </a:xfrm>
          <a:prstGeom prst="rect">
            <a:avLst/>
          </a:prstGeom>
          <a:noFill/>
          <a:ln>
            <a:noFill/>
          </a:ln>
        </p:spPr>
      </p:pic>
      <p:sp>
        <p:nvSpPr>
          <p:cNvPr id="5" name="Text Placeholder 4">
            <a:extLst>
              <a:ext uri="{FF2B5EF4-FFF2-40B4-BE49-F238E27FC236}">
                <a16:creationId xmlns:a16="http://schemas.microsoft.com/office/drawing/2014/main" id="{E0981172-B9F5-799C-576C-3719DC79A912}"/>
              </a:ext>
            </a:extLst>
          </p:cNvPr>
          <p:cNvSpPr>
            <a:spLocks noGrp="1"/>
          </p:cNvSpPr>
          <p:nvPr>
            <p:ph type="body" idx="1"/>
          </p:nvPr>
        </p:nvSpPr>
        <p:spPr>
          <a:xfrm>
            <a:off x="4368391" y="511387"/>
            <a:ext cx="7219329" cy="5335497"/>
          </a:xfrm>
        </p:spPr>
        <p:txBody>
          <a:bodyPr/>
          <a:lstStyle/>
          <a:p>
            <a:r>
              <a:rPr lang="en-US" dirty="0"/>
              <a:t>Webelos and Arrow of Light are separate ranks</a:t>
            </a:r>
          </a:p>
          <a:p>
            <a:endParaRPr lang="en-US" dirty="0"/>
          </a:p>
          <a:p>
            <a:r>
              <a:rPr lang="en-US" dirty="0"/>
              <a:t>Changes to AOL were in collaboration with the National Scouts BSA Committee</a:t>
            </a:r>
          </a:p>
          <a:p>
            <a:pPr marL="114300" indent="0">
              <a:buNone/>
            </a:pPr>
            <a:endParaRPr lang="en-US" dirty="0"/>
          </a:p>
          <a:p>
            <a:r>
              <a:rPr lang="en-US" dirty="0"/>
              <a:t>The Arrow of Light rank is designed to prepare for Scouts BSA</a:t>
            </a:r>
          </a:p>
          <a:p>
            <a:endParaRPr lang="en-US" dirty="0"/>
          </a:p>
          <a:p>
            <a:r>
              <a:rPr lang="en-US" dirty="0"/>
              <a:t>Scouts BSA units need to “be prepared” for earlier Cub contacts.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B73F-8393-A239-D043-6A14B4E5DC56}"/>
              </a:ext>
            </a:extLst>
          </p:cNvPr>
          <p:cNvSpPr>
            <a:spLocks noGrp="1"/>
          </p:cNvSpPr>
          <p:nvPr>
            <p:ph type="title"/>
          </p:nvPr>
        </p:nvSpPr>
        <p:spPr/>
        <p:txBody>
          <a:bodyPr/>
          <a:lstStyle/>
          <a:p>
            <a:r>
              <a:rPr lang="en-US" dirty="0"/>
              <a:t>Reimagined Awards</a:t>
            </a:r>
          </a:p>
        </p:txBody>
      </p:sp>
      <p:graphicFrame>
        <p:nvGraphicFramePr>
          <p:cNvPr id="62" name="Table 61">
            <a:extLst>
              <a:ext uri="{FF2B5EF4-FFF2-40B4-BE49-F238E27FC236}">
                <a16:creationId xmlns:a16="http://schemas.microsoft.com/office/drawing/2014/main" id="{819DEE06-76B2-FFC8-9D82-7141141D9A8D}"/>
              </a:ext>
            </a:extLst>
          </p:cNvPr>
          <p:cNvGraphicFramePr>
            <a:graphicFrameLocks noGrp="1"/>
          </p:cNvGraphicFramePr>
          <p:nvPr/>
        </p:nvGraphicFramePr>
        <p:xfrm>
          <a:off x="838199" y="1565086"/>
          <a:ext cx="10515600" cy="4295292"/>
        </p:xfrm>
        <a:graphic>
          <a:graphicData uri="http://schemas.openxmlformats.org/drawingml/2006/table">
            <a:tbl>
              <a:tblPr firstRow="1" bandRow="1"/>
              <a:tblGrid>
                <a:gridCol w="2103120">
                  <a:extLst>
                    <a:ext uri="{9D8B030D-6E8A-4147-A177-3AD203B41FA5}">
                      <a16:colId xmlns:a16="http://schemas.microsoft.com/office/drawing/2014/main" val="2606623626"/>
                    </a:ext>
                  </a:extLst>
                </a:gridCol>
                <a:gridCol w="2103120">
                  <a:extLst>
                    <a:ext uri="{9D8B030D-6E8A-4147-A177-3AD203B41FA5}">
                      <a16:colId xmlns:a16="http://schemas.microsoft.com/office/drawing/2014/main" val="1144882227"/>
                    </a:ext>
                  </a:extLst>
                </a:gridCol>
                <a:gridCol w="2103120">
                  <a:extLst>
                    <a:ext uri="{9D8B030D-6E8A-4147-A177-3AD203B41FA5}">
                      <a16:colId xmlns:a16="http://schemas.microsoft.com/office/drawing/2014/main" val="2012342364"/>
                    </a:ext>
                  </a:extLst>
                </a:gridCol>
                <a:gridCol w="2103120">
                  <a:extLst>
                    <a:ext uri="{9D8B030D-6E8A-4147-A177-3AD203B41FA5}">
                      <a16:colId xmlns:a16="http://schemas.microsoft.com/office/drawing/2014/main" val="4123897449"/>
                    </a:ext>
                  </a:extLst>
                </a:gridCol>
                <a:gridCol w="2103120">
                  <a:extLst>
                    <a:ext uri="{9D8B030D-6E8A-4147-A177-3AD203B41FA5}">
                      <a16:colId xmlns:a16="http://schemas.microsoft.com/office/drawing/2014/main" val="91639709"/>
                    </a:ext>
                  </a:extLst>
                </a:gridCol>
              </a:tblGrid>
              <a:tr h="845223">
                <a:tc>
                  <a:txBody>
                    <a:bodyPr/>
                    <a:lstStyle/>
                    <a:p>
                      <a:pPr algn="ctr"/>
                      <a:r>
                        <a:rPr lang="en-US" sz="2400" dirty="0"/>
                        <a:t>OLD NAME </a:t>
                      </a:r>
                    </a:p>
                  </a:txBody>
                  <a:tcPr/>
                </a:tc>
                <a:tc>
                  <a:txBody>
                    <a:bodyPr/>
                    <a:lstStyle/>
                    <a:p>
                      <a:pPr algn="ctr"/>
                      <a:r>
                        <a:rPr lang="en-US" sz="2400" dirty="0"/>
                        <a:t>Sunset</a:t>
                      </a:r>
                    </a:p>
                  </a:txBody>
                  <a:tcPr/>
                </a:tc>
                <a:tc>
                  <a:txBody>
                    <a:bodyPr/>
                    <a:lstStyle/>
                    <a:p>
                      <a:pPr algn="ctr"/>
                      <a:endParaRPr lang="en-US" sz="2400" dirty="0"/>
                    </a:p>
                  </a:txBody>
                  <a:tcPr/>
                </a:tc>
                <a:tc>
                  <a:txBody>
                    <a:bodyPr/>
                    <a:lstStyle/>
                    <a:p>
                      <a:pPr algn="ctr"/>
                      <a:r>
                        <a:rPr lang="en-US" sz="2400" dirty="0"/>
                        <a:t>NEW NAME</a:t>
                      </a:r>
                    </a:p>
                  </a:txBody>
                  <a:tcPr/>
                </a:tc>
                <a:tc>
                  <a:txBody>
                    <a:bodyPr/>
                    <a:lstStyle/>
                    <a:p>
                      <a:pPr algn="ctr"/>
                      <a:endParaRPr lang="en-US" sz="2400" dirty="0"/>
                    </a:p>
                  </a:txBody>
                  <a:tcPr/>
                </a:tc>
                <a:extLst>
                  <a:ext uri="{0D108BD9-81ED-4DB2-BD59-A6C34878D82A}">
                    <a16:rowId xmlns:a16="http://schemas.microsoft.com/office/drawing/2014/main" val="1358263795"/>
                  </a:ext>
                </a:extLst>
              </a:tr>
              <a:tr h="845223">
                <a:tc>
                  <a:txBody>
                    <a:bodyPr/>
                    <a:lstStyle/>
                    <a:p>
                      <a:r>
                        <a:rPr lang="en-US" sz="1800" dirty="0"/>
                        <a:t>Outdoor Activity Award</a:t>
                      </a:r>
                    </a:p>
                  </a:txBody>
                  <a:tcPr anchor="ctr"/>
                </a:tc>
                <a:tc>
                  <a:txBody>
                    <a:bodyPr/>
                    <a:lstStyle/>
                    <a:p>
                      <a:endParaRPr lang="en-US" dirty="0"/>
                    </a:p>
                  </a:txBody>
                  <a:tcPr/>
                </a:tc>
                <a:tc>
                  <a:txBody>
                    <a:bodyPr/>
                    <a:lstStyle/>
                    <a:p>
                      <a:endParaRPr lang="en-US" dirty="0"/>
                    </a:p>
                  </a:txBody>
                  <a:tcPr/>
                </a:tc>
                <a:tc>
                  <a:txBody>
                    <a:bodyPr/>
                    <a:lstStyle/>
                    <a:p>
                      <a:pPr marR="0" algn="l" rtl="0">
                        <a:lnSpc>
                          <a:spcPct val="100000"/>
                        </a:lnSpc>
                        <a:spcBef>
                          <a:spcPts val="0"/>
                        </a:spcBef>
                        <a:spcAft>
                          <a:spcPts val="0"/>
                        </a:spcAft>
                        <a:buClr>
                          <a:srgbClr val="000000"/>
                        </a:buClr>
                        <a:buFont typeface="Arial"/>
                      </a:pPr>
                      <a:r>
                        <a:rPr lang="en-US" sz="1800" b="0" i="0" u="none" strike="noStrike" cap="none" dirty="0">
                          <a:solidFill>
                            <a:schemeClr val="dk1"/>
                          </a:solidFill>
                          <a:latin typeface="Calibri"/>
                          <a:cs typeface="Calibri"/>
                          <a:sym typeface="Arial"/>
                        </a:rPr>
                        <a:t>Let’s Camp</a:t>
                      </a:r>
                    </a:p>
                  </a:txBody>
                  <a:tcPr anchor="ctr"/>
                </a:tc>
                <a:tc>
                  <a:txBody>
                    <a:bodyPr/>
                    <a:lstStyle/>
                    <a:p>
                      <a:endParaRPr lang="en-US" dirty="0"/>
                    </a:p>
                  </a:txBody>
                  <a:tcPr/>
                </a:tc>
                <a:extLst>
                  <a:ext uri="{0D108BD9-81ED-4DB2-BD59-A6C34878D82A}">
                    <a16:rowId xmlns:a16="http://schemas.microsoft.com/office/drawing/2014/main" val="2253638524"/>
                  </a:ext>
                </a:extLst>
              </a:tr>
              <a:tr h="84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World Conservation Award </a:t>
                      </a:r>
                      <a:endParaRPr lang="en-US" sz="1800" dirty="0"/>
                    </a:p>
                  </a:txBody>
                  <a:tcPr anchor="ctr"/>
                </a:tc>
                <a:tc>
                  <a:txBody>
                    <a:bodyPr/>
                    <a:lstStyle/>
                    <a:p>
                      <a:endParaRPr lang="en-US" dirty="0"/>
                    </a:p>
                  </a:txBody>
                  <a:tcPr/>
                </a:tc>
                <a:tc>
                  <a:txBody>
                    <a:bodyPr/>
                    <a:lstStyle/>
                    <a:p>
                      <a:endParaRPr lang="en-US" dirty="0"/>
                    </a:p>
                  </a:txBody>
                  <a:tcPr/>
                </a:tc>
                <a:tc>
                  <a:txBody>
                    <a:bodyPr/>
                    <a:lstStyle/>
                    <a:p>
                      <a:pPr marR="0" algn="l" rtl="0">
                        <a:lnSpc>
                          <a:spcPct val="100000"/>
                        </a:lnSpc>
                        <a:spcBef>
                          <a:spcPts val="0"/>
                        </a:spcBef>
                        <a:spcAft>
                          <a:spcPts val="0"/>
                        </a:spcAft>
                        <a:buClr>
                          <a:srgbClr val="000000"/>
                        </a:buClr>
                        <a:buFont typeface="Arial"/>
                      </a:pPr>
                      <a:r>
                        <a:rPr lang="en-US" sz="1800" b="0" i="0" u="none" strike="noStrike" cap="none" dirty="0">
                          <a:solidFill>
                            <a:schemeClr val="dk1"/>
                          </a:solidFill>
                          <a:latin typeface="Calibri"/>
                          <a:cs typeface="Calibri"/>
                          <a:sym typeface="Arial"/>
                        </a:rPr>
                        <a:t>Champions for Nature</a:t>
                      </a:r>
                    </a:p>
                  </a:txBody>
                  <a:tcPr anchor="ctr"/>
                </a:tc>
                <a:tc>
                  <a:txBody>
                    <a:bodyPr/>
                    <a:lstStyle/>
                    <a:p>
                      <a:endParaRPr lang="en-US" dirty="0"/>
                    </a:p>
                  </a:txBody>
                  <a:tcPr/>
                </a:tc>
                <a:extLst>
                  <a:ext uri="{0D108BD9-81ED-4DB2-BD59-A6C34878D82A}">
                    <a16:rowId xmlns:a16="http://schemas.microsoft.com/office/drawing/2014/main" val="1889570838"/>
                  </a:ext>
                </a:extLst>
              </a:tr>
              <a:tr h="84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Summertime Pack Award </a:t>
                      </a:r>
                    </a:p>
                  </a:txBody>
                  <a:tcPr anchor="ctr"/>
                </a:tc>
                <a:tc>
                  <a:txBody>
                    <a:bodyPr/>
                    <a:lstStyle/>
                    <a:p>
                      <a:endParaRPr lang="en-US"/>
                    </a:p>
                  </a:txBody>
                  <a:tcPr/>
                </a:tc>
                <a:tc>
                  <a:txBody>
                    <a:bodyPr/>
                    <a:lstStyle/>
                    <a:p>
                      <a:endParaRPr lang="en-US"/>
                    </a:p>
                  </a:txBody>
                  <a:tcPr/>
                </a:tc>
                <a:tc>
                  <a:txBody>
                    <a:bodyPr/>
                    <a:lstStyle/>
                    <a:p>
                      <a:pPr marR="0" algn="l" rtl="0">
                        <a:lnSpc>
                          <a:spcPct val="100000"/>
                        </a:lnSpc>
                        <a:spcBef>
                          <a:spcPts val="0"/>
                        </a:spcBef>
                        <a:spcAft>
                          <a:spcPts val="0"/>
                        </a:spcAft>
                        <a:buClr>
                          <a:srgbClr val="000000"/>
                        </a:buClr>
                        <a:buFont typeface="Arial"/>
                      </a:pPr>
                      <a:r>
                        <a:rPr lang="en-US" sz="1800" b="0" i="0" u="none" strike="noStrike" cap="none" dirty="0">
                          <a:solidFill>
                            <a:schemeClr val="dk1"/>
                          </a:solidFill>
                          <a:latin typeface="Calibri"/>
                          <a:cs typeface="Calibri"/>
                          <a:sym typeface="Arial"/>
                        </a:rPr>
                        <a:t>Summertime Fun</a:t>
                      </a:r>
                    </a:p>
                  </a:txBody>
                  <a:tcPr anchor="ctr"/>
                </a:tc>
                <a:tc>
                  <a:txBody>
                    <a:bodyPr/>
                    <a:lstStyle/>
                    <a:p>
                      <a:endParaRPr lang="en-US"/>
                    </a:p>
                  </a:txBody>
                  <a:tcPr/>
                </a:tc>
                <a:extLst>
                  <a:ext uri="{0D108BD9-81ED-4DB2-BD59-A6C34878D82A}">
                    <a16:rowId xmlns:a16="http://schemas.microsoft.com/office/drawing/2014/main" val="452085714"/>
                  </a:ext>
                </a:extLst>
              </a:tr>
              <a:tr h="84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Whittling Chip</a:t>
                      </a:r>
                    </a:p>
                  </a:txBody>
                  <a:tcPr anchor="ctr"/>
                </a:tc>
                <a:tc>
                  <a:txBody>
                    <a:bodyPr/>
                    <a:lstStyle/>
                    <a:p>
                      <a:endParaRPr lang="en-US"/>
                    </a:p>
                  </a:txBody>
                  <a:tcPr/>
                </a:tc>
                <a:tc>
                  <a:txBody>
                    <a:bodyPr/>
                    <a:lstStyle/>
                    <a:p>
                      <a:endParaRPr lang="en-US"/>
                    </a:p>
                  </a:txBody>
                  <a:tcPr/>
                </a:tc>
                <a:tc>
                  <a:txBody>
                    <a:bodyPr/>
                    <a:lstStyle/>
                    <a:p>
                      <a:pPr marR="0" algn="l" rtl="0">
                        <a:lnSpc>
                          <a:spcPct val="100000"/>
                        </a:lnSpc>
                        <a:spcBef>
                          <a:spcPts val="0"/>
                        </a:spcBef>
                        <a:spcAft>
                          <a:spcPts val="0"/>
                        </a:spcAft>
                        <a:buClr>
                          <a:srgbClr val="000000"/>
                        </a:buClr>
                        <a:buFont typeface="Arial"/>
                      </a:pPr>
                      <a:r>
                        <a:rPr lang="en-US" sz="1800" b="0" i="0" u="none" strike="noStrike" cap="none" dirty="0">
                          <a:solidFill>
                            <a:schemeClr val="dk1"/>
                          </a:solidFill>
                          <a:latin typeface="Calibri"/>
                          <a:cs typeface="Calibri"/>
                          <a:sym typeface="Arial"/>
                        </a:rPr>
                        <a:t>Whittling </a:t>
                      </a:r>
                    </a:p>
                  </a:txBody>
                  <a:tcPr anchor="ctr"/>
                </a:tc>
                <a:tc>
                  <a:txBody>
                    <a:bodyPr/>
                    <a:lstStyle/>
                    <a:p>
                      <a:endParaRPr lang="en-US" dirty="0"/>
                    </a:p>
                  </a:txBody>
                  <a:tcPr/>
                </a:tc>
                <a:extLst>
                  <a:ext uri="{0D108BD9-81ED-4DB2-BD59-A6C34878D82A}">
                    <a16:rowId xmlns:a16="http://schemas.microsoft.com/office/drawing/2014/main" val="4172008792"/>
                  </a:ext>
                </a:extLst>
              </a:tr>
            </a:tbl>
          </a:graphicData>
        </a:graphic>
      </p:graphicFrame>
      <p:pic>
        <p:nvPicPr>
          <p:cNvPr id="63" name="Picture 2" descr="Cub Scout World Conservation Emblem | Boy Scouts of America">
            <a:extLst>
              <a:ext uri="{FF2B5EF4-FFF2-40B4-BE49-F238E27FC236}">
                <a16:creationId xmlns:a16="http://schemas.microsoft.com/office/drawing/2014/main" id="{B0E193EB-CBB8-62A1-F6A2-5762A4D7BF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025" y="3319264"/>
            <a:ext cx="676322" cy="6915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Motivate Cub Scouts with the Outdoor Activity Award - Scouting magazine">
            <a:extLst>
              <a:ext uri="{FF2B5EF4-FFF2-40B4-BE49-F238E27FC236}">
                <a16:creationId xmlns:a16="http://schemas.microsoft.com/office/drawing/2014/main" id="{BC16455C-7EFD-9715-F856-C0DAACF0150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8257" b="23089"/>
          <a:stretch/>
        </p:blipFill>
        <p:spPr bwMode="auto">
          <a:xfrm>
            <a:off x="3354863" y="2446758"/>
            <a:ext cx="1329327" cy="64677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Whittling Chip Emblem | Boy Scouts of America">
            <a:extLst>
              <a:ext uri="{FF2B5EF4-FFF2-40B4-BE49-F238E27FC236}">
                <a16:creationId xmlns:a16="http://schemas.microsoft.com/office/drawing/2014/main" id="{8B613FF8-8B8C-D7BD-EA09-9D72D73C17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9018" y="5093428"/>
            <a:ext cx="912336" cy="591873"/>
          </a:xfrm>
          <a:prstGeom prst="rect">
            <a:avLst/>
          </a:prstGeom>
          <a:noFill/>
          <a:extLst>
            <a:ext uri="{909E8E84-426E-40DD-AFC4-6F175D3DCCD1}">
              <a14:hiddenFill xmlns:a14="http://schemas.microsoft.com/office/drawing/2010/main">
                <a:solidFill>
                  <a:srgbClr val="FFFFFF"/>
                </a:solidFill>
              </a14:hiddenFill>
            </a:ext>
          </a:extLst>
        </p:spPr>
      </p:pic>
      <p:sp>
        <p:nvSpPr>
          <p:cNvPr id="71" name="Arrow: Right 70">
            <a:extLst>
              <a:ext uri="{FF2B5EF4-FFF2-40B4-BE49-F238E27FC236}">
                <a16:creationId xmlns:a16="http://schemas.microsoft.com/office/drawing/2014/main" id="{D49D6F5D-7493-2214-A380-32AA26FD0DA6}"/>
              </a:ext>
            </a:extLst>
          </p:cNvPr>
          <p:cNvSpPr/>
          <p:nvPr/>
        </p:nvSpPr>
        <p:spPr>
          <a:xfrm>
            <a:off x="5467366" y="2543077"/>
            <a:ext cx="1159516" cy="50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2" name="Arrow: Right 71">
            <a:extLst>
              <a:ext uri="{FF2B5EF4-FFF2-40B4-BE49-F238E27FC236}">
                <a16:creationId xmlns:a16="http://schemas.microsoft.com/office/drawing/2014/main" id="{DBDDCEC5-B73D-23A6-53D7-7191E25B2892}"/>
              </a:ext>
            </a:extLst>
          </p:cNvPr>
          <p:cNvSpPr/>
          <p:nvPr/>
        </p:nvSpPr>
        <p:spPr>
          <a:xfrm>
            <a:off x="5467366" y="3426467"/>
            <a:ext cx="1159516" cy="50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Arrow: Right 72">
            <a:extLst>
              <a:ext uri="{FF2B5EF4-FFF2-40B4-BE49-F238E27FC236}">
                <a16:creationId xmlns:a16="http://schemas.microsoft.com/office/drawing/2014/main" id="{21F24267-A960-9E72-1625-5012FFD3CA6F}"/>
              </a:ext>
            </a:extLst>
          </p:cNvPr>
          <p:cNvSpPr/>
          <p:nvPr/>
        </p:nvSpPr>
        <p:spPr>
          <a:xfrm>
            <a:off x="5467366" y="4274517"/>
            <a:ext cx="1159516" cy="50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4" name="Arrow: Right 73">
            <a:extLst>
              <a:ext uri="{FF2B5EF4-FFF2-40B4-BE49-F238E27FC236}">
                <a16:creationId xmlns:a16="http://schemas.microsoft.com/office/drawing/2014/main" id="{15E8EEAC-112E-205E-9380-FADA576E005B}"/>
              </a:ext>
            </a:extLst>
          </p:cNvPr>
          <p:cNvSpPr/>
          <p:nvPr/>
        </p:nvSpPr>
        <p:spPr>
          <a:xfrm>
            <a:off x="5467366" y="5137688"/>
            <a:ext cx="1159516" cy="503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78" name="Picture 77" descr="A red and white sun with a black background&#10;&#10;Description automatically generated">
            <a:extLst>
              <a:ext uri="{FF2B5EF4-FFF2-40B4-BE49-F238E27FC236}">
                <a16:creationId xmlns:a16="http://schemas.microsoft.com/office/drawing/2014/main" id="{01CE20F6-2AF8-4003-6C9C-3D8CC98A5B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5354" b="25402"/>
          <a:stretch/>
        </p:blipFill>
        <p:spPr>
          <a:xfrm>
            <a:off x="10129861" y="4212267"/>
            <a:ext cx="477373" cy="640080"/>
          </a:xfrm>
          <a:prstGeom prst="rect">
            <a:avLst/>
          </a:prstGeom>
        </p:spPr>
      </p:pic>
      <p:pic>
        <p:nvPicPr>
          <p:cNvPr id="79" name="Picture 78" descr="A red and white logo&#10;&#10;Description automatically generated">
            <a:extLst>
              <a:ext uri="{FF2B5EF4-FFF2-40B4-BE49-F238E27FC236}">
                <a16:creationId xmlns:a16="http://schemas.microsoft.com/office/drawing/2014/main" id="{138469AE-439F-B505-BDC9-2C31C31482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5354" b="25402"/>
          <a:stretch/>
        </p:blipFill>
        <p:spPr>
          <a:xfrm>
            <a:off x="10136603" y="3358103"/>
            <a:ext cx="477374" cy="640080"/>
          </a:xfrm>
          <a:prstGeom prst="rect">
            <a:avLst/>
          </a:prstGeom>
        </p:spPr>
      </p:pic>
      <p:pic>
        <p:nvPicPr>
          <p:cNvPr id="80" name="Picture 79" descr="A red tent with trees in the background&#10;&#10;Description automatically generated">
            <a:extLst>
              <a:ext uri="{FF2B5EF4-FFF2-40B4-BE49-F238E27FC236}">
                <a16:creationId xmlns:a16="http://schemas.microsoft.com/office/drawing/2014/main" id="{E339DCDD-3CD5-3297-A508-6423DA7BB5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354" b="25402"/>
          <a:stretch/>
        </p:blipFill>
        <p:spPr>
          <a:xfrm>
            <a:off x="10130432" y="2474684"/>
            <a:ext cx="477373" cy="640080"/>
          </a:xfrm>
          <a:prstGeom prst="rect">
            <a:avLst/>
          </a:prstGeom>
        </p:spPr>
      </p:pic>
      <p:pic>
        <p:nvPicPr>
          <p:cNvPr id="81" name="Picture 80" descr="A triangle with a knife and a circle in the middle&#10;&#10;Description automatically generated">
            <a:extLst>
              <a:ext uri="{FF2B5EF4-FFF2-40B4-BE49-F238E27FC236}">
                <a16:creationId xmlns:a16="http://schemas.microsoft.com/office/drawing/2014/main" id="{216C0FAF-60B1-738B-40AB-C181E6B970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6921" y="5045221"/>
            <a:ext cx="583252" cy="640080"/>
          </a:xfrm>
          <a:prstGeom prst="rect">
            <a:avLst/>
          </a:prstGeom>
        </p:spPr>
      </p:pic>
      <p:pic>
        <p:nvPicPr>
          <p:cNvPr id="82" name="Picture 2" descr="Other Youth Awards | Boy Scouts of America">
            <a:extLst>
              <a:ext uri="{FF2B5EF4-FFF2-40B4-BE49-F238E27FC236}">
                <a16:creationId xmlns:a16="http://schemas.microsoft.com/office/drawing/2014/main" id="{0B4EFA99-1E33-5BB8-CBA6-38A716F58617}"/>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6111" t="25393" r="51757" b="5996"/>
          <a:stretch/>
        </p:blipFill>
        <p:spPr bwMode="auto">
          <a:xfrm>
            <a:off x="3700516" y="4212267"/>
            <a:ext cx="638019"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8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d6354835b_0_3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Reimagined Leader Resources</a:t>
            </a:r>
            <a:endParaRPr b="1" dirty="0"/>
          </a:p>
        </p:txBody>
      </p:sp>
      <p:sp>
        <p:nvSpPr>
          <p:cNvPr id="292" name="Google Shape;292;g1ed6354835b_0_303"/>
          <p:cNvSpPr txBox="1">
            <a:spLocks noGrp="1"/>
          </p:cNvSpPr>
          <p:nvPr>
            <p:ph type="body" idx="1"/>
          </p:nvPr>
        </p:nvSpPr>
        <p:spPr>
          <a:xfrm>
            <a:off x="486508" y="1324464"/>
            <a:ext cx="45339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endParaRPr dirty="0"/>
          </a:p>
          <a:p>
            <a:pPr marL="457200" lvl="0" indent="-342900" algn="l" rtl="0">
              <a:lnSpc>
                <a:spcPct val="90000"/>
              </a:lnSpc>
              <a:spcBef>
                <a:spcPts val="1000"/>
              </a:spcBef>
              <a:spcAft>
                <a:spcPts val="0"/>
              </a:spcAft>
              <a:buSzPts val="1800"/>
              <a:buChar char="•"/>
            </a:pPr>
            <a:r>
              <a:rPr lang="en-US" dirty="0"/>
              <a:t>Online Leader “pages” – Desktop, mobile or printable</a:t>
            </a:r>
          </a:p>
          <a:p>
            <a:pPr marL="457200" lvl="0" indent="-342900" algn="l" rtl="0">
              <a:lnSpc>
                <a:spcPct val="90000"/>
              </a:lnSpc>
              <a:spcBef>
                <a:spcPts val="1000"/>
              </a:spcBef>
              <a:spcAft>
                <a:spcPts val="0"/>
              </a:spcAft>
              <a:buSzPts val="1800"/>
              <a:buChar char="•"/>
            </a:pPr>
            <a:r>
              <a:rPr lang="en-US" dirty="0"/>
              <a:t>Cards tell leaders at a glance about level of effort, supplies, etc.</a:t>
            </a:r>
          </a:p>
          <a:p>
            <a:pPr marL="457200" lvl="0" indent="-342900" algn="l" rtl="0">
              <a:lnSpc>
                <a:spcPct val="90000"/>
              </a:lnSpc>
              <a:spcBef>
                <a:spcPts val="1000"/>
              </a:spcBef>
              <a:spcAft>
                <a:spcPts val="0"/>
              </a:spcAft>
              <a:buSzPts val="1800"/>
              <a:buChar char="•"/>
            </a:pPr>
            <a:r>
              <a:rPr lang="en-US" dirty="0"/>
              <a:t>Activity card makes planning easier</a:t>
            </a:r>
          </a:p>
          <a:p>
            <a:pPr marL="457200" lvl="0" indent="-342900" algn="l" rtl="0">
              <a:lnSpc>
                <a:spcPct val="90000"/>
              </a:lnSpc>
              <a:spcBef>
                <a:spcPts val="1000"/>
              </a:spcBef>
              <a:spcAft>
                <a:spcPts val="0"/>
              </a:spcAft>
              <a:buSzPts val="1800"/>
              <a:buChar char="•"/>
            </a:pPr>
            <a:r>
              <a:rPr lang="en-US" dirty="0"/>
              <a:t>Giving a card to another adult makes delegation easier too</a:t>
            </a:r>
          </a:p>
          <a:p>
            <a:pPr marL="114300" lvl="0" indent="0" algn="l" rtl="0">
              <a:lnSpc>
                <a:spcPct val="90000"/>
              </a:lnSpc>
              <a:spcBef>
                <a:spcPts val="1000"/>
              </a:spcBef>
              <a:spcAft>
                <a:spcPts val="0"/>
              </a:spcAft>
              <a:buSzPts val="1800"/>
              <a:buNone/>
            </a:pPr>
            <a:endParaRPr dirty="0"/>
          </a:p>
        </p:txBody>
      </p:sp>
      <p:sp>
        <p:nvSpPr>
          <p:cNvPr id="2" name="TextBox 1">
            <a:extLst>
              <a:ext uri="{FF2B5EF4-FFF2-40B4-BE49-F238E27FC236}">
                <a16:creationId xmlns:a16="http://schemas.microsoft.com/office/drawing/2014/main" id="{4F6484C4-6974-B794-9C34-514384096CC3}"/>
              </a:ext>
            </a:extLst>
          </p:cNvPr>
          <p:cNvSpPr txBox="1"/>
          <p:nvPr/>
        </p:nvSpPr>
        <p:spPr>
          <a:xfrm>
            <a:off x="290146" y="5908100"/>
            <a:ext cx="11465169" cy="58477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Simpler Delivery Leads to Positive Leader Experience!</a:t>
            </a:r>
          </a:p>
        </p:txBody>
      </p:sp>
      <p:pic>
        <p:nvPicPr>
          <p:cNvPr id="3" name="Picture 2">
            <a:extLst>
              <a:ext uri="{FF2B5EF4-FFF2-40B4-BE49-F238E27FC236}">
                <a16:creationId xmlns:a16="http://schemas.microsoft.com/office/drawing/2014/main" id="{D536DAC5-81A5-B087-AC54-2A14CEF79206}"/>
              </a:ext>
            </a:extLst>
          </p:cNvPr>
          <p:cNvPicPr>
            <a:picLocks noChangeAspect="1"/>
          </p:cNvPicPr>
          <p:nvPr/>
        </p:nvPicPr>
        <p:blipFill rotWithShape="1">
          <a:blip r:embed="rId3"/>
          <a:srcRect l="32216" t="14433" r="32843" b="7592"/>
          <a:stretch/>
        </p:blipFill>
        <p:spPr>
          <a:xfrm>
            <a:off x="5372100" y="1520999"/>
            <a:ext cx="3445022" cy="4324492"/>
          </a:xfrm>
          <a:prstGeom prst="rect">
            <a:avLst/>
          </a:prstGeom>
        </p:spPr>
      </p:pic>
      <p:pic>
        <p:nvPicPr>
          <p:cNvPr id="4" name="Picture 3">
            <a:extLst>
              <a:ext uri="{FF2B5EF4-FFF2-40B4-BE49-F238E27FC236}">
                <a16:creationId xmlns:a16="http://schemas.microsoft.com/office/drawing/2014/main" id="{23943786-438C-5F87-B2FD-BECF20125E3D}"/>
              </a:ext>
            </a:extLst>
          </p:cNvPr>
          <p:cNvPicPr>
            <a:picLocks noChangeAspect="1"/>
          </p:cNvPicPr>
          <p:nvPr/>
        </p:nvPicPr>
        <p:blipFill rotWithShape="1">
          <a:blip r:embed="rId4"/>
          <a:srcRect l="2365" t="12754" r="65907" b="7536"/>
          <a:stretch/>
        </p:blipFill>
        <p:spPr>
          <a:xfrm>
            <a:off x="8889024" y="1447215"/>
            <a:ext cx="3132992" cy="4427462"/>
          </a:xfrm>
          <a:prstGeom prst="rect">
            <a:avLst/>
          </a:prstGeom>
        </p:spPr>
      </p:pic>
    </p:spTree>
    <p:extLst>
      <p:ext uri="{BB962C8B-B14F-4D97-AF65-F5344CB8AC3E}">
        <p14:creationId xmlns:p14="http://schemas.microsoft.com/office/powerpoint/2010/main" val="290613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d6354835b_0_3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dirty="0"/>
              <a:t>How will we get out the word to Cub leaders and others?</a:t>
            </a:r>
          </a:p>
        </p:txBody>
      </p:sp>
      <p:sp>
        <p:nvSpPr>
          <p:cNvPr id="292" name="Google Shape;292;g1ed6354835b_0_3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dirty="0"/>
              <a:t>National #CubChatLive podcasts used to deliver 1 hour session on each topic, along with some Q&amp;A sessions</a:t>
            </a:r>
          </a:p>
          <a:p>
            <a:pPr marL="457200" lvl="0" indent="-342900" algn="l" rtl="0">
              <a:lnSpc>
                <a:spcPct val="90000"/>
              </a:lnSpc>
              <a:spcBef>
                <a:spcPts val="1000"/>
              </a:spcBef>
              <a:spcAft>
                <a:spcPts val="0"/>
              </a:spcAft>
              <a:buSzPts val="1800"/>
              <a:buChar char="•"/>
            </a:pPr>
            <a:endParaRPr lang="en-US" dirty="0"/>
          </a:p>
          <a:p>
            <a:pPr marL="457200" lvl="0" indent="-342900" algn="l" rtl="0">
              <a:lnSpc>
                <a:spcPct val="90000"/>
              </a:lnSpc>
              <a:spcBef>
                <a:spcPts val="1000"/>
              </a:spcBef>
              <a:spcAft>
                <a:spcPts val="0"/>
              </a:spcAft>
              <a:buSzPts val="1800"/>
              <a:buChar char="•"/>
            </a:pPr>
            <a:r>
              <a:rPr lang="en-US" dirty="0">
                <a:hlinkClick r:id="rId3"/>
              </a:rPr>
              <a:t>Program Updates at scouting.org</a:t>
            </a:r>
            <a:endParaRPr lang="en-US" dirty="0"/>
          </a:p>
          <a:p>
            <a:pPr marL="457200" lvl="0" indent="-342900" algn="l" rtl="0">
              <a:lnSpc>
                <a:spcPct val="90000"/>
              </a:lnSpc>
              <a:spcBef>
                <a:spcPts val="1000"/>
              </a:spcBef>
              <a:spcAft>
                <a:spcPts val="0"/>
              </a:spcAft>
              <a:buSzPts val="1800"/>
              <a:buChar char="•"/>
            </a:pPr>
            <a:endParaRPr lang="en-US" dirty="0"/>
          </a:p>
          <a:p>
            <a:pPr marL="457200" lvl="0" indent="-342900" algn="l" rtl="0">
              <a:lnSpc>
                <a:spcPct val="90000"/>
              </a:lnSpc>
              <a:spcBef>
                <a:spcPts val="1000"/>
              </a:spcBef>
              <a:spcAft>
                <a:spcPts val="0"/>
              </a:spcAft>
              <a:buSzPts val="1800"/>
              <a:buChar char="•"/>
            </a:pPr>
            <a:r>
              <a:rPr lang="en-US" dirty="0"/>
              <a:t>University of Scouting Period #1</a:t>
            </a:r>
          </a:p>
          <a:p>
            <a:pPr marL="114300" lvl="0" indent="0" algn="l" rtl="0">
              <a:lnSpc>
                <a:spcPct val="90000"/>
              </a:lnSpc>
              <a:spcBef>
                <a:spcPts val="1000"/>
              </a:spcBef>
              <a:spcAft>
                <a:spcPts val="0"/>
              </a:spcAft>
              <a:buSzPts val="1800"/>
              <a:buNone/>
            </a:pPr>
            <a:endParaRPr lang="en-US" dirty="0"/>
          </a:p>
          <a:p>
            <a:pPr marL="457200" lvl="0" indent="-342900" algn="l" rtl="0">
              <a:lnSpc>
                <a:spcPct val="90000"/>
              </a:lnSpc>
              <a:spcBef>
                <a:spcPts val="1000"/>
              </a:spcBef>
              <a:spcAft>
                <a:spcPts val="0"/>
              </a:spcAft>
              <a:buSzPts val="1800"/>
              <a:buChar char="•"/>
            </a:pPr>
            <a:endParaRPr dirty="0"/>
          </a:p>
        </p:txBody>
      </p:sp>
      <p:sp>
        <p:nvSpPr>
          <p:cNvPr id="3" name="TextBox 2">
            <a:extLst>
              <a:ext uri="{FF2B5EF4-FFF2-40B4-BE49-F238E27FC236}">
                <a16:creationId xmlns:a16="http://schemas.microsoft.com/office/drawing/2014/main" id="{5EFA2124-6934-4520-E7C5-539FA169E200}"/>
              </a:ext>
            </a:extLst>
          </p:cNvPr>
          <p:cNvSpPr txBox="1"/>
          <p:nvPr/>
        </p:nvSpPr>
        <p:spPr>
          <a:xfrm>
            <a:off x="301869" y="5908100"/>
            <a:ext cx="11465169" cy="58477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3200" b="0" i="0" u="none" strike="noStrike" kern="0" cap="none" spc="0" normalizeH="0" baseline="0" noProof="0" dirty="0">
                <a:ln>
                  <a:noFill/>
                </a:ln>
                <a:solidFill>
                  <a:srgbClr val="000000"/>
                </a:solidFill>
                <a:effectLst/>
                <a:uLnTx/>
                <a:uFillTx/>
                <a:latin typeface="Roboto Slab SemiBold"/>
                <a:ea typeface="Roboto Slab SemiBold"/>
                <a:cs typeface="Roboto Slab SemiBold"/>
                <a:sym typeface="Roboto Slab SemiBold"/>
              </a:rPr>
              <a:t>Unique Situations or Exceptions? – Do Your Best</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0275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1026" name="Picture 2">
            <a:extLst>
              <a:ext uri="{FF2B5EF4-FFF2-40B4-BE49-F238E27FC236}">
                <a16:creationId xmlns:a16="http://schemas.microsoft.com/office/drawing/2014/main" id="{647A8280-A2AF-F2FA-11DF-9FCB2350CC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29"/>
          <a:stretch/>
        </p:blipFill>
        <p:spPr bwMode="auto">
          <a:xfrm>
            <a:off x="879987" y="1248696"/>
            <a:ext cx="10432026" cy="4815963"/>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627;g1ed6848126c_0_19" descr="Logo&#10;&#10;Description automatically generated">
            <a:extLst>
              <a:ext uri="{FF2B5EF4-FFF2-40B4-BE49-F238E27FC236}">
                <a16:creationId xmlns:a16="http://schemas.microsoft.com/office/drawing/2014/main" id="{FDE3E591-4735-70AC-EDAE-FD4E9472D741}"/>
              </a:ext>
            </a:extLst>
          </p:cNvPr>
          <p:cNvPicPr preferRelativeResize="0"/>
          <p:nvPr/>
        </p:nvPicPr>
        <p:blipFill rotWithShape="1">
          <a:blip r:embed="rId4">
            <a:alphaModFix/>
          </a:blip>
          <a:srcRect/>
          <a:stretch/>
        </p:blipFill>
        <p:spPr>
          <a:xfrm>
            <a:off x="1268361" y="365125"/>
            <a:ext cx="966332" cy="935840"/>
          </a:xfrm>
          <a:prstGeom prst="rect">
            <a:avLst/>
          </a:prstGeom>
          <a:noFill/>
          <a:ln>
            <a:noFill/>
          </a:ln>
        </p:spPr>
      </p:pic>
      <p:sp>
        <p:nvSpPr>
          <p:cNvPr id="10" name="Google Shape;626;g1ed6848126c_0_19">
            <a:extLst>
              <a:ext uri="{FF2B5EF4-FFF2-40B4-BE49-F238E27FC236}">
                <a16:creationId xmlns:a16="http://schemas.microsoft.com/office/drawing/2014/main" id="{B6B7C891-38D9-444F-DE04-109F57FE1297}"/>
              </a:ext>
            </a:extLst>
          </p:cNvPr>
          <p:cNvSpPr txBox="1"/>
          <p:nvPr/>
        </p:nvSpPr>
        <p:spPr>
          <a:xfrm>
            <a:off x="2443153" y="777784"/>
            <a:ext cx="866040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Calibri"/>
              <a:buNone/>
              <a:tabLst/>
              <a:defRPr/>
            </a:pPr>
            <a:r>
              <a:rPr kumimoji="0" lang="en-US" sz="28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CUB SCOUT PROGRAM UPDATES ROLLOUT</a:t>
            </a:r>
            <a:endParaRPr kumimoji="0" sz="28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p:txBody>
      </p:sp>
      <p:sp>
        <p:nvSpPr>
          <p:cNvPr id="3" name="TextBox 2">
            <a:extLst>
              <a:ext uri="{FF2B5EF4-FFF2-40B4-BE49-F238E27FC236}">
                <a16:creationId xmlns:a16="http://schemas.microsoft.com/office/drawing/2014/main" id="{39D98537-8BA8-1BB8-6DC9-3615DFBB8BF3}"/>
              </a:ext>
            </a:extLst>
          </p:cNvPr>
          <p:cNvSpPr txBox="1"/>
          <p:nvPr/>
        </p:nvSpPr>
        <p:spPr>
          <a:xfrm>
            <a:off x="290146" y="5908100"/>
            <a:ext cx="11465169" cy="58477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rPr>
              <a:t>Promote Cub Chat Live!</a:t>
            </a:r>
          </a:p>
        </p:txBody>
      </p:sp>
    </p:spTree>
    <p:extLst>
      <p:ext uri="{BB962C8B-B14F-4D97-AF65-F5344CB8AC3E}">
        <p14:creationId xmlns:p14="http://schemas.microsoft.com/office/powerpoint/2010/main" val="284274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ed6354835b_0_596"/>
          <p:cNvSpPr txBox="1"/>
          <p:nvPr/>
        </p:nvSpPr>
        <p:spPr>
          <a:xfrm>
            <a:off x="126600" y="2644605"/>
            <a:ext cx="12065400" cy="3837300"/>
          </a:xfrm>
          <a:prstGeom prst="rect">
            <a:avLst/>
          </a:prstGeom>
          <a:noFill/>
          <a:ln>
            <a:noFill/>
          </a:ln>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a:p>
            <a:pPr marL="457200" marR="0" lvl="0" indent="-419100" algn="l" defTabSz="914400" rtl="0" eaLnBrk="1" fontAlgn="auto" latinLnBrk="0" hangingPunct="1">
              <a:lnSpc>
                <a:spcPct val="100000"/>
              </a:lnSpc>
              <a:spcBef>
                <a:spcPts val="0"/>
              </a:spcBef>
              <a:spcAft>
                <a:spcPts val="0"/>
              </a:spcAft>
              <a:buClr>
                <a:srgbClr val="000000"/>
              </a:buClr>
              <a:buSzPts val="3000"/>
              <a:buFont typeface="Roboto Slab Medium"/>
              <a:buChar char="●"/>
              <a:tabLst/>
              <a:defRPr/>
            </a:pPr>
            <a:r>
              <a:rPr kumimoji="0" lang="en-US"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Program Announcement: </a:t>
            </a:r>
            <a:r>
              <a:rPr kumimoji="0" lang="en-US" sz="2800" b="0" i="0" u="sng" strike="noStrike" kern="0" cap="none" spc="0" normalizeH="0" baseline="0" noProof="0" dirty="0">
                <a:ln>
                  <a:noFill/>
                </a:ln>
                <a:solidFill>
                  <a:srgbClr val="0563C1"/>
                </a:solidFill>
                <a:effectLst/>
                <a:uLnTx/>
                <a:uFillTx/>
                <a:latin typeface="Roboto Slab Medium"/>
                <a:ea typeface="Roboto Slab Medium"/>
                <a:cs typeface="Roboto Slab Medium"/>
                <a:sym typeface="Roboto Slab Medium"/>
                <a:hlinkClick r:id="rId3"/>
              </a:rPr>
              <a:t>https://bit.ly/CS_June2024_announce</a:t>
            </a:r>
            <a:endParaRPr kumimoji="0" lang="en-US" sz="2800" b="0" i="0" u="sng" strike="noStrike" kern="0" cap="none" spc="0" normalizeH="0" baseline="0" noProof="0" dirty="0">
              <a:ln>
                <a:noFill/>
              </a:ln>
              <a:solidFill>
                <a:srgbClr val="0563C1"/>
              </a:solidFill>
              <a:effectLst/>
              <a:uLnTx/>
              <a:uFillTx/>
              <a:latin typeface="Roboto Slab Medium"/>
              <a:ea typeface="Roboto Slab Medium"/>
              <a:cs typeface="Roboto Slab Medium"/>
              <a:sym typeface="Roboto Slab Medium"/>
            </a:endParaRPr>
          </a:p>
          <a:p>
            <a:pPr marL="3810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28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 </a:t>
            </a:r>
            <a:endParaRPr kumimoji="0" sz="28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a:p>
            <a:pPr marL="457200" marR="0" lvl="0" indent="-419100" algn="l" defTabSz="914400" rtl="0" eaLnBrk="1" fontAlgn="auto" latinLnBrk="0" hangingPunct="1">
              <a:lnSpc>
                <a:spcPct val="100000"/>
              </a:lnSpc>
              <a:spcBef>
                <a:spcPts val="0"/>
              </a:spcBef>
              <a:spcAft>
                <a:spcPts val="0"/>
              </a:spcAft>
              <a:buClr>
                <a:srgbClr val="000000"/>
              </a:buClr>
              <a:buSzPts val="3000"/>
              <a:buFont typeface="Roboto Slab Medium"/>
              <a:buChar char="●"/>
              <a:tabLst/>
              <a:defRPr/>
            </a:pPr>
            <a:r>
              <a:rPr kumimoji="0" lang="en-US"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Program FAQ: </a:t>
            </a:r>
            <a:r>
              <a:rPr kumimoji="0" lang="en-US" sz="3000" b="0" i="0" u="sng" strike="noStrike" kern="0" cap="none" spc="0" normalizeH="0" baseline="0" noProof="0" dirty="0">
                <a:ln>
                  <a:noFill/>
                </a:ln>
                <a:solidFill>
                  <a:srgbClr val="0563C1"/>
                </a:solidFill>
                <a:effectLst/>
                <a:uLnTx/>
                <a:uFillTx/>
                <a:latin typeface="Roboto Slab Medium"/>
                <a:ea typeface="Roboto Slab Medium"/>
                <a:cs typeface="Roboto Slab Medium"/>
                <a:sym typeface="Roboto Slab Medium"/>
                <a:hlinkClick r:id="rId4"/>
              </a:rPr>
              <a:t>https://www.scouting.org/program-updates/cub-scout-program-updates-faq-11-16-23/</a:t>
            </a:r>
            <a:endParaRPr kumimoji="0" lang="en-US" sz="3000" b="0" i="0" u="sng" strike="noStrike" kern="0" cap="none" spc="0" normalizeH="0" baseline="0" noProof="0" dirty="0">
              <a:ln>
                <a:noFill/>
              </a:ln>
              <a:solidFill>
                <a:srgbClr val="0563C1"/>
              </a:solidFill>
              <a:effectLst/>
              <a:uLnTx/>
              <a:uFillTx/>
              <a:latin typeface="Roboto Slab Medium"/>
              <a:ea typeface="Roboto Slab Medium"/>
              <a:cs typeface="Roboto Slab Medium"/>
              <a:sym typeface="Roboto Slab Medium"/>
            </a:endParaRPr>
          </a:p>
          <a:p>
            <a:pPr marL="3810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a:p>
            <a:pPr marL="457200" marR="0" lvl="0" indent="-419100" algn="l" defTabSz="914400" rtl="0" eaLnBrk="1" fontAlgn="auto" latinLnBrk="0" hangingPunct="1">
              <a:lnSpc>
                <a:spcPct val="100000"/>
              </a:lnSpc>
              <a:spcBef>
                <a:spcPts val="0"/>
              </a:spcBef>
              <a:spcAft>
                <a:spcPts val="0"/>
              </a:spcAft>
              <a:buClr>
                <a:srgbClr val="000000"/>
              </a:buClr>
              <a:buSzPts val="3000"/>
              <a:buFont typeface="Roboto Slab Medium"/>
              <a:buChar char="●"/>
              <a:tabLst/>
              <a:defRPr/>
            </a:pPr>
            <a:r>
              <a:rPr kumimoji="0" lang="en-US"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Cub Chat Live: </a:t>
            </a:r>
            <a:r>
              <a:rPr kumimoji="0" lang="en-US" sz="3000" b="0" i="0" u="sng" strike="noStrike" kern="0" cap="none" spc="0" normalizeH="0" baseline="0" noProof="0" dirty="0">
                <a:ln>
                  <a:noFill/>
                </a:ln>
                <a:solidFill>
                  <a:srgbClr val="0563C1"/>
                </a:solidFill>
                <a:effectLst/>
                <a:uLnTx/>
                <a:uFillTx/>
                <a:latin typeface="Roboto Slab Medium"/>
                <a:ea typeface="Roboto Slab Medium"/>
                <a:cs typeface="Roboto Slab Medium"/>
                <a:sym typeface="Roboto Slab Medium"/>
                <a:hlinkClick r:id="rId5"/>
              </a:rPr>
              <a:t>https://bit.ly/CubChatLive</a:t>
            </a:r>
            <a:r>
              <a:rPr kumimoji="0" lang="en-US"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rPr>
              <a:t> </a:t>
            </a:r>
            <a:endParaRPr kumimoji="0"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dirty="0">
              <a:ln>
                <a:noFill/>
              </a:ln>
              <a:solidFill>
                <a:srgbClr val="000000"/>
              </a:solidFill>
              <a:effectLst/>
              <a:uLnTx/>
              <a:uFillTx/>
              <a:latin typeface="Roboto Slab Medium"/>
              <a:ea typeface="Roboto Slab Medium"/>
              <a:cs typeface="Roboto Slab Medium"/>
              <a:sym typeface="Roboto Slab Medium"/>
            </a:endParaRPr>
          </a:p>
        </p:txBody>
      </p:sp>
      <p:pic>
        <p:nvPicPr>
          <p:cNvPr id="672" name="Google Shape;672;g1ed6354835b_0_596"/>
          <p:cNvPicPr preferRelativeResize="0"/>
          <p:nvPr/>
        </p:nvPicPr>
        <p:blipFill rotWithShape="1">
          <a:blip r:embed="rId6">
            <a:alphaModFix/>
          </a:blip>
          <a:srcRect/>
          <a:stretch/>
        </p:blipFill>
        <p:spPr>
          <a:xfrm>
            <a:off x="0" y="0"/>
            <a:ext cx="12192002" cy="22225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d6354835b_0_303"/>
          <p:cNvSpPr txBox="1">
            <a:spLocks noGrp="1"/>
          </p:cNvSpPr>
          <p:nvPr>
            <p:ph type="title"/>
          </p:nvPr>
        </p:nvSpPr>
        <p:spPr>
          <a:xfrm>
            <a:off x="5451230" y="211015"/>
            <a:ext cx="5172808"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a:t>Questions?   </a:t>
            </a:r>
            <a:endParaRPr b="1" dirty="0"/>
          </a:p>
        </p:txBody>
      </p:sp>
      <p:sp>
        <p:nvSpPr>
          <p:cNvPr id="2" name="TextBox 1">
            <a:extLst>
              <a:ext uri="{FF2B5EF4-FFF2-40B4-BE49-F238E27FC236}">
                <a16:creationId xmlns:a16="http://schemas.microsoft.com/office/drawing/2014/main" id="{4F6484C4-6974-B794-9C34-514384096CC3}"/>
              </a:ext>
            </a:extLst>
          </p:cNvPr>
          <p:cNvSpPr txBox="1"/>
          <p:nvPr/>
        </p:nvSpPr>
        <p:spPr>
          <a:xfrm>
            <a:off x="290146" y="5908100"/>
            <a:ext cx="11465169" cy="58477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3200" b="0" i="0" u="none" strike="noStrike" kern="0" cap="none" spc="0" normalizeH="0" baseline="0" noProof="0" dirty="0">
                <a:ln>
                  <a:noFill/>
                </a:ln>
                <a:solidFill>
                  <a:srgbClr val="000000"/>
                </a:solidFill>
                <a:effectLst/>
                <a:uLnTx/>
                <a:uFillTx/>
                <a:latin typeface="Roboto Slab SemiBold"/>
                <a:ea typeface="Roboto Slab SemiBold"/>
                <a:cs typeface="Roboto Slab SemiBold"/>
                <a:sym typeface="Roboto Slab SemiBold"/>
              </a:rPr>
              <a:t>All changes go into effect on June 1, 2024</a:t>
            </a:r>
            <a:endPar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 name="Google Shape;680;g1ed6354835b_0_563" descr="A yellow and blue logo&#10;&#10;Description automatically generated">
            <a:extLst>
              <a:ext uri="{FF2B5EF4-FFF2-40B4-BE49-F238E27FC236}">
                <a16:creationId xmlns:a16="http://schemas.microsoft.com/office/drawing/2014/main" id="{AD7EA2FA-1166-EEA0-E483-877F5986EFE4}"/>
              </a:ext>
            </a:extLst>
          </p:cNvPr>
          <p:cNvPicPr preferRelativeResize="0"/>
          <p:nvPr/>
        </p:nvPicPr>
        <p:blipFill rotWithShape="1">
          <a:blip r:embed="rId3">
            <a:alphaModFix/>
          </a:blip>
          <a:srcRect/>
          <a:stretch/>
        </p:blipFill>
        <p:spPr>
          <a:xfrm>
            <a:off x="74175" y="202222"/>
            <a:ext cx="4572000" cy="4572000"/>
          </a:xfrm>
          <a:prstGeom prst="rect">
            <a:avLst/>
          </a:prstGeom>
          <a:noFill/>
          <a:ln>
            <a:noFill/>
          </a:ln>
        </p:spPr>
      </p:pic>
      <p:sp>
        <p:nvSpPr>
          <p:cNvPr id="5" name="Text Placeholder 4">
            <a:extLst>
              <a:ext uri="{FF2B5EF4-FFF2-40B4-BE49-F238E27FC236}">
                <a16:creationId xmlns:a16="http://schemas.microsoft.com/office/drawing/2014/main" id="{1CFD11A4-81E9-3CB0-B4CB-37FBBF95593F}"/>
              </a:ext>
            </a:extLst>
          </p:cNvPr>
          <p:cNvSpPr>
            <a:spLocks noGrp="1"/>
          </p:cNvSpPr>
          <p:nvPr>
            <p:ph type="body" idx="1"/>
          </p:nvPr>
        </p:nvSpPr>
        <p:spPr>
          <a:xfrm>
            <a:off x="4173415" y="1475981"/>
            <a:ext cx="7728439" cy="4646963"/>
          </a:xfrm>
        </p:spPr>
        <p:txBody>
          <a:bodyPr/>
          <a:lstStyle/>
          <a:p>
            <a:pPr marL="0" marR="0" lvl="0" indent="0" algn="ctr" rtl="0">
              <a:lnSpc>
                <a:spcPct val="100000"/>
              </a:lnSpc>
              <a:spcBef>
                <a:spcPts val="0"/>
              </a:spcBef>
              <a:spcAft>
                <a:spcPts val="0"/>
              </a:spcAft>
              <a:buClr>
                <a:srgbClr val="000000"/>
              </a:buClr>
              <a:buSzPts val="4800"/>
              <a:buFont typeface="Calibri"/>
              <a:buNone/>
            </a:pPr>
            <a:r>
              <a:rPr lang="en-US" sz="2800" dirty="0">
                <a:latin typeface="Roboto Slab SemiBold"/>
                <a:ea typeface="Roboto Slab SemiBold"/>
                <a:cs typeface="Roboto Slab SemiBold"/>
                <a:sym typeface="Roboto Slab SemiBold"/>
              </a:rPr>
              <a:t>Contact:</a:t>
            </a:r>
          </a:p>
          <a:p>
            <a:pPr marL="0" marR="0" lvl="0" indent="0" algn="ctr" rtl="0">
              <a:lnSpc>
                <a:spcPct val="100000"/>
              </a:lnSpc>
              <a:spcBef>
                <a:spcPts val="0"/>
              </a:spcBef>
              <a:spcAft>
                <a:spcPts val="0"/>
              </a:spcAft>
              <a:buClr>
                <a:srgbClr val="000000"/>
              </a:buClr>
              <a:buSzPts val="4800"/>
              <a:buFont typeface="Calibri"/>
              <a:buNone/>
            </a:pPr>
            <a:endParaRPr lang="en-US" sz="2800" dirty="0">
              <a:latin typeface="Roboto Slab SemiBold"/>
              <a:ea typeface="Roboto Slab SemiBold"/>
              <a:cs typeface="Roboto Slab SemiBold"/>
              <a:sym typeface="Roboto Slab SemiBold"/>
            </a:endParaRPr>
          </a:p>
          <a:p>
            <a:pPr marL="0" marR="0" lvl="0" indent="0" algn="ctr" rtl="0">
              <a:lnSpc>
                <a:spcPct val="100000"/>
              </a:lnSpc>
              <a:spcBef>
                <a:spcPts val="0"/>
              </a:spcBef>
              <a:spcAft>
                <a:spcPts val="0"/>
              </a:spcAft>
              <a:buClr>
                <a:srgbClr val="000000"/>
              </a:buClr>
              <a:buSzPts val="4800"/>
              <a:buFont typeface="Calibri"/>
              <a:buNone/>
            </a:pPr>
            <a:r>
              <a:rPr lang="en-US" sz="2800" dirty="0">
                <a:latin typeface="Roboto Slab SemiBold"/>
                <a:ea typeface="Roboto Slab SemiBold"/>
                <a:cs typeface="Roboto Slab SemiBold"/>
                <a:sym typeface="Roboto Slab SemiBold"/>
              </a:rPr>
              <a:t>Matt Burns, NCAC Advancement:</a:t>
            </a:r>
          </a:p>
          <a:p>
            <a:pPr marL="0" marR="0" lvl="0" indent="0" algn="ctr" rtl="0">
              <a:lnSpc>
                <a:spcPct val="100000"/>
              </a:lnSpc>
              <a:spcBef>
                <a:spcPts val="0"/>
              </a:spcBef>
              <a:spcAft>
                <a:spcPts val="0"/>
              </a:spcAft>
              <a:buClr>
                <a:srgbClr val="000000"/>
              </a:buClr>
              <a:buSzPts val="4800"/>
              <a:buFont typeface="Calibri"/>
              <a:buNone/>
            </a:pPr>
            <a:endParaRPr lang="en-US" sz="2800" dirty="0">
              <a:latin typeface="Roboto Slab SemiBold"/>
              <a:ea typeface="Roboto Slab SemiBold"/>
              <a:cs typeface="Roboto Slab SemiBold"/>
              <a:sym typeface="Roboto Slab SemiBold"/>
            </a:endParaRPr>
          </a:p>
          <a:p>
            <a:pPr marL="0" marR="0" lvl="0" indent="0" algn="ctr" rtl="0">
              <a:lnSpc>
                <a:spcPct val="100000"/>
              </a:lnSpc>
              <a:spcBef>
                <a:spcPts val="0"/>
              </a:spcBef>
              <a:spcAft>
                <a:spcPts val="0"/>
              </a:spcAft>
              <a:buClr>
                <a:srgbClr val="000000"/>
              </a:buClr>
              <a:buSzPts val="4800"/>
              <a:buFont typeface="Calibri"/>
              <a:buNone/>
            </a:pPr>
            <a:r>
              <a:rPr lang="en-US" sz="2800" dirty="0">
                <a:latin typeface="Roboto Slab SemiBold"/>
                <a:ea typeface="Roboto Slab SemiBold"/>
                <a:cs typeface="Roboto Slab SemiBold"/>
                <a:sym typeface="Roboto Slab SemiBold"/>
                <a:hlinkClick r:id="rId4"/>
              </a:rPr>
              <a:t>2024 Cub Program Update Questions</a:t>
            </a:r>
            <a:endParaRPr lang="en-US" dirty="0"/>
          </a:p>
        </p:txBody>
      </p:sp>
    </p:spTree>
    <p:extLst>
      <p:ext uri="{BB962C8B-B14F-4D97-AF65-F5344CB8AC3E}">
        <p14:creationId xmlns:p14="http://schemas.microsoft.com/office/powerpoint/2010/main" val="7019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a:t>
            </a:r>
            <a:r>
              <a:rPr lang="en-US" i="1">
                <a:latin typeface="Arial" panose="020B0604020202020204" pitchFamily="34" charset="0"/>
                <a:cs typeface="Arial" panose="020B0604020202020204" pitchFamily="34" charset="0"/>
              </a:rPr>
              <a:t>Feburary 8, </a:t>
            </a:r>
            <a:r>
              <a:rPr lang="en-US" i="1" dirty="0">
                <a:latin typeface="Arial" panose="020B0604020202020204" pitchFamily="34" charset="0"/>
                <a:cs typeface="Arial" panose="020B0604020202020204" pitchFamily="34" charset="0"/>
              </a:rPr>
              <a:t>2024, at Thoreau MS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Award(s)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dirty="0">
                <a:solidFill>
                  <a:srgbClr val="060101"/>
                </a:solidFill>
                <a:latin typeface="Arial" panose="020B0604020202020204" pitchFamily="34" charset="0"/>
                <a:cs typeface="Arial" panose="020B0604020202020204" pitchFamily="34" charset="0"/>
              </a:rPr>
              <a:t>Breakout</a:t>
            </a:r>
            <a:r>
              <a:rPr lang="en-US" b="0" i="0" dirty="0">
                <a:solidFill>
                  <a:srgbClr val="060101"/>
                </a:solidFill>
                <a:effectLst/>
                <a:latin typeface="Arial" panose="020B0604020202020204" pitchFamily="34" charset="0"/>
                <a:cs typeface="Arial" panose="020B0604020202020204" pitchFamily="34" charset="0"/>
              </a:rPr>
              <a:t> Sessions</a:t>
            </a:r>
            <a:r>
              <a:rPr lang="en-US" dirty="0">
                <a:solidFill>
                  <a:srgbClr val="060101"/>
                </a:solidFill>
                <a:latin typeface="Arial" panose="020B0604020202020204" pitchFamily="34" charset="0"/>
                <a:cs typeface="Arial" panose="020B0604020202020204" pitchFamily="34" charset="0"/>
              </a:rPr>
              <a:t>:</a:t>
            </a:r>
            <a:endParaRPr lang="en-US" b="0" i="0" dirty="0">
              <a:solidFill>
                <a:srgbClr val="060101"/>
              </a:solidFill>
              <a:effectLst/>
              <a:latin typeface="Arial" panose="020B0604020202020204" pitchFamily="34" charset="0"/>
              <a:cs typeface="Arial" panose="020B0604020202020204" pitchFamily="34" charset="0"/>
            </a:endParaRP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Cub Scouts – Program Changes</a:t>
            </a:r>
          </a:p>
          <a:p>
            <a:pPr lvl="1">
              <a:lnSpc>
                <a:spcPct val="120000"/>
              </a:lnSpc>
              <a:spcBef>
                <a:spcPts val="0"/>
              </a:spcBef>
              <a:buFont typeface="Arial" panose="020B0604020202020204" pitchFamily="34" charset="0"/>
              <a:buChar char="•"/>
            </a:pPr>
            <a:r>
              <a:rPr lang="en-US" dirty="0">
                <a:solidFill>
                  <a:srgbClr val="060101"/>
                </a:solidFill>
                <a:latin typeface="Arial" panose="020B0604020202020204" pitchFamily="34" charset="0"/>
                <a:cs typeface="Arial" panose="020B0604020202020204" pitchFamily="34" charset="0"/>
              </a:rPr>
              <a:t>Scouts BSA – OA Elections</a:t>
            </a:r>
            <a:endParaRPr lang="en-US" b="0" i="0" dirty="0">
              <a:solidFill>
                <a:srgbClr val="060101"/>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a:t>
            </a:r>
            <a:r>
              <a:rPr lang="en-US" dirty="0">
                <a:solidFill>
                  <a:srgbClr val="090000"/>
                </a:solidFill>
                <a:latin typeface="Arial" panose="020B0604020202020204" pitchFamily="34" charset="0"/>
                <a:cs typeface="Arial" panose="020B0604020202020204" pitchFamily="34" charset="0"/>
              </a:rPr>
              <a:t>February 8</a:t>
            </a:r>
            <a:r>
              <a:rPr lang="en-US" b="0" i="0" dirty="0">
                <a:solidFill>
                  <a:srgbClr val="090000"/>
                </a:solidFill>
                <a:effectLst/>
                <a:latin typeface="Arial" panose="020B0604020202020204" pitchFamily="34" charset="0"/>
                <a:cs typeface="Arial" panose="020B0604020202020204" pitchFamily="34" charset="0"/>
              </a:rPr>
              <a:t>, 2024 (7:30pm)</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391073" y="586067"/>
            <a:ext cx="7591646" cy="6160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Back Country Outdoor Leadership Skills (BCOLS)</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03/23/24 &amp; 04/27/24-04/28/24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10/05/24 &amp; 11/02/24-11/03/24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Climbing Level 1 Instructor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20-21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5"/>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27-28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7" action="ppaction://hlinkfile"/>
              </a:rPr>
              <a:t>Carderock Rec Area</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8:00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8"/>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June 15-16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9"/>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7-8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0"/>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21-22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Sugarloaf Mountain</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8:15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1"/>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Health First Aid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https://www.fairfaxcounty.gov/hscode/ereg/Registration.aspx?groupID=47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NYLT</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  24-1:  01/12/24 -01/15/24 &amp; 01/27/24-01/28/24</a:t>
            </a:r>
            <a:endParaRPr lang="en-US" sz="1100" u="sng"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2</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  06/16/24-06/21/24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24.3:  06/23/24-06/28/24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24.4: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24.5: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Registration will open in the Fall and will be announced via email and on Facebook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Trainer’s Edge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09/10/24</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12/07/24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4"/>
              </a:rPr>
              <a:t>https://scoutingevent.com/082-WFASpring2024</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01/27/24 0 01/28/24 – Camp Snyder</a:t>
            </a: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02/24/24 – 02/25/24 – Camp Snyder</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03/23/24 – 03/24/24 – Camp Snyder</a:t>
            </a: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04/27/24 – 04/28/24 – Camp Snyder</a:t>
            </a:r>
          </a:p>
          <a:p>
            <a:pPr marR="0" lvl="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https://www.ncacbsa.org/wood-badge/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04/12/24 – 04/14/24 &amp; 05/04/24 – 05/05/24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10/14/24 – 10/15/24 &amp; 10/05/24 – 10/06/24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459649"/>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dates for 2025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&amp; OPIK: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Lottery registration has closed, but treks are still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2024 National High Adventure Base Scholarships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NORTHERN TIER:</a:t>
            </a: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Submit by Jan 31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here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PHILMONT: Up to $400. Submit by Feb 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here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SUMMIT: Submit by Mar 31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6"/>
              </a:rPr>
              <a:t>here</a:t>
            </a:r>
            <a:r>
              <a:rPr lang="en-US" sz="1400" u="none" strike="noStrike"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SEA BASE: The deadline has already passed</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Most BSA High Adventure bases still have availability for summer 2024 trips – See the URL below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https://www.scouting.org/outdooradventures/open4adventure/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Lenhok’sin – James River Canoeing Trek - July 7-13,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Crew of 6-12 - $475 per participant – 6 slots remaining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a:t>
            </a: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https://scoutingevent.com/082-75664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more information, e-mail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highadventure@ncacbsa.org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Wind River Range, WY: 06/22 to 06/30/24</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Registration: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https://scoutingevent.com/082-77027</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Booking up fast! - </a:t>
            </a:r>
            <a:r>
              <a:rPr lang="en-US" sz="1400" dirty="0">
                <a:effectLst/>
                <a:latin typeface="Calibri" panose="020F0502020204030204" pitchFamily="34" charset="0"/>
                <a:ea typeface="Times New Roman" panose="02020603050405020304" pitchFamily="18" charset="0"/>
                <a:cs typeface="Calibri" panose="020F0502020204030204" pitchFamily="34" charset="0"/>
              </a:rPr>
              <a:t>$1,430 per participant – 2 slots remaining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Mandatory Practice/Training for Everyone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tabLst>
                <a:tab pos="457200" algn="l"/>
                <a:tab pos="914400" algn="l"/>
                <a:tab pos="1371600" algn="l"/>
                <a:tab pos="1828800" algn="l"/>
                <a:tab pos="20574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HAC Philmont Training Sessions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NCAC-sponsored trips for Philmont, Northern Tier &amp; Sea Base are already full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Jan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323043" y="168512"/>
            <a:ext cx="8385111" cy="6189482"/>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 - Open to all NCAC Scouts &amp; adults that are participating in HA trips in the next few years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2024 Sessions: I – passed; II – 01/07/24; IIIa – 03/24/24; </a:t>
            </a:r>
            <a:r>
              <a:rPr lang="en-US" sz="143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IIIb</a:t>
            </a: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04/06/24</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Advisor Hikes: 8:00am, Sat 3/09 &amp; Sun 3/17/24, 8:00am Catoctin Mt Park, Thurmont, MD</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Sat, 04/06/24 (in-person); Sat, 04/20/24 (virtual)</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Session: TBD</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Training</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BCOLS</a:t>
            </a: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Maryland session, Spring 2024: 03/02/24 (classroom), 04/27 &amp; 28 (overnight), </a:t>
            </a:r>
            <a:r>
              <a:rPr lang="en-US" sz="143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https://scoutingevent.com/082-79025-191979</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Paddle Craft Safety Training Sessions (2024): May 18-19, June 1-2, August 24-25, September 7-8</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 Plans for More Big High Adventure Trips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Backpacking in Wyoming – Summer of 2024</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Climbing Trip to Zion National Park – Planning Underway</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Looking for more ideas and volunteers to plan the trips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a:t>
            </a:r>
            <a:r>
              <a:rPr lang="en-US" sz="143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rPr>
              <a:t>https://www.philmontscoutranch.org/register/</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a:t>
            </a:r>
            <a:r>
              <a:rPr lang="en-US" sz="143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3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Tier: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rPr>
              <a:t>https://www.ntier.org/provisional-scout-connections/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a:t>
            </a:r>
            <a:r>
              <a:rPr lang="en-US" sz="143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rPr>
              <a:t>https://www.bsaseabase.org/scouts/scout-connections/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a:t>
            </a:r>
            <a:r>
              <a:rPr lang="en-US" sz="143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rPr>
              <a:t>https://www.summitbsa.org/registration/scoutconnections/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Adirondack High Adventure Area: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rPr>
              <a:t>https://public.3.basecamp.com/p/hLgsVbk7Suju6cuDzQQJaEn4</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Maine High Adventure Area: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rPr>
              <a:t>https://www.mainehighadventure.org/</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Montana Outdoor High Adventure Base: </a:t>
            </a:r>
            <a:r>
              <a:rPr lang="en-US" sz="143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0"/>
              </a:rPr>
              <a:t>https://montanabsa.org/camps/high-adventure/</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 High Adventure website - </a:t>
            </a:r>
            <a:r>
              <a:rPr lang="en-US" sz="143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https://www.ncacbsa.org/high-adventure/</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4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of units with available slots in their upcoming high adventure trips - </a:t>
            </a:r>
            <a:r>
              <a:rPr lang="en-US" sz="143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https://public.3.basecamp.com/p/xWpkdrKHKAA9pCzwmHMNdbWb</a:t>
            </a:r>
            <a:endParaRPr lang="en-US" sz="143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Jan 2024 (</a:t>
            </a:r>
            <a:r>
              <a:rPr lang="en-US" sz="2800" b="1" dirty="0" err="1">
                <a:cs typeface="Times New Roman" panose="02020603050405020304" pitchFamily="18" charset="0"/>
              </a:rPr>
              <a:t>cont</a:t>
            </a:r>
            <a:r>
              <a:rPr lang="en-US" sz="2800" b="1" dirty="0">
                <a:cs typeface="Times New Roman" panose="02020603050405020304" pitchFamily="18" charset="0"/>
              </a:rPr>
              <a:t>)</a:t>
            </a:r>
          </a:p>
        </p:txBody>
      </p:sp>
    </p:spTree>
    <p:extLst>
      <p:ext uri="{BB962C8B-B14F-4D97-AF65-F5344CB8AC3E}">
        <p14:creationId xmlns:p14="http://schemas.microsoft.com/office/powerpoint/2010/main" val="317939510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379629"/>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r>
              <a:rPr lang="en-US" dirty="0">
                <a:hlinkClick r:id="rId3"/>
              </a:rPr>
              <a:t>- 02/24/24, 04/27/24, 07/20/24, 08/24/24</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2409ED"/>
                </a:solidFill>
                <a:uFill>
                  <a:solidFill>
                    <a:srgbClr val="0563C1"/>
                  </a:solidFill>
                </a:uFill>
                <a:hlinkClick r:id="rId3">
                  <a:extLst>
                    <a:ext uri="{A12FA001-AC4F-418D-AE19-62706E023703}">
                      <ahyp:hlinkClr xmlns:ahyp="http://schemas.microsoft.com/office/drawing/2018/hyperlinkcolor" val="tx"/>
                    </a:ext>
                  </a:extLst>
                </a:hlinkClick>
              </a:rPr>
              <a:t>Archery</a:t>
            </a:r>
            <a:r>
              <a:rPr lang="en-US" u="sng" dirty="0">
                <a:solidFill>
                  <a:srgbClr val="2409ED"/>
                </a:solidFill>
                <a:uFill>
                  <a:solidFill>
                    <a:srgbClr val="0563C1"/>
                  </a:solidFill>
                </a:uFill>
              </a:rPr>
              <a:t> – 02/24/24, 03/18/24</a:t>
            </a:r>
            <a:endParaRPr dirty="0">
              <a:solidFill>
                <a:srgbClr val="2409ED"/>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625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Mary Neuse has accepted the Scoutmaster position at T1978G.  Brian Fleck will be the new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marL="457200" lvl="1" indent="0">
              <a:lnSpc>
                <a:spcPct val="120000"/>
              </a:lnSpc>
              <a:spcBef>
                <a:spcPts val="0"/>
              </a:spcBef>
              <a:buNone/>
            </a:pPr>
            <a:r>
              <a:rPr lang="en-US" sz="4000" dirty="0"/>
              <a:t>* </a:t>
            </a: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4688840" y="2569845"/>
            <a:ext cx="2626360" cy="1325563"/>
          </a:xfrm>
        </p:spPr>
        <p:txBody>
          <a:bodyPr/>
          <a:lstStyle/>
          <a:p>
            <a:r>
              <a:rPr lang="en-US" b="1" dirty="0"/>
              <a:t>Award(s)</a:t>
            </a:r>
          </a:p>
        </p:txBody>
      </p:sp>
    </p:spTree>
    <p:extLst>
      <p:ext uri="{BB962C8B-B14F-4D97-AF65-F5344CB8AC3E}">
        <p14:creationId xmlns:p14="http://schemas.microsoft.com/office/powerpoint/2010/main" val="506561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03,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Life to Eagle Seminar</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Virtual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24,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University of Scouting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Alexandria,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09,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GMD Merit Badge Day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Fairfax,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13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GMD Pinewood Derby, Fairfax,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27, 2024 – Memorial Day Flags In, Falls Church,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5"/>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02/03/24 -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Akela Chess Classic Cub Scout Tournament</a:t>
            </a:r>
            <a:r>
              <a:rPr lang="en-US" dirty="0">
                <a:effectLst/>
                <a:latin typeface="Calibri" panose="020F0502020204030204" pitchFamily="34" charset="0"/>
                <a:ea typeface="Calibri" panose="020F0502020204030204" pitchFamily="34" charset="0"/>
                <a:cs typeface="Times New Roman" panose="02020603050405020304" pitchFamily="18" charset="0"/>
              </a:rPr>
              <a:t>, MSSC, Bethesda, MD</a:t>
            </a:r>
          </a:p>
          <a:p>
            <a:r>
              <a:rPr lang="en-US" dirty="0">
                <a:effectLst/>
                <a:latin typeface="Calibri" panose="020F0502020204030204" pitchFamily="34" charset="0"/>
                <a:ea typeface="Calibri" panose="020F0502020204030204" pitchFamily="34" charset="0"/>
                <a:cs typeface="Times New Roman" panose="02020603050405020304" pitchFamily="18" charset="0"/>
              </a:rPr>
              <a:t>02/10/24 -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Akela Chess Classic Scouts BSA Tournament</a:t>
            </a:r>
            <a:r>
              <a:rPr lang="en-US" dirty="0">
                <a:effectLst/>
                <a:latin typeface="Calibri" panose="020F0502020204030204" pitchFamily="34" charset="0"/>
                <a:ea typeface="Calibri" panose="020F0502020204030204" pitchFamily="34" charset="0"/>
                <a:cs typeface="Times New Roman" panose="02020603050405020304" pitchFamily="18" charset="0"/>
              </a:rPr>
              <a:t>, MSSC, Bethesda, MD</a:t>
            </a:r>
          </a:p>
          <a:p>
            <a:r>
              <a:rPr lang="en-US" dirty="0">
                <a:latin typeface="Calibri" panose="020F0502020204030204" pitchFamily="34" charset="0"/>
                <a:ea typeface="Calibri" panose="020F0502020204030204" pitchFamily="34" charset="0"/>
                <a:cs typeface="Times New Roman" panose="02020603050405020304" pitchFamily="18" charset="0"/>
              </a:rPr>
              <a:t>03/23/24 – </a:t>
            </a:r>
            <a:r>
              <a:rPr lang="en-US" dirty="0">
                <a:latin typeface="Calibri" panose="020F0502020204030204" pitchFamily="34" charset="0"/>
                <a:ea typeface="Calibri" panose="020F0502020204030204" pitchFamily="34" charset="0"/>
                <a:cs typeface="Times New Roman" panose="02020603050405020304" pitchFamily="18" charset="0"/>
                <a:hlinkClick r:id="rId4"/>
              </a:rPr>
              <a:t>Maryland Science Center Camp-In</a:t>
            </a:r>
            <a:r>
              <a:rPr lang="en-US" dirty="0">
                <a:latin typeface="Calibri" panose="020F0502020204030204" pitchFamily="34" charset="0"/>
                <a:ea typeface="Calibri" panose="020F0502020204030204" pitchFamily="34" charset="0"/>
                <a:cs typeface="Times New Roman" panose="02020603050405020304" pitchFamily="18" charset="0"/>
              </a:rPr>
              <a:t>, Baltimore, MD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6"/>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13827</TotalTime>
  <Words>4829</Words>
  <Application>Microsoft Office PowerPoint</Application>
  <PresentationFormat>Widescreen</PresentationFormat>
  <Paragraphs>563</Paragraphs>
  <Slides>34</Slides>
  <Notes>16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Arial</vt:lpstr>
      <vt:lpstr>Calibri</vt:lpstr>
      <vt:lpstr>Calibri Light</vt:lpstr>
      <vt:lpstr>Roboto Slab</vt:lpstr>
      <vt:lpstr>Roboto Slab Medium</vt:lpstr>
      <vt:lpstr>Roboto Slab SemiBold</vt:lpstr>
      <vt:lpstr>Symbol</vt:lpstr>
      <vt:lpstr>Times New Roman</vt:lpstr>
      <vt:lpstr>Verdana</vt:lpstr>
      <vt:lpstr>Office Theme</vt:lpstr>
      <vt:lpstr>2_Office Theme</vt:lpstr>
      <vt:lpstr>1_Office Theme</vt:lpstr>
      <vt:lpstr>3_Office Theme</vt:lpstr>
      <vt:lpstr>4_Office Theme</vt:lpstr>
      <vt:lpstr>George Mason District  Roundtable</vt:lpstr>
      <vt:lpstr>Pledge</vt:lpstr>
      <vt:lpstr>Agenda</vt:lpstr>
      <vt:lpstr>Welcome</vt:lpstr>
      <vt:lpstr>Questions/Clarification about Read-ahead?</vt:lpstr>
      <vt:lpstr>Award(s)</vt:lpstr>
      <vt:lpstr>General Announcements</vt:lpstr>
      <vt:lpstr>Current 2023 George Mason Calendar</vt:lpstr>
      <vt:lpstr>STEM</vt:lpstr>
      <vt:lpstr>2024 GM District Merit Badge Day</vt:lpstr>
      <vt:lpstr>Big Rock</vt:lpstr>
      <vt:lpstr>PowerPoint Presentation</vt:lpstr>
      <vt:lpstr>Why Change the Cub Program?</vt:lpstr>
      <vt:lpstr>Feedback From over 23,000  Cub Scout Leaders and Parents  95% Confidence</vt:lpstr>
      <vt:lpstr>4 Major areas of focus:</vt:lpstr>
      <vt:lpstr>Bobcat’s New Look</vt:lpstr>
      <vt:lpstr>Reimagined Adventures</vt:lpstr>
      <vt:lpstr>PowerPoint Presentation</vt:lpstr>
      <vt:lpstr>PowerPoint Presentation</vt:lpstr>
      <vt:lpstr>PowerPoint Presentation</vt:lpstr>
      <vt:lpstr>Reimagined Awards</vt:lpstr>
      <vt:lpstr>Reimagined Leader Resources</vt:lpstr>
      <vt:lpstr>How will we get out the word to Cub leaders and others?</vt:lpstr>
      <vt:lpstr>PowerPoint Presentation</vt:lpstr>
      <vt:lpstr>PowerPoint Presentation</vt:lpstr>
      <vt:lpstr>Questions?   </vt:lpstr>
      <vt:lpstr>Time for Cracker Barrell</vt:lpstr>
      <vt:lpstr>Backup Slides</vt:lpstr>
      <vt:lpstr>Merit Badges</vt:lpstr>
      <vt:lpstr>Training (https://www.ncacbsa.org/george-mason/training/)</vt:lpstr>
      <vt:lpstr>GM High  Adventure</vt:lpstr>
      <vt:lpstr>GM High  Adventure</vt:lpstr>
      <vt:lpstr>Shooting Sports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223</cp:revision>
  <cp:lastPrinted>2023-01-07T14:23:26Z</cp:lastPrinted>
  <dcterms:modified xsi:type="dcterms:W3CDTF">2024-01-14T03:29:20Z</dcterms:modified>
</cp:coreProperties>
</file>