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3011150" cy="7315200"/>
  <p:notesSz cx="6858000" cy="9144000"/>
  <p:embeddedFontLst>
    <p:embeddedFont>
      <p:font typeface="Alex Brush" panose="020B0604020202020204" charset="0"/>
      <p:regular r:id="rId38"/>
    </p:embeddedFont>
    <p:embeddedFont>
      <p:font typeface="Roboto"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04">
          <p15:clr>
            <a:srgbClr val="A4A3A4"/>
          </p15:clr>
        </p15:guide>
        <p15:guide id="2" pos="409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Xi4sOwOKL0bdlgpFWYrk9tM86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937" autoAdjust="0"/>
  </p:normalViewPr>
  <p:slideViewPr>
    <p:cSldViewPr snapToGrid="0">
      <p:cViewPr varScale="1">
        <p:scale>
          <a:sx n="67" d="100"/>
          <a:sy n="67" d="100"/>
        </p:scale>
        <p:origin x="936" y="60"/>
      </p:cViewPr>
      <p:guideLst>
        <p:guide orient="horz" pos="2304"/>
        <p:guide pos="409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pe, Caliste B." userId="905233a6-3121-4c6f-aa7f-30f2122bd427" providerId="ADAL" clId="{8E926F57-A421-4018-BDCD-354A4E673A50}"/>
    <pc:docChg chg="modSld">
      <pc:chgData name="Hope, Caliste B." userId="905233a6-3121-4c6f-aa7f-30f2122bd427" providerId="ADAL" clId="{8E926F57-A421-4018-BDCD-354A4E673A50}" dt="2025-02-04T18:03:24.316" v="11" actId="1076"/>
      <pc:docMkLst>
        <pc:docMk/>
      </pc:docMkLst>
      <pc:sldChg chg="modSp mod">
        <pc:chgData name="Hope, Caliste B." userId="905233a6-3121-4c6f-aa7f-30f2122bd427" providerId="ADAL" clId="{8E926F57-A421-4018-BDCD-354A4E673A50}" dt="2025-02-04T18:02:59.362" v="9" actId="732"/>
        <pc:sldMkLst>
          <pc:docMk/>
          <pc:sldMk cId="0" sldId="260"/>
        </pc:sldMkLst>
        <pc:picChg chg="mod modCrop">
          <ac:chgData name="Hope, Caliste B." userId="905233a6-3121-4c6f-aa7f-30f2122bd427" providerId="ADAL" clId="{8E926F57-A421-4018-BDCD-354A4E673A50}" dt="2025-02-04T18:02:59.362" v="9" actId="732"/>
          <ac:picMkLst>
            <pc:docMk/>
            <pc:sldMk cId="0" sldId="260"/>
            <ac:picMk id="152" creationId="{00000000-0000-0000-0000-000000000000}"/>
          </ac:picMkLst>
        </pc:picChg>
      </pc:sldChg>
      <pc:sldChg chg="modSp mod modNotesTx">
        <pc:chgData name="Hope, Caliste B." userId="905233a6-3121-4c6f-aa7f-30f2122bd427" providerId="ADAL" clId="{8E926F57-A421-4018-BDCD-354A4E673A50}" dt="2025-02-04T18:03:24.316" v="11" actId="1076"/>
        <pc:sldMkLst>
          <pc:docMk/>
          <pc:sldMk cId="0" sldId="263"/>
        </pc:sldMkLst>
        <pc:picChg chg="mod modCrop">
          <ac:chgData name="Hope, Caliste B." userId="905233a6-3121-4c6f-aa7f-30f2122bd427" providerId="ADAL" clId="{8E926F57-A421-4018-BDCD-354A4E673A50}" dt="2025-02-04T18:03:24.316" v="11" actId="1076"/>
          <ac:picMkLst>
            <pc:docMk/>
            <pc:sldMk cId="0" sldId="263"/>
            <ac:picMk id="18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lexico.com/en/definition/self-car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habitsforwellbeing.com/what-is-self-care/%23:~:text=What%20is%20Self-Care?%201%20%E2%80%9Crefers%20to%20actions%20and,self%E2%80%9D%20%E2%80%93%20the%20Miriam-Webster%20Dictionary%20More%20items...%2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futureme.or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sitiveexperience.org/wp-content/uploads/2021/03/Spreading-HOPE_FINAL_2.2.202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b="1" dirty="0"/>
              <a:t>Trainer Note: </a:t>
            </a:r>
            <a:r>
              <a:rPr lang="en-US" dirty="0"/>
              <a:t>Introduce yourself and welcome participants to the café.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90" name="Google Shape;9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0: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dirty="0"/>
              <a:t>Children need opportunities for social engagement and to develop a sense of connectedness. Developing a connection to and sense of belonging in a community, as well as a sense that you matter to your community, describes the essence of the third of the Four Building Blocks of HOPE. This can include:</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Being involved in projects, peer-mentoring, or community service through one’s school or religious organization.</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Partaking in family cultural traditions.</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Participating in organized music, art, or sports.</a:t>
            </a:r>
            <a:endParaRPr i="1" dirty="0"/>
          </a:p>
          <a:p>
            <a:pPr marL="0" lvl="0" indent="0" algn="l" rtl="0">
              <a:lnSpc>
                <a:spcPct val="100000"/>
              </a:lnSpc>
              <a:spcBef>
                <a:spcPts val="383"/>
              </a:spcBef>
              <a:spcAft>
                <a:spcPts val="0"/>
              </a:spcAft>
              <a:buNone/>
            </a:pPr>
            <a:endParaRPr i="1" dirty="0"/>
          </a:p>
          <a:p>
            <a:pPr marL="0" lvl="0" indent="0" algn="l" rtl="0">
              <a:lnSpc>
                <a:spcPct val="100000"/>
              </a:lnSpc>
              <a:spcBef>
                <a:spcPts val="383"/>
              </a:spcBef>
              <a:spcAft>
                <a:spcPts val="0"/>
              </a:spcAft>
              <a:buNone/>
            </a:pPr>
            <a:r>
              <a:rPr lang="en-US" i="1" dirty="0"/>
              <a:t>Now, we will reflect on how communities help support positive experiences. </a:t>
            </a:r>
            <a:endParaRPr i="1" dirty="0"/>
          </a:p>
        </p:txBody>
      </p:sp>
      <p:sp>
        <p:nvSpPr>
          <p:cNvPr id="195" name="Google Shape;19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i="1"/>
              <a:t>Children need to feel connected to their communities, loved, and appreciated. Having this type of engagement (involvement in social institutions and environments, awareness of cultural customs and traditions, and a cultivated “sense of mattering” and belonging) helps children develop into secure and resilient adults.</a:t>
            </a:r>
            <a:endParaRPr i="1"/>
          </a:p>
          <a:p>
            <a:pPr marL="0" lvl="0" indent="0" algn="l" rtl="0">
              <a:lnSpc>
                <a:spcPct val="100000"/>
              </a:lnSpc>
              <a:spcBef>
                <a:spcPts val="0"/>
              </a:spcBef>
              <a:spcAft>
                <a:spcPts val="0"/>
              </a:spcAft>
              <a:buClr>
                <a:schemeClr val="dk1"/>
              </a:buClr>
              <a:buSzPts val="1200"/>
              <a:buFont typeface="Calibri"/>
              <a:buNone/>
            </a:pPr>
            <a:endParaRPr i="1"/>
          </a:p>
          <a:p>
            <a:pPr marL="0" lvl="0" indent="0" algn="l" rtl="0">
              <a:lnSpc>
                <a:spcPct val="100000"/>
              </a:lnSpc>
              <a:spcBef>
                <a:spcPts val="0"/>
              </a:spcBef>
              <a:spcAft>
                <a:spcPts val="0"/>
              </a:spcAft>
              <a:buClr>
                <a:schemeClr val="dk1"/>
              </a:buClr>
              <a:buSzPts val="1200"/>
              <a:buFont typeface="Calibri"/>
              <a:buNone/>
            </a:pP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Have any of you experienced positive benefits or had good experiences being part of a community group or friend group that you would be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comfortable</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 sharing?</a:t>
            </a:r>
            <a:endParaRPr i="1"/>
          </a:p>
          <a:p>
            <a:pPr marL="0" lvl="0" indent="0" algn="l" rtl="0">
              <a:lnSpc>
                <a:spcPct val="100000"/>
              </a:lnSpc>
              <a:spcBef>
                <a:spcPts val="0"/>
              </a:spcBef>
              <a:spcAft>
                <a:spcPts val="0"/>
              </a:spcAft>
              <a:buClr>
                <a:schemeClr val="dk1"/>
              </a:buClr>
              <a:buSzPts val="1200"/>
              <a:buFont typeface="Calibri"/>
              <a:buNone/>
            </a:pPr>
            <a:r>
              <a:rPr lang="en-US" b="1"/>
              <a:t>Trainer Note: </a:t>
            </a:r>
            <a:r>
              <a:rPr lang="en-US"/>
              <a:t>Add a personal story or experience here if participants don’t feel comfortable sharing.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i="1"/>
              <a:t>Now let’s move on to discuss the last </a:t>
            </a: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Building Block- Emotional Growth</a:t>
            </a:r>
            <a:r>
              <a:rPr lang="en-US" i="1"/>
              <a:t>.</a:t>
            </a:r>
            <a:endParaRPr/>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dirty="0"/>
              <a:t>The final B</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uilding Block </a:t>
            </a:r>
            <a:r>
              <a:rPr lang="en-US" i="1" dirty="0"/>
              <a:t>of HOPE Emotional Growth: through playing and interacting with peers for self-awareness and self-regulation.  Children need opportunities for social and emotional development. Social-Emotional development is when children are:</a:t>
            </a:r>
            <a:endParaRPr i="1" dirty="0"/>
          </a:p>
          <a:p>
            <a:pPr marL="171450" lvl="0" indent="-171450" algn="l" rtl="0">
              <a:lnSpc>
                <a:spcPct val="100000"/>
              </a:lnSpc>
              <a:spcBef>
                <a:spcPts val="0"/>
              </a:spcBef>
              <a:spcAft>
                <a:spcPts val="0"/>
              </a:spcAft>
              <a:buClr>
                <a:schemeClr val="dk1"/>
              </a:buClr>
              <a:buSzPts val="1200"/>
              <a:buFont typeface="Calibri"/>
              <a:buChar char="•"/>
            </a:pPr>
            <a:r>
              <a:rPr lang="en-US" i="1" dirty="0"/>
              <a:t>Developing a sense of emotional and behavioral self-regulation</a:t>
            </a:r>
            <a:endParaRPr i="1" dirty="0"/>
          </a:p>
          <a:p>
            <a:pPr marL="171450" lvl="0" indent="-171450" algn="l" rtl="0">
              <a:lnSpc>
                <a:spcPct val="100000"/>
              </a:lnSpc>
              <a:spcBef>
                <a:spcPts val="0"/>
              </a:spcBef>
              <a:spcAft>
                <a:spcPts val="0"/>
              </a:spcAft>
              <a:buClr>
                <a:schemeClr val="dk1"/>
              </a:buClr>
              <a:buSzPts val="1200"/>
              <a:buFont typeface="Calibri"/>
              <a:buChar char="•"/>
            </a:pPr>
            <a:r>
              <a:rPr lang="en-US" i="1" dirty="0"/>
              <a:t>Having the ability to respond to challenges in a productive manner</a:t>
            </a:r>
            <a:endParaRPr i="1" dirty="0"/>
          </a:p>
          <a:p>
            <a:pPr marL="171450" lvl="0" indent="-171450" algn="l" rtl="0">
              <a:lnSpc>
                <a:spcPct val="100000"/>
              </a:lnSpc>
              <a:spcBef>
                <a:spcPts val="0"/>
              </a:spcBef>
              <a:spcAft>
                <a:spcPts val="0"/>
              </a:spcAft>
              <a:buClr>
                <a:schemeClr val="dk1"/>
              </a:buClr>
              <a:buSzPts val="1200"/>
              <a:buFont typeface="Calibri"/>
              <a:buChar char="•"/>
            </a:pPr>
            <a:r>
              <a:rPr lang="en-US" i="1" dirty="0"/>
              <a:t>Developing key socially and culturally appropriate communication and interpersonal skills</a:t>
            </a:r>
            <a:endParaRPr i="1" dirty="0"/>
          </a:p>
          <a:p>
            <a:pPr marL="0" lvl="0" indent="0" algn="l" rtl="0">
              <a:lnSpc>
                <a:spcPct val="100000"/>
              </a:lnSpc>
              <a:spcBef>
                <a:spcPts val="0"/>
              </a:spcBef>
              <a:spcAft>
                <a:spcPts val="0"/>
              </a:spcAft>
              <a:buSzPts val="1400"/>
              <a:buNone/>
            </a:pPr>
            <a:endParaRPr i="1" dirty="0"/>
          </a:p>
          <a:p>
            <a:pPr marL="0" marR="0" lvl="0" indent="0" algn="l" rtl="0">
              <a:lnSpc>
                <a:spcPct val="100000"/>
              </a:lnSpc>
              <a:spcBef>
                <a:spcPts val="0"/>
              </a:spcBef>
              <a:spcAft>
                <a:spcPts val="0"/>
              </a:spcAft>
              <a:buClr>
                <a:schemeClr val="dk1"/>
              </a:buClr>
              <a:buSzPts val="1200"/>
              <a:buFont typeface="Arial"/>
              <a:buNone/>
            </a:pPr>
            <a:r>
              <a:rPr lang="en-US" i="1" dirty="0"/>
              <a:t>Children need to have ample opportunity to develop their sense of social and self-awareness, learn how to self-regulate emotions and behaviors, and acquire skills needed to respond functionally and productively to challenges. </a:t>
            </a:r>
            <a:endParaRPr i="1" dirty="0"/>
          </a:p>
          <a:p>
            <a:pPr marL="0" marR="0" lvl="0" indent="0" algn="l" rtl="0">
              <a:lnSpc>
                <a:spcPct val="100000"/>
              </a:lnSpc>
              <a:spcBef>
                <a:spcPts val="0"/>
              </a:spcBef>
              <a:spcAft>
                <a:spcPts val="0"/>
              </a:spcAft>
              <a:buClr>
                <a:schemeClr val="dk1"/>
              </a:buClr>
              <a:buSzPts val="1200"/>
              <a:buFont typeface="Arial"/>
              <a:buNone/>
            </a:pPr>
            <a:r>
              <a:rPr lang="en-US" b="1" i="0" dirty="0"/>
              <a:t>Trainer Note:</a:t>
            </a:r>
            <a:r>
              <a:rPr lang="en-US" b="1" dirty="0"/>
              <a:t> (emphasize this point</a:t>
            </a:r>
            <a:r>
              <a:rPr lang="en-US" b="1" i="1" dirty="0"/>
              <a:t>)</a:t>
            </a:r>
            <a:r>
              <a:rPr lang="en-US" i="0" dirty="0"/>
              <a:t> </a:t>
            </a:r>
            <a:r>
              <a:rPr lang="en-US" b="1" i="1" dirty="0"/>
              <a:t>Many of these skills arise during child-centered play.</a:t>
            </a:r>
            <a:r>
              <a:rPr lang="en-US" i="1" dirty="0"/>
              <a:t> Some children will naturally pick up these skills, others may need adults to help them name and understand their own feelings. </a:t>
            </a:r>
            <a:endParaRPr b="1" i="1" dirty="0"/>
          </a:p>
          <a:p>
            <a:pPr marL="0" marR="0" lvl="0" indent="0" algn="l" rtl="0">
              <a:lnSpc>
                <a:spcPct val="100000"/>
              </a:lnSpc>
              <a:spcBef>
                <a:spcPts val="0"/>
              </a:spcBef>
              <a:spcAft>
                <a:spcPts val="0"/>
              </a:spcAft>
              <a:buClr>
                <a:schemeClr val="dk1"/>
              </a:buClr>
              <a:buSzPts val="1200"/>
              <a:buFont typeface="Arial"/>
              <a:buNone/>
            </a:pPr>
            <a:r>
              <a:rPr lang="en-US" i="1" dirty="0"/>
              <a:t>Examples of what play and social emotional development looks like- </a:t>
            </a:r>
            <a:endParaRPr i="1" dirty="0"/>
          </a:p>
          <a:p>
            <a:pPr marL="171450" marR="0" lvl="0" indent="-171450" algn="l" rtl="0">
              <a:lnSpc>
                <a:spcPct val="100000"/>
              </a:lnSpc>
              <a:spcBef>
                <a:spcPts val="0"/>
              </a:spcBef>
              <a:spcAft>
                <a:spcPts val="0"/>
              </a:spcAft>
              <a:buClr>
                <a:schemeClr val="dk1"/>
              </a:buClr>
              <a:buSzPts val="1200"/>
              <a:buFont typeface="Calibri"/>
              <a:buChar char="•"/>
            </a:pPr>
            <a:r>
              <a:rPr lang="en-US" i="1" dirty="0"/>
              <a:t>Play pretend with baby dolls with your child.  This helps develop empathy as young as 18 months.  Narrate what you’re doing by responding to the baby “crying” and name their feelings.  “Oh, the baby must be sad”. Then give the doll to your child and encourage them to do the same.</a:t>
            </a:r>
            <a:endParaRPr i="1" dirty="0"/>
          </a:p>
          <a:p>
            <a:pPr marL="171450" marR="0" lvl="0" indent="-171450" algn="l" rtl="0">
              <a:lnSpc>
                <a:spcPct val="100000"/>
              </a:lnSpc>
              <a:spcBef>
                <a:spcPts val="0"/>
              </a:spcBef>
              <a:spcAft>
                <a:spcPts val="0"/>
              </a:spcAft>
              <a:buClr>
                <a:schemeClr val="dk1"/>
              </a:buClr>
              <a:buSzPts val="1200"/>
              <a:buFont typeface="Calibri"/>
              <a:buChar char="•"/>
            </a:pPr>
            <a:r>
              <a:rPr lang="en-US" i="1" dirty="0"/>
              <a:t>Practice taking turns.  Grab a race car, and give a car to the child.  Use cues such as “my turn, your turn, you’re being very patient while you are waiting for your turn”.  You can even practice this skill with an infant by playing games such as peek a boo and cooing back and forth. </a:t>
            </a:r>
            <a:endParaRPr i="1" dirty="0"/>
          </a:p>
          <a:p>
            <a:pPr marL="171450" marR="0" lvl="0" indent="-171450" algn="l" rtl="0">
              <a:lnSpc>
                <a:spcPct val="100000"/>
              </a:lnSpc>
              <a:spcBef>
                <a:spcPts val="0"/>
              </a:spcBef>
              <a:spcAft>
                <a:spcPts val="0"/>
              </a:spcAft>
              <a:buClr>
                <a:schemeClr val="dk1"/>
              </a:buClr>
              <a:buSzPts val="1200"/>
              <a:buFont typeface="Calibri"/>
              <a:buChar char="•"/>
            </a:pPr>
            <a:r>
              <a:rPr lang="en-US" i="1" dirty="0"/>
              <a:t>Playing dress up and imitating housework activities to help them develop a sense of independence.  </a:t>
            </a:r>
            <a:endParaRPr i="1" dirty="0"/>
          </a:p>
          <a:p>
            <a:pPr marL="0" lvl="0" indent="0" algn="l" rtl="0">
              <a:lnSpc>
                <a:spcPct val="100000"/>
              </a:lnSpc>
              <a:spcBef>
                <a:spcPts val="0"/>
              </a:spcBef>
              <a:spcAft>
                <a:spcPts val="0"/>
              </a:spcAft>
              <a:buSzPts val="1400"/>
              <a:buNone/>
            </a:pPr>
            <a:endParaRPr i="1" dirty="0"/>
          </a:p>
          <a:p>
            <a:pPr marL="0" marR="0" lvl="0" indent="0" algn="l" rtl="0">
              <a:lnSpc>
                <a:spcPct val="100000"/>
              </a:lnSpc>
              <a:spcBef>
                <a:spcPts val="0"/>
              </a:spcBef>
              <a:spcAft>
                <a:spcPts val="0"/>
              </a:spcAft>
              <a:buClr>
                <a:srgbClr val="000000"/>
              </a:buClr>
              <a:buSzPts val="1400"/>
              <a:buFont typeface="Arial"/>
              <a:buNone/>
            </a:pPr>
            <a:r>
              <a:rPr lang="en-US" i="1" dirty="0"/>
              <a:t>Whether a child needs help developing these skills, or they naturally pick up on them, these skills are critical for children to be able to become resilient, emotionally healthy adults.</a:t>
            </a:r>
            <a:r>
              <a:rPr lang="en-US" b="1" i="1" dirty="0"/>
              <a:t> </a:t>
            </a:r>
            <a:endParaRPr i="1" dirty="0">
              <a:latin typeface="Arial"/>
              <a:ea typeface="Arial"/>
              <a:cs typeface="Arial"/>
              <a:sym typeface="Arial"/>
            </a:endParaRPr>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3: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i="1">
                <a:solidFill>
                  <a:srgbClr val="121212"/>
                </a:solidFill>
              </a:rPr>
              <a:t>Positive experiences can alleviate toxic stress and help children grow into more resilient, healthier adults.</a:t>
            </a:r>
            <a:r>
              <a:rPr lang="en-US" sz="2550" i="1">
                <a:solidFill>
                  <a:srgbClr val="121212"/>
                </a:solidFill>
                <a:latin typeface="Roboto"/>
                <a:ea typeface="Roboto"/>
                <a:cs typeface="Roboto"/>
                <a:sym typeface="Roboto"/>
              </a:rPr>
              <a:t> </a:t>
            </a:r>
            <a:r>
              <a:rPr lang="en-US" i="1">
                <a:solidFill>
                  <a:srgbClr val="121212"/>
                </a:solidFill>
              </a:rPr>
              <a:t>By promoting The HOPE Building Blocks, we aim to support resiliency for our families. </a:t>
            </a:r>
            <a:endParaRPr i="1">
              <a:solidFill>
                <a:srgbClr val="121212"/>
              </a:solidFill>
            </a:endParaRPr>
          </a:p>
          <a:p>
            <a:pPr marL="0" lvl="0" indent="0" algn="l" rtl="0">
              <a:lnSpc>
                <a:spcPct val="100000"/>
              </a:lnSpc>
              <a:spcBef>
                <a:spcPts val="0"/>
              </a:spcBef>
              <a:spcAft>
                <a:spcPts val="0"/>
              </a:spcAft>
              <a:buClr>
                <a:schemeClr val="dk1"/>
              </a:buClr>
              <a:buSzPts val="1200"/>
              <a:buFont typeface="Calibri"/>
              <a:buNone/>
            </a:pPr>
            <a:endParaRPr i="1">
              <a:solidFill>
                <a:srgbClr val="121212"/>
              </a:solidFill>
            </a:endParaRPr>
          </a:p>
          <a:p>
            <a:pPr marL="0" lvl="0" indent="0" algn="l" rtl="0">
              <a:lnSpc>
                <a:spcPct val="100000"/>
              </a:lnSpc>
              <a:spcBef>
                <a:spcPts val="0"/>
              </a:spcBef>
              <a:spcAft>
                <a:spcPts val="0"/>
              </a:spcAft>
              <a:buClr>
                <a:schemeClr val="dk1"/>
              </a:buClr>
              <a:buSzPts val="1200"/>
              <a:buFont typeface="Calibri"/>
              <a:buNone/>
            </a:pPr>
            <a:r>
              <a:rPr lang="en-US" i="1">
                <a:solidFill>
                  <a:srgbClr val="121212"/>
                </a:solidFill>
              </a:rPr>
              <a:t>We will now move into our partner activity. </a:t>
            </a:r>
            <a:endParaRPr i="1">
              <a:solidFill>
                <a:srgbClr val="121212"/>
              </a:solidFill>
            </a:endParaRPr>
          </a:p>
          <a:p>
            <a:pPr marL="0" lvl="0" indent="0" algn="l" rtl="0">
              <a:lnSpc>
                <a:spcPct val="100000"/>
              </a:lnSpc>
              <a:spcBef>
                <a:spcPts val="0"/>
              </a:spcBef>
              <a:spcAft>
                <a:spcPts val="0"/>
              </a:spcAft>
              <a:buClr>
                <a:schemeClr val="hlink"/>
              </a:buClr>
              <a:buSzPts val="1200"/>
              <a:buFont typeface="Calibri"/>
              <a:buNone/>
            </a:pPr>
            <a:endParaRPr>
              <a:latin typeface="Roboto"/>
              <a:ea typeface="Roboto"/>
              <a:cs typeface="Roboto"/>
              <a:sym typeface="Roboto"/>
            </a:endParaRPr>
          </a:p>
        </p:txBody>
      </p:sp>
      <p:sp>
        <p:nvSpPr>
          <p:cNvPr id="225" name="Google Shape;22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Ten minute activity</a:t>
            </a:r>
            <a:r>
              <a:rPr lang="en-US" dirty="0"/>
              <a:t>: Four minutes in groups or breakout rooms, six minutes to debrief upon return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Trainer Note: </a:t>
            </a:r>
            <a:endParaRPr b="1" dirty="0"/>
          </a:p>
          <a:p>
            <a:pPr marL="0" lvl="0" indent="0" algn="l" rtl="0">
              <a:lnSpc>
                <a:spcPct val="100000"/>
              </a:lnSpc>
              <a:spcBef>
                <a:spcPts val="0"/>
              </a:spcBef>
              <a:spcAft>
                <a:spcPts val="0"/>
              </a:spcAft>
              <a:buSzPts val="14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Pose</a:t>
            </a:r>
            <a:r>
              <a:rPr lang="en-US" dirty="0"/>
              <a:t> question to participants: </a:t>
            </a:r>
            <a:r>
              <a:rPr lang="en-US" i="1" dirty="0"/>
              <a:t>Think about a time in your life when things were going really well.  What made it so? </a:t>
            </a:r>
            <a:endParaRPr i="1" dirty="0"/>
          </a:p>
          <a:p>
            <a:pPr marL="0" lvl="0" indent="0" algn="l" rtl="0">
              <a:lnSpc>
                <a:spcPct val="100000"/>
              </a:lnSpc>
              <a:spcBef>
                <a:spcPts val="0"/>
              </a:spcBef>
              <a:spcAft>
                <a:spcPts val="0"/>
              </a:spcAft>
              <a:buSzPts val="1400"/>
              <a:buNone/>
            </a:pPr>
            <a:r>
              <a:rPr lang="en-US" dirty="0"/>
              <a:t>Send participants to groups or breakout rooms in groups of two-three.   Allow four minutes total, approximately two minutes for each partner to share. </a:t>
            </a:r>
            <a:endParaRPr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b="1" dirty="0"/>
              <a:t>Debrief:</a:t>
            </a:r>
            <a:r>
              <a:rPr lang="en-US" dirty="0"/>
              <a:t> </a:t>
            </a:r>
            <a:r>
              <a:rPr lang="en-US" i="1" dirty="0"/>
              <a:t>We invite anyone to share your own thoughts or share something from your partner, whatever you are most comfortable with.  </a:t>
            </a:r>
            <a:endParaRPr i="1" dirty="0"/>
          </a:p>
          <a:p>
            <a:pPr marL="0" lvl="0" indent="0" algn="l" rtl="0">
              <a:lnSpc>
                <a:spcPct val="100000"/>
              </a:lnSpc>
              <a:spcBef>
                <a:spcPts val="0"/>
              </a:spcBef>
              <a:spcAft>
                <a:spcPts val="0"/>
              </a:spcAft>
              <a:buSzPts val="1400"/>
              <a:buNone/>
            </a:pPr>
            <a:endParaRPr dirty="0"/>
          </a:p>
          <a:p>
            <a:pPr marL="0" marR="0" lvl="0" indent="0" algn="l" rtl="0">
              <a:lnSpc>
                <a:spcPct val="100000"/>
              </a:lnSpc>
              <a:spcBef>
                <a:spcPts val="0"/>
              </a:spcBef>
              <a:spcAft>
                <a:spcPts val="0"/>
              </a:spcAft>
              <a:buClr>
                <a:schemeClr val="dk1"/>
              </a:buClr>
              <a:buSzPts val="1200"/>
              <a:buFont typeface="Arial"/>
              <a:buNone/>
            </a:pPr>
            <a:r>
              <a:rPr lang="en-US" b="1" dirty="0"/>
              <a:t>Trainer note:  </a:t>
            </a:r>
            <a:endParaRPr b="1" dirty="0"/>
          </a:p>
          <a:p>
            <a:pPr marL="0" lvl="0" indent="0" algn="l" rtl="0">
              <a:spcBef>
                <a:spcPts val="0"/>
              </a:spcBef>
              <a:spcAft>
                <a:spcPts val="0"/>
              </a:spcAft>
              <a:buClr>
                <a:schemeClr val="dk1"/>
              </a:buClr>
              <a:buSzPts val="1400"/>
              <a:buFont typeface="Arial"/>
              <a:buNone/>
            </a:pPr>
            <a:r>
              <a:rPr lang="en-US" dirty="0"/>
              <a:t>If no one speaks up during debrief, trainer can share experience first. </a:t>
            </a:r>
            <a:endParaRPr dirty="0"/>
          </a:p>
          <a:p>
            <a:pPr marL="0" lvl="0" indent="0" algn="l" rtl="0">
              <a:spcBef>
                <a:spcPts val="0"/>
              </a:spcBef>
              <a:spcAft>
                <a:spcPts val="0"/>
              </a:spcAft>
              <a:buClr>
                <a:schemeClr val="dk1"/>
              </a:buClr>
              <a:buSzPts val="1400"/>
              <a:buFont typeface="Arial"/>
              <a:buNone/>
            </a:pPr>
            <a:r>
              <a:rPr lang="en-US" dirty="0"/>
              <a:t>Relate experiences that are being shared back to the B</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uilding Blocks (Relationships,</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Environment,</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Engagement, Emotional Growth</a:t>
            </a:r>
            <a:r>
              <a:rPr lang="en-US" dirty="0"/>
              <a:t>) when everyone is done sharing. For example: </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I'm hearing a lot of ways these experiences are connecting to things like relationships, how your environment played a part or being connected with others or communities. Overall, when things are going well, it’s likely because we were actively involved in service, relationships, environment, emotionally strong, etc. </a:t>
            </a:r>
            <a:endParaRPr i="1" dirty="0"/>
          </a:p>
          <a:p>
            <a:pPr marL="0" lvl="0" indent="0" algn="l" rtl="0">
              <a:lnSpc>
                <a:spcPct val="100000"/>
              </a:lnSpc>
              <a:spcBef>
                <a:spcPts val="0"/>
              </a:spcBef>
              <a:spcAft>
                <a:spcPts val="0"/>
              </a:spcAft>
              <a:buSzPts val="1400"/>
              <a:buNone/>
            </a:pPr>
            <a:endParaRPr b="1" dirty="0">
              <a:latin typeface="Arial"/>
              <a:ea typeface="Arial"/>
              <a:cs typeface="Arial"/>
              <a:sym typeface="Arial"/>
            </a:endParaRPr>
          </a:p>
        </p:txBody>
      </p:sp>
      <p:sp>
        <p:nvSpPr>
          <p:cNvPr id="235" name="Google Shape;23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Roboto"/>
              <a:buNone/>
            </a:pPr>
            <a:r>
              <a:rPr lang="en-US" sz="1200" i="1" dirty="0"/>
              <a:t>As we learn to love and take care of our own well-being, we are better able to provide positive childhood experiences to support children</a:t>
            </a:r>
            <a:r>
              <a:rPr lang="en-US" i="1" dirty="0"/>
              <a:t>. </a:t>
            </a:r>
            <a:r>
              <a:rPr lang="en-US" sz="1200" i="1" dirty="0"/>
              <a:t> </a:t>
            </a:r>
            <a:r>
              <a:rPr lang="en-US" i="1" dirty="0"/>
              <a:t>Some </a:t>
            </a:r>
            <a:r>
              <a:rPr lang="en-US" sz="1200" i="1" dirty="0"/>
              <a:t>examples of possible outcomes from adult well-being include: </a:t>
            </a:r>
            <a:endParaRPr i="1" dirty="0"/>
          </a:p>
          <a:p>
            <a:pPr marL="457200" lvl="0" indent="-304800" algn="l" rtl="0">
              <a:lnSpc>
                <a:spcPct val="100000"/>
              </a:lnSpc>
              <a:spcBef>
                <a:spcPts val="0"/>
              </a:spcBef>
              <a:spcAft>
                <a:spcPts val="0"/>
              </a:spcAft>
              <a:buClr>
                <a:schemeClr val="dk1"/>
              </a:buClr>
              <a:buSzPts val="1200"/>
              <a:buFont typeface="Calibri"/>
              <a:buChar char="●"/>
            </a:pPr>
            <a:r>
              <a:rPr lang="en-US" sz="1200" i="1" dirty="0"/>
              <a:t>provide trusting, nurturing and supportive environments for our children and families</a:t>
            </a:r>
            <a:endParaRPr i="1" dirty="0"/>
          </a:p>
          <a:p>
            <a:pPr marL="457200" lvl="0" indent="-304800" algn="l" rtl="0">
              <a:lnSpc>
                <a:spcPct val="100000"/>
              </a:lnSpc>
              <a:spcBef>
                <a:spcPts val="0"/>
              </a:spcBef>
              <a:spcAft>
                <a:spcPts val="0"/>
              </a:spcAft>
              <a:buClr>
                <a:schemeClr val="dk1"/>
              </a:buClr>
              <a:buSzPts val="1200"/>
              <a:buFont typeface="Calibri"/>
              <a:buChar char="●"/>
            </a:pPr>
            <a:r>
              <a:rPr lang="en-US" sz="1200" i="1" dirty="0"/>
              <a:t>a physically and mentally healthy parent</a:t>
            </a:r>
            <a:endParaRPr i="1" dirty="0"/>
          </a:p>
          <a:p>
            <a:pPr marL="457200" lvl="0" indent="-304800" algn="l" rtl="0">
              <a:lnSpc>
                <a:spcPct val="100000"/>
              </a:lnSpc>
              <a:spcBef>
                <a:spcPts val="0"/>
              </a:spcBef>
              <a:spcAft>
                <a:spcPts val="0"/>
              </a:spcAft>
              <a:buClr>
                <a:schemeClr val="dk1"/>
              </a:buClr>
              <a:buSzPts val="1200"/>
              <a:buFont typeface="Calibri"/>
              <a:buChar char="●"/>
            </a:pPr>
            <a:r>
              <a:rPr lang="en-US" sz="1200" i="1" dirty="0"/>
              <a:t>a safe and stable home with adequate nutrition and sleep</a:t>
            </a:r>
            <a:endParaRPr i="1" dirty="0"/>
          </a:p>
          <a:p>
            <a:pPr marL="457200" lvl="0" indent="-304800" algn="l" rtl="0">
              <a:lnSpc>
                <a:spcPct val="100000"/>
              </a:lnSpc>
              <a:spcBef>
                <a:spcPts val="0"/>
              </a:spcBef>
              <a:spcAft>
                <a:spcPts val="0"/>
              </a:spcAft>
              <a:buClr>
                <a:schemeClr val="dk1"/>
              </a:buClr>
              <a:buSzPts val="1200"/>
              <a:buFont typeface="Calibri"/>
              <a:buChar char="●"/>
            </a:pPr>
            <a:r>
              <a:rPr lang="en-US" sz="1200" i="1" dirty="0"/>
              <a:t>finds joy in activities and in relationships with others (through the modeling of the adults)</a:t>
            </a:r>
            <a:endParaRPr i="1" dirty="0"/>
          </a:p>
          <a:p>
            <a:pPr marL="457200" lvl="0" indent="-304800" algn="l" rtl="0">
              <a:lnSpc>
                <a:spcPct val="100000"/>
              </a:lnSpc>
              <a:spcBef>
                <a:spcPts val="0"/>
              </a:spcBef>
              <a:spcAft>
                <a:spcPts val="0"/>
              </a:spcAft>
              <a:buClr>
                <a:schemeClr val="dk1"/>
              </a:buClr>
              <a:buSzPts val="1200"/>
              <a:buFont typeface="Calibri"/>
              <a:buChar char="●"/>
            </a:pPr>
            <a:r>
              <a:rPr lang="en-US" sz="1200" i="1" dirty="0"/>
              <a:t>behavioral, emotional and cognitive self-regulation- we are more in tuned with ourselves when we are paying attention to our own well-being. </a:t>
            </a:r>
            <a:endParaRPr i="1" dirty="0"/>
          </a:p>
          <a:p>
            <a:pPr marL="0" lvl="0" indent="0" algn="l" rtl="0">
              <a:lnSpc>
                <a:spcPct val="100000"/>
              </a:lnSpc>
              <a:spcBef>
                <a:spcPts val="0"/>
              </a:spcBef>
              <a:spcAft>
                <a:spcPts val="0"/>
              </a:spcAft>
              <a:buClr>
                <a:schemeClr val="dk1"/>
              </a:buClr>
              <a:buSzPts val="1200"/>
              <a:buFont typeface="Roboto"/>
              <a:buNone/>
            </a:pPr>
            <a:endParaRPr dirty="0"/>
          </a:p>
          <a:p>
            <a:pPr marL="0" lvl="0" indent="0" algn="l" rtl="0">
              <a:lnSpc>
                <a:spcPct val="100000"/>
              </a:lnSpc>
              <a:spcBef>
                <a:spcPts val="0"/>
              </a:spcBef>
              <a:spcAft>
                <a:spcPts val="0"/>
              </a:spcAft>
              <a:buClr>
                <a:schemeClr val="dk1"/>
              </a:buClr>
              <a:buSzPts val="1200"/>
              <a:buFont typeface="Roboto"/>
              <a:buNone/>
            </a:pPr>
            <a:r>
              <a:rPr lang="en-US" sz="1200" b="1" dirty="0"/>
              <a:t>Trainer note:</a:t>
            </a:r>
            <a:r>
              <a:rPr lang="en-US" sz="1200" dirty="0"/>
              <a:t> </a:t>
            </a:r>
            <a:r>
              <a:rPr lang="en-US" dirty="0"/>
              <a:t>Trainer </a:t>
            </a:r>
            <a:r>
              <a:rPr lang="en-US" sz="1200" dirty="0"/>
              <a:t>use personal examples or stories to show connection</a:t>
            </a:r>
            <a:r>
              <a:rPr lang="en-US" dirty="0"/>
              <a:t> of how self-care impacts your day to day life. </a:t>
            </a:r>
            <a:endParaRPr dirty="0"/>
          </a:p>
          <a:p>
            <a:pPr marL="0" lvl="0" indent="0" algn="l" rtl="0">
              <a:lnSpc>
                <a:spcPct val="100000"/>
              </a:lnSpc>
              <a:spcBef>
                <a:spcPts val="0"/>
              </a:spcBef>
              <a:spcAft>
                <a:spcPts val="0"/>
              </a:spcAft>
              <a:buClr>
                <a:schemeClr val="dk1"/>
              </a:buClr>
              <a:buSzPts val="1200"/>
              <a:buFont typeface="Roboto"/>
              <a:buNone/>
            </a:pPr>
            <a:endParaRPr dirty="0"/>
          </a:p>
          <a:p>
            <a:pPr marL="0" lvl="0" indent="0" algn="l" rtl="0">
              <a:lnSpc>
                <a:spcPct val="100000"/>
              </a:lnSpc>
              <a:spcBef>
                <a:spcPts val="0"/>
              </a:spcBef>
              <a:spcAft>
                <a:spcPts val="0"/>
              </a:spcAft>
              <a:buClr>
                <a:schemeClr val="dk1"/>
              </a:buClr>
              <a:buSzPts val="1200"/>
              <a:buFont typeface="Roboto"/>
              <a:buNone/>
            </a:pPr>
            <a:r>
              <a:rPr lang="en-US" i="1" dirty="0"/>
              <a:t>We’re going to talk together about how we each experience self-care.</a:t>
            </a:r>
            <a:endParaRPr i="1" dirty="0"/>
          </a:p>
          <a:p>
            <a:pPr marL="0" lvl="0" indent="0" algn="l" rtl="0">
              <a:lnSpc>
                <a:spcPct val="100000"/>
              </a:lnSpc>
              <a:spcBef>
                <a:spcPts val="0"/>
              </a:spcBef>
              <a:spcAft>
                <a:spcPts val="0"/>
              </a:spcAft>
              <a:buClr>
                <a:schemeClr val="dk1"/>
              </a:buClr>
              <a:buSzPts val="1200"/>
              <a:buFont typeface="Roboto"/>
              <a:buNone/>
            </a:pPr>
            <a:endParaRPr i="1" dirty="0"/>
          </a:p>
          <a:p>
            <a:pPr marL="0" lvl="0" indent="0" algn="l" rtl="0">
              <a:spcBef>
                <a:spcPts val="0"/>
              </a:spcBef>
              <a:spcAft>
                <a:spcPts val="0"/>
              </a:spcAft>
              <a:buClr>
                <a:schemeClr val="dk1"/>
              </a:buClr>
              <a:buSzPts val="1400"/>
              <a:buFont typeface="Arial"/>
              <a:buNone/>
            </a:pPr>
            <a:endParaRPr dirty="0"/>
          </a:p>
          <a:p>
            <a:pPr marL="0" lvl="0" indent="0" algn="l" rtl="0">
              <a:lnSpc>
                <a:spcPct val="100000"/>
              </a:lnSpc>
              <a:spcBef>
                <a:spcPts val="0"/>
              </a:spcBef>
              <a:spcAft>
                <a:spcPts val="0"/>
              </a:spcAft>
              <a:buSzPts val="1400"/>
              <a:buNone/>
            </a:pPr>
            <a:r>
              <a:rPr lang="en-US" dirty="0"/>
              <a:t> </a:t>
            </a:r>
            <a:endParaRPr dirty="0"/>
          </a:p>
        </p:txBody>
      </p:sp>
      <p:sp>
        <p:nvSpPr>
          <p:cNvPr id="248" name="Google Shape;24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17: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b="1" dirty="0"/>
              <a:t>Trainer Note:</a:t>
            </a:r>
            <a:r>
              <a:rPr lang="en-US" dirty="0"/>
              <a:t>  Pose question and ask for participants to share. If virtual, ask them to put their answer in the chat or unmute to share.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i="1" dirty="0"/>
              <a:t>How do you currently take care of yourself? </a:t>
            </a:r>
            <a:endParaRPr i="1"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b="1" dirty="0"/>
              <a:t>Trainer Note: </a:t>
            </a:r>
            <a:endParaRPr b="1" dirty="0"/>
          </a:p>
          <a:p>
            <a:pPr marL="0" lvl="0" indent="0" algn="l" rtl="0">
              <a:lnSpc>
                <a:spcPct val="100000"/>
              </a:lnSpc>
              <a:spcBef>
                <a:spcPts val="0"/>
              </a:spcBef>
              <a:spcAft>
                <a:spcPts val="0"/>
              </a:spcAft>
              <a:buSzPts val="1400"/>
              <a:buNone/>
            </a:pPr>
            <a:r>
              <a:rPr lang="en-US" dirty="0"/>
              <a:t>Give personal response of how you experience Self-Care. Some ideas: gratitude journal, taking daily walks, relaxing baths, exercise, proper nutrition, etc. </a:t>
            </a:r>
            <a:endParaRPr dirty="0"/>
          </a:p>
        </p:txBody>
      </p:sp>
      <p:sp>
        <p:nvSpPr>
          <p:cNvPr id="259" name="Google Shape;25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8: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dirty="0"/>
              <a:t>“Talk to yourself like you would to someone you love.” -</a:t>
            </a:r>
            <a:r>
              <a:rPr lang="en-US" i="1" dirty="0" err="1"/>
              <a:t>Brene</a:t>
            </a:r>
            <a:r>
              <a:rPr lang="en-US" i="1" dirty="0"/>
              <a:t> Brown</a:t>
            </a:r>
            <a:endParaRPr i="1" dirty="0"/>
          </a:p>
          <a:p>
            <a:pPr marL="0" lvl="0" indent="0" algn="l" rtl="0">
              <a:lnSpc>
                <a:spcPct val="100000"/>
              </a:lnSpc>
              <a:spcBef>
                <a:spcPts val="0"/>
              </a:spcBef>
              <a:spcAft>
                <a:spcPts val="0"/>
              </a:spcAft>
              <a:buClr>
                <a:schemeClr val="dk1"/>
              </a:buClr>
              <a:buSzPts val="1400"/>
              <a:buFont typeface="Calibri"/>
              <a:buNone/>
            </a:pPr>
            <a:r>
              <a:rPr lang="en-US" i="1" dirty="0" err="1"/>
              <a:t>Brene’s</a:t>
            </a:r>
            <a:r>
              <a:rPr lang="en-US" i="1" dirty="0"/>
              <a:t> wisdom embodies the concept of self-care.  We, as caregivers, do so much for others, oftentimes at the expense of our needs.  We say positive things to others and lift others up, and we need to match that for ourselves.  To be our best, we have to take care of ourselves too, and that includes lifting ourselves up. This is the best way to start with self-care.   </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If starting a gratitude journal or taking daily walks</a:t>
            </a:r>
            <a:r>
              <a:rPr lang="en-US" i="1" dirty="0"/>
              <a:t> is too much, try tomorrow morning to use the first few thoughts of your day by lifting yourself up.  </a:t>
            </a:r>
            <a:endParaRPr i="1" dirty="0"/>
          </a:p>
          <a:p>
            <a:pPr marL="0" lvl="0" indent="0" algn="l" rtl="0">
              <a:lnSpc>
                <a:spcPct val="100000"/>
              </a:lnSpc>
              <a:spcBef>
                <a:spcPts val="0"/>
              </a:spcBef>
              <a:spcAft>
                <a:spcPts val="0"/>
              </a:spcAft>
              <a:buClr>
                <a:schemeClr val="dk1"/>
              </a:buClr>
              <a:buSzPts val="1400"/>
              <a:buFont typeface="Calibri"/>
              <a:buNone/>
            </a:pPr>
            <a:r>
              <a:rPr lang="en-US" i="1" dirty="0"/>
              <a:t>  </a:t>
            </a:r>
            <a:endParaRPr i="1" dirty="0"/>
          </a:p>
          <a:p>
            <a:pPr marL="0" lvl="0" indent="0" algn="l" rtl="0">
              <a:lnSpc>
                <a:spcPct val="100000"/>
              </a:lnSpc>
              <a:spcBef>
                <a:spcPts val="0"/>
              </a:spcBef>
              <a:spcAft>
                <a:spcPts val="0"/>
              </a:spcAft>
              <a:buClr>
                <a:schemeClr val="dk1"/>
              </a:buClr>
              <a:buSzPts val="1400"/>
              <a:buFont typeface="Calibri"/>
              <a:buNone/>
            </a:pPr>
            <a:r>
              <a:rPr lang="en-US" i="1" dirty="0">
                <a:highlight>
                  <a:srgbClr val="FFFFFF"/>
                </a:highlight>
              </a:rPr>
              <a:t>When we invest in our own emotional health &amp; well-being, we show up better able to care for our families and others. We are then able to help build resiliency for ourselves and our families. </a:t>
            </a:r>
            <a:endParaRPr i="1" dirty="0"/>
          </a:p>
          <a:p>
            <a:pPr marL="0" lvl="0" indent="0" algn="l" rtl="0">
              <a:lnSpc>
                <a:spcPct val="100000"/>
              </a:lnSpc>
              <a:spcBef>
                <a:spcPts val="0"/>
              </a:spcBef>
              <a:spcAft>
                <a:spcPts val="0"/>
              </a:spcAft>
              <a:buClr>
                <a:schemeClr val="dk1"/>
              </a:buClr>
              <a:buSzPts val="1000"/>
              <a:buFont typeface="Calibri"/>
              <a:buNone/>
            </a:pPr>
            <a:endParaRPr dirty="0"/>
          </a:p>
          <a:p>
            <a:pPr marL="0" lvl="0" indent="0" algn="l" rtl="0">
              <a:lnSpc>
                <a:spcPct val="100000"/>
              </a:lnSpc>
              <a:spcBef>
                <a:spcPts val="0"/>
              </a:spcBef>
              <a:spcAft>
                <a:spcPts val="0"/>
              </a:spcAft>
              <a:buClr>
                <a:schemeClr val="dk1"/>
              </a:buClr>
              <a:buSzPts val="1000"/>
              <a:buFont typeface="Roboto"/>
              <a:buNone/>
            </a:pPr>
            <a:r>
              <a:rPr lang="en-US" b="1" dirty="0"/>
              <a:t>Trainer note:</a:t>
            </a:r>
            <a:r>
              <a:rPr lang="en-US" dirty="0"/>
              <a:t>  Use personal examples or stories to show connection. </a:t>
            </a:r>
            <a:endParaRPr dirty="0"/>
          </a:p>
          <a:p>
            <a:pPr marL="0" lvl="0" indent="0" algn="l" rtl="0">
              <a:lnSpc>
                <a:spcPct val="100000"/>
              </a:lnSpc>
              <a:spcBef>
                <a:spcPts val="0"/>
              </a:spcBef>
              <a:spcAft>
                <a:spcPts val="0"/>
              </a:spcAft>
              <a:buClr>
                <a:schemeClr val="dk1"/>
              </a:buClr>
              <a:buSzPts val="1400"/>
              <a:buFont typeface="Calibri"/>
              <a:buNone/>
            </a:pPr>
            <a:endParaRPr sz="1000" b="1" dirty="0">
              <a:solidFill>
                <a:srgbClr val="3C4043"/>
              </a:solidFill>
              <a:highlight>
                <a:srgbClr val="FFFFFF"/>
              </a:highlight>
            </a:endParaRPr>
          </a:p>
          <a:p>
            <a:pPr marL="0" lvl="0" indent="0" algn="l" rtl="0">
              <a:lnSpc>
                <a:spcPct val="100000"/>
              </a:lnSpc>
              <a:spcBef>
                <a:spcPts val="0"/>
              </a:spcBef>
              <a:spcAft>
                <a:spcPts val="0"/>
              </a:spcAft>
              <a:buClr>
                <a:schemeClr val="dk1"/>
              </a:buClr>
              <a:buSzPts val="1200"/>
              <a:buFont typeface="Calibri"/>
              <a:buNone/>
            </a:pPr>
            <a:endParaRPr dirty="0"/>
          </a:p>
        </p:txBody>
      </p:sp>
      <p:sp>
        <p:nvSpPr>
          <p:cNvPr id="270" name="Google Shape;27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4: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marR="381000" lvl="0" indent="0" algn="l" rtl="0">
              <a:spcBef>
                <a:spcPts val="0"/>
              </a:spcBef>
              <a:spcAft>
                <a:spcPts val="0"/>
              </a:spcAft>
              <a:buClr>
                <a:schemeClr val="dk1"/>
              </a:buClr>
              <a:buSzPts val="1200"/>
              <a:buFont typeface="Arial"/>
              <a:buNone/>
            </a:pPr>
            <a:r>
              <a:rPr lang="en-US" i="1" dirty="0"/>
              <a:t>The ability of families to get through difficult and challenging circumstances, recover, and even grow from the experience  </a:t>
            </a:r>
            <a:r>
              <a:rPr lang="en-US" b="1" i="1" dirty="0"/>
              <a:t>We bounce back BETTER! </a:t>
            </a:r>
            <a:endParaRPr i="1" dirty="0"/>
          </a:p>
          <a:p>
            <a:pPr marL="0" marR="381000" lvl="0" indent="0" algn="l" rtl="0">
              <a:lnSpc>
                <a:spcPct val="100000"/>
              </a:lnSpc>
              <a:spcBef>
                <a:spcPts val="0"/>
              </a:spcBef>
              <a:spcAft>
                <a:spcPts val="0"/>
              </a:spcAft>
              <a:buClr>
                <a:srgbClr val="000000"/>
              </a:buClr>
              <a:buSzPts val="1200"/>
              <a:buFont typeface="Arial"/>
              <a:buNone/>
            </a:pPr>
            <a:endParaRPr i="1" dirty="0">
              <a:solidFill>
                <a:srgbClr val="000000"/>
              </a:solidFill>
            </a:endParaRPr>
          </a:p>
          <a:p>
            <a:pPr marL="0" marR="381000" lvl="0" indent="0" algn="l" rtl="0">
              <a:lnSpc>
                <a:spcPct val="100000"/>
              </a:lnSpc>
              <a:spcBef>
                <a:spcPts val="0"/>
              </a:spcBef>
              <a:spcAft>
                <a:spcPts val="0"/>
              </a:spcAft>
              <a:buClr>
                <a:srgbClr val="000000"/>
              </a:buClr>
              <a:buSzPts val="1200"/>
              <a:buFont typeface="Arial"/>
              <a:buNone/>
            </a:pPr>
            <a:r>
              <a:rPr lang="en-US" i="1" dirty="0">
                <a:solidFill>
                  <a:srgbClr val="000000"/>
                </a:solidFill>
              </a:rPr>
              <a:t>ALL  families are confronted by challenges. However, w</a:t>
            </a:r>
            <a:r>
              <a:rPr lang="en-US" i="1" u="none" strike="noStrike" dirty="0">
                <a:solidFill>
                  <a:srgbClr val="000000"/>
                </a:solidFill>
              </a:rPr>
              <a:t>hen we practice self-</a:t>
            </a:r>
            <a:r>
              <a:rPr lang="en-US" i="1" dirty="0">
                <a:solidFill>
                  <a:srgbClr val="000000"/>
                </a:solidFill>
              </a:rPr>
              <a:t>care and </a:t>
            </a:r>
            <a:r>
              <a:rPr lang="en-US" i="1" u="none" strike="noStrike" dirty="0">
                <a:solidFill>
                  <a:srgbClr val="000000"/>
                </a:solidFill>
              </a:rPr>
              <a:t>complete wellness, we are providing an environment for ourselves and our families to better be able to build resilience and be prepared for the challenges that come in life.  </a:t>
            </a:r>
            <a:endParaRPr i="1" dirty="0">
              <a:solidFill>
                <a:srgbClr val="000000"/>
              </a:solidFill>
            </a:endParaRPr>
          </a:p>
          <a:p>
            <a:pPr marL="0" marR="381000" lvl="0" indent="0" algn="l" rtl="0">
              <a:lnSpc>
                <a:spcPct val="100000"/>
              </a:lnSpc>
              <a:spcBef>
                <a:spcPts val="0"/>
              </a:spcBef>
              <a:spcAft>
                <a:spcPts val="0"/>
              </a:spcAft>
              <a:buClr>
                <a:srgbClr val="000000"/>
              </a:buClr>
              <a:buSzPts val="1200"/>
              <a:buFont typeface="Arial"/>
              <a:buNone/>
            </a:pPr>
            <a:r>
              <a:rPr lang="en-US" i="1" u="none" strike="noStrike" dirty="0">
                <a:solidFill>
                  <a:srgbClr val="000000"/>
                </a:solidFill>
              </a:rPr>
              <a:t>Through practicing these things, we model self-compassion,  healthy relationships, providing boundaries, positivity and many more things which are key to a healthy and resilient life.  </a:t>
            </a:r>
            <a:endParaRPr i="1" u="none" strike="noStrike" dirty="0">
              <a:solidFill>
                <a:srgbClr val="000000"/>
              </a:solidFill>
            </a:endParaRPr>
          </a:p>
          <a:p>
            <a:pPr marL="0" marR="381000" lvl="0" indent="0" algn="l" rtl="0">
              <a:lnSpc>
                <a:spcPct val="100000"/>
              </a:lnSpc>
              <a:spcBef>
                <a:spcPts val="0"/>
              </a:spcBef>
              <a:spcAft>
                <a:spcPts val="0"/>
              </a:spcAft>
              <a:buClr>
                <a:srgbClr val="000000"/>
              </a:buClr>
              <a:buSzPts val="1200"/>
              <a:buFont typeface="Arial"/>
              <a:buNone/>
            </a:pPr>
            <a:endParaRPr i="1" dirty="0">
              <a:solidFill>
                <a:srgbClr val="000000"/>
              </a:solidFill>
            </a:endParaRPr>
          </a:p>
          <a:p>
            <a:pPr marL="0" marR="381000" lvl="0" indent="0" algn="l" rtl="0">
              <a:lnSpc>
                <a:spcPct val="100000"/>
              </a:lnSpc>
              <a:spcBef>
                <a:spcPts val="0"/>
              </a:spcBef>
              <a:spcAft>
                <a:spcPts val="0"/>
              </a:spcAft>
              <a:buClr>
                <a:srgbClr val="000000"/>
              </a:buClr>
              <a:buSzPts val="1200"/>
              <a:buFont typeface="Arial"/>
              <a:buNone/>
            </a:pPr>
            <a:r>
              <a:rPr lang="en-US" b="1" dirty="0">
                <a:solidFill>
                  <a:srgbClr val="000000"/>
                </a:solidFill>
              </a:rPr>
              <a:t>Background information: </a:t>
            </a:r>
            <a:endParaRPr b="1" dirty="0">
              <a:solidFill>
                <a:srgbClr val="000000"/>
              </a:solidFill>
            </a:endParaRPr>
          </a:p>
          <a:p>
            <a:pPr marL="0" marR="381000" lvl="0" indent="0" algn="l" rtl="0">
              <a:spcBef>
                <a:spcPts val="0"/>
              </a:spcBef>
              <a:spcAft>
                <a:spcPts val="0"/>
              </a:spcAft>
              <a:buClr>
                <a:schemeClr val="dk1"/>
              </a:buClr>
              <a:buSzPts val="1200"/>
              <a:buFont typeface="Arial"/>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1"/>
                  </a:ext>
                </a:extLst>
              </a:rPr>
              <a:t>Parental Resilience definition is taken from Strengthening Families (National Alliance of Children’s Trust &amp; Prevention Funds</a:t>
            </a:r>
            <a:r>
              <a:rPr lang="en-US" dirty="0"/>
              <a:t>).</a:t>
            </a:r>
            <a:endParaRPr b="1" dirty="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dirty="0"/>
          </a:p>
        </p:txBody>
      </p:sp>
      <p:sp>
        <p:nvSpPr>
          <p:cNvPr id="280" name="Google Shape;28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9: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i="1" dirty="0"/>
              <a:t>Many of us may think of self-care as health or physical wellness. There are eight areas of wellness</a:t>
            </a:r>
            <a:r>
              <a:rPr lang="en-US" i="1" dirty="0">
                <a:solidFill>
                  <a:schemeClr val="dk1"/>
                </a:solidFill>
              </a:rPr>
              <a:t> that focus on the complete</a:t>
            </a:r>
            <a:r>
              <a:rPr lang="en-US" i="1" dirty="0"/>
              <a:t> </a:t>
            </a:r>
            <a:r>
              <a:rPr lang="en-US" i="1" dirty="0">
                <a:solidFill>
                  <a:schemeClr val="dk1"/>
                </a:solidFill>
              </a:rPr>
              <a:t>and holistic</a:t>
            </a:r>
            <a:r>
              <a:rPr lang="en-US" i="1" dirty="0"/>
              <a:t> (</a:t>
            </a:r>
            <a:r>
              <a:rPr lang="en-US" i="1" dirty="0">
                <a:solidFill>
                  <a:schemeClr val="dk1"/>
                </a:solidFill>
              </a:rPr>
              <a:t>looking at the whole self</a:t>
            </a:r>
            <a:r>
              <a:rPr lang="en-US" i="1" dirty="0"/>
              <a:t>)</a:t>
            </a:r>
            <a:r>
              <a:rPr lang="en-US" i="1" dirty="0">
                <a:solidFill>
                  <a:schemeClr val="dk1"/>
                </a:solidFill>
              </a:rPr>
              <a:t> self-care of an individual to ensure a balance for their well-being in every aspect of their lives. </a:t>
            </a:r>
            <a:r>
              <a:rPr lang="en-US" dirty="0">
                <a:solidFill>
                  <a:schemeClr val="dk1"/>
                </a:solidFill>
              </a:rPr>
              <a:t>(citation: </a:t>
            </a:r>
            <a:r>
              <a:rPr lang="en-US" dirty="0"/>
              <a:t>samsha.gov)</a:t>
            </a:r>
            <a:r>
              <a:rPr lang="en-US" i="1" dirty="0"/>
              <a:t> </a:t>
            </a:r>
            <a:endParaRPr i="1" dirty="0"/>
          </a:p>
          <a:p>
            <a:pPr marL="0" marR="0" lvl="0" indent="0" algn="l" rtl="0">
              <a:lnSpc>
                <a:spcPct val="100000"/>
              </a:lnSpc>
              <a:spcBef>
                <a:spcPts val="0"/>
              </a:spcBef>
              <a:spcAft>
                <a:spcPts val="0"/>
              </a:spcAft>
              <a:buClr>
                <a:schemeClr val="dk1"/>
              </a:buClr>
              <a:buSzPts val="1200"/>
              <a:buFont typeface="Arial"/>
              <a:buNone/>
            </a:pPr>
            <a:r>
              <a:rPr lang="en-US" i="1" dirty="0"/>
              <a:t>We need to recognize that health is not just the absence of illness.</a:t>
            </a:r>
            <a:r>
              <a:rPr lang="en-US" dirty="0"/>
              <a:t>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Clr>
                <a:schemeClr val="dk1"/>
              </a:buClr>
              <a:buSzPts val="1200"/>
              <a:buFont typeface="Arial"/>
              <a:buNone/>
            </a:pPr>
            <a:r>
              <a:rPr lang="en-US" b="1" dirty="0"/>
              <a:t>Trainer Note: </a:t>
            </a:r>
            <a:r>
              <a:rPr lang="en-US" dirty="0"/>
              <a:t>If you have enough time, you can share the next two hidden slides in place of the information/examples below.  In our experience, there has not been enough time to dive into each examples slide in descriptive detail. Please use trainer discretion. </a:t>
            </a:r>
            <a:endParaRPr dirty="0"/>
          </a:p>
          <a:p>
            <a:pPr marL="0" lvl="0" indent="0" algn="l" rtl="0">
              <a:spcBef>
                <a:spcPts val="0"/>
              </a:spcBef>
              <a:spcAft>
                <a:spcPts val="0"/>
              </a:spcAft>
              <a:buClr>
                <a:schemeClr val="dk1"/>
              </a:buClr>
              <a:buSzPts val="1200"/>
              <a:buFont typeface="Arial"/>
              <a:buNone/>
            </a:pPr>
            <a:endParaRPr dirty="0"/>
          </a:p>
          <a:p>
            <a:pPr marL="0" lvl="0" indent="0" algn="l" rtl="0">
              <a:spcBef>
                <a:spcPts val="0"/>
              </a:spcBef>
              <a:spcAft>
                <a:spcPts val="0"/>
              </a:spcAft>
              <a:buClr>
                <a:schemeClr val="dk1"/>
              </a:buClr>
              <a:buSzPts val="1200"/>
              <a:buFont typeface="Arial"/>
              <a:buNone/>
            </a:pPr>
            <a:r>
              <a:rPr lang="en-US" i="1" dirty="0"/>
              <a:t>We’re going to introduce you to four of the dimensions of wellness that most clearly align and support the Building Blocks of HOPE.  We’ll also share a few examples from these four dimensions on how the well-being of adults can help to nurture and build resilient children. </a:t>
            </a:r>
            <a:endParaRPr i="1" dirty="0"/>
          </a:p>
          <a:p>
            <a:pPr marL="0" lvl="0" indent="0" algn="l" rtl="0">
              <a:lnSpc>
                <a:spcPct val="100000"/>
              </a:lnSpc>
              <a:spcBef>
                <a:spcPts val="0"/>
              </a:spcBef>
              <a:spcAft>
                <a:spcPts val="0"/>
              </a:spcAft>
              <a:buClr>
                <a:schemeClr val="dk1"/>
              </a:buClr>
              <a:buSzPts val="1200"/>
              <a:buFont typeface="Arial"/>
              <a:buNone/>
            </a:pPr>
            <a:r>
              <a:rPr lang="en-US" b="1" i="1" dirty="0">
                <a:solidFill>
                  <a:schemeClr val="dk1"/>
                </a:solidFill>
              </a:rPr>
              <a:t> </a:t>
            </a:r>
            <a:r>
              <a:rPr lang="en-US" b="1" i="1" dirty="0"/>
              <a:t>Emotional Wellness:</a:t>
            </a:r>
            <a:endParaRPr b="1" i="1" dirty="0"/>
          </a:p>
          <a:p>
            <a:pPr marL="323850" lvl="0" indent="-323850" algn="l" rtl="0">
              <a:lnSpc>
                <a:spcPct val="125000"/>
              </a:lnSpc>
              <a:spcBef>
                <a:spcPts val="0"/>
              </a:spcBef>
              <a:spcAft>
                <a:spcPts val="0"/>
              </a:spcAft>
              <a:buClr>
                <a:schemeClr val="dk1"/>
              </a:buClr>
              <a:buSzPts val="1200"/>
              <a:buFont typeface="Calibri"/>
              <a:buChar char="●"/>
            </a:pPr>
            <a:r>
              <a:rPr lang="en-US" i="1" dirty="0"/>
              <a:t>Naming your emotions- it’s important to put a name to our emotions and what we are feeling, and it also helps children put names to emotions as well.</a:t>
            </a: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Journaling or drawing- this is a great way to process and understand our feelings and what is happening on our lives.</a:t>
            </a:r>
            <a:endParaRPr i="1" dirty="0"/>
          </a:p>
          <a:p>
            <a:pPr marL="0" lvl="0" indent="0" algn="l" rtl="0">
              <a:spcBef>
                <a:spcPts val="0"/>
              </a:spcBef>
              <a:spcAft>
                <a:spcPts val="0"/>
              </a:spcAft>
              <a:buNone/>
            </a:pPr>
            <a:r>
              <a:rPr lang="en-US" b="1" i="1" dirty="0"/>
              <a:t>Social Wellness: </a:t>
            </a:r>
            <a:endParaRPr b="1" i="1" dirty="0"/>
          </a:p>
          <a:p>
            <a:pPr marL="457200" lvl="0" indent="-304800" algn="l" rtl="0">
              <a:lnSpc>
                <a:spcPct val="125000"/>
              </a:lnSpc>
              <a:spcBef>
                <a:spcPts val="0"/>
              </a:spcBef>
              <a:spcAft>
                <a:spcPts val="0"/>
              </a:spcAft>
              <a:buClr>
                <a:schemeClr val="dk1"/>
              </a:buClr>
              <a:buSzPts val="1200"/>
              <a:buFont typeface="Calibri"/>
              <a:buChar char="●"/>
            </a:pPr>
            <a:r>
              <a:rPr lang="en-US" i="1" dirty="0"/>
              <a:t>Family game nights- laughter in your family goes a long way!</a:t>
            </a:r>
            <a:endParaRPr i="1" dirty="0"/>
          </a:p>
          <a:p>
            <a:pPr marL="457200" lvl="0" indent="-317500" algn="l" rtl="0">
              <a:lnSpc>
                <a:spcPct val="125000"/>
              </a:lnSpc>
              <a:spcBef>
                <a:spcPts val="0"/>
              </a:spcBef>
              <a:spcAft>
                <a:spcPts val="0"/>
              </a:spcAft>
              <a:buClr>
                <a:schemeClr val="dk1"/>
              </a:buClr>
              <a:buSzPts val="1400"/>
              <a:buChar char="●"/>
            </a:pPr>
            <a:r>
              <a:rPr lang="en-US" i="1" dirty="0"/>
              <a:t>Belong to groups or communities outside of work- maybe its church or play groups or other groups in our community.  Maybe we offer service in places around our community.  </a:t>
            </a:r>
            <a:endParaRPr i="1" dirty="0"/>
          </a:p>
          <a:p>
            <a:pPr marL="0" lvl="0" indent="0" algn="l" rtl="0">
              <a:spcBef>
                <a:spcPts val="0"/>
              </a:spcBef>
              <a:spcAft>
                <a:spcPts val="0"/>
              </a:spcAft>
              <a:buNone/>
            </a:pPr>
            <a:r>
              <a:rPr lang="en-US" b="1" i="1" dirty="0"/>
              <a:t>Professional Wellness:</a:t>
            </a:r>
            <a:endParaRPr b="1" i="1" dirty="0"/>
          </a:p>
          <a:p>
            <a:pPr marL="323850" lvl="0" indent="-323850" algn="l" rtl="0">
              <a:lnSpc>
                <a:spcPct val="125000"/>
              </a:lnSpc>
              <a:spcBef>
                <a:spcPts val="0"/>
              </a:spcBef>
              <a:spcAft>
                <a:spcPts val="0"/>
              </a:spcAft>
              <a:buClr>
                <a:schemeClr val="dk1"/>
              </a:buClr>
              <a:buSzPts val="1200"/>
              <a:buFont typeface="Calibri"/>
              <a:buChar char="●"/>
            </a:pPr>
            <a:r>
              <a:rPr lang="en-US" i="1" dirty="0"/>
              <a:t>Using vacation/sick days- that’s why you have those days and need to take them!</a:t>
            </a: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Setting clear boundaries to create a balance in your life</a:t>
            </a:r>
            <a:endParaRPr i="1" dirty="0"/>
          </a:p>
          <a:p>
            <a:pPr marL="0" lvl="0" indent="0" algn="l" rtl="0">
              <a:lnSpc>
                <a:spcPct val="125000"/>
              </a:lnSpc>
              <a:spcBef>
                <a:spcPts val="0"/>
              </a:spcBef>
              <a:spcAft>
                <a:spcPts val="0"/>
              </a:spcAft>
              <a:buNone/>
            </a:pPr>
            <a:r>
              <a:rPr lang="en-US" b="1" i="1" dirty="0"/>
              <a:t>Environmental Wellness:</a:t>
            </a:r>
            <a:endParaRPr b="1" i="1" dirty="0"/>
          </a:p>
          <a:p>
            <a:pPr marL="323850" lvl="0" indent="-323850" algn="l" rtl="0">
              <a:lnSpc>
                <a:spcPct val="125000"/>
              </a:lnSpc>
              <a:spcBef>
                <a:spcPts val="0"/>
              </a:spcBef>
              <a:spcAft>
                <a:spcPts val="0"/>
              </a:spcAft>
              <a:buClr>
                <a:schemeClr val="dk1"/>
              </a:buClr>
              <a:buSzPts val="1200"/>
              <a:buFont typeface="Calibri"/>
              <a:buChar char="●"/>
            </a:pPr>
            <a:r>
              <a:rPr lang="en-US" i="1" dirty="0"/>
              <a:t>Spending more time outdoors- the sunshine and air does wonders for our mental state, for our family and our children.</a:t>
            </a:r>
            <a:endParaRPr i="1" dirty="0"/>
          </a:p>
          <a:p>
            <a:pPr marL="323850" lvl="0" indent="-323850" algn="l" rtl="0">
              <a:lnSpc>
                <a:spcPct val="125000"/>
              </a:lnSpc>
              <a:spcBef>
                <a:spcPts val="0"/>
              </a:spcBef>
              <a:spcAft>
                <a:spcPts val="0"/>
              </a:spcAft>
              <a:buClr>
                <a:schemeClr val="dk1"/>
              </a:buClr>
              <a:buSzPts val="1200"/>
              <a:buFont typeface="Calibri"/>
              <a:buChar char="●"/>
            </a:pPr>
            <a:r>
              <a:rPr lang="en-US" i="1" dirty="0"/>
              <a:t>Monitoring technology time-  being aware of your screen time </a:t>
            </a:r>
            <a:endParaRPr i="1" dirty="0"/>
          </a:p>
          <a:p>
            <a:pPr marL="0" lvl="0" indent="0" algn="l" rtl="0">
              <a:spcBef>
                <a:spcPts val="0"/>
              </a:spcBef>
              <a:spcAft>
                <a:spcPts val="0"/>
              </a:spcAft>
              <a:buClr>
                <a:schemeClr val="dk1"/>
              </a:buClr>
              <a:buSzPts val="1200"/>
              <a:buFont typeface="Calibri"/>
              <a:buNone/>
            </a:pPr>
            <a:r>
              <a:rPr lang="en-US" dirty="0"/>
              <a:t> </a:t>
            </a:r>
            <a:endParaRPr dirty="0"/>
          </a:p>
          <a:p>
            <a:pPr marL="0" lvl="0" indent="0" algn="l" rtl="0">
              <a:spcBef>
                <a:spcPts val="0"/>
              </a:spcBef>
              <a:spcAft>
                <a:spcPts val="0"/>
              </a:spcAft>
              <a:buNone/>
            </a:pP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Which </a:t>
            </a:r>
            <a:r>
              <a:rPr lang="en-US" i="1" dirty="0"/>
              <a:t>B</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uilding Blocks</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 can these connect to and how does it support positive childhood experiences?</a:t>
            </a:r>
            <a:r>
              <a:rPr lang="en-US" i="1" dirty="0"/>
              <a:t>  We are supporting the Relationship &amp; Emotional Growth Building Blocks when we focus on Emotional &amp; Social wellness.  We are supporting the Engagement and Environment Building Blocks when we focus on our Professional &amp; Environmental wellness. </a:t>
            </a:r>
            <a:endParaRPr i="1" dirty="0"/>
          </a:p>
          <a:p>
            <a:pPr marL="0" lvl="0" indent="0" algn="l" rtl="0">
              <a:spcBef>
                <a:spcPts val="0"/>
              </a:spcBef>
              <a:spcAft>
                <a:spcPts val="0"/>
              </a:spcAft>
              <a:buNone/>
            </a:pPr>
            <a:r>
              <a:rPr lang="en-US" i="1" dirty="0"/>
              <a:t>(We are strengthening all of the HOPE B</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uilding Blocks</a:t>
            </a:r>
            <a:r>
              <a:rPr lang="en-US" i="1" dirty="0"/>
              <a:t>, in more ways than one!) When we work to support wellness in our lives, we model the things we are developing and in turn will impact the child in positive ways.</a:t>
            </a:r>
            <a:endParaRPr dirty="0"/>
          </a:p>
          <a:p>
            <a:pPr marL="0" lvl="0" indent="0" algn="l" rtl="0">
              <a:lnSpc>
                <a:spcPct val="100000"/>
              </a:lnSpc>
              <a:spcBef>
                <a:spcPts val="0"/>
              </a:spcBef>
              <a:spcAft>
                <a:spcPts val="0"/>
              </a:spcAft>
              <a:buClr>
                <a:schemeClr val="dk1"/>
              </a:buClr>
              <a:buSzPts val="1200"/>
              <a:buFont typeface="Arial"/>
              <a:buNone/>
            </a:pPr>
            <a:endParaRPr b="1" dirty="0"/>
          </a:p>
          <a:p>
            <a:pPr marL="0" lvl="0" indent="0" algn="l" rtl="0">
              <a:lnSpc>
                <a:spcPct val="100000"/>
              </a:lnSpc>
              <a:spcBef>
                <a:spcPts val="0"/>
              </a:spcBef>
              <a:spcAft>
                <a:spcPts val="0"/>
              </a:spcAft>
              <a:buClr>
                <a:schemeClr val="dk1"/>
              </a:buClr>
              <a:buSzPts val="1200"/>
              <a:buFont typeface="Arial"/>
              <a:buNone/>
            </a:pPr>
            <a:r>
              <a:rPr lang="en-US" b="1" dirty="0"/>
              <a:t>Sources:</a:t>
            </a:r>
            <a:r>
              <a:rPr lang="en-US" dirty="0"/>
              <a:t> </a:t>
            </a:r>
            <a:endParaRPr dirty="0"/>
          </a:p>
          <a:p>
            <a:pPr marL="0" lvl="0" indent="0" algn="l" rtl="0">
              <a:lnSpc>
                <a:spcPct val="100000"/>
              </a:lnSpc>
              <a:spcBef>
                <a:spcPts val="0"/>
              </a:spcBef>
              <a:spcAft>
                <a:spcPts val="0"/>
              </a:spcAft>
              <a:buClr>
                <a:schemeClr val="dk1"/>
              </a:buClr>
              <a:buSzPts val="1200"/>
              <a:buFont typeface="Arial"/>
              <a:buNone/>
            </a:pPr>
            <a:r>
              <a:rPr lang="en-US" dirty="0"/>
              <a:t>Self-care:  </a:t>
            </a:r>
            <a:r>
              <a:rPr lang="en-US" u="sng" dirty="0">
                <a:solidFill>
                  <a:schemeClr val="hlink"/>
                </a:solidFill>
                <a:hlinkClick r:id="rId3"/>
              </a:rPr>
              <a:t>https://www.lexico.com/en/definition/self-care</a:t>
            </a:r>
            <a:endParaRPr dirty="0"/>
          </a:p>
          <a:p>
            <a:pPr marL="0" lvl="0" indent="0" algn="l" rtl="0">
              <a:lnSpc>
                <a:spcPct val="100000"/>
              </a:lnSpc>
              <a:spcBef>
                <a:spcPts val="0"/>
              </a:spcBef>
              <a:spcAft>
                <a:spcPts val="0"/>
              </a:spcAft>
              <a:buClr>
                <a:schemeClr val="dk1"/>
              </a:buClr>
              <a:buSzPts val="1200"/>
              <a:buFont typeface="Arial"/>
              <a:buNone/>
            </a:pPr>
            <a:r>
              <a:rPr lang="en-US" dirty="0"/>
              <a:t> </a:t>
            </a:r>
            <a:r>
              <a:rPr lang="en-US" u="sng" dirty="0">
                <a:solidFill>
                  <a:schemeClr val="hlink"/>
                </a:solidFill>
                <a:hlinkClick r:id="rId4"/>
              </a:rPr>
              <a:t>What is Self-Care? (habitsforwellbeing.com)</a:t>
            </a:r>
            <a:endParaRPr dirty="0"/>
          </a:p>
          <a:p>
            <a:pPr marL="0" lvl="0" indent="0" algn="l" rtl="0">
              <a:lnSpc>
                <a:spcPct val="100000"/>
              </a:lnSpc>
              <a:spcBef>
                <a:spcPts val="0"/>
              </a:spcBef>
              <a:spcAft>
                <a:spcPts val="0"/>
              </a:spcAft>
              <a:buClr>
                <a:schemeClr val="dk1"/>
              </a:buClr>
              <a:buSzPts val="1200"/>
              <a:buFont typeface="Arial"/>
              <a:buNone/>
            </a:pPr>
            <a:endParaRPr dirty="0">
              <a:latin typeface="Arial"/>
              <a:ea typeface="Arial"/>
              <a:cs typeface="Arial"/>
              <a:sym typeface="Arial"/>
            </a:endParaRPr>
          </a:p>
        </p:txBody>
      </p:sp>
      <p:sp>
        <p:nvSpPr>
          <p:cNvPr id="292" name="Google Shape;29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 </a:t>
            </a:r>
            <a:r>
              <a:rPr lang="en-US"/>
              <a:t>Omit this slide if you are hosting the cafe in person.</a:t>
            </a:r>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0: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These are examples of how you can practice emotional and social wellness: </a:t>
            </a:r>
            <a:endParaRPr/>
          </a:p>
          <a:p>
            <a:pPr marL="0" lvl="0" indent="0" algn="l" rtl="0">
              <a:lnSpc>
                <a:spcPct val="100000"/>
              </a:lnSpc>
              <a:spcBef>
                <a:spcPts val="0"/>
              </a:spcBef>
              <a:spcAft>
                <a:spcPts val="0"/>
              </a:spcAft>
              <a:buClr>
                <a:schemeClr val="dk1"/>
              </a:buClr>
              <a:buSzPts val="1200"/>
              <a:buFont typeface="Arial"/>
              <a:buNone/>
            </a:pPr>
            <a:r>
              <a:rPr lang="en-US"/>
              <a:t>Emotional Wellness:</a:t>
            </a:r>
            <a:endParaRPr/>
          </a:p>
          <a:p>
            <a:pPr marL="323850" lvl="0" indent="-323850" algn="l" rtl="0">
              <a:lnSpc>
                <a:spcPct val="125000"/>
              </a:lnSpc>
              <a:spcBef>
                <a:spcPts val="0"/>
              </a:spcBef>
              <a:spcAft>
                <a:spcPts val="0"/>
              </a:spcAft>
              <a:buClr>
                <a:schemeClr val="dk1"/>
              </a:buClr>
              <a:buSzPts val="1200"/>
              <a:buFont typeface="Calibri"/>
              <a:buChar char="●"/>
            </a:pPr>
            <a:r>
              <a:rPr lang="en-US" sz="1200"/>
              <a:t>Naming your emotions- it</a:t>
            </a:r>
            <a:r>
              <a:rPr lang="en-US"/>
              <a:t>’</a:t>
            </a:r>
            <a:r>
              <a:rPr lang="en-US" sz="1200"/>
              <a:t>s important to put a name to our emotions and what we are feeling, and it also helps children put names to emotions as well.</a:t>
            </a:r>
            <a:endParaRPr/>
          </a:p>
          <a:p>
            <a:pPr marL="323850" lvl="0" indent="-323850" algn="l" rtl="0">
              <a:lnSpc>
                <a:spcPct val="125000"/>
              </a:lnSpc>
              <a:spcBef>
                <a:spcPts val="0"/>
              </a:spcBef>
              <a:spcAft>
                <a:spcPts val="0"/>
              </a:spcAft>
              <a:buClr>
                <a:schemeClr val="dk1"/>
              </a:buClr>
              <a:buSzPts val="1200"/>
              <a:buFont typeface="Calibri"/>
              <a:buChar char="●"/>
            </a:pPr>
            <a:r>
              <a:rPr lang="en-US" sz="1200"/>
              <a:t>Helping children name their emotions</a:t>
            </a:r>
            <a:endParaRPr/>
          </a:p>
          <a:p>
            <a:pPr marL="323850" lvl="0" indent="-323850" algn="l" rtl="0">
              <a:lnSpc>
                <a:spcPct val="125000"/>
              </a:lnSpc>
              <a:spcBef>
                <a:spcPts val="0"/>
              </a:spcBef>
              <a:spcAft>
                <a:spcPts val="0"/>
              </a:spcAft>
              <a:buClr>
                <a:schemeClr val="dk1"/>
              </a:buClr>
              <a:buSzPts val="1200"/>
              <a:buFont typeface="Calibri"/>
              <a:buChar char="●"/>
            </a:pPr>
            <a:r>
              <a:rPr lang="en-US" sz="1200"/>
              <a:t>Journaling or drawing- this is a great way to process and understand our feelings and what is happening on our lives.</a:t>
            </a:r>
            <a:endParaRPr/>
          </a:p>
          <a:p>
            <a:pPr marL="323850" lvl="0" indent="-323850" algn="l" rtl="0">
              <a:lnSpc>
                <a:spcPct val="125000"/>
              </a:lnSpc>
              <a:spcBef>
                <a:spcPts val="0"/>
              </a:spcBef>
              <a:spcAft>
                <a:spcPts val="0"/>
              </a:spcAft>
              <a:buClr>
                <a:schemeClr val="dk1"/>
              </a:buClr>
              <a:buSzPts val="1200"/>
              <a:buFont typeface="Calibri"/>
              <a:buChar char="●"/>
            </a:pPr>
            <a:r>
              <a:rPr lang="en-US" sz="1200"/>
              <a:t>Practicing self-compassion- practicing the way you speak to yourselves and practicing self-care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Arial"/>
              <a:buNone/>
            </a:pPr>
            <a:r>
              <a:rPr lang="en-US"/>
              <a:t>Social Wellness: </a:t>
            </a:r>
            <a:endParaRPr/>
          </a:p>
          <a:p>
            <a:pPr marL="323850" lvl="0" indent="-323850" algn="l" rtl="0">
              <a:lnSpc>
                <a:spcPct val="125000"/>
              </a:lnSpc>
              <a:spcBef>
                <a:spcPts val="0"/>
              </a:spcBef>
              <a:spcAft>
                <a:spcPts val="0"/>
              </a:spcAft>
              <a:buClr>
                <a:schemeClr val="dk1"/>
              </a:buClr>
              <a:buSzPts val="1200"/>
              <a:buFont typeface="Calibri"/>
              <a:buChar char="●"/>
            </a:pPr>
            <a:r>
              <a:rPr lang="en-US" sz="1200"/>
              <a:t>Family game nights- laughter in your family goes a long way!</a:t>
            </a:r>
            <a:endParaRPr/>
          </a:p>
          <a:p>
            <a:pPr marL="323850" lvl="0" indent="-323850" algn="l" rtl="0">
              <a:lnSpc>
                <a:spcPct val="125000"/>
              </a:lnSpc>
              <a:spcBef>
                <a:spcPts val="0"/>
              </a:spcBef>
              <a:spcAft>
                <a:spcPts val="0"/>
              </a:spcAft>
              <a:buClr>
                <a:schemeClr val="dk1"/>
              </a:buClr>
              <a:buSzPts val="1200"/>
              <a:buFont typeface="Calibri"/>
              <a:buChar char="●"/>
            </a:pPr>
            <a:r>
              <a:rPr lang="en-US" sz="1200"/>
              <a:t>Cooking together as a family- It’s a great way to bond together as well as fueling your body with great nutrition. </a:t>
            </a:r>
            <a:endParaRPr/>
          </a:p>
          <a:p>
            <a:pPr marL="323850" lvl="0" indent="-323850" algn="l" rtl="0">
              <a:lnSpc>
                <a:spcPct val="125000"/>
              </a:lnSpc>
              <a:spcBef>
                <a:spcPts val="0"/>
              </a:spcBef>
              <a:spcAft>
                <a:spcPts val="0"/>
              </a:spcAft>
              <a:buClr>
                <a:schemeClr val="dk1"/>
              </a:buClr>
              <a:buSzPts val="1200"/>
              <a:buFont typeface="Calibri"/>
              <a:buChar char="●"/>
            </a:pPr>
            <a:r>
              <a:rPr lang="en-US" sz="1200"/>
              <a:t>Lunch or coffee with a friend</a:t>
            </a:r>
            <a:endParaRPr/>
          </a:p>
          <a:p>
            <a:pPr marL="323850" lvl="0" indent="-323850" algn="l" rtl="0">
              <a:lnSpc>
                <a:spcPct val="125000"/>
              </a:lnSpc>
              <a:spcBef>
                <a:spcPts val="0"/>
              </a:spcBef>
              <a:spcAft>
                <a:spcPts val="0"/>
              </a:spcAft>
              <a:buClr>
                <a:schemeClr val="dk1"/>
              </a:buClr>
              <a:buSzPts val="1200"/>
              <a:buFont typeface="Calibri"/>
              <a:buChar char="●"/>
            </a:pPr>
            <a:r>
              <a:rPr lang="en-US" sz="1200"/>
              <a:t>Belong to groups or communities outside of work- maybe its church or play groups or other groups in our community.  Maybe we offer service in places around our community.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Arial"/>
              <a:buNone/>
            </a:pPr>
            <a:r>
              <a:rPr lang="en-US"/>
              <a:t>When we work to build our own emotional and social wellness, we model the things we are developing and in turn will impact the child in positive ways.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Which B</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uilding Blocks</a:t>
            </a:r>
            <a:r>
              <a:rPr lang="en-US"/>
              <a:t> can this connect to and how does it support positive childhood experiences?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Arial"/>
              <a:buNone/>
            </a:pPr>
            <a:r>
              <a:rPr lang="en-US"/>
              <a:t>By working on these areas of wellness, we are supporting the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Relationships, Engagement, and Emotional Growth Building Blocks</a:t>
            </a:r>
            <a:r>
              <a:rPr lang="en-US"/>
              <a:t>. </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Arial"/>
              <a:buNone/>
            </a:pPr>
            <a:r>
              <a:rPr lang="en-US" b="1"/>
              <a:t>Trainer should relate personal experiences to these areas of self-care: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32" name="Google Shape;33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22: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Professional Wellness:</a:t>
            </a:r>
            <a:endParaRPr/>
          </a:p>
          <a:p>
            <a:pPr marL="323850" lvl="0" indent="-323850" algn="l" rtl="0">
              <a:lnSpc>
                <a:spcPct val="125000"/>
              </a:lnSpc>
              <a:spcBef>
                <a:spcPts val="0"/>
              </a:spcBef>
              <a:spcAft>
                <a:spcPts val="0"/>
              </a:spcAft>
              <a:buClr>
                <a:schemeClr val="dk1"/>
              </a:buClr>
              <a:buSzPts val="1200"/>
              <a:buFont typeface="Calibri"/>
              <a:buChar char="●"/>
            </a:pPr>
            <a:r>
              <a:rPr lang="en-US" sz="1200"/>
              <a:t>Setting professional goals- do we push ourselves to grow and learn more?</a:t>
            </a:r>
            <a:endParaRPr/>
          </a:p>
          <a:p>
            <a:pPr marL="323850" lvl="0" indent="-323850" algn="l" rtl="0">
              <a:lnSpc>
                <a:spcPct val="125000"/>
              </a:lnSpc>
              <a:spcBef>
                <a:spcPts val="0"/>
              </a:spcBef>
              <a:spcAft>
                <a:spcPts val="0"/>
              </a:spcAft>
              <a:buClr>
                <a:schemeClr val="dk1"/>
              </a:buClr>
              <a:buSzPts val="1200"/>
              <a:buFont typeface="Calibri"/>
              <a:buChar char="●"/>
            </a:pPr>
            <a:r>
              <a:rPr lang="en-US" sz="1200"/>
              <a:t>Belonging to a professional organization</a:t>
            </a:r>
            <a:endParaRPr/>
          </a:p>
          <a:p>
            <a:pPr marL="323850" lvl="0" indent="-323850" algn="l" rtl="0">
              <a:lnSpc>
                <a:spcPct val="125000"/>
              </a:lnSpc>
              <a:spcBef>
                <a:spcPts val="0"/>
              </a:spcBef>
              <a:spcAft>
                <a:spcPts val="0"/>
              </a:spcAft>
              <a:buClr>
                <a:schemeClr val="dk1"/>
              </a:buClr>
              <a:buSzPts val="1200"/>
              <a:buFont typeface="Calibri"/>
              <a:buChar char="●"/>
            </a:pPr>
            <a:r>
              <a:rPr lang="en-US" sz="1200"/>
              <a:t>Make sure to take breaks</a:t>
            </a:r>
            <a:endParaRPr/>
          </a:p>
          <a:p>
            <a:pPr marL="323850" lvl="0" indent="-323850" algn="l" rtl="0">
              <a:lnSpc>
                <a:spcPct val="125000"/>
              </a:lnSpc>
              <a:spcBef>
                <a:spcPts val="0"/>
              </a:spcBef>
              <a:spcAft>
                <a:spcPts val="0"/>
              </a:spcAft>
              <a:buClr>
                <a:schemeClr val="dk1"/>
              </a:buClr>
              <a:buSzPts val="1200"/>
              <a:buFont typeface="Calibri"/>
              <a:buChar char="●"/>
            </a:pPr>
            <a:r>
              <a:rPr lang="en-US" sz="1200"/>
              <a:t>Using vacation/sick days- that’s why you have those days and need to take them!</a:t>
            </a:r>
            <a:endParaRPr/>
          </a:p>
          <a:p>
            <a:pPr marL="323850" lvl="0" indent="-323850" algn="l" rtl="0">
              <a:lnSpc>
                <a:spcPct val="125000"/>
              </a:lnSpc>
              <a:spcBef>
                <a:spcPts val="0"/>
              </a:spcBef>
              <a:spcAft>
                <a:spcPts val="0"/>
              </a:spcAft>
              <a:buClr>
                <a:schemeClr val="dk1"/>
              </a:buClr>
              <a:buSzPts val="1200"/>
              <a:buFont typeface="Calibri"/>
              <a:buChar char="●"/>
            </a:pPr>
            <a:r>
              <a:rPr lang="en-US" sz="1200"/>
              <a:t>Setting clear boundaries</a:t>
            </a:r>
            <a:endParaRPr/>
          </a:p>
          <a:p>
            <a:pPr marL="323850" lvl="0" indent="-247650" algn="l" rtl="0">
              <a:lnSpc>
                <a:spcPct val="125000"/>
              </a:lnSpc>
              <a:spcBef>
                <a:spcPts val="0"/>
              </a:spcBef>
              <a:spcAft>
                <a:spcPts val="0"/>
              </a:spcAft>
              <a:buClr>
                <a:srgbClr val="292929"/>
              </a:buClr>
              <a:buSzPts val="1200"/>
              <a:buFont typeface="Courier New"/>
              <a:buNone/>
            </a:pPr>
            <a:endParaRPr sz="1200" b="1"/>
          </a:p>
          <a:p>
            <a:pPr marL="0" lvl="0" indent="0" algn="l" rtl="0">
              <a:lnSpc>
                <a:spcPct val="125000"/>
              </a:lnSpc>
              <a:spcBef>
                <a:spcPts val="0"/>
              </a:spcBef>
              <a:spcAft>
                <a:spcPts val="0"/>
              </a:spcAft>
              <a:buClr>
                <a:srgbClr val="292929"/>
              </a:buClr>
              <a:buSzPts val="1200"/>
              <a:buFont typeface="Courier New"/>
              <a:buNone/>
            </a:pPr>
            <a:r>
              <a:rPr lang="en-US" sz="1200"/>
              <a:t>Environmental wellness:</a:t>
            </a:r>
            <a:endParaRPr/>
          </a:p>
          <a:p>
            <a:pPr marL="323850" lvl="0" indent="-323850" algn="l" rtl="0">
              <a:lnSpc>
                <a:spcPct val="125000"/>
              </a:lnSpc>
              <a:spcBef>
                <a:spcPts val="0"/>
              </a:spcBef>
              <a:spcAft>
                <a:spcPts val="0"/>
              </a:spcAft>
              <a:buClr>
                <a:schemeClr val="dk1"/>
              </a:buClr>
              <a:buSzPts val="1200"/>
              <a:buFont typeface="Calibri"/>
              <a:buChar char="●"/>
            </a:pPr>
            <a:r>
              <a:rPr lang="en-US" sz="1200"/>
              <a:t>Keeping space clean and tidy- a cluttered space= a cluttered mind</a:t>
            </a:r>
            <a:endParaRPr/>
          </a:p>
          <a:p>
            <a:pPr marL="323850" lvl="0" indent="-323850" algn="l" rtl="0">
              <a:lnSpc>
                <a:spcPct val="125000"/>
              </a:lnSpc>
              <a:spcBef>
                <a:spcPts val="0"/>
              </a:spcBef>
              <a:spcAft>
                <a:spcPts val="0"/>
              </a:spcAft>
              <a:buClr>
                <a:schemeClr val="dk1"/>
              </a:buClr>
              <a:buSzPts val="1200"/>
              <a:buFont typeface="Calibri"/>
              <a:buChar char="●"/>
            </a:pPr>
            <a:r>
              <a:rPr lang="en-US" sz="1200"/>
              <a:t>Spending more time outdoors- the sunshine and air does wonders for our </a:t>
            </a:r>
            <a:r>
              <a:rPr lang="en-US"/>
              <a:t>mental</a:t>
            </a:r>
            <a:r>
              <a:rPr lang="en-US" sz="1200"/>
              <a:t> state, for our family and our children.</a:t>
            </a:r>
            <a:endParaRPr/>
          </a:p>
          <a:p>
            <a:pPr marL="323850" lvl="0" indent="-323850" algn="l" rtl="0">
              <a:lnSpc>
                <a:spcPct val="125000"/>
              </a:lnSpc>
              <a:spcBef>
                <a:spcPts val="0"/>
              </a:spcBef>
              <a:spcAft>
                <a:spcPts val="0"/>
              </a:spcAft>
              <a:buClr>
                <a:schemeClr val="dk1"/>
              </a:buClr>
              <a:buSzPts val="1200"/>
              <a:buFont typeface="Calibri"/>
              <a:buChar char="●"/>
            </a:pPr>
            <a:r>
              <a:rPr lang="en-US" sz="1200"/>
              <a:t>Monitoring technology time-  being aware of your screen time </a:t>
            </a:r>
            <a:endParaRPr/>
          </a:p>
          <a:p>
            <a:pPr marL="323850" lvl="0" indent="-323850" algn="l" rtl="0">
              <a:lnSpc>
                <a:spcPct val="125000"/>
              </a:lnSpc>
              <a:spcBef>
                <a:spcPts val="0"/>
              </a:spcBef>
              <a:spcAft>
                <a:spcPts val="0"/>
              </a:spcAft>
              <a:buClr>
                <a:schemeClr val="dk1"/>
              </a:buClr>
              <a:buSzPts val="1200"/>
              <a:buFont typeface="Calibri"/>
              <a:buChar char="●"/>
            </a:pPr>
            <a:r>
              <a:rPr lang="en-US" sz="1200"/>
              <a:t>Recycling- giving back to our environment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Again, when we work to build our professional and environmental wellness, we model the things we are developing and in turn will impact the child in positive ways.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Which B</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uilding Blocks</a:t>
            </a:r>
            <a:r>
              <a:rPr lang="en-US"/>
              <a:t> can this connect to and how does it support positive childhood experiences? </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When thinking of working on our professional wellness, we are strengthening the R</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elationship Building Block</a:t>
            </a:r>
            <a:r>
              <a:rPr lang="en-US"/>
              <a:t>. When we are working on our environmental wellness, we are strengthening the E</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nvironmental Building Block</a:t>
            </a:r>
            <a:r>
              <a:rPr lang="en-US"/>
              <a:t>. </a:t>
            </a:r>
            <a:endParaRPr/>
          </a:p>
        </p:txBody>
      </p:sp>
      <p:sp>
        <p:nvSpPr>
          <p:cNvPr id="354" name="Google Shape;35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marR="381000" lvl="0" indent="0" algn="l" rtl="0">
              <a:lnSpc>
                <a:spcPct val="100000"/>
              </a:lnSpc>
              <a:spcBef>
                <a:spcPts val="0"/>
              </a:spcBef>
              <a:spcAft>
                <a:spcPts val="0"/>
              </a:spcAft>
              <a:buClr>
                <a:schemeClr val="dk1"/>
              </a:buClr>
              <a:buSzPts val="1100"/>
              <a:buFont typeface="Arial"/>
              <a:buNone/>
            </a:pPr>
            <a:r>
              <a:rPr lang="en-US" i="1"/>
              <a:t>The ultimate goal for all families is to build a resilient family to in turn build resilient children. By focusing on complete wellness, we are strengthening the foundation of the HOPE Building blocks, and we are helping to promote resiliency.  </a:t>
            </a:r>
            <a:endParaRPr i="1"/>
          </a:p>
          <a:p>
            <a:pPr marL="0" marR="381000" lvl="0" indent="0" algn="l" rtl="0">
              <a:lnSpc>
                <a:spcPct val="100000"/>
              </a:lnSpc>
              <a:spcBef>
                <a:spcPts val="0"/>
              </a:spcBef>
              <a:spcAft>
                <a:spcPts val="0"/>
              </a:spcAft>
              <a:buClr>
                <a:schemeClr val="dk1"/>
              </a:buClr>
              <a:buSzPts val="1100"/>
              <a:buFont typeface="Arial"/>
              <a:buNone/>
            </a:pPr>
            <a:endParaRPr i="1"/>
          </a:p>
          <a:p>
            <a:pPr marL="0" marR="381000" lvl="0" indent="0" algn="l" rtl="0">
              <a:lnSpc>
                <a:spcPct val="100000"/>
              </a:lnSpc>
              <a:spcBef>
                <a:spcPts val="0"/>
              </a:spcBef>
              <a:spcAft>
                <a:spcPts val="0"/>
              </a:spcAft>
              <a:buClr>
                <a:schemeClr val="dk1"/>
              </a:buClr>
              <a:buSzPts val="1100"/>
              <a:buFont typeface="Arial"/>
              <a:buNone/>
            </a:pPr>
            <a:r>
              <a:rPr lang="en-US" i="1"/>
              <a:t>Now we will move into the heart of the cafe, our discussion questions. </a:t>
            </a:r>
            <a:endParaRPr i="1"/>
          </a:p>
        </p:txBody>
      </p:sp>
      <p:sp>
        <p:nvSpPr>
          <p:cNvPr id="376" name="Google Shape;37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4: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i="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Before w</a:t>
            </a:r>
            <a:r>
              <a:rPr lang="en-US" i="1"/>
              <a:t>e move into the discussion, we want to make sure we are setting a space for a positive environment and experience for all who are participating today.  This will help set the stage for our conversations. </a:t>
            </a:r>
            <a:endParaRPr i="1"/>
          </a:p>
          <a:p>
            <a:pPr marL="0" lvl="0" indent="0" algn="l" rtl="0">
              <a:lnSpc>
                <a:spcPct val="100000"/>
              </a:lnSpc>
              <a:spcBef>
                <a:spcPts val="0"/>
              </a:spcBef>
              <a:spcAft>
                <a:spcPts val="0"/>
              </a:spcAft>
              <a:buSzPts val="1400"/>
              <a:buNone/>
            </a:pPr>
            <a:endParaRPr i="1"/>
          </a:p>
          <a:p>
            <a:pPr marL="323850" lvl="0" indent="-323850" algn="l" rtl="0">
              <a:lnSpc>
                <a:spcPct val="125000"/>
              </a:lnSpc>
              <a:spcBef>
                <a:spcPts val="0"/>
              </a:spcBef>
              <a:spcAft>
                <a:spcPts val="0"/>
              </a:spcAft>
              <a:buClr>
                <a:schemeClr val="dk1"/>
              </a:buClr>
              <a:buSzPts val="1200"/>
              <a:buFont typeface="Calibri"/>
              <a:buChar char="●"/>
            </a:pPr>
            <a:r>
              <a:rPr lang="en-US" sz="1200" i="1"/>
              <a:t>Active listening- truly listening to everyone sharing and being </a:t>
            </a:r>
            <a:r>
              <a:rPr lang="en-US" i="1"/>
              <a:t>present</a:t>
            </a:r>
            <a:endParaRPr i="1"/>
          </a:p>
          <a:p>
            <a:pPr marL="323850" lvl="0" indent="-323850" algn="l" rtl="0">
              <a:lnSpc>
                <a:spcPct val="125000"/>
              </a:lnSpc>
              <a:spcBef>
                <a:spcPts val="0"/>
              </a:spcBef>
              <a:spcAft>
                <a:spcPts val="0"/>
              </a:spcAft>
              <a:buClr>
                <a:schemeClr val="dk1"/>
              </a:buClr>
              <a:buSzPts val="1200"/>
              <a:buFont typeface="Calibri"/>
              <a:buChar char="●"/>
            </a:pPr>
            <a:r>
              <a:rPr lang="en-US" sz="1200" i="1"/>
              <a:t>Judgement free zone/safe place- This is a judgement free zone in order to help create a safe place.</a:t>
            </a:r>
            <a:endParaRPr i="1"/>
          </a:p>
          <a:p>
            <a:pPr marL="323850" marR="0" lvl="0" indent="-323850" algn="l" rtl="0">
              <a:lnSpc>
                <a:spcPct val="125000"/>
              </a:lnSpc>
              <a:spcBef>
                <a:spcPts val="0"/>
              </a:spcBef>
              <a:spcAft>
                <a:spcPts val="0"/>
              </a:spcAft>
              <a:buClr>
                <a:schemeClr val="dk1"/>
              </a:buClr>
              <a:buSzPts val="1200"/>
              <a:buFont typeface="Calibri"/>
              <a:buChar char="●"/>
            </a:pPr>
            <a:r>
              <a:rPr lang="en-US" sz="1200" i="1"/>
              <a:t>Confidentiality-</a:t>
            </a:r>
            <a:r>
              <a:rPr lang="en-US" i="1"/>
              <a:t>What happens in the café, stays in the café! </a:t>
            </a:r>
            <a:endParaRPr sz="1200" i="1"/>
          </a:p>
          <a:p>
            <a:pPr marL="323850" lvl="0" indent="-323850" algn="l" rtl="0">
              <a:lnSpc>
                <a:spcPct val="125000"/>
              </a:lnSpc>
              <a:spcBef>
                <a:spcPts val="0"/>
              </a:spcBef>
              <a:spcAft>
                <a:spcPts val="0"/>
              </a:spcAft>
              <a:buClr>
                <a:schemeClr val="dk1"/>
              </a:buClr>
              <a:buSzPts val="1200"/>
              <a:buFont typeface="Calibri"/>
              <a:buChar char="●"/>
            </a:pPr>
            <a:r>
              <a:rPr lang="en-US" sz="1200" i="1"/>
              <a:t>All responses welcome!</a:t>
            </a:r>
            <a:r>
              <a:rPr lang="en-US" i="1"/>
              <a:t> W</a:t>
            </a:r>
            <a:r>
              <a:rPr lang="en-US" sz="1200" i="1"/>
              <a:t>e encourage everyone to be open in sharing their thoughts and experiences.  That's what makes a cafe so special!</a:t>
            </a:r>
            <a:endParaRPr i="1"/>
          </a:p>
          <a:p>
            <a:pPr marL="0" lvl="0" indent="0" algn="l" rtl="0">
              <a:spcBef>
                <a:spcPts val="0"/>
              </a:spcBef>
              <a:spcAft>
                <a:spcPts val="0"/>
              </a:spcAft>
              <a:buClr>
                <a:schemeClr val="dk1"/>
              </a:buClr>
              <a:buSzPts val="1400"/>
              <a:buFont typeface="Arial"/>
              <a:buNone/>
            </a:pPr>
            <a:endParaRPr>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a:t>Any questions? Alright, let’s dive into the Cafe questions. </a:t>
            </a:r>
            <a:endParaRPr i="1"/>
          </a:p>
          <a:p>
            <a:pPr marL="0" lvl="0" indent="0" algn="l" rtl="0">
              <a:lnSpc>
                <a:spcPct val="100000"/>
              </a:lnSpc>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87" name="Google Shape;3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6: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dirty="0"/>
              <a:t>Trainer Note:</a:t>
            </a:r>
            <a:r>
              <a:rPr lang="en-US" dirty="0"/>
              <a:t>  Based on the number of participants, divide into groups of up to five people. Breakout rooms will be used for each of the cafe questions. Small group discussions should last for eight-ten minutes.  </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Clr>
                <a:schemeClr val="dk1"/>
              </a:buClr>
              <a:buSzPts val="1400"/>
              <a:buFont typeface="Arial"/>
              <a:buNone/>
            </a:pPr>
            <a:r>
              <a:rPr lang="en-US" dirty="0"/>
              <a:t>If the Cafe is in person, refer to the Better Together Family Cafe Toolkit for facilitation instructions.</a:t>
            </a:r>
            <a:endParaRPr b="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t>At this time, give a brief explanation of how the cafe portion works to the participants. </a:t>
            </a:r>
            <a:endParaRPr dirty="0"/>
          </a:p>
          <a:p>
            <a:pPr marL="0" lvl="0" indent="0" algn="l" rtl="0">
              <a:spcBef>
                <a:spcPts val="0"/>
              </a:spcBef>
              <a:spcAft>
                <a:spcPts val="0"/>
              </a:spcAft>
              <a:buClr>
                <a:schemeClr val="dk1"/>
              </a:buClr>
              <a:buSzPts val="1400"/>
              <a:buFont typeface="Arial"/>
              <a:buNone/>
            </a:pPr>
            <a:r>
              <a:rPr lang="en-US" dirty="0"/>
              <a:t>Sample Script (This will vary based on several factors: in person/virtual, large group/small group, </a:t>
            </a:r>
            <a:r>
              <a:rPr lang="en-US" dirty="0" err="1"/>
              <a:t>etc</a:t>
            </a:r>
            <a:r>
              <a:rPr lang="en-US" dirty="0"/>
              <a:t>):</a:t>
            </a:r>
            <a:endParaRPr dirty="0"/>
          </a:p>
          <a:p>
            <a:pPr marL="0" lvl="0" indent="0" algn="l" rtl="0">
              <a:spcBef>
                <a:spcPts val="0"/>
              </a:spcBef>
              <a:spcAft>
                <a:spcPts val="0"/>
              </a:spcAft>
              <a:buClr>
                <a:schemeClr val="dk1"/>
              </a:buClr>
              <a:buSzPts val="1400"/>
              <a:buFont typeface="Arial"/>
              <a:buNone/>
            </a:pPr>
            <a:r>
              <a:rPr lang="en-US" i="1" dirty="0"/>
              <a:t>We are about to move into the cafe questions.  During this time, you will have about eight minutes with your group to discuss the each question.  This is an opportunity to connect and collaborate with each other.  After each cafe question, we will come back together to debrief our discussion with the whole group.  </a:t>
            </a:r>
            <a:endParaRPr dirty="0">
              <a:latin typeface="Arial"/>
              <a:ea typeface="Arial"/>
              <a:cs typeface="Arial"/>
              <a:sym typeface="Arial"/>
            </a:endParaRPr>
          </a:p>
        </p:txBody>
      </p:sp>
      <p:sp>
        <p:nvSpPr>
          <p:cNvPr id="398" name="Google Shape;39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7: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b="1"/>
              <a:t>Trainer note:</a:t>
            </a:r>
            <a:r>
              <a:rPr lang="en-US"/>
              <a:t> Let participants know that this can be a positive or a negative change. </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3"/>
                </a:ext>
              </a:extLst>
            </a:endParaRPr>
          </a:p>
          <a:p>
            <a:pPr marL="0" lvl="0" indent="0" algn="l" rtl="0">
              <a:lnSpc>
                <a:spcPct val="100000"/>
              </a:lnSpc>
              <a:spcBef>
                <a:spcPts val="0"/>
              </a:spcBef>
              <a:spcAft>
                <a:spcPts val="0"/>
              </a:spcAft>
              <a:buClr>
                <a:schemeClr val="dk1"/>
              </a:buClr>
              <a:buSzPts val="1200"/>
              <a:buFont typeface="Calibri"/>
              <a:buNone/>
            </a:pPr>
            <a:endParaRPr/>
          </a:p>
        </p:txBody>
      </p:sp>
      <p:sp>
        <p:nvSpPr>
          <p:cNvPr id="408" name="Google Shape;40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28: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b="1"/>
              <a:t>Trainer Note: </a:t>
            </a:r>
            <a:r>
              <a:rPr lang="en-US"/>
              <a:t>Remind participants to refer to the HOPE Building Blocks handout. </a:t>
            </a:r>
            <a:endParaRPr/>
          </a:p>
        </p:txBody>
      </p:sp>
      <p:sp>
        <p:nvSpPr>
          <p:cNvPr id="419" name="Google Shape;419;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9: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430" name="Google Shape;43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127dcef6b9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127dcef6b93_0_0:notes"/>
          <p:cNvSpPr txBox="1">
            <a:spLocks noGrp="1"/>
          </p:cNvSpPr>
          <p:nvPr>
            <p:ph type="body" idx="1"/>
          </p:nvPr>
        </p:nvSpPr>
        <p:spPr>
          <a:xfrm>
            <a:off x="685800" y="4400550"/>
            <a:ext cx="5486400" cy="3600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400"/>
              <a:buFont typeface="Arial"/>
              <a:buNone/>
            </a:pPr>
            <a:r>
              <a:rPr lang="en-US" b="1"/>
              <a:t>Trainer Note</a:t>
            </a:r>
            <a:r>
              <a:rPr lang="en-US"/>
              <a:t>: It is important to ask each reflection question individually and allow wait time for responses. </a:t>
            </a:r>
            <a:endParaRPr/>
          </a:p>
        </p:txBody>
      </p:sp>
      <p:sp>
        <p:nvSpPr>
          <p:cNvPr id="440" name="Google Shape;440;g127dcef6b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p33: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Calibri"/>
              <a:buNone/>
            </a:pPr>
            <a:r>
              <a:rPr lang="en-US" i="1">
                <a:highlight>
                  <a:schemeClr val="lt1"/>
                </a:highlight>
              </a:rPr>
              <a:t>The purpose of the note to self is to leave you with an action plan in creating a positive experience for your family. We really encourage you to take the time to complete your Note to Self. </a:t>
            </a:r>
            <a:endParaRPr i="1">
              <a:highlight>
                <a:schemeClr val="lt1"/>
              </a:highlight>
            </a:endParaRPr>
          </a:p>
          <a:p>
            <a:pPr marL="0" lvl="0" indent="0" algn="l" rtl="0">
              <a:spcBef>
                <a:spcPts val="0"/>
              </a:spcBef>
              <a:spcAft>
                <a:spcPts val="0"/>
              </a:spcAft>
              <a:buClr>
                <a:schemeClr val="dk1"/>
              </a:buClr>
              <a:buSzPts val="1200"/>
              <a:buFont typeface="Calibri"/>
              <a:buNone/>
            </a:pPr>
            <a:endParaRPr i="1">
              <a:highlight>
                <a:schemeClr val="lt1"/>
              </a:highlight>
            </a:endParaRPr>
          </a:p>
          <a:p>
            <a:pPr marL="0" lvl="0" indent="0" algn="l" rtl="0">
              <a:spcBef>
                <a:spcPts val="0"/>
              </a:spcBef>
              <a:spcAft>
                <a:spcPts val="0"/>
              </a:spcAft>
              <a:buClr>
                <a:schemeClr val="dk1"/>
              </a:buClr>
              <a:buSzPts val="1200"/>
              <a:buFont typeface="Calibri"/>
              <a:buNone/>
            </a:pPr>
            <a:r>
              <a:rPr lang="en-US" i="1">
                <a:highlight>
                  <a:schemeClr val="lt1"/>
                </a:highlight>
              </a:rPr>
              <a:t>“Think of a small change you can make in order to strengthen a Building Block of HOPE to create a positive experience for your family.” </a:t>
            </a:r>
            <a:endParaRPr i="1"/>
          </a:p>
          <a:p>
            <a:pPr marL="0" lvl="0" indent="0" algn="l" rtl="0">
              <a:lnSpc>
                <a:spcPct val="100000"/>
              </a:lnSpc>
              <a:spcBef>
                <a:spcPts val="0"/>
              </a:spcBef>
              <a:spcAft>
                <a:spcPts val="0"/>
              </a:spcAft>
              <a:buClr>
                <a:schemeClr val="dk1"/>
              </a:buClr>
              <a:buSzPts val="1200"/>
              <a:buFont typeface="Calibri"/>
              <a:buNone/>
            </a:pPr>
            <a:endParaRPr b="1"/>
          </a:p>
          <a:p>
            <a:pPr marL="0" lvl="0" indent="0" algn="l" rtl="0">
              <a:lnSpc>
                <a:spcPct val="100000"/>
              </a:lnSpc>
              <a:spcBef>
                <a:spcPts val="0"/>
              </a:spcBef>
              <a:spcAft>
                <a:spcPts val="0"/>
              </a:spcAft>
              <a:buClr>
                <a:schemeClr val="dk1"/>
              </a:buClr>
              <a:buSzPts val="1200"/>
              <a:buFont typeface="Calibri"/>
              <a:buNone/>
            </a:pPr>
            <a:r>
              <a:rPr lang="en-US" b="1"/>
              <a:t>Trainer Note:</a:t>
            </a:r>
            <a:r>
              <a:rPr lang="en-US"/>
              <a:t> Examples of opportunities- </a:t>
            </a:r>
            <a:r>
              <a:rPr lang="en-US" sz="1200">
                <a:highlight>
                  <a:srgbClr val="FFFFFF"/>
                </a:highlight>
              </a:rPr>
              <a:t>Engage child to help me make dinner-1x in the next two weeks</a:t>
            </a:r>
            <a:r>
              <a:rPr lang="en-US">
                <a:highlight>
                  <a:srgbClr val="FFFFFF"/>
                </a:highlight>
              </a:rPr>
              <a:t>.  Eat together regularly at least 1x per week.  Enjoy a family game night together at least 1x per month. </a:t>
            </a:r>
            <a:endParaRPr/>
          </a:p>
          <a:p>
            <a:pPr marL="0" lvl="0" indent="0" algn="l" rtl="0">
              <a:lnSpc>
                <a:spcPct val="100000"/>
              </a:lnSpc>
              <a:spcBef>
                <a:spcPts val="0"/>
              </a:spcBef>
              <a:spcAft>
                <a:spcPts val="0"/>
              </a:spcAft>
              <a:buClr>
                <a:srgbClr val="3C4043"/>
              </a:buClr>
              <a:buSzPts val="1200"/>
              <a:buFont typeface="Roboto"/>
              <a:buNone/>
            </a:pPr>
            <a:endParaRPr/>
          </a:p>
        </p:txBody>
      </p:sp>
      <p:sp>
        <p:nvSpPr>
          <p:cNvPr id="455" name="Google Shape;45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Clr>
                <a:schemeClr val="dk1"/>
              </a:buClr>
              <a:buSzPts val="1800"/>
              <a:buFont typeface="Arial"/>
              <a:buNone/>
            </a:pPr>
            <a:r>
              <a:rPr lang="en-US" i="1">
                <a:solidFill>
                  <a:srgbClr val="121212"/>
                </a:solidFill>
              </a:rPr>
              <a:t>Share something you enjoy doing or wish you could do more of. For example- an activity, tradition, a hobby. Or, something you wish you were able to do more of - baking, reading, walking, family nights, etc.</a:t>
            </a:r>
            <a:endParaRPr i="1">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b="1">
                <a:solidFill>
                  <a:srgbClr val="121212"/>
                </a:solidFill>
              </a:rPr>
              <a:t>Trainer Note: </a:t>
            </a:r>
            <a:r>
              <a:rPr lang="en-US">
                <a:solidFill>
                  <a:srgbClr val="121212"/>
                </a:solidFill>
              </a:rPr>
              <a:t>Share your own response to start the</a:t>
            </a:r>
            <a:r>
              <a:rPr lang="en-US">
                <a:solidFill>
                  <a:srgbClr val="12121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conversation. </a:t>
            </a: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endParaRPr>
              <a:solidFill>
                <a:srgbClr val="121212"/>
              </a:solidFill>
            </a:endParaRPr>
          </a:p>
          <a:p>
            <a:pPr marL="0" lvl="0" indent="0" algn="l" rtl="0">
              <a:lnSpc>
                <a:spcPct val="125000"/>
              </a:lnSpc>
              <a:spcBef>
                <a:spcPts val="0"/>
              </a:spcBef>
              <a:spcAft>
                <a:spcPts val="0"/>
              </a:spcAft>
              <a:buClr>
                <a:schemeClr val="dk1"/>
              </a:buClr>
              <a:buSzPts val="1800"/>
              <a:buFont typeface="Arial"/>
              <a:buNone/>
            </a:pPr>
            <a:r>
              <a:rPr lang="en-US" i="1">
                <a:solidFill>
                  <a:srgbClr val="121212"/>
                </a:solidFill>
              </a:rPr>
              <a:t>Thank you all for sharing! Now let’s find out a little more about what we’re going to be discussing. </a:t>
            </a:r>
            <a:endParaRPr i="1">
              <a:solidFill>
                <a:srgbClr val="121212"/>
              </a:solidFill>
            </a:endParaRPr>
          </a:p>
        </p:txBody>
      </p:sp>
      <p:sp>
        <p:nvSpPr>
          <p:cNvPr id="125" name="Google Shape;12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4: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200"/>
              <a:buFont typeface="Roboto"/>
              <a:buNone/>
            </a:pPr>
            <a:r>
              <a:rPr lang="en-US" b="1"/>
              <a:t>Trainer Note: </a:t>
            </a:r>
            <a:r>
              <a:rPr lang="en-US"/>
              <a:t>Only use this slide if you are hosting the cafe virtually.  If you are hosting in person, please refer to the Better Together Family Cafe Toolkit for more details.</a:t>
            </a:r>
            <a:endParaRPr/>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200"/>
              <a:buFont typeface="Roboto"/>
              <a:buNone/>
            </a:pPr>
            <a:r>
              <a:rPr lang="en-US" i="1"/>
              <a:t>Futureme.org is a website we suggest using for the Note to Self.  Type in your response, click “Choose a Date” and enter the date two weeks from today. Keep the letter private. Type in your email address. Click “Send to the Future!”  On your selected date, your note to self will arrive in your email to serve as a reminder of the positive experience you wanted to create for your family. </a:t>
            </a:r>
            <a:endParaRPr i="1"/>
          </a:p>
          <a:p>
            <a:pPr marL="0" lvl="0" indent="0" algn="l" rtl="0">
              <a:spcBef>
                <a:spcPts val="0"/>
              </a:spcBef>
              <a:spcAft>
                <a:spcPts val="0"/>
              </a:spcAft>
              <a:buClr>
                <a:schemeClr val="dk1"/>
              </a:buClr>
              <a:buSzPts val="1200"/>
              <a:buFont typeface="Roboto"/>
              <a:buNone/>
            </a:pPr>
            <a:endParaRPr/>
          </a:p>
          <a:p>
            <a:pPr marL="0" lvl="0" indent="0" algn="l" rtl="0">
              <a:spcBef>
                <a:spcPts val="0"/>
              </a:spcBef>
              <a:spcAft>
                <a:spcPts val="0"/>
              </a:spcAft>
              <a:buClr>
                <a:schemeClr val="dk1"/>
              </a:buClr>
              <a:buSzPts val="1600"/>
              <a:buFont typeface="Roboto"/>
              <a:buNone/>
            </a:pPr>
            <a:r>
              <a:rPr lang="en-US" b="1"/>
              <a:t>Background Information:</a:t>
            </a:r>
            <a:endParaRPr b="1"/>
          </a:p>
          <a:p>
            <a:pPr marL="0" lvl="0" indent="0" algn="l" rtl="0">
              <a:spcBef>
                <a:spcPts val="0"/>
              </a:spcBef>
              <a:spcAft>
                <a:spcPts val="0"/>
              </a:spcAft>
              <a:buClr>
                <a:schemeClr val="dk1"/>
              </a:buClr>
              <a:buSzPts val="1600"/>
              <a:buFont typeface="Roboto"/>
              <a:buNone/>
            </a:pPr>
            <a:r>
              <a:rPr lang="en-US" u="sng">
                <a:highlight>
                  <a:schemeClr val="lt1"/>
                </a:highlight>
                <a:hlinkClick r:id="rId3"/>
              </a:rPr>
              <a:t>https://www.futureme.org</a:t>
            </a:r>
            <a:r>
              <a:rPr lang="en-US">
                <a:highlight>
                  <a:schemeClr val="lt1"/>
                </a:highlight>
              </a:rPr>
              <a:t> is a website participants can use, especially virtually, to send the note to self. The link and information should be included in the follow up email if the cafe is done virtually. </a:t>
            </a:r>
            <a:endParaRPr>
              <a:highlight>
                <a:schemeClr val="lt1"/>
              </a:highlight>
              <a:latin typeface="Roboto"/>
              <a:ea typeface="Roboto"/>
              <a:cs typeface="Roboto"/>
              <a:sym typeface="Roboto"/>
            </a:endParaRPr>
          </a:p>
          <a:p>
            <a:pPr marL="0" lvl="0" indent="0" algn="l" rtl="0">
              <a:spcBef>
                <a:spcPts val="0"/>
              </a:spcBef>
              <a:spcAft>
                <a:spcPts val="0"/>
              </a:spcAft>
              <a:buClr>
                <a:schemeClr val="dk1"/>
              </a:buClr>
              <a:buSzPts val="1600"/>
              <a:buFont typeface="Roboto"/>
              <a:buNone/>
            </a:pPr>
            <a:endParaRPr b="1">
              <a:solidFill>
                <a:srgbClr val="000000"/>
              </a:solidFill>
            </a:endParaRPr>
          </a:p>
        </p:txBody>
      </p:sp>
      <p:sp>
        <p:nvSpPr>
          <p:cNvPr id="466" name="Google Shape;466;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3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t>Trainer Note: </a:t>
            </a:r>
            <a:r>
              <a:rPr lang="en-US"/>
              <a:t>This slide can be used to discuss any questions, evaluations, next steps, etc. </a:t>
            </a:r>
            <a:endParaRPr>
              <a:latin typeface="Roboto"/>
              <a:ea typeface="Roboto"/>
              <a:cs typeface="Roboto"/>
              <a:sym typeface="Roboto"/>
            </a:endParaRPr>
          </a:p>
        </p:txBody>
      </p:sp>
      <p:sp>
        <p:nvSpPr>
          <p:cNvPr id="475" name="Google Shape;47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6: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Type your notes</a:t>
            </a:r>
            <a:endParaRPr/>
          </a:p>
        </p:txBody>
      </p:sp>
      <p:sp>
        <p:nvSpPr>
          <p:cNvPr id="485" name="Google Shape;485;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US" i="1"/>
              <a:t>Objectives for this Better Together Cafe: </a:t>
            </a:r>
            <a:endParaRPr i="1"/>
          </a:p>
          <a:p>
            <a:pPr marL="323850" lvl="0" indent="-238125" algn="l" rtl="0">
              <a:lnSpc>
                <a:spcPct val="125000"/>
              </a:lnSpc>
              <a:spcBef>
                <a:spcPts val="0"/>
              </a:spcBef>
              <a:spcAft>
                <a:spcPts val="0"/>
              </a:spcAft>
              <a:buClr>
                <a:schemeClr val="dk1"/>
              </a:buClr>
              <a:buSzPts val="1200"/>
              <a:buFont typeface="Calibri"/>
              <a:buChar char="•"/>
            </a:pPr>
            <a:r>
              <a:rPr lang="en-US" i="1"/>
              <a:t>Understand the Four Building Blocks of HOPE (Healthy Outcomes from Positive Experiences).</a:t>
            </a:r>
            <a:endParaRPr i="1"/>
          </a:p>
          <a:p>
            <a:pPr marL="323850" lvl="0" indent="-238125" algn="l" rtl="0">
              <a:lnSpc>
                <a:spcPct val="125000"/>
              </a:lnSpc>
              <a:spcBef>
                <a:spcPts val="0"/>
              </a:spcBef>
              <a:spcAft>
                <a:spcPts val="0"/>
              </a:spcAft>
              <a:buClr>
                <a:schemeClr val="dk1"/>
              </a:buClr>
              <a:buSzPts val="1200"/>
              <a:buFont typeface="Calibri"/>
              <a:buChar char="•"/>
            </a:pPr>
            <a:r>
              <a:rPr lang="en-US" i="1"/>
              <a:t>Discuss the role that self-care and well-being plays in promoting the Building Blocks of HOPE.</a:t>
            </a:r>
            <a:endParaRPr i="1"/>
          </a:p>
          <a:p>
            <a:pPr marL="323850" lvl="0" indent="-238125" algn="l" rtl="0">
              <a:lnSpc>
                <a:spcPct val="125000"/>
              </a:lnSpc>
              <a:spcBef>
                <a:spcPts val="0"/>
              </a:spcBef>
              <a:spcAft>
                <a:spcPts val="0"/>
              </a:spcAft>
              <a:buClr>
                <a:schemeClr val="dk1"/>
              </a:buClr>
              <a:buSzPts val="1200"/>
              <a:buFont typeface="Calibri"/>
              <a:buChar char="•"/>
            </a:pPr>
            <a:r>
              <a:rPr lang="en-US" i="1"/>
              <a:t>Explore resiliency and growth that you and your family may have experienced in the recent past.</a:t>
            </a:r>
            <a:endParaRPr i="1"/>
          </a:p>
          <a:p>
            <a:pPr marL="0" lvl="0" indent="0" algn="l" rtl="0">
              <a:lnSpc>
                <a:spcPct val="125000"/>
              </a:lnSpc>
              <a:spcBef>
                <a:spcPts val="0"/>
              </a:spcBef>
              <a:spcAft>
                <a:spcPts val="0"/>
              </a:spcAft>
              <a:buNone/>
            </a:pPr>
            <a:endParaRPr i="1"/>
          </a:p>
          <a:p>
            <a:pPr marL="0" lvl="0" indent="0" algn="l" rtl="0">
              <a:lnSpc>
                <a:spcPct val="125000"/>
              </a:lnSpc>
              <a:spcBef>
                <a:spcPts val="0"/>
              </a:spcBef>
              <a:spcAft>
                <a:spcPts val="0"/>
              </a:spcAft>
              <a:buNone/>
            </a:pP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We are going to start by learning more about the Building Blocks of HOPE. </a:t>
            </a:r>
            <a:endParaRPr i="1"/>
          </a:p>
        </p:txBody>
      </p:sp>
      <p:sp>
        <p:nvSpPr>
          <p:cNvPr id="135" name="Google Shape;13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i="1"/>
              <a:t>Just as ACEs (Adverse Childhood Experiences) are organized into categories or domains, we see that PCEs (positive childhood experiences) can be organized into the Four Building Blocks. HOPE (Healthy Outcomes from Positive Experiences) centers around key Positive Childhood Experiences that buffer against the negative lifelong health effects caused by Adverse Childhood Experiences. These building blocks are essential for healthy development - even in the absence of ACES.</a:t>
            </a:r>
            <a:endParaRPr i="1"/>
          </a:p>
          <a:p>
            <a:pPr marL="0" lvl="0" indent="0" algn="l" rtl="0">
              <a:lnSpc>
                <a:spcPct val="100000"/>
              </a:lnSpc>
              <a:spcBef>
                <a:spcPts val="383"/>
              </a:spcBef>
              <a:spcAft>
                <a:spcPts val="0"/>
              </a:spcAft>
              <a:buClr>
                <a:schemeClr val="dk1"/>
              </a:buClr>
              <a:buSzPts val="1400"/>
              <a:buFont typeface="Arial"/>
              <a:buNone/>
            </a:pPr>
            <a:endParaRPr i="1"/>
          </a:p>
          <a:p>
            <a:pPr marL="0" lvl="0" indent="0" algn="l" rtl="0">
              <a:lnSpc>
                <a:spcPct val="100000"/>
              </a:lnSpc>
              <a:spcBef>
                <a:spcPts val="383"/>
              </a:spcBef>
              <a:spcAft>
                <a:spcPts val="0"/>
              </a:spcAft>
              <a:buClr>
                <a:schemeClr val="dk1"/>
              </a:buClr>
              <a:buSzPts val="1400"/>
              <a:buFont typeface="Calibri"/>
              <a:buNone/>
            </a:pPr>
            <a:r>
              <a:rPr lang="en-US" i="1"/>
              <a:t>Research shows that positive experiences promote children’s long-term health and well-being. They allow children to form strong relationships and meaningful connections, cultivate positive self-image and self-worth, provide a sense of belonging, and build skills to cope with stress in healthy ways.</a:t>
            </a:r>
            <a:endParaRPr i="1"/>
          </a:p>
          <a:p>
            <a:pPr marL="0" lvl="0" indent="0" algn="l" rtl="0">
              <a:lnSpc>
                <a:spcPct val="100000"/>
              </a:lnSpc>
              <a:spcBef>
                <a:spcPts val="383"/>
              </a:spcBef>
              <a:spcAft>
                <a:spcPts val="0"/>
              </a:spcAft>
              <a:buClr>
                <a:schemeClr val="dk1"/>
              </a:buClr>
              <a:buSzPts val="1400"/>
              <a:buFont typeface="Calibri"/>
              <a:buNone/>
            </a:pPr>
            <a:endParaRPr i="1"/>
          </a:p>
          <a:p>
            <a:pPr marL="0" lvl="0" indent="0" algn="l" rtl="0">
              <a:lnSpc>
                <a:spcPct val="100000"/>
              </a:lnSpc>
              <a:spcBef>
                <a:spcPts val="383"/>
              </a:spcBef>
              <a:spcAft>
                <a:spcPts val="0"/>
              </a:spcAft>
              <a:buClr>
                <a:schemeClr val="dk1"/>
              </a:buClr>
              <a:buSzPts val="1400"/>
              <a:buFont typeface="Arial"/>
              <a:buNone/>
            </a:pPr>
            <a:r>
              <a:rPr lang="en-US" i="1"/>
              <a:t>Now we will look deeper into each of the F</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our Building Blocks: Relationships, Environment, Engagement, and Emotional Growth </a:t>
            </a:r>
            <a:endParaRPr i="1"/>
          </a:p>
          <a:p>
            <a:pPr marL="0" lvl="0" indent="0" algn="l" rtl="0">
              <a:lnSpc>
                <a:spcPct val="100000"/>
              </a:lnSpc>
              <a:spcBef>
                <a:spcPts val="383"/>
              </a:spcBef>
              <a:spcAft>
                <a:spcPts val="0"/>
              </a:spcAft>
              <a:buClr>
                <a:schemeClr val="dk1"/>
              </a:buClr>
              <a:buSzPts val="1400"/>
              <a:buFont typeface="Arial"/>
              <a:buNone/>
            </a:pPr>
            <a:endParaRPr/>
          </a:p>
          <a:p>
            <a:pPr marL="0" lvl="0" indent="0" algn="l" rtl="0">
              <a:lnSpc>
                <a:spcPct val="100000"/>
              </a:lnSpc>
              <a:spcBef>
                <a:spcPts val="383"/>
              </a:spcBef>
              <a:spcAft>
                <a:spcPts val="0"/>
              </a:spcAft>
              <a:buClr>
                <a:schemeClr val="dk1"/>
              </a:buClr>
              <a:buSzPts val="1400"/>
              <a:buFont typeface="Arial"/>
              <a:buNone/>
            </a:pPr>
            <a:r>
              <a:rPr lang="en-US" b="1"/>
              <a:t>Background Information:</a:t>
            </a:r>
            <a:endParaRPr b="1"/>
          </a:p>
          <a:p>
            <a:pPr marL="0" lvl="0" indent="0" algn="l" rtl="0">
              <a:lnSpc>
                <a:spcPct val="100000"/>
              </a:lnSpc>
              <a:spcBef>
                <a:spcPts val="383"/>
              </a:spcBef>
              <a:spcAft>
                <a:spcPts val="0"/>
              </a:spcAft>
              <a:buClr>
                <a:schemeClr val="dk1"/>
              </a:buClr>
              <a:buSzPts val="1400"/>
              <a:buFont typeface="Arial"/>
              <a:buNone/>
            </a:pPr>
            <a:r>
              <a:rPr lang="en-US"/>
              <a:t>Information about HOPE &amp; the Mission- </a:t>
            </a:r>
            <a:r>
              <a:rPr lang="en-US" u="sng">
                <a:solidFill>
                  <a:schemeClr val="hlink"/>
                </a:solidFill>
                <a:hlinkClick r:id="rId3"/>
              </a:rPr>
              <a:t>Spreading-HOPE_FINAL_2.2.2021.pdf (positiveexperience.org)</a:t>
            </a:r>
            <a:r>
              <a:rPr lang="en-US"/>
              <a:t> </a:t>
            </a:r>
            <a:endParaRPr/>
          </a:p>
        </p:txBody>
      </p:sp>
      <p:sp>
        <p:nvSpPr>
          <p:cNvPr id="145" name="Google Shape;14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6: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a:t>Being in nurturing, supportive relationships are critical for children to develop into healthy, resilient adults.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key foundational relationships: parents/caregivers who respond to a child’s needs and have warm, responsive interactions.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adults outside of the family that take a genuine interest in a child and support their growth and development. </a:t>
            </a:r>
            <a:endParaRPr i="1"/>
          </a:p>
          <a:p>
            <a:pPr marL="171450" lvl="0" indent="-171450" algn="l" rtl="0">
              <a:lnSpc>
                <a:spcPct val="100000"/>
              </a:lnSpc>
              <a:spcBef>
                <a:spcPts val="383"/>
              </a:spcBef>
              <a:spcAft>
                <a:spcPts val="0"/>
              </a:spcAft>
              <a:buClr>
                <a:schemeClr val="dk1"/>
              </a:buClr>
              <a:buSzPts val="1400"/>
              <a:buFont typeface="Calibri"/>
              <a:buChar char="•"/>
            </a:pPr>
            <a:r>
              <a:rPr lang="en-US" i="1"/>
              <a:t>Having healthy, close, and positive relationships with </a:t>
            </a:r>
            <a:r>
              <a:rPr lang="en-US" i="1">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peers. </a:t>
            </a:r>
            <a:endParaRPr i="1"/>
          </a:p>
          <a:p>
            <a:pPr marL="0" lvl="0" indent="0" algn="l" rtl="0">
              <a:lnSpc>
                <a:spcPct val="100000"/>
              </a:lnSpc>
              <a:spcBef>
                <a:spcPts val="383"/>
              </a:spcBef>
              <a:spcAft>
                <a:spcPts val="0"/>
              </a:spcAft>
              <a:buNone/>
            </a:pPr>
            <a:endParaRPr i="1"/>
          </a:p>
          <a:p>
            <a:pPr marL="0" lvl="0" indent="0" algn="l" rtl="0">
              <a:lnSpc>
                <a:spcPct val="100000"/>
              </a:lnSpc>
              <a:spcBef>
                <a:spcPts val="383"/>
              </a:spcBef>
              <a:spcAft>
                <a:spcPts val="0"/>
              </a:spcAft>
              <a:buNone/>
            </a:pPr>
            <a:r>
              <a:rPr lang="en-US" i="1"/>
              <a:t>Let’s reflect on how we can create positive relationships for our family. </a:t>
            </a:r>
            <a:endParaRPr i="1"/>
          </a:p>
        </p:txBody>
      </p:sp>
      <p:sp>
        <p:nvSpPr>
          <p:cNvPr id="157" name="Google Shape;15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Trainer Note:</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Only read the suggested script that is most applicable for your training need. </a:t>
            </a:r>
            <a:r>
              <a:rPr lang="en-US" dirty="0"/>
              <a: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If it’s a blended session with both providers and families, just read the parent/family section. </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b="1" i="0" dirty="0"/>
              <a:t>For child care providers</a:t>
            </a:r>
            <a:r>
              <a:rPr lang="en-US" i="0" dirty="0"/>
              <a:t>: </a:t>
            </a:r>
            <a:r>
              <a:rPr lang="en-US" i="1" dirty="0"/>
              <a:t>Individuals that recall having these types of relationships during childhood experience significantly lower rates of depression and poor mental and physical health during adulthood. When working with families, especially vulnerable families affected by trauma, it is important to ask about the types of positive relationships a parent may recall from their childhood. This information can then be celebrated and used to help create opportunities for their children to experience the types of relationships encompassed by this Building Block of HOPE.</a:t>
            </a:r>
            <a:endParaRPr i="1" dirty="0"/>
          </a:p>
          <a:p>
            <a:pPr marL="0" lvl="0" indent="0" algn="l" rtl="0">
              <a:lnSpc>
                <a:spcPct val="100000"/>
              </a:lnSpc>
              <a:spcBef>
                <a:spcPts val="0"/>
              </a:spcBef>
              <a:spcAft>
                <a:spcPts val="0"/>
              </a:spcAft>
              <a:buClr>
                <a:schemeClr val="dk1"/>
              </a:buClr>
              <a:buSzPts val="1200"/>
              <a:buFont typeface="Calibri"/>
              <a:buNone/>
            </a:pPr>
            <a:endParaRPr b="1" dirty="0"/>
          </a:p>
          <a:p>
            <a:pPr marL="0" lvl="0" indent="0" algn="l" rtl="0">
              <a:lnSpc>
                <a:spcPct val="100000"/>
              </a:lnSpc>
              <a:spcBef>
                <a:spcPts val="0"/>
              </a:spcBef>
              <a:spcAft>
                <a:spcPts val="0"/>
              </a:spcAft>
              <a:buClr>
                <a:schemeClr val="dk1"/>
              </a:buClr>
              <a:buSzPts val="1200"/>
              <a:buFont typeface="Calibri"/>
              <a:buNone/>
            </a:pPr>
            <a:r>
              <a:rPr lang="en-US" b="1" dirty="0"/>
              <a:t>For parents/families: </a:t>
            </a:r>
            <a:r>
              <a:rPr lang="en-US" i="0" dirty="0"/>
              <a:t> </a:t>
            </a:r>
            <a:r>
              <a:rPr lang="en-US" i="1" dirty="0"/>
              <a:t>Individuals that recall having these types of relationships during childhood experience significantly lower rates of depression and poor mental and physical health during adulthood. We encourage you to think about these types of positive relationships from your own childhood.  Reflecting on this yourself can then be used to help create opportunities for your own children to experience these types of relationships encompassed by this Building Block of HOPE.</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r>
              <a:rPr lang="en-US" b="1" dirty="0"/>
              <a:t>Trainer Note:  </a:t>
            </a:r>
            <a:r>
              <a:rPr lang="en-US" dirty="0"/>
              <a:t>Ask for response-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As you think about the positive relationships in your life -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what characteristics have they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had?</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r>
              <a:rPr lang="en-US" i="1" dirty="0"/>
              <a:t> </a:t>
            </a:r>
            <a:endParaRPr i="1" dirty="0"/>
          </a:p>
          <a:p>
            <a:pPr marL="0" lvl="0" indent="0" algn="l" rtl="0">
              <a:lnSpc>
                <a:spcPct val="100000"/>
              </a:lnSpc>
              <a:spcBef>
                <a:spcPts val="0"/>
              </a:spcBef>
              <a:spcAft>
                <a:spcPts val="0"/>
              </a:spcAft>
              <a:buClr>
                <a:schemeClr val="dk1"/>
              </a:buClr>
              <a:buSzPts val="1200"/>
              <a:buFont typeface="Calibri"/>
              <a:buNone/>
            </a:pPr>
            <a:r>
              <a:rPr lang="en-US" i="1" dirty="0"/>
              <a:t>Maybe the relationships have been trusting, nurturing, supporting, etc.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r>
              <a:rPr lang="en-US" i="1" dirty="0"/>
              <a:t>The next B</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uilding Block</a:t>
            </a:r>
            <a:r>
              <a:rPr lang="en-US" i="1" dirty="0"/>
              <a:t> we will discuss is Environment. </a:t>
            </a:r>
            <a:endParaRPr i="1" dirty="0"/>
          </a:p>
          <a:p>
            <a:pPr marL="0" lvl="0" indent="0" algn="l" rtl="0">
              <a:lnSpc>
                <a:spcPct val="100000"/>
              </a:lnSpc>
              <a:spcBef>
                <a:spcPts val="0"/>
              </a:spcBef>
              <a:spcAft>
                <a:spcPts val="0"/>
              </a:spcAft>
              <a:buClr>
                <a:schemeClr val="dk1"/>
              </a:buClr>
              <a:buSzPts val="1200"/>
              <a:buFont typeface="Calibri"/>
              <a:buNone/>
            </a:pPr>
            <a:endParaRPr dirty="0"/>
          </a:p>
        </p:txBody>
      </p:sp>
      <p:sp>
        <p:nvSpPr>
          <p:cNvPr id="168" name="Google Shape;16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rgbClr val="000000"/>
                </a:solidFill>
                <a:latin typeface="Calibri"/>
                <a:ea typeface="Calibri"/>
                <a:cs typeface="Calibri"/>
                <a:sym typeface="Calibri"/>
              </a:rPr>
              <a:t>7</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383"/>
              </a:spcBef>
              <a:spcAft>
                <a:spcPts val="0"/>
              </a:spcAft>
              <a:buClr>
                <a:schemeClr val="dk1"/>
              </a:buClr>
              <a:buSzPts val="1400"/>
              <a:buFont typeface="Arial"/>
              <a:buNone/>
            </a:pPr>
            <a:r>
              <a:rPr lang="en-US" i="1" dirty="0"/>
              <a:t>Children who live, learn, and play in safe and stable environments are less likely to experience poor mental and physical health as adults. A safe, stable environment is:</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Secure in meeting a child’s basic needs, including adequate food, shelter, and healthcare.</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school or home where children feel emotionally safe </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nurturing home where a child is emotionally secure.</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stable school environment where children feel valued and receive high-quality education.</a:t>
            </a:r>
            <a:endParaRPr i="1" dirty="0"/>
          </a:p>
          <a:p>
            <a:pPr marL="171450" lvl="0" indent="-171450" algn="l" rtl="0">
              <a:lnSpc>
                <a:spcPct val="100000"/>
              </a:lnSpc>
              <a:spcBef>
                <a:spcPts val="383"/>
              </a:spcBef>
              <a:spcAft>
                <a:spcPts val="0"/>
              </a:spcAft>
              <a:buClr>
                <a:schemeClr val="dk1"/>
              </a:buClr>
              <a:buSzPts val="1400"/>
              <a:buFont typeface="Calibri"/>
              <a:buChar char="•"/>
            </a:pPr>
            <a:r>
              <a:rPr lang="en-US" i="1" dirty="0"/>
              <a:t>A community environment to play and interact with other children safely</a:t>
            </a:r>
            <a:r>
              <a:rPr lang="en-US" i="1"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a:t>
            </a:r>
            <a:endParaRPr i="1" dirty="0"/>
          </a:p>
          <a:p>
            <a:pPr marL="0" lvl="0" indent="0" algn="l" rtl="0">
              <a:lnSpc>
                <a:spcPct val="100000"/>
              </a:lnSpc>
              <a:spcBef>
                <a:spcPts val="383"/>
              </a:spcBef>
              <a:spcAft>
                <a:spcPts val="0"/>
              </a:spcAft>
              <a:buNone/>
            </a:pPr>
            <a:endParaRPr i="1" dirty="0"/>
          </a:p>
          <a:p>
            <a:pPr marL="0" lvl="0" indent="0" algn="l" rtl="0">
              <a:lnSpc>
                <a:spcPct val="100000"/>
              </a:lnSpc>
              <a:spcBef>
                <a:spcPts val="383"/>
              </a:spcBef>
              <a:spcAft>
                <a:spcPts val="0"/>
              </a:spcAft>
              <a:buNone/>
            </a:pPr>
            <a:r>
              <a:rPr lang="en-US" i="1" dirty="0"/>
              <a:t>Let’s see how our environment can create positive experiences. </a:t>
            </a:r>
            <a:endParaRPr i="1" dirty="0"/>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Trainer Note:</a:t>
            </a:r>
            <a:r>
              <a:rPr lang="en-US" dirty="0"/>
              <a:t> Only read the suggested script that is most applicable for your training need.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If it’s a blended session with both providers and families, just read the parent/family section. </a:t>
            </a:r>
            <a:endParaRPr dirty="0"/>
          </a:p>
          <a:p>
            <a:pPr marL="0" lvl="0" indent="0" algn="l" rtl="0">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r>
              <a:rPr lang="en-US" b="1" i="0" dirty="0"/>
              <a:t>For providers</a:t>
            </a:r>
            <a:r>
              <a:rPr lang="en-US" i="0" dirty="0"/>
              <a:t>:</a:t>
            </a:r>
            <a:r>
              <a:rPr lang="en-US" i="1" dirty="0"/>
              <a:t> It is crucial to ask caregivers about the types of environments their children are experiencing. Celebrate the positive and work with families to help ensure their child has the opportunity to live, learn and play in safe and nurturing environments.</a:t>
            </a:r>
            <a:endParaRPr i="1"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b="1" dirty="0"/>
              <a:t>For parents/families: </a:t>
            </a:r>
            <a:r>
              <a:rPr lang="en-US" i="1" dirty="0"/>
              <a:t>It’s important to think about the type of environment your children are experiencing.  Celebrate the positive and work to ensure your child has the opportunity to live, learn, and play in safe and nurturing environments.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Think about your child's environment - what positive things does your child experience in their environment</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a:t>
            </a:r>
            <a:endParaRPr dirty="0"/>
          </a:p>
          <a:p>
            <a:pPr marL="0" lvl="0" indent="0" algn="l" rtl="0">
              <a:lnSpc>
                <a:spcPct val="100000"/>
              </a:lnSpc>
              <a:spcBef>
                <a:spcPts val="0"/>
              </a:spcBef>
              <a:spcAft>
                <a:spcPts val="0"/>
              </a:spcAft>
              <a:buClr>
                <a:schemeClr val="dk1"/>
              </a:buClr>
              <a:buSzPts val="1200"/>
              <a:buFont typeface="Calibri"/>
              <a:buNone/>
            </a:pPr>
            <a:r>
              <a:rPr lang="en-US" i="1" dirty="0"/>
              <a:t>Do they have friends in their neighborhood they like to play with? Do you have a garden where they can enjoy learning outside? </a:t>
            </a:r>
            <a:endParaRPr i="1" dirty="0"/>
          </a:p>
          <a:p>
            <a:pPr marL="0" lvl="0" indent="0" algn="l" rtl="0">
              <a:lnSpc>
                <a:spcPct val="100000"/>
              </a:lnSpc>
              <a:spcBef>
                <a:spcPts val="0"/>
              </a:spcBef>
              <a:spcAft>
                <a:spcPts val="0"/>
              </a:spcAft>
              <a:buClr>
                <a:schemeClr val="dk1"/>
              </a:buClr>
              <a:buSzPts val="1200"/>
              <a:buFont typeface="Calibri"/>
              <a:buNone/>
            </a:pPr>
            <a:endParaRPr i="1" dirty="0"/>
          </a:p>
          <a:p>
            <a:pPr marL="0" lvl="0" indent="0" algn="l" rtl="0">
              <a:lnSpc>
                <a:spcPct val="100000"/>
              </a:lnSpc>
              <a:spcBef>
                <a:spcPts val="0"/>
              </a:spcBef>
              <a:spcAft>
                <a:spcPts val="0"/>
              </a:spcAft>
              <a:buClr>
                <a:schemeClr val="dk1"/>
              </a:buClr>
              <a:buSzPts val="1200"/>
              <a:buFont typeface="Calibri"/>
              <a:buNone/>
            </a:pPr>
            <a:r>
              <a:rPr lang="en-US" i="1" dirty="0"/>
              <a:t>We will now move on to discuss the </a:t>
            </a:r>
            <a:r>
              <a:rPr lang="en-US" i="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Engagement</a:t>
            </a:r>
            <a:r>
              <a:rPr lang="en-US" i="1" dirty="0"/>
              <a:t> Building Block. </a:t>
            </a:r>
            <a:endParaRPr i="1" dirty="0"/>
          </a:p>
        </p:txBody>
      </p:sp>
      <p:sp>
        <p:nvSpPr>
          <p:cNvPr id="187" name="Google Shape;18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80"/>
              </a:spcBef>
              <a:spcAft>
                <a:spcPts val="0"/>
              </a:spcAft>
              <a:buClr>
                <a:schemeClr val="dk1"/>
              </a:buClr>
              <a:buSzPts val="2400"/>
              <a:buNone/>
              <a:defRPr sz="2400"/>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1" name="Google Shape;71;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2" name="Google Shape;72;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4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4" name="Google Shape;84;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455390" y="731520"/>
            <a:ext cx="11710035" cy="32186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sldNum" idx="12"/>
          </p:nvPr>
        </p:nvSpPr>
        <p:spPr>
          <a:xfrm>
            <a:off x="9189125" y="6780109"/>
            <a:ext cx="2927509" cy="38946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r>
              <a:rPr lang="en-US"/>
              <a:t>  </a:t>
            </a:r>
            <a:endParaRPr sz="128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 name="Google Shape;2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3" name="Google Shape;3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9" name="Google Shape;39;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8" name="Google Shape;48;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9" name="Google Shape;4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4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4" name="Google Shape;64;p4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jp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0.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1.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3.jpg"/><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6.jpg"/><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7.jpg"/><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jp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6.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
          <p:cNvSpPr/>
          <p:nvPr/>
        </p:nvSpPr>
        <p:spPr>
          <a:xfrm>
            <a:off x="1266825" y="620600"/>
            <a:ext cx="10477500" cy="4603800"/>
          </a:xfrm>
          <a:prstGeom prst="rect">
            <a:avLst/>
          </a:prstGeom>
          <a:noFill/>
          <a:ln>
            <a:noFill/>
          </a:ln>
        </p:spPr>
        <p:txBody>
          <a:bodyPr spcFirstLastPara="1" wrap="square" lIns="0" tIns="0" rIns="0" bIns="0" anchor="t" anchorCtr="0">
            <a:noAutofit/>
          </a:bodyPr>
          <a:lstStyle/>
          <a:p>
            <a:pPr marL="0" marR="0" lvl="0" indent="0" algn="ctr" rtl="0">
              <a:lnSpc>
                <a:spcPct val="125000"/>
              </a:lnSpc>
              <a:spcBef>
                <a:spcPts val="0"/>
              </a:spcBef>
              <a:spcAft>
                <a:spcPts val="0"/>
              </a:spcAft>
              <a:buClr>
                <a:srgbClr val="000000"/>
              </a:buClr>
              <a:buSzPts val="8250"/>
              <a:buFont typeface="Arial"/>
              <a:buNone/>
            </a:pPr>
            <a:r>
              <a:rPr lang="en-US" sz="8250" b="1" dirty="0">
                <a:solidFill>
                  <a:srgbClr val="2061A3"/>
                </a:solidFill>
                <a:latin typeface="Roboto"/>
                <a:ea typeface="Roboto"/>
                <a:cs typeface="Roboto"/>
                <a:sym typeface="Roboto"/>
              </a:rPr>
              <a:t>Better Together Family Café:</a:t>
            </a:r>
            <a:endParaRPr sz="8250" b="1" dirty="0">
              <a:solidFill>
                <a:srgbClr val="2061A3"/>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8250"/>
              <a:buFont typeface="Arial"/>
              <a:buNone/>
            </a:pPr>
            <a:r>
              <a:rPr lang="en-US" sz="8250" b="1" i="0" u="none" strike="noStrike" cap="none" dirty="0">
                <a:solidFill>
                  <a:srgbClr val="2061A3"/>
                </a:solidFill>
                <a:latin typeface="Roboto"/>
                <a:ea typeface="Roboto"/>
                <a:cs typeface="Roboto"/>
                <a:sym typeface="Roboto"/>
              </a:rPr>
              <a:t>Building HOPE and Resilience Together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10"/>
          <p:cNvPicPr preferRelativeResize="0"/>
          <p:nvPr/>
        </p:nvPicPr>
        <p:blipFill rotWithShape="1">
          <a:blip r:embed="rId3">
            <a:alphaModFix/>
          </a:blip>
          <a:srcRect/>
          <a:stretch/>
        </p:blipFill>
        <p:spPr>
          <a:xfrm>
            <a:off x="11696569" y="6200775"/>
            <a:ext cx="1314582" cy="1095822"/>
          </a:xfrm>
          <a:prstGeom prst="rect">
            <a:avLst/>
          </a:prstGeom>
          <a:noFill/>
          <a:ln>
            <a:noFill/>
          </a:ln>
        </p:spPr>
      </p:pic>
      <p:pic>
        <p:nvPicPr>
          <p:cNvPr id="198" name="Google Shape;198;p10"/>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sp>
        <p:nvSpPr>
          <p:cNvPr id="199" name="Google Shape;199;p10"/>
          <p:cNvSpPr/>
          <p:nvPr/>
        </p:nvSpPr>
        <p:spPr>
          <a:xfrm>
            <a:off x="808062" y="657225"/>
            <a:ext cx="11382375"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The Four Building Blocks of HOPE: Engagement</a:t>
            </a:r>
            <a:endParaRPr sz="3750" b="1" i="0" u="none" strike="noStrike" cap="none">
              <a:solidFill>
                <a:srgbClr val="121212"/>
              </a:solidFill>
              <a:latin typeface="Roboto"/>
              <a:ea typeface="Roboto"/>
              <a:cs typeface="Roboto"/>
              <a:sym typeface="Roboto"/>
            </a:endParaRPr>
          </a:p>
        </p:txBody>
      </p:sp>
      <p:pic>
        <p:nvPicPr>
          <p:cNvPr id="200" name="Google Shape;200;p10"/>
          <p:cNvPicPr preferRelativeResize="0"/>
          <p:nvPr/>
        </p:nvPicPr>
        <p:blipFill rotWithShape="1">
          <a:blip r:embed="rId5">
            <a:alphaModFix/>
          </a:blip>
          <a:srcRect l="17420" t="50018" r="16544" b="27374"/>
          <a:stretch/>
        </p:blipFill>
        <p:spPr>
          <a:xfrm>
            <a:off x="1752124" y="2375573"/>
            <a:ext cx="9339926" cy="2906954"/>
          </a:xfrm>
          <a:prstGeom prst="rect">
            <a:avLst/>
          </a:prstGeom>
          <a:noFill/>
          <a:ln>
            <a:noFill/>
          </a:ln>
        </p:spPr>
      </p:pic>
      <p:pic>
        <p:nvPicPr>
          <p:cNvPr id="201" name="Google Shape;201;p10"/>
          <p:cNvPicPr preferRelativeResize="0"/>
          <p:nvPr/>
        </p:nvPicPr>
        <p:blipFill rotWithShape="1">
          <a:blip r:embed="rId6">
            <a:alphaModFix/>
          </a:blip>
          <a:srcRect/>
          <a:stretch/>
        </p:blipFill>
        <p:spPr>
          <a:xfrm>
            <a:off x="276225" y="6620425"/>
            <a:ext cx="1482675" cy="589602"/>
          </a:xfrm>
          <a:prstGeom prst="rect">
            <a:avLst/>
          </a:prstGeom>
          <a:noFill/>
          <a:ln>
            <a:noFill/>
          </a:ln>
        </p:spPr>
      </p:pic>
      <p:sp>
        <p:nvSpPr>
          <p:cNvPr id="202" name="Google Shape;202;p10"/>
          <p:cNvSpPr/>
          <p:nvPr/>
        </p:nvSpPr>
        <p:spPr>
          <a:xfrm>
            <a:off x="1892411" y="6821143"/>
            <a:ext cx="9704858" cy="319127"/>
          </a:xfrm>
          <a:prstGeom prst="rect">
            <a:avLst/>
          </a:prstGeom>
          <a:noFill/>
          <a:ln>
            <a:noFill/>
          </a:ln>
        </p:spPr>
        <p:txBody>
          <a:bodyPr spcFirstLastPara="1" wrap="square" lIns="97500" tIns="48725" rIns="97500" bIns="487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p:nvPr/>
        </p:nvSpPr>
        <p:spPr>
          <a:xfrm>
            <a:off x="2029057" y="1065669"/>
            <a:ext cx="9247860" cy="5241631"/>
          </a:xfrm>
          <a:prstGeom prst="rect">
            <a:avLst/>
          </a:prstGeom>
          <a:solidFill>
            <a:srgbClr val="BECE30"/>
          </a:solidFill>
          <a:ln w="12700" cap="flat" cmpd="sng">
            <a:solidFill>
              <a:srgbClr val="BECE30"/>
            </a:solidFill>
            <a:prstDash val="solid"/>
            <a:miter lim="800000"/>
            <a:headEnd type="none" w="sm" len="sm"/>
            <a:tailEnd type="none" w="sm" len="sm"/>
          </a:ln>
        </p:spPr>
        <p:txBody>
          <a:bodyPr spcFirstLastPara="1" wrap="square" lIns="97500" tIns="48725" rIns="97500" bIns="48725" anchor="ctr" anchorCtr="0">
            <a:noAutofit/>
          </a:bodyPr>
          <a:lstStyle/>
          <a:p>
            <a:pPr marL="0" marR="0" lvl="0" indent="0" algn="ctr" rtl="0">
              <a:lnSpc>
                <a:spcPct val="100000"/>
              </a:lnSpc>
              <a:spcBef>
                <a:spcPts val="0"/>
              </a:spcBef>
              <a:spcAft>
                <a:spcPts val="0"/>
              </a:spcAft>
              <a:buClr>
                <a:srgbClr val="000000"/>
              </a:buClr>
              <a:buSzPts val="1493"/>
              <a:buFont typeface="Arial"/>
              <a:buNone/>
            </a:pPr>
            <a:endParaRPr sz="1493" b="0" i="0" u="none" strike="noStrike" cap="none">
              <a:solidFill>
                <a:srgbClr val="FFFFFF"/>
              </a:solidFill>
              <a:latin typeface="Calibri"/>
              <a:ea typeface="Calibri"/>
              <a:cs typeface="Calibri"/>
              <a:sym typeface="Calibri"/>
            </a:endParaRPr>
          </a:p>
        </p:txBody>
      </p:sp>
      <p:pic>
        <p:nvPicPr>
          <p:cNvPr id="209" name="Google Shape;209;p11"/>
          <p:cNvPicPr preferRelativeResize="0"/>
          <p:nvPr/>
        </p:nvPicPr>
        <p:blipFill rotWithShape="1">
          <a:blip r:embed="rId3">
            <a:alphaModFix/>
          </a:blip>
          <a:srcRect/>
          <a:stretch/>
        </p:blipFill>
        <p:spPr>
          <a:xfrm>
            <a:off x="1906237" y="966330"/>
            <a:ext cx="9208642" cy="5179861"/>
          </a:xfrm>
          <a:prstGeom prst="rect">
            <a:avLst/>
          </a:prstGeom>
          <a:noFill/>
          <a:ln w="57150" cap="flat" cmpd="sng">
            <a:solidFill>
              <a:srgbClr val="BECE30"/>
            </a:solidFill>
            <a:prstDash val="solid"/>
            <a:round/>
            <a:headEnd type="none" w="sm" len="sm"/>
            <a:tailEnd type="none" w="sm" len="sm"/>
          </a:ln>
        </p:spPr>
      </p:pic>
      <p:sp>
        <p:nvSpPr>
          <p:cNvPr id="210" name="Google Shape;210;p11"/>
          <p:cNvSpPr txBox="1"/>
          <p:nvPr/>
        </p:nvSpPr>
        <p:spPr>
          <a:xfrm>
            <a:off x="310232" y="6856420"/>
            <a:ext cx="3693363" cy="283112"/>
          </a:xfrm>
          <a:prstGeom prst="rect">
            <a:avLst/>
          </a:prstGeom>
          <a:noFill/>
          <a:ln>
            <a:noFill/>
          </a:ln>
        </p:spPr>
        <p:txBody>
          <a:bodyPr spcFirstLastPara="1" wrap="square" lIns="97500" tIns="48725" rIns="97500" bIns="487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Photo by tribesh kayastha on Unsplash</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12"/>
          <p:cNvPicPr preferRelativeResize="0"/>
          <p:nvPr/>
        </p:nvPicPr>
        <p:blipFill rotWithShape="1">
          <a:blip r:embed="rId3">
            <a:alphaModFix/>
          </a:blip>
          <a:srcRect/>
          <a:stretch/>
        </p:blipFill>
        <p:spPr>
          <a:xfrm>
            <a:off x="11696569" y="6200775"/>
            <a:ext cx="1314582" cy="1095822"/>
          </a:xfrm>
          <a:prstGeom prst="rect">
            <a:avLst/>
          </a:prstGeom>
          <a:noFill/>
          <a:ln>
            <a:noFill/>
          </a:ln>
        </p:spPr>
      </p:pic>
      <p:pic>
        <p:nvPicPr>
          <p:cNvPr id="217" name="Google Shape;217;p12"/>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sp>
        <p:nvSpPr>
          <p:cNvPr id="218" name="Google Shape;218;p12"/>
          <p:cNvSpPr/>
          <p:nvPr/>
        </p:nvSpPr>
        <p:spPr>
          <a:xfrm>
            <a:off x="808062" y="657225"/>
            <a:ext cx="11382375"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600"/>
              <a:buFont typeface="Arial"/>
              <a:buNone/>
            </a:pPr>
            <a:r>
              <a:rPr lang="en-US" sz="3600" b="1" i="0" u="none" strike="noStrike" cap="none">
                <a:solidFill>
                  <a:srgbClr val="121212"/>
                </a:solidFill>
                <a:latin typeface="Roboto"/>
                <a:ea typeface="Roboto"/>
                <a:cs typeface="Roboto"/>
                <a:sym typeface="Roboto"/>
              </a:rPr>
              <a:t>The Four Building Blocks of HOPE: Emotional Growth</a:t>
            </a:r>
            <a:endParaRPr sz="3600" b="1" i="0" u="none" strike="noStrike" cap="none">
              <a:solidFill>
                <a:srgbClr val="121212"/>
              </a:solidFill>
              <a:latin typeface="Roboto"/>
              <a:ea typeface="Roboto"/>
              <a:cs typeface="Roboto"/>
              <a:sym typeface="Roboto"/>
            </a:endParaRPr>
          </a:p>
        </p:txBody>
      </p:sp>
      <p:pic>
        <p:nvPicPr>
          <p:cNvPr id="219" name="Google Shape;219;p12"/>
          <p:cNvPicPr preferRelativeResize="0"/>
          <p:nvPr/>
        </p:nvPicPr>
        <p:blipFill rotWithShape="1">
          <a:blip r:embed="rId5">
            <a:alphaModFix/>
          </a:blip>
          <a:srcRect l="17420" t="72910" r="16544"/>
          <a:stretch/>
        </p:blipFill>
        <p:spPr>
          <a:xfrm>
            <a:off x="1774993" y="2472874"/>
            <a:ext cx="9100747" cy="3394501"/>
          </a:xfrm>
          <a:prstGeom prst="rect">
            <a:avLst/>
          </a:prstGeom>
          <a:noFill/>
          <a:ln>
            <a:noFill/>
          </a:ln>
        </p:spPr>
      </p:pic>
      <p:pic>
        <p:nvPicPr>
          <p:cNvPr id="220" name="Google Shape;220;p12"/>
          <p:cNvPicPr preferRelativeResize="0"/>
          <p:nvPr/>
        </p:nvPicPr>
        <p:blipFill rotWithShape="1">
          <a:blip r:embed="rId6">
            <a:alphaModFix/>
          </a:blip>
          <a:srcRect/>
          <a:stretch/>
        </p:blipFill>
        <p:spPr>
          <a:xfrm>
            <a:off x="276225" y="6620425"/>
            <a:ext cx="1482675" cy="589602"/>
          </a:xfrm>
          <a:prstGeom prst="rect">
            <a:avLst/>
          </a:prstGeom>
          <a:noFill/>
          <a:ln>
            <a:noFill/>
          </a:ln>
        </p:spPr>
      </p:pic>
      <p:sp>
        <p:nvSpPr>
          <p:cNvPr id="221" name="Google Shape;221;p12"/>
          <p:cNvSpPr/>
          <p:nvPr/>
        </p:nvSpPr>
        <p:spPr>
          <a:xfrm>
            <a:off x="1892411" y="6821143"/>
            <a:ext cx="9704858" cy="319127"/>
          </a:xfrm>
          <a:prstGeom prst="rect">
            <a:avLst/>
          </a:prstGeom>
          <a:noFill/>
          <a:ln>
            <a:noFill/>
          </a:ln>
        </p:spPr>
        <p:txBody>
          <a:bodyPr spcFirstLastPara="1" wrap="square" lIns="97500" tIns="48725" rIns="97500" bIns="487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6"/>
        <p:cNvGrpSpPr/>
        <p:nvPr/>
      </p:nvGrpSpPr>
      <p:grpSpPr>
        <a:xfrm>
          <a:off x="0" y="0"/>
          <a:ext cx="0" cy="0"/>
          <a:chOff x="0" y="0"/>
          <a:chExt cx="0" cy="0"/>
        </a:xfrm>
      </p:grpSpPr>
      <p:sp>
        <p:nvSpPr>
          <p:cNvPr id="227" name="Google Shape;227;p13"/>
          <p:cNvSpPr/>
          <p:nvPr/>
        </p:nvSpPr>
        <p:spPr>
          <a:xfrm>
            <a:off x="1009650" y="788913"/>
            <a:ext cx="10982325" cy="762000"/>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Why HOPE?</a:t>
            </a:r>
            <a:endParaRPr sz="1400" b="0" i="0" u="none" strike="noStrike" cap="none">
              <a:solidFill>
                <a:srgbClr val="000000"/>
              </a:solidFill>
              <a:latin typeface="Arial"/>
              <a:ea typeface="Arial"/>
              <a:cs typeface="Arial"/>
              <a:sym typeface="Arial"/>
            </a:endParaRPr>
          </a:p>
        </p:txBody>
      </p:sp>
      <p:pic>
        <p:nvPicPr>
          <p:cNvPr id="228" name="Google Shape;228;p13"/>
          <p:cNvPicPr preferRelativeResize="0"/>
          <p:nvPr/>
        </p:nvPicPr>
        <p:blipFill rotWithShape="1">
          <a:blip r:embed="rId3">
            <a:alphaModFix/>
          </a:blip>
          <a:srcRect/>
          <a:stretch/>
        </p:blipFill>
        <p:spPr>
          <a:xfrm rot="10800000" flipH="1">
            <a:off x="6143625" y="-9525"/>
            <a:ext cx="738981" cy="266700"/>
          </a:xfrm>
          <a:prstGeom prst="rect">
            <a:avLst/>
          </a:prstGeom>
          <a:noFill/>
          <a:ln>
            <a:noFill/>
          </a:ln>
        </p:spPr>
      </p:pic>
      <p:pic>
        <p:nvPicPr>
          <p:cNvPr id="229" name="Google Shape;229;p13"/>
          <p:cNvPicPr preferRelativeResize="0"/>
          <p:nvPr/>
        </p:nvPicPr>
        <p:blipFill rotWithShape="1">
          <a:blip r:embed="rId4">
            <a:alphaModFix/>
          </a:blip>
          <a:srcRect/>
          <a:stretch/>
        </p:blipFill>
        <p:spPr>
          <a:xfrm>
            <a:off x="11696569" y="6200775"/>
            <a:ext cx="1314582" cy="1095822"/>
          </a:xfrm>
          <a:prstGeom prst="rect">
            <a:avLst/>
          </a:prstGeom>
          <a:noFill/>
          <a:ln>
            <a:noFill/>
          </a:ln>
        </p:spPr>
      </p:pic>
      <p:sp>
        <p:nvSpPr>
          <p:cNvPr id="230" name="Google Shape;230;p13"/>
          <p:cNvSpPr/>
          <p:nvPr/>
        </p:nvSpPr>
        <p:spPr>
          <a:xfrm>
            <a:off x="1018574" y="2190750"/>
            <a:ext cx="11041135" cy="2571750"/>
          </a:xfrm>
          <a:prstGeom prst="rect">
            <a:avLst/>
          </a:prstGeom>
          <a:noFill/>
          <a:ln>
            <a:noFill/>
          </a:ln>
        </p:spPr>
        <p:txBody>
          <a:bodyPr spcFirstLastPara="1" wrap="square" lIns="95250" tIns="95250" rIns="95250" bIns="0" anchor="t" anchorCtr="0">
            <a:noAutofit/>
          </a:bodyPr>
          <a:lstStyle/>
          <a:p>
            <a:pPr marL="0" marR="0" lvl="0" indent="0" algn="ctr" rtl="0">
              <a:lnSpc>
                <a:spcPct val="125000"/>
              </a:lnSpc>
              <a:spcBef>
                <a:spcPts val="0"/>
              </a:spcBef>
              <a:spcAft>
                <a:spcPts val="0"/>
              </a:spcAft>
              <a:buClr>
                <a:srgbClr val="000000"/>
              </a:buClr>
              <a:buSzPts val="2550"/>
              <a:buFont typeface="Arial"/>
              <a:buNone/>
            </a:pPr>
            <a:r>
              <a:rPr lang="en-US" sz="2550" b="0" i="0" u="none" strike="noStrike" cap="none">
                <a:solidFill>
                  <a:srgbClr val="292929"/>
                </a:solidFill>
                <a:latin typeface="Roboto"/>
                <a:ea typeface="Roboto"/>
                <a:cs typeface="Roboto"/>
                <a:sym typeface="Roboto"/>
              </a:rPr>
              <a:t>Positive experiences can alleviate toxic stress and help children grow into more resilient, healthier adults. </a:t>
            </a:r>
            <a:endParaRPr sz="14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2550"/>
              <a:buFont typeface="Arial"/>
              <a:buNone/>
            </a:pPr>
            <a:r>
              <a:rPr lang="en-US" sz="2550" b="0" i="0" u="none" strike="noStrike" cap="none">
                <a:solidFill>
                  <a:srgbClr val="292929"/>
                </a:solidFill>
                <a:latin typeface="Roboto"/>
                <a:ea typeface="Roboto"/>
                <a:cs typeface="Roboto"/>
                <a:sym typeface="Roboto"/>
              </a:rPr>
              <a:t>HOPE aims to evolve our understanding and support </a:t>
            </a:r>
            <a:endParaRPr sz="14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550"/>
              <a:buFont typeface="Arial"/>
              <a:buNone/>
            </a:pPr>
            <a:r>
              <a:rPr lang="en-US" sz="2550" b="0" i="0" u="none" strike="noStrike" cap="none">
                <a:solidFill>
                  <a:srgbClr val="292929"/>
                </a:solidFill>
                <a:latin typeface="Roboto"/>
                <a:ea typeface="Roboto"/>
                <a:cs typeface="Roboto"/>
                <a:sym typeface="Roboto"/>
              </a:rPr>
              <a:t>of these key experiences.</a:t>
            </a:r>
            <a:endParaRPr sz="1400" b="0" i="0" u="none" strike="noStrike" cap="none">
              <a:solidFill>
                <a:srgbClr val="000000"/>
              </a:solidFill>
              <a:latin typeface="Arial"/>
              <a:ea typeface="Arial"/>
              <a:cs typeface="Arial"/>
              <a:sym typeface="Arial"/>
            </a:endParaRPr>
          </a:p>
        </p:txBody>
      </p:sp>
      <p:pic>
        <p:nvPicPr>
          <p:cNvPr id="231" name="Google Shape;231;p13" descr="Curricula-Concepts-logo SMALL.png"/>
          <p:cNvPicPr preferRelativeResize="0"/>
          <p:nvPr/>
        </p:nvPicPr>
        <p:blipFill rotWithShape="1">
          <a:blip r:embed="rId5">
            <a:alphaModFix/>
          </a:blip>
          <a:srcRect/>
          <a:stretch/>
        </p:blipFill>
        <p:spPr>
          <a:xfrm>
            <a:off x="449924" y="6555100"/>
            <a:ext cx="1685521" cy="48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pic>
        <p:nvPicPr>
          <p:cNvPr id="237" name="Google Shape;237;p15"/>
          <p:cNvPicPr preferRelativeResize="0"/>
          <p:nvPr/>
        </p:nvPicPr>
        <p:blipFill rotWithShape="1">
          <a:blip r:embed="rId3">
            <a:alphaModFix/>
          </a:blip>
          <a:srcRect/>
          <a:stretch/>
        </p:blipFill>
        <p:spPr>
          <a:xfrm rot="5400000" flipH="1">
            <a:off x="-200025" y="847725"/>
            <a:ext cx="666750" cy="285750"/>
          </a:xfrm>
          <a:prstGeom prst="rect">
            <a:avLst/>
          </a:prstGeom>
          <a:noFill/>
          <a:ln>
            <a:noFill/>
          </a:ln>
        </p:spPr>
      </p:pic>
      <p:sp>
        <p:nvSpPr>
          <p:cNvPr id="238" name="Google Shape;238;p15"/>
          <p:cNvSpPr/>
          <p:nvPr/>
        </p:nvSpPr>
        <p:spPr>
          <a:xfrm>
            <a:off x="808062" y="657225"/>
            <a:ext cx="11382375"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Partner Activity</a:t>
            </a:r>
            <a:endParaRPr sz="1400" b="0" i="0" u="none" strike="noStrike" cap="none">
              <a:solidFill>
                <a:srgbClr val="000000"/>
              </a:solidFill>
              <a:latin typeface="Arial"/>
              <a:ea typeface="Arial"/>
              <a:cs typeface="Arial"/>
              <a:sym typeface="Arial"/>
            </a:endParaRPr>
          </a:p>
        </p:txBody>
      </p:sp>
      <p:pic>
        <p:nvPicPr>
          <p:cNvPr id="239" name="Google Shape;239;p15"/>
          <p:cNvPicPr preferRelativeResize="0"/>
          <p:nvPr/>
        </p:nvPicPr>
        <p:blipFill rotWithShape="1">
          <a:blip r:embed="rId4">
            <a:alphaModFix/>
          </a:blip>
          <a:srcRect/>
          <a:stretch/>
        </p:blipFill>
        <p:spPr>
          <a:xfrm>
            <a:off x="4856187" y="1724025"/>
            <a:ext cx="7151521" cy="4343400"/>
          </a:xfrm>
          <a:prstGeom prst="rect">
            <a:avLst/>
          </a:prstGeom>
          <a:noFill/>
          <a:ln>
            <a:noFill/>
          </a:ln>
        </p:spPr>
      </p:pic>
      <p:sp>
        <p:nvSpPr>
          <p:cNvPr id="240" name="Google Shape;240;p15"/>
          <p:cNvSpPr/>
          <p:nvPr/>
        </p:nvSpPr>
        <p:spPr>
          <a:xfrm>
            <a:off x="5218137" y="2095500"/>
            <a:ext cx="6429375" cy="257175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550"/>
              <a:buFont typeface="Arial"/>
              <a:buNone/>
            </a:pPr>
            <a:r>
              <a:rPr lang="en-US" sz="2550" b="0" i="0" u="none" strike="noStrike" cap="none">
                <a:solidFill>
                  <a:srgbClr val="000000"/>
                </a:solidFill>
                <a:latin typeface="Roboto"/>
                <a:ea typeface="Roboto"/>
                <a:cs typeface="Roboto"/>
                <a:sym typeface="Roboto"/>
              </a:rPr>
              <a:t>Think about a time in your life when things were going really well. </a:t>
            </a:r>
            <a:endParaRPr sz="2550" b="0" i="0" u="none" strike="noStrike" cap="none">
              <a:solidFill>
                <a:srgbClr val="000000"/>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000000"/>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550"/>
              <a:buFont typeface="Arial"/>
              <a:buNone/>
            </a:pPr>
            <a:r>
              <a:rPr lang="en-US" sz="2550" b="0" i="0" u="none" strike="noStrike" cap="none">
                <a:solidFill>
                  <a:srgbClr val="000000"/>
                </a:solidFill>
                <a:latin typeface="Roboto"/>
                <a:ea typeface="Roboto"/>
                <a:cs typeface="Roboto"/>
                <a:sym typeface="Roboto"/>
              </a:rPr>
              <a:t>What made that so? </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000000"/>
              </a:solidFill>
              <a:latin typeface="Roboto"/>
              <a:ea typeface="Roboto"/>
              <a:cs typeface="Roboto"/>
              <a:sym typeface="Roboto"/>
            </a:endParaRPr>
          </a:p>
        </p:txBody>
      </p:sp>
      <p:pic>
        <p:nvPicPr>
          <p:cNvPr id="241" name="Google Shape;241;p15"/>
          <p:cNvPicPr preferRelativeResize="0"/>
          <p:nvPr/>
        </p:nvPicPr>
        <p:blipFill rotWithShape="1">
          <a:blip r:embed="rId5">
            <a:alphaModFix/>
          </a:blip>
          <a:srcRect/>
          <a:stretch/>
        </p:blipFill>
        <p:spPr>
          <a:xfrm>
            <a:off x="11696569" y="6200775"/>
            <a:ext cx="1314582" cy="1095822"/>
          </a:xfrm>
          <a:prstGeom prst="rect">
            <a:avLst/>
          </a:prstGeom>
          <a:noFill/>
          <a:ln>
            <a:noFill/>
          </a:ln>
        </p:spPr>
      </p:pic>
      <p:pic>
        <p:nvPicPr>
          <p:cNvPr id="242" name="Google Shape;242;p15"/>
          <p:cNvPicPr preferRelativeResize="0"/>
          <p:nvPr/>
        </p:nvPicPr>
        <p:blipFill rotWithShape="1">
          <a:blip r:embed="rId6">
            <a:alphaModFix/>
          </a:blip>
          <a:srcRect/>
          <a:stretch/>
        </p:blipFill>
        <p:spPr>
          <a:xfrm>
            <a:off x="956567" y="1724025"/>
            <a:ext cx="3905214" cy="4343400"/>
          </a:xfrm>
          <a:prstGeom prst="rect">
            <a:avLst/>
          </a:prstGeom>
          <a:noFill/>
          <a:ln>
            <a:noFill/>
          </a:ln>
        </p:spPr>
      </p:pic>
      <p:pic>
        <p:nvPicPr>
          <p:cNvPr id="243" name="Google Shape;243;p15"/>
          <p:cNvPicPr preferRelativeResize="0"/>
          <p:nvPr/>
        </p:nvPicPr>
        <p:blipFill rotWithShape="1">
          <a:blip r:embed="rId7">
            <a:alphaModFix/>
          </a:blip>
          <a:srcRect/>
          <a:stretch/>
        </p:blipFill>
        <p:spPr>
          <a:xfrm>
            <a:off x="1957259" y="2577504"/>
            <a:ext cx="1898237" cy="2636441"/>
          </a:xfrm>
          <a:prstGeom prst="rect">
            <a:avLst/>
          </a:prstGeom>
          <a:noFill/>
          <a:ln>
            <a:noFill/>
          </a:ln>
        </p:spPr>
      </p:pic>
      <p:pic>
        <p:nvPicPr>
          <p:cNvPr id="244" name="Google Shape;244;p15" descr="Curricula-Concepts-logo SMALL.png"/>
          <p:cNvPicPr preferRelativeResize="0"/>
          <p:nvPr/>
        </p:nvPicPr>
        <p:blipFill rotWithShape="1">
          <a:blip r:embed="rId8">
            <a:alphaModFix/>
          </a:blip>
          <a:srcRect/>
          <a:stretch/>
        </p:blipFill>
        <p:spPr>
          <a:xfrm>
            <a:off x="449924" y="6555100"/>
            <a:ext cx="1685521" cy="48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9"/>
        <p:cNvGrpSpPr/>
        <p:nvPr/>
      </p:nvGrpSpPr>
      <p:grpSpPr>
        <a:xfrm>
          <a:off x="0" y="0"/>
          <a:ext cx="0" cy="0"/>
          <a:chOff x="0" y="0"/>
          <a:chExt cx="0" cy="0"/>
        </a:xfrm>
      </p:grpSpPr>
      <p:sp>
        <p:nvSpPr>
          <p:cNvPr id="250" name="Google Shape;250;p16"/>
          <p:cNvSpPr/>
          <p:nvPr/>
        </p:nvSpPr>
        <p:spPr>
          <a:xfrm>
            <a:off x="1009650" y="788913"/>
            <a:ext cx="10982325" cy="762000"/>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Self-Care</a:t>
            </a:r>
            <a:endParaRPr sz="1400" b="0" i="0" u="none" strike="noStrike" cap="none">
              <a:solidFill>
                <a:srgbClr val="000000"/>
              </a:solidFill>
              <a:latin typeface="Arial"/>
              <a:ea typeface="Arial"/>
              <a:cs typeface="Arial"/>
              <a:sym typeface="Arial"/>
            </a:endParaRPr>
          </a:p>
        </p:txBody>
      </p:sp>
      <p:pic>
        <p:nvPicPr>
          <p:cNvPr id="251" name="Google Shape;251;p16"/>
          <p:cNvPicPr preferRelativeResize="0"/>
          <p:nvPr/>
        </p:nvPicPr>
        <p:blipFill rotWithShape="1">
          <a:blip r:embed="rId3">
            <a:alphaModFix/>
          </a:blip>
          <a:srcRect/>
          <a:stretch/>
        </p:blipFill>
        <p:spPr>
          <a:xfrm rot="10800000" flipH="1">
            <a:off x="6143625" y="-9525"/>
            <a:ext cx="738981" cy="266700"/>
          </a:xfrm>
          <a:prstGeom prst="rect">
            <a:avLst/>
          </a:prstGeom>
          <a:noFill/>
          <a:ln>
            <a:noFill/>
          </a:ln>
        </p:spPr>
      </p:pic>
      <p:pic>
        <p:nvPicPr>
          <p:cNvPr id="252" name="Google Shape;252;p16"/>
          <p:cNvPicPr preferRelativeResize="0"/>
          <p:nvPr/>
        </p:nvPicPr>
        <p:blipFill rotWithShape="1">
          <a:blip r:embed="rId4">
            <a:alphaModFix/>
          </a:blip>
          <a:srcRect/>
          <a:stretch/>
        </p:blipFill>
        <p:spPr>
          <a:xfrm>
            <a:off x="11696569" y="6200775"/>
            <a:ext cx="1314582" cy="1095822"/>
          </a:xfrm>
          <a:prstGeom prst="rect">
            <a:avLst/>
          </a:prstGeom>
          <a:noFill/>
          <a:ln>
            <a:noFill/>
          </a:ln>
        </p:spPr>
      </p:pic>
      <p:sp>
        <p:nvSpPr>
          <p:cNvPr id="253" name="Google Shape;253;p16"/>
          <p:cNvSpPr/>
          <p:nvPr/>
        </p:nvSpPr>
        <p:spPr>
          <a:xfrm>
            <a:off x="6882591" y="2735807"/>
            <a:ext cx="5436000" cy="2812500"/>
          </a:xfrm>
          <a:prstGeom prst="rect">
            <a:avLst/>
          </a:prstGeom>
          <a:noFill/>
          <a:ln>
            <a:noFill/>
          </a:ln>
        </p:spPr>
        <p:txBody>
          <a:bodyPr spcFirstLastPara="1" wrap="square" lIns="95250" tIns="95250" rIns="95250" bIns="0" anchor="t" anchorCtr="0">
            <a:noAutofit/>
          </a:bodyPr>
          <a:lstStyle/>
          <a:p>
            <a:pPr marL="0" marR="0" lvl="0" indent="0" algn="ctr" rtl="0">
              <a:lnSpc>
                <a:spcPct val="125000"/>
              </a:lnSpc>
              <a:spcBef>
                <a:spcPts val="0"/>
              </a:spcBef>
              <a:spcAft>
                <a:spcPts val="0"/>
              </a:spcAft>
              <a:buClr>
                <a:srgbClr val="000000"/>
              </a:buClr>
              <a:buSzPts val="2550"/>
              <a:buFont typeface="Arial"/>
              <a:buNone/>
            </a:pPr>
            <a:r>
              <a:rPr lang="en-US" sz="2550" b="0" i="0" u="none" strike="noStrike" cap="none" dirty="0">
                <a:solidFill>
                  <a:srgbClr val="292929"/>
                </a:solidFill>
                <a:latin typeface="Roboto"/>
                <a:ea typeface="Roboto"/>
                <a:cs typeface="Roboto"/>
                <a:sym typeface="Roboto"/>
              </a:rPr>
              <a:t>The practice of taking an active role in protecting one's own well-being and happiness, particularly during periods of stress. </a:t>
            </a:r>
            <a:endParaRPr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550"/>
              <a:buFont typeface="Arial"/>
              <a:buNone/>
            </a:pPr>
            <a:endParaRPr sz="2550" b="0" i="0" u="none" strike="noStrike" cap="none" dirty="0">
              <a:solidFill>
                <a:srgbClr val="292929"/>
              </a:solidFill>
              <a:latin typeface="Roboto"/>
              <a:ea typeface="Roboto"/>
              <a:cs typeface="Roboto"/>
              <a:sym typeface="Roboto"/>
            </a:endParaRPr>
          </a:p>
        </p:txBody>
      </p:sp>
      <p:pic>
        <p:nvPicPr>
          <p:cNvPr id="254" name="Google Shape;254;p16"/>
          <p:cNvPicPr preferRelativeResize="0"/>
          <p:nvPr/>
        </p:nvPicPr>
        <p:blipFill rotWithShape="1">
          <a:blip r:embed="rId5">
            <a:alphaModFix/>
          </a:blip>
          <a:srcRect/>
          <a:stretch/>
        </p:blipFill>
        <p:spPr>
          <a:xfrm>
            <a:off x="408878" y="1896539"/>
            <a:ext cx="5902712" cy="3864346"/>
          </a:xfrm>
          <a:prstGeom prst="rect">
            <a:avLst/>
          </a:prstGeom>
          <a:noFill/>
          <a:ln>
            <a:noFill/>
          </a:ln>
        </p:spPr>
      </p:pic>
      <p:pic>
        <p:nvPicPr>
          <p:cNvPr id="255" name="Google Shape;255;p16" descr="Curricula-Concepts-logo SMALL.png"/>
          <p:cNvPicPr preferRelativeResize="0"/>
          <p:nvPr/>
        </p:nvPicPr>
        <p:blipFill rotWithShape="1">
          <a:blip r:embed="rId6">
            <a:alphaModFix/>
          </a:blip>
          <a:srcRect/>
          <a:stretch/>
        </p:blipFill>
        <p:spPr>
          <a:xfrm>
            <a:off x="449924" y="6555100"/>
            <a:ext cx="1685521" cy="488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0"/>
        <p:cNvGrpSpPr/>
        <p:nvPr/>
      </p:nvGrpSpPr>
      <p:grpSpPr>
        <a:xfrm>
          <a:off x="0" y="0"/>
          <a:ext cx="0" cy="0"/>
          <a:chOff x="0" y="0"/>
          <a:chExt cx="0" cy="0"/>
        </a:xfrm>
      </p:grpSpPr>
      <p:sp>
        <p:nvSpPr>
          <p:cNvPr id="261" name="Google Shape;261;p17"/>
          <p:cNvSpPr/>
          <p:nvPr/>
        </p:nvSpPr>
        <p:spPr>
          <a:xfrm>
            <a:off x="1009650" y="788913"/>
            <a:ext cx="10982325" cy="762000"/>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Self-Care</a:t>
            </a:r>
            <a:endParaRPr sz="1400" b="0" i="0" u="none" strike="noStrike" cap="none">
              <a:solidFill>
                <a:srgbClr val="000000"/>
              </a:solidFill>
              <a:latin typeface="Arial"/>
              <a:ea typeface="Arial"/>
              <a:cs typeface="Arial"/>
              <a:sym typeface="Arial"/>
            </a:endParaRPr>
          </a:p>
        </p:txBody>
      </p:sp>
      <p:pic>
        <p:nvPicPr>
          <p:cNvPr id="262" name="Google Shape;262;p17"/>
          <p:cNvPicPr preferRelativeResize="0"/>
          <p:nvPr/>
        </p:nvPicPr>
        <p:blipFill rotWithShape="1">
          <a:blip r:embed="rId3">
            <a:alphaModFix/>
          </a:blip>
          <a:srcRect/>
          <a:stretch/>
        </p:blipFill>
        <p:spPr>
          <a:xfrm rot="10800000" flipH="1">
            <a:off x="6143625" y="-9525"/>
            <a:ext cx="738981" cy="266700"/>
          </a:xfrm>
          <a:prstGeom prst="rect">
            <a:avLst/>
          </a:prstGeom>
          <a:noFill/>
          <a:ln>
            <a:noFill/>
          </a:ln>
        </p:spPr>
      </p:pic>
      <p:pic>
        <p:nvPicPr>
          <p:cNvPr id="263" name="Google Shape;263;p17"/>
          <p:cNvPicPr preferRelativeResize="0"/>
          <p:nvPr/>
        </p:nvPicPr>
        <p:blipFill rotWithShape="1">
          <a:blip r:embed="rId4">
            <a:alphaModFix/>
          </a:blip>
          <a:srcRect/>
          <a:stretch/>
        </p:blipFill>
        <p:spPr>
          <a:xfrm>
            <a:off x="11696569" y="6200775"/>
            <a:ext cx="1314582" cy="1095822"/>
          </a:xfrm>
          <a:prstGeom prst="rect">
            <a:avLst/>
          </a:prstGeom>
          <a:noFill/>
          <a:ln>
            <a:noFill/>
          </a:ln>
        </p:spPr>
      </p:pic>
      <p:sp>
        <p:nvSpPr>
          <p:cNvPr id="264" name="Google Shape;264;p17"/>
          <p:cNvSpPr/>
          <p:nvPr/>
        </p:nvSpPr>
        <p:spPr>
          <a:xfrm>
            <a:off x="1018574" y="2190750"/>
            <a:ext cx="4899006" cy="11430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550"/>
              <a:buFont typeface="Arial"/>
              <a:buNone/>
            </a:pPr>
            <a:r>
              <a:rPr lang="en-US" sz="2550" b="0" i="0" u="none" strike="noStrike" cap="none" dirty="0">
                <a:solidFill>
                  <a:srgbClr val="292929"/>
                </a:solidFill>
                <a:latin typeface="Roboto"/>
                <a:ea typeface="Roboto"/>
                <a:cs typeface="Roboto"/>
                <a:sym typeface="Roboto"/>
              </a:rPr>
              <a:t>How do you currently take care of yourself?</a:t>
            </a:r>
            <a:endParaRPr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550"/>
              <a:buFont typeface="Arial"/>
              <a:buNone/>
            </a:pPr>
            <a:endParaRPr sz="2550" b="0" i="0" u="none" strike="noStrike" cap="none" dirty="0">
              <a:solidFill>
                <a:srgbClr val="292929"/>
              </a:solidFill>
              <a:latin typeface="Roboto"/>
              <a:ea typeface="Roboto"/>
              <a:cs typeface="Roboto"/>
              <a:sym typeface="Roboto"/>
            </a:endParaRPr>
          </a:p>
        </p:txBody>
      </p:sp>
      <p:pic>
        <p:nvPicPr>
          <p:cNvPr id="265" name="Google Shape;265;p17"/>
          <p:cNvPicPr preferRelativeResize="0"/>
          <p:nvPr/>
        </p:nvPicPr>
        <p:blipFill rotWithShape="1">
          <a:blip r:embed="rId5">
            <a:alphaModFix/>
          </a:blip>
          <a:srcRect/>
          <a:stretch/>
        </p:blipFill>
        <p:spPr>
          <a:xfrm>
            <a:off x="6356195" y="1841146"/>
            <a:ext cx="6149052" cy="4099131"/>
          </a:xfrm>
          <a:prstGeom prst="rect">
            <a:avLst/>
          </a:prstGeom>
          <a:noFill/>
          <a:ln>
            <a:noFill/>
          </a:ln>
        </p:spPr>
      </p:pic>
      <p:pic>
        <p:nvPicPr>
          <p:cNvPr id="266" name="Google Shape;266;p17" descr="Curricula-Concepts-logo SMALL.png"/>
          <p:cNvPicPr preferRelativeResize="0"/>
          <p:nvPr/>
        </p:nvPicPr>
        <p:blipFill rotWithShape="1">
          <a:blip r:embed="rId6">
            <a:alphaModFix/>
          </a:blip>
          <a:srcRect/>
          <a:stretch/>
        </p:blipFill>
        <p:spPr>
          <a:xfrm>
            <a:off x="449924" y="6555100"/>
            <a:ext cx="1685521" cy="48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1"/>
        <p:cNvGrpSpPr/>
        <p:nvPr/>
      </p:nvGrpSpPr>
      <p:grpSpPr>
        <a:xfrm>
          <a:off x="0" y="0"/>
          <a:ext cx="0" cy="0"/>
          <a:chOff x="0" y="0"/>
          <a:chExt cx="0" cy="0"/>
        </a:xfrm>
      </p:grpSpPr>
      <p:pic>
        <p:nvPicPr>
          <p:cNvPr id="272" name="Google Shape;272;p18"/>
          <p:cNvPicPr preferRelativeResize="0"/>
          <p:nvPr/>
        </p:nvPicPr>
        <p:blipFill rotWithShape="1">
          <a:blip r:embed="rId3">
            <a:alphaModFix/>
          </a:blip>
          <a:srcRect/>
          <a:stretch/>
        </p:blipFill>
        <p:spPr>
          <a:xfrm>
            <a:off x="2228911" y="1514475"/>
            <a:ext cx="8572500" cy="4286250"/>
          </a:xfrm>
          <a:prstGeom prst="rect">
            <a:avLst/>
          </a:prstGeom>
          <a:noFill/>
          <a:ln>
            <a:noFill/>
          </a:ln>
        </p:spPr>
      </p:pic>
      <p:sp>
        <p:nvSpPr>
          <p:cNvPr id="273" name="Google Shape;273;p18"/>
          <p:cNvSpPr/>
          <p:nvPr/>
        </p:nvSpPr>
        <p:spPr>
          <a:xfrm>
            <a:off x="3470112" y="2714625"/>
            <a:ext cx="6096000" cy="1905000"/>
          </a:xfrm>
          <a:prstGeom prst="rect">
            <a:avLst/>
          </a:prstGeom>
          <a:noFill/>
          <a:ln>
            <a:noFill/>
          </a:ln>
        </p:spPr>
        <p:txBody>
          <a:bodyPr spcFirstLastPara="1" wrap="square" lIns="95250" tIns="95250" rIns="95250" bIns="0" anchor="t" anchorCtr="0">
            <a:noAutofit/>
          </a:bodyPr>
          <a:lstStyle/>
          <a:p>
            <a:pPr marL="0" marR="0" lvl="0" indent="0" algn="ctr" rtl="0">
              <a:lnSpc>
                <a:spcPct val="125000"/>
              </a:lnSpc>
              <a:spcBef>
                <a:spcPts val="0"/>
              </a:spcBef>
              <a:spcAft>
                <a:spcPts val="0"/>
              </a:spcAft>
              <a:buClr>
                <a:srgbClr val="000000"/>
              </a:buClr>
              <a:buSzPts val="3000"/>
              <a:buFont typeface="Arial"/>
              <a:buNone/>
            </a:pPr>
            <a:r>
              <a:rPr lang="en-US" sz="3000" b="0" i="0" u="none" strike="noStrike" cap="none">
                <a:solidFill>
                  <a:srgbClr val="292929"/>
                </a:solidFill>
                <a:latin typeface="Roboto"/>
                <a:ea typeface="Roboto"/>
                <a:cs typeface="Roboto"/>
                <a:sym typeface="Roboto"/>
              </a:rPr>
              <a:t>“Talk to yourself like you would to someone you love.”</a:t>
            </a:r>
            <a:endParaRPr sz="14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3000"/>
              <a:buFont typeface="Arial"/>
              <a:buNone/>
            </a:pPr>
            <a:r>
              <a:rPr lang="en-US" sz="3000" b="0" i="0" u="none" strike="noStrike" cap="none">
                <a:solidFill>
                  <a:srgbClr val="292929"/>
                </a:solidFill>
                <a:latin typeface="Roboto"/>
                <a:ea typeface="Roboto"/>
                <a:cs typeface="Roboto"/>
                <a:sym typeface="Roboto"/>
              </a:rPr>
              <a:t>-Brene Brown</a:t>
            </a:r>
            <a:endParaRPr sz="1400" b="0" i="0" u="none" strike="noStrike" cap="none">
              <a:solidFill>
                <a:srgbClr val="000000"/>
              </a:solidFill>
              <a:latin typeface="Arial"/>
              <a:ea typeface="Arial"/>
              <a:cs typeface="Arial"/>
              <a:sym typeface="Arial"/>
            </a:endParaRPr>
          </a:p>
        </p:txBody>
      </p:sp>
      <p:sp>
        <p:nvSpPr>
          <p:cNvPr id="274" name="Google Shape;274;p18"/>
          <p:cNvSpPr/>
          <p:nvPr/>
        </p:nvSpPr>
        <p:spPr>
          <a:xfrm rot="10800000">
            <a:off x="2733675" y="628650"/>
            <a:ext cx="590550" cy="22479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13500"/>
              <a:buFont typeface="Arial"/>
              <a:buNone/>
            </a:pPr>
            <a:r>
              <a:rPr lang="en-US" sz="13500" b="0" i="0" u="none" strike="noStrike" cap="none">
                <a:solidFill>
                  <a:srgbClr val="121212"/>
                </a:solidFill>
                <a:latin typeface="Alex Brush"/>
                <a:ea typeface="Alex Brush"/>
                <a:cs typeface="Alex Brush"/>
                <a:sym typeface="Alex Brush"/>
              </a:rPr>
              <a:t>"</a:t>
            </a:r>
            <a:endParaRPr sz="1400" b="0" i="0" u="none" strike="noStrike" cap="none">
              <a:solidFill>
                <a:srgbClr val="000000"/>
              </a:solidFill>
              <a:latin typeface="Arial"/>
              <a:ea typeface="Arial"/>
              <a:cs typeface="Arial"/>
              <a:sym typeface="Arial"/>
            </a:endParaRPr>
          </a:p>
        </p:txBody>
      </p:sp>
      <p:pic>
        <p:nvPicPr>
          <p:cNvPr id="275" name="Google Shape;275;p18"/>
          <p:cNvPicPr preferRelativeResize="0"/>
          <p:nvPr/>
        </p:nvPicPr>
        <p:blipFill rotWithShape="1">
          <a:blip r:embed="rId4">
            <a:alphaModFix/>
          </a:blip>
          <a:srcRect/>
          <a:stretch/>
        </p:blipFill>
        <p:spPr>
          <a:xfrm>
            <a:off x="11696569" y="6200775"/>
            <a:ext cx="1314582" cy="1095822"/>
          </a:xfrm>
          <a:prstGeom prst="rect">
            <a:avLst/>
          </a:prstGeom>
          <a:noFill/>
          <a:ln>
            <a:noFill/>
          </a:ln>
        </p:spPr>
      </p:pic>
      <p:pic>
        <p:nvPicPr>
          <p:cNvPr id="276" name="Google Shape;276;p18" descr="Curricula-Concepts-logo SMALL.png"/>
          <p:cNvPicPr preferRelativeResize="0"/>
          <p:nvPr/>
        </p:nvPicPr>
        <p:blipFill rotWithShape="1">
          <a:blip r:embed="rId5">
            <a:alphaModFix/>
          </a:blip>
          <a:srcRect/>
          <a:stretch/>
        </p:blipFill>
        <p:spPr>
          <a:xfrm>
            <a:off x="449924" y="6555100"/>
            <a:ext cx="1685521" cy="488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1"/>
        <p:cNvGrpSpPr/>
        <p:nvPr/>
      </p:nvGrpSpPr>
      <p:grpSpPr>
        <a:xfrm>
          <a:off x="0" y="0"/>
          <a:ext cx="0" cy="0"/>
          <a:chOff x="0" y="0"/>
          <a:chExt cx="0" cy="0"/>
        </a:xfrm>
      </p:grpSpPr>
      <p:sp>
        <p:nvSpPr>
          <p:cNvPr id="282" name="Google Shape;282;p24"/>
          <p:cNvSpPr/>
          <p:nvPr/>
        </p:nvSpPr>
        <p:spPr>
          <a:xfrm>
            <a:off x="1009650" y="788913"/>
            <a:ext cx="10982325" cy="762000"/>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3750"/>
              <a:buFont typeface="Arial"/>
              <a:buNone/>
            </a:pPr>
            <a:r>
              <a:rPr lang="en-US" sz="3750" b="1">
                <a:solidFill>
                  <a:srgbClr val="121212"/>
                </a:solidFill>
                <a:latin typeface="Roboto"/>
                <a:ea typeface="Roboto"/>
                <a:cs typeface="Roboto"/>
                <a:sym typeface="Roboto"/>
              </a:rPr>
              <a:t>Building </a:t>
            </a:r>
            <a:r>
              <a:rPr lang="en-US" sz="3750" b="1" i="0" u="none" strike="noStrike" cap="none">
                <a:solidFill>
                  <a:srgbClr val="121212"/>
                </a:solidFill>
                <a:latin typeface="Roboto"/>
                <a:ea typeface="Roboto"/>
                <a:cs typeface="Roboto"/>
                <a:sym typeface="Roboto"/>
              </a:rPr>
              <a:t>Parental Resilience</a:t>
            </a:r>
            <a:endParaRPr sz="1400" b="0" i="0" u="none" strike="noStrike" cap="none">
              <a:solidFill>
                <a:srgbClr val="000000"/>
              </a:solidFill>
              <a:latin typeface="Arial"/>
              <a:ea typeface="Arial"/>
              <a:cs typeface="Arial"/>
              <a:sym typeface="Arial"/>
            </a:endParaRPr>
          </a:p>
        </p:txBody>
      </p:sp>
      <p:pic>
        <p:nvPicPr>
          <p:cNvPr id="283" name="Google Shape;283;p24"/>
          <p:cNvPicPr preferRelativeResize="0"/>
          <p:nvPr/>
        </p:nvPicPr>
        <p:blipFill rotWithShape="1">
          <a:blip r:embed="rId3">
            <a:alphaModFix/>
          </a:blip>
          <a:srcRect/>
          <a:stretch/>
        </p:blipFill>
        <p:spPr>
          <a:xfrm rot="10800000" flipH="1">
            <a:off x="6143625" y="-9525"/>
            <a:ext cx="738981" cy="266700"/>
          </a:xfrm>
          <a:prstGeom prst="rect">
            <a:avLst/>
          </a:prstGeom>
          <a:noFill/>
          <a:ln>
            <a:noFill/>
          </a:ln>
        </p:spPr>
      </p:pic>
      <p:pic>
        <p:nvPicPr>
          <p:cNvPr id="284" name="Google Shape;284;p24"/>
          <p:cNvPicPr preferRelativeResize="0"/>
          <p:nvPr/>
        </p:nvPicPr>
        <p:blipFill rotWithShape="1">
          <a:blip r:embed="rId4">
            <a:alphaModFix/>
          </a:blip>
          <a:srcRect/>
          <a:stretch/>
        </p:blipFill>
        <p:spPr>
          <a:xfrm>
            <a:off x="11696569" y="6200775"/>
            <a:ext cx="1314582" cy="1095822"/>
          </a:xfrm>
          <a:prstGeom prst="rect">
            <a:avLst/>
          </a:prstGeom>
          <a:noFill/>
          <a:ln>
            <a:noFill/>
          </a:ln>
        </p:spPr>
      </p:pic>
      <p:sp>
        <p:nvSpPr>
          <p:cNvPr id="285" name="Google Shape;285;p24"/>
          <p:cNvSpPr/>
          <p:nvPr/>
        </p:nvSpPr>
        <p:spPr>
          <a:xfrm>
            <a:off x="7055102" y="2592192"/>
            <a:ext cx="4817230" cy="2953679"/>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550"/>
              <a:buFont typeface="Arial"/>
              <a:buNone/>
            </a:pPr>
            <a:r>
              <a:rPr lang="en-US" sz="2550" b="0" i="0" u="none" strike="noStrike" cap="none">
                <a:solidFill>
                  <a:srgbClr val="292929"/>
                </a:solidFill>
                <a:latin typeface="Roboto"/>
                <a:ea typeface="Roboto"/>
                <a:cs typeface="Roboto"/>
                <a:sym typeface="Roboto"/>
              </a:rPr>
              <a:t>The ability of families to get through difficult and challenging circumstances, recover, and even grow from the experience.</a:t>
            </a:r>
            <a:endParaRPr sz="1400" b="0" i="0" u="none" strike="noStrike" cap="none">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p:txBody>
      </p:sp>
      <p:sp>
        <p:nvSpPr>
          <p:cNvPr id="286" name="Google Shape;286;p24"/>
          <p:cNvSpPr/>
          <p:nvPr/>
        </p:nvSpPr>
        <p:spPr>
          <a:xfrm>
            <a:off x="8734270" y="6836860"/>
            <a:ext cx="3138062" cy="361950"/>
          </a:xfrm>
          <a:prstGeom prst="rect">
            <a:avLst/>
          </a:prstGeom>
          <a:noFill/>
          <a:ln>
            <a:noFill/>
          </a:ln>
        </p:spPr>
        <p:txBody>
          <a:bodyPr spcFirstLastPara="1" wrap="square" lIns="95250" tIns="95250" rIns="95250" bIns="0" anchor="t" anchorCtr="0">
            <a:noAutofit/>
          </a:bodyPr>
          <a:lstStyle/>
          <a:p>
            <a:pPr marL="0" marR="0" lvl="0" indent="0" algn="r" rtl="0">
              <a:lnSpc>
                <a:spcPct val="125000"/>
              </a:lnSpc>
              <a:spcBef>
                <a:spcPts val="0"/>
              </a:spcBef>
              <a:spcAft>
                <a:spcPts val="0"/>
              </a:spcAft>
              <a:buClr>
                <a:srgbClr val="000000"/>
              </a:buClr>
              <a:buSzPts val="900"/>
              <a:buFont typeface="Arial"/>
              <a:buNone/>
            </a:pPr>
            <a:r>
              <a:rPr lang="en-US" sz="900" b="0" i="0" u="none" strike="noStrike" cap="none">
                <a:solidFill>
                  <a:srgbClr val="292929"/>
                </a:solidFill>
                <a:latin typeface="Roboto"/>
                <a:ea typeface="Roboto"/>
                <a:cs typeface="Roboto"/>
                <a:sym typeface="Roboto"/>
              </a:rPr>
              <a:t>National Alliance of Children’s Trust &amp; Prevention Funds</a:t>
            </a:r>
            <a:endParaRPr sz="1400" b="0" i="0" u="none" strike="noStrike" cap="none">
              <a:solidFill>
                <a:srgbClr val="000000"/>
              </a:solidFill>
              <a:latin typeface="Arial"/>
              <a:ea typeface="Arial"/>
              <a:cs typeface="Arial"/>
              <a:sym typeface="Arial"/>
            </a:endParaRPr>
          </a:p>
        </p:txBody>
      </p:sp>
      <p:pic>
        <p:nvPicPr>
          <p:cNvPr id="287" name="Google Shape;287;p24"/>
          <p:cNvPicPr preferRelativeResize="0"/>
          <p:nvPr/>
        </p:nvPicPr>
        <p:blipFill rotWithShape="1">
          <a:blip r:embed="rId5">
            <a:alphaModFix/>
          </a:blip>
          <a:srcRect/>
          <a:stretch/>
        </p:blipFill>
        <p:spPr>
          <a:xfrm>
            <a:off x="427115" y="1831353"/>
            <a:ext cx="6311591" cy="4207727"/>
          </a:xfrm>
          <a:prstGeom prst="rect">
            <a:avLst/>
          </a:prstGeom>
          <a:noFill/>
          <a:ln>
            <a:noFill/>
          </a:ln>
        </p:spPr>
      </p:pic>
      <p:pic>
        <p:nvPicPr>
          <p:cNvPr id="288" name="Google Shape;288;p24" descr="Curricula-Concepts-logo SMALL.png"/>
          <p:cNvPicPr preferRelativeResize="0"/>
          <p:nvPr/>
        </p:nvPicPr>
        <p:blipFill rotWithShape="1">
          <a:blip r:embed="rId6">
            <a:alphaModFix/>
          </a:blip>
          <a:srcRect/>
          <a:stretch/>
        </p:blipFill>
        <p:spPr>
          <a:xfrm>
            <a:off x="449924" y="6555100"/>
            <a:ext cx="1685521" cy="48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9"/>
          <p:cNvPicPr preferRelativeResize="0"/>
          <p:nvPr/>
        </p:nvPicPr>
        <p:blipFill rotWithShape="1">
          <a:blip r:embed="rId3">
            <a:alphaModFix/>
          </a:blip>
          <a:srcRect/>
          <a:stretch/>
        </p:blipFill>
        <p:spPr>
          <a:xfrm>
            <a:off x="-19050" y="1647825"/>
            <a:ext cx="13077803" cy="767391"/>
          </a:xfrm>
          <a:prstGeom prst="rect">
            <a:avLst/>
          </a:prstGeom>
          <a:noFill/>
          <a:ln>
            <a:noFill/>
          </a:ln>
        </p:spPr>
      </p:pic>
      <p:sp>
        <p:nvSpPr>
          <p:cNvPr id="295" name="Google Shape;295;p19"/>
          <p:cNvSpPr/>
          <p:nvPr/>
        </p:nvSpPr>
        <p:spPr>
          <a:xfrm>
            <a:off x="1009650" y="782051"/>
            <a:ext cx="10982325" cy="800100"/>
          </a:xfrm>
          <a:prstGeom prst="rect">
            <a:avLst/>
          </a:prstGeom>
          <a:noFill/>
          <a:ln>
            <a:noFill/>
          </a:ln>
        </p:spPr>
        <p:txBody>
          <a:bodyPr spcFirstLastPara="1" wrap="square" lIns="95250" tIns="47625" rIns="95250" bIns="0" anchor="t" anchorCtr="0">
            <a:noAutofit/>
          </a:bodyPr>
          <a:lstStyle/>
          <a:p>
            <a:pPr marL="0" marR="0" lvl="0" indent="0" algn="ctr" rtl="0">
              <a:lnSpc>
                <a:spcPct val="125000"/>
              </a:lnSpc>
              <a:spcBef>
                <a:spcPts val="0"/>
              </a:spcBef>
              <a:spcAft>
                <a:spcPts val="0"/>
              </a:spcAft>
              <a:buClr>
                <a:srgbClr val="000000"/>
              </a:buClr>
              <a:buSzPts val="3750"/>
              <a:buFont typeface="Arial"/>
              <a:buNone/>
            </a:pPr>
            <a:r>
              <a:rPr lang="en-US" sz="3750" b="1" i="0" u="none" strike="noStrike" cap="none" dirty="0">
                <a:solidFill>
                  <a:srgbClr val="121212"/>
                </a:solidFill>
                <a:latin typeface="Roboto"/>
                <a:ea typeface="Roboto"/>
                <a:cs typeface="Roboto"/>
                <a:sym typeface="Roboto"/>
              </a:rPr>
              <a:t>8 Dimensions of Wellness</a:t>
            </a:r>
            <a:endParaRPr sz="1400" b="0" i="0" u="none" strike="noStrike" cap="none" dirty="0">
              <a:solidFill>
                <a:srgbClr val="000000"/>
              </a:solidFill>
              <a:latin typeface="Arial"/>
              <a:ea typeface="Arial"/>
              <a:cs typeface="Arial"/>
              <a:sym typeface="Arial"/>
            </a:endParaRPr>
          </a:p>
        </p:txBody>
      </p:sp>
      <p:sp>
        <p:nvSpPr>
          <p:cNvPr id="296" name="Google Shape;296;p19"/>
          <p:cNvSpPr/>
          <p:nvPr/>
        </p:nvSpPr>
        <p:spPr>
          <a:xfrm>
            <a:off x="2225078" y="4114800"/>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dirty="0">
                <a:solidFill>
                  <a:srgbClr val="292929"/>
                </a:solidFill>
                <a:latin typeface="Roboto"/>
                <a:ea typeface="Roboto"/>
                <a:cs typeface="Roboto"/>
                <a:sym typeface="Roboto"/>
              </a:rPr>
              <a:t>Environmental</a:t>
            </a:r>
            <a:endParaRPr sz="1400" b="0" i="0" u="none" strike="noStrike" cap="none" dirty="0">
              <a:solidFill>
                <a:srgbClr val="000000"/>
              </a:solidFill>
              <a:latin typeface="Arial"/>
              <a:ea typeface="Arial"/>
              <a:cs typeface="Arial"/>
              <a:sym typeface="Arial"/>
            </a:endParaRPr>
          </a:p>
        </p:txBody>
      </p:sp>
      <p:sp>
        <p:nvSpPr>
          <p:cNvPr id="297" name="Google Shape;297;p19"/>
          <p:cNvSpPr/>
          <p:nvPr/>
        </p:nvSpPr>
        <p:spPr>
          <a:xfrm>
            <a:off x="2224842" y="6177081"/>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Intellectual</a:t>
            </a:r>
            <a:endParaRPr sz="1400" b="0" i="0" u="none" strike="noStrike" cap="none">
              <a:solidFill>
                <a:srgbClr val="000000"/>
              </a:solidFill>
              <a:latin typeface="Arial"/>
              <a:ea typeface="Arial"/>
              <a:cs typeface="Arial"/>
              <a:sym typeface="Arial"/>
            </a:endParaRPr>
          </a:p>
        </p:txBody>
      </p:sp>
      <p:sp>
        <p:nvSpPr>
          <p:cNvPr id="298" name="Google Shape;298;p19"/>
          <p:cNvSpPr/>
          <p:nvPr/>
        </p:nvSpPr>
        <p:spPr>
          <a:xfrm>
            <a:off x="2221776" y="5153025"/>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Financial</a:t>
            </a:r>
            <a:endParaRPr sz="1400" b="0" i="0" u="none" strike="noStrike" cap="none">
              <a:solidFill>
                <a:srgbClr val="000000"/>
              </a:solidFill>
              <a:latin typeface="Arial"/>
              <a:ea typeface="Arial"/>
              <a:cs typeface="Arial"/>
              <a:sym typeface="Arial"/>
            </a:endParaRPr>
          </a:p>
        </p:txBody>
      </p:sp>
      <p:grpSp>
        <p:nvGrpSpPr>
          <p:cNvPr id="299" name="Google Shape;299;p19"/>
          <p:cNvGrpSpPr/>
          <p:nvPr/>
        </p:nvGrpSpPr>
        <p:grpSpPr>
          <a:xfrm>
            <a:off x="1171575" y="4010025"/>
            <a:ext cx="628650" cy="628650"/>
            <a:chOff x="1171575" y="4010025"/>
            <a:chExt cx="628650" cy="628650"/>
          </a:xfrm>
        </p:grpSpPr>
        <p:pic>
          <p:nvPicPr>
            <p:cNvPr id="300" name="Google Shape;300;p19"/>
            <p:cNvPicPr preferRelativeResize="0"/>
            <p:nvPr/>
          </p:nvPicPr>
          <p:blipFill rotWithShape="1">
            <a:blip r:embed="rId4">
              <a:alphaModFix/>
            </a:blip>
            <a:srcRect/>
            <a:stretch/>
          </p:blipFill>
          <p:spPr>
            <a:xfrm>
              <a:off x="1171575" y="4010025"/>
              <a:ext cx="628650" cy="628650"/>
            </a:xfrm>
            <a:prstGeom prst="rect">
              <a:avLst/>
            </a:prstGeom>
            <a:noFill/>
            <a:ln>
              <a:noFill/>
            </a:ln>
          </p:spPr>
        </p:pic>
        <p:pic>
          <p:nvPicPr>
            <p:cNvPr id="301" name="Google Shape;301;p19"/>
            <p:cNvPicPr preferRelativeResize="0"/>
            <p:nvPr/>
          </p:nvPicPr>
          <p:blipFill rotWithShape="1">
            <a:blip r:embed="rId5">
              <a:alphaModFix/>
            </a:blip>
            <a:srcRect/>
            <a:stretch/>
          </p:blipFill>
          <p:spPr>
            <a:xfrm>
              <a:off x="1318260" y="4167188"/>
              <a:ext cx="342900" cy="342900"/>
            </a:xfrm>
            <a:prstGeom prst="rect">
              <a:avLst/>
            </a:prstGeom>
            <a:noFill/>
            <a:ln>
              <a:noFill/>
            </a:ln>
          </p:spPr>
        </p:pic>
      </p:grpSp>
      <p:grpSp>
        <p:nvGrpSpPr>
          <p:cNvPr id="302" name="Google Shape;302;p19"/>
          <p:cNvGrpSpPr/>
          <p:nvPr/>
        </p:nvGrpSpPr>
        <p:grpSpPr>
          <a:xfrm>
            <a:off x="1181100" y="5048250"/>
            <a:ext cx="628650" cy="628650"/>
            <a:chOff x="1181100" y="5048250"/>
            <a:chExt cx="628650" cy="628650"/>
          </a:xfrm>
        </p:grpSpPr>
        <p:pic>
          <p:nvPicPr>
            <p:cNvPr id="303" name="Google Shape;303;p19"/>
            <p:cNvPicPr preferRelativeResize="0"/>
            <p:nvPr/>
          </p:nvPicPr>
          <p:blipFill rotWithShape="1">
            <a:blip r:embed="rId4">
              <a:alphaModFix/>
            </a:blip>
            <a:srcRect/>
            <a:stretch/>
          </p:blipFill>
          <p:spPr>
            <a:xfrm>
              <a:off x="1181100" y="5048250"/>
              <a:ext cx="628650" cy="628650"/>
            </a:xfrm>
            <a:prstGeom prst="rect">
              <a:avLst/>
            </a:prstGeom>
            <a:noFill/>
            <a:ln>
              <a:noFill/>
            </a:ln>
          </p:spPr>
        </p:pic>
        <p:pic>
          <p:nvPicPr>
            <p:cNvPr id="304" name="Google Shape;304;p19"/>
            <p:cNvPicPr preferRelativeResize="0"/>
            <p:nvPr/>
          </p:nvPicPr>
          <p:blipFill rotWithShape="1">
            <a:blip r:embed="rId6">
              <a:alphaModFix/>
            </a:blip>
            <a:srcRect/>
            <a:stretch/>
          </p:blipFill>
          <p:spPr>
            <a:xfrm>
              <a:off x="1322914" y="5143500"/>
              <a:ext cx="323850" cy="437635"/>
            </a:xfrm>
            <a:prstGeom prst="rect">
              <a:avLst/>
            </a:prstGeom>
            <a:noFill/>
            <a:ln>
              <a:noFill/>
            </a:ln>
          </p:spPr>
        </p:pic>
      </p:grpSp>
      <p:grpSp>
        <p:nvGrpSpPr>
          <p:cNvPr id="305" name="Google Shape;305;p19"/>
          <p:cNvGrpSpPr/>
          <p:nvPr/>
        </p:nvGrpSpPr>
        <p:grpSpPr>
          <a:xfrm>
            <a:off x="1171575" y="6068508"/>
            <a:ext cx="638175" cy="638175"/>
            <a:chOff x="1171575" y="6068508"/>
            <a:chExt cx="638175" cy="638175"/>
          </a:xfrm>
        </p:grpSpPr>
        <p:pic>
          <p:nvPicPr>
            <p:cNvPr id="306" name="Google Shape;306;p19"/>
            <p:cNvPicPr preferRelativeResize="0"/>
            <p:nvPr/>
          </p:nvPicPr>
          <p:blipFill rotWithShape="1">
            <a:blip r:embed="rId7">
              <a:alphaModFix/>
            </a:blip>
            <a:srcRect/>
            <a:stretch/>
          </p:blipFill>
          <p:spPr>
            <a:xfrm>
              <a:off x="1171575" y="6068508"/>
              <a:ext cx="638175" cy="638175"/>
            </a:xfrm>
            <a:prstGeom prst="rect">
              <a:avLst/>
            </a:prstGeom>
            <a:noFill/>
            <a:ln>
              <a:noFill/>
            </a:ln>
          </p:spPr>
        </p:pic>
        <p:pic>
          <p:nvPicPr>
            <p:cNvPr id="307" name="Google Shape;307;p19"/>
            <p:cNvPicPr preferRelativeResize="0"/>
            <p:nvPr/>
          </p:nvPicPr>
          <p:blipFill rotWithShape="1">
            <a:blip r:embed="rId8">
              <a:alphaModFix/>
            </a:blip>
            <a:srcRect/>
            <a:stretch/>
          </p:blipFill>
          <p:spPr>
            <a:xfrm>
              <a:off x="1321318" y="6243756"/>
              <a:ext cx="376022" cy="306834"/>
            </a:xfrm>
            <a:prstGeom prst="rect">
              <a:avLst/>
            </a:prstGeom>
            <a:noFill/>
            <a:ln>
              <a:noFill/>
            </a:ln>
          </p:spPr>
        </p:pic>
      </p:grpSp>
      <p:sp>
        <p:nvSpPr>
          <p:cNvPr id="308" name="Google Shape;308;p19"/>
          <p:cNvSpPr/>
          <p:nvPr/>
        </p:nvSpPr>
        <p:spPr>
          <a:xfrm>
            <a:off x="7870550" y="4124325"/>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Professional</a:t>
            </a:r>
            <a:endParaRPr sz="1400" b="0" i="0" u="none" strike="noStrike" cap="none">
              <a:solidFill>
                <a:srgbClr val="000000"/>
              </a:solidFill>
              <a:latin typeface="Arial"/>
              <a:ea typeface="Arial"/>
              <a:cs typeface="Arial"/>
              <a:sym typeface="Arial"/>
            </a:endParaRPr>
          </a:p>
        </p:txBody>
      </p:sp>
      <p:sp>
        <p:nvSpPr>
          <p:cNvPr id="309" name="Google Shape;309;p19"/>
          <p:cNvSpPr/>
          <p:nvPr/>
        </p:nvSpPr>
        <p:spPr>
          <a:xfrm>
            <a:off x="7870550" y="6177081"/>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Spiritual</a:t>
            </a:r>
            <a:endParaRPr sz="1400" b="0" i="0" u="none" strike="noStrike" cap="none">
              <a:solidFill>
                <a:srgbClr val="000000"/>
              </a:solidFill>
              <a:latin typeface="Arial"/>
              <a:ea typeface="Arial"/>
              <a:cs typeface="Arial"/>
              <a:sym typeface="Arial"/>
            </a:endParaRPr>
          </a:p>
        </p:txBody>
      </p:sp>
      <p:sp>
        <p:nvSpPr>
          <p:cNvPr id="310" name="Google Shape;310;p19"/>
          <p:cNvSpPr/>
          <p:nvPr/>
        </p:nvSpPr>
        <p:spPr>
          <a:xfrm>
            <a:off x="7873038" y="5162550"/>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Social</a:t>
            </a:r>
            <a:endParaRPr sz="1400" b="0" i="0" u="none" strike="noStrike" cap="none">
              <a:solidFill>
                <a:srgbClr val="000000"/>
              </a:solidFill>
              <a:latin typeface="Arial"/>
              <a:ea typeface="Arial"/>
              <a:cs typeface="Arial"/>
              <a:sym typeface="Arial"/>
            </a:endParaRPr>
          </a:p>
        </p:txBody>
      </p:sp>
      <p:grpSp>
        <p:nvGrpSpPr>
          <p:cNvPr id="311" name="Google Shape;311;p19"/>
          <p:cNvGrpSpPr/>
          <p:nvPr/>
        </p:nvGrpSpPr>
        <p:grpSpPr>
          <a:xfrm>
            <a:off x="6816090" y="4014788"/>
            <a:ext cx="628650" cy="628650"/>
            <a:chOff x="6816090" y="4014788"/>
            <a:chExt cx="628650" cy="628650"/>
          </a:xfrm>
        </p:grpSpPr>
        <p:pic>
          <p:nvPicPr>
            <p:cNvPr id="312" name="Google Shape;312;p19"/>
            <p:cNvPicPr preferRelativeResize="0"/>
            <p:nvPr/>
          </p:nvPicPr>
          <p:blipFill rotWithShape="1">
            <a:blip r:embed="rId4">
              <a:alphaModFix/>
            </a:blip>
            <a:srcRect/>
            <a:stretch/>
          </p:blipFill>
          <p:spPr>
            <a:xfrm>
              <a:off x="6816090" y="4014788"/>
              <a:ext cx="628650" cy="628650"/>
            </a:xfrm>
            <a:prstGeom prst="rect">
              <a:avLst/>
            </a:prstGeom>
            <a:noFill/>
            <a:ln>
              <a:noFill/>
            </a:ln>
          </p:spPr>
        </p:pic>
        <p:pic>
          <p:nvPicPr>
            <p:cNvPr id="313" name="Google Shape;313;p19"/>
            <p:cNvPicPr preferRelativeResize="0"/>
            <p:nvPr/>
          </p:nvPicPr>
          <p:blipFill rotWithShape="1">
            <a:blip r:embed="rId9">
              <a:alphaModFix/>
            </a:blip>
            <a:srcRect/>
            <a:stretch/>
          </p:blipFill>
          <p:spPr>
            <a:xfrm>
              <a:off x="6958965" y="4187838"/>
              <a:ext cx="342900" cy="308610"/>
            </a:xfrm>
            <a:prstGeom prst="rect">
              <a:avLst/>
            </a:prstGeom>
            <a:noFill/>
            <a:ln>
              <a:noFill/>
            </a:ln>
          </p:spPr>
        </p:pic>
      </p:grpSp>
      <p:grpSp>
        <p:nvGrpSpPr>
          <p:cNvPr id="314" name="Google Shape;314;p19"/>
          <p:cNvGrpSpPr/>
          <p:nvPr/>
        </p:nvGrpSpPr>
        <p:grpSpPr>
          <a:xfrm>
            <a:off x="6826568" y="5053013"/>
            <a:ext cx="628650" cy="628650"/>
            <a:chOff x="6826568" y="5053013"/>
            <a:chExt cx="628650" cy="628650"/>
          </a:xfrm>
        </p:grpSpPr>
        <p:pic>
          <p:nvPicPr>
            <p:cNvPr id="315" name="Google Shape;315;p19"/>
            <p:cNvPicPr preferRelativeResize="0"/>
            <p:nvPr/>
          </p:nvPicPr>
          <p:blipFill rotWithShape="1">
            <a:blip r:embed="rId4">
              <a:alphaModFix/>
            </a:blip>
            <a:srcRect/>
            <a:stretch/>
          </p:blipFill>
          <p:spPr>
            <a:xfrm>
              <a:off x="6826568" y="5053013"/>
              <a:ext cx="628650" cy="628650"/>
            </a:xfrm>
            <a:prstGeom prst="rect">
              <a:avLst/>
            </a:prstGeom>
            <a:noFill/>
            <a:ln>
              <a:noFill/>
            </a:ln>
          </p:spPr>
        </p:pic>
        <p:pic>
          <p:nvPicPr>
            <p:cNvPr id="316" name="Google Shape;316;p19"/>
            <p:cNvPicPr preferRelativeResize="0"/>
            <p:nvPr/>
          </p:nvPicPr>
          <p:blipFill rotWithShape="1">
            <a:blip r:embed="rId10">
              <a:alphaModFix/>
            </a:blip>
            <a:srcRect/>
            <a:stretch/>
          </p:blipFill>
          <p:spPr>
            <a:xfrm>
              <a:off x="6978968" y="5206708"/>
              <a:ext cx="323850" cy="321259"/>
            </a:xfrm>
            <a:prstGeom prst="rect">
              <a:avLst/>
            </a:prstGeom>
            <a:noFill/>
            <a:ln>
              <a:noFill/>
            </a:ln>
          </p:spPr>
        </p:pic>
      </p:grpSp>
      <p:grpSp>
        <p:nvGrpSpPr>
          <p:cNvPr id="317" name="Google Shape;317;p19"/>
          <p:cNvGrpSpPr/>
          <p:nvPr/>
        </p:nvGrpSpPr>
        <p:grpSpPr>
          <a:xfrm>
            <a:off x="6819900" y="6072306"/>
            <a:ext cx="638175" cy="638175"/>
            <a:chOff x="6819900" y="6072306"/>
            <a:chExt cx="638175" cy="638175"/>
          </a:xfrm>
        </p:grpSpPr>
        <p:pic>
          <p:nvPicPr>
            <p:cNvPr id="318" name="Google Shape;318;p19"/>
            <p:cNvPicPr preferRelativeResize="0"/>
            <p:nvPr/>
          </p:nvPicPr>
          <p:blipFill rotWithShape="1">
            <a:blip r:embed="rId7">
              <a:alphaModFix/>
            </a:blip>
            <a:srcRect/>
            <a:stretch/>
          </p:blipFill>
          <p:spPr>
            <a:xfrm>
              <a:off x="6819900" y="6072306"/>
              <a:ext cx="638175" cy="638175"/>
            </a:xfrm>
            <a:prstGeom prst="rect">
              <a:avLst/>
            </a:prstGeom>
            <a:noFill/>
            <a:ln>
              <a:noFill/>
            </a:ln>
          </p:spPr>
        </p:pic>
        <p:pic>
          <p:nvPicPr>
            <p:cNvPr id="319" name="Google Shape;319;p19"/>
            <p:cNvPicPr preferRelativeResize="0"/>
            <p:nvPr/>
          </p:nvPicPr>
          <p:blipFill rotWithShape="1">
            <a:blip r:embed="rId11">
              <a:alphaModFix/>
            </a:blip>
            <a:srcRect/>
            <a:stretch/>
          </p:blipFill>
          <p:spPr>
            <a:xfrm>
              <a:off x="6952704" y="6272331"/>
              <a:ext cx="387880" cy="248243"/>
            </a:xfrm>
            <a:prstGeom prst="rect">
              <a:avLst/>
            </a:prstGeom>
            <a:noFill/>
            <a:ln>
              <a:noFill/>
            </a:ln>
          </p:spPr>
        </p:pic>
      </p:grpSp>
      <p:pic>
        <p:nvPicPr>
          <p:cNvPr id="320" name="Google Shape;320;p19"/>
          <p:cNvPicPr preferRelativeResize="0"/>
          <p:nvPr/>
        </p:nvPicPr>
        <p:blipFill rotWithShape="1">
          <a:blip r:embed="rId12">
            <a:alphaModFix/>
          </a:blip>
          <a:srcRect/>
          <a:stretch/>
        </p:blipFill>
        <p:spPr>
          <a:xfrm rot="10800000" flipH="1">
            <a:off x="6143625" y="-9525"/>
            <a:ext cx="738981" cy="266700"/>
          </a:xfrm>
          <a:prstGeom prst="rect">
            <a:avLst/>
          </a:prstGeom>
          <a:noFill/>
          <a:ln>
            <a:noFill/>
          </a:ln>
        </p:spPr>
      </p:pic>
      <p:grpSp>
        <p:nvGrpSpPr>
          <p:cNvPr id="321" name="Google Shape;321;p19"/>
          <p:cNvGrpSpPr/>
          <p:nvPr/>
        </p:nvGrpSpPr>
        <p:grpSpPr>
          <a:xfrm>
            <a:off x="1175710" y="3048000"/>
            <a:ext cx="628650" cy="628650"/>
            <a:chOff x="1175710" y="3048000"/>
            <a:chExt cx="628650" cy="628650"/>
          </a:xfrm>
        </p:grpSpPr>
        <p:pic>
          <p:nvPicPr>
            <p:cNvPr id="322" name="Google Shape;322;p19"/>
            <p:cNvPicPr preferRelativeResize="0"/>
            <p:nvPr/>
          </p:nvPicPr>
          <p:blipFill rotWithShape="1">
            <a:blip r:embed="rId4">
              <a:alphaModFix/>
            </a:blip>
            <a:srcRect/>
            <a:stretch/>
          </p:blipFill>
          <p:spPr>
            <a:xfrm>
              <a:off x="1175710" y="3048000"/>
              <a:ext cx="628650" cy="628650"/>
            </a:xfrm>
            <a:prstGeom prst="rect">
              <a:avLst/>
            </a:prstGeom>
            <a:noFill/>
            <a:ln>
              <a:noFill/>
            </a:ln>
          </p:spPr>
        </p:pic>
        <p:pic>
          <p:nvPicPr>
            <p:cNvPr id="323" name="Google Shape;323;p19"/>
            <p:cNvPicPr preferRelativeResize="0"/>
            <p:nvPr/>
          </p:nvPicPr>
          <p:blipFill rotWithShape="1">
            <a:blip r:embed="rId13">
              <a:alphaModFix/>
            </a:blip>
            <a:srcRect/>
            <a:stretch/>
          </p:blipFill>
          <p:spPr>
            <a:xfrm>
              <a:off x="1322395" y="3205163"/>
              <a:ext cx="342900" cy="342900"/>
            </a:xfrm>
            <a:prstGeom prst="rect">
              <a:avLst/>
            </a:prstGeom>
            <a:noFill/>
            <a:ln>
              <a:noFill/>
            </a:ln>
          </p:spPr>
        </p:pic>
      </p:grpSp>
      <p:sp>
        <p:nvSpPr>
          <p:cNvPr id="324" name="Google Shape;324;p19"/>
          <p:cNvSpPr/>
          <p:nvPr/>
        </p:nvSpPr>
        <p:spPr>
          <a:xfrm>
            <a:off x="2219914" y="3152775"/>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Emotional</a:t>
            </a:r>
            <a:endParaRPr sz="1400" b="0" i="0" u="none" strike="noStrike" cap="none">
              <a:solidFill>
                <a:srgbClr val="000000"/>
              </a:solidFill>
              <a:latin typeface="Arial"/>
              <a:ea typeface="Arial"/>
              <a:cs typeface="Arial"/>
              <a:sym typeface="Arial"/>
            </a:endParaRPr>
          </a:p>
        </p:txBody>
      </p:sp>
      <p:sp>
        <p:nvSpPr>
          <p:cNvPr id="325" name="Google Shape;325;p19"/>
          <p:cNvSpPr/>
          <p:nvPr/>
        </p:nvSpPr>
        <p:spPr>
          <a:xfrm>
            <a:off x="7858590" y="3162300"/>
            <a:ext cx="3962400" cy="533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1800" b="1" i="0" u="none" strike="noStrike" cap="none">
                <a:solidFill>
                  <a:srgbClr val="292929"/>
                </a:solidFill>
                <a:latin typeface="Roboto"/>
                <a:ea typeface="Roboto"/>
                <a:cs typeface="Roboto"/>
                <a:sym typeface="Roboto"/>
              </a:rPr>
              <a:t>Physical</a:t>
            </a:r>
            <a:endParaRPr sz="1400" b="0" i="0" u="none" strike="noStrike" cap="none">
              <a:solidFill>
                <a:srgbClr val="000000"/>
              </a:solidFill>
              <a:latin typeface="Arial"/>
              <a:ea typeface="Arial"/>
              <a:cs typeface="Arial"/>
              <a:sym typeface="Arial"/>
            </a:endParaRPr>
          </a:p>
        </p:txBody>
      </p:sp>
      <p:grpSp>
        <p:nvGrpSpPr>
          <p:cNvPr id="326" name="Google Shape;326;p19"/>
          <p:cNvGrpSpPr/>
          <p:nvPr/>
        </p:nvGrpSpPr>
        <p:grpSpPr>
          <a:xfrm>
            <a:off x="6820225" y="3052763"/>
            <a:ext cx="628650" cy="628650"/>
            <a:chOff x="6820225" y="3052763"/>
            <a:chExt cx="628650" cy="628650"/>
          </a:xfrm>
        </p:grpSpPr>
        <p:pic>
          <p:nvPicPr>
            <p:cNvPr id="327" name="Google Shape;327;p19"/>
            <p:cNvPicPr preferRelativeResize="0"/>
            <p:nvPr/>
          </p:nvPicPr>
          <p:blipFill rotWithShape="1">
            <a:blip r:embed="rId4">
              <a:alphaModFix/>
            </a:blip>
            <a:srcRect/>
            <a:stretch/>
          </p:blipFill>
          <p:spPr>
            <a:xfrm>
              <a:off x="6820225" y="3052763"/>
              <a:ext cx="628650" cy="628650"/>
            </a:xfrm>
            <a:prstGeom prst="rect">
              <a:avLst/>
            </a:prstGeom>
            <a:noFill/>
            <a:ln>
              <a:noFill/>
            </a:ln>
          </p:spPr>
        </p:pic>
        <p:pic>
          <p:nvPicPr>
            <p:cNvPr id="328" name="Google Shape;328;p19"/>
            <p:cNvPicPr preferRelativeResize="0"/>
            <p:nvPr/>
          </p:nvPicPr>
          <p:blipFill rotWithShape="1">
            <a:blip r:embed="rId14">
              <a:alphaModFix/>
            </a:blip>
            <a:srcRect/>
            <a:stretch/>
          </p:blipFill>
          <p:spPr>
            <a:xfrm>
              <a:off x="6944569" y="3171825"/>
              <a:ext cx="387026" cy="39040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7"/>
        <p:cNvGrpSpPr/>
        <p:nvPr/>
      </p:nvGrpSpPr>
      <p:grpSpPr>
        <a:xfrm>
          <a:off x="0" y="0"/>
          <a:ext cx="0" cy="0"/>
          <a:chOff x="0" y="0"/>
          <a:chExt cx="0" cy="0"/>
        </a:xfrm>
      </p:grpSpPr>
      <p:sp>
        <p:nvSpPr>
          <p:cNvPr id="98" name="Google Shape;98;p2"/>
          <p:cNvSpPr/>
          <p:nvPr/>
        </p:nvSpPr>
        <p:spPr>
          <a:xfrm>
            <a:off x="1992259" y="1971675"/>
            <a:ext cx="4374092" cy="1524000"/>
          </a:xfrm>
          <a:prstGeom prst="rect">
            <a:avLst/>
          </a:prstGeom>
          <a:noFill/>
          <a:ln>
            <a:noFill/>
          </a:ln>
        </p:spPr>
        <p:txBody>
          <a:bodyPr spcFirstLastPara="1" wrap="square" lIns="95250" tIns="95250" rIns="95250" bIns="0" anchor="t" anchorCtr="0">
            <a:noAutofit/>
          </a:bodyPr>
          <a:lstStyle/>
          <a:p>
            <a:pPr marL="0" marR="0" lvl="0" indent="0" algn="l" rtl="0">
              <a:lnSpc>
                <a:spcPct val="83333"/>
              </a:lnSpc>
              <a:spcBef>
                <a:spcPts val="0"/>
              </a:spcBef>
              <a:spcAft>
                <a:spcPts val="0"/>
              </a:spcAft>
              <a:buClr>
                <a:srgbClr val="000000"/>
              </a:buClr>
              <a:buSzPts val="1500"/>
              <a:buFont typeface="Arial"/>
              <a:buNone/>
            </a:pPr>
            <a:r>
              <a:rPr lang="en-US" sz="1500" b="1" i="0" u="none" strike="noStrike" cap="none">
                <a:solidFill>
                  <a:srgbClr val="121212"/>
                </a:solidFill>
                <a:latin typeface="Roboto"/>
                <a:ea typeface="Roboto"/>
                <a:cs typeface="Roboto"/>
                <a:sym typeface="Roboto"/>
              </a:rPr>
              <a:t>Rename yourself if your screen does NOT say your name. </a:t>
            </a:r>
            <a:endParaRPr sz="1400" b="0" i="0" u="none" strike="noStrike" cap="none">
              <a:solidFill>
                <a:srgbClr val="000000"/>
              </a:solidFill>
              <a:latin typeface="Arial"/>
              <a:ea typeface="Arial"/>
              <a:cs typeface="Arial"/>
              <a:sym typeface="Arial"/>
            </a:endParaRPr>
          </a:p>
          <a:p>
            <a:pPr marL="190500" marR="0" lvl="0" indent="-190500" algn="l" rtl="0">
              <a:lnSpc>
                <a:spcPct val="115000"/>
              </a:lnSpc>
              <a:spcBef>
                <a:spcPts val="0"/>
              </a:spcBef>
              <a:spcAft>
                <a:spcPts val="0"/>
              </a:spcAft>
              <a:buClr>
                <a:srgbClr val="121212"/>
              </a:buClr>
              <a:buSzPts val="1500"/>
              <a:buFont typeface="Courier New"/>
              <a:buChar char="o"/>
            </a:pPr>
            <a:r>
              <a:rPr lang="en-US" sz="1500" b="0" i="0" u="none" strike="noStrike" cap="none">
                <a:solidFill>
                  <a:srgbClr val="121212"/>
                </a:solidFill>
                <a:latin typeface="Roboto"/>
                <a:ea typeface="Roboto"/>
                <a:cs typeface="Roboto"/>
                <a:sym typeface="Roboto"/>
              </a:rPr>
              <a:t>Move the mouse over your picture until you see 3 little dots in the top right corner. </a:t>
            </a:r>
            <a:endParaRPr sz="1400" b="0" i="0" u="none" strike="noStrike" cap="none">
              <a:solidFill>
                <a:srgbClr val="000000"/>
              </a:solidFill>
              <a:latin typeface="Arial"/>
              <a:ea typeface="Arial"/>
              <a:cs typeface="Arial"/>
              <a:sym typeface="Arial"/>
            </a:endParaRPr>
          </a:p>
          <a:p>
            <a:pPr marL="190500" marR="0" lvl="0" indent="-190500" algn="l" rtl="0">
              <a:lnSpc>
                <a:spcPct val="115000"/>
              </a:lnSpc>
              <a:spcBef>
                <a:spcPts val="0"/>
              </a:spcBef>
              <a:spcAft>
                <a:spcPts val="0"/>
              </a:spcAft>
              <a:buClr>
                <a:srgbClr val="121212"/>
              </a:buClr>
              <a:buSzPts val="1500"/>
              <a:buFont typeface="Courier New"/>
              <a:buChar char="o"/>
            </a:pPr>
            <a:r>
              <a:rPr lang="en-US" sz="1500" b="0" i="0" u="none" strike="noStrike" cap="none">
                <a:solidFill>
                  <a:srgbClr val="121212"/>
                </a:solidFill>
                <a:latin typeface="Roboto"/>
                <a:ea typeface="Roboto"/>
                <a:cs typeface="Roboto"/>
                <a:sym typeface="Roboto"/>
              </a:rPr>
              <a:t>Click on the dots and then click on “Rename” and type your first and last name. </a:t>
            </a:r>
            <a:endParaRPr sz="1400" b="0" i="0" u="none" strike="noStrike" cap="none">
              <a:solidFill>
                <a:srgbClr val="000000"/>
              </a:solidFill>
              <a:latin typeface="Arial"/>
              <a:ea typeface="Arial"/>
              <a:cs typeface="Arial"/>
              <a:sym typeface="Arial"/>
            </a:endParaRPr>
          </a:p>
          <a:p>
            <a:pPr marL="0" marR="0" lvl="0" indent="0" algn="l" rtl="0">
              <a:lnSpc>
                <a:spcPct val="83333"/>
              </a:lnSpc>
              <a:spcBef>
                <a:spcPts val="0"/>
              </a:spcBef>
              <a:spcAft>
                <a:spcPts val="0"/>
              </a:spcAft>
              <a:buClr>
                <a:srgbClr val="000000"/>
              </a:buClr>
              <a:buSzPts val="1500"/>
              <a:buFont typeface="Arial"/>
              <a:buNone/>
            </a:pPr>
            <a:endParaRPr sz="1500" b="0" i="0" u="none" strike="noStrike" cap="none">
              <a:solidFill>
                <a:srgbClr val="121212"/>
              </a:solidFill>
              <a:latin typeface="Roboto"/>
              <a:ea typeface="Roboto"/>
              <a:cs typeface="Roboto"/>
              <a:sym typeface="Roboto"/>
            </a:endParaRPr>
          </a:p>
        </p:txBody>
      </p:sp>
      <p:sp>
        <p:nvSpPr>
          <p:cNvPr id="99" name="Google Shape;99;p2"/>
          <p:cNvSpPr/>
          <p:nvPr/>
        </p:nvSpPr>
        <p:spPr>
          <a:xfrm>
            <a:off x="1997732" y="3667125"/>
            <a:ext cx="4304644" cy="14478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500"/>
              <a:buFont typeface="Arial"/>
              <a:buNone/>
            </a:pPr>
            <a:r>
              <a:rPr lang="en-US" sz="1500" b="1" i="0" u="none" strike="noStrike" cap="none">
                <a:solidFill>
                  <a:srgbClr val="121212"/>
                </a:solidFill>
                <a:latin typeface="Roboto"/>
                <a:ea typeface="Roboto"/>
                <a:cs typeface="Roboto"/>
                <a:sym typeface="Roboto"/>
              </a:rPr>
              <a:t>Type the following information in the chat box:</a:t>
            </a:r>
            <a:endParaRPr sz="1400" b="0" i="0" u="none" strike="noStrike" cap="none">
              <a:solidFill>
                <a:srgbClr val="000000"/>
              </a:solidFill>
              <a:latin typeface="Arial"/>
              <a:ea typeface="Arial"/>
              <a:cs typeface="Arial"/>
              <a:sym typeface="Arial"/>
            </a:endParaRPr>
          </a:p>
          <a:p>
            <a:pPr marL="190500" marR="0" lvl="0" indent="-190500" algn="l" rtl="0">
              <a:lnSpc>
                <a:spcPct val="125000"/>
              </a:lnSpc>
              <a:spcBef>
                <a:spcPts val="0"/>
              </a:spcBef>
              <a:spcAft>
                <a:spcPts val="0"/>
              </a:spcAft>
              <a:buClr>
                <a:srgbClr val="121212"/>
              </a:buClr>
              <a:buSzPts val="1500"/>
              <a:buFont typeface="Courier New"/>
              <a:buChar char="o"/>
            </a:pPr>
            <a:r>
              <a:rPr lang="en-US" sz="1500" b="0" i="0" u="none" strike="noStrike" cap="none">
                <a:solidFill>
                  <a:srgbClr val="121212"/>
                </a:solidFill>
                <a:latin typeface="Roboto"/>
                <a:ea typeface="Roboto"/>
                <a:cs typeface="Roboto"/>
                <a:sym typeface="Roboto"/>
              </a:rPr>
              <a:t>First and last name</a:t>
            </a:r>
            <a:endParaRPr/>
          </a:p>
          <a:p>
            <a:pPr marL="190500" marR="0" lvl="0" indent="-190500" algn="l" rtl="0">
              <a:lnSpc>
                <a:spcPct val="125000"/>
              </a:lnSpc>
              <a:spcBef>
                <a:spcPts val="0"/>
              </a:spcBef>
              <a:spcAft>
                <a:spcPts val="0"/>
              </a:spcAft>
              <a:buClr>
                <a:srgbClr val="121212"/>
              </a:buClr>
              <a:buSzPts val="1500"/>
              <a:buFont typeface="Courier New"/>
              <a:buChar char="o"/>
            </a:pPr>
            <a:r>
              <a:rPr lang="en-US" sz="1500" b="0" i="0" u="none" strike="noStrike" cap="none">
                <a:solidFill>
                  <a:srgbClr val="121212"/>
                </a:solidFill>
                <a:latin typeface="Roboto"/>
                <a:ea typeface="Roboto"/>
                <a:cs typeface="Roboto"/>
                <a:sym typeface="Roboto"/>
              </a:rPr>
              <a:t>Tell us the name of the ECE Program your child attends </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500"/>
              <a:buFont typeface="Arial"/>
              <a:buNone/>
            </a:pPr>
            <a:endParaRPr sz="1500" b="0" i="0" u="none" strike="noStrike" cap="none">
              <a:solidFill>
                <a:srgbClr val="121212"/>
              </a:solidFill>
              <a:latin typeface="Roboto"/>
              <a:ea typeface="Roboto"/>
              <a:cs typeface="Roboto"/>
              <a:sym typeface="Roboto"/>
            </a:endParaRPr>
          </a:p>
        </p:txBody>
      </p:sp>
      <p:sp>
        <p:nvSpPr>
          <p:cNvPr id="100" name="Google Shape;100;p2"/>
          <p:cNvSpPr/>
          <p:nvPr/>
        </p:nvSpPr>
        <p:spPr>
          <a:xfrm>
            <a:off x="7936209" y="1981200"/>
            <a:ext cx="4462111" cy="13335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None/>
            </a:pPr>
            <a:r>
              <a:rPr lang="en-US" sz="1500" b="1" i="0" strike="noStrike" cap="none">
                <a:solidFill>
                  <a:srgbClr val="121212"/>
                </a:solidFill>
                <a:latin typeface="Roboto"/>
                <a:ea typeface="Roboto"/>
                <a:cs typeface="Roboto"/>
                <a:sym typeface="Roboto"/>
              </a:rPr>
              <a:t>Please be actively engaged during our time together :</a:t>
            </a:r>
            <a:endParaRPr sz="1500" b="1">
              <a:solidFill>
                <a:srgbClr val="121212"/>
              </a:solidFill>
              <a:latin typeface="Roboto"/>
              <a:ea typeface="Roboto"/>
              <a:cs typeface="Roboto"/>
              <a:sym typeface="Roboto"/>
            </a:endParaRPr>
          </a:p>
          <a:p>
            <a:pPr marL="457200" marR="0" lvl="0" indent="-323850" algn="l" rtl="0">
              <a:lnSpc>
                <a:spcPct val="125000"/>
              </a:lnSpc>
              <a:spcBef>
                <a:spcPts val="0"/>
              </a:spcBef>
              <a:spcAft>
                <a:spcPts val="0"/>
              </a:spcAft>
              <a:buClr>
                <a:srgbClr val="121212"/>
              </a:buClr>
              <a:buSzPts val="1500"/>
              <a:buFont typeface="Roboto"/>
              <a:buChar char="●"/>
            </a:pPr>
            <a:r>
              <a:rPr lang="en-US" sz="1500">
                <a:solidFill>
                  <a:srgbClr val="121212"/>
                </a:solidFill>
                <a:latin typeface="Roboto"/>
                <a:ea typeface="Roboto"/>
                <a:cs typeface="Roboto"/>
                <a:sym typeface="Roboto"/>
              </a:rPr>
              <a:t>P</a:t>
            </a:r>
            <a:r>
              <a:rPr lang="en-US" sz="1500" i="0" strike="noStrike" cap="none">
                <a:solidFill>
                  <a:srgbClr val="121212"/>
                </a:solidFill>
                <a:latin typeface="Roboto"/>
                <a:ea typeface="Roboto"/>
                <a:cs typeface="Roboto"/>
                <a:sym typeface="Roboto"/>
              </a:rPr>
              <a:t>articipating in the chat box, discussing topics, contributing to the conversation.</a:t>
            </a:r>
            <a:endParaRPr sz="1400" b="0" i="0"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500"/>
              <a:buFont typeface="Arial"/>
              <a:buNone/>
            </a:pPr>
            <a:endParaRPr sz="1500" b="1" i="0" u="sng" strike="noStrike" cap="none">
              <a:solidFill>
                <a:srgbClr val="121212"/>
              </a:solidFill>
              <a:latin typeface="Roboto"/>
              <a:ea typeface="Roboto"/>
              <a:cs typeface="Roboto"/>
              <a:sym typeface="Roboto"/>
            </a:endParaRPr>
          </a:p>
        </p:txBody>
      </p:sp>
      <p:sp>
        <p:nvSpPr>
          <p:cNvPr id="101" name="Google Shape;101;p2"/>
          <p:cNvSpPr/>
          <p:nvPr/>
        </p:nvSpPr>
        <p:spPr>
          <a:xfrm>
            <a:off x="7933117" y="3771900"/>
            <a:ext cx="4264175" cy="7620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500"/>
              <a:buFont typeface="Arial"/>
              <a:buNone/>
            </a:pPr>
            <a:r>
              <a:rPr lang="en-US" sz="1500" b="1" i="0" u="none" strike="noStrike" cap="none">
                <a:solidFill>
                  <a:srgbClr val="121212"/>
                </a:solidFill>
                <a:latin typeface="Roboto"/>
                <a:ea typeface="Roboto"/>
                <a:cs typeface="Roboto"/>
                <a:sym typeface="Roboto"/>
              </a:rPr>
              <a:t>Please stay muted unless you have a question or comment.</a:t>
            </a:r>
            <a:endParaRPr sz="1400" b="1" i="0" u="none" strike="noStrike" cap="none">
              <a:solidFill>
                <a:srgbClr val="000000"/>
              </a:solidFill>
            </a:endParaRPr>
          </a:p>
        </p:txBody>
      </p:sp>
      <p:sp>
        <p:nvSpPr>
          <p:cNvPr id="102" name="Google Shape;102;p2"/>
          <p:cNvSpPr/>
          <p:nvPr/>
        </p:nvSpPr>
        <p:spPr>
          <a:xfrm>
            <a:off x="1997714" y="5495925"/>
            <a:ext cx="3810000" cy="4761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500"/>
              <a:buFont typeface="Arial"/>
              <a:buNone/>
            </a:pPr>
            <a:r>
              <a:rPr lang="en-US" sz="1500" b="1" i="0" u="none" strike="noStrike" cap="none">
                <a:solidFill>
                  <a:srgbClr val="121212"/>
                </a:solidFill>
                <a:latin typeface="Roboto"/>
                <a:ea typeface="Roboto"/>
                <a:cs typeface="Roboto"/>
                <a:sym typeface="Roboto"/>
              </a:rPr>
              <a:t>Please turn on your video at this time.</a:t>
            </a: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7940787" y="5114925"/>
            <a:ext cx="4552839" cy="13335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500"/>
              <a:buFont typeface="Arial"/>
              <a:buNone/>
            </a:pPr>
            <a:r>
              <a:rPr lang="en-US" sz="1500" b="1" i="0" u="none" strike="noStrike" cap="none">
                <a:solidFill>
                  <a:srgbClr val="121212"/>
                </a:solidFill>
                <a:latin typeface="Roboto"/>
                <a:ea typeface="Roboto"/>
                <a:cs typeface="Roboto"/>
                <a:sym typeface="Roboto"/>
              </a:rPr>
              <a:t>If you get kicked off during the training due to a technology issue, please log back in using the same link in your confirmation email.</a:t>
            </a:r>
            <a:endParaRPr sz="1400" b="1" i="0" u="none" strike="noStrike" cap="none">
              <a:solidFill>
                <a:srgbClr val="000000"/>
              </a:solidFill>
            </a:endParaRPr>
          </a:p>
          <a:p>
            <a:pPr marL="0" marR="0" lvl="0" indent="0" algn="l" rtl="0">
              <a:lnSpc>
                <a:spcPct val="125000"/>
              </a:lnSpc>
              <a:spcBef>
                <a:spcPts val="0"/>
              </a:spcBef>
              <a:spcAft>
                <a:spcPts val="0"/>
              </a:spcAft>
              <a:buClr>
                <a:srgbClr val="000000"/>
              </a:buClr>
              <a:buSzPts val="1500"/>
              <a:buFont typeface="Arial"/>
              <a:buNone/>
            </a:pPr>
            <a:endParaRPr sz="1500" b="0" i="0" u="none" strike="noStrike" cap="none">
              <a:solidFill>
                <a:srgbClr val="121212"/>
              </a:solidFill>
              <a:latin typeface="Roboto"/>
              <a:ea typeface="Roboto"/>
              <a:cs typeface="Roboto"/>
              <a:sym typeface="Roboto"/>
            </a:endParaRPr>
          </a:p>
        </p:txBody>
      </p:sp>
      <p:pic>
        <p:nvPicPr>
          <p:cNvPr id="104" name="Google Shape;104;p2"/>
          <p:cNvPicPr preferRelativeResize="0"/>
          <p:nvPr/>
        </p:nvPicPr>
        <p:blipFill rotWithShape="1">
          <a:blip r:embed="rId3">
            <a:alphaModFix/>
          </a:blip>
          <a:srcRect/>
          <a:stretch/>
        </p:blipFill>
        <p:spPr>
          <a:xfrm rot="-5400000">
            <a:off x="-143669" y="4174331"/>
            <a:ext cx="3052763" cy="66675"/>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976967" y="1962150"/>
            <a:ext cx="857250" cy="857250"/>
          </a:xfrm>
          <a:prstGeom prst="rect">
            <a:avLst/>
          </a:prstGeom>
          <a:noFill/>
          <a:ln>
            <a:noFill/>
          </a:ln>
        </p:spPr>
      </p:pic>
      <p:pic>
        <p:nvPicPr>
          <p:cNvPr id="106" name="Google Shape;106;p2"/>
          <p:cNvPicPr preferRelativeResize="0"/>
          <p:nvPr/>
        </p:nvPicPr>
        <p:blipFill rotWithShape="1">
          <a:blip r:embed="rId4">
            <a:alphaModFix/>
          </a:blip>
          <a:srcRect/>
          <a:stretch/>
        </p:blipFill>
        <p:spPr>
          <a:xfrm>
            <a:off x="972526" y="3657600"/>
            <a:ext cx="857250" cy="857250"/>
          </a:xfrm>
          <a:prstGeom prst="rect">
            <a:avLst/>
          </a:prstGeom>
          <a:noFill/>
          <a:ln>
            <a:noFill/>
          </a:ln>
        </p:spPr>
      </p:pic>
      <p:pic>
        <p:nvPicPr>
          <p:cNvPr id="107" name="Google Shape;107;p2"/>
          <p:cNvPicPr preferRelativeResize="0"/>
          <p:nvPr/>
        </p:nvPicPr>
        <p:blipFill rotWithShape="1">
          <a:blip r:embed="rId5">
            <a:alphaModFix/>
          </a:blip>
          <a:srcRect/>
          <a:stretch/>
        </p:blipFill>
        <p:spPr>
          <a:xfrm>
            <a:off x="971020" y="5324475"/>
            <a:ext cx="857250" cy="857250"/>
          </a:xfrm>
          <a:prstGeom prst="rect">
            <a:avLst/>
          </a:prstGeom>
          <a:noFill/>
          <a:ln>
            <a:noFill/>
          </a:ln>
        </p:spPr>
      </p:pic>
      <p:sp>
        <p:nvSpPr>
          <p:cNvPr id="108" name="Google Shape;108;p2"/>
          <p:cNvSpPr/>
          <p:nvPr/>
        </p:nvSpPr>
        <p:spPr>
          <a:xfrm>
            <a:off x="1009648" y="779150"/>
            <a:ext cx="10982325" cy="800100"/>
          </a:xfrm>
          <a:prstGeom prst="rect">
            <a:avLst/>
          </a:prstGeom>
          <a:noFill/>
          <a:ln>
            <a:noFill/>
          </a:ln>
        </p:spPr>
        <p:txBody>
          <a:bodyPr spcFirstLastPara="1" wrap="square" lIns="95250" tIns="47625" rIns="95250" bIns="0" anchor="t" anchorCtr="0">
            <a:noAutofit/>
          </a:bodyPr>
          <a:lstStyle/>
          <a:p>
            <a:pPr marL="0" marR="0" lvl="0" indent="0" algn="ctr" rtl="0">
              <a:lnSpc>
                <a:spcPct val="125000"/>
              </a:lnSpc>
              <a:spcBef>
                <a:spcPts val="0"/>
              </a:spcBef>
              <a:spcAft>
                <a:spcPts val="0"/>
              </a:spcAft>
              <a:buClr>
                <a:srgbClr val="000000"/>
              </a:buClr>
              <a:buSzPts val="3750"/>
              <a:buFont typeface="Arial"/>
              <a:buNone/>
            </a:pPr>
            <a:r>
              <a:rPr lang="en-US" sz="3750" b="1" i="0" u="none" strike="noStrike" cap="none">
                <a:solidFill>
                  <a:srgbClr val="2B3C4F"/>
                </a:solidFill>
                <a:latin typeface="Roboto"/>
                <a:ea typeface="Roboto"/>
                <a:cs typeface="Roboto"/>
                <a:sym typeface="Roboto"/>
              </a:rPr>
              <a:t>Let's get ready!</a:t>
            </a:r>
            <a:endParaRPr sz="1400" b="0" i="0" u="none" strike="noStrike" cap="none">
              <a:solidFill>
                <a:srgbClr val="000000"/>
              </a:solidFill>
              <a:latin typeface="Arial"/>
              <a:ea typeface="Arial"/>
              <a:cs typeface="Arial"/>
              <a:sym typeface="Arial"/>
            </a:endParaRPr>
          </a:p>
        </p:txBody>
      </p:sp>
      <p:pic>
        <p:nvPicPr>
          <p:cNvPr id="109" name="Google Shape;109;p2"/>
          <p:cNvPicPr preferRelativeResize="0"/>
          <p:nvPr/>
        </p:nvPicPr>
        <p:blipFill rotWithShape="1">
          <a:blip r:embed="rId6">
            <a:alphaModFix/>
          </a:blip>
          <a:srcRect/>
          <a:stretch/>
        </p:blipFill>
        <p:spPr>
          <a:xfrm rot="10800000" flipH="1">
            <a:off x="6143625" y="-9525"/>
            <a:ext cx="738981" cy="266700"/>
          </a:xfrm>
          <a:prstGeom prst="rect">
            <a:avLst/>
          </a:prstGeom>
          <a:noFill/>
          <a:ln>
            <a:noFill/>
          </a:ln>
        </p:spPr>
      </p:pic>
      <p:pic>
        <p:nvPicPr>
          <p:cNvPr id="110" name="Google Shape;110;p2"/>
          <p:cNvPicPr preferRelativeResize="0"/>
          <p:nvPr/>
        </p:nvPicPr>
        <p:blipFill rotWithShape="1">
          <a:blip r:embed="rId3">
            <a:alphaModFix/>
          </a:blip>
          <a:srcRect/>
          <a:stretch/>
        </p:blipFill>
        <p:spPr>
          <a:xfrm rot="-5400000">
            <a:off x="5733786" y="4183856"/>
            <a:ext cx="3052763" cy="66675"/>
          </a:xfrm>
          <a:prstGeom prst="rect">
            <a:avLst/>
          </a:prstGeom>
          <a:noFill/>
          <a:ln>
            <a:noFill/>
          </a:ln>
        </p:spPr>
      </p:pic>
      <p:pic>
        <p:nvPicPr>
          <p:cNvPr id="111" name="Google Shape;111;p2"/>
          <p:cNvPicPr preferRelativeResize="0"/>
          <p:nvPr/>
        </p:nvPicPr>
        <p:blipFill rotWithShape="1">
          <a:blip r:embed="rId4">
            <a:alphaModFix/>
          </a:blip>
          <a:srcRect/>
          <a:stretch/>
        </p:blipFill>
        <p:spPr>
          <a:xfrm>
            <a:off x="6854421" y="1971675"/>
            <a:ext cx="857250" cy="857250"/>
          </a:xfrm>
          <a:prstGeom prst="rect">
            <a:avLst/>
          </a:prstGeom>
          <a:noFill/>
          <a:ln>
            <a:noFill/>
          </a:ln>
        </p:spPr>
      </p:pic>
      <p:pic>
        <p:nvPicPr>
          <p:cNvPr id="112" name="Google Shape;112;p2"/>
          <p:cNvPicPr preferRelativeResize="0"/>
          <p:nvPr/>
        </p:nvPicPr>
        <p:blipFill rotWithShape="1">
          <a:blip r:embed="rId4">
            <a:alphaModFix/>
          </a:blip>
          <a:srcRect/>
          <a:stretch/>
        </p:blipFill>
        <p:spPr>
          <a:xfrm>
            <a:off x="6849981" y="3667125"/>
            <a:ext cx="857250" cy="857250"/>
          </a:xfrm>
          <a:prstGeom prst="rect">
            <a:avLst/>
          </a:prstGeom>
          <a:noFill/>
          <a:ln>
            <a:noFill/>
          </a:ln>
        </p:spPr>
      </p:pic>
      <p:pic>
        <p:nvPicPr>
          <p:cNvPr id="113" name="Google Shape;113;p2"/>
          <p:cNvPicPr preferRelativeResize="0"/>
          <p:nvPr/>
        </p:nvPicPr>
        <p:blipFill rotWithShape="1">
          <a:blip r:embed="rId5">
            <a:alphaModFix/>
          </a:blip>
          <a:srcRect/>
          <a:stretch/>
        </p:blipFill>
        <p:spPr>
          <a:xfrm>
            <a:off x="6848475" y="5334000"/>
            <a:ext cx="857250" cy="857250"/>
          </a:xfrm>
          <a:prstGeom prst="rect">
            <a:avLst/>
          </a:prstGeom>
          <a:noFill/>
          <a:ln>
            <a:noFill/>
          </a:ln>
        </p:spPr>
      </p:pic>
      <p:sp>
        <p:nvSpPr>
          <p:cNvPr id="114" name="Google Shape;114;p2"/>
          <p:cNvSpPr/>
          <p:nvPr/>
        </p:nvSpPr>
        <p:spPr>
          <a:xfrm>
            <a:off x="1024901" y="2171700"/>
            <a:ext cx="742950" cy="419100"/>
          </a:xfrm>
          <a:prstGeom prst="rect">
            <a:avLst/>
          </a:prstGeom>
          <a:noFill/>
          <a:ln>
            <a:noFill/>
          </a:ln>
        </p:spPr>
        <p:txBody>
          <a:bodyPr spcFirstLastPara="1" wrap="square" lIns="95250" tIns="0" rIns="95250" bIns="0" anchor="t" anchorCtr="0">
            <a:noAutofit/>
          </a:bodyPr>
          <a:lstStyle/>
          <a:p>
            <a:pPr marL="0" marR="0" lvl="0" indent="0" algn="ctr" rtl="0">
              <a:lnSpc>
                <a:spcPct val="125000"/>
              </a:lnSpc>
              <a:spcBef>
                <a:spcPts val="0"/>
              </a:spcBef>
              <a:spcAft>
                <a:spcPts val="0"/>
              </a:spcAft>
              <a:buClr>
                <a:srgbClr val="000000"/>
              </a:buClr>
              <a:buSzPts val="2250"/>
              <a:buFont typeface="Arial"/>
              <a:buNone/>
            </a:pPr>
            <a:r>
              <a:rPr lang="en-US" sz="2250" b="0" i="0" u="none" strike="noStrike" cap="none">
                <a:solidFill>
                  <a:srgbClr val="000000"/>
                </a:solidFill>
                <a:latin typeface="Roboto"/>
                <a:ea typeface="Roboto"/>
                <a:cs typeface="Roboto"/>
                <a:sym typeface="Roboto"/>
              </a:rPr>
              <a:t>1</a:t>
            </a: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a:off x="1024091" y="3857625"/>
            <a:ext cx="742950" cy="419100"/>
          </a:xfrm>
          <a:prstGeom prst="rect">
            <a:avLst/>
          </a:prstGeom>
          <a:noFill/>
          <a:ln>
            <a:noFill/>
          </a:ln>
        </p:spPr>
        <p:txBody>
          <a:bodyPr spcFirstLastPara="1" wrap="square" lIns="95250" tIns="0" rIns="95250" bIns="0" anchor="t" anchorCtr="0">
            <a:noAutofit/>
          </a:bodyPr>
          <a:lstStyle/>
          <a:p>
            <a:pPr marL="0" marR="0" lvl="0" indent="0" algn="ctr" rtl="0">
              <a:lnSpc>
                <a:spcPct val="125000"/>
              </a:lnSpc>
              <a:spcBef>
                <a:spcPts val="0"/>
              </a:spcBef>
              <a:spcAft>
                <a:spcPts val="0"/>
              </a:spcAft>
              <a:buClr>
                <a:srgbClr val="000000"/>
              </a:buClr>
              <a:buSzPts val="2250"/>
              <a:buFont typeface="Arial"/>
              <a:buNone/>
            </a:pPr>
            <a:r>
              <a:rPr lang="en-US" sz="2250" b="0" i="0" u="none" strike="noStrike" cap="none">
                <a:solidFill>
                  <a:srgbClr val="000000"/>
                </a:solidFill>
                <a:latin typeface="Roboto"/>
                <a:ea typeface="Roboto"/>
                <a:cs typeface="Roboto"/>
                <a:sym typeface="Roboto"/>
              </a:rPr>
              <a:t>2</a:t>
            </a: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a:off x="6899533" y="2181225"/>
            <a:ext cx="742950" cy="419100"/>
          </a:xfrm>
          <a:prstGeom prst="rect">
            <a:avLst/>
          </a:prstGeom>
          <a:noFill/>
          <a:ln>
            <a:noFill/>
          </a:ln>
        </p:spPr>
        <p:txBody>
          <a:bodyPr spcFirstLastPara="1" wrap="square" lIns="95250" tIns="0" rIns="95250" bIns="0" anchor="t" anchorCtr="0">
            <a:noAutofit/>
          </a:bodyPr>
          <a:lstStyle/>
          <a:p>
            <a:pPr marL="0" marR="0" lvl="0" indent="0" algn="ctr" rtl="0">
              <a:lnSpc>
                <a:spcPct val="125000"/>
              </a:lnSpc>
              <a:spcBef>
                <a:spcPts val="0"/>
              </a:spcBef>
              <a:spcAft>
                <a:spcPts val="0"/>
              </a:spcAft>
              <a:buClr>
                <a:srgbClr val="000000"/>
              </a:buClr>
              <a:buSzPts val="2250"/>
              <a:buFont typeface="Arial"/>
              <a:buNone/>
            </a:pPr>
            <a:r>
              <a:rPr lang="en-US" sz="2250" b="0" i="0" u="none" strike="noStrike" cap="none">
                <a:solidFill>
                  <a:srgbClr val="000000"/>
                </a:solidFill>
                <a:latin typeface="Roboto"/>
                <a:ea typeface="Roboto"/>
                <a:cs typeface="Roboto"/>
                <a:sym typeface="Roboto"/>
              </a:rPr>
              <a:t>4</a:t>
            </a: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a:off x="6891230" y="5553075"/>
            <a:ext cx="742950" cy="419100"/>
          </a:xfrm>
          <a:prstGeom prst="rect">
            <a:avLst/>
          </a:prstGeom>
          <a:noFill/>
          <a:ln>
            <a:noFill/>
          </a:ln>
        </p:spPr>
        <p:txBody>
          <a:bodyPr spcFirstLastPara="1" wrap="square" lIns="95250" tIns="0" rIns="95250" bIns="0" anchor="t" anchorCtr="0">
            <a:noAutofit/>
          </a:bodyPr>
          <a:lstStyle/>
          <a:p>
            <a:pPr marL="0" marR="0" lvl="0" indent="0" algn="ctr" rtl="0">
              <a:lnSpc>
                <a:spcPct val="125000"/>
              </a:lnSpc>
              <a:spcBef>
                <a:spcPts val="0"/>
              </a:spcBef>
              <a:spcAft>
                <a:spcPts val="0"/>
              </a:spcAft>
              <a:buClr>
                <a:srgbClr val="000000"/>
              </a:buClr>
              <a:buSzPts val="2250"/>
              <a:buFont typeface="Arial"/>
              <a:buNone/>
            </a:pPr>
            <a:r>
              <a:rPr lang="en-US" sz="2250" b="0" i="0" u="none" strike="noStrike" cap="none">
                <a:solidFill>
                  <a:srgbClr val="000000"/>
                </a:solidFill>
                <a:latin typeface="Roboto"/>
                <a:ea typeface="Roboto"/>
                <a:cs typeface="Roboto"/>
                <a:sym typeface="Roboto"/>
              </a:rPr>
              <a:t>6</a:t>
            </a: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a:off x="6904714" y="3876675"/>
            <a:ext cx="742950" cy="419100"/>
          </a:xfrm>
          <a:prstGeom prst="rect">
            <a:avLst/>
          </a:prstGeom>
          <a:noFill/>
          <a:ln>
            <a:noFill/>
          </a:ln>
        </p:spPr>
        <p:txBody>
          <a:bodyPr spcFirstLastPara="1" wrap="square" lIns="95250" tIns="0" rIns="95250" bIns="0" anchor="t" anchorCtr="0">
            <a:noAutofit/>
          </a:bodyPr>
          <a:lstStyle/>
          <a:p>
            <a:pPr marL="0" marR="0" lvl="0" indent="0" algn="ctr" rtl="0">
              <a:lnSpc>
                <a:spcPct val="125000"/>
              </a:lnSpc>
              <a:spcBef>
                <a:spcPts val="0"/>
              </a:spcBef>
              <a:spcAft>
                <a:spcPts val="0"/>
              </a:spcAft>
              <a:buClr>
                <a:srgbClr val="000000"/>
              </a:buClr>
              <a:buSzPts val="2250"/>
              <a:buFont typeface="Arial"/>
              <a:buNone/>
            </a:pPr>
            <a:r>
              <a:rPr lang="en-US" sz="2250" b="0" i="0" u="none" strike="noStrike" cap="none">
                <a:solidFill>
                  <a:srgbClr val="000000"/>
                </a:solidFill>
                <a:latin typeface="Roboto"/>
                <a:ea typeface="Roboto"/>
                <a:cs typeface="Roboto"/>
                <a:sym typeface="Roboto"/>
              </a:rPr>
              <a:t>5</a:t>
            </a: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a:off x="1031096" y="5553075"/>
            <a:ext cx="742950" cy="419100"/>
          </a:xfrm>
          <a:prstGeom prst="rect">
            <a:avLst/>
          </a:prstGeom>
          <a:noFill/>
          <a:ln>
            <a:noFill/>
          </a:ln>
        </p:spPr>
        <p:txBody>
          <a:bodyPr spcFirstLastPara="1" wrap="square" lIns="95250" tIns="0" rIns="95250" bIns="0" anchor="t" anchorCtr="0">
            <a:noAutofit/>
          </a:bodyPr>
          <a:lstStyle/>
          <a:p>
            <a:pPr marL="0" marR="0" lvl="0" indent="0" algn="ctr" rtl="0">
              <a:lnSpc>
                <a:spcPct val="125000"/>
              </a:lnSpc>
              <a:spcBef>
                <a:spcPts val="0"/>
              </a:spcBef>
              <a:spcAft>
                <a:spcPts val="0"/>
              </a:spcAft>
              <a:buClr>
                <a:srgbClr val="000000"/>
              </a:buClr>
              <a:buSzPts val="2250"/>
              <a:buFont typeface="Arial"/>
              <a:buNone/>
            </a:pPr>
            <a:r>
              <a:rPr lang="en-US" sz="2250" b="0" i="0" u="none" strike="noStrike" cap="none">
                <a:solidFill>
                  <a:srgbClr val="000000"/>
                </a:solidFill>
                <a:latin typeface="Roboto"/>
                <a:ea typeface="Roboto"/>
                <a:cs typeface="Roboto"/>
                <a:sym typeface="Roboto"/>
              </a:rPr>
              <a:t>3</a:t>
            </a:r>
            <a:endParaRPr sz="1400" b="0" i="0" u="none" strike="noStrike" cap="none">
              <a:solidFill>
                <a:srgbClr val="000000"/>
              </a:solidFill>
              <a:latin typeface="Arial"/>
              <a:ea typeface="Arial"/>
              <a:cs typeface="Arial"/>
              <a:sym typeface="Arial"/>
            </a:endParaRPr>
          </a:p>
        </p:txBody>
      </p:sp>
      <p:pic>
        <p:nvPicPr>
          <p:cNvPr id="120" name="Google Shape;120;p2"/>
          <p:cNvPicPr preferRelativeResize="0"/>
          <p:nvPr/>
        </p:nvPicPr>
        <p:blipFill rotWithShape="1">
          <a:blip r:embed="rId7">
            <a:alphaModFix/>
          </a:blip>
          <a:srcRect/>
          <a:stretch/>
        </p:blipFill>
        <p:spPr>
          <a:xfrm>
            <a:off x="11696569" y="6200775"/>
            <a:ext cx="1314582" cy="1095822"/>
          </a:xfrm>
          <a:prstGeom prst="rect">
            <a:avLst/>
          </a:prstGeom>
          <a:noFill/>
          <a:ln>
            <a:noFill/>
          </a:ln>
        </p:spPr>
      </p:pic>
      <p:pic>
        <p:nvPicPr>
          <p:cNvPr id="121" name="Google Shape;121;p2" descr="Curricula-Concepts-logo SMALL.png"/>
          <p:cNvPicPr preferRelativeResize="0"/>
          <p:nvPr/>
        </p:nvPicPr>
        <p:blipFill rotWithShape="1">
          <a:blip r:embed="rId8">
            <a:alphaModFix/>
          </a:blip>
          <a:srcRect/>
          <a:stretch/>
        </p:blipFill>
        <p:spPr>
          <a:xfrm>
            <a:off x="449924" y="6555100"/>
            <a:ext cx="1685521" cy="48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33"/>
        <p:cNvGrpSpPr/>
        <p:nvPr/>
      </p:nvGrpSpPr>
      <p:grpSpPr>
        <a:xfrm>
          <a:off x="0" y="0"/>
          <a:ext cx="0" cy="0"/>
          <a:chOff x="0" y="0"/>
          <a:chExt cx="0" cy="0"/>
        </a:xfrm>
      </p:grpSpPr>
      <p:grpSp>
        <p:nvGrpSpPr>
          <p:cNvPr id="334" name="Google Shape;334;p20"/>
          <p:cNvGrpSpPr/>
          <p:nvPr/>
        </p:nvGrpSpPr>
        <p:grpSpPr>
          <a:xfrm>
            <a:off x="0" y="-18604"/>
            <a:ext cx="4293704" cy="7333803"/>
            <a:chOff x="0" y="-18603"/>
            <a:chExt cx="4762500" cy="7315200"/>
          </a:xfrm>
        </p:grpSpPr>
        <p:pic>
          <p:nvPicPr>
            <p:cNvPr id="335" name="Google Shape;335;p20"/>
            <p:cNvPicPr preferRelativeResize="0"/>
            <p:nvPr/>
          </p:nvPicPr>
          <p:blipFill rotWithShape="1">
            <a:blip r:embed="rId3">
              <a:alphaModFix/>
            </a:blip>
            <a:srcRect/>
            <a:stretch/>
          </p:blipFill>
          <p:spPr>
            <a:xfrm>
              <a:off x="0" y="-18603"/>
              <a:ext cx="4762500" cy="7315200"/>
            </a:xfrm>
            <a:prstGeom prst="rect">
              <a:avLst/>
            </a:prstGeom>
            <a:noFill/>
            <a:ln>
              <a:noFill/>
            </a:ln>
          </p:spPr>
        </p:pic>
        <p:pic>
          <p:nvPicPr>
            <p:cNvPr id="336" name="Google Shape;336;p20"/>
            <p:cNvPicPr preferRelativeResize="0"/>
            <p:nvPr/>
          </p:nvPicPr>
          <p:blipFill rotWithShape="1">
            <a:blip r:embed="rId4">
              <a:alphaModFix/>
            </a:blip>
            <a:srcRect/>
            <a:stretch/>
          </p:blipFill>
          <p:spPr>
            <a:xfrm rot="-5400000">
              <a:off x="2959023" y="3004457"/>
              <a:ext cx="2286000" cy="1306286"/>
            </a:xfrm>
            <a:prstGeom prst="rect">
              <a:avLst/>
            </a:prstGeom>
            <a:noFill/>
            <a:ln>
              <a:noFill/>
            </a:ln>
          </p:spPr>
        </p:pic>
      </p:grpSp>
      <p:pic>
        <p:nvPicPr>
          <p:cNvPr id="337" name="Google Shape;337;p20"/>
          <p:cNvPicPr preferRelativeResize="0"/>
          <p:nvPr/>
        </p:nvPicPr>
        <p:blipFill rotWithShape="1">
          <a:blip r:embed="rId5">
            <a:alphaModFix/>
          </a:blip>
          <a:srcRect/>
          <a:stretch/>
        </p:blipFill>
        <p:spPr>
          <a:xfrm>
            <a:off x="11696569" y="6200775"/>
            <a:ext cx="1314582" cy="1095822"/>
          </a:xfrm>
          <a:prstGeom prst="rect">
            <a:avLst/>
          </a:prstGeom>
          <a:noFill/>
          <a:ln>
            <a:noFill/>
          </a:ln>
        </p:spPr>
      </p:pic>
      <p:pic>
        <p:nvPicPr>
          <p:cNvPr id="338" name="Google Shape;338;p20"/>
          <p:cNvPicPr preferRelativeResize="0"/>
          <p:nvPr/>
        </p:nvPicPr>
        <p:blipFill rotWithShape="1">
          <a:blip r:embed="rId6">
            <a:alphaModFix/>
          </a:blip>
          <a:srcRect l="17420" r="16544"/>
          <a:stretch/>
        </p:blipFill>
        <p:spPr>
          <a:xfrm>
            <a:off x="260434" y="851035"/>
            <a:ext cx="3772836" cy="5631826"/>
          </a:xfrm>
          <a:prstGeom prst="rect">
            <a:avLst/>
          </a:prstGeom>
          <a:noFill/>
          <a:ln>
            <a:noFill/>
          </a:ln>
        </p:spPr>
      </p:pic>
      <p:sp>
        <p:nvSpPr>
          <p:cNvPr id="339" name="Google Shape;339;p20"/>
          <p:cNvSpPr/>
          <p:nvPr/>
        </p:nvSpPr>
        <p:spPr>
          <a:xfrm>
            <a:off x="4554138" y="1196837"/>
            <a:ext cx="7627260" cy="2317640"/>
          </a:xfrm>
          <a:prstGeom prst="rect">
            <a:avLst/>
          </a:prstGeom>
          <a:noFill/>
          <a:ln>
            <a:noFill/>
          </a:ln>
        </p:spPr>
        <p:txBody>
          <a:bodyPr spcFirstLastPara="1" wrap="square" lIns="95250" tIns="95250" rIns="95250" bIns="0" anchor="t" anchorCtr="0">
            <a:noAutofit/>
          </a:bodyPr>
          <a:lstStyle/>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Naming your emotions </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Helping children name their emotions</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Journaling or drawing</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Practicing self-compassion</a:t>
            </a:r>
            <a:endParaRPr sz="20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p:txBody>
      </p:sp>
      <p:sp>
        <p:nvSpPr>
          <p:cNvPr id="340" name="Google Shape;340;p20"/>
          <p:cNvSpPr/>
          <p:nvPr/>
        </p:nvSpPr>
        <p:spPr>
          <a:xfrm>
            <a:off x="4554138" y="4358925"/>
            <a:ext cx="8539700" cy="2252455"/>
          </a:xfrm>
          <a:prstGeom prst="rect">
            <a:avLst/>
          </a:prstGeom>
          <a:noFill/>
          <a:ln>
            <a:noFill/>
          </a:ln>
        </p:spPr>
        <p:txBody>
          <a:bodyPr spcFirstLastPara="1" wrap="square" lIns="95250" tIns="95250" rIns="95250" bIns="0" anchor="t" anchorCtr="0">
            <a:noAutofit/>
          </a:bodyPr>
          <a:lstStyle/>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Family game nights</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Cooking together as a family</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Lunch or coffee with a friend</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Belong to groups or communities outside of work</a:t>
            </a:r>
            <a:endParaRPr sz="20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000"/>
              <a:buFont typeface="Arial"/>
              <a:buNone/>
            </a:pPr>
            <a:endParaRPr sz="2000" b="0" i="0" u="none" strike="noStrike" cap="none">
              <a:solidFill>
                <a:srgbClr val="292929"/>
              </a:solidFill>
              <a:latin typeface="Roboto"/>
              <a:ea typeface="Roboto"/>
              <a:cs typeface="Roboto"/>
              <a:sym typeface="Roboto"/>
            </a:endParaRPr>
          </a:p>
        </p:txBody>
      </p:sp>
      <p:grpSp>
        <p:nvGrpSpPr>
          <p:cNvPr id="341" name="Google Shape;341;p20"/>
          <p:cNvGrpSpPr/>
          <p:nvPr/>
        </p:nvGrpSpPr>
        <p:grpSpPr>
          <a:xfrm>
            <a:off x="4616106" y="3492415"/>
            <a:ext cx="628650" cy="628650"/>
            <a:chOff x="6826568" y="5053013"/>
            <a:chExt cx="628650" cy="628650"/>
          </a:xfrm>
        </p:grpSpPr>
        <p:pic>
          <p:nvPicPr>
            <p:cNvPr id="342" name="Google Shape;342;p20"/>
            <p:cNvPicPr preferRelativeResize="0"/>
            <p:nvPr/>
          </p:nvPicPr>
          <p:blipFill rotWithShape="1">
            <a:blip r:embed="rId7">
              <a:alphaModFix/>
            </a:blip>
            <a:srcRect/>
            <a:stretch/>
          </p:blipFill>
          <p:spPr>
            <a:xfrm>
              <a:off x="6826568" y="5053013"/>
              <a:ext cx="628650" cy="628650"/>
            </a:xfrm>
            <a:prstGeom prst="rect">
              <a:avLst/>
            </a:prstGeom>
            <a:noFill/>
            <a:ln>
              <a:noFill/>
            </a:ln>
          </p:spPr>
        </p:pic>
        <p:pic>
          <p:nvPicPr>
            <p:cNvPr id="343" name="Google Shape;343;p20"/>
            <p:cNvPicPr preferRelativeResize="0"/>
            <p:nvPr/>
          </p:nvPicPr>
          <p:blipFill rotWithShape="1">
            <a:blip r:embed="rId8">
              <a:alphaModFix/>
            </a:blip>
            <a:srcRect/>
            <a:stretch/>
          </p:blipFill>
          <p:spPr>
            <a:xfrm>
              <a:off x="6978968" y="5206708"/>
              <a:ext cx="323850" cy="321259"/>
            </a:xfrm>
            <a:prstGeom prst="rect">
              <a:avLst/>
            </a:prstGeom>
            <a:noFill/>
            <a:ln>
              <a:noFill/>
            </a:ln>
          </p:spPr>
        </p:pic>
      </p:grpSp>
      <p:sp>
        <p:nvSpPr>
          <p:cNvPr id="344" name="Google Shape;344;p20"/>
          <p:cNvSpPr/>
          <p:nvPr/>
        </p:nvSpPr>
        <p:spPr>
          <a:xfrm>
            <a:off x="5327846" y="427764"/>
            <a:ext cx="2667289" cy="7620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Emotional</a:t>
            </a:r>
            <a:endParaRPr sz="3500" b="0" i="0" u="none" strike="noStrike" cap="none">
              <a:solidFill>
                <a:srgbClr val="000000"/>
              </a:solidFill>
              <a:latin typeface="Arial"/>
              <a:ea typeface="Arial"/>
              <a:cs typeface="Arial"/>
              <a:sym typeface="Arial"/>
            </a:endParaRPr>
          </a:p>
        </p:txBody>
      </p:sp>
      <p:sp>
        <p:nvSpPr>
          <p:cNvPr id="345" name="Google Shape;345;p20"/>
          <p:cNvSpPr/>
          <p:nvPr/>
        </p:nvSpPr>
        <p:spPr>
          <a:xfrm>
            <a:off x="5327847" y="3468135"/>
            <a:ext cx="2667289" cy="7620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Social</a:t>
            </a:r>
            <a:endParaRPr sz="3500" b="0" i="0" u="none" strike="noStrike" cap="none">
              <a:solidFill>
                <a:srgbClr val="000000"/>
              </a:solidFill>
              <a:latin typeface="Arial"/>
              <a:ea typeface="Arial"/>
              <a:cs typeface="Arial"/>
              <a:sym typeface="Arial"/>
            </a:endParaRPr>
          </a:p>
        </p:txBody>
      </p:sp>
      <p:grpSp>
        <p:nvGrpSpPr>
          <p:cNvPr id="346" name="Google Shape;346;p20"/>
          <p:cNvGrpSpPr/>
          <p:nvPr/>
        </p:nvGrpSpPr>
        <p:grpSpPr>
          <a:xfrm>
            <a:off x="4585122" y="480151"/>
            <a:ext cx="628650" cy="628650"/>
            <a:chOff x="1175710" y="3048000"/>
            <a:chExt cx="628650" cy="628650"/>
          </a:xfrm>
        </p:grpSpPr>
        <p:pic>
          <p:nvPicPr>
            <p:cNvPr id="347" name="Google Shape;347;p20"/>
            <p:cNvPicPr preferRelativeResize="0"/>
            <p:nvPr/>
          </p:nvPicPr>
          <p:blipFill rotWithShape="1">
            <a:blip r:embed="rId7">
              <a:alphaModFix/>
            </a:blip>
            <a:srcRect/>
            <a:stretch/>
          </p:blipFill>
          <p:spPr>
            <a:xfrm>
              <a:off x="1175710" y="3048000"/>
              <a:ext cx="628650" cy="628650"/>
            </a:xfrm>
            <a:prstGeom prst="rect">
              <a:avLst/>
            </a:prstGeom>
            <a:noFill/>
            <a:ln>
              <a:noFill/>
            </a:ln>
          </p:spPr>
        </p:pic>
        <p:pic>
          <p:nvPicPr>
            <p:cNvPr id="348" name="Google Shape;348;p20"/>
            <p:cNvPicPr preferRelativeResize="0"/>
            <p:nvPr/>
          </p:nvPicPr>
          <p:blipFill rotWithShape="1">
            <a:blip r:embed="rId9">
              <a:alphaModFix/>
            </a:blip>
            <a:srcRect/>
            <a:stretch/>
          </p:blipFill>
          <p:spPr>
            <a:xfrm>
              <a:off x="1322395" y="3205163"/>
              <a:ext cx="342900" cy="342900"/>
            </a:xfrm>
            <a:prstGeom prst="rect">
              <a:avLst/>
            </a:prstGeom>
            <a:noFill/>
            <a:ln>
              <a:noFill/>
            </a:ln>
          </p:spPr>
        </p:pic>
      </p:grpSp>
      <p:sp>
        <p:nvSpPr>
          <p:cNvPr id="349" name="Google Shape;349;p20"/>
          <p:cNvSpPr/>
          <p:nvPr/>
        </p:nvSpPr>
        <p:spPr>
          <a:xfrm>
            <a:off x="4476583" y="6821143"/>
            <a:ext cx="7120685" cy="319127"/>
          </a:xfrm>
          <a:prstGeom prst="rect">
            <a:avLst/>
          </a:prstGeom>
          <a:noFill/>
          <a:ln>
            <a:noFill/>
          </a:ln>
        </p:spPr>
        <p:txBody>
          <a:bodyPr spcFirstLastPara="1" wrap="square" lIns="97500" tIns="48725" rIns="97500" bIns="487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pic>
        <p:nvPicPr>
          <p:cNvPr id="350" name="Google Shape;350;p20"/>
          <p:cNvPicPr preferRelativeResize="0"/>
          <p:nvPr/>
        </p:nvPicPr>
        <p:blipFill rotWithShape="1">
          <a:blip r:embed="rId10">
            <a:alphaModFix/>
          </a:blip>
          <a:srcRect/>
          <a:stretch/>
        </p:blipFill>
        <p:spPr>
          <a:xfrm>
            <a:off x="276225" y="6620425"/>
            <a:ext cx="1482675" cy="5896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55"/>
        <p:cNvGrpSpPr/>
        <p:nvPr/>
      </p:nvGrpSpPr>
      <p:grpSpPr>
        <a:xfrm>
          <a:off x="0" y="0"/>
          <a:ext cx="0" cy="0"/>
          <a:chOff x="0" y="0"/>
          <a:chExt cx="0" cy="0"/>
        </a:xfrm>
      </p:grpSpPr>
      <p:grpSp>
        <p:nvGrpSpPr>
          <p:cNvPr id="356" name="Google Shape;356;p22"/>
          <p:cNvGrpSpPr/>
          <p:nvPr/>
        </p:nvGrpSpPr>
        <p:grpSpPr>
          <a:xfrm>
            <a:off x="0" y="-18604"/>
            <a:ext cx="4293704" cy="7333803"/>
            <a:chOff x="0" y="-18603"/>
            <a:chExt cx="4762500" cy="7315200"/>
          </a:xfrm>
        </p:grpSpPr>
        <p:pic>
          <p:nvPicPr>
            <p:cNvPr id="357" name="Google Shape;357;p22"/>
            <p:cNvPicPr preferRelativeResize="0"/>
            <p:nvPr/>
          </p:nvPicPr>
          <p:blipFill rotWithShape="1">
            <a:blip r:embed="rId3">
              <a:alphaModFix/>
            </a:blip>
            <a:srcRect/>
            <a:stretch/>
          </p:blipFill>
          <p:spPr>
            <a:xfrm>
              <a:off x="0" y="-18603"/>
              <a:ext cx="4762500" cy="7315200"/>
            </a:xfrm>
            <a:prstGeom prst="rect">
              <a:avLst/>
            </a:prstGeom>
            <a:noFill/>
            <a:ln>
              <a:noFill/>
            </a:ln>
          </p:spPr>
        </p:pic>
        <p:pic>
          <p:nvPicPr>
            <p:cNvPr id="358" name="Google Shape;358;p22"/>
            <p:cNvPicPr preferRelativeResize="0"/>
            <p:nvPr/>
          </p:nvPicPr>
          <p:blipFill rotWithShape="1">
            <a:blip r:embed="rId4">
              <a:alphaModFix/>
            </a:blip>
            <a:srcRect/>
            <a:stretch/>
          </p:blipFill>
          <p:spPr>
            <a:xfrm rot="-5400000">
              <a:off x="2959023" y="3004457"/>
              <a:ext cx="2286000" cy="1306286"/>
            </a:xfrm>
            <a:prstGeom prst="rect">
              <a:avLst/>
            </a:prstGeom>
            <a:noFill/>
            <a:ln>
              <a:noFill/>
            </a:ln>
          </p:spPr>
        </p:pic>
      </p:grpSp>
      <p:pic>
        <p:nvPicPr>
          <p:cNvPr id="359" name="Google Shape;359;p22"/>
          <p:cNvPicPr preferRelativeResize="0"/>
          <p:nvPr/>
        </p:nvPicPr>
        <p:blipFill rotWithShape="1">
          <a:blip r:embed="rId5">
            <a:alphaModFix/>
          </a:blip>
          <a:srcRect/>
          <a:stretch/>
        </p:blipFill>
        <p:spPr>
          <a:xfrm>
            <a:off x="11696569" y="6200775"/>
            <a:ext cx="1314582" cy="1095822"/>
          </a:xfrm>
          <a:prstGeom prst="rect">
            <a:avLst/>
          </a:prstGeom>
          <a:noFill/>
          <a:ln>
            <a:noFill/>
          </a:ln>
        </p:spPr>
      </p:pic>
      <p:pic>
        <p:nvPicPr>
          <p:cNvPr id="360" name="Google Shape;360;p22"/>
          <p:cNvPicPr preferRelativeResize="0"/>
          <p:nvPr/>
        </p:nvPicPr>
        <p:blipFill rotWithShape="1">
          <a:blip r:embed="rId6">
            <a:alphaModFix/>
          </a:blip>
          <a:srcRect l="17420" r="16544"/>
          <a:stretch/>
        </p:blipFill>
        <p:spPr>
          <a:xfrm>
            <a:off x="260434" y="851035"/>
            <a:ext cx="3772836" cy="5631826"/>
          </a:xfrm>
          <a:prstGeom prst="rect">
            <a:avLst/>
          </a:prstGeom>
          <a:noFill/>
          <a:ln>
            <a:noFill/>
          </a:ln>
        </p:spPr>
      </p:pic>
      <p:sp>
        <p:nvSpPr>
          <p:cNvPr id="361" name="Google Shape;361;p22"/>
          <p:cNvSpPr/>
          <p:nvPr/>
        </p:nvSpPr>
        <p:spPr>
          <a:xfrm>
            <a:off x="4554138" y="1196837"/>
            <a:ext cx="7627260" cy="2317640"/>
          </a:xfrm>
          <a:prstGeom prst="rect">
            <a:avLst/>
          </a:prstGeom>
          <a:noFill/>
          <a:ln>
            <a:noFill/>
          </a:ln>
        </p:spPr>
        <p:txBody>
          <a:bodyPr spcFirstLastPara="1" wrap="square" lIns="95250" tIns="95250" rIns="95250" bIns="0" anchor="t" anchorCtr="0">
            <a:noAutofit/>
          </a:bodyPr>
          <a:lstStyle/>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Setting professional goals</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Belonging to a professional organization</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Make sure to take breaks</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Using vacation/sick days</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Setting clear boundaries</a:t>
            </a:r>
            <a:endParaRPr sz="20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p:txBody>
      </p:sp>
      <p:sp>
        <p:nvSpPr>
          <p:cNvPr id="362" name="Google Shape;362;p22"/>
          <p:cNvSpPr/>
          <p:nvPr/>
        </p:nvSpPr>
        <p:spPr>
          <a:xfrm>
            <a:off x="4554150" y="4638301"/>
            <a:ext cx="7524000" cy="2004900"/>
          </a:xfrm>
          <a:prstGeom prst="rect">
            <a:avLst/>
          </a:prstGeom>
          <a:noFill/>
          <a:ln>
            <a:noFill/>
          </a:ln>
        </p:spPr>
        <p:txBody>
          <a:bodyPr spcFirstLastPara="1" wrap="square" lIns="95250" tIns="95250" rIns="95250" bIns="0" anchor="t" anchorCtr="0">
            <a:noAutofit/>
          </a:bodyPr>
          <a:lstStyle/>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Keeping space clean and tidy</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Spending more time outdoors</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Monitoring technology time</a:t>
            </a:r>
            <a:endParaRPr sz="2000" b="0" i="0" u="none" strike="noStrike" cap="none">
              <a:solidFill>
                <a:srgbClr val="000000"/>
              </a:solidFill>
              <a:latin typeface="Arial"/>
              <a:ea typeface="Arial"/>
              <a:cs typeface="Arial"/>
              <a:sym typeface="Arial"/>
            </a:endParaRPr>
          </a:p>
          <a:p>
            <a:pPr marL="323850" marR="0" lvl="0" indent="-323850" algn="l" rtl="0">
              <a:lnSpc>
                <a:spcPct val="125000"/>
              </a:lnSpc>
              <a:spcBef>
                <a:spcPts val="0"/>
              </a:spcBef>
              <a:spcAft>
                <a:spcPts val="0"/>
              </a:spcAft>
              <a:buClr>
                <a:srgbClr val="292929"/>
              </a:buClr>
              <a:buSzPts val="2550"/>
              <a:buFont typeface="Courier New"/>
              <a:buChar char="o"/>
            </a:pPr>
            <a:r>
              <a:rPr lang="en-US" sz="2000" b="0" i="0" u="none" strike="noStrike" cap="none">
                <a:solidFill>
                  <a:srgbClr val="292929"/>
                </a:solidFill>
                <a:latin typeface="Roboto"/>
                <a:ea typeface="Roboto"/>
                <a:cs typeface="Roboto"/>
                <a:sym typeface="Roboto"/>
              </a:rPr>
              <a:t>Recycling</a:t>
            </a:r>
            <a:endParaRPr sz="2000" b="0" i="0" u="none" strike="noStrike" cap="none">
              <a:solidFill>
                <a:srgbClr val="000000"/>
              </a:solidFill>
              <a:latin typeface="Arial"/>
              <a:ea typeface="Arial"/>
              <a:cs typeface="Arial"/>
              <a:sym typeface="Arial"/>
            </a:endParaRPr>
          </a:p>
          <a:p>
            <a:pPr marL="323850" marR="0" lvl="0" indent="-161925" algn="l" rtl="0">
              <a:lnSpc>
                <a:spcPct val="125000"/>
              </a:lnSpc>
              <a:spcBef>
                <a:spcPts val="0"/>
              </a:spcBef>
              <a:spcAft>
                <a:spcPts val="0"/>
              </a:spcAft>
              <a:buClr>
                <a:srgbClr val="292929"/>
              </a:buClr>
              <a:buSzPts val="2550"/>
              <a:buFont typeface="Courier New"/>
              <a:buNone/>
            </a:pPr>
            <a:endParaRPr sz="20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000"/>
              <a:buFont typeface="Arial"/>
              <a:buNone/>
            </a:pPr>
            <a:endParaRPr sz="2000" b="0" i="0" u="none" strike="noStrike" cap="none">
              <a:solidFill>
                <a:srgbClr val="292929"/>
              </a:solidFill>
              <a:latin typeface="Roboto"/>
              <a:ea typeface="Roboto"/>
              <a:cs typeface="Roboto"/>
              <a:sym typeface="Roboto"/>
            </a:endParaRPr>
          </a:p>
        </p:txBody>
      </p:sp>
      <p:sp>
        <p:nvSpPr>
          <p:cNvPr id="363" name="Google Shape;363;p22"/>
          <p:cNvSpPr/>
          <p:nvPr/>
        </p:nvSpPr>
        <p:spPr>
          <a:xfrm>
            <a:off x="5327846" y="427764"/>
            <a:ext cx="2877900" cy="7620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rPr>
              <a:t>Professional</a:t>
            </a:r>
            <a:endParaRPr sz="3500" b="0" i="0" u="none" strike="noStrike" cap="none">
              <a:solidFill>
                <a:srgbClr val="000000"/>
              </a:solidFill>
              <a:latin typeface="Arial"/>
              <a:ea typeface="Arial"/>
              <a:cs typeface="Arial"/>
              <a:sym typeface="Arial"/>
            </a:endParaRPr>
          </a:p>
        </p:txBody>
      </p:sp>
      <p:sp>
        <p:nvSpPr>
          <p:cNvPr id="364" name="Google Shape;364;p22"/>
          <p:cNvSpPr/>
          <p:nvPr/>
        </p:nvSpPr>
        <p:spPr>
          <a:xfrm>
            <a:off x="5244747" y="3942973"/>
            <a:ext cx="3553800" cy="7620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121212"/>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Environmental</a:t>
            </a:r>
            <a:endParaRPr sz="3500" b="0" i="0" u="none" strike="noStrike" cap="none">
              <a:solidFill>
                <a:srgbClr val="000000"/>
              </a:solidFill>
              <a:latin typeface="Arial"/>
              <a:ea typeface="Arial"/>
              <a:cs typeface="Arial"/>
              <a:sym typeface="Arial"/>
            </a:endParaRPr>
          </a:p>
        </p:txBody>
      </p:sp>
      <p:grpSp>
        <p:nvGrpSpPr>
          <p:cNvPr id="365" name="Google Shape;365;p22"/>
          <p:cNvGrpSpPr/>
          <p:nvPr/>
        </p:nvGrpSpPr>
        <p:grpSpPr>
          <a:xfrm>
            <a:off x="4616106" y="481179"/>
            <a:ext cx="628650" cy="628650"/>
            <a:chOff x="6816090" y="4014788"/>
            <a:chExt cx="628650" cy="628650"/>
          </a:xfrm>
        </p:grpSpPr>
        <p:pic>
          <p:nvPicPr>
            <p:cNvPr id="366" name="Google Shape;366;p22"/>
            <p:cNvPicPr preferRelativeResize="0"/>
            <p:nvPr/>
          </p:nvPicPr>
          <p:blipFill rotWithShape="1">
            <a:blip r:embed="rId7">
              <a:alphaModFix/>
            </a:blip>
            <a:srcRect/>
            <a:stretch/>
          </p:blipFill>
          <p:spPr>
            <a:xfrm>
              <a:off x="6816090" y="4014788"/>
              <a:ext cx="628650" cy="628650"/>
            </a:xfrm>
            <a:prstGeom prst="rect">
              <a:avLst/>
            </a:prstGeom>
            <a:noFill/>
            <a:ln>
              <a:noFill/>
            </a:ln>
          </p:spPr>
        </p:pic>
        <p:pic>
          <p:nvPicPr>
            <p:cNvPr id="367" name="Google Shape;367;p22"/>
            <p:cNvPicPr preferRelativeResize="0"/>
            <p:nvPr/>
          </p:nvPicPr>
          <p:blipFill rotWithShape="1">
            <a:blip r:embed="rId8">
              <a:alphaModFix/>
            </a:blip>
            <a:srcRect/>
            <a:stretch/>
          </p:blipFill>
          <p:spPr>
            <a:xfrm>
              <a:off x="6958965" y="4187838"/>
              <a:ext cx="342900" cy="308610"/>
            </a:xfrm>
            <a:prstGeom prst="rect">
              <a:avLst/>
            </a:prstGeom>
            <a:noFill/>
            <a:ln>
              <a:noFill/>
            </a:ln>
          </p:spPr>
        </p:pic>
      </p:grpSp>
      <p:grpSp>
        <p:nvGrpSpPr>
          <p:cNvPr id="368" name="Google Shape;368;p22"/>
          <p:cNvGrpSpPr/>
          <p:nvPr/>
        </p:nvGrpSpPr>
        <p:grpSpPr>
          <a:xfrm>
            <a:off x="4616106" y="4009640"/>
            <a:ext cx="628650" cy="628650"/>
            <a:chOff x="1171575" y="4010025"/>
            <a:chExt cx="628650" cy="628650"/>
          </a:xfrm>
        </p:grpSpPr>
        <p:pic>
          <p:nvPicPr>
            <p:cNvPr id="369" name="Google Shape;369;p22"/>
            <p:cNvPicPr preferRelativeResize="0"/>
            <p:nvPr/>
          </p:nvPicPr>
          <p:blipFill rotWithShape="1">
            <a:blip r:embed="rId7">
              <a:alphaModFix/>
            </a:blip>
            <a:srcRect/>
            <a:stretch/>
          </p:blipFill>
          <p:spPr>
            <a:xfrm>
              <a:off x="1171575" y="4010025"/>
              <a:ext cx="628650" cy="628650"/>
            </a:xfrm>
            <a:prstGeom prst="rect">
              <a:avLst/>
            </a:prstGeom>
            <a:noFill/>
            <a:ln>
              <a:noFill/>
            </a:ln>
          </p:spPr>
        </p:pic>
        <p:pic>
          <p:nvPicPr>
            <p:cNvPr id="370" name="Google Shape;370;p22"/>
            <p:cNvPicPr preferRelativeResize="0"/>
            <p:nvPr/>
          </p:nvPicPr>
          <p:blipFill rotWithShape="1">
            <a:blip r:embed="rId9">
              <a:alphaModFix/>
            </a:blip>
            <a:srcRect/>
            <a:stretch/>
          </p:blipFill>
          <p:spPr>
            <a:xfrm>
              <a:off x="1318260" y="4167188"/>
              <a:ext cx="342900" cy="342900"/>
            </a:xfrm>
            <a:prstGeom prst="rect">
              <a:avLst/>
            </a:prstGeom>
            <a:noFill/>
            <a:ln>
              <a:noFill/>
            </a:ln>
          </p:spPr>
        </p:pic>
      </p:grpSp>
      <p:sp>
        <p:nvSpPr>
          <p:cNvPr id="371" name="Google Shape;371;p22"/>
          <p:cNvSpPr/>
          <p:nvPr/>
        </p:nvSpPr>
        <p:spPr>
          <a:xfrm>
            <a:off x="4476583" y="6821143"/>
            <a:ext cx="7120685" cy="319127"/>
          </a:xfrm>
          <a:prstGeom prst="rect">
            <a:avLst/>
          </a:prstGeom>
          <a:noFill/>
          <a:ln>
            <a:noFill/>
          </a:ln>
        </p:spPr>
        <p:txBody>
          <a:bodyPr spcFirstLastPara="1" wrap="square" lIns="97500" tIns="48725" rIns="97500" bIns="487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pic>
        <p:nvPicPr>
          <p:cNvPr id="372" name="Google Shape;372;p22"/>
          <p:cNvPicPr preferRelativeResize="0"/>
          <p:nvPr/>
        </p:nvPicPr>
        <p:blipFill rotWithShape="1">
          <a:blip r:embed="rId10">
            <a:alphaModFix/>
          </a:blip>
          <a:srcRect/>
          <a:stretch/>
        </p:blipFill>
        <p:spPr>
          <a:xfrm>
            <a:off x="276225" y="6620425"/>
            <a:ext cx="1482675" cy="58960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77"/>
        <p:cNvGrpSpPr/>
        <p:nvPr/>
      </p:nvGrpSpPr>
      <p:grpSpPr>
        <a:xfrm>
          <a:off x="0" y="0"/>
          <a:ext cx="0" cy="0"/>
          <a:chOff x="0" y="0"/>
          <a:chExt cx="0" cy="0"/>
        </a:xfrm>
      </p:grpSpPr>
      <p:pic>
        <p:nvPicPr>
          <p:cNvPr id="378" name="Google Shape;378;p25"/>
          <p:cNvPicPr preferRelativeResize="0"/>
          <p:nvPr/>
        </p:nvPicPr>
        <p:blipFill rotWithShape="1">
          <a:blip r:embed="rId3">
            <a:alphaModFix/>
          </a:blip>
          <a:srcRect/>
          <a:stretch/>
        </p:blipFill>
        <p:spPr>
          <a:xfrm>
            <a:off x="537106" y="2252546"/>
            <a:ext cx="5328435" cy="2977376"/>
          </a:xfrm>
          <a:prstGeom prst="rect">
            <a:avLst/>
          </a:prstGeom>
          <a:noFill/>
          <a:ln>
            <a:noFill/>
          </a:ln>
        </p:spPr>
      </p:pic>
      <p:sp>
        <p:nvSpPr>
          <p:cNvPr id="379" name="Google Shape;379;p25"/>
          <p:cNvSpPr/>
          <p:nvPr/>
        </p:nvSpPr>
        <p:spPr>
          <a:xfrm>
            <a:off x="638625" y="2502984"/>
            <a:ext cx="4993897" cy="2476500"/>
          </a:xfrm>
          <a:prstGeom prst="rect">
            <a:avLst/>
          </a:prstGeom>
          <a:noFill/>
          <a:ln>
            <a:noFill/>
          </a:ln>
        </p:spPr>
        <p:txBody>
          <a:bodyPr spcFirstLastPara="1" wrap="square" lIns="95250" tIns="95250" rIns="95250" bIns="0" anchor="t" anchorCtr="0">
            <a:noAutofit/>
          </a:bodyPr>
          <a:lstStyle/>
          <a:p>
            <a:pPr marL="0" marR="0" lvl="0" indent="0" algn="ctr" rtl="0">
              <a:lnSpc>
                <a:spcPct val="125000"/>
              </a:lnSpc>
              <a:spcBef>
                <a:spcPts val="0"/>
              </a:spcBef>
              <a:spcAft>
                <a:spcPts val="0"/>
              </a:spcAft>
              <a:buClr>
                <a:srgbClr val="000000"/>
              </a:buClr>
              <a:buSzPts val="3000"/>
              <a:buFont typeface="Arial"/>
              <a:buNone/>
            </a:pPr>
            <a:r>
              <a:rPr lang="en-US" sz="3000" b="0" i="0" u="none" strike="noStrike" cap="none" dirty="0">
                <a:solidFill>
                  <a:srgbClr val="292929"/>
                </a:solidFill>
                <a:latin typeface="Roboto"/>
                <a:ea typeface="Roboto"/>
                <a:cs typeface="Roboto"/>
                <a:sym typeface="Roboto"/>
              </a:rPr>
              <a:t>The ultimate goal </a:t>
            </a:r>
            <a:endParaRPr sz="3000" b="0" i="0" u="none" strike="noStrike" cap="none" dirty="0">
              <a:solidFill>
                <a:srgbClr val="292929"/>
              </a:solidFill>
              <a:latin typeface="Roboto"/>
              <a:ea typeface="Roboto"/>
              <a:cs typeface="Roboto"/>
              <a:sym typeface="Roboto"/>
            </a:endParaRPr>
          </a:p>
          <a:p>
            <a:pPr marL="0" marR="0" lvl="0" indent="0" algn="ctr" rtl="0">
              <a:lnSpc>
                <a:spcPct val="125000"/>
              </a:lnSpc>
              <a:spcBef>
                <a:spcPts val="0"/>
              </a:spcBef>
              <a:spcAft>
                <a:spcPts val="0"/>
              </a:spcAft>
              <a:buClr>
                <a:srgbClr val="000000"/>
              </a:buClr>
              <a:buSzPts val="3000"/>
              <a:buFont typeface="Arial"/>
              <a:buNone/>
            </a:pPr>
            <a:r>
              <a:rPr lang="en-US" sz="3000" b="0" i="0" u="none" strike="noStrike" cap="none" dirty="0">
                <a:solidFill>
                  <a:srgbClr val="292929"/>
                </a:solidFill>
                <a:latin typeface="Roboto"/>
                <a:ea typeface="Roboto"/>
                <a:cs typeface="Roboto"/>
                <a:sym typeface="Roboto"/>
              </a:rPr>
              <a:t>= </a:t>
            </a:r>
            <a:endParaRPr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3000"/>
              <a:buFont typeface="Arial"/>
              <a:buNone/>
            </a:pPr>
            <a:r>
              <a:rPr lang="en-US" sz="3000" b="0" i="0" u="none" strike="noStrike" cap="none" dirty="0">
                <a:solidFill>
                  <a:srgbClr val="292929"/>
                </a:solidFill>
                <a:latin typeface="Roboto"/>
                <a:ea typeface="Roboto"/>
                <a:cs typeface="Roboto"/>
                <a:sym typeface="Roboto"/>
              </a:rPr>
              <a:t>resilient families with resilient children</a:t>
            </a:r>
            <a:endParaRPr sz="1400" b="0" i="0" u="none" strike="noStrike" cap="none" dirty="0">
              <a:solidFill>
                <a:srgbClr val="000000"/>
              </a:solidFill>
              <a:latin typeface="Arial"/>
              <a:ea typeface="Arial"/>
              <a:cs typeface="Arial"/>
              <a:sym typeface="Arial"/>
            </a:endParaRPr>
          </a:p>
          <a:p>
            <a:pPr marL="0" marR="0" lvl="0" indent="0" algn="ctr" rtl="0">
              <a:lnSpc>
                <a:spcPct val="125000"/>
              </a:lnSpc>
              <a:spcBef>
                <a:spcPts val="0"/>
              </a:spcBef>
              <a:spcAft>
                <a:spcPts val="0"/>
              </a:spcAft>
              <a:buClr>
                <a:srgbClr val="000000"/>
              </a:buClr>
              <a:buSzPts val="3000"/>
              <a:buFont typeface="Arial"/>
              <a:buNone/>
            </a:pPr>
            <a:endParaRPr sz="3000" b="0" i="0" u="none" strike="noStrike" cap="none" dirty="0">
              <a:solidFill>
                <a:srgbClr val="292929"/>
              </a:solidFill>
              <a:latin typeface="Roboto"/>
              <a:ea typeface="Roboto"/>
              <a:cs typeface="Roboto"/>
              <a:sym typeface="Roboto"/>
            </a:endParaRPr>
          </a:p>
        </p:txBody>
      </p:sp>
      <p:pic>
        <p:nvPicPr>
          <p:cNvPr id="380" name="Google Shape;380;p25"/>
          <p:cNvPicPr preferRelativeResize="0"/>
          <p:nvPr/>
        </p:nvPicPr>
        <p:blipFill rotWithShape="1">
          <a:blip r:embed="rId4">
            <a:alphaModFix/>
          </a:blip>
          <a:srcRect/>
          <a:stretch/>
        </p:blipFill>
        <p:spPr>
          <a:xfrm>
            <a:off x="11696569" y="6200775"/>
            <a:ext cx="1314582" cy="1095822"/>
          </a:xfrm>
          <a:prstGeom prst="rect">
            <a:avLst/>
          </a:prstGeom>
          <a:noFill/>
          <a:ln>
            <a:noFill/>
          </a:ln>
        </p:spPr>
      </p:pic>
      <p:pic>
        <p:nvPicPr>
          <p:cNvPr id="381" name="Google Shape;381;p25"/>
          <p:cNvPicPr preferRelativeResize="0"/>
          <p:nvPr/>
        </p:nvPicPr>
        <p:blipFill rotWithShape="1">
          <a:blip r:embed="rId5">
            <a:alphaModFix/>
          </a:blip>
          <a:srcRect/>
          <a:stretch/>
        </p:blipFill>
        <p:spPr>
          <a:xfrm>
            <a:off x="6380811" y="1375317"/>
            <a:ext cx="6255834" cy="4170556"/>
          </a:xfrm>
          <a:prstGeom prst="rect">
            <a:avLst/>
          </a:prstGeom>
          <a:noFill/>
          <a:ln>
            <a:noFill/>
          </a:ln>
        </p:spPr>
      </p:pic>
      <p:pic>
        <p:nvPicPr>
          <p:cNvPr id="382" name="Google Shape;382;p25"/>
          <p:cNvPicPr preferRelativeResize="0"/>
          <p:nvPr/>
        </p:nvPicPr>
        <p:blipFill rotWithShape="1">
          <a:blip r:embed="rId6">
            <a:alphaModFix/>
          </a:blip>
          <a:srcRect/>
          <a:stretch/>
        </p:blipFill>
        <p:spPr>
          <a:xfrm rot="10800000" flipH="1">
            <a:off x="6143625" y="-9525"/>
            <a:ext cx="738981" cy="266700"/>
          </a:xfrm>
          <a:prstGeom prst="rect">
            <a:avLst/>
          </a:prstGeom>
          <a:noFill/>
          <a:ln>
            <a:noFill/>
          </a:ln>
        </p:spPr>
      </p:pic>
      <p:pic>
        <p:nvPicPr>
          <p:cNvPr id="383" name="Google Shape;383;p25" descr="Curricula-Concepts-logo SMALL.png"/>
          <p:cNvPicPr preferRelativeResize="0"/>
          <p:nvPr/>
        </p:nvPicPr>
        <p:blipFill rotWithShape="1">
          <a:blip r:embed="rId7">
            <a:alphaModFix/>
          </a:blip>
          <a:srcRect/>
          <a:stretch/>
        </p:blipFill>
        <p:spPr>
          <a:xfrm>
            <a:off x="449924" y="6555100"/>
            <a:ext cx="1685521" cy="488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8"/>
        <p:cNvGrpSpPr/>
        <p:nvPr/>
      </p:nvGrpSpPr>
      <p:grpSpPr>
        <a:xfrm>
          <a:off x="0" y="0"/>
          <a:ext cx="0" cy="0"/>
          <a:chOff x="0" y="0"/>
          <a:chExt cx="0" cy="0"/>
        </a:xfrm>
      </p:grpSpPr>
      <p:sp>
        <p:nvSpPr>
          <p:cNvPr id="389" name="Google Shape;389;p14"/>
          <p:cNvSpPr/>
          <p:nvPr/>
        </p:nvSpPr>
        <p:spPr>
          <a:xfrm>
            <a:off x="1009650" y="788913"/>
            <a:ext cx="10982325" cy="762000"/>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Creating an Emotionally Safe Environment</a:t>
            </a:r>
            <a:endParaRPr sz="1400" b="0" i="0" u="none" strike="noStrike" cap="none">
              <a:solidFill>
                <a:srgbClr val="000000"/>
              </a:solidFill>
              <a:latin typeface="Arial"/>
              <a:ea typeface="Arial"/>
              <a:cs typeface="Arial"/>
              <a:sym typeface="Arial"/>
            </a:endParaRPr>
          </a:p>
        </p:txBody>
      </p:sp>
      <p:pic>
        <p:nvPicPr>
          <p:cNvPr id="390" name="Google Shape;390;p14"/>
          <p:cNvPicPr preferRelativeResize="0"/>
          <p:nvPr/>
        </p:nvPicPr>
        <p:blipFill rotWithShape="1">
          <a:blip r:embed="rId3">
            <a:alphaModFix/>
          </a:blip>
          <a:srcRect/>
          <a:stretch/>
        </p:blipFill>
        <p:spPr>
          <a:xfrm rot="10800000" flipH="1">
            <a:off x="6143625" y="-9525"/>
            <a:ext cx="738981" cy="266700"/>
          </a:xfrm>
          <a:prstGeom prst="rect">
            <a:avLst/>
          </a:prstGeom>
          <a:noFill/>
          <a:ln>
            <a:noFill/>
          </a:ln>
        </p:spPr>
      </p:pic>
      <p:pic>
        <p:nvPicPr>
          <p:cNvPr id="391" name="Google Shape;391;p14"/>
          <p:cNvPicPr preferRelativeResize="0"/>
          <p:nvPr/>
        </p:nvPicPr>
        <p:blipFill rotWithShape="1">
          <a:blip r:embed="rId4">
            <a:alphaModFix/>
          </a:blip>
          <a:srcRect/>
          <a:stretch/>
        </p:blipFill>
        <p:spPr>
          <a:xfrm>
            <a:off x="11696569" y="6200775"/>
            <a:ext cx="1314582" cy="1095822"/>
          </a:xfrm>
          <a:prstGeom prst="rect">
            <a:avLst/>
          </a:prstGeom>
          <a:noFill/>
          <a:ln>
            <a:noFill/>
          </a:ln>
        </p:spPr>
      </p:pic>
      <p:sp>
        <p:nvSpPr>
          <p:cNvPr id="392" name="Google Shape;392;p14"/>
          <p:cNvSpPr/>
          <p:nvPr/>
        </p:nvSpPr>
        <p:spPr>
          <a:xfrm>
            <a:off x="1018574" y="2190750"/>
            <a:ext cx="6143625" cy="4000500"/>
          </a:xfrm>
          <a:prstGeom prst="rect">
            <a:avLst/>
          </a:prstGeom>
          <a:noFill/>
          <a:ln>
            <a:noFill/>
          </a:ln>
        </p:spPr>
        <p:txBody>
          <a:bodyPr spcFirstLastPara="1" wrap="square" lIns="95250" tIns="95250" rIns="95250" bIns="0" anchor="t" anchorCtr="0">
            <a:noAutofit/>
          </a:bodyPr>
          <a:lstStyle/>
          <a:p>
            <a:pPr marL="323850" marR="0" lvl="0" indent="-323850" algn="l" rtl="0">
              <a:lnSpc>
                <a:spcPct val="125000"/>
              </a:lnSpc>
              <a:spcBef>
                <a:spcPts val="0"/>
              </a:spcBef>
              <a:spcAft>
                <a:spcPts val="0"/>
              </a:spcAft>
              <a:buClr>
                <a:srgbClr val="292929"/>
              </a:buClr>
              <a:buSzPts val="2550"/>
              <a:buFont typeface="Courier New"/>
              <a:buChar char="o"/>
            </a:pPr>
            <a:r>
              <a:rPr lang="en-US" sz="2550" b="0" i="0" u="none" strike="noStrike" cap="none">
                <a:solidFill>
                  <a:srgbClr val="292929"/>
                </a:solidFill>
                <a:latin typeface="Roboto"/>
                <a:ea typeface="Roboto"/>
                <a:cs typeface="Roboto"/>
                <a:sym typeface="Roboto"/>
              </a:rPr>
              <a:t>Active listening</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a:p>
            <a:pPr marL="323850" marR="0" lvl="0" indent="-323850" algn="l" rtl="0">
              <a:lnSpc>
                <a:spcPct val="125000"/>
              </a:lnSpc>
              <a:spcBef>
                <a:spcPts val="0"/>
              </a:spcBef>
              <a:spcAft>
                <a:spcPts val="0"/>
              </a:spcAft>
              <a:buClr>
                <a:srgbClr val="292929"/>
              </a:buClr>
              <a:buSzPts val="2550"/>
              <a:buFont typeface="Courier New"/>
              <a:buChar char="o"/>
            </a:pPr>
            <a:r>
              <a:rPr lang="en-US" sz="2550" b="0" i="0" u="none" strike="noStrike" cap="none">
                <a:solidFill>
                  <a:srgbClr val="292929"/>
                </a:solidFill>
                <a:latin typeface="Roboto"/>
                <a:ea typeface="Roboto"/>
                <a:cs typeface="Roboto"/>
                <a:sym typeface="Roboto"/>
              </a:rPr>
              <a:t>Judgement free zone/safe place</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a:p>
            <a:pPr marL="323850" marR="0" lvl="0" indent="-323850" algn="l" rtl="0">
              <a:lnSpc>
                <a:spcPct val="125000"/>
              </a:lnSpc>
              <a:spcBef>
                <a:spcPts val="0"/>
              </a:spcBef>
              <a:spcAft>
                <a:spcPts val="0"/>
              </a:spcAft>
              <a:buClr>
                <a:srgbClr val="292929"/>
              </a:buClr>
              <a:buSzPts val="2550"/>
              <a:buFont typeface="Courier New"/>
              <a:buChar char="o"/>
            </a:pPr>
            <a:r>
              <a:rPr lang="en-US" sz="2550" b="0" i="0" u="none" strike="noStrike" cap="none">
                <a:solidFill>
                  <a:srgbClr val="292929"/>
                </a:solidFill>
                <a:latin typeface="Roboto"/>
                <a:ea typeface="Roboto"/>
                <a:cs typeface="Roboto"/>
                <a:sym typeface="Roboto"/>
              </a:rPr>
              <a:t>Confidentiality</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a:p>
            <a:pPr marL="323850" marR="0" lvl="0" indent="-323850" algn="l" rtl="0">
              <a:lnSpc>
                <a:spcPct val="125000"/>
              </a:lnSpc>
              <a:spcBef>
                <a:spcPts val="0"/>
              </a:spcBef>
              <a:spcAft>
                <a:spcPts val="0"/>
              </a:spcAft>
              <a:buClr>
                <a:srgbClr val="292929"/>
              </a:buClr>
              <a:buSzPts val="2550"/>
              <a:buFont typeface="Courier New"/>
              <a:buChar char="o"/>
            </a:pPr>
            <a:r>
              <a:rPr lang="en-US" sz="2550" b="0" i="0" u="none" strike="noStrike" cap="none">
                <a:solidFill>
                  <a:srgbClr val="292929"/>
                </a:solidFill>
                <a:latin typeface="Roboto"/>
                <a:ea typeface="Roboto"/>
                <a:cs typeface="Roboto"/>
                <a:sym typeface="Roboto"/>
              </a:rPr>
              <a:t>All responses welcome!</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p:txBody>
      </p:sp>
      <p:pic>
        <p:nvPicPr>
          <p:cNvPr id="393" name="Google Shape;393;p14"/>
          <p:cNvPicPr preferRelativeResize="0"/>
          <p:nvPr/>
        </p:nvPicPr>
        <p:blipFill rotWithShape="1">
          <a:blip r:embed="rId5">
            <a:alphaModFix/>
          </a:blip>
          <a:srcRect/>
          <a:stretch/>
        </p:blipFill>
        <p:spPr>
          <a:xfrm>
            <a:off x="6640740" y="1987825"/>
            <a:ext cx="5460958" cy="3641697"/>
          </a:xfrm>
          <a:prstGeom prst="rect">
            <a:avLst/>
          </a:prstGeom>
          <a:noFill/>
          <a:ln>
            <a:noFill/>
          </a:ln>
        </p:spPr>
      </p:pic>
      <p:pic>
        <p:nvPicPr>
          <p:cNvPr id="394" name="Google Shape;394;p14" descr="Curricula-Concepts-logo SMALL.png"/>
          <p:cNvPicPr preferRelativeResize="0"/>
          <p:nvPr/>
        </p:nvPicPr>
        <p:blipFill rotWithShape="1">
          <a:blip r:embed="rId6">
            <a:alphaModFix/>
          </a:blip>
          <a:srcRect/>
          <a:stretch/>
        </p:blipFill>
        <p:spPr>
          <a:xfrm>
            <a:off x="449924" y="6555100"/>
            <a:ext cx="1685521" cy="488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9"/>
        <p:cNvGrpSpPr/>
        <p:nvPr/>
      </p:nvGrpSpPr>
      <p:grpSpPr>
        <a:xfrm>
          <a:off x="0" y="0"/>
          <a:ext cx="0" cy="0"/>
          <a:chOff x="0" y="0"/>
          <a:chExt cx="0" cy="0"/>
        </a:xfrm>
      </p:grpSpPr>
      <p:sp>
        <p:nvSpPr>
          <p:cNvPr id="400" name="Google Shape;400;p26"/>
          <p:cNvSpPr/>
          <p:nvPr/>
        </p:nvSpPr>
        <p:spPr>
          <a:xfrm>
            <a:off x="5800725" y="2805112"/>
            <a:ext cx="6191250" cy="866775"/>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a:solidFill>
                  <a:srgbClr val="121212"/>
                </a:solidFill>
                <a:latin typeface="Roboto"/>
                <a:ea typeface="Roboto"/>
                <a:cs typeface="Roboto"/>
                <a:sym typeface="Roboto"/>
              </a:rPr>
              <a:t>Cafe Questions</a:t>
            </a:r>
            <a:endParaRPr sz="1400" b="0" i="0" u="none" strike="noStrike" cap="none">
              <a:solidFill>
                <a:srgbClr val="000000"/>
              </a:solidFill>
              <a:latin typeface="Arial"/>
              <a:ea typeface="Arial"/>
              <a:cs typeface="Arial"/>
              <a:sym typeface="Arial"/>
            </a:endParaRPr>
          </a:p>
        </p:txBody>
      </p:sp>
      <p:sp>
        <p:nvSpPr>
          <p:cNvPr id="401" name="Google Shape;401;p26"/>
          <p:cNvSpPr/>
          <p:nvPr/>
        </p:nvSpPr>
        <p:spPr>
          <a:xfrm>
            <a:off x="5800725" y="3633788"/>
            <a:ext cx="6521451" cy="5334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2250"/>
              <a:buFont typeface="Arial"/>
              <a:buNone/>
            </a:pPr>
            <a:r>
              <a:rPr lang="en-US" sz="2250" b="0" i="0" u="none" strike="noStrike" cap="none">
                <a:solidFill>
                  <a:srgbClr val="121212"/>
                </a:solidFill>
                <a:latin typeface="Roboto"/>
                <a:ea typeface="Roboto"/>
                <a:cs typeface="Roboto"/>
                <a:sym typeface="Roboto"/>
              </a:rPr>
              <a:t>Building HOPE and Resilience Together</a:t>
            </a:r>
            <a:endParaRPr sz="1400" b="0" i="0" u="none" strike="noStrike" cap="none">
              <a:solidFill>
                <a:srgbClr val="000000"/>
              </a:solidFill>
              <a:latin typeface="Arial"/>
              <a:ea typeface="Arial"/>
              <a:cs typeface="Arial"/>
              <a:sym typeface="Arial"/>
            </a:endParaRPr>
          </a:p>
        </p:txBody>
      </p:sp>
      <p:pic>
        <p:nvPicPr>
          <p:cNvPr id="402" name="Google Shape;402;p26"/>
          <p:cNvPicPr preferRelativeResize="0"/>
          <p:nvPr/>
        </p:nvPicPr>
        <p:blipFill rotWithShape="1">
          <a:blip r:embed="rId3">
            <a:alphaModFix/>
          </a:blip>
          <a:srcRect/>
          <a:stretch/>
        </p:blipFill>
        <p:spPr>
          <a:xfrm>
            <a:off x="0" y="0"/>
            <a:ext cx="4762500" cy="7315200"/>
          </a:xfrm>
          <a:prstGeom prst="rect">
            <a:avLst/>
          </a:prstGeom>
          <a:noFill/>
          <a:ln>
            <a:noFill/>
          </a:ln>
        </p:spPr>
      </p:pic>
      <p:pic>
        <p:nvPicPr>
          <p:cNvPr id="403" name="Google Shape;403;p26"/>
          <p:cNvPicPr preferRelativeResize="0"/>
          <p:nvPr/>
        </p:nvPicPr>
        <p:blipFill rotWithShape="1">
          <a:blip r:embed="rId4">
            <a:alphaModFix/>
          </a:blip>
          <a:srcRect/>
          <a:stretch/>
        </p:blipFill>
        <p:spPr>
          <a:xfrm rot="-5400000">
            <a:off x="2959023" y="3004457"/>
            <a:ext cx="2286000" cy="1306286"/>
          </a:xfrm>
          <a:prstGeom prst="rect">
            <a:avLst/>
          </a:prstGeom>
          <a:noFill/>
          <a:ln>
            <a:noFill/>
          </a:ln>
        </p:spPr>
      </p:pic>
      <p:pic>
        <p:nvPicPr>
          <p:cNvPr id="404" name="Google Shape;404;p26"/>
          <p:cNvPicPr preferRelativeResize="0"/>
          <p:nvPr/>
        </p:nvPicPr>
        <p:blipFill rotWithShape="1">
          <a:blip r:embed="rId5">
            <a:alphaModFix/>
          </a:blip>
          <a:srcRect/>
          <a:stretch/>
        </p:blipFill>
        <p:spPr>
          <a:xfrm>
            <a:off x="11696569" y="6200775"/>
            <a:ext cx="1314582" cy="109582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9"/>
        <p:cNvGrpSpPr/>
        <p:nvPr/>
      </p:nvGrpSpPr>
      <p:grpSpPr>
        <a:xfrm>
          <a:off x="0" y="0"/>
          <a:ext cx="0" cy="0"/>
          <a:chOff x="0" y="0"/>
          <a:chExt cx="0" cy="0"/>
        </a:xfrm>
      </p:grpSpPr>
      <p:pic>
        <p:nvPicPr>
          <p:cNvPr id="410" name="Google Shape;410;p27"/>
          <p:cNvPicPr preferRelativeResize="0"/>
          <p:nvPr/>
        </p:nvPicPr>
        <p:blipFill rotWithShape="1">
          <a:blip r:embed="rId3">
            <a:alphaModFix/>
          </a:blip>
          <a:srcRect/>
          <a:stretch/>
        </p:blipFill>
        <p:spPr>
          <a:xfrm>
            <a:off x="4856187" y="1724025"/>
            <a:ext cx="7151521" cy="4343400"/>
          </a:xfrm>
          <a:prstGeom prst="rect">
            <a:avLst/>
          </a:prstGeom>
          <a:noFill/>
          <a:ln>
            <a:noFill/>
          </a:ln>
        </p:spPr>
      </p:pic>
      <p:sp>
        <p:nvSpPr>
          <p:cNvPr id="411" name="Google Shape;411;p27"/>
          <p:cNvSpPr/>
          <p:nvPr/>
        </p:nvSpPr>
        <p:spPr>
          <a:xfrm>
            <a:off x="4463805" y="2267231"/>
            <a:ext cx="6429300" cy="20955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800"/>
              <a:buFont typeface="Arial"/>
              <a:buNone/>
            </a:pPr>
            <a:r>
              <a:rPr lang="en-US" sz="2800">
                <a:latin typeface="Roboto"/>
                <a:ea typeface="Roboto"/>
                <a:cs typeface="Roboto"/>
                <a:sym typeface="Roboto"/>
              </a:rPr>
              <a:t>Reflecting over the last couple of years, what is something that has changed for you as an individual or something that has changed for your family? </a:t>
            </a:r>
            <a:r>
              <a:rPr lang="en-US" sz="28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000000"/>
              </a:solidFill>
              <a:latin typeface="Roboto"/>
              <a:ea typeface="Roboto"/>
              <a:cs typeface="Roboto"/>
              <a:sym typeface="Roboto"/>
            </a:endParaRPr>
          </a:p>
        </p:txBody>
      </p:sp>
      <p:pic>
        <p:nvPicPr>
          <p:cNvPr id="412" name="Google Shape;412;p27"/>
          <p:cNvPicPr preferRelativeResize="0"/>
          <p:nvPr/>
        </p:nvPicPr>
        <p:blipFill rotWithShape="1">
          <a:blip r:embed="rId4">
            <a:alphaModFix/>
          </a:blip>
          <a:srcRect/>
          <a:stretch/>
        </p:blipFill>
        <p:spPr>
          <a:xfrm>
            <a:off x="11696569" y="6200775"/>
            <a:ext cx="1314582" cy="1095822"/>
          </a:xfrm>
          <a:prstGeom prst="rect">
            <a:avLst/>
          </a:prstGeom>
          <a:noFill/>
          <a:ln>
            <a:noFill/>
          </a:ln>
        </p:spPr>
      </p:pic>
      <p:pic>
        <p:nvPicPr>
          <p:cNvPr id="413" name="Google Shape;413;p27"/>
          <p:cNvPicPr preferRelativeResize="0"/>
          <p:nvPr/>
        </p:nvPicPr>
        <p:blipFill rotWithShape="1">
          <a:blip r:embed="rId5">
            <a:alphaModFix/>
          </a:blip>
          <a:srcRect/>
          <a:stretch/>
        </p:blipFill>
        <p:spPr>
          <a:xfrm>
            <a:off x="956567" y="1724025"/>
            <a:ext cx="2955475" cy="3181930"/>
          </a:xfrm>
          <a:prstGeom prst="rect">
            <a:avLst/>
          </a:prstGeom>
          <a:noFill/>
          <a:ln>
            <a:noFill/>
          </a:ln>
        </p:spPr>
      </p:pic>
      <p:sp>
        <p:nvSpPr>
          <p:cNvPr id="414" name="Google Shape;414;p27"/>
          <p:cNvSpPr/>
          <p:nvPr/>
        </p:nvSpPr>
        <p:spPr>
          <a:xfrm>
            <a:off x="384479" y="2595852"/>
            <a:ext cx="3810000" cy="1438275"/>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8250"/>
              <a:buFont typeface="Arial"/>
              <a:buNone/>
            </a:pPr>
            <a:r>
              <a:rPr lang="en-US" sz="8250" b="1" i="0" u="none" strike="noStrike" cap="none">
                <a:solidFill>
                  <a:srgbClr val="FFFFFF"/>
                </a:solidFill>
                <a:latin typeface="Roboto"/>
                <a:ea typeface="Roboto"/>
                <a:cs typeface="Roboto"/>
                <a:sym typeface="Roboto"/>
              </a:rPr>
              <a:t>#1</a:t>
            </a:r>
            <a:endParaRPr sz="1400" b="0" i="0" u="none" strike="noStrike" cap="none">
              <a:solidFill>
                <a:srgbClr val="000000"/>
              </a:solidFill>
              <a:latin typeface="Arial"/>
              <a:ea typeface="Arial"/>
              <a:cs typeface="Arial"/>
              <a:sym typeface="Arial"/>
            </a:endParaRPr>
          </a:p>
        </p:txBody>
      </p:sp>
      <p:pic>
        <p:nvPicPr>
          <p:cNvPr id="415" name="Google Shape;415;p27" descr="Curricula-Concepts-logo SMALL.png"/>
          <p:cNvPicPr preferRelativeResize="0"/>
          <p:nvPr/>
        </p:nvPicPr>
        <p:blipFill rotWithShape="1">
          <a:blip r:embed="rId6">
            <a:alphaModFix/>
          </a:blip>
          <a:srcRect/>
          <a:stretch/>
        </p:blipFill>
        <p:spPr>
          <a:xfrm>
            <a:off x="449924" y="6555100"/>
            <a:ext cx="1685521" cy="48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28"/>
          <p:cNvPicPr preferRelativeResize="0"/>
          <p:nvPr/>
        </p:nvPicPr>
        <p:blipFill rotWithShape="1">
          <a:blip r:embed="rId3">
            <a:alphaModFix/>
          </a:blip>
          <a:srcRect/>
          <a:stretch/>
        </p:blipFill>
        <p:spPr>
          <a:xfrm>
            <a:off x="980419" y="1724025"/>
            <a:ext cx="2955475" cy="3181930"/>
          </a:xfrm>
          <a:prstGeom prst="rect">
            <a:avLst/>
          </a:prstGeom>
          <a:noFill/>
          <a:ln>
            <a:noFill/>
          </a:ln>
        </p:spPr>
      </p:pic>
      <p:sp>
        <p:nvSpPr>
          <p:cNvPr id="422" name="Google Shape;422;p28"/>
          <p:cNvSpPr/>
          <p:nvPr/>
        </p:nvSpPr>
        <p:spPr>
          <a:xfrm>
            <a:off x="384479" y="2595852"/>
            <a:ext cx="3810000" cy="1438275"/>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8250"/>
              <a:buFont typeface="Arial"/>
              <a:buNone/>
            </a:pPr>
            <a:r>
              <a:rPr lang="en-US" sz="8250" b="1" i="0" u="none" strike="noStrike" cap="none">
                <a:solidFill>
                  <a:srgbClr val="FFFFFF"/>
                </a:solidFill>
                <a:latin typeface="Roboto"/>
                <a:ea typeface="Roboto"/>
                <a:cs typeface="Roboto"/>
                <a:sym typeface="Roboto"/>
              </a:rPr>
              <a:t>#2</a:t>
            </a:r>
            <a:endParaRPr sz="8250" b="1" i="0" u="none" strike="noStrike" cap="none">
              <a:solidFill>
                <a:srgbClr val="FFFFFF"/>
              </a:solidFill>
              <a:latin typeface="Roboto"/>
              <a:ea typeface="Roboto"/>
              <a:cs typeface="Roboto"/>
              <a:sym typeface="Roboto"/>
            </a:endParaRPr>
          </a:p>
        </p:txBody>
      </p:sp>
      <p:pic>
        <p:nvPicPr>
          <p:cNvPr id="423" name="Google Shape;423;p28"/>
          <p:cNvPicPr preferRelativeResize="0"/>
          <p:nvPr/>
        </p:nvPicPr>
        <p:blipFill rotWithShape="1">
          <a:blip r:embed="rId4">
            <a:alphaModFix/>
          </a:blip>
          <a:srcRect/>
          <a:stretch/>
        </p:blipFill>
        <p:spPr>
          <a:xfrm>
            <a:off x="8590965" y="820687"/>
            <a:ext cx="4070703" cy="5890213"/>
          </a:xfrm>
          <a:prstGeom prst="rect">
            <a:avLst/>
          </a:prstGeom>
          <a:noFill/>
          <a:ln>
            <a:noFill/>
          </a:ln>
        </p:spPr>
      </p:pic>
      <p:pic>
        <p:nvPicPr>
          <p:cNvPr id="424" name="Google Shape;424;p28"/>
          <p:cNvPicPr preferRelativeResize="0"/>
          <p:nvPr/>
        </p:nvPicPr>
        <p:blipFill rotWithShape="1">
          <a:blip r:embed="rId5">
            <a:alphaModFix/>
          </a:blip>
          <a:srcRect/>
          <a:stretch/>
        </p:blipFill>
        <p:spPr>
          <a:xfrm>
            <a:off x="276225" y="6620425"/>
            <a:ext cx="1482675" cy="589602"/>
          </a:xfrm>
          <a:prstGeom prst="rect">
            <a:avLst/>
          </a:prstGeom>
          <a:noFill/>
          <a:ln>
            <a:noFill/>
          </a:ln>
        </p:spPr>
      </p:pic>
      <p:sp>
        <p:nvSpPr>
          <p:cNvPr id="425" name="Google Shape;425;p28"/>
          <p:cNvSpPr/>
          <p:nvPr/>
        </p:nvSpPr>
        <p:spPr>
          <a:xfrm>
            <a:off x="2103863" y="6821144"/>
            <a:ext cx="9807191" cy="279371"/>
          </a:xfrm>
          <a:prstGeom prst="rect">
            <a:avLst/>
          </a:prstGeom>
          <a:noFill/>
          <a:ln>
            <a:noFill/>
          </a:ln>
        </p:spPr>
        <p:txBody>
          <a:bodyPr spcFirstLastPara="1" wrap="square" lIns="97500" tIns="48725" rIns="97500" bIns="487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sp>
        <p:nvSpPr>
          <p:cNvPr id="426" name="Google Shape;426;p28"/>
          <p:cNvSpPr/>
          <p:nvPr/>
        </p:nvSpPr>
        <p:spPr>
          <a:xfrm>
            <a:off x="4044900" y="2327087"/>
            <a:ext cx="4665300" cy="19758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550"/>
              <a:buFont typeface="Arial"/>
              <a:buNone/>
            </a:pPr>
            <a:r>
              <a:rPr lang="en-US" sz="2300">
                <a:latin typeface="Roboto"/>
                <a:ea typeface="Roboto"/>
                <a:cs typeface="Roboto"/>
                <a:sym typeface="Roboto"/>
              </a:rPr>
              <a:t>Thinking about the four Building Blocks of HOPE, which one(s) do you feel the strongest connection to as a family and why? </a:t>
            </a:r>
            <a:endParaRPr sz="2300">
              <a:latin typeface="Roboto"/>
              <a:ea typeface="Roboto"/>
              <a:cs typeface="Roboto"/>
              <a:sym typeface="Roboto"/>
            </a:endParaRPr>
          </a:p>
          <a:p>
            <a:pPr marL="0" marR="0" lvl="0" indent="0" algn="l" rtl="0">
              <a:lnSpc>
                <a:spcPct val="125000"/>
              </a:lnSpc>
              <a:spcBef>
                <a:spcPts val="0"/>
              </a:spcBef>
              <a:spcAft>
                <a:spcPts val="0"/>
              </a:spcAft>
              <a:buClr>
                <a:srgbClr val="000000"/>
              </a:buClr>
              <a:buSzPts val="2550"/>
              <a:buFont typeface="Arial"/>
              <a:buNone/>
            </a:pPr>
            <a:endParaRPr sz="2300">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1"/>
        <p:cNvGrpSpPr/>
        <p:nvPr/>
      </p:nvGrpSpPr>
      <p:grpSpPr>
        <a:xfrm>
          <a:off x="0" y="0"/>
          <a:ext cx="0" cy="0"/>
          <a:chOff x="0" y="0"/>
          <a:chExt cx="0" cy="0"/>
        </a:xfrm>
      </p:grpSpPr>
      <p:pic>
        <p:nvPicPr>
          <p:cNvPr id="432" name="Google Shape;432;p29"/>
          <p:cNvPicPr preferRelativeResize="0"/>
          <p:nvPr/>
        </p:nvPicPr>
        <p:blipFill rotWithShape="1">
          <a:blip r:embed="rId3">
            <a:alphaModFix/>
          </a:blip>
          <a:srcRect/>
          <a:stretch/>
        </p:blipFill>
        <p:spPr>
          <a:xfrm>
            <a:off x="11696569" y="6200775"/>
            <a:ext cx="1314582" cy="1095822"/>
          </a:xfrm>
          <a:prstGeom prst="rect">
            <a:avLst/>
          </a:prstGeom>
          <a:noFill/>
          <a:ln>
            <a:noFill/>
          </a:ln>
        </p:spPr>
      </p:pic>
      <p:pic>
        <p:nvPicPr>
          <p:cNvPr id="433" name="Google Shape;433;p29"/>
          <p:cNvPicPr preferRelativeResize="0"/>
          <p:nvPr/>
        </p:nvPicPr>
        <p:blipFill rotWithShape="1">
          <a:blip r:embed="rId4">
            <a:alphaModFix/>
          </a:blip>
          <a:srcRect/>
          <a:stretch/>
        </p:blipFill>
        <p:spPr>
          <a:xfrm>
            <a:off x="956567" y="1724025"/>
            <a:ext cx="2979327" cy="3181930"/>
          </a:xfrm>
          <a:prstGeom prst="rect">
            <a:avLst/>
          </a:prstGeom>
          <a:noFill/>
          <a:ln>
            <a:noFill/>
          </a:ln>
        </p:spPr>
      </p:pic>
      <p:sp>
        <p:nvSpPr>
          <p:cNvPr id="434" name="Google Shape;434;p29"/>
          <p:cNvSpPr/>
          <p:nvPr/>
        </p:nvSpPr>
        <p:spPr>
          <a:xfrm>
            <a:off x="471943" y="2595852"/>
            <a:ext cx="3810000" cy="1438275"/>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8250"/>
              <a:buFont typeface="Arial"/>
              <a:buNone/>
            </a:pPr>
            <a:r>
              <a:rPr lang="en-US" sz="8250" b="1" i="0" u="none" strike="noStrike" cap="none">
                <a:solidFill>
                  <a:srgbClr val="FFFFFF"/>
                </a:solidFill>
                <a:latin typeface="Roboto"/>
                <a:ea typeface="Roboto"/>
                <a:cs typeface="Roboto"/>
                <a:sym typeface="Roboto"/>
              </a:rPr>
              <a:t>#3</a:t>
            </a:r>
            <a:endParaRPr sz="1400" b="0" i="0" u="none" strike="noStrike" cap="none">
              <a:solidFill>
                <a:srgbClr val="000000"/>
              </a:solidFill>
              <a:latin typeface="Arial"/>
              <a:ea typeface="Arial"/>
              <a:cs typeface="Arial"/>
              <a:sym typeface="Arial"/>
            </a:endParaRPr>
          </a:p>
        </p:txBody>
      </p:sp>
      <p:sp>
        <p:nvSpPr>
          <p:cNvPr id="435" name="Google Shape;435;p29"/>
          <p:cNvSpPr/>
          <p:nvPr/>
        </p:nvSpPr>
        <p:spPr>
          <a:xfrm>
            <a:off x="4281943" y="2267239"/>
            <a:ext cx="6429375" cy="2095500"/>
          </a:xfrm>
          <a:prstGeom prst="rect">
            <a:avLst/>
          </a:prstGeom>
          <a:noFill/>
          <a:ln>
            <a:noFill/>
          </a:ln>
        </p:spPr>
        <p:txBody>
          <a:bodyPr spcFirstLastPara="1" wrap="square" lIns="95250" tIns="95250" rIns="95250" bIns="0" anchor="t" anchorCtr="0">
            <a:noAutofit/>
          </a:bodyPr>
          <a:lstStyle/>
          <a:p>
            <a:pPr marL="0" lvl="0" indent="0" algn="l" rtl="0">
              <a:spcBef>
                <a:spcPts val="0"/>
              </a:spcBef>
              <a:spcAft>
                <a:spcPts val="0"/>
              </a:spcAft>
              <a:buClr>
                <a:schemeClr val="dk1"/>
              </a:buClr>
              <a:buSzPts val="1400"/>
              <a:buFont typeface="Arial"/>
              <a:buNone/>
            </a:pPr>
            <a:r>
              <a:rPr lang="en-US" sz="2300">
                <a:solidFill>
                  <a:schemeClr val="dk1"/>
                </a:solidFill>
                <a:latin typeface="Roboto"/>
                <a:ea typeface="Roboto"/>
                <a:cs typeface="Roboto"/>
                <a:sym typeface="Roboto"/>
              </a:rPr>
              <a:t>Out of the </a:t>
            </a:r>
            <a:r>
              <a:rPr lang="en-US" sz="2300">
                <a:solidFill>
                  <a:schemeClr val="dk1"/>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dimensions of wellness</a:t>
            </a:r>
            <a:r>
              <a:rPr lang="en-US" sz="2300">
                <a:solidFill>
                  <a:schemeClr val="dk1"/>
                </a:solidFill>
                <a:latin typeface="Roboto"/>
                <a:ea typeface="Roboto"/>
                <a:cs typeface="Roboto"/>
                <a:sym typeface="Roboto"/>
              </a:rPr>
              <a:t> discussed (Emotional, Professional, Social, Environment) was there one that you think you would want to grow or work on? What is one way you could do that? </a:t>
            </a:r>
            <a:endParaRPr sz="2300">
              <a:solidFill>
                <a:schemeClr val="dk1"/>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800"/>
              <a:buFont typeface="Arial"/>
              <a:buNone/>
            </a:pPr>
            <a:endParaRPr sz="2900">
              <a:latin typeface="Roboto"/>
              <a:ea typeface="Roboto"/>
              <a:cs typeface="Roboto"/>
              <a:sym typeface="Roboto"/>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000000"/>
              </a:solidFill>
              <a:latin typeface="Roboto"/>
              <a:ea typeface="Roboto"/>
              <a:cs typeface="Roboto"/>
              <a:sym typeface="Roboto"/>
            </a:endParaRPr>
          </a:p>
        </p:txBody>
      </p:sp>
      <p:pic>
        <p:nvPicPr>
          <p:cNvPr id="436" name="Google Shape;436;p29" descr="Curricula-Concepts-logo SMALL.png"/>
          <p:cNvPicPr preferRelativeResize="0"/>
          <p:nvPr/>
        </p:nvPicPr>
        <p:blipFill rotWithShape="1">
          <a:blip r:embed="rId5">
            <a:alphaModFix/>
          </a:blip>
          <a:srcRect/>
          <a:stretch/>
        </p:blipFill>
        <p:spPr>
          <a:xfrm>
            <a:off x="449924" y="6555100"/>
            <a:ext cx="1685521" cy="48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41"/>
        <p:cNvGrpSpPr/>
        <p:nvPr/>
      </p:nvGrpSpPr>
      <p:grpSpPr>
        <a:xfrm>
          <a:off x="0" y="0"/>
          <a:ext cx="0" cy="0"/>
          <a:chOff x="0" y="0"/>
          <a:chExt cx="0" cy="0"/>
        </a:xfrm>
      </p:grpSpPr>
      <p:pic>
        <p:nvPicPr>
          <p:cNvPr id="442" name="Google Shape;442;g127dcef6b93_0_0"/>
          <p:cNvPicPr preferRelativeResize="0"/>
          <p:nvPr/>
        </p:nvPicPr>
        <p:blipFill rotWithShape="1">
          <a:blip r:embed="rId3">
            <a:alphaModFix/>
          </a:blip>
          <a:srcRect/>
          <a:stretch/>
        </p:blipFill>
        <p:spPr>
          <a:xfrm rot="5400000" flipH="1">
            <a:off x="-199793" y="847957"/>
            <a:ext cx="666425" cy="285611"/>
          </a:xfrm>
          <a:prstGeom prst="rect">
            <a:avLst/>
          </a:prstGeom>
          <a:noFill/>
          <a:ln>
            <a:noFill/>
          </a:ln>
        </p:spPr>
      </p:pic>
      <p:sp>
        <p:nvSpPr>
          <p:cNvPr id="443" name="Google Shape;443;g127dcef6b93_0_0"/>
          <p:cNvSpPr/>
          <p:nvPr/>
        </p:nvSpPr>
        <p:spPr>
          <a:xfrm>
            <a:off x="808062" y="657225"/>
            <a:ext cx="11382300"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700"/>
              <a:buFont typeface="Arial"/>
              <a:buNone/>
            </a:pPr>
            <a:r>
              <a:rPr lang="en-US" sz="3700" b="1" i="0" u="none" strike="noStrike" cap="none">
                <a:solidFill>
                  <a:srgbClr val="121212"/>
                </a:solidFill>
                <a:latin typeface="Roboto"/>
                <a:ea typeface="Roboto"/>
                <a:cs typeface="Roboto"/>
                <a:sym typeface="Roboto"/>
              </a:rPr>
              <a:t>Reflection</a:t>
            </a:r>
            <a:endParaRPr sz="1400" b="0" i="0" u="none" strike="noStrike" cap="none">
              <a:solidFill>
                <a:srgbClr val="000000"/>
              </a:solidFill>
              <a:latin typeface="Arial"/>
              <a:ea typeface="Arial"/>
              <a:cs typeface="Arial"/>
              <a:sym typeface="Arial"/>
            </a:endParaRPr>
          </a:p>
        </p:txBody>
      </p:sp>
      <p:pic>
        <p:nvPicPr>
          <p:cNvPr id="444" name="Google Shape;444;g127dcef6b93_0_0"/>
          <p:cNvPicPr preferRelativeResize="0"/>
          <p:nvPr/>
        </p:nvPicPr>
        <p:blipFill rotWithShape="1">
          <a:blip r:embed="rId4">
            <a:alphaModFix/>
          </a:blip>
          <a:srcRect/>
          <a:stretch/>
        </p:blipFill>
        <p:spPr>
          <a:xfrm>
            <a:off x="4856187" y="1724025"/>
            <a:ext cx="7148033" cy="4341281"/>
          </a:xfrm>
          <a:prstGeom prst="rect">
            <a:avLst/>
          </a:prstGeom>
          <a:noFill/>
          <a:ln>
            <a:noFill/>
          </a:ln>
        </p:spPr>
      </p:pic>
      <p:sp>
        <p:nvSpPr>
          <p:cNvPr id="445" name="Google Shape;445;g127dcef6b93_0_0"/>
          <p:cNvSpPr/>
          <p:nvPr/>
        </p:nvSpPr>
        <p:spPr>
          <a:xfrm>
            <a:off x="5218147" y="1752604"/>
            <a:ext cx="6429300" cy="10953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How do you feel after listening to the responses from the other participants? </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600"/>
              <a:buFont typeface="Arial"/>
              <a:buNone/>
            </a:pPr>
            <a:endParaRPr sz="1400" b="0" i="0" u="none" strike="noStrike" cap="none">
              <a:solidFill>
                <a:srgbClr val="000000"/>
              </a:solidFill>
              <a:latin typeface="Arial"/>
              <a:ea typeface="Arial"/>
              <a:cs typeface="Arial"/>
              <a:sym typeface="Arial"/>
            </a:endParaRPr>
          </a:p>
        </p:txBody>
      </p:sp>
      <p:pic>
        <p:nvPicPr>
          <p:cNvPr id="446" name="Google Shape;446;g127dcef6b93_0_0"/>
          <p:cNvPicPr preferRelativeResize="0"/>
          <p:nvPr/>
        </p:nvPicPr>
        <p:blipFill rotWithShape="1">
          <a:blip r:embed="rId5">
            <a:alphaModFix/>
          </a:blip>
          <a:srcRect/>
          <a:stretch/>
        </p:blipFill>
        <p:spPr>
          <a:xfrm>
            <a:off x="11696569" y="6200775"/>
            <a:ext cx="1313941" cy="1095288"/>
          </a:xfrm>
          <a:prstGeom prst="rect">
            <a:avLst/>
          </a:prstGeom>
          <a:noFill/>
          <a:ln>
            <a:noFill/>
          </a:ln>
        </p:spPr>
      </p:pic>
      <p:pic>
        <p:nvPicPr>
          <p:cNvPr id="447" name="Google Shape;447;g127dcef6b93_0_0"/>
          <p:cNvPicPr preferRelativeResize="0"/>
          <p:nvPr/>
        </p:nvPicPr>
        <p:blipFill rotWithShape="1">
          <a:blip r:embed="rId6">
            <a:alphaModFix/>
          </a:blip>
          <a:srcRect/>
          <a:stretch/>
        </p:blipFill>
        <p:spPr>
          <a:xfrm>
            <a:off x="956567" y="1724025"/>
            <a:ext cx="3903309" cy="4341281"/>
          </a:xfrm>
          <a:prstGeom prst="rect">
            <a:avLst/>
          </a:prstGeom>
          <a:noFill/>
          <a:ln>
            <a:noFill/>
          </a:ln>
        </p:spPr>
      </p:pic>
      <p:pic>
        <p:nvPicPr>
          <p:cNvPr id="448" name="Google Shape;448;g127dcef6b93_0_0"/>
          <p:cNvPicPr preferRelativeResize="0"/>
          <p:nvPr/>
        </p:nvPicPr>
        <p:blipFill rotWithShape="1">
          <a:blip r:embed="rId7">
            <a:alphaModFix/>
          </a:blip>
          <a:srcRect/>
          <a:stretch/>
        </p:blipFill>
        <p:spPr>
          <a:xfrm>
            <a:off x="1967832" y="2343150"/>
            <a:ext cx="1897311" cy="2635155"/>
          </a:xfrm>
          <a:prstGeom prst="rect">
            <a:avLst/>
          </a:prstGeom>
          <a:noFill/>
          <a:ln>
            <a:noFill/>
          </a:ln>
        </p:spPr>
      </p:pic>
      <p:pic>
        <p:nvPicPr>
          <p:cNvPr id="449" name="Google Shape;449;g127dcef6b93_0_0" descr="Curricula-Concepts-logo SMALL.png"/>
          <p:cNvPicPr preferRelativeResize="0"/>
          <p:nvPr/>
        </p:nvPicPr>
        <p:blipFill rotWithShape="1">
          <a:blip r:embed="rId8">
            <a:alphaModFix/>
          </a:blip>
          <a:srcRect/>
          <a:stretch/>
        </p:blipFill>
        <p:spPr>
          <a:xfrm>
            <a:off x="506219" y="6487733"/>
            <a:ext cx="1797888" cy="521387"/>
          </a:xfrm>
          <a:prstGeom prst="rect">
            <a:avLst/>
          </a:prstGeom>
          <a:noFill/>
          <a:ln>
            <a:noFill/>
          </a:ln>
        </p:spPr>
      </p:pic>
      <p:sp>
        <p:nvSpPr>
          <p:cNvPr id="450" name="Google Shape;450;g127dcef6b93_0_0"/>
          <p:cNvSpPr/>
          <p:nvPr/>
        </p:nvSpPr>
        <p:spPr>
          <a:xfrm>
            <a:off x="5218147" y="3346984"/>
            <a:ext cx="6429300" cy="10953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How did you feel sharing your own thoughts and experiences? </a:t>
            </a:r>
            <a:endParaRPr sz="1400" b="0" i="0" u="none" strike="noStrike" cap="none">
              <a:solidFill>
                <a:srgbClr val="000000"/>
              </a:solidFill>
              <a:latin typeface="Arial"/>
              <a:ea typeface="Arial"/>
              <a:cs typeface="Arial"/>
              <a:sym typeface="Arial"/>
            </a:endParaRPr>
          </a:p>
        </p:txBody>
      </p:sp>
      <p:sp>
        <p:nvSpPr>
          <p:cNvPr id="451" name="Google Shape;451;g127dcef6b93_0_0"/>
          <p:cNvSpPr/>
          <p:nvPr/>
        </p:nvSpPr>
        <p:spPr>
          <a:xfrm>
            <a:off x="5217253" y="4442345"/>
            <a:ext cx="6429300" cy="15261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26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600"/>
              <a:buFont typeface="Arial"/>
              <a:buNone/>
            </a:pPr>
            <a:r>
              <a:rPr lang="en-US" sz="2600" b="0" i="0" u="none" strike="noStrike" cap="none">
                <a:solidFill>
                  <a:srgbClr val="000000"/>
                </a:solidFill>
                <a:latin typeface="Roboto"/>
                <a:ea typeface="Roboto"/>
                <a:cs typeface="Roboto"/>
                <a:sym typeface="Roboto"/>
              </a:rPr>
              <a:t>What is one thing you will take away from today?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1000"/>
                                        <p:tgtEl>
                                          <p:spTgt spid="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
                                        </p:tgtEl>
                                        <p:attrNameLst>
                                          <p:attrName>style.visibility</p:attrName>
                                        </p:attrNameLst>
                                      </p:cBhvr>
                                      <p:to>
                                        <p:strVal val="visible"/>
                                      </p:to>
                                    </p:set>
                                    <p:animEffect transition="in" filter="fade">
                                      <p:cBhvr>
                                        <p:cTn id="12" dur="1000"/>
                                        <p:tgtEl>
                                          <p:spTgt spid="4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1"/>
                                        </p:tgtEl>
                                        <p:attrNameLst>
                                          <p:attrName>style.visibility</p:attrName>
                                        </p:attrNameLst>
                                      </p:cBhvr>
                                      <p:to>
                                        <p:strVal val="visible"/>
                                      </p:to>
                                    </p:set>
                                    <p:animEffect transition="in" filter="fade">
                                      <p:cBhvr>
                                        <p:cTn id="17" dur="1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56"/>
        <p:cNvGrpSpPr/>
        <p:nvPr/>
      </p:nvGrpSpPr>
      <p:grpSpPr>
        <a:xfrm>
          <a:off x="0" y="0"/>
          <a:ext cx="0" cy="0"/>
          <a:chOff x="0" y="0"/>
          <a:chExt cx="0" cy="0"/>
        </a:xfrm>
      </p:grpSpPr>
      <p:sp>
        <p:nvSpPr>
          <p:cNvPr id="457" name="Google Shape;457;p33"/>
          <p:cNvSpPr/>
          <p:nvPr/>
        </p:nvSpPr>
        <p:spPr>
          <a:xfrm>
            <a:off x="1009650" y="788913"/>
            <a:ext cx="3964710" cy="7620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Note to Self</a:t>
            </a:r>
            <a:endParaRPr sz="1400" b="0" i="0" u="none" strike="noStrike" cap="none">
              <a:solidFill>
                <a:srgbClr val="000000"/>
              </a:solidFill>
              <a:latin typeface="Arial"/>
              <a:ea typeface="Arial"/>
              <a:cs typeface="Arial"/>
              <a:sym typeface="Arial"/>
            </a:endParaRPr>
          </a:p>
        </p:txBody>
      </p:sp>
      <p:sp>
        <p:nvSpPr>
          <p:cNvPr id="458" name="Google Shape;458;p33"/>
          <p:cNvSpPr/>
          <p:nvPr/>
        </p:nvSpPr>
        <p:spPr>
          <a:xfrm>
            <a:off x="800100" y="2552700"/>
            <a:ext cx="6005688" cy="253365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None/>
            </a:pPr>
            <a:r>
              <a:rPr lang="en-US" sz="2800" b="0" i="0" u="none" strike="noStrike" cap="none">
                <a:solidFill>
                  <a:srgbClr val="262626"/>
                </a:solidFill>
                <a:highlight>
                  <a:srgbClr val="FFFFFF"/>
                </a:highlight>
                <a:latin typeface="Roboto"/>
                <a:ea typeface="Roboto"/>
                <a:cs typeface="Roboto"/>
                <a:sym typeface="Roboto"/>
              </a:rPr>
              <a:t>Think of a small change you can make in order to strengthen a Building Block of HOPE to create a positive experience for your family. </a:t>
            </a:r>
            <a:endParaRPr sz="2800" b="0" i="0" u="none" strike="noStrike" cap="none">
              <a:solidFill>
                <a:srgbClr val="262626"/>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p:txBody>
      </p:sp>
      <p:pic>
        <p:nvPicPr>
          <p:cNvPr id="459" name="Google Shape;459;p33"/>
          <p:cNvPicPr preferRelativeResize="0"/>
          <p:nvPr/>
        </p:nvPicPr>
        <p:blipFill rotWithShape="1">
          <a:blip r:embed="rId3">
            <a:alphaModFix/>
          </a:blip>
          <a:srcRect/>
          <a:stretch/>
        </p:blipFill>
        <p:spPr>
          <a:xfrm>
            <a:off x="8067675" y="723900"/>
            <a:ext cx="4381659" cy="6036271"/>
          </a:xfrm>
          <a:prstGeom prst="rect">
            <a:avLst/>
          </a:prstGeom>
          <a:noFill/>
          <a:ln>
            <a:noFill/>
          </a:ln>
        </p:spPr>
      </p:pic>
      <p:pic>
        <p:nvPicPr>
          <p:cNvPr id="460" name="Google Shape;460;p33"/>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pic>
        <p:nvPicPr>
          <p:cNvPr id="461" name="Google Shape;461;p33"/>
          <p:cNvPicPr preferRelativeResize="0"/>
          <p:nvPr/>
        </p:nvPicPr>
        <p:blipFill rotWithShape="1">
          <a:blip r:embed="rId5">
            <a:alphaModFix/>
          </a:blip>
          <a:srcRect/>
          <a:stretch/>
        </p:blipFill>
        <p:spPr>
          <a:xfrm>
            <a:off x="276225" y="6620425"/>
            <a:ext cx="1482675" cy="589602"/>
          </a:xfrm>
          <a:prstGeom prst="rect">
            <a:avLst/>
          </a:prstGeom>
          <a:noFill/>
          <a:ln>
            <a:noFill/>
          </a:ln>
        </p:spPr>
      </p:pic>
      <p:sp>
        <p:nvSpPr>
          <p:cNvPr id="462" name="Google Shape;462;p33"/>
          <p:cNvSpPr/>
          <p:nvPr/>
        </p:nvSpPr>
        <p:spPr>
          <a:xfrm>
            <a:off x="2103863" y="6821143"/>
            <a:ext cx="9846947" cy="319127"/>
          </a:xfrm>
          <a:prstGeom prst="rect">
            <a:avLst/>
          </a:prstGeom>
          <a:noFill/>
          <a:ln>
            <a:noFill/>
          </a:ln>
        </p:spPr>
        <p:txBody>
          <a:bodyPr spcFirstLastPara="1" wrap="square" lIns="97500" tIns="48725" rIns="97500" bIns="487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6"/>
        <p:cNvGrpSpPr/>
        <p:nvPr/>
      </p:nvGrpSpPr>
      <p:grpSpPr>
        <a:xfrm>
          <a:off x="0" y="0"/>
          <a:ext cx="0" cy="0"/>
          <a:chOff x="0" y="0"/>
          <a:chExt cx="0" cy="0"/>
        </a:xfrm>
      </p:grpSpPr>
      <p:pic>
        <p:nvPicPr>
          <p:cNvPr id="127" name="Google Shape;127;p3"/>
          <p:cNvPicPr preferRelativeResize="0"/>
          <p:nvPr/>
        </p:nvPicPr>
        <p:blipFill rotWithShape="1">
          <a:blip r:embed="rId3">
            <a:alphaModFix/>
          </a:blip>
          <a:srcRect/>
          <a:stretch/>
        </p:blipFill>
        <p:spPr>
          <a:xfrm>
            <a:off x="0" y="0"/>
            <a:ext cx="5715000" cy="7315200"/>
          </a:xfrm>
          <a:prstGeom prst="rect">
            <a:avLst/>
          </a:prstGeom>
          <a:noFill/>
          <a:ln>
            <a:noFill/>
          </a:ln>
        </p:spPr>
      </p:pic>
      <p:sp>
        <p:nvSpPr>
          <p:cNvPr id="128" name="Google Shape;128;p3"/>
          <p:cNvSpPr/>
          <p:nvPr/>
        </p:nvSpPr>
        <p:spPr>
          <a:xfrm>
            <a:off x="6686550" y="952499"/>
            <a:ext cx="5238750" cy="89535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Welcome!</a:t>
            </a:r>
            <a:endParaRPr sz="1400" b="0" i="0" u="none" strike="noStrike" cap="none">
              <a:solidFill>
                <a:srgbClr val="000000"/>
              </a:solidFill>
              <a:latin typeface="Arial"/>
              <a:ea typeface="Arial"/>
              <a:cs typeface="Arial"/>
              <a:sym typeface="Arial"/>
            </a:endParaRPr>
          </a:p>
        </p:txBody>
      </p:sp>
      <p:sp>
        <p:nvSpPr>
          <p:cNvPr id="129" name="Google Shape;129;p3"/>
          <p:cNvSpPr/>
          <p:nvPr/>
        </p:nvSpPr>
        <p:spPr>
          <a:xfrm>
            <a:off x="6686475" y="2441525"/>
            <a:ext cx="5238900" cy="3581400"/>
          </a:xfrm>
          <a:prstGeom prst="rect">
            <a:avLst/>
          </a:prstGeom>
          <a:noFill/>
          <a:ln>
            <a:noFill/>
          </a:ln>
        </p:spPr>
        <p:txBody>
          <a:bodyPr spcFirstLastPara="1" wrap="square" lIns="95250" tIns="95250" rIns="95250" bIns="0" anchor="t" anchorCtr="0">
            <a:noAutofit/>
          </a:bodyPr>
          <a:lstStyle/>
          <a:p>
            <a:pPr marL="0" marR="0" lvl="0" indent="0" algn="l" rtl="0">
              <a:lnSpc>
                <a:spcPct val="125000"/>
              </a:lnSpc>
              <a:spcBef>
                <a:spcPts val="0"/>
              </a:spcBef>
              <a:spcAft>
                <a:spcPts val="0"/>
              </a:spcAft>
              <a:buClr>
                <a:srgbClr val="000000"/>
              </a:buClr>
              <a:buSzPts val="1800"/>
              <a:buFont typeface="Arial"/>
              <a:buNone/>
            </a:pPr>
            <a:r>
              <a:rPr lang="en-US" sz="2000" b="0" i="0" u="none" strike="noStrike" cap="none">
                <a:solidFill>
                  <a:srgbClr val="292929"/>
                </a:solidFill>
                <a:latin typeface="Roboto"/>
                <a:ea typeface="Roboto"/>
                <a:cs typeface="Roboto"/>
                <a:sym typeface="Roboto"/>
              </a:rPr>
              <a:t>Share something </a:t>
            </a:r>
            <a:r>
              <a:rPr lang="en-US" sz="2000">
                <a:solidFill>
                  <a:srgbClr val="292929"/>
                </a:solidFill>
                <a:latin typeface="Roboto"/>
                <a:ea typeface="Roboto"/>
                <a:cs typeface="Roboto"/>
                <a:sym typeface="Roboto"/>
              </a:rPr>
              <a:t>you enjoy doing or wish you could do more of. </a:t>
            </a:r>
            <a:r>
              <a:rPr lang="en-US" sz="2000" b="0" i="0" u="none" strike="noStrike" cap="none">
                <a:solidFill>
                  <a:srgbClr val="292929"/>
                </a:solidFill>
                <a:latin typeface="Roboto"/>
                <a:ea typeface="Roboto"/>
                <a:cs typeface="Roboto"/>
                <a:sym typeface="Roboto"/>
              </a:rPr>
              <a:t> </a:t>
            </a:r>
            <a:endParaRPr sz="16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1800"/>
              <a:buFont typeface="Arial"/>
              <a:buNone/>
            </a:pPr>
            <a:endParaRPr sz="1800" b="0" i="1" u="none" strike="noStrike" cap="none">
              <a:solidFill>
                <a:srgbClr val="292929"/>
              </a:solidFill>
              <a:latin typeface="Roboto"/>
              <a:ea typeface="Roboto"/>
              <a:cs typeface="Roboto"/>
              <a:sym typeface="Roboto"/>
            </a:endParaRPr>
          </a:p>
        </p:txBody>
      </p:sp>
      <p:pic>
        <p:nvPicPr>
          <p:cNvPr id="130" name="Google Shape;130;p3"/>
          <p:cNvPicPr preferRelativeResize="0"/>
          <p:nvPr/>
        </p:nvPicPr>
        <p:blipFill rotWithShape="1">
          <a:blip r:embed="rId4">
            <a:alphaModFix/>
          </a:blip>
          <a:srcRect/>
          <a:stretch/>
        </p:blipFill>
        <p:spPr>
          <a:xfrm rot="-5400000" flipH="1">
            <a:off x="12544425" y="1142999"/>
            <a:ext cx="666750" cy="285750"/>
          </a:xfrm>
          <a:prstGeom prst="rect">
            <a:avLst/>
          </a:prstGeom>
          <a:noFill/>
          <a:ln>
            <a:noFill/>
          </a:ln>
        </p:spPr>
      </p:pic>
      <p:pic>
        <p:nvPicPr>
          <p:cNvPr id="131" name="Google Shape;131;p3"/>
          <p:cNvPicPr preferRelativeResize="0"/>
          <p:nvPr/>
        </p:nvPicPr>
        <p:blipFill rotWithShape="1">
          <a:blip r:embed="rId5">
            <a:alphaModFix/>
          </a:blip>
          <a:srcRect/>
          <a:stretch/>
        </p:blipFill>
        <p:spPr>
          <a:xfrm>
            <a:off x="11696569" y="6200775"/>
            <a:ext cx="1314582" cy="10958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67"/>
        <p:cNvGrpSpPr/>
        <p:nvPr/>
      </p:nvGrpSpPr>
      <p:grpSpPr>
        <a:xfrm>
          <a:off x="0" y="0"/>
          <a:ext cx="0" cy="0"/>
          <a:chOff x="0" y="0"/>
          <a:chExt cx="0" cy="0"/>
        </a:xfrm>
      </p:grpSpPr>
      <p:sp>
        <p:nvSpPr>
          <p:cNvPr id="468" name="Google Shape;468;p34"/>
          <p:cNvSpPr/>
          <p:nvPr/>
        </p:nvSpPr>
        <p:spPr>
          <a:xfrm>
            <a:off x="1704975" y="733425"/>
            <a:ext cx="4585598" cy="762000"/>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Futureme.org</a:t>
            </a:r>
            <a:endParaRPr sz="1400" b="0" i="0" u="none" strike="noStrike" cap="none">
              <a:solidFill>
                <a:srgbClr val="000000"/>
              </a:solidFill>
              <a:latin typeface="Arial"/>
              <a:ea typeface="Arial"/>
              <a:cs typeface="Arial"/>
              <a:sym typeface="Arial"/>
            </a:endParaRPr>
          </a:p>
        </p:txBody>
      </p:sp>
      <p:sp>
        <p:nvSpPr>
          <p:cNvPr id="469" name="Google Shape;469;p34"/>
          <p:cNvSpPr/>
          <p:nvPr/>
        </p:nvSpPr>
        <p:spPr>
          <a:xfrm>
            <a:off x="502893" y="1676400"/>
            <a:ext cx="6305912" cy="5143500"/>
          </a:xfrm>
          <a:prstGeom prst="rect">
            <a:avLst/>
          </a:prstGeom>
          <a:noFill/>
          <a:ln>
            <a:noFill/>
          </a:ln>
        </p:spPr>
        <p:txBody>
          <a:bodyPr spcFirstLastPara="1" wrap="square" lIns="95250" tIns="95250" rIns="95250" bIns="0" anchor="t" anchorCtr="0">
            <a:noAutofit/>
          </a:bodyPr>
          <a:lstStyle/>
          <a:p>
            <a:pPr marL="323850" marR="0" lvl="0" indent="-323850" algn="l" rtl="0">
              <a:lnSpc>
                <a:spcPct val="100000"/>
              </a:lnSpc>
              <a:spcBef>
                <a:spcPts val="0"/>
              </a:spcBef>
              <a:spcAft>
                <a:spcPts val="0"/>
              </a:spcAft>
              <a:buClr>
                <a:srgbClr val="121212"/>
              </a:buClr>
              <a:buSzPts val="2550"/>
              <a:buFont typeface="Arial"/>
              <a:buChar char="•"/>
            </a:pPr>
            <a:r>
              <a:rPr lang="en-US" sz="2550" b="0" i="0" u="none" strike="noStrike" cap="none">
                <a:solidFill>
                  <a:srgbClr val="121212"/>
                </a:solidFill>
                <a:latin typeface="Roboto"/>
                <a:ea typeface="Roboto"/>
                <a:cs typeface="Roboto"/>
                <a:sym typeface="Roboto"/>
              </a:rPr>
              <a:t>Type response after reflecting on the</a:t>
            </a:r>
            <a:endParaRPr sz="2550" b="0" i="0" u="none" strike="noStrike" cap="none">
              <a:solidFill>
                <a:srgbClr val="12121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550"/>
              <a:buFont typeface="Arial"/>
              <a:buNone/>
            </a:pPr>
            <a:r>
              <a:rPr lang="en-US" sz="2550" b="0" i="0" u="none" strike="noStrike" cap="none">
                <a:solidFill>
                  <a:srgbClr val="121212"/>
                </a:solidFill>
                <a:latin typeface="Roboto"/>
                <a:ea typeface="Roboto"/>
                <a:cs typeface="Roboto"/>
                <a:sym typeface="Roboto"/>
              </a:rPr>
              <a:t> “Note to Self”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a:p>
            <a:pPr marL="323850" marR="0" lvl="0" indent="-323850" algn="l" rtl="0">
              <a:lnSpc>
                <a:spcPct val="100000"/>
              </a:lnSpc>
              <a:spcBef>
                <a:spcPts val="0"/>
              </a:spcBef>
              <a:spcAft>
                <a:spcPts val="0"/>
              </a:spcAft>
              <a:buClr>
                <a:srgbClr val="121212"/>
              </a:buClr>
              <a:buSzPts val="2550"/>
              <a:buFont typeface="Arial"/>
              <a:buChar char="•"/>
            </a:pPr>
            <a:r>
              <a:rPr lang="en-US" sz="2550" b="0" i="0" u="none" strike="noStrike" cap="none">
                <a:solidFill>
                  <a:srgbClr val="121212"/>
                </a:solidFill>
                <a:latin typeface="Roboto"/>
                <a:ea typeface="Roboto"/>
                <a:cs typeface="Roboto"/>
                <a:sym typeface="Roboto"/>
              </a:rPr>
              <a:t>Click ‘Choose a Date”</a:t>
            </a:r>
            <a:endParaRPr sz="1400" b="0" i="0" u="none" strike="noStrike" cap="none">
              <a:solidFill>
                <a:srgbClr val="000000"/>
              </a:solidFill>
              <a:latin typeface="Arial"/>
              <a:ea typeface="Arial"/>
              <a:cs typeface="Arial"/>
              <a:sym typeface="Arial"/>
            </a:endParaRPr>
          </a:p>
          <a:p>
            <a:pPr marL="914400" marR="0" lvl="1" indent="-457200" algn="l" rtl="0">
              <a:lnSpc>
                <a:spcPct val="100000"/>
              </a:lnSpc>
              <a:spcBef>
                <a:spcPts val="0"/>
              </a:spcBef>
              <a:spcAft>
                <a:spcPts val="0"/>
              </a:spcAft>
              <a:buClr>
                <a:srgbClr val="121212"/>
              </a:buClr>
              <a:buSzPts val="2550"/>
              <a:buFont typeface="Courier New"/>
              <a:buChar char="o"/>
            </a:pPr>
            <a:r>
              <a:rPr lang="en-US" sz="2550" b="0" i="0" u="none" strike="noStrike" cap="none">
                <a:solidFill>
                  <a:srgbClr val="121212"/>
                </a:solidFill>
                <a:latin typeface="Roboto"/>
                <a:ea typeface="Roboto"/>
                <a:cs typeface="Roboto"/>
                <a:sym typeface="Roboto"/>
              </a:rPr>
              <a:t>Enter the date two weeks from today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a:p>
            <a:pPr marL="323850" marR="0" lvl="0" indent="-323850" algn="l" rtl="0">
              <a:lnSpc>
                <a:spcPct val="100000"/>
              </a:lnSpc>
              <a:spcBef>
                <a:spcPts val="0"/>
              </a:spcBef>
              <a:spcAft>
                <a:spcPts val="0"/>
              </a:spcAft>
              <a:buClr>
                <a:srgbClr val="121212"/>
              </a:buClr>
              <a:buSzPts val="2550"/>
              <a:buFont typeface="Arial"/>
              <a:buChar char="•"/>
            </a:pPr>
            <a:r>
              <a:rPr lang="en-US" sz="2550" b="0" i="0" u="none" strike="noStrike" cap="none">
                <a:solidFill>
                  <a:srgbClr val="121212"/>
                </a:solidFill>
                <a:latin typeface="Roboto"/>
                <a:ea typeface="Roboto"/>
                <a:cs typeface="Roboto"/>
                <a:sym typeface="Roboto"/>
              </a:rPr>
              <a:t>Make this letter private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a:p>
            <a:pPr marL="323850" marR="0" lvl="0" indent="-323850" algn="l" rtl="0">
              <a:lnSpc>
                <a:spcPct val="100000"/>
              </a:lnSpc>
              <a:spcBef>
                <a:spcPts val="0"/>
              </a:spcBef>
              <a:spcAft>
                <a:spcPts val="0"/>
              </a:spcAft>
              <a:buClr>
                <a:srgbClr val="121212"/>
              </a:buClr>
              <a:buSzPts val="2550"/>
              <a:buFont typeface="Arial"/>
              <a:buChar char="•"/>
            </a:pPr>
            <a:r>
              <a:rPr lang="en-US" sz="2550" b="0" i="0" u="none" strike="noStrike" cap="none">
                <a:solidFill>
                  <a:srgbClr val="121212"/>
                </a:solidFill>
                <a:latin typeface="Roboto"/>
                <a:ea typeface="Roboto"/>
                <a:cs typeface="Roboto"/>
                <a:sym typeface="Roboto"/>
              </a:rPr>
              <a:t>Type in your email address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a:p>
            <a:pPr marL="323850" marR="0" lvl="0" indent="-323850" algn="l" rtl="0">
              <a:lnSpc>
                <a:spcPct val="100000"/>
              </a:lnSpc>
              <a:spcBef>
                <a:spcPts val="0"/>
              </a:spcBef>
              <a:spcAft>
                <a:spcPts val="0"/>
              </a:spcAft>
              <a:buClr>
                <a:srgbClr val="121212"/>
              </a:buClr>
              <a:buSzPts val="2550"/>
              <a:buFont typeface="Arial"/>
              <a:buChar char="•"/>
            </a:pPr>
            <a:r>
              <a:rPr lang="en-US" sz="2550" b="0" i="0" u="none" strike="noStrike" cap="none">
                <a:solidFill>
                  <a:srgbClr val="121212"/>
                </a:solidFill>
                <a:latin typeface="Roboto"/>
                <a:ea typeface="Roboto"/>
                <a:cs typeface="Roboto"/>
                <a:sym typeface="Roboto"/>
              </a:rPr>
              <a:t>Click “Send to the Future!”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p:txBody>
      </p:sp>
      <p:pic>
        <p:nvPicPr>
          <p:cNvPr id="470" name="Google Shape;470;p34"/>
          <p:cNvPicPr preferRelativeResize="0"/>
          <p:nvPr/>
        </p:nvPicPr>
        <p:blipFill rotWithShape="1">
          <a:blip r:embed="rId3">
            <a:alphaModFix/>
          </a:blip>
          <a:srcRect/>
          <a:stretch/>
        </p:blipFill>
        <p:spPr>
          <a:xfrm>
            <a:off x="7419975" y="609600"/>
            <a:ext cx="5043916" cy="6213390"/>
          </a:xfrm>
          <a:prstGeom prst="rect">
            <a:avLst/>
          </a:prstGeom>
          <a:noFill/>
          <a:ln>
            <a:noFill/>
          </a:ln>
        </p:spPr>
      </p:pic>
      <p:pic>
        <p:nvPicPr>
          <p:cNvPr id="471" name="Google Shape;471;p34"/>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76"/>
        <p:cNvGrpSpPr/>
        <p:nvPr/>
      </p:nvGrpSpPr>
      <p:grpSpPr>
        <a:xfrm>
          <a:off x="0" y="0"/>
          <a:ext cx="0" cy="0"/>
          <a:chOff x="0" y="0"/>
          <a:chExt cx="0" cy="0"/>
        </a:xfrm>
      </p:grpSpPr>
      <p:sp>
        <p:nvSpPr>
          <p:cNvPr id="477" name="Google Shape;477;p35"/>
          <p:cNvSpPr/>
          <p:nvPr/>
        </p:nvSpPr>
        <p:spPr>
          <a:xfrm>
            <a:off x="1009650" y="788913"/>
            <a:ext cx="10982325" cy="762000"/>
          </a:xfrm>
          <a:prstGeom prst="rect">
            <a:avLst/>
          </a:prstGeom>
          <a:noFill/>
          <a:ln>
            <a:noFill/>
          </a:ln>
        </p:spPr>
        <p:txBody>
          <a:bodyPr spcFirstLastPara="1" wrap="square" lIns="95250" tIns="95250" rIns="95250" bIns="0" anchor="t" anchorCtr="0">
            <a:noAutofit/>
          </a:bodyPr>
          <a:lstStyle/>
          <a:p>
            <a:pPr marL="0" marR="0" lvl="0" indent="0" algn="ctr" rtl="0">
              <a:lnSpc>
                <a:spcPct val="100000"/>
              </a:lnSpc>
              <a:spcBef>
                <a:spcPts val="0"/>
              </a:spcBef>
              <a:spcAft>
                <a:spcPts val="0"/>
              </a:spcAft>
              <a:buClr>
                <a:srgbClr val="000000"/>
              </a:buClr>
              <a:buSzPts val="3750"/>
              <a:buFont typeface="Arial"/>
              <a:buNone/>
            </a:pPr>
            <a:r>
              <a:rPr lang="en-US" sz="3750" b="1">
                <a:solidFill>
                  <a:srgbClr val="121212"/>
                </a:solidFill>
                <a:latin typeface="Roboto"/>
                <a:ea typeface="Roboto"/>
                <a:cs typeface="Roboto"/>
                <a:sym typeface="Roboto"/>
              </a:rPr>
              <a:t>Questions?</a:t>
            </a:r>
            <a:endParaRPr sz="1400" b="0" i="0" u="none" strike="noStrike" cap="none">
              <a:solidFill>
                <a:srgbClr val="000000"/>
              </a:solidFill>
              <a:latin typeface="Arial"/>
              <a:ea typeface="Arial"/>
              <a:cs typeface="Arial"/>
              <a:sym typeface="Arial"/>
            </a:endParaRPr>
          </a:p>
        </p:txBody>
      </p:sp>
      <p:pic>
        <p:nvPicPr>
          <p:cNvPr id="478" name="Google Shape;478;p35"/>
          <p:cNvPicPr preferRelativeResize="0"/>
          <p:nvPr/>
        </p:nvPicPr>
        <p:blipFill rotWithShape="1">
          <a:blip r:embed="rId3">
            <a:alphaModFix/>
          </a:blip>
          <a:srcRect/>
          <a:stretch/>
        </p:blipFill>
        <p:spPr>
          <a:xfrm rot="10800000" flipH="1">
            <a:off x="6143625" y="-9525"/>
            <a:ext cx="738981" cy="266700"/>
          </a:xfrm>
          <a:prstGeom prst="rect">
            <a:avLst/>
          </a:prstGeom>
          <a:noFill/>
          <a:ln>
            <a:noFill/>
          </a:ln>
        </p:spPr>
      </p:pic>
      <p:pic>
        <p:nvPicPr>
          <p:cNvPr id="479" name="Google Shape;479;p35"/>
          <p:cNvPicPr preferRelativeResize="0"/>
          <p:nvPr/>
        </p:nvPicPr>
        <p:blipFill rotWithShape="1">
          <a:blip r:embed="rId4">
            <a:alphaModFix/>
          </a:blip>
          <a:srcRect/>
          <a:stretch/>
        </p:blipFill>
        <p:spPr>
          <a:xfrm>
            <a:off x="11696569" y="6200775"/>
            <a:ext cx="1314582" cy="1095822"/>
          </a:xfrm>
          <a:prstGeom prst="rect">
            <a:avLst/>
          </a:prstGeom>
          <a:noFill/>
          <a:ln>
            <a:noFill/>
          </a:ln>
        </p:spPr>
      </p:pic>
      <p:sp>
        <p:nvSpPr>
          <p:cNvPr id="480" name="Google Shape;480;p35"/>
          <p:cNvSpPr/>
          <p:nvPr/>
        </p:nvSpPr>
        <p:spPr>
          <a:xfrm>
            <a:off x="820700" y="2288713"/>
            <a:ext cx="11484600" cy="3172500"/>
          </a:xfrm>
          <a:prstGeom prst="rect">
            <a:avLst/>
          </a:prstGeom>
          <a:noFill/>
          <a:ln>
            <a:noFill/>
          </a:ln>
        </p:spPr>
        <p:txBody>
          <a:bodyPr spcFirstLastPara="1" wrap="square" lIns="95250" tIns="95250" rIns="95250" bIns="0" anchor="t" anchorCtr="0">
            <a:noAutofit/>
          </a:bodyPr>
          <a:lstStyle/>
          <a:p>
            <a:pPr marL="457200" lvl="0" indent="0" algn="l" rtl="0">
              <a:spcBef>
                <a:spcPts val="0"/>
              </a:spcBef>
              <a:spcAft>
                <a:spcPts val="0"/>
              </a:spcAft>
              <a:buNone/>
            </a:pPr>
            <a:endParaRPr/>
          </a:p>
          <a:p>
            <a:pPr marL="457200" marR="0" lvl="0" indent="-295275"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a:p>
            <a:pPr marL="457200" marR="0" lvl="0" indent="-36830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550"/>
              <a:buFont typeface="Arial"/>
              <a:buNone/>
            </a:pPr>
            <a:endParaRPr sz="2550" b="0" i="0" u="none" strike="noStrike" cap="none">
              <a:solidFill>
                <a:srgbClr val="121212"/>
              </a:solidFill>
              <a:latin typeface="Roboto"/>
              <a:ea typeface="Roboto"/>
              <a:cs typeface="Roboto"/>
              <a:sym typeface="Roboto"/>
            </a:endParaRPr>
          </a:p>
        </p:txBody>
      </p:sp>
      <p:pic>
        <p:nvPicPr>
          <p:cNvPr id="481" name="Google Shape;481;p35" descr="Curricula-Concepts-logo SMALL.png"/>
          <p:cNvPicPr preferRelativeResize="0"/>
          <p:nvPr/>
        </p:nvPicPr>
        <p:blipFill rotWithShape="1">
          <a:blip r:embed="rId5">
            <a:alphaModFix/>
          </a:blip>
          <a:srcRect/>
          <a:stretch/>
        </p:blipFill>
        <p:spPr>
          <a:xfrm>
            <a:off x="449924" y="6555100"/>
            <a:ext cx="1685521" cy="4888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6"/>
        <p:cNvGrpSpPr/>
        <p:nvPr/>
      </p:nvGrpSpPr>
      <p:grpSpPr>
        <a:xfrm>
          <a:off x="0" y="0"/>
          <a:ext cx="0" cy="0"/>
          <a:chOff x="0" y="0"/>
          <a:chExt cx="0" cy="0"/>
        </a:xfrm>
      </p:grpSpPr>
      <p:pic>
        <p:nvPicPr>
          <p:cNvPr id="487" name="Google Shape;487;p36"/>
          <p:cNvPicPr preferRelativeResize="0"/>
          <p:nvPr/>
        </p:nvPicPr>
        <p:blipFill rotWithShape="1">
          <a:blip r:embed="rId3">
            <a:alphaModFix/>
          </a:blip>
          <a:srcRect/>
          <a:stretch/>
        </p:blipFill>
        <p:spPr>
          <a:xfrm>
            <a:off x="1143001" y="2495548"/>
            <a:ext cx="10600794" cy="117088"/>
          </a:xfrm>
          <a:prstGeom prst="rect">
            <a:avLst/>
          </a:prstGeom>
          <a:noFill/>
          <a:ln>
            <a:noFill/>
          </a:ln>
        </p:spPr>
      </p:pic>
      <p:sp>
        <p:nvSpPr>
          <p:cNvPr id="488" name="Google Shape;488;p36"/>
          <p:cNvSpPr/>
          <p:nvPr/>
        </p:nvSpPr>
        <p:spPr>
          <a:xfrm>
            <a:off x="1143001" y="952499"/>
            <a:ext cx="10106025" cy="866775"/>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a:solidFill>
                  <a:srgbClr val="2061A3"/>
                </a:solidFill>
                <a:latin typeface="Roboto"/>
                <a:ea typeface="Roboto"/>
                <a:cs typeface="Roboto"/>
                <a:sym typeface="Roboto"/>
              </a:rPr>
              <a:t>THANK YOU!</a:t>
            </a:r>
            <a:endParaRPr sz="1400" b="0" i="0" u="none" strike="noStrike" cap="none">
              <a:solidFill>
                <a:srgbClr val="000000"/>
              </a:solidFill>
              <a:latin typeface="Arial"/>
              <a:ea typeface="Arial"/>
              <a:cs typeface="Arial"/>
              <a:sym typeface="Arial"/>
            </a:endParaRPr>
          </a:p>
        </p:txBody>
      </p:sp>
      <p:pic>
        <p:nvPicPr>
          <p:cNvPr id="489" name="Google Shape;489;p36"/>
          <p:cNvPicPr preferRelativeResize="0"/>
          <p:nvPr/>
        </p:nvPicPr>
        <p:blipFill rotWithShape="1">
          <a:blip r:embed="rId4">
            <a:alphaModFix/>
          </a:blip>
          <a:srcRect/>
          <a:stretch/>
        </p:blipFill>
        <p:spPr>
          <a:xfrm>
            <a:off x="8665481" y="5108580"/>
            <a:ext cx="3965448" cy="1932432"/>
          </a:xfrm>
          <a:prstGeom prst="rect">
            <a:avLst/>
          </a:prstGeom>
          <a:noFill/>
          <a:ln>
            <a:noFill/>
          </a:ln>
        </p:spPr>
      </p:pic>
      <p:pic>
        <p:nvPicPr>
          <p:cNvPr id="490" name="Google Shape;490;p36"/>
          <p:cNvPicPr preferRelativeResize="0"/>
          <p:nvPr/>
        </p:nvPicPr>
        <p:blipFill rotWithShape="1">
          <a:blip r:embed="rId5">
            <a:alphaModFix/>
          </a:blip>
          <a:srcRect/>
          <a:stretch/>
        </p:blipFill>
        <p:spPr>
          <a:xfrm>
            <a:off x="5271068" y="5544615"/>
            <a:ext cx="2344660" cy="1034875"/>
          </a:xfrm>
          <a:prstGeom prst="rect">
            <a:avLst/>
          </a:prstGeom>
          <a:noFill/>
          <a:ln>
            <a:noFill/>
          </a:ln>
        </p:spPr>
      </p:pic>
      <p:pic>
        <p:nvPicPr>
          <p:cNvPr id="491" name="Google Shape;491;p36" descr="Curricula-Concepts-logo SMALL.png"/>
          <p:cNvPicPr preferRelativeResize="0"/>
          <p:nvPr/>
        </p:nvPicPr>
        <p:blipFill rotWithShape="1">
          <a:blip r:embed="rId6">
            <a:alphaModFix/>
          </a:blip>
          <a:srcRect/>
          <a:stretch/>
        </p:blipFill>
        <p:spPr>
          <a:xfrm>
            <a:off x="1523912" y="5670928"/>
            <a:ext cx="2697403" cy="7822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6"/>
        <p:cNvGrpSpPr/>
        <p:nvPr/>
      </p:nvGrpSpPr>
      <p:grpSpPr>
        <a:xfrm>
          <a:off x="0" y="0"/>
          <a:ext cx="0" cy="0"/>
          <a:chOff x="0" y="0"/>
          <a:chExt cx="0" cy="0"/>
        </a:xfrm>
      </p:grpSpPr>
      <p:pic>
        <p:nvPicPr>
          <p:cNvPr id="137" name="Google Shape;137;p4"/>
          <p:cNvPicPr preferRelativeResize="0"/>
          <p:nvPr/>
        </p:nvPicPr>
        <p:blipFill rotWithShape="1">
          <a:blip r:embed="rId3">
            <a:alphaModFix/>
          </a:blip>
          <a:srcRect/>
          <a:stretch/>
        </p:blipFill>
        <p:spPr>
          <a:xfrm>
            <a:off x="11696569" y="6200775"/>
            <a:ext cx="1314582" cy="1095822"/>
          </a:xfrm>
          <a:prstGeom prst="rect">
            <a:avLst/>
          </a:prstGeom>
          <a:noFill/>
          <a:ln>
            <a:noFill/>
          </a:ln>
        </p:spPr>
      </p:pic>
      <p:sp>
        <p:nvSpPr>
          <p:cNvPr id="138" name="Google Shape;138;p4"/>
          <p:cNvSpPr/>
          <p:nvPr/>
        </p:nvSpPr>
        <p:spPr>
          <a:xfrm>
            <a:off x="1018574" y="2190749"/>
            <a:ext cx="9993385" cy="4010025"/>
          </a:xfrm>
          <a:prstGeom prst="rect">
            <a:avLst/>
          </a:prstGeom>
          <a:noFill/>
          <a:ln>
            <a:noFill/>
          </a:ln>
        </p:spPr>
        <p:txBody>
          <a:bodyPr spcFirstLastPara="1" wrap="square" lIns="95250" tIns="95250" rIns="95250" bIns="0" anchor="t" anchorCtr="0">
            <a:noAutofit/>
          </a:bodyPr>
          <a:lstStyle/>
          <a:p>
            <a:pPr marL="323850" marR="0" lvl="0" indent="-323850" algn="l" rtl="0">
              <a:lnSpc>
                <a:spcPct val="125000"/>
              </a:lnSpc>
              <a:spcBef>
                <a:spcPts val="0"/>
              </a:spcBef>
              <a:spcAft>
                <a:spcPts val="0"/>
              </a:spcAft>
              <a:buClr>
                <a:srgbClr val="292929"/>
              </a:buClr>
              <a:buSzPts val="2550"/>
              <a:buFont typeface="Arial"/>
              <a:buChar char="•"/>
            </a:pPr>
            <a:r>
              <a:rPr lang="en-US" sz="2550" b="0" i="0" u="none" strike="noStrike" cap="none">
                <a:solidFill>
                  <a:srgbClr val="292929"/>
                </a:solidFill>
                <a:latin typeface="Roboto"/>
                <a:ea typeface="Roboto"/>
                <a:cs typeface="Roboto"/>
                <a:sym typeface="Roboto"/>
              </a:rPr>
              <a:t>Understand the </a:t>
            </a:r>
            <a:r>
              <a:rPr lang="en-US" sz="2550">
                <a:solidFill>
                  <a:srgbClr val="292929"/>
                </a:solidFill>
                <a:latin typeface="Roboto"/>
                <a:ea typeface="Roboto"/>
                <a:cs typeface="Roboto"/>
                <a:sym typeface="Roboto"/>
              </a:rPr>
              <a:t>F</a:t>
            </a:r>
            <a:r>
              <a:rPr lang="en-US" sz="2550" b="0" i="0" u="none" strike="noStrike" cap="none">
                <a:solidFill>
                  <a:srgbClr val="292929"/>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our</a:t>
            </a:r>
            <a:r>
              <a:rPr lang="en-US" sz="2550" b="0" i="0" u="none" strike="noStrike" cap="none">
                <a:solidFill>
                  <a:srgbClr val="292929"/>
                </a:solidFill>
                <a:latin typeface="Roboto"/>
                <a:ea typeface="Roboto"/>
                <a:cs typeface="Roboto"/>
                <a:sym typeface="Roboto"/>
              </a:rPr>
              <a:t> Building Blocks of HOPE (Healthy Outcomes from Positive Experiences).</a:t>
            </a:r>
            <a:endParaRPr sz="2550" b="0" i="0" u="none" strike="noStrike" cap="none">
              <a:solidFill>
                <a:srgbClr val="292929"/>
              </a:solidFill>
              <a:latin typeface="Roboto"/>
              <a:ea typeface="Roboto"/>
              <a:cs typeface="Roboto"/>
              <a:sym typeface="Roboto"/>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a:p>
            <a:pPr marL="323850" marR="0" lvl="0" indent="-323850" algn="l" rtl="0">
              <a:lnSpc>
                <a:spcPct val="125000"/>
              </a:lnSpc>
              <a:spcBef>
                <a:spcPts val="0"/>
              </a:spcBef>
              <a:spcAft>
                <a:spcPts val="0"/>
              </a:spcAft>
              <a:buClr>
                <a:srgbClr val="292929"/>
              </a:buClr>
              <a:buSzPts val="2550"/>
              <a:buFont typeface="Arial"/>
              <a:buChar char="•"/>
            </a:pPr>
            <a:r>
              <a:rPr lang="en-US" sz="2550" b="0" i="0" u="none" strike="noStrike" cap="none">
                <a:solidFill>
                  <a:srgbClr val="292929"/>
                </a:solidFill>
                <a:latin typeface="Roboto"/>
                <a:ea typeface="Roboto"/>
                <a:cs typeface="Roboto"/>
                <a:sym typeface="Roboto"/>
              </a:rPr>
              <a:t>Discuss the role that self-care and well-being plays in promoting the Building Blocks of HOPE.</a:t>
            </a:r>
            <a:endParaRPr sz="1400" b="0" i="0" u="none" strike="noStrike" cap="none">
              <a:solidFill>
                <a:srgbClr val="000000"/>
              </a:solidFill>
              <a:latin typeface="Arial"/>
              <a:ea typeface="Arial"/>
              <a:cs typeface="Arial"/>
              <a:sym typeface="Arial"/>
            </a:endParaRPr>
          </a:p>
          <a:p>
            <a:pPr marL="0" marR="0" lvl="0" indent="0" algn="l" rtl="0">
              <a:lnSpc>
                <a:spcPct val="125000"/>
              </a:lnSpc>
              <a:spcBef>
                <a:spcPts val="0"/>
              </a:spcBef>
              <a:spcAft>
                <a:spcPts val="0"/>
              </a:spcAft>
              <a:buClr>
                <a:srgbClr val="000000"/>
              </a:buClr>
              <a:buSzPts val="2550"/>
              <a:buFont typeface="Arial"/>
              <a:buNone/>
            </a:pPr>
            <a:endParaRPr sz="2550" b="0" i="0" u="none" strike="noStrike" cap="none">
              <a:solidFill>
                <a:srgbClr val="292929"/>
              </a:solidFill>
              <a:latin typeface="Roboto"/>
              <a:ea typeface="Roboto"/>
              <a:cs typeface="Roboto"/>
              <a:sym typeface="Roboto"/>
            </a:endParaRPr>
          </a:p>
          <a:p>
            <a:pPr marL="323850" marR="0" lvl="0" indent="-323850" algn="l" rtl="0">
              <a:lnSpc>
                <a:spcPct val="125000"/>
              </a:lnSpc>
              <a:spcBef>
                <a:spcPts val="0"/>
              </a:spcBef>
              <a:spcAft>
                <a:spcPts val="0"/>
              </a:spcAft>
              <a:buClr>
                <a:srgbClr val="292929"/>
              </a:buClr>
              <a:buSzPts val="2550"/>
              <a:buFont typeface="Arial"/>
              <a:buChar char="•"/>
            </a:pPr>
            <a:r>
              <a:rPr lang="en-US" sz="2550" b="0" i="0" u="none" strike="noStrike" cap="none">
                <a:solidFill>
                  <a:srgbClr val="292929"/>
                </a:solidFill>
                <a:latin typeface="Roboto"/>
                <a:ea typeface="Roboto"/>
                <a:cs typeface="Roboto"/>
                <a:sym typeface="Roboto"/>
              </a:rPr>
              <a:t>Explore resiliency and growth that you</a:t>
            </a:r>
            <a:r>
              <a:rPr lang="en-US" sz="2550">
                <a:solidFill>
                  <a:srgbClr val="292929"/>
                </a:solidFill>
                <a:latin typeface="Roboto"/>
                <a:ea typeface="Roboto"/>
                <a:cs typeface="Roboto"/>
                <a:sym typeface="Roboto"/>
              </a:rPr>
              <a:t> and your family may have experienced in the recent past.</a:t>
            </a:r>
            <a:endParaRPr sz="2550" b="0" i="0" u="none" strike="noStrike" cap="none">
              <a:solidFill>
                <a:srgbClr val="292929"/>
              </a:solidFill>
              <a:latin typeface="Roboto"/>
              <a:ea typeface="Roboto"/>
              <a:cs typeface="Roboto"/>
              <a:sym typeface="Roboto"/>
            </a:endParaRPr>
          </a:p>
        </p:txBody>
      </p:sp>
      <p:pic>
        <p:nvPicPr>
          <p:cNvPr id="139" name="Google Shape;139;p4"/>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sp>
        <p:nvSpPr>
          <p:cNvPr id="140" name="Google Shape;140;p4"/>
          <p:cNvSpPr/>
          <p:nvPr/>
        </p:nvSpPr>
        <p:spPr>
          <a:xfrm>
            <a:off x="808062" y="657225"/>
            <a:ext cx="11382375"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Objectives</a:t>
            </a:r>
            <a:endParaRPr sz="1400" b="0" i="0" u="none" strike="noStrike" cap="none">
              <a:solidFill>
                <a:srgbClr val="000000"/>
              </a:solidFill>
              <a:latin typeface="Arial"/>
              <a:ea typeface="Arial"/>
              <a:cs typeface="Arial"/>
              <a:sym typeface="Arial"/>
            </a:endParaRPr>
          </a:p>
        </p:txBody>
      </p:sp>
      <p:pic>
        <p:nvPicPr>
          <p:cNvPr id="141" name="Google Shape;141;p4" descr="Curricula-Concepts-logo SMALL.png"/>
          <p:cNvPicPr preferRelativeResize="0"/>
          <p:nvPr/>
        </p:nvPicPr>
        <p:blipFill rotWithShape="1">
          <a:blip r:embed="rId5">
            <a:alphaModFix/>
          </a:blip>
          <a:srcRect/>
          <a:stretch/>
        </p:blipFill>
        <p:spPr>
          <a:xfrm>
            <a:off x="449924" y="6555100"/>
            <a:ext cx="1685521" cy="488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5"/>
          <p:cNvPicPr preferRelativeResize="0"/>
          <p:nvPr/>
        </p:nvPicPr>
        <p:blipFill rotWithShape="1">
          <a:blip r:embed="rId3">
            <a:alphaModFix/>
          </a:blip>
          <a:srcRect/>
          <a:stretch/>
        </p:blipFill>
        <p:spPr>
          <a:xfrm>
            <a:off x="0" y="0"/>
            <a:ext cx="4762500" cy="7315200"/>
          </a:xfrm>
          <a:prstGeom prst="rect">
            <a:avLst/>
          </a:prstGeom>
          <a:noFill/>
          <a:ln>
            <a:noFill/>
          </a:ln>
        </p:spPr>
      </p:pic>
      <p:pic>
        <p:nvPicPr>
          <p:cNvPr id="148" name="Google Shape;148;p5"/>
          <p:cNvPicPr preferRelativeResize="0"/>
          <p:nvPr/>
        </p:nvPicPr>
        <p:blipFill rotWithShape="1">
          <a:blip r:embed="rId4">
            <a:alphaModFix/>
          </a:blip>
          <a:srcRect/>
          <a:stretch/>
        </p:blipFill>
        <p:spPr>
          <a:xfrm rot="-5400000">
            <a:off x="2959023" y="3004457"/>
            <a:ext cx="2286000" cy="1306286"/>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11696569" y="6200775"/>
            <a:ext cx="1314582" cy="1095822"/>
          </a:xfrm>
          <a:prstGeom prst="rect">
            <a:avLst/>
          </a:prstGeom>
          <a:noFill/>
          <a:ln>
            <a:noFill/>
          </a:ln>
        </p:spPr>
      </p:pic>
      <p:sp>
        <p:nvSpPr>
          <p:cNvPr id="150" name="Google Shape;150;p5"/>
          <p:cNvSpPr/>
          <p:nvPr/>
        </p:nvSpPr>
        <p:spPr>
          <a:xfrm>
            <a:off x="1228724" y="1950186"/>
            <a:ext cx="2510651" cy="2978653"/>
          </a:xfrm>
          <a:prstGeom prst="rect">
            <a:avLst/>
          </a:prstGeom>
          <a:noFill/>
          <a:ln>
            <a:noFill/>
          </a:ln>
        </p:spPr>
        <p:txBody>
          <a:bodyPr spcFirstLastPara="1" wrap="square" lIns="95250" tIns="95250" rIns="95250" bIns="0" anchor="t" anchorCtr="0">
            <a:noAutofit/>
          </a:bodyPr>
          <a:lstStyle/>
          <a:p>
            <a:pPr marL="0" marR="0" lvl="0" indent="0" algn="l" rtl="0">
              <a:lnSpc>
                <a:spcPct val="100000"/>
              </a:lnSpc>
              <a:spcBef>
                <a:spcPts val="0"/>
              </a:spcBef>
              <a:spcAft>
                <a:spcPts val="0"/>
              </a:spcAft>
              <a:buClr>
                <a:srgbClr val="000000"/>
              </a:buClr>
              <a:buSzPts val="4500"/>
              <a:buFont typeface="Arial"/>
              <a:buNone/>
            </a:pPr>
            <a:r>
              <a:rPr lang="en-US" sz="4500" b="1" i="0" u="none" strike="noStrike" cap="none">
                <a:solidFill>
                  <a:schemeClr val="lt1"/>
                </a:solidFill>
                <a:latin typeface="Roboto"/>
                <a:ea typeface="Roboto"/>
                <a:cs typeface="Roboto"/>
                <a:sym typeface="Roboto"/>
              </a:rPr>
              <a:t>The Four Building Blocks of HOPE </a:t>
            </a:r>
            <a:endParaRPr sz="4500" b="1" i="0" u="none" strike="noStrike" cap="none">
              <a:solidFill>
                <a:schemeClr val="lt1"/>
              </a:solidFill>
              <a:latin typeface="Roboto"/>
              <a:ea typeface="Roboto"/>
              <a:cs typeface="Roboto"/>
              <a:sym typeface="Roboto"/>
            </a:endParaRPr>
          </a:p>
        </p:txBody>
      </p:sp>
      <p:sp>
        <p:nvSpPr>
          <p:cNvPr id="151" name="Google Shape;151;p5"/>
          <p:cNvSpPr/>
          <p:nvPr/>
        </p:nvSpPr>
        <p:spPr>
          <a:xfrm>
            <a:off x="1947746" y="6397542"/>
            <a:ext cx="2759464" cy="845754"/>
          </a:xfrm>
          <a:prstGeom prst="rect">
            <a:avLst/>
          </a:prstGeom>
          <a:noFill/>
          <a:ln>
            <a:noFill/>
          </a:ln>
        </p:spPr>
        <p:txBody>
          <a:bodyPr spcFirstLastPara="1" wrap="square" lIns="97500" tIns="48725" rIns="97500" bIns="487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chemeClr val="lt1"/>
              </a:solidFill>
              <a:latin typeface="Roboto"/>
              <a:ea typeface="Roboto"/>
              <a:cs typeface="Roboto"/>
              <a:sym typeface="Roboto"/>
            </a:endParaRPr>
          </a:p>
        </p:txBody>
      </p:sp>
      <p:pic>
        <p:nvPicPr>
          <p:cNvPr id="152" name="Google Shape;152;p5"/>
          <p:cNvPicPr preferRelativeResize="0"/>
          <p:nvPr/>
        </p:nvPicPr>
        <p:blipFill rotWithShape="1">
          <a:blip r:embed="rId6">
            <a:alphaModFix/>
          </a:blip>
          <a:srcRect l="17420" r="48665"/>
          <a:stretch/>
        </p:blipFill>
        <p:spPr>
          <a:xfrm>
            <a:off x="5850183" y="85162"/>
            <a:ext cx="2665167" cy="7144875"/>
          </a:xfrm>
          <a:prstGeom prst="rect">
            <a:avLst/>
          </a:prstGeom>
          <a:noFill/>
          <a:ln>
            <a:noFill/>
          </a:ln>
        </p:spPr>
      </p:pic>
      <p:pic>
        <p:nvPicPr>
          <p:cNvPr id="153" name="Google Shape;153;p5"/>
          <p:cNvPicPr preferRelativeResize="0"/>
          <p:nvPr/>
        </p:nvPicPr>
        <p:blipFill rotWithShape="1">
          <a:blip r:embed="rId7">
            <a:alphaModFix/>
          </a:blip>
          <a:srcRect/>
          <a:stretch/>
        </p:blipFill>
        <p:spPr>
          <a:xfrm>
            <a:off x="276225" y="6620425"/>
            <a:ext cx="1482675" cy="5896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6"/>
          <p:cNvPicPr preferRelativeResize="0"/>
          <p:nvPr/>
        </p:nvPicPr>
        <p:blipFill rotWithShape="1">
          <a:blip r:embed="rId3">
            <a:alphaModFix/>
          </a:blip>
          <a:srcRect/>
          <a:stretch/>
        </p:blipFill>
        <p:spPr>
          <a:xfrm>
            <a:off x="11696569" y="6200775"/>
            <a:ext cx="1314582" cy="1095822"/>
          </a:xfrm>
          <a:prstGeom prst="rect">
            <a:avLst/>
          </a:prstGeom>
          <a:noFill/>
          <a:ln>
            <a:noFill/>
          </a:ln>
        </p:spPr>
      </p:pic>
      <p:pic>
        <p:nvPicPr>
          <p:cNvPr id="160" name="Google Shape;160;p6"/>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sp>
        <p:nvSpPr>
          <p:cNvPr id="161" name="Google Shape;161;p6"/>
          <p:cNvSpPr/>
          <p:nvPr/>
        </p:nvSpPr>
        <p:spPr>
          <a:xfrm>
            <a:off x="808062" y="657225"/>
            <a:ext cx="11382375"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The Four Building Blocks of HOPE: Relationships</a:t>
            </a:r>
            <a:endParaRPr sz="3750" b="1" i="0" u="none" strike="noStrike" cap="none">
              <a:solidFill>
                <a:srgbClr val="121212"/>
              </a:solidFill>
              <a:latin typeface="Roboto"/>
              <a:ea typeface="Roboto"/>
              <a:cs typeface="Roboto"/>
              <a:sym typeface="Roboto"/>
            </a:endParaRPr>
          </a:p>
        </p:txBody>
      </p:sp>
      <p:pic>
        <p:nvPicPr>
          <p:cNvPr id="162" name="Google Shape;162;p6"/>
          <p:cNvPicPr preferRelativeResize="0"/>
          <p:nvPr/>
        </p:nvPicPr>
        <p:blipFill rotWithShape="1">
          <a:blip r:embed="rId5">
            <a:alphaModFix/>
          </a:blip>
          <a:srcRect/>
          <a:stretch/>
        </p:blipFill>
        <p:spPr>
          <a:xfrm>
            <a:off x="276225" y="6620425"/>
            <a:ext cx="1482675" cy="589602"/>
          </a:xfrm>
          <a:prstGeom prst="rect">
            <a:avLst/>
          </a:prstGeom>
          <a:noFill/>
          <a:ln>
            <a:noFill/>
          </a:ln>
        </p:spPr>
      </p:pic>
      <p:sp>
        <p:nvSpPr>
          <p:cNvPr id="163" name="Google Shape;163;p6"/>
          <p:cNvSpPr/>
          <p:nvPr/>
        </p:nvSpPr>
        <p:spPr>
          <a:xfrm>
            <a:off x="1892411" y="6821143"/>
            <a:ext cx="9704858" cy="319127"/>
          </a:xfrm>
          <a:prstGeom prst="rect">
            <a:avLst/>
          </a:prstGeom>
          <a:noFill/>
          <a:ln>
            <a:noFill/>
          </a:ln>
        </p:spPr>
        <p:txBody>
          <a:bodyPr spcFirstLastPara="1" wrap="square" lIns="97500" tIns="48725" rIns="97500" bIns="487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pic>
        <p:nvPicPr>
          <p:cNvPr id="164" name="Google Shape;164;p6"/>
          <p:cNvPicPr preferRelativeResize="0"/>
          <p:nvPr/>
        </p:nvPicPr>
        <p:blipFill rotWithShape="1">
          <a:blip r:embed="rId6">
            <a:alphaModFix/>
          </a:blip>
          <a:srcRect l="17420" r="16544" b="74494"/>
          <a:stretch/>
        </p:blipFill>
        <p:spPr>
          <a:xfrm>
            <a:off x="1731528" y="2432854"/>
            <a:ext cx="9273055" cy="32564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p:nvPr/>
        </p:nvSpPr>
        <p:spPr>
          <a:xfrm>
            <a:off x="2486310" y="896120"/>
            <a:ext cx="8301044" cy="5534029"/>
          </a:xfrm>
          <a:prstGeom prst="rect">
            <a:avLst/>
          </a:prstGeom>
          <a:solidFill>
            <a:srgbClr val="009188"/>
          </a:solidFill>
          <a:ln w="12700" cap="flat" cmpd="sng">
            <a:solidFill>
              <a:srgbClr val="009188"/>
            </a:solidFill>
            <a:prstDash val="solid"/>
            <a:miter lim="800000"/>
            <a:headEnd type="none" w="sm" len="sm"/>
            <a:tailEnd type="none" w="sm" len="sm"/>
          </a:ln>
        </p:spPr>
        <p:txBody>
          <a:bodyPr spcFirstLastPara="1" wrap="square" lIns="97500" tIns="48725" rIns="97500" bIns="48725" anchor="ctr" anchorCtr="0">
            <a:noAutofit/>
          </a:bodyPr>
          <a:lstStyle/>
          <a:p>
            <a:pPr marL="0" marR="0" lvl="0" indent="0" algn="ctr" rtl="0">
              <a:lnSpc>
                <a:spcPct val="100000"/>
              </a:lnSpc>
              <a:spcBef>
                <a:spcPts val="0"/>
              </a:spcBef>
              <a:spcAft>
                <a:spcPts val="0"/>
              </a:spcAft>
              <a:buClr>
                <a:srgbClr val="000000"/>
              </a:buClr>
              <a:buSzPts val="1493"/>
              <a:buFont typeface="Arial"/>
              <a:buNone/>
            </a:pPr>
            <a:endParaRPr sz="1493" b="0" i="0" u="none" strike="noStrike" cap="none">
              <a:solidFill>
                <a:srgbClr val="FFFFFF"/>
              </a:solidFill>
              <a:latin typeface="Calibri"/>
              <a:ea typeface="Calibri"/>
              <a:cs typeface="Calibri"/>
              <a:sym typeface="Calibri"/>
            </a:endParaRPr>
          </a:p>
        </p:txBody>
      </p:sp>
      <p:pic>
        <p:nvPicPr>
          <p:cNvPr id="171" name="Google Shape;171;p7"/>
          <p:cNvPicPr preferRelativeResize="0"/>
          <p:nvPr/>
        </p:nvPicPr>
        <p:blipFill rotWithShape="1">
          <a:blip r:embed="rId3">
            <a:alphaModFix/>
          </a:blip>
          <a:srcRect/>
          <a:stretch/>
        </p:blipFill>
        <p:spPr>
          <a:xfrm>
            <a:off x="2323750" y="751621"/>
            <a:ext cx="8301044" cy="5534029"/>
          </a:xfrm>
          <a:prstGeom prst="rect">
            <a:avLst/>
          </a:prstGeom>
          <a:noFill/>
          <a:ln w="57150" cap="flat" cmpd="sng">
            <a:solidFill>
              <a:srgbClr val="009188"/>
            </a:solidFill>
            <a:prstDash val="solid"/>
            <a:round/>
            <a:headEnd type="none" w="sm" len="sm"/>
            <a:tailEnd type="none" w="sm" len="sm"/>
          </a:ln>
        </p:spPr>
      </p:pic>
      <p:sp>
        <p:nvSpPr>
          <p:cNvPr id="172" name="Google Shape;172;p7"/>
          <p:cNvSpPr txBox="1"/>
          <p:nvPr/>
        </p:nvSpPr>
        <p:spPr>
          <a:xfrm>
            <a:off x="306001" y="6818231"/>
            <a:ext cx="4213555" cy="283112"/>
          </a:xfrm>
          <a:prstGeom prst="rect">
            <a:avLst/>
          </a:prstGeom>
          <a:noFill/>
          <a:ln>
            <a:noFill/>
          </a:ln>
        </p:spPr>
        <p:txBody>
          <a:bodyPr spcFirstLastPara="1" wrap="square" lIns="97500" tIns="48725" rIns="97500" bIns="487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Photo by Wesley Tingey on Unsplash</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8"/>
          <p:cNvPicPr preferRelativeResize="0"/>
          <p:nvPr/>
        </p:nvPicPr>
        <p:blipFill rotWithShape="1">
          <a:blip r:embed="rId3">
            <a:alphaModFix/>
          </a:blip>
          <a:srcRect/>
          <a:stretch/>
        </p:blipFill>
        <p:spPr>
          <a:xfrm>
            <a:off x="11696569" y="6200775"/>
            <a:ext cx="1314582" cy="1095822"/>
          </a:xfrm>
          <a:prstGeom prst="rect">
            <a:avLst/>
          </a:prstGeom>
          <a:noFill/>
          <a:ln>
            <a:noFill/>
          </a:ln>
        </p:spPr>
      </p:pic>
      <p:pic>
        <p:nvPicPr>
          <p:cNvPr id="179" name="Google Shape;179;p8"/>
          <p:cNvPicPr preferRelativeResize="0"/>
          <p:nvPr/>
        </p:nvPicPr>
        <p:blipFill rotWithShape="1">
          <a:blip r:embed="rId4">
            <a:alphaModFix/>
          </a:blip>
          <a:srcRect/>
          <a:stretch/>
        </p:blipFill>
        <p:spPr>
          <a:xfrm rot="5400000" flipH="1">
            <a:off x="-200025" y="847725"/>
            <a:ext cx="666750" cy="285750"/>
          </a:xfrm>
          <a:prstGeom prst="rect">
            <a:avLst/>
          </a:prstGeom>
          <a:noFill/>
          <a:ln>
            <a:noFill/>
          </a:ln>
        </p:spPr>
      </p:pic>
      <p:sp>
        <p:nvSpPr>
          <p:cNvPr id="180" name="Google Shape;180;p8"/>
          <p:cNvSpPr/>
          <p:nvPr/>
        </p:nvSpPr>
        <p:spPr>
          <a:xfrm>
            <a:off x="808062" y="657225"/>
            <a:ext cx="11382375" cy="800100"/>
          </a:xfrm>
          <a:prstGeom prst="rect">
            <a:avLst/>
          </a:prstGeom>
          <a:noFill/>
          <a:ln>
            <a:noFill/>
          </a:ln>
        </p:spPr>
        <p:txBody>
          <a:bodyPr spcFirstLastPara="1" wrap="square" lIns="95250" tIns="47625" rIns="95250" bIns="0" anchor="t" anchorCtr="0">
            <a:noAutofit/>
          </a:bodyPr>
          <a:lstStyle/>
          <a:p>
            <a:pPr marL="0" marR="0" lvl="0" indent="0" algn="l" rtl="0">
              <a:lnSpc>
                <a:spcPct val="125000"/>
              </a:lnSpc>
              <a:spcBef>
                <a:spcPts val="0"/>
              </a:spcBef>
              <a:spcAft>
                <a:spcPts val="0"/>
              </a:spcAft>
              <a:buClr>
                <a:srgbClr val="000000"/>
              </a:buClr>
              <a:buSzPts val="3750"/>
              <a:buFont typeface="Arial"/>
              <a:buNone/>
            </a:pPr>
            <a:r>
              <a:rPr lang="en-US" sz="3750" b="1" i="0" u="none" strike="noStrike" cap="none">
                <a:solidFill>
                  <a:srgbClr val="121212"/>
                </a:solidFill>
                <a:latin typeface="Roboto"/>
                <a:ea typeface="Roboto"/>
                <a:cs typeface="Roboto"/>
                <a:sym typeface="Roboto"/>
              </a:rPr>
              <a:t>The Four Building Blocks of HOPE: Environment</a:t>
            </a:r>
            <a:endParaRPr sz="3750" b="1" i="0" u="none" strike="noStrike" cap="none">
              <a:solidFill>
                <a:srgbClr val="121212"/>
              </a:solidFill>
              <a:latin typeface="Roboto"/>
              <a:ea typeface="Roboto"/>
              <a:cs typeface="Roboto"/>
              <a:sym typeface="Roboto"/>
            </a:endParaRPr>
          </a:p>
        </p:txBody>
      </p:sp>
      <p:pic>
        <p:nvPicPr>
          <p:cNvPr id="181" name="Google Shape;181;p8"/>
          <p:cNvPicPr preferRelativeResize="0"/>
          <p:nvPr/>
        </p:nvPicPr>
        <p:blipFill rotWithShape="1">
          <a:blip r:embed="rId5">
            <a:alphaModFix/>
          </a:blip>
          <a:srcRect l="19377" t="26975" r="56042" b="51191"/>
          <a:stretch/>
        </p:blipFill>
        <p:spPr>
          <a:xfrm>
            <a:off x="4744721" y="2412081"/>
            <a:ext cx="3509056" cy="2833937"/>
          </a:xfrm>
          <a:prstGeom prst="rect">
            <a:avLst/>
          </a:prstGeom>
          <a:noFill/>
          <a:ln>
            <a:noFill/>
          </a:ln>
        </p:spPr>
      </p:pic>
      <p:pic>
        <p:nvPicPr>
          <p:cNvPr id="182" name="Google Shape;182;p8"/>
          <p:cNvPicPr preferRelativeResize="0"/>
          <p:nvPr/>
        </p:nvPicPr>
        <p:blipFill rotWithShape="1">
          <a:blip r:embed="rId6">
            <a:alphaModFix/>
          </a:blip>
          <a:srcRect/>
          <a:stretch/>
        </p:blipFill>
        <p:spPr>
          <a:xfrm>
            <a:off x="276225" y="6620425"/>
            <a:ext cx="1482675" cy="589602"/>
          </a:xfrm>
          <a:prstGeom prst="rect">
            <a:avLst/>
          </a:prstGeom>
          <a:noFill/>
          <a:ln>
            <a:noFill/>
          </a:ln>
        </p:spPr>
      </p:pic>
      <p:sp>
        <p:nvSpPr>
          <p:cNvPr id="183" name="Google Shape;183;p8"/>
          <p:cNvSpPr/>
          <p:nvPr/>
        </p:nvSpPr>
        <p:spPr>
          <a:xfrm>
            <a:off x="1892411" y="6821143"/>
            <a:ext cx="9704858" cy="319127"/>
          </a:xfrm>
          <a:prstGeom prst="rect">
            <a:avLst/>
          </a:prstGeom>
          <a:noFill/>
          <a:ln>
            <a:noFill/>
          </a:ln>
        </p:spPr>
        <p:txBody>
          <a:bodyPr spcFirstLastPara="1" wrap="square" lIns="97500" tIns="48725" rIns="97500" bIns="487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Sege and Browne.  Responding to ACEs with HOPE: Health Outcomes from Positive Experiences.  Academic Pediatrics 2017; 17:S79-S85</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9"/>
          <p:cNvSpPr/>
          <p:nvPr/>
        </p:nvSpPr>
        <p:spPr>
          <a:xfrm>
            <a:off x="4139420" y="523801"/>
            <a:ext cx="4840675" cy="6412090"/>
          </a:xfrm>
          <a:prstGeom prst="rect">
            <a:avLst/>
          </a:prstGeom>
          <a:solidFill>
            <a:srgbClr val="F7941D"/>
          </a:solidFill>
          <a:ln w="12700" cap="flat" cmpd="sng">
            <a:solidFill>
              <a:srgbClr val="F7941D"/>
            </a:solidFill>
            <a:prstDash val="solid"/>
            <a:miter lim="800000"/>
            <a:headEnd type="none" w="sm" len="sm"/>
            <a:tailEnd type="none" w="sm" len="sm"/>
          </a:ln>
        </p:spPr>
        <p:txBody>
          <a:bodyPr spcFirstLastPara="1" wrap="square" lIns="97500" tIns="48725" rIns="97500" bIns="48725" anchor="ctr" anchorCtr="0">
            <a:noAutofit/>
          </a:bodyPr>
          <a:lstStyle/>
          <a:p>
            <a:pPr marL="0" marR="0" lvl="0" indent="0" algn="ctr" rtl="0">
              <a:lnSpc>
                <a:spcPct val="100000"/>
              </a:lnSpc>
              <a:spcBef>
                <a:spcPts val="0"/>
              </a:spcBef>
              <a:spcAft>
                <a:spcPts val="0"/>
              </a:spcAft>
              <a:buClr>
                <a:srgbClr val="000000"/>
              </a:buClr>
              <a:buSzPts val="1493"/>
              <a:buFont typeface="Arial"/>
              <a:buNone/>
            </a:pPr>
            <a:endParaRPr sz="1493" b="0" i="0" u="none" strike="noStrike" cap="none">
              <a:solidFill>
                <a:srgbClr val="FFFFFF"/>
              </a:solidFill>
              <a:latin typeface="Calibri"/>
              <a:ea typeface="Calibri"/>
              <a:cs typeface="Calibri"/>
              <a:sym typeface="Calibri"/>
            </a:endParaRPr>
          </a:p>
        </p:txBody>
      </p:sp>
      <p:pic>
        <p:nvPicPr>
          <p:cNvPr id="190" name="Google Shape;190;p9"/>
          <p:cNvPicPr preferRelativeResize="0"/>
          <p:nvPr/>
        </p:nvPicPr>
        <p:blipFill rotWithShape="1">
          <a:blip r:embed="rId3">
            <a:alphaModFix/>
          </a:blip>
          <a:srcRect/>
          <a:stretch/>
        </p:blipFill>
        <p:spPr>
          <a:xfrm>
            <a:off x="4069430" y="444331"/>
            <a:ext cx="4760299" cy="6347065"/>
          </a:xfrm>
          <a:prstGeom prst="rect">
            <a:avLst/>
          </a:prstGeom>
          <a:noFill/>
          <a:ln w="57150" cap="flat" cmpd="sng">
            <a:solidFill>
              <a:srgbClr val="F7941D"/>
            </a:solidFill>
            <a:prstDash val="solid"/>
            <a:round/>
            <a:headEnd type="none" w="sm" len="sm"/>
            <a:tailEnd type="none" w="sm" len="sm"/>
          </a:ln>
        </p:spPr>
      </p:pic>
      <p:sp>
        <p:nvSpPr>
          <p:cNvPr id="191" name="Google Shape;191;p9"/>
          <p:cNvSpPr txBox="1"/>
          <p:nvPr/>
        </p:nvSpPr>
        <p:spPr>
          <a:xfrm>
            <a:off x="165736" y="6831856"/>
            <a:ext cx="3394343" cy="283112"/>
          </a:xfrm>
          <a:prstGeom prst="rect">
            <a:avLst/>
          </a:prstGeom>
          <a:noFill/>
          <a:ln>
            <a:noFill/>
          </a:ln>
        </p:spPr>
        <p:txBody>
          <a:bodyPr spcFirstLastPara="1" wrap="square" lIns="97500" tIns="48725" rIns="97500" bIns="487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Photo by Shona Corsten on Unsplash</a:t>
            </a:r>
            <a:endParaRPr sz="1200" b="0"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B55C9C423ABA45BC650AB4FD6D5476" ma:contentTypeVersion="21" ma:contentTypeDescription="Create a new document." ma:contentTypeScope="" ma:versionID="8ca5b4b98d787034a5bc675da4f9e2d0">
  <xsd:schema xmlns:xsd="http://www.w3.org/2001/XMLSchema" xmlns:xs="http://www.w3.org/2001/XMLSchema" xmlns:p="http://schemas.microsoft.com/office/2006/metadata/properties" xmlns:ns1="http://schemas.microsoft.com/sharepoint/v3" xmlns:ns2="128e445f-53bd-4d7c-94e9-7ccc49acf3c2" xmlns:ns3="60dfdbe2-22b5-4261-a021-0a589e027dce" targetNamespace="http://schemas.microsoft.com/office/2006/metadata/properties" ma:root="true" ma:fieldsID="e3d38fb4bb4bfa88d02a51d8734e82fe" ns1:_="" ns2:_="" ns3:_="">
    <xsd:import namespace="http://schemas.microsoft.com/sharepoint/v3"/>
    <xsd:import namespace="128e445f-53bd-4d7c-94e9-7ccc49acf3c2"/>
    <xsd:import namespace="60dfdbe2-22b5-4261-a021-0a589e027d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Date_x002f_Tim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8e445f-53bd-4d7c-94e9-7ccc49acf3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Date_x002f_Time" ma:index="19" nillable="true" ma:displayName="Date/Time" ma:format="DateTime" ma:internalName="Date_x002f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5dd6296-2b79-4843-a53e-d30c5b80f8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dfdbe2-22b5-4261-a021-0a589e027d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5cb0454-a148-475c-934c-527469558b1b}" ma:internalName="TaxCatchAll" ma:showField="CatchAllData" ma:web="60dfdbe2-22b5-4261-a021-0a589e027d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8e445f-53bd-4d7c-94e9-7ccc49acf3c2">
      <Terms xmlns="http://schemas.microsoft.com/office/infopath/2007/PartnerControls"/>
    </lcf76f155ced4ddcb4097134ff3c332f>
    <Date_x002f_Time xmlns="128e445f-53bd-4d7c-94e9-7ccc49acf3c2" xsi:nil="true"/>
    <TaxCatchAll xmlns="60dfdbe2-22b5-4261-a021-0a589e027dce"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6967A60-2C64-4F94-BC4F-25A8B66466C6}">
  <ds:schemaRefs>
    <ds:schemaRef ds:uri="http://schemas.microsoft.com/sharepoint/v3/contenttype/forms"/>
  </ds:schemaRefs>
</ds:datastoreItem>
</file>

<file path=customXml/itemProps2.xml><?xml version="1.0" encoding="utf-8"?>
<ds:datastoreItem xmlns:ds="http://schemas.openxmlformats.org/officeDocument/2006/customXml" ds:itemID="{BC4DABFA-11EC-4A4E-8D87-FFB1CF8947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28e445f-53bd-4d7c-94e9-7ccc49acf3c2"/>
    <ds:schemaRef ds:uri="60dfdbe2-22b5-4261-a021-0a589e027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B9FE5A-819E-43EF-B7C6-1F0318E03B40}">
  <ds:schemaRefs>
    <ds:schemaRef ds:uri="http://schemas.microsoft.com/office/2006/documentManagement/types"/>
    <ds:schemaRef ds:uri="http://purl.org/dc/terms/"/>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http://purl.org/dc/dcmitype/"/>
    <ds:schemaRef ds:uri="60dfdbe2-22b5-4261-a021-0a589e027dce"/>
    <ds:schemaRef ds:uri="128e445f-53bd-4d7c-94e9-7ccc49acf3c2"/>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1325</TotalTime>
  <Words>4793</Words>
  <Application>Microsoft Office PowerPoint</Application>
  <PresentationFormat>Custom</PresentationFormat>
  <Paragraphs>391</Paragraphs>
  <Slides>32</Slides>
  <Notes>32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Alex Brush</vt:lpstr>
      <vt:lpstr>Roboto</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Hyman, Alexandra P.</dc:creator>
  <cp:lastModifiedBy>Hope, Caliste B.</cp:lastModifiedBy>
  <cp:revision>2</cp:revision>
  <dcterms:modified xsi:type="dcterms:W3CDTF">2025-02-04T18:03:26Z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0x01010019B55C9C423ABA45BC650AB4FD6D5476</vt:lpwstr>
  </property>
  <property fmtid="{D5CDD505-2E9C-101B-9397-08002B2CF9AE}" pid="3" name="MediaServiceImageTags">
    <vt:lpwstr/>
  </property>
</Properties>
</file>