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6858000" cx="12192000"/>
  <p:notesSz cx="6858000" cy="9144000"/>
  <p:embeddedFontLst>
    <p:embeddedFont>
      <p:font typeface="Lato"/>
      <p:regular r:id="rId24"/>
      <p:bold r:id="rId25"/>
      <p:italic r:id="rId26"/>
      <p:boldItalic r:id="rId27"/>
    </p:embeddedFont>
    <p:embeddedFont>
      <p:font typeface="Lato Light"/>
      <p:regular r:id="rId28"/>
      <p:bold r:id="rId29"/>
      <p:italic r:id="rId30"/>
      <p:boldItalic r:id="rId31"/>
    </p:embeddedFont>
    <p:embeddedFont>
      <p:font typeface="Source Sans Pr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6" roundtripDataSignature="AMtx7mijBE15n9f9AYOb/V58CsaVCjM3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Lato-regular.fntdata"/><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ato-italic.fntdata"/><Relationship Id="rId25" Type="http://schemas.openxmlformats.org/officeDocument/2006/relationships/font" Target="fonts/Lato-bold.fntdata"/><Relationship Id="rId28" Type="http://schemas.openxmlformats.org/officeDocument/2006/relationships/font" Target="fonts/LatoLight-regular.fntdata"/><Relationship Id="rId27" Type="http://schemas.openxmlformats.org/officeDocument/2006/relationships/font" Target="fonts/Lato-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Light-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Light-boldItalic.fntdata"/><Relationship Id="rId30" Type="http://schemas.openxmlformats.org/officeDocument/2006/relationships/font" Target="fonts/LatoLight-italic.fntdata"/><Relationship Id="rId11" Type="http://schemas.openxmlformats.org/officeDocument/2006/relationships/slide" Target="slides/slide7.xml"/><Relationship Id="rId33" Type="http://schemas.openxmlformats.org/officeDocument/2006/relationships/font" Target="fonts/SourceSansPro-bold.fntdata"/><Relationship Id="rId10" Type="http://schemas.openxmlformats.org/officeDocument/2006/relationships/slide" Target="slides/slide6.xml"/><Relationship Id="rId32" Type="http://schemas.openxmlformats.org/officeDocument/2006/relationships/font" Target="fonts/SourceSansPro-regular.fntdata"/><Relationship Id="rId13" Type="http://schemas.openxmlformats.org/officeDocument/2006/relationships/slide" Target="slides/slide9.xml"/><Relationship Id="rId35" Type="http://schemas.openxmlformats.org/officeDocument/2006/relationships/font" Target="fonts/SourceSansPro-boldItalic.fntdata"/><Relationship Id="rId12" Type="http://schemas.openxmlformats.org/officeDocument/2006/relationships/slide" Target="slides/slide8.xml"/><Relationship Id="rId34" Type="http://schemas.openxmlformats.org/officeDocument/2006/relationships/font" Target="fonts/SourceSansPro-italic.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fd6082b17e_9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fd6082b17e_9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fd6082b17e_9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fc6d8f8493_1_0: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fc6d8f8493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fc6d8f8493_1_88: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fc6d8f8493_1_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fc6d8f8493_1_177:notes"/>
          <p:cNvSpPr/>
          <p:nvPr>
            <p:ph idx="2" type="sldImg"/>
          </p:nvPr>
        </p:nvSpPr>
        <p:spPr>
          <a:xfrm>
            <a:off x="381300" y="685800"/>
            <a:ext cx="6096000" cy="34287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fc6d8f8493_1_1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f891c54eca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f891c54eca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gf891c54eca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fc6381acbe_7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gfc6381acbe_7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fb9a771345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fb9a771345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fb9a771345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gfb9a771345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78e4db943b03121b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78e4db943b03121b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78e4db943b03121b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fd6082b17e_9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fd6082b17e_9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fd6082b17e_9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1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1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0"/>
          <p:cNvSpPr/>
          <p:nvPr>
            <p:ph idx="2" type="pic"/>
          </p:nvPr>
        </p:nvSpPr>
        <p:spPr>
          <a:xfrm>
            <a:off x="5183188" y="987425"/>
            <a:ext cx="6172200" cy="4873625"/>
          </a:xfrm>
          <a:prstGeom prst="rect">
            <a:avLst/>
          </a:prstGeom>
          <a:noFill/>
          <a:ln>
            <a:noFill/>
          </a:ln>
        </p:spPr>
      </p:sp>
      <p:sp>
        <p:nvSpPr>
          <p:cNvPr id="68" name="Google Shape;68;p2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22.jp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jp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8.jpg"/><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4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7.jp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2.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4.png"/><Relationship Id="rId11" Type="http://schemas.openxmlformats.org/officeDocument/2006/relationships/image" Target="../media/image11.png"/><Relationship Id="rId10" Type="http://schemas.openxmlformats.org/officeDocument/2006/relationships/image" Target="../media/image9.png"/><Relationship Id="rId9"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8.png"/><Relationship Id="rId10" Type="http://schemas.openxmlformats.org/officeDocument/2006/relationships/image" Target="../media/image14.png"/><Relationship Id="rId9"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8.png"/><Relationship Id="rId10" Type="http://schemas.openxmlformats.org/officeDocument/2006/relationships/image" Target="../media/image17.png"/><Relationship Id="rId9"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8.jp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8.png"/><Relationship Id="rId11" Type="http://schemas.openxmlformats.org/officeDocument/2006/relationships/image" Target="../media/image46.jpg"/><Relationship Id="rId10" Type="http://schemas.openxmlformats.org/officeDocument/2006/relationships/image" Target="../media/image45.jpg"/><Relationship Id="rId12" Type="http://schemas.openxmlformats.org/officeDocument/2006/relationships/image" Target="../media/image44.jpg"/><Relationship Id="rId9" Type="http://schemas.openxmlformats.org/officeDocument/2006/relationships/image" Target="../media/image47.jp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3.jpg"/><Relationship Id="rId4" Type="http://schemas.openxmlformats.org/officeDocument/2006/relationships/image" Target="../media/image8.png"/><Relationship Id="rId10" Type="http://schemas.openxmlformats.org/officeDocument/2006/relationships/image" Target="../media/image19.jpg"/><Relationship Id="rId9" Type="http://schemas.openxmlformats.org/officeDocument/2006/relationships/image" Target="../media/image26.jp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1" y="99786"/>
            <a:ext cx="12192000" cy="6858000"/>
          </a:xfrm>
          <a:prstGeom prst="rect">
            <a:avLst/>
          </a:prstGeom>
          <a:gradFill>
            <a:gsLst>
              <a:gs pos="0">
                <a:srgbClr val="1F3864"/>
              </a:gs>
              <a:gs pos="10000">
                <a:srgbClr val="1F3864"/>
              </a:gs>
              <a:gs pos="100000">
                <a:srgbClr val="00B0F0"/>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chemeClr val="lt1"/>
              </a:solidFill>
              <a:latin typeface="Source Sans Pro"/>
              <a:ea typeface="Source Sans Pro"/>
              <a:cs typeface="Source Sans Pro"/>
              <a:sym typeface="Source Sans Pro"/>
            </a:endParaRPr>
          </a:p>
        </p:txBody>
      </p:sp>
      <p:sp>
        <p:nvSpPr>
          <p:cNvPr id="89" name="Google Shape;89;p1"/>
          <p:cNvSpPr/>
          <p:nvPr/>
        </p:nvSpPr>
        <p:spPr>
          <a:xfrm>
            <a:off x="7946340" y="10264553"/>
            <a:ext cx="2427396" cy="230832"/>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r>
              <a:rPr b="0" i="0" lang="en-US" sz="1500" u="none" cap="none" strike="noStrike">
                <a:solidFill>
                  <a:schemeClr val="lt1"/>
                </a:solidFill>
                <a:latin typeface="Lato"/>
                <a:ea typeface="Lato"/>
                <a:cs typeface="Lato"/>
                <a:sym typeface="Lato"/>
              </a:rPr>
              <a:t>Presented by John Lenny</a:t>
            </a:r>
            <a:endParaRPr b="0" i="0" sz="2401" u="none" cap="none" strike="noStrike">
              <a:solidFill>
                <a:schemeClr val="lt1"/>
              </a:solidFill>
              <a:latin typeface="Lato"/>
              <a:ea typeface="Lato"/>
              <a:cs typeface="Lato"/>
              <a:sym typeface="Lato"/>
            </a:endParaRPr>
          </a:p>
        </p:txBody>
      </p:sp>
      <p:sp>
        <p:nvSpPr>
          <p:cNvPr id="90" name="Google Shape;90;p1"/>
          <p:cNvSpPr/>
          <p:nvPr/>
        </p:nvSpPr>
        <p:spPr>
          <a:xfrm>
            <a:off x="307286" y="2591759"/>
            <a:ext cx="11573809" cy="1107996"/>
          </a:xfrm>
          <a:prstGeom prst="rect">
            <a:avLst/>
          </a:prstGeom>
          <a:noFill/>
          <a:ln>
            <a:noFill/>
          </a:ln>
        </p:spPr>
        <p:txBody>
          <a:bodyPr anchorCtr="0" anchor="ctr" bIns="0" lIns="0" spcFirstLastPara="1" rIns="0" wrap="square" tIns="0">
            <a:spAutoFit/>
          </a:bodyPr>
          <a:lstStyle/>
          <a:p>
            <a:pPr indent="0" lvl="0" marL="0" marR="0" rtl="0" algn="l">
              <a:spcBef>
                <a:spcPts val="0"/>
              </a:spcBef>
              <a:spcAft>
                <a:spcPts val="0"/>
              </a:spcAft>
              <a:buNone/>
            </a:pPr>
            <a:r>
              <a:rPr b="1" i="0" lang="en-US" sz="7200" u="none" cap="none" strike="noStrike">
                <a:solidFill>
                  <a:schemeClr val="lt1"/>
                </a:solidFill>
                <a:latin typeface="Arial"/>
                <a:ea typeface="Arial"/>
                <a:cs typeface="Arial"/>
                <a:sym typeface="Arial"/>
              </a:rPr>
              <a:t>Inclusive Initiatives Panel</a:t>
            </a:r>
            <a:endParaRPr b="1" sz="7200">
              <a:solidFill>
                <a:schemeClr val="lt1"/>
              </a:solidFill>
              <a:latin typeface="Arial"/>
              <a:ea typeface="Arial"/>
              <a:cs typeface="Arial"/>
              <a:sym typeface="Arial"/>
            </a:endParaRPr>
          </a:p>
        </p:txBody>
      </p:sp>
      <p:sp>
        <p:nvSpPr>
          <p:cNvPr id="91" name="Google Shape;91;p1"/>
          <p:cNvSpPr/>
          <p:nvPr/>
        </p:nvSpPr>
        <p:spPr>
          <a:xfrm>
            <a:off x="2498010" y="1979888"/>
            <a:ext cx="4210640" cy="307777"/>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The State University of New York</a:t>
            </a:r>
            <a:endParaRPr/>
          </a:p>
        </p:txBody>
      </p:sp>
      <p:sp>
        <p:nvSpPr>
          <p:cNvPr id="92" name="Google Shape;92;p1"/>
          <p:cNvSpPr/>
          <p:nvPr/>
        </p:nvSpPr>
        <p:spPr>
          <a:xfrm rot="5400000">
            <a:off x="5341802" y="-306615"/>
            <a:ext cx="7359604" cy="7359604"/>
          </a:xfrm>
          <a:custGeom>
            <a:rect b="b" l="l" r="r" t="t"/>
            <a:pathLst>
              <a:path extrusionOk="0" h="21600" w="21600">
                <a:moveTo>
                  <a:pt x="11147" y="7017"/>
                </a:moveTo>
                <a:cubicBezTo>
                  <a:pt x="11058" y="6927"/>
                  <a:pt x="10935" y="6873"/>
                  <a:pt x="10800" y="6873"/>
                </a:cubicBezTo>
                <a:cubicBezTo>
                  <a:pt x="10665" y="6873"/>
                  <a:pt x="10542" y="6927"/>
                  <a:pt x="10453" y="7017"/>
                </a:cubicBezTo>
                <a:lnTo>
                  <a:pt x="5053" y="11926"/>
                </a:lnTo>
                <a:cubicBezTo>
                  <a:pt x="4964" y="12015"/>
                  <a:pt x="4909" y="12138"/>
                  <a:pt x="4909" y="12273"/>
                </a:cubicBezTo>
                <a:cubicBezTo>
                  <a:pt x="4909" y="12544"/>
                  <a:pt x="5129" y="12764"/>
                  <a:pt x="5400" y="12764"/>
                </a:cubicBezTo>
                <a:cubicBezTo>
                  <a:pt x="5535" y="12764"/>
                  <a:pt x="5658" y="12709"/>
                  <a:pt x="5747" y="12620"/>
                </a:cubicBezTo>
                <a:lnTo>
                  <a:pt x="10800" y="8026"/>
                </a:lnTo>
                <a:lnTo>
                  <a:pt x="15853" y="12620"/>
                </a:lnTo>
                <a:cubicBezTo>
                  <a:pt x="15942" y="12709"/>
                  <a:pt x="16065" y="12764"/>
                  <a:pt x="16200" y="12764"/>
                </a:cubicBezTo>
                <a:cubicBezTo>
                  <a:pt x="16471" y="12764"/>
                  <a:pt x="16691" y="12544"/>
                  <a:pt x="16691" y="12273"/>
                </a:cubicBezTo>
                <a:cubicBezTo>
                  <a:pt x="16691" y="12138"/>
                  <a:pt x="16636" y="12015"/>
                  <a:pt x="16547" y="11926"/>
                </a:cubicBezTo>
                <a:cubicBezTo>
                  <a:pt x="16547" y="11926"/>
                  <a:pt x="11147" y="7017"/>
                  <a:pt x="11147" y="7017"/>
                </a:cubicBezTo>
                <a:close/>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lt1">
              <a:alpha val="4705"/>
            </a:schemeClr>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2250">
              <a:solidFill>
                <a:schemeClr val="dk1"/>
              </a:solidFill>
              <a:latin typeface="Source Sans Pro"/>
              <a:ea typeface="Source Sans Pro"/>
              <a:cs typeface="Source Sans Pro"/>
              <a:sym typeface="Source Sans Pro"/>
            </a:endParaRPr>
          </a:p>
        </p:txBody>
      </p:sp>
      <p:sp>
        <p:nvSpPr>
          <p:cNvPr id="93" name="Google Shape;93;p1"/>
          <p:cNvSpPr/>
          <p:nvPr/>
        </p:nvSpPr>
        <p:spPr>
          <a:xfrm>
            <a:off x="371779" y="3221859"/>
            <a:ext cx="5111400" cy="1041300"/>
          </a:xfrm>
          <a:prstGeom prst="rect">
            <a:avLst/>
          </a:prstGeom>
          <a:noFill/>
          <a:ln>
            <a:noFill/>
          </a:ln>
        </p:spPr>
        <p:txBody>
          <a:bodyPr anchorCtr="0" anchor="ctr" bIns="0" lIns="0" spcFirstLastPara="1" rIns="0" wrap="square" tIns="0">
            <a:spAutoFit/>
          </a:bodyPr>
          <a:lstStyle/>
          <a:p>
            <a:pPr indent="0" lvl="0" marL="0" marR="0" rtl="0" algn="l">
              <a:lnSpc>
                <a:spcPct val="421999"/>
              </a:lnSpc>
              <a:spcBef>
                <a:spcPts val="0"/>
              </a:spcBef>
              <a:spcAft>
                <a:spcPts val="0"/>
              </a:spcAft>
              <a:buNone/>
            </a:pPr>
            <a:r>
              <a:rPr b="1" lang="en-US" sz="2400">
                <a:solidFill>
                  <a:schemeClr val="lt1"/>
                </a:solidFill>
                <a:latin typeface="Arial"/>
                <a:ea typeface="Arial"/>
                <a:cs typeface="Arial"/>
                <a:sym typeface="Arial"/>
              </a:rPr>
              <a:t>November 19, 2021</a:t>
            </a:r>
            <a:endParaRPr sz="1800">
              <a:solidFill>
                <a:schemeClr val="lt1"/>
              </a:solidFill>
              <a:latin typeface="Calibri"/>
              <a:ea typeface="Calibri"/>
              <a:cs typeface="Calibri"/>
              <a:sym typeface="Calibri"/>
            </a:endParaRPr>
          </a:p>
        </p:txBody>
      </p:sp>
      <p:pic>
        <p:nvPicPr>
          <p:cNvPr id="94" name="Google Shape;94;p1"/>
          <p:cNvPicPr preferRelativeResize="0"/>
          <p:nvPr/>
        </p:nvPicPr>
        <p:blipFill rotWithShape="1">
          <a:blip r:embed="rId3">
            <a:alphaModFix/>
          </a:blip>
          <a:srcRect b="0" l="0" r="49274" t="0"/>
          <a:stretch/>
        </p:blipFill>
        <p:spPr>
          <a:xfrm>
            <a:off x="3996548" y="680706"/>
            <a:ext cx="1201711" cy="1151724"/>
          </a:xfrm>
          <a:prstGeom prst="rect">
            <a:avLst/>
          </a:prstGeom>
          <a:noFill/>
          <a:ln>
            <a:noFill/>
          </a:ln>
        </p:spPr>
      </p:pic>
      <p:grpSp>
        <p:nvGrpSpPr>
          <p:cNvPr id="95" name="Google Shape;95;p1"/>
          <p:cNvGrpSpPr/>
          <p:nvPr/>
        </p:nvGrpSpPr>
        <p:grpSpPr>
          <a:xfrm>
            <a:off x="6096000" y="6113430"/>
            <a:ext cx="5548758" cy="438513"/>
            <a:chOff x="6320303" y="6041112"/>
            <a:chExt cx="5548758" cy="438513"/>
          </a:xfrm>
        </p:grpSpPr>
        <p:pic>
          <p:nvPicPr>
            <p:cNvPr id="96" name="Google Shape;96;p1"/>
            <p:cNvPicPr preferRelativeResize="0"/>
            <p:nvPr/>
          </p:nvPicPr>
          <p:blipFill rotWithShape="1">
            <a:blip r:embed="rId4">
              <a:alphaModFix/>
            </a:blip>
            <a:srcRect b="0" l="0" r="0" t="0"/>
            <a:stretch/>
          </p:blipFill>
          <p:spPr>
            <a:xfrm>
              <a:off x="10024677" y="6086656"/>
              <a:ext cx="435078" cy="354589"/>
            </a:xfrm>
            <a:prstGeom prst="rect">
              <a:avLst/>
            </a:prstGeom>
            <a:noFill/>
            <a:ln>
              <a:noFill/>
            </a:ln>
          </p:spPr>
        </p:pic>
        <p:pic>
          <p:nvPicPr>
            <p:cNvPr id="97" name="Google Shape;97;p1"/>
            <p:cNvPicPr preferRelativeResize="0"/>
            <p:nvPr/>
          </p:nvPicPr>
          <p:blipFill rotWithShape="1">
            <a:blip r:embed="rId5">
              <a:alphaModFix/>
            </a:blip>
            <a:srcRect b="0" l="0" r="0" t="0"/>
            <a:stretch/>
          </p:blipFill>
          <p:spPr>
            <a:xfrm>
              <a:off x="10660050" y="6064185"/>
              <a:ext cx="413343" cy="413343"/>
            </a:xfrm>
            <a:prstGeom prst="rect">
              <a:avLst/>
            </a:prstGeom>
            <a:noFill/>
            <a:ln>
              <a:noFill/>
            </a:ln>
          </p:spPr>
        </p:pic>
        <p:sp>
          <p:nvSpPr>
            <p:cNvPr id="98" name="Google Shape;98;p1"/>
            <p:cNvSpPr txBox="1"/>
            <p:nvPr/>
          </p:nvSpPr>
          <p:spPr>
            <a:xfrm>
              <a:off x="6320303" y="6041112"/>
              <a:ext cx="2853813" cy="415498"/>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Arial"/>
                  <a:ea typeface="Arial"/>
                  <a:cs typeface="Arial"/>
                  <a:sym typeface="Arial"/>
                </a:rPr>
                <a:t>www.suny.edu</a:t>
              </a:r>
              <a:endParaRPr sz="2000">
                <a:solidFill>
                  <a:schemeClr val="lt1"/>
                </a:solidFill>
                <a:latin typeface="Arial"/>
                <a:ea typeface="Arial"/>
                <a:cs typeface="Arial"/>
                <a:sym typeface="Arial"/>
              </a:endParaRPr>
            </a:p>
          </p:txBody>
        </p:sp>
        <p:pic>
          <p:nvPicPr>
            <p:cNvPr id="99" name="Google Shape;99;p1"/>
            <p:cNvPicPr preferRelativeResize="0"/>
            <p:nvPr/>
          </p:nvPicPr>
          <p:blipFill rotWithShape="1">
            <a:blip r:embed="rId6">
              <a:alphaModFix/>
            </a:blip>
            <a:srcRect b="0" l="0" r="0" t="0"/>
            <a:stretch/>
          </p:blipFill>
          <p:spPr>
            <a:xfrm>
              <a:off x="9367496" y="6062787"/>
              <a:ext cx="413343" cy="416838"/>
            </a:xfrm>
            <a:prstGeom prst="rect">
              <a:avLst/>
            </a:prstGeom>
            <a:noFill/>
            <a:ln>
              <a:noFill/>
            </a:ln>
          </p:spPr>
        </p:pic>
        <p:pic>
          <p:nvPicPr>
            <p:cNvPr id="100" name="Google Shape;100;p1"/>
            <p:cNvPicPr preferRelativeResize="0"/>
            <p:nvPr/>
          </p:nvPicPr>
          <p:blipFill rotWithShape="1">
            <a:blip r:embed="rId7">
              <a:alphaModFix/>
            </a:blip>
            <a:srcRect b="0" l="0" r="0" t="0"/>
            <a:stretch/>
          </p:blipFill>
          <p:spPr>
            <a:xfrm>
              <a:off x="11325778" y="6072566"/>
              <a:ext cx="543283" cy="382767"/>
            </a:xfrm>
            <a:prstGeom prst="rect">
              <a:avLst/>
            </a:prstGeom>
            <a:noFill/>
            <a:ln>
              <a:noFill/>
            </a:ln>
          </p:spPr>
        </p:pic>
      </p:grpSp>
      <p:sp>
        <p:nvSpPr>
          <p:cNvPr id="101" name="Google Shape;101;p1"/>
          <p:cNvSpPr txBox="1"/>
          <p:nvPr/>
        </p:nvSpPr>
        <p:spPr>
          <a:xfrm>
            <a:off x="306614" y="4651828"/>
            <a:ext cx="2743199"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Cristina Pope</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Katie Ghidiu</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Lauren Jackson-Beck</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Lisa Socci</a:t>
            </a:r>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Mustafa Sakarya</a:t>
            </a: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gfd6082b17e_9_0"/>
          <p:cNvPicPr preferRelativeResize="0"/>
          <p:nvPr/>
        </p:nvPicPr>
        <p:blipFill>
          <a:blip r:embed="rId3">
            <a:alphaModFix/>
          </a:blip>
          <a:stretch>
            <a:fillRect/>
          </a:stretch>
        </p:blipFill>
        <p:spPr>
          <a:xfrm rot="5400000">
            <a:off x="106250" y="811850"/>
            <a:ext cx="5741000" cy="4899850"/>
          </a:xfrm>
          <a:prstGeom prst="rect">
            <a:avLst/>
          </a:prstGeom>
          <a:noFill/>
          <a:ln>
            <a:noFill/>
          </a:ln>
        </p:spPr>
      </p:pic>
      <p:pic>
        <p:nvPicPr>
          <p:cNvPr id="255" name="Google Shape;255;gfd6082b17e_9_0"/>
          <p:cNvPicPr preferRelativeResize="0"/>
          <p:nvPr/>
        </p:nvPicPr>
        <p:blipFill>
          <a:blip r:embed="rId4">
            <a:alphaModFix/>
          </a:blip>
          <a:stretch>
            <a:fillRect/>
          </a:stretch>
        </p:blipFill>
        <p:spPr>
          <a:xfrm rot="5400000">
            <a:off x="5816837" y="1044262"/>
            <a:ext cx="5814875" cy="4361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5"/>
          <p:cNvSpPr/>
          <p:nvPr/>
        </p:nvSpPr>
        <p:spPr>
          <a:xfrm>
            <a:off x="861595" y="1145892"/>
            <a:ext cx="3386312" cy="4398379"/>
          </a:xfrm>
          <a:prstGeom prst="rect">
            <a:avLst/>
          </a:prstGeom>
          <a:solidFill>
            <a:srgbClr val="E4E4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61" name="Google Shape;261;p5"/>
          <p:cNvSpPr/>
          <p:nvPr/>
        </p:nvSpPr>
        <p:spPr>
          <a:xfrm>
            <a:off x="4428527" y="1145891"/>
            <a:ext cx="3386312" cy="4398380"/>
          </a:xfrm>
          <a:prstGeom prst="rect">
            <a:avLst/>
          </a:prstGeom>
          <a:solidFill>
            <a:srgbClr val="E4E4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62" name="Google Shape;262;p5"/>
          <p:cNvSpPr/>
          <p:nvPr/>
        </p:nvSpPr>
        <p:spPr>
          <a:xfrm>
            <a:off x="7990393" y="1145889"/>
            <a:ext cx="3386312" cy="4398381"/>
          </a:xfrm>
          <a:prstGeom prst="rect">
            <a:avLst/>
          </a:prstGeom>
          <a:solidFill>
            <a:srgbClr val="E4E4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63" name="Google Shape;263;p5"/>
          <p:cNvSpPr txBox="1"/>
          <p:nvPr/>
        </p:nvSpPr>
        <p:spPr>
          <a:xfrm>
            <a:off x="1203767" y="1627474"/>
            <a:ext cx="2708476" cy="36009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Ut enim ad minim veniam, quis nostrud exercitation ullamco laboris nisi ut aliquip ex ea commodo consequat. Duis aute irure dolor in reprehenderit in voluptate velit esse cillum dolore eu fugiat nulla pariatur. </a:t>
            </a:r>
            <a:endParaRPr/>
          </a:p>
        </p:txBody>
      </p:sp>
      <p:sp>
        <p:nvSpPr>
          <p:cNvPr id="264" name="Google Shape;264;p5"/>
          <p:cNvSpPr txBox="1"/>
          <p:nvPr/>
        </p:nvSpPr>
        <p:spPr>
          <a:xfrm>
            <a:off x="4752124" y="1627474"/>
            <a:ext cx="2708476" cy="36009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Ut enim ad minim veniam, quis nostrud exercitation ullamco laboris nisi ut aliquip ex ea commodo consequat. Duis aute irure dolor in reprehenderit in voluptate velit esse cillum dolore eu fugiat nulla pariatur. </a:t>
            </a:r>
            <a:endParaRPr/>
          </a:p>
        </p:txBody>
      </p:sp>
      <p:sp>
        <p:nvSpPr>
          <p:cNvPr id="265" name="Google Shape;265;p5"/>
          <p:cNvSpPr txBox="1"/>
          <p:nvPr/>
        </p:nvSpPr>
        <p:spPr>
          <a:xfrm>
            <a:off x="8312022" y="1627474"/>
            <a:ext cx="2708476" cy="36009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Ut enim ad minim veniam, quis nostrud exercitation ullamco laboris nisi ut aliquip ex ea commodo consequat. Duis aute irure dolor in reprehenderit in voluptate velit esse cillum dolore eu fugiat nulla pariatur. </a:t>
            </a:r>
            <a:endParaRPr/>
          </a:p>
        </p:txBody>
      </p:sp>
      <p:sp>
        <p:nvSpPr>
          <p:cNvPr id="266" name="Google Shape;266;p5"/>
          <p:cNvSpPr txBox="1"/>
          <p:nvPr/>
        </p:nvSpPr>
        <p:spPr>
          <a:xfrm>
            <a:off x="768995" y="392277"/>
            <a:ext cx="105846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2F5496"/>
                </a:solidFill>
              </a:rPr>
              <a:t>Directed responses</a:t>
            </a:r>
            <a:endParaRPr/>
          </a:p>
        </p:txBody>
      </p:sp>
      <p:grpSp>
        <p:nvGrpSpPr>
          <p:cNvPr id="267" name="Google Shape;267;p5"/>
          <p:cNvGrpSpPr/>
          <p:nvPr/>
        </p:nvGrpSpPr>
        <p:grpSpPr>
          <a:xfrm>
            <a:off x="1" y="6138332"/>
            <a:ext cx="12192000" cy="719667"/>
            <a:chOff x="1" y="6138332"/>
            <a:chExt cx="12192000" cy="719667"/>
          </a:xfrm>
        </p:grpSpPr>
        <p:sp>
          <p:nvSpPr>
            <p:cNvPr id="268" name="Google Shape;268;p5"/>
            <p:cNvSpPr/>
            <p:nvPr/>
          </p:nvSpPr>
          <p:spPr>
            <a:xfrm>
              <a:off x="1" y="6138332"/>
              <a:ext cx="12192000" cy="719667"/>
            </a:xfrm>
            <a:prstGeom prst="rect">
              <a:avLst/>
            </a:prstGeom>
            <a:gradFill>
              <a:gsLst>
                <a:gs pos="0">
                  <a:srgbClr val="1F3864"/>
                </a:gs>
                <a:gs pos="10000">
                  <a:srgbClr val="1F3864"/>
                </a:gs>
                <a:gs pos="100000">
                  <a:srgbClr val="00B0F0"/>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Source Sans Pro"/>
                <a:ea typeface="Source Sans Pro"/>
                <a:cs typeface="Source Sans Pro"/>
                <a:sym typeface="Source Sans Pro"/>
              </a:endParaRPr>
            </a:p>
          </p:txBody>
        </p:sp>
        <p:pic>
          <p:nvPicPr>
            <p:cNvPr descr="A picture containing object&#10;&#10;Description automatically generated" id="269" name="Google Shape;269;p5"/>
            <p:cNvPicPr preferRelativeResize="0"/>
            <p:nvPr/>
          </p:nvPicPr>
          <p:blipFill rotWithShape="1">
            <a:blip r:embed="rId3">
              <a:alphaModFix/>
            </a:blip>
            <a:srcRect b="2864" l="0" r="6838" t="87161"/>
            <a:stretch/>
          </p:blipFill>
          <p:spPr>
            <a:xfrm>
              <a:off x="5251011" y="6138332"/>
              <a:ext cx="6940989" cy="719667"/>
            </a:xfrm>
            <a:prstGeom prst="rect">
              <a:avLst/>
            </a:prstGeom>
            <a:noFill/>
            <a:ln>
              <a:noFill/>
            </a:ln>
          </p:spPr>
        </p:pic>
        <p:pic>
          <p:nvPicPr>
            <p:cNvPr id="270" name="Google Shape;270;p5"/>
            <p:cNvPicPr preferRelativeResize="0"/>
            <p:nvPr/>
          </p:nvPicPr>
          <p:blipFill rotWithShape="1">
            <a:blip r:embed="rId4">
              <a:alphaModFix/>
            </a:blip>
            <a:srcRect b="0" l="0" r="0" t="0"/>
            <a:stretch/>
          </p:blipFill>
          <p:spPr>
            <a:xfrm>
              <a:off x="952466" y="6285466"/>
              <a:ext cx="435078" cy="354589"/>
            </a:xfrm>
            <a:prstGeom prst="rect">
              <a:avLst/>
            </a:prstGeom>
            <a:noFill/>
            <a:ln>
              <a:noFill/>
            </a:ln>
          </p:spPr>
        </p:pic>
        <p:pic>
          <p:nvPicPr>
            <p:cNvPr id="271" name="Google Shape;271;p5"/>
            <p:cNvPicPr preferRelativeResize="0"/>
            <p:nvPr/>
          </p:nvPicPr>
          <p:blipFill rotWithShape="1">
            <a:blip r:embed="rId5">
              <a:alphaModFix/>
            </a:blip>
            <a:srcRect b="0" l="0" r="0" t="0"/>
            <a:stretch/>
          </p:blipFill>
          <p:spPr>
            <a:xfrm>
              <a:off x="1587839" y="6262995"/>
              <a:ext cx="413343" cy="413343"/>
            </a:xfrm>
            <a:prstGeom prst="rect">
              <a:avLst/>
            </a:prstGeom>
            <a:noFill/>
            <a:ln>
              <a:noFill/>
            </a:ln>
          </p:spPr>
        </p:pic>
        <p:sp>
          <p:nvSpPr>
            <p:cNvPr id="272" name="Google Shape;272;p5"/>
            <p:cNvSpPr txBox="1"/>
            <p:nvPr/>
          </p:nvSpPr>
          <p:spPr>
            <a:xfrm>
              <a:off x="9109166" y="6257340"/>
              <a:ext cx="2853813"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Arial"/>
                  <a:ea typeface="Arial"/>
                  <a:cs typeface="Arial"/>
                  <a:sym typeface="Arial"/>
                </a:rPr>
                <a:t>www.suny.edu</a:t>
              </a:r>
              <a:endParaRPr sz="2000">
                <a:solidFill>
                  <a:schemeClr val="lt1"/>
                </a:solidFill>
                <a:latin typeface="Arial"/>
                <a:ea typeface="Arial"/>
                <a:cs typeface="Arial"/>
                <a:sym typeface="Arial"/>
              </a:endParaRPr>
            </a:p>
          </p:txBody>
        </p:sp>
        <p:pic>
          <p:nvPicPr>
            <p:cNvPr id="273" name="Google Shape;273;p5"/>
            <p:cNvPicPr preferRelativeResize="0"/>
            <p:nvPr/>
          </p:nvPicPr>
          <p:blipFill rotWithShape="1">
            <a:blip r:embed="rId6">
              <a:alphaModFix/>
            </a:blip>
            <a:srcRect b="0" l="0" r="0" t="0"/>
            <a:stretch/>
          </p:blipFill>
          <p:spPr>
            <a:xfrm>
              <a:off x="295285" y="6261597"/>
              <a:ext cx="413343" cy="416838"/>
            </a:xfrm>
            <a:prstGeom prst="rect">
              <a:avLst/>
            </a:prstGeom>
            <a:noFill/>
            <a:ln>
              <a:noFill/>
            </a:ln>
          </p:spPr>
        </p:pic>
        <p:pic>
          <p:nvPicPr>
            <p:cNvPr id="274" name="Google Shape;274;p5"/>
            <p:cNvPicPr preferRelativeResize="0"/>
            <p:nvPr/>
          </p:nvPicPr>
          <p:blipFill rotWithShape="1">
            <a:blip r:embed="rId7">
              <a:alphaModFix/>
            </a:blip>
            <a:srcRect b="0" l="0" r="0" t="0"/>
            <a:stretch/>
          </p:blipFill>
          <p:spPr>
            <a:xfrm>
              <a:off x="2253567" y="6271376"/>
              <a:ext cx="543283" cy="382767"/>
            </a:xfrm>
            <a:prstGeom prst="rect">
              <a:avLst/>
            </a:prstGeom>
            <a:noFill/>
            <a:ln>
              <a:noFill/>
            </a:ln>
          </p:spPr>
        </p:pic>
      </p:grpSp>
      <p:pic>
        <p:nvPicPr>
          <p:cNvPr id="275" name="Google Shape;275;p5"/>
          <p:cNvPicPr preferRelativeResize="0"/>
          <p:nvPr/>
        </p:nvPicPr>
        <p:blipFill>
          <a:blip r:embed="rId8">
            <a:alphaModFix/>
          </a:blip>
          <a:stretch>
            <a:fillRect/>
          </a:stretch>
        </p:blipFill>
        <p:spPr>
          <a:xfrm>
            <a:off x="861600" y="1145900"/>
            <a:ext cx="10515099" cy="4733849"/>
          </a:xfrm>
          <a:prstGeom prst="rect">
            <a:avLst/>
          </a:prstGeom>
          <a:noFill/>
          <a:ln>
            <a:noFill/>
          </a:ln>
        </p:spPr>
      </p:pic>
      <p:pic>
        <p:nvPicPr>
          <p:cNvPr id="276" name="Google Shape;276;p5"/>
          <p:cNvPicPr preferRelativeResize="0"/>
          <p:nvPr/>
        </p:nvPicPr>
        <p:blipFill rotWithShape="1">
          <a:blip r:embed="rId9">
            <a:alphaModFix/>
          </a:blip>
          <a:srcRect b="1531" l="0" r="0" t="1531"/>
          <a:stretch/>
        </p:blipFill>
        <p:spPr>
          <a:xfrm>
            <a:off x="7750" y="2430150"/>
            <a:ext cx="5100525" cy="37081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descr="Children reading" id="282" name="Google Shape;282;p6"/>
          <p:cNvPicPr preferRelativeResize="0"/>
          <p:nvPr/>
        </p:nvPicPr>
        <p:blipFill rotWithShape="1">
          <a:blip r:embed="rId3">
            <a:alphaModFix/>
          </a:blip>
          <a:srcRect b="26632" l="0" r="0" t="26632"/>
          <a:stretch/>
        </p:blipFill>
        <p:spPr>
          <a:xfrm>
            <a:off x="0" y="0"/>
            <a:ext cx="12192000" cy="3792071"/>
          </a:xfrm>
          <a:prstGeom prst="rect">
            <a:avLst/>
          </a:prstGeom>
          <a:noFill/>
          <a:ln>
            <a:noFill/>
          </a:ln>
        </p:spPr>
      </p:pic>
      <p:sp>
        <p:nvSpPr>
          <p:cNvPr id="283" name="Google Shape;283;p6"/>
          <p:cNvSpPr/>
          <p:nvPr/>
        </p:nvSpPr>
        <p:spPr>
          <a:xfrm>
            <a:off x="0" y="0"/>
            <a:ext cx="12192000" cy="3792071"/>
          </a:xfrm>
          <a:prstGeom prst="rect">
            <a:avLst/>
          </a:prstGeom>
          <a:solidFill>
            <a:srgbClr val="2E75B5">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6"/>
          <p:cNvSpPr txBox="1"/>
          <p:nvPr/>
        </p:nvSpPr>
        <p:spPr>
          <a:xfrm>
            <a:off x="948075" y="3974199"/>
            <a:ext cx="10448700" cy="2462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2300">
                <a:solidFill>
                  <a:schemeClr val="dk1"/>
                </a:solidFill>
                <a:latin typeface="Calibri"/>
                <a:ea typeface="Calibri"/>
                <a:cs typeface="Calibri"/>
                <a:sym typeface="Calibri"/>
              </a:rPr>
              <a:t>MCC Libraries added dedicated study spaces just for families! Family-friendly study rooms include kid-sized furniture, computers, whiteboards, and children’s books. The rooms provide a warm, welcoming place for student-parents to meet, work on projects, or study while their children occupy themselves with anything from toys and games to computer-based activities.</a:t>
            </a:r>
            <a:endParaRPr sz="23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2300">
              <a:solidFill>
                <a:schemeClr val="dk1"/>
              </a:solidFill>
            </a:endParaRPr>
          </a:p>
        </p:txBody>
      </p:sp>
      <p:sp>
        <p:nvSpPr>
          <p:cNvPr id="285" name="Google Shape;285;p6"/>
          <p:cNvSpPr txBox="1"/>
          <p:nvPr/>
        </p:nvSpPr>
        <p:spPr>
          <a:xfrm>
            <a:off x="603359" y="2553171"/>
            <a:ext cx="5579939"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latin typeface="Arial"/>
                <a:ea typeface="Arial"/>
                <a:cs typeface="Arial"/>
                <a:sym typeface="Arial"/>
              </a:rPr>
              <a:t>Family-Friendly Study Room</a:t>
            </a:r>
            <a:endParaRPr sz="1800">
              <a:solidFill>
                <a:schemeClr val="lt1"/>
              </a:solidFill>
              <a:latin typeface="Calibri"/>
              <a:ea typeface="Calibri"/>
              <a:cs typeface="Calibri"/>
              <a:sym typeface="Calibri"/>
            </a:endParaRPr>
          </a:p>
        </p:txBody>
      </p:sp>
      <p:grpSp>
        <p:nvGrpSpPr>
          <p:cNvPr id="286" name="Google Shape;286;p6"/>
          <p:cNvGrpSpPr/>
          <p:nvPr/>
        </p:nvGrpSpPr>
        <p:grpSpPr>
          <a:xfrm>
            <a:off x="1" y="6138332"/>
            <a:ext cx="12192000" cy="719667"/>
            <a:chOff x="1" y="6138332"/>
            <a:chExt cx="12192000" cy="719667"/>
          </a:xfrm>
        </p:grpSpPr>
        <p:sp>
          <p:nvSpPr>
            <p:cNvPr id="287" name="Google Shape;287;p6"/>
            <p:cNvSpPr/>
            <p:nvPr/>
          </p:nvSpPr>
          <p:spPr>
            <a:xfrm>
              <a:off x="1" y="6138332"/>
              <a:ext cx="12192000" cy="719667"/>
            </a:xfrm>
            <a:prstGeom prst="rect">
              <a:avLst/>
            </a:prstGeom>
            <a:gradFill>
              <a:gsLst>
                <a:gs pos="0">
                  <a:srgbClr val="1F3864"/>
                </a:gs>
                <a:gs pos="10000">
                  <a:srgbClr val="1F3864"/>
                </a:gs>
                <a:gs pos="100000">
                  <a:srgbClr val="00B0F0"/>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Source Sans Pro"/>
                <a:ea typeface="Source Sans Pro"/>
                <a:cs typeface="Source Sans Pro"/>
                <a:sym typeface="Source Sans Pro"/>
              </a:endParaRPr>
            </a:p>
          </p:txBody>
        </p:sp>
        <p:pic>
          <p:nvPicPr>
            <p:cNvPr descr="A picture containing object&#10;&#10;Description automatically generated" id="288" name="Google Shape;288;p6"/>
            <p:cNvPicPr preferRelativeResize="0"/>
            <p:nvPr/>
          </p:nvPicPr>
          <p:blipFill rotWithShape="1">
            <a:blip r:embed="rId4">
              <a:alphaModFix/>
            </a:blip>
            <a:srcRect b="2864" l="0" r="6838" t="87161"/>
            <a:stretch/>
          </p:blipFill>
          <p:spPr>
            <a:xfrm>
              <a:off x="5251011" y="6138332"/>
              <a:ext cx="6940989" cy="719667"/>
            </a:xfrm>
            <a:prstGeom prst="rect">
              <a:avLst/>
            </a:prstGeom>
            <a:noFill/>
            <a:ln>
              <a:noFill/>
            </a:ln>
          </p:spPr>
        </p:pic>
        <p:pic>
          <p:nvPicPr>
            <p:cNvPr id="289" name="Google Shape;289;p6"/>
            <p:cNvPicPr preferRelativeResize="0"/>
            <p:nvPr/>
          </p:nvPicPr>
          <p:blipFill rotWithShape="1">
            <a:blip r:embed="rId5">
              <a:alphaModFix/>
            </a:blip>
            <a:srcRect b="0" l="0" r="0" t="0"/>
            <a:stretch/>
          </p:blipFill>
          <p:spPr>
            <a:xfrm>
              <a:off x="952466" y="6285466"/>
              <a:ext cx="435078" cy="354589"/>
            </a:xfrm>
            <a:prstGeom prst="rect">
              <a:avLst/>
            </a:prstGeom>
            <a:noFill/>
            <a:ln>
              <a:noFill/>
            </a:ln>
          </p:spPr>
        </p:pic>
        <p:pic>
          <p:nvPicPr>
            <p:cNvPr id="290" name="Google Shape;290;p6"/>
            <p:cNvPicPr preferRelativeResize="0"/>
            <p:nvPr/>
          </p:nvPicPr>
          <p:blipFill rotWithShape="1">
            <a:blip r:embed="rId6">
              <a:alphaModFix/>
            </a:blip>
            <a:srcRect b="0" l="0" r="0" t="0"/>
            <a:stretch/>
          </p:blipFill>
          <p:spPr>
            <a:xfrm>
              <a:off x="1587839" y="6262995"/>
              <a:ext cx="413343" cy="413343"/>
            </a:xfrm>
            <a:prstGeom prst="rect">
              <a:avLst/>
            </a:prstGeom>
            <a:noFill/>
            <a:ln>
              <a:noFill/>
            </a:ln>
          </p:spPr>
        </p:pic>
        <p:sp>
          <p:nvSpPr>
            <p:cNvPr id="291" name="Google Shape;291;p6"/>
            <p:cNvSpPr txBox="1"/>
            <p:nvPr/>
          </p:nvSpPr>
          <p:spPr>
            <a:xfrm>
              <a:off x="9109166" y="6257340"/>
              <a:ext cx="2853813"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Arial"/>
                  <a:ea typeface="Arial"/>
                  <a:cs typeface="Arial"/>
                  <a:sym typeface="Arial"/>
                </a:rPr>
                <a:t>www.suny.edu</a:t>
              </a:r>
              <a:endParaRPr sz="2000">
                <a:solidFill>
                  <a:schemeClr val="lt1"/>
                </a:solidFill>
                <a:latin typeface="Arial"/>
                <a:ea typeface="Arial"/>
                <a:cs typeface="Arial"/>
                <a:sym typeface="Arial"/>
              </a:endParaRPr>
            </a:p>
          </p:txBody>
        </p:sp>
        <p:pic>
          <p:nvPicPr>
            <p:cNvPr id="292" name="Google Shape;292;p6"/>
            <p:cNvPicPr preferRelativeResize="0"/>
            <p:nvPr/>
          </p:nvPicPr>
          <p:blipFill rotWithShape="1">
            <a:blip r:embed="rId7">
              <a:alphaModFix/>
            </a:blip>
            <a:srcRect b="0" l="0" r="0" t="0"/>
            <a:stretch/>
          </p:blipFill>
          <p:spPr>
            <a:xfrm>
              <a:off x="295285" y="6261597"/>
              <a:ext cx="413343" cy="416838"/>
            </a:xfrm>
            <a:prstGeom prst="rect">
              <a:avLst/>
            </a:prstGeom>
            <a:noFill/>
            <a:ln>
              <a:noFill/>
            </a:ln>
          </p:spPr>
        </p:pic>
        <p:pic>
          <p:nvPicPr>
            <p:cNvPr id="293" name="Google Shape;293;p6"/>
            <p:cNvPicPr preferRelativeResize="0"/>
            <p:nvPr/>
          </p:nvPicPr>
          <p:blipFill rotWithShape="1">
            <a:blip r:embed="rId8">
              <a:alphaModFix/>
            </a:blip>
            <a:srcRect b="0" l="0" r="0" t="0"/>
            <a:stretch/>
          </p:blipFill>
          <p:spPr>
            <a:xfrm>
              <a:off x="2253567" y="6271376"/>
              <a:ext cx="543283" cy="382767"/>
            </a:xfrm>
            <a:prstGeom prst="rect">
              <a:avLst/>
            </a:prstGeom>
            <a:noFill/>
            <a:ln>
              <a:noFill/>
            </a:ln>
          </p:spPr>
        </p:pic>
      </p:grpSp>
      <p:sp>
        <p:nvSpPr>
          <p:cNvPr id="294" name="Google Shape;294;p6"/>
          <p:cNvSpPr txBox="1"/>
          <p:nvPr/>
        </p:nvSpPr>
        <p:spPr>
          <a:xfrm>
            <a:off x="605979" y="3118750"/>
            <a:ext cx="5407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Katie Ghidiu | she/her | kghidiu@monroecc.edu</a:t>
            </a: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gfc6d8f8493_1_0"/>
          <p:cNvPicPr preferRelativeResize="0"/>
          <p:nvPr/>
        </p:nvPicPr>
        <p:blipFill rotWithShape="1">
          <a:blip r:embed="rId3">
            <a:alphaModFix/>
          </a:blip>
          <a:srcRect b="0" l="0" r="0" t="0"/>
          <a:stretch/>
        </p:blipFill>
        <p:spPr>
          <a:xfrm>
            <a:off x="203200" y="203200"/>
            <a:ext cx="8600898" cy="6451596"/>
          </a:xfrm>
          <a:prstGeom prst="rect">
            <a:avLst/>
          </a:prstGeom>
          <a:noFill/>
          <a:ln>
            <a:noFill/>
          </a:ln>
        </p:spPr>
      </p:pic>
      <p:pic>
        <p:nvPicPr>
          <p:cNvPr id="300" name="Google Shape;300;gfc6d8f8493_1_0"/>
          <p:cNvPicPr preferRelativeResize="0"/>
          <p:nvPr/>
        </p:nvPicPr>
        <p:blipFill rotWithShape="1">
          <a:blip r:embed="rId4">
            <a:alphaModFix/>
          </a:blip>
          <a:srcRect b="0" l="0" r="0" t="0"/>
          <a:stretch/>
        </p:blipFill>
        <p:spPr>
          <a:xfrm>
            <a:off x="9007302" y="203200"/>
            <a:ext cx="2981508" cy="2236454"/>
          </a:xfrm>
          <a:prstGeom prst="rect">
            <a:avLst/>
          </a:prstGeom>
          <a:noFill/>
          <a:ln>
            <a:noFill/>
          </a:ln>
        </p:spPr>
      </p:pic>
      <p:sp>
        <p:nvSpPr>
          <p:cNvPr id="301" name="Google Shape;301;gfc6d8f8493_1_0"/>
          <p:cNvSpPr txBox="1"/>
          <p:nvPr/>
        </p:nvSpPr>
        <p:spPr>
          <a:xfrm>
            <a:off x="9007200" y="2607250"/>
            <a:ext cx="2981700" cy="3978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200">
                <a:latin typeface="Calibri"/>
                <a:ea typeface="Calibri"/>
                <a:cs typeface="Calibri"/>
                <a:sym typeface="Calibri"/>
              </a:rPr>
              <a:t>MCC Brighton Campus</a:t>
            </a:r>
            <a:endParaRPr b="1" sz="2200">
              <a:latin typeface="Calibri"/>
              <a:ea typeface="Calibri"/>
              <a:cs typeface="Calibri"/>
              <a:sym typeface="Calibri"/>
            </a:endParaRPr>
          </a:p>
          <a:p>
            <a:pPr indent="0" lvl="0" marL="0" rtl="0" algn="l">
              <a:spcBef>
                <a:spcPts val="0"/>
              </a:spcBef>
              <a:spcAft>
                <a:spcPts val="0"/>
              </a:spcAft>
              <a:buNone/>
            </a:pPr>
            <a:r>
              <a:rPr b="1" lang="en-US" sz="2200">
                <a:latin typeface="Calibri"/>
                <a:ea typeface="Calibri"/>
                <a:cs typeface="Calibri"/>
                <a:sym typeface="Calibri"/>
              </a:rPr>
              <a:t>LeRoy V Good Library (2-221)</a:t>
            </a:r>
            <a:endParaRPr b="1" sz="2200">
              <a:latin typeface="Calibri"/>
              <a:ea typeface="Calibri"/>
              <a:cs typeface="Calibri"/>
              <a:sym typeface="Calibri"/>
            </a:endParaRPr>
          </a:p>
          <a:p>
            <a:pPr indent="0" lvl="0" marL="0" rtl="0" algn="l">
              <a:spcBef>
                <a:spcPts val="0"/>
              </a:spcBef>
              <a:spcAft>
                <a:spcPts val="0"/>
              </a:spcAft>
              <a:buNone/>
            </a:pPr>
            <a:r>
              <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US" sz="2200">
                <a:latin typeface="Calibri"/>
                <a:ea typeface="Calibri"/>
                <a:cs typeface="Calibri"/>
                <a:sym typeface="Calibri"/>
              </a:rPr>
              <a:t>Kid-sized furniture</a:t>
            </a:r>
            <a:endParaRPr b="1" sz="2200">
              <a:latin typeface="Calibri"/>
              <a:ea typeface="Calibri"/>
              <a:cs typeface="Calibri"/>
              <a:sym typeface="Calibri"/>
            </a:endParaRPr>
          </a:p>
          <a:p>
            <a:pPr indent="0" lvl="0" marL="457200" rtl="0" algn="l">
              <a:spcBef>
                <a:spcPts val="0"/>
              </a:spcBef>
              <a:spcAft>
                <a:spcPts val="0"/>
              </a:spcAft>
              <a:buNone/>
            </a:pPr>
            <a:r>
              <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US" sz="2200">
                <a:latin typeface="Calibri"/>
                <a:ea typeface="Calibri"/>
                <a:cs typeface="Calibri"/>
                <a:sym typeface="Calibri"/>
              </a:rPr>
              <a:t>Computers</a:t>
            </a:r>
            <a:endParaRPr b="1" sz="2200">
              <a:latin typeface="Calibri"/>
              <a:ea typeface="Calibri"/>
              <a:cs typeface="Calibri"/>
              <a:sym typeface="Calibri"/>
            </a:endParaRPr>
          </a:p>
          <a:p>
            <a:pPr indent="0" lvl="0" marL="457200" rtl="0" algn="l">
              <a:spcBef>
                <a:spcPts val="0"/>
              </a:spcBef>
              <a:spcAft>
                <a:spcPts val="0"/>
              </a:spcAft>
              <a:buNone/>
            </a:pPr>
            <a:r>
              <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US" sz="2200">
                <a:latin typeface="Calibri"/>
                <a:ea typeface="Calibri"/>
                <a:cs typeface="Calibri"/>
                <a:sym typeface="Calibri"/>
              </a:rPr>
              <a:t>Whiteboards</a:t>
            </a:r>
            <a:endParaRPr b="1" sz="2200">
              <a:latin typeface="Calibri"/>
              <a:ea typeface="Calibri"/>
              <a:cs typeface="Calibri"/>
              <a:sym typeface="Calibri"/>
            </a:endParaRPr>
          </a:p>
          <a:p>
            <a:pPr indent="0" lvl="0" marL="457200" rtl="0" algn="l">
              <a:spcBef>
                <a:spcPts val="0"/>
              </a:spcBef>
              <a:spcAft>
                <a:spcPts val="0"/>
              </a:spcAft>
              <a:buNone/>
            </a:pPr>
            <a:r>
              <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US" sz="2200">
                <a:latin typeface="Calibri"/>
                <a:ea typeface="Calibri"/>
                <a:cs typeface="Calibri"/>
                <a:sym typeface="Calibri"/>
              </a:rPr>
              <a:t>Children’s books</a:t>
            </a:r>
            <a:endParaRPr b="1" sz="2200">
              <a:latin typeface="Calibri"/>
              <a:ea typeface="Calibri"/>
              <a:cs typeface="Calibri"/>
              <a:sym typeface="Calibri"/>
            </a:endParaRPr>
          </a:p>
          <a:p>
            <a:pPr indent="0" lvl="0" marL="0" rtl="0" algn="l">
              <a:spcBef>
                <a:spcPts val="0"/>
              </a:spcBef>
              <a:spcAft>
                <a:spcPts val="0"/>
              </a:spcAft>
              <a:buNone/>
            </a:pPr>
            <a:r>
              <a:t/>
            </a:r>
            <a:endParaRPr sz="1900">
              <a:latin typeface="Source Sans Pro"/>
              <a:ea typeface="Source Sans Pro"/>
              <a:cs typeface="Source Sans Pro"/>
              <a:sym typeface="Source Sans Pr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gfc6d8f8493_1_88"/>
          <p:cNvPicPr preferRelativeResize="0"/>
          <p:nvPr/>
        </p:nvPicPr>
        <p:blipFill rotWithShape="1">
          <a:blip r:embed="rId3">
            <a:alphaModFix/>
          </a:blip>
          <a:srcRect b="0" l="0" r="0" t="0"/>
          <a:stretch/>
        </p:blipFill>
        <p:spPr>
          <a:xfrm>
            <a:off x="203200" y="203200"/>
            <a:ext cx="8600898" cy="6451596"/>
          </a:xfrm>
          <a:prstGeom prst="rect">
            <a:avLst/>
          </a:prstGeom>
          <a:noFill/>
          <a:ln>
            <a:noFill/>
          </a:ln>
        </p:spPr>
      </p:pic>
      <p:pic>
        <p:nvPicPr>
          <p:cNvPr id="307" name="Google Shape;307;gfc6d8f8493_1_88"/>
          <p:cNvPicPr preferRelativeResize="0"/>
          <p:nvPr/>
        </p:nvPicPr>
        <p:blipFill>
          <a:blip r:embed="rId4">
            <a:alphaModFix/>
          </a:blip>
          <a:stretch>
            <a:fillRect/>
          </a:stretch>
        </p:blipFill>
        <p:spPr>
          <a:xfrm>
            <a:off x="9007302" y="203200"/>
            <a:ext cx="2981508" cy="2236454"/>
          </a:xfrm>
          <a:prstGeom prst="rect">
            <a:avLst/>
          </a:prstGeom>
          <a:noFill/>
          <a:ln>
            <a:noFill/>
          </a:ln>
        </p:spPr>
      </p:pic>
      <p:pic>
        <p:nvPicPr>
          <p:cNvPr id="308" name="Google Shape;308;gfc6d8f8493_1_88"/>
          <p:cNvPicPr preferRelativeResize="0"/>
          <p:nvPr/>
        </p:nvPicPr>
        <p:blipFill rotWithShape="1">
          <a:blip r:embed="rId5">
            <a:alphaModFix/>
          </a:blip>
          <a:srcRect b="0" l="0" r="0" t="0"/>
          <a:stretch/>
        </p:blipFill>
        <p:spPr>
          <a:xfrm>
            <a:off x="9007302" y="2642851"/>
            <a:ext cx="2981508" cy="2236454"/>
          </a:xfrm>
          <a:prstGeom prst="rect">
            <a:avLst/>
          </a:prstGeom>
          <a:noFill/>
          <a:ln>
            <a:noFill/>
          </a:ln>
        </p:spPr>
      </p:pic>
      <p:sp>
        <p:nvSpPr>
          <p:cNvPr id="309" name="Google Shape;309;gfc6d8f8493_1_88"/>
          <p:cNvSpPr txBox="1"/>
          <p:nvPr/>
        </p:nvSpPr>
        <p:spPr>
          <a:xfrm>
            <a:off x="9032800" y="5053900"/>
            <a:ext cx="2981700" cy="1520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2"/>
              </a:buClr>
              <a:buSzPts val="1100"/>
              <a:buFont typeface="Arial"/>
              <a:buNone/>
            </a:pPr>
            <a:r>
              <a:rPr b="1" lang="en-US" sz="2000">
                <a:solidFill>
                  <a:schemeClr val="dk1"/>
                </a:solidFill>
                <a:latin typeface="Calibri"/>
                <a:ea typeface="Calibri"/>
                <a:cs typeface="Calibri"/>
                <a:sym typeface="Calibri"/>
              </a:rPr>
              <a:t>MCC Downtown Campus</a:t>
            </a:r>
            <a:endParaRPr b="1" sz="2000">
              <a:solidFill>
                <a:schemeClr val="dk1"/>
              </a:solidFill>
              <a:latin typeface="Calibri"/>
              <a:ea typeface="Calibri"/>
              <a:cs typeface="Calibri"/>
              <a:sym typeface="Calibri"/>
            </a:endParaRPr>
          </a:p>
          <a:p>
            <a:pPr indent="0" lvl="0" marL="0" rtl="0" algn="l">
              <a:spcBef>
                <a:spcPts val="0"/>
              </a:spcBef>
              <a:spcAft>
                <a:spcPts val="0"/>
              </a:spcAft>
              <a:buClr>
                <a:schemeClr val="dk2"/>
              </a:buClr>
              <a:buSzPts val="1100"/>
              <a:buFont typeface="Arial"/>
              <a:buNone/>
            </a:pPr>
            <a:r>
              <a:rPr b="1" lang="en-US" sz="2000">
                <a:solidFill>
                  <a:schemeClr val="dk1"/>
                </a:solidFill>
                <a:latin typeface="Calibri"/>
                <a:ea typeface="Calibri"/>
                <a:cs typeface="Calibri"/>
                <a:sym typeface="Calibri"/>
              </a:rPr>
              <a:t>Kress Learning Commons (440E)</a:t>
            </a:r>
            <a:endParaRPr b="1" sz="2000">
              <a:solidFill>
                <a:schemeClr val="dk1"/>
              </a:solidFill>
              <a:latin typeface="Calibri"/>
              <a:ea typeface="Calibri"/>
              <a:cs typeface="Calibri"/>
              <a:sym typeface="Calibri"/>
            </a:endParaRPr>
          </a:p>
          <a:p>
            <a:pPr indent="0" lvl="0" marL="0" rtl="0" algn="l">
              <a:spcBef>
                <a:spcPts val="0"/>
              </a:spcBef>
              <a:spcAft>
                <a:spcPts val="0"/>
              </a:spcAft>
              <a:buNone/>
            </a:pPr>
            <a:r>
              <a:t/>
            </a:r>
            <a:endParaRPr sz="1900">
              <a:latin typeface="Source Sans Pro"/>
              <a:ea typeface="Source Sans Pro"/>
              <a:cs typeface="Source Sans Pro"/>
              <a:sym typeface="Source Sans P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gfc6d8f8493_1_177"/>
          <p:cNvPicPr preferRelativeResize="0"/>
          <p:nvPr/>
        </p:nvPicPr>
        <p:blipFill rotWithShape="1">
          <a:blip r:embed="rId3">
            <a:alphaModFix/>
          </a:blip>
          <a:srcRect b="0" l="0" r="0" t="0"/>
          <a:stretch/>
        </p:blipFill>
        <p:spPr>
          <a:xfrm>
            <a:off x="7124700" y="203200"/>
            <a:ext cx="4839728" cy="6451612"/>
          </a:xfrm>
          <a:prstGeom prst="rect">
            <a:avLst/>
          </a:prstGeom>
          <a:noFill/>
          <a:ln>
            <a:noFill/>
          </a:ln>
        </p:spPr>
      </p:pic>
      <p:sp>
        <p:nvSpPr>
          <p:cNvPr id="315" name="Google Shape;315;gfc6d8f8493_1_177"/>
          <p:cNvSpPr txBox="1"/>
          <p:nvPr/>
        </p:nvSpPr>
        <p:spPr>
          <a:xfrm>
            <a:off x="295200" y="240600"/>
            <a:ext cx="5534100" cy="6312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800">
                <a:solidFill>
                  <a:schemeClr val="dk1"/>
                </a:solidFill>
              </a:rPr>
              <a:t>Kid kits!</a:t>
            </a:r>
            <a:endParaRPr b="1" sz="2800">
              <a:solidFill>
                <a:schemeClr val="dk1"/>
              </a:solidFill>
            </a:endParaRPr>
          </a:p>
          <a:p>
            <a:pPr indent="0" lvl="0" marL="0" rtl="0" algn="l">
              <a:spcBef>
                <a:spcPts val="0"/>
              </a:spcBef>
              <a:spcAft>
                <a:spcPts val="0"/>
              </a:spcAft>
              <a:buNone/>
            </a:pPr>
            <a:r>
              <a:t/>
            </a:r>
            <a:endParaRPr b="1" sz="1900">
              <a:latin typeface="Source Sans Pro"/>
              <a:ea typeface="Source Sans Pro"/>
              <a:cs typeface="Source Sans Pro"/>
              <a:sym typeface="Source Sans Pro"/>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Educational toys &amp; games</a:t>
            </a:r>
            <a:endParaRPr sz="2800">
              <a:solidFill>
                <a:schemeClr val="dk1"/>
              </a:solidFill>
              <a:latin typeface="Calibri"/>
              <a:ea typeface="Calibri"/>
              <a:cs typeface="Calibri"/>
              <a:sym typeface="Calibri"/>
            </a:endParaRPr>
          </a:p>
          <a:p>
            <a:pPr indent="0" lvl="0" marL="914400" rtl="0" algn="l">
              <a:spcBef>
                <a:spcPts val="0"/>
              </a:spcBef>
              <a:spcAft>
                <a:spcPts val="0"/>
              </a:spcAft>
              <a:buNone/>
            </a:pPr>
            <a:r>
              <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Sorted by age group</a:t>
            </a:r>
            <a:endParaRPr sz="2800">
              <a:solidFill>
                <a:schemeClr val="dk1"/>
              </a:solidFill>
              <a:latin typeface="Calibri"/>
              <a:ea typeface="Calibri"/>
              <a:cs typeface="Calibri"/>
              <a:sym typeface="Calibri"/>
            </a:endParaRPr>
          </a:p>
          <a:p>
            <a:pPr indent="0" lvl="0" marL="914400" rtl="0" algn="l">
              <a:spcBef>
                <a:spcPts val="0"/>
              </a:spcBef>
              <a:spcAft>
                <a:spcPts val="0"/>
              </a:spcAft>
              <a:buNone/>
            </a:pPr>
            <a:r>
              <a:t/>
            </a:r>
            <a:endParaRPr sz="28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Available for use either in the family-friendly study rooms or elsewhere in the library or learning commons. </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Times New Roman"/>
              <a:ea typeface="Times New Roman"/>
              <a:cs typeface="Times New Roman"/>
              <a:sym typeface="Times New Roman"/>
            </a:endParaRPr>
          </a:p>
          <a:p>
            <a:pPr indent="0" lvl="0" marL="0" rtl="0" algn="l">
              <a:spcBef>
                <a:spcPts val="0"/>
              </a:spcBef>
              <a:spcAft>
                <a:spcPts val="0"/>
              </a:spcAft>
              <a:buNone/>
            </a:pPr>
            <a:r>
              <a:t/>
            </a:r>
            <a:endParaRPr b="1" sz="2400">
              <a:latin typeface="Times New Roman"/>
              <a:ea typeface="Times New Roman"/>
              <a:cs typeface="Times New Roman"/>
              <a:sym typeface="Times New Roman"/>
            </a:endParaRPr>
          </a:p>
          <a:p>
            <a:pPr indent="0" lvl="0" marL="0" rtl="0" algn="l">
              <a:spcBef>
                <a:spcPts val="0"/>
              </a:spcBef>
              <a:spcAft>
                <a:spcPts val="0"/>
              </a:spcAft>
              <a:buNone/>
            </a:pPr>
            <a:r>
              <a:t/>
            </a:r>
            <a:endParaRPr sz="1900">
              <a:latin typeface="Source Sans Pro"/>
              <a:ea typeface="Source Sans Pro"/>
              <a:cs typeface="Source Sans Pro"/>
              <a:sym typeface="Source Sans Pr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descr="Older man in a video call" id="321" name="Google Shape;321;p8"/>
          <p:cNvPicPr preferRelativeResize="0"/>
          <p:nvPr/>
        </p:nvPicPr>
        <p:blipFill rotWithShape="1">
          <a:blip r:embed="rId3">
            <a:alphaModFix/>
          </a:blip>
          <a:srcRect b="26673" l="0" r="0" t="26673"/>
          <a:stretch/>
        </p:blipFill>
        <p:spPr>
          <a:xfrm>
            <a:off x="0" y="0"/>
            <a:ext cx="12192000" cy="3792071"/>
          </a:xfrm>
          <a:prstGeom prst="rect">
            <a:avLst/>
          </a:prstGeom>
          <a:noFill/>
          <a:ln>
            <a:noFill/>
          </a:ln>
        </p:spPr>
      </p:pic>
      <p:sp>
        <p:nvSpPr>
          <p:cNvPr id="322" name="Google Shape;322;p8"/>
          <p:cNvSpPr/>
          <p:nvPr/>
        </p:nvSpPr>
        <p:spPr>
          <a:xfrm>
            <a:off x="0" y="0"/>
            <a:ext cx="12192000" cy="3792071"/>
          </a:xfrm>
          <a:prstGeom prst="rect">
            <a:avLst/>
          </a:prstGeom>
          <a:solidFill>
            <a:srgbClr val="2E75B5">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8"/>
          <p:cNvSpPr txBox="1"/>
          <p:nvPr/>
        </p:nvSpPr>
        <p:spPr>
          <a:xfrm>
            <a:off x="948073" y="3974197"/>
            <a:ext cx="8120400" cy="169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rPr>
              <a:t>Stony Brook University Libraries supports those students with special requirements by providing an Accessibility Room; a specific room for those so registered students who will benefit from a private, quiet space. SBU’s Student Accessibility Support Center has worked with University Libraries to provide specialized software for the computer in the room.</a:t>
            </a:r>
            <a:endParaRPr sz="1800">
              <a:solidFill>
                <a:schemeClr val="dk1"/>
              </a:solidFill>
            </a:endParaRPr>
          </a:p>
          <a:p>
            <a:pPr indent="0" lvl="0" marL="0" marR="0" rtl="0" algn="l">
              <a:spcBef>
                <a:spcPts val="0"/>
              </a:spcBef>
              <a:spcAft>
                <a:spcPts val="0"/>
              </a:spcAft>
              <a:buNone/>
            </a:pPr>
            <a:r>
              <a:t/>
            </a:r>
            <a:endParaRPr/>
          </a:p>
        </p:txBody>
      </p:sp>
      <p:sp>
        <p:nvSpPr>
          <p:cNvPr id="324" name="Google Shape;324;p8"/>
          <p:cNvSpPr txBox="1"/>
          <p:nvPr/>
        </p:nvSpPr>
        <p:spPr>
          <a:xfrm>
            <a:off x="603345" y="2553175"/>
            <a:ext cx="8820900" cy="55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rPr>
              <a:t>University Libraries’ </a:t>
            </a:r>
            <a:r>
              <a:rPr b="1" lang="en-US" sz="3000">
                <a:solidFill>
                  <a:schemeClr val="lt1"/>
                </a:solidFill>
                <a:latin typeface="Arial"/>
                <a:ea typeface="Arial"/>
                <a:cs typeface="Arial"/>
                <a:sym typeface="Arial"/>
              </a:rPr>
              <a:t>Accessibility Room</a:t>
            </a:r>
            <a:endParaRPr sz="1800">
              <a:solidFill>
                <a:schemeClr val="lt1"/>
              </a:solidFill>
              <a:latin typeface="Calibri"/>
              <a:ea typeface="Calibri"/>
              <a:cs typeface="Calibri"/>
              <a:sym typeface="Calibri"/>
            </a:endParaRPr>
          </a:p>
        </p:txBody>
      </p:sp>
      <p:grpSp>
        <p:nvGrpSpPr>
          <p:cNvPr id="325" name="Google Shape;325;p8"/>
          <p:cNvGrpSpPr/>
          <p:nvPr/>
        </p:nvGrpSpPr>
        <p:grpSpPr>
          <a:xfrm>
            <a:off x="1" y="6138332"/>
            <a:ext cx="12192000" cy="719667"/>
            <a:chOff x="1" y="6138332"/>
            <a:chExt cx="12192000" cy="719667"/>
          </a:xfrm>
        </p:grpSpPr>
        <p:sp>
          <p:nvSpPr>
            <p:cNvPr id="326" name="Google Shape;326;p8"/>
            <p:cNvSpPr/>
            <p:nvPr/>
          </p:nvSpPr>
          <p:spPr>
            <a:xfrm>
              <a:off x="1" y="6138332"/>
              <a:ext cx="12192000" cy="719667"/>
            </a:xfrm>
            <a:prstGeom prst="rect">
              <a:avLst/>
            </a:prstGeom>
            <a:gradFill>
              <a:gsLst>
                <a:gs pos="0">
                  <a:srgbClr val="1F3864"/>
                </a:gs>
                <a:gs pos="10000">
                  <a:srgbClr val="1F3864"/>
                </a:gs>
                <a:gs pos="100000">
                  <a:srgbClr val="00B0F0"/>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Source Sans Pro"/>
                <a:ea typeface="Source Sans Pro"/>
                <a:cs typeface="Source Sans Pro"/>
                <a:sym typeface="Source Sans Pro"/>
              </a:endParaRPr>
            </a:p>
          </p:txBody>
        </p:sp>
        <p:pic>
          <p:nvPicPr>
            <p:cNvPr descr="A picture containing object&#10;&#10;Description automatically generated" id="327" name="Google Shape;327;p8"/>
            <p:cNvPicPr preferRelativeResize="0"/>
            <p:nvPr/>
          </p:nvPicPr>
          <p:blipFill rotWithShape="1">
            <a:blip r:embed="rId4">
              <a:alphaModFix/>
            </a:blip>
            <a:srcRect b="2864" l="0" r="6838" t="87161"/>
            <a:stretch/>
          </p:blipFill>
          <p:spPr>
            <a:xfrm>
              <a:off x="5251011" y="6138332"/>
              <a:ext cx="6940989" cy="719667"/>
            </a:xfrm>
            <a:prstGeom prst="rect">
              <a:avLst/>
            </a:prstGeom>
            <a:noFill/>
            <a:ln>
              <a:noFill/>
            </a:ln>
          </p:spPr>
        </p:pic>
        <p:pic>
          <p:nvPicPr>
            <p:cNvPr id="328" name="Google Shape;328;p8"/>
            <p:cNvPicPr preferRelativeResize="0"/>
            <p:nvPr/>
          </p:nvPicPr>
          <p:blipFill rotWithShape="1">
            <a:blip r:embed="rId5">
              <a:alphaModFix/>
            </a:blip>
            <a:srcRect b="0" l="0" r="0" t="0"/>
            <a:stretch/>
          </p:blipFill>
          <p:spPr>
            <a:xfrm>
              <a:off x="952466" y="6285466"/>
              <a:ext cx="435078" cy="354589"/>
            </a:xfrm>
            <a:prstGeom prst="rect">
              <a:avLst/>
            </a:prstGeom>
            <a:noFill/>
            <a:ln>
              <a:noFill/>
            </a:ln>
          </p:spPr>
        </p:pic>
        <p:pic>
          <p:nvPicPr>
            <p:cNvPr id="329" name="Google Shape;329;p8"/>
            <p:cNvPicPr preferRelativeResize="0"/>
            <p:nvPr/>
          </p:nvPicPr>
          <p:blipFill rotWithShape="1">
            <a:blip r:embed="rId6">
              <a:alphaModFix/>
            </a:blip>
            <a:srcRect b="0" l="0" r="0" t="0"/>
            <a:stretch/>
          </p:blipFill>
          <p:spPr>
            <a:xfrm>
              <a:off x="1587839" y="6262995"/>
              <a:ext cx="413343" cy="413343"/>
            </a:xfrm>
            <a:prstGeom prst="rect">
              <a:avLst/>
            </a:prstGeom>
            <a:noFill/>
            <a:ln>
              <a:noFill/>
            </a:ln>
          </p:spPr>
        </p:pic>
        <p:sp>
          <p:nvSpPr>
            <p:cNvPr id="330" name="Google Shape;330;p8"/>
            <p:cNvSpPr txBox="1"/>
            <p:nvPr/>
          </p:nvSpPr>
          <p:spPr>
            <a:xfrm>
              <a:off x="9109166" y="6257340"/>
              <a:ext cx="2853813"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Arial"/>
                  <a:ea typeface="Arial"/>
                  <a:cs typeface="Arial"/>
                  <a:sym typeface="Arial"/>
                </a:rPr>
                <a:t>www.suny.edu</a:t>
              </a:r>
              <a:endParaRPr sz="2000">
                <a:solidFill>
                  <a:schemeClr val="lt1"/>
                </a:solidFill>
                <a:latin typeface="Arial"/>
                <a:ea typeface="Arial"/>
                <a:cs typeface="Arial"/>
                <a:sym typeface="Arial"/>
              </a:endParaRPr>
            </a:p>
          </p:txBody>
        </p:sp>
        <p:pic>
          <p:nvPicPr>
            <p:cNvPr id="331" name="Google Shape;331;p8"/>
            <p:cNvPicPr preferRelativeResize="0"/>
            <p:nvPr/>
          </p:nvPicPr>
          <p:blipFill rotWithShape="1">
            <a:blip r:embed="rId7">
              <a:alphaModFix/>
            </a:blip>
            <a:srcRect b="0" l="0" r="0" t="0"/>
            <a:stretch/>
          </p:blipFill>
          <p:spPr>
            <a:xfrm>
              <a:off x="295285" y="6261597"/>
              <a:ext cx="413343" cy="416838"/>
            </a:xfrm>
            <a:prstGeom prst="rect">
              <a:avLst/>
            </a:prstGeom>
            <a:noFill/>
            <a:ln>
              <a:noFill/>
            </a:ln>
          </p:spPr>
        </p:pic>
        <p:pic>
          <p:nvPicPr>
            <p:cNvPr id="332" name="Google Shape;332;p8"/>
            <p:cNvPicPr preferRelativeResize="0"/>
            <p:nvPr/>
          </p:nvPicPr>
          <p:blipFill rotWithShape="1">
            <a:blip r:embed="rId8">
              <a:alphaModFix/>
            </a:blip>
            <a:srcRect b="0" l="0" r="0" t="0"/>
            <a:stretch/>
          </p:blipFill>
          <p:spPr>
            <a:xfrm>
              <a:off x="2253567" y="6271376"/>
              <a:ext cx="543283" cy="382767"/>
            </a:xfrm>
            <a:prstGeom prst="rect">
              <a:avLst/>
            </a:prstGeom>
            <a:noFill/>
            <a:ln>
              <a:noFill/>
            </a:ln>
          </p:spPr>
        </p:pic>
      </p:grpSp>
      <p:sp>
        <p:nvSpPr>
          <p:cNvPr id="333" name="Google Shape;333;p8"/>
          <p:cNvSpPr txBox="1"/>
          <p:nvPr/>
        </p:nvSpPr>
        <p:spPr>
          <a:xfrm>
            <a:off x="605987" y="3118750"/>
            <a:ext cx="10679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Lisa Socci  	lisa.socci@stonybrook.edu</a:t>
            </a: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grpSp>
        <p:nvGrpSpPr>
          <p:cNvPr id="339" name="Google Shape;339;gf891c54eca_0_3"/>
          <p:cNvGrpSpPr/>
          <p:nvPr/>
        </p:nvGrpSpPr>
        <p:grpSpPr>
          <a:xfrm>
            <a:off x="1" y="6138332"/>
            <a:ext cx="12192000" cy="719700"/>
            <a:chOff x="1" y="6138332"/>
            <a:chExt cx="12192000" cy="719700"/>
          </a:xfrm>
        </p:grpSpPr>
        <p:sp>
          <p:nvSpPr>
            <p:cNvPr id="340" name="Google Shape;340;gf891c54eca_0_3"/>
            <p:cNvSpPr/>
            <p:nvPr/>
          </p:nvSpPr>
          <p:spPr>
            <a:xfrm>
              <a:off x="1" y="6138332"/>
              <a:ext cx="12192000" cy="719700"/>
            </a:xfrm>
            <a:prstGeom prst="rect">
              <a:avLst/>
            </a:prstGeom>
            <a:gradFill>
              <a:gsLst>
                <a:gs pos="0">
                  <a:srgbClr val="1F3864"/>
                </a:gs>
                <a:gs pos="10000">
                  <a:srgbClr val="1F3864"/>
                </a:gs>
                <a:gs pos="100000">
                  <a:srgbClr val="00B0F0"/>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Source Sans Pro"/>
                <a:ea typeface="Source Sans Pro"/>
                <a:cs typeface="Source Sans Pro"/>
                <a:sym typeface="Source Sans Pro"/>
              </a:endParaRPr>
            </a:p>
          </p:txBody>
        </p:sp>
        <p:pic>
          <p:nvPicPr>
            <p:cNvPr descr="A picture containing object&#10;&#10;Description automatically generated" id="341" name="Google Shape;341;gf891c54eca_0_3"/>
            <p:cNvPicPr preferRelativeResize="0"/>
            <p:nvPr/>
          </p:nvPicPr>
          <p:blipFill rotWithShape="1">
            <a:blip r:embed="rId3">
              <a:alphaModFix/>
            </a:blip>
            <a:srcRect b="2865" l="0" r="6838" t="87160"/>
            <a:stretch/>
          </p:blipFill>
          <p:spPr>
            <a:xfrm>
              <a:off x="5251011" y="6138332"/>
              <a:ext cx="6940990" cy="719668"/>
            </a:xfrm>
            <a:prstGeom prst="rect">
              <a:avLst/>
            </a:prstGeom>
            <a:noFill/>
            <a:ln>
              <a:noFill/>
            </a:ln>
          </p:spPr>
        </p:pic>
        <p:pic>
          <p:nvPicPr>
            <p:cNvPr id="342" name="Google Shape;342;gf891c54eca_0_3"/>
            <p:cNvPicPr preferRelativeResize="0"/>
            <p:nvPr/>
          </p:nvPicPr>
          <p:blipFill rotWithShape="1">
            <a:blip r:embed="rId4">
              <a:alphaModFix/>
            </a:blip>
            <a:srcRect b="0" l="0" r="0" t="0"/>
            <a:stretch/>
          </p:blipFill>
          <p:spPr>
            <a:xfrm>
              <a:off x="952466" y="6285466"/>
              <a:ext cx="435079" cy="354590"/>
            </a:xfrm>
            <a:prstGeom prst="rect">
              <a:avLst/>
            </a:prstGeom>
            <a:noFill/>
            <a:ln>
              <a:noFill/>
            </a:ln>
          </p:spPr>
        </p:pic>
        <p:pic>
          <p:nvPicPr>
            <p:cNvPr id="343" name="Google Shape;343;gf891c54eca_0_3"/>
            <p:cNvPicPr preferRelativeResize="0"/>
            <p:nvPr/>
          </p:nvPicPr>
          <p:blipFill rotWithShape="1">
            <a:blip r:embed="rId5">
              <a:alphaModFix/>
            </a:blip>
            <a:srcRect b="0" l="0" r="0" t="0"/>
            <a:stretch/>
          </p:blipFill>
          <p:spPr>
            <a:xfrm>
              <a:off x="1587839" y="6262995"/>
              <a:ext cx="413343" cy="413342"/>
            </a:xfrm>
            <a:prstGeom prst="rect">
              <a:avLst/>
            </a:prstGeom>
            <a:noFill/>
            <a:ln>
              <a:noFill/>
            </a:ln>
          </p:spPr>
        </p:pic>
        <p:sp>
          <p:nvSpPr>
            <p:cNvPr id="344" name="Google Shape;344;gf891c54eca_0_3"/>
            <p:cNvSpPr txBox="1"/>
            <p:nvPr/>
          </p:nvSpPr>
          <p:spPr>
            <a:xfrm>
              <a:off x="9109166" y="6257340"/>
              <a:ext cx="2853900" cy="4002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Arial"/>
                  <a:ea typeface="Arial"/>
                  <a:cs typeface="Arial"/>
                  <a:sym typeface="Arial"/>
                </a:rPr>
                <a:t>www.suny.edu</a:t>
              </a:r>
              <a:endParaRPr sz="2000">
                <a:solidFill>
                  <a:schemeClr val="lt1"/>
                </a:solidFill>
                <a:latin typeface="Arial"/>
                <a:ea typeface="Arial"/>
                <a:cs typeface="Arial"/>
                <a:sym typeface="Arial"/>
              </a:endParaRPr>
            </a:p>
          </p:txBody>
        </p:sp>
        <p:pic>
          <p:nvPicPr>
            <p:cNvPr id="345" name="Google Shape;345;gf891c54eca_0_3"/>
            <p:cNvPicPr preferRelativeResize="0"/>
            <p:nvPr/>
          </p:nvPicPr>
          <p:blipFill rotWithShape="1">
            <a:blip r:embed="rId6">
              <a:alphaModFix/>
            </a:blip>
            <a:srcRect b="0" l="0" r="0" t="0"/>
            <a:stretch/>
          </p:blipFill>
          <p:spPr>
            <a:xfrm>
              <a:off x="295285" y="6261597"/>
              <a:ext cx="413343" cy="416839"/>
            </a:xfrm>
            <a:prstGeom prst="rect">
              <a:avLst/>
            </a:prstGeom>
            <a:noFill/>
            <a:ln>
              <a:noFill/>
            </a:ln>
          </p:spPr>
        </p:pic>
        <p:pic>
          <p:nvPicPr>
            <p:cNvPr id="346" name="Google Shape;346;gf891c54eca_0_3"/>
            <p:cNvPicPr preferRelativeResize="0"/>
            <p:nvPr/>
          </p:nvPicPr>
          <p:blipFill rotWithShape="1">
            <a:blip r:embed="rId7">
              <a:alphaModFix/>
            </a:blip>
            <a:srcRect b="0" l="0" r="0" t="0"/>
            <a:stretch/>
          </p:blipFill>
          <p:spPr>
            <a:xfrm>
              <a:off x="2253567" y="6271376"/>
              <a:ext cx="543284" cy="382766"/>
            </a:xfrm>
            <a:prstGeom prst="rect">
              <a:avLst/>
            </a:prstGeom>
            <a:noFill/>
            <a:ln>
              <a:noFill/>
            </a:ln>
          </p:spPr>
        </p:pic>
      </p:grpSp>
      <p:pic>
        <p:nvPicPr>
          <p:cNvPr id="347" name="Google Shape;347;gf891c54eca_0_3"/>
          <p:cNvPicPr preferRelativeResize="0"/>
          <p:nvPr/>
        </p:nvPicPr>
        <p:blipFill>
          <a:blip r:embed="rId8">
            <a:alphaModFix/>
          </a:blip>
          <a:stretch>
            <a:fillRect/>
          </a:stretch>
        </p:blipFill>
        <p:spPr>
          <a:xfrm>
            <a:off x="0" y="0"/>
            <a:ext cx="12192000" cy="61383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9"/>
          <p:cNvSpPr/>
          <p:nvPr/>
        </p:nvSpPr>
        <p:spPr>
          <a:xfrm>
            <a:off x="0" y="-401175"/>
            <a:ext cx="12192000" cy="7259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9"/>
          <p:cNvSpPr/>
          <p:nvPr/>
        </p:nvSpPr>
        <p:spPr>
          <a:xfrm>
            <a:off x="0" y="-401175"/>
            <a:ext cx="4531800" cy="676230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9"/>
          <p:cNvSpPr txBox="1"/>
          <p:nvPr/>
        </p:nvSpPr>
        <p:spPr>
          <a:xfrm>
            <a:off x="5088883" y="1699344"/>
            <a:ext cx="6053100" cy="345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solidFill>
                  <a:schemeClr val="lt1"/>
                </a:solidFill>
              </a:rPr>
              <a:t>A patron wishing to use the Accessibility Room will only need to tell our staff the password provided by SBU SASC, no identification required.</a:t>
            </a:r>
            <a:endParaRPr sz="1500">
              <a:solidFill>
                <a:schemeClr val="lt1"/>
              </a:solidFill>
            </a:endParaRPr>
          </a:p>
          <a:p>
            <a:pPr indent="0" lvl="0" marL="0" marR="0" rtl="0" algn="l">
              <a:spcBef>
                <a:spcPts val="0"/>
              </a:spcBef>
              <a:spcAft>
                <a:spcPts val="0"/>
              </a:spcAft>
              <a:buNone/>
            </a:pPr>
            <a:r>
              <a:t/>
            </a:r>
            <a:endParaRPr sz="1500">
              <a:solidFill>
                <a:schemeClr val="lt1"/>
              </a:solidFill>
            </a:endParaRPr>
          </a:p>
          <a:p>
            <a:pPr indent="0" lvl="0" marL="0" marR="0" rtl="0" algn="l">
              <a:spcBef>
                <a:spcPts val="0"/>
              </a:spcBef>
              <a:spcAft>
                <a:spcPts val="0"/>
              </a:spcAft>
              <a:buNone/>
            </a:pPr>
            <a:r>
              <a:rPr lang="en-US" sz="1500">
                <a:solidFill>
                  <a:schemeClr val="lt1"/>
                </a:solidFill>
              </a:rPr>
              <a:t>Our staff will escort the patron to and unlock the room, noting only the time of entry.</a:t>
            </a:r>
            <a:endParaRPr sz="1500">
              <a:solidFill>
                <a:schemeClr val="lt1"/>
              </a:solidFill>
            </a:endParaRPr>
          </a:p>
          <a:p>
            <a:pPr indent="0" lvl="0" marL="0" marR="0" rtl="0" algn="l">
              <a:spcBef>
                <a:spcPts val="0"/>
              </a:spcBef>
              <a:spcAft>
                <a:spcPts val="0"/>
              </a:spcAft>
              <a:buNone/>
            </a:pPr>
            <a:r>
              <a:t/>
            </a:r>
            <a:endParaRPr sz="1500">
              <a:solidFill>
                <a:schemeClr val="lt1"/>
              </a:solidFill>
            </a:endParaRPr>
          </a:p>
          <a:p>
            <a:pPr indent="0" lvl="0" marL="0" marR="0" rtl="0" algn="l">
              <a:spcBef>
                <a:spcPts val="0"/>
              </a:spcBef>
              <a:spcAft>
                <a:spcPts val="0"/>
              </a:spcAft>
              <a:buNone/>
            </a:pPr>
            <a:r>
              <a:rPr lang="en-US" sz="1500">
                <a:solidFill>
                  <a:schemeClr val="lt1"/>
                </a:solidFill>
              </a:rPr>
              <a:t>Only one patron may use the room at a time.</a:t>
            </a:r>
            <a:endParaRPr sz="1500">
              <a:solidFill>
                <a:schemeClr val="lt1"/>
              </a:solidFill>
            </a:endParaRPr>
          </a:p>
          <a:p>
            <a:pPr indent="0" lvl="0" marL="0" marR="0" rtl="0" algn="l">
              <a:spcBef>
                <a:spcPts val="0"/>
              </a:spcBef>
              <a:spcAft>
                <a:spcPts val="0"/>
              </a:spcAft>
              <a:buNone/>
            </a:pPr>
            <a:r>
              <a:t/>
            </a:r>
            <a:endParaRPr sz="15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US" sz="1500">
                <a:solidFill>
                  <a:schemeClr val="lt1"/>
                </a:solidFill>
              </a:rPr>
              <a:t>There are no time limits a student can use the room; however, if a student has been in the room for 2 or more hours and another student requests to use it, the first student will be asked to vacate.</a:t>
            </a:r>
            <a:endParaRPr sz="1500">
              <a:solidFill>
                <a:schemeClr val="lt1"/>
              </a:solidFill>
            </a:endParaRPr>
          </a:p>
          <a:p>
            <a:pPr indent="0" lvl="0" marL="0" marR="0" rtl="0" algn="l">
              <a:spcBef>
                <a:spcPts val="0"/>
              </a:spcBef>
              <a:spcAft>
                <a:spcPts val="0"/>
              </a:spcAft>
              <a:buNone/>
            </a:pPr>
            <a:r>
              <a:t/>
            </a:r>
            <a:endParaRPr sz="1500">
              <a:solidFill>
                <a:schemeClr val="lt1"/>
              </a:solidFill>
            </a:endParaRPr>
          </a:p>
          <a:p>
            <a:pPr indent="0" lvl="0" marL="0" marR="0" rtl="0" algn="l">
              <a:spcBef>
                <a:spcPts val="0"/>
              </a:spcBef>
              <a:spcAft>
                <a:spcPts val="0"/>
              </a:spcAft>
              <a:buNone/>
            </a:pPr>
            <a:r>
              <a:t/>
            </a:r>
            <a:endParaRPr sz="1700"/>
          </a:p>
        </p:txBody>
      </p:sp>
      <p:sp>
        <p:nvSpPr>
          <p:cNvPr id="355" name="Google Shape;355;p9"/>
          <p:cNvSpPr txBox="1"/>
          <p:nvPr/>
        </p:nvSpPr>
        <p:spPr>
          <a:xfrm>
            <a:off x="6306709" y="869278"/>
            <a:ext cx="43119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rPr>
              <a:t>Policies &amp; Procedures</a:t>
            </a:r>
            <a:r>
              <a:rPr b="1" lang="en-US" sz="2400">
                <a:solidFill>
                  <a:schemeClr val="lt1"/>
                </a:solidFill>
                <a:latin typeface="Arial"/>
                <a:ea typeface="Arial"/>
                <a:cs typeface="Arial"/>
                <a:sym typeface="Arial"/>
              </a:rPr>
              <a:t> </a:t>
            </a:r>
            <a:endParaRPr b="1" sz="2400">
              <a:solidFill>
                <a:schemeClr val="lt1"/>
              </a:solidFill>
              <a:latin typeface="Arial"/>
              <a:ea typeface="Arial"/>
              <a:cs typeface="Arial"/>
              <a:sym typeface="Arial"/>
            </a:endParaRPr>
          </a:p>
        </p:txBody>
      </p:sp>
      <p:pic>
        <p:nvPicPr>
          <p:cNvPr id="356" name="Google Shape;356;p9"/>
          <p:cNvPicPr preferRelativeResize="0"/>
          <p:nvPr/>
        </p:nvPicPr>
        <p:blipFill rotWithShape="1">
          <a:blip r:embed="rId3">
            <a:alphaModFix/>
          </a:blip>
          <a:srcRect b="0" l="0" r="-8514" t="0"/>
          <a:stretch/>
        </p:blipFill>
        <p:spPr>
          <a:xfrm>
            <a:off x="340570" y="-146376"/>
            <a:ext cx="1854805" cy="831001"/>
          </a:xfrm>
          <a:prstGeom prst="rect">
            <a:avLst/>
          </a:prstGeom>
          <a:noFill/>
          <a:ln>
            <a:noFill/>
          </a:ln>
        </p:spPr>
      </p:pic>
      <p:sp>
        <p:nvSpPr>
          <p:cNvPr id="357" name="Google Shape;357;p9"/>
          <p:cNvSpPr txBox="1"/>
          <p:nvPr/>
        </p:nvSpPr>
        <p:spPr>
          <a:xfrm>
            <a:off x="424200" y="1053113"/>
            <a:ext cx="3683400" cy="4910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solidFill>
                <a:schemeClr val="lt1"/>
              </a:solidFill>
            </a:endParaRPr>
          </a:p>
          <a:p>
            <a:pPr indent="-317500" lvl="0" marL="457200" marR="0" rtl="0" algn="l">
              <a:spcBef>
                <a:spcPts val="0"/>
              </a:spcBef>
              <a:spcAft>
                <a:spcPts val="0"/>
              </a:spcAft>
              <a:buClr>
                <a:schemeClr val="lt1"/>
              </a:buClr>
              <a:buSzPts val="1400"/>
              <a:buChar char="●"/>
            </a:pPr>
            <a:r>
              <a:rPr lang="en-US">
                <a:solidFill>
                  <a:schemeClr val="lt1"/>
                </a:solidFill>
              </a:rPr>
              <a:t>Adjustable height computer desk</a:t>
            </a:r>
            <a:endParaRPr>
              <a:solidFill>
                <a:schemeClr val="lt1"/>
              </a:solidFill>
            </a:endParaRPr>
          </a:p>
          <a:p>
            <a:pPr indent="-317500" lvl="0" marL="457200" marR="0" rtl="0" algn="l">
              <a:spcBef>
                <a:spcPts val="0"/>
              </a:spcBef>
              <a:spcAft>
                <a:spcPts val="0"/>
              </a:spcAft>
              <a:buClr>
                <a:schemeClr val="lt1"/>
              </a:buClr>
              <a:buSzPts val="1400"/>
              <a:buChar char="●"/>
            </a:pPr>
            <a:r>
              <a:rPr lang="en-US">
                <a:solidFill>
                  <a:schemeClr val="lt1"/>
                </a:solidFill>
              </a:rPr>
              <a:t>Separate adjustable height study desk </a:t>
            </a:r>
            <a:endParaRPr>
              <a:solidFill>
                <a:schemeClr val="lt1"/>
              </a:solidFill>
            </a:endParaRPr>
          </a:p>
          <a:p>
            <a:pPr indent="-317500" lvl="0" marL="457200" marR="0" rtl="0" algn="l">
              <a:spcBef>
                <a:spcPts val="0"/>
              </a:spcBef>
              <a:spcAft>
                <a:spcPts val="0"/>
              </a:spcAft>
              <a:buClr>
                <a:schemeClr val="lt1"/>
              </a:buClr>
              <a:buSzPts val="1400"/>
              <a:buChar char="●"/>
            </a:pPr>
            <a:r>
              <a:rPr lang="en-US">
                <a:solidFill>
                  <a:schemeClr val="lt1"/>
                </a:solidFill>
              </a:rPr>
              <a:t>Specialized computer software</a:t>
            </a:r>
            <a:endParaRPr>
              <a:solidFill>
                <a:schemeClr val="lt1"/>
              </a:solidFill>
            </a:endParaRPr>
          </a:p>
          <a:p>
            <a:pPr indent="-317500" lvl="1" marL="914400" marR="0" rtl="0" algn="l">
              <a:spcBef>
                <a:spcPts val="0"/>
              </a:spcBef>
              <a:spcAft>
                <a:spcPts val="0"/>
              </a:spcAft>
              <a:buClr>
                <a:schemeClr val="lt1"/>
              </a:buClr>
              <a:buSzPts val="1400"/>
              <a:buChar char="○"/>
            </a:pPr>
            <a:r>
              <a:rPr lang="en-US">
                <a:solidFill>
                  <a:schemeClr val="lt1"/>
                </a:solidFill>
              </a:rPr>
              <a:t>ZoomText Magnifier  </a:t>
            </a:r>
            <a:endParaRPr>
              <a:solidFill>
                <a:schemeClr val="lt1"/>
              </a:solidFill>
            </a:endParaRPr>
          </a:p>
          <a:p>
            <a:pPr indent="-317500" lvl="2" marL="1371600" marR="0" rtl="0" algn="l">
              <a:spcBef>
                <a:spcPts val="0"/>
              </a:spcBef>
              <a:spcAft>
                <a:spcPts val="0"/>
              </a:spcAft>
              <a:buClr>
                <a:schemeClr val="lt1"/>
              </a:buClr>
              <a:buSzPts val="1400"/>
              <a:buChar char="■"/>
            </a:pPr>
            <a:r>
              <a:rPr lang="en-US">
                <a:solidFill>
                  <a:schemeClr val="lt1"/>
                </a:solidFill>
              </a:rPr>
              <a:t>Enlarges and enhances everything on the computer screen, making all applications easy to see and use.</a:t>
            </a:r>
            <a:endParaRPr>
              <a:solidFill>
                <a:schemeClr val="lt1"/>
              </a:solidFill>
            </a:endParaRPr>
          </a:p>
          <a:p>
            <a:pPr indent="-317500" lvl="1" marL="914400" marR="0" rtl="0" algn="l">
              <a:spcBef>
                <a:spcPts val="0"/>
              </a:spcBef>
              <a:spcAft>
                <a:spcPts val="0"/>
              </a:spcAft>
              <a:buClr>
                <a:schemeClr val="lt1"/>
              </a:buClr>
              <a:buSzPts val="1400"/>
              <a:buChar char="○"/>
            </a:pPr>
            <a:r>
              <a:rPr lang="en-US">
                <a:solidFill>
                  <a:schemeClr val="lt1"/>
                </a:solidFill>
              </a:rPr>
              <a:t>Dragon Naturally Speaking </a:t>
            </a:r>
            <a:endParaRPr>
              <a:solidFill>
                <a:schemeClr val="lt1"/>
              </a:solidFill>
            </a:endParaRPr>
          </a:p>
          <a:p>
            <a:pPr indent="-317500" lvl="2" marL="1371600" marR="0" rtl="0" algn="l">
              <a:spcBef>
                <a:spcPts val="0"/>
              </a:spcBef>
              <a:spcAft>
                <a:spcPts val="0"/>
              </a:spcAft>
              <a:buClr>
                <a:schemeClr val="lt1"/>
              </a:buClr>
              <a:buSzPts val="1400"/>
              <a:buChar char="■"/>
            </a:pPr>
            <a:r>
              <a:rPr lang="en-US">
                <a:solidFill>
                  <a:schemeClr val="lt1"/>
                </a:solidFill>
              </a:rPr>
              <a:t>Speech recognition program used for dictation and speech to text conversion.  Microphone is setup at the workstation.</a:t>
            </a:r>
            <a:endParaRPr>
              <a:solidFill>
                <a:schemeClr val="lt1"/>
              </a:solidFill>
            </a:endParaRPr>
          </a:p>
          <a:p>
            <a:pPr indent="-317500" lvl="1" marL="914400" marR="0" rtl="0" algn="l">
              <a:spcBef>
                <a:spcPts val="0"/>
              </a:spcBef>
              <a:spcAft>
                <a:spcPts val="0"/>
              </a:spcAft>
              <a:buClr>
                <a:schemeClr val="lt1"/>
              </a:buClr>
              <a:buSzPts val="1400"/>
              <a:buChar char="○"/>
            </a:pPr>
            <a:r>
              <a:rPr lang="en-US">
                <a:solidFill>
                  <a:schemeClr val="lt1"/>
                </a:solidFill>
              </a:rPr>
              <a:t>JAWS (Job Access With Speech)</a:t>
            </a:r>
            <a:endParaRPr>
              <a:solidFill>
                <a:schemeClr val="lt1"/>
              </a:solidFill>
            </a:endParaRPr>
          </a:p>
          <a:p>
            <a:pPr indent="-317500" lvl="2" marL="1371600" marR="0" rtl="0" algn="l">
              <a:spcBef>
                <a:spcPts val="0"/>
              </a:spcBef>
              <a:spcAft>
                <a:spcPts val="0"/>
              </a:spcAft>
              <a:buClr>
                <a:schemeClr val="lt1"/>
              </a:buClr>
              <a:buSzPts val="1400"/>
              <a:buChar char="■"/>
            </a:pPr>
            <a:r>
              <a:rPr lang="en-US">
                <a:solidFill>
                  <a:schemeClr val="lt1"/>
                </a:solidFill>
              </a:rPr>
              <a:t>A screen reader, providing speech output for the content on the PC screen.</a:t>
            </a:r>
            <a:endParaRPr>
              <a:solidFill>
                <a:schemeClr val="lt1"/>
              </a:solidFill>
            </a:endParaRPr>
          </a:p>
          <a:p>
            <a:pPr indent="0" lvl="0" marL="457200" marR="0" rtl="0" algn="l">
              <a:spcBef>
                <a:spcPts val="0"/>
              </a:spcBef>
              <a:spcAft>
                <a:spcPts val="0"/>
              </a:spcAft>
              <a:buNone/>
            </a:pPr>
            <a:r>
              <a:t/>
            </a:r>
            <a:endParaRPr sz="1900"/>
          </a:p>
        </p:txBody>
      </p:sp>
      <p:sp>
        <p:nvSpPr>
          <p:cNvPr id="358" name="Google Shape;358;p9"/>
          <p:cNvSpPr txBox="1"/>
          <p:nvPr/>
        </p:nvSpPr>
        <p:spPr>
          <a:xfrm>
            <a:off x="1127425" y="684621"/>
            <a:ext cx="31104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rPr>
              <a:t>Room Features</a:t>
            </a:r>
            <a:endParaRPr b="1" sz="2400">
              <a:solidFill>
                <a:schemeClr val="lt1"/>
              </a:solidFill>
            </a:endParaRPr>
          </a:p>
        </p:txBody>
      </p:sp>
      <p:grpSp>
        <p:nvGrpSpPr>
          <p:cNvPr id="359" name="Google Shape;359;p9"/>
          <p:cNvGrpSpPr/>
          <p:nvPr/>
        </p:nvGrpSpPr>
        <p:grpSpPr>
          <a:xfrm>
            <a:off x="1" y="6147040"/>
            <a:ext cx="12192000" cy="719668"/>
            <a:chOff x="1" y="6138331"/>
            <a:chExt cx="12192000" cy="719668"/>
          </a:xfrm>
        </p:grpSpPr>
        <p:sp>
          <p:nvSpPr>
            <p:cNvPr id="360" name="Google Shape;360;p9"/>
            <p:cNvSpPr/>
            <p:nvPr/>
          </p:nvSpPr>
          <p:spPr>
            <a:xfrm>
              <a:off x="1" y="6138332"/>
              <a:ext cx="12192000" cy="7196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Source Sans Pro"/>
                <a:ea typeface="Source Sans Pro"/>
                <a:cs typeface="Source Sans Pro"/>
                <a:sym typeface="Source Sans Pro"/>
              </a:endParaRPr>
            </a:p>
          </p:txBody>
        </p:sp>
        <p:pic>
          <p:nvPicPr>
            <p:cNvPr descr="A close up of a logo&#10;&#10;Description automatically generated" id="361" name="Google Shape;361;p9"/>
            <p:cNvPicPr preferRelativeResize="0"/>
            <p:nvPr/>
          </p:nvPicPr>
          <p:blipFill rotWithShape="1">
            <a:blip r:embed="rId4">
              <a:alphaModFix/>
            </a:blip>
            <a:srcRect b="2610" l="0" r="2888" t="85871"/>
            <a:stretch/>
          </p:blipFill>
          <p:spPr>
            <a:xfrm>
              <a:off x="5347006" y="6138331"/>
              <a:ext cx="6844994" cy="719667"/>
            </a:xfrm>
            <a:prstGeom prst="rect">
              <a:avLst/>
            </a:prstGeom>
            <a:noFill/>
            <a:ln>
              <a:noFill/>
            </a:ln>
          </p:spPr>
        </p:pic>
        <p:sp>
          <p:nvSpPr>
            <p:cNvPr id="362" name="Google Shape;362;p9"/>
            <p:cNvSpPr txBox="1"/>
            <p:nvPr/>
          </p:nvSpPr>
          <p:spPr>
            <a:xfrm>
              <a:off x="9583320" y="6242896"/>
              <a:ext cx="2433905" cy="415498"/>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rgbClr val="2F5496"/>
                  </a:solidFill>
                  <a:latin typeface="Arial"/>
                  <a:ea typeface="Arial"/>
                  <a:cs typeface="Arial"/>
                  <a:sym typeface="Arial"/>
                </a:rPr>
                <a:t>www.suny.edu</a:t>
              </a:r>
              <a:endParaRPr sz="2000">
                <a:solidFill>
                  <a:srgbClr val="2F5496"/>
                </a:solidFill>
                <a:latin typeface="Arial"/>
                <a:ea typeface="Arial"/>
                <a:cs typeface="Arial"/>
                <a:sym typeface="Arial"/>
              </a:endParaRPr>
            </a:p>
          </p:txBody>
        </p:sp>
        <p:pic>
          <p:nvPicPr>
            <p:cNvPr id="363" name="Google Shape;363;p9"/>
            <p:cNvPicPr preferRelativeResize="0"/>
            <p:nvPr/>
          </p:nvPicPr>
          <p:blipFill rotWithShape="1">
            <a:blip r:embed="rId5">
              <a:alphaModFix/>
            </a:blip>
            <a:srcRect b="0" l="0" r="0" t="0"/>
            <a:stretch/>
          </p:blipFill>
          <p:spPr>
            <a:xfrm>
              <a:off x="331594" y="6236472"/>
              <a:ext cx="487683" cy="491816"/>
            </a:xfrm>
            <a:prstGeom prst="rect">
              <a:avLst/>
            </a:prstGeom>
            <a:noFill/>
            <a:ln>
              <a:noFill/>
            </a:ln>
          </p:spPr>
        </p:pic>
        <p:pic>
          <p:nvPicPr>
            <p:cNvPr id="364" name="Google Shape;364;p9"/>
            <p:cNvPicPr preferRelativeResize="0"/>
            <p:nvPr/>
          </p:nvPicPr>
          <p:blipFill rotWithShape="1">
            <a:blip r:embed="rId6">
              <a:alphaModFix/>
            </a:blip>
            <a:srcRect b="0" l="0" r="0" t="0"/>
            <a:stretch/>
          </p:blipFill>
          <p:spPr>
            <a:xfrm>
              <a:off x="1025035" y="6236471"/>
              <a:ext cx="487684" cy="491817"/>
            </a:xfrm>
            <a:prstGeom prst="rect">
              <a:avLst/>
            </a:prstGeom>
            <a:noFill/>
            <a:ln>
              <a:noFill/>
            </a:ln>
          </p:spPr>
        </p:pic>
        <p:pic>
          <p:nvPicPr>
            <p:cNvPr id="365" name="Google Shape;365;p9"/>
            <p:cNvPicPr preferRelativeResize="0"/>
            <p:nvPr/>
          </p:nvPicPr>
          <p:blipFill rotWithShape="1">
            <a:blip r:embed="rId7">
              <a:alphaModFix/>
            </a:blip>
            <a:srcRect b="0" l="0" r="0" t="0"/>
            <a:stretch/>
          </p:blipFill>
          <p:spPr>
            <a:xfrm>
              <a:off x="1720015" y="6236471"/>
              <a:ext cx="487683" cy="491816"/>
            </a:xfrm>
            <a:prstGeom prst="rect">
              <a:avLst/>
            </a:prstGeom>
            <a:noFill/>
            <a:ln>
              <a:noFill/>
            </a:ln>
          </p:spPr>
        </p:pic>
        <p:pic>
          <p:nvPicPr>
            <p:cNvPr id="366" name="Google Shape;366;p9"/>
            <p:cNvPicPr preferRelativeResize="0"/>
            <p:nvPr/>
          </p:nvPicPr>
          <p:blipFill rotWithShape="1">
            <a:blip r:embed="rId8">
              <a:alphaModFix/>
            </a:blip>
            <a:srcRect b="0" l="0" r="0" t="0"/>
            <a:stretch/>
          </p:blipFill>
          <p:spPr>
            <a:xfrm>
              <a:off x="2394872" y="6242896"/>
              <a:ext cx="489221" cy="493366"/>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A person sitting on a bench&#10;&#10;Description automatically generated" id="372" name="Google Shape;372;p10"/>
          <p:cNvPicPr preferRelativeResize="0"/>
          <p:nvPr/>
        </p:nvPicPr>
        <p:blipFill rotWithShape="1">
          <a:blip r:embed="rId3">
            <a:alphaModFix/>
          </a:blip>
          <a:srcRect b="7771" l="16726" r="18608" t="7741"/>
          <a:stretch/>
        </p:blipFill>
        <p:spPr>
          <a:xfrm>
            <a:off x="5861375" y="0"/>
            <a:ext cx="7217697" cy="6857998"/>
          </a:xfrm>
          <a:prstGeom prst="rect">
            <a:avLst/>
          </a:prstGeom>
          <a:noFill/>
          <a:ln>
            <a:noFill/>
          </a:ln>
        </p:spPr>
      </p:pic>
      <p:sp>
        <p:nvSpPr>
          <p:cNvPr id="373" name="Google Shape;373;p10"/>
          <p:cNvSpPr/>
          <p:nvPr/>
        </p:nvSpPr>
        <p:spPr>
          <a:xfrm>
            <a:off x="0" y="0"/>
            <a:ext cx="6471000" cy="685800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10"/>
          <p:cNvSpPr txBox="1"/>
          <p:nvPr/>
        </p:nvSpPr>
        <p:spPr>
          <a:xfrm>
            <a:off x="217749" y="1682171"/>
            <a:ext cx="32331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Arial"/>
                <a:ea typeface="Arial"/>
                <a:cs typeface="Arial"/>
                <a:sym typeface="Arial"/>
              </a:rPr>
              <a:t>Questions?</a:t>
            </a:r>
            <a:endParaRPr b="1" sz="3200">
              <a:solidFill>
                <a:schemeClr val="lt1"/>
              </a:solidFill>
              <a:latin typeface="Arial"/>
              <a:ea typeface="Arial"/>
              <a:cs typeface="Arial"/>
              <a:sym typeface="Arial"/>
            </a:endParaRPr>
          </a:p>
        </p:txBody>
      </p:sp>
      <p:pic>
        <p:nvPicPr>
          <p:cNvPr id="375" name="Google Shape;375;p10"/>
          <p:cNvPicPr preferRelativeResize="0"/>
          <p:nvPr/>
        </p:nvPicPr>
        <p:blipFill rotWithShape="1">
          <a:blip r:embed="rId4">
            <a:alphaModFix/>
          </a:blip>
          <a:srcRect b="0" l="0" r="-8514" t="0"/>
          <a:stretch/>
        </p:blipFill>
        <p:spPr>
          <a:xfrm>
            <a:off x="387341" y="306002"/>
            <a:ext cx="2216963" cy="993237"/>
          </a:xfrm>
          <a:prstGeom prst="rect">
            <a:avLst/>
          </a:prstGeom>
          <a:noFill/>
          <a:ln>
            <a:noFill/>
          </a:ln>
        </p:spPr>
      </p:pic>
      <p:sp>
        <p:nvSpPr>
          <p:cNvPr id="376" name="Google Shape;376;p10"/>
          <p:cNvSpPr txBox="1"/>
          <p:nvPr/>
        </p:nvSpPr>
        <p:spPr>
          <a:xfrm>
            <a:off x="217750" y="2650100"/>
            <a:ext cx="67074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rPr>
              <a:t>Cristina Pope (she, her, hers): popec@upstate.edu</a:t>
            </a:r>
            <a:endParaRPr/>
          </a:p>
          <a:p>
            <a:pPr indent="0" lvl="0" marL="0" marR="0" rtl="0" algn="l">
              <a:spcBef>
                <a:spcPts val="0"/>
              </a:spcBef>
              <a:spcAft>
                <a:spcPts val="0"/>
              </a:spcAft>
              <a:buNone/>
            </a:pPr>
            <a:r>
              <a:rPr lang="en-US" sz="1800">
                <a:solidFill>
                  <a:schemeClr val="lt1"/>
                </a:solidFill>
              </a:rPr>
              <a:t>Katie Ghidiu (she/her): kghidiu@monroecc.edu</a:t>
            </a:r>
            <a:endParaRPr/>
          </a:p>
          <a:p>
            <a:pPr indent="0" lvl="0" marL="0" marR="0" rtl="0" algn="l">
              <a:spcBef>
                <a:spcPts val="0"/>
              </a:spcBef>
              <a:spcAft>
                <a:spcPts val="0"/>
              </a:spcAft>
              <a:buNone/>
            </a:pPr>
            <a:r>
              <a:rPr lang="en-US" sz="1800">
                <a:solidFill>
                  <a:schemeClr val="lt1"/>
                </a:solidFill>
              </a:rPr>
              <a:t>Lauren Jackson-Beck (she/her): jacksola@potsdam.edu</a:t>
            </a:r>
            <a:endParaRPr/>
          </a:p>
          <a:p>
            <a:pPr indent="0" lvl="0" marL="0" marR="0" rtl="0" algn="l">
              <a:spcBef>
                <a:spcPts val="0"/>
              </a:spcBef>
              <a:spcAft>
                <a:spcPts val="0"/>
              </a:spcAft>
              <a:buNone/>
            </a:pPr>
            <a:r>
              <a:rPr lang="en-US" sz="1800">
                <a:solidFill>
                  <a:schemeClr val="lt1"/>
                </a:solidFill>
              </a:rPr>
              <a:t>Lisa Socci (she/her): lisa.socci@stonybrook.edu</a:t>
            </a:r>
            <a:endParaRPr/>
          </a:p>
          <a:p>
            <a:pPr indent="0" lvl="0" marL="0" marR="0" rtl="0" algn="l">
              <a:spcBef>
                <a:spcPts val="0"/>
              </a:spcBef>
              <a:spcAft>
                <a:spcPts val="0"/>
              </a:spcAft>
              <a:buNone/>
            </a:pPr>
            <a:r>
              <a:rPr lang="en-US" sz="1800">
                <a:solidFill>
                  <a:schemeClr val="lt1"/>
                </a:solidFill>
              </a:rPr>
              <a:t>Mustafa Sakarya (he/him): mustafa.sakarya@purchase.edu</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Man with cherry blossom" id="107" name="Google Shape;107;p2"/>
          <p:cNvPicPr preferRelativeResize="0"/>
          <p:nvPr/>
        </p:nvPicPr>
        <p:blipFill rotWithShape="1">
          <a:blip r:embed="rId3">
            <a:alphaModFix/>
          </a:blip>
          <a:srcRect b="26673" l="0" r="0" t="26673"/>
          <a:stretch/>
        </p:blipFill>
        <p:spPr>
          <a:xfrm>
            <a:off x="0" y="0"/>
            <a:ext cx="12192000" cy="3792071"/>
          </a:xfrm>
          <a:prstGeom prst="rect">
            <a:avLst/>
          </a:prstGeom>
          <a:noFill/>
          <a:ln>
            <a:noFill/>
          </a:ln>
        </p:spPr>
      </p:pic>
      <p:sp>
        <p:nvSpPr>
          <p:cNvPr id="108" name="Google Shape;108;p2"/>
          <p:cNvSpPr/>
          <p:nvPr/>
        </p:nvSpPr>
        <p:spPr>
          <a:xfrm>
            <a:off x="0" y="0"/>
            <a:ext cx="12192000" cy="3792071"/>
          </a:xfrm>
          <a:prstGeom prst="rect">
            <a:avLst/>
          </a:prstGeom>
          <a:solidFill>
            <a:srgbClr val="2E75B5">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 name="Google Shape;109;p2"/>
          <p:cNvSpPr txBox="1"/>
          <p:nvPr/>
        </p:nvSpPr>
        <p:spPr>
          <a:xfrm>
            <a:off x="605975" y="3974200"/>
            <a:ext cx="110505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rPr>
              <a:t>Prayer/Meditation rooms provide library patrons with a safe place to practice meditation and/or pray with peace, tranquility, and quiet. We review the creation of two such rooms at SUNY Potsdam’s Crumb Library and Upstate Medical University’s Health Sciences Library and demonstrate that these rooms can be created in various versions depending on each library’s funding.</a:t>
            </a:r>
            <a:endParaRPr/>
          </a:p>
        </p:txBody>
      </p:sp>
      <p:sp>
        <p:nvSpPr>
          <p:cNvPr id="110" name="Google Shape;110;p2"/>
          <p:cNvSpPr txBox="1"/>
          <p:nvPr/>
        </p:nvSpPr>
        <p:spPr>
          <a:xfrm>
            <a:off x="603359" y="2553171"/>
            <a:ext cx="5053797"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latin typeface="Arial"/>
                <a:ea typeface="Arial"/>
                <a:cs typeface="Arial"/>
                <a:sym typeface="Arial"/>
              </a:rPr>
              <a:t>Prayer/Meditation Rooms</a:t>
            </a:r>
            <a:endParaRPr sz="1800">
              <a:solidFill>
                <a:schemeClr val="lt1"/>
              </a:solidFill>
              <a:latin typeface="Calibri"/>
              <a:ea typeface="Calibri"/>
              <a:cs typeface="Calibri"/>
              <a:sym typeface="Calibri"/>
            </a:endParaRPr>
          </a:p>
        </p:txBody>
      </p:sp>
      <p:grpSp>
        <p:nvGrpSpPr>
          <p:cNvPr id="111" name="Google Shape;111;p2"/>
          <p:cNvGrpSpPr/>
          <p:nvPr/>
        </p:nvGrpSpPr>
        <p:grpSpPr>
          <a:xfrm>
            <a:off x="1" y="6138332"/>
            <a:ext cx="12192000" cy="719667"/>
            <a:chOff x="1" y="6138332"/>
            <a:chExt cx="12192000" cy="719667"/>
          </a:xfrm>
        </p:grpSpPr>
        <p:sp>
          <p:nvSpPr>
            <p:cNvPr id="112" name="Google Shape;112;p2"/>
            <p:cNvSpPr/>
            <p:nvPr/>
          </p:nvSpPr>
          <p:spPr>
            <a:xfrm>
              <a:off x="1" y="6138332"/>
              <a:ext cx="12192000" cy="719667"/>
            </a:xfrm>
            <a:prstGeom prst="rect">
              <a:avLst/>
            </a:prstGeom>
            <a:gradFill>
              <a:gsLst>
                <a:gs pos="0">
                  <a:srgbClr val="1F3864"/>
                </a:gs>
                <a:gs pos="10000">
                  <a:srgbClr val="1F3864"/>
                </a:gs>
                <a:gs pos="100000">
                  <a:srgbClr val="00B0F0"/>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Source Sans Pro"/>
                <a:ea typeface="Source Sans Pro"/>
                <a:cs typeface="Source Sans Pro"/>
                <a:sym typeface="Source Sans Pro"/>
              </a:endParaRPr>
            </a:p>
          </p:txBody>
        </p:sp>
        <p:pic>
          <p:nvPicPr>
            <p:cNvPr descr="A picture containing object&#10;&#10;Description automatically generated" id="113" name="Google Shape;113;p2"/>
            <p:cNvPicPr preferRelativeResize="0"/>
            <p:nvPr/>
          </p:nvPicPr>
          <p:blipFill rotWithShape="1">
            <a:blip r:embed="rId4">
              <a:alphaModFix/>
            </a:blip>
            <a:srcRect b="2864" l="0" r="6838" t="87161"/>
            <a:stretch/>
          </p:blipFill>
          <p:spPr>
            <a:xfrm>
              <a:off x="5251011" y="6138332"/>
              <a:ext cx="6940989" cy="719667"/>
            </a:xfrm>
            <a:prstGeom prst="rect">
              <a:avLst/>
            </a:prstGeom>
            <a:noFill/>
            <a:ln>
              <a:noFill/>
            </a:ln>
          </p:spPr>
        </p:pic>
        <p:pic>
          <p:nvPicPr>
            <p:cNvPr id="114" name="Google Shape;114;p2"/>
            <p:cNvPicPr preferRelativeResize="0"/>
            <p:nvPr/>
          </p:nvPicPr>
          <p:blipFill rotWithShape="1">
            <a:blip r:embed="rId5">
              <a:alphaModFix/>
            </a:blip>
            <a:srcRect b="0" l="0" r="0" t="0"/>
            <a:stretch/>
          </p:blipFill>
          <p:spPr>
            <a:xfrm>
              <a:off x="952466" y="6285466"/>
              <a:ext cx="435078" cy="354589"/>
            </a:xfrm>
            <a:prstGeom prst="rect">
              <a:avLst/>
            </a:prstGeom>
            <a:noFill/>
            <a:ln>
              <a:noFill/>
            </a:ln>
          </p:spPr>
        </p:pic>
        <p:pic>
          <p:nvPicPr>
            <p:cNvPr id="115" name="Google Shape;115;p2"/>
            <p:cNvPicPr preferRelativeResize="0"/>
            <p:nvPr/>
          </p:nvPicPr>
          <p:blipFill rotWithShape="1">
            <a:blip r:embed="rId6">
              <a:alphaModFix/>
            </a:blip>
            <a:srcRect b="0" l="0" r="0" t="0"/>
            <a:stretch/>
          </p:blipFill>
          <p:spPr>
            <a:xfrm>
              <a:off x="1587839" y="6262995"/>
              <a:ext cx="413343" cy="413343"/>
            </a:xfrm>
            <a:prstGeom prst="rect">
              <a:avLst/>
            </a:prstGeom>
            <a:noFill/>
            <a:ln>
              <a:noFill/>
            </a:ln>
          </p:spPr>
        </p:pic>
        <p:sp>
          <p:nvSpPr>
            <p:cNvPr id="116" name="Google Shape;116;p2"/>
            <p:cNvSpPr txBox="1"/>
            <p:nvPr/>
          </p:nvSpPr>
          <p:spPr>
            <a:xfrm>
              <a:off x="9109166" y="6257340"/>
              <a:ext cx="2853813"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Arial"/>
                  <a:ea typeface="Arial"/>
                  <a:cs typeface="Arial"/>
                  <a:sym typeface="Arial"/>
                </a:rPr>
                <a:t>www.suny.edu</a:t>
              </a:r>
              <a:endParaRPr sz="2000">
                <a:solidFill>
                  <a:schemeClr val="lt1"/>
                </a:solidFill>
                <a:latin typeface="Arial"/>
                <a:ea typeface="Arial"/>
                <a:cs typeface="Arial"/>
                <a:sym typeface="Arial"/>
              </a:endParaRPr>
            </a:p>
          </p:txBody>
        </p:sp>
        <p:pic>
          <p:nvPicPr>
            <p:cNvPr id="117" name="Google Shape;117;p2"/>
            <p:cNvPicPr preferRelativeResize="0"/>
            <p:nvPr/>
          </p:nvPicPr>
          <p:blipFill rotWithShape="1">
            <a:blip r:embed="rId7">
              <a:alphaModFix/>
            </a:blip>
            <a:srcRect b="0" l="0" r="0" t="0"/>
            <a:stretch/>
          </p:blipFill>
          <p:spPr>
            <a:xfrm>
              <a:off x="295285" y="6261597"/>
              <a:ext cx="413343" cy="416838"/>
            </a:xfrm>
            <a:prstGeom prst="rect">
              <a:avLst/>
            </a:prstGeom>
            <a:noFill/>
            <a:ln>
              <a:noFill/>
            </a:ln>
          </p:spPr>
        </p:pic>
        <p:pic>
          <p:nvPicPr>
            <p:cNvPr id="118" name="Google Shape;118;p2"/>
            <p:cNvPicPr preferRelativeResize="0"/>
            <p:nvPr/>
          </p:nvPicPr>
          <p:blipFill rotWithShape="1">
            <a:blip r:embed="rId8">
              <a:alphaModFix/>
            </a:blip>
            <a:srcRect b="0" l="0" r="0" t="0"/>
            <a:stretch/>
          </p:blipFill>
          <p:spPr>
            <a:xfrm>
              <a:off x="2253567" y="6271376"/>
              <a:ext cx="543283" cy="382767"/>
            </a:xfrm>
            <a:prstGeom prst="rect">
              <a:avLst/>
            </a:prstGeom>
            <a:noFill/>
            <a:ln>
              <a:noFill/>
            </a:ln>
          </p:spPr>
        </p:pic>
      </p:grpSp>
      <p:sp>
        <p:nvSpPr>
          <p:cNvPr id="119" name="Google Shape;119;p2"/>
          <p:cNvSpPr txBox="1"/>
          <p:nvPr/>
        </p:nvSpPr>
        <p:spPr>
          <a:xfrm>
            <a:off x="605973" y="3118750"/>
            <a:ext cx="9282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Cristina Pope popec@upstate.edu</a:t>
            </a:r>
            <a:br>
              <a:rPr lang="en-US" sz="1800">
                <a:solidFill>
                  <a:schemeClr val="lt1"/>
                </a:solidFill>
                <a:latin typeface="Calibri"/>
                <a:ea typeface="Calibri"/>
                <a:cs typeface="Calibri"/>
                <a:sym typeface="Calibri"/>
              </a:rPr>
            </a:br>
            <a:r>
              <a:rPr lang="en-US" sz="1800">
                <a:solidFill>
                  <a:schemeClr val="lt1"/>
                </a:solidFill>
                <a:latin typeface="Calibri"/>
                <a:ea typeface="Calibri"/>
                <a:cs typeface="Calibri"/>
                <a:sym typeface="Calibri"/>
              </a:rPr>
              <a:t>Lauren Jackson-Beck (she, her, hers)  jacksola@potsdam.edu</a:t>
            </a:r>
            <a:endParaRPr/>
          </a:p>
        </p:txBody>
      </p:sp>
      <p:pic>
        <p:nvPicPr>
          <p:cNvPr id="120" name="Google Shape;120;p2"/>
          <p:cNvPicPr preferRelativeResize="0"/>
          <p:nvPr/>
        </p:nvPicPr>
        <p:blipFill>
          <a:blip r:embed="rId9">
            <a:alphaModFix/>
          </a:blip>
          <a:stretch>
            <a:fillRect/>
          </a:stretch>
        </p:blipFill>
        <p:spPr>
          <a:xfrm>
            <a:off x="8904500" y="322353"/>
            <a:ext cx="2751975" cy="3147375"/>
          </a:xfrm>
          <a:prstGeom prst="rect">
            <a:avLst/>
          </a:prstGeom>
          <a:noFill/>
          <a:ln>
            <a:noFill/>
          </a:ln>
        </p:spPr>
      </p:pic>
      <p:pic>
        <p:nvPicPr>
          <p:cNvPr id="121" name="Google Shape;121;p2"/>
          <p:cNvPicPr preferRelativeResize="0"/>
          <p:nvPr/>
        </p:nvPicPr>
        <p:blipFill>
          <a:blip r:embed="rId10">
            <a:alphaModFix/>
          </a:blip>
          <a:stretch>
            <a:fillRect/>
          </a:stretch>
        </p:blipFill>
        <p:spPr>
          <a:xfrm>
            <a:off x="5734884" y="667312"/>
            <a:ext cx="2107090" cy="2457450"/>
          </a:xfrm>
          <a:prstGeom prst="rect">
            <a:avLst/>
          </a:prstGeom>
          <a:noFill/>
          <a:ln>
            <a:noFill/>
          </a:ln>
        </p:spPr>
      </p:pic>
      <p:pic>
        <p:nvPicPr>
          <p:cNvPr id="122" name="Google Shape;122;p2"/>
          <p:cNvPicPr preferRelativeResize="0"/>
          <p:nvPr/>
        </p:nvPicPr>
        <p:blipFill>
          <a:blip r:embed="rId11">
            <a:alphaModFix/>
          </a:blip>
          <a:stretch>
            <a:fillRect/>
          </a:stretch>
        </p:blipFill>
        <p:spPr>
          <a:xfrm>
            <a:off x="522075" y="452350"/>
            <a:ext cx="1526425" cy="2019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3"/>
          <p:cNvPicPr preferRelativeResize="0"/>
          <p:nvPr/>
        </p:nvPicPr>
        <p:blipFill rotWithShape="1">
          <a:blip r:embed="rId3">
            <a:alphaModFix/>
          </a:blip>
          <a:srcRect b="0" l="0" r="0" t="0"/>
          <a:stretch/>
        </p:blipFill>
        <p:spPr>
          <a:xfrm>
            <a:off x="359078" y="273553"/>
            <a:ext cx="2096528" cy="1048264"/>
          </a:xfrm>
          <a:prstGeom prst="rect">
            <a:avLst/>
          </a:prstGeom>
          <a:noFill/>
          <a:ln>
            <a:noFill/>
          </a:ln>
        </p:spPr>
      </p:pic>
      <p:sp>
        <p:nvSpPr>
          <p:cNvPr id="128" name="Google Shape;128;p3"/>
          <p:cNvSpPr txBox="1"/>
          <p:nvPr/>
        </p:nvSpPr>
        <p:spPr>
          <a:xfrm>
            <a:off x="656250" y="4727650"/>
            <a:ext cx="10879500" cy="90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50">
                <a:solidFill>
                  <a:schemeClr val="dk1"/>
                </a:solidFill>
              </a:rPr>
              <a:t>In 2016, SUNY Potsdam library staff took an unused office on the second floor of the Crumb Library and created a Meditation/Prayer Room. While there are no windows to the outside, there are internal windows looking out toward the stacks and an internal skylight.</a:t>
            </a:r>
            <a:endParaRPr/>
          </a:p>
        </p:txBody>
      </p:sp>
      <p:sp>
        <p:nvSpPr>
          <p:cNvPr id="129" name="Google Shape;129;p3"/>
          <p:cNvSpPr txBox="1"/>
          <p:nvPr/>
        </p:nvSpPr>
        <p:spPr>
          <a:xfrm>
            <a:off x="1550830" y="1409677"/>
            <a:ext cx="431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130" name="Google Shape;130;p3"/>
          <p:cNvSpPr txBox="1"/>
          <p:nvPr/>
        </p:nvSpPr>
        <p:spPr>
          <a:xfrm>
            <a:off x="6528474" y="1462253"/>
            <a:ext cx="4312024"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200">
              <a:solidFill>
                <a:srgbClr val="2F5496"/>
              </a:solidFill>
              <a:latin typeface="Arial"/>
              <a:ea typeface="Arial"/>
              <a:cs typeface="Arial"/>
              <a:sym typeface="Arial"/>
            </a:endParaRPr>
          </a:p>
        </p:txBody>
      </p:sp>
      <p:grpSp>
        <p:nvGrpSpPr>
          <p:cNvPr id="131" name="Google Shape;131;p3"/>
          <p:cNvGrpSpPr/>
          <p:nvPr/>
        </p:nvGrpSpPr>
        <p:grpSpPr>
          <a:xfrm>
            <a:off x="1" y="6138332"/>
            <a:ext cx="12192000" cy="719667"/>
            <a:chOff x="1" y="6138332"/>
            <a:chExt cx="12192000" cy="719667"/>
          </a:xfrm>
        </p:grpSpPr>
        <p:sp>
          <p:nvSpPr>
            <p:cNvPr id="132" name="Google Shape;132;p3"/>
            <p:cNvSpPr/>
            <p:nvPr/>
          </p:nvSpPr>
          <p:spPr>
            <a:xfrm>
              <a:off x="1" y="6138332"/>
              <a:ext cx="12192000" cy="719667"/>
            </a:xfrm>
            <a:prstGeom prst="rect">
              <a:avLst/>
            </a:prstGeom>
            <a:gradFill>
              <a:gsLst>
                <a:gs pos="0">
                  <a:srgbClr val="1F3864"/>
                </a:gs>
                <a:gs pos="10000">
                  <a:srgbClr val="1F3864"/>
                </a:gs>
                <a:gs pos="100000">
                  <a:srgbClr val="00B0F0"/>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Source Sans Pro"/>
                <a:ea typeface="Source Sans Pro"/>
                <a:cs typeface="Source Sans Pro"/>
                <a:sym typeface="Source Sans Pro"/>
              </a:endParaRPr>
            </a:p>
          </p:txBody>
        </p:sp>
        <p:pic>
          <p:nvPicPr>
            <p:cNvPr descr="A picture containing object&#10;&#10;Description automatically generated" id="133" name="Google Shape;133;p3"/>
            <p:cNvPicPr preferRelativeResize="0"/>
            <p:nvPr/>
          </p:nvPicPr>
          <p:blipFill rotWithShape="1">
            <a:blip r:embed="rId4">
              <a:alphaModFix/>
            </a:blip>
            <a:srcRect b="2864" l="0" r="6838" t="87161"/>
            <a:stretch/>
          </p:blipFill>
          <p:spPr>
            <a:xfrm>
              <a:off x="5251011" y="6138332"/>
              <a:ext cx="6940989" cy="719667"/>
            </a:xfrm>
            <a:prstGeom prst="rect">
              <a:avLst/>
            </a:prstGeom>
            <a:noFill/>
            <a:ln>
              <a:noFill/>
            </a:ln>
          </p:spPr>
        </p:pic>
        <p:pic>
          <p:nvPicPr>
            <p:cNvPr id="134" name="Google Shape;134;p3"/>
            <p:cNvPicPr preferRelativeResize="0"/>
            <p:nvPr/>
          </p:nvPicPr>
          <p:blipFill rotWithShape="1">
            <a:blip r:embed="rId5">
              <a:alphaModFix/>
            </a:blip>
            <a:srcRect b="0" l="0" r="0" t="0"/>
            <a:stretch/>
          </p:blipFill>
          <p:spPr>
            <a:xfrm>
              <a:off x="952466" y="6285466"/>
              <a:ext cx="435078" cy="354589"/>
            </a:xfrm>
            <a:prstGeom prst="rect">
              <a:avLst/>
            </a:prstGeom>
            <a:noFill/>
            <a:ln>
              <a:noFill/>
            </a:ln>
          </p:spPr>
        </p:pic>
        <p:pic>
          <p:nvPicPr>
            <p:cNvPr id="135" name="Google Shape;135;p3"/>
            <p:cNvPicPr preferRelativeResize="0"/>
            <p:nvPr/>
          </p:nvPicPr>
          <p:blipFill rotWithShape="1">
            <a:blip r:embed="rId6">
              <a:alphaModFix/>
            </a:blip>
            <a:srcRect b="0" l="0" r="0" t="0"/>
            <a:stretch/>
          </p:blipFill>
          <p:spPr>
            <a:xfrm>
              <a:off x="1587839" y="6262995"/>
              <a:ext cx="413343" cy="413343"/>
            </a:xfrm>
            <a:prstGeom prst="rect">
              <a:avLst/>
            </a:prstGeom>
            <a:noFill/>
            <a:ln>
              <a:noFill/>
            </a:ln>
          </p:spPr>
        </p:pic>
        <p:sp>
          <p:nvSpPr>
            <p:cNvPr id="136" name="Google Shape;136;p3"/>
            <p:cNvSpPr txBox="1"/>
            <p:nvPr/>
          </p:nvSpPr>
          <p:spPr>
            <a:xfrm>
              <a:off x="9109166" y="6257340"/>
              <a:ext cx="2853813" cy="415498"/>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Arial"/>
                  <a:ea typeface="Arial"/>
                  <a:cs typeface="Arial"/>
                  <a:sym typeface="Arial"/>
                </a:rPr>
                <a:t>www.suny.edu</a:t>
              </a:r>
              <a:endParaRPr sz="2000">
                <a:solidFill>
                  <a:schemeClr val="lt1"/>
                </a:solidFill>
                <a:latin typeface="Arial"/>
                <a:ea typeface="Arial"/>
                <a:cs typeface="Arial"/>
                <a:sym typeface="Arial"/>
              </a:endParaRPr>
            </a:p>
          </p:txBody>
        </p:sp>
        <p:pic>
          <p:nvPicPr>
            <p:cNvPr id="137" name="Google Shape;137;p3"/>
            <p:cNvPicPr preferRelativeResize="0"/>
            <p:nvPr/>
          </p:nvPicPr>
          <p:blipFill rotWithShape="1">
            <a:blip r:embed="rId7">
              <a:alphaModFix/>
            </a:blip>
            <a:srcRect b="0" l="0" r="0" t="0"/>
            <a:stretch/>
          </p:blipFill>
          <p:spPr>
            <a:xfrm>
              <a:off x="295285" y="6261597"/>
              <a:ext cx="413343" cy="416838"/>
            </a:xfrm>
            <a:prstGeom prst="rect">
              <a:avLst/>
            </a:prstGeom>
            <a:noFill/>
            <a:ln>
              <a:noFill/>
            </a:ln>
          </p:spPr>
        </p:pic>
        <p:pic>
          <p:nvPicPr>
            <p:cNvPr id="138" name="Google Shape;138;p3"/>
            <p:cNvPicPr preferRelativeResize="0"/>
            <p:nvPr/>
          </p:nvPicPr>
          <p:blipFill rotWithShape="1">
            <a:blip r:embed="rId8">
              <a:alphaModFix/>
            </a:blip>
            <a:srcRect b="0" l="0" r="0" t="0"/>
            <a:stretch/>
          </p:blipFill>
          <p:spPr>
            <a:xfrm>
              <a:off x="2253567" y="6271376"/>
              <a:ext cx="543283" cy="382767"/>
            </a:xfrm>
            <a:prstGeom prst="rect">
              <a:avLst/>
            </a:prstGeom>
            <a:noFill/>
            <a:ln>
              <a:noFill/>
            </a:ln>
          </p:spPr>
        </p:pic>
      </p:grpSp>
      <p:pic>
        <p:nvPicPr>
          <p:cNvPr id="139" name="Google Shape;139;p3"/>
          <p:cNvPicPr preferRelativeResize="0"/>
          <p:nvPr/>
        </p:nvPicPr>
        <p:blipFill>
          <a:blip r:embed="rId9">
            <a:alphaModFix/>
          </a:blip>
          <a:stretch>
            <a:fillRect/>
          </a:stretch>
        </p:blipFill>
        <p:spPr>
          <a:xfrm>
            <a:off x="5067650" y="460150"/>
            <a:ext cx="6694850" cy="3516200"/>
          </a:xfrm>
          <a:prstGeom prst="rect">
            <a:avLst/>
          </a:prstGeom>
          <a:noFill/>
          <a:ln>
            <a:noFill/>
          </a:ln>
        </p:spPr>
      </p:pic>
      <p:pic>
        <p:nvPicPr>
          <p:cNvPr id="140" name="Google Shape;140;p3"/>
          <p:cNvPicPr preferRelativeResize="0"/>
          <p:nvPr/>
        </p:nvPicPr>
        <p:blipFill>
          <a:blip r:embed="rId10">
            <a:alphaModFix/>
          </a:blip>
          <a:stretch>
            <a:fillRect/>
          </a:stretch>
        </p:blipFill>
        <p:spPr>
          <a:xfrm>
            <a:off x="2314114" y="1026425"/>
            <a:ext cx="1916386" cy="3516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gfc6381acbe_7_0"/>
          <p:cNvPicPr preferRelativeResize="0"/>
          <p:nvPr/>
        </p:nvPicPr>
        <p:blipFill rotWithShape="1">
          <a:blip r:embed="rId3">
            <a:alphaModFix/>
          </a:blip>
          <a:srcRect b="0" l="0" r="0" t="0"/>
          <a:stretch/>
        </p:blipFill>
        <p:spPr>
          <a:xfrm>
            <a:off x="359078" y="273553"/>
            <a:ext cx="2096529" cy="1048265"/>
          </a:xfrm>
          <a:prstGeom prst="rect">
            <a:avLst/>
          </a:prstGeom>
          <a:noFill/>
          <a:ln>
            <a:noFill/>
          </a:ln>
        </p:spPr>
      </p:pic>
      <p:sp>
        <p:nvSpPr>
          <p:cNvPr id="146" name="Google Shape;146;gfc6381acbe_7_0"/>
          <p:cNvSpPr txBox="1"/>
          <p:nvPr/>
        </p:nvSpPr>
        <p:spPr>
          <a:xfrm>
            <a:off x="4738275" y="1494488"/>
            <a:ext cx="3404100" cy="424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rPr>
              <a:t>Possible items to include:</a:t>
            </a:r>
            <a:endParaRPr sz="1800">
              <a:solidFill>
                <a:schemeClr val="dk1"/>
              </a:solidFill>
            </a:endParaRPr>
          </a:p>
          <a:p>
            <a:pPr indent="0" lvl="0" marL="0" marR="0" rtl="0" algn="l">
              <a:spcBef>
                <a:spcPts val="0"/>
              </a:spcBef>
              <a:spcAft>
                <a:spcPts val="0"/>
              </a:spcAft>
              <a:buNone/>
            </a:pPr>
            <a:r>
              <a:t/>
            </a:r>
            <a:endParaRPr sz="1800">
              <a:solidFill>
                <a:schemeClr val="dk1"/>
              </a:solidFill>
            </a:endParaRPr>
          </a:p>
          <a:p>
            <a:pPr indent="0" lvl="0" marL="0" marR="0" rtl="0" algn="l">
              <a:spcBef>
                <a:spcPts val="0"/>
              </a:spcBef>
              <a:spcAft>
                <a:spcPts val="0"/>
              </a:spcAft>
              <a:buNone/>
            </a:pPr>
            <a:r>
              <a:rPr lang="en-US" sz="1800">
                <a:solidFill>
                  <a:schemeClr val="dk1"/>
                </a:solidFill>
              </a:rPr>
              <a:t>Functional:</a:t>
            </a:r>
            <a:endParaRPr sz="1800">
              <a:solidFill>
                <a:schemeClr val="dk1"/>
              </a:solidFill>
            </a:endParaRPr>
          </a:p>
          <a:p>
            <a:pPr indent="-342900" lvl="0" marL="457200" marR="0" rtl="0" algn="l">
              <a:spcBef>
                <a:spcPts val="0"/>
              </a:spcBef>
              <a:spcAft>
                <a:spcPts val="0"/>
              </a:spcAft>
              <a:buClr>
                <a:schemeClr val="dk1"/>
              </a:buClr>
              <a:buSzPts val="1800"/>
              <a:buChar char="●"/>
            </a:pPr>
            <a:r>
              <a:rPr lang="en-US" sz="1800">
                <a:solidFill>
                  <a:schemeClr val="dk1"/>
                </a:solidFill>
              </a:rPr>
              <a:t>Comfortable seating</a:t>
            </a:r>
            <a:endParaRPr sz="1800">
              <a:solidFill>
                <a:schemeClr val="dk1"/>
              </a:solidFill>
            </a:endParaRPr>
          </a:p>
          <a:p>
            <a:pPr indent="-342900" lvl="0" marL="457200" marR="0" rtl="0" algn="l">
              <a:spcBef>
                <a:spcPts val="0"/>
              </a:spcBef>
              <a:spcAft>
                <a:spcPts val="0"/>
              </a:spcAft>
              <a:buClr>
                <a:schemeClr val="dk1"/>
              </a:buClr>
              <a:buSzPts val="1800"/>
              <a:buChar char="●"/>
            </a:pPr>
            <a:r>
              <a:rPr lang="en-US" sz="1800">
                <a:solidFill>
                  <a:schemeClr val="dk1"/>
                </a:solidFill>
              </a:rPr>
              <a:t>Yoga mats</a:t>
            </a:r>
            <a:endParaRPr sz="1800">
              <a:solidFill>
                <a:schemeClr val="dk1"/>
              </a:solidFill>
            </a:endParaRPr>
          </a:p>
          <a:p>
            <a:pPr indent="-342900" lvl="0" marL="457200" marR="0" rtl="0" algn="l">
              <a:spcBef>
                <a:spcPts val="0"/>
              </a:spcBef>
              <a:spcAft>
                <a:spcPts val="0"/>
              </a:spcAft>
              <a:buClr>
                <a:schemeClr val="dk1"/>
              </a:buClr>
              <a:buSzPts val="1800"/>
              <a:buChar char="●"/>
            </a:pPr>
            <a:r>
              <a:rPr lang="en-US" sz="1800">
                <a:solidFill>
                  <a:schemeClr val="dk1"/>
                </a:solidFill>
              </a:rPr>
              <a:t>Pillows</a:t>
            </a:r>
            <a:endParaRPr sz="1800">
              <a:solidFill>
                <a:schemeClr val="dk1"/>
              </a:solidFill>
            </a:endParaRPr>
          </a:p>
          <a:p>
            <a:pPr indent="-342900" lvl="0" marL="457200" marR="0" rtl="0" algn="l">
              <a:spcBef>
                <a:spcPts val="0"/>
              </a:spcBef>
              <a:spcAft>
                <a:spcPts val="0"/>
              </a:spcAft>
              <a:buClr>
                <a:schemeClr val="dk1"/>
              </a:buClr>
              <a:buSzPts val="1800"/>
              <a:buChar char="●"/>
            </a:pPr>
            <a:r>
              <a:rPr lang="en-US" sz="1800">
                <a:solidFill>
                  <a:schemeClr val="dk1"/>
                </a:solidFill>
              </a:rPr>
              <a:t>Wall </a:t>
            </a:r>
            <a:r>
              <a:rPr lang="en-US" sz="1800">
                <a:solidFill>
                  <a:schemeClr val="dk1"/>
                </a:solidFill>
              </a:rPr>
              <a:t>hooks</a:t>
            </a:r>
            <a:endParaRPr sz="1800">
              <a:solidFill>
                <a:schemeClr val="dk1"/>
              </a:solidFill>
            </a:endParaRPr>
          </a:p>
          <a:p>
            <a:pPr indent="0" lvl="0" marL="0" marR="0" rtl="0" algn="l">
              <a:spcBef>
                <a:spcPts val="0"/>
              </a:spcBef>
              <a:spcAft>
                <a:spcPts val="0"/>
              </a:spcAft>
              <a:buNone/>
            </a:pPr>
            <a:r>
              <a:t/>
            </a:r>
            <a:endParaRPr sz="1800">
              <a:solidFill>
                <a:schemeClr val="dk1"/>
              </a:solidFill>
            </a:endParaRPr>
          </a:p>
          <a:p>
            <a:pPr indent="0" lvl="0" marL="0" marR="0" rtl="0" algn="l">
              <a:spcBef>
                <a:spcPts val="0"/>
              </a:spcBef>
              <a:spcAft>
                <a:spcPts val="0"/>
              </a:spcAft>
              <a:buNone/>
            </a:pPr>
            <a:r>
              <a:rPr lang="en-US" sz="1800">
                <a:solidFill>
                  <a:schemeClr val="dk1"/>
                </a:solidFill>
              </a:rPr>
              <a:t>Atmospheric:</a:t>
            </a:r>
            <a:endParaRPr sz="1800">
              <a:solidFill>
                <a:schemeClr val="dk1"/>
              </a:solidFill>
            </a:endParaRPr>
          </a:p>
          <a:p>
            <a:pPr indent="-342900" lvl="0" marL="457200" marR="0" rtl="0" algn="l">
              <a:spcBef>
                <a:spcPts val="0"/>
              </a:spcBef>
              <a:spcAft>
                <a:spcPts val="0"/>
              </a:spcAft>
              <a:buClr>
                <a:schemeClr val="dk1"/>
              </a:buClr>
              <a:buSzPts val="1800"/>
              <a:buChar char="●"/>
            </a:pPr>
            <a:r>
              <a:rPr lang="en-US" sz="1800">
                <a:solidFill>
                  <a:schemeClr val="dk1"/>
                </a:solidFill>
              </a:rPr>
              <a:t>Plants</a:t>
            </a:r>
            <a:endParaRPr sz="1800">
              <a:solidFill>
                <a:schemeClr val="dk1"/>
              </a:solidFill>
            </a:endParaRPr>
          </a:p>
          <a:p>
            <a:pPr indent="-342900" lvl="0" marL="457200" marR="0" rtl="0" algn="l">
              <a:spcBef>
                <a:spcPts val="0"/>
              </a:spcBef>
              <a:spcAft>
                <a:spcPts val="0"/>
              </a:spcAft>
              <a:buClr>
                <a:schemeClr val="dk1"/>
              </a:buClr>
              <a:buSzPts val="1800"/>
              <a:buChar char="●"/>
            </a:pPr>
            <a:r>
              <a:rPr lang="en-US" sz="1800">
                <a:solidFill>
                  <a:schemeClr val="dk1"/>
                </a:solidFill>
              </a:rPr>
              <a:t>Rock garden</a:t>
            </a:r>
            <a:endParaRPr sz="1800">
              <a:solidFill>
                <a:schemeClr val="dk1"/>
              </a:solidFill>
            </a:endParaRPr>
          </a:p>
          <a:p>
            <a:pPr indent="-342900" lvl="0" marL="457200" marR="0" rtl="0" algn="l">
              <a:spcBef>
                <a:spcPts val="0"/>
              </a:spcBef>
              <a:spcAft>
                <a:spcPts val="0"/>
              </a:spcAft>
              <a:buClr>
                <a:schemeClr val="dk1"/>
              </a:buClr>
              <a:buSzPts val="1800"/>
              <a:buChar char="●"/>
            </a:pPr>
            <a:r>
              <a:rPr lang="en-US" sz="1800">
                <a:solidFill>
                  <a:schemeClr val="dk1"/>
                </a:solidFill>
              </a:rPr>
              <a:t>Sound proofing</a:t>
            </a:r>
            <a:endParaRPr sz="1800">
              <a:solidFill>
                <a:schemeClr val="dk1"/>
              </a:solidFill>
            </a:endParaRPr>
          </a:p>
          <a:p>
            <a:pPr indent="-342900" lvl="0" marL="457200" marR="0" rtl="0" algn="l">
              <a:spcBef>
                <a:spcPts val="0"/>
              </a:spcBef>
              <a:spcAft>
                <a:spcPts val="0"/>
              </a:spcAft>
              <a:buClr>
                <a:schemeClr val="dk1"/>
              </a:buClr>
              <a:buSzPts val="1800"/>
              <a:buChar char="●"/>
            </a:pPr>
            <a:r>
              <a:rPr lang="en-US" sz="1800">
                <a:solidFill>
                  <a:schemeClr val="dk1"/>
                </a:solidFill>
              </a:rPr>
              <a:t>Area Rug</a:t>
            </a:r>
            <a:endParaRPr sz="1800">
              <a:solidFill>
                <a:schemeClr val="dk1"/>
              </a:solidFill>
            </a:endParaRPr>
          </a:p>
          <a:p>
            <a:pPr indent="-342900" lvl="0" marL="457200" marR="0" rtl="0" algn="l">
              <a:spcBef>
                <a:spcPts val="0"/>
              </a:spcBef>
              <a:spcAft>
                <a:spcPts val="0"/>
              </a:spcAft>
              <a:buClr>
                <a:schemeClr val="dk1"/>
              </a:buClr>
              <a:buSzPts val="1800"/>
              <a:buChar char="●"/>
            </a:pPr>
            <a:r>
              <a:rPr lang="en-US" sz="1800">
                <a:solidFill>
                  <a:schemeClr val="dk1"/>
                </a:solidFill>
              </a:rPr>
              <a:t>Curtains</a:t>
            </a:r>
            <a:endParaRPr sz="1800">
              <a:solidFill>
                <a:schemeClr val="dk1"/>
              </a:solidFill>
            </a:endParaRPr>
          </a:p>
          <a:p>
            <a:pPr indent="0" lvl="0" marL="0" marR="0" rtl="0" algn="l">
              <a:spcBef>
                <a:spcPts val="0"/>
              </a:spcBef>
              <a:spcAft>
                <a:spcPts val="0"/>
              </a:spcAft>
              <a:buNone/>
            </a:pPr>
            <a:r>
              <a:t/>
            </a:r>
            <a:endParaRPr sz="1800">
              <a:solidFill>
                <a:schemeClr val="dk1"/>
              </a:solidFill>
            </a:endParaRPr>
          </a:p>
        </p:txBody>
      </p:sp>
      <p:grpSp>
        <p:nvGrpSpPr>
          <p:cNvPr id="147" name="Google Shape;147;gfc6381acbe_7_0"/>
          <p:cNvGrpSpPr/>
          <p:nvPr/>
        </p:nvGrpSpPr>
        <p:grpSpPr>
          <a:xfrm>
            <a:off x="1" y="6138332"/>
            <a:ext cx="12192000" cy="719700"/>
            <a:chOff x="1" y="6138332"/>
            <a:chExt cx="12192000" cy="719700"/>
          </a:xfrm>
        </p:grpSpPr>
        <p:sp>
          <p:nvSpPr>
            <p:cNvPr id="148" name="Google Shape;148;gfc6381acbe_7_0"/>
            <p:cNvSpPr/>
            <p:nvPr/>
          </p:nvSpPr>
          <p:spPr>
            <a:xfrm>
              <a:off x="1" y="6138332"/>
              <a:ext cx="12192000" cy="719700"/>
            </a:xfrm>
            <a:prstGeom prst="rect">
              <a:avLst/>
            </a:prstGeom>
            <a:gradFill>
              <a:gsLst>
                <a:gs pos="0">
                  <a:srgbClr val="1F3864"/>
                </a:gs>
                <a:gs pos="10000">
                  <a:srgbClr val="1F3864"/>
                </a:gs>
                <a:gs pos="100000">
                  <a:srgbClr val="00B0F0"/>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Source Sans Pro"/>
                <a:ea typeface="Source Sans Pro"/>
                <a:cs typeface="Source Sans Pro"/>
                <a:sym typeface="Source Sans Pro"/>
              </a:endParaRPr>
            </a:p>
          </p:txBody>
        </p:sp>
        <p:pic>
          <p:nvPicPr>
            <p:cNvPr descr="A picture containing object&#10;&#10;Description automatically generated" id="149" name="Google Shape;149;gfc6381acbe_7_0"/>
            <p:cNvPicPr preferRelativeResize="0"/>
            <p:nvPr/>
          </p:nvPicPr>
          <p:blipFill rotWithShape="1">
            <a:blip r:embed="rId4">
              <a:alphaModFix/>
            </a:blip>
            <a:srcRect b="2865" l="0" r="6838" t="87160"/>
            <a:stretch/>
          </p:blipFill>
          <p:spPr>
            <a:xfrm>
              <a:off x="5251011" y="6138332"/>
              <a:ext cx="6940990" cy="719668"/>
            </a:xfrm>
            <a:prstGeom prst="rect">
              <a:avLst/>
            </a:prstGeom>
            <a:noFill/>
            <a:ln>
              <a:noFill/>
            </a:ln>
          </p:spPr>
        </p:pic>
        <p:pic>
          <p:nvPicPr>
            <p:cNvPr id="150" name="Google Shape;150;gfc6381acbe_7_0"/>
            <p:cNvPicPr preferRelativeResize="0"/>
            <p:nvPr/>
          </p:nvPicPr>
          <p:blipFill rotWithShape="1">
            <a:blip r:embed="rId5">
              <a:alphaModFix/>
            </a:blip>
            <a:srcRect b="0" l="0" r="0" t="0"/>
            <a:stretch/>
          </p:blipFill>
          <p:spPr>
            <a:xfrm>
              <a:off x="952466" y="6285466"/>
              <a:ext cx="435079" cy="354590"/>
            </a:xfrm>
            <a:prstGeom prst="rect">
              <a:avLst/>
            </a:prstGeom>
            <a:noFill/>
            <a:ln>
              <a:noFill/>
            </a:ln>
          </p:spPr>
        </p:pic>
        <p:pic>
          <p:nvPicPr>
            <p:cNvPr id="151" name="Google Shape;151;gfc6381acbe_7_0"/>
            <p:cNvPicPr preferRelativeResize="0"/>
            <p:nvPr/>
          </p:nvPicPr>
          <p:blipFill rotWithShape="1">
            <a:blip r:embed="rId6">
              <a:alphaModFix/>
            </a:blip>
            <a:srcRect b="0" l="0" r="0" t="0"/>
            <a:stretch/>
          </p:blipFill>
          <p:spPr>
            <a:xfrm>
              <a:off x="1587839" y="6262995"/>
              <a:ext cx="413343" cy="413342"/>
            </a:xfrm>
            <a:prstGeom prst="rect">
              <a:avLst/>
            </a:prstGeom>
            <a:noFill/>
            <a:ln>
              <a:noFill/>
            </a:ln>
          </p:spPr>
        </p:pic>
        <p:sp>
          <p:nvSpPr>
            <p:cNvPr id="152" name="Google Shape;152;gfc6381acbe_7_0"/>
            <p:cNvSpPr txBox="1"/>
            <p:nvPr/>
          </p:nvSpPr>
          <p:spPr>
            <a:xfrm>
              <a:off x="9109166" y="6257340"/>
              <a:ext cx="2853900" cy="4002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Arial"/>
                  <a:ea typeface="Arial"/>
                  <a:cs typeface="Arial"/>
                  <a:sym typeface="Arial"/>
                </a:rPr>
                <a:t>www.suny.edu</a:t>
              </a:r>
              <a:endParaRPr sz="2000">
                <a:solidFill>
                  <a:schemeClr val="lt1"/>
                </a:solidFill>
                <a:latin typeface="Arial"/>
                <a:ea typeface="Arial"/>
                <a:cs typeface="Arial"/>
                <a:sym typeface="Arial"/>
              </a:endParaRPr>
            </a:p>
          </p:txBody>
        </p:sp>
        <p:pic>
          <p:nvPicPr>
            <p:cNvPr id="153" name="Google Shape;153;gfc6381acbe_7_0"/>
            <p:cNvPicPr preferRelativeResize="0"/>
            <p:nvPr/>
          </p:nvPicPr>
          <p:blipFill rotWithShape="1">
            <a:blip r:embed="rId7">
              <a:alphaModFix/>
            </a:blip>
            <a:srcRect b="0" l="0" r="0" t="0"/>
            <a:stretch/>
          </p:blipFill>
          <p:spPr>
            <a:xfrm>
              <a:off x="295285" y="6261597"/>
              <a:ext cx="413343" cy="416839"/>
            </a:xfrm>
            <a:prstGeom prst="rect">
              <a:avLst/>
            </a:prstGeom>
            <a:noFill/>
            <a:ln>
              <a:noFill/>
            </a:ln>
          </p:spPr>
        </p:pic>
        <p:pic>
          <p:nvPicPr>
            <p:cNvPr id="154" name="Google Shape;154;gfc6381acbe_7_0"/>
            <p:cNvPicPr preferRelativeResize="0"/>
            <p:nvPr/>
          </p:nvPicPr>
          <p:blipFill rotWithShape="1">
            <a:blip r:embed="rId8">
              <a:alphaModFix/>
            </a:blip>
            <a:srcRect b="0" l="0" r="0" t="0"/>
            <a:stretch/>
          </p:blipFill>
          <p:spPr>
            <a:xfrm>
              <a:off x="2253567" y="6271376"/>
              <a:ext cx="543284" cy="382766"/>
            </a:xfrm>
            <a:prstGeom prst="rect">
              <a:avLst/>
            </a:prstGeom>
            <a:noFill/>
            <a:ln>
              <a:noFill/>
            </a:ln>
          </p:spPr>
        </p:pic>
      </p:grpSp>
      <p:sp>
        <p:nvSpPr>
          <p:cNvPr id="155" name="Google Shape;155;gfc6381acbe_7_0"/>
          <p:cNvSpPr txBox="1"/>
          <p:nvPr/>
        </p:nvSpPr>
        <p:spPr>
          <a:xfrm>
            <a:off x="7673975" y="4122325"/>
            <a:ext cx="35553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Purpose Driven:</a:t>
            </a:r>
            <a:endParaRPr sz="1800"/>
          </a:p>
          <a:p>
            <a:pPr indent="-342900" lvl="0" marL="457200" rtl="0" algn="l">
              <a:spcBef>
                <a:spcPts val="0"/>
              </a:spcBef>
              <a:spcAft>
                <a:spcPts val="0"/>
              </a:spcAft>
              <a:buSzPts val="1800"/>
              <a:buChar char="●"/>
            </a:pPr>
            <a:r>
              <a:rPr lang="en-US" sz="1800"/>
              <a:t>Bible </a:t>
            </a:r>
            <a:endParaRPr sz="1800"/>
          </a:p>
          <a:p>
            <a:pPr indent="-342900" lvl="0" marL="457200" rtl="0" algn="l">
              <a:spcBef>
                <a:spcPts val="0"/>
              </a:spcBef>
              <a:spcAft>
                <a:spcPts val="0"/>
              </a:spcAft>
              <a:buSzPts val="1800"/>
              <a:buChar char="●"/>
            </a:pPr>
            <a:r>
              <a:rPr lang="en-US" sz="1800"/>
              <a:t>Koran</a:t>
            </a:r>
            <a:endParaRPr sz="1800"/>
          </a:p>
          <a:p>
            <a:pPr indent="-342900" lvl="0" marL="457200" rtl="0" algn="l">
              <a:spcBef>
                <a:spcPts val="0"/>
              </a:spcBef>
              <a:spcAft>
                <a:spcPts val="0"/>
              </a:spcAft>
              <a:buSzPts val="1800"/>
              <a:buChar char="●"/>
            </a:pPr>
            <a:r>
              <a:rPr lang="en-US" sz="1800"/>
              <a:t>Stress management objects?</a:t>
            </a:r>
            <a:endParaRPr sz="1800"/>
          </a:p>
        </p:txBody>
      </p:sp>
      <p:sp>
        <p:nvSpPr>
          <p:cNvPr id="156" name="Google Shape;156;gfc6381acbe_7_0"/>
          <p:cNvSpPr txBox="1"/>
          <p:nvPr/>
        </p:nvSpPr>
        <p:spPr>
          <a:xfrm>
            <a:off x="641125" y="2059850"/>
            <a:ext cx="35553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Dimensions: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US" sz="1800"/>
              <a:t>The room is a standard office room.</a:t>
            </a:r>
            <a:endParaRPr sz="1800"/>
          </a:p>
          <a:p>
            <a:pPr indent="-342900" lvl="0" marL="457200" rtl="0" algn="l">
              <a:spcBef>
                <a:spcPts val="0"/>
              </a:spcBef>
              <a:spcAft>
                <a:spcPts val="0"/>
              </a:spcAft>
              <a:buSzPts val="1800"/>
              <a:buChar char="●"/>
            </a:pPr>
            <a:r>
              <a:rPr lang="en-US" sz="1800"/>
              <a:t>Dimensions: 9’11’ by 12’7”</a:t>
            </a:r>
            <a:endParaRPr sz="1800"/>
          </a:p>
        </p:txBody>
      </p:sp>
      <p:sp>
        <p:nvSpPr>
          <p:cNvPr id="157" name="Google Shape;157;gfc6381acbe_7_0"/>
          <p:cNvSpPr txBox="1"/>
          <p:nvPr/>
        </p:nvSpPr>
        <p:spPr>
          <a:xfrm>
            <a:off x="3127875" y="715600"/>
            <a:ext cx="6391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t>Dimensions and Possible Items to Include:</a:t>
            </a:r>
            <a:endParaRPr sz="2300"/>
          </a:p>
        </p:txBody>
      </p:sp>
      <p:pic>
        <p:nvPicPr>
          <p:cNvPr id="158" name="Google Shape;158;gfc6381acbe_7_0"/>
          <p:cNvPicPr preferRelativeResize="0"/>
          <p:nvPr/>
        </p:nvPicPr>
        <p:blipFill>
          <a:blip r:embed="rId9">
            <a:alphaModFix/>
          </a:blip>
          <a:stretch>
            <a:fillRect/>
          </a:stretch>
        </p:blipFill>
        <p:spPr>
          <a:xfrm>
            <a:off x="8907742" y="273550"/>
            <a:ext cx="2236361" cy="38487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gfb9a771345_0_23"/>
          <p:cNvPicPr preferRelativeResize="0"/>
          <p:nvPr/>
        </p:nvPicPr>
        <p:blipFill rotWithShape="1">
          <a:blip r:embed="rId3">
            <a:alphaModFix/>
          </a:blip>
          <a:srcRect b="0" l="0" r="0" t="0"/>
          <a:stretch/>
        </p:blipFill>
        <p:spPr>
          <a:xfrm>
            <a:off x="359078" y="273553"/>
            <a:ext cx="2096529" cy="1048265"/>
          </a:xfrm>
          <a:prstGeom prst="rect">
            <a:avLst/>
          </a:prstGeom>
          <a:noFill/>
          <a:ln>
            <a:noFill/>
          </a:ln>
        </p:spPr>
      </p:pic>
      <p:sp>
        <p:nvSpPr>
          <p:cNvPr id="164" name="Google Shape;164;gfb9a771345_0_23"/>
          <p:cNvSpPr txBox="1"/>
          <p:nvPr/>
        </p:nvSpPr>
        <p:spPr>
          <a:xfrm>
            <a:off x="656250" y="5096775"/>
            <a:ext cx="10879500" cy="630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50">
                <a:solidFill>
                  <a:schemeClr val="dk1"/>
                </a:solidFill>
              </a:rPr>
              <a:t>Signage needs updating. We have </a:t>
            </a:r>
            <a:r>
              <a:rPr lang="en-US" sz="1750">
                <a:solidFill>
                  <a:schemeClr val="dk1"/>
                </a:solidFill>
              </a:rPr>
              <a:t>multiple</a:t>
            </a:r>
            <a:r>
              <a:rPr lang="en-US" sz="1750">
                <a:solidFill>
                  <a:schemeClr val="dk1"/>
                </a:solidFill>
              </a:rPr>
              <a:t> signs, all saying the same thing. And the tone of the signage needs to be more positive and welcoming.</a:t>
            </a:r>
            <a:endParaRPr/>
          </a:p>
        </p:txBody>
      </p:sp>
      <p:sp>
        <p:nvSpPr>
          <p:cNvPr id="165" name="Google Shape;165;gfb9a771345_0_23"/>
          <p:cNvSpPr txBox="1"/>
          <p:nvPr/>
        </p:nvSpPr>
        <p:spPr>
          <a:xfrm>
            <a:off x="1550830" y="1409677"/>
            <a:ext cx="431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166" name="Google Shape;166;gfb9a771345_0_23"/>
          <p:cNvSpPr txBox="1"/>
          <p:nvPr/>
        </p:nvSpPr>
        <p:spPr>
          <a:xfrm>
            <a:off x="6528474" y="1462253"/>
            <a:ext cx="43119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200">
              <a:solidFill>
                <a:srgbClr val="2F5496"/>
              </a:solidFill>
              <a:latin typeface="Arial"/>
              <a:ea typeface="Arial"/>
              <a:cs typeface="Arial"/>
              <a:sym typeface="Arial"/>
            </a:endParaRPr>
          </a:p>
        </p:txBody>
      </p:sp>
      <p:grpSp>
        <p:nvGrpSpPr>
          <p:cNvPr id="167" name="Google Shape;167;gfb9a771345_0_23"/>
          <p:cNvGrpSpPr/>
          <p:nvPr/>
        </p:nvGrpSpPr>
        <p:grpSpPr>
          <a:xfrm>
            <a:off x="1" y="6138332"/>
            <a:ext cx="12192000" cy="719700"/>
            <a:chOff x="1" y="6138332"/>
            <a:chExt cx="12192000" cy="719700"/>
          </a:xfrm>
        </p:grpSpPr>
        <p:sp>
          <p:nvSpPr>
            <p:cNvPr id="168" name="Google Shape;168;gfb9a771345_0_23"/>
            <p:cNvSpPr/>
            <p:nvPr/>
          </p:nvSpPr>
          <p:spPr>
            <a:xfrm>
              <a:off x="1" y="6138332"/>
              <a:ext cx="12192000" cy="719700"/>
            </a:xfrm>
            <a:prstGeom prst="rect">
              <a:avLst/>
            </a:prstGeom>
            <a:gradFill>
              <a:gsLst>
                <a:gs pos="0">
                  <a:srgbClr val="1F3864"/>
                </a:gs>
                <a:gs pos="10000">
                  <a:srgbClr val="1F3864"/>
                </a:gs>
                <a:gs pos="100000">
                  <a:srgbClr val="00B0F0"/>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Source Sans Pro"/>
                <a:ea typeface="Source Sans Pro"/>
                <a:cs typeface="Source Sans Pro"/>
                <a:sym typeface="Source Sans Pro"/>
              </a:endParaRPr>
            </a:p>
          </p:txBody>
        </p:sp>
        <p:pic>
          <p:nvPicPr>
            <p:cNvPr descr="A picture containing object&#10;&#10;Description automatically generated" id="169" name="Google Shape;169;gfb9a771345_0_23"/>
            <p:cNvPicPr preferRelativeResize="0"/>
            <p:nvPr/>
          </p:nvPicPr>
          <p:blipFill rotWithShape="1">
            <a:blip r:embed="rId4">
              <a:alphaModFix/>
            </a:blip>
            <a:srcRect b="2865" l="0" r="6838" t="87160"/>
            <a:stretch/>
          </p:blipFill>
          <p:spPr>
            <a:xfrm>
              <a:off x="5251011" y="6138332"/>
              <a:ext cx="6940990" cy="719668"/>
            </a:xfrm>
            <a:prstGeom prst="rect">
              <a:avLst/>
            </a:prstGeom>
            <a:noFill/>
            <a:ln>
              <a:noFill/>
            </a:ln>
          </p:spPr>
        </p:pic>
        <p:pic>
          <p:nvPicPr>
            <p:cNvPr id="170" name="Google Shape;170;gfb9a771345_0_23"/>
            <p:cNvPicPr preferRelativeResize="0"/>
            <p:nvPr/>
          </p:nvPicPr>
          <p:blipFill rotWithShape="1">
            <a:blip r:embed="rId5">
              <a:alphaModFix/>
            </a:blip>
            <a:srcRect b="0" l="0" r="0" t="0"/>
            <a:stretch/>
          </p:blipFill>
          <p:spPr>
            <a:xfrm>
              <a:off x="952466" y="6285466"/>
              <a:ext cx="435079" cy="354590"/>
            </a:xfrm>
            <a:prstGeom prst="rect">
              <a:avLst/>
            </a:prstGeom>
            <a:noFill/>
            <a:ln>
              <a:noFill/>
            </a:ln>
          </p:spPr>
        </p:pic>
        <p:pic>
          <p:nvPicPr>
            <p:cNvPr id="171" name="Google Shape;171;gfb9a771345_0_23"/>
            <p:cNvPicPr preferRelativeResize="0"/>
            <p:nvPr/>
          </p:nvPicPr>
          <p:blipFill rotWithShape="1">
            <a:blip r:embed="rId6">
              <a:alphaModFix/>
            </a:blip>
            <a:srcRect b="0" l="0" r="0" t="0"/>
            <a:stretch/>
          </p:blipFill>
          <p:spPr>
            <a:xfrm>
              <a:off x="1587839" y="6262995"/>
              <a:ext cx="413343" cy="413342"/>
            </a:xfrm>
            <a:prstGeom prst="rect">
              <a:avLst/>
            </a:prstGeom>
            <a:noFill/>
            <a:ln>
              <a:noFill/>
            </a:ln>
          </p:spPr>
        </p:pic>
        <p:sp>
          <p:nvSpPr>
            <p:cNvPr id="172" name="Google Shape;172;gfb9a771345_0_23"/>
            <p:cNvSpPr txBox="1"/>
            <p:nvPr/>
          </p:nvSpPr>
          <p:spPr>
            <a:xfrm>
              <a:off x="9109166" y="6257340"/>
              <a:ext cx="2853900" cy="4002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Arial"/>
                  <a:ea typeface="Arial"/>
                  <a:cs typeface="Arial"/>
                  <a:sym typeface="Arial"/>
                </a:rPr>
                <a:t>www.suny.edu</a:t>
              </a:r>
              <a:endParaRPr sz="2000">
                <a:solidFill>
                  <a:schemeClr val="lt1"/>
                </a:solidFill>
                <a:latin typeface="Arial"/>
                <a:ea typeface="Arial"/>
                <a:cs typeface="Arial"/>
                <a:sym typeface="Arial"/>
              </a:endParaRPr>
            </a:p>
          </p:txBody>
        </p:sp>
        <p:pic>
          <p:nvPicPr>
            <p:cNvPr id="173" name="Google Shape;173;gfb9a771345_0_23"/>
            <p:cNvPicPr preferRelativeResize="0"/>
            <p:nvPr/>
          </p:nvPicPr>
          <p:blipFill rotWithShape="1">
            <a:blip r:embed="rId7">
              <a:alphaModFix/>
            </a:blip>
            <a:srcRect b="0" l="0" r="0" t="0"/>
            <a:stretch/>
          </p:blipFill>
          <p:spPr>
            <a:xfrm>
              <a:off x="295285" y="6261597"/>
              <a:ext cx="413343" cy="416839"/>
            </a:xfrm>
            <a:prstGeom prst="rect">
              <a:avLst/>
            </a:prstGeom>
            <a:noFill/>
            <a:ln>
              <a:noFill/>
            </a:ln>
          </p:spPr>
        </p:pic>
        <p:pic>
          <p:nvPicPr>
            <p:cNvPr id="174" name="Google Shape;174;gfb9a771345_0_23"/>
            <p:cNvPicPr preferRelativeResize="0"/>
            <p:nvPr/>
          </p:nvPicPr>
          <p:blipFill rotWithShape="1">
            <a:blip r:embed="rId8">
              <a:alphaModFix/>
            </a:blip>
            <a:srcRect b="0" l="0" r="0" t="0"/>
            <a:stretch/>
          </p:blipFill>
          <p:spPr>
            <a:xfrm>
              <a:off x="2253567" y="6271376"/>
              <a:ext cx="543284" cy="382766"/>
            </a:xfrm>
            <a:prstGeom prst="rect">
              <a:avLst/>
            </a:prstGeom>
            <a:noFill/>
            <a:ln>
              <a:noFill/>
            </a:ln>
          </p:spPr>
        </p:pic>
      </p:grpSp>
      <p:pic>
        <p:nvPicPr>
          <p:cNvPr id="175" name="Google Shape;175;gfb9a771345_0_23"/>
          <p:cNvPicPr preferRelativeResize="0"/>
          <p:nvPr/>
        </p:nvPicPr>
        <p:blipFill>
          <a:blip r:embed="rId9">
            <a:alphaModFix/>
          </a:blip>
          <a:stretch>
            <a:fillRect/>
          </a:stretch>
        </p:blipFill>
        <p:spPr>
          <a:xfrm>
            <a:off x="3339275" y="440725"/>
            <a:ext cx="3422325" cy="4199275"/>
          </a:xfrm>
          <a:prstGeom prst="rect">
            <a:avLst/>
          </a:prstGeom>
          <a:noFill/>
          <a:ln>
            <a:noFill/>
          </a:ln>
        </p:spPr>
      </p:pic>
      <p:sp>
        <p:nvSpPr>
          <p:cNvPr id="176" name="Google Shape;176;gfb9a771345_0_23"/>
          <p:cNvSpPr txBox="1"/>
          <p:nvPr/>
        </p:nvSpPr>
        <p:spPr>
          <a:xfrm>
            <a:off x="8289600" y="75922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 name="Google Shape;177;gfb9a771345_0_23"/>
          <p:cNvPicPr preferRelativeResize="0"/>
          <p:nvPr/>
        </p:nvPicPr>
        <p:blipFill>
          <a:blip r:embed="rId10">
            <a:alphaModFix/>
          </a:blip>
          <a:stretch>
            <a:fillRect/>
          </a:stretch>
        </p:blipFill>
        <p:spPr>
          <a:xfrm>
            <a:off x="6986742" y="1047874"/>
            <a:ext cx="4761033" cy="3679775"/>
          </a:xfrm>
          <a:prstGeom prst="rect">
            <a:avLst/>
          </a:prstGeom>
          <a:noFill/>
          <a:ln>
            <a:noFill/>
          </a:ln>
        </p:spPr>
      </p:pic>
      <p:sp>
        <p:nvSpPr>
          <p:cNvPr id="178" name="Google Shape;178;gfb9a771345_0_23"/>
          <p:cNvSpPr txBox="1"/>
          <p:nvPr/>
        </p:nvSpPr>
        <p:spPr>
          <a:xfrm>
            <a:off x="8403125" y="759213"/>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fb9a771345_0_52"/>
          <p:cNvSpPr txBox="1"/>
          <p:nvPr>
            <p:ph idx="1" type="body"/>
          </p:nvPr>
        </p:nvSpPr>
        <p:spPr>
          <a:xfrm>
            <a:off x="656250" y="1825625"/>
            <a:ext cx="10697400" cy="3579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Our current meditation space benefited from lessons learned from our first:</a:t>
            </a:r>
            <a:endParaRPr/>
          </a:p>
          <a:p>
            <a:pPr indent="-342900" lvl="0" marL="457200" rtl="0" algn="l">
              <a:spcBef>
                <a:spcPts val="1000"/>
              </a:spcBef>
              <a:spcAft>
                <a:spcPts val="0"/>
              </a:spcAft>
              <a:buSzPts val="1800"/>
              <a:buAutoNum type="arabicPeriod"/>
            </a:pPr>
            <a:r>
              <a:rPr lang="en-US"/>
              <a:t>Conversations with the Spirituality Committee and stakeholders</a:t>
            </a:r>
            <a:endParaRPr/>
          </a:p>
          <a:p>
            <a:pPr indent="-342900" lvl="0" marL="457200" rtl="0" algn="l">
              <a:spcBef>
                <a:spcPts val="0"/>
              </a:spcBef>
              <a:spcAft>
                <a:spcPts val="0"/>
              </a:spcAft>
              <a:buSzPts val="1800"/>
              <a:buAutoNum type="arabicPeriod"/>
            </a:pPr>
            <a:r>
              <a:rPr lang="en-US"/>
              <a:t>How to convince senior leadership to fund</a:t>
            </a:r>
            <a:endParaRPr/>
          </a:p>
          <a:p>
            <a:pPr indent="-342900" lvl="0" marL="457200" rtl="0" algn="l">
              <a:spcBef>
                <a:spcPts val="0"/>
              </a:spcBef>
              <a:spcAft>
                <a:spcPts val="0"/>
              </a:spcAft>
              <a:buSzPts val="1800"/>
              <a:buAutoNum type="arabicPeriod"/>
            </a:pPr>
            <a:r>
              <a:rPr lang="en-US"/>
              <a:t>Behavioral observations</a:t>
            </a:r>
            <a:endParaRPr/>
          </a:p>
          <a:p>
            <a:pPr indent="-342900" lvl="0" marL="457200" rtl="0" algn="l">
              <a:spcBef>
                <a:spcPts val="0"/>
              </a:spcBef>
              <a:spcAft>
                <a:spcPts val="0"/>
              </a:spcAft>
              <a:buSzPts val="1800"/>
              <a:buAutoNum type="arabicPeriod"/>
            </a:pPr>
            <a:r>
              <a:rPr lang="en-US"/>
              <a:t>What worked and what didn’t</a:t>
            </a:r>
            <a:endParaRPr/>
          </a:p>
          <a:p>
            <a:pPr indent="0" lvl="0" marL="0" rtl="0" algn="l">
              <a:spcBef>
                <a:spcPts val="1000"/>
              </a:spcBef>
              <a:spcAft>
                <a:spcPts val="0"/>
              </a:spcAft>
              <a:buNone/>
            </a:pPr>
            <a:r>
              <a:t/>
            </a:r>
            <a:endParaRPr/>
          </a:p>
        </p:txBody>
      </p:sp>
      <p:pic>
        <p:nvPicPr>
          <p:cNvPr id="184" name="Google Shape;184;gfb9a771345_0_52"/>
          <p:cNvPicPr preferRelativeResize="0"/>
          <p:nvPr/>
        </p:nvPicPr>
        <p:blipFill rotWithShape="1">
          <a:blip r:embed="rId3">
            <a:alphaModFix/>
          </a:blip>
          <a:srcRect b="0" l="0" r="0" t="0"/>
          <a:stretch/>
        </p:blipFill>
        <p:spPr>
          <a:xfrm>
            <a:off x="359078" y="273553"/>
            <a:ext cx="2096529" cy="1048265"/>
          </a:xfrm>
          <a:prstGeom prst="rect">
            <a:avLst/>
          </a:prstGeom>
          <a:noFill/>
          <a:ln>
            <a:noFill/>
          </a:ln>
        </p:spPr>
      </p:pic>
      <p:sp>
        <p:nvSpPr>
          <p:cNvPr id="185" name="Google Shape;185;gfb9a771345_0_52"/>
          <p:cNvSpPr txBox="1"/>
          <p:nvPr/>
        </p:nvSpPr>
        <p:spPr>
          <a:xfrm>
            <a:off x="656250" y="5096775"/>
            <a:ext cx="10879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186" name="Google Shape;186;gfb9a771345_0_52"/>
          <p:cNvSpPr txBox="1"/>
          <p:nvPr/>
        </p:nvSpPr>
        <p:spPr>
          <a:xfrm>
            <a:off x="1550830" y="1409677"/>
            <a:ext cx="431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187" name="Google Shape;187;gfb9a771345_0_52"/>
          <p:cNvSpPr txBox="1"/>
          <p:nvPr/>
        </p:nvSpPr>
        <p:spPr>
          <a:xfrm>
            <a:off x="6528474" y="1462253"/>
            <a:ext cx="43119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200">
              <a:solidFill>
                <a:srgbClr val="2F5496"/>
              </a:solidFill>
              <a:latin typeface="Arial"/>
              <a:ea typeface="Arial"/>
              <a:cs typeface="Arial"/>
              <a:sym typeface="Arial"/>
            </a:endParaRPr>
          </a:p>
        </p:txBody>
      </p:sp>
      <p:grpSp>
        <p:nvGrpSpPr>
          <p:cNvPr id="188" name="Google Shape;188;gfb9a771345_0_52"/>
          <p:cNvGrpSpPr/>
          <p:nvPr/>
        </p:nvGrpSpPr>
        <p:grpSpPr>
          <a:xfrm>
            <a:off x="1" y="6138332"/>
            <a:ext cx="12192000" cy="719700"/>
            <a:chOff x="1" y="6138332"/>
            <a:chExt cx="12192000" cy="719700"/>
          </a:xfrm>
        </p:grpSpPr>
        <p:sp>
          <p:nvSpPr>
            <p:cNvPr id="189" name="Google Shape;189;gfb9a771345_0_52"/>
            <p:cNvSpPr/>
            <p:nvPr/>
          </p:nvSpPr>
          <p:spPr>
            <a:xfrm>
              <a:off x="1" y="6138332"/>
              <a:ext cx="12192000" cy="719700"/>
            </a:xfrm>
            <a:prstGeom prst="rect">
              <a:avLst/>
            </a:prstGeom>
            <a:gradFill>
              <a:gsLst>
                <a:gs pos="0">
                  <a:srgbClr val="1F3864"/>
                </a:gs>
                <a:gs pos="10000">
                  <a:srgbClr val="1F3864"/>
                </a:gs>
                <a:gs pos="100000">
                  <a:srgbClr val="00B0F0"/>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Source Sans Pro"/>
                <a:ea typeface="Source Sans Pro"/>
                <a:cs typeface="Source Sans Pro"/>
                <a:sym typeface="Source Sans Pro"/>
              </a:endParaRPr>
            </a:p>
          </p:txBody>
        </p:sp>
        <p:pic>
          <p:nvPicPr>
            <p:cNvPr descr="A picture containing object&#10;&#10;Description automatically generated" id="190" name="Google Shape;190;gfb9a771345_0_52"/>
            <p:cNvPicPr preferRelativeResize="0"/>
            <p:nvPr/>
          </p:nvPicPr>
          <p:blipFill rotWithShape="1">
            <a:blip r:embed="rId4">
              <a:alphaModFix/>
            </a:blip>
            <a:srcRect b="2865" l="0" r="6838" t="87160"/>
            <a:stretch/>
          </p:blipFill>
          <p:spPr>
            <a:xfrm>
              <a:off x="5251011" y="6138332"/>
              <a:ext cx="6940990" cy="719668"/>
            </a:xfrm>
            <a:prstGeom prst="rect">
              <a:avLst/>
            </a:prstGeom>
            <a:noFill/>
            <a:ln>
              <a:noFill/>
            </a:ln>
          </p:spPr>
        </p:pic>
        <p:pic>
          <p:nvPicPr>
            <p:cNvPr id="191" name="Google Shape;191;gfb9a771345_0_52"/>
            <p:cNvPicPr preferRelativeResize="0"/>
            <p:nvPr/>
          </p:nvPicPr>
          <p:blipFill rotWithShape="1">
            <a:blip r:embed="rId5">
              <a:alphaModFix/>
            </a:blip>
            <a:srcRect b="0" l="0" r="0" t="0"/>
            <a:stretch/>
          </p:blipFill>
          <p:spPr>
            <a:xfrm>
              <a:off x="952466" y="6285466"/>
              <a:ext cx="435079" cy="354590"/>
            </a:xfrm>
            <a:prstGeom prst="rect">
              <a:avLst/>
            </a:prstGeom>
            <a:noFill/>
            <a:ln>
              <a:noFill/>
            </a:ln>
          </p:spPr>
        </p:pic>
        <p:pic>
          <p:nvPicPr>
            <p:cNvPr id="192" name="Google Shape;192;gfb9a771345_0_52"/>
            <p:cNvPicPr preferRelativeResize="0"/>
            <p:nvPr/>
          </p:nvPicPr>
          <p:blipFill rotWithShape="1">
            <a:blip r:embed="rId6">
              <a:alphaModFix/>
            </a:blip>
            <a:srcRect b="0" l="0" r="0" t="0"/>
            <a:stretch/>
          </p:blipFill>
          <p:spPr>
            <a:xfrm>
              <a:off x="1587839" y="6262995"/>
              <a:ext cx="413343" cy="413342"/>
            </a:xfrm>
            <a:prstGeom prst="rect">
              <a:avLst/>
            </a:prstGeom>
            <a:noFill/>
            <a:ln>
              <a:noFill/>
            </a:ln>
          </p:spPr>
        </p:pic>
        <p:sp>
          <p:nvSpPr>
            <p:cNvPr id="193" name="Google Shape;193;gfb9a771345_0_52"/>
            <p:cNvSpPr txBox="1"/>
            <p:nvPr/>
          </p:nvSpPr>
          <p:spPr>
            <a:xfrm>
              <a:off x="9109166" y="6257340"/>
              <a:ext cx="2853900" cy="4002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Arial"/>
                  <a:ea typeface="Arial"/>
                  <a:cs typeface="Arial"/>
                  <a:sym typeface="Arial"/>
                </a:rPr>
                <a:t>www.suny.edu</a:t>
              </a:r>
              <a:endParaRPr sz="2000">
                <a:solidFill>
                  <a:schemeClr val="lt1"/>
                </a:solidFill>
                <a:latin typeface="Arial"/>
                <a:ea typeface="Arial"/>
                <a:cs typeface="Arial"/>
                <a:sym typeface="Arial"/>
              </a:endParaRPr>
            </a:p>
          </p:txBody>
        </p:sp>
        <p:pic>
          <p:nvPicPr>
            <p:cNvPr id="194" name="Google Shape;194;gfb9a771345_0_52"/>
            <p:cNvPicPr preferRelativeResize="0"/>
            <p:nvPr/>
          </p:nvPicPr>
          <p:blipFill rotWithShape="1">
            <a:blip r:embed="rId7">
              <a:alphaModFix/>
            </a:blip>
            <a:srcRect b="0" l="0" r="0" t="0"/>
            <a:stretch/>
          </p:blipFill>
          <p:spPr>
            <a:xfrm>
              <a:off x="295285" y="6261597"/>
              <a:ext cx="413343" cy="416839"/>
            </a:xfrm>
            <a:prstGeom prst="rect">
              <a:avLst/>
            </a:prstGeom>
            <a:noFill/>
            <a:ln>
              <a:noFill/>
            </a:ln>
          </p:spPr>
        </p:pic>
        <p:pic>
          <p:nvPicPr>
            <p:cNvPr id="195" name="Google Shape;195;gfb9a771345_0_52"/>
            <p:cNvPicPr preferRelativeResize="0"/>
            <p:nvPr/>
          </p:nvPicPr>
          <p:blipFill rotWithShape="1">
            <a:blip r:embed="rId8">
              <a:alphaModFix/>
            </a:blip>
            <a:srcRect b="0" l="0" r="0" t="0"/>
            <a:stretch/>
          </p:blipFill>
          <p:spPr>
            <a:xfrm>
              <a:off x="2253567" y="6271376"/>
              <a:ext cx="543284" cy="382766"/>
            </a:xfrm>
            <a:prstGeom prst="rect">
              <a:avLst/>
            </a:prstGeom>
            <a:noFill/>
            <a:ln>
              <a:noFill/>
            </a:ln>
          </p:spPr>
        </p:pic>
      </p:grpSp>
      <p:sp>
        <p:nvSpPr>
          <p:cNvPr id="196" name="Google Shape;196;gfb9a771345_0_52"/>
          <p:cNvSpPr txBox="1"/>
          <p:nvPr/>
        </p:nvSpPr>
        <p:spPr>
          <a:xfrm>
            <a:off x="8289600" y="75922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fb9a771345_0_52"/>
          <p:cNvSpPr txBox="1"/>
          <p:nvPr>
            <p:ph type="title"/>
          </p:nvPr>
        </p:nvSpPr>
        <p:spPr>
          <a:xfrm>
            <a:off x="3419275" y="273550"/>
            <a:ext cx="7421100" cy="1188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Upstate’s Meditation Space, V2</a:t>
            </a:r>
            <a:endParaRPr/>
          </a:p>
        </p:txBody>
      </p:sp>
      <p:pic>
        <p:nvPicPr>
          <p:cNvPr id="198" name="Google Shape;198;gfb9a771345_0_52"/>
          <p:cNvPicPr preferRelativeResize="0"/>
          <p:nvPr/>
        </p:nvPicPr>
        <p:blipFill>
          <a:blip r:embed="rId9">
            <a:alphaModFix/>
          </a:blip>
          <a:stretch>
            <a:fillRect/>
          </a:stretch>
        </p:blipFill>
        <p:spPr>
          <a:xfrm rot="2963406">
            <a:off x="6002181" y="4266595"/>
            <a:ext cx="1409251" cy="1336813"/>
          </a:xfrm>
          <a:prstGeom prst="rect">
            <a:avLst/>
          </a:prstGeom>
          <a:noFill/>
          <a:ln>
            <a:noFill/>
          </a:ln>
        </p:spPr>
      </p:pic>
      <p:pic>
        <p:nvPicPr>
          <p:cNvPr id="199" name="Google Shape;199;gfb9a771345_0_52"/>
          <p:cNvPicPr preferRelativeResize="0"/>
          <p:nvPr/>
        </p:nvPicPr>
        <p:blipFill>
          <a:blip r:embed="rId9">
            <a:alphaModFix/>
          </a:blip>
          <a:stretch>
            <a:fillRect/>
          </a:stretch>
        </p:blipFill>
        <p:spPr>
          <a:xfrm rot="3188453">
            <a:off x="8153642" y="3519406"/>
            <a:ext cx="1443629" cy="1369429"/>
          </a:xfrm>
          <a:prstGeom prst="rect">
            <a:avLst/>
          </a:prstGeom>
          <a:noFill/>
          <a:ln>
            <a:noFill/>
          </a:ln>
        </p:spPr>
      </p:pic>
      <p:pic>
        <p:nvPicPr>
          <p:cNvPr id="200" name="Google Shape;200;gfb9a771345_0_52"/>
          <p:cNvPicPr preferRelativeResize="0"/>
          <p:nvPr/>
        </p:nvPicPr>
        <p:blipFill>
          <a:blip r:embed="rId9">
            <a:alphaModFix/>
          </a:blip>
          <a:stretch>
            <a:fillRect/>
          </a:stretch>
        </p:blipFill>
        <p:spPr>
          <a:xfrm rot="3188453">
            <a:off x="10115309" y="3219286"/>
            <a:ext cx="1443629" cy="13694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78e4db943b03121b_3"/>
          <p:cNvSpPr txBox="1"/>
          <p:nvPr>
            <p:ph type="title"/>
          </p:nvPr>
        </p:nvSpPr>
        <p:spPr>
          <a:xfrm>
            <a:off x="2372812" y="134825"/>
            <a:ext cx="87354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Upstate’s Meditation Space, V2</a:t>
            </a:r>
            <a:endParaRPr/>
          </a:p>
        </p:txBody>
      </p:sp>
      <p:sp>
        <p:nvSpPr>
          <p:cNvPr id="207" name="Google Shape;207;g78e4db943b03121b_3"/>
          <p:cNvSpPr txBox="1"/>
          <p:nvPr>
            <p:ph idx="1" type="body"/>
          </p:nvPr>
        </p:nvSpPr>
        <p:spPr>
          <a:xfrm>
            <a:off x="838200" y="1825625"/>
            <a:ext cx="5181600" cy="4351200"/>
          </a:xfrm>
          <a:prstGeom prst="rect">
            <a:avLst/>
          </a:prstGeom>
        </p:spPr>
        <p:txBody>
          <a:bodyPr anchorCtr="0" anchor="t" bIns="45700" lIns="91425" spcFirstLastPara="1" rIns="91425" wrap="square" tIns="45700">
            <a:normAutofit lnSpcReduction="20000"/>
          </a:bodyPr>
          <a:lstStyle/>
          <a:p>
            <a:pPr indent="-342900" lvl="0" marL="457200" rtl="0" algn="l">
              <a:spcBef>
                <a:spcPts val="1000"/>
              </a:spcBef>
              <a:spcAft>
                <a:spcPts val="0"/>
              </a:spcAft>
              <a:buSzPts val="1800"/>
              <a:buAutoNum type="arabicPeriod"/>
            </a:pPr>
            <a:r>
              <a:rPr lang="en-US"/>
              <a:t>Take advantage of other renovation projects</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AutoNum type="arabicPeriod"/>
            </a:pPr>
            <a:r>
              <a:rPr lang="en-US"/>
              <a:t>Leverage student power</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AutoNum type="arabicPeriod"/>
            </a:pPr>
            <a:r>
              <a:rPr lang="en-US"/>
              <a:t>Safety and security</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AutoNum type="arabicPeriod"/>
            </a:pPr>
            <a:r>
              <a:rPr lang="en-US"/>
              <a:t>Persistence</a:t>
            </a:r>
            <a:endParaRPr/>
          </a:p>
          <a:p>
            <a:pPr indent="0" lvl="0" marL="457200" rtl="0" algn="l">
              <a:spcBef>
                <a:spcPts val="1000"/>
              </a:spcBef>
              <a:spcAft>
                <a:spcPts val="0"/>
              </a:spcAft>
              <a:buNone/>
            </a:pPr>
            <a:r>
              <a:t/>
            </a:r>
            <a:endParaRPr/>
          </a:p>
          <a:p>
            <a:pPr indent="0" lvl="0" marL="457200" rtl="0" algn="l">
              <a:spcBef>
                <a:spcPts val="1000"/>
              </a:spcBef>
              <a:spcAft>
                <a:spcPts val="0"/>
              </a:spcAft>
              <a:buNone/>
            </a:pPr>
            <a:r>
              <a:t/>
            </a:r>
            <a:endParaRPr/>
          </a:p>
        </p:txBody>
      </p:sp>
      <p:sp>
        <p:nvSpPr>
          <p:cNvPr id="208" name="Google Shape;208;g78e4db943b03121b_3"/>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09" name="Google Shape;209;g78e4db943b03121b_3"/>
          <p:cNvPicPr preferRelativeResize="0"/>
          <p:nvPr/>
        </p:nvPicPr>
        <p:blipFill rotWithShape="1">
          <a:blip r:embed="rId3">
            <a:alphaModFix/>
          </a:blip>
          <a:srcRect b="0" l="0" r="0" t="0"/>
          <a:stretch/>
        </p:blipFill>
        <p:spPr>
          <a:xfrm>
            <a:off x="359078" y="273553"/>
            <a:ext cx="2096529" cy="1048265"/>
          </a:xfrm>
          <a:prstGeom prst="rect">
            <a:avLst/>
          </a:prstGeom>
          <a:noFill/>
          <a:ln>
            <a:noFill/>
          </a:ln>
        </p:spPr>
      </p:pic>
      <p:grpSp>
        <p:nvGrpSpPr>
          <p:cNvPr id="210" name="Google Shape;210;g78e4db943b03121b_3"/>
          <p:cNvGrpSpPr/>
          <p:nvPr/>
        </p:nvGrpSpPr>
        <p:grpSpPr>
          <a:xfrm>
            <a:off x="1" y="6138332"/>
            <a:ext cx="12192000" cy="719700"/>
            <a:chOff x="1" y="6138332"/>
            <a:chExt cx="12192000" cy="719700"/>
          </a:xfrm>
        </p:grpSpPr>
        <p:sp>
          <p:nvSpPr>
            <p:cNvPr id="211" name="Google Shape;211;g78e4db943b03121b_3"/>
            <p:cNvSpPr/>
            <p:nvPr/>
          </p:nvSpPr>
          <p:spPr>
            <a:xfrm>
              <a:off x="1" y="6138332"/>
              <a:ext cx="12192000" cy="719700"/>
            </a:xfrm>
            <a:prstGeom prst="rect">
              <a:avLst/>
            </a:prstGeom>
            <a:gradFill>
              <a:gsLst>
                <a:gs pos="0">
                  <a:srgbClr val="1F3864"/>
                </a:gs>
                <a:gs pos="10000">
                  <a:srgbClr val="1F3864"/>
                </a:gs>
                <a:gs pos="100000">
                  <a:srgbClr val="00B0F0"/>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Source Sans Pro"/>
                <a:ea typeface="Source Sans Pro"/>
                <a:cs typeface="Source Sans Pro"/>
                <a:sym typeface="Source Sans Pro"/>
              </a:endParaRPr>
            </a:p>
          </p:txBody>
        </p:sp>
        <p:pic>
          <p:nvPicPr>
            <p:cNvPr descr="A picture containing object&#10;&#10;Description automatically generated" id="212" name="Google Shape;212;g78e4db943b03121b_3"/>
            <p:cNvPicPr preferRelativeResize="0"/>
            <p:nvPr/>
          </p:nvPicPr>
          <p:blipFill rotWithShape="1">
            <a:blip r:embed="rId4">
              <a:alphaModFix/>
            </a:blip>
            <a:srcRect b="2865" l="0" r="6838" t="87160"/>
            <a:stretch/>
          </p:blipFill>
          <p:spPr>
            <a:xfrm>
              <a:off x="5251011" y="6138332"/>
              <a:ext cx="6940990" cy="719668"/>
            </a:xfrm>
            <a:prstGeom prst="rect">
              <a:avLst/>
            </a:prstGeom>
            <a:noFill/>
            <a:ln>
              <a:noFill/>
            </a:ln>
          </p:spPr>
        </p:pic>
        <p:pic>
          <p:nvPicPr>
            <p:cNvPr id="213" name="Google Shape;213;g78e4db943b03121b_3"/>
            <p:cNvPicPr preferRelativeResize="0"/>
            <p:nvPr/>
          </p:nvPicPr>
          <p:blipFill rotWithShape="1">
            <a:blip r:embed="rId5">
              <a:alphaModFix/>
            </a:blip>
            <a:srcRect b="0" l="0" r="0" t="0"/>
            <a:stretch/>
          </p:blipFill>
          <p:spPr>
            <a:xfrm>
              <a:off x="952466" y="6285466"/>
              <a:ext cx="435079" cy="354590"/>
            </a:xfrm>
            <a:prstGeom prst="rect">
              <a:avLst/>
            </a:prstGeom>
            <a:noFill/>
            <a:ln>
              <a:noFill/>
            </a:ln>
          </p:spPr>
        </p:pic>
        <p:pic>
          <p:nvPicPr>
            <p:cNvPr id="214" name="Google Shape;214;g78e4db943b03121b_3"/>
            <p:cNvPicPr preferRelativeResize="0"/>
            <p:nvPr/>
          </p:nvPicPr>
          <p:blipFill rotWithShape="1">
            <a:blip r:embed="rId6">
              <a:alphaModFix/>
            </a:blip>
            <a:srcRect b="0" l="0" r="0" t="0"/>
            <a:stretch/>
          </p:blipFill>
          <p:spPr>
            <a:xfrm>
              <a:off x="1587839" y="6262995"/>
              <a:ext cx="413343" cy="413342"/>
            </a:xfrm>
            <a:prstGeom prst="rect">
              <a:avLst/>
            </a:prstGeom>
            <a:noFill/>
            <a:ln>
              <a:noFill/>
            </a:ln>
          </p:spPr>
        </p:pic>
        <p:sp>
          <p:nvSpPr>
            <p:cNvPr id="215" name="Google Shape;215;g78e4db943b03121b_3"/>
            <p:cNvSpPr txBox="1"/>
            <p:nvPr/>
          </p:nvSpPr>
          <p:spPr>
            <a:xfrm>
              <a:off x="9109166" y="6257340"/>
              <a:ext cx="2853900" cy="4002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Arial"/>
                  <a:ea typeface="Arial"/>
                  <a:cs typeface="Arial"/>
                  <a:sym typeface="Arial"/>
                </a:rPr>
                <a:t>www.suny.edu</a:t>
              </a:r>
              <a:endParaRPr sz="2000">
                <a:solidFill>
                  <a:schemeClr val="lt1"/>
                </a:solidFill>
                <a:latin typeface="Arial"/>
                <a:ea typeface="Arial"/>
                <a:cs typeface="Arial"/>
                <a:sym typeface="Arial"/>
              </a:endParaRPr>
            </a:p>
          </p:txBody>
        </p:sp>
        <p:pic>
          <p:nvPicPr>
            <p:cNvPr id="216" name="Google Shape;216;g78e4db943b03121b_3"/>
            <p:cNvPicPr preferRelativeResize="0"/>
            <p:nvPr/>
          </p:nvPicPr>
          <p:blipFill rotWithShape="1">
            <a:blip r:embed="rId7">
              <a:alphaModFix/>
            </a:blip>
            <a:srcRect b="0" l="0" r="0" t="0"/>
            <a:stretch/>
          </p:blipFill>
          <p:spPr>
            <a:xfrm>
              <a:off x="295285" y="6261597"/>
              <a:ext cx="413343" cy="416839"/>
            </a:xfrm>
            <a:prstGeom prst="rect">
              <a:avLst/>
            </a:prstGeom>
            <a:noFill/>
            <a:ln>
              <a:noFill/>
            </a:ln>
          </p:spPr>
        </p:pic>
        <p:pic>
          <p:nvPicPr>
            <p:cNvPr id="217" name="Google Shape;217;g78e4db943b03121b_3"/>
            <p:cNvPicPr preferRelativeResize="0"/>
            <p:nvPr/>
          </p:nvPicPr>
          <p:blipFill rotWithShape="1">
            <a:blip r:embed="rId8">
              <a:alphaModFix/>
            </a:blip>
            <a:srcRect b="0" l="0" r="0" t="0"/>
            <a:stretch/>
          </p:blipFill>
          <p:spPr>
            <a:xfrm>
              <a:off x="2253567" y="6271376"/>
              <a:ext cx="543284" cy="382766"/>
            </a:xfrm>
            <a:prstGeom prst="rect">
              <a:avLst/>
            </a:prstGeom>
            <a:noFill/>
            <a:ln>
              <a:noFill/>
            </a:ln>
          </p:spPr>
        </p:pic>
      </p:grpSp>
      <p:pic>
        <p:nvPicPr>
          <p:cNvPr id="218" name="Google Shape;218;g78e4db943b03121b_3"/>
          <p:cNvPicPr preferRelativeResize="0"/>
          <p:nvPr/>
        </p:nvPicPr>
        <p:blipFill>
          <a:blip r:embed="rId9">
            <a:alphaModFix/>
          </a:blip>
          <a:stretch>
            <a:fillRect/>
          </a:stretch>
        </p:blipFill>
        <p:spPr>
          <a:xfrm>
            <a:off x="9607645" y="3732807"/>
            <a:ext cx="1601223" cy="2134954"/>
          </a:xfrm>
          <a:prstGeom prst="rect">
            <a:avLst/>
          </a:prstGeom>
          <a:noFill/>
          <a:ln>
            <a:noFill/>
          </a:ln>
        </p:spPr>
      </p:pic>
      <p:pic>
        <p:nvPicPr>
          <p:cNvPr id="219" name="Google Shape;219;g78e4db943b03121b_3"/>
          <p:cNvPicPr preferRelativeResize="0"/>
          <p:nvPr/>
        </p:nvPicPr>
        <p:blipFill rotWithShape="1">
          <a:blip r:embed="rId10">
            <a:alphaModFix/>
          </a:blip>
          <a:srcRect b="0" l="0" r="0" t="21777"/>
          <a:stretch/>
        </p:blipFill>
        <p:spPr>
          <a:xfrm>
            <a:off x="6261591" y="2734676"/>
            <a:ext cx="3104249" cy="3403653"/>
          </a:xfrm>
          <a:prstGeom prst="rect">
            <a:avLst/>
          </a:prstGeom>
          <a:noFill/>
          <a:ln>
            <a:noFill/>
          </a:ln>
        </p:spPr>
      </p:pic>
      <p:pic>
        <p:nvPicPr>
          <p:cNvPr id="220" name="Google Shape;220;g78e4db943b03121b_3"/>
          <p:cNvPicPr preferRelativeResize="0"/>
          <p:nvPr/>
        </p:nvPicPr>
        <p:blipFill>
          <a:blip r:embed="rId11">
            <a:alphaModFix/>
          </a:blip>
          <a:stretch>
            <a:fillRect/>
          </a:stretch>
        </p:blipFill>
        <p:spPr>
          <a:xfrm>
            <a:off x="9607650" y="134835"/>
            <a:ext cx="2495548" cy="3327398"/>
          </a:xfrm>
          <a:prstGeom prst="rect">
            <a:avLst/>
          </a:prstGeom>
          <a:noFill/>
          <a:ln>
            <a:noFill/>
          </a:ln>
        </p:spPr>
      </p:pic>
      <p:pic>
        <p:nvPicPr>
          <p:cNvPr id="221" name="Google Shape;221;g78e4db943b03121b_3"/>
          <p:cNvPicPr preferRelativeResize="0"/>
          <p:nvPr/>
        </p:nvPicPr>
        <p:blipFill rotWithShape="1">
          <a:blip r:embed="rId12">
            <a:alphaModFix/>
          </a:blip>
          <a:srcRect b="0" l="22257" r="0" t="0"/>
          <a:stretch/>
        </p:blipFill>
        <p:spPr>
          <a:xfrm>
            <a:off x="4741122" y="3573049"/>
            <a:ext cx="1431078" cy="2454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Hand holding drawing" id="227" name="Google Shape;227;p4"/>
          <p:cNvPicPr preferRelativeResize="0"/>
          <p:nvPr/>
        </p:nvPicPr>
        <p:blipFill rotWithShape="1">
          <a:blip r:embed="rId3">
            <a:alphaModFix/>
          </a:blip>
          <a:srcRect b="30625" l="0" r="0" t="30625"/>
          <a:stretch/>
        </p:blipFill>
        <p:spPr>
          <a:xfrm>
            <a:off x="0" y="0"/>
            <a:ext cx="12192000" cy="3792071"/>
          </a:xfrm>
          <a:prstGeom prst="rect">
            <a:avLst/>
          </a:prstGeom>
          <a:noFill/>
          <a:ln>
            <a:noFill/>
          </a:ln>
        </p:spPr>
      </p:pic>
      <p:sp>
        <p:nvSpPr>
          <p:cNvPr id="228" name="Google Shape;228;p4"/>
          <p:cNvSpPr/>
          <p:nvPr/>
        </p:nvSpPr>
        <p:spPr>
          <a:xfrm>
            <a:off x="0" y="0"/>
            <a:ext cx="12192000" cy="3792071"/>
          </a:xfrm>
          <a:prstGeom prst="rect">
            <a:avLst/>
          </a:prstGeom>
          <a:solidFill>
            <a:srgbClr val="2E75B5">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4"/>
          <p:cNvSpPr txBox="1"/>
          <p:nvPr/>
        </p:nvSpPr>
        <p:spPr>
          <a:xfrm>
            <a:off x="948075" y="3974200"/>
            <a:ext cx="8120400" cy="1754700"/>
          </a:xfrm>
          <a:prstGeom prst="rect">
            <a:avLst/>
          </a:prstGeom>
          <a:noFill/>
          <a:ln>
            <a:noFill/>
          </a:ln>
        </p:spPr>
        <p:txBody>
          <a:bodyPr anchorCtr="0" anchor="t" bIns="45700" lIns="91425" spcFirstLastPara="1" rIns="91425" wrap="square" tIns="45700">
            <a:spAutoFit/>
          </a:bodyPr>
          <a:lstStyle/>
          <a:p>
            <a:pPr indent="-342900" lvl="0" marL="457200" marR="0" rtl="0" algn="l">
              <a:spcBef>
                <a:spcPts val="0"/>
              </a:spcBef>
              <a:spcAft>
                <a:spcPts val="0"/>
              </a:spcAft>
              <a:buClr>
                <a:schemeClr val="dk1"/>
              </a:buClr>
              <a:buSzPts val="1800"/>
              <a:buChar char="●"/>
            </a:pPr>
            <a:r>
              <a:rPr lang="en-US" sz="1800">
                <a:solidFill>
                  <a:schemeClr val="dk1"/>
                </a:solidFill>
              </a:rPr>
              <a:t>Finals Countdown</a:t>
            </a:r>
            <a:endParaRPr sz="1800">
              <a:solidFill>
                <a:schemeClr val="dk1"/>
              </a:solidFill>
            </a:endParaRPr>
          </a:p>
          <a:p>
            <a:pPr indent="-342900" lvl="0" marL="457200" marR="0" rtl="0" algn="l">
              <a:spcBef>
                <a:spcPts val="0"/>
              </a:spcBef>
              <a:spcAft>
                <a:spcPts val="0"/>
              </a:spcAft>
              <a:buClr>
                <a:schemeClr val="dk1"/>
              </a:buClr>
              <a:buSzPts val="1800"/>
              <a:buChar char="●"/>
            </a:pPr>
            <a:r>
              <a:rPr lang="en-US" sz="1800">
                <a:solidFill>
                  <a:schemeClr val="dk1"/>
                </a:solidFill>
              </a:rPr>
              <a:t>Dry erase paint</a:t>
            </a:r>
            <a:endParaRPr sz="1800">
              <a:solidFill>
                <a:schemeClr val="dk1"/>
              </a:solidFill>
            </a:endParaRPr>
          </a:p>
          <a:p>
            <a:pPr indent="-342900" lvl="0" marL="457200" marR="0" rtl="0" algn="l">
              <a:spcBef>
                <a:spcPts val="0"/>
              </a:spcBef>
              <a:spcAft>
                <a:spcPts val="0"/>
              </a:spcAft>
              <a:buClr>
                <a:schemeClr val="dk1"/>
              </a:buClr>
              <a:buSzPts val="1800"/>
              <a:buChar char="●"/>
            </a:pPr>
            <a:r>
              <a:rPr lang="en-US" sz="1800">
                <a:solidFill>
                  <a:schemeClr val="dk1"/>
                </a:solidFill>
              </a:rPr>
              <a:t>Policy</a:t>
            </a:r>
            <a:endParaRPr sz="1800">
              <a:solidFill>
                <a:schemeClr val="dk1"/>
              </a:solidFill>
            </a:endParaRPr>
          </a:p>
          <a:p>
            <a:pPr indent="-342900" lvl="0" marL="457200" marR="0" rtl="0" algn="l">
              <a:spcBef>
                <a:spcPts val="0"/>
              </a:spcBef>
              <a:spcAft>
                <a:spcPts val="0"/>
              </a:spcAft>
              <a:buClr>
                <a:schemeClr val="dk1"/>
              </a:buClr>
              <a:buSzPts val="1800"/>
              <a:buChar char="●"/>
            </a:pPr>
            <a:r>
              <a:rPr lang="en-US" sz="1800">
                <a:solidFill>
                  <a:schemeClr val="dk1"/>
                </a:solidFill>
              </a:rPr>
              <a:t>Monitoring</a:t>
            </a:r>
            <a:endParaRPr sz="1800">
              <a:solidFill>
                <a:schemeClr val="dk1"/>
              </a:solidFill>
            </a:endParaRPr>
          </a:p>
          <a:p>
            <a:pPr indent="-342900" lvl="0" marL="457200" marR="0" rtl="0" algn="l">
              <a:spcBef>
                <a:spcPts val="0"/>
              </a:spcBef>
              <a:spcAft>
                <a:spcPts val="0"/>
              </a:spcAft>
              <a:buClr>
                <a:schemeClr val="dk1"/>
              </a:buClr>
              <a:buSzPts val="1800"/>
              <a:buChar char="●"/>
            </a:pPr>
            <a:r>
              <a:rPr lang="en-US" sz="1800">
                <a:solidFill>
                  <a:schemeClr val="dk1"/>
                </a:solidFill>
              </a:rPr>
              <a:t>Directed responses</a:t>
            </a:r>
            <a:endParaRPr sz="1800">
              <a:solidFill>
                <a:schemeClr val="dk1"/>
              </a:solidFill>
            </a:endParaRPr>
          </a:p>
          <a:p>
            <a:pPr indent="-342900" lvl="0" marL="457200" marR="0" rtl="0" algn="l">
              <a:spcBef>
                <a:spcPts val="0"/>
              </a:spcBef>
              <a:spcAft>
                <a:spcPts val="0"/>
              </a:spcAft>
              <a:buClr>
                <a:schemeClr val="dk1"/>
              </a:buClr>
              <a:buSzPts val="1800"/>
              <a:buChar char="●"/>
            </a:pPr>
            <a:r>
              <a:rPr lang="en-US" sz="1800">
                <a:solidFill>
                  <a:schemeClr val="dk1"/>
                </a:solidFill>
              </a:rPr>
              <a:t>Lessons learned</a:t>
            </a:r>
            <a:endParaRPr sz="1800">
              <a:solidFill>
                <a:schemeClr val="dk1"/>
              </a:solidFill>
            </a:endParaRPr>
          </a:p>
        </p:txBody>
      </p:sp>
      <p:sp>
        <p:nvSpPr>
          <p:cNvPr id="230" name="Google Shape;230;p4"/>
          <p:cNvSpPr txBox="1"/>
          <p:nvPr/>
        </p:nvSpPr>
        <p:spPr>
          <a:xfrm>
            <a:off x="603359" y="2553171"/>
            <a:ext cx="5053797"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latin typeface="Arial"/>
                <a:ea typeface="Arial"/>
                <a:cs typeface="Arial"/>
                <a:sym typeface="Arial"/>
              </a:rPr>
              <a:t>Graffiti Walls</a:t>
            </a:r>
            <a:endParaRPr sz="1800">
              <a:solidFill>
                <a:schemeClr val="lt1"/>
              </a:solidFill>
              <a:latin typeface="Calibri"/>
              <a:ea typeface="Calibri"/>
              <a:cs typeface="Calibri"/>
              <a:sym typeface="Calibri"/>
            </a:endParaRPr>
          </a:p>
        </p:txBody>
      </p:sp>
      <p:grpSp>
        <p:nvGrpSpPr>
          <p:cNvPr id="231" name="Google Shape;231;p4"/>
          <p:cNvGrpSpPr/>
          <p:nvPr/>
        </p:nvGrpSpPr>
        <p:grpSpPr>
          <a:xfrm>
            <a:off x="1" y="6138332"/>
            <a:ext cx="12192000" cy="719667"/>
            <a:chOff x="1" y="6138332"/>
            <a:chExt cx="12192000" cy="719667"/>
          </a:xfrm>
        </p:grpSpPr>
        <p:sp>
          <p:nvSpPr>
            <p:cNvPr id="232" name="Google Shape;232;p4"/>
            <p:cNvSpPr/>
            <p:nvPr/>
          </p:nvSpPr>
          <p:spPr>
            <a:xfrm>
              <a:off x="1" y="6138332"/>
              <a:ext cx="12192000" cy="719667"/>
            </a:xfrm>
            <a:prstGeom prst="rect">
              <a:avLst/>
            </a:prstGeom>
            <a:gradFill>
              <a:gsLst>
                <a:gs pos="0">
                  <a:srgbClr val="1F3864"/>
                </a:gs>
                <a:gs pos="10000">
                  <a:srgbClr val="1F3864"/>
                </a:gs>
                <a:gs pos="100000">
                  <a:srgbClr val="00B0F0"/>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chemeClr val="lt1"/>
                </a:solidFill>
                <a:latin typeface="Source Sans Pro"/>
                <a:ea typeface="Source Sans Pro"/>
                <a:cs typeface="Source Sans Pro"/>
                <a:sym typeface="Source Sans Pro"/>
              </a:endParaRPr>
            </a:p>
          </p:txBody>
        </p:sp>
        <p:pic>
          <p:nvPicPr>
            <p:cNvPr descr="A picture containing object&#10;&#10;Description automatically generated" id="233" name="Google Shape;233;p4"/>
            <p:cNvPicPr preferRelativeResize="0"/>
            <p:nvPr/>
          </p:nvPicPr>
          <p:blipFill rotWithShape="1">
            <a:blip r:embed="rId4">
              <a:alphaModFix/>
            </a:blip>
            <a:srcRect b="2864" l="0" r="6838" t="87161"/>
            <a:stretch/>
          </p:blipFill>
          <p:spPr>
            <a:xfrm>
              <a:off x="5251011" y="6138332"/>
              <a:ext cx="6940989" cy="719667"/>
            </a:xfrm>
            <a:prstGeom prst="rect">
              <a:avLst/>
            </a:prstGeom>
            <a:noFill/>
            <a:ln>
              <a:noFill/>
            </a:ln>
          </p:spPr>
        </p:pic>
        <p:pic>
          <p:nvPicPr>
            <p:cNvPr id="234" name="Google Shape;234;p4"/>
            <p:cNvPicPr preferRelativeResize="0"/>
            <p:nvPr/>
          </p:nvPicPr>
          <p:blipFill rotWithShape="1">
            <a:blip r:embed="rId5">
              <a:alphaModFix/>
            </a:blip>
            <a:srcRect b="0" l="0" r="0" t="0"/>
            <a:stretch/>
          </p:blipFill>
          <p:spPr>
            <a:xfrm>
              <a:off x="952466" y="6285466"/>
              <a:ext cx="435078" cy="354589"/>
            </a:xfrm>
            <a:prstGeom prst="rect">
              <a:avLst/>
            </a:prstGeom>
            <a:noFill/>
            <a:ln>
              <a:noFill/>
            </a:ln>
          </p:spPr>
        </p:pic>
        <p:pic>
          <p:nvPicPr>
            <p:cNvPr id="235" name="Google Shape;235;p4"/>
            <p:cNvPicPr preferRelativeResize="0"/>
            <p:nvPr/>
          </p:nvPicPr>
          <p:blipFill rotWithShape="1">
            <a:blip r:embed="rId6">
              <a:alphaModFix/>
            </a:blip>
            <a:srcRect b="0" l="0" r="0" t="0"/>
            <a:stretch/>
          </p:blipFill>
          <p:spPr>
            <a:xfrm>
              <a:off x="1587839" y="6262995"/>
              <a:ext cx="413343" cy="413343"/>
            </a:xfrm>
            <a:prstGeom prst="rect">
              <a:avLst/>
            </a:prstGeom>
            <a:noFill/>
            <a:ln>
              <a:noFill/>
            </a:ln>
          </p:spPr>
        </p:pic>
        <p:sp>
          <p:nvSpPr>
            <p:cNvPr id="236" name="Google Shape;236;p4"/>
            <p:cNvSpPr txBox="1"/>
            <p:nvPr/>
          </p:nvSpPr>
          <p:spPr>
            <a:xfrm>
              <a:off x="9109166" y="6257340"/>
              <a:ext cx="2853813"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Arial"/>
                  <a:ea typeface="Arial"/>
                  <a:cs typeface="Arial"/>
                  <a:sym typeface="Arial"/>
                </a:rPr>
                <a:t>www.suny.edu</a:t>
              </a:r>
              <a:endParaRPr sz="2000">
                <a:solidFill>
                  <a:schemeClr val="lt1"/>
                </a:solidFill>
                <a:latin typeface="Arial"/>
                <a:ea typeface="Arial"/>
                <a:cs typeface="Arial"/>
                <a:sym typeface="Arial"/>
              </a:endParaRPr>
            </a:p>
          </p:txBody>
        </p:sp>
        <p:pic>
          <p:nvPicPr>
            <p:cNvPr id="237" name="Google Shape;237;p4"/>
            <p:cNvPicPr preferRelativeResize="0"/>
            <p:nvPr/>
          </p:nvPicPr>
          <p:blipFill rotWithShape="1">
            <a:blip r:embed="rId7">
              <a:alphaModFix/>
            </a:blip>
            <a:srcRect b="0" l="0" r="0" t="0"/>
            <a:stretch/>
          </p:blipFill>
          <p:spPr>
            <a:xfrm>
              <a:off x="295285" y="6261597"/>
              <a:ext cx="413343" cy="416838"/>
            </a:xfrm>
            <a:prstGeom prst="rect">
              <a:avLst/>
            </a:prstGeom>
            <a:noFill/>
            <a:ln>
              <a:noFill/>
            </a:ln>
          </p:spPr>
        </p:pic>
        <p:pic>
          <p:nvPicPr>
            <p:cNvPr id="238" name="Google Shape;238;p4"/>
            <p:cNvPicPr preferRelativeResize="0"/>
            <p:nvPr/>
          </p:nvPicPr>
          <p:blipFill rotWithShape="1">
            <a:blip r:embed="rId8">
              <a:alphaModFix/>
            </a:blip>
            <a:srcRect b="0" l="0" r="0" t="0"/>
            <a:stretch/>
          </p:blipFill>
          <p:spPr>
            <a:xfrm>
              <a:off x="2253567" y="6271376"/>
              <a:ext cx="543283" cy="382767"/>
            </a:xfrm>
            <a:prstGeom prst="rect">
              <a:avLst/>
            </a:prstGeom>
            <a:noFill/>
            <a:ln>
              <a:noFill/>
            </a:ln>
          </p:spPr>
        </p:pic>
      </p:grpSp>
      <p:sp>
        <p:nvSpPr>
          <p:cNvPr id="239" name="Google Shape;239;p4"/>
          <p:cNvSpPr txBox="1"/>
          <p:nvPr/>
        </p:nvSpPr>
        <p:spPr>
          <a:xfrm>
            <a:off x="605971" y="3118756"/>
            <a:ext cx="27431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Mustafa Sakarya</a:t>
            </a:r>
            <a:endParaRPr sz="1800">
              <a:solidFill>
                <a:schemeClr val="lt1"/>
              </a:solidFill>
              <a:latin typeface="Calibri"/>
              <a:ea typeface="Calibri"/>
              <a:cs typeface="Calibri"/>
              <a:sym typeface="Calibri"/>
            </a:endParaRPr>
          </a:p>
        </p:txBody>
      </p:sp>
      <p:pic>
        <p:nvPicPr>
          <p:cNvPr id="240" name="Google Shape;240;p4"/>
          <p:cNvPicPr preferRelativeResize="0"/>
          <p:nvPr/>
        </p:nvPicPr>
        <p:blipFill rotWithShape="1">
          <a:blip r:embed="rId9">
            <a:alphaModFix/>
          </a:blip>
          <a:srcRect b="25883" l="0" r="0" t="25888"/>
          <a:stretch/>
        </p:blipFill>
        <p:spPr>
          <a:xfrm>
            <a:off x="3624650" y="-72075"/>
            <a:ext cx="7156648" cy="3792078"/>
          </a:xfrm>
          <a:prstGeom prst="rect">
            <a:avLst/>
          </a:prstGeom>
          <a:noFill/>
          <a:ln>
            <a:noFill/>
          </a:ln>
        </p:spPr>
      </p:pic>
      <p:pic>
        <p:nvPicPr>
          <p:cNvPr id="241" name="Google Shape;241;p4"/>
          <p:cNvPicPr preferRelativeResize="0"/>
          <p:nvPr/>
        </p:nvPicPr>
        <p:blipFill>
          <a:blip r:embed="rId10">
            <a:alphaModFix/>
          </a:blip>
          <a:stretch>
            <a:fillRect/>
          </a:stretch>
        </p:blipFill>
        <p:spPr>
          <a:xfrm>
            <a:off x="9220873" y="3944471"/>
            <a:ext cx="2514600" cy="1819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gfd6082b17e_9_7"/>
          <p:cNvPicPr preferRelativeResize="0"/>
          <p:nvPr/>
        </p:nvPicPr>
        <p:blipFill>
          <a:blip r:embed="rId3">
            <a:alphaModFix/>
          </a:blip>
          <a:stretch>
            <a:fillRect/>
          </a:stretch>
        </p:blipFill>
        <p:spPr>
          <a:xfrm>
            <a:off x="3454400" y="0"/>
            <a:ext cx="8737603" cy="6553202"/>
          </a:xfrm>
          <a:prstGeom prst="rect">
            <a:avLst/>
          </a:prstGeom>
          <a:noFill/>
          <a:ln>
            <a:noFill/>
          </a:ln>
        </p:spPr>
      </p:pic>
      <p:pic>
        <p:nvPicPr>
          <p:cNvPr id="248" name="Google Shape;248;gfd6082b17e_9_7"/>
          <p:cNvPicPr preferRelativeResize="0"/>
          <p:nvPr/>
        </p:nvPicPr>
        <p:blipFill>
          <a:blip r:embed="rId4">
            <a:alphaModFix/>
          </a:blip>
          <a:stretch>
            <a:fillRect/>
          </a:stretch>
        </p:blipFill>
        <p:spPr>
          <a:xfrm rot="5400000">
            <a:off x="-545750" y="2967675"/>
            <a:ext cx="4366050" cy="3274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2019-03-12T13:30:08Z</dcterms:created>
  <dc:creator>Schillinger, David</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