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sldIdLst>
    <p:sldId id="258" r:id="rId5"/>
    <p:sldId id="375" r:id="rId6"/>
    <p:sldId id="376" r:id="rId7"/>
    <p:sldId id="389" r:id="rId8"/>
    <p:sldId id="377" r:id="rId9"/>
    <p:sldId id="390" r:id="rId10"/>
    <p:sldId id="391" r:id="rId11"/>
    <p:sldId id="392" r:id="rId12"/>
    <p:sldId id="393" r:id="rId13"/>
    <p:sldId id="394" r:id="rId14"/>
    <p:sldId id="399" r:id="rId15"/>
    <p:sldId id="395" r:id="rId16"/>
    <p:sldId id="396" r:id="rId17"/>
    <p:sldId id="397" r:id="rId18"/>
    <p:sldId id="398" r:id="rId19"/>
    <p:sldId id="400" r:id="rId20"/>
    <p:sldId id="401" r:id="rId21"/>
    <p:sldId id="402" r:id="rId22"/>
    <p:sldId id="403" r:id="rId23"/>
    <p:sldId id="404" r:id="rId24"/>
    <p:sldId id="405" r:id="rId25"/>
    <p:sldId id="406" r:id="rId26"/>
    <p:sldId id="407" r:id="rId27"/>
    <p:sldId id="408" r:id="rId28"/>
    <p:sldId id="386" r:id="rId29"/>
    <p:sldId id="3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Kristy" initials="LK" lastIdx="1" clrIdx="0">
    <p:extLst>
      <p:ext uri="{19B8F6BF-5375-455C-9EA6-DF929625EA0E}">
        <p15:presenceInfo xmlns:p15="http://schemas.microsoft.com/office/powerpoint/2012/main" userId="S::kristy.lee@suny.edu::2d31e6a3-3620-42ae-af19-7fd6f5c2456c" providerId="AD"/>
      </p:ext>
    </p:extLst>
  </p:cmAuthor>
  <p:cmAuthor id="2" name="Perry, Susan" initials="PS" lastIdx="1" clrIdx="1">
    <p:extLst>
      <p:ext uri="{19B8F6BF-5375-455C-9EA6-DF929625EA0E}">
        <p15:presenceInfo xmlns:p15="http://schemas.microsoft.com/office/powerpoint/2012/main" userId="S::susan.perry@suny.edu::ea21311d-03e0-498d-b20b-c0d2cb5e17f1" providerId="AD"/>
      </p:ext>
    </p:extLst>
  </p:cmAuthor>
  <p:cmAuthor id="3" name="Pritting, Shannon" initials="PS" lastIdx="1" clrIdx="2">
    <p:extLst>
      <p:ext uri="{19B8F6BF-5375-455C-9EA6-DF929625EA0E}">
        <p15:presenceInfo xmlns:p15="http://schemas.microsoft.com/office/powerpoint/2012/main" userId="S::shannon.pritting@suny.edu::b6acce8b-3193-4a7b-b3b8-1dc43a9f8d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38" y="16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97596-2E5D-A648-9D56-B43760903CF3}"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C1646-246F-1A4A-9F1A-C1A4DCB7317F}" type="slidenum">
              <a:rPr lang="en-US" smtClean="0"/>
              <a:t>‹#›</a:t>
            </a:fld>
            <a:endParaRPr lang="en-US"/>
          </a:p>
        </p:txBody>
      </p:sp>
    </p:spTree>
    <p:extLst>
      <p:ext uri="{BB962C8B-B14F-4D97-AF65-F5344CB8AC3E}">
        <p14:creationId xmlns:p14="http://schemas.microsoft.com/office/powerpoint/2010/main" val="194649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EBC1646-246F-1A4A-9F1A-C1A4DCB7317F}" type="slidenum">
              <a:rPr lang="en-US" smtClean="0"/>
              <a:t>2</a:t>
            </a:fld>
            <a:endParaRPr lang="en-US"/>
          </a:p>
        </p:txBody>
      </p:sp>
    </p:spTree>
    <p:extLst>
      <p:ext uri="{BB962C8B-B14F-4D97-AF65-F5344CB8AC3E}">
        <p14:creationId xmlns:p14="http://schemas.microsoft.com/office/powerpoint/2010/main" val="192747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p:txBody>
      </p:sp>
      <p:sp>
        <p:nvSpPr>
          <p:cNvPr id="4" name="Slide Number Placeholder 3"/>
          <p:cNvSpPr>
            <a:spLocks noGrp="1"/>
          </p:cNvSpPr>
          <p:nvPr>
            <p:ph type="sldNum" sz="quarter" idx="5"/>
          </p:nvPr>
        </p:nvSpPr>
        <p:spPr/>
        <p:txBody>
          <a:bodyPr/>
          <a:lstStyle/>
          <a:p>
            <a:fld id="{1EBC1646-246F-1A4A-9F1A-C1A4DCB7317F}" type="slidenum">
              <a:rPr lang="en-US" smtClean="0"/>
              <a:t>25</a:t>
            </a:fld>
            <a:endParaRPr lang="en-US"/>
          </a:p>
        </p:txBody>
      </p:sp>
    </p:spTree>
    <p:extLst>
      <p:ext uri="{BB962C8B-B14F-4D97-AF65-F5344CB8AC3E}">
        <p14:creationId xmlns:p14="http://schemas.microsoft.com/office/powerpoint/2010/main" val="167266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8F28-12E3-2346-8468-5E332CAAE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E54A2-3CEA-D64F-BDF1-5C2CF89B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642F2-DA96-4B48-966C-1712BD72AC70}"/>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09698E33-77B4-8440-BDDC-85C728836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D32F3-0ED7-E04C-85E3-F18102581E7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27700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79CE-6C58-3342-A1D4-8F6B3C38E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42EFEC-5848-4748-89E1-E06FB4F247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F53D-E482-CC46-91CA-DCECE43CF5CD}"/>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30F173DF-FA0A-784E-B88F-4117FF194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E67CE-8B2D-FF45-B20B-90E1F69CF513}"/>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46649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185A-8750-7D49-995C-97212AD630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0A6BCE-4049-FD49-8A07-D29BD4422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9774-9B12-3345-9F2A-86977C70C9D7}"/>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4D938FC2-D326-264B-A117-CEB090C1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7C95C-6D5B-0540-A2E4-732FD528A6A7}"/>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19423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6AE8-4C38-5642-A29A-76652C1B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1A3F8-9FBC-A544-9F3C-423BF0AE0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E0B57-3748-0742-A518-EE3FB791CF4B}"/>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E01F804F-884B-954F-8038-5822E4FC7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E475-94DB-3441-A191-0B20DF1DC40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274911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1C42-1CF5-614B-81F4-D92CE5C2B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C5979-34E4-F04E-990E-20ADAFC2C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66926-B1C5-1948-9F65-207F70DC21AF}"/>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FC1FD53C-CBF2-CF4B-AF34-4FAF8EF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C4400-66F7-6041-9F65-775E3F70274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86802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AFB-8F5D-AE4C-8111-8E206AB4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844A3-FC0F-A249-9056-963BE5B4D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008978-AC6F-4549-BD4C-33EAA349F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848CB-F251-614F-988A-B3654DC6B493}"/>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6" name="Footer Placeholder 5">
            <a:extLst>
              <a:ext uri="{FF2B5EF4-FFF2-40B4-BE49-F238E27FC236}">
                <a16:creationId xmlns:a16="http://schemas.microsoft.com/office/drawing/2014/main" id="{F451F20D-3B44-B14C-8813-9836981FE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6DCD8-AC3E-D94C-8355-111C85A1ECAA}"/>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4792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4B95-C19F-6B4E-9C62-51076B8B8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49BB-A0D4-DE43-BB16-B35A236B2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E2B65-A596-0E45-BFB8-51E87DC8D3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6EDC8-E086-3A49-9703-13BC8C137A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3776D-9DAB-C24C-A0A3-E9E963935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72B0D-78CE-8949-85CC-2ED7757763D9}"/>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8" name="Footer Placeholder 7">
            <a:extLst>
              <a:ext uri="{FF2B5EF4-FFF2-40B4-BE49-F238E27FC236}">
                <a16:creationId xmlns:a16="http://schemas.microsoft.com/office/drawing/2014/main" id="{6628B343-74C5-F04C-9150-07E5B98D4A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6B707-4AC7-AB43-B5AF-B840B22EA01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410301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B91-BAAB-D444-B955-82D8FF594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4E3B7E-E68E-5C48-9EAB-35FEA82A6D40}"/>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4" name="Footer Placeholder 3">
            <a:extLst>
              <a:ext uri="{FF2B5EF4-FFF2-40B4-BE49-F238E27FC236}">
                <a16:creationId xmlns:a16="http://schemas.microsoft.com/office/drawing/2014/main" id="{360B88CC-9599-BB4A-A70D-18A2E8907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E7BD-C751-8F4B-BC2F-6A107CC1F56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3088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BFC1-7AF0-F04E-B50D-8B334268027E}"/>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3" name="Footer Placeholder 2">
            <a:extLst>
              <a:ext uri="{FF2B5EF4-FFF2-40B4-BE49-F238E27FC236}">
                <a16:creationId xmlns:a16="http://schemas.microsoft.com/office/drawing/2014/main" id="{322D6BC3-6F66-784C-94DD-BB108C471C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E8134A-C3EA-9540-9873-8F73E3A85C8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5584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87A3-FDD6-F047-89DC-FFE35E88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D2E0C-918D-F14A-B2F1-34DB0BE0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19478-D8FC-8540-B1DE-D9776EA31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E1157-D5C7-384F-AE06-F4E87DE55DBF}"/>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6" name="Footer Placeholder 5">
            <a:extLst>
              <a:ext uri="{FF2B5EF4-FFF2-40B4-BE49-F238E27FC236}">
                <a16:creationId xmlns:a16="http://schemas.microsoft.com/office/drawing/2014/main" id="{9F9A2FBF-782B-534C-A02F-F2714756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7255E-5275-4348-9DCC-BEC02BEFF52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75131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F70-8336-4046-BFFD-289949E25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F3680-683A-1E46-A4EE-10A07D3CA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1DC8B-2066-A74C-9445-1DD268851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58219-F995-6C45-9DBB-54951E26A99C}"/>
              </a:ext>
            </a:extLst>
          </p:cNvPr>
          <p:cNvSpPr>
            <a:spLocks noGrp="1"/>
          </p:cNvSpPr>
          <p:nvPr>
            <p:ph type="dt" sz="half" idx="10"/>
          </p:nvPr>
        </p:nvSpPr>
        <p:spPr/>
        <p:txBody>
          <a:bodyPr/>
          <a:lstStyle/>
          <a:p>
            <a:fld id="{4450888D-4A71-2541-BE8B-529F9732D0D8}" type="datetimeFigureOut">
              <a:rPr lang="en-US" smtClean="0"/>
              <a:t>12/15/2021</a:t>
            </a:fld>
            <a:endParaRPr lang="en-US"/>
          </a:p>
        </p:txBody>
      </p:sp>
      <p:sp>
        <p:nvSpPr>
          <p:cNvPr id="6" name="Footer Placeholder 5">
            <a:extLst>
              <a:ext uri="{FF2B5EF4-FFF2-40B4-BE49-F238E27FC236}">
                <a16:creationId xmlns:a16="http://schemas.microsoft.com/office/drawing/2014/main" id="{192B04B2-B36F-8349-A0A1-8F4D3D666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BDC62-7C92-4641-83BB-B96079061FC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34771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D5E0F-94CE-AB49-B139-C62CE75B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17A46-1791-D745-B0A3-EEFCED61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C2DB2-0886-7B48-A6F3-BF7FC8C28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0888D-4A71-2541-BE8B-529F9732D0D8}" type="datetimeFigureOut">
              <a:rPr lang="en-US" smtClean="0"/>
              <a:t>12/15/2021</a:t>
            </a:fld>
            <a:endParaRPr lang="en-US"/>
          </a:p>
        </p:txBody>
      </p:sp>
      <p:sp>
        <p:nvSpPr>
          <p:cNvPr id="5" name="Footer Placeholder 4">
            <a:extLst>
              <a:ext uri="{FF2B5EF4-FFF2-40B4-BE49-F238E27FC236}">
                <a16:creationId xmlns:a16="http://schemas.microsoft.com/office/drawing/2014/main" id="{CD491CAB-8B90-B745-93D7-50094F1C2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11977-B5CB-2A4B-ADE2-C2BF40909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CEB7F-075A-8C47-A3DF-D00F49FF392B}" type="slidenum">
              <a:rPr lang="en-US" smtClean="0"/>
              <a:t>‹#›</a:t>
            </a:fld>
            <a:endParaRPr lang="en-US"/>
          </a:p>
        </p:txBody>
      </p:sp>
    </p:spTree>
    <p:extLst>
      <p:ext uri="{BB962C8B-B14F-4D97-AF65-F5344CB8AC3E}">
        <p14:creationId xmlns:p14="http://schemas.microsoft.com/office/powerpoint/2010/main" val="2789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emf"/><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emf"/><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5.emf"/><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5.emf"/><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5.emf"/><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8" Type="http://schemas.openxmlformats.org/officeDocument/2006/relationships/hyperlink" Target="https://knowledge.exlibrisgroup.com/Alma/Product_Documentation/010Alma_Online_Help_(English)/050Administration/050Configuring_General_Alma_Functions/020Managing_Institutions_and_Libraries#Configuring_Institution.2FLibrary_Open_Hours" TargetMode="External"/><Relationship Id="rId3" Type="http://schemas.openxmlformats.org/officeDocument/2006/relationships/image" Target="../media/image2.emf"/><Relationship Id="rId7" Type="http://schemas.openxmlformats.org/officeDocument/2006/relationships/hyperlink" Target="https://knowledge.exlibrisgroup.com/Alma/Knowledge_Articles/How_do_you_extend_a_library%27s_Standard_Opening_Hours_to_the_future%3F"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hyperlink" Target="https://slcny.libanswers.com/faq/35278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emf"/><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Yvonne Kester</a:t>
            </a:r>
          </a:p>
        </p:txBody>
      </p:sp>
      <p:sp>
        <p:nvSpPr>
          <p:cNvPr id="12" name="Rectangle 11">
            <a:extLst>
              <a:ext uri="{FF2B5EF4-FFF2-40B4-BE49-F238E27FC236}">
                <a16:creationId xmlns:a16="http://schemas.microsoft.com/office/drawing/2014/main" id="{E6CA505A-881F-1A4A-88CE-582A96EF6887}"/>
              </a:ext>
            </a:extLst>
          </p:cNvPr>
          <p:cNvSpPr/>
          <p:nvPr/>
        </p:nvSpPr>
        <p:spPr>
          <a:xfrm>
            <a:off x="-22204"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4664469" y="503840"/>
            <a:ext cx="7549731" cy="2123658"/>
          </a:xfrm>
          <a:prstGeom prst="rect">
            <a:avLst/>
          </a:prstGeom>
          <a:noFill/>
        </p:spPr>
        <p:txBody>
          <a:bodyPr wrap="square" rtlCol="0">
            <a:spAutoFit/>
          </a:bodyPr>
          <a:lstStyle/>
          <a:p>
            <a:r>
              <a:rPr lang="en-US" sz="6600" dirty="0">
                <a:solidFill>
                  <a:schemeClr val="bg1"/>
                </a:solidFill>
                <a:latin typeface="AauxPro OT" panose="02000903030000090004" pitchFamily="2" charset="0"/>
              </a:rPr>
              <a:t>Semester Calendar Maintenance in Alma </a:t>
            </a: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8915585" y="3801326"/>
            <a:ext cx="3088339" cy="415498"/>
          </a:xfrm>
          <a:prstGeom prst="rect">
            <a:avLst/>
          </a:prstGeom>
          <a:noFill/>
        </p:spPr>
        <p:txBody>
          <a:bodyPr wrap="square" rtlCol="0" anchor="t">
            <a:spAutoFit/>
          </a:bodyPr>
          <a:lstStyle/>
          <a:p>
            <a:pPr algn="r"/>
            <a:r>
              <a:rPr lang="en-US" sz="2100" dirty="0">
                <a:solidFill>
                  <a:schemeClr val="bg1"/>
                </a:solidFill>
                <a:latin typeface="AauxPro OT"/>
              </a:rPr>
              <a:t>December 16, 2021</a:t>
            </a: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algn="r"/>
              <a:r>
                <a:rPr lang="en-US" sz="2100" err="1">
                  <a:solidFill>
                    <a:schemeClr val="bg1"/>
                  </a:solidFill>
                  <a:latin typeface="Calibri" panose="020F0502020204030204" pitchFamily="34" charset="0"/>
                  <a:cs typeface="Calibri" panose="020F0502020204030204" pitchFamily="34" charset="0"/>
                </a:rPr>
                <a:t>www.suny.edu</a:t>
              </a:r>
              <a:endParaRPr lang="en-US" sz="2100">
                <a:solidFill>
                  <a:schemeClr val="bg1"/>
                </a:solidFill>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91943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200" y="1492252"/>
            <a:ext cx="10191651" cy="1559174"/>
          </a:xfrm>
        </p:spPr>
        <p:txBody>
          <a:bodyPr vert="horz" lIns="91440" tIns="45720" rIns="91440" bIns="45720" rtlCol="0" anchor="t">
            <a:normAutofit/>
          </a:bodyPr>
          <a:lstStyle/>
          <a:p>
            <a:r>
              <a:rPr lang="en-US" dirty="0">
                <a:ea typeface="+mn-lt"/>
                <a:cs typeface="+mn-lt"/>
              </a:rPr>
              <a:t>In Alma Configuration, at top left, change “Configuring” to the library you wish to edit</a:t>
            </a:r>
          </a:p>
          <a:p>
            <a:r>
              <a:rPr lang="en-US" dirty="0">
                <a:ea typeface="+mn-lt"/>
                <a:cs typeface="+mn-lt"/>
              </a:rPr>
              <a:t>Click on Fulfillment, Opening Hours</a:t>
            </a: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5" name="Picture 4">
            <a:extLst>
              <a:ext uri="{FF2B5EF4-FFF2-40B4-BE49-F238E27FC236}">
                <a16:creationId xmlns:a16="http://schemas.microsoft.com/office/drawing/2014/main" id="{81E06FA5-6B98-4C7F-A836-8B9B7FEF8D42}"/>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6719300" y="2373330"/>
            <a:ext cx="4762966" cy="3307616"/>
          </a:xfrm>
          <a:prstGeom prst="rect">
            <a:avLst/>
          </a:prstGeom>
        </p:spPr>
      </p:pic>
    </p:spTree>
    <p:extLst>
      <p:ext uri="{BB962C8B-B14F-4D97-AF65-F5344CB8AC3E}">
        <p14:creationId xmlns:p14="http://schemas.microsoft.com/office/powerpoint/2010/main" val="1782395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200" y="1492251"/>
            <a:ext cx="10191651" cy="3798940"/>
          </a:xfrm>
        </p:spPr>
        <p:txBody>
          <a:bodyPr vert="horz" lIns="91440" tIns="45720" rIns="91440" bIns="45720" rtlCol="0" anchor="t">
            <a:normAutofit/>
          </a:bodyPr>
          <a:lstStyle/>
          <a:p>
            <a:pPr marL="0" indent="0">
              <a:buNone/>
            </a:pPr>
            <a:r>
              <a:rPr lang="en-US" sz="3200" dirty="0">
                <a:ea typeface="+mn-lt"/>
                <a:cs typeface="+mn-lt"/>
              </a:rPr>
              <a:t>Extending the </a:t>
            </a:r>
            <a:r>
              <a:rPr lang="en-US" sz="3200" b="1" dirty="0">
                <a:ea typeface="+mn-lt"/>
                <a:cs typeface="+mn-lt"/>
              </a:rPr>
              <a:t>Valid to </a:t>
            </a:r>
            <a:r>
              <a:rPr lang="en-US" sz="3200" dirty="0">
                <a:ea typeface="+mn-lt"/>
                <a:cs typeface="+mn-lt"/>
              </a:rPr>
              <a:t>date for Standard Opening Hours (SOHs)</a:t>
            </a:r>
            <a:endParaRPr lang="en-US" dirty="0">
              <a:cs typeface="Calibri" panose="020F0502020204030204"/>
            </a:endParaRPr>
          </a:p>
          <a:p>
            <a:r>
              <a:rPr lang="en-US" dirty="0">
                <a:cs typeface="Calibri" panose="020F0502020204030204"/>
              </a:rPr>
              <a:t>Click on the ellipsis and choose Edit</a:t>
            </a:r>
          </a:p>
          <a:p>
            <a:r>
              <a:rPr lang="en-US" dirty="0">
                <a:cs typeface="Calibri" panose="020F0502020204030204"/>
              </a:rPr>
              <a:t>Click Save</a:t>
            </a:r>
          </a:p>
          <a:p>
            <a:r>
              <a:rPr lang="en-US" dirty="0">
                <a:cs typeface="Calibri" panose="020F0502020204030204"/>
              </a:rPr>
              <a:t>The Standard Opening Hours instance will move to the bottom of your SOHs and Exceptions (if you have any), and the Valid to date will now be three years in the future</a:t>
            </a: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110544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200" y="1492251"/>
            <a:ext cx="9095787" cy="593403"/>
          </a:xfrm>
        </p:spPr>
        <p:txBody>
          <a:bodyPr vert="horz" lIns="91440" tIns="45720" rIns="91440" bIns="45720" rtlCol="0" anchor="t">
            <a:normAutofit/>
          </a:bodyPr>
          <a:lstStyle/>
          <a:p>
            <a:pPr marL="0" indent="0">
              <a:buNone/>
            </a:pPr>
            <a:r>
              <a:rPr lang="en-US" dirty="0">
                <a:ea typeface="+mn-lt"/>
                <a:cs typeface="+mn-lt"/>
              </a:rPr>
              <a:t>Extending the Valid to date for Standard Opening Hours</a:t>
            </a: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6" name="Picture 5" descr="For each Standard Opening Hours instance, click on the ellipsis, choose Edit. ">
            <a:extLst>
              <a:ext uri="{FF2B5EF4-FFF2-40B4-BE49-F238E27FC236}">
                <a16:creationId xmlns:a16="http://schemas.microsoft.com/office/drawing/2014/main" id="{4B030190-3CF7-45DD-96D1-7830DC9D691C}"/>
              </a:ext>
            </a:extLst>
          </p:cNvPr>
          <p:cNvPicPr>
            <a:picLocks noChangeAspect="1"/>
          </p:cNvPicPr>
          <p:nvPr/>
        </p:nvPicPr>
        <p:blipFill>
          <a:blip r:embed="rId6"/>
          <a:stretch>
            <a:fillRect/>
          </a:stretch>
        </p:blipFill>
        <p:spPr>
          <a:xfrm>
            <a:off x="952235" y="2095431"/>
            <a:ext cx="10287529" cy="2667137"/>
          </a:xfrm>
          <a:prstGeom prst="rect">
            <a:avLst/>
          </a:prstGeom>
        </p:spPr>
      </p:pic>
    </p:spTree>
    <p:extLst>
      <p:ext uri="{BB962C8B-B14F-4D97-AF65-F5344CB8AC3E}">
        <p14:creationId xmlns:p14="http://schemas.microsoft.com/office/powerpoint/2010/main" val="329107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200" y="1492251"/>
            <a:ext cx="9095787" cy="593403"/>
          </a:xfrm>
        </p:spPr>
        <p:txBody>
          <a:bodyPr vert="horz" lIns="91440" tIns="45720" rIns="91440" bIns="45720" rtlCol="0" anchor="t">
            <a:normAutofit/>
          </a:bodyPr>
          <a:lstStyle/>
          <a:p>
            <a:pPr marL="0" indent="0">
              <a:buNone/>
            </a:pPr>
            <a:r>
              <a:rPr lang="en-US" dirty="0">
                <a:ea typeface="+mn-lt"/>
                <a:cs typeface="+mn-lt"/>
              </a:rPr>
              <a:t>Extending the Valid to date for Standard Opening Hours</a:t>
            </a: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6" name="Picture 5" descr="When the editing window opens, click Save.">
            <a:extLst>
              <a:ext uri="{FF2B5EF4-FFF2-40B4-BE49-F238E27FC236}">
                <a16:creationId xmlns:a16="http://schemas.microsoft.com/office/drawing/2014/main" id="{7696EF4F-C749-4F7F-AD9D-FCE254B36050}"/>
              </a:ext>
              <a:ext uri="{C183D7F6-B498-43B3-948B-1728B52AA6E4}">
                <adec:decorative xmlns:adec="http://schemas.microsoft.com/office/drawing/2017/decorative" val="0"/>
              </a:ext>
            </a:extLst>
          </p:cNvPr>
          <p:cNvPicPr>
            <a:picLocks noChangeAspect="1"/>
          </p:cNvPicPr>
          <p:nvPr/>
        </p:nvPicPr>
        <p:blipFill>
          <a:blip r:embed="rId6"/>
          <a:stretch>
            <a:fillRect/>
          </a:stretch>
        </p:blipFill>
        <p:spPr>
          <a:xfrm>
            <a:off x="888380" y="2152275"/>
            <a:ext cx="10141471" cy="2121009"/>
          </a:xfrm>
          <a:prstGeom prst="rect">
            <a:avLst/>
          </a:prstGeom>
        </p:spPr>
      </p:pic>
      <p:pic>
        <p:nvPicPr>
          <p:cNvPr id="8" name="Picture 7" descr="Exception moves to the bottom of calendar list, and Valid to date becomes three years from today.">
            <a:extLst>
              <a:ext uri="{FF2B5EF4-FFF2-40B4-BE49-F238E27FC236}">
                <a16:creationId xmlns:a16="http://schemas.microsoft.com/office/drawing/2014/main" id="{6FB84079-2568-4A42-A39F-A6B4821020B3}"/>
              </a:ext>
            </a:extLst>
          </p:cNvPr>
          <p:cNvPicPr>
            <a:picLocks noChangeAspect="1"/>
          </p:cNvPicPr>
          <p:nvPr/>
        </p:nvPicPr>
        <p:blipFill>
          <a:blip r:embed="rId7"/>
          <a:stretch>
            <a:fillRect/>
          </a:stretch>
        </p:blipFill>
        <p:spPr>
          <a:xfrm>
            <a:off x="456724" y="4734871"/>
            <a:ext cx="10947256" cy="700624"/>
          </a:xfrm>
          <a:prstGeom prst="rect">
            <a:avLst/>
          </a:prstGeom>
        </p:spPr>
      </p:pic>
    </p:spTree>
    <p:extLst>
      <p:ext uri="{BB962C8B-B14F-4D97-AF65-F5344CB8AC3E}">
        <p14:creationId xmlns:p14="http://schemas.microsoft.com/office/powerpoint/2010/main" val="3061152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50"/>
            <a:ext cx="10987319" cy="1262921"/>
          </a:xfrm>
        </p:spPr>
        <p:txBody>
          <a:bodyPr vert="horz" lIns="91440" tIns="45720" rIns="91440" bIns="45720" rtlCol="0" anchor="t">
            <a:normAutofit fontScale="92500" lnSpcReduction="10000"/>
          </a:bodyPr>
          <a:lstStyle/>
          <a:p>
            <a:pPr marL="0" indent="0">
              <a:buNone/>
            </a:pPr>
            <a:r>
              <a:rPr lang="en-US" sz="3500" dirty="0">
                <a:ea typeface="+mn-lt"/>
                <a:cs typeface="+mn-lt"/>
              </a:rPr>
              <a:t>Cleaning up old exceptions: optional but nice on the eyes</a:t>
            </a:r>
          </a:p>
          <a:p>
            <a:pPr marL="0" indent="0">
              <a:buNone/>
            </a:pPr>
            <a:r>
              <a:rPr lang="en-US" dirty="0">
                <a:ea typeface="+mn-lt"/>
                <a:cs typeface="+mn-lt"/>
              </a:rPr>
              <a:t>It makes things easier to have a clean slate, so go on through each old exception, click the ellipsis, and select Remove</a:t>
            </a: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5" name="Picture 4">
            <a:extLst>
              <a:ext uri="{FF2B5EF4-FFF2-40B4-BE49-F238E27FC236}">
                <a16:creationId xmlns:a16="http://schemas.microsoft.com/office/drawing/2014/main" id="{D478D10B-C00B-4562-AA78-5610A90F156E}"/>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69705" y="2755172"/>
            <a:ext cx="10643639" cy="3114862"/>
          </a:xfrm>
          <a:prstGeom prst="rect">
            <a:avLst/>
          </a:prstGeom>
        </p:spPr>
      </p:pic>
    </p:spTree>
    <p:extLst>
      <p:ext uri="{BB962C8B-B14F-4D97-AF65-F5344CB8AC3E}">
        <p14:creationId xmlns:p14="http://schemas.microsoft.com/office/powerpoint/2010/main" val="320238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50"/>
            <a:ext cx="10987319" cy="3850312"/>
          </a:xfrm>
        </p:spPr>
        <p:txBody>
          <a:bodyPr vert="horz" lIns="91440" tIns="45720" rIns="91440" bIns="45720" rtlCol="0" anchor="t">
            <a:normAutofit/>
          </a:bodyPr>
          <a:lstStyle/>
          <a:p>
            <a:pPr marL="0" indent="0">
              <a:buNone/>
            </a:pPr>
            <a:r>
              <a:rPr lang="en-US" sz="3000" dirty="0">
                <a:ea typeface="+mn-lt"/>
                <a:cs typeface="+mn-lt"/>
              </a:rPr>
              <a:t>Adding New Exceptions</a:t>
            </a:r>
          </a:p>
          <a:p>
            <a:r>
              <a:rPr lang="en-US" dirty="0">
                <a:cs typeface="Calibri" panose="020F0502020204030204"/>
              </a:rPr>
              <a:t>If possible, have a calendar of your regular hours open for reference</a:t>
            </a:r>
          </a:p>
          <a:p>
            <a:r>
              <a:rPr lang="en-US" dirty="0">
                <a:cs typeface="Calibri" panose="020F0502020204030204"/>
              </a:rPr>
              <a:t>Click </a:t>
            </a:r>
            <a:r>
              <a:rPr lang="en-US" b="1" dirty="0">
                <a:cs typeface="Calibri" panose="020F0502020204030204"/>
              </a:rPr>
              <a:t>Add Record </a:t>
            </a:r>
            <a:r>
              <a:rPr lang="en-US" dirty="0">
                <a:cs typeface="Calibri" panose="020F0502020204030204"/>
              </a:rPr>
              <a:t>at the top of the table</a:t>
            </a:r>
          </a:p>
          <a:p>
            <a:r>
              <a:rPr lang="en-US" dirty="0">
                <a:cs typeface="Calibri" panose="020F0502020204030204"/>
              </a:rPr>
              <a:t>Change </a:t>
            </a:r>
            <a:r>
              <a:rPr lang="en-US" b="1" dirty="0">
                <a:cs typeface="Calibri" panose="020F0502020204030204"/>
              </a:rPr>
              <a:t>Record type </a:t>
            </a:r>
            <a:r>
              <a:rPr lang="en-US" dirty="0">
                <a:cs typeface="Calibri" panose="020F0502020204030204"/>
              </a:rPr>
              <a:t>to Exception</a:t>
            </a:r>
          </a:p>
          <a:p>
            <a:r>
              <a:rPr lang="en-US" b="1" dirty="0">
                <a:cs typeface="Calibri" panose="020F0502020204030204"/>
              </a:rPr>
              <a:t>Status</a:t>
            </a:r>
            <a:r>
              <a:rPr lang="en-US" dirty="0">
                <a:cs typeface="Calibri" panose="020F0502020204030204"/>
              </a:rPr>
              <a:t> should be Closed (unless you are opening outside of SOHs)</a:t>
            </a:r>
          </a:p>
          <a:p>
            <a:r>
              <a:rPr lang="en-US" b="1" dirty="0">
                <a:cs typeface="Calibri" panose="020F0502020204030204"/>
              </a:rPr>
              <a:t>Valid from </a:t>
            </a:r>
            <a:r>
              <a:rPr lang="en-US" dirty="0">
                <a:cs typeface="Calibri" panose="020F0502020204030204"/>
              </a:rPr>
              <a:t>date and </a:t>
            </a:r>
            <a:r>
              <a:rPr lang="en-US" b="1" dirty="0">
                <a:cs typeface="Calibri" panose="020F0502020204030204"/>
              </a:rPr>
              <a:t>Valid to </a:t>
            </a:r>
            <a:r>
              <a:rPr lang="en-US" dirty="0">
                <a:cs typeface="Calibri" panose="020F0502020204030204"/>
              </a:rPr>
              <a:t>date are the only other required fields</a:t>
            </a:r>
          </a:p>
          <a:p>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933917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9"/>
            <a:ext cx="10987319" cy="4553017"/>
          </a:xfrm>
        </p:spPr>
        <p:txBody>
          <a:bodyPr vert="horz" lIns="91440" tIns="45720" rIns="91440" bIns="45720" rtlCol="0" anchor="t">
            <a:normAutofit/>
          </a:bodyPr>
          <a:lstStyle/>
          <a:p>
            <a:pPr marL="0" indent="0">
              <a:buNone/>
            </a:pPr>
            <a:r>
              <a:rPr lang="en-US" sz="3000" dirty="0">
                <a:ea typeface="+mn-lt"/>
                <a:cs typeface="+mn-lt"/>
              </a:rPr>
              <a:t>Adding New Exceptions</a:t>
            </a:r>
          </a:p>
          <a:p>
            <a:r>
              <a:rPr lang="en-US" dirty="0">
                <a:cs typeface="Calibri" panose="020F0502020204030204"/>
              </a:rPr>
              <a:t>If you leave the </a:t>
            </a:r>
            <a:r>
              <a:rPr lang="en-US" b="1" dirty="0">
                <a:cs typeface="Calibri" panose="020F0502020204030204"/>
              </a:rPr>
              <a:t>From hour</a:t>
            </a:r>
            <a:r>
              <a:rPr lang="en-US" dirty="0">
                <a:cs typeface="Calibri" panose="020F0502020204030204"/>
              </a:rPr>
              <a:t> and </a:t>
            </a:r>
            <a:r>
              <a:rPr lang="en-US" b="1" dirty="0">
                <a:cs typeface="Calibri" panose="020F0502020204030204"/>
              </a:rPr>
              <a:t>To hour</a:t>
            </a:r>
            <a:r>
              <a:rPr lang="en-US" dirty="0">
                <a:cs typeface="Calibri" panose="020F0502020204030204"/>
              </a:rPr>
              <a:t> fields blank, the exception will cover the full 24 hour period of that date</a:t>
            </a:r>
          </a:p>
          <a:p>
            <a:r>
              <a:rPr lang="en-US" dirty="0">
                <a:cs typeface="Calibri" panose="020F0502020204030204"/>
              </a:rPr>
              <a:t>Remember that these are exceptions to SOHs, which can be tricky to get your head around at first, so a couple of examples:</a:t>
            </a:r>
          </a:p>
          <a:p>
            <a:pPr lvl="1"/>
            <a:r>
              <a:rPr lang="en-US" dirty="0">
                <a:cs typeface="Calibri" panose="020F0502020204030204"/>
              </a:rPr>
              <a:t>SOHs for Fridays are 8am to 7pm and you want to close at 5pm: your exception is the 2-hour time that you normally would be open</a:t>
            </a:r>
          </a:p>
          <a:p>
            <a:pPr lvl="1"/>
            <a:r>
              <a:rPr lang="en-US" dirty="0">
                <a:cs typeface="Calibri" panose="020F0502020204030204"/>
              </a:rPr>
              <a:t>SOHs are Sundays 12pm to 12:30 am, and you want to close Sunday: you will have two exceptions. The first exception closes all day Sunday. Your second exception closes Monday from 00:00 to 00:30</a:t>
            </a: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06079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9"/>
            <a:ext cx="10987319" cy="4553017"/>
          </a:xfrm>
        </p:spPr>
        <p:txBody>
          <a:bodyPr vert="horz" lIns="91440" tIns="45720" rIns="91440" bIns="45720" rtlCol="0" anchor="t">
            <a:normAutofit/>
          </a:bodyPr>
          <a:lstStyle/>
          <a:p>
            <a:pPr marL="0" indent="0">
              <a:buNone/>
            </a:pPr>
            <a:r>
              <a:rPr lang="en-US" sz="3000" dirty="0">
                <a:ea typeface="+mn-lt"/>
                <a:cs typeface="+mn-lt"/>
              </a:rPr>
              <a:t>Adding New Exceptions</a:t>
            </a:r>
          </a:p>
          <a:p>
            <a:r>
              <a:rPr lang="en-US" dirty="0">
                <a:cs typeface="Calibri" panose="020F0502020204030204"/>
              </a:rPr>
              <a:t>If you are adding many exceptions at once, just click </a:t>
            </a:r>
            <a:r>
              <a:rPr lang="en-US" b="1" dirty="0">
                <a:cs typeface="Calibri" panose="020F0502020204030204"/>
              </a:rPr>
              <a:t>Add</a:t>
            </a:r>
            <a:r>
              <a:rPr lang="en-US" dirty="0">
                <a:cs typeface="Calibri" panose="020F0502020204030204"/>
              </a:rPr>
              <a:t> and the window will stay open, keeping all the information in the fields</a:t>
            </a:r>
          </a:p>
          <a:p>
            <a:r>
              <a:rPr lang="en-US" dirty="0">
                <a:cs typeface="Calibri" panose="020F0502020204030204"/>
              </a:rPr>
              <a:t>When finished adding exceptions, click </a:t>
            </a:r>
            <a:r>
              <a:rPr lang="en-US" b="1" dirty="0">
                <a:cs typeface="Calibri" panose="020F0502020204030204"/>
              </a:rPr>
              <a:t>Add and Close</a:t>
            </a:r>
          </a:p>
          <a:p>
            <a:r>
              <a:rPr lang="en-US" dirty="0">
                <a:cs typeface="Calibri" panose="020F0502020204030204"/>
              </a:rPr>
              <a:t>Click on </a:t>
            </a:r>
            <a:r>
              <a:rPr lang="en-US" b="1" dirty="0">
                <a:cs typeface="Calibri" panose="020F0502020204030204"/>
              </a:rPr>
              <a:t>Apply Changes</a:t>
            </a:r>
          </a:p>
          <a:p>
            <a:r>
              <a:rPr lang="en-US" dirty="0">
                <a:cs typeface="Calibri" panose="020F0502020204030204"/>
              </a:rPr>
              <a:t>Click </a:t>
            </a:r>
            <a:r>
              <a:rPr lang="en-US" b="1" dirty="0">
                <a:cs typeface="Calibri" panose="020F0502020204030204"/>
              </a:rPr>
              <a:t>Save</a:t>
            </a: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740846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lnSpcReduction="10000"/>
          </a:bodyPr>
          <a:lstStyle/>
          <a:p>
            <a:pPr marL="0" indent="0">
              <a:buNone/>
            </a:pPr>
            <a:r>
              <a:rPr lang="en-US" sz="3000" dirty="0">
                <a:ea typeface="+mn-lt"/>
                <a:cs typeface="+mn-lt"/>
              </a:rPr>
              <a:t>Adding New Exceptions</a:t>
            </a:r>
            <a:r>
              <a:rPr lang="en-US" sz="3000" dirty="0">
                <a:ea typeface="+mn-lt"/>
                <a:cs typeface="Calibri" panose="020F0502020204030204"/>
              </a:rPr>
              <a:t>: Some Examples</a:t>
            </a:r>
          </a:p>
          <a:p>
            <a:pPr marL="0" indent="0">
              <a:buNone/>
            </a:pPr>
            <a:r>
              <a:rPr lang="en-US" sz="3000" dirty="0">
                <a:ea typeface="+mn-lt"/>
                <a:cs typeface="+mn-lt"/>
              </a:rPr>
              <a:t>SOHs Thursday are 8am to 12:30am Friday, and you are closing at 9pm Thursday</a:t>
            </a:r>
          </a:p>
          <a:p>
            <a:r>
              <a:rPr lang="en-US" sz="3000" dirty="0">
                <a:ea typeface="+mn-lt"/>
                <a:cs typeface="+mn-lt"/>
              </a:rPr>
              <a:t>Add an exception with </a:t>
            </a:r>
            <a:r>
              <a:rPr lang="en-US" sz="3000" b="1" dirty="0">
                <a:ea typeface="+mn-lt"/>
                <a:cs typeface="+mn-lt"/>
              </a:rPr>
              <a:t>Valid from </a:t>
            </a:r>
            <a:r>
              <a:rPr lang="en-US" sz="3000" dirty="0">
                <a:ea typeface="+mn-lt"/>
                <a:cs typeface="+mn-lt"/>
              </a:rPr>
              <a:t>and </a:t>
            </a:r>
            <a:r>
              <a:rPr lang="en-US" sz="3000" b="1" dirty="0">
                <a:ea typeface="+mn-lt"/>
                <a:cs typeface="+mn-lt"/>
              </a:rPr>
              <a:t>Valid to </a:t>
            </a:r>
            <a:r>
              <a:rPr lang="en-US" sz="3000" dirty="0">
                <a:ea typeface="+mn-lt"/>
                <a:cs typeface="+mn-lt"/>
              </a:rPr>
              <a:t>date of December 16</a:t>
            </a:r>
          </a:p>
          <a:p>
            <a:r>
              <a:rPr lang="en-US" sz="3000" dirty="0">
                <a:ea typeface="+mn-lt"/>
                <a:cs typeface="+mn-lt"/>
              </a:rPr>
              <a:t>The </a:t>
            </a:r>
            <a:r>
              <a:rPr lang="en-US" sz="3000" b="1" dirty="0">
                <a:ea typeface="+mn-lt"/>
                <a:cs typeface="+mn-lt"/>
              </a:rPr>
              <a:t>From hour </a:t>
            </a:r>
            <a:r>
              <a:rPr lang="en-US" sz="3000" dirty="0">
                <a:ea typeface="+mn-lt"/>
                <a:cs typeface="+mn-lt"/>
              </a:rPr>
              <a:t>will be 9pm, because that is where the exception to normal hours begins. The </a:t>
            </a:r>
            <a:r>
              <a:rPr lang="en-US" sz="3000" b="1" dirty="0">
                <a:ea typeface="+mn-lt"/>
                <a:cs typeface="+mn-lt"/>
              </a:rPr>
              <a:t>To hour </a:t>
            </a:r>
            <a:r>
              <a:rPr lang="en-US" sz="3000" dirty="0">
                <a:ea typeface="+mn-lt"/>
                <a:cs typeface="+mn-lt"/>
              </a:rPr>
              <a:t>will be 23:59</a:t>
            </a:r>
          </a:p>
          <a:p>
            <a:r>
              <a:rPr lang="en-US" sz="3000" dirty="0">
                <a:ea typeface="+mn-lt"/>
                <a:cs typeface="+mn-lt"/>
              </a:rPr>
              <a:t>Click </a:t>
            </a:r>
            <a:r>
              <a:rPr lang="en-US" sz="3000" b="1" dirty="0">
                <a:ea typeface="+mn-lt"/>
                <a:cs typeface="+mn-lt"/>
              </a:rPr>
              <a:t>Add</a:t>
            </a:r>
            <a:r>
              <a:rPr lang="en-US" sz="3000" dirty="0">
                <a:ea typeface="+mn-lt"/>
                <a:cs typeface="+mn-lt"/>
              </a:rPr>
              <a:t>, then change the </a:t>
            </a:r>
            <a:r>
              <a:rPr lang="en-US" sz="3000" b="1" dirty="0">
                <a:ea typeface="+mn-lt"/>
                <a:cs typeface="+mn-lt"/>
              </a:rPr>
              <a:t>Valid to </a:t>
            </a:r>
            <a:r>
              <a:rPr lang="en-US" sz="3000" dirty="0">
                <a:ea typeface="+mn-lt"/>
                <a:cs typeface="+mn-lt"/>
              </a:rPr>
              <a:t>and </a:t>
            </a:r>
            <a:r>
              <a:rPr lang="en-US" sz="3000" b="1" dirty="0">
                <a:ea typeface="+mn-lt"/>
                <a:cs typeface="+mn-lt"/>
              </a:rPr>
              <a:t>Valid from </a:t>
            </a:r>
            <a:r>
              <a:rPr lang="en-US" sz="3000" dirty="0">
                <a:ea typeface="+mn-lt"/>
                <a:cs typeface="+mn-lt"/>
              </a:rPr>
              <a:t>date to December 17, and change the hours to 00:00 and 00:30</a:t>
            </a:r>
          </a:p>
          <a:p>
            <a:r>
              <a:rPr lang="en-US" sz="3000" dirty="0">
                <a:ea typeface="+mn-lt"/>
                <a:cs typeface="+mn-lt"/>
              </a:rPr>
              <a:t>Click </a:t>
            </a:r>
            <a:r>
              <a:rPr lang="en-US" sz="3000" b="1" dirty="0">
                <a:ea typeface="+mn-lt"/>
                <a:cs typeface="+mn-lt"/>
              </a:rPr>
              <a:t>Add</a:t>
            </a:r>
            <a:r>
              <a:rPr lang="en-US" sz="3000" dirty="0">
                <a:ea typeface="+mn-lt"/>
                <a:cs typeface="+mn-lt"/>
              </a:rPr>
              <a:t> or </a:t>
            </a:r>
            <a:r>
              <a:rPr lang="en-US" sz="3000" b="1" dirty="0">
                <a:ea typeface="+mn-lt"/>
                <a:cs typeface="+mn-lt"/>
              </a:rPr>
              <a:t>Add and Close </a:t>
            </a:r>
            <a:r>
              <a:rPr lang="en-US" sz="3000" dirty="0">
                <a:ea typeface="+mn-lt"/>
                <a:cs typeface="+mn-lt"/>
              </a:rPr>
              <a:t>to save your changes</a:t>
            </a:r>
          </a:p>
          <a:p>
            <a:pPr marL="0" indent="0">
              <a:buNone/>
            </a:pPr>
            <a:endParaRPr lang="en-US" sz="3000" dirty="0">
              <a:ea typeface="+mn-lt"/>
              <a:cs typeface="+mn-lt"/>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654605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a:p>
            <a:pPr marL="0" indent="0">
              <a:buNone/>
            </a:pPr>
            <a:endParaRPr lang="en-US" sz="3000" dirty="0">
              <a:ea typeface="+mn-lt"/>
              <a:cs typeface="+mn-lt"/>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5" name="Picture 4" descr="Shows Add Record box with Thursday exception described in previous slide.">
            <a:extLst>
              <a:ext uri="{FF2B5EF4-FFF2-40B4-BE49-F238E27FC236}">
                <a16:creationId xmlns:a16="http://schemas.microsoft.com/office/drawing/2014/main" id="{3322DBC4-3987-4B27-A886-B531B5D150F9}"/>
              </a:ext>
            </a:extLst>
          </p:cNvPr>
          <p:cNvPicPr>
            <a:picLocks noChangeAspect="1"/>
          </p:cNvPicPr>
          <p:nvPr/>
        </p:nvPicPr>
        <p:blipFill>
          <a:blip r:embed="rId6"/>
          <a:stretch>
            <a:fillRect/>
          </a:stretch>
        </p:blipFill>
        <p:spPr>
          <a:xfrm>
            <a:off x="892527" y="2085654"/>
            <a:ext cx="9308260" cy="3678147"/>
          </a:xfrm>
          <a:prstGeom prst="rect">
            <a:avLst/>
          </a:prstGeom>
        </p:spPr>
      </p:pic>
    </p:spTree>
    <p:extLst>
      <p:ext uri="{BB962C8B-B14F-4D97-AF65-F5344CB8AC3E}">
        <p14:creationId xmlns:p14="http://schemas.microsoft.com/office/powerpoint/2010/main" val="254779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Calendar Maintenance: A Quick Review</a:t>
            </a:r>
            <a:endParaRPr lang="en-US" dirty="0"/>
          </a:p>
        </p:txBody>
      </p:sp>
      <p:sp>
        <p:nvSpPr>
          <p:cNvPr id="3" name="Content Placeholder 2"/>
          <p:cNvSpPr>
            <a:spLocks noGrp="1"/>
          </p:cNvSpPr>
          <p:nvPr>
            <p:ph idx="1"/>
          </p:nvPr>
        </p:nvSpPr>
        <p:spPr>
          <a:xfrm>
            <a:off x="838200" y="1436314"/>
            <a:ext cx="10596937" cy="4418221"/>
          </a:xfrm>
        </p:spPr>
        <p:txBody>
          <a:bodyPr vert="horz" lIns="91440" tIns="45720" rIns="91440" bIns="45720" rtlCol="0" anchor="t">
            <a:normAutofit fontScale="92500" lnSpcReduction="10000"/>
          </a:bodyPr>
          <a:lstStyle/>
          <a:p>
            <a:pPr>
              <a:buNone/>
            </a:pPr>
            <a:r>
              <a:rPr lang="en-US" sz="3200" dirty="0">
                <a:ea typeface="+mn-lt"/>
                <a:cs typeface="+mn-lt"/>
              </a:rPr>
              <a:t>Roles needed to manage calendars</a:t>
            </a:r>
          </a:p>
          <a:p>
            <a:r>
              <a:rPr lang="en-US" b="1" dirty="0">
                <a:ea typeface="+mn-lt"/>
                <a:cs typeface="+mn-lt"/>
              </a:rPr>
              <a:t>General System Administrator </a:t>
            </a:r>
            <a:r>
              <a:rPr lang="en-US" dirty="0">
                <a:ea typeface="+mn-lt"/>
                <a:cs typeface="+mn-lt"/>
              </a:rPr>
              <a:t>(allows editing of institution and libraries)</a:t>
            </a:r>
          </a:p>
          <a:p>
            <a:r>
              <a:rPr lang="en-US" b="1" dirty="0">
                <a:ea typeface="+mn-lt"/>
                <a:cs typeface="+mn-lt"/>
              </a:rPr>
              <a:t>Fulfillment Administrator </a:t>
            </a:r>
            <a:r>
              <a:rPr lang="en-US" dirty="0">
                <a:ea typeface="+mn-lt"/>
                <a:cs typeface="+mn-lt"/>
              </a:rPr>
              <a:t>(library only)</a:t>
            </a:r>
          </a:p>
          <a:p>
            <a:endParaRPr lang="en-US" dirty="0">
              <a:ea typeface="+mn-lt"/>
              <a:cs typeface="+mn-lt"/>
            </a:endParaRPr>
          </a:p>
          <a:p>
            <a:pPr marL="0" indent="0">
              <a:buNone/>
            </a:pPr>
            <a:r>
              <a:rPr lang="en-US" dirty="0">
                <a:cs typeface="Calibri"/>
              </a:rPr>
              <a:t>In addition, Ex Libris can enable the following roles to edit calendar information for a library (contact Ex Libris support to enable this).</a:t>
            </a:r>
          </a:p>
          <a:p>
            <a:r>
              <a:rPr lang="en-US" dirty="0">
                <a:cs typeface="Calibri"/>
              </a:rPr>
              <a:t>Circulation Desk Manager</a:t>
            </a:r>
          </a:p>
          <a:p>
            <a:r>
              <a:rPr lang="en-US" dirty="0">
                <a:cs typeface="Calibri"/>
              </a:rPr>
              <a:t>Circulation Desk Operator</a:t>
            </a:r>
          </a:p>
          <a:p>
            <a:r>
              <a:rPr lang="en-US" dirty="0">
                <a:cs typeface="Calibri"/>
              </a:rPr>
              <a:t>Circulation Desk Operator Limited</a:t>
            </a:r>
          </a:p>
          <a:p>
            <a:r>
              <a:rPr lang="en-US" dirty="0">
                <a:cs typeface="Calibri"/>
              </a:rPr>
              <a:t>Requests Operator</a:t>
            </a:r>
          </a:p>
          <a:p>
            <a:pPr marL="0" indent="0">
              <a:buNone/>
            </a:pPr>
            <a:endParaRPr lang="en-US" dirty="0">
              <a:cs typeface="Calibri"/>
            </a:endParaRPr>
          </a:p>
          <a:p>
            <a:pPr marL="0" indent="0">
              <a:buNone/>
            </a:pPr>
            <a:endParaRPr lang="en-US" dirty="0">
              <a:cs typeface="Calibri"/>
            </a:endParaRPr>
          </a:p>
          <a:p>
            <a:endParaRPr lang="en-US" dirty="0">
              <a:cs typeface="Calibri"/>
            </a:endParaRPr>
          </a:p>
          <a:p>
            <a:pPr lvl="1"/>
            <a:endParaRPr lang="en-US" dirty="0">
              <a:cs typeface="Calibri"/>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1077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a:p>
            <a:pPr marL="0" indent="0">
              <a:buNone/>
            </a:pPr>
            <a:endParaRPr lang="en-US" sz="3000" dirty="0">
              <a:ea typeface="+mn-lt"/>
              <a:cs typeface="+mn-lt"/>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6" name="Picture 5" descr="Shows Add Record box with Friday exception described two slides back.">
            <a:extLst>
              <a:ext uri="{FF2B5EF4-FFF2-40B4-BE49-F238E27FC236}">
                <a16:creationId xmlns:a16="http://schemas.microsoft.com/office/drawing/2014/main" id="{CD9E5471-8B73-41D1-9239-7CE1006B499C}"/>
              </a:ext>
            </a:extLst>
          </p:cNvPr>
          <p:cNvPicPr>
            <a:picLocks noChangeAspect="1"/>
          </p:cNvPicPr>
          <p:nvPr/>
        </p:nvPicPr>
        <p:blipFill>
          <a:blip r:embed="rId6"/>
          <a:stretch>
            <a:fillRect/>
          </a:stretch>
        </p:blipFill>
        <p:spPr>
          <a:xfrm>
            <a:off x="958244" y="2071769"/>
            <a:ext cx="8261775" cy="3848298"/>
          </a:xfrm>
          <a:prstGeom prst="rect">
            <a:avLst/>
          </a:prstGeom>
        </p:spPr>
      </p:pic>
    </p:spTree>
    <p:extLst>
      <p:ext uri="{BB962C8B-B14F-4D97-AF65-F5344CB8AC3E}">
        <p14:creationId xmlns:p14="http://schemas.microsoft.com/office/powerpoint/2010/main" val="3379808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610977"/>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a:p>
            <a:pPr marL="0" indent="0">
              <a:buNone/>
            </a:pPr>
            <a:r>
              <a:rPr lang="en-US" sz="3000" dirty="0">
                <a:ea typeface="+mn-lt"/>
                <a:cs typeface="+mn-lt"/>
              </a:rPr>
              <a:t>SOHs include Saturday and Sunday hours, and the library is closing for the weekend</a:t>
            </a:r>
          </a:p>
          <a:p>
            <a:r>
              <a:rPr lang="en-US" sz="3000" dirty="0">
                <a:ea typeface="+mn-lt"/>
                <a:cs typeface="+mn-lt"/>
              </a:rPr>
              <a:t>Add Record, Exception, Closed. Leave </a:t>
            </a:r>
            <a:r>
              <a:rPr lang="en-US" sz="3000" b="1" dirty="0">
                <a:ea typeface="+mn-lt"/>
                <a:cs typeface="+mn-lt"/>
              </a:rPr>
              <a:t>Day of week </a:t>
            </a:r>
            <a:r>
              <a:rPr lang="en-US" sz="3000" dirty="0">
                <a:ea typeface="+mn-lt"/>
                <a:cs typeface="+mn-lt"/>
              </a:rPr>
              <a:t>blank</a:t>
            </a:r>
          </a:p>
          <a:p>
            <a:r>
              <a:rPr lang="en-US" sz="3000" b="1" dirty="0">
                <a:ea typeface="+mn-lt"/>
                <a:cs typeface="+mn-lt"/>
              </a:rPr>
              <a:t>Valid from </a:t>
            </a:r>
            <a:r>
              <a:rPr lang="en-US" sz="3000" dirty="0">
                <a:ea typeface="+mn-lt"/>
                <a:cs typeface="+mn-lt"/>
              </a:rPr>
              <a:t>date is Saturday’s date</a:t>
            </a:r>
          </a:p>
          <a:p>
            <a:r>
              <a:rPr lang="en-US" sz="3000" b="1" dirty="0">
                <a:ea typeface="+mn-lt"/>
                <a:cs typeface="+mn-lt"/>
              </a:rPr>
              <a:t>Valid to </a:t>
            </a:r>
            <a:r>
              <a:rPr lang="en-US" sz="3000" dirty="0">
                <a:ea typeface="+mn-lt"/>
                <a:cs typeface="+mn-lt"/>
              </a:rPr>
              <a:t>date is Sunday’s date</a:t>
            </a:r>
          </a:p>
          <a:p>
            <a:r>
              <a:rPr lang="en-US" sz="3000" dirty="0">
                <a:ea typeface="+mn-lt"/>
                <a:cs typeface="+mn-lt"/>
              </a:rPr>
              <a:t>You can leave </a:t>
            </a:r>
            <a:r>
              <a:rPr lang="en-US" sz="3000" b="1" dirty="0">
                <a:ea typeface="+mn-lt"/>
                <a:cs typeface="+mn-lt"/>
              </a:rPr>
              <a:t>From hour </a:t>
            </a:r>
            <a:r>
              <a:rPr lang="en-US" sz="3000" dirty="0">
                <a:ea typeface="+mn-lt"/>
                <a:cs typeface="+mn-lt"/>
              </a:rPr>
              <a:t>and </a:t>
            </a:r>
            <a:r>
              <a:rPr lang="en-US" sz="3000" b="1" dirty="0">
                <a:ea typeface="+mn-lt"/>
                <a:cs typeface="+mn-lt"/>
              </a:rPr>
              <a:t>To hour </a:t>
            </a:r>
            <a:r>
              <a:rPr lang="en-US" sz="3000" dirty="0">
                <a:ea typeface="+mn-lt"/>
                <a:cs typeface="+mn-lt"/>
              </a:rPr>
              <a:t>blank, and it will do the same as if you put 00:00 and 23:59</a:t>
            </a:r>
          </a:p>
          <a:p>
            <a:r>
              <a:rPr lang="en-US" sz="3000" dirty="0">
                <a:ea typeface="+mn-lt"/>
                <a:cs typeface="+mn-lt"/>
              </a:rPr>
              <a:t>Increase the span between dates to close for longer periods</a:t>
            </a: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346862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7" name="Picture 6" descr="Shows Add Record box with weekend closing exception described in previous slide.">
            <a:extLst>
              <a:ext uri="{FF2B5EF4-FFF2-40B4-BE49-F238E27FC236}">
                <a16:creationId xmlns:a16="http://schemas.microsoft.com/office/drawing/2014/main" id="{017C9D12-D43E-4772-BE86-F7A471DE1623}"/>
              </a:ext>
            </a:extLst>
          </p:cNvPr>
          <p:cNvPicPr>
            <a:picLocks noChangeAspect="1"/>
          </p:cNvPicPr>
          <p:nvPr/>
        </p:nvPicPr>
        <p:blipFill>
          <a:blip r:embed="rId6"/>
          <a:stretch>
            <a:fillRect/>
          </a:stretch>
        </p:blipFill>
        <p:spPr>
          <a:xfrm>
            <a:off x="1430744" y="2003222"/>
            <a:ext cx="7314993" cy="3820778"/>
          </a:xfrm>
          <a:prstGeom prst="rect">
            <a:avLst/>
          </a:prstGeom>
        </p:spPr>
      </p:pic>
    </p:spTree>
    <p:extLst>
      <p:ext uri="{BB962C8B-B14F-4D97-AF65-F5344CB8AC3E}">
        <p14:creationId xmlns:p14="http://schemas.microsoft.com/office/powerpoint/2010/main" val="54352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5" name="Picture 4" descr="Calendar showing four days, Monday the 20th through Thursday the 23rd. All days say, &quot;Intercession Hours 8am to 5pm.&quot;">
            <a:extLst>
              <a:ext uri="{FF2B5EF4-FFF2-40B4-BE49-F238E27FC236}">
                <a16:creationId xmlns:a16="http://schemas.microsoft.com/office/drawing/2014/main" id="{4E090B46-7FF1-42E1-8178-A7E445F70A19}"/>
              </a:ext>
            </a:extLst>
          </p:cNvPr>
          <p:cNvPicPr>
            <a:picLocks noChangeAspect="1"/>
          </p:cNvPicPr>
          <p:nvPr/>
        </p:nvPicPr>
        <p:blipFill>
          <a:blip r:embed="rId6"/>
          <a:stretch>
            <a:fillRect/>
          </a:stretch>
        </p:blipFill>
        <p:spPr>
          <a:xfrm>
            <a:off x="672180" y="2690037"/>
            <a:ext cx="11319356" cy="2517932"/>
          </a:xfrm>
          <a:prstGeom prst="rect">
            <a:avLst/>
          </a:prstGeom>
        </p:spPr>
      </p:pic>
    </p:spTree>
    <p:extLst>
      <p:ext uri="{BB962C8B-B14F-4D97-AF65-F5344CB8AC3E}">
        <p14:creationId xmlns:p14="http://schemas.microsoft.com/office/powerpoint/2010/main" val="223752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the Library Level</a:t>
            </a:r>
            <a:endParaRPr lang="en-US" dirty="0"/>
          </a:p>
        </p:txBody>
      </p:sp>
      <p:sp>
        <p:nvSpPr>
          <p:cNvPr id="3" name="Content Placeholder 2"/>
          <p:cNvSpPr>
            <a:spLocks noGrp="1"/>
          </p:cNvSpPr>
          <p:nvPr>
            <p:ph idx="1"/>
          </p:nvPr>
        </p:nvSpPr>
        <p:spPr>
          <a:xfrm>
            <a:off x="838199" y="1492248"/>
            <a:ext cx="10987319" cy="4271553"/>
          </a:xfrm>
        </p:spPr>
        <p:txBody>
          <a:bodyPr vert="horz" lIns="91440" tIns="45720" rIns="91440" bIns="45720" rtlCol="0" anchor="t">
            <a:normAutofit/>
          </a:bodyPr>
          <a:lstStyle/>
          <a:p>
            <a:pPr marL="0" indent="0">
              <a:buNone/>
            </a:pPr>
            <a:r>
              <a:rPr lang="en-US" sz="3000" dirty="0">
                <a:ea typeface="+mn-lt"/>
                <a:cs typeface="+mn-lt"/>
              </a:rPr>
              <a:t>Adding New Exceptions</a:t>
            </a:r>
            <a:r>
              <a:rPr lang="en-US" sz="3000" dirty="0">
                <a:ea typeface="+mn-lt"/>
                <a:cs typeface="Calibri" panose="020F0502020204030204"/>
              </a:rPr>
              <a:t>: Some Examples</a:t>
            </a:r>
          </a:p>
          <a:p>
            <a:pPr marL="0" indent="0">
              <a:buNone/>
            </a:pPr>
            <a:r>
              <a:rPr lang="en-US" sz="3000" dirty="0">
                <a:ea typeface="+mn-lt"/>
                <a:cs typeface="Calibri" panose="020F0502020204030204"/>
              </a:rPr>
              <a:t>We have intercession hours spanning 4 days, Monday through Thursday, and every day is open 8am to 5pm</a:t>
            </a:r>
          </a:p>
          <a:p>
            <a:r>
              <a:rPr lang="en-US" sz="3000" dirty="0">
                <a:ea typeface="+mn-lt"/>
                <a:cs typeface="Calibri" panose="020F0502020204030204"/>
              </a:rPr>
              <a:t>If your Monday to Thursday SOHs are all the same, your exception can span all four days</a:t>
            </a:r>
          </a:p>
          <a:p>
            <a:r>
              <a:rPr lang="en-US" sz="3000" dirty="0">
                <a:ea typeface="+mn-lt"/>
                <a:cs typeface="Calibri" panose="020F0502020204030204"/>
              </a:rPr>
              <a:t>If Thursday’s SOHs are like the previous example, open until 12:30 Friday morning, you would make one exception spanning Monday through Wednesday, one exception for Thursday, and one exception for the first half hour of Friday.</a:t>
            </a: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179985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a typeface="+mj-lt"/>
                <a:cs typeface="+mj-lt"/>
              </a:rPr>
              <a:t>Don't forget to Apply Changes and Save</a:t>
            </a:r>
            <a:endParaRPr lang="en-US"/>
          </a:p>
        </p:txBody>
      </p:sp>
      <p:sp>
        <p:nvSpPr>
          <p:cNvPr id="3" name="Content Placeholder 2"/>
          <p:cNvSpPr>
            <a:spLocks noGrp="1"/>
          </p:cNvSpPr>
          <p:nvPr>
            <p:ph idx="1"/>
          </p:nvPr>
        </p:nvSpPr>
        <p:spPr>
          <a:xfrm>
            <a:off x="7732144" y="1404190"/>
            <a:ext cx="4322504" cy="4146624"/>
          </a:xfrm>
        </p:spPr>
        <p:txBody>
          <a:bodyPr vert="horz" lIns="91440" tIns="45720" rIns="91440" bIns="45720" rtlCol="0" anchor="t">
            <a:normAutofit/>
          </a:bodyPr>
          <a:lstStyle/>
          <a:p>
            <a:pPr>
              <a:buNone/>
            </a:pPr>
            <a:r>
              <a:rPr lang="en-US">
                <a:ea typeface="+mn-lt"/>
                <a:cs typeface="+mn-lt"/>
              </a:rPr>
              <a:t>   </a:t>
            </a:r>
            <a:r>
              <a:rPr lang="en-US">
                <a:cs typeface="Calibri"/>
              </a:rPr>
              <a:t>  </a:t>
            </a:r>
            <a:endParaRPr lang="en-US"/>
          </a:p>
          <a:p>
            <a:pPr>
              <a:buNone/>
            </a:pPr>
            <a:endParaRPr lang="en-US">
              <a:cs typeface="Calibri"/>
            </a:endParaRPr>
          </a:p>
          <a:p>
            <a:pPr marL="0" indent="0">
              <a:buNone/>
            </a:pPr>
            <a:endParaRPr lang="en-US">
              <a:cs typeface="Calibri"/>
            </a:endParaRPr>
          </a:p>
          <a:p>
            <a:pPr>
              <a:buNone/>
            </a:pPr>
            <a:endParaRPr lang="en-US">
              <a:cs typeface="Calibri"/>
            </a:endParaRPr>
          </a:p>
          <a:p>
            <a:pPr>
              <a:buNone/>
            </a:pPr>
            <a:endParaRPr lang="en-US">
              <a:cs typeface="Calibri"/>
            </a:endParaRPr>
          </a:p>
          <a:p>
            <a:endParaRPr lang="en-US">
              <a:cs typeface="Calibri"/>
            </a:endParaRPr>
          </a:p>
          <a:p>
            <a:pPr lvl="1"/>
            <a:endParaRPr lang="en-US">
              <a:cs typeface="Calibri"/>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6"/>
            <a:stretch>
              <a:fillRect/>
            </a:stretch>
          </p:blipFill>
          <p:spPr>
            <a:xfrm>
              <a:off x="11325778" y="6072566"/>
              <a:ext cx="543283" cy="382767"/>
            </a:xfrm>
            <a:prstGeom prst="rect">
              <a:avLst/>
            </a:prstGeom>
          </p:spPr>
        </p:pic>
      </p:grpSp>
      <p:pic>
        <p:nvPicPr>
          <p:cNvPr id="5" name="Picture 5">
            <a:extLst>
              <a:ext uri="{FF2B5EF4-FFF2-40B4-BE49-F238E27FC236}">
                <a16:creationId xmlns:a16="http://schemas.microsoft.com/office/drawing/2014/main" id="{43C4EDD3-D7B5-4558-BED7-DA286E74A471}"/>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949570" y="1546454"/>
            <a:ext cx="7602746" cy="4153282"/>
          </a:xfrm>
          <a:prstGeom prst="rect">
            <a:avLst/>
          </a:prstGeom>
        </p:spPr>
      </p:pic>
    </p:spTree>
    <p:extLst>
      <p:ext uri="{BB962C8B-B14F-4D97-AF65-F5344CB8AC3E}">
        <p14:creationId xmlns:p14="http://schemas.microsoft.com/office/powerpoint/2010/main" val="3691481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6CA505A-881F-1A4A-88CE-582A96EF6887}"/>
              </a:ext>
            </a:extLst>
          </p:cNvPr>
          <p:cNvSpPr/>
          <p:nvPr/>
        </p:nvSpPr>
        <p:spPr>
          <a:xfrm>
            <a:off x="-22203" y="0"/>
            <a:ext cx="2173472"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369807"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2455526" y="503840"/>
            <a:ext cx="9076917" cy="1107996"/>
          </a:xfrm>
          <a:prstGeom prst="rect">
            <a:avLst/>
          </a:prstGeom>
          <a:noFill/>
        </p:spPr>
        <p:txBody>
          <a:bodyPr wrap="square" rtlCol="0">
            <a:spAutoFit/>
          </a:bodyPr>
          <a:lstStyle/>
          <a:p>
            <a:r>
              <a:rPr lang="en-US" sz="6600" dirty="0">
                <a:solidFill>
                  <a:schemeClr val="bg1"/>
                </a:solidFill>
                <a:latin typeface="AauxPro OT" panose="02000903030000090004" pitchFamily="2" charset="0"/>
              </a:rPr>
              <a:t>Helpful Links</a:t>
            </a: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2227214" y="0"/>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8915585" y="3801326"/>
            <a:ext cx="3088339" cy="415498"/>
          </a:xfrm>
          <a:prstGeom prst="rect">
            <a:avLst/>
          </a:prstGeom>
          <a:noFill/>
        </p:spPr>
        <p:txBody>
          <a:bodyPr wrap="square" rtlCol="0" anchor="t">
            <a:spAutoFit/>
          </a:bodyPr>
          <a:lstStyle/>
          <a:p>
            <a:pPr algn="r"/>
            <a:endParaRPr lang="en-US" sz="2100" dirty="0">
              <a:solidFill>
                <a:schemeClr val="bg1"/>
              </a:solidFill>
              <a:latin typeface="AauxPro OT"/>
            </a:endParaRP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algn="r"/>
              <a:r>
                <a:rPr lang="en-US" sz="2100" err="1">
                  <a:solidFill>
                    <a:schemeClr val="bg1"/>
                  </a:solidFill>
                  <a:latin typeface="Calibri" panose="020F0502020204030204" pitchFamily="34" charset="0"/>
                  <a:cs typeface="Calibri" panose="020F0502020204030204" pitchFamily="34" charset="0"/>
                </a:rPr>
                <a:t>www.suny.edu</a:t>
              </a:r>
              <a:endParaRPr lang="en-US" sz="2100">
                <a:solidFill>
                  <a:schemeClr val="bg1"/>
                </a:solidFill>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
        <p:nvSpPr>
          <p:cNvPr id="2" name="TextBox 1">
            <a:extLst>
              <a:ext uri="{FF2B5EF4-FFF2-40B4-BE49-F238E27FC236}">
                <a16:creationId xmlns:a16="http://schemas.microsoft.com/office/drawing/2014/main" id="{D6D496E5-9369-4A20-B36D-C302B36BB825}"/>
              </a:ext>
            </a:extLst>
          </p:cNvPr>
          <p:cNvSpPr txBox="1"/>
          <p:nvPr/>
        </p:nvSpPr>
        <p:spPr>
          <a:xfrm>
            <a:off x="2455526" y="1877580"/>
            <a:ext cx="9610721" cy="2308324"/>
          </a:xfrm>
          <a:prstGeom prst="rect">
            <a:avLst/>
          </a:prstGeom>
          <a:noFill/>
        </p:spPr>
        <p:txBody>
          <a:bodyPr wrap="square" rtlCol="0">
            <a:spAutoFit/>
          </a:bodyPr>
          <a:lstStyle/>
          <a:p>
            <a:r>
              <a:rPr lang="en-US" sz="2400" b="1" dirty="0" err="1">
                <a:solidFill>
                  <a:schemeClr val="bg1"/>
                </a:solidFill>
              </a:rPr>
              <a:t>ExLibris</a:t>
            </a:r>
            <a:r>
              <a:rPr lang="en-US" sz="2400" b="1" dirty="0">
                <a:solidFill>
                  <a:schemeClr val="bg1"/>
                </a:solidFill>
              </a:rPr>
              <a:t> Knowledge Article: </a:t>
            </a:r>
            <a:r>
              <a:rPr lang="en-US" sz="2400" dirty="0">
                <a:solidFill>
                  <a:schemeClr val="bg1"/>
                </a:solidFill>
                <a:hlinkClick r:id="rId7">
                  <a:extLst>
                    <a:ext uri="{A12FA001-AC4F-418D-AE19-62706E023703}">
                      <ahyp:hlinkClr xmlns:ahyp="http://schemas.microsoft.com/office/drawing/2018/hyperlinkcolor" val="tx"/>
                    </a:ext>
                  </a:extLst>
                </a:hlinkClick>
              </a:rPr>
              <a:t>How do you extend a library's Standard Opening Hours to the future?</a:t>
            </a:r>
            <a:endParaRPr lang="en-US" sz="2400" dirty="0">
              <a:solidFill>
                <a:schemeClr val="bg1"/>
              </a:solidFill>
            </a:endParaRPr>
          </a:p>
          <a:p>
            <a:br>
              <a:rPr lang="en-US" sz="2400" dirty="0">
                <a:solidFill>
                  <a:schemeClr val="bg1"/>
                </a:solidFill>
              </a:rPr>
            </a:br>
            <a:r>
              <a:rPr lang="en-US" sz="2400" b="1" dirty="0" err="1">
                <a:solidFill>
                  <a:schemeClr val="bg1"/>
                </a:solidFill>
              </a:rPr>
              <a:t>ExLibris</a:t>
            </a:r>
            <a:r>
              <a:rPr lang="en-US" sz="2400" b="1" dirty="0">
                <a:solidFill>
                  <a:schemeClr val="bg1"/>
                </a:solidFill>
              </a:rPr>
              <a:t> Documentation</a:t>
            </a:r>
            <a:r>
              <a:rPr lang="en-US" sz="2400" dirty="0">
                <a:solidFill>
                  <a:schemeClr val="bg1"/>
                </a:solidFill>
              </a:rPr>
              <a:t>: </a:t>
            </a:r>
            <a:r>
              <a:rPr lang="en-US" sz="2400" dirty="0">
                <a:solidFill>
                  <a:schemeClr val="bg1"/>
                </a:solidFill>
                <a:hlinkClick r:id="rId8">
                  <a:extLst>
                    <a:ext uri="{A12FA001-AC4F-418D-AE19-62706E023703}">
                      <ahyp:hlinkClr xmlns:ahyp="http://schemas.microsoft.com/office/drawing/2018/hyperlinkcolor" val="tx"/>
                    </a:ext>
                  </a:extLst>
                </a:hlinkClick>
              </a:rPr>
              <a:t>Configuring Institution/Library Open Hours</a:t>
            </a:r>
            <a:endParaRPr lang="en-US" sz="2400" dirty="0">
              <a:solidFill>
                <a:schemeClr val="bg1"/>
              </a:solidFill>
            </a:endParaRPr>
          </a:p>
          <a:p>
            <a:endParaRPr lang="en-US" sz="2400" dirty="0">
              <a:solidFill>
                <a:schemeClr val="bg1"/>
              </a:solidFill>
            </a:endParaRPr>
          </a:p>
          <a:p>
            <a:r>
              <a:rPr lang="en-US" sz="2400" b="1" dirty="0">
                <a:solidFill>
                  <a:schemeClr val="bg1"/>
                </a:solidFill>
              </a:rPr>
              <a:t>SUNY SLS FAQ</a:t>
            </a:r>
            <a:r>
              <a:rPr lang="en-US" sz="2400" dirty="0">
                <a:solidFill>
                  <a:schemeClr val="bg1"/>
                </a:solidFill>
              </a:rPr>
              <a:t>: </a:t>
            </a:r>
            <a:r>
              <a:rPr lang="en-US" sz="2400" dirty="0">
                <a:solidFill>
                  <a:schemeClr val="bg1"/>
                </a:solidFill>
                <a:hlinkClick r:id="rId9">
                  <a:extLst>
                    <a:ext uri="{A12FA001-AC4F-418D-AE19-62706E023703}">
                      <ahyp:hlinkClr xmlns:ahyp="http://schemas.microsoft.com/office/drawing/2018/hyperlinkcolor" val="tx"/>
                    </a:ext>
                  </a:extLst>
                </a:hlinkClick>
              </a:rPr>
              <a:t>How Do I Perform Semester Calendar Maintenance in Alma?</a:t>
            </a:r>
            <a:endParaRPr lang="en-US" sz="2400" dirty="0">
              <a:solidFill>
                <a:schemeClr val="bg1"/>
              </a:solidFill>
            </a:endParaRPr>
          </a:p>
        </p:txBody>
      </p:sp>
      <p:sp>
        <p:nvSpPr>
          <p:cNvPr id="6" name="TextBox 5">
            <a:extLst>
              <a:ext uri="{FF2B5EF4-FFF2-40B4-BE49-F238E27FC236}">
                <a16:creationId xmlns:a16="http://schemas.microsoft.com/office/drawing/2014/main" id="{5FAE4D99-6F9E-49E3-8421-94C1A4354011}"/>
              </a:ext>
            </a:extLst>
          </p:cNvPr>
          <p:cNvSpPr txBox="1"/>
          <p:nvPr/>
        </p:nvSpPr>
        <p:spPr>
          <a:xfrm>
            <a:off x="2433364" y="5707829"/>
            <a:ext cx="2777288" cy="646331"/>
          </a:xfrm>
          <a:prstGeom prst="rect">
            <a:avLst/>
          </a:prstGeom>
          <a:noFill/>
        </p:spPr>
        <p:txBody>
          <a:bodyPr wrap="square" rtlCol="0">
            <a:spAutoFit/>
          </a:bodyPr>
          <a:lstStyle/>
          <a:p>
            <a:r>
              <a:rPr lang="en-US" dirty="0">
                <a:solidFill>
                  <a:schemeClr val="bg1"/>
                </a:solidFill>
              </a:rPr>
              <a:t>Yvonne Kester</a:t>
            </a:r>
            <a:br>
              <a:rPr lang="en-US" dirty="0">
                <a:solidFill>
                  <a:schemeClr val="bg1"/>
                </a:solidFill>
              </a:rPr>
            </a:br>
            <a:r>
              <a:rPr lang="en-US" dirty="0">
                <a:solidFill>
                  <a:schemeClr val="bg1"/>
                </a:solidFill>
              </a:rPr>
              <a:t>yvonne.kester@suny.edu</a:t>
            </a:r>
          </a:p>
        </p:txBody>
      </p:sp>
    </p:spTree>
    <p:extLst>
      <p:ext uri="{BB962C8B-B14F-4D97-AF65-F5344CB8AC3E}">
        <p14:creationId xmlns:p14="http://schemas.microsoft.com/office/powerpoint/2010/main" val="4017213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0836" y="493161"/>
            <a:ext cx="11044683" cy="5198722"/>
          </a:xfrm>
        </p:spPr>
        <p:txBody>
          <a:bodyPr vert="horz" lIns="91440" tIns="45720" rIns="91440" bIns="45720" rtlCol="0" anchor="t">
            <a:normAutofit/>
          </a:bodyPr>
          <a:lstStyle/>
          <a:p>
            <a:pPr marL="0" indent="0">
              <a:buNone/>
            </a:pPr>
            <a:r>
              <a:rPr lang="en-US" sz="4400" dirty="0">
                <a:ea typeface="+mn-lt"/>
                <a:cs typeface="+mn-lt"/>
              </a:rPr>
              <a:t>Three Types of Hours in Alma</a:t>
            </a:r>
            <a:endParaRPr lang="en-US" sz="4400" dirty="0">
              <a:cs typeface="Calibri"/>
            </a:endParaRPr>
          </a:p>
          <a:p>
            <a:r>
              <a:rPr lang="en-US" b="1" dirty="0">
                <a:ea typeface="+mn-lt"/>
                <a:cs typeface="+mn-lt"/>
              </a:rPr>
              <a:t>Standard opening hours </a:t>
            </a:r>
            <a:r>
              <a:rPr lang="en-US" dirty="0">
                <a:ea typeface="+mn-lt"/>
                <a:cs typeface="+mn-lt"/>
              </a:rPr>
              <a:t>– regular hours during terms; set in individual libraries’ configuration</a:t>
            </a:r>
          </a:p>
          <a:p>
            <a:r>
              <a:rPr lang="en-US" b="1" dirty="0">
                <a:ea typeface="+mn-lt"/>
                <a:cs typeface="+mn-lt"/>
              </a:rPr>
              <a:t>Events</a:t>
            </a:r>
            <a:r>
              <a:rPr lang="en-US" dirty="0">
                <a:ea typeface="+mn-lt"/>
                <a:cs typeface="+mn-lt"/>
              </a:rPr>
              <a:t> – used to force the end of a loan period on a specific date, such as end of term; set in institution configuration</a:t>
            </a:r>
          </a:p>
          <a:p>
            <a:r>
              <a:rPr lang="en-US" b="1" dirty="0">
                <a:ea typeface="+mn-lt"/>
                <a:cs typeface="+mn-lt"/>
              </a:rPr>
              <a:t>Exceptions</a:t>
            </a:r>
            <a:r>
              <a:rPr lang="en-US" dirty="0">
                <a:ea typeface="+mn-lt"/>
                <a:cs typeface="+mn-lt"/>
              </a:rPr>
              <a:t> – change the standard opening hours temporarily; set in either institution configuration or individual libraries’ configuration</a:t>
            </a:r>
            <a:endParaRPr lang="en-US" dirty="0">
              <a:cs typeface="Calibri" panose="020F0502020204030204"/>
            </a:endParaRPr>
          </a:p>
          <a:p>
            <a:pPr>
              <a:buNone/>
            </a:pPr>
            <a:endParaRPr lang="en-US" dirty="0">
              <a:cs typeface="Calibri" panose="020F0502020204030204"/>
            </a:endParaRPr>
          </a:p>
          <a:p>
            <a:pPr>
              <a:buNone/>
            </a:pPr>
            <a:r>
              <a:rPr lang="en-US" dirty="0">
                <a:cs typeface="Calibri" panose="020F0502020204030204"/>
              </a:rPr>
              <a:t>Libraries inherit events and exceptions from the institution. However, libraries do not inherit institution opening hours; opening hours must be defined for each library.</a:t>
            </a: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89562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a typeface="+mj-lt"/>
                <a:cs typeface="+mj-lt"/>
              </a:rPr>
              <a:t>Important to Remember</a:t>
            </a:r>
            <a:endParaRPr lang="en-US"/>
          </a:p>
        </p:txBody>
      </p:sp>
      <p:sp>
        <p:nvSpPr>
          <p:cNvPr id="3" name="Content Placeholder 2"/>
          <p:cNvSpPr>
            <a:spLocks noGrp="1"/>
          </p:cNvSpPr>
          <p:nvPr>
            <p:ph idx="1"/>
          </p:nvPr>
        </p:nvSpPr>
        <p:spPr>
          <a:xfrm>
            <a:off x="838200" y="1492251"/>
            <a:ext cx="9095787" cy="4362284"/>
          </a:xfrm>
        </p:spPr>
        <p:txBody>
          <a:bodyPr vert="horz" lIns="91440" tIns="45720" rIns="91440" bIns="45720" rtlCol="0" anchor="t">
            <a:normAutofit/>
          </a:bodyPr>
          <a:lstStyle/>
          <a:p>
            <a:pPr marL="0" indent="0">
              <a:buNone/>
            </a:pPr>
            <a:r>
              <a:rPr lang="en-US" dirty="0">
                <a:ea typeface="+mn-lt"/>
                <a:cs typeface="+mn-lt"/>
              </a:rPr>
              <a:t>The below areas in Alma (among others) may be influenced by the open hours (depending on the policies configured):</a:t>
            </a:r>
          </a:p>
          <a:p>
            <a:r>
              <a:rPr lang="en-US" dirty="0">
                <a:ea typeface="+mn-lt"/>
                <a:cs typeface="+mn-lt"/>
              </a:rPr>
              <a:t>Due dates</a:t>
            </a:r>
          </a:p>
          <a:p>
            <a:r>
              <a:rPr lang="en-US" dirty="0">
                <a:ea typeface="+mn-lt"/>
                <a:cs typeface="+mn-lt"/>
              </a:rPr>
              <a:t>Fines calculations</a:t>
            </a:r>
          </a:p>
          <a:p>
            <a:r>
              <a:rPr lang="en-US" dirty="0">
                <a:ea typeface="+mn-lt"/>
                <a:cs typeface="+mn-lt"/>
              </a:rPr>
              <a:t>Overdue blocks</a:t>
            </a:r>
          </a:p>
          <a:p>
            <a:r>
              <a:rPr lang="en-US" dirty="0">
                <a:ea typeface="+mn-lt"/>
                <a:cs typeface="+mn-lt"/>
              </a:rPr>
              <a:t>Booking times</a:t>
            </a:r>
          </a:p>
          <a:p>
            <a:r>
              <a:rPr lang="en-US" dirty="0">
                <a:ea typeface="+mn-lt"/>
                <a:cs typeface="+mn-lt"/>
              </a:rPr>
              <a:t>Overdue and Lost Loan Profiles</a:t>
            </a: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226192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Institution Level</a:t>
            </a:r>
            <a:endParaRPr lang="en-US" dirty="0"/>
          </a:p>
        </p:txBody>
      </p:sp>
      <p:sp>
        <p:nvSpPr>
          <p:cNvPr id="3" name="Content Placeholder 2"/>
          <p:cNvSpPr>
            <a:spLocks noGrp="1"/>
          </p:cNvSpPr>
          <p:nvPr>
            <p:ph idx="1"/>
          </p:nvPr>
        </p:nvSpPr>
        <p:spPr>
          <a:xfrm>
            <a:off x="838200" y="1492251"/>
            <a:ext cx="9095787" cy="4362284"/>
          </a:xfrm>
        </p:spPr>
        <p:txBody>
          <a:bodyPr vert="horz" lIns="91440" tIns="45720" rIns="91440" bIns="45720" rtlCol="0" anchor="t">
            <a:normAutofit/>
          </a:bodyPr>
          <a:lstStyle/>
          <a:p>
            <a:pPr marL="0" indent="0">
              <a:buNone/>
            </a:pPr>
            <a:r>
              <a:rPr lang="en-US" sz="3200" dirty="0">
                <a:ea typeface="+mn-lt"/>
                <a:cs typeface="+mn-lt"/>
              </a:rPr>
              <a:t>Adding the End of Semester Event</a:t>
            </a:r>
            <a:endParaRPr lang="en-US" sz="3200" dirty="0">
              <a:cs typeface="Calibri" panose="020F0502020204030204"/>
            </a:endParaRPr>
          </a:p>
          <a:p>
            <a:r>
              <a:rPr lang="en-US" dirty="0">
                <a:ea typeface="+mn-lt"/>
                <a:cs typeface="+mn-lt"/>
              </a:rPr>
              <a:t>Only one End of Semester event may exist at a time</a:t>
            </a:r>
          </a:p>
          <a:p>
            <a:r>
              <a:rPr lang="en-US" dirty="0">
                <a:ea typeface="+mn-lt"/>
                <a:cs typeface="+mn-lt"/>
              </a:rPr>
              <a:t>Event must be set on an Open day, and if you set a time, it must fall within Open Hours</a:t>
            </a:r>
            <a:br>
              <a:rPr lang="en-US" dirty="0">
                <a:ea typeface="+mn-lt"/>
                <a:cs typeface="+mn-lt"/>
              </a:rPr>
            </a:br>
            <a:r>
              <a:rPr lang="en-US" dirty="0">
                <a:ea typeface="+mn-lt"/>
                <a:cs typeface="+mn-lt"/>
              </a:rPr>
              <a:t> </a:t>
            </a:r>
            <a:endParaRPr lang="en-US" dirty="0">
              <a:cs typeface="Calibri" panose="020F0502020204030204"/>
            </a:endParaRP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87256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Institution Level</a:t>
            </a:r>
            <a:endParaRPr lang="en-US" dirty="0"/>
          </a:p>
        </p:txBody>
      </p:sp>
      <p:sp>
        <p:nvSpPr>
          <p:cNvPr id="3" name="Content Placeholder 2"/>
          <p:cNvSpPr>
            <a:spLocks noGrp="1"/>
          </p:cNvSpPr>
          <p:nvPr>
            <p:ph idx="1"/>
          </p:nvPr>
        </p:nvSpPr>
        <p:spPr>
          <a:xfrm>
            <a:off x="838200" y="1492251"/>
            <a:ext cx="9095787" cy="644774"/>
          </a:xfrm>
        </p:spPr>
        <p:txBody>
          <a:bodyPr vert="horz" lIns="91440" tIns="45720" rIns="91440" bIns="45720" rtlCol="0" anchor="t">
            <a:normAutofit/>
          </a:bodyPr>
          <a:lstStyle/>
          <a:p>
            <a:pPr marL="0" indent="0">
              <a:buNone/>
            </a:pPr>
            <a:r>
              <a:rPr lang="en-US" dirty="0">
                <a:ea typeface="+mn-lt"/>
                <a:cs typeface="+mn-lt"/>
              </a:rPr>
              <a:t>Adding the End of Semester Event</a:t>
            </a:r>
            <a:endParaRPr lang="en-US" dirty="0">
              <a:cs typeface="Calibri" panose="020F0502020204030204"/>
            </a:endParaRP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7" name="Picture 6" descr="To add end-of-semester event, go to Configuration, make sure you are configuring the Institution (top left drop-down menu), and click &quot;Add record.&quot; Note that if an end-of-semester event already exists, you cannot add a new one. Wait until the current event date passes, delete it, then add for the coming semester.">
            <a:extLst>
              <a:ext uri="{FF2B5EF4-FFF2-40B4-BE49-F238E27FC236}">
                <a16:creationId xmlns:a16="http://schemas.microsoft.com/office/drawing/2014/main" id="{498A1F6A-DAD7-4406-AD28-99D45FC974E8}"/>
              </a:ext>
            </a:extLst>
          </p:cNvPr>
          <p:cNvPicPr>
            <a:picLocks noChangeAspect="1"/>
          </p:cNvPicPr>
          <p:nvPr/>
        </p:nvPicPr>
        <p:blipFill>
          <a:blip r:embed="rId6"/>
          <a:stretch>
            <a:fillRect/>
          </a:stretch>
        </p:blipFill>
        <p:spPr>
          <a:xfrm>
            <a:off x="958586" y="2301817"/>
            <a:ext cx="10274828" cy="2254366"/>
          </a:xfrm>
          <a:prstGeom prst="rect">
            <a:avLst/>
          </a:prstGeom>
        </p:spPr>
      </p:pic>
    </p:spTree>
    <p:extLst>
      <p:ext uri="{BB962C8B-B14F-4D97-AF65-F5344CB8AC3E}">
        <p14:creationId xmlns:p14="http://schemas.microsoft.com/office/powerpoint/2010/main" val="931084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Institution Level</a:t>
            </a:r>
            <a:endParaRPr lang="en-US" dirty="0"/>
          </a:p>
        </p:txBody>
      </p:sp>
      <p:sp>
        <p:nvSpPr>
          <p:cNvPr id="3" name="Content Placeholder 2"/>
          <p:cNvSpPr>
            <a:spLocks noGrp="1"/>
          </p:cNvSpPr>
          <p:nvPr>
            <p:ph idx="1"/>
          </p:nvPr>
        </p:nvSpPr>
        <p:spPr>
          <a:xfrm>
            <a:off x="838200" y="1492251"/>
            <a:ext cx="9095787" cy="644774"/>
          </a:xfrm>
        </p:spPr>
        <p:txBody>
          <a:bodyPr vert="horz" lIns="91440" tIns="45720" rIns="91440" bIns="45720" rtlCol="0" anchor="t">
            <a:normAutofit/>
          </a:bodyPr>
          <a:lstStyle/>
          <a:p>
            <a:pPr marL="0" indent="0">
              <a:buNone/>
            </a:pPr>
            <a:r>
              <a:rPr lang="en-US" dirty="0">
                <a:ea typeface="+mn-lt"/>
                <a:cs typeface="+mn-lt"/>
              </a:rPr>
              <a:t>Adding the End of Semester Event</a:t>
            </a:r>
            <a:endParaRPr lang="en-US" dirty="0">
              <a:cs typeface="Calibri" panose="020F0502020204030204"/>
            </a:endParaRP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8" name="Picture 7" descr="Change record type to Event, Fixed date description is End of Semester. Add the date and the time, making sure the date is an open day and the time is an open time. Click Add and Close.">
            <a:extLst>
              <a:ext uri="{FF2B5EF4-FFF2-40B4-BE49-F238E27FC236}">
                <a16:creationId xmlns:a16="http://schemas.microsoft.com/office/drawing/2014/main" id="{BAEA6051-7594-4D53-9827-12DEA9405108}"/>
              </a:ext>
            </a:extLst>
          </p:cNvPr>
          <p:cNvPicPr>
            <a:picLocks noChangeAspect="1"/>
          </p:cNvPicPr>
          <p:nvPr/>
        </p:nvPicPr>
        <p:blipFill>
          <a:blip r:embed="rId6"/>
          <a:stretch>
            <a:fillRect/>
          </a:stretch>
        </p:blipFill>
        <p:spPr>
          <a:xfrm>
            <a:off x="663278" y="2103161"/>
            <a:ext cx="11226965" cy="3225866"/>
          </a:xfrm>
          <a:prstGeom prst="rect">
            <a:avLst/>
          </a:prstGeom>
        </p:spPr>
      </p:pic>
    </p:spTree>
    <p:extLst>
      <p:ext uri="{BB962C8B-B14F-4D97-AF65-F5344CB8AC3E}">
        <p14:creationId xmlns:p14="http://schemas.microsoft.com/office/powerpoint/2010/main" val="66435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Institution Level</a:t>
            </a:r>
            <a:endParaRPr lang="en-US" dirty="0"/>
          </a:p>
        </p:txBody>
      </p:sp>
      <p:sp>
        <p:nvSpPr>
          <p:cNvPr id="3" name="Content Placeholder 2"/>
          <p:cNvSpPr>
            <a:spLocks noGrp="1"/>
          </p:cNvSpPr>
          <p:nvPr>
            <p:ph idx="1"/>
          </p:nvPr>
        </p:nvSpPr>
        <p:spPr>
          <a:xfrm>
            <a:off x="838200" y="1492251"/>
            <a:ext cx="9095787" cy="644774"/>
          </a:xfrm>
        </p:spPr>
        <p:txBody>
          <a:bodyPr vert="horz" lIns="91440" tIns="45720" rIns="91440" bIns="45720" rtlCol="0" anchor="t">
            <a:normAutofit/>
          </a:bodyPr>
          <a:lstStyle/>
          <a:p>
            <a:pPr marL="0" indent="0">
              <a:buNone/>
            </a:pPr>
            <a:r>
              <a:rPr lang="en-US" dirty="0">
                <a:ea typeface="+mn-lt"/>
                <a:cs typeface="+mn-lt"/>
              </a:rPr>
              <a:t>Adding the End of Semester Event</a:t>
            </a:r>
            <a:endParaRPr lang="en-US" dirty="0">
              <a:cs typeface="Calibri" panose="020F0502020204030204"/>
            </a:endParaRP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10" name="Picture 9" descr="If an End of Semester event already exists, you cannot create another one. Wait until the current semester ends before deleting the current event and creating the next.">
            <a:extLst>
              <a:ext uri="{FF2B5EF4-FFF2-40B4-BE49-F238E27FC236}">
                <a16:creationId xmlns:a16="http://schemas.microsoft.com/office/drawing/2014/main" id="{9154BA19-5FDE-4C74-B8A2-959C47E571D2}"/>
              </a:ext>
            </a:extLst>
          </p:cNvPr>
          <p:cNvPicPr>
            <a:picLocks noChangeAspect="1"/>
          </p:cNvPicPr>
          <p:nvPr/>
        </p:nvPicPr>
        <p:blipFill>
          <a:blip r:embed="rId6"/>
          <a:stretch>
            <a:fillRect/>
          </a:stretch>
        </p:blipFill>
        <p:spPr>
          <a:xfrm>
            <a:off x="849546" y="2043138"/>
            <a:ext cx="10378090" cy="3474084"/>
          </a:xfrm>
          <a:prstGeom prst="rect">
            <a:avLst/>
          </a:prstGeom>
        </p:spPr>
      </p:pic>
    </p:spTree>
    <p:extLst>
      <p:ext uri="{BB962C8B-B14F-4D97-AF65-F5344CB8AC3E}">
        <p14:creationId xmlns:p14="http://schemas.microsoft.com/office/powerpoint/2010/main" val="1116956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lt"/>
                <a:cs typeface="+mj-lt"/>
              </a:rPr>
              <a:t>Editing at Institution Level</a:t>
            </a:r>
            <a:endParaRPr lang="en-US" dirty="0"/>
          </a:p>
        </p:txBody>
      </p:sp>
      <p:sp>
        <p:nvSpPr>
          <p:cNvPr id="3" name="Content Placeholder 2"/>
          <p:cNvSpPr>
            <a:spLocks noGrp="1"/>
          </p:cNvSpPr>
          <p:nvPr>
            <p:ph idx="1"/>
          </p:nvPr>
        </p:nvSpPr>
        <p:spPr>
          <a:xfrm>
            <a:off x="838200" y="1492251"/>
            <a:ext cx="9095787" cy="644774"/>
          </a:xfrm>
        </p:spPr>
        <p:txBody>
          <a:bodyPr vert="horz" lIns="91440" tIns="45720" rIns="91440" bIns="45720" rtlCol="0" anchor="t">
            <a:normAutofit/>
          </a:bodyPr>
          <a:lstStyle/>
          <a:p>
            <a:pPr marL="0" indent="0">
              <a:buNone/>
            </a:pPr>
            <a:r>
              <a:rPr lang="en-US" dirty="0">
                <a:ea typeface="+mn-lt"/>
                <a:cs typeface="+mn-lt"/>
              </a:rPr>
              <a:t>Adding the End of Semester Event</a:t>
            </a:r>
            <a:endParaRPr lang="en-US" dirty="0">
              <a:cs typeface="Calibri" panose="020F0502020204030204"/>
            </a:endParaRPr>
          </a:p>
          <a:p>
            <a:pPr>
              <a:buNone/>
            </a:pPr>
            <a:endParaRPr lang="en-US" dirty="0">
              <a:cs typeface="Calibri" panose="020F0502020204030204"/>
            </a:endParaRPr>
          </a:p>
          <a:p>
            <a:pPr>
              <a:buNone/>
            </a:pPr>
            <a:endParaRPr lang="en-US" dirty="0">
              <a:cs typeface="Calibri" panose="020F0502020204030204"/>
            </a:endParaRPr>
          </a:p>
          <a:p>
            <a:endParaRPr lang="en-US" dirty="0">
              <a:cs typeface="Calibri" panose="020F0502020204030204"/>
            </a:endParaRPr>
          </a:p>
          <a:p>
            <a:pPr lvl="1"/>
            <a:endParaRPr lang="en-US" dirty="0">
              <a:cs typeface="Calibri" panose="020F0502020204030204"/>
            </a:endParaRPr>
          </a:p>
        </p:txBody>
      </p:sp>
      <p:sp>
        <p:nvSpPr>
          <p:cNvPr id="19" name="Rectangle 18">
            <a:extLst>
              <a:ext uri="{FF2B5EF4-FFF2-40B4-BE49-F238E27FC236}">
                <a16:creationId xmlns:a16="http://schemas.microsoft.com/office/drawing/2014/main" id="{CF832FAC-9066-A54F-B49A-783F72C80A5D}"/>
              </a:ext>
            </a:extLst>
          </p:cNvPr>
          <p:cNvSpPr/>
          <p:nvPr/>
        </p:nvSpPr>
        <p:spPr>
          <a:xfrm>
            <a:off x="0" y="6076335"/>
            <a:ext cx="12192000" cy="78166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198901C-9CA4-D041-B948-D3B4894B6476}"/>
              </a:ext>
            </a:extLst>
          </p:cNvPr>
          <p:cNvSpPr/>
          <p:nvPr/>
        </p:nvSpPr>
        <p:spPr>
          <a:xfrm>
            <a:off x="1" y="6076334"/>
            <a:ext cx="4531800" cy="78166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DBFD98D-9C97-DE4A-B29D-544B0AAD154F}"/>
              </a:ext>
            </a:extLst>
          </p:cNvPr>
          <p:cNvGrpSpPr/>
          <p:nvPr/>
        </p:nvGrpSpPr>
        <p:grpSpPr>
          <a:xfrm>
            <a:off x="6276761" y="6251567"/>
            <a:ext cx="5548758" cy="438513"/>
            <a:chOff x="6320303" y="6041112"/>
            <a:chExt cx="5548758" cy="438513"/>
          </a:xfrm>
        </p:grpSpPr>
        <p:pic>
          <p:nvPicPr>
            <p:cNvPr id="22" name="Picture 21">
              <a:extLst>
                <a:ext uri="{FF2B5EF4-FFF2-40B4-BE49-F238E27FC236}">
                  <a16:creationId xmlns:a16="http://schemas.microsoft.com/office/drawing/2014/main" id="{98B1BC77-F5E8-4347-BB4D-7447075C51F7}"/>
                </a:ext>
              </a:extLst>
            </p:cNvPr>
            <p:cNvPicPr>
              <a:picLocks noChangeAspect="1"/>
            </p:cNvPicPr>
            <p:nvPr/>
          </p:nvPicPr>
          <p:blipFill>
            <a:blip r:embed="rId2"/>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A94B97D2-B5D9-234A-A702-9B43C3528FB8}"/>
                </a:ext>
              </a:extLst>
            </p:cNvPr>
            <p:cNvPicPr>
              <a:picLocks noChangeAspect="1"/>
            </p:cNvPicPr>
            <p:nvPr/>
          </p:nvPicPr>
          <p:blipFill>
            <a:blip r:embed="rId3"/>
            <a:stretch>
              <a:fillRect/>
            </a:stretch>
          </p:blipFill>
          <p:spPr>
            <a:xfrm>
              <a:off x="10660050" y="6064185"/>
              <a:ext cx="413343" cy="413343"/>
            </a:xfrm>
            <a:prstGeom prst="rect">
              <a:avLst/>
            </a:prstGeom>
          </p:spPr>
        </p:pic>
        <p:sp>
          <p:nvSpPr>
            <p:cNvPr id="24" name="TextBox 23">
              <a:extLst>
                <a:ext uri="{FF2B5EF4-FFF2-40B4-BE49-F238E27FC236}">
                  <a16:creationId xmlns:a16="http://schemas.microsoft.com/office/drawing/2014/main" id="{2C0BD2C0-D90B-AF4F-BD3E-11D00A38F3B6}"/>
                </a:ext>
              </a:extLst>
            </p:cNvPr>
            <p:cNvSpPr txBox="1"/>
            <p:nvPr/>
          </p:nvSpPr>
          <p:spPr>
            <a:xfrm>
              <a:off x="6320303" y="6041112"/>
              <a:ext cx="2853813" cy="415498"/>
            </a:xfrm>
            <a:prstGeom prst="rect">
              <a:avLst/>
            </a:prstGeom>
            <a:noFill/>
          </p:spPr>
          <p:txBody>
            <a:bodyPr wrap="square" rtlCol="0">
              <a:spAutoFit/>
            </a:bodyPr>
            <a:lstStyle/>
            <a:p>
              <a:pPr algn="r"/>
              <a:r>
                <a:rPr lang="en-US" sz="2100">
                  <a:solidFill>
                    <a:schemeClr val="bg1"/>
                  </a:solidFill>
                  <a:latin typeface="Calibri" panose="020F0502020204030204" pitchFamily="34" charset="0"/>
                  <a:cs typeface="Calibri" panose="020F0502020204030204" pitchFamily="34" charset="0"/>
                </a:rPr>
                <a:t>www.suny.edu</a:t>
              </a:r>
            </a:p>
          </p:txBody>
        </p:sp>
        <p:pic>
          <p:nvPicPr>
            <p:cNvPr id="25" name="Picture 24">
              <a:extLst>
                <a:ext uri="{FF2B5EF4-FFF2-40B4-BE49-F238E27FC236}">
                  <a16:creationId xmlns:a16="http://schemas.microsoft.com/office/drawing/2014/main" id="{E5D6C94E-DAC3-7947-B8BD-C9AE94196B32}"/>
                </a:ext>
              </a:extLst>
            </p:cNvPr>
            <p:cNvPicPr>
              <a:picLocks noChangeAspect="1"/>
            </p:cNvPicPr>
            <p:nvPr/>
          </p:nvPicPr>
          <p:blipFill>
            <a:blip r:embed="rId4"/>
            <a:stretch>
              <a:fillRect/>
            </a:stretch>
          </p:blipFill>
          <p:spPr>
            <a:xfrm>
              <a:off x="9367496" y="6062787"/>
              <a:ext cx="413343" cy="416838"/>
            </a:xfrm>
            <a:prstGeom prst="rect">
              <a:avLst/>
            </a:prstGeom>
          </p:spPr>
        </p:pic>
        <p:pic>
          <p:nvPicPr>
            <p:cNvPr id="26" name="Picture 25">
              <a:extLst>
                <a:ext uri="{FF2B5EF4-FFF2-40B4-BE49-F238E27FC236}">
                  <a16:creationId xmlns:a16="http://schemas.microsoft.com/office/drawing/2014/main" id="{6BD4C55E-C976-2644-931A-643E76EEF929}"/>
                </a:ext>
              </a:extLst>
            </p:cNvPr>
            <p:cNvPicPr>
              <a:picLocks noChangeAspect="1"/>
            </p:cNvPicPr>
            <p:nvPr/>
          </p:nvPicPr>
          <p:blipFill>
            <a:blip r:embed="rId5"/>
            <a:stretch>
              <a:fillRect/>
            </a:stretch>
          </p:blipFill>
          <p:spPr>
            <a:xfrm>
              <a:off x="11325778" y="6072566"/>
              <a:ext cx="543283" cy="382767"/>
            </a:xfrm>
            <a:prstGeom prst="rect">
              <a:avLst/>
            </a:prstGeom>
          </p:spPr>
        </p:pic>
      </p:grpSp>
      <p:pic>
        <p:nvPicPr>
          <p:cNvPr id="5" name="Picture 4" descr="Once you successfully create the event, be sure to click Apply Changes and Save.">
            <a:extLst>
              <a:ext uri="{FF2B5EF4-FFF2-40B4-BE49-F238E27FC236}">
                <a16:creationId xmlns:a16="http://schemas.microsoft.com/office/drawing/2014/main" id="{2D0D667B-7423-4805-AE42-C6FCEE175035}"/>
              </a:ext>
            </a:extLst>
          </p:cNvPr>
          <p:cNvPicPr>
            <a:picLocks noChangeAspect="1"/>
          </p:cNvPicPr>
          <p:nvPr/>
        </p:nvPicPr>
        <p:blipFill>
          <a:blip r:embed="rId6"/>
          <a:stretch>
            <a:fillRect/>
          </a:stretch>
        </p:blipFill>
        <p:spPr>
          <a:xfrm>
            <a:off x="1885205" y="2312257"/>
            <a:ext cx="6229533" cy="2685488"/>
          </a:xfrm>
          <a:prstGeom prst="rect">
            <a:avLst/>
          </a:prstGeom>
        </p:spPr>
      </p:pic>
    </p:spTree>
    <p:extLst>
      <p:ext uri="{BB962C8B-B14F-4D97-AF65-F5344CB8AC3E}">
        <p14:creationId xmlns:p14="http://schemas.microsoft.com/office/powerpoint/2010/main" val="3166804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25541735DBF5479A85A0E07C52A45A" ma:contentTypeVersion="9" ma:contentTypeDescription="Create a new document." ma:contentTypeScope="" ma:versionID="cf4e206d0aed1cb5ba3ae77ec89f5497">
  <xsd:schema xmlns:xsd="http://www.w3.org/2001/XMLSchema" xmlns:xs="http://www.w3.org/2001/XMLSchema" xmlns:p="http://schemas.microsoft.com/office/2006/metadata/properties" xmlns:ns2="61ce4d65-48b5-4510-a74e-67217dcdfadf" targetNamespace="http://schemas.microsoft.com/office/2006/metadata/properties" ma:root="true" ma:fieldsID="1a288436851de82893f8bba96f25252d" ns2:_="">
    <xsd:import namespace="61ce4d65-48b5-4510-a74e-67217dcdfa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e4d65-48b5-4510-a74e-67217dcdfa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32B7E1-008C-4875-BAEB-792625A78717}">
  <ds:schemaRefs>
    <ds:schemaRef ds:uri="http://schemas.microsoft.com/sharepoint/v3/contenttype/forms"/>
  </ds:schemaRefs>
</ds:datastoreItem>
</file>

<file path=customXml/itemProps2.xml><?xml version="1.0" encoding="utf-8"?>
<ds:datastoreItem xmlns:ds="http://schemas.openxmlformats.org/officeDocument/2006/customXml" ds:itemID="{12D83235-88EE-4E2B-9FD9-F696DD588AFF}">
  <ds:schemaRefs>
    <ds:schemaRef ds:uri="http://purl.org/dc/elements/1.1/"/>
    <ds:schemaRef ds:uri="http://schemas.microsoft.com/office/infopath/2007/PartnerControls"/>
    <ds:schemaRef ds:uri="http://schemas.openxmlformats.org/package/2006/metadata/core-properties"/>
    <ds:schemaRef ds:uri="61ce4d65-48b5-4510-a74e-67217dcdfadf"/>
    <ds:schemaRef ds:uri="http://schemas.microsoft.com/office/2006/metadata/properties"/>
    <ds:schemaRef ds:uri="http://schemas.microsoft.com/office/2006/documentManagement/typ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B588AD8D-1EF1-40FE-ABB6-5F78DF0AD710}">
  <ds:schemaRefs>
    <ds:schemaRef ds:uri="61ce4d65-48b5-4510-a74e-67217dcdfa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3205</TotalTime>
  <Words>1198</Words>
  <Application>Microsoft Office PowerPoint</Application>
  <PresentationFormat>Widescreen</PresentationFormat>
  <Paragraphs>160</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AauxPro OT</vt:lpstr>
      <vt:lpstr>Arial</vt:lpstr>
      <vt:lpstr>Calibri</vt:lpstr>
      <vt:lpstr>Calibri Light</vt:lpstr>
      <vt:lpstr>Office Theme</vt:lpstr>
      <vt:lpstr>PowerPoint Presentation</vt:lpstr>
      <vt:lpstr>Calendar Maintenance: A Quick Review</vt:lpstr>
      <vt:lpstr>PowerPoint Presentation</vt:lpstr>
      <vt:lpstr>Important to Remember</vt:lpstr>
      <vt:lpstr>Editing at Institution Level</vt:lpstr>
      <vt:lpstr>Editing at Institution Level</vt:lpstr>
      <vt:lpstr>Editing at Institution Level</vt:lpstr>
      <vt:lpstr>Editing at Institution Level</vt:lpstr>
      <vt:lpstr>Editing at Institution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Editing at the Library Level</vt:lpstr>
      <vt:lpstr>Don't forget to Apply Changes and Save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Pritting, Shannon</dc:creator>
  <cp:lastModifiedBy>Yvonne Kester</cp:lastModifiedBy>
  <cp:revision>40</cp:revision>
  <dcterms:created xsi:type="dcterms:W3CDTF">2019-08-22T15:05:39Z</dcterms:created>
  <dcterms:modified xsi:type="dcterms:W3CDTF">2021-12-16T17:15:40Z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0x0101001025541735DBF5479A85A0E07C52A45A</vt:lpwstr>
  </property>
</Properties>
</file>