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2.jpg" ContentType="image/jpg"/>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3.jpg" ContentType="image/jpg"/>
  <Override PartName="/ppt/media/image4.jpg" ContentType="image/jpg"/>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7.jpg" ContentType="image/jpg"/>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image19.jpg" ContentType="image/jpg"/>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media/image21.jpg" ContentType="image/jpg"/>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media/image24.jpg" ContentType="image/jpg"/>
  <Override PartName="/ppt/notesSlides/notesSlide21.xml" ContentType="application/vnd.openxmlformats-officedocument.presentationml.notesSlide+xml"/>
  <Override PartName="/ppt/media/image25.jpg" ContentType="image/jpg"/>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media/image44.jpg" ContentType="image/jp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4004" r:id="rId4"/>
  </p:sldMasterIdLst>
  <p:notesMasterIdLst>
    <p:notesMasterId r:id="rId77"/>
  </p:notesMasterIdLst>
  <p:sldIdLst>
    <p:sldId id="378" r:id="rId5"/>
    <p:sldId id="258" r:id="rId6"/>
    <p:sldId id="351" r:id="rId7"/>
    <p:sldId id="336" r:id="rId8"/>
    <p:sldId id="352" r:id="rId9"/>
    <p:sldId id="260" r:id="rId10"/>
    <p:sldId id="344" r:id="rId11"/>
    <p:sldId id="263" r:id="rId12"/>
    <p:sldId id="337" r:id="rId13"/>
    <p:sldId id="346" r:id="rId14"/>
    <p:sldId id="379" r:id="rId15"/>
    <p:sldId id="380" r:id="rId16"/>
    <p:sldId id="273" r:id="rId17"/>
    <p:sldId id="381" r:id="rId18"/>
    <p:sldId id="275" r:id="rId19"/>
    <p:sldId id="276" r:id="rId20"/>
    <p:sldId id="382" r:id="rId21"/>
    <p:sldId id="383" r:id="rId22"/>
    <p:sldId id="385" r:id="rId23"/>
    <p:sldId id="372" r:id="rId24"/>
    <p:sldId id="285" r:id="rId25"/>
    <p:sldId id="284" r:id="rId26"/>
    <p:sldId id="348" r:id="rId27"/>
    <p:sldId id="286" r:id="rId28"/>
    <p:sldId id="353" r:id="rId29"/>
    <p:sldId id="386" r:id="rId30"/>
    <p:sldId id="354" r:id="rId31"/>
    <p:sldId id="289" r:id="rId32"/>
    <p:sldId id="355" r:id="rId33"/>
    <p:sldId id="356" r:id="rId34"/>
    <p:sldId id="357" r:id="rId35"/>
    <p:sldId id="358" r:id="rId36"/>
    <p:sldId id="359" r:id="rId37"/>
    <p:sldId id="360" r:id="rId38"/>
    <p:sldId id="387" r:id="rId39"/>
    <p:sldId id="388" r:id="rId40"/>
    <p:sldId id="364" r:id="rId41"/>
    <p:sldId id="299" r:id="rId42"/>
    <p:sldId id="389" r:id="rId43"/>
    <p:sldId id="390" r:id="rId44"/>
    <p:sldId id="391" r:id="rId45"/>
    <p:sldId id="306" r:id="rId46"/>
    <p:sldId id="392" r:id="rId47"/>
    <p:sldId id="350" r:id="rId48"/>
    <p:sldId id="393" r:id="rId49"/>
    <p:sldId id="309" r:id="rId50"/>
    <p:sldId id="310" r:id="rId51"/>
    <p:sldId id="394" r:id="rId52"/>
    <p:sldId id="312" r:id="rId53"/>
    <p:sldId id="313" r:id="rId54"/>
    <p:sldId id="314" r:id="rId55"/>
    <p:sldId id="365" r:id="rId56"/>
    <p:sldId id="366" r:id="rId57"/>
    <p:sldId id="396" r:id="rId58"/>
    <p:sldId id="395" r:id="rId59"/>
    <p:sldId id="370" r:id="rId60"/>
    <p:sldId id="373" r:id="rId61"/>
    <p:sldId id="374" r:id="rId62"/>
    <p:sldId id="315" r:id="rId63"/>
    <p:sldId id="316" r:id="rId64"/>
    <p:sldId id="375" r:id="rId65"/>
    <p:sldId id="317" r:id="rId66"/>
    <p:sldId id="377" r:id="rId67"/>
    <p:sldId id="320" r:id="rId68"/>
    <p:sldId id="376" r:id="rId69"/>
    <p:sldId id="322" r:id="rId70"/>
    <p:sldId id="323" r:id="rId71"/>
    <p:sldId id="327" r:id="rId72"/>
    <p:sldId id="329" r:id="rId73"/>
    <p:sldId id="330" r:id="rId74"/>
    <p:sldId id="332" r:id="rId75"/>
    <p:sldId id="333" r:id="rId76"/>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333" autoAdjust="0"/>
    <p:restoredTop sz="77483" autoAdjust="0"/>
  </p:normalViewPr>
  <p:slideViewPr>
    <p:cSldViewPr>
      <p:cViewPr varScale="1">
        <p:scale>
          <a:sx n="85" d="100"/>
          <a:sy n="85" d="100"/>
        </p:scale>
        <p:origin x="1242" y="84"/>
      </p:cViewPr>
      <p:guideLst>
        <p:guide orient="horz" pos="2880"/>
        <p:guide pos="2160"/>
      </p:guideLst>
    </p:cSldViewPr>
  </p:slideViewPr>
  <p:outlineViewPr>
    <p:cViewPr>
      <p:scale>
        <a:sx n="33" d="100"/>
        <a:sy n="33" d="100"/>
      </p:scale>
      <p:origin x="0" y="-10182"/>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7152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16424147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a:prstGeom prst="rect">
            <a:avLst/>
          </a:prstGeom>
          <a:noFill/>
          <a:ln w="12700">
            <a:solidFill>
              <a:prstClr val="black"/>
            </a:solidFill>
          </a:ln>
        </p:spPr>
      </p:sp>
      <p:sp>
        <p:nvSpPr>
          <p:cNvPr id="3" name="Notes Placeholder 2"/>
          <p:cNvSpPr>
            <a:spLocks noGrp="1"/>
          </p:cNvSpPr>
          <p:nvPr>
            <p:ph type="body" idx="1"/>
          </p:nvPr>
        </p:nvSpPr>
        <p:spPr>
          <a:xfrm>
            <a:off x="914400" y="3300413"/>
            <a:ext cx="7315200" cy="2700337"/>
          </a:xfrm>
          <a:prstGeom prst="rect">
            <a:avLst/>
          </a:prstGeom>
        </p:spPr>
        <p:txBody>
          <a:bodyPr/>
          <a:lstStyle/>
          <a:p>
            <a:endParaRPr lang="en-US" dirty="0"/>
          </a:p>
        </p:txBody>
      </p:sp>
    </p:spTree>
    <p:extLst>
      <p:ext uri="{BB962C8B-B14F-4D97-AF65-F5344CB8AC3E}">
        <p14:creationId xmlns:p14="http://schemas.microsoft.com/office/powerpoint/2010/main" val="3532360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a:prstGeom prst="rect">
            <a:avLst/>
          </a:prstGeom>
          <a:noFill/>
          <a:ln w="12700">
            <a:solidFill>
              <a:prstClr val="black"/>
            </a:solidFill>
          </a:ln>
        </p:spPr>
      </p:sp>
      <p:sp>
        <p:nvSpPr>
          <p:cNvPr id="3" name="Notes Placeholder 2"/>
          <p:cNvSpPr>
            <a:spLocks noGrp="1"/>
          </p:cNvSpPr>
          <p:nvPr>
            <p:ph type="body" idx="1"/>
          </p:nvPr>
        </p:nvSpPr>
        <p:spPr>
          <a:xfrm>
            <a:off x="914400" y="3300413"/>
            <a:ext cx="7315200" cy="2700337"/>
          </a:xfrm>
          <a:prstGeom prst="rect">
            <a:avLst/>
          </a:prstGeom>
        </p:spPr>
        <p:txBody>
          <a:bodyPr/>
          <a:lstStyle/>
          <a:p>
            <a:endParaRPr lang="en-US" dirty="0"/>
          </a:p>
        </p:txBody>
      </p:sp>
    </p:spTree>
    <p:extLst>
      <p:ext uri="{BB962C8B-B14F-4D97-AF65-F5344CB8AC3E}">
        <p14:creationId xmlns:p14="http://schemas.microsoft.com/office/powerpoint/2010/main" val="9632202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17618841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15516348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4042355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a:prstGeom prst="rect">
            <a:avLst/>
          </a:prstGeom>
          <a:noFill/>
          <a:ln w="12700">
            <a:solidFill>
              <a:prstClr val="black"/>
            </a:solidFill>
          </a:ln>
        </p:spPr>
      </p:sp>
      <p:sp>
        <p:nvSpPr>
          <p:cNvPr id="3" name="Notes Placeholder 2"/>
          <p:cNvSpPr>
            <a:spLocks noGrp="1"/>
          </p:cNvSpPr>
          <p:nvPr>
            <p:ph type="body" idx="1"/>
          </p:nvPr>
        </p:nvSpPr>
        <p:spPr>
          <a:xfrm>
            <a:off x="914400" y="3300413"/>
            <a:ext cx="7315200" cy="2700337"/>
          </a:xfrm>
          <a:prstGeom prst="rect">
            <a:avLst/>
          </a:prstGeom>
        </p:spPr>
        <p:txBody>
          <a:bodyPr/>
          <a:lstStyle/>
          <a:p>
            <a:endParaRPr lang="en-US" dirty="0"/>
          </a:p>
        </p:txBody>
      </p:sp>
    </p:spTree>
    <p:extLst>
      <p:ext uri="{BB962C8B-B14F-4D97-AF65-F5344CB8AC3E}">
        <p14:creationId xmlns:p14="http://schemas.microsoft.com/office/powerpoint/2010/main" val="14173898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2F4BB3-DF5F-4775-A62E-0069CC7C3EC1}" type="slidenum">
              <a:rPr lang="en-US" smtClean="0"/>
              <a:t>9</a:t>
            </a:fld>
            <a:endParaRPr lang="en-US"/>
          </a:p>
        </p:txBody>
      </p:sp>
    </p:spTree>
    <p:extLst>
      <p:ext uri="{BB962C8B-B14F-4D97-AF65-F5344CB8AC3E}">
        <p14:creationId xmlns:p14="http://schemas.microsoft.com/office/powerpoint/2010/main" val="3333667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110905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9/30/2021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7962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9/30/2021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1642941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9/30/2021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13277276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809872" y="325628"/>
            <a:ext cx="1524254" cy="528319"/>
          </a:xfrm>
          <a:prstGeom prst="rect">
            <a:avLst/>
          </a:prstGeom>
        </p:spPr>
        <p:txBody>
          <a:bodyPr wrap="square" lIns="0" tIns="0" rIns="0" bIns="0">
            <a:spAutoFit/>
          </a:bodyPr>
          <a:lstStyle>
            <a:lvl1pPr>
              <a:defRPr sz="3300" b="0" i="0">
                <a:solidFill>
                  <a:srgbClr val="006FC0"/>
                </a:solidFill>
                <a:latin typeface="Arial"/>
                <a:cs typeface="Aria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9/30/2021</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2500182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70"/>
            <a:ext cx="7543800" cy="1450757"/>
          </a:xfrm>
        </p:spPr>
        <p:txBody>
          <a:bodyPr/>
          <a:lstStyle/>
          <a:p>
            <a:r>
              <a:rPr lang="en-US" dirty="0"/>
              <a:t>Click to edit Master title style</a:t>
            </a:r>
          </a:p>
        </p:txBody>
      </p:sp>
      <p:sp>
        <p:nvSpPr>
          <p:cNvPr id="3" name="Content Placeholder 2"/>
          <p:cNvSpPr>
            <a:spLocks noGrp="1"/>
          </p:cNvSpPr>
          <p:nvPr>
            <p:ph idx="1"/>
          </p:nvPr>
        </p:nvSpPr>
        <p:spPr>
          <a:xfrm>
            <a:off x="822959" y="2209800"/>
            <a:ext cx="7543801"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9/30/2021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3970219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9/30/2021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3339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9/30/2021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1715954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9/30/2021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2677838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9/30/2021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2734579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8BD707-D9CF-40AE-B4C6-C98DA3205C09}" type="datetimeFigureOut">
              <a:rPr lang="en-US" smtClean="0"/>
              <a:t>9/30/2021</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1100694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1D8BD707-D9CF-40AE-B4C6-C98DA3205C09}" type="datetimeFigureOut">
              <a:rPr lang="en-US" smtClean="0"/>
              <a:t>9/30/2021</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t>‹#›</a:t>
            </a:fld>
            <a:endParaRPr lang="en-US" dirty="0"/>
          </a:p>
        </p:txBody>
      </p:sp>
    </p:spTree>
    <p:extLst>
      <p:ext uri="{BB962C8B-B14F-4D97-AF65-F5344CB8AC3E}">
        <p14:creationId xmlns:p14="http://schemas.microsoft.com/office/powerpoint/2010/main" val="3205850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9/30/2021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1172664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1D8BD707-D9CF-40AE-B4C6-C98DA3205C09}" type="datetimeFigureOut">
              <a:rPr lang="en-US" smtClean="0"/>
              <a:t>9/30/2021</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B6F15528-21DE-4FAA-801E-634DDDAF4B2B}" type="slidenum">
              <a:rPr lang="en-US" smtClean="0"/>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9046772"/>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 id="2147484016"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hyperlink" Target="https://www.google.com/url?sa=i&amp;rct=j&amp;q=&amp;esrc=s&amp;source=images&amp;cd=&amp;cad=rja&amp;uact=8&amp;ved=0ahUKEwiCjIaO6LnNAhWKdj4KHT2RCO8QjRwIBw&amp;url=https://www.finance.duke.edu/procurement/diversity/index.php&amp;psig=AFQjCNHe9lhTGeT7xCfYBo_dxO_eudr7HA&amp;ust=1466622333752767"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americorps.gov/partner/partnerships/schools-national-service-search"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https://www.govinfo.gov/content/pkg/CFR-2005-title45-vol4/pdf/CFR-2005-title45-vol4-sec2520-65.pdf"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4.jpg"/></Relationships>
</file>

<file path=ppt/slides/_rels/slide25.xml.rels><?xml version="1.0" encoding="UTF-8" standalone="yes"?>
<Relationships xmlns="http://schemas.openxmlformats.org/package/2006/relationships"><Relationship Id="rId3" Type="http://schemas.openxmlformats.org/officeDocument/2006/relationships/hyperlink" Target="https://forms.office.com/pages/responsepage.aspx?id=0cN2UAI4n0uzauCkG9ZCp3nKWZMdZhBCjUZFCMJE6apURFI4Wks4TFhQWEgwVVJaSEJRVjZLVFBVUi4u" TargetMode="External"/><Relationship Id="rId2" Type="http://schemas.openxmlformats.org/officeDocument/2006/relationships/hyperlink" Target="https://www.state.nj.us/state/volunteer-grant-opportunities.shtml"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americorps.gov/about/our-impact/evidence-exchange"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americorps.gov/funding-opportunity/fy-2021-americorps-state-national-grants#performance-measure"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americorps.gov/" TargetMode="External"/><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hyperlink" Target="https://forms.office.com/pages/responsepage.aspx?id=0cN2UAI4n0uzauCkG9ZCp3nKWZMdZhBCjUZFCMJE6apURFI4Wks4TFhQWEgwVVJaSEJRVjZLVFBVUi4u"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45.xml.rels><?xml version="1.0" encoding="UTF-8" standalone="yes"?>
<Relationships xmlns="http://schemas.openxmlformats.org/package/2006/relationships"><Relationship Id="rId2" Type="http://schemas.openxmlformats.org/officeDocument/2006/relationships/hyperlink" Target="https://forms.office.com/pages/responsepage.aspx?id=0cN2UAI4n0uzauCkG9ZCp3nKWZMdZhBCjUZFCMJE6apURFI4Wks4TFhQWEgwVVJaSEJRVjZLVFBVUi4u" TargetMode="Externa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hyperlink" Target="https://egrants.cns.gov/"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5.jp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hyperlink" Target="http://fedgov.dnb.com/webform" TargetMode="External"/><Relationship Id="rId2" Type="http://schemas.openxmlformats.org/officeDocument/2006/relationships/hyperlink" Target="https://www.irs.gov/businesses/small-businesses-self-employed/apply-for-an-employer-identification-number-ein-online" TargetMode="External"/><Relationship Id="rId1" Type="http://schemas.openxmlformats.org/officeDocument/2006/relationships/slideLayout" Target="../slideLayouts/slideLayout7.xml"/><Relationship Id="rId4" Type="http://schemas.openxmlformats.org/officeDocument/2006/relationships/hyperlink" Target="http://www.sam.gov/" TargetMode="Externa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UEH3DHzV6vg&amp;t=30s"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hyperlink" Target="https://www.youtube.com/watch?v=QgdRkzLKlPM" TargetMode="Externa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hyperlink" Target="https://www.atsdr.cdc.gov/placeandhealth/svi/index.html" TargetMode="Externa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18" Type="http://schemas.openxmlformats.org/officeDocument/2006/relationships/image" Target="../media/image41.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17" Type="http://schemas.openxmlformats.org/officeDocument/2006/relationships/image" Target="../media/image40.png"/><Relationship Id="rId2" Type="http://schemas.openxmlformats.org/officeDocument/2006/relationships/notesSlide" Target="../notesSlides/notesSlide31.xml"/><Relationship Id="rId16"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8.png"/><Relationship Id="rId10" Type="http://schemas.openxmlformats.org/officeDocument/2006/relationships/image" Target="../media/image33.png"/><Relationship Id="rId19" Type="http://schemas.openxmlformats.org/officeDocument/2006/relationships/image" Target="../media/image42.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hyperlink" Target="https://americorps.gov/sites/default/files/document/ASN_FY2022_ApplicationInstructions_FINAL_.508.pdf"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s://americorps.gov/funding-opportunity/fy-2021-americorps-state-national-grants"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http://www.ecfr.gov/" TargetMode="External"/></Relationships>
</file>

<file path=ppt/slides/_rels/slide72.xml.rels><?xml version="1.0" encoding="UTF-8" standalone="yes"?>
<Relationships xmlns="http://schemas.openxmlformats.org/package/2006/relationships"><Relationship Id="rId3" Type="http://schemas.openxmlformats.org/officeDocument/2006/relationships/hyperlink" Target="mailto:AmeriCorps.NJ@sos.nj.gov"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44.jpg"/><Relationship Id="rId4" Type="http://schemas.openxmlformats.org/officeDocument/2006/relationships/image" Target="../media/image43.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CA2A7FB-88E0-4264-AAE3-FC566407FBB0}"/>
              </a:ext>
            </a:extLst>
          </p:cNvPr>
          <p:cNvSpPr txBox="1"/>
          <p:nvPr/>
        </p:nvSpPr>
        <p:spPr>
          <a:xfrm>
            <a:off x="189089" y="304800"/>
            <a:ext cx="8991600" cy="1733808"/>
          </a:xfrm>
          <a:prstGeom prst="rect">
            <a:avLst/>
          </a:prstGeom>
          <a:noFill/>
        </p:spPr>
        <p:txBody>
          <a:bodyPr wrap="square">
            <a:spAutoFit/>
          </a:bodyPr>
          <a:lstStyle/>
          <a:p>
            <a:pPr marL="12700" marR="5080" lvl="0" indent="1423035" algn="l" defTabSz="914400" rtl="0" eaLnBrk="1" fontAlgn="auto" latinLnBrk="0" hangingPunct="1">
              <a:lnSpc>
                <a:spcPts val="4780"/>
              </a:lnSpc>
              <a:spcBef>
                <a:spcPts val="270"/>
              </a:spcBef>
              <a:spcAft>
                <a:spcPts val="0"/>
              </a:spcAft>
              <a:buClrTx/>
              <a:buSzTx/>
              <a:buFontTx/>
              <a:buNone/>
              <a:tabLst/>
              <a:defRPr/>
            </a:pPr>
            <a:r>
              <a:rPr kumimoji="0" lang="en-US" sz="4400" b="0" i="0" u="none" strike="noStrike" kern="1200" cap="none" spc="-100" normalizeH="0" baseline="0" noProof="0" dirty="0">
                <a:ln>
                  <a:noFill/>
                </a:ln>
                <a:solidFill>
                  <a:srgbClr val="000000"/>
                </a:solidFill>
                <a:effectLst/>
                <a:uLnTx/>
                <a:uFillTx/>
                <a:latin typeface="Cambria"/>
                <a:ea typeface="+mj-ea"/>
                <a:cs typeface="Cambria"/>
              </a:rPr>
              <a:t>AMERICORPS</a:t>
            </a:r>
            <a:r>
              <a:rPr kumimoji="0" lang="en-US" sz="4400" b="0" i="0" u="none" strike="noStrike" kern="1200" cap="none" spc="90" normalizeH="0" baseline="0" noProof="0" dirty="0">
                <a:ln>
                  <a:noFill/>
                </a:ln>
                <a:solidFill>
                  <a:srgbClr val="000000"/>
                </a:solidFill>
                <a:effectLst/>
                <a:uLnTx/>
                <a:uFillTx/>
                <a:latin typeface="Cambria"/>
                <a:ea typeface="+mj-ea"/>
                <a:cs typeface="Cambria"/>
              </a:rPr>
              <a:t> </a:t>
            </a:r>
            <a:r>
              <a:rPr kumimoji="0" lang="en-US" sz="4400" b="0" i="0" u="none" strike="noStrike" kern="1200" cap="none" spc="-100" normalizeH="0" baseline="0" noProof="0" dirty="0">
                <a:ln>
                  <a:noFill/>
                </a:ln>
                <a:solidFill>
                  <a:srgbClr val="000000"/>
                </a:solidFill>
                <a:effectLst/>
                <a:uLnTx/>
                <a:uFillTx/>
                <a:latin typeface="Cambria"/>
                <a:ea typeface="+mj-ea"/>
                <a:cs typeface="Cambria"/>
              </a:rPr>
              <a:t>COMPETITIVE </a:t>
            </a:r>
            <a:r>
              <a:rPr kumimoji="0" lang="en-US" sz="4400" b="0" i="0" u="none" strike="noStrike" kern="1200" cap="none" spc="-95" normalizeH="0" baseline="0" noProof="0" dirty="0">
                <a:ln>
                  <a:noFill/>
                </a:ln>
                <a:solidFill>
                  <a:srgbClr val="000000"/>
                </a:solidFill>
                <a:effectLst/>
                <a:uLnTx/>
                <a:uFillTx/>
                <a:latin typeface="Cambria"/>
                <a:ea typeface="+mj-ea"/>
                <a:cs typeface="Cambria"/>
              </a:rPr>
              <a:t> </a:t>
            </a:r>
            <a:r>
              <a:rPr kumimoji="0" lang="en-US" sz="4400" b="0" i="0" u="none" strike="noStrike" kern="1200" cap="none" spc="-50" normalizeH="0" baseline="0" noProof="0" dirty="0">
                <a:ln>
                  <a:noFill/>
                </a:ln>
                <a:solidFill>
                  <a:srgbClr val="000000"/>
                </a:solidFill>
                <a:effectLst/>
                <a:uLnTx/>
                <a:uFillTx/>
                <a:latin typeface="Cambria"/>
                <a:ea typeface="+mj-ea"/>
                <a:cs typeface="Cambria"/>
              </a:rPr>
              <a:t>NOTICE</a:t>
            </a:r>
            <a:r>
              <a:rPr kumimoji="0" lang="en-US" sz="4400" b="0" i="0" u="none" strike="noStrike" kern="1200" cap="none" spc="114" normalizeH="0" baseline="0" noProof="0" dirty="0">
                <a:ln>
                  <a:noFill/>
                </a:ln>
                <a:solidFill>
                  <a:srgbClr val="000000"/>
                </a:solidFill>
                <a:effectLst/>
                <a:uLnTx/>
                <a:uFillTx/>
                <a:latin typeface="Cambria"/>
                <a:ea typeface="+mj-ea"/>
                <a:cs typeface="Cambria"/>
              </a:rPr>
              <a:t> </a:t>
            </a:r>
            <a:r>
              <a:rPr kumimoji="0" lang="en-US" sz="4400" b="0" i="0" u="none" strike="noStrike" kern="1200" cap="none" spc="-70" normalizeH="0" baseline="0" noProof="0" dirty="0">
                <a:ln>
                  <a:noFill/>
                </a:ln>
                <a:solidFill>
                  <a:srgbClr val="000000"/>
                </a:solidFill>
                <a:effectLst/>
                <a:uLnTx/>
                <a:uFillTx/>
                <a:latin typeface="Cambria"/>
                <a:ea typeface="+mj-ea"/>
                <a:cs typeface="Cambria"/>
              </a:rPr>
              <a:t>OF</a:t>
            </a:r>
            <a:r>
              <a:rPr kumimoji="0" lang="en-US" sz="4400" b="0" i="0" u="none" strike="noStrike" kern="1200" cap="none" spc="105" normalizeH="0" baseline="0" noProof="0" dirty="0">
                <a:ln>
                  <a:noFill/>
                </a:ln>
                <a:solidFill>
                  <a:srgbClr val="000000"/>
                </a:solidFill>
                <a:effectLst/>
                <a:uLnTx/>
                <a:uFillTx/>
                <a:latin typeface="Cambria"/>
                <a:ea typeface="+mj-ea"/>
                <a:cs typeface="Cambria"/>
              </a:rPr>
              <a:t> </a:t>
            </a:r>
            <a:r>
              <a:rPr kumimoji="0" lang="en-US" sz="4400" b="0" i="0" u="none" strike="noStrike" kern="1200" cap="none" spc="-10" normalizeH="0" baseline="0" noProof="0" dirty="0">
                <a:ln>
                  <a:noFill/>
                </a:ln>
                <a:solidFill>
                  <a:srgbClr val="000000"/>
                </a:solidFill>
                <a:effectLst/>
                <a:uLnTx/>
                <a:uFillTx/>
                <a:latin typeface="Cambria"/>
                <a:ea typeface="+mj-ea"/>
                <a:cs typeface="Cambria"/>
              </a:rPr>
              <a:t>FUNDING </a:t>
            </a:r>
            <a:r>
              <a:rPr kumimoji="0" lang="en-US" sz="4400" b="0" i="0" u="none" strike="noStrike" kern="1200" cap="none" spc="-95" normalizeH="0" baseline="0" noProof="0" dirty="0">
                <a:ln>
                  <a:noFill/>
                </a:ln>
                <a:solidFill>
                  <a:srgbClr val="000000"/>
                </a:solidFill>
                <a:effectLst/>
                <a:uLnTx/>
                <a:uFillTx/>
                <a:latin typeface="Cambria"/>
                <a:ea typeface="+mj-ea"/>
                <a:cs typeface="Cambria"/>
              </a:rPr>
              <a:t>OPPORTUNITY</a:t>
            </a:r>
          </a:p>
          <a:p>
            <a:pPr marL="1270" marR="0" lvl="0" indent="0" algn="ctr" defTabSz="914400" rtl="0" eaLnBrk="1" fontAlgn="auto" latinLnBrk="0" hangingPunct="1">
              <a:lnSpc>
                <a:spcPts val="3155"/>
              </a:lnSpc>
              <a:spcBef>
                <a:spcPct val="0"/>
              </a:spcBef>
              <a:spcAft>
                <a:spcPts val="0"/>
              </a:spcAft>
              <a:buClrTx/>
              <a:buSzTx/>
              <a:buFontTx/>
              <a:buNone/>
              <a:tabLst/>
              <a:defRPr/>
            </a:pPr>
            <a:r>
              <a:rPr kumimoji="0" lang="en-US" sz="3200" b="1" i="0" u="none" strike="noStrike" kern="1200" cap="none" spc="-35" normalizeH="0" baseline="0" noProof="0" dirty="0">
                <a:ln>
                  <a:noFill/>
                </a:ln>
                <a:solidFill>
                  <a:srgbClr val="000000"/>
                </a:solidFill>
                <a:effectLst/>
                <a:uLnTx/>
                <a:uFillTx/>
                <a:latin typeface="Calibri Light" panose="020F0302020204030204"/>
                <a:ea typeface="+mj-ea"/>
                <a:cs typeface="+mj-cs"/>
              </a:rPr>
              <a:t>2022/23</a:t>
            </a:r>
            <a:endParaRPr lang="en-US" sz="2400" b="1" dirty="0"/>
          </a:p>
        </p:txBody>
      </p:sp>
      <p:sp>
        <p:nvSpPr>
          <p:cNvPr id="7" name="TextBox 6">
            <a:extLst>
              <a:ext uri="{FF2B5EF4-FFF2-40B4-BE49-F238E27FC236}">
                <a16:creationId xmlns:a16="http://schemas.microsoft.com/office/drawing/2014/main" id="{6D6AEEA3-69F8-4D07-AED6-E19A8108EDBC}"/>
              </a:ext>
            </a:extLst>
          </p:cNvPr>
          <p:cNvSpPr txBox="1"/>
          <p:nvPr/>
        </p:nvSpPr>
        <p:spPr>
          <a:xfrm>
            <a:off x="2436876" y="2209296"/>
            <a:ext cx="4673600" cy="1732910"/>
          </a:xfrm>
          <a:prstGeom prst="rect">
            <a:avLst/>
          </a:prstGeom>
          <a:noFill/>
        </p:spPr>
        <p:txBody>
          <a:bodyPr wrap="square">
            <a:spAutoFit/>
          </a:bodyPr>
          <a:lstStyle/>
          <a:p>
            <a:pPr algn="ctr">
              <a:lnSpc>
                <a:spcPct val="100000"/>
              </a:lnSpc>
              <a:spcBef>
                <a:spcPts val="100"/>
              </a:spcBef>
            </a:pPr>
            <a:r>
              <a:rPr lang="en-US" sz="1600" spc="-5" dirty="0">
                <a:latin typeface="Corbel"/>
                <a:cs typeface="Corbel"/>
              </a:rPr>
              <a:t>TECHNICAL</a:t>
            </a:r>
            <a:r>
              <a:rPr lang="en-US" sz="1600" spc="-80" dirty="0">
                <a:latin typeface="Corbel"/>
                <a:cs typeface="Corbel"/>
              </a:rPr>
              <a:t> </a:t>
            </a:r>
            <a:r>
              <a:rPr lang="en-US" sz="1600" spc="-15" dirty="0">
                <a:latin typeface="Corbel"/>
                <a:cs typeface="Corbel"/>
              </a:rPr>
              <a:t>ASSISTANCE</a:t>
            </a:r>
            <a:r>
              <a:rPr lang="en-US" sz="1600" spc="-75" dirty="0">
                <a:latin typeface="Corbel"/>
                <a:cs typeface="Corbel"/>
              </a:rPr>
              <a:t> </a:t>
            </a:r>
            <a:r>
              <a:rPr lang="en-US" sz="1600" spc="-5" dirty="0">
                <a:latin typeface="Corbel"/>
                <a:cs typeface="Corbel"/>
              </a:rPr>
              <a:t>SESSIONS</a:t>
            </a:r>
            <a:endParaRPr lang="en-US" sz="1600" dirty="0">
              <a:latin typeface="Corbel"/>
              <a:cs typeface="Corbel"/>
            </a:endParaRPr>
          </a:p>
          <a:p>
            <a:pPr algn="ctr">
              <a:lnSpc>
                <a:spcPct val="100000"/>
              </a:lnSpc>
              <a:spcBef>
                <a:spcPts val="15"/>
              </a:spcBef>
            </a:pPr>
            <a:r>
              <a:rPr lang="en-US" sz="1800" b="1" spc="5" dirty="0">
                <a:solidFill>
                  <a:srgbClr val="FF0000"/>
                </a:solidFill>
                <a:latin typeface="Corbel"/>
                <a:cs typeface="Corbel"/>
              </a:rPr>
              <a:t>General T/A Session,</a:t>
            </a:r>
          </a:p>
          <a:p>
            <a:pPr algn="ctr">
              <a:lnSpc>
                <a:spcPct val="100000"/>
              </a:lnSpc>
              <a:spcBef>
                <a:spcPts val="15"/>
              </a:spcBef>
            </a:pPr>
            <a:r>
              <a:rPr lang="en-US" sz="1800" b="1" spc="5" dirty="0">
                <a:solidFill>
                  <a:srgbClr val="FF0000"/>
                </a:solidFill>
                <a:latin typeface="Corbel"/>
                <a:cs typeface="Corbel"/>
              </a:rPr>
              <a:t>Friday, October 1, 2021,</a:t>
            </a:r>
            <a:r>
              <a:rPr lang="en-US" sz="1800" b="1" spc="-15" dirty="0">
                <a:solidFill>
                  <a:srgbClr val="FF0000"/>
                </a:solidFill>
                <a:latin typeface="Corbel"/>
                <a:cs typeface="Corbel"/>
              </a:rPr>
              <a:t> </a:t>
            </a:r>
            <a:r>
              <a:rPr lang="en-US" sz="1800" b="1" spc="10" dirty="0">
                <a:solidFill>
                  <a:srgbClr val="FF0000"/>
                </a:solidFill>
                <a:latin typeface="Corbel"/>
                <a:cs typeface="Corbel"/>
              </a:rPr>
              <a:t>1</a:t>
            </a:r>
            <a:r>
              <a:rPr lang="en-US" sz="1800" b="1" spc="5" dirty="0">
                <a:solidFill>
                  <a:srgbClr val="FF0000"/>
                </a:solidFill>
                <a:latin typeface="Corbel"/>
                <a:cs typeface="Corbel"/>
              </a:rPr>
              <a:t>0:0</a:t>
            </a:r>
            <a:r>
              <a:rPr lang="en-US" sz="1800" b="1" spc="10" dirty="0">
                <a:solidFill>
                  <a:srgbClr val="FF0000"/>
                </a:solidFill>
                <a:latin typeface="Corbel"/>
                <a:cs typeface="Corbel"/>
              </a:rPr>
              <a:t>0</a:t>
            </a:r>
            <a:r>
              <a:rPr lang="en-US" sz="1800" b="1" spc="-30" dirty="0">
                <a:solidFill>
                  <a:srgbClr val="FF0000"/>
                </a:solidFill>
                <a:latin typeface="Corbel"/>
                <a:cs typeface="Corbel"/>
              </a:rPr>
              <a:t> </a:t>
            </a:r>
            <a:r>
              <a:rPr lang="en-US" sz="1800" b="1" spc="15" dirty="0">
                <a:solidFill>
                  <a:srgbClr val="FF0000"/>
                </a:solidFill>
                <a:latin typeface="Corbel"/>
                <a:cs typeface="Corbel"/>
              </a:rPr>
              <a:t>am</a:t>
            </a:r>
            <a:endParaRPr lang="en-US" sz="1800" dirty="0">
              <a:latin typeface="Corbel"/>
              <a:cs typeface="Corbel"/>
            </a:endParaRPr>
          </a:p>
          <a:p>
            <a:pPr>
              <a:lnSpc>
                <a:spcPct val="100000"/>
              </a:lnSpc>
              <a:spcBef>
                <a:spcPts val="55"/>
              </a:spcBef>
            </a:pPr>
            <a:endParaRPr lang="en-US" sz="1800" dirty="0">
              <a:latin typeface="Corbel"/>
              <a:cs typeface="Corbel"/>
            </a:endParaRPr>
          </a:p>
          <a:p>
            <a:pPr marL="64135" marR="57785" indent="1270" algn="ctr">
              <a:lnSpc>
                <a:spcPct val="101000"/>
              </a:lnSpc>
            </a:pPr>
            <a:r>
              <a:rPr lang="en-US" sz="1800" b="1" spc="10" dirty="0">
                <a:solidFill>
                  <a:srgbClr val="FF0000"/>
                </a:solidFill>
                <a:latin typeface="Corbel"/>
                <a:cs typeface="Corbel"/>
              </a:rPr>
              <a:t>T</a:t>
            </a:r>
            <a:r>
              <a:rPr lang="en-US" sz="1800" b="1" spc="15" dirty="0">
                <a:solidFill>
                  <a:srgbClr val="FF0000"/>
                </a:solidFill>
                <a:latin typeface="Corbel"/>
                <a:cs typeface="Corbel"/>
              </a:rPr>
              <a:t>heo</a:t>
            </a:r>
            <a:r>
              <a:rPr lang="en-US" sz="1800" b="1" dirty="0">
                <a:solidFill>
                  <a:srgbClr val="FF0000"/>
                </a:solidFill>
                <a:latin typeface="Corbel"/>
                <a:cs typeface="Corbel"/>
              </a:rPr>
              <a:t>r</a:t>
            </a:r>
            <a:r>
              <a:rPr lang="en-US" sz="1800" b="1" spc="10" dirty="0">
                <a:solidFill>
                  <a:srgbClr val="FF0000"/>
                </a:solidFill>
                <a:latin typeface="Corbel"/>
                <a:cs typeface="Corbel"/>
              </a:rPr>
              <a:t>y</a:t>
            </a:r>
            <a:r>
              <a:rPr lang="en-US" sz="1800" b="1" spc="-15" dirty="0">
                <a:solidFill>
                  <a:srgbClr val="FF0000"/>
                </a:solidFill>
                <a:latin typeface="Corbel"/>
                <a:cs typeface="Corbel"/>
              </a:rPr>
              <a:t> </a:t>
            </a:r>
            <a:r>
              <a:rPr lang="en-US" sz="1800" b="1" spc="10" dirty="0">
                <a:solidFill>
                  <a:srgbClr val="FF0000"/>
                </a:solidFill>
                <a:latin typeface="Corbel"/>
                <a:cs typeface="Corbel"/>
              </a:rPr>
              <a:t>of</a:t>
            </a:r>
            <a:r>
              <a:rPr lang="en-US" sz="1800" b="1" spc="-85" dirty="0">
                <a:solidFill>
                  <a:srgbClr val="FF0000"/>
                </a:solidFill>
                <a:latin typeface="Corbel"/>
                <a:cs typeface="Corbel"/>
              </a:rPr>
              <a:t> </a:t>
            </a:r>
            <a:r>
              <a:rPr lang="en-US" sz="1800" b="1" spc="15" dirty="0">
                <a:solidFill>
                  <a:srgbClr val="FF0000"/>
                </a:solidFill>
                <a:latin typeface="Corbel"/>
                <a:cs typeface="Corbel"/>
              </a:rPr>
              <a:t>Ch</a:t>
            </a:r>
            <a:r>
              <a:rPr lang="en-US" sz="1800" b="1" spc="5" dirty="0">
                <a:solidFill>
                  <a:srgbClr val="FF0000"/>
                </a:solidFill>
                <a:latin typeface="Corbel"/>
                <a:cs typeface="Corbel"/>
              </a:rPr>
              <a:t>a</a:t>
            </a:r>
            <a:r>
              <a:rPr lang="en-US" sz="1800" b="1" spc="15" dirty="0">
                <a:solidFill>
                  <a:srgbClr val="FF0000"/>
                </a:solidFill>
                <a:latin typeface="Corbel"/>
                <a:cs typeface="Corbel"/>
              </a:rPr>
              <a:t>nge</a:t>
            </a:r>
            <a:r>
              <a:rPr lang="en-US" sz="1800" b="1" spc="-160" dirty="0">
                <a:solidFill>
                  <a:srgbClr val="FF0000"/>
                </a:solidFill>
                <a:latin typeface="Corbel"/>
                <a:cs typeface="Corbel"/>
              </a:rPr>
              <a:t> </a:t>
            </a:r>
            <a:r>
              <a:rPr lang="en-US" sz="1800" b="1" spc="-100" dirty="0">
                <a:solidFill>
                  <a:srgbClr val="FF0000"/>
                </a:solidFill>
                <a:latin typeface="Corbel"/>
                <a:cs typeface="Corbel"/>
              </a:rPr>
              <a:t>T/</a:t>
            </a:r>
            <a:r>
              <a:rPr lang="en-US" sz="1800" b="1" spc="15" dirty="0">
                <a:solidFill>
                  <a:srgbClr val="FF0000"/>
                </a:solidFill>
                <a:latin typeface="Corbel"/>
                <a:cs typeface="Corbel"/>
              </a:rPr>
              <a:t>A</a:t>
            </a:r>
            <a:r>
              <a:rPr lang="en-US" sz="1800" b="1" spc="-65" dirty="0">
                <a:solidFill>
                  <a:srgbClr val="FF0000"/>
                </a:solidFill>
                <a:latin typeface="Corbel"/>
                <a:cs typeface="Corbel"/>
              </a:rPr>
              <a:t> </a:t>
            </a:r>
            <a:r>
              <a:rPr lang="en-US" sz="1800" b="1" spc="20" dirty="0">
                <a:solidFill>
                  <a:srgbClr val="FF0000"/>
                </a:solidFill>
                <a:latin typeface="Corbel"/>
                <a:cs typeface="Corbel"/>
              </a:rPr>
              <a:t>S</a:t>
            </a:r>
            <a:r>
              <a:rPr lang="en-US" sz="1800" b="1" spc="10" dirty="0">
                <a:solidFill>
                  <a:srgbClr val="FF0000"/>
                </a:solidFill>
                <a:latin typeface="Corbel"/>
                <a:cs typeface="Corbel"/>
              </a:rPr>
              <a:t>ess</a:t>
            </a:r>
            <a:r>
              <a:rPr lang="en-US" sz="1800" b="1" dirty="0">
                <a:solidFill>
                  <a:srgbClr val="FF0000"/>
                </a:solidFill>
                <a:latin typeface="Corbel"/>
                <a:cs typeface="Corbel"/>
              </a:rPr>
              <a:t>i</a:t>
            </a:r>
            <a:r>
              <a:rPr lang="en-US" sz="1800" b="1" spc="15" dirty="0">
                <a:solidFill>
                  <a:srgbClr val="FF0000"/>
                </a:solidFill>
                <a:latin typeface="Corbel"/>
                <a:cs typeface="Corbel"/>
              </a:rPr>
              <a:t>on</a:t>
            </a:r>
            <a:r>
              <a:rPr lang="en-US" sz="1800" b="1" spc="-25" dirty="0">
                <a:solidFill>
                  <a:srgbClr val="FF0000"/>
                </a:solidFill>
                <a:latin typeface="Corbel"/>
                <a:cs typeface="Corbel"/>
              </a:rPr>
              <a:t> </a:t>
            </a:r>
            <a:r>
              <a:rPr lang="en-US" sz="1800" b="1" spc="10" dirty="0">
                <a:solidFill>
                  <a:srgbClr val="FF0000"/>
                </a:solidFill>
                <a:latin typeface="Corbel"/>
                <a:cs typeface="Corbel"/>
              </a:rPr>
              <a:t>on  Tuesday, October 5, 2021</a:t>
            </a:r>
            <a:r>
              <a:rPr lang="en-US" sz="1800" b="1" spc="5" dirty="0">
                <a:solidFill>
                  <a:srgbClr val="FF0000"/>
                </a:solidFill>
                <a:latin typeface="Corbel"/>
                <a:cs typeface="Corbel"/>
              </a:rPr>
              <a:t>,</a:t>
            </a:r>
            <a:r>
              <a:rPr lang="en-US" sz="1800" b="1" spc="-15" dirty="0">
                <a:solidFill>
                  <a:srgbClr val="FF0000"/>
                </a:solidFill>
                <a:latin typeface="Corbel"/>
                <a:cs typeface="Corbel"/>
              </a:rPr>
              <a:t> </a:t>
            </a:r>
            <a:r>
              <a:rPr lang="en-US" sz="1800" b="1" spc="10" dirty="0">
                <a:solidFill>
                  <a:srgbClr val="FF0000"/>
                </a:solidFill>
                <a:latin typeface="Corbel"/>
                <a:cs typeface="Corbel"/>
              </a:rPr>
              <a:t>1</a:t>
            </a:r>
            <a:r>
              <a:rPr lang="en-US" sz="1800" b="1" spc="5" dirty="0">
                <a:solidFill>
                  <a:srgbClr val="FF0000"/>
                </a:solidFill>
                <a:latin typeface="Corbel"/>
                <a:cs typeface="Corbel"/>
              </a:rPr>
              <a:t>0:0</a:t>
            </a:r>
            <a:r>
              <a:rPr lang="en-US" sz="1800" b="1" spc="10" dirty="0">
                <a:solidFill>
                  <a:srgbClr val="FF0000"/>
                </a:solidFill>
                <a:latin typeface="Corbel"/>
                <a:cs typeface="Corbel"/>
              </a:rPr>
              <a:t>0</a:t>
            </a:r>
            <a:r>
              <a:rPr lang="en-US" sz="1800" b="1" spc="-30" dirty="0">
                <a:solidFill>
                  <a:srgbClr val="FF0000"/>
                </a:solidFill>
                <a:latin typeface="Corbel"/>
                <a:cs typeface="Corbel"/>
              </a:rPr>
              <a:t> </a:t>
            </a:r>
            <a:r>
              <a:rPr lang="en-US" sz="1800" b="1" spc="15" dirty="0">
                <a:solidFill>
                  <a:srgbClr val="FF0000"/>
                </a:solidFill>
                <a:latin typeface="Corbel"/>
                <a:cs typeface="Corbel"/>
              </a:rPr>
              <a:t>am</a:t>
            </a:r>
            <a:endParaRPr lang="en-US" sz="1800" dirty="0">
              <a:latin typeface="Corbel"/>
              <a:cs typeface="Corbel"/>
            </a:endParaRPr>
          </a:p>
        </p:txBody>
      </p:sp>
      <p:grpSp>
        <p:nvGrpSpPr>
          <p:cNvPr id="8" name="object 2">
            <a:extLst>
              <a:ext uri="{FF2B5EF4-FFF2-40B4-BE49-F238E27FC236}">
                <a16:creationId xmlns:a16="http://schemas.microsoft.com/office/drawing/2014/main" id="{E6F04AB2-EFE7-41B7-9A13-CF7F7DB7DB6E}"/>
              </a:ext>
            </a:extLst>
          </p:cNvPr>
          <p:cNvGrpSpPr/>
          <p:nvPr/>
        </p:nvGrpSpPr>
        <p:grpSpPr>
          <a:xfrm>
            <a:off x="1490980" y="4079535"/>
            <a:ext cx="6568440" cy="2014855"/>
            <a:chOff x="1897379" y="4622291"/>
            <a:chExt cx="6568440" cy="2014855"/>
          </a:xfrm>
        </p:grpSpPr>
        <p:sp>
          <p:nvSpPr>
            <p:cNvPr id="9" name="object 3">
              <a:extLst>
                <a:ext uri="{FF2B5EF4-FFF2-40B4-BE49-F238E27FC236}">
                  <a16:creationId xmlns:a16="http://schemas.microsoft.com/office/drawing/2014/main" id="{E8EB323B-3EC4-41A9-8701-286D438ECEF2}"/>
                </a:ext>
              </a:extLst>
            </p:cNvPr>
            <p:cNvSpPr/>
            <p:nvPr/>
          </p:nvSpPr>
          <p:spPr>
            <a:xfrm>
              <a:off x="1904999" y="4629911"/>
              <a:ext cx="6553200" cy="1999614"/>
            </a:xfrm>
            <a:custGeom>
              <a:avLst/>
              <a:gdLst/>
              <a:ahLst/>
              <a:cxnLst/>
              <a:rect l="l" t="t" r="r" b="b"/>
              <a:pathLst>
                <a:path w="6553200" h="1999615">
                  <a:moveTo>
                    <a:pt x="6553200" y="0"/>
                  </a:moveTo>
                  <a:lnTo>
                    <a:pt x="0" y="0"/>
                  </a:lnTo>
                  <a:lnTo>
                    <a:pt x="0" y="1999488"/>
                  </a:lnTo>
                  <a:lnTo>
                    <a:pt x="6553200" y="1999488"/>
                  </a:lnTo>
                  <a:lnTo>
                    <a:pt x="6553200" y="0"/>
                  </a:lnTo>
                  <a:close/>
                </a:path>
              </a:pathLst>
            </a:custGeom>
            <a:solidFill>
              <a:srgbClr val="BB1C1C"/>
            </a:solidFill>
          </p:spPr>
          <p:txBody>
            <a:bodyPr wrap="square" lIns="0" tIns="0" rIns="0" bIns="0" rtlCol="0"/>
            <a:lstStyle/>
            <a:p>
              <a:endParaRPr dirty="0"/>
            </a:p>
          </p:txBody>
        </p:sp>
        <p:sp>
          <p:nvSpPr>
            <p:cNvPr id="10" name="object 4">
              <a:extLst>
                <a:ext uri="{FF2B5EF4-FFF2-40B4-BE49-F238E27FC236}">
                  <a16:creationId xmlns:a16="http://schemas.microsoft.com/office/drawing/2014/main" id="{1DBF1672-91AD-44CA-8C69-243E704FC7B5}"/>
                </a:ext>
              </a:extLst>
            </p:cNvPr>
            <p:cNvSpPr/>
            <p:nvPr/>
          </p:nvSpPr>
          <p:spPr>
            <a:xfrm>
              <a:off x="1904999" y="4629911"/>
              <a:ext cx="6553200" cy="1999614"/>
            </a:xfrm>
            <a:custGeom>
              <a:avLst/>
              <a:gdLst/>
              <a:ahLst/>
              <a:cxnLst/>
              <a:rect l="l" t="t" r="r" b="b"/>
              <a:pathLst>
                <a:path w="6553200" h="1999615">
                  <a:moveTo>
                    <a:pt x="0" y="0"/>
                  </a:moveTo>
                  <a:lnTo>
                    <a:pt x="6553200" y="0"/>
                  </a:lnTo>
                  <a:lnTo>
                    <a:pt x="6553200" y="1999488"/>
                  </a:lnTo>
                  <a:lnTo>
                    <a:pt x="0" y="1999488"/>
                  </a:lnTo>
                  <a:lnTo>
                    <a:pt x="0" y="0"/>
                  </a:lnTo>
                  <a:close/>
                </a:path>
              </a:pathLst>
            </a:custGeom>
            <a:ln w="15240">
              <a:solidFill>
                <a:srgbClr val="881111"/>
              </a:solidFill>
            </a:ln>
          </p:spPr>
          <p:txBody>
            <a:bodyPr wrap="square" lIns="0" tIns="0" rIns="0" bIns="0" rtlCol="0"/>
            <a:lstStyle/>
            <a:p>
              <a:endParaRPr dirty="0"/>
            </a:p>
          </p:txBody>
        </p:sp>
        <p:pic>
          <p:nvPicPr>
            <p:cNvPr id="11" name="object 5">
              <a:extLst>
                <a:ext uri="{FF2B5EF4-FFF2-40B4-BE49-F238E27FC236}">
                  <a16:creationId xmlns:a16="http://schemas.microsoft.com/office/drawing/2014/main" id="{47FD89DC-C8C0-4117-8E20-FAEF54735502}"/>
                </a:ext>
              </a:extLst>
            </p:cNvPr>
            <p:cNvPicPr/>
            <p:nvPr/>
          </p:nvPicPr>
          <p:blipFill>
            <a:blip r:embed="rId2" cstate="print"/>
            <a:stretch>
              <a:fillRect/>
            </a:stretch>
          </p:blipFill>
          <p:spPr>
            <a:xfrm>
              <a:off x="2057399" y="4800599"/>
              <a:ext cx="6245352" cy="1676399"/>
            </a:xfrm>
            <a:prstGeom prst="rect">
              <a:avLst/>
            </a:prstGeom>
          </p:spPr>
        </p:pic>
      </p:grpSp>
    </p:spTree>
    <p:extLst>
      <p:ext uri="{BB962C8B-B14F-4D97-AF65-F5344CB8AC3E}">
        <p14:creationId xmlns:p14="http://schemas.microsoft.com/office/powerpoint/2010/main" val="2263956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72534" y="228600"/>
            <a:ext cx="8762999" cy="1366400"/>
          </a:xfrm>
          <a:prstGeom prst="rect">
            <a:avLst/>
          </a:prstGeom>
        </p:spPr>
        <p:txBody>
          <a:bodyPr vert="horz" wrap="square" lIns="0" tIns="12065" rIns="0" bIns="0" rtlCol="0">
            <a:spAutoFit/>
          </a:bodyPr>
          <a:lstStyle/>
          <a:p>
            <a:pPr algn="ctr">
              <a:lnSpc>
                <a:spcPct val="100000"/>
              </a:lnSpc>
              <a:spcBef>
                <a:spcPts val="95"/>
              </a:spcBef>
            </a:pPr>
            <a:r>
              <a:rPr lang="en-US" sz="4400" b="1" spc="-5" dirty="0">
                <a:solidFill>
                  <a:srgbClr val="FF0000"/>
                </a:solidFill>
                <a:latin typeface="Corbel"/>
                <a:cs typeface="Corbel"/>
              </a:rPr>
              <a:t>What did NJ AmeriCorps Members  accomplish last year? A glimpse…</a:t>
            </a:r>
            <a:endParaRPr sz="4400" b="1" spc="-5" dirty="0">
              <a:solidFill>
                <a:srgbClr val="FF0000"/>
              </a:solidFill>
              <a:latin typeface="Corbel"/>
              <a:cs typeface="Corbel"/>
            </a:endParaRPr>
          </a:p>
        </p:txBody>
      </p:sp>
      <p:sp>
        <p:nvSpPr>
          <p:cNvPr id="3" name="object 3"/>
          <p:cNvSpPr txBox="1"/>
          <p:nvPr/>
        </p:nvSpPr>
        <p:spPr>
          <a:xfrm>
            <a:off x="685800" y="2133600"/>
            <a:ext cx="7772400" cy="3431067"/>
          </a:xfrm>
          <a:prstGeom prst="rect">
            <a:avLst/>
          </a:prstGeom>
        </p:spPr>
        <p:txBody>
          <a:bodyPr vert="horz" wrap="square" lIns="0" tIns="12065" rIns="0" bIns="0" rtlCol="0">
            <a:spAutoFit/>
          </a:bodyPr>
          <a:lstStyle/>
          <a:p>
            <a:pPr marL="299085" indent="-287020">
              <a:lnSpc>
                <a:spcPct val="100000"/>
              </a:lnSpc>
              <a:spcBef>
                <a:spcPts val="95"/>
              </a:spcBef>
              <a:buClr>
                <a:srgbClr val="8D1414"/>
              </a:buClr>
              <a:buSzPct val="144642"/>
              <a:buFont typeface="Arial"/>
              <a:buChar char="•"/>
              <a:tabLst>
                <a:tab pos="299720" algn="l"/>
              </a:tabLst>
            </a:pPr>
            <a:r>
              <a:rPr lang="en-US" sz="2800" spc="-35" dirty="0">
                <a:latin typeface="Corbel"/>
                <a:cs typeface="Corbel"/>
              </a:rPr>
              <a:t>Recruited 9,000+ volunteers</a:t>
            </a:r>
            <a:endParaRPr sz="2800" dirty="0">
              <a:latin typeface="Corbel"/>
              <a:cs typeface="Corbel"/>
            </a:endParaRPr>
          </a:p>
          <a:p>
            <a:pPr marL="299085" indent="-287020">
              <a:lnSpc>
                <a:spcPct val="100000"/>
              </a:lnSpc>
              <a:spcBef>
                <a:spcPts val="1270"/>
              </a:spcBef>
              <a:buClr>
                <a:srgbClr val="8D1414"/>
              </a:buClr>
              <a:buSzPct val="144642"/>
              <a:buFont typeface="Arial"/>
              <a:buChar char="•"/>
              <a:tabLst>
                <a:tab pos="299720" algn="l"/>
              </a:tabLst>
            </a:pPr>
            <a:r>
              <a:rPr lang="en-US" sz="2800" dirty="0">
                <a:latin typeface="Corbel"/>
                <a:cs typeface="Corbel"/>
              </a:rPr>
              <a:t>Volunteers donated 55,000+ hours</a:t>
            </a:r>
          </a:p>
          <a:p>
            <a:pPr marL="299085" indent="-287020">
              <a:lnSpc>
                <a:spcPct val="100000"/>
              </a:lnSpc>
              <a:spcBef>
                <a:spcPts val="1270"/>
              </a:spcBef>
              <a:buClr>
                <a:srgbClr val="8D1414"/>
              </a:buClr>
              <a:buSzPct val="144642"/>
              <a:buFont typeface="Arial"/>
              <a:buChar char="•"/>
              <a:tabLst>
                <a:tab pos="299720" algn="l"/>
              </a:tabLst>
            </a:pPr>
            <a:r>
              <a:rPr lang="en-US" sz="2800" dirty="0">
                <a:latin typeface="Corbel"/>
                <a:cs typeface="Corbel"/>
              </a:rPr>
              <a:t>1,700+ individuals affected by disaster served</a:t>
            </a:r>
          </a:p>
          <a:p>
            <a:pPr marL="299085" indent="-287020">
              <a:lnSpc>
                <a:spcPct val="100000"/>
              </a:lnSpc>
              <a:spcBef>
                <a:spcPts val="1270"/>
              </a:spcBef>
              <a:buClr>
                <a:srgbClr val="8D1414"/>
              </a:buClr>
              <a:buSzPct val="144642"/>
              <a:buFont typeface="Arial"/>
              <a:buChar char="•"/>
              <a:tabLst>
                <a:tab pos="299720" algn="l"/>
              </a:tabLst>
            </a:pPr>
            <a:r>
              <a:rPr lang="en-US" sz="2800" dirty="0">
                <a:latin typeface="Corbel"/>
                <a:cs typeface="Corbel"/>
              </a:rPr>
              <a:t>8,800+ children and youth served</a:t>
            </a:r>
          </a:p>
          <a:p>
            <a:pPr marL="299085" indent="-287020">
              <a:lnSpc>
                <a:spcPct val="100000"/>
              </a:lnSpc>
              <a:spcBef>
                <a:spcPts val="1270"/>
              </a:spcBef>
              <a:buClr>
                <a:srgbClr val="8D1414"/>
              </a:buClr>
              <a:buSzPct val="144642"/>
              <a:buFont typeface="Arial"/>
              <a:buChar char="•"/>
              <a:tabLst>
                <a:tab pos="299720" algn="l"/>
              </a:tabLst>
            </a:pPr>
            <a:r>
              <a:rPr lang="en-US" sz="2800" dirty="0">
                <a:latin typeface="Corbel"/>
                <a:cs typeface="Corbel"/>
              </a:rPr>
              <a:t>900+ acres of public land improved</a:t>
            </a:r>
            <a:endParaRPr sz="2800" dirty="0">
              <a:latin typeface="Corbel"/>
              <a:cs typeface="Corbel"/>
            </a:endParaRPr>
          </a:p>
          <a:p>
            <a:pPr marL="12700">
              <a:lnSpc>
                <a:spcPct val="100000"/>
              </a:lnSpc>
              <a:spcBef>
                <a:spcPts val="1270"/>
              </a:spcBef>
              <a:buClr>
                <a:srgbClr val="8D1414"/>
              </a:buClr>
              <a:buSzPct val="144642"/>
              <a:tabLst>
                <a:tab pos="370840" algn="l"/>
              </a:tabLst>
            </a:pPr>
            <a:endParaRPr sz="2800" dirty="0">
              <a:latin typeface="Corbel"/>
              <a:cs typeface="Corbe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3733800"/>
            <a:ext cx="2590800" cy="2590800"/>
          </a:xfrm>
          <a:prstGeom prst="rect">
            <a:avLst/>
          </a:prstGeom>
        </p:spPr>
      </p:pic>
    </p:spTree>
    <p:extLst>
      <p:ext uri="{BB962C8B-B14F-4D97-AF65-F5344CB8AC3E}">
        <p14:creationId xmlns:p14="http://schemas.microsoft.com/office/powerpoint/2010/main" val="3005026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22C929-C98B-4478-9A3D-AC04C6104879}"/>
              </a:ext>
            </a:extLst>
          </p:cNvPr>
          <p:cNvSpPr txBox="1"/>
          <p:nvPr/>
        </p:nvSpPr>
        <p:spPr>
          <a:xfrm>
            <a:off x="152400" y="1066800"/>
            <a:ext cx="8686800" cy="5230150"/>
          </a:xfrm>
          <a:prstGeom prst="rect">
            <a:avLst/>
          </a:prstGeom>
          <a:noFill/>
        </p:spPr>
        <p:txBody>
          <a:bodyPr wrap="square">
            <a:spAutoFit/>
          </a:bodyPr>
          <a:lstStyle/>
          <a:p>
            <a:pPr marL="299085" indent="-287020">
              <a:lnSpc>
                <a:spcPct val="100000"/>
              </a:lnSpc>
              <a:spcBef>
                <a:spcPts val="105"/>
              </a:spcBef>
              <a:buClr>
                <a:srgbClr val="8D1414"/>
              </a:buClr>
              <a:buSzPct val="144230"/>
              <a:buFont typeface="Arial"/>
              <a:buChar char="•"/>
              <a:tabLst>
                <a:tab pos="299720" algn="l"/>
              </a:tabLst>
            </a:pPr>
            <a:r>
              <a:rPr lang="en-US" sz="2200" spc="-5" dirty="0">
                <a:latin typeface="Corbel"/>
                <a:cs typeface="Corbel"/>
              </a:rPr>
              <a:t>Must be </a:t>
            </a:r>
            <a:r>
              <a:rPr lang="en-US" sz="2200" spc="-30" dirty="0">
                <a:latin typeface="Corbel"/>
                <a:cs typeface="Corbel"/>
              </a:rPr>
              <a:t>17</a:t>
            </a:r>
            <a:r>
              <a:rPr lang="en-US" sz="2200" spc="-5" dirty="0">
                <a:latin typeface="Corbel"/>
                <a:cs typeface="Corbel"/>
              </a:rPr>
              <a:t> years</a:t>
            </a:r>
            <a:r>
              <a:rPr lang="en-US" sz="2200" spc="-10" dirty="0">
                <a:latin typeface="Corbel"/>
                <a:cs typeface="Corbel"/>
              </a:rPr>
              <a:t> </a:t>
            </a:r>
            <a:r>
              <a:rPr lang="en-US" sz="2200" dirty="0">
                <a:latin typeface="Corbel"/>
                <a:cs typeface="Corbel"/>
              </a:rPr>
              <a:t>of</a:t>
            </a:r>
            <a:r>
              <a:rPr lang="en-US" sz="2200" spc="-5" dirty="0">
                <a:latin typeface="Corbel"/>
                <a:cs typeface="Corbel"/>
              </a:rPr>
              <a:t> age</a:t>
            </a:r>
            <a:r>
              <a:rPr lang="en-US" sz="2200" spc="-10" dirty="0">
                <a:latin typeface="Corbel"/>
                <a:cs typeface="Corbel"/>
              </a:rPr>
              <a:t> </a:t>
            </a:r>
            <a:r>
              <a:rPr lang="en-US" sz="2200" dirty="0">
                <a:latin typeface="Corbel"/>
                <a:cs typeface="Corbel"/>
              </a:rPr>
              <a:t>or</a:t>
            </a:r>
            <a:r>
              <a:rPr lang="en-US" sz="2200" spc="-10" dirty="0">
                <a:latin typeface="Corbel"/>
                <a:cs typeface="Corbel"/>
              </a:rPr>
              <a:t> </a:t>
            </a:r>
            <a:r>
              <a:rPr lang="en-US" sz="2200" spc="-25" dirty="0">
                <a:latin typeface="Corbel"/>
                <a:cs typeface="Corbel"/>
              </a:rPr>
              <a:t>older.</a:t>
            </a:r>
            <a:endParaRPr lang="en-US" sz="2200" dirty="0">
              <a:latin typeface="Corbel"/>
              <a:cs typeface="Corbel"/>
            </a:endParaRPr>
          </a:p>
          <a:p>
            <a:pPr marL="299085" marR="5080" indent="-287020">
              <a:lnSpc>
                <a:spcPts val="2500"/>
              </a:lnSpc>
              <a:spcBef>
                <a:spcPts val="1195"/>
              </a:spcBef>
              <a:buClr>
                <a:srgbClr val="8D1414"/>
              </a:buClr>
              <a:buSzPct val="144230"/>
              <a:buFont typeface="Arial"/>
              <a:buChar char="•"/>
              <a:tabLst>
                <a:tab pos="299720" algn="l"/>
              </a:tabLst>
            </a:pPr>
            <a:r>
              <a:rPr lang="en-US" sz="2200" spc="-5" dirty="0">
                <a:latin typeface="Corbel"/>
                <a:cs typeface="Corbel"/>
              </a:rPr>
              <a:t>Must </a:t>
            </a:r>
            <a:r>
              <a:rPr lang="en-US" sz="2200" dirty="0">
                <a:latin typeface="Corbel"/>
                <a:cs typeface="Corbel"/>
              </a:rPr>
              <a:t>have</a:t>
            </a:r>
            <a:r>
              <a:rPr lang="en-US" sz="2200" spc="-15" dirty="0">
                <a:latin typeface="Corbel"/>
                <a:cs typeface="Corbel"/>
              </a:rPr>
              <a:t> </a:t>
            </a:r>
            <a:r>
              <a:rPr lang="en-US" sz="2200" dirty="0">
                <a:latin typeface="Corbel"/>
                <a:cs typeface="Corbel"/>
              </a:rPr>
              <a:t>a </a:t>
            </a:r>
            <a:r>
              <a:rPr lang="en-US" sz="2200" spc="-5" dirty="0">
                <a:latin typeface="Corbel"/>
                <a:cs typeface="Corbel"/>
              </a:rPr>
              <a:t>High</a:t>
            </a:r>
            <a:r>
              <a:rPr lang="en-US" sz="2200" spc="-70" dirty="0">
                <a:latin typeface="Corbel"/>
                <a:cs typeface="Corbel"/>
              </a:rPr>
              <a:t> </a:t>
            </a:r>
            <a:r>
              <a:rPr lang="en-US" sz="2200" dirty="0">
                <a:latin typeface="Corbel"/>
                <a:cs typeface="Corbel"/>
              </a:rPr>
              <a:t>School</a:t>
            </a:r>
            <a:r>
              <a:rPr lang="en-US" sz="2200" spc="-30" dirty="0">
                <a:latin typeface="Corbel"/>
                <a:cs typeface="Corbel"/>
              </a:rPr>
              <a:t> </a:t>
            </a:r>
            <a:r>
              <a:rPr lang="en-US" sz="2200" dirty="0">
                <a:latin typeface="Corbel"/>
                <a:cs typeface="Corbel"/>
              </a:rPr>
              <a:t>Diploma</a:t>
            </a:r>
            <a:r>
              <a:rPr lang="en-US" sz="2200" spc="-10" dirty="0">
                <a:latin typeface="Corbel"/>
                <a:cs typeface="Corbel"/>
              </a:rPr>
              <a:t> </a:t>
            </a:r>
            <a:r>
              <a:rPr lang="en-US" sz="2200" dirty="0">
                <a:latin typeface="Corbel"/>
                <a:cs typeface="Corbel"/>
              </a:rPr>
              <a:t>or</a:t>
            </a:r>
            <a:r>
              <a:rPr lang="en-US" sz="2200" spc="-10" dirty="0">
                <a:latin typeface="Corbel"/>
                <a:cs typeface="Corbel"/>
              </a:rPr>
              <a:t> Equivalency; or</a:t>
            </a:r>
            <a:r>
              <a:rPr lang="en-US" sz="2200" dirty="0">
                <a:latin typeface="Corbel"/>
                <a:cs typeface="Corbel"/>
              </a:rPr>
              <a:t> </a:t>
            </a:r>
            <a:r>
              <a:rPr lang="en-US" sz="2200" spc="-505" dirty="0">
                <a:latin typeface="Corbel"/>
                <a:cs typeface="Corbel"/>
              </a:rPr>
              <a:t> </a:t>
            </a:r>
            <a:r>
              <a:rPr lang="en-US" sz="2200" dirty="0">
                <a:latin typeface="Corbel"/>
                <a:cs typeface="Corbel"/>
              </a:rPr>
              <a:t>must</a:t>
            </a:r>
            <a:r>
              <a:rPr lang="en-US" sz="2200" spc="-15" dirty="0">
                <a:latin typeface="Corbel"/>
                <a:cs typeface="Corbel"/>
              </a:rPr>
              <a:t> </a:t>
            </a:r>
            <a:r>
              <a:rPr lang="en-US" sz="2200" b="1" dirty="0">
                <a:latin typeface="Corbel"/>
                <a:cs typeface="Corbel"/>
              </a:rPr>
              <a:t>be working</a:t>
            </a:r>
            <a:r>
              <a:rPr lang="en-US" sz="2200" b="1" spc="-25" dirty="0">
                <a:latin typeface="Corbel"/>
                <a:cs typeface="Corbel"/>
              </a:rPr>
              <a:t> </a:t>
            </a:r>
            <a:r>
              <a:rPr lang="en-US" sz="2200" spc="-5" dirty="0">
                <a:latin typeface="Corbel"/>
                <a:cs typeface="Corbel"/>
              </a:rPr>
              <a:t>towards</a:t>
            </a:r>
            <a:r>
              <a:rPr lang="en-US" sz="2200" dirty="0">
                <a:latin typeface="Corbel"/>
                <a:cs typeface="Corbel"/>
              </a:rPr>
              <a:t> the</a:t>
            </a:r>
            <a:r>
              <a:rPr lang="en-US" sz="2200" spc="-120" dirty="0">
                <a:latin typeface="Corbel"/>
                <a:cs typeface="Corbel"/>
              </a:rPr>
              <a:t> </a:t>
            </a:r>
            <a:r>
              <a:rPr lang="en-US" sz="2200" spc="-15" dirty="0">
                <a:latin typeface="Corbel"/>
                <a:cs typeface="Corbel"/>
              </a:rPr>
              <a:t>GED.</a:t>
            </a:r>
            <a:endParaRPr lang="en-US" sz="2200" dirty="0">
              <a:latin typeface="Corbel"/>
              <a:cs typeface="Corbel"/>
            </a:endParaRPr>
          </a:p>
          <a:p>
            <a:pPr marL="299085" marR="5080" indent="-287020">
              <a:lnSpc>
                <a:spcPts val="2500"/>
              </a:lnSpc>
              <a:spcBef>
                <a:spcPts val="1195"/>
              </a:spcBef>
              <a:buClr>
                <a:srgbClr val="8D1414"/>
              </a:buClr>
              <a:buSzPct val="144230"/>
              <a:buFont typeface="Arial"/>
              <a:buChar char="•"/>
              <a:tabLst>
                <a:tab pos="299720" algn="l"/>
              </a:tabLst>
            </a:pPr>
            <a:r>
              <a:rPr lang="en-US" sz="2200" spc="-5" dirty="0">
                <a:latin typeface="Corbel"/>
                <a:cs typeface="Corbel"/>
              </a:rPr>
              <a:t>Must</a:t>
            </a:r>
            <a:r>
              <a:rPr lang="en-US" sz="2200" dirty="0">
                <a:latin typeface="Corbel"/>
                <a:cs typeface="Corbel"/>
              </a:rPr>
              <a:t> </a:t>
            </a:r>
            <a:r>
              <a:rPr lang="en-US" sz="2200" spc="-5" dirty="0">
                <a:latin typeface="Corbel"/>
                <a:cs typeface="Corbel"/>
              </a:rPr>
              <a:t>be </a:t>
            </a:r>
            <a:r>
              <a:rPr lang="en-US" sz="2200" dirty="0">
                <a:latin typeface="Corbel"/>
                <a:cs typeface="Corbel"/>
              </a:rPr>
              <a:t>a</a:t>
            </a:r>
            <a:r>
              <a:rPr lang="en-US" sz="2200" spc="-80" dirty="0">
                <a:latin typeface="Corbel"/>
                <a:cs typeface="Corbel"/>
              </a:rPr>
              <a:t> </a:t>
            </a:r>
            <a:r>
              <a:rPr lang="en-US" sz="2200" dirty="0">
                <a:latin typeface="Corbel"/>
                <a:cs typeface="Corbel"/>
              </a:rPr>
              <a:t>US</a:t>
            </a:r>
            <a:r>
              <a:rPr lang="en-US" sz="2200" spc="-100" dirty="0">
                <a:latin typeface="Corbel"/>
                <a:cs typeface="Corbel"/>
              </a:rPr>
              <a:t> </a:t>
            </a:r>
            <a:r>
              <a:rPr lang="en-US" sz="2200" spc="-5" dirty="0">
                <a:latin typeface="Corbel"/>
                <a:cs typeface="Corbel"/>
              </a:rPr>
              <a:t>Citizen</a:t>
            </a:r>
            <a:r>
              <a:rPr lang="en-US" sz="2200" dirty="0">
                <a:latin typeface="Corbel"/>
                <a:cs typeface="Corbel"/>
              </a:rPr>
              <a:t> or</a:t>
            </a:r>
            <a:r>
              <a:rPr lang="en-US" sz="2200" spc="-5" dirty="0">
                <a:latin typeface="Corbel"/>
                <a:cs typeface="Corbel"/>
              </a:rPr>
              <a:t> </a:t>
            </a:r>
            <a:r>
              <a:rPr lang="en-US" sz="2200" spc="-15" dirty="0">
                <a:latin typeface="Corbel"/>
                <a:cs typeface="Corbel"/>
              </a:rPr>
              <a:t>Permanent</a:t>
            </a:r>
            <a:r>
              <a:rPr lang="en-US" sz="2200" spc="-10" dirty="0">
                <a:latin typeface="Corbel"/>
                <a:cs typeface="Corbel"/>
              </a:rPr>
              <a:t> Resident</a:t>
            </a:r>
            <a:r>
              <a:rPr lang="en-US" sz="2200" spc="-20" dirty="0">
                <a:latin typeface="Corbel"/>
                <a:cs typeface="Corbel"/>
              </a:rPr>
              <a:t> </a:t>
            </a:r>
            <a:r>
              <a:rPr lang="en-US" sz="2200" dirty="0">
                <a:latin typeface="Corbel"/>
                <a:cs typeface="Corbel"/>
              </a:rPr>
              <a:t>of</a:t>
            </a:r>
            <a:r>
              <a:rPr lang="en-US" sz="2200" spc="-5" dirty="0">
                <a:latin typeface="Corbel"/>
                <a:cs typeface="Corbel"/>
              </a:rPr>
              <a:t> </a:t>
            </a:r>
            <a:r>
              <a:rPr lang="en-US" sz="2200" dirty="0">
                <a:latin typeface="Corbel"/>
                <a:cs typeface="Corbel"/>
              </a:rPr>
              <a:t>the </a:t>
            </a:r>
            <a:r>
              <a:rPr lang="en-US" sz="2200" spc="-505" dirty="0">
                <a:latin typeface="Corbel"/>
                <a:cs typeface="Corbel"/>
              </a:rPr>
              <a:t> </a:t>
            </a:r>
            <a:r>
              <a:rPr lang="en-US" sz="2200" dirty="0">
                <a:latin typeface="Corbel"/>
                <a:cs typeface="Corbel"/>
              </a:rPr>
              <a:t>USA.</a:t>
            </a:r>
          </a:p>
          <a:p>
            <a:pPr marL="312420" marR="546735" lvl="1">
              <a:lnSpc>
                <a:spcPts val="2500"/>
              </a:lnSpc>
              <a:spcBef>
                <a:spcPts val="1215"/>
              </a:spcBef>
              <a:buClr>
                <a:srgbClr val="E36315"/>
              </a:buClr>
              <a:buSzPct val="144230"/>
              <a:tabLst>
                <a:tab pos="570865" algn="l"/>
                <a:tab pos="1548765" algn="l"/>
              </a:tabLst>
            </a:pPr>
            <a:r>
              <a:rPr lang="en-US" sz="2200" dirty="0">
                <a:latin typeface="Corbel"/>
                <a:cs typeface="Corbel"/>
              </a:rPr>
              <a:t>Proof: </a:t>
            </a:r>
            <a:r>
              <a:rPr lang="en-US" sz="2200" spc="-5" dirty="0">
                <a:latin typeface="Corbel"/>
                <a:cs typeface="Corbel"/>
              </a:rPr>
              <a:t>Birth</a:t>
            </a:r>
            <a:r>
              <a:rPr lang="en-US" sz="2200" spc="-110" dirty="0">
                <a:latin typeface="Corbel"/>
                <a:cs typeface="Corbel"/>
              </a:rPr>
              <a:t> </a:t>
            </a:r>
            <a:r>
              <a:rPr lang="en-US" sz="2200" spc="-5" dirty="0">
                <a:latin typeface="Corbel"/>
                <a:cs typeface="Corbel"/>
              </a:rPr>
              <a:t>Certificate</a:t>
            </a:r>
            <a:r>
              <a:rPr lang="en-US" sz="2200" spc="-15" dirty="0">
                <a:latin typeface="Corbel"/>
                <a:cs typeface="Corbel"/>
              </a:rPr>
              <a:t> </a:t>
            </a:r>
            <a:r>
              <a:rPr lang="en-US" sz="2200" dirty="0">
                <a:latin typeface="Corbel"/>
                <a:cs typeface="Corbel"/>
              </a:rPr>
              <a:t>and/or </a:t>
            </a:r>
            <a:r>
              <a:rPr lang="en-US" sz="2200" spc="-5" dirty="0">
                <a:latin typeface="Corbel"/>
                <a:cs typeface="Corbel"/>
              </a:rPr>
              <a:t>Specific</a:t>
            </a:r>
            <a:r>
              <a:rPr lang="en-US" sz="2200" spc="-35" dirty="0">
                <a:latin typeface="Corbel"/>
                <a:cs typeface="Corbel"/>
              </a:rPr>
              <a:t> </a:t>
            </a:r>
            <a:r>
              <a:rPr lang="en-US" sz="2200" spc="-5" dirty="0">
                <a:latin typeface="Corbel"/>
                <a:cs typeface="Corbel"/>
              </a:rPr>
              <a:t>LIMITED </a:t>
            </a:r>
            <a:r>
              <a:rPr lang="en-US" sz="2200" spc="-505" dirty="0">
                <a:latin typeface="Corbel"/>
                <a:cs typeface="Corbel"/>
              </a:rPr>
              <a:t> </a:t>
            </a:r>
            <a:r>
              <a:rPr lang="en-US" sz="2200" spc="-10" dirty="0">
                <a:latin typeface="Corbel"/>
                <a:cs typeface="Corbel"/>
              </a:rPr>
              <a:t>Acceptable</a:t>
            </a:r>
            <a:r>
              <a:rPr lang="en-US" sz="2200" spc="-35" dirty="0">
                <a:latin typeface="Corbel"/>
                <a:cs typeface="Corbel"/>
              </a:rPr>
              <a:t> </a:t>
            </a:r>
            <a:r>
              <a:rPr lang="en-US" sz="2200" spc="-5" dirty="0">
                <a:latin typeface="Corbel"/>
                <a:cs typeface="Corbel"/>
              </a:rPr>
              <a:t>Documents</a:t>
            </a:r>
            <a:endParaRPr lang="en-US" sz="2200" dirty="0">
              <a:latin typeface="Corbel"/>
              <a:cs typeface="Corbel"/>
            </a:endParaRPr>
          </a:p>
          <a:p>
            <a:pPr marL="299720" marR="431165" indent="-299720">
              <a:lnSpc>
                <a:spcPct val="119300"/>
              </a:lnSpc>
              <a:spcBef>
                <a:spcPts val="15"/>
              </a:spcBef>
              <a:buClr>
                <a:srgbClr val="8D1414"/>
              </a:buClr>
              <a:buSzPct val="144230"/>
              <a:buFont typeface="Arial"/>
              <a:buChar char="•"/>
              <a:tabLst>
                <a:tab pos="299720" algn="l"/>
              </a:tabLst>
            </a:pPr>
            <a:r>
              <a:rPr lang="en-US" sz="2200" spc="-5" dirty="0">
                <a:latin typeface="Corbel"/>
                <a:cs typeface="Corbel"/>
              </a:rPr>
              <a:t>Must  complete the T</a:t>
            </a:r>
            <a:r>
              <a:rPr lang="en-US" sz="2200" spc="-45" dirty="0">
                <a:latin typeface="Corbel"/>
                <a:cs typeface="Corbel"/>
              </a:rPr>
              <a:t>erm </a:t>
            </a:r>
            <a:r>
              <a:rPr lang="en-US" sz="2200" dirty="0">
                <a:latin typeface="Corbel"/>
                <a:cs typeface="Corbel"/>
              </a:rPr>
              <a:t>of </a:t>
            </a:r>
            <a:r>
              <a:rPr lang="en-US" sz="2200" b="1" dirty="0">
                <a:latin typeface="Arial"/>
                <a:cs typeface="Arial"/>
              </a:rPr>
              <a:t>DIRECT </a:t>
            </a:r>
            <a:r>
              <a:rPr lang="en-US" sz="2200" spc="-5" dirty="0">
                <a:latin typeface="Corbel"/>
                <a:cs typeface="Corbel"/>
              </a:rPr>
              <a:t>Service – from 100 hours to 1,700 hours.</a:t>
            </a:r>
            <a:br>
              <a:rPr lang="en-US" sz="2200" spc="-5" dirty="0">
                <a:latin typeface="Corbel"/>
                <a:cs typeface="Corbel"/>
              </a:rPr>
            </a:br>
            <a:endParaRPr lang="en-US" sz="1050" spc="-5" dirty="0">
              <a:latin typeface="Corbel"/>
              <a:cs typeface="Corbel"/>
            </a:endParaRPr>
          </a:p>
          <a:p>
            <a:pPr marR="431165" algn="ctr">
              <a:lnSpc>
                <a:spcPct val="119300"/>
              </a:lnSpc>
              <a:spcBef>
                <a:spcPts val="15"/>
              </a:spcBef>
              <a:buClr>
                <a:srgbClr val="8D1414"/>
              </a:buClr>
              <a:buSzPct val="144230"/>
              <a:tabLst>
                <a:tab pos="299720" algn="l"/>
              </a:tabLst>
            </a:pPr>
            <a:r>
              <a:rPr lang="en-US" sz="2400" b="1" dirty="0">
                <a:latin typeface="Arial"/>
                <a:cs typeface="Arial"/>
              </a:rPr>
              <a:t>Committed</a:t>
            </a:r>
            <a:r>
              <a:rPr lang="en-US" sz="2400" b="1" spc="-30" dirty="0">
                <a:latin typeface="Arial"/>
                <a:cs typeface="Arial"/>
              </a:rPr>
              <a:t> </a:t>
            </a:r>
            <a:r>
              <a:rPr lang="en-US" sz="2400" b="1" spc="-5" dirty="0">
                <a:latin typeface="Arial"/>
                <a:cs typeface="Arial"/>
              </a:rPr>
              <a:t>to</a:t>
            </a:r>
            <a:r>
              <a:rPr lang="en-US" sz="2400" b="1" spc="-15" dirty="0">
                <a:latin typeface="Arial"/>
                <a:cs typeface="Arial"/>
              </a:rPr>
              <a:t> </a:t>
            </a:r>
            <a:r>
              <a:rPr lang="en-US" sz="2400" b="1" dirty="0">
                <a:latin typeface="Arial"/>
                <a:cs typeface="Arial"/>
              </a:rPr>
              <a:t>Making</a:t>
            </a:r>
            <a:r>
              <a:rPr lang="en-US" sz="2400" b="1" spc="-10" dirty="0">
                <a:latin typeface="Arial"/>
                <a:cs typeface="Arial"/>
              </a:rPr>
              <a:t> </a:t>
            </a:r>
            <a:r>
              <a:rPr lang="en-US" sz="2400" b="1" dirty="0">
                <a:latin typeface="Arial"/>
                <a:cs typeface="Arial"/>
              </a:rPr>
              <a:t>a</a:t>
            </a:r>
            <a:r>
              <a:rPr lang="en-US" sz="2400" b="1" spc="-5" dirty="0">
                <a:latin typeface="Arial"/>
                <a:cs typeface="Arial"/>
              </a:rPr>
              <a:t> Difference ….</a:t>
            </a:r>
            <a:endParaRPr lang="en-US" sz="2200" b="1" spc="-5" dirty="0">
              <a:latin typeface="Corbel"/>
              <a:cs typeface="Arial"/>
            </a:endParaRPr>
          </a:p>
          <a:p>
            <a:pPr marL="756920" marR="431165" lvl="1" indent="-299720">
              <a:lnSpc>
                <a:spcPct val="119300"/>
              </a:lnSpc>
              <a:spcBef>
                <a:spcPts val="15"/>
              </a:spcBef>
              <a:buClr>
                <a:srgbClr val="8D1414"/>
              </a:buClr>
              <a:buSzPct val="144230"/>
              <a:buFont typeface="Arial"/>
              <a:buChar char="•"/>
              <a:tabLst>
                <a:tab pos="299720" algn="l"/>
              </a:tabLst>
            </a:pPr>
            <a:r>
              <a:rPr lang="en-US" altLang="en-US" spc="-5" dirty="0">
                <a:cs typeface="Corbel"/>
              </a:rPr>
              <a:t>Serve according to the application submitted to the NJ Commission and within the scope of the grant. </a:t>
            </a:r>
          </a:p>
          <a:p>
            <a:pPr marL="756920" marR="431165" lvl="1" indent="-299720">
              <a:lnSpc>
                <a:spcPct val="119300"/>
              </a:lnSpc>
              <a:spcBef>
                <a:spcPts val="15"/>
              </a:spcBef>
              <a:buClr>
                <a:srgbClr val="8D1414"/>
              </a:buClr>
              <a:buSzPct val="144230"/>
              <a:buFont typeface="Arial"/>
              <a:buChar char="•"/>
              <a:tabLst>
                <a:tab pos="299720" algn="l"/>
              </a:tabLst>
            </a:pPr>
            <a:r>
              <a:rPr lang="en-US" altLang="en-US" spc="-5" dirty="0">
                <a:cs typeface="Corbel"/>
              </a:rPr>
              <a:t>Serve according to their position description in their contract and consistent with the program’s performance measures</a:t>
            </a:r>
          </a:p>
        </p:txBody>
      </p:sp>
      <p:sp>
        <p:nvSpPr>
          <p:cNvPr id="7" name="TextBox 6">
            <a:extLst>
              <a:ext uri="{FF2B5EF4-FFF2-40B4-BE49-F238E27FC236}">
                <a16:creationId xmlns:a16="http://schemas.microsoft.com/office/drawing/2014/main" id="{88239E9E-2BF3-4292-A418-E75DEC3CF09C}"/>
              </a:ext>
            </a:extLst>
          </p:cNvPr>
          <p:cNvSpPr txBox="1"/>
          <p:nvPr/>
        </p:nvSpPr>
        <p:spPr>
          <a:xfrm>
            <a:off x="914400" y="376384"/>
            <a:ext cx="5334000" cy="707886"/>
          </a:xfrm>
          <a:prstGeom prst="rect">
            <a:avLst/>
          </a:prstGeom>
          <a:noFill/>
        </p:spPr>
        <p:txBody>
          <a:bodyPr wrap="square">
            <a:spAutoFit/>
          </a:bodyPr>
          <a:lstStyle/>
          <a:p>
            <a:r>
              <a:rPr lang="en-US" sz="4000" b="1" spc="-5" dirty="0"/>
              <a:t>Service Requirements</a:t>
            </a:r>
            <a:endParaRPr lang="en-US" dirty="0"/>
          </a:p>
        </p:txBody>
      </p:sp>
      <p:pic>
        <p:nvPicPr>
          <p:cNvPr id="8" name="Picture 2" descr="A globe being held up by different color hands">
            <a:hlinkClick r:id="rId2"/>
            <a:extLst>
              <a:ext uri="{FF2B5EF4-FFF2-40B4-BE49-F238E27FC236}">
                <a16:creationId xmlns:a16="http://schemas.microsoft.com/office/drawing/2014/main" id="{CC17D47E-6CE4-4572-8444-DC613760B1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76200"/>
            <a:ext cx="1547133" cy="1477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9293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00B5AE2-C5CC-499C-8F2D-249888BE2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BA7A3698-B350-40E5-8475-9BCC41A08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9144000"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9" name="Straight Connector 18">
            <a:extLst>
              <a:ext uri="{FF2B5EF4-FFF2-40B4-BE49-F238E27FC236}">
                <a16:creationId xmlns:a16="http://schemas.microsoft.com/office/drawing/2014/main" id="{0AC655C7-EC94-4BE6-84C8-2F9EFBBB27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1" name="Rectangle 20">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17888D3-5DD6-4D95-956E-CF3E2F8DA639}"/>
              </a:ext>
            </a:extLst>
          </p:cNvPr>
          <p:cNvSpPr txBox="1"/>
          <p:nvPr/>
        </p:nvSpPr>
        <p:spPr>
          <a:xfrm>
            <a:off x="5894613" y="634946"/>
            <a:ext cx="2767693" cy="1450757"/>
          </a:xfrm>
          <a:prstGeom prst="rect">
            <a:avLst/>
          </a:prstGeom>
        </p:spPr>
        <p:txBody>
          <a:bodyPr vert="horz" lIns="91440" tIns="45720" rIns="91440" bIns="45720" rtlCol="0" anchor="b">
            <a:normAutofit/>
          </a:bodyPr>
          <a:lstStyle/>
          <a:p>
            <a:pPr defTabSz="914400">
              <a:lnSpc>
                <a:spcPct val="85000"/>
              </a:lnSpc>
              <a:spcBef>
                <a:spcPct val="0"/>
              </a:spcBef>
              <a:spcAft>
                <a:spcPts val="600"/>
              </a:spcAft>
            </a:pPr>
            <a:r>
              <a:rPr kumimoji="0" lang="en-US" sz="3400" b="0" i="0" u="none" strike="noStrike" kern="1200" cap="none" spc="-50" normalizeH="0" baseline="0" noProof="0" dirty="0">
                <a:ln>
                  <a:noFill/>
                </a:ln>
                <a:solidFill>
                  <a:schemeClr val="tx1">
                    <a:lumMod val="75000"/>
                    <a:lumOff val="25000"/>
                  </a:schemeClr>
                </a:solidFill>
                <a:effectLst/>
                <a:uLnTx/>
                <a:uFillTx/>
                <a:latin typeface="+mj-lt"/>
                <a:ea typeface="+mj-ea"/>
                <a:cs typeface="+mj-cs"/>
              </a:rPr>
              <a:t>Benefits for All Members…</a:t>
            </a:r>
            <a:endParaRPr lang="en-US" sz="3400" kern="1200" spc="-50" baseline="0" dirty="0">
              <a:solidFill>
                <a:schemeClr val="tx1">
                  <a:lumMod val="75000"/>
                  <a:lumOff val="25000"/>
                </a:schemeClr>
              </a:solidFill>
              <a:latin typeface="+mj-lt"/>
              <a:ea typeface="+mj-ea"/>
              <a:cs typeface="+mj-cs"/>
            </a:endParaRPr>
          </a:p>
        </p:txBody>
      </p:sp>
      <p:pic>
        <p:nvPicPr>
          <p:cNvPr id="10" name="Picture 9">
            <a:extLst>
              <a:ext uri="{FF2B5EF4-FFF2-40B4-BE49-F238E27FC236}">
                <a16:creationId xmlns:a16="http://schemas.microsoft.com/office/drawing/2014/main" id="{C87F6872-A40A-464A-9AF2-B92CC03BA849}"/>
              </a:ext>
            </a:extLst>
          </p:cNvPr>
          <p:cNvPicPr>
            <a:picLocks noChangeAspect="1"/>
          </p:cNvPicPr>
          <p:nvPr/>
        </p:nvPicPr>
        <p:blipFill rotWithShape="1">
          <a:blip r:embed="rId2"/>
          <a:srcRect l="20281"/>
          <a:stretch/>
        </p:blipFill>
        <p:spPr>
          <a:xfrm>
            <a:off x="475499" y="640081"/>
            <a:ext cx="5182351" cy="5314406"/>
          </a:xfrm>
          <a:prstGeom prst="rect">
            <a:avLst/>
          </a:prstGeom>
        </p:spPr>
      </p:pic>
      <p:cxnSp>
        <p:nvCxnSpPr>
          <p:cNvPr id="23" name="Straight Connector 22">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19107" y="2085703"/>
            <a:ext cx="267462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13A38A0-1EDB-4528-937F-80269386E753}"/>
              </a:ext>
            </a:extLst>
          </p:cNvPr>
          <p:cNvSpPr txBox="1"/>
          <p:nvPr/>
        </p:nvSpPr>
        <p:spPr>
          <a:xfrm>
            <a:off x="5894613" y="2198913"/>
            <a:ext cx="2767693" cy="3755565"/>
          </a:xfrm>
          <a:prstGeom prst="rect">
            <a:avLst/>
          </a:prstGeom>
        </p:spPr>
        <p:txBody>
          <a:bodyPr vert="horz" lIns="0" tIns="45720" rIns="0" bIns="45720" rtlCol="0">
            <a:normAutofit/>
          </a:bodyPr>
          <a:lstStyle/>
          <a:p>
            <a:pPr marL="299085" marR="0" lvl="0" indent="-287020" defTabSz="914400" fontAlgn="auto">
              <a:lnSpc>
                <a:spcPct val="90000"/>
              </a:lnSpc>
              <a:spcBef>
                <a:spcPts val="0"/>
              </a:spcBef>
              <a:spcAft>
                <a:spcPts val="600"/>
              </a:spcAft>
              <a:buClr>
                <a:schemeClr val="accent1"/>
              </a:buClr>
              <a:buSzPct val="144444"/>
              <a:buFont typeface="Calibri" panose="020F0502020204030204" pitchFamily="34" charset="0"/>
              <a:buChar char="•"/>
              <a:tabLst>
                <a:tab pos="299720" algn="l"/>
              </a:tabLst>
              <a:defRPr/>
            </a:pPr>
            <a:r>
              <a:rPr kumimoji="0" lang="en-US" b="0" i="0" u="none" strike="noStrike" cap="none" spc="0" normalizeH="0" baseline="0" noProof="0" dirty="0">
                <a:ln>
                  <a:noFill/>
                </a:ln>
                <a:solidFill>
                  <a:schemeClr val="tx1">
                    <a:lumMod val="75000"/>
                    <a:lumOff val="25000"/>
                  </a:schemeClr>
                </a:solidFill>
                <a:effectLst/>
                <a:uLnTx/>
                <a:uFillTx/>
              </a:rPr>
              <a:t>Receive Living Allowance</a:t>
            </a:r>
          </a:p>
          <a:p>
            <a:pPr marL="299085" marR="0" lvl="0" indent="-287020" defTabSz="914400" fontAlgn="auto">
              <a:lnSpc>
                <a:spcPct val="90000"/>
              </a:lnSpc>
              <a:spcBef>
                <a:spcPts val="0"/>
              </a:spcBef>
              <a:spcAft>
                <a:spcPts val="600"/>
              </a:spcAft>
              <a:buClr>
                <a:schemeClr val="accent1"/>
              </a:buClr>
              <a:buSzPct val="144444"/>
              <a:buFont typeface="Calibri" panose="020F0502020204030204" pitchFamily="34" charset="0"/>
              <a:buChar char="•"/>
              <a:tabLst>
                <a:tab pos="299720" algn="l"/>
              </a:tabLst>
              <a:defRPr/>
            </a:pPr>
            <a:r>
              <a:rPr kumimoji="0" lang="en-US" b="0" i="0" u="none" strike="noStrike" cap="none" spc="0" normalizeH="0" baseline="0" noProof="0" dirty="0">
                <a:ln>
                  <a:noFill/>
                </a:ln>
                <a:solidFill>
                  <a:schemeClr val="tx1">
                    <a:lumMod val="75000"/>
                    <a:lumOff val="25000"/>
                  </a:schemeClr>
                </a:solidFill>
                <a:effectLst/>
                <a:uLnTx/>
                <a:uFillTx/>
              </a:rPr>
              <a:t>Gain Professional Experience</a:t>
            </a:r>
          </a:p>
          <a:p>
            <a:pPr marL="299085" marR="0" lvl="0" indent="-287020" defTabSz="914400" fontAlgn="auto">
              <a:lnSpc>
                <a:spcPct val="90000"/>
              </a:lnSpc>
              <a:spcBef>
                <a:spcPts val="0"/>
              </a:spcBef>
              <a:spcAft>
                <a:spcPts val="600"/>
              </a:spcAft>
              <a:buClr>
                <a:schemeClr val="accent1"/>
              </a:buClr>
              <a:buSzPct val="144444"/>
              <a:buFont typeface="Calibri" panose="020F0502020204030204" pitchFamily="34" charset="0"/>
              <a:buChar char="•"/>
              <a:tabLst>
                <a:tab pos="299720" algn="l"/>
              </a:tabLst>
              <a:defRPr/>
            </a:pPr>
            <a:r>
              <a:rPr kumimoji="0" lang="en-US" b="0" i="0" u="none" strike="noStrike" cap="none" spc="-5" normalizeH="0" baseline="0" noProof="0" dirty="0">
                <a:ln>
                  <a:noFill/>
                </a:ln>
                <a:solidFill>
                  <a:schemeClr val="tx1">
                    <a:lumMod val="75000"/>
                    <a:lumOff val="25000"/>
                  </a:schemeClr>
                </a:solidFill>
                <a:effectLst/>
                <a:uLnTx/>
                <a:uFillTx/>
              </a:rPr>
              <a:t>Improve Professional Network</a:t>
            </a:r>
          </a:p>
          <a:p>
            <a:pPr marL="299085" marR="0" lvl="0" indent="-287020" defTabSz="914400" fontAlgn="auto">
              <a:lnSpc>
                <a:spcPct val="90000"/>
              </a:lnSpc>
              <a:spcBef>
                <a:spcPts val="0"/>
              </a:spcBef>
              <a:spcAft>
                <a:spcPts val="600"/>
              </a:spcAft>
              <a:buClr>
                <a:schemeClr val="accent1"/>
              </a:buClr>
              <a:buSzPct val="144444"/>
              <a:buFont typeface="Calibri" panose="020F0502020204030204" pitchFamily="34" charset="0"/>
              <a:buChar char="•"/>
              <a:tabLst>
                <a:tab pos="299720" algn="l"/>
              </a:tabLst>
              <a:defRPr/>
            </a:pPr>
            <a:r>
              <a:rPr kumimoji="0" lang="en-US" b="0" i="0" u="none" strike="noStrike" cap="none" spc="-5" normalizeH="0" baseline="0" noProof="0" dirty="0">
                <a:ln>
                  <a:noFill/>
                </a:ln>
                <a:solidFill>
                  <a:schemeClr val="tx1">
                    <a:lumMod val="75000"/>
                    <a:lumOff val="25000"/>
                  </a:schemeClr>
                </a:solidFill>
                <a:effectLst/>
                <a:uLnTx/>
                <a:uFillTx/>
              </a:rPr>
              <a:t>Develop Soft and Hard Skills</a:t>
            </a:r>
          </a:p>
          <a:p>
            <a:pPr marL="299085" marR="0" lvl="0" indent="-287020" defTabSz="914400" fontAlgn="auto">
              <a:lnSpc>
                <a:spcPct val="90000"/>
              </a:lnSpc>
              <a:spcBef>
                <a:spcPts val="0"/>
              </a:spcBef>
              <a:spcAft>
                <a:spcPts val="600"/>
              </a:spcAft>
              <a:buClr>
                <a:schemeClr val="accent1"/>
              </a:buClr>
              <a:buSzPct val="144444"/>
              <a:buFont typeface="Calibri" panose="020F0502020204030204" pitchFamily="34" charset="0"/>
              <a:buChar char="•"/>
              <a:tabLst>
                <a:tab pos="299720" algn="l"/>
              </a:tabLst>
              <a:defRPr/>
            </a:pPr>
            <a:r>
              <a:rPr kumimoji="0" lang="en-US" b="0" i="0" u="none" strike="noStrike" cap="none" spc="-5" normalizeH="0" baseline="0" noProof="0" dirty="0">
                <a:ln>
                  <a:noFill/>
                </a:ln>
                <a:solidFill>
                  <a:schemeClr val="tx1">
                    <a:lumMod val="75000"/>
                    <a:lumOff val="25000"/>
                  </a:schemeClr>
                </a:solidFill>
                <a:effectLst/>
                <a:uLnTx/>
                <a:uFillTx/>
              </a:rPr>
              <a:t>Qualify for Education Award </a:t>
            </a:r>
          </a:p>
          <a:p>
            <a:pPr marL="299085" marR="0" lvl="0" indent="-287020" defTabSz="914400" fontAlgn="auto">
              <a:lnSpc>
                <a:spcPct val="90000"/>
              </a:lnSpc>
              <a:spcBef>
                <a:spcPts val="0"/>
              </a:spcBef>
              <a:spcAft>
                <a:spcPts val="600"/>
              </a:spcAft>
              <a:buClr>
                <a:schemeClr val="accent1"/>
              </a:buClr>
              <a:buSzPct val="144444"/>
              <a:buFont typeface="Calibri" panose="020F0502020204030204" pitchFamily="34" charset="0"/>
              <a:buChar char="•"/>
              <a:tabLst>
                <a:tab pos="299720" algn="l"/>
              </a:tabLst>
              <a:defRPr/>
            </a:pPr>
            <a:r>
              <a:rPr kumimoji="0" lang="en-US" b="0" i="0" u="none" strike="noStrike" cap="none" spc="-5" normalizeH="0" baseline="0" noProof="0" dirty="0">
                <a:ln>
                  <a:noFill/>
                </a:ln>
                <a:solidFill>
                  <a:schemeClr val="tx1">
                    <a:lumMod val="75000"/>
                    <a:lumOff val="25000"/>
                  </a:schemeClr>
                </a:solidFill>
                <a:effectLst/>
                <a:uLnTx/>
                <a:uFillTx/>
              </a:rPr>
              <a:t>Interest Accrual</a:t>
            </a:r>
          </a:p>
          <a:p>
            <a:pPr marL="299085" marR="0" lvl="0" indent="-287020" defTabSz="914400" fontAlgn="auto">
              <a:lnSpc>
                <a:spcPct val="90000"/>
              </a:lnSpc>
              <a:spcBef>
                <a:spcPts val="0"/>
              </a:spcBef>
              <a:spcAft>
                <a:spcPts val="600"/>
              </a:spcAft>
              <a:buClr>
                <a:schemeClr val="accent1"/>
              </a:buClr>
              <a:buSzPct val="144444"/>
              <a:buFont typeface="Calibri" panose="020F0502020204030204" pitchFamily="34" charset="0"/>
              <a:buChar char="•"/>
              <a:tabLst>
                <a:tab pos="299720" algn="l"/>
              </a:tabLst>
              <a:defRPr/>
            </a:pPr>
            <a:r>
              <a:rPr kumimoji="0" lang="en-US" b="0" i="0" u="none" strike="noStrike" cap="none" spc="-5" normalizeH="0" baseline="0" noProof="0" dirty="0">
                <a:ln>
                  <a:noFill/>
                </a:ln>
                <a:solidFill>
                  <a:schemeClr val="tx1">
                    <a:lumMod val="75000"/>
                    <a:lumOff val="25000"/>
                  </a:schemeClr>
                </a:solidFill>
                <a:effectLst/>
                <a:uLnTx/>
                <a:uFillTx/>
              </a:rPr>
              <a:t>Loan Forbearance</a:t>
            </a:r>
          </a:p>
        </p:txBody>
      </p:sp>
      <p:sp>
        <p:nvSpPr>
          <p:cNvPr id="25" name="Rectangle 24">
            <a:extLst>
              <a:ext uri="{FF2B5EF4-FFF2-40B4-BE49-F238E27FC236}">
                <a16:creationId xmlns:a16="http://schemas.microsoft.com/office/drawing/2014/main" id="{6329CBCE-21AE-419D-AC1F-8ACF510A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a:extLst>
              <a:ext uri="{FF2B5EF4-FFF2-40B4-BE49-F238E27FC236}">
                <a16:creationId xmlns:a16="http://schemas.microsoft.com/office/drawing/2014/main" id="{FF2DA012-1414-493D-888F-5D99D0BDA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14534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23036" y="1022607"/>
            <a:ext cx="5119243" cy="750847"/>
          </a:xfrm>
          <a:prstGeom prst="rect">
            <a:avLst/>
          </a:prstGeom>
        </p:spPr>
        <p:txBody>
          <a:bodyPr vert="horz" wrap="square" lIns="0" tIns="12065" rIns="0" bIns="0" rtlCol="0">
            <a:spAutoFit/>
          </a:bodyPr>
          <a:lstStyle/>
          <a:p>
            <a:pPr marL="12700">
              <a:lnSpc>
                <a:spcPct val="100000"/>
              </a:lnSpc>
              <a:spcBef>
                <a:spcPts val="95"/>
              </a:spcBef>
            </a:pPr>
            <a:r>
              <a:rPr b="1" spc="-55" dirty="0">
                <a:solidFill>
                  <a:srgbClr val="000000"/>
                </a:solidFill>
              </a:rPr>
              <a:t>Terms</a:t>
            </a:r>
            <a:r>
              <a:rPr b="1" spc="-60" dirty="0">
                <a:solidFill>
                  <a:srgbClr val="000000"/>
                </a:solidFill>
              </a:rPr>
              <a:t> </a:t>
            </a:r>
            <a:r>
              <a:rPr b="1" spc="-5" dirty="0">
                <a:solidFill>
                  <a:srgbClr val="000000"/>
                </a:solidFill>
              </a:rPr>
              <a:t>of</a:t>
            </a:r>
            <a:r>
              <a:rPr b="1" spc="-130" dirty="0">
                <a:solidFill>
                  <a:srgbClr val="000000"/>
                </a:solidFill>
              </a:rPr>
              <a:t> </a:t>
            </a:r>
            <a:r>
              <a:rPr b="1" spc="-5" dirty="0">
                <a:solidFill>
                  <a:srgbClr val="000000"/>
                </a:solidFill>
              </a:rPr>
              <a:t>Service</a:t>
            </a:r>
          </a:p>
        </p:txBody>
      </p:sp>
      <p:sp>
        <p:nvSpPr>
          <p:cNvPr id="3" name="object 3"/>
          <p:cNvSpPr/>
          <p:nvPr/>
        </p:nvSpPr>
        <p:spPr>
          <a:xfrm>
            <a:off x="1127760" y="2246376"/>
            <a:ext cx="7437120" cy="21590"/>
          </a:xfrm>
          <a:custGeom>
            <a:avLst/>
            <a:gdLst/>
            <a:ahLst/>
            <a:cxnLst/>
            <a:rect l="l" t="t" r="r" b="b"/>
            <a:pathLst>
              <a:path w="7437120" h="21589">
                <a:moveTo>
                  <a:pt x="7437120" y="0"/>
                </a:moveTo>
                <a:lnTo>
                  <a:pt x="0" y="0"/>
                </a:lnTo>
                <a:lnTo>
                  <a:pt x="0" y="21336"/>
                </a:lnTo>
                <a:lnTo>
                  <a:pt x="7437120" y="21336"/>
                </a:lnTo>
                <a:lnTo>
                  <a:pt x="7437120" y="0"/>
                </a:lnTo>
                <a:close/>
              </a:path>
            </a:pathLst>
          </a:custGeom>
          <a:solidFill>
            <a:srgbClr val="000000"/>
          </a:solidFill>
        </p:spPr>
        <p:txBody>
          <a:bodyPr wrap="square" lIns="0" tIns="0" rIns="0" bIns="0" rtlCol="0"/>
          <a:lstStyle/>
          <a:p>
            <a:endParaRPr dirty="0"/>
          </a:p>
        </p:txBody>
      </p:sp>
      <p:sp>
        <p:nvSpPr>
          <p:cNvPr id="4" name="object 4"/>
          <p:cNvSpPr txBox="1"/>
          <p:nvPr/>
        </p:nvSpPr>
        <p:spPr>
          <a:xfrm>
            <a:off x="3669236" y="1845055"/>
            <a:ext cx="1166495" cy="452120"/>
          </a:xfrm>
          <a:prstGeom prst="rect">
            <a:avLst/>
          </a:prstGeom>
        </p:spPr>
        <p:txBody>
          <a:bodyPr vert="horz" wrap="square" lIns="0" tIns="12065" rIns="0" bIns="0" rtlCol="0">
            <a:spAutoFit/>
          </a:bodyPr>
          <a:lstStyle/>
          <a:p>
            <a:pPr marL="12700">
              <a:lnSpc>
                <a:spcPct val="100000"/>
              </a:lnSpc>
              <a:spcBef>
                <a:spcPts val="95"/>
              </a:spcBef>
            </a:pPr>
            <a:r>
              <a:rPr sz="2800" dirty="0">
                <a:latin typeface="Corbel"/>
                <a:cs typeface="Corbel"/>
              </a:rPr>
              <a:t>H</a:t>
            </a:r>
            <a:r>
              <a:rPr sz="2800" spc="-10" dirty="0">
                <a:latin typeface="Corbel"/>
                <a:cs typeface="Corbel"/>
              </a:rPr>
              <a:t>OU</a:t>
            </a:r>
            <a:r>
              <a:rPr sz="2800" spc="-5" dirty="0">
                <a:latin typeface="Corbel"/>
                <a:cs typeface="Corbel"/>
              </a:rPr>
              <a:t>RS</a:t>
            </a:r>
            <a:endParaRPr sz="2800" dirty="0">
              <a:latin typeface="Corbel"/>
              <a:cs typeface="Corbel"/>
            </a:endParaRPr>
          </a:p>
        </p:txBody>
      </p:sp>
      <p:sp>
        <p:nvSpPr>
          <p:cNvPr id="5" name="object 5"/>
          <p:cNvSpPr txBox="1"/>
          <p:nvPr/>
        </p:nvSpPr>
        <p:spPr>
          <a:xfrm>
            <a:off x="5314129" y="1845055"/>
            <a:ext cx="3263265" cy="443070"/>
          </a:xfrm>
          <a:prstGeom prst="rect">
            <a:avLst/>
          </a:prstGeom>
        </p:spPr>
        <p:txBody>
          <a:bodyPr vert="horz" wrap="square" lIns="0" tIns="12065" rIns="0" bIns="0" rtlCol="0">
            <a:spAutoFit/>
          </a:bodyPr>
          <a:lstStyle/>
          <a:p>
            <a:pPr marL="12700">
              <a:lnSpc>
                <a:spcPct val="100000"/>
              </a:lnSpc>
              <a:spcBef>
                <a:spcPts val="95"/>
              </a:spcBef>
            </a:pPr>
            <a:r>
              <a:rPr sz="2400" spc="-15" dirty="0">
                <a:latin typeface="Corbel"/>
                <a:cs typeface="Corbel"/>
              </a:rPr>
              <a:t>E</a:t>
            </a:r>
            <a:r>
              <a:rPr sz="2400" spc="-5" dirty="0">
                <a:latin typeface="Corbel"/>
                <a:cs typeface="Corbel"/>
              </a:rPr>
              <a:t>D</a:t>
            </a:r>
            <a:r>
              <a:rPr lang="en-US" sz="2400" spc="-5" dirty="0">
                <a:latin typeface="Corbel"/>
                <a:cs typeface="Corbel"/>
              </a:rPr>
              <a:t>UCATION</a:t>
            </a:r>
            <a:r>
              <a:rPr sz="2400" spc="-125" dirty="0">
                <a:latin typeface="Corbel"/>
                <a:cs typeface="Corbel"/>
              </a:rPr>
              <a:t> </a:t>
            </a:r>
            <a:r>
              <a:rPr sz="2400" spc="-130" dirty="0">
                <a:latin typeface="Corbel"/>
                <a:cs typeface="Corbel"/>
              </a:rPr>
              <a:t>A</a:t>
            </a:r>
            <a:r>
              <a:rPr sz="2400" spc="-135" dirty="0">
                <a:latin typeface="Corbel"/>
                <a:cs typeface="Corbel"/>
              </a:rPr>
              <a:t>W</a:t>
            </a:r>
            <a:r>
              <a:rPr sz="2400" spc="-10" dirty="0">
                <a:latin typeface="Corbel"/>
                <a:cs typeface="Corbel"/>
              </a:rPr>
              <a:t>AR</a:t>
            </a:r>
            <a:r>
              <a:rPr sz="2400" spc="-5" dirty="0">
                <a:latin typeface="Corbel"/>
                <a:cs typeface="Corbel"/>
              </a:rPr>
              <a:t>D</a:t>
            </a:r>
            <a:r>
              <a:rPr sz="2800" spc="30" dirty="0">
                <a:latin typeface="Corbel"/>
                <a:cs typeface="Corbel"/>
              </a:rPr>
              <a:t> </a:t>
            </a:r>
            <a:r>
              <a:rPr sz="2400" spc="-65" dirty="0">
                <a:latin typeface="Corbel"/>
                <a:cs typeface="Corbel"/>
              </a:rPr>
              <a:t>(</a:t>
            </a:r>
            <a:r>
              <a:rPr sz="2400" spc="-5" dirty="0" err="1">
                <a:latin typeface="Corbel"/>
                <a:cs typeface="Corbel"/>
              </a:rPr>
              <a:t>e</a:t>
            </a:r>
            <a:r>
              <a:rPr sz="2400" spc="-10" dirty="0" err="1">
                <a:latin typeface="Corbel"/>
                <a:cs typeface="Corbel"/>
              </a:rPr>
              <a:t>s</a:t>
            </a:r>
            <a:r>
              <a:rPr sz="2400" spc="-5" dirty="0" err="1">
                <a:latin typeface="Corbel"/>
                <a:cs typeface="Corbel"/>
              </a:rPr>
              <a:t>t</a:t>
            </a:r>
            <a:r>
              <a:rPr sz="2400" spc="-5" dirty="0">
                <a:latin typeface="Corbel"/>
                <a:cs typeface="Corbel"/>
              </a:rPr>
              <a:t>)</a:t>
            </a:r>
            <a:endParaRPr sz="2800" dirty="0">
              <a:latin typeface="Corbel"/>
              <a:cs typeface="Corbel"/>
            </a:endParaRPr>
          </a:p>
        </p:txBody>
      </p:sp>
      <p:sp>
        <p:nvSpPr>
          <p:cNvPr id="6" name="object 6"/>
          <p:cNvSpPr txBox="1"/>
          <p:nvPr/>
        </p:nvSpPr>
        <p:spPr>
          <a:xfrm>
            <a:off x="923036" y="1845055"/>
            <a:ext cx="1624330" cy="409728"/>
          </a:xfrm>
          <a:prstGeom prst="rect">
            <a:avLst/>
          </a:prstGeom>
        </p:spPr>
        <p:txBody>
          <a:bodyPr vert="horz" wrap="square" lIns="0" tIns="12065" rIns="0" bIns="0" rtlCol="0">
            <a:spAutoFit/>
          </a:bodyPr>
          <a:lstStyle/>
          <a:p>
            <a:pPr marL="204470">
              <a:lnSpc>
                <a:spcPts val="3070"/>
              </a:lnSpc>
              <a:spcBef>
                <a:spcPts val="95"/>
              </a:spcBef>
            </a:pPr>
            <a:r>
              <a:rPr sz="2800" spc="-10" dirty="0">
                <a:latin typeface="Corbel"/>
                <a:cs typeface="Corbel"/>
              </a:rPr>
              <a:t>TERM</a:t>
            </a:r>
            <a:endParaRPr lang="en-US" sz="2800" spc="-10" dirty="0">
              <a:latin typeface="Corbel"/>
              <a:cs typeface="Corbel"/>
            </a:endParaRPr>
          </a:p>
        </p:txBody>
      </p:sp>
      <p:sp>
        <p:nvSpPr>
          <p:cNvPr id="9" name="object 9"/>
          <p:cNvSpPr txBox="1"/>
          <p:nvPr/>
        </p:nvSpPr>
        <p:spPr>
          <a:xfrm>
            <a:off x="967707" y="2297175"/>
            <a:ext cx="2905125" cy="3711785"/>
          </a:xfrm>
          <a:prstGeom prst="rect">
            <a:avLst/>
          </a:prstGeom>
        </p:spPr>
        <p:txBody>
          <a:bodyPr vert="horz" wrap="square" lIns="0" tIns="13335" rIns="0" bIns="0" rtlCol="0">
            <a:spAutoFit/>
          </a:bodyPr>
          <a:lstStyle/>
          <a:p>
            <a:pPr marL="12700">
              <a:lnSpc>
                <a:spcPts val="4445"/>
              </a:lnSpc>
              <a:spcBef>
                <a:spcPts val="105"/>
              </a:spcBef>
            </a:pPr>
            <a:r>
              <a:rPr lang="en-US" sz="2800" spc="-10" dirty="0">
                <a:latin typeface="Corbel"/>
                <a:cs typeface="Corbel"/>
              </a:rPr>
              <a:t>Full Time</a:t>
            </a:r>
          </a:p>
          <a:p>
            <a:pPr marL="12700">
              <a:lnSpc>
                <a:spcPts val="4445"/>
              </a:lnSpc>
              <a:spcBef>
                <a:spcPts val="105"/>
              </a:spcBef>
            </a:pPr>
            <a:r>
              <a:rPr sz="2800" spc="-10" dirty="0">
                <a:latin typeface="Corbel"/>
                <a:cs typeface="Corbel"/>
              </a:rPr>
              <a:t>Three</a:t>
            </a:r>
            <a:r>
              <a:rPr sz="2800" spc="-130" dirty="0">
                <a:latin typeface="Corbel"/>
                <a:cs typeface="Corbel"/>
              </a:rPr>
              <a:t> </a:t>
            </a:r>
            <a:r>
              <a:rPr sz="2800" spc="-5" dirty="0">
                <a:latin typeface="Corbel"/>
                <a:cs typeface="Corbel"/>
              </a:rPr>
              <a:t>Quarter</a:t>
            </a:r>
            <a:endParaRPr sz="2800" dirty="0">
              <a:latin typeface="Corbel"/>
              <a:cs typeface="Corbel"/>
            </a:endParaRPr>
          </a:p>
          <a:p>
            <a:pPr marL="12700">
              <a:lnSpc>
                <a:spcPts val="4029"/>
              </a:lnSpc>
            </a:pPr>
            <a:r>
              <a:rPr sz="2800" dirty="0">
                <a:latin typeface="Corbel"/>
                <a:cs typeface="Corbel"/>
              </a:rPr>
              <a:t>H</a:t>
            </a:r>
            <a:r>
              <a:rPr sz="2800" spc="-10" dirty="0">
                <a:latin typeface="Corbel"/>
                <a:cs typeface="Corbel"/>
              </a:rPr>
              <a:t>a</a:t>
            </a:r>
            <a:r>
              <a:rPr sz="2800" spc="-5" dirty="0">
                <a:latin typeface="Corbel"/>
                <a:cs typeface="Corbel"/>
              </a:rPr>
              <a:t>lf</a:t>
            </a:r>
            <a:r>
              <a:rPr sz="2800" spc="-180" dirty="0">
                <a:latin typeface="Corbel"/>
                <a:cs typeface="Corbel"/>
              </a:rPr>
              <a:t> </a:t>
            </a:r>
            <a:r>
              <a:rPr sz="2800" spc="-10" dirty="0">
                <a:latin typeface="Corbel"/>
                <a:cs typeface="Corbel"/>
              </a:rPr>
              <a:t>T</a:t>
            </a:r>
            <a:r>
              <a:rPr sz="2800" spc="-5" dirty="0">
                <a:latin typeface="Corbel"/>
                <a:cs typeface="Corbel"/>
              </a:rPr>
              <a:t>i</a:t>
            </a:r>
            <a:r>
              <a:rPr sz="2800" spc="-10" dirty="0">
                <a:latin typeface="Corbel"/>
                <a:cs typeface="Corbel"/>
              </a:rPr>
              <a:t>m</a:t>
            </a:r>
            <a:r>
              <a:rPr sz="2800" spc="-5" dirty="0">
                <a:latin typeface="Corbel"/>
                <a:cs typeface="Corbel"/>
              </a:rPr>
              <a:t>e</a:t>
            </a:r>
            <a:endParaRPr sz="2800" dirty="0">
              <a:latin typeface="Corbel"/>
              <a:cs typeface="Corbel"/>
            </a:endParaRPr>
          </a:p>
          <a:p>
            <a:pPr marL="12700">
              <a:lnSpc>
                <a:spcPts val="4029"/>
              </a:lnSpc>
            </a:pPr>
            <a:r>
              <a:rPr sz="2800" spc="-15" dirty="0">
                <a:latin typeface="Corbel"/>
                <a:cs typeface="Corbel"/>
              </a:rPr>
              <a:t>Reduced</a:t>
            </a:r>
            <a:r>
              <a:rPr sz="2800" spc="-55" dirty="0">
                <a:latin typeface="Corbel"/>
                <a:cs typeface="Corbel"/>
              </a:rPr>
              <a:t> </a:t>
            </a:r>
            <a:r>
              <a:rPr sz="2800" spc="-5" dirty="0">
                <a:latin typeface="Corbel"/>
                <a:cs typeface="Corbel"/>
              </a:rPr>
              <a:t>Half</a:t>
            </a:r>
            <a:endParaRPr sz="2800" dirty="0">
              <a:latin typeface="Corbel"/>
              <a:cs typeface="Corbel"/>
            </a:endParaRPr>
          </a:p>
          <a:p>
            <a:pPr marL="12700">
              <a:lnSpc>
                <a:spcPts val="4029"/>
              </a:lnSpc>
            </a:pPr>
            <a:r>
              <a:rPr sz="2800" spc="-10" dirty="0">
                <a:latin typeface="Corbel"/>
                <a:cs typeface="Corbel"/>
              </a:rPr>
              <a:t>Q</a:t>
            </a:r>
            <a:r>
              <a:rPr sz="2800" spc="-5" dirty="0">
                <a:latin typeface="Corbel"/>
                <a:cs typeface="Corbel"/>
              </a:rPr>
              <a:t>u</a:t>
            </a:r>
            <a:r>
              <a:rPr sz="2800" spc="-10" dirty="0">
                <a:latin typeface="Corbel"/>
                <a:cs typeface="Corbel"/>
              </a:rPr>
              <a:t>a</a:t>
            </a:r>
            <a:r>
              <a:rPr sz="2800" spc="-5" dirty="0">
                <a:latin typeface="Corbel"/>
                <a:cs typeface="Corbel"/>
              </a:rPr>
              <a:t>rter</a:t>
            </a:r>
            <a:r>
              <a:rPr sz="2800" spc="-175" dirty="0">
                <a:latin typeface="Corbel"/>
                <a:cs typeface="Corbel"/>
              </a:rPr>
              <a:t> </a:t>
            </a:r>
            <a:r>
              <a:rPr sz="2800" spc="-10" dirty="0">
                <a:latin typeface="Corbel"/>
                <a:cs typeface="Corbel"/>
              </a:rPr>
              <a:t>T</a:t>
            </a:r>
            <a:r>
              <a:rPr sz="2800" spc="-5" dirty="0">
                <a:latin typeface="Corbel"/>
                <a:cs typeface="Corbel"/>
              </a:rPr>
              <a:t>i</a:t>
            </a:r>
            <a:r>
              <a:rPr sz="2800" spc="-10" dirty="0">
                <a:latin typeface="Corbel"/>
                <a:cs typeface="Corbel"/>
              </a:rPr>
              <a:t>m</a:t>
            </a:r>
            <a:r>
              <a:rPr sz="2800" spc="-5" dirty="0">
                <a:latin typeface="Corbel"/>
                <a:cs typeface="Corbel"/>
              </a:rPr>
              <a:t>e</a:t>
            </a:r>
            <a:endParaRPr sz="2800" dirty="0">
              <a:latin typeface="Corbel"/>
              <a:cs typeface="Corbel"/>
            </a:endParaRPr>
          </a:p>
          <a:p>
            <a:pPr marL="12700">
              <a:lnSpc>
                <a:spcPts val="4029"/>
              </a:lnSpc>
            </a:pPr>
            <a:r>
              <a:rPr sz="2800" spc="-15" dirty="0">
                <a:latin typeface="Corbel"/>
                <a:cs typeface="Corbel"/>
              </a:rPr>
              <a:t>M</a:t>
            </a:r>
            <a:r>
              <a:rPr sz="2800" spc="-5" dirty="0">
                <a:latin typeface="Corbel"/>
                <a:cs typeface="Corbel"/>
              </a:rPr>
              <a:t>ini</a:t>
            </a:r>
            <a:r>
              <a:rPr sz="2800" spc="-10" dirty="0">
                <a:latin typeface="Corbel"/>
                <a:cs typeface="Corbel"/>
              </a:rPr>
              <a:t>m</a:t>
            </a:r>
            <a:r>
              <a:rPr sz="2800" spc="-5" dirty="0">
                <a:latin typeface="Corbel"/>
                <a:cs typeface="Corbel"/>
              </a:rPr>
              <a:t>um</a:t>
            </a:r>
            <a:r>
              <a:rPr sz="2800" spc="-170" dirty="0">
                <a:latin typeface="Corbel"/>
                <a:cs typeface="Corbel"/>
              </a:rPr>
              <a:t> </a:t>
            </a:r>
            <a:r>
              <a:rPr sz="2800" spc="-10" dirty="0">
                <a:latin typeface="Corbel"/>
                <a:cs typeface="Corbel"/>
              </a:rPr>
              <a:t>T</a:t>
            </a:r>
            <a:r>
              <a:rPr sz="2800" spc="-5" dirty="0">
                <a:latin typeface="Corbel"/>
                <a:cs typeface="Corbel"/>
              </a:rPr>
              <a:t>i</a:t>
            </a:r>
            <a:r>
              <a:rPr sz="2800" spc="-10" dirty="0">
                <a:latin typeface="Corbel"/>
                <a:cs typeface="Corbel"/>
              </a:rPr>
              <a:t>m</a:t>
            </a:r>
            <a:r>
              <a:rPr sz="2800" spc="-5" dirty="0">
                <a:latin typeface="Corbel"/>
                <a:cs typeface="Corbel"/>
              </a:rPr>
              <a:t>e</a:t>
            </a:r>
            <a:endParaRPr sz="2800" dirty="0">
              <a:latin typeface="Corbel"/>
              <a:cs typeface="Corbel"/>
            </a:endParaRPr>
          </a:p>
          <a:p>
            <a:pPr marL="12700">
              <a:lnSpc>
                <a:spcPts val="4445"/>
              </a:lnSpc>
            </a:pPr>
            <a:r>
              <a:rPr sz="2800" spc="-10" dirty="0">
                <a:latin typeface="Corbel"/>
                <a:cs typeface="Corbel"/>
              </a:rPr>
              <a:t>Abbr</a:t>
            </a:r>
            <a:r>
              <a:rPr sz="2800" spc="-20" dirty="0">
                <a:latin typeface="Corbel"/>
                <a:cs typeface="Corbel"/>
              </a:rPr>
              <a:t>e</a:t>
            </a:r>
            <a:r>
              <a:rPr sz="2800" spc="-5" dirty="0">
                <a:latin typeface="Corbel"/>
                <a:cs typeface="Corbel"/>
              </a:rPr>
              <a:t>vi</a:t>
            </a:r>
            <a:r>
              <a:rPr sz="2800" spc="-10" dirty="0">
                <a:latin typeface="Corbel"/>
                <a:cs typeface="Corbel"/>
              </a:rPr>
              <a:t>a</a:t>
            </a:r>
            <a:r>
              <a:rPr sz="2800" spc="-5" dirty="0">
                <a:latin typeface="Corbel"/>
                <a:cs typeface="Corbel"/>
              </a:rPr>
              <a:t>ted</a:t>
            </a:r>
            <a:r>
              <a:rPr sz="2800" spc="-200" dirty="0">
                <a:latin typeface="Corbel"/>
                <a:cs typeface="Corbel"/>
              </a:rPr>
              <a:t> </a:t>
            </a:r>
            <a:r>
              <a:rPr sz="2800" spc="-10" dirty="0">
                <a:latin typeface="Corbel"/>
                <a:cs typeface="Corbel"/>
              </a:rPr>
              <a:t>T</a:t>
            </a:r>
            <a:r>
              <a:rPr sz="2800" spc="-5" dirty="0">
                <a:latin typeface="Corbel"/>
                <a:cs typeface="Corbel"/>
              </a:rPr>
              <a:t>i</a:t>
            </a:r>
            <a:r>
              <a:rPr sz="2800" spc="-10" dirty="0">
                <a:latin typeface="Corbel"/>
                <a:cs typeface="Corbel"/>
              </a:rPr>
              <a:t>m</a:t>
            </a:r>
            <a:r>
              <a:rPr sz="2800" spc="-5" dirty="0">
                <a:latin typeface="Corbel"/>
                <a:cs typeface="Corbel"/>
              </a:rPr>
              <a:t>e</a:t>
            </a:r>
            <a:endParaRPr sz="2800" dirty="0">
              <a:latin typeface="Corbel"/>
              <a:cs typeface="Corbel"/>
            </a:endParaRPr>
          </a:p>
        </p:txBody>
      </p:sp>
      <p:graphicFrame>
        <p:nvGraphicFramePr>
          <p:cNvPr id="11" name="Table 10">
            <a:extLst>
              <a:ext uri="{FF2B5EF4-FFF2-40B4-BE49-F238E27FC236}">
                <a16:creationId xmlns:a16="http://schemas.microsoft.com/office/drawing/2014/main" id="{217B3505-F1C9-4869-81C7-3FC61DACE605}"/>
              </a:ext>
            </a:extLst>
          </p:cNvPr>
          <p:cNvGraphicFramePr>
            <a:graphicFrameLocks noGrp="1"/>
          </p:cNvGraphicFramePr>
          <p:nvPr>
            <p:extLst>
              <p:ext uri="{D42A27DB-BD31-4B8C-83A1-F6EECF244321}">
                <p14:modId xmlns:p14="http://schemas.microsoft.com/office/powerpoint/2010/main" val="2342521732"/>
              </p:ext>
            </p:extLst>
          </p:nvPr>
        </p:nvGraphicFramePr>
        <p:xfrm>
          <a:off x="3872832" y="2339567"/>
          <a:ext cx="4585368" cy="3711785"/>
        </p:xfrm>
        <a:graphic>
          <a:graphicData uri="http://schemas.openxmlformats.org/drawingml/2006/table">
            <a:tbl>
              <a:tblPr firstRow="1" bandRow="1"/>
              <a:tblGrid>
                <a:gridCol w="2223168">
                  <a:extLst>
                    <a:ext uri="{9D8B030D-6E8A-4147-A177-3AD203B41FA5}">
                      <a16:colId xmlns:a16="http://schemas.microsoft.com/office/drawing/2014/main" val="3857630836"/>
                    </a:ext>
                  </a:extLst>
                </a:gridCol>
                <a:gridCol w="2362200">
                  <a:extLst>
                    <a:ext uri="{9D8B030D-6E8A-4147-A177-3AD203B41FA5}">
                      <a16:colId xmlns:a16="http://schemas.microsoft.com/office/drawing/2014/main" val="2541805932"/>
                    </a:ext>
                  </a:extLst>
                </a:gridCol>
              </a:tblGrid>
              <a:tr h="480779">
                <a:tc>
                  <a:txBody>
                    <a:bodyPr/>
                    <a:lstStyle/>
                    <a:p>
                      <a:pPr marL="0" marR="0">
                        <a:lnSpc>
                          <a:spcPct val="107000"/>
                        </a:lnSpc>
                        <a:spcBef>
                          <a:spcPts val="0"/>
                        </a:spcBef>
                        <a:spcAft>
                          <a:spcPts val="800"/>
                        </a:spcAft>
                      </a:pPr>
                      <a:r>
                        <a:rPr lang="en-US" sz="2400">
                          <a:effectLst/>
                          <a:latin typeface="+mj-lt"/>
                          <a:ea typeface="Calibri" panose="020F0502020204030204" pitchFamily="34" charset="0"/>
                          <a:cs typeface="Times New Roman" panose="02020603050405020304" pitchFamily="18" charset="0"/>
                        </a:rPr>
                        <a:t>1700</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r>
                        <a:rPr lang="en-US" sz="2400" dirty="0">
                          <a:effectLst/>
                          <a:latin typeface="+mj-lt"/>
                          <a:ea typeface="Calibri" panose="020F0502020204030204" pitchFamily="34" charset="0"/>
                          <a:cs typeface="Times New Roman" panose="02020603050405020304" pitchFamily="18" charset="0"/>
                        </a:rPr>
                        <a:t>$6,345.00</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78733295"/>
                  </a:ext>
                </a:extLst>
              </a:tr>
              <a:tr h="480779">
                <a:tc>
                  <a:txBody>
                    <a:bodyPr/>
                    <a:lstStyle/>
                    <a:p>
                      <a:pPr marL="0" marR="0">
                        <a:lnSpc>
                          <a:spcPct val="107000"/>
                        </a:lnSpc>
                        <a:spcBef>
                          <a:spcPts val="0"/>
                        </a:spcBef>
                        <a:spcAft>
                          <a:spcPts val="800"/>
                        </a:spcAft>
                      </a:pPr>
                      <a:r>
                        <a:rPr lang="en-US" sz="2400">
                          <a:effectLst/>
                          <a:latin typeface="+mj-lt"/>
                          <a:ea typeface="Calibri" panose="020F0502020204030204" pitchFamily="34" charset="0"/>
                          <a:cs typeface="Times New Roman" panose="02020603050405020304" pitchFamily="18" charset="0"/>
                        </a:rPr>
                        <a:t>1200</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r>
                        <a:rPr lang="en-US" sz="2400">
                          <a:effectLst/>
                          <a:latin typeface="+mj-lt"/>
                          <a:ea typeface="Calibri" panose="020F0502020204030204" pitchFamily="34" charset="0"/>
                          <a:cs typeface="Times New Roman" panose="02020603050405020304" pitchFamily="18" charset="0"/>
                        </a:rPr>
                        <a:t>$4,441.50</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13640951"/>
                  </a:ext>
                </a:extLst>
              </a:tr>
              <a:tr h="567362">
                <a:tc>
                  <a:txBody>
                    <a:bodyPr/>
                    <a:lstStyle/>
                    <a:p>
                      <a:pPr marL="0" marR="0">
                        <a:lnSpc>
                          <a:spcPct val="107000"/>
                        </a:lnSpc>
                        <a:spcBef>
                          <a:spcPts val="0"/>
                        </a:spcBef>
                        <a:spcAft>
                          <a:spcPts val="800"/>
                        </a:spcAft>
                      </a:pPr>
                      <a:r>
                        <a:rPr lang="en-US" sz="2400">
                          <a:effectLst/>
                          <a:latin typeface="+mj-lt"/>
                          <a:ea typeface="Calibri" panose="020F0502020204030204" pitchFamily="34" charset="0"/>
                          <a:cs typeface="Times New Roman" panose="02020603050405020304" pitchFamily="18" charset="0"/>
                        </a:rPr>
                        <a:t>900</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r>
                        <a:rPr lang="en-US" sz="2400">
                          <a:effectLst/>
                          <a:latin typeface="+mj-lt"/>
                          <a:ea typeface="Calibri" panose="020F0502020204030204" pitchFamily="34" charset="0"/>
                          <a:cs typeface="Times New Roman" panose="02020603050405020304" pitchFamily="18" charset="0"/>
                        </a:rPr>
                        <a:t>$3,172.50</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09879472"/>
                  </a:ext>
                </a:extLst>
              </a:tr>
              <a:tr h="567362">
                <a:tc>
                  <a:txBody>
                    <a:bodyPr/>
                    <a:lstStyle/>
                    <a:p>
                      <a:pPr marL="0" marR="0">
                        <a:lnSpc>
                          <a:spcPct val="107000"/>
                        </a:lnSpc>
                        <a:spcBef>
                          <a:spcPts val="0"/>
                        </a:spcBef>
                        <a:spcAft>
                          <a:spcPts val="800"/>
                        </a:spcAft>
                      </a:pPr>
                      <a:r>
                        <a:rPr lang="en-US" sz="2400">
                          <a:effectLst/>
                          <a:latin typeface="+mj-lt"/>
                          <a:ea typeface="Calibri" panose="020F0502020204030204" pitchFamily="34" charset="0"/>
                          <a:cs typeface="Times New Roman" panose="02020603050405020304" pitchFamily="18" charset="0"/>
                        </a:rPr>
                        <a:t>675</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r>
                        <a:rPr lang="en-US" sz="2400">
                          <a:effectLst/>
                          <a:latin typeface="+mj-lt"/>
                          <a:ea typeface="Calibri" panose="020F0502020204030204" pitchFamily="34" charset="0"/>
                          <a:cs typeface="Times New Roman" panose="02020603050405020304" pitchFamily="18" charset="0"/>
                        </a:rPr>
                        <a:t>$2,417.14</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93454492"/>
                  </a:ext>
                </a:extLst>
              </a:tr>
              <a:tr h="567362">
                <a:tc>
                  <a:txBody>
                    <a:bodyPr/>
                    <a:lstStyle/>
                    <a:p>
                      <a:pPr marL="0" marR="0">
                        <a:lnSpc>
                          <a:spcPct val="107000"/>
                        </a:lnSpc>
                        <a:spcBef>
                          <a:spcPts val="0"/>
                        </a:spcBef>
                        <a:spcAft>
                          <a:spcPts val="800"/>
                        </a:spcAft>
                      </a:pPr>
                      <a:r>
                        <a:rPr lang="en-US" sz="2400" dirty="0">
                          <a:effectLst/>
                          <a:latin typeface="+mj-lt"/>
                          <a:ea typeface="Calibri" panose="020F0502020204030204" pitchFamily="34" charset="0"/>
                          <a:cs typeface="Times New Roman" panose="02020603050405020304" pitchFamily="18" charset="0"/>
                        </a:rPr>
                        <a:t>450</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r>
                        <a:rPr lang="en-US" sz="2400">
                          <a:effectLst/>
                          <a:latin typeface="+mj-lt"/>
                          <a:ea typeface="Calibri" panose="020F0502020204030204" pitchFamily="34" charset="0"/>
                          <a:cs typeface="Times New Roman" panose="02020603050405020304" pitchFamily="18" charset="0"/>
                        </a:rPr>
                        <a:t>$1,678.57</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75391185"/>
                  </a:ext>
                </a:extLst>
              </a:tr>
              <a:tr h="567362">
                <a:tc>
                  <a:txBody>
                    <a:bodyPr/>
                    <a:lstStyle/>
                    <a:p>
                      <a:pPr marL="0" marR="0">
                        <a:lnSpc>
                          <a:spcPct val="107000"/>
                        </a:lnSpc>
                        <a:spcBef>
                          <a:spcPts val="0"/>
                        </a:spcBef>
                        <a:spcAft>
                          <a:spcPts val="800"/>
                        </a:spcAft>
                      </a:pPr>
                      <a:r>
                        <a:rPr lang="en-US" sz="2400">
                          <a:effectLst/>
                          <a:latin typeface="+mj-lt"/>
                          <a:ea typeface="Calibri" panose="020F0502020204030204" pitchFamily="34" charset="0"/>
                          <a:cs typeface="Times New Roman" panose="02020603050405020304" pitchFamily="18" charset="0"/>
                        </a:rPr>
                        <a:t>300</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r>
                        <a:rPr lang="en-US" sz="2400">
                          <a:effectLst/>
                          <a:latin typeface="+mj-lt"/>
                          <a:ea typeface="Calibri" panose="020F0502020204030204" pitchFamily="34" charset="0"/>
                          <a:cs typeface="Times New Roman" panose="02020603050405020304" pitchFamily="18" charset="0"/>
                        </a:rPr>
                        <a:t>$1,342.86</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94249289"/>
                  </a:ext>
                </a:extLst>
              </a:tr>
              <a:tr h="480779">
                <a:tc>
                  <a:txBody>
                    <a:bodyPr/>
                    <a:lstStyle/>
                    <a:p>
                      <a:pPr marL="0" marR="0">
                        <a:lnSpc>
                          <a:spcPct val="107000"/>
                        </a:lnSpc>
                        <a:spcBef>
                          <a:spcPts val="0"/>
                        </a:spcBef>
                        <a:spcAft>
                          <a:spcPts val="800"/>
                        </a:spcAft>
                      </a:pPr>
                      <a:r>
                        <a:rPr lang="en-US" sz="2400" dirty="0">
                          <a:effectLst/>
                          <a:latin typeface="+mj-lt"/>
                          <a:ea typeface="Calibri" panose="020F0502020204030204" pitchFamily="34" charset="0"/>
                          <a:cs typeface="Times New Roman" panose="02020603050405020304" pitchFamily="18" charset="0"/>
                        </a:rPr>
                        <a:t>100</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800"/>
                        </a:spcAft>
                      </a:pPr>
                      <a:r>
                        <a:rPr lang="en-US" sz="2400" dirty="0">
                          <a:effectLst/>
                          <a:latin typeface="+mj-lt"/>
                          <a:ea typeface="Calibri" panose="020F0502020204030204" pitchFamily="34" charset="0"/>
                          <a:cs typeface="Times New Roman" panose="02020603050405020304" pitchFamily="18" charset="0"/>
                        </a:rPr>
                        <a:t>$  357.08</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99211868"/>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AF130E3-7371-4928-A246-7EA0E7E22F25}"/>
              </a:ext>
            </a:extLst>
          </p:cNvPr>
          <p:cNvSpPr txBox="1"/>
          <p:nvPr/>
        </p:nvSpPr>
        <p:spPr>
          <a:xfrm>
            <a:off x="381000" y="228600"/>
            <a:ext cx="5257800" cy="830997"/>
          </a:xfrm>
          <a:prstGeom prst="rect">
            <a:avLst/>
          </a:prstGeom>
          <a:noFill/>
        </p:spPr>
        <p:txBody>
          <a:bodyPr wrap="square">
            <a:spAutoFit/>
          </a:bodyPr>
          <a:lstStyle/>
          <a:p>
            <a:r>
              <a:rPr kumimoji="0" lang="en-US" sz="4800" b="0" i="0" u="none" strike="noStrike" kern="1200" cap="none" spc="-5" normalizeH="0" baseline="0" noProof="0" dirty="0">
                <a:ln>
                  <a:noFill/>
                </a:ln>
                <a:solidFill>
                  <a:srgbClr val="000000">
                    <a:lumMod val="75000"/>
                    <a:lumOff val="25000"/>
                  </a:srgbClr>
                </a:solidFill>
                <a:effectLst/>
                <a:uLnTx/>
                <a:uFillTx/>
                <a:latin typeface="Arial" panose="020B0604020202020204" pitchFamily="34" charset="0"/>
                <a:ea typeface="+mj-ea"/>
                <a:cs typeface="Arial" panose="020B0604020202020204" pitchFamily="34" charset="0"/>
              </a:rPr>
              <a:t>E</a:t>
            </a:r>
            <a:r>
              <a:rPr kumimoji="0" lang="en-US" sz="4800" b="0" i="0" u="none" strike="noStrike" kern="1200" cap="none" spc="-10" normalizeH="0" baseline="0" noProof="0" dirty="0">
                <a:ln>
                  <a:noFill/>
                </a:ln>
                <a:solidFill>
                  <a:srgbClr val="000000">
                    <a:lumMod val="75000"/>
                    <a:lumOff val="25000"/>
                  </a:srgbClr>
                </a:solidFill>
                <a:effectLst/>
                <a:uLnTx/>
                <a:uFillTx/>
                <a:latin typeface="Arial" panose="020B0604020202020204" pitchFamily="34" charset="0"/>
                <a:ea typeface="+mj-ea"/>
                <a:cs typeface="Arial" panose="020B0604020202020204" pitchFamily="34" charset="0"/>
              </a:rPr>
              <a:t>duca</a:t>
            </a:r>
            <a:r>
              <a:rPr kumimoji="0" lang="en-US" sz="4800" b="0" i="0" u="none" strike="noStrike" kern="1200" cap="none" spc="-5" normalizeH="0" baseline="0" noProof="0" dirty="0">
                <a:ln>
                  <a:noFill/>
                </a:ln>
                <a:solidFill>
                  <a:srgbClr val="000000">
                    <a:lumMod val="75000"/>
                    <a:lumOff val="25000"/>
                  </a:srgbClr>
                </a:solidFill>
                <a:effectLst/>
                <a:uLnTx/>
                <a:uFillTx/>
                <a:latin typeface="Arial" panose="020B0604020202020204" pitchFamily="34" charset="0"/>
                <a:ea typeface="+mj-ea"/>
                <a:cs typeface="Arial" panose="020B0604020202020204" pitchFamily="34" charset="0"/>
              </a:rPr>
              <a:t>t</a:t>
            </a:r>
            <a:r>
              <a:rPr kumimoji="0" lang="en-US" sz="4800" b="0" i="0" u="none" strike="noStrike" kern="1200" cap="none" spc="-10" normalizeH="0" baseline="0" noProof="0" dirty="0">
                <a:ln>
                  <a:noFill/>
                </a:ln>
                <a:solidFill>
                  <a:srgbClr val="000000">
                    <a:lumMod val="75000"/>
                    <a:lumOff val="25000"/>
                  </a:srgbClr>
                </a:solidFill>
                <a:effectLst/>
                <a:uLnTx/>
                <a:uFillTx/>
                <a:latin typeface="Arial" panose="020B0604020202020204" pitchFamily="34" charset="0"/>
                <a:ea typeface="+mj-ea"/>
                <a:cs typeface="Arial" panose="020B0604020202020204" pitchFamily="34" charset="0"/>
              </a:rPr>
              <a:t>i</a:t>
            </a:r>
            <a:r>
              <a:rPr kumimoji="0" lang="en-US" sz="4800" b="0" i="0" u="none" strike="noStrike" kern="1200" cap="none" spc="-50" normalizeH="0" baseline="0" noProof="0" dirty="0">
                <a:ln>
                  <a:noFill/>
                </a:ln>
                <a:solidFill>
                  <a:srgbClr val="000000">
                    <a:lumMod val="75000"/>
                    <a:lumOff val="25000"/>
                  </a:srgbClr>
                </a:solidFill>
                <a:effectLst/>
                <a:uLnTx/>
                <a:uFillTx/>
                <a:latin typeface="Arial" panose="020B0604020202020204" pitchFamily="34" charset="0"/>
                <a:ea typeface="+mj-ea"/>
                <a:cs typeface="Arial" panose="020B0604020202020204" pitchFamily="34" charset="0"/>
              </a:rPr>
              <a:t>on</a:t>
            </a:r>
            <a:r>
              <a:rPr kumimoji="0" lang="en-US" sz="4800" b="0" i="0" u="none" strike="noStrike" kern="1200" cap="none" spc="-10" normalizeH="0" baseline="0" noProof="0" dirty="0">
                <a:ln>
                  <a:noFill/>
                </a:ln>
                <a:solidFill>
                  <a:srgbClr val="000000">
                    <a:lumMod val="75000"/>
                    <a:lumOff val="25000"/>
                  </a:srgbClr>
                </a:solidFill>
                <a:effectLst/>
                <a:uLnTx/>
                <a:uFillTx/>
                <a:latin typeface="Arial" panose="020B0604020202020204" pitchFamily="34" charset="0"/>
                <a:ea typeface="+mj-ea"/>
                <a:cs typeface="Arial" panose="020B0604020202020204" pitchFamily="34" charset="0"/>
              </a:rPr>
              <a:t>a</a:t>
            </a:r>
            <a:r>
              <a:rPr kumimoji="0" lang="en-US" sz="4800" b="0" i="0" u="none" strike="noStrike" kern="1200" cap="none" spc="-5" normalizeH="0" baseline="0" noProof="0" dirty="0">
                <a:ln>
                  <a:noFill/>
                </a:ln>
                <a:solidFill>
                  <a:srgbClr val="000000">
                    <a:lumMod val="75000"/>
                    <a:lumOff val="25000"/>
                  </a:srgbClr>
                </a:solidFill>
                <a:effectLst/>
                <a:uLnTx/>
                <a:uFillTx/>
                <a:latin typeface="Arial" panose="020B0604020202020204" pitchFamily="34" charset="0"/>
                <a:ea typeface="+mj-ea"/>
                <a:cs typeface="Arial" panose="020B0604020202020204" pitchFamily="34" charset="0"/>
              </a:rPr>
              <a:t>l</a:t>
            </a:r>
            <a:r>
              <a:rPr kumimoji="0" lang="en-US" sz="4800" b="0" i="0" u="none" strike="noStrike" kern="1200" cap="none" spc="-170" normalizeH="0" baseline="0" noProof="0" dirty="0">
                <a:ln>
                  <a:noFill/>
                </a:ln>
                <a:solidFill>
                  <a:srgbClr val="000000">
                    <a:lumMod val="75000"/>
                    <a:lumOff val="25000"/>
                  </a:srgbClr>
                </a:solidFill>
                <a:effectLst/>
                <a:uLnTx/>
                <a:uFillTx/>
                <a:latin typeface="Arial" panose="020B0604020202020204" pitchFamily="34" charset="0"/>
                <a:ea typeface="+mj-ea"/>
                <a:cs typeface="Arial" panose="020B0604020202020204" pitchFamily="34" charset="0"/>
              </a:rPr>
              <a:t> </a:t>
            </a:r>
            <a:r>
              <a:rPr kumimoji="0" lang="en-US" sz="4800" b="0" i="0" u="none" strike="noStrike" kern="1200" cap="none" spc="-75" normalizeH="0" baseline="0" noProof="0" dirty="0">
                <a:ln>
                  <a:noFill/>
                </a:ln>
                <a:solidFill>
                  <a:srgbClr val="000000">
                    <a:lumMod val="75000"/>
                    <a:lumOff val="25000"/>
                  </a:srgbClr>
                </a:solidFill>
                <a:effectLst/>
                <a:uLnTx/>
                <a:uFillTx/>
                <a:latin typeface="Arial" panose="020B0604020202020204" pitchFamily="34" charset="0"/>
                <a:ea typeface="+mj-ea"/>
                <a:cs typeface="Arial" panose="020B0604020202020204" pitchFamily="34" charset="0"/>
              </a:rPr>
              <a:t>A</a:t>
            </a:r>
            <a:r>
              <a:rPr kumimoji="0" lang="en-US" sz="4800" b="0" i="0" u="none" strike="noStrike" kern="1200" cap="none" spc="-5" normalizeH="0" baseline="0" noProof="0" dirty="0">
                <a:ln>
                  <a:noFill/>
                </a:ln>
                <a:solidFill>
                  <a:srgbClr val="000000">
                    <a:lumMod val="75000"/>
                    <a:lumOff val="25000"/>
                  </a:srgbClr>
                </a:solidFill>
                <a:effectLst/>
                <a:uLnTx/>
                <a:uFillTx/>
                <a:latin typeface="Arial" panose="020B0604020202020204" pitchFamily="34" charset="0"/>
                <a:ea typeface="+mj-ea"/>
                <a:cs typeface="Arial" panose="020B0604020202020204" pitchFamily="34" charset="0"/>
              </a:rPr>
              <a:t>w</a:t>
            </a:r>
            <a:r>
              <a:rPr kumimoji="0" lang="en-US" sz="4800" b="0" i="0" u="none" strike="noStrike" kern="1200" cap="none" spc="-10" normalizeH="0" baseline="0" noProof="0" dirty="0">
                <a:ln>
                  <a:noFill/>
                </a:ln>
                <a:solidFill>
                  <a:srgbClr val="000000">
                    <a:lumMod val="75000"/>
                    <a:lumOff val="25000"/>
                  </a:srgbClr>
                </a:solidFill>
                <a:effectLst/>
                <a:uLnTx/>
                <a:uFillTx/>
                <a:latin typeface="Arial" panose="020B0604020202020204" pitchFamily="34" charset="0"/>
                <a:ea typeface="+mj-ea"/>
                <a:cs typeface="Arial" panose="020B0604020202020204" pitchFamily="34" charset="0"/>
              </a:rPr>
              <a:t>a</a:t>
            </a:r>
            <a:r>
              <a:rPr kumimoji="0" lang="en-US" sz="4800" b="0" i="0" u="none" strike="noStrike" kern="1200" cap="none" spc="-50" normalizeH="0" baseline="0" noProof="0" dirty="0">
                <a:ln>
                  <a:noFill/>
                </a:ln>
                <a:solidFill>
                  <a:srgbClr val="000000">
                    <a:lumMod val="75000"/>
                    <a:lumOff val="25000"/>
                  </a:srgbClr>
                </a:solidFill>
                <a:effectLst/>
                <a:uLnTx/>
                <a:uFillTx/>
                <a:latin typeface="Arial" panose="020B0604020202020204" pitchFamily="34" charset="0"/>
                <a:ea typeface="+mj-ea"/>
                <a:cs typeface="Arial" panose="020B0604020202020204" pitchFamily="34" charset="0"/>
              </a:rPr>
              <a:t>r</a:t>
            </a:r>
            <a:r>
              <a:rPr kumimoji="0" lang="en-US" sz="4800" b="0" i="0" u="none" strike="noStrike" kern="1200" cap="none" spc="-5" normalizeH="0" baseline="0" noProof="0" dirty="0">
                <a:ln>
                  <a:noFill/>
                </a:ln>
                <a:solidFill>
                  <a:srgbClr val="000000">
                    <a:lumMod val="75000"/>
                    <a:lumOff val="25000"/>
                  </a:srgbClr>
                </a:solidFill>
                <a:effectLst/>
                <a:uLnTx/>
                <a:uFillTx/>
                <a:latin typeface="Arial" panose="020B0604020202020204" pitchFamily="34" charset="0"/>
                <a:ea typeface="+mj-ea"/>
                <a:cs typeface="Arial" panose="020B0604020202020204" pitchFamily="34" charset="0"/>
              </a:rPr>
              <a:t>d</a:t>
            </a:r>
          </a:p>
        </p:txBody>
      </p:sp>
      <p:sp>
        <p:nvSpPr>
          <p:cNvPr id="9" name="TextBox 8">
            <a:extLst>
              <a:ext uri="{FF2B5EF4-FFF2-40B4-BE49-F238E27FC236}">
                <a16:creationId xmlns:a16="http://schemas.microsoft.com/office/drawing/2014/main" id="{106184C5-8C0C-47BE-932B-317EB452C456}"/>
              </a:ext>
            </a:extLst>
          </p:cNvPr>
          <p:cNvSpPr txBox="1"/>
          <p:nvPr/>
        </p:nvSpPr>
        <p:spPr>
          <a:xfrm>
            <a:off x="381000" y="1752600"/>
            <a:ext cx="8686800" cy="4359720"/>
          </a:xfrm>
          <a:prstGeom prst="rect">
            <a:avLst/>
          </a:prstGeom>
          <a:noFill/>
        </p:spPr>
        <p:txBody>
          <a:bodyPr wrap="square">
            <a:spAutoFit/>
          </a:bodyPr>
          <a:lstStyle/>
          <a:p>
            <a:pPr marL="469900" marR="0" lvl="0" indent="-457200" algn="l" defTabSz="457200" rtl="0" eaLnBrk="1" fontAlgn="auto" latinLnBrk="0" hangingPunct="1">
              <a:lnSpc>
                <a:spcPts val="3840"/>
              </a:lnSpc>
              <a:spcBef>
                <a:spcPts val="5"/>
              </a:spcBef>
              <a:spcAft>
                <a:spcPts val="0"/>
              </a:spcAft>
              <a:buClr>
                <a:schemeClr val="accent2"/>
              </a:buClr>
              <a:buSzTx/>
              <a:buFont typeface="Arial" panose="020B0604020202020204" pitchFamily="34" charset="0"/>
              <a:buChar char="•"/>
              <a:tabLst/>
              <a:defRPr/>
            </a:pPr>
            <a:r>
              <a:rPr kumimoji="0" lang="en-US" sz="3200" b="0" i="0" u="none" strike="noStrike" kern="1200" cap="none" spc="-5" normalizeH="0" baseline="0" noProof="0" dirty="0">
                <a:ln>
                  <a:noFill/>
                </a:ln>
                <a:solidFill>
                  <a:srgbClr val="000000"/>
                </a:solidFill>
                <a:effectLst/>
                <a:uLnTx/>
                <a:uFillTx/>
                <a:latin typeface="Corbel"/>
                <a:ea typeface="+mn-ea"/>
                <a:cs typeface="Corbel"/>
              </a:rPr>
              <a:t>Up</a:t>
            </a:r>
            <a:r>
              <a:rPr kumimoji="0" lang="en-US" sz="3200" b="0" i="0" u="none" strike="noStrike" kern="1200" cap="none" spc="-10" normalizeH="0" baseline="0" noProof="0" dirty="0">
                <a:ln>
                  <a:noFill/>
                </a:ln>
                <a:solidFill>
                  <a:srgbClr val="000000"/>
                </a:solidFill>
                <a:effectLst/>
                <a:uLnTx/>
                <a:uFillTx/>
                <a:latin typeface="Corbel"/>
                <a:ea typeface="+mn-ea"/>
                <a:cs typeface="Corbel"/>
              </a:rPr>
              <a:t> </a:t>
            </a:r>
            <a:r>
              <a:rPr kumimoji="0" lang="en-US" sz="3200" b="0" i="0" u="none" strike="noStrike" kern="1200" cap="none" spc="0" normalizeH="0" baseline="0" noProof="0" dirty="0">
                <a:ln>
                  <a:noFill/>
                </a:ln>
                <a:solidFill>
                  <a:srgbClr val="000000"/>
                </a:solidFill>
                <a:effectLst/>
                <a:uLnTx/>
                <a:uFillTx/>
                <a:latin typeface="Corbel"/>
                <a:ea typeface="+mn-ea"/>
                <a:cs typeface="Corbel"/>
              </a:rPr>
              <a:t>to</a:t>
            </a:r>
            <a:r>
              <a:rPr kumimoji="0" lang="en-US" sz="3200" b="0" i="0" u="none" strike="noStrike" kern="1200" cap="none" spc="-15" normalizeH="0" baseline="0" noProof="0" dirty="0">
                <a:ln>
                  <a:noFill/>
                </a:ln>
                <a:solidFill>
                  <a:srgbClr val="000000"/>
                </a:solidFill>
                <a:effectLst/>
                <a:uLnTx/>
                <a:uFillTx/>
                <a:latin typeface="Corbel"/>
                <a:ea typeface="+mn-ea"/>
                <a:cs typeface="Corbel"/>
              </a:rPr>
              <a:t> </a:t>
            </a:r>
            <a:r>
              <a:rPr kumimoji="0" lang="en-US" sz="3200" b="1" i="0" u="heavy" strike="noStrike" kern="1200" cap="none" spc="-5" normalizeH="0" baseline="0" noProof="0" dirty="0">
                <a:ln>
                  <a:noFill/>
                </a:ln>
                <a:solidFill>
                  <a:srgbClr val="000000"/>
                </a:solidFill>
                <a:effectLst/>
                <a:uLnTx/>
                <a:uFill>
                  <a:solidFill>
                    <a:srgbClr val="000000"/>
                  </a:solidFill>
                </a:uFill>
                <a:latin typeface="Corbel"/>
                <a:ea typeface="+mn-ea"/>
                <a:cs typeface="Corbel"/>
              </a:rPr>
              <a:t>seven</a:t>
            </a:r>
            <a:r>
              <a:rPr kumimoji="0" lang="en-US" sz="3200" b="1" i="0" u="heavy" strike="noStrike" kern="1200" cap="none" spc="-10" normalizeH="0" baseline="0" noProof="0" dirty="0">
                <a:ln>
                  <a:noFill/>
                </a:ln>
                <a:solidFill>
                  <a:srgbClr val="000000"/>
                </a:solidFill>
                <a:effectLst/>
                <a:uLnTx/>
                <a:uFill>
                  <a:solidFill>
                    <a:srgbClr val="000000"/>
                  </a:solidFill>
                </a:uFill>
                <a:latin typeface="Corbel"/>
                <a:ea typeface="+mn-ea"/>
                <a:cs typeface="Corbel"/>
              </a:rPr>
              <a:t> </a:t>
            </a:r>
            <a:r>
              <a:rPr kumimoji="0" lang="en-US" sz="3200" b="1" i="0" u="heavy" strike="noStrike" kern="1200" cap="none" spc="-5" normalizeH="0" baseline="0" noProof="0" dirty="0">
                <a:ln>
                  <a:noFill/>
                </a:ln>
                <a:solidFill>
                  <a:srgbClr val="000000"/>
                </a:solidFill>
                <a:effectLst/>
                <a:uLnTx/>
                <a:uFill>
                  <a:solidFill>
                    <a:srgbClr val="000000"/>
                  </a:solidFill>
                </a:uFill>
                <a:latin typeface="Corbel"/>
                <a:ea typeface="+mn-ea"/>
                <a:cs typeface="Corbel"/>
              </a:rPr>
              <a:t>years</a:t>
            </a:r>
            <a:r>
              <a:rPr kumimoji="0" lang="en-US" sz="3200" b="1" i="0" u="none" strike="noStrike" kern="1200" cap="none" spc="-10" normalizeH="0" baseline="0" noProof="0" dirty="0">
                <a:ln>
                  <a:noFill/>
                </a:ln>
                <a:solidFill>
                  <a:srgbClr val="000000"/>
                </a:solidFill>
                <a:effectLst/>
                <a:uLnTx/>
                <a:uFillTx/>
                <a:latin typeface="Corbel"/>
                <a:ea typeface="+mn-ea"/>
                <a:cs typeface="Corbel"/>
              </a:rPr>
              <a:t> </a:t>
            </a:r>
            <a:r>
              <a:rPr kumimoji="0" lang="en-US" sz="3200" b="0" i="0" u="none" strike="noStrike" kern="1200" cap="none" spc="0" normalizeH="0" baseline="0" noProof="0" dirty="0">
                <a:ln>
                  <a:noFill/>
                </a:ln>
                <a:solidFill>
                  <a:srgbClr val="000000"/>
                </a:solidFill>
                <a:effectLst/>
                <a:uLnTx/>
                <a:uFillTx/>
                <a:latin typeface="Corbel"/>
                <a:ea typeface="+mn-ea"/>
                <a:cs typeface="Corbel"/>
              </a:rPr>
              <a:t>to</a:t>
            </a:r>
            <a:r>
              <a:rPr kumimoji="0" lang="en-US" sz="3200" b="0" i="0" u="none" strike="noStrike" kern="1200" cap="none" spc="-15" normalizeH="0" baseline="0" noProof="0" dirty="0">
                <a:ln>
                  <a:noFill/>
                </a:ln>
                <a:solidFill>
                  <a:srgbClr val="000000"/>
                </a:solidFill>
                <a:effectLst/>
                <a:uLnTx/>
                <a:uFillTx/>
                <a:latin typeface="Corbel"/>
                <a:ea typeface="+mn-ea"/>
                <a:cs typeface="Corbel"/>
              </a:rPr>
              <a:t> </a:t>
            </a:r>
            <a:r>
              <a:rPr kumimoji="0" lang="en-US" sz="3200" b="0" i="0" u="none" strike="noStrike" kern="1200" cap="none" spc="0" normalizeH="0" baseline="0" noProof="0" dirty="0">
                <a:ln>
                  <a:noFill/>
                </a:ln>
                <a:solidFill>
                  <a:srgbClr val="000000"/>
                </a:solidFill>
                <a:effectLst/>
                <a:uLnTx/>
                <a:uFillTx/>
                <a:latin typeface="Corbel"/>
                <a:ea typeface="+mn-ea"/>
                <a:cs typeface="Corbel"/>
              </a:rPr>
              <a:t>use</a:t>
            </a:r>
            <a:r>
              <a:rPr kumimoji="0" lang="en-US" sz="3200" b="0" i="0" u="none" strike="noStrike" kern="1200" cap="none" spc="5" normalizeH="0" baseline="0" noProof="0" dirty="0">
                <a:ln>
                  <a:noFill/>
                </a:ln>
                <a:solidFill>
                  <a:srgbClr val="000000"/>
                </a:solidFill>
                <a:effectLst/>
                <a:uLnTx/>
                <a:uFillTx/>
                <a:latin typeface="Corbel"/>
                <a:ea typeface="+mn-ea"/>
                <a:cs typeface="Corbel"/>
              </a:rPr>
              <a:t> </a:t>
            </a:r>
            <a:r>
              <a:rPr kumimoji="0" lang="en-US" sz="3200" b="0" i="0" u="none" strike="noStrike" kern="1200" cap="none" spc="0" normalizeH="0" baseline="0" noProof="0" dirty="0">
                <a:ln>
                  <a:noFill/>
                </a:ln>
                <a:solidFill>
                  <a:srgbClr val="000000"/>
                </a:solidFill>
                <a:effectLst/>
                <a:uLnTx/>
                <a:uFillTx/>
                <a:latin typeface="Corbel"/>
                <a:ea typeface="+mn-ea"/>
                <a:cs typeface="Corbel"/>
              </a:rPr>
              <a:t>the</a:t>
            </a:r>
            <a:r>
              <a:rPr kumimoji="0" lang="en-US" sz="3200" b="0" i="0" u="none" strike="noStrike" kern="1200" cap="none" spc="-25" normalizeH="0" baseline="0" noProof="0" dirty="0">
                <a:ln>
                  <a:noFill/>
                </a:ln>
                <a:solidFill>
                  <a:srgbClr val="000000"/>
                </a:solidFill>
                <a:effectLst/>
                <a:uLnTx/>
                <a:uFillTx/>
                <a:latin typeface="Corbel"/>
                <a:ea typeface="+mn-ea"/>
                <a:cs typeface="Corbel"/>
              </a:rPr>
              <a:t> </a:t>
            </a:r>
            <a:r>
              <a:rPr kumimoji="0" lang="en-US" sz="3200" b="0" i="0" u="none" strike="noStrike" kern="1200" cap="none" spc="0" normalizeH="0" baseline="0" noProof="0" dirty="0">
                <a:ln>
                  <a:noFill/>
                </a:ln>
                <a:solidFill>
                  <a:srgbClr val="000000"/>
                </a:solidFill>
                <a:effectLst/>
                <a:uLnTx/>
                <a:uFillTx/>
                <a:latin typeface="Corbel"/>
                <a:ea typeface="+mn-ea"/>
                <a:cs typeface="Corbel"/>
              </a:rPr>
              <a:t>award</a:t>
            </a:r>
          </a:p>
          <a:p>
            <a:pPr marL="469900" indent="-457200">
              <a:lnSpc>
                <a:spcPts val="4710"/>
              </a:lnSpc>
              <a:buClr>
                <a:schemeClr val="accent2"/>
              </a:buClr>
              <a:buFont typeface="Arial" panose="020B0604020202020204" pitchFamily="34" charset="0"/>
              <a:buChar char="•"/>
              <a:defRPr/>
            </a:pPr>
            <a:r>
              <a:rPr kumimoji="0" lang="en-US" sz="3200" b="0" i="0" u="none" strike="noStrike" kern="1200" cap="none" spc="-5" normalizeH="0" baseline="0" noProof="0" dirty="0">
                <a:ln>
                  <a:noFill/>
                </a:ln>
                <a:solidFill>
                  <a:srgbClr val="000000"/>
                </a:solidFill>
                <a:effectLst/>
                <a:uLnTx/>
                <a:uFillTx/>
                <a:latin typeface="Corbel"/>
                <a:ea typeface="+mn-ea"/>
                <a:cs typeface="Corbel"/>
              </a:rPr>
              <a:t>Can</a:t>
            </a:r>
            <a:r>
              <a:rPr kumimoji="0" lang="en-US" sz="3200" b="0" i="0" u="none" strike="noStrike" kern="1200" cap="none" spc="-25" normalizeH="0" baseline="0" noProof="0" dirty="0">
                <a:ln>
                  <a:noFill/>
                </a:ln>
                <a:solidFill>
                  <a:srgbClr val="000000"/>
                </a:solidFill>
                <a:effectLst/>
                <a:uLnTx/>
                <a:uFillTx/>
                <a:latin typeface="Corbel"/>
                <a:ea typeface="+mn-ea"/>
                <a:cs typeface="Corbel"/>
              </a:rPr>
              <a:t> </a:t>
            </a:r>
            <a:r>
              <a:rPr kumimoji="0" lang="en-US" sz="3200" b="0" i="0" u="none" strike="noStrike" kern="1200" cap="none" spc="-5" normalizeH="0" baseline="0" noProof="0" dirty="0">
                <a:ln>
                  <a:noFill/>
                </a:ln>
                <a:solidFill>
                  <a:srgbClr val="000000"/>
                </a:solidFill>
                <a:effectLst/>
                <a:uLnTx/>
                <a:uFillTx/>
                <a:latin typeface="Corbel"/>
                <a:ea typeface="+mn-ea"/>
                <a:cs typeface="Corbel"/>
              </a:rPr>
              <a:t>be</a:t>
            </a:r>
            <a:r>
              <a:rPr kumimoji="0" lang="en-US" sz="3200" b="0" i="0" u="none" strike="noStrike" kern="1200" cap="none" spc="-20" normalizeH="0" baseline="0" noProof="0" dirty="0">
                <a:ln>
                  <a:noFill/>
                </a:ln>
                <a:solidFill>
                  <a:srgbClr val="000000"/>
                </a:solidFill>
                <a:effectLst/>
                <a:uLnTx/>
                <a:uFillTx/>
                <a:latin typeface="Corbel"/>
                <a:ea typeface="+mn-ea"/>
                <a:cs typeface="Corbel"/>
              </a:rPr>
              <a:t> </a:t>
            </a:r>
            <a:r>
              <a:rPr kumimoji="0" lang="en-US" sz="3200" b="0" i="0" u="none" strike="noStrike" kern="1200" cap="none" spc="0" normalizeH="0" baseline="0" noProof="0" dirty="0">
                <a:ln>
                  <a:noFill/>
                </a:ln>
                <a:solidFill>
                  <a:srgbClr val="000000"/>
                </a:solidFill>
                <a:effectLst/>
                <a:uLnTx/>
                <a:uFillTx/>
                <a:latin typeface="Corbel"/>
                <a:ea typeface="+mn-ea"/>
                <a:cs typeface="Corbel"/>
              </a:rPr>
              <a:t>used</a:t>
            </a:r>
            <a:r>
              <a:rPr kumimoji="0" lang="en-US" sz="3200" b="0" i="0" u="none" strike="noStrike" kern="1200" cap="none" spc="-20" normalizeH="0" baseline="0" noProof="0" dirty="0">
                <a:ln>
                  <a:noFill/>
                </a:ln>
                <a:solidFill>
                  <a:srgbClr val="000000"/>
                </a:solidFill>
                <a:effectLst/>
                <a:uLnTx/>
                <a:uFillTx/>
                <a:latin typeface="Corbel"/>
                <a:ea typeface="+mn-ea"/>
                <a:cs typeface="Corbel"/>
              </a:rPr>
              <a:t> </a:t>
            </a:r>
            <a:r>
              <a:rPr kumimoji="0" lang="en-US" sz="3200" b="0" i="0" u="none" strike="noStrike" kern="1200" cap="none" spc="0" normalizeH="0" baseline="0" noProof="0" dirty="0">
                <a:ln>
                  <a:noFill/>
                </a:ln>
                <a:solidFill>
                  <a:srgbClr val="000000"/>
                </a:solidFill>
                <a:effectLst/>
                <a:uLnTx/>
                <a:uFillTx/>
                <a:latin typeface="Corbel"/>
                <a:ea typeface="+mn-ea"/>
                <a:cs typeface="Corbel"/>
              </a:rPr>
              <a:t>at</a:t>
            </a:r>
            <a:r>
              <a:rPr kumimoji="0" lang="en-US" sz="3200" b="0" i="0" u="none" strike="noStrike" kern="1200" cap="none" spc="-20" normalizeH="0" baseline="0" noProof="0" dirty="0">
                <a:ln>
                  <a:noFill/>
                </a:ln>
                <a:solidFill>
                  <a:srgbClr val="000000"/>
                </a:solidFill>
                <a:effectLst/>
                <a:uLnTx/>
                <a:uFillTx/>
                <a:latin typeface="Corbel"/>
                <a:ea typeface="+mn-ea"/>
                <a:cs typeface="Corbel"/>
              </a:rPr>
              <a:t> </a:t>
            </a:r>
            <a:r>
              <a:rPr kumimoji="0" lang="en-US" sz="3200" b="0" i="0" u="none" strike="noStrike" kern="1200" cap="none" spc="-5" normalizeH="0" baseline="0" noProof="0" dirty="0">
                <a:ln>
                  <a:noFill/>
                </a:ln>
                <a:solidFill>
                  <a:srgbClr val="000000"/>
                </a:solidFill>
                <a:effectLst/>
                <a:uLnTx/>
                <a:uFillTx/>
                <a:latin typeface="Corbel"/>
                <a:ea typeface="+mn-ea"/>
                <a:cs typeface="Corbel"/>
              </a:rPr>
              <a:t>more </a:t>
            </a:r>
            <a:r>
              <a:rPr kumimoji="0" lang="en-US" sz="3200" b="0" i="0" u="none" strike="noStrike" kern="1200" cap="none" spc="0" normalizeH="0" baseline="0" noProof="0" dirty="0">
                <a:ln>
                  <a:noFill/>
                </a:ln>
                <a:solidFill>
                  <a:srgbClr val="000000"/>
                </a:solidFill>
                <a:effectLst/>
                <a:uLnTx/>
                <a:uFillTx/>
                <a:latin typeface="Corbel"/>
                <a:ea typeface="+mn-ea"/>
                <a:cs typeface="Corbel"/>
              </a:rPr>
              <a:t>than</a:t>
            </a:r>
            <a:r>
              <a:rPr kumimoji="0" lang="en-US" sz="3200" b="0" i="0" u="none" strike="noStrike" kern="1200" cap="none" spc="-30" normalizeH="0" baseline="0" noProof="0" dirty="0">
                <a:ln>
                  <a:noFill/>
                </a:ln>
                <a:solidFill>
                  <a:srgbClr val="000000"/>
                </a:solidFill>
                <a:effectLst/>
                <a:uLnTx/>
                <a:uFillTx/>
                <a:latin typeface="Corbel"/>
                <a:ea typeface="+mn-ea"/>
                <a:cs typeface="Corbel"/>
              </a:rPr>
              <a:t> </a:t>
            </a:r>
            <a:r>
              <a:rPr kumimoji="0" lang="en-US" sz="3200" b="0" i="0" u="none" strike="noStrike" kern="1200" cap="none" spc="0" normalizeH="0" baseline="0" noProof="0" dirty="0">
                <a:ln>
                  <a:noFill/>
                </a:ln>
                <a:solidFill>
                  <a:srgbClr val="000000"/>
                </a:solidFill>
                <a:effectLst/>
                <a:uLnTx/>
                <a:uFillTx/>
                <a:latin typeface="Corbel"/>
                <a:ea typeface="+mn-ea"/>
                <a:cs typeface="Corbel"/>
              </a:rPr>
              <a:t>one</a:t>
            </a:r>
            <a:r>
              <a:rPr kumimoji="0" lang="en-US" sz="3200" b="0" i="0" u="none" strike="noStrike" kern="1200" cap="none" spc="-20" normalizeH="0" baseline="0" noProof="0" dirty="0">
                <a:ln>
                  <a:noFill/>
                </a:ln>
                <a:solidFill>
                  <a:srgbClr val="000000"/>
                </a:solidFill>
                <a:effectLst/>
                <a:uLnTx/>
                <a:uFillTx/>
                <a:latin typeface="Corbel"/>
                <a:ea typeface="+mn-ea"/>
                <a:cs typeface="Corbel"/>
              </a:rPr>
              <a:t> </a:t>
            </a:r>
            <a:r>
              <a:rPr kumimoji="0" lang="en-US" sz="3200" b="0" i="0" u="none" strike="noStrike" kern="1200" cap="none" spc="0" normalizeH="0" baseline="0" noProof="0" dirty="0">
                <a:ln>
                  <a:noFill/>
                </a:ln>
                <a:solidFill>
                  <a:srgbClr val="000000"/>
                </a:solidFill>
                <a:effectLst/>
                <a:uLnTx/>
                <a:uFillTx/>
                <a:latin typeface="Corbel"/>
                <a:ea typeface="+mn-ea"/>
                <a:cs typeface="Corbel"/>
              </a:rPr>
              <a:t>institution </a:t>
            </a:r>
            <a:r>
              <a:rPr lang="en-US" sz="3200" dirty="0">
                <a:latin typeface="Corbel"/>
                <a:cs typeface="Corbel"/>
              </a:rPr>
              <a:t>and</a:t>
            </a:r>
            <a:r>
              <a:rPr lang="en-US" sz="3200" spc="-30" dirty="0">
                <a:latin typeface="Corbel"/>
                <a:cs typeface="Corbel"/>
              </a:rPr>
              <a:t> </a:t>
            </a:r>
            <a:r>
              <a:rPr lang="en-US" sz="3200" dirty="0">
                <a:latin typeface="Corbel"/>
                <a:cs typeface="Corbel"/>
              </a:rPr>
              <a:t>can</a:t>
            </a:r>
            <a:r>
              <a:rPr lang="en-US" sz="3200" spc="-35" dirty="0">
                <a:latin typeface="Corbel"/>
                <a:cs typeface="Corbel"/>
              </a:rPr>
              <a:t> </a:t>
            </a:r>
            <a:r>
              <a:rPr lang="en-US" sz="3200" dirty="0">
                <a:latin typeface="Corbel"/>
                <a:cs typeface="Corbel"/>
              </a:rPr>
              <a:t>help</a:t>
            </a:r>
            <a:r>
              <a:rPr lang="en-US" sz="3200" spc="-25" dirty="0">
                <a:latin typeface="Corbel"/>
                <a:cs typeface="Corbel"/>
              </a:rPr>
              <a:t> </a:t>
            </a:r>
            <a:r>
              <a:rPr lang="en-US" sz="3200" dirty="0">
                <a:latin typeface="Corbel"/>
                <a:cs typeface="Corbel"/>
              </a:rPr>
              <a:t>pay</a:t>
            </a:r>
            <a:r>
              <a:rPr lang="en-US" sz="3200" spc="-25" dirty="0">
                <a:latin typeface="Corbel"/>
                <a:cs typeface="Corbel"/>
              </a:rPr>
              <a:t> </a:t>
            </a:r>
            <a:r>
              <a:rPr lang="en-US" sz="3200" spc="-5" dirty="0">
                <a:latin typeface="Corbel"/>
                <a:cs typeface="Corbel"/>
              </a:rPr>
              <a:t>more</a:t>
            </a:r>
            <a:r>
              <a:rPr lang="en-US" sz="3200" spc="-15" dirty="0">
                <a:latin typeface="Corbel"/>
                <a:cs typeface="Corbel"/>
              </a:rPr>
              <a:t> </a:t>
            </a:r>
            <a:r>
              <a:rPr lang="en-US" sz="3200" dirty="0">
                <a:latin typeface="Corbel"/>
                <a:cs typeface="Corbel"/>
              </a:rPr>
              <a:t>than</a:t>
            </a:r>
            <a:r>
              <a:rPr lang="en-US" sz="3200" spc="-25" dirty="0">
                <a:latin typeface="Corbel"/>
                <a:cs typeface="Corbel"/>
              </a:rPr>
              <a:t> </a:t>
            </a:r>
            <a:r>
              <a:rPr lang="en-US" sz="3200" dirty="0">
                <a:latin typeface="Corbel"/>
                <a:cs typeface="Corbel"/>
              </a:rPr>
              <a:t>one</a:t>
            </a:r>
            <a:r>
              <a:rPr lang="en-US" sz="3200" spc="-30" dirty="0">
                <a:latin typeface="Corbel"/>
                <a:cs typeface="Corbel"/>
              </a:rPr>
              <a:t> </a:t>
            </a:r>
            <a:r>
              <a:rPr lang="en-US" sz="3200" dirty="0">
                <a:latin typeface="Corbel"/>
                <a:cs typeface="Corbel"/>
              </a:rPr>
              <a:t>loan.</a:t>
            </a:r>
          </a:p>
          <a:p>
            <a:pPr marL="469900" indent="-457200">
              <a:lnSpc>
                <a:spcPts val="4710"/>
              </a:lnSpc>
              <a:buClr>
                <a:schemeClr val="accent2"/>
              </a:buClr>
              <a:buFont typeface="Arial" panose="020B0604020202020204" pitchFamily="34" charset="0"/>
              <a:buChar char="•"/>
              <a:defRPr/>
            </a:pPr>
            <a:r>
              <a:rPr lang="en-US" sz="3200" spc="-55" dirty="0">
                <a:latin typeface="Corbel"/>
                <a:cs typeface="Corbel"/>
              </a:rPr>
              <a:t>MAY</a:t>
            </a:r>
            <a:r>
              <a:rPr lang="en-US" sz="3200" spc="-20" dirty="0">
                <a:latin typeface="Corbel"/>
                <a:cs typeface="Corbel"/>
              </a:rPr>
              <a:t> </a:t>
            </a:r>
            <a:r>
              <a:rPr lang="en-US" sz="3200" spc="-5" dirty="0">
                <a:latin typeface="Corbel"/>
                <a:cs typeface="Corbel"/>
              </a:rPr>
              <a:t>be</a:t>
            </a:r>
            <a:r>
              <a:rPr lang="en-US" sz="3200" spc="-15" dirty="0">
                <a:latin typeface="Corbel"/>
                <a:cs typeface="Corbel"/>
              </a:rPr>
              <a:t> </a:t>
            </a:r>
            <a:r>
              <a:rPr lang="en-US" sz="3200" dirty="0">
                <a:latin typeface="Corbel"/>
                <a:cs typeface="Corbel"/>
              </a:rPr>
              <a:t>used</a:t>
            </a:r>
            <a:r>
              <a:rPr lang="en-US" sz="3200" spc="5" dirty="0">
                <a:latin typeface="Corbel"/>
                <a:cs typeface="Corbel"/>
              </a:rPr>
              <a:t> </a:t>
            </a:r>
            <a:r>
              <a:rPr lang="en-US" sz="3200" spc="-5" dirty="0">
                <a:latin typeface="Corbel"/>
                <a:cs typeface="Corbel"/>
              </a:rPr>
              <a:t>outside</a:t>
            </a:r>
            <a:r>
              <a:rPr lang="en-US" sz="3200" spc="-15" dirty="0">
                <a:latin typeface="Corbel"/>
                <a:cs typeface="Corbel"/>
              </a:rPr>
              <a:t> </a:t>
            </a:r>
            <a:r>
              <a:rPr lang="en-US" sz="3200" spc="-5" dirty="0">
                <a:latin typeface="Corbel"/>
                <a:cs typeface="Corbel"/>
              </a:rPr>
              <a:t>of</a:t>
            </a:r>
            <a:r>
              <a:rPr lang="en-US" sz="3200" spc="5" dirty="0">
                <a:latin typeface="Corbel"/>
                <a:cs typeface="Corbel"/>
              </a:rPr>
              <a:t> </a:t>
            </a:r>
            <a:r>
              <a:rPr lang="en-US" sz="3200" dirty="0">
                <a:latin typeface="Corbel"/>
                <a:cs typeface="Corbel"/>
              </a:rPr>
              <a:t>the</a:t>
            </a:r>
            <a:r>
              <a:rPr lang="en-US" sz="3200" spc="-114" dirty="0">
                <a:latin typeface="Corbel"/>
                <a:cs typeface="Corbel"/>
              </a:rPr>
              <a:t> </a:t>
            </a:r>
            <a:r>
              <a:rPr lang="en-US" sz="3200" spc="-5" dirty="0">
                <a:latin typeface="Corbel"/>
                <a:cs typeface="Corbel"/>
              </a:rPr>
              <a:t>United</a:t>
            </a:r>
            <a:r>
              <a:rPr lang="en-US" sz="3200" spc="-114" dirty="0">
                <a:latin typeface="Corbel"/>
                <a:cs typeface="Corbel"/>
              </a:rPr>
              <a:t> </a:t>
            </a:r>
            <a:r>
              <a:rPr lang="en-US" sz="3200" dirty="0">
                <a:latin typeface="Corbel"/>
                <a:cs typeface="Corbel"/>
              </a:rPr>
              <a:t>States</a:t>
            </a:r>
          </a:p>
          <a:p>
            <a:pPr marL="204470" marR="5080" indent="-192405" algn="ctr">
              <a:lnSpc>
                <a:spcPct val="78100"/>
              </a:lnSpc>
              <a:spcBef>
                <a:spcPts val="3320"/>
              </a:spcBef>
            </a:pPr>
            <a:r>
              <a:rPr lang="en-US" sz="3200" b="1" i="1" spc="-5" dirty="0">
                <a:latin typeface="Corbel"/>
                <a:cs typeface="Corbel"/>
              </a:rPr>
              <a:t>In </a:t>
            </a:r>
            <a:r>
              <a:rPr lang="en-US" sz="3200" b="1" i="1" dirty="0">
                <a:latin typeface="Corbel"/>
                <a:cs typeface="Corbel"/>
              </a:rPr>
              <a:t>all </a:t>
            </a:r>
            <a:r>
              <a:rPr lang="en-US" sz="3200" b="1" i="1" spc="-5" dirty="0">
                <a:latin typeface="Corbel"/>
                <a:cs typeface="Corbel"/>
              </a:rPr>
              <a:t>cases, must </a:t>
            </a:r>
            <a:r>
              <a:rPr lang="en-US" sz="3200" b="1" i="1" dirty="0">
                <a:latin typeface="Corbel"/>
                <a:cs typeface="Corbel"/>
              </a:rPr>
              <a:t>be </a:t>
            </a:r>
            <a:r>
              <a:rPr lang="en-US" sz="3200" b="1" i="1" spc="-5" dirty="0">
                <a:latin typeface="Corbel"/>
                <a:cs typeface="Corbel"/>
              </a:rPr>
              <a:t>used </a:t>
            </a:r>
            <a:r>
              <a:rPr lang="en-US" sz="3200" b="1" i="1" dirty="0">
                <a:latin typeface="Corbel"/>
                <a:cs typeface="Corbel"/>
              </a:rPr>
              <a:t>at an </a:t>
            </a:r>
            <a:r>
              <a:rPr lang="en-US" sz="3200" b="1" i="1" spc="-5" dirty="0">
                <a:latin typeface="Corbel"/>
                <a:cs typeface="Corbel"/>
              </a:rPr>
              <a:t>institution </a:t>
            </a:r>
            <a:r>
              <a:rPr lang="en-US" sz="3200" b="1" i="1" dirty="0">
                <a:latin typeface="Corbel"/>
                <a:cs typeface="Corbel"/>
              </a:rPr>
              <a:t>or program that has </a:t>
            </a:r>
            <a:r>
              <a:rPr lang="en-US" sz="3200" b="1" i="1" spc="-5" dirty="0">
                <a:latin typeface="Corbel"/>
                <a:cs typeface="Corbel"/>
              </a:rPr>
              <a:t>been </a:t>
            </a:r>
            <a:r>
              <a:rPr lang="en-US" sz="3200" b="1" i="1" dirty="0">
                <a:latin typeface="Corbel"/>
                <a:cs typeface="Corbel"/>
              </a:rPr>
              <a:t>approved by </a:t>
            </a:r>
            <a:r>
              <a:rPr lang="en-US" sz="3200" b="1" i="1" spc="-645" dirty="0">
                <a:latin typeface="Corbel"/>
                <a:cs typeface="Corbel"/>
              </a:rPr>
              <a:t> </a:t>
            </a:r>
            <a:r>
              <a:rPr lang="en-US" sz="3200" b="1" i="1" dirty="0">
                <a:latin typeface="Corbel"/>
                <a:cs typeface="Corbel"/>
              </a:rPr>
              <a:t>the</a:t>
            </a:r>
            <a:r>
              <a:rPr lang="en-US" sz="3200" b="1" i="1" spc="-150" dirty="0">
                <a:latin typeface="Corbel"/>
                <a:cs typeface="Corbel"/>
              </a:rPr>
              <a:t> </a:t>
            </a:r>
            <a:r>
              <a:rPr lang="en-US" sz="3200" b="1" i="1" dirty="0">
                <a:latin typeface="Corbel"/>
                <a:cs typeface="Corbel"/>
              </a:rPr>
              <a:t>US</a:t>
            </a:r>
            <a:r>
              <a:rPr lang="en-US" sz="3200" b="1" i="1" spc="5" dirty="0">
                <a:latin typeface="Corbel"/>
                <a:cs typeface="Corbel"/>
              </a:rPr>
              <a:t> </a:t>
            </a:r>
            <a:r>
              <a:rPr lang="en-US" sz="3200" b="1" i="1" spc="-5" dirty="0">
                <a:latin typeface="Corbel"/>
                <a:cs typeface="Corbel"/>
              </a:rPr>
              <a:t>Dept. </a:t>
            </a:r>
            <a:r>
              <a:rPr lang="en-US" sz="3200" b="1" i="1" dirty="0">
                <a:latin typeface="Corbel"/>
                <a:cs typeface="Corbel"/>
              </a:rPr>
              <a:t>of</a:t>
            </a:r>
            <a:r>
              <a:rPr lang="en-US" sz="3200" b="1" i="1" spc="-10" dirty="0">
                <a:latin typeface="Corbel"/>
                <a:cs typeface="Corbel"/>
              </a:rPr>
              <a:t> </a:t>
            </a:r>
            <a:r>
              <a:rPr lang="en-US" sz="3200" b="1" i="1" dirty="0">
                <a:latin typeface="Corbel"/>
                <a:cs typeface="Corbel"/>
              </a:rPr>
              <a:t>Ed, for</a:t>
            </a:r>
            <a:r>
              <a:rPr lang="en-US" sz="3200" b="1" i="1" spc="-10" dirty="0">
                <a:latin typeface="Corbel"/>
                <a:cs typeface="Corbel"/>
              </a:rPr>
              <a:t> </a:t>
            </a:r>
            <a:r>
              <a:rPr lang="en-US" sz="3200" b="1" i="1" spc="-5" dirty="0">
                <a:latin typeface="Corbel"/>
                <a:cs typeface="Corbel"/>
              </a:rPr>
              <a:t>participation</a:t>
            </a:r>
            <a:r>
              <a:rPr lang="en-US" sz="3200" b="1" i="1" spc="-10" dirty="0">
                <a:latin typeface="Corbel"/>
                <a:cs typeface="Corbel"/>
              </a:rPr>
              <a:t> </a:t>
            </a:r>
            <a:r>
              <a:rPr lang="en-US" sz="3200" b="1" i="1" spc="-5" dirty="0">
                <a:latin typeface="Corbel"/>
                <a:cs typeface="Corbel"/>
              </a:rPr>
              <a:t>in</a:t>
            </a:r>
            <a:r>
              <a:rPr lang="en-US" sz="3200" b="1" i="1" spc="-335" dirty="0">
                <a:latin typeface="Corbel"/>
                <a:cs typeface="Corbel"/>
              </a:rPr>
              <a:t>  </a:t>
            </a:r>
            <a:r>
              <a:rPr lang="en-US" sz="3200" b="1" i="1" spc="-5" dirty="0">
                <a:latin typeface="Corbel"/>
                <a:cs typeface="Corbel"/>
              </a:rPr>
              <a:t>Title </a:t>
            </a:r>
            <a:r>
              <a:rPr lang="en-US" sz="3200" b="1" i="1" spc="-645" dirty="0">
                <a:latin typeface="Corbel"/>
                <a:cs typeface="Corbel"/>
              </a:rPr>
              <a:t> </a:t>
            </a:r>
            <a:r>
              <a:rPr lang="en-US" sz="3200" b="1" i="1" dirty="0">
                <a:latin typeface="Corbel"/>
                <a:cs typeface="Corbel"/>
              </a:rPr>
              <a:t>IV</a:t>
            </a:r>
            <a:r>
              <a:rPr lang="en-US" sz="3200" b="1" i="1" spc="-10" dirty="0">
                <a:latin typeface="Corbel"/>
                <a:cs typeface="Corbel"/>
              </a:rPr>
              <a:t> </a:t>
            </a:r>
            <a:r>
              <a:rPr lang="en-US" sz="3200" b="1" i="1" dirty="0">
                <a:latin typeface="Corbel"/>
                <a:cs typeface="Corbel"/>
              </a:rPr>
              <a:t>programs.</a:t>
            </a:r>
            <a:endParaRPr lang="en-US" sz="3200" dirty="0">
              <a:latin typeface="Corbel"/>
              <a:cs typeface="Corbel"/>
            </a:endParaRPr>
          </a:p>
        </p:txBody>
      </p:sp>
      <p:sp>
        <p:nvSpPr>
          <p:cNvPr id="10" name="TextBox 9">
            <a:extLst>
              <a:ext uri="{FF2B5EF4-FFF2-40B4-BE49-F238E27FC236}">
                <a16:creationId xmlns:a16="http://schemas.microsoft.com/office/drawing/2014/main" id="{F081F6AB-E465-4410-99AB-BFC58477F677}"/>
              </a:ext>
            </a:extLst>
          </p:cNvPr>
          <p:cNvSpPr txBox="1"/>
          <p:nvPr/>
        </p:nvSpPr>
        <p:spPr>
          <a:xfrm>
            <a:off x="1173326" y="1089575"/>
            <a:ext cx="2789074" cy="646331"/>
          </a:xfrm>
          <a:prstGeom prst="rect">
            <a:avLst/>
          </a:prstGeom>
          <a:noFill/>
        </p:spPr>
        <p:txBody>
          <a:bodyPr wrap="square" rtlCol="0">
            <a:spAutoFit/>
          </a:bodyPr>
          <a:lstStyle/>
          <a:p>
            <a:r>
              <a:rPr lang="en-US" sz="3600" b="1" i="1" dirty="0">
                <a:latin typeface="Cooper Black" panose="0208090404030B020404" pitchFamily="18" charset="0"/>
              </a:rPr>
              <a:t>TAXABLE</a:t>
            </a:r>
            <a:endParaRPr lang="en-US" sz="2000" b="1" i="1" dirty="0">
              <a:latin typeface="Cooper Black" panose="0208090404030B020404" pitchFamily="18" charset="0"/>
            </a:endParaRPr>
          </a:p>
        </p:txBody>
      </p:sp>
      <p:sp>
        <p:nvSpPr>
          <p:cNvPr id="12" name="Arrow: Pentagon 11">
            <a:extLst>
              <a:ext uri="{FF2B5EF4-FFF2-40B4-BE49-F238E27FC236}">
                <a16:creationId xmlns:a16="http://schemas.microsoft.com/office/drawing/2014/main" id="{82939017-460A-4ECE-B9B2-94DDB664FB73}"/>
              </a:ext>
            </a:extLst>
          </p:cNvPr>
          <p:cNvSpPr/>
          <p:nvPr/>
        </p:nvSpPr>
        <p:spPr>
          <a:xfrm>
            <a:off x="472592" y="1271397"/>
            <a:ext cx="700734" cy="276606"/>
          </a:xfrm>
          <a:prstGeom prst="homePlat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4873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2000" y="620752"/>
            <a:ext cx="6904355" cy="750847"/>
          </a:xfrm>
          <a:prstGeom prst="rect">
            <a:avLst/>
          </a:prstGeom>
        </p:spPr>
        <p:txBody>
          <a:bodyPr vert="horz" wrap="square" lIns="0" tIns="12065" rIns="0" bIns="0" rtlCol="0">
            <a:spAutoFit/>
          </a:bodyPr>
          <a:lstStyle/>
          <a:p>
            <a:pPr marL="12700">
              <a:lnSpc>
                <a:spcPct val="100000"/>
              </a:lnSpc>
              <a:spcBef>
                <a:spcPts val="95"/>
              </a:spcBef>
            </a:pPr>
            <a:r>
              <a:rPr spc="-5" dirty="0">
                <a:latin typeface="Arial" panose="020B0604020202020204" pitchFamily="34" charset="0"/>
                <a:cs typeface="Arial" panose="020B0604020202020204" pitchFamily="34" charset="0"/>
              </a:rPr>
              <a:t>E</a:t>
            </a:r>
            <a:r>
              <a:rPr spc="-15" dirty="0">
                <a:latin typeface="Arial" panose="020B0604020202020204" pitchFamily="34" charset="0"/>
                <a:cs typeface="Arial" panose="020B0604020202020204" pitchFamily="34" charset="0"/>
              </a:rPr>
              <a:t>d</a:t>
            </a:r>
            <a:r>
              <a:rPr spc="-10" dirty="0">
                <a:latin typeface="Arial" panose="020B0604020202020204" pitchFamily="34" charset="0"/>
                <a:cs typeface="Arial" panose="020B0604020202020204" pitchFamily="34" charset="0"/>
              </a:rPr>
              <a:t>uca</a:t>
            </a:r>
            <a:r>
              <a:rPr spc="-5" dirty="0">
                <a:latin typeface="Arial" panose="020B0604020202020204" pitchFamily="34" charset="0"/>
                <a:cs typeface="Arial" panose="020B0604020202020204" pitchFamily="34" charset="0"/>
              </a:rPr>
              <a:t>t</a:t>
            </a:r>
            <a:r>
              <a:rPr spc="-10" dirty="0">
                <a:latin typeface="Arial" panose="020B0604020202020204" pitchFamily="34" charset="0"/>
                <a:cs typeface="Arial" panose="020B0604020202020204" pitchFamily="34" charset="0"/>
              </a:rPr>
              <a:t>i</a:t>
            </a:r>
            <a:r>
              <a:rPr spc="-5" dirty="0">
                <a:latin typeface="Arial" panose="020B0604020202020204" pitchFamily="34" charset="0"/>
                <a:cs typeface="Arial" panose="020B0604020202020204" pitchFamily="34" charset="0"/>
              </a:rPr>
              <a:t>on</a:t>
            </a:r>
            <a:r>
              <a:rPr spc="-165" dirty="0">
                <a:latin typeface="Arial" panose="020B0604020202020204" pitchFamily="34" charset="0"/>
                <a:cs typeface="Arial" panose="020B0604020202020204" pitchFamily="34" charset="0"/>
              </a:rPr>
              <a:t> </a:t>
            </a:r>
            <a:r>
              <a:rPr spc="-75" dirty="0">
                <a:latin typeface="Arial" panose="020B0604020202020204" pitchFamily="34" charset="0"/>
                <a:cs typeface="Arial" panose="020B0604020202020204" pitchFamily="34" charset="0"/>
              </a:rPr>
              <a:t>A</a:t>
            </a:r>
            <a:r>
              <a:rPr spc="-10" dirty="0">
                <a:latin typeface="Arial" panose="020B0604020202020204" pitchFamily="34" charset="0"/>
                <a:cs typeface="Arial" panose="020B0604020202020204" pitchFamily="34" charset="0"/>
              </a:rPr>
              <a:t>wa</a:t>
            </a:r>
            <a:r>
              <a:rPr spc="-5" dirty="0">
                <a:latin typeface="Arial" panose="020B0604020202020204" pitchFamily="34" charset="0"/>
                <a:cs typeface="Arial" panose="020B0604020202020204" pitchFamily="34" charset="0"/>
              </a:rPr>
              <a:t>rd</a:t>
            </a:r>
            <a:r>
              <a:rPr spc="-295" dirty="0">
                <a:latin typeface="Arial" panose="020B0604020202020204" pitchFamily="34" charset="0"/>
                <a:cs typeface="Arial" panose="020B0604020202020204" pitchFamily="34" charset="0"/>
              </a:rPr>
              <a:t> </a:t>
            </a:r>
            <a:r>
              <a:rPr spc="-260" dirty="0">
                <a:latin typeface="Arial" panose="020B0604020202020204" pitchFamily="34" charset="0"/>
                <a:cs typeface="Arial" panose="020B0604020202020204" pitchFamily="34" charset="0"/>
              </a:rPr>
              <a:t>T</a:t>
            </a:r>
            <a:r>
              <a:rPr spc="-5" dirty="0">
                <a:latin typeface="Arial" panose="020B0604020202020204" pitchFamily="34" charset="0"/>
                <a:cs typeface="Arial" panose="020B0604020202020204" pitchFamily="34" charset="0"/>
              </a:rPr>
              <a:t>r</a:t>
            </a:r>
            <a:r>
              <a:rPr spc="-10" dirty="0">
                <a:latin typeface="Arial" panose="020B0604020202020204" pitchFamily="34" charset="0"/>
                <a:cs typeface="Arial" panose="020B0604020202020204" pitchFamily="34" charset="0"/>
              </a:rPr>
              <a:t>a</a:t>
            </a:r>
            <a:r>
              <a:rPr spc="-5" dirty="0">
                <a:latin typeface="Arial" panose="020B0604020202020204" pitchFamily="34" charset="0"/>
                <a:cs typeface="Arial" panose="020B0604020202020204" pitchFamily="34" charset="0"/>
              </a:rPr>
              <a:t>ns</a:t>
            </a:r>
            <a:r>
              <a:rPr spc="-10" dirty="0">
                <a:latin typeface="Arial" panose="020B0604020202020204" pitchFamily="34" charset="0"/>
                <a:cs typeface="Arial" panose="020B0604020202020204" pitchFamily="34" charset="0"/>
              </a:rPr>
              <a:t>f</a:t>
            </a:r>
            <a:r>
              <a:rPr spc="-5" dirty="0">
                <a:latin typeface="Arial" panose="020B0604020202020204" pitchFamily="34" charset="0"/>
                <a:cs typeface="Arial" panose="020B0604020202020204" pitchFamily="34" charset="0"/>
              </a:rPr>
              <a:t>er</a:t>
            </a:r>
          </a:p>
        </p:txBody>
      </p:sp>
      <p:sp>
        <p:nvSpPr>
          <p:cNvPr id="3" name="object 3"/>
          <p:cNvSpPr txBox="1"/>
          <p:nvPr/>
        </p:nvSpPr>
        <p:spPr>
          <a:xfrm>
            <a:off x="457201" y="1676400"/>
            <a:ext cx="8077200" cy="4523033"/>
          </a:xfrm>
          <a:prstGeom prst="rect">
            <a:avLst/>
          </a:prstGeom>
        </p:spPr>
        <p:txBody>
          <a:bodyPr vert="horz" wrap="square" lIns="0" tIns="97790" rIns="0" bIns="0" rtlCol="0">
            <a:spAutoFit/>
          </a:bodyPr>
          <a:lstStyle/>
          <a:p>
            <a:pPr marL="12700">
              <a:lnSpc>
                <a:spcPct val="100000"/>
              </a:lnSpc>
              <a:spcBef>
                <a:spcPts val="770"/>
              </a:spcBef>
            </a:pPr>
            <a:r>
              <a:rPr sz="2800" spc="-5" dirty="0">
                <a:latin typeface="Corbel"/>
                <a:cs typeface="Corbel"/>
              </a:rPr>
              <a:t>If the</a:t>
            </a:r>
            <a:r>
              <a:rPr sz="2800" spc="-125" dirty="0">
                <a:latin typeface="Corbel"/>
                <a:cs typeface="Corbel"/>
              </a:rPr>
              <a:t> </a:t>
            </a:r>
            <a:r>
              <a:rPr sz="2800" spc="-5" dirty="0">
                <a:latin typeface="Corbel"/>
                <a:cs typeface="Corbel"/>
              </a:rPr>
              <a:t>AmeriCorps</a:t>
            </a:r>
            <a:r>
              <a:rPr sz="2800" spc="5" dirty="0">
                <a:latin typeface="Corbel"/>
                <a:cs typeface="Corbel"/>
              </a:rPr>
              <a:t> </a:t>
            </a:r>
            <a:r>
              <a:rPr sz="2800" spc="-5" dirty="0">
                <a:latin typeface="Corbel"/>
                <a:cs typeface="Corbel"/>
              </a:rPr>
              <a:t>Member</a:t>
            </a:r>
            <a:r>
              <a:rPr sz="2800" spc="10" dirty="0">
                <a:latin typeface="Corbel"/>
                <a:cs typeface="Corbel"/>
              </a:rPr>
              <a:t> </a:t>
            </a:r>
            <a:r>
              <a:rPr sz="2800" spc="-5" dirty="0">
                <a:latin typeface="Corbel"/>
                <a:cs typeface="Corbel"/>
              </a:rPr>
              <a:t>is</a:t>
            </a:r>
            <a:r>
              <a:rPr sz="2800" spc="5" dirty="0">
                <a:latin typeface="Corbel"/>
                <a:cs typeface="Corbel"/>
              </a:rPr>
              <a:t> </a:t>
            </a:r>
            <a:r>
              <a:rPr sz="2800" spc="-5" dirty="0">
                <a:latin typeface="Corbel"/>
                <a:cs typeface="Corbel"/>
              </a:rPr>
              <a:t>age</a:t>
            </a:r>
            <a:r>
              <a:rPr sz="2800" spc="-10" dirty="0">
                <a:latin typeface="Corbel"/>
                <a:cs typeface="Corbel"/>
              </a:rPr>
              <a:t> </a:t>
            </a:r>
            <a:r>
              <a:rPr lang="en-US" sz="2800" b="1" u="sng" spc="-10" dirty="0">
                <a:latin typeface="Corbel"/>
                <a:cs typeface="Corbel"/>
              </a:rPr>
              <a:t>55</a:t>
            </a:r>
            <a:r>
              <a:rPr lang="en-US" sz="2800" b="1" spc="-10" dirty="0">
                <a:latin typeface="Corbel"/>
                <a:cs typeface="Corbel"/>
              </a:rPr>
              <a:t> </a:t>
            </a:r>
            <a:r>
              <a:rPr sz="2800" spc="-5" dirty="0">
                <a:latin typeface="Corbel"/>
                <a:cs typeface="Corbel"/>
              </a:rPr>
              <a:t>or older</a:t>
            </a:r>
            <a:endParaRPr sz="2800" dirty="0">
              <a:latin typeface="Corbel"/>
              <a:cs typeface="Corbel"/>
            </a:endParaRPr>
          </a:p>
          <a:p>
            <a:pPr marL="203835" marR="5080" indent="-191770">
              <a:lnSpc>
                <a:spcPct val="100000"/>
              </a:lnSpc>
              <a:spcBef>
                <a:spcPts val="675"/>
              </a:spcBef>
              <a:tabLst>
                <a:tab pos="5536565" algn="l"/>
                <a:tab pos="5711825" algn="l"/>
              </a:tabLst>
            </a:pPr>
            <a:r>
              <a:rPr sz="2800" b="1" i="1" spc="-5" dirty="0">
                <a:solidFill>
                  <a:srgbClr val="101010"/>
                </a:solidFill>
                <a:latin typeface="Corbel"/>
                <a:cs typeface="Corbel"/>
              </a:rPr>
              <a:t>On</a:t>
            </a:r>
            <a:r>
              <a:rPr sz="2800" b="1" i="1" spc="25" dirty="0">
                <a:solidFill>
                  <a:srgbClr val="101010"/>
                </a:solidFill>
                <a:latin typeface="Corbel"/>
                <a:cs typeface="Corbel"/>
              </a:rPr>
              <a:t> </a:t>
            </a:r>
            <a:r>
              <a:rPr sz="2800" b="1" i="1" spc="-5" dirty="0">
                <a:solidFill>
                  <a:srgbClr val="101010"/>
                </a:solidFill>
                <a:latin typeface="Corbel"/>
                <a:cs typeface="Corbel"/>
              </a:rPr>
              <a:t>or</a:t>
            </a:r>
            <a:r>
              <a:rPr sz="2800" b="1" i="1" spc="10" dirty="0">
                <a:solidFill>
                  <a:srgbClr val="101010"/>
                </a:solidFill>
                <a:latin typeface="Corbel"/>
                <a:cs typeface="Corbel"/>
              </a:rPr>
              <a:t> </a:t>
            </a:r>
            <a:r>
              <a:rPr sz="2800" b="1" i="1" spc="-5" dirty="0">
                <a:solidFill>
                  <a:srgbClr val="101010"/>
                </a:solidFill>
                <a:latin typeface="Corbel"/>
                <a:cs typeface="Corbel"/>
              </a:rPr>
              <a:t>before</a:t>
            </a:r>
            <a:r>
              <a:rPr sz="2800" b="1" i="1" dirty="0">
                <a:solidFill>
                  <a:srgbClr val="101010"/>
                </a:solidFill>
                <a:latin typeface="Corbel"/>
                <a:cs typeface="Corbel"/>
              </a:rPr>
              <a:t> </a:t>
            </a:r>
            <a:r>
              <a:rPr sz="2800" b="1" i="1" spc="-5" dirty="0">
                <a:solidFill>
                  <a:srgbClr val="101010"/>
                </a:solidFill>
                <a:latin typeface="Corbel"/>
                <a:cs typeface="Corbel"/>
              </a:rPr>
              <a:t>their</a:t>
            </a:r>
            <a:r>
              <a:rPr sz="2800" b="1" i="1" dirty="0">
                <a:solidFill>
                  <a:srgbClr val="101010"/>
                </a:solidFill>
                <a:latin typeface="Corbel"/>
                <a:cs typeface="Corbel"/>
              </a:rPr>
              <a:t> </a:t>
            </a:r>
            <a:r>
              <a:rPr sz="2800" b="1" i="1" spc="-5" dirty="0">
                <a:solidFill>
                  <a:srgbClr val="101010"/>
                </a:solidFill>
                <a:latin typeface="Corbel"/>
                <a:cs typeface="Corbel"/>
              </a:rPr>
              <a:t>day</a:t>
            </a:r>
            <a:r>
              <a:rPr sz="2800" b="1" i="1" spc="25" dirty="0">
                <a:solidFill>
                  <a:srgbClr val="101010"/>
                </a:solidFill>
                <a:latin typeface="Corbel"/>
                <a:cs typeface="Corbel"/>
              </a:rPr>
              <a:t> </a:t>
            </a:r>
            <a:r>
              <a:rPr sz="2800" b="1" i="1" spc="-5" dirty="0">
                <a:solidFill>
                  <a:srgbClr val="101010"/>
                </a:solidFill>
                <a:latin typeface="Corbel"/>
                <a:cs typeface="Corbel"/>
              </a:rPr>
              <a:t>of</a:t>
            </a:r>
            <a:r>
              <a:rPr sz="2800" b="1" i="1" spc="25" dirty="0">
                <a:solidFill>
                  <a:srgbClr val="101010"/>
                </a:solidFill>
                <a:latin typeface="Corbel"/>
                <a:cs typeface="Corbel"/>
              </a:rPr>
              <a:t> </a:t>
            </a:r>
            <a:r>
              <a:rPr sz="2800" b="1" i="1" spc="-10" dirty="0">
                <a:solidFill>
                  <a:srgbClr val="101010"/>
                </a:solidFill>
                <a:latin typeface="Corbel"/>
                <a:cs typeface="Corbel"/>
              </a:rPr>
              <a:t>enrollment</a:t>
            </a:r>
            <a:r>
              <a:rPr lang="en-US" sz="2800" b="1" i="1" spc="-10" dirty="0">
                <a:solidFill>
                  <a:srgbClr val="101010"/>
                </a:solidFill>
                <a:latin typeface="Corbel"/>
                <a:cs typeface="Corbel"/>
              </a:rPr>
              <a:t>	</a:t>
            </a:r>
            <a:r>
              <a:rPr sz="2800" spc="-5" dirty="0">
                <a:latin typeface="Corbel"/>
                <a:cs typeface="Corbel"/>
              </a:rPr>
              <a:t>in</a:t>
            </a:r>
            <a:r>
              <a:rPr sz="2800" dirty="0">
                <a:latin typeface="Corbel"/>
                <a:cs typeface="Corbel"/>
              </a:rPr>
              <a:t> </a:t>
            </a:r>
            <a:r>
              <a:rPr sz="2800" spc="-5" dirty="0">
                <a:latin typeface="Corbel"/>
                <a:cs typeface="Corbel"/>
              </a:rPr>
              <a:t>an </a:t>
            </a:r>
            <a:r>
              <a:rPr sz="2800" dirty="0">
                <a:latin typeface="Corbel"/>
                <a:cs typeface="Corbel"/>
              </a:rPr>
              <a:t> </a:t>
            </a:r>
            <a:r>
              <a:rPr sz="2800" spc="-5" dirty="0">
                <a:latin typeface="Corbel"/>
                <a:cs typeface="Corbel"/>
              </a:rPr>
              <a:t>AmeriCorps</a:t>
            </a:r>
            <a:r>
              <a:rPr sz="2800" spc="25" dirty="0">
                <a:latin typeface="Corbel"/>
                <a:cs typeface="Corbel"/>
              </a:rPr>
              <a:t> </a:t>
            </a:r>
            <a:r>
              <a:rPr sz="2800" spc="-5" dirty="0">
                <a:latin typeface="Corbel"/>
                <a:cs typeface="Corbel"/>
              </a:rPr>
              <a:t>state/National</a:t>
            </a:r>
            <a:r>
              <a:rPr sz="2800" spc="50" dirty="0">
                <a:latin typeface="Corbel"/>
                <a:cs typeface="Corbel"/>
              </a:rPr>
              <a:t> </a:t>
            </a:r>
            <a:r>
              <a:rPr sz="2800" spc="-5" dirty="0">
                <a:latin typeface="Corbel"/>
                <a:cs typeface="Corbel"/>
              </a:rPr>
              <a:t>program,</a:t>
            </a:r>
            <a:r>
              <a:rPr lang="en-US" sz="2800" spc="-5" dirty="0">
                <a:latin typeface="Corbel"/>
                <a:cs typeface="Corbel"/>
              </a:rPr>
              <a:t> </a:t>
            </a:r>
            <a:r>
              <a:rPr sz="2800" spc="-5" dirty="0">
                <a:latin typeface="Corbel"/>
                <a:cs typeface="Corbel"/>
              </a:rPr>
              <a:t>the award </a:t>
            </a:r>
            <a:r>
              <a:rPr sz="2800" dirty="0">
                <a:latin typeface="Corbel"/>
                <a:cs typeface="Corbel"/>
              </a:rPr>
              <a:t> </a:t>
            </a:r>
            <a:r>
              <a:rPr sz="2800" spc="-10" dirty="0">
                <a:latin typeface="Corbel"/>
                <a:cs typeface="Corbel"/>
              </a:rPr>
              <a:t>may</a:t>
            </a:r>
            <a:r>
              <a:rPr sz="2800" spc="10" dirty="0">
                <a:latin typeface="Corbel"/>
                <a:cs typeface="Corbel"/>
              </a:rPr>
              <a:t> </a:t>
            </a:r>
            <a:r>
              <a:rPr sz="2800" spc="-5" dirty="0">
                <a:latin typeface="Corbel"/>
                <a:cs typeface="Corbel"/>
              </a:rPr>
              <a:t>be</a:t>
            </a:r>
            <a:r>
              <a:rPr sz="2800" spc="-10" dirty="0">
                <a:latin typeface="Corbel"/>
                <a:cs typeface="Corbel"/>
              </a:rPr>
              <a:t> </a:t>
            </a:r>
            <a:r>
              <a:rPr sz="2800" spc="-5" dirty="0">
                <a:latin typeface="Corbel"/>
                <a:cs typeface="Corbel"/>
              </a:rPr>
              <a:t>transferred</a:t>
            </a:r>
            <a:r>
              <a:rPr sz="2800" spc="15" dirty="0">
                <a:latin typeface="Corbel"/>
                <a:cs typeface="Corbel"/>
              </a:rPr>
              <a:t> </a:t>
            </a:r>
            <a:r>
              <a:rPr sz="2800" spc="-5" dirty="0">
                <a:latin typeface="Corbel"/>
                <a:cs typeface="Corbel"/>
              </a:rPr>
              <a:t>once to</a:t>
            </a:r>
            <a:r>
              <a:rPr sz="2800" dirty="0">
                <a:latin typeface="Corbel"/>
                <a:cs typeface="Corbel"/>
              </a:rPr>
              <a:t> </a:t>
            </a:r>
            <a:r>
              <a:rPr sz="2800" spc="-5" dirty="0">
                <a:latin typeface="Corbel"/>
                <a:cs typeface="Corbel"/>
              </a:rPr>
              <a:t>a</a:t>
            </a:r>
            <a:r>
              <a:rPr sz="2800" dirty="0">
                <a:latin typeface="Corbel"/>
                <a:cs typeface="Corbel"/>
              </a:rPr>
              <a:t> </a:t>
            </a:r>
            <a:r>
              <a:rPr sz="2800" b="1" spc="-5" dirty="0">
                <a:solidFill>
                  <a:srgbClr val="181818"/>
                </a:solidFill>
                <a:latin typeface="Corbel"/>
                <a:cs typeface="Corbel"/>
              </a:rPr>
              <a:t>child</a:t>
            </a:r>
            <a:r>
              <a:rPr sz="2800" spc="-5" dirty="0">
                <a:latin typeface="Corbel"/>
                <a:cs typeface="Corbel"/>
              </a:rPr>
              <a:t>,</a:t>
            </a:r>
            <a:r>
              <a:rPr sz="2800" spc="20" dirty="0">
                <a:latin typeface="Corbel"/>
                <a:cs typeface="Corbel"/>
              </a:rPr>
              <a:t> </a:t>
            </a:r>
            <a:r>
              <a:rPr sz="2800" b="1" spc="-5" dirty="0">
                <a:latin typeface="Corbel"/>
                <a:cs typeface="Corbel"/>
              </a:rPr>
              <a:t>grandchild</a:t>
            </a:r>
            <a:r>
              <a:rPr sz="2800" spc="-5" dirty="0">
                <a:latin typeface="Corbel"/>
                <a:cs typeface="Corbel"/>
              </a:rPr>
              <a:t>, </a:t>
            </a:r>
            <a:r>
              <a:rPr sz="2800" dirty="0">
                <a:latin typeface="Corbel"/>
                <a:cs typeface="Corbel"/>
              </a:rPr>
              <a:t> </a:t>
            </a:r>
            <a:r>
              <a:rPr sz="2800" b="1" spc="-10" dirty="0">
                <a:latin typeface="Corbel"/>
                <a:cs typeface="Corbel"/>
              </a:rPr>
              <a:t>foster</a:t>
            </a:r>
            <a:r>
              <a:rPr sz="2800" b="1" spc="30" dirty="0">
                <a:latin typeface="Corbel"/>
                <a:cs typeface="Corbel"/>
              </a:rPr>
              <a:t> </a:t>
            </a:r>
            <a:r>
              <a:rPr sz="2800" b="1" spc="-5" dirty="0">
                <a:latin typeface="Corbel"/>
                <a:cs typeface="Corbel"/>
              </a:rPr>
              <a:t>child,</a:t>
            </a:r>
            <a:r>
              <a:rPr sz="2800" b="1" spc="10" dirty="0">
                <a:latin typeface="Corbel"/>
                <a:cs typeface="Corbel"/>
              </a:rPr>
              <a:t> </a:t>
            </a:r>
            <a:r>
              <a:rPr sz="2800" b="1" spc="-5" dirty="0">
                <a:latin typeface="Corbel"/>
                <a:cs typeface="Corbel"/>
              </a:rPr>
              <a:t>or step</a:t>
            </a:r>
            <a:r>
              <a:rPr sz="2800" b="1" spc="20" dirty="0">
                <a:latin typeface="Corbel"/>
                <a:cs typeface="Corbel"/>
              </a:rPr>
              <a:t> </a:t>
            </a:r>
            <a:r>
              <a:rPr sz="2800" b="1" spc="-5" dirty="0">
                <a:latin typeface="Corbel"/>
                <a:cs typeface="Corbel"/>
              </a:rPr>
              <a:t>child</a:t>
            </a:r>
            <a:r>
              <a:rPr sz="2800" b="1" spc="5" dirty="0">
                <a:latin typeface="Corbel"/>
                <a:cs typeface="Corbel"/>
              </a:rPr>
              <a:t> </a:t>
            </a:r>
            <a:r>
              <a:rPr sz="2800" spc="-5" dirty="0">
                <a:latin typeface="Corbel"/>
                <a:cs typeface="Corbel"/>
              </a:rPr>
              <a:t>and</a:t>
            </a:r>
            <a:r>
              <a:rPr sz="2800" spc="10" dirty="0">
                <a:latin typeface="Corbel"/>
                <a:cs typeface="Corbel"/>
              </a:rPr>
              <a:t> </a:t>
            </a:r>
            <a:r>
              <a:rPr sz="2800" spc="-5" dirty="0">
                <a:latin typeface="Corbel"/>
                <a:cs typeface="Corbel"/>
              </a:rPr>
              <a:t>is</a:t>
            </a:r>
            <a:r>
              <a:rPr sz="2800" spc="10" dirty="0">
                <a:latin typeface="Corbel"/>
                <a:cs typeface="Corbel"/>
              </a:rPr>
              <a:t> </a:t>
            </a:r>
            <a:r>
              <a:rPr sz="2800" spc="-10" dirty="0">
                <a:latin typeface="Corbel"/>
                <a:cs typeface="Corbel"/>
              </a:rPr>
              <a:t>held</a:t>
            </a:r>
            <a:r>
              <a:rPr sz="2800" dirty="0">
                <a:latin typeface="Corbel"/>
                <a:cs typeface="Corbel"/>
              </a:rPr>
              <a:t> </a:t>
            </a:r>
            <a:r>
              <a:rPr sz="2800" spc="-5" dirty="0">
                <a:latin typeface="Corbel"/>
                <a:cs typeface="Corbel"/>
              </a:rPr>
              <a:t>at</a:t>
            </a:r>
            <a:r>
              <a:rPr sz="2800" spc="5" dirty="0">
                <a:latin typeface="Corbel"/>
                <a:cs typeface="Corbel"/>
              </a:rPr>
              <a:t> </a:t>
            </a:r>
            <a:r>
              <a:rPr sz="2800" spc="-5" dirty="0">
                <a:latin typeface="Corbel"/>
                <a:cs typeface="Corbel"/>
              </a:rPr>
              <a:t>the</a:t>
            </a:r>
            <a:r>
              <a:rPr sz="2800" dirty="0">
                <a:latin typeface="Corbel"/>
                <a:cs typeface="Corbel"/>
              </a:rPr>
              <a:t> </a:t>
            </a:r>
            <a:r>
              <a:rPr sz="2800" spc="-5" dirty="0">
                <a:latin typeface="Corbel"/>
                <a:cs typeface="Corbel"/>
              </a:rPr>
              <a:t>NST</a:t>
            </a:r>
            <a:r>
              <a:rPr sz="2800" spc="10" dirty="0">
                <a:latin typeface="Corbel"/>
                <a:cs typeface="Corbel"/>
              </a:rPr>
              <a:t> </a:t>
            </a:r>
            <a:r>
              <a:rPr sz="2800" spc="-5" dirty="0">
                <a:latin typeface="Corbel"/>
                <a:cs typeface="Corbel"/>
              </a:rPr>
              <a:t>for </a:t>
            </a:r>
            <a:r>
              <a:rPr sz="2800" spc="-545" dirty="0">
                <a:latin typeface="Corbel"/>
                <a:cs typeface="Corbel"/>
              </a:rPr>
              <a:t> </a:t>
            </a:r>
            <a:r>
              <a:rPr sz="2800" dirty="0">
                <a:latin typeface="Corbel"/>
                <a:cs typeface="Corbel"/>
              </a:rPr>
              <a:t>up </a:t>
            </a:r>
            <a:r>
              <a:rPr sz="2800" spc="-5" dirty="0">
                <a:latin typeface="Corbel"/>
                <a:cs typeface="Corbel"/>
              </a:rPr>
              <a:t>to</a:t>
            </a:r>
            <a:r>
              <a:rPr sz="2800" dirty="0">
                <a:latin typeface="Corbel"/>
                <a:cs typeface="Corbel"/>
              </a:rPr>
              <a:t> </a:t>
            </a:r>
            <a:r>
              <a:rPr lang="en-US" sz="2800" b="1" u="sng" spc="-5" dirty="0">
                <a:latin typeface="Corbel"/>
                <a:cs typeface="Corbel"/>
              </a:rPr>
              <a:t>10 </a:t>
            </a:r>
            <a:r>
              <a:rPr sz="2800" b="1" u="sng" spc="-5" dirty="0">
                <a:latin typeface="Corbel"/>
                <a:cs typeface="Corbel"/>
              </a:rPr>
              <a:t>years</a:t>
            </a:r>
            <a:r>
              <a:rPr sz="2800" b="1" spc="-5" dirty="0">
                <a:latin typeface="Corbel"/>
                <a:cs typeface="Corbel"/>
              </a:rPr>
              <a:t>.</a:t>
            </a:r>
            <a:endParaRPr sz="2800" dirty="0">
              <a:latin typeface="Corbel"/>
              <a:cs typeface="Corbel"/>
            </a:endParaRPr>
          </a:p>
          <a:p>
            <a:pPr>
              <a:lnSpc>
                <a:spcPct val="100000"/>
              </a:lnSpc>
              <a:spcBef>
                <a:spcPts val="25"/>
              </a:spcBef>
            </a:pPr>
            <a:endParaRPr sz="2800" dirty="0">
              <a:latin typeface="Corbel"/>
              <a:cs typeface="Corbel"/>
            </a:endParaRPr>
          </a:p>
          <a:p>
            <a:pPr marL="12700">
              <a:lnSpc>
                <a:spcPct val="100000"/>
              </a:lnSpc>
            </a:pPr>
            <a:r>
              <a:rPr sz="2800" spc="-10" dirty="0">
                <a:latin typeface="Corbel"/>
                <a:cs typeface="Corbel"/>
              </a:rPr>
              <a:t>The</a:t>
            </a:r>
            <a:r>
              <a:rPr sz="2800" dirty="0">
                <a:latin typeface="Corbel"/>
                <a:cs typeface="Corbel"/>
              </a:rPr>
              <a:t> </a:t>
            </a:r>
            <a:r>
              <a:rPr sz="2800" spc="-5" dirty="0">
                <a:latin typeface="Corbel"/>
                <a:cs typeface="Corbel"/>
              </a:rPr>
              <a:t>transferee</a:t>
            </a:r>
            <a:r>
              <a:rPr sz="2800" spc="5" dirty="0">
                <a:latin typeface="Corbel"/>
                <a:cs typeface="Corbel"/>
              </a:rPr>
              <a:t> </a:t>
            </a:r>
            <a:r>
              <a:rPr sz="2800" spc="-5" dirty="0">
                <a:latin typeface="Corbel"/>
                <a:cs typeface="Corbel"/>
              </a:rPr>
              <a:t>or</a:t>
            </a:r>
            <a:r>
              <a:rPr sz="2800" spc="5" dirty="0">
                <a:latin typeface="Corbel"/>
                <a:cs typeface="Corbel"/>
              </a:rPr>
              <a:t> </a:t>
            </a:r>
            <a:r>
              <a:rPr sz="2800" spc="-5" dirty="0">
                <a:latin typeface="Corbel"/>
                <a:cs typeface="Corbel"/>
              </a:rPr>
              <a:t>designated</a:t>
            </a:r>
            <a:r>
              <a:rPr sz="2800" spc="15" dirty="0">
                <a:latin typeface="Corbel"/>
                <a:cs typeface="Corbel"/>
              </a:rPr>
              <a:t> </a:t>
            </a:r>
            <a:r>
              <a:rPr sz="2800" spc="-5" dirty="0">
                <a:latin typeface="Corbel"/>
                <a:cs typeface="Corbel"/>
              </a:rPr>
              <a:t>individual</a:t>
            </a:r>
            <a:r>
              <a:rPr sz="2800" dirty="0">
                <a:latin typeface="Corbel"/>
                <a:cs typeface="Corbel"/>
              </a:rPr>
              <a:t> </a:t>
            </a:r>
            <a:r>
              <a:rPr sz="2800" b="1" spc="-5" dirty="0">
                <a:solidFill>
                  <a:srgbClr val="101010"/>
                </a:solidFill>
                <a:latin typeface="Corbel"/>
                <a:cs typeface="Corbel"/>
              </a:rPr>
              <a:t>must</a:t>
            </a:r>
            <a:r>
              <a:rPr sz="2800" b="1" spc="10" dirty="0">
                <a:solidFill>
                  <a:srgbClr val="101010"/>
                </a:solidFill>
                <a:latin typeface="Corbel"/>
                <a:cs typeface="Corbel"/>
              </a:rPr>
              <a:t> </a:t>
            </a:r>
            <a:r>
              <a:rPr sz="2800" b="1" spc="-10" dirty="0">
                <a:solidFill>
                  <a:srgbClr val="101010"/>
                </a:solidFill>
                <a:latin typeface="Corbel"/>
                <a:cs typeface="Corbel"/>
              </a:rPr>
              <a:t>be</a:t>
            </a:r>
            <a:r>
              <a:rPr sz="2800" spc="-10" dirty="0">
                <a:latin typeface="Corbel"/>
                <a:cs typeface="Corbel"/>
              </a:rPr>
              <a:t>:</a:t>
            </a:r>
            <a:endParaRPr sz="2800" dirty="0">
              <a:latin typeface="Corbel"/>
              <a:cs typeface="Corbel"/>
            </a:endParaRPr>
          </a:p>
          <a:p>
            <a:pPr marL="396240" marR="65405" indent="-287020">
              <a:lnSpc>
                <a:spcPct val="100000"/>
              </a:lnSpc>
              <a:spcBef>
                <a:spcPts val="200"/>
              </a:spcBef>
              <a:buClr>
                <a:srgbClr val="8D1414"/>
              </a:buClr>
              <a:buSzPct val="144642"/>
              <a:buFont typeface="Verdana"/>
              <a:buChar char="◦"/>
              <a:tabLst>
                <a:tab pos="396875" algn="l"/>
              </a:tabLst>
            </a:pPr>
            <a:r>
              <a:rPr sz="2800" spc="-5" dirty="0">
                <a:latin typeface="Corbel"/>
                <a:cs typeface="Corbel"/>
              </a:rPr>
              <a:t>A</a:t>
            </a:r>
            <a:r>
              <a:rPr sz="2800" dirty="0">
                <a:latin typeface="Corbel"/>
                <a:cs typeface="Corbel"/>
              </a:rPr>
              <a:t> </a:t>
            </a:r>
            <a:r>
              <a:rPr sz="2800" b="1" spc="-5" dirty="0">
                <a:latin typeface="Corbel"/>
                <a:cs typeface="Corbel"/>
              </a:rPr>
              <a:t>citizen,</a:t>
            </a:r>
            <a:r>
              <a:rPr sz="2800" b="1" spc="25" dirty="0">
                <a:latin typeface="Corbel"/>
                <a:cs typeface="Corbel"/>
              </a:rPr>
              <a:t> </a:t>
            </a:r>
            <a:r>
              <a:rPr sz="2800" b="1" spc="-5" dirty="0">
                <a:latin typeface="Corbel"/>
                <a:cs typeface="Corbel"/>
              </a:rPr>
              <a:t>national</a:t>
            </a:r>
            <a:r>
              <a:rPr sz="2800" b="1" spc="25" dirty="0">
                <a:latin typeface="Corbel"/>
                <a:cs typeface="Corbel"/>
              </a:rPr>
              <a:t> </a:t>
            </a:r>
            <a:r>
              <a:rPr sz="2800" b="1" spc="-5" dirty="0">
                <a:latin typeface="Corbel"/>
                <a:cs typeface="Corbel"/>
              </a:rPr>
              <a:t>or</a:t>
            </a:r>
            <a:r>
              <a:rPr sz="2800" b="1" spc="-10" dirty="0">
                <a:latin typeface="Corbel"/>
                <a:cs typeface="Corbel"/>
              </a:rPr>
              <a:t> </a:t>
            </a:r>
            <a:r>
              <a:rPr sz="2800" b="1" spc="-5" dirty="0">
                <a:latin typeface="Corbel"/>
                <a:cs typeface="Corbel"/>
              </a:rPr>
              <a:t>lawful</a:t>
            </a:r>
            <a:r>
              <a:rPr sz="2800" b="1" spc="25" dirty="0">
                <a:latin typeface="Corbel"/>
                <a:cs typeface="Corbel"/>
              </a:rPr>
              <a:t> </a:t>
            </a:r>
            <a:r>
              <a:rPr sz="2800" b="1" spc="-10" dirty="0">
                <a:latin typeface="Corbel"/>
                <a:cs typeface="Corbel"/>
              </a:rPr>
              <a:t>permanent</a:t>
            </a:r>
            <a:r>
              <a:rPr sz="2800" b="1" spc="15" dirty="0">
                <a:latin typeface="Corbel"/>
                <a:cs typeface="Corbel"/>
              </a:rPr>
              <a:t> </a:t>
            </a:r>
            <a:r>
              <a:rPr sz="2800" b="1" spc="-10" dirty="0">
                <a:latin typeface="Corbel"/>
                <a:cs typeface="Corbel"/>
              </a:rPr>
              <a:t>resident </a:t>
            </a:r>
            <a:r>
              <a:rPr sz="2800" b="1" spc="-560" dirty="0">
                <a:latin typeface="Corbel"/>
                <a:cs typeface="Corbel"/>
              </a:rPr>
              <a:t> </a:t>
            </a:r>
            <a:r>
              <a:rPr sz="2800" b="1" spc="-5" dirty="0">
                <a:latin typeface="Corbel"/>
                <a:cs typeface="Corbel"/>
              </a:rPr>
              <a:t>alien</a:t>
            </a:r>
            <a:r>
              <a:rPr sz="2800" b="1" dirty="0">
                <a:latin typeface="Corbel"/>
                <a:cs typeface="Corbel"/>
              </a:rPr>
              <a:t> </a:t>
            </a:r>
            <a:r>
              <a:rPr sz="2800" b="1" spc="-5" dirty="0">
                <a:latin typeface="Corbel"/>
                <a:cs typeface="Corbel"/>
              </a:rPr>
              <a:t>of</a:t>
            </a:r>
            <a:r>
              <a:rPr sz="2800" b="1" spc="15" dirty="0">
                <a:latin typeface="Corbel"/>
                <a:cs typeface="Corbel"/>
              </a:rPr>
              <a:t> </a:t>
            </a:r>
            <a:r>
              <a:rPr sz="2800" b="1" spc="-10" dirty="0">
                <a:latin typeface="Corbel"/>
                <a:cs typeface="Corbel"/>
              </a:rPr>
              <a:t>the</a:t>
            </a:r>
            <a:r>
              <a:rPr sz="2800" b="1" spc="-80" dirty="0">
                <a:latin typeface="Corbel"/>
                <a:cs typeface="Corbel"/>
              </a:rPr>
              <a:t> </a:t>
            </a:r>
            <a:r>
              <a:rPr sz="2800" b="1" spc="-30" dirty="0">
                <a:latin typeface="Corbel"/>
                <a:cs typeface="Corbel"/>
              </a:rPr>
              <a:t>U.S.</a:t>
            </a:r>
            <a:endParaRPr sz="2800" dirty="0">
              <a:latin typeface="Corbel"/>
              <a:cs typeface="Corbe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57200" y="1738489"/>
            <a:ext cx="8077200" cy="4637782"/>
          </a:xfrm>
          <a:prstGeom prst="rect">
            <a:avLst/>
          </a:prstGeom>
        </p:spPr>
        <p:txBody>
          <a:bodyPr vert="horz" wrap="square" lIns="0" tIns="49530" rIns="0" bIns="0" rtlCol="0">
            <a:noAutofit/>
          </a:bodyPr>
          <a:lstStyle/>
          <a:p>
            <a:pPr marL="299085" marR="5080" indent="-287020">
              <a:lnSpc>
                <a:spcPts val="2380"/>
              </a:lnSpc>
              <a:spcBef>
                <a:spcPts val="390"/>
              </a:spcBef>
              <a:buClr>
                <a:srgbClr val="8D1414"/>
              </a:buClr>
              <a:buSzPct val="145454"/>
              <a:buFont typeface="Arial"/>
              <a:buChar char="•"/>
              <a:tabLst>
                <a:tab pos="299720" algn="l"/>
              </a:tabLst>
            </a:pPr>
            <a:r>
              <a:rPr lang="en-US" sz="2200" spc="-5" dirty="0">
                <a:latin typeface="Corbel"/>
                <a:cs typeface="Corbel"/>
              </a:rPr>
              <a:t>Many </a:t>
            </a:r>
            <a:r>
              <a:rPr sz="2200" spc="-10" dirty="0">
                <a:latin typeface="Corbel"/>
                <a:cs typeface="Corbel"/>
              </a:rPr>
              <a:t>colleges</a:t>
            </a:r>
            <a:r>
              <a:rPr sz="2200" spc="30" dirty="0">
                <a:latin typeface="Corbel"/>
                <a:cs typeface="Corbel"/>
              </a:rPr>
              <a:t> </a:t>
            </a:r>
            <a:r>
              <a:rPr sz="2200" spc="-5" dirty="0">
                <a:latin typeface="Corbel"/>
                <a:cs typeface="Corbel"/>
              </a:rPr>
              <a:t>and</a:t>
            </a:r>
            <a:r>
              <a:rPr sz="2200" spc="-10" dirty="0">
                <a:latin typeface="Corbel"/>
                <a:cs typeface="Corbel"/>
              </a:rPr>
              <a:t> </a:t>
            </a:r>
            <a:r>
              <a:rPr sz="2200" spc="-5" dirty="0">
                <a:latin typeface="Corbel"/>
                <a:cs typeface="Corbel"/>
              </a:rPr>
              <a:t>universities</a:t>
            </a:r>
            <a:r>
              <a:rPr sz="2200" spc="30" dirty="0">
                <a:latin typeface="Corbel"/>
                <a:cs typeface="Corbel"/>
              </a:rPr>
              <a:t> </a:t>
            </a:r>
            <a:r>
              <a:rPr sz="2200" spc="-5" dirty="0">
                <a:latin typeface="Corbel"/>
                <a:cs typeface="Corbel"/>
              </a:rPr>
              <a:t>around</a:t>
            </a:r>
            <a:r>
              <a:rPr sz="2200" spc="-10" dirty="0">
                <a:latin typeface="Corbel"/>
                <a:cs typeface="Corbel"/>
              </a:rPr>
              <a:t> </a:t>
            </a:r>
            <a:r>
              <a:rPr sz="2200" spc="-5" dirty="0">
                <a:latin typeface="Corbel"/>
                <a:cs typeface="Corbel"/>
              </a:rPr>
              <a:t>the</a:t>
            </a:r>
            <a:r>
              <a:rPr sz="2200" spc="5" dirty="0">
                <a:latin typeface="Corbel"/>
                <a:cs typeface="Corbel"/>
              </a:rPr>
              <a:t> </a:t>
            </a:r>
            <a:r>
              <a:rPr sz="2200" spc="-5" dirty="0">
                <a:latin typeface="Corbel"/>
                <a:cs typeface="Corbel"/>
              </a:rPr>
              <a:t>country provide a match </a:t>
            </a:r>
            <a:r>
              <a:rPr sz="2200" dirty="0">
                <a:latin typeface="Corbel"/>
                <a:cs typeface="Corbel"/>
              </a:rPr>
              <a:t>to </a:t>
            </a:r>
            <a:r>
              <a:rPr sz="2200" spc="-5" dirty="0">
                <a:latin typeface="Corbel"/>
                <a:cs typeface="Corbel"/>
              </a:rPr>
              <a:t>the education award.</a:t>
            </a:r>
            <a:r>
              <a:rPr sz="2200" dirty="0">
                <a:latin typeface="Corbel"/>
                <a:cs typeface="Corbel"/>
              </a:rPr>
              <a:t> </a:t>
            </a:r>
            <a:r>
              <a:rPr sz="2200" spc="-5" dirty="0">
                <a:latin typeface="Corbel"/>
                <a:cs typeface="Corbel"/>
              </a:rPr>
              <a:t>The </a:t>
            </a:r>
            <a:r>
              <a:rPr sz="2200" spc="-10" dirty="0">
                <a:latin typeface="Corbel"/>
                <a:cs typeface="Corbel"/>
              </a:rPr>
              <a:t>full </a:t>
            </a:r>
            <a:r>
              <a:rPr sz="2200" spc="-5" dirty="0">
                <a:latin typeface="Corbel"/>
                <a:cs typeface="Corbel"/>
              </a:rPr>
              <a:t>list </a:t>
            </a:r>
            <a:r>
              <a:rPr sz="2200" spc="-10" dirty="0">
                <a:latin typeface="Corbel"/>
                <a:cs typeface="Corbel"/>
              </a:rPr>
              <a:t>is </a:t>
            </a:r>
            <a:r>
              <a:rPr sz="2200" dirty="0">
                <a:latin typeface="Corbel"/>
                <a:cs typeface="Corbel"/>
              </a:rPr>
              <a:t>on </a:t>
            </a:r>
            <a:r>
              <a:rPr sz="2200" spc="-430" dirty="0">
                <a:latin typeface="Corbel"/>
                <a:cs typeface="Corbel"/>
              </a:rPr>
              <a:t> </a:t>
            </a:r>
            <a:r>
              <a:rPr sz="2200" spc="-5" dirty="0">
                <a:latin typeface="Corbel"/>
                <a:cs typeface="Corbel"/>
              </a:rPr>
              <a:t>the</a:t>
            </a:r>
            <a:r>
              <a:rPr sz="2200" spc="10" dirty="0">
                <a:latin typeface="Corbel"/>
                <a:cs typeface="Corbel"/>
              </a:rPr>
              <a:t> </a:t>
            </a:r>
            <a:r>
              <a:rPr lang="en-US" sz="2200" spc="-5" dirty="0">
                <a:latin typeface="Corbel"/>
                <a:cs typeface="Corbel"/>
              </a:rPr>
              <a:t>AmeriCorps </a:t>
            </a:r>
            <a:r>
              <a:rPr sz="2200" spc="-5" dirty="0">
                <a:latin typeface="Corbel"/>
                <a:cs typeface="Corbel"/>
              </a:rPr>
              <a:t>website</a:t>
            </a:r>
            <a:r>
              <a:rPr lang="en-US" sz="2200" spc="-5" dirty="0">
                <a:latin typeface="Corbel"/>
                <a:cs typeface="Corbel"/>
              </a:rPr>
              <a:t>:</a:t>
            </a:r>
            <a:r>
              <a:rPr sz="2200" dirty="0">
                <a:solidFill>
                  <a:srgbClr val="E36315"/>
                </a:solidFill>
                <a:latin typeface="Corbel"/>
                <a:cs typeface="Corbel"/>
              </a:rPr>
              <a:t> </a:t>
            </a:r>
            <a:r>
              <a:rPr lang="en-US" sz="2200" u="heavy" spc="-5" dirty="0">
                <a:solidFill>
                  <a:srgbClr val="E36315"/>
                </a:solidFill>
                <a:uFill>
                  <a:solidFill>
                    <a:srgbClr val="E36315"/>
                  </a:solidFill>
                </a:uFill>
                <a:latin typeface="Corbel"/>
                <a:cs typeface="Corbel"/>
                <a:hlinkClick r:id="rId3"/>
              </a:rPr>
              <a:t>Schools of National Service search</a:t>
            </a:r>
            <a:endParaRPr sz="2200" dirty="0">
              <a:latin typeface="Corbel"/>
              <a:cs typeface="Corbel"/>
            </a:endParaRPr>
          </a:p>
          <a:p>
            <a:pPr marL="299085" indent="-287020">
              <a:lnSpc>
                <a:spcPct val="100000"/>
              </a:lnSpc>
              <a:spcBef>
                <a:spcPts val="815"/>
              </a:spcBef>
              <a:buClr>
                <a:srgbClr val="8D1414"/>
              </a:buClr>
              <a:buSzPct val="145454"/>
              <a:buFont typeface="Arial"/>
              <a:buChar char="•"/>
              <a:tabLst>
                <a:tab pos="299720" algn="l"/>
              </a:tabLst>
            </a:pPr>
            <a:r>
              <a:rPr sz="2200" spc="-5" dirty="0">
                <a:latin typeface="Corbel"/>
                <a:cs typeface="Corbel"/>
              </a:rPr>
              <a:t>NJ</a:t>
            </a:r>
            <a:r>
              <a:rPr sz="2200" dirty="0">
                <a:latin typeface="Corbel"/>
                <a:cs typeface="Corbel"/>
              </a:rPr>
              <a:t> </a:t>
            </a:r>
            <a:r>
              <a:rPr sz="2200" spc="-10" dirty="0">
                <a:latin typeface="Corbel"/>
                <a:cs typeface="Corbel"/>
              </a:rPr>
              <a:t>colleges</a:t>
            </a:r>
            <a:r>
              <a:rPr sz="2200" spc="25" dirty="0">
                <a:latin typeface="Corbel"/>
                <a:cs typeface="Corbel"/>
              </a:rPr>
              <a:t> </a:t>
            </a:r>
            <a:r>
              <a:rPr sz="2200" spc="-5" dirty="0">
                <a:latin typeface="Corbel"/>
                <a:cs typeface="Corbel"/>
              </a:rPr>
              <a:t>that</a:t>
            </a:r>
            <a:r>
              <a:rPr sz="2200" spc="5" dirty="0">
                <a:latin typeface="Corbel"/>
                <a:cs typeface="Corbel"/>
              </a:rPr>
              <a:t> </a:t>
            </a:r>
            <a:r>
              <a:rPr sz="2200" spc="-5" dirty="0">
                <a:latin typeface="Corbel"/>
                <a:cs typeface="Corbel"/>
              </a:rPr>
              <a:t>match</a:t>
            </a:r>
            <a:r>
              <a:rPr sz="2200" spc="-15" dirty="0">
                <a:latin typeface="Corbel"/>
                <a:cs typeface="Corbel"/>
              </a:rPr>
              <a:t> </a:t>
            </a:r>
            <a:r>
              <a:rPr sz="2200" spc="-10" dirty="0">
                <a:latin typeface="Corbel"/>
                <a:cs typeface="Corbel"/>
              </a:rPr>
              <a:t>include:</a:t>
            </a:r>
            <a:endParaRPr sz="2200" dirty="0">
              <a:latin typeface="Corbel"/>
              <a:cs typeface="Corbel"/>
            </a:endParaRPr>
          </a:p>
          <a:p>
            <a:pPr marL="1213485" lvl="1" indent="-287655">
              <a:lnSpc>
                <a:spcPct val="100000"/>
              </a:lnSpc>
              <a:spcBef>
                <a:spcPts val="835"/>
              </a:spcBef>
              <a:buClr>
                <a:srgbClr val="8D1414"/>
              </a:buClr>
              <a:buSzPct val="144117"/>
              <a:buFont typeface="Arial"/>
              <a:buChar char="•"/>
              <a:tabLst>
                <a:tab pos="1213485" algn="l"/>
                <a:tab pos="1214120" algn="l"/>
              </a:tabLst>
            </a:pPr>
            <a:r>
              <a:rPr dirty="0">
                <a:latin typeface="Corbel"/>
                <a:cs typeface="Corbel"/>
              </a:rPr>
              <a:t>C</a:t>
            </a:r>
            <a:r>
              <a:rPr spc="5" dirty="0">
                <a:latin typeface="Corbel"/>
                <a:cs typeface="Corbel"/>
              </a:rPr>
              <a:t>a</a:t>
            </a:r>
            <a:r>
              <a:rPr dirty="0">
                <a:latin typeface="Corbel"/>
                <a:cs typeface="Corbel"/>
              </a:rPr>
              <a:t>m</a:t>
            </a:r>
            <a:r>
              <a:rPr spc="-5" dirty="0">
                <a:latin typeface="Corbel"/>
                <a:cs typeface="Corbel"/>
              </a:rPr>
              <a:t>d</a:t>
            </a:r>
            <a:r>
              <a:rPr dirty="0">
                <a:latin typeface="Corbel"/>
                <a:cs typeface="Corbel"/>
              </a:rPr>
              <a:t>en</a:t>
            </a:r>
            <a:r>
              <a:rPr spc="-90" dirty="0">
                <a:latin typeface="Corbel"/>
                <a:cs typeface="Corbel"/>
              </a:rPr>
              <a:t> </a:t>
            </a:r>
            <a:r>
              <a:rPr dirty="0">
                <a:latin typeface="Corbel"/>
                <a:cs typeface="Corbel"/>
              </a:rPr>
              <a:t>Coun</a:t>
            </a:r>
            <a:r>
              <a:rPr spc="-5" dirty="0">
                <a:latin typeface="Corbel"/>
                <a:cs typeface="Corbel"/>
              </a:rPr>
              <a:t>t</a:t>
            </a:r>
            <a:r>
              <a:rPr dirty="0">
                <a:latin typeface="Corbel"/>
                <a:cs typeface="Corbel"/>
              </a:rPr>
              <a:t>y</a:t>
            </a:r>
            <a:r>
              <a:rPr spc="-90" dirty="0">
                <a:latin typeface="Corbel"/>
                <a:cs typeface="Corbel"/>
              </a:rPr>
              <a:t> </a:t>
            </a:r>
            <a:r>
              <a:rPr dirty="0">
                <a:latin typeface="Corbel"/>
                <a:cs typeface="Corbel"/>
              </a:rPr>
              <a:t>Colle</a:t>
            </a:r>
            <a:r>
              <a:rPr spc="-5" dirty="0">
                <a:latin typeface="Corbel"/>
                <a:cs typeface="Corbel"/>
              </a:rPr>
              <a:t>g</a:t>
            </a:r>
            <a:r>
              <a:rPr dirty="0">
                <a:latin typeface="Corbel"/>
                <a:cs typeface="Corbel"/>
              </a:rPr>
              <a:t>e</a:t>
            </a:r>
          </a:p>
          <a:p>
            <a:pPr marL="1213485" lvl="1" indent="-287655">
              <a:lnSpc>
                <a:spcPct val="100000"/>
              </a:lnSpc>
              <a:spcBef>
                <a:spcPts val="800"/>
              </a:spcBef>
              <a:buClr>
                <a:srgbClr val="8D1414"/>
              </a:buClr>
              <a:buSzPct val="144117"/>
              <a:buFont typeface="Arial"/>
              <a:buChar char="•"/>
              <a:tabLst>
                <a:tab pos="1213485" algn="l"/>
                <a:tab pos="1214120" algn="l"/>
              </a:tabLst>
            </a:pPr>
            <a:r>
              <a:rPr dirty="0">
                <a:latin typeface="Corbel"/>
                <a:cs typeface="Corbel"/>
              </a:rPr>
              <a:t>Monmo</a:t>
            </a:r>
            <a:r>
              <a:rPr spc="5" dirty="0">
                <a:latin typeface="Corbel"/>
                <a:cs typeface="Corbel"/>
              </a:rPr>
              <a:t>u</a:t>
            </a:r>
            <a:r>
              <a:rPr spc="-5" dirty="0">
                <a:latin typeface="Corbel"/>
                <a:cs typeface="Corbel"/>
              </a:rPr>
              <a:t>t</a:t>
            </a:r>
            <a:r>
              <a:rPr dirty="0">
                <a:latin typeface="Corbel"/>
                <a:cs typeface="Corbel"/>
              </a:rPr>
              <a:t>h</a:t>
            </a:r>
            <a:r>
              <a:rPr spc="-85" dirty="0">
                <a:latin typeface="Corbel"/>
                <a:cs typeface="Corbel"/>
              </a:rPr>
              <a:t> </a:t>
            </a:r>
            <a:r>
              <a:rPr spc="-5" dirty="0">
                <a:latin typeface="Corbel"/>
                <a:cs typeface="Corbel"/>
              </a:rPr>
              <a:t>U</a:t>
            </a:r>
            <a:r>
              <a:rPr dirty="0">
                <a:latin typeface="Corbel"/>
                <a:cs typeface="Corbel"/>
              </a:rPr>
              <a:t>nive</a:t>
            </a:r>
            <a:r>
              <a:rPr spc="5" dirty="0">
                <a:latin typeface="Corbel"/>
                <a:cs typeface="Corbel"/>
              </a:rPr>
              <a:t>r</a:t>
            </a:r>
            <a:r>
              <a:rPr spc="-5" dirty="0">
                <a:latin typeface="Corbel"/>
                <a:cs typeface="Corbel"/>
              </a:rPr>
              <a:t>s</a:t>
            </a:r>
            <a:r>
              <a:rPr dirty="0">
                <a:latin typeface="Corbel"/>
                <a:cs typeface="Corbel"/>
              </a:rPr>
              <a:t>i</a:t>
            </a:r>
            <a:r>
              <a:rPr spc="-5" dirty="0">
                <a:latin typeface="Corbel"/>
                <a:cs typeface="Corbel"/>
              </a:rPr>
              <a:t>t</a:t>
            </a:r>
            <a:r>
              <a:rPr dirty="0">
                <a:latin typeface="Corbel"/>
                <a:cs typeface="Corbel"/>
              </a:rPr>
              <a:t>y</a:t>
            </a:r>
            <a:r>
              <a:rPr spc="-45" dirty="0">
                <a:latin typeface="Corbel"/>
                <a:cs typeface="Corbel"/>
              </a:rPr>
              <a:t> </a:t>
            </a:r>
            <a:r>
              <a:rPr spc="-5" dirty="0">
                <a:latin typeface="Corbel"/>
                <a:cs typeface="Corbel"/>
              </a:rPr>
              <a:t>Sc</a:t>
            </a:r>
            <a:r>
              <a:rPr spc="5" dirty="0">
                <a:latin typeface="Corbel"/>
                <a:cs typeface="Corbel"/>
              </a:rPr>
              <a:t>h</a:t>
            </a:r>
            <a:r>
              <a:rPr dirty="0">
                <a:latin typeface="Corbel"/>
                <a:cs typeface="Corbel"/>
              </a:rPr>
              <a:t>ool</a:t>
            </a:r>
            <a:r>
              <a:rPr spc="-5" dirty="0">
                <a:latin typeface="Corbel"/>
                <a:cs typeface="Corbel"/>
              </a:rPr>
              <a:t> </a:t>
            </a:r>
            <a:r>
              <a:rPr dirty="0">
                <a:latin typeface="Corbel"/>
                <a:cs typeface="Corbel"/>
              </a:rPr>
              <a:t>of</a:t>
            </a:r>
            <a:r>
              <a:rPr spc="-55" dirty="0">
                <a:latin typeface="Corbel"/>
                <a:cs typeface="Corbel"/>
              </a:rPr>
              <a:t> </a:t>
            </a:r>
            <a:r>
              <a:rPr spc="-5" dirty="0">
                <a:latin typeface="Corbel"/>
                <a:cs typeface="Corbel"/>
              </a:rPr>
              <a:t>S</a:t>
            </a:r>
            <a:r>
              <a:rPr dirty="0">
                <a:latin typeface="Corbel"/>
                <a:cs typeface="Corbel"/>
              </a:rPr>
              <a:t>o</a:t>
            </a:r>
            <a:r>
              <a:rPr spc="-5" dirty="0">
                <a:latin typeface="Corbel"/>
                <a:cs typeface="Corbel"/>
              </a:rPr>
              <a:t>c</a:t>
            </a:r>
            <a:r>
              <a:rPr dirty="0">
                <a:latin typeface="Corbel"/>
                <a:cs typeface="Corbel"/>
              </a:rPr>
              <a:t>i</a:t>
            </a:r>
            <a:r>
              <a:rPr spc="5" dirty="0">
                <a:latin typeface="Corbel"/>
                <a:cs typeface="Corbel"/>
              </a:rPr>
              <a:t>a</a:t>
            </a:r>
            <a:r>
              <a:rPr dirty="0">
                <a:latin typeface="Corbel"/>
                <a:cs typeface="Corbel"/>
              </a:rPr>
              <a:t>l</a:t>
            </a:r>
            <a:r>
              <a:rPr spc="-80" dirty="0">
                <a:latin typeface="Corbel"/>
                <a:cs typeface="Corbel"/>
              </a:rPr>
              <a:t> </a:t>
            </a:r>
            <a:r>
              <a:rPr spc="-65" dirty="0">
                <a:latin typeface="Corbel"/>
                <a:cs typeface="Corbel"/>
              </a:rPr>
              <a:t>W</a:t>
            </a:r>
            <a:r>
              <a:rPr dirty="0">
                <a:latin typeface="Corbel"/>
                <a:cs typeface="Corbel"/>
              </a:rPr>
              <a:t>ork</a:t>
            </a:r>
          </a:p>
          <a:p>
            <a:pPr marL="1213485" lvl="1" indent="-287655">
              <a:lnSpc>
                <a:spcPct val="100000"/>
              </a:lnSpc>
              <a:spcBef>
                <a:spcPts val="805"/>
              </a:spcBef>
              <a:buClr>
                <a:srgbClr val="8D1414"/>
              </a:buClr>
              <a:buSzPct val="144117"/>
              <a:buFont typeface="Arial"/>
              <a:buChar char="•"/>
              <a:tabLst>
                <a:tab pos="1213485" algn="l"/>
                <a:tab pos="1214120" algn="l"/>
              </a:tabLst>
            </a:pPr>
            <a:r>
              <a:rPr dirty="0">
                <a:latin typeface="Corbel"/>
                <a:cs typeface="Corbel"/>
              </a:rPr>
              <a:t>New</a:t>
            </a:r>
            <a:r>
              <a:rPr spc="-55" dirty="0">
                <a:latin typeface="Corbel"/>
                <a:cs typeface="Corbel"/>
              </a:rPr>
              <a:t> </a:t>
            </a:r>
            <a:r>
              <a:rPr spc="-5" dirty="0">
                <a:latin typeface="Corbel"/>
                <a:cs typeface="Corbel"/>
              </a:rPr>
              <a:t>Jersey</a:t>
            </a:r>
            <a:r>
              <a:rPr spc="-75" dirty="0">
                <a:latin typeface="Corbel"/>
                <a:cs typeface="Corbel"/>
              </a:rPr>
              <a:t> </a:t>
            </a:r>
            <a:r>
              <a:rPr dirty="0">
                <a:latin typeface="Corbel"/>
                <a:cs typeface="Corbel"/>
              </a:rPr>
              <a:t>City</a:t>
            </a:r>
            <a:r>
              <a:rPr spc="-75" dirty="0">
                <a:latin typeface="Corbel"/>
                <a:cs typeface="Corbel"/>
              </a:rPr>
              <a:t> </a:t>
            </a:r>
            <a:r>
              <a:rPr dirty="0">
                <a:latin typeface="Corbel"/>
                <a:cs typeface="Corbel"/>
              </a:rPr>
              <a:t>University</a:t>
            </a:r>
          </a:p>
          <a:p>
            <a:pPr marL="1213485" marR="1005840" lvl="1" indent="-287020">
              <a:lnSpc>
                <a:spcPts val="1839"/>
              </a:lnSpc>
              <a:spcBef>
                <a:spcPts val="1035"/>
              </a:spcBef>
              <a:buClr>
                <a:srgbClr val="8D1414"/>
              </a:buClr>
              <a:buSzPct val="144117"/>
              <a:buFont typeface="Arial"/>
              <a:buChar char="•"/>
              <a:tabLst>
                <a:tab pos="1213485" algn="l"/>
                <a:tab pos="1214120" algn="l"/>
              </a:tabLst>
            </a:pPr>
            <a:r>
              <a:rPr dirty="0">
                <a:latin typeface="Corbel"/>
                <a:cs typeface="Corbel"/>
              </a:rPr>
              <a:t>P</a:t>
            </a:r>
            <a:r>
              <a:rPr spc="5" dirty="0">
                <a:latin typeface="Corbel"/>
                <a:cs typeface="Corbel"/>
              </a:rPr>
              <a:t>r</a:t>
            </a:r>
            <a:r>
              <a:rPr dirty="0">
                <a:latin typeface="Corbel"/>
                <a:cs typeface="Corbel"/>
              </a:rPr>
              <a:t>in</a:t>
            </a:r>
            <a:r>
              <a:rPr spc="-5" dirty="0">
                <a:latin typeface="Corbel"/>
                <a:cs typeface="Corbel"/>
              </a:rPr>
              <a:t>c</a:t>
            </a:r>
            <a:r>
              <a:rPr dirty="0">
                <a:latin typeface="Corbel"/>
                <a:cs typeface="Corbel"/>
              </a:rPr>
              <a:t>e</a:t>
            </a:r>
            <a:r>
              <a:rPr spc="-5" dirty="0">
                <a:latin typeface="Corbel"/>
                <a:cs typeface="Corbel"/>
              </a:rPr>
              <a:t>t</a:t>
            </a:r>
            <a:r>
              <a:rPr dirty="0">
                <a:latin typeface="Corbel"/>
                <a:cs typeface="Corbel"/>
              </a:rPr>
              <a:t>on</a:t>
            </a:r>
            <a:r>
              <a:rPr spc="-40" dirty="0">
                <a:latin typeface="Corbel"/>
                <a:cs typeface="Corbel"/>
              </a:rPr>
              <a:t> </a:t>
            </a:r>
            <a:r>
              <a:rPr spc="-5" dirty="0">
                <a:latin typeface="Corbel"/>
                <a:cs typeface="Corbel"/>
              </a:rPr>
              <a:t>U</a:t>
            </a:r>
            <a:r>
              <a:rPr dirty="0">
                <a:latin typeface="Corbel"/>
                <a:cs typeface="Corbel"/>
              </a:rPr>
              <a:t>nive</a:t>
            </a:r>
            <a:r>
              <a:rPr spc="5" dirty="0">
                <a:latin typeface="Corbel"/>
                <a:cs typeface="Corbel"/>
              </a:rPr>
              <a:t>r</a:t>
            </a:r>
            <a:r>
              <a:rPr spc="-5" dirty="0">
                <a:latin typeface="Corbel"/>
                <a:cs typeface="Corbel"/>
              </a:rPr>
              <a:t>s</a:t>
            </a:r>
            <a:r>
              <a:rPr dirty="0">
                <a:latin typeface="Corbel"/>
                <a:cs typeface="Corbel"/>
              </a:rPr>
              <a:t>i</a:t>
            </a:r>
            <a:r>
              <a:rPr spc="-5" dirty="0">
                <a:latin typeface="Corbel"/>
                <a:cs typeface="Corbel"/>
              </a:rPr>
              <a:t>t</a:t>
            </a:r>
            <a:r>
              <a:rPr dirty="0">
                <a:latin typeface="Corbel"/>
                <a:cs typeface="Corbel"/>
              </a:rPr>
              <a:t>y</a:t>
            </a:r>
            <a:r>
              <a:rPr spc="-105" dirty="0">
                <a:latin typeface="Corbel"/>
                <a:cs typeface="Corbel"/>
              </a:rPr>
              <a:t> </a:t>
            </a:r>
            <a:r>
              <a:rPr spc="-65" dirty="0">
                <a:latin typeface="Corbel"/>
                <a:cs typeface="Corbel"/>
              </a:rPr>
              <a:t>W</a:t>
            </a:r>
            <a:r>
              <a:rPr dirty="0">
                <a:latin typeface="Corbel"/>
                <a:cs typeface="Corbel"/>
              </a:rPr>
              <a:t>oo</a:t>
            </a:r>
            <a:r>
              <a:rPr spc="-5" dirty="0">
                <a:latin typeface="Corbel"/>
                <a:cs typeface="Corbel"/>
              </a:rPr>
              <a:t>d</a:t>
            </a:r>
            <a:r>
              <a:rPr spc="5" dirty="0">
                <a:latin typeface="Corbel"/>
                <a:cs typeface="Corbel"/>
              </a:rPr>
              <a:t>r</a:t>
            </a:r>
            <a:r>
              <a:rPr dirty="0">
                <a:latin typeface="Corbel"/>
                <a:cs typeface="Corbel"/>
              </a:rPr>
              <a:t>ow</a:t>
            </a:r>
            <a:r>
              <a:rPr spc="-90" dirty="0">
                <a:latin typeface="Corbel"/>
                <a:cs typeface="Corbel"/>
              </a:rPr>
              <a:t> </a:t>
            </a:r>
            <a:r>
              <a:rPr spc="-5" dirty="0">
                <a:latin typeface="Corbel"/>
                <a:cs typeface="Corbel"/>
              </a:rPr>
              <a:t>W</a:t>
            </a:r>
            <a:r>
              <a:rPr dirty="0">
                <a:latin typeface="Corbel"/>
                <a:cs typeface="Corbel"/>
              </a:rPr>
              <a:t>il</a:t>
            </a:r>
            <a:r>
              <a:rPr spc="-10" dirty="0">
                <a:latin typeface="Corbel"/>
                <a:cs typeface="Corbel"/>
              </a:rPr>
              <a:t>s</a:t>
            </a:r>
            <a:r>
              <a:rPr dirty="0">
                <a:latin typeface="Corbel"/>
                <a:cs typeface="Corbel"/>
              </a:rPr>
              <a:t>on</a:t>
            </a:r>
            <a:r>
              <a:rPr spc="-40" dirty="0">
                <a:latin typeface="Corbel"/>
                <a:cs typeface="Corbel"/>
              </a:rPr>
              <a:t> </a:t>
            </a:r>
            <a:r>
              <a:rPr spc="-5" dirty="0">
                <a:latin typeface="Corbel"/>
                <a:cs typeface="Corbel"/>
              </a:rPr>
              <a:t>Sc</a:t>
            </a:r>
            <a:r>
              <a:rPr spc="5" dirty="0">
                <a:latin typeface="Corbel"/>
                <a:cs typeface="Corbel"/>
              </a:rPr>
              <a:t>h</a:t>
            </a:r>
            <a:r>
              <a:rPr dirty="0">
                <a:latin typeface="Corbel"/>
                <a:cs typeface="Corbel"/>
              </a:rPr>
              <a:t>ool</a:t>
            </a:r>
            <a:r>
              <a:rPr spc="-5" dirty="0">
                <a:latin typeface="Corbel"/>
                <a:cs typeface="Corbel"/>
              </a:rPr>
              <a:t> </a:t>
            </a:r>
            <a:r>
              <a:rPr dirty="0">
                <a:latin typeface="Corbel"/>
                <a:cs typeface="Corbel"/>
              </a:rPr>
              <a:t>of</a:t>
            </a:r>
            <a:r>
              <a:rPr spc="-10" dirty="0">
                <a:latin typeface="Corbel"/>
                <a:cs typeface="Corbel"/>
              </a:rPr>
              <a:t> </a:t>
            </a:r>
            <a:r>
              <a:rPr dirty="0">
                <a:latin typeface="Corbel"/>
                <a:cs typeface="Corbel"/>
              </a:rPr>
              <a:t>P</a:t>
            </a:r>
            <a:r>
              <a:rPr spc="5" dirty="0">
                <a:latin typeface="Corbel"/>
                <a:cs typeface="Corbel"/>
              </a:rPr>
              <a:t>u</a:t>
            </a:r>
            <a:r>
              <a:rPr spc="-5" dirty="0">
                <a:latin typeface="Corbel"/>
                <a:cs typeface="Corbel"/>
              </a:rPr>
              <a:t>b</a:t>
            </a:r>
            <a:r>
              <a:rPr dirty="0">
                <a:latin typeface="Corbel"/>
                <a:cs typeface="Corbel"/>
              </a:rPr>
              <a:t>lic </a:t>
            </a:r>
            <a:r>
              <a:rPr spc="5" dirty="0">
                <a:latin typeface="Corbel"/>
                <a:cs typeface="Corbel"/>
              </a:rPr>
              <a:t>a</a:t>
            </a:r>
            <a:r>
              <a:rPr dirty="0">
                <a:latin typeface="Corbel"/>
                <a:cs typeface="Corbel"/>
              </a:rPr>
              <a:t>nd  International</a:t>
            </a:r>
            <a:r>
              <a:rPr spc="-95" dirty="0">
                <a:latin typeface="Corbel"/>
                <a:cs typeface="Corbel"/>
              </a:rPr>
              <a:t> </a:t>
            </a:r>
            <a:r>
              <a:rPr dirty="0">
                <a:latin typeface="Corbel"/>
                <a:cs typeface="Corbel"/>
              </a:rPr>
              <a:t>Affairs</a:t>
            </a:r>
          </a:p>
          <a:p>
            <a:pPr marL="1213485" lvl="1" indent="-287655">
              <a:lnSpc>
                <a:spcPct val="100000"/>
              </a:lnSpc>
              <a:spcBef>
                <a:spcPts val="770"/>
              </a:spcBef>
              <a:buClr>
                <a:srgbClr val="8D1414"/>
              </a:buClr>
              <a:buSzPct val="144117"/>
              <a:buFont typeface="Arial"/>
              <a:buChar char="•"/>
              <a:tabLst>
                <a:tab pos="1213485" algn="l"/>
                <a:tab pos="1214120" algn="l"/>
              </a:tabLst>
            </a:pPr>
            <a:r>
              <a:rPr spc="-5" dirty="0">
                <a:latin typeface="Corbel"/>
                <a:cs typeface="Corbel"/>
              </a:rPr>
              <a:t>Stockton</a:t>
            </a:r>
            <a:r>
              <a:rPr spc="-65" dirty="0">
                <a:latin typeface="Corbel"/>
                <a:cs typeface="Corbel"/>
              </a:rPr>
              <a:t> </a:t>
            </a:r>
            <a:r>
              <a:rPr dirty="0">
                <a:latin typeface="Corbel"/>
                <a:cs typeface="Corbel"/>
              </a:rPr>
              <a:t>University</a:t>
            </a:r>
          </a:p>
          <a:p>
            <a:pPr marL="1213485" lvl="1" indent="-287655">
              <a:lnSpc>
                <a:spcPct val="100000"/>
              </a:lnSpc>
              <a:spcBef>
                <a:spcPts val="805"/>
              </a:spcBef>
              <a:buClr>
                <a:srgbClr val="8D1414"/>
              </a:buClr>
              <a:buSzPct val="144117"/>
              <a:buFont typeface="Arial"/>
              <a:buChar char="•"/>
              <a:tabLst>
                <a:tab pos="1213485" algn="l"/>
                <a:tab pos="1214120" algn="l"/>
              </a:tabLst>
            </a:pPr>
            <a:r>
              <a:rPr dirty="0">
                <a:latin typeface="Corbel"/>
                <a:cs typeface="Corbel"/>
              </a:rPr>
              <a:t>Thomas</a:t>
            </a:r>
            <a:r>
              <a:rPr spc="-35" dirty="0">
                <a:latin typeface="Corbel"/>
                <a:cs typeface="Corbel"/>
              </a:rPr>
              <a:t> </a:t>
            </a:r>
            <a:r>
              <a:rPr spc="-5" dirty="0">
                <a:latin typeface="Corbel"/>
                <a:cs typeface="Corbel"/>
              </a:rPr>
              <a:t>Edison</a:t>
            </a:r>
            <a:r>
              <a:rPr spc="-60" dirty="0">
                <a:latin typeface="Corbel"/>
                <a:cs typeface="Corbel"/>
              </a:rPr>
              <a:t> </a:t>
            </a:r>
            <a:r>
              <a:rPr dirty="0">
                <a:latin typeface="Corbel"/>
                <a:cs typeface="Corbel"/>
              </a:rPr>
              <a:t>College</a:t>
            </a:r>
          </a:p>
          <a:p>
            <a:pPr marL="1213485" lvl="1" indent="-287655">
              <a:lnSpc>
                <a:spcPct val="100000"/>
              </a:lnSpc>
              <a:spcBef>
                <a:spcPts val="805"/>
              </a:spcBef>
              <a:buClr>
                <a:srgbClr val="8D1414"/>
              </a:buClr>
              <a:buSzPct val="144117"/>
              <a:buFont typeface="Arial"/>
              <a:buChar char="•"/>
              <a:tabLst>
                <a:tab pos="1213485" algn="l"/>
                <a:tab pos="1214120" algn="l"/>
              </a:tabLst>
            </a:pPr>
            <a:r>
              <a:rPr dirty="0">
                <a:latin typeface="Corbel"/>
                <a:cs typeface="Corbel"/>
              </a:rPr>
              <a:t>William Paterson</a:t>
            </a:r>
            <a:r>
              <a:rPr spc="-75" dirty="0">
                <a:latin typeface="Corbel"/>
                <a:cs typeface="Corbel"/>
              </a:rPr>
              <a:t> </a:t>
            </a:r>
            <a:r>
              <a:rPr dirty="0">
                <a:latin typeface="Corbel"/>
                <a:cs typeface="Corbel"/>
              </a:rPr>
              <a:t>College</a:t>
            </a:r>
          </a:p>
          <a:p>
            <a:pPr marL="1213485" lvl="1" indent="-287655">
              <a:lnSpc>
                <a:spcPct val="100000"/>
              </a:lnSpc>
              <a:spcBef>
                <a:spcPts val="805"/>
              </a:spcBef>
              <a:buClr>
                <a:srgbClr val="8D1414"/>
              </a:buClr>
              <a:buSzPct val="144117"/>
              <a:buFont typeface="Arial"/>
              <a:buChar char="•"/>
              <a:tabLst>
                <a:tab pos="1213485" algn="l"/>
                <a:tab pos="1214120" algn="l"/>
              </a:tabLst>
            </a:pPr>
            <a:r>
              <a:rPr spc="-25" dirty="0">
                <a:latin typeface="Corbel"/>
                <a:cs typeface="Corbel"/>
              </a:rPr>
              <a:t>R</a:t>
            </a:r>
            <a:r>
              <a:rPr spc="5" dirty="0">
                <a:latin typeface="Corbel"/>
                <a:cs typeface="Corbel"/>
              </a:rPr>
              <a:t>u</a:t>
            </a:r>
            <a:r>
              <a:rPr spc="-5" dirty="0">
                <a:latin typeface="Corbel"/>
                <a:cs typeface="Corbel"/>
              </a:rPr>
              <a:t>tg</a:t>
            </a:r>
            <a:r>
              <a:rPr dirty="0">
                <a:latin typeface="Corbel"/>
                <a:cs typeface="Corbel"/>
              </a:rPr>
              <a:t>e</a:t>
            </a:r>
            <a:r>
              <a:rPr spc="5" dirty="0">
                <a:latin typeface="Corbel"/>
                <a:cs typeface="Corbel"/>
              </a:rPr>
              <a:t>r</a:t>
            </a:r>
            <a:r>
              <a:rPr dirty="0">
                <a:latin typeface="Corbel"/>
                <a:cs typeface="Corbel"/>
              </a:rPr>
              <a:t>s</a:t>
            </a:r>
            <a:r>
              <a:rPr spc="-85" dirty="0">
                <a:latin typeface="Corbel"/>
                <a:cs typeface="Corbel"/>
              </a:rPr>
              <a:t> </a:t>
            </a:r>
            <a:r>
              <a:rPr spc="-5" dirty="0">
                <a:latin typeface="Corbel"/>
                <a:cs typeface="Corbel"/>
              </a:rPr>
              <a:t>U</a:t>
            </a:r>
            <a:r>
              <a:rPr dirty="0">
                <a:latin typeface="Corbel"/>
                <a:cs typeface="Corbel"/>
              </a:rPr>
              <a:t>nive</a:t>
            </a:r>
            <a:r>
              <a:rPr spc="5" dirty="0">
                <a:latin typeface="Corbel"/>
                <a:cs typeface="Corbel"/>
              </a:rPr>
              <a:t>r</a:t>
            </a:r>
            <a:r>
              <a:rPr spc="-10" dirty="0">
                <a:latin typeface="Corbel"/>
                <a:cs typeface="Corbel"/>
              </a:rPr>
              <a:t>s</a:t>
            </a:r>
            <a:r>
              <a:rPr dirty="0">
                <a:latin typeface="Corbel"/>
                <a:cs typeface="Corbel"/>
              </a:rPr>
              <a:t>i</a:t>
            </a:r>
            <a:r>
              <a:rPr spc="-5" dirty="0">
                <a:latin typeface="Corbel"/>
                <a:cs typeface="Corbel"/>
              </a:rPr>
              <a:t>t</a:t>
            </a:r>
            <a:r>
              <a:rPr dirty="0">
                <a:latin typeface="Corbel"/>
                <a:cs typeface="Corbel"/>
              </a:rPr>
              <a:t>y</a:t>
            </a:r>
            <a:r>
              <a:rPr spc="-5" dirty="0">
                <a:latin typeface="Corbel"/>
                <a:cs typeface="Corbel"/>
              </a:rPr>
              <a:t> B</a:t>
            </a:r>
            <a:r>
              <a:rPr dirty="0">
                <a:latin typeface="Corbel"/>
                <a:cs typeface="Corbel"/>
              </a:rPr>
              <a:t>lo</a:t>
            </a:r>
            <a:r>
              <a:rPr spc="5" dirty="0">
                <a:latin typeface="Corbel"/>
                <a:cs typeface="Corbel"/>
              </a:rPr>
              <a:t>u</a:t>
            </a:r>
            <a:r>
              <a:rPr spc="-5" dirty="0">
                <a:latin typeface="Corbel"/>
                <a:cs typeface="Corbel"/>
              </a:rPr>
              <a:t>st</a:t>
            </a:r>
            <a:r>
              <a:rPr dirty="0">
                <a:latin typeface="Corbel"/>
                <a:cs typeface="Corbel"/>
              </a:rPr>
              <a:t>ein</a:t>
            </a:r>
            <a:r>
              <a:rPr spc="-40" dirty="0">
                <a:latin typeface="Corbel"/>
                <a:cs typeface="Corbel"/>
              </a:rPr>
              <a:t> </a:t>
            </a:r>
            <a:r>
              <a:rPr spc="-5" dirty="0">
                <a:latin typeface="Corbel"/>
                <a:cs typeface="Corbel"/>
              </a:rPr>
              <a:t>Sc</a:t>
            </a:r>
            <a:r>
              <a:rPr spc="5" dirty="0">
                <a:latin typeface="Corbel"/>
                <a:cs typeface="Corbel"/>
              </a:rPr>
              <a:t>h</a:t>
            </a:r>
            <a:r>
              <a:rPr dirty="0">
                <a:latin typeface="Corbel"/>
                <a:cs typeface="Corbel"/>
              </a:rPr>
              <a:t>ool</a:t>
            </a:r>
            <a:r>
              <a:rPr spc="-5" dirty="0">
                <a:latin typeface="Corbel"/>
                <a:cs typeface="Corbel"/>
              </a:rPr>
              <a:t> </a:t>
            </a:r>
            <a:r>
              <a:rPr dirty="0">
                <a:latin typeface="Corbel"/>
                <a:cs typeface="Corbel"/>
              </a:rPr>
              <a:t>of</a:t>
            </a:r>
            <a:r>
              <a:rPr spc="-10" dirty="0">
                <a:latin typeface="Corbel"/>
                <a:cs typeface="Corbel"/>
              </a:rPr>
              <a:t> </a:t>
            </a:r>
            <a:r>
              <a:rPr dirty="0">
                <a:latin typeface="Corbel"/>
                <a:cs typeface="Corbel"/>
              </a:rPr>
              <a:t>P</a:t>
            </a:r>
            <a:r>
              <a:rPr spc="5" dirty="0">
                <a:latin typeface="Corbel"/>
                <a:cs typeface="Corbel"/>
              </a:rPr>
              <a:t>u</a:t>
            </a:r>
            <a:r>
              <a:rPr spc="-5" dirty="0">
                <a:latin typeface="Corbel"/>
                <a:cs typeface="Corbel"/>
              </a:rPr>
              <a:t>b</a:t>
            </a:r>
            <a:r>
              <a:rPr dirty="0">
                <a:latin typeface="Corbel"/>
                <a:cs typeface="Corbel"/>
              </a:rPr>
              <a:t>lic</a:t>
            </a:r>
            <a:r>
              <a:rPr spc="-10" dirty="0">
                <a:latin typeface="Corbel"/>
                <a:cs typeface="Corbel"/>
              </a:rPr>
              <a:t> </a:t>
            </a:r>
            <a:r>
              <a:rPr spc="-75" dirty="0">
                <a:latin typeface="Corbel"/>
                <a:cs typeface="Corbel"/>
              </a:rPr>
              <a:t>P</a:t>
            </a:r>
            <a:r>
              <a:rPr dirty="0">
                <a:latin typeface="Corbel"/>
                <a:cs typeface="Corbel"/>
              </a:rPr>
              <a:t>oli</a:t>
            </a:r>
            <a:r>
              <a:rPr spc="-5" dirty="0">
                <a:latin typeface="Corbel"/>
                <a:cs typeface="Corbel"/>
              </a:rPr>
              <a:t>c</a:t>
            </a:r>
            <a:r>
              <a:rPr dirty="0">
                <a:latin typeface="Corbel"/>
                <a:cs typeface="Corbel"/>
              </a:rPr>
              <a:t>y</a:t>
            </a:r>
          </a:p>
        </p:txBody>
      </p:sp>
      <p:sp>
        <p:nvSpPr>
          <p:cNvPr id="4" name="TextBox 3"/>
          <p:cNvSpPr txBox="1"/>
          <p:nvPr/>
        </p:nvSpPr>
        <p:spPr>
          <a:xfrm>
            <a:off x="558800" y="481729"/>
            <a:ext cx="7543800" cy="1077218"/>
          </a:xfrm>
          <a:prstGeom prst="rect">
            <a:avLst/>
          </a:prstGeom>
          <a:noFill/>
        </p:spPr>
        <p:txBody>
          <a:bodyPr wrap="square" rtlCol="0">
            <a:spAutoFit/>
          </a:bodyPr>
          <a:lstStyle/>
          <a:p>
            <a:pPr algn="ctr"/>
            <a:r>
              <a:rPr lang="en-US" sz="3200" dirty="0">
                <a:ln w="3175" cmpd="sng">
                  <a:noFill/>
                </a:ln>
                <a:latin typeface="Arial" panose="020B0604020202020204" pitchFamily="34" charset="0"/>
                <a:ea typeface="+mj-ea"/>
                <a:cs typeface="Arial" panose="020B0604020202020204" pitchFamily="34" charset="0"/>
              </a:rPr>
              <a:t>Colleges &amp; Universities Matching the Segal Education Award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3D23BC7-ACCC-4BA9-9B99-8045F20EE3E4}"/>
              </a:ext>
            </a:extLst>
          </p:cNvPr>
          <p:cNvSpPr txBox="1"/>
          <p:nvPr/>
        </p:nvSpPr>
        <p:spPr>
          <a:xfrm>
            <a:off x="2819400" y="381000"/>
            <a:ext cx="2971800" cy="738664"/>
          </a:xfrm>
          <a:prstGeom prst="rect">
            <a:avLst/>
          </a:prstGeom>
          <a:noFill/>
        </p:spPr>
        <p:txBody>
          <a:bodyPr wrap="square">
            <a:spAutoFit/>
          </a:bodyPr>
          <a:lstStyle/>
          <a:p>
            <a:r>
              <a:rPr kumimoji="0" lang="en-US" sz="4200" b="0" i="0" u="none" strike="noStrike" kern="1200" cap="none" spc="-65" normalizeH="0" baseline="0" noProof="0">
                <a:ln>
                  <a:noFill/>
                </a:ln>
                <a:solidFill>
                  <a:srgbClr val="000000">
                    <a:lumMod val="75000"/>
                    <a:lumOff val="25000"/>
                  </a:srgbClr>
                </a:solidFill>
                <a:effectLst/>
                <a:uLnTx/>
                <a:uFillTx/>
                <a:latin typeface="Arial" panose="020B0604020202020204" pitchFamily="34" charset="0"/>
                <a:ea typeface="+mj-ea"/>
                <a:cs typeface="Arial" panose="020B0604020202020204" pitchFamily="34" charset="0"/>
              </a:rPr>
              <a:t>Term</a:t>
            </a:r>
            <a:r>
              <a:rPr kumimoji="0" lang="en-US" sz="4200" b="0" i="0" u="none" strike="noStrike" kern="1200" cap="none" spc="-105" normalizeH="0" baseline="0" noProof="0">
                <a:ln>
                  <a:noFill/>
                </a:ln>
                <a:solidFill>
                  <a:srgbClr val="000000">
                    <a:lumMod val="75000"/>
                    <a:lumOff val="25000"/>
                  </a:srgbClr>
                </a:solidFill>
                <a:effectLst/>
                <a:uLnTx/>
                <a:uFillTx/>
                <a:latin typeface="Arial" panose="020B0604020202020204" pitchFamily="34" charset="0"/>
                <a:ea typeface="+mj-ea"/>
                <a:cs typeface="Arial" panose="020B0604020202020204" pitchFamily="34" charset="0"/>
              </a:rPr>
              <a:t> </a:t>
            </a:r>
            <a:r>
              <a:rPr kumimoji="0" lang="en-US" sz="4200" b="0" i="0" u="none" strike="noStrike" kern="1200" cap="none" spc="-5" normalizeH="0" baseline="0" noProof="0">
                <a:ln>
                  <a:noFill/>
                </a:ln>
                <a:solidFill>
                  <a:srgbClr val="000000">
                    <a:lumMod val="75000"/>
                    <a:lumOff val="25000"/>
                  </a:srgbClr>
                </a:solidFill>
                <a:effectLst/>
                <a:uLnTx/>
                <a:uFillTx/>
                <a:latin typeface="Arial" panose="020B0604020202020204" pitchFamily="34" charset="0"/>
                <a:ea typeface="+mj-ea"/>
                <a:cs typeface="Arial" panose="020B0604020202020204" pitchFamily="34" charset="0"/>
              </a:rPr>
              <a:t>Limits</a:t>
            </a:r>
            <a:endParaRPr lang="en-US" dirty="0"/>
          </a:p>
        </p:txBody>
      </p:sp>
      <p:sp>
        <p:nvSpPr>
          <p:cNvPr id="7" name="TextBox 6">
            <a:extLst>
              <a:ext uri="{FF2B5EF4-FFF2-40B4-BE49-F238E27FC236}">
                <a16:creationId xmlns:a16="http://schemas.microsoft.com/office/drawing/2014/main" id="{CCD8A11A-7368-4FE8-AB2F-BECAC0BD620D}"/>
              </a:ext>
            </a:extLst>
          </p:cNvPr>
          <p:cNvSpPr txBox="1"/>
          <p:nvPr/>
        </p:nvSpPr>
        <p:spPr>
          <a:xfrm>
            <a:off x="381000" y="1295400"/>
            <a:ext cx="8153400" cy="1938992"/>
          </a:xfrm>
          <a:prstGeom prst="rect">
            <a:avLst/>
          </a:prstGeom>
          <a:noFill/>
        </p:spPr>
        <p:txBody>
          <a:bodyPr wrap="square">
            <a:spAutoFit/>
          </a:bodyPr>
          <a:lstStyle/>
          <a:p>
            <a:pPr marL="143510" marR="5080" lvl="0" indent="-131445" algn="l" defTabSz="457200" rtl="0" eaLnBrk="1" fontAlgn="auto" latinLnBrk="0" hangingPunct="1">
              <a:lnSpc>
                <a:spcPct val="100000"/>
              </a:lnSpc>
              <a:spcBef>
                <a:spcPts val="100"/>
              </a:spcBef>
              <a:spcAft>
                <a:spcPts val="0"/>
              </a:spcAft>
              <a:buClrTx/>
              <a:buSzTx/>
              <a:buFontTx/>
              <a:buNone/>
              <a:tabLst/>
              <a:defRPr/>
            </a:pPr>
            <a:r>
              <a:rPr kumimoji="0" lang="en-US" sz="3000" b="0" i="0" u="none" strike="noStrike" kern="1200" cap="none" spc="0" normalizeH="0" baseline="0" noProof="0" dirty="0">
                <a:ln>
                  <a:noFill/>
                </a:ln>
                <a:solidFill>
                  <a:srgbClr val="000000"/>
                </a:solidFill>
                <a:effectLst/>
                <a:uLnTx/>
                <a:uFillTx/>
                <a:latin typeface="Corbel"/>
                <a:ea typeface="+mn-ea"/>
                <a:cs typeface="Corbel"/>
              </a:rPr>
              <a:t>A </a:t>
            </a:r>
            <a:r>
              <a:rPr kumimoji="0" lang="en-US" sz="3000" b="0" i="0" u="none" strike="noStrike" kern="1200" cap="none" spc="-5" normalizeH="0" baseline="0" noProof="0" dirty="0">
                <a:ln>
                  <a:noFill/>
                </a:ln>
                <a:solidFill>
                  <a:srgbClr val="000000"/>
                </a:solidFill>
                <a:effectLst/>
                <a:uLnTx/>
                <a:uFillTx/>
                <a:latin typeface="Corbel"/>
                <a:ea typeface="+mn-ea"/>
                <a:cs typeface="Corbel"/>
              </a:rPr>
              <a:t>member can now serve up </a:t>
            </a:r>
            <a:r>
              <a:rPr kumimoji="0" lang="en-US" sz="3000" b="0" i="0" u="none" strike="noStrike" kern="1200" cap="none" spc="0" normalizeH="0" baseline="0" noProof="0" dirty="0">
                <a:ln>
                  <a:noFill/>
                </a:ln>
                <a:solidFill>
                  <a:srgbClr val="000000"/>
                </a:solidFill>
                <a:effectLst/>
                <a:uLnTx/>
                <a:uFillTx/>
                <a:latin typeface="Corbel"/>
                <a:ea typeface="+mn-ea"/>
                <a:cs typeface="Corbel"/>
              </a:rPr>
              <a:t>to 4 </a:t>
            </a:r>
            <a:r>
              <a:rPr kumimoji="0" lang="en-US" sz="3000" b="0" i="0" u="none" strike="noStrike" kern="1200" cap="none" spc="-590" normalizeH="0" baseline="0" noProof="0" dirty="0">
                <a:ln>
                  <a:noFill/>
                </a:ln>
                <a:solidFill>
                  <a:srgbClr val="000000"/>
                </a:solidFill>
                <a:effectLst/>
                <a:uLnTx/>
                <a:uFillTx/>
                <a:latin typeface="Corbel"/>
                <a:ea typeface="+mn-ea"/>
                <a:cs typeface="Corbel"/>
              </a:rPr>
              <a:t> </a:t>
            </a:r>
            <a:r>
              <a:rPr kumimoji="0" lang="en-US" sz="3000" b="0" i="0" u="none" strike="noStrike" kern="1200" cap="none" spc="-5" normalizeH="0" baseline="0" noProof="0" dirty="0">
                <a:ln>
                  <a:noFill/>
                </a:ln>
                <a:solidFill>
                  <a:srgbClr val="000000"/>
                </a:solidFill>
                <a:effectLst/>
                <a:uLnTx/>
                <a:uFillTx/>
                <a:latin typeface="Corbel"/>
                <a:ea typeface="+mn-ea"/>
                <a:cs typeface="Corbel"/>
              </a:rPr>
              <a:t>terms</a:t>
            </a:r>
            <a:r>
              <a:rPr kumimoji="0" lang="en-US" sz="3000" b="0" i="0" u="none" strike="noStrike" kern="1200" cap="none" spc="-20" normalizeH="0" baseline="0" noProof="0" dirty="0">
                <a:ln>
                  <a:noFill/>
                </a:ln>
                <a:solidFill>
                  <a:srgbClr val="000000"/>
                </a:solidFill>
                <a:effectLst/>
                <a:uLnTx/>
                <a:uFillTx/>
                <a:latin typeface="Corbel"/>
                <a:ea typeface="+mn-ea"/>
                <a:cs typeface="Corbel"/>
              </a:rPr>
              <a:t> </a:t>
            </a:r>
            <a:r>
              <a:rPr kumimoji="0" lang="en-US" sz="3000" b="0" i="0" u="none" strike="noStrike" kern="1200" cap="none" spc="-5" normalizeH="0" baseline="0" noProof="0" dirty="0">
                <a:ln>
                  <a:noFill/>
                </a:ln>
                <a:solidFill>
                  <a:srgbClr val="000000"/>
                </a:solidFill>
                <a:effectLst/>
                <a:uLnTx/>
                <a:uFillTx/>
                <a:latin typeface="Corbel"/>
                <a:ea typeface="+mn-ea"/>
                <a:cs typeface="Corbel"/>
              </a:rPr>
              <a:t>of</a:t>
            </a:r>
            <a:r>
              <a:rPr kumimoji="0" lang="en-US" sz="3000" b="0" i="0" u="none" strike="noStrike" kern="1200" cap="none" spc="5" normalizeH="0" baseline="0" noProof="0" dirty="0">
                <a:ln>
                  <a:noFill/>
                </a:ln>
                <a:solidFill>
                  <a:srgbClr val="000000"/>
                </a:solidFill>
                <a:effectLst/>
                <a:uLnTx/>
                <a:uFillTx/>
                <a:latin typeface="Corbel"/>
                <a:ea typeface="+mn-ea"/>
                <a:cs typeface="Corbel"/>
              </a:rPr>
              <a:t> </a:t>
            </a:r>
            <a:r>
              <a:rPr kumimoji="0" lang="en-US" sz="3000" b="0" i="0" u="none" strike="noStrike" kern="1200" cap="none" spc="-5" normalizeH="0" baseline="0" noProof="0" dirty="0">
                <a:ln>
                  <a:noFill/>
                </a:ln>
                <a:solidFill>
                  <a:srgbClr val="000000"/>
                </a:solidFill>
                <a:effectLst/>
                <a:uLnTx/>
                <a:uFillTx/>
                <a:latin typeface="Corbel"/>
                <a:ea typeface="+mn-ea"/>
                <a:cs typeface="Corbel"/>
              </a:rPr>
              <a:t>service…</a:t>
            </a:r>
            <a:r>
              <a:rPr kumimoji="0" lang="en-US" sz="3000" b="0" i="0" u="none" strike="noStrike" kern="1200" cap="none" spc="-20" normalizeH="0" baseline="0" noProof="0" dirty="0">
                <a:ln>
                  <a:noFill/>
                </a:ln>
                <a:solidFill>
                  <a:srgbClr val="000000"/>
                </a:solidFill>
                <a:effectLst/>
                <a:uLnTx/>
                <a:uFillTx/>
                <a:latin typeface="Corbel"/>
                <a:ea typeface="+mn-ea"/>
                <a:cs typeface="Corbel"/>
              </a:rPr>
              <a:t> </a:t>
            </a:r>
            <a:r>
              <a:rPr kumimoji="0" lang="en-US" sz="3000" b="0" i="0" u="none" strike="noStrike" kern="1200" cap="none" spc="-5" normalizeH="0" baseline="0" noProof="0" dirty="0">
                <a:ln>
                  <a:noFill/>
                </a:ln>
                <a:solidFill>
                  <a:srgbClr val="000000"/>
                </a:solidFill>
                <a:effectLst/>
                <a:uLnTx/>
                <a:uFillTx/>
                <a:latin typeface="Corbel"/>
                <a:ea typeface="+mn-ea"/>
                <a:cs typeface="Corbel"/>
              </a:rPr>
              <a:t>BUT </a:t>
            </a:r>
            <a:br>
              <a:rPr kumimoji="0" lang="en-US" sz="3000" b="0" i="0" u="none" strike="noStrike" kern="1200" cap="none" spc="-5" normalizeH="0" baseline="0" noProof="0" dirty="0">
                <a:ln>
                  <a:noFill/>
                </a:ln>
                <a:solidFill>
                  <a:srgbClr val="000000"/>
                </a:solidFill>
                <a:effectLst/>
                <a:uLnTx/>
                <a:uFillTx/>
                <a:latin typeface="Corbel"/>
                <a:ea typeface="+mn-ea"/>
                <a:cs typeface="Corbel"/>
              </a:rPr>
            </a:br>
            <a:r>
              <a:rPr kumimoji="0" lang="en-US" sz="3000" b="0" i="0" u="none" strike="noStrike" kern="1200" cap="none" spc="-5" normalizeH="0" baseline="0" noProof="0" dirty="0">
                <a:ln>
                  <a:noFill/>
                </a:ln>
                <a:solidFill>
                  <a:srgbClr val="000000"/>
                </a:solidFill>
                <a:effectLst/>
                <a:uLnTx/>
                <a:uFillTx/>
                <a:latin typeface="Corbel"/>
                <a:ea typeface="+mn-ea"/>
                <a:cs typeface="Corbel"/>
              </a:rPr>
              <a:t>   </a:t>
            </a:r>
            <a:r>
              <a:rPr kumimoji="0" lang="en-US" sz="3000" b="1" i="0" u="none" strike="noStrike" kern="1200" cap="none" spc="-5" normalizeH="0" baseline="0" noProof="0" dirty="0">
                <a:ln>
                  <a:noFill/>
                </a:ln>
                <a:solidFill>
                  <a:srgbClr val="000000"/>
                </a:solidFill>
                <a:effectLst/>
                <a:uLnTx/>
                <a:uFillTx/>
                <a:latin typeface="Corbel"/>
                <a:ea typeface="+mn-ea"/>
                <a:cs typeface="Corbel"/>
              </a:rPr>
              <a:t>Cannot earn or receive </a:t>
            </a:r>
            <a:r>
              <a:rPr kumimoji="0" lang="en-US" sz="3000" b="1" i="0" u="none" strike="noStrike" kern="1200" cap="none" spc="-10" normalizeH="0" baseline="0" noProof="0" dirty="0">
                <a:ln>
                  <a:noFill/>
                </a:ln>
                <a:solidFill>
                  <a:srgbClr val="000000"/>
                </a:solidFill>
                <a:effectLst/>
                <a:uLnTx/>
                <a:uFillTx/>
                <a:latin typeface="Corbel"/>
                <a:ea typeface="+mn-ea"/>
                <a:cs typeface="Corbel"/>
              </a:rPr>
              <a:t>more </a:t>
            </a:r>
            <a:r>
              <a:rPr kumimoji="0" lang="en-US" sz="3000" b="1" i="0" u="none" strike="noStrike" kern="1200" cap="none" spc="-605" normalizeH="0" baseline="0" noProof="0" dirty="0">
                <a:ln>
                  <a:noFill/>
                </a:ln>
                <a:solidFill>
                  <a:srgbClr val="000000"/>
                </a:solidFill>
                <a:effectLst/>
                <a:uLnTx/>
                <a:uFillTx/>
                <a:latin typeface="Corbel"/>
                <a:ea typeface="+mn-ea"/>
                <a:cs typeface="Corbel"/>
              </a:rPr>
              <a:t> </a:t>
            </a:r>
            <a:r>
              <a:rPr kumimoji="0" lang="en-US" sz="3000" b="1" i="0" u="none" strike="noStrike" kern="1200" cap="none" spc="0" normalizeH="0" baseline="0" noProof="0" dirty="0">
                <a:ln>
                  <a:noFill/>
                </a:ln>
                <a:solidFill>
                  <a:srgbClr val="000000"/>
                </a:solidFill>
                <a:effectLst/>
                <a:uLnTx/>
                <a:uFillTx/>
                <a:latin typeface="Corbel"/>
                <a:ea typeface="+mn-ea"/>
                <a:cs typeface="Corbel"/>
              </a:rPr>
              <a:t>than</a:t>
            </a:r>
            <a:r>
              <a:rPr kumimoji="0" lang="en-US" sz="3000" b="1" i="0" u="none" strike="noStrike" kern="1200" cap="none" spc="-25" normalizeH="0" baseline="0" noProof="0" dirty="0">
                <a:ln>
                  <a:noFill/>
                </a:ln>
                <a:solidFill>
                  <a:srgbClr val="000000"/>
                </a:solidFill>
                <a:effectLst/>
                <a:uLnTx/>
                <a:uFillTx/>
                <a:latin typeface="Corbel"/>
                <a:ea typeface="+mn-ea"/>
                <a:cs typeface="Corbel"/>
              </a:rPr>
              <a:t> </a:t>
            </a:r>
            <a:r>
              <a:rPr kumimoji="0" lang="en-US" sz="3000" b="1" i="0" u="none" strike="noStrike" kern="1200" cap="none" spc="-5" normalizeH="0" baseline="0" noProof="0" dirty="0">
                <a:ln>
                  <a:noFill/>
                </a:ln>
                <a:solidFill>
                  <a:srgbClr val="000000"/>
                </a:solidFill>
                <a:effectLst/>
                <a:uLnTx/>
                <a:uFillTx/>
                <a:latin typeface="Corbel"/>
                <a:ea typeface="+mn-ea"/>
                <a:cs typeface="Corbel"/>
              </a:rPr>
              <a:t>the</a:t>
            </a:r>
            <a:br>
              <a:rPr lang="en-US" sz="3000" b="1" spc="-15" dirty="0">
                <a:solidFill>
                  <a:srgbClr val="000000"/>
                </a:solidFill>
                <a:latin typeface="Corbel"/>
                <a:cs typeface="Corbel"/>
              </a:rPr>
            </a:br>
            <a:r>
              <a:rPr lang="en-US" sz="3000" b="1" spc="-15" dirty="0">
                <a:solidFill>
                  <a:srgbClr val="000000"/>
                </a:solidFill>
                <a:latin typeface="Corbel"/>
                <a:cs typeface="Corbel"/>
              </a:rPr>
              <a:t>   </a:t>
            </a:r>
            <a:r>
              <a:rPr kumimoji="0" lang="en-US" sz="3000" b="1" i="0" u="none" strike="noStrike" kern="1200" cap="none" spc="-15" normalizeH="0" baseline="0" noProof="0" dirty="0">
                <a:ln>
                  <a:noFill/>
                </a:ln>
                <a:solidFill>
                  <a:srgbClr val="000000"/>
                </a:solidFill>
                <a:effectLst/>
                <a:uLnTx/>
                <a:uFillTx/>
                <a:latin typeface="Corbel"/>
                <a:ea typeface="+mn-ea"/>
                <a:cs typeface="Corbel"/>
              </a:rPr>
              <a:t>       </a:t>
            </a:r>
            <a:r>
              <a:rPr kumimoji="0" lang="en-US" sz="3000" b="1" i="0" u="none" strike="noStrike" kern="1200" cap="none" spc="-5" normalizeH="0" baseline="0" noProof="0" dirty="0">
                <a:ln>
                  <a:noFill/>
                </a:ln>
                <a:solidFill>
                  <a:srgbClr val="000000"/>
                </a:solidFill>
                <a:effectLst/>
                <a:uLnTx/>
                <a:uFillTx/>
                <a:latin typeface="Corbel"/>
                <a:ea typeface="+mn-ea"/>
                <a:cs typeface="Corbel"/>
              </a:rPr>
              <a:t>equivalent</a:t>
            </a:r>
            <a:r>
              <a:rPr kumimoji="0" lang="en-US" sz="3000" b="1" i="0" u="none" strike="noStrike" kern="1200" cap="none" spc="0" normalizeH="0" baseline="0" noProof="0" dirty="0">
                <a:ln>
                  <a:noFill/>
                </a:ln>
                <a:solidFill>
                  <a:srgbClr val="000000"/>
                </a:solidFill>
                <a:effectLst/>
                <a:uLnTx/>
                <a:uFillTx/>
                <a:latin typeface="Corbel"/>
                <a:ea typeface="+mn-ea"/>
                <a:cs typeface="Corbel"/>
              </a:rPr>
              <a:t> </a:t>
            </a:r>
            <a:r>
              <a:rPr kumimoji="0" lang="en-US" sz="3000" b="1" i="0" u="none" strike="noStrike" kern="1200" cap="none" spc="-5" normalizeH="0" baseline="0" noProof="0" dirty="0">
                <a:ln>
                  <a:noFill/>
                </a:ln>
                <a:solidFill>
                  <a:srgbClr val="000000"/>
                </a:solidFill>
                <a:effectLst/>
                <a:uLnTx/>
                <a:uFillTx/>
                <a:latin typeface="Corbel"/>
                <a:ea typeface="+mn-ea"/>
                <a:cs typeface="Corbel"/>
              </a:rPr>
              <a:t>of  </a:t>
            </a:r>
            <a:r>
              <a:rPr kumimoji="0" lang="en-US" sz="3000" b="1" i="0" u="heavy" strike="noStrike" kern="1200" cap="none" spc="0" normalizeH="0" baseline="0" noProof="0" dirty="0">
                <a:ln>
                  <a:noFill/>
                </a:ln>
                <a:solidFill>
                  <a:srgbClr val="000000"/>
                </a:solidFill>
                <a:effectLst/>
                <a:uLnTx/>
                <a:uFill>
                  <a:solidFill>
                    <a:srgbClr val="000000"/>
                  </a:solidFill>
                </a:uFill>
                <a:latin typeface="Corbel"/>
                <a:ea typeface="+mn-ea"/>
                <a:cs typeface="Corbel"/>
              </a:rPr>
              <a:t>2</a:t>
            </a:r>
            <a:r>
              <a:rPr kumimoji="0" lang="en-US" sz="3000" b="1" i="0" u="heavy" strike="noStrike" kern="1200" cap="none" spc="-5" normalizeH="0" baseline="0" noProof="0" dirty="0">
                <a:ln>
                  <a:noFill/>
                </a:ln>
                <a:solidFill>
                  <a:srgbClr val="000000"/>
                </a:solidFill>
                <a:effectLst/>
                <a:uLnTx/>
                <a:uFill>
                  <a:solidFill>
                    <a:srgbClr val="000000"/>
                  </a:solidFill>
                </a:uFill>
                <a:latin typeface="Corbel"/>
                <a:ea typeface="+mn-ea"/>
                <a:cs typeface="Corbel"/>
              </a:rPr>
              <a:t> FU</a:t>
            </a:r>
            <a:r>
              <a:rPr kumimoji="0" lang="en-US" sz="3000" b="1" i="0" u="heavy" strike="noStrike" kern="1200" cap="none" spc="-10" normalizeH="0" baseline="0" noProof="0" dirty="0">
                <a:ln>
                  <a:noFill/>
                </a:ln>
                <a:solidFill>
                  <a:srgbClr val="000000"/>
                </a:solidFill>
                <a:effectLst/>
                <a:uLnTx/>
                <a:uFill>
                  <a:solidFill>
                    <a:srgbClr val="000000"/>
                  </a:solidFill>
                </a:uFill>
                <a:latin typeface="Corbel"/>
                <a:ea typeface="+mn-ea"/>
                <a:cs typeface="Corbel"/>
              </a:rPr>
              <a:t>L</a:t>
            </a:r>
            <a:r>
              <a:rPr kumimoji="0" lang="en-US" sz="3000" b="1" i="0" u="heavy" strike="noStrike" kern="1200" cap="none" spc="0" normalizeH="0" baseline="0" noProof="0" dirty="0">
                <a:ln>
                  <a:noFill/>
                </a:ln>
                <a:solidFill>
                  <a:srgbClr val="000000"/>
                </a:solidFill>
                <a:effectLst/>
                <a:uLnTx/>
                <a:uFill>
                  <a:solidFill>
                    <a:srgbClr val="000000"/>
                  </a:solidFill>
                </a:uFill>
                <a:latin typeface="Corbel"/>
                <a:ea typeface="+mn-ea"/>
                <a:cs typeface="Corbel"/>
              </a:rPr>
              <a:t>L</a:t>
            </a:r>
            <a:r>
              <a:rPr kumimoji="0" lang="en-US" sz="3000" b="1" i="0" u="heavy" strike="noStrike" kern="1200" cap="none" spc="-204" normalizeH="0" baseline="0" noProof="0" dirty="0">
                <a:ln>
                  <a:noFill/>
                </a:ln>
                <a:solidFill>
                  <a:srgbClr val="000000"/>
                </a:solidFill>
                <a:effectLst/>
                <a:uLnTx/>
                <a:uFill>
                  <a:solidFill>
                    <a:srgbClr val="000000"/>
                  </a:solidFill>
                </a:uFill>
                <a:latin typeface="Corbel"/>
                <a:ea typeface="+mn-ea"/>
                <a:cs typeface="Corbel"/>
              </a:rPr>
              <a:t> -</a:t>
            </a:r>
            <a:r>
              <a:rPr kumimoji="0" lang="en-US" sz="3000" b="1" i="0" u="heavy" strike="noStrike" kern="1200" cap="none" spc="5" normalizeH="0" baseline="0" noProof="0" dirty="0">
                <a:ln>
                  <a:noFill/>
                </a:ln>
                <a:solidFill>
                  <a:srgbClr val="000000"/>
                </a:solidFill>
                <a:effectLst/>
                <a:uLnTx/>
                <a:uFill>
                  <a:solidFill>
                    <a:srgbClr val="000000"/>
                  </a:solidFill>
                </a:uFill>
                <a:latin typeface="Corbel"/>
                <a:ea typeface="+mn-ea"/>
                <a:cs typeface="Corbel"/>
              </a:rPr>
              <a:t>T</a:t>
            </a:r>
            <a:r>
              <a:rPr kumimoji="0" lang="en-US" sz="3000" b="1" i="0" u="heavy" strike="noStrike" kern="1200" cap="none" spc="0" normalizeH="0" baseline="0" noProof="0" dirty="0">
                <a:ln>
                  <a:noFill/>
                </a:ln>
                <a:solidFill>
                  <a:srgbClr val="000000"/>
                </a:solidFill>
                <a:effectLst/>
                <a:uLnTx/>
                <a:uFill>
                  <a:solidFill>
                    <a:srgbClr val="000000"/>
                  </a:solidFill>
                </a:uFill>
                <a:latin typeface="Corbel"/>
                <a:ea typeface="+mn-ea"/>
                <a:cs typeface="Corbel"/>
              </a:rPr>
              <a:t>I</a:t>
            </a:r>
            <a:r>
              <a:rPr kumimoji="0" lang="en-US" sz="3000" b="1" i="0" u="heavy" strike="noStrike" kern="1200" cap="none" spc="5" normalizeH="0" baseline="0" noProof="0" dirty="0">
                <a:ln>
                  <a:noFill/>
                </a:ln>
                <a:solidFill>
                  <a:srgbClr val="000000"/>
                </a:solidFill>
                <a:effectLst/>
                <a:uLnTx/>
                <a:uFill>
                  <a:solidFill>
                    <a:srgbClr val="000000"/>
                  </a:solidFill>
                </a:uFill>
                <a:latin typeface="Corbel"/>
                <a:ea typeface="+mn-ea"/>
                <a:cs typeface="Corbel"/>
              </a:rPr>
              <a:t>M</a:t>
            </a:r>
            <a:r>
              <a:rPr kumimoji="0" lang="en-US" sz="3000" b="1" i="0" u="heavy" strike="noStrike" kern="1200" cap="none" spc="0" normalizeH="0" baseline="0" noProof="0" dirty="0">
                <a:ln>
                  <a:noFill/>
                </a:ln>
                <a:solidFill>
                  <a:srgbClr val="000000"/>
                </a:solidFill>
                <a:effectLst/>
                <a:uLnTx/>
                <a:uFill>
                  <a:solidFill>
                    <a:srgbClr val="000000"/>
                  </a:solidFill>
                </a:uFill>
                <a:latin typeface="Corbel"/>
                <a:ea typeface="+mn-ea"/>
                <a:cs typeface="Corbel"/>
              </a:rPr>
              <a:t>E</a:t>
            </a:r>
            <a:r>
              <a:rPr kumimoji="0" lang="en-US" sz="3000" b="1" i="0" u="heavy" strike="noStrike" kern="1200" cap="none" spc="-165" normalizeH="0" baseline="0" noProof="0" dirty="0">
                <a:ln>
                  <a:noFill/>
                </a:ln>
                <a:solidFill>
                  <a:srgbClr val="000000"/>
                </a:solidFill>
                <a:effectLst/>
                <a:uLnTx/>
                <a:uFill>
                  <a:solidFill>
                    <a:srgbClr val="000000"/>
                  </a:solidFill>
                </a:uFill>
                <a:latin typeface="Corbel"/>
                <a:ea typeface="+mn-ea"/>
                <a:cs typeface="Corbel"/>
              </a:rPr>
              <a:t> </a:t>
            </a:r>
            <a:r>
              <a:rPr kumimoji="0" lang="en-US" sz="3000" b="1" i="0" u="heavy" strike="noStrike" kern="1200" cap="none" spc="-125" normalizeH="0" baseline="0" noProof="0" dirty="0">
                <a:ln>
                  <a:noFill/>
                </a:ln>
                <a:solidFill>
                  <a:srgbClr val="000000"/>
                </a:solidFill>
                <a:effectLst/>
                <a:uLnTx/>
                <a:uFill>
                  <a:solidFill>
                    <a:srgbClr val="000000"/>
                  </a:solidFill>
                </a:uFill>
                <a:latin typeface="Corbel"/>
                <a:ea typeface="+mn-ea"/>
                <a:cs typeface="Corbel"/>
              </a:rPr>
              <a:t>A</a:t>
            </a:r>
            <a:r>
              <a:rPr kumimoji="0" lang="en-US" sz="3000" b="1" i="0" u="heavy" strike="noStrike" kern="1200" cap="none" spc="-114" normalizeH="0" baseline="0" noProof="0" dirty="0">
                <a:ln>
                  <a:noFill/>
                </a:ln>
                <a:solidFill>
                  <a:srgbClr val="000000"/>
                </a:solidFill>
                <a:effectLst/>
                <a:uLnTx/>
                <a:uFill>
                  <a:solidFill>
                    <a:srgbClr val="000000"/>
                  </a:solidFill>
                </a:uFill>
                <a:latin typeface="Corbel"/>
                <a:ea typeface="+mn-ea"/>
                <a:cs typeface="Corbel"/>
              </a:rPr>
              <a:t>W</a:t>
            </a:r>
            <a:r>
              <a:rPr kumimoji="0" lang="en-US" sz="3000" b="1" i="0" u="heavy" strike="noStrike" kern="1200" cap="none" spc="-5" normalizeH="0" baseline="0" noProof="0" dirty="0">
                <a:ln>
                  <a:noFill/>
                </a:ln>
                <a:solidFill>
                  <a:srgbClr val="000000"/>
                </a:solidFill>
                <a:effectLst/>
                <a:uLnTx/>
                <a:uFill>
                  <a:solidFill>
                    <a:srgbClr val="000000"/>
                  </a:solidFill>
                </a:uFill>
                <a:latin typeface="Corbel"/>
                <a:ea typeface="+mn-ea"/>
                <a:cs typeface="Corbel"/>
              </a:rPr>
              <a:t>A</a:t>
            </a:r>
            <a:r>
              <a:rPr kumimoji="0" lang="en-US" sz="3000" b="1" i="0" u="heavy" strike="noStrike" kern="1200" cap="none" spc="0" normalizeH="0" baseline="0" noProof="0" dirty="0">
                <a:ln>
                  <a:noFill/>
                </a:ln>
                <a:solidFill>
                  <a:srgbClr val="000000"/>
                </a:solidFill>
                <a:effectLst/>
                <a:uLnTx/>
                <a:uFill>
                  <a:solidFill>
                    <a:srgbClr val="000000"/>
                  </a:solidFill>
                </a:uFill>
                <a:latin typeface="Corbel"/>
                <a:ea typeface="+mn-ea"/>
                <a:cs typeface="Corbel"/>
              </a:rPr>
              <a:t>R</a:t>
            </a:r>
            <a:r>
              <a:rPr kumimoji="0" lang="en-US" sz="3000" b="1" i="0" u="heavy" strike="noStrike" kern="1200" cap="none" spc="-5" normalizeH="0" baseline="0" noProof="0" dirty="0">
                <a:ln>
                  <a:noFill/>
                </a:ln>
                <a:solidFill>
                  <a:srgbClr val="000000"/>
                </a:solidFill>
                <a:effectLst/>
                <a:uLnTx/>
                <a:uFill>
                  <a:solidFill>
                    <a:srgbClr val="000000"/>
                  </a:solidFill>
                </a:uFill>
                <a:latin typeface="Corbel"/>
                <a:ea typeface="+mn-ea"/>
                <a:cs typeface="Corbel"/>
              </a:rPr>
              <a:t>D</a:t>
            </a:r>
            <a:r>
              <a:rPr kumimoji="0" lang="en-US" sz="3000" b="1" i="0" u="heavy" strike="noStrike" kern="1200" cap="none" spc="0" normalizeH="0" baseline="0" noProof="0" dirty="0">
                <a:ln>
                  <a:noFill/>
                </a:ln>
                <a:solidFill>
                  <a:srgbClr val="000000"/>
                </a:solidFill>
                <a:effectLst/>
                <a:uLnTx/>
                <a:uFill>
                  <a:solidFill>
                    <a:srgbClr val="000000"/>
                  </a:solidFill>
                </a:uFill>
                <a:latin typeface="Corbel"/>
                <a:ea typeface="+mn-ea"/>
                <a:cs typeface="Corbel"/>
              </a:rPr>
              <a:t>S</a:t>
            </a:r>
            <a:endParaRPr kumimoji="0" lang="en-US" sz="3000" b="0" i="0" u="none" strike="noStrike" kern="1200" cap="none" spc="0" normalizeH="0" baseline="0" noProof="0" dirty="0">
              <a:ln>
                <a:noFill/>
              </a:ln>
              <a:solidFill>
                <a:srgbClr val="000000"/>
              </a:solidFill>
              <a:effectLst/>
              <a:uLnTx/>
              <a:uFillTx/>
              <a:latin typeface="Corbel"/>
              <a:ea typeface="+mn-ea"/>
              <a:cs typeface="Corbel"/>
            </a:endParaRPr>
          </a:p>
        </p:txBody>
      </p:sp>
      <p:grpSp>
        <p:nvGrpSpPr>
          <p:cNvPr id="8" name="object 4">
            <a:extLst>
              <a:ext uri="{FF2B5EF4-FFF2-40B4-BE49-F238E27FC236}">
                <a16:creationId xmlns:a16="http://schemas.microsoft.com/office/drawing/2014/main" id="{40002FEE-9316-4470-85A9-541436D1251D}"/>
              </a:ext>
            </a:extLst>
          </p:cNvPr>
          <p:cNvGrpSpPr/>
          <p:nvPr/>
        </p:nvGrpSpPr>
        <p:grpSpPr>
          <a:xfrm>
            <a:off x="3650020" y="3811675"/>
            <a:ext cx="2897045" cy="3039571"/>
            <a:chOff x="5943599" y="3428999"/>
            <a:chExt cx="3200400" cy="3429000"/>
          </a:xfrm>
        </p:grpSpPr>
        <p:sp>
          <p:nvSpPr>
            <p:cNvPr id="9" name="object 5">
              <a:extLst>
                <a:ext uri="{FF2B5EF4-FFF2-40B4-BE49-F238E27FC236}">
                  <a16:creationId xmlns:a16="http://schemas.microsoft.com/office/drawing/2014/main" id="{01F7CA20-F7A3-41DB-BC8B-10AD57F28F31}"/>
                </a:ext>
              </a:extLst>
            </p:cNvPr>
            <p:cNvSpPr/>
            <p:nvPr/>
          </p:nvSpPr>
          <p:spPr>
            <a:xfrm>
              <a:off x="5943599" y="3428999"/>
              <a:ext cx="3200400" cy="3429000"/>
            </a:xfrm>
            <a:custGeom>
              <a:avLst/>
              <a:gdLst/>
              <a:ahLst/>
              <a:cxnLst/>
              <a:rect l="l" t="t" r="r" b="b"/>
              <a:pathLst>
                <a:path w="3200400" h="3429000">
                  <a:moveTo>
                    <a:pt x="3200400" y="0"/>
                  </a:moveTo>
                  <a:lnTo>
                    <a:pt x="0" y="0"/>
                  </a:lnTo>
                  <a:lnTo>
                    <a:pt x="0" y="3429000"/>
                  </a:lnTo>
                  <a:lnTo>
                    <a:pt x="3200400" y="3429000"/>
                  </a:lnTo>
                  <a:lnTo>
                    <a:pt x="3200400" y="0"/>
                  </a:lnTo>
                  <a:close/>
                </a:path>
              </a:pathLst>
            </a:custGeom>
            <a:solidFill>
              <a:srgbClr val="BB1C1C"/>
            </a:solidFill>
          </p:spPr>
          <p:txBody>
            <a:bodyPr wrap="square" lIns="0" tIns="0" rIns="0" bIns="0" rtlCol="0"/>
            <a:lstStyle/>
            <a:p>
              <a:endParaRPr dirty="0"/>
            </a:p>
          </p:txBody>
        </p:sp>
        <p:sp>
          <p:nvSpPr>
            <p:cNvPr id="10" name="object 6">
              <a:extLst>
                <a:ext uri="{FF2B5EF4-FFF2-40B4-BE49-F238E27FC236}">
                  <a16:creationId xmlns:a16="http://schemas.microsoft.com/office/drawing/2014/main" id="{E013FA2D-722D-4E49-8BC0-DE6FB0A3451E}"/>
                </a:ext>
              </a:extLst>
            </p:cNvPr>
            <p:cNvSpPr/>
            <p:nvPr/>
          </p:nvSpPr>
          <p:spPr>
            <a:xfrm>
              <a:off x="5943599" y="3428999"/>
              <a:ext cx="3200400" cy="3429000"/>
            </a:xfrm>
            <a:custGeom>
              <a:avLst/>
              <a:gdLst/>
              <a:ahLst/>
              <a:cxnLst/>
              <a:rect l="l" t="t" r="r" b="b"/>
              <a:pathLst>
                <a:path w="3200400" h="3429000">
                  <a:moveTo>
                    <a:pt x="0" y="0"/>
                  </a:moveTo>
                  <a:lnTo>
                    <a:pt x="3200400" y="0"/>
                  </a:lnTo>
                  <a:lnTo>
                    <a:pt x="3200400" y="3429000"/>
                  </a:lnTo>
                  <a:lnTo>
                    <a:pt x="0" y="3429000"/>
                  </a:lnTo>
                  <a:lnTo>
                    <a:pt x="0" y="0"/>
                  </a:lnTo>
                  <a:close/>
                </a:path>
              </a:pathLst>
            </a:custGeom>
            <a:ln w="15240">
              <a:solidFill>
                <a:srgbClr val="881111"/>
              </a:solidFill>
            </a:ln>
          </p:spPr>
          <p:txBody>
            <a:bodyPr wrap="square" lIns="0" tIns="0" rIns="0" bIns="0" rtlCol="0"/>
            <a:lstStyle/>
            <a:p>
              <a:endParaRPr dirty="0"/>
            </a:p>
          </p:txBody>
        </p:sp>
        <p:pic>
          <p:nvPicPr>
            <p:cNvPr id="11" name="object 7">
              <a:extLst>
                <a:ext uri="{FF2B5EF4-FFF2-40B4-BE49-F238E27FC236}">
                  <a16:creationId xmlns:a16="http://schemas.microsoft.com/office/drawing/2014/main" id="{298A3C76-2076-425C-918C-00C0F0B862AA}"/>
                </a:ext>
              </a:extLst>
            </p:cNvPr>
            <p:cNvPicPr/>
            <p:nvPr/>
          </p:nvPicPr>
          <p:blipFill>
            <a:blip r:embed="rId2" cstate="print"/>
            <a:stretch>
              <a:fillRect/>
            </a:stretch>
          </p:blipFill>
          <p:spPr>
            <a:xfrm>
              <a:off x="6095999" y="3581399"/>
              <a:ext cx="2866643" cy="3171444"/>
            </a:xfrm>
            <a:prstGeom prst="rect">
              <a:avLst/>
            </a:prstGeom>
          </p:spPr>
        </p:pic>
      </p:grpSp>
    </p:spTree>
    <p:extLst>
      <p:ext uri="{BB962C8B-B14F-4D97-AF65-F5344CB8AC3E}">
        <p14:creationId xmlns:p14="http://schemas.microsoft.com/office/powerpoint/2010/main" val="38700878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570F209-A562-4A43-AB9C-DA58B38F9C7D}"/>
              </a:ext>
            </a:extLst>
          </p:cNvPr>
          <p:cNvSpPr txBox="1"/>
          <p:nvPr/>
        </p:nvSpPr>
        <p:spPr>
          <a:xfrm>
            <a:off x="533400" y="304800"/>
            <a:ext cx="5791200" cy="830997"/>
          </a:xfrm>
          <a:prstGeom prst="rect">
            <a:avLst/>
          </a:prstGeom>
          <a:noFill/>
        </p:spPr>
        <p:txBody>
          <a:bodyPr wrap="square">
            <a:spAutoFit/>
          </a:bodyPr>
          <a:lstStyle/>
          <a:p>
            <a:r>
              <a:rPr kumimoji="0" lang="en-US" sz="4800" b="0" i="0" u="none" strike="noStrike" kern="1200" cap="none" spc="-10" normalizeH="0" baseline="0" noProof="0" dirty="0">
                <a:ln>
                  <a:noFill/>
                </a:ln>
                <a:solidFill>
                  <a:srgbClr val="000000">
                    <a:lumMod val="75000"/>
                    <a:lumOff val="25000"/>
                  </a:srgbClr>
                </a:solidFill>
                <a:effectLst/>
                <a:uLnTx/>
                <a:uFillTx/>
                <a:latin typeface="Arial" panose="020B0604020202020204" pitchFamily="34" charset="0"/>
                <a:ea typeface="+mj-ea"/>
                <a:cs typeface="Arial" panose="020B0604020202020204" pitchFamily="34" charset="0"/>
              </a:rPr>
              <a:t>B</a:t>
            </a:r>
            <a:r>
              <a:rPr kumimoji="0" lang="en-US" sz="4800" b="0" i="0" u="none" strike="noStrike" kern="1200" cap="none" spc="-15" normalizeH="0" baseline="0" noProof="0" dirty="0">
                <a:ln>
                  <a:noFill/>
                </a:ln>
                <a:solidFill>
                  <a:srgbClr val="000000">
                    <a:lumMod val="75000"/>
                    <a:lumOff val="25000"/>
                  </a:srgbClr>
                </a:solidFill>
                <a:effectLst/>
                <a:uLnTx/>
                <a:uFillTx/>
                <a:latin typeface="Arial" panose="020B0604020202020204" pitchFamily="34" charset="0"/>
                <a:ea typeface="+mj-ea"/>
                <a:cs typeface="Arial" panose="020B0604020202020204" pitchFamily="34" charset="0"/>
              </a:rPr>
              <a:t>a</a:t>
            </a:r>
            <a:r>
              <a:rPr kumimoji="0" lang="en-US" sz="4800" b="0" i="0" u="none" strike="noStrike" kern="1200" cap="none" spc="-5" normalizeH="0" baseline="0" noProof="0" dirty="0">
                <a:ln>
                  <a:noFill/>
                </a:ln>
                <a:solidFill>
                  <a:srgbClr val="000000">
                    <a:lumMod val="75000"/>
                    <a:lumOff val="25000"/>
                  </a:srgbClr>
                </a:solidFill>
                <a:effectLst/>
                <a:uLnTx/>
                <a:uFillTx/>
                <a:latin typeface="Arial" panose="020B0604020202020204" pitchFamily="34" charset="0"/>
                <a:ea typeface="+mj-ea"/>
                <a:cs typeface="Arial" panose="020B0604020202020204" pitchFamily="34" charset="0"/>
              </a:rPr>
              <a:t>c</a:t>
            </a:r>
            <a:r>
              <a:rPr kumimoji="0" lang="en-US" sz="4800" b="0" i="0" u="none" strike="noStrike" kern="1200" cap="none" spc="-80" normalizeH="0" baseline="0" noProof="0" dirty="0">
                <a:ln>
                  <a:noFill/>
                </a:ln>
                <a:solidFill>
                  <a:srgbClr val="000000">
                    <a:lumMod val="75000"/>
                    <a:lumOff val="25000"/>
                  </a:srgbClr>
                </a:solidFill>
                <a:effectLst/>
                <a:uLnTx/>
                <a:uFillTx/>
                <a:latin typeface="Arial" panose="020B0604020202020204" pitchFamily="34" charset="0"/>
                <a:ea typeface="+mj-ea"/>
                <a:cs typeface="Arial" panose="020B0604020202020204" pitchFamily="34" charset="0"/>
              </a:rPr>
              <a:t>k</a:t>
            </a:r>
            <a:r>
              <a:rPr kumimoji="0" lang="en-US" sz="4800" b="0" i="0" u="none" strike="noStrike" kern="1200" cap="none" spc="-10" normalizeH="0" baseline="0" noProof="0" dirty="0">
                <a:ln>
                  <a:noFill/>
                </a:ln>
                <a:solidFill>
                  <a:srgbClr val="000000">
                    <a:lumMod val="75000"/>
                    <a:lumOff val="25000"/>
                  </a:srgbClr>
                </a:solidFill>
                <a:effectLst/>
                <a:uLnTx/>
                <a:uFillTx/>
                <a:latin typeface="Arial" panose="020B0604020202020204" pitchFamily="34" charset="0"/>
                <a:ea typeface="+mj-ea"/>
                <a:cs typeface="Arial" panose="020B0604020202020204" pitchFamily="34" charset="0"/>
              </a:rPr>
              <a:t>g</a:t>
            </a:r>
            <a:r>
              <a:rPr kumimoji="0" lang="en-US" sz="4800" b="0" i="0" u="none" strike="noStrike" kern="1200" cap="none" spc="-15" normalizeH="0" baseline="0" noProof="0" dirty="0">
                <a:ln>
                  <a:noFill/>
                </a:ln>
                <a:solidFill>
                  <a:srgbClr val="000000">
                    <a:lumMod val="75000"/>
                    <a:lumOff val="25000"/>
                  </a:srgbClr>
                </a:solidFill>
                <a:effectLst/>
                <a:uLnTx/>
                <a:uFillTx/>
                <a:latin typeface="Arial" panose="020B0604020202020204" pitchFamily="34" charset="0"/>
                <a:ea typeface="+mj-ea"/>
                <a:cs typeface="Arial" panose="020B0604020202020204" pitchFamily="34" charset="0"/>
              </a:rPr>
              <a:t>r</a:t>
            </a:r>
            <a:r>
              <a:rPr kumimoji="0" lang="en-US" sz="4800" b="0" i="0" u="none" strike="noStrike" kern="1200" cap="none" spc="-10" normalizeH="0" baseline="0" noProof="0" dirty="0">
                <a:ln>
                  <a:noFill/>
                </a:ln>
                <a:solidFill>
                  <a:srgbClr val="000000">
                    <a:lumMod val="75000"/>
                    <a:lumOff val="25000"/>
                  </a:srgbClr>
                </a:solidFill>
                <a:effectLst/>
                <a:uLnTx/>
                <a:uFillTx/>
                <a:latin typeface="Arial" panose="020B0604020202020204" pitchFamily="34" charset="0"/>
                <a:ea typeface="+mj-ea"/>
                <a:cs typeface="Arial" panose="020B0604020202020204" pitchFamily="34" charset="0"/>
              </a:rPr>
              <a:t>ou</a:t>
            </a:r>
            <a:r>
              <a:rPr kumimoji="0" lang="en-US" sz="4800" b="0" i="0" u="none" strike="noStrike" kern="1200" cap="none" spc="-5" normalizeH="0" baseline="0" noProof="0" dirty="0">
                <a:ln>
                  <a:noFill/>
                </a:ln>
                <a:solidFill>
                  <a:srgbClr val="000000">
                    <a:lumMod val="75000"/>
                    <a:lumOff val="25000"/>
                  </a:srgbClr>
                </a:solidFill>
                <a:effectLst/>
                <a:uLnTx/>
                <a:uFillTx/>
                <a:latin typeface="Arial" panose="020B0604020202020204" pitchFamily="34" charset="0"/>
                <a:ea typeface="+mj-ea"/>
                <a:cs typeface="Arial" panose="020B0604020202020204" pitchFamily="34" charset="0"/>
              </a:rPr>
              <a:t>nd</a:t>
            </a:r>
            <a:r>
              <a:rPr kumimoji="0" lang="en-US" sz="4800" b="0" i="0" u="none" strike="noStrike" kern="1200" cap="none" spc="-130" normalizeH="0" baseline="0" noProof="0" dirty="0">
                <a:ln>
                  <a:noFill/>
                </a:ln>
                <a:solidFill>
                  <a:srgbClr val="000000">
                    <a:lumMod val="75000"/>
                    <a:lumOff val="25000"/>
                  </a:srgbClr>
                </a:solidFill>
                <a:effectLst/>
                <a:uLnTx/>
                <a:uFillTx/>
                <a:latin typeface="Arial" panose="020B0604020202020204" pitchFamily="34" charset="0"/>
                <a:ea typeface="+mj-ea"/>
                <a:cs typeface="Arial" panose="020B0604020202020204" pitchFamily="34" charset="0"/>
              </a:rPr>
              <a:t> </a:t>
            </a:r>
            <a:r>
              <a:rPr kumimoji="0" lang="en-US" sz="4800" b="0" i="0" u="none" strike="noStrike" kern="1200" cap="none" spc="-5" normalizeH="0" baseline="0" noProof="0" dirty="0">
                <a:ln>
                  <a:noFill/>
                </a:ln>
                <a:solidFill>
                  <a:srgbClr val="000000">
                    <a:lumMod val="75000"/>
                    <a:lumOff val="25000"/>
                  </a:srgbClr>
                </a:solidFill>
                <a:effectLst/>
                <a:uLnTx/>
                <a:uFillTx/>
                <a:latin typeface="Arial" panose="020B0604020202020204" pitchFamily="34" charset="0"/>
                <a:ea typeface="+mj-ea"/>
                <a:cs typeface="Arial" panose="020B0604020202020204" pitchFamily="34" charset="0"/>
              </a:rPr>
              <a:t>C</a:t>
            </a:r>
            <a:r>
              <a:rPr kumimoji="0" lang="en-US" sz="4800" b="0" i="0" u="none" strike="noStrike" kern="1200" cap="none" spc="-10" normalizeH="0" baseline="0" noProof="0" dirty="0">
                <a:ln>
                  <a:noFill/>
                </a:ln>
                <a:solidFill>
                  <a:srgbClr val="000000">
                    <a:lumMod val="75000"/>
                    <a:lumOff val="25000"/>
                  </a:srgbClr>
                </a:solidFill>
                <a:effectLst/>
                <a:uLnTx/>
                <a:uFillTx/>
                <a:latin typeface="Arial" panose="020B0604020202020204" pitchFamily="34" charset="0"/>
                <a:ea typeface="+mj-ea"/>
                <a:cs typeface="Arial" panose="020B0604020202020204" pitchFamily="34" charset="0"/>
              </a:rPr>
              <a:t>h</a:t>
            </a:r>
            <a:r>
              <a:rPr kumimoji="0" lang="en-US" sz="4800" b="0" i="0" u="none" strike="noStrike" kern="1200" cap="none" spc="-5" normalizeH="0" baseline="0" noProof="0" dirty="0">
                <a:ln>
                  <a:noFill/>
                </a:ln>
                <a:solidFill>
                  <a:srgbClr val="000000">
                    <a:lumMod val="75000"/>
                    <a:lumOff val="25000"/>
                  </a:srgbClr>
                </a:solidFill>
                <a:effectLst/>
                <a:uLnTx/>
                <a:uFillTx/>
                <a:latin typeface="Arial" panose="020B0604020202020204" pitchFamily="34" charset="0"/>
                <a:ea typeface="+mj-ea"/>
                <a:cs typeface="Arial" panose="020B0604020202020204" pitchFamily="34" charset="0"/>
              </a:rPr>
              <a:t>ecks</a:t>
            </a:r>
            <a:endParaRPr lang="en-US" dirty="0"/>
          </a:p>
        </p:txBody>
      </p:sp>
      <p:sp>
        <p:nvSpPr>
          <p:cNvPr id="9" name="TextBox 8">
            <a:extLst>
              <a:ext uri="{FF2B5EF4-FFF2-40B4-BE49-F238E27FC236}">
                <a16:creationId xmlns:a16="http://schemas.microsoft.com/office/drawing/2014/main" id="{08CEAF9C-CDF0-43C0-9BE9-CF5629C8FAB0}"/>
              </a:ext>
            </a:extLst>
          </p:cNvPr>
          <p:cNvSpPr txBox="1"/>
          <p:nvPr/>
        </p:nvSpPr>
        <p:spPr>
          <a:xfrm>
            <a:off x="152400" y="1144027"/>
            <a:ext cx="8763000" cy="4547399"/>
          </a:xfrm>
          <a:prstGeom prst="rect">
            <a:avLst/>
          </a:prstGeom>
          <a:noFill/>
        </p:spPr>
        <p:txBody>
          <a:bodyPr wrap="square">
            <a:spAutoFit/>
          </a:bodyPr>
          <a:lstStyle/>
          <a:p>
            <a:pPr marL="12065" marR="5080" lvl="0" algn="l" defTabSz="457200" rtl="0" eaLnBrk="1" fontAlgn="auto" latinLnBrk="0" hangingPunct="1">
              <a:lnSpc>
                <a:spcPct val="100000"/>
              </a:lnSpc>
              <a:spcBef>
                <a:spcPts val="100"/>
              </a:spcBef>
              <a:spcAft>
                <a:spcPts val="0"/>
              </a:spcAft>
              <a:buClr>
                <a:srgbClr val="8D1414"/>
              </a:buClr>
              <a:buSzPct val="143750"/>
              <a:tabLst>
                <a:tab pos="299720" algn="l"/>
              </a:tabLst>
              <a:defRPr/>
            </a:pPr>
            <a:r>
              <a:rPr kumimoji="0" lang="en-US" sz="2000" b="0" i="0" u="none" strike="noStrike" kern="1200" cap="none" spc="-5" normalizeH="0" baseline="0" noProof="0" dirty="0">
                <a:ln>
                  <a:noFill/>
                </a:ln>
                <a:solidFill>
                  <a:srgbClr val="000000"/>
                </a:solidFill>
                <a:effectLst/>
                <a:uLnTx/>
                <a:uFillTx/>
                <a:latin typeface="Corbel"/>
                <a:ea typeface="+mn-ea"/>
                <a:cs typeface="Corbel"/>
              </a:rPr>
              <a:t>The following </a:t>
            </a:r>
            <a:r>
              <a:rPr kumimoji="0" lang="en-US" sz="2000" b="0" i="0" u="none" strike="noStrike" kern="1200" cap="none" spc="-10" normalizeH="0" baseline="0" noProof="0" dirty="0">
                <a:ln>
                  <a:noFill/>
                </a:ln>
                <a:solidFill>
                  <a:srgbClr val="000000"/>
                </a:solidFill>
                <a:effectLst/>
                <a:uLnTx/>
                <a:uFillTx/>
                <a:latin typeface="Corbel"/>
                <a:ea typeface="+mn-ea"/>
                <a:cs typeface="Corbel"/>
              </a:rPr>
              <a:t>background </a:t>
            </a:r>
            <a:r>
              <a:rPr kumimoji="0" lang="en-US" sz="2000" b="0" i="0" u="none" strike="noStrike" kern="1200" cap="none" spc="-5" normalizeH="0" baseline="0" noProof="0" dirty="0">
                <a:ln>
                  <a:noFill/>
                </a:ln>
                <a:solidFill>
                  <a:srgbClr val="000000"/>
                </a:solidFill>
                <a:effectLst/>
                <a:uLnTx/>
                <a:uFillTx/>
                <a:latin typeface="Corbel"/>
                <a:ea typeface="+mn-ea"/>
                <a:cs typeface="Corbel"/>
              </a:rPr>
              <a:t>checks </a:t>
            </a:r>
            <a:r>
              <a:rPr kumimoji="0" lang="en-US" sz="2000" b="0" i="0" u="none" strike="noStrike" kern="1200" cap="none" spc="0" normalizeH="0" baseline="0" noProof="0" dirty="0">
                <a:ln>
                  <a:noFill/>
                </a:ln>
                <a:solidFill>
                  <a:srgbClr val="000000"/>
                </a:solidFill>
                <a:effectLst/>
                <a:uLnTx/>
                <a:uFillTx/>
                <a:latin typeface="Corbel"/>
                <a:ea typeface="+mn-ea"/>
                <a:cs typeface="Corbel"/>
              </a:rPr>
              <a:t>must </a:t>
            </a:r>
            <a:r>
              <a:rPr kumimoji="0" lang="en-US" sz="2000" b="0" i="0" u="none" strike="noStrike" kern="1200" cap="none" spc="-5" normalizeH="0" baseline="0" noProof="0" dirty="0">
                <a:ln>
                  <a:noFill/>
                </a:ln>
                <a:solidFill>
                  <a:srgbClr val="000000"/>
                </a:solidFill>
                <a:effectLst/>
                <a:uLnTx/>
                <a:uFillTx/>
                <a:latin typeface="Corbel"/>
                <a:ea typeface="+mn-ea"/>
                <a:cs typeface="Corbel"/>
              </a:rPr>
              <a:t>be </a:t>
            </a:r>
            <a:r>
              <a:rPr kumimoji="0" lang="en-US" sz="2000" b="0" i="0" u="none" strike="noStrike" kern="1200" cap="none" spc="0" normalizeH="0" baseline="0" noProof="0" dirty="0">
                <a:ln>
                  <a:noFill/>
                </a:ln>
                <a:solidFill>
                  <a:srgbClr val="000000"/>
                </a:solidFill>
                <a:effectLst/>
                <a:uLnTx/>
                <a:uFillTx/>
                <a:latin typeface="Corbel"/>
                <a:ea typeface="+mn-ea"/>
                <a:cs typeface="Corbel"/>
              </a:rPr>
              <a:t>cleared </a:t>
            </a:r>
            <a:r>
              <a:rPr kumimoji="0" lang="en-US" sz="2000" b="0" i="0" u="none" strike="noStrike" kern="1200" cap="none" spc="-5" normalizeH="0" baseline="0" noProof="0" dirty="0">
                <a:ln>
                  <a:noFill/>
                </a:ln>
                <a:solidFill>
                  <a:srgbClr val="000000"/>
                </a:solidFill>
                <a:effectLst/>
                <a:uLnTx/>
                <a:uFillTx/>
                <a:latin typeface="Corbel"/>
                <a:ea typeface="+mn-ea"/>
                <a:cs typeface="Corbel"/>
              </a:rPr>
              <a:t>by </a:t>
            </a:r>
            <a:r>
              <a:rPr kumimoji="0" lang="en-US" sz="2000" b="0" i="0" u="none" strike="noStrike" kern="1200" cap="none" spc="-10" normalizeH="0" baseline="0" noProof="0" dirty="0">
                <a:ln>
                  <a:noFill/>
                </a:ln>
                <a:solidFill>
                  <a:srgbClr val="000000"/>
                </a:solidFill>
                <a:effectLst/>
                <a:uLnTx/>
                <a:uFillTx/>
                <a:latin typeface="Corbel"/>
                <a:ea typeface="+mn-ea"/>
                <a:cs typeface="Corbel"/>
              </a:rPr>
              <a:t>the </a:t>
            </a:r>
            <a:r>
              <a:rPr kumimoji="0" lang="en-US" sz="2000" b="0" i="0" u="none" strike="noStrike" kern="1200" cap="none" spc="-470" normalizeH="0" baseline="0" noProof="0" dirty="0">
                <a:ln>
                  <a:noFill/>
                </a:ln>
                <a:solidFill>
                  <a:srgbClr val="000000"/>
                </a:solidFill>
                <a:effectLst/>
                <a:uLnTx/>
                <a:uFillTx/>
                <a:latin typeface="Corbel"/>
                <a:ea typeface="+mn-ea"/>
                <a:cs typeface="Corbel"/>
              </a:rPr>
              <a:t> </a:t>
            </a:r>
            <a:r>
              <a:rPr kumimoji="0" lang="en-US" sz="2000" b="0" i="0" u="none" strike="noStrike" kern="1200" cap="none" spc="-5" normalizeH="0" baseline="0" noProof="0" dirty="0">
                <a:ln>
                  <a:noFill/>
                </a:ln>
                <a:solidFill>
                  <a:srgbClr val="000000"/>
                </a:solidFill>
                <a:effectLst/>
                <a:uLnTx/>
                <a:uFillTx/>
                <a:latin typeface="Corbel"/>
                <a:ea typeface="+mn-ea"/>
                <a:cs typeface="Corbel"/>
              </a:rPr>
              <a:t>N</a:t>
            </a:r>
            <a:r>
              <a:rPr kumimoji="0" lang="en-US" sz="2000" b="0" i="0" u="none" strike="noStrike" kern="1200" cap="none" spc="0" normalizeH="0" baseline="0" noProof="0" dirty="0">
                <a:ln>
                  <a:noFill/>
                </a:ln>
                <a:solidFill>
                  <a:srgbClr val="000000"/>
                </a:solidFill>
                <a:effectLst/>
                <a:uLnTx/>
                <a:uFillTx/>
                <a:latin typeface="Corbel"/>
                <a:ea typeface="+mn-ea"/>
                <a:cs typeface="Corbel"/>
              </a:rPr>
              <a:t>J</a:t>
            </a:r>
            <a:r>
              <a:rPr kumimoji="0" lang="en-US" sz="2000" b="0" i="0" u="none" strike="noStrike" kern="1200" cap="none" spc="-100" normalizeH="0" baseline="0" noProof="0" dirty="0">
                <a:ln>
                  <a:noFill/>
                </a:ln>
                <a:solidFill>
                  <a:srgbClr val="000000"/>
                </a:solidFill>
                <a:effectLst/>
                <a:uLnTx/>
                <a:uFillTx/>
                <a:latin typeface="Corbel"/>
                <a:ea typeface="+mn-ea"/>
                <a:cs typeface="Corbel"/>
              </a:rPr>
              <a:t> </a:t>
            </a:r>
            <a:r>
              <a:rPr kumimoji="0" lang="en-US" sz="2000" b="0" i="0" u="none" strike="noStrike" kern="1200" cap="none" spc="0" normalizeH="0" baseline="0" noProof="0" dirty="0">
                <a:ln>
                  <a:noFill/>
                </a:ln>
                <a:solidFill>
                  <a:srgbClr val="000000"/>
                </a:solidFill>
                <a:effectLst/>
                <a:uLnTx/>
                <a:uFillTx/>
                <a:latin typeface="Corbel"/>
                <a:ea typeface="+mn-ea"/>
                <a:cs typeface="Corbel"/>
              </a:rPr>
              <a:t>Comm</a:t>
            </a:r>
            <a:r>
              <a:rPr kumimoji="0" lang="en-US" sz="2000" b="0" i="0" u="none" strike="noStrike" kern="1200" cap="none" spc="-5" normalizeH="0" baseline="0" noProof="0" dirty="0">
                <a:ln>
                  <a:noFill/>
                </a:ln>
                <a:solidFill>
                  <a:srgbClr val="000000"/>
                </a:solidFill>
                <a:effectLst/>
                <a:uLnTx/>
                <a:uFillTx/>
                <a:latin typeface="Corbel"/>
                <a:ea typeface="+mn-ea"/>
                <a:cs typeface="Corbel"/>
              </a:rPr>
              <a:t>i</a:t>
            </a:r>
            <a:r>
              <a:rPr kumimoji="0" lang="en-US" sz="2000" b="0" i="0" u="none" strike="noStrike" kern="1200" cap="none" spc="0" normalizeH="0" baseline="0" noProof="0" dirty="0">
                <a:ln>
                  <a:noFill/>
                </a:ln>
                <a:solidFill>
                  <a:srgbClr val="000000"/>
                </a:solidFill>
                <a:effectLst/>
                <a:uLnTx/>
                <a:uFillTx/>
                <a:latin typeface="Corbel"/>
                <a:ea typeface="+mn-ea"/>
                <a:cs typeface="Corbel"/>
              </a:rPr>
              <a:t>ss</a:t>
            </a:r>
            <a:r>
              <a:rPr kumimoji="0" lang="en-US" sz="2000" b="0" i="0" u="none" strike="noStrike" kern="1200" cap="none" spc="-10" normalizeH="0" baseline="0" noProof="0" dirty="0">
                <a:ln>
                  <a:noFill/>
                </a:ln>
                <a:solidFill>
                  <a:srgbClr val="000000"/>
                </a:solidFill>
                <a:effectLst/>
                <a:uLnTx/>
                <a:uFillTx/>
                <a:latin typeface="Corbel"/>
                <a:ea typeface="+mn-ea"/>
                <a:cs typeface="Corbel"/>
              </a:rPr>
              <a:t>i</a:t>
            </a:r>
            <a:r>
              <a:rPr kumimoji="0" lang="en-US" sz="2000" b="0" i="0" u="none" strike="noStrike" kern="1200" cap="none" spc="0" normalizeH="0" baseline="0" noProof="0" dirty="0">
                <a:ln>
                  <a:noFill/>
                </a:ln>
                <a:solidFill>
                  <a:srgbClr val="000000"/>
                </a:solidFill>
                <a:effectLst/>
                <a:uLnTx/>
                <a:uFillTx/>
                <a:latin typeface="Corbel"/>
                <a:ea typeface="+mn-ea"/>
                <a:cs typeface="Corbel"/>
              </a:rPr>
              <a:t>on</a:t>
            </a:r>
            <a:r>
              <a:rPr kumimoji="0" lang="en-US" sz="2000" b="0" i="0" u="none" strike="noStrike" kern="1200" cap="none" spc="-10" normalizeH="0" baseline="0" noProof="0" dirty="0">
                <a:ln>
                  <a:noFill/>
                </a:ln>
                <a:solidFill>
                  <a:srgbClr val="000000"/>
                </a:solidFill>
                <a:effectLst/>
                <a:uLnTx/>
                <a:uFillTx/>
                <a:latin typeface="Corbel"/>
                <a:ea typeface="+mn-ea"/>
                <a:cs typeface="Corbel"/>
              </a:rPr>
              <a:t> </a:t>
            </a:r>
            <a:r>
              <a:rPr kumimoji="0" lang="en-US" sz="2000" b="0" i="1" u="none" strike="noStrike" kern="1200" cap="none" spc="-5" normalizeH="0" baseline="0" noProof="0" dirty="0">
                <a:ln>
                  <a:noFill/>
                </a:ln>
                <a:solidFill>
                  <a:srgbClr val="000000"/>
                </a:solidFill>
                <a:effectLst/>
                <a:uLnTx/>
                <a:uFillTx/>
                <a:latin typeface="Corbel"/>
                <a:ea typeface="+mn-ea"/>
                <a:cs typeface="Corbel"/>
              </a:rPr>
              <a:t>b</a:t>
            </a:r>
            <a:r>
              <a:rPr kumimoji="0" lang="en-US" sz="2000" b="0" i="1" u="none" strike="noStrike" kern="1200" cap="none" spc="5" normalizeH="0" baseline="0" noProof="0" dirty="0">
                <a:ln>
                  <a:noFill/>
                </a:ln>
                <a:solidFill>
                  <a:srgbClr val="000000"/>
                </a:solidFill>
                <a:effectLst/>
                <a:uLnTx/>
                <a:uFillTx/>
                <a:latin typeface="Corbel"/>
                <a:ea typeface="+mn-ea"/>
                <a:cs typeface="Corbel"/>
              </a:rPr>
              <a:t>ef</a:t>
            </a:r>
            <a:r>
              <a:rPr kumimoji="0" lang="en-US" sz="2000" b="0" i="1" u="none" strike="noStrike" kern="1200" cap="none" spc="0" normalizeH="0" baseline="0" noProof="0" dirty="0">
                <a:ln>
                  <a:noFill/>
                </a:ln>
                <a:solidFill>
                  <a:srgbClr val="000000"/>
                </a:solidFill>
                <a:effectLst/>
                <a:uLnTx/>
                <a:uFillTx/>
                <a:latin typeface="Corbel"/>
                <a:ea typeface="+mn-ea"/>
                <a:cs typeface="Corbel"/>
              </a:rPr>
              <a:t>ore</a:t>
            </a:r>
            <a:r>
              <a:rPr kumimoji="0" lang="en-US" sz="2000" b="0" i="0" u="none" strike="noStrike" kern="1200" cap="none" spc="-130" normalizeH="0" baseline="0" noProof="0" dirty="0">
                <a:ln>
                  <a:noFill/>
                </a:ln>
                <a:solidFill>
                  <a:srgbClr val="000000"/>
                </a:solidFill>
                <a:effectLst/>
                <a:uLnTx/>
                <a:uFillTx/>
                <a:latin typeface="Corbel"/>
                <a:ea typeface="+mn-ea"/>
                <a:cs typeface="Corbel"/>
              </a:rPr>
              <a:t> </a:t>
            </a:r>
            <a:r>
              <a:rPr kumimoji="0" lang="en-US" sz="2000" b="0" i="0" u="none" strike="noStrike" kern="1200" cap="none" spc="-5" normalizeH="0" baseline="0" noProof="0" dirty="0">
                <a:ln>
                  <a:noFill/>
                </a:ln>
                <a:solidFill>
                  <a:srgbClr val="000000"/>
                </a:solidFill>
                <a:effectLst/>
                <a:uLnTx/>
                <a:uFillTx/>
                <a:latin typeface="Corbel"/>
                <a:ea typeface="+mn-ea"/>
                <a:cs typeface="Corbel"/>
              </a:rPr>
              <a:t>A</a:t>
            </a:r>
            <a:r>
              <a:rPr kumimoji="0" lang="en-US" sz="2000" b="0" i="0" u="none" strike="noStrike" kern="1200" cap="none" spc="0" normalizeH="0" baseline="0" noProof="0" dirty="0">
                <a:ln>
                  <a:noFill/>
                </a:ln>
                <a:solidFill>
                  <a:srgbClr val="000000"/>
                </a:solidFill>
                <a:effectLst/>
                <a:uLnTx/>
                <a:uFillTx/>
                <a:latin typeface="Corbel"/>
                <a:ea typeface="+mn-ea"/>
                <a:cs typeface="Corbel"/>
              </a:rPr>
              <a:t>m</a:t>
            </a:r>
            <a:r>
              <a:rPr kumimoji="0" lang="en-US" sz="2000" b="0" i="0" u="none" strike="noStrike" kern="1200" cap="none" spc="5" normalizeH="0" baseline="0" noProof="0" dirty="0">
                <a:ln>
                  <a:noFill/>
                </a:ln>
                <a:solidFill>
                  <a:srgbClr val="000000"/>
                </a:solidFill>
                <a:effectLst/>
                <a:uLnTx/>
                <a:uFillTx/>
                <a:latin typeface="Corbel"/>
                <a:ea typeface="+mn-ea"/>
                <a:cs typeface="Corbel"/>
              </a:rPr>
              <a:t>e</a:t>
            </a:r>
            <a:r>
              <a:rPr kumimoji="0" lang="en-US" sz="2000" b="0" i="0" u="none" strike="noStrike" kern="1200" cap="none" spc="0" normalizeH="0" baseline="0" noProof="0" dirty="0">
                <a:ln>
                  <a:noFill/>
                </a:ln>
                <a:solidFill>
                  <a:srgbClr val="000000"/>
                </a:solidFill>
                <a:effectLst/>
                <a:uLnTx/>
                <a:uFillTx/>
                <a:latin typeface="Corbel"/>
                <a:ea typeface="+mn-ea"/>
                <a:cs typeface="Corbel"/>
              </a:rPr>
              <a:t>r</a:t>
            </a:r>
            <a:r>
              <a:rPr kumimoji="0" lang="en-US" sz="2000" b="0" i="0" u="none" strike="noStrike" kern="1200" cap="none" spc="-5" normalizeH="0" baseline="0" noProof="0" dirty="0">
                <a:ln>
                  <a:noFill/>
                </a:ln>
                <a:solidFill>
                  <a:srgbClr val="000000"/>
                </a:solidFill>
                <a:effectLst/>
                <a:uLnTx/>
                <a:uFillTx/>
                <a:latin typeface="Corbel"/>
                <a:ea typeface="+mn-ea"/>
                <a:cs typeface="Corbel"/>
              </a:rPr>
              <a:t>i</a:t>
            </a:r>
            <a:r>
              <a:rPr kumimoji="0" lang="en-US" sz="2000" b="0" i="0" u="none" strike="noStrike" kern="1200" cap="none" spc="0" normalizeH="0" baseline="0" noProof="0" dirty="0">
                <a:ln>
                  <a:noFill/>
                </a:ln>
                <a:solidFill>
                  <a:srgbClr val="000000"/>
                </a:solidFill>
                <a:effectLst/>
                <a:uLnTx/>
                <a:uFillTx/>
                <a:latin typeface="Corbel"/>
                <a:ea typeface="+mn-ea"/>
                <a:cs typeface="Corbel"/>
              </a:rPr>
              <a:t>Cor</a:t>
            </a:r>
            <a:r>
              <a:rPr kumimoji="0" lang="en-US" sz="2000" b="0" i="0" u="none" strike="noStrike" kern="1200" cap="none" spc="-5" normalizeH="0" baseline="0" noProof="0" dirty="0">
                <a:ln>
                  <a:noFill/>
                </a:ln>
                <a:solidFill>
                  <a:srgbClr val="000000"/>
                </a:solidFill>
                <a:effectLst/>
                <a:uLnTx/>
                <a:uFillTx/>
                <a:latin typeface="Corbel"/>
                <a:ea typeface="+mn-ea"/>
                <a:cs typeface="Corbel"/>
              </a:rPr>
              <a:t>p</a:t>
            </a:r>
            <a:r>
              <a:rPr kumimoji="0" lang="en-US" sz="2000" b="0" i="0" u="none" strike="noStrike" kern="1200" cap="none" spc="0" normalizeH="0" baseline="0" noProof="0" dirty="0">
                <a:ln>
                  <a:noFill/>
                </a:ln>
                <a:solidFill>
                  <a:srgbClr val="000000"/>
                </a:solidFill>
                <a:effectLst/>
                <a:uLnTx/>
                <a:uFillTx/>
                <a:latin typeface="Corbel"/>
                <a:ea typeface="+mn-ea"/>
                <a:cs typeface="Corbel"/>
              </a:rPr>
              <a:t>s</a:t>
            </a:r>
            <a:r>
              <a:rPr kumimoji="0" lang="en-US" sz="2000" b="0" i="0" u="none" strike="noStrike" kern="1200" cap="none" spc="-15" normalizeH="0" baseline="0" noProof="0" dirty="0">
                <a:ln>
                  <a:noFill/>
                </a:ln>
                <a:solidFill>
                  <a:srgbClr val="000000"/>
                </a:solidFill>
                <a:effectLst/>
                <a:uLnTx/>
                <a:uFillTx/>
                <a:latin typeface="Corbel"/>
                <a:ea typeface="+mn-ea"/>
                <a:cs typeface="Corbel"/>
              </a:rPr>
              <a:t> </a:t>
            </a:r>
            <a:r>
              <a:rPr kumimoji="0" lang="en-US" sz="2000" b="0" i="0" u="none" strike="noStrike" kern="1200" cap="none" spc="0" normalizeH="0" baseline="0" noProof="0" dirty="0">
                <a:ln>
                  <a:noFill/>
                </a:ln>
                <a:solidFill>
                  <a:srgbClr val="000000"/>
                </a:solidFill>
                <a:effectLst/>
                <a:uLnTx/>
                <a:uFillTx/>
                <a:latin typeface="Corbel"/>
                <a:ea typeface="+mn-ea"/>
                <a:cs typeface="Corbel"/>
              </a:rPr>
              <a:t>m</a:t>
            </a:r>
            <a:r>
              <a:rPr kumimoji="0" lang="en-US" sz="2000" b="0" i="0" u="none" strike="noStrike" kern="1200" cap="none" spc="5" normalizeH="0" baseline="0" noProof="0" dirty="0">
                <a:ln>
                  <a:noFill/>
                </a:ln>
                <a:solidFill>
                  <a:srgbClr val="000000"/>
                </a:solidFill>
                <a:effectLst/>
                <a:uLnTx/>
                <a:uFillTx/>
                <a:latin typeface="Corbel"/>
                <a:ea typeface="+mn-ea"/>
                <a:cs typeface="Corbel"/>
              </a:rPr>
              <a:t>e</a:t>
            </a:r>
            <a:r>
              <a:rPr kumimoji="0" lang="en-US" sz="2000" b="0" i="0" u="none" strike="noStrike" kern="1200" cap="none" spc="0" normalizeH="0" baseline="0" noProof="0" dirty="0">
                <a:ln>
                  <a:noFill/>
                </a:ln>
                <a:solidFill>
                  <a:srgbClr val="000000"/>
                </a:solidFill>
                <a:effectLst/>
                <a:uLnTx/>
                <a:uFillTx/>
                <a:latin typeface="Corbel"/>
                <a:ea typeface="+mn-ea"/>
                <a:cs typeface="Corbel"/>
              </a:rPr>
              <a:t>m</a:t>
            </a:r>
            <a:r>
              <a:rPr kumimoji="0" lang="en-US" sz="2000" b="0" i="0" u="none" strike="noStrike" kern="1200" cap="none" spc="-5" normalizeH="0" baseline="0" noProof="0" dirty="0">
                <a:ln>
                  <a:noFill/>
                </a:ln>
                <a:solidFill>
                  <a:srgbClr val="000000"/>
                </a:solidFill>
                <a:effectLst/>
                <a:uLnTx/>
                <a:uFillTx/>
                <a:latin typeface="Corbel"/>
                <a:ea typeface="+mn-ea"/>
                <a:cs typeface="Corbel"/>
              </a:rPr>
              <a:t>b</a:t>
            </a:r>
            <a:r>
              <a:rPr kumimoji="0" lang="en-US" sz="2000" b="0" i="0" u="none" strike="noStrike" kern="1200" cap="none" spc="5" normalizeH="0" baseline="0" noProof="0" dirty="0">
                <a:ln>
                  <a:noFill/>
                </a:ln>
                <a:solidFill>
                  <a:srgbClr val="000000"/>
                </a:solidFill>
                <a:effectLst/>
                <a:uLnTx/>
                <a:uFillTx/>
                <a:latin typeface="Corbel"/>
                <a:ea typeface="+mn-ea"/>
                <a:cs typeface="Corbel"/>
              </a:rPr>
              <a:t>e</a:t>
            </a:r>
            <a:r>
              <a:rPr kumimoji="0" lang="en-US" sz="2000" b="0" i="0" u="none" strike="noStrike" kern="1200" cap="none" spc="0" normalizeH="0" baseline="0" noProof="0" dirty="0">
                <a:ln>
                  <a:noFill/>
                </a:ln>
                <a:solidFill>
                  <a:srgbClr val="000000"/>
                </a:solidFill>
                <a:effectLst/>
                <a:uLnTx/>
                <a:uFillTx/>
                <a:latin typeface="Corbel"/>
                <a:ea typeface="+mn-ea"/>
                <a:cs typeface="Corbel"/>
              </a:rPr>
              <a:t>rs</a:t>
            </a:r>
            <a:r>
              <a:rPr kumimoji="0" lang="en-US" sz="2000" b="0" i="0" u="none" strike="noStrike" kern="1200" cap="none" spc="-15" normalizeH="0" baseline="0" noProof="0" dirty="0">
                <a:ln>
                  <a:noFill/>
                </a:ln>
                <a:solidFill>
                  <a:srgbClr val="000000"/>
                </a:solidFill>
                <a:effectLst/>
                <a:uLnTx/>
                <a:uFillTx/>
                <a:latin typeface="Corbel"/>
                <a:ea typeface="+mn-ea"/>
                <a:cs typeface="Corbel"/>
              </a:rPr>
              <a:t> </a:t>
            </a:r>
            <a:r>
              <a:rPr kumimoji="0" lang="en-US" sz="2000" b="0" i="0" u="none" strike="noStrike" kern="1200" cap="none" spc="0" normalizeH="0" baseline="0" noProof="0" dirty="0">
                <a:ln>
                  <a:noFill/>
                </a:ln>
                <a:solidFill>
                  <a:srgbClr val="000000"/>
                </a:solidFill>
                <a:effectLst/>
                <a:uLnTx/>
                <a:uFillTx/>
                <a:latin typeface="Corbel"/>
                <a:ea typeface="+mn-ea"/>
                <a:cs typeface="Corbel"/>
              </a:rPr>
              <a:t>can</a:t>
            </a:r>
            <a:r>
              <a:rPr kumimoji="0" lang="en-US" sz="2000" b="0" i="0" u="none" strike="noStrike" kern="1200" cap="none" spc="-10" normalizeH="0" baseline="0" noProof="0" dirty="0">
                <a:ln>
                  <a:noFill/>
                </a:ln>
                <a:solidFill>
                  <a:srgbClr val="000000"/>
                </a:solidFill>
                <a:effectLst/>
                <a:uLnTx/>
                <a:uFillTx/>
                <a:latin typeface="Corbel"/>
                <a:ea typeface="+mn-ea"/>
                <a:cs typeface="Corbel"/>
              </a:rPr>
              <a:t> </a:t>
            </a:r>
            <a:r>
              <a:rPr kumimoji="0" lang="en-US" sz="2000" b="0" i="0" u="none" strike="noStrike" kern="1200" cap="none" spc="-5" normalizeH="0" baseline="0" noProof="0" dirty="0">
                <a:ln>
                  <a:noFill/>
                </a:ln>
                <a:solidFill>
                  <a:srgbClr val="000000"/>
                </a:solidFill>
                <a:effectLst/>
                <a:uLnTx/>
                <a:uFillTx/>
                <a:latin typeface="Corbel"/>
                <a:ea typeface="+mn-ea"/>
                <a:cs typeface="Corbel"/>
              </a:rPr>
              <a:t>b</a:t>
            </a:r>
            <a:r>
              <a:rPr kumimoji="0" lang="en-US" sz="2000" b="0" i="0" u="none" strike="noStrike" kern="1200" cap="none" spc="0" normalizeH="0" baseline="0" noProof="0" dirty="0">
                <a:ln>
                  <a:noFill/>
                </a:ln>
                <a:solidFill>
                  <a:srgbClr val="000000"/>
                </a:solidFill>
                <a:effectLst/>
                <a:uLnTx/>
                <a:uFillTx/>
                <a:latin typeface="Corbel"/>
                <a:ea typeface="+mn-ea"/>
                <a:cs typeface="Corbel"/>
              </a:rPr>
              <a:t>e </a:t>
            </a:r>
            <a:r>
              <a:rPr kumimoji="0" lang="en-US" sz="2000" b="0" i="0" u="none" strike="noStrike" kern="1200" cap="none" spc="-5" normalizeH="0" baseline="0" noProof="0" dirty="0">
                <a:ln>
                  <a:noFill/>
                </a:ln>
                <a:solidFill>
                  <a:srgbClr val="000000"/>
                </a:solidFill>
                <a:effectLst/>
                <a:uLnTx/>
                <a:uFillTx/>
                <a:latin typeface="Corbel"/>
                <a:ea typeface="+mn-ea"/>
                <a:cs typeface="Corbel"/>
              </a:rPr>
              <a:t>enrolled</a:t>
            </a:r>
            <a:r>
              <a:rPr kumimoji="0" lang="en-US" sz="2000" b="0" i="0" u="none" strike="noStrike" kern="1200" cap="none" spc="5" normalizeH="0" baseline="0" noProof="0" dirty="0">
                <a:ln>
                  <a:noFill/>
                </a:ln>
                <a:solidFill>
                  <a:srgbClr val="000000"/>
                </a:solidFill>
                <a:effectLst/>
                <a:uLnTx/>
                <a:uFillTx/>
                <a:latin typeface="Corbel"/>
                <a:ea typeface="+mn-ea"/>
                <a:cs typeface="Corbel"/>
              </a:rPr>
              <a:t> </a:t>
            </a:r>
            <a:r>
              <a:rPr kumimoji="0" lang="en-US" sz="2000" b="0" i="0" u="none" strike="noStrike" kern="1200" cap="none" spc="-5" normalizeH="0" baseline="0" noProof="0" dirty="0">
                <a:ln>
                  <a:noFill/>
                </a:ln>
                <a:solidFill>
                  <a:srgbClr val="000000"/>
                </a:solidFill>
                <a:effectLst/>
                <a:uLnTx/>
                <a:uFillTx/>
                <a:latin typeface="Corbel"/>
                <a:ea typeface="+mn-ea"/>
                <a:cs typeface="Corbel"/>
              </a:rPr>
              <a:t>to</a:t>
            </a:r>
            <a:r>
              <a:rPr kumimoji="0" lang="en-US" sz="2000" b="0" i="0" u="none" strike="noStrike" kern="1200" cap="none" spc="-10" normalizeH="0" baseline="0" noProof="0" dirty="0">
                <a:ln>
                  <a:noFill/>
                </a:ln>
                <a:solidFill>
                  <a:srgbClr val="000000"/>
                </a:solidFill>
                <a:effectLst/>
                <a:uLnTx/>
                <a:uFillTx/>
                <a:latin typeface="Corbel"/>
                <a:ea typeface="+mn-ea"/>
                <a:cs typeface="Corbel"/>
              </a:rPr>
              <a:t> </a:t>
            </a:r>
            <a:r>
              <a:rPr kumimoji="0" lang="en-US" sz="2000" b="0" i="0" u="none" strike="noStrike" kern="1200" cap="none" spc="-5" normalizeH="0" baseline="0" noProof="0" dirty="0">
                <a:ln>
                  <a:noFill/>
                </a:ln>
                <a:solidFill>
                  <a:srgbClr val="000000"/>
                </a:solidFill>
                <a:effectLst/>
                <a:uLnTx/>
                <a:uFillTx/>
                <a:latin typeface="Corbel"/>
                <a:ea typeface="+mn-ea"/>
                <a:cs typeface="Corbel"/>
              </a:rPr>
              <a:t>begin</a:t>
            </a:r>
            <a:r>
              <a:rPr kumimoji="0" lang="en-US" sz="2000" b="0" i="0" u="none" strike="noStrike" kern="1200" cap="none" spc="15" normalizeH="0" baseline="0" noProof="0" dirty="0">
                <a:ln>
                  <a:noFill/>
                </a:ln>
                <a:solidFill>
                  <a:srgbClr val="000000"/>
                </a:solidFill>
                <a:effectLst/>
                <a:uLnTx/>
                <a:uFillTx/>
                <a:latin typeface="Corbel"/>
                <a:ea typeface="+mn-ea"/>
                <a:cs typeface="Corbel"/>
              </a:rPr>
              <a:t> </a:t>
            </a:r>
            <a:r>
              <a:rPr kumimoji="0" lang="en-US" sz="2000" b="0" i="0" u="none" strike="noStrike" kern="1200" cap="none" spc="0" normalizeH="0" baseline="0" noProof="0" dirty="0">
                <a:ln>
                  <a:noFill/>
                </a:ln>
                <a:solidFill>
                  <a:srgbClr val="000000"/>
                </a:solidFill>
                <a:effectLst/>
                <a:uLnTx/>
                <a:uFillTx/>
                <a:latin typeface="Corbel"/>
                <a:ea typeface="+mn-ea"/>
                <a:cs typeface="Corbel"/>
              </a:rPr>
              <a:t>service:</a:t>
            </a:r>
          </a:p>
          <a:p>
            <a:pPr marL="812165" marR="0" lvl="1" indent="-342900" algn="l" defTabSz="457200" rtl="0" eaLnBrk="1" fontAlgn="auto" latinLnBrk="0" hangingPunct="1">
              <a:lnSpc>
                <a:spcPct val="100000"/>
              </a:lnSpc>
              <a:spcBef>
                <a:spcPts val="1105"/>
              </a:spcBef>
              <a:spcAft>
                <a:spcPts val="0"/>
              </a:spcAft>
              <a:buClr>
                <a:srgbClr val="8D1414"/>
              </a:buClr>
              <a:buSzPct val="145000"/>
              <a:buFont typeface="Wingdings" panose="05000000000000000000" pitchFamily="2" charset="2"/>
              <a:buChar char="ü"/>
              <a:tabLst>
                <a:tab pos="756285" algn="l"/>
                <a:tab pos="756920" algn="l"/>
              </a:tabLst>
              <a:defRPr/>
            </a:pPr>
            <a:r>
              <a:rPr kumimoji="0" lang="en-US" sz="2400" b="0" i="0" u="none" strike="noStrike" kern="1200" cap="none" spc="-5" normalizeH="0" baseline="0" noProof="0" dirty="0">
                <a:ln>
                  <a:noFill/>
                </a:ln>
                <a:solidFill>
                  <a:srgbClr val="000000"/>
                </a:solidFill>
                <a:effectLst/>
                <a:uLnTx/>
                <a:uFillTx/>
                <a:latin typeface="Corbel"/>
                <a:ea typeface="+mn-ea"/>
                <a:cs typeface="Corbel"/>
              </a:rPr>
              <a:t>NSOPW (DOJ: National Sex Offender Public Website)</a:t>
            </a:r>
            <a:endPar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812165" marR="0" lvl="1" indent="-342900" algn="l" defTabSz="457200" rtl="0" eaLnBrk="1" fontAlgn="auto" latinLnBrk="0" hangingPunct="1">
              <a:lnSpc>
                <a:spcPct val="100000"/>
              </a:lnSpc>
              <a:spcBef>
                <a:spcPts val="1080"/>
              </a:spcBef>
              <a:spcAft>
                <a:spcPts val="0"/>
              </a:spcAft>
              <a:buClr>
                <a:srgbClr val="8D1414"/>
              </a:buClr>
              <a:buSzPct val="145000"/>
              <a:buFont typeface="Wingdings" panose="05000000000000000000" pitchFamily="2" charset="2"/>
              <a:buChar char="ü"/>
              <a:tabLst>
                <a:tab pos="756285" algn="l"/>
                <a:tab pos="756920" algn="l"/>
              </a:tabLst>
              <a:defRPr/>
            </a:pPr>
            <a:r>
              <a:rPr kumimoji="0" lang="en-US" sz="2400" b="0" i="0" u="none" strike="noStrike" kern="1200" cap="none" spc="-5" normalizeH="0" baseline="0" noProof="0" dirty="0">
                <a:ln>
                  <a:noFill/>
                </a:ln>
                <a:solidFill>
                  <a:srgbClr val="000000"/>
                </a:solidFill>
                <a:effectLst/>
                <a:uLnTx/>
                <a:uFillTx/>
                <a:latin typeface="Corbel"/>
                <a:ea typeface="+mn-ea"/>
                <a:cs typeface="Corbel"/>
              </a:rPr>
              <a:t>State</a:t>
            </a:r>
            <a:r>
              <a:rPr kumimoji="0" lang="en-US" sz="2400" b="0" i="0" u="none" strike="noStrike" kern="1200" cap="none" spc="-25" normalizeH="0" baseline="0" noProof="0" dirty="0">
                <a:ln>
                  <a:noFill/>
                </a:ln>
                <a:solidFill>
                  <a:srgbClr val="000000"/>
                </a:solidFill>
                <a:effectLst/>
                <a:uLnTx/>
                <a:uFillTx/>
                <a:latin typeface="Corbel"/>
                <a:ea typeface="+mn-ea"/>
                <a:cs typeface="Corbel"/>
              </a:rPr>
              <a:t> </a:t>
            </a:r>
            <a:r>
              <a:rPr kumimoji="0" lang="en-US" sz="2400" b="0" i="0" u="none" strike="noStrike" kern="1200" cap="none" spc="-5" normalizeH="0" baseline="0" noProof="0" dirty="0">
                <a:ln>
                  <a:noFill/>
                </a:ln>
                <a:solidFill>
                  <a:srgbClr val="000000"/>
                </a:solidFill>
                <a:effectLst/>
                <a:uLnTx/>
                <a:uFillTx/>
                <a:latin typeface="Corbel"/>
                <a:ea typeface="+mn-ea"/>
                <a:cs typeface="Corbel"/>
              </a:rPr>
              <a:t>Background (TrueScreen)</a:t>
            </a:r>
            <a:endParaRPr kumimoji="0" lang="en-US" sz="2400" b="0" i="0" u="none" strike="noStrike" kern="1200" cap="none" spc="0" normalizeH="0" baseline="0" noProof="0" dirty="0">
              <a:ln>
                <a:noFill/>
              </a:ln>
              <a:solidFill>
                <a:srgbClr val="000000"/>
              </a:solidFill>
              <a:effectLst/>
              <a:uLnTx/>
              <a:uFillTx/>
              <a:latin typeface="Corbel"/>
              <a:ea typeface="+mn-ea"/>
              <a:cs typeface="Corbel"/>
            </a:endParaRPr>
          </a:p>
          <a:p>
            <a:pPr marL="812165" marR="0" lvl="1" indent="-342900" algn="l" defTabSz="457200" rtl="0" eaLnBrk="1" fontAlgn="auto" latinLnBrk="0" hangingPunct="1">
              <a:lnSpc>
                <a:spcPct val="100000"/>
              </a:lnSpc>
              <a:spcBef>
                <a:spcPts val="1080"/>
              </a:spcBef>
              <a:spcAft>
                <a:spcPts val="0"/>
              </a:spcAft>
              <a:buClr>
                <a:srgbClr val="8D1414"/>
              </a:buClr>
              <a:buSzPct val="145000"/>
              <a:buFont typeface="Wingdings" panose="05000000000000000000" pitchFamily="2" charset="2"/>
              <a:buChar char="ü"/>
              <a:tabLst>
                <a:tab pos="756285" algn="l"/>
                <a:tab pos="756920" algn="l"/>
              </a:tabLst>
              <a:defRPr/>
            </a:pPr>
            <a:r>
              <a:rPr kumimoji="0" lang="en-US" sz="2400" b="0" i="0" u="none" strike="noStrike" kern="1200" cap="none" spc="-5" normalizeH="0" baseline="0" noProof="0" dirty="0">
                <a:ln>
                  <a:noFill/>
                </a:ln>
                <a:solidFill>
                  <a:srgbClr val="000000"/>
                </a:solidFill>
                <a:effectLst/>
                <a:uLnTx/>
                <a:uFillTx/>
                <a:latin typeface="Corbel"/>
                <a:ea typeface="+mn-ea"/>
                <a:cs typeface="Corbel"/>
              </a:rPr>
              <a:t>FBI</a:t>
            </a:r>
            <a:r>
              <a:rPr kumimoji="0" lang="en-US" sz="2400" b="0" i="0" u="none" strike="noStrike" kern="1200" cap="none" spc="-20" normalizeH="0" baseline="0" noProof="0" dirty="0">
                <a:ln>
                  <a:noFill/>
                </a:ln>
                <a:solidFill>
                  <a:srgbClr val="000000"/>
                </a:solidFill>
                <a:effectLst/>
                <a:uLnTx/>
                <a:uFillTx/>
                <a:latin typeface="Corbel"/>
                <a:ea typeface="+mn-ea"/>
                <a:cs typeface="Corbel"/>
              </a:rPr>
              <a:t> </a:t>
            </a:r>
            <a:r>
              <a:rPr kumimoji="0" lang="en-US" sz="2400" b="0" i="0" u="none" strike="noStrike" kern="1200" cap="none" spc="-5" normalizeH="0" baseline="0" noProof="0" dirty="0">
                <a:ln>
                  <a:noFill/>
                </a:ln>
                <a:solidFill>
                  <a:srgbClr val="000000"/>
                </a:solidFill>
                <a:effectLst/>
                <a:uLnTx/>
                <a:uFillTx/>
                <a:latin typeface="Corbel"/>
                <a:ea typeface="+mn-ea"/>
                <a:cs typeface="Corbel"/>
              </a:rPr>
              <a:t>Finger</a:t>
            </a:r>
            <a:r>
              <a:rPr kumimoji="0" lang="en-US" sz="2400" b="0" i="0" u="none" strike="noStrike" kern="1200" cap="none" spc="0" normalizeH="0" baseline="0" noProof="0" dirty="0">
                <a:ln>
                  <a:noFill/>
                </a:ln>
                <a:solidFill>
                  <a:srgbClr val="000000"/>
                </a:solidFill>
                <a:effectLst/>
                <a:uLnTx/>
                <a:uFillTx/>
                <a:latin typeface="Corbel"/>
                <a:ea typeface="+mn-ea"/>
                <a:cs typeface="Corbel"/>
              </a:rPr>
              <a:t>print-based (FieldPrint)</a:t>
            </a:r>
          </a:p>
          <a:p>
            <a:pPr marL="299085" marR="0" lvl="0" indent="-287020" algn="l" defTabSz="457200" rtl="0" eaLnBrk="1" fontAlgn="auto" latinLnBrk="0" hangingPunct="1">
              <a:lnSpc>
                <a:spcPct val="100000"/>
              </a:lnSpc>
              <a:spcBef>
                <a:spcPts val="1150"/>
              </a:spcBef>
              <a:spcAft>
                <a:spcPts val="0"/>
              </a:spcAft>
              <a:buClr>
                <a:srgbClr val="8D1414"/>
              </a:buClr>
              <a:buSzPct val="143750"/>
              <a:buFont typeface="Arial"/>
              <a:buChar char="•"/>
              <a:tabLst>
                <a:tab pos="299720" algn="l"/>
              </a:tabLst>
              <a:defRPr/>
            </a:pPr>
            <a:r>
              <a:rPr kumimoji="0" lang="en-US" sz="2000" b="0" i="0" u="none" strike="noStrike" kern="1200" cap="none" spc="-5" normalizeH="0" baseline="0" noProof="0" dirty="0">
                <a:ln>
                  <a:noFill/>
                </a:ln>
                <a:solidFill>
                  <a:srgbClr val="000000"/>
                </a:solidFill>
                <a:effectLst/>
                <a:uLnTx/>
                <a:uFillTx/>
                <a:latin typeface="Corbel"/>
                <a:ea typeface="+mn-ea"/>
                <a:cs typeface="Corbel"/>
              </a:rPr>
              <a:t>Al</a:t>
            </a:r>
            <a:r>
              <a:rPr kumimoji="0" lang="en-US" sz="2000" b="0" i="0" u="none" strike="noStrike" kern="1200" cap="none" spc="0" normalizeH="0" baseline="0" noProof="0" dirty="0">
                <a:ln>
                  <a:noFill/>
                </a:ln>
                <a:solidFill>
                  <a:srgbClr val="000000"/>
                </a:solidFill>
                <a:effectLst/>
                <a:uLnTx/>
                <a:uFillTx/>
                <a:latin typeface="Corbel"/>
                <a:ea typeface="+mn-ea"/>
                <a:cs typeface="Corbel"/>
              </a:rPr>
              <a:t>l</a:t>
            </a:r>
            <a:r>
              <a:rPr kumimoji="0" lang="en-US" sz="2000" b="0" i="0" u="none" strike="noStrike" kern="1200" cap="none" spc="5" normalizeH="0" baseline="0" noProof="0" dirty="0">
                <a:ln>
                  <a:noFill/>
                </a:ln>
                <a:solidFill>
                  <a:srgbClr val="000000"/>
                </a:solidFill>
                <a:effectLst/>
                <a:uLnTx/>
                <a:uFillTx/>
                <a:latin typeface="Corbel"/>
                <a:ea typeface="+mn-ea"/>
                <a:cs typeface="Corbel"/>
              </a:rPr>
              <a:t> </a:t>
            </a:r>
            <a:r>
              <a:rPr kumimoji="0" lang="en-US" sz="2000" b="0" i="0" u="none" strike="noStrike" kern="1200" cap="none" spc="-5" normalizeH="0" baseline="0" noProof="0" dirty="0">
                <a:ln>
                  <a:noFill/>
                </a:ln>
                <a:solidFill>
                  <a:srgbClr val="000000"/>
                </a:solidFill>
                <a:effectLst/>
                <a:uLnTx/>
                <a:uFillTx/>
                <a:latin typeface="Corbel"/>
                <a:ea typeface="+mn-ea"/>
                <a:cs typeface="Corbel"/>
              </a:rPr>
              <a:t>p</a:t>
            </a:r>
            <a:r>
              <a:rPr kumimoji="0" lang="en-US" sz="2000" b="0" i="0" u="none" strike="noStrike" kern="1200" cap="none" spc="0" normalizeH="0" baseline="0" noProof="0" dirty="0">
                <a:ln>
                  <a:noFill/>
                </a:ln>
                <a:solidFill>
                  <a:srgbClr val="000000"/>
                </a:solidFill>
                <a:effectLst/>
                <a:uLnTx/>
                <a:uFillTx/>
                <a:latin typeface="Corbel"/>
                <a:ea typeface="+mn-ea"/>
                <a:cs typeface="Corbel"/>
              </a:rPr>
              <a:t>ro</a:t>
            </a:r>
            <a:r>
              <a:rPr kumimoji="0" lang="en-US" sz="2000" b="0" i="0" u="none" strike="noStrike" kern="1200" cap="none" spc="-5" normalizeH="0" baseline="0" noProof="0" dirty="0">
                <a:ln>
                  <a:noFill/>
                </a:ln>
                <a:solidFill>
                  <a:srgbClr val="000000"/>
                </a:solidFill>
                <a:effectLst/>
                <a:uLnTx/>
                <a:uFillTx/>
                <a:latin typeface="Corbel"/>
                <a:ea typeface="+mn-ea"/>
                <a:cs typeface="Corbel"/>
              </a:rPr>
              <a:t>g</a:t>
            </a:r>
            <a:r>
              <a:rPr kumimoji="0" lang="en-US" sz="2000" b="0" i="0" u="none" strike="noStrike" kern="1200" cap="none" spc="0" normalizeH="0" baseline="0" noProof="0" dirty="0">
                <a:ln>
                  <a:noFill/>
                </a:ln>
                <a:solidFill>
                  <a:srgbClr val="000000"/>
                </a:solidFill>
                <a:effectLst/>
                <a:uLnTx/>
                <a:uFillTx/>
                <a:latin typeface="Corbel"/>
                <a:ea typeface="+mn-ea"/>
                <a:cs typeface="Corbel"/>
              </a:rPr>
              <a:t>rams</a:t>
            </a:r>
            <a:r>
              <a:rPr kumimoji="0" lang="en-US" sz="2000" b="0" i="0" u="none" strike="noStrike" kern="1200" cap="none" spc="-15" normalizeH="0" baseline="0" noProof="0" dirty="0">
                <a:ln>
                  <a:noFill/>
                </a:ln>
                <a:solidFill>
                  <a:srgbClr val="000000"/>
                </a:solidFill>
                <a:effectLst/>
                <a:uLnTx/>
                <a:uFillTx/>
                <a:latin typeface="Corbel"/>
                <a:ea typeface="+mn-ea"/>
                <a:cs typeface="Corbel"/>
              </a:rPr>
              <a:t> </a:t>
            </a:r>
            <a:r>
              <a:rPr kumimoji="0" lang="en-US" sz="2000" b="1" i="0" u="none" strike="noStrike" kern="1200" cap="none" spc="0" normalizeH="0" baseline="0" noProof="0" dirty="0">
                <a:ln>
                  <a:noFill/>
                </a:ln>
                <a:solidFill>
                  <a:srgbClr val="000000"/>
                </a:solidFill>
                <a:effectLst/>
                <a:uLnTx/>
                <a:uFillTx/>
                <a:latin typeface="Corbel"/>
                <a:ea typeface="+mn-ea"/>
                <a:cs typeface="Corbel"/>
              </a:rPr>
              <a:t>m</a:t>
            </a:r>
            <a:r>
              <a:rPr kumimoji="0" lang="en-US" sz="2000" b="1" i="0" u="none" strike="noStrike" kern="1200" cap="none" spc="5" normalizeH="0" baseline="0" noProof="0" dirty="0">
                <a:ln>
                  <a:noFill/>
                </a:ln>
                <a:solidFill>
                  <a:srgbClr val="000000"/>
                </a:solidFill>
                <a:effectLst/>
                <a:uLnTx/>
                <a:uFillTx/>
                <a:latin typeface="Corbel"/>
                <a:ea typeface="+mn-ea"/>
                <a:cs typeface="Corbel"/>
              </a:rPr>
              <a:t>u</a:t>
            </a:r>
            <a:r>
              <a:rPr kumimoji="0" lang="en-US" sz="2000" b="1" i="0" u="none" strike="noStrike" kern="1200" cap="none" spc="0" normalizeH="0" baseline="0" noProof="0" dirty="0">
                <a:ln>
                  <a:noFill/>
                </a:ln>
                <a:solidFill>
                  <a:srgbClr val="000000"/>
                </a:solidFill>
                <a:effectLst/>
                <a:uLnTx/>
                <a:uFillTx/>
                <a:latin typeface="Corbel"/>
                <a:ea typeface="+mn-ea"/>
                <a:cs typeface="Corbel"/>
              </a:rPr>
              <a:t>st</a:t>
            </a:r>
            <a:r>
              <a:rPr kumimoji="0" lang="en-US" sz="2000" b="0" i="0" u="none" strike="noStrike" kern="1200" cap="none" spc="-20" normalizeH="0" baseline="0" noProof="0" dirty="0">
                <a:ln>
                  <a:noFill/>
                </a:ln>
                <a:solidFill>
                  <a:srgbClr val="000000"/>
                </a:solidFill>
                <a:effectLst/>
                <a:uLnTx/>
                <a:uFillTx/>
                <a:latin typeface="Corbel"/>
                <a:ea typeface="+mn-ea"/>
                <a:cs typeface="Corbel"/>
              </a:rPr>
              <a:t> </a:t>
            </a:r>
            <a:r>
              <a:rPr kumimoji="0" lang="en-US" sz="2000" b="0" i="0" u="none" strike="noStrike" kern="1200" cap="none" spc="5" normalizeH="0" baseline="0" noProof="0" dirty="0">
                <a:ln>
                  <a:noFill/>
                </a:ln>
                <a:solidFill>
                  <a:srgbClr val="000000"/>
                </a:solidFill>
                <a:effectLst/>
                <a:uLnTx/>
                <a:uFillTx/>
                <a:latin typeface="Corbel"/>
                <a:ea typeface="+mn-ea"/>
                <a:cs typeface="Corbel"/>
              </a:rPr>
              <a:t>u</a:t>
            </a:r>
            <a:r>
              <a:rPr kumimoji="0" lang="en-US" sz="2000" b="0" i="0" u="none" strike="noStrike" kern="1200" cap="none" spc="0" normalizeH="0" baseline="0" noProof="0" dirty="0">
                <a:ln>
                  <a:noFill/>
                </a:ln>
                <a:solidFill>
                  <a:srgbClr val="000000"/>
                </a:solidFill>
                <a:effectLst/>
                <a:uLnTx/>
                <a:uFillTx/>
                <a:latin typeface="Corbel"/>
                <a:ea typeface="+mn-ea"/>
                <a:cs typeface="Corbel"/>
              </a:rPr>
              <a:t>se</a:t>
            </a:r>
            <a:r>
              <a:rPr kumimoji="0" lang="en-US" sz="2000" b="0" i="0" u="none" strike="noStrike" kern="1200" cap="none" spc="-165" normalizeH="0" baseline="0" noProof="0" dirty="0">
                <a:ln>
                  <a:noFill/>
                </a:ln>
                <a:solidFill>
                  <a:srgbClr val="000000"/>
                </a:solidFill>
                <a:effectLst/>
                <a:uLnTx/>
                <a:uFillTx/>
                <a:latin typeface="Corbel"/>
                <a:ea typeface="+mn-ea"/>
                <a:cs typeface="Corbel"/>
              </a:rPr>
              <a:t> </a:t>
            </a:r>
            <a:r>
              <a:rPr kumimoji="0" lang="en-US" sz="2000" b="0" i="0" u="none" strike="noStrike" kern="1200" cap="none" spc="-160" normalizeH="0" baseline="0" noProof="0" dirty="0">
                <a:ln>
                  <a:noFill/>
                </a:ln>
                <a:solidFill>
                  <a:srgbClr val="000000"/>
                </a:solidFill>
                <a:effectLst/>
                <a:uLnTx/>
                <a:uFillTx/>
                <a:latin typeface="Corbel"/>
                <a:ea typeface="+mn-ea"/>
                <a:cs typeface="Corbel"/>
              </a:rPr>
              <a:t>T</a:t>
            </a:r>
            <a:r>
              <a:rPr kumimoji="0" lang="en-US" sz="2000" b="0" i="0" u="none" strike="noStrike" kern="1200" cap="none" spc="0" normalizeH="0" baseline="0" noProof="0" dirty="0">
                <a:ln>
                  <a:noFill/>
                </a:ln>
                <a:solidFill>
                  <a:srgbClr val="000000"/>
                </a:solidFill>
                <a:effectLst/>
                <a:uLnTx/>
                <a:uFillTx/>
                <a:latin typeface="Corbel"/>
                <a:ea typeface="+mn-ea"/>
                <a:cs typeface="Corbel"/>
              </a:rPr>
              <a:t>r</a:t>
            </a:r>
            <a:r>
              <a:rPr kumimoji="0" lang="en-US" sz="2000" b="0" i="0" u="none" strike="noStrike" kern="1200" cap="none" spc="5" normalizeH="0" baseline="0" noProof="0" dirty="0">
                <a:ln>
                  <a:noFill/>
                </a:ln>
                <a:solidFill>
                  <a:srgbClr val="000000"/>
                </a:solidFill>
                <a:effectLst/>
                <a:uLnTx/>
                <a:uFillTx/>
                <a:latin typeface="Corbel"/>
                <a:ea typeface="+mn-ea"/>
                <a:cs typeface="Corbel"/>
              </a:rPr>
              <a:t>ue</a:t>
            </a:r>
            <a:r>
              <a:rPr kumimoji="0" lang="en-US" sz="2000" b="0" i="0" u="none" strike="noStrike" kern="1200" cap="none" spc="-5" normalizeH="0" baseline="0" noProof="0" dirty="0">
                <a:ln>
                  <a:noFill/>
                </a:ln>
                <a:solidFill>
                  <a:srgbClr val="000000"/>
                </a:solidFill>
                <a:effectLst/>
                <a:uLnTx/>
                <a:uFillTx/>
                <a:latin typeface="Corbel"/>
                <a:ea typeface="+mn-ea"/>
                <a:cs typeface="Corbel"/>
              </a:rPr>
              <a:t>S</a:t>
            </a:r>
            <a:r>
              <a:rPr kumimoji="0" lang="en-US" sz="2000" b="0" i="0" u="none" strike="noStrike" kern="1200" cap="none" spc="0" normalizeH="0" baseline="0" noProof="0" dirty="0">
                <a:ln>
                  <a:noFill/>
                </a:ln>
                <a:solidFill>
                  <a:srgbClr val="000000"/>
                </a:solidFill>
                <a:effectLst/>
                <a:uLnTx/>
                <a:uFillTx/>
                <a:latin typeface="Corbel"/>
                <a:ea typeface="+mn-ea"/>
                <a:cs typeface="Corbel"/>
              </a:rPr>
              <a:t>c</a:t>
            </a:r>
            <a:r>
              <a:rPr kumimoji="0" lang="en-US" sz="2000" b="0" i="0" u="none" strike="noStrike" kern="1200" cap="none" spc="-5" normalizeH="0" baseline="0" noProof="0" dirty="0">
                <a:ln>
                  <a:noFill/>
                </a:ln>
                <a:solidFill>
                  <a:srgbClr val="000000"/>
                </a:solidFill>
                <a:effectLst/>
                <a:uLnTx/>
                <a:uFillTx/>
                <a:latin typeface="Corbel"/>
                <a:ea typeface="+mn-ea"/>
                <a:cs typeface="Corbel"/>
              </a:rPr>
              <a:t>r</a:t>
            </a:r>
            <a:r>
              <a:rPr kumimoji="0" lang="en-US" sz="2000" b="0" i="0" u="none" strike="noStrike" kern="1200" cap="none" spc="5" normalizeH="0" baseline="0" noProof="0" dirty="0">
                <a:ln>
                  <a:noFill/>
                </a:ln>
                <a:solidFill>
                  <a:srgbClr val="000000"/>
                </a:solidFill>
                <a:effectLst/>
                <a:uLnTx/>
                <a:uFillTx/>
                <a:latin typeface="Corbel"/>
                <a:ea typeface="+mn-ea"/>
                <a:cs typeface="Corbel"/>
              </a:rPr>
              <a:t>een</a:t>
            </a:r>
            <a:endParaRPr kumimoji="0" lang="en-US" sz="2000" b="0" i="0" u="none" strike="noStrike" kern="1200" cap="none" spc="0" normalizeH="0" baseline="0" noProof="0" dirty="0">
              <a:ln>
                <a:noFill/>
              </a:ln>
              <a:solidFill>
                <a:srgbClr val="000000"/>
              </a:solidFill>
              <a:effectLst/>
              <a:uLnTx/>
              <a:uFillTx/>
              <a:latin typeface="Corbel"/>
              <a:ea typeface="+mn-ea"/>
              <a:cs typeface="Corbel"/>
            </a:endParaRPr>
          </a:p>
          <a:p>
            <a:pPr marL="299085" marR="5715" lvl="0" indent="-287020" algn="l" defTabSz="457200" rtl="0" eaLnBrk="1" fontAlgn="auto" latinLnBrk="0" hangingPunct="1">
              <a:lnSpc>
                <a:spcPct val="100000"/>
              </a:lnSpc>
              <a:spcBef>
                <a:spcPts val="1175"/>
              </a:spcBef>
              <a:spcAft>
                <a:spcPts val="0"/>
              </a:spcAft>
              <a:buClr>
                <a:srgbClr val="8D1414"/>
              </a:buClr>
              <a:buSzPct val="143750"/>
              <a:buFont typeface="Arial"/>
              <a:buChar char="•"/>
              <a:tabLst>
                <a:tab pos="299720" algn="l"/>
              </a:tabLst>
              <a:defRPr/>
            </a:pPr>
            <a:r>
              <a:rPr kumimoji="0" lang="en-US" sz="2000" b="0" i="0" u="none" strike="noStrike" kern="1200" cap="none" spc="0" normalizeH="0" baseline="0" noProof="0" dirty="0">
                <a:ln>
                  <a:noFill/>
                </a:ln>
                <a:solidFill>
                  <a:srgbClr val="000000"/>
                </a:solidFill>
                <a:effectLst/>
                <a:uLnTx/>
                <a:uFillTx/>
                <a:latin typeface="Corbel"/>
                <a:ea typeface="+mn-ea"/>
                <a:cs typeface="Corbel"/>
              </a:rPr>
              <a:t>Cost </a:t>
            </a:r>
            <a:r>
              <a:rPr kumimoji="0" lang="en-US" sz="2000" b="0" i="0" u="none" strike="noStrike" kern="1200" cap="none" spc="-5" normalizeH="0" baseline="0" noProof="0" dirty="0">
                <a:ln>
                  <a:noFill/>
                </a:ln>
                <a:solidFill>
                  <a:srgbClr val="000000"/>
                </a:solidFill>
                <a:effectLst/>
                <a:uLnTx/>
                <a:uFillTx/>
                <a:latin typeface="Corbel"/>
                <a:ea typeface="+mn-ea"/>
                <a:cs typeface="Corbel"/>
              </a:rPr>
              <a:t>is about </a:t>
            </a:r>
            <a:r>
              <a:rPr kumimoji="0" lang="en-US" sz="2000" b="0" i="0" u="none" strike="noStrike" kern="1200" cap="none" spc="-15" normalizeH="0" baseline="0" noProof="0" dirty="0">
                <a:ln>
                  <a:noFill/>
                </a:ln>
                <a:solidFill>
                  <a:srgbClr val="000000"/>
                </a:solidFill>
                <a:effectLst/>
                <a:uLnTx/>
                <a:uFillTx/>
                <a:latin typeface="Corbel"/>
                <a:ea typeface="+mn-ea"/>
                <a:cs typeface="Corbel"/>
              </a:rPr>
              <a:t>$33 </a:t>
            </a:r>
            <a:r>
              <a:rPr kumimoji="0" lang="en-US" sz="2000" b="0" i="0" u="none" strike="noStrike" kern="1200" cap="none" spc="0" normalizeH="0" baseline="0" noProof="0" dirty="0">
                <a:ln>
                  <a:noFill/>
                </a:ln>
                <a:solidFill>
                  <a:srgbClr val="000000"/>
                </a:solidFill>
                <a:effectLst/>
                <a:uLnTx/>
                <a:uFillTx/>
                <a:latin typeface="Corbel"/>
                <a:ea typeface="+mn-ea"/>
                <a:cs typeface="Corbel"/>
              </a:rPr>
              <a:t>per member unless </a:t>
            </a:r>
            <a:r>
              <a:rPr kumimoji="0" lang="en-US" sz="2000" b="0" i="0" u="none" strike="noStrike" kern="1200" cap="none" spc="-5" normalizeH="0" baseline="0" noProof="0" dirty="0">
                <a:ln>
                  <a:noFill/>
                </a:ln>
                <a:solidFill>
                  <a:srgbClr val="000000"/>
                </a:solidFill>
                <a:effectLst/>
                <a:uLnTx/>
                <a:uFillTx/>
                <a:latin typeface="Corbel"/>
                <a:ea typeface="+mn-ea"/>
                <a:cs typeface="Corbel"/>
              </a:rPr>
              <a:t>there </a:t>
            </a:r>
            <a:r>
              <a:rPr kumimoji="0" lang="en-US" sz="2000" b="0" i="0" u="none" strike="noStrike" kern="1200" cap="none" spc="0" normalizeH="0" baseline="0" noProof="0" dirty="0">
                <a:ln>
                  <a:noFill/>
                </a:ln>
                <a:solidFill>
                  <a:srgbClr val="000000"/>
                </a:solidFill>
                <a:effectLst/>
                <a:uLnTx/>
                <a:uFillTx/>
                <a:latin typeface="Corbel"/>
                <a:ea typeface="+mn-ea"/>
                <a:cs typeface="Corbel"/>
              </a:rPr>
              <a:t>are </a:t>
            </a:r>
            <a:r>
              <a:rPr kumimoji="0" lang="en-US" sz="2000" b="0" i="0" u="none" strike="noStrike" kern="1200" cap="none" spc="-5" normalizeH="0" baseline="0" noProof="0" dirty="0">
                <a:ln>
                  <a:noFill/>
                </a:ln>
                <a:solidFill>
                  <a:srgbClr val="000000"/>
                </a:solidFill>
                <a:effectLst/>
                <a:uLnTx/>
                <a:uFillTx/>
                <a:latin typeface="Corbel"/>
                <a:ea typeface="+mn-ea"/>
                <a:cs typeface="Corbel"/>
              </a:rPr>
              <a:t>additional </a:t>
            </a:r>
            <a:r>
              <a:rPr kumimoji="0" lang="en-US" sz="2000" b="0" i="0" u="none" strike="noStrike" kern="1200" cap="none" spc="-470" normalizeH="0" baseline="0" noProof="0" dirty="0">
                <a:ln>
                  <a:noFill/>
                </a:ln>
                <a:solidFill>
                  <a:srgbClr val="000000"/>
                </a:solidFill>
                <a:effectLst/>
                <a:uLnTx/>
                <a:uFillTx/>
                <a:latin typeface="Corbel"/>
                <a:ea typeface="+mn-ea"/>
                <a:cs typeface="Corbel"/>
              </a:rPr>
              <a:t> </a:t>
            </a:r>
            <a:r>
              <a:rPr kumimoji="0" lang="en-US" sz="2000" b="0" i="0" u="none" strike="noStrike" kern="1200" cap="none" spc="-5" normalizeH="0" baseline="0" noProof="0" dirty="0">
                <a:ln>
                  <a:noFill/>
                </a:ln>
                <a:solidFill>
                  <a:srgbClr val="000000"/>
                </a:solidFill>
                <a:effectLst/>
                <a:uLnTx/>
                <a:uFillTx/>
                <a:latin typeface="Corbel"/>
                <a:ea typeface="+mn-ea"/>
                <a:cs typeface="Corbel"/>
              </a:rPr>
              <a:t>out-of-state</a:t>
            </a:r>
            <a:r>
              <a:rPr kumimoji="0" lang="en-US" sz="2000" b="0" i="0" u="none" strike="noStrike" kern="1200" cap="none" spc="-10" normalizeH="0" baseline="0" noProof="0" dirty="0">
                <a:ln>
                  <a:noFill/>
                </a:ln>
                <a:solidFill>
                  <a:srgbClr val="000000"/>
                </a:solidFill>
                <a:effectLst/>
                <a:uLnTx/>
                <a:uFillTx/>
                <a:latin typeface="Corbel"/>
                <a:ea typeface="+mn-ea"/>
                <a:cs typeface="Corbel"/>
              </a:rPr>
              <a:t> </a:t>
            </a:r>
            <a:r>
              <a:rPr kumimoji="0" lang="en-US" sz="2000" b="0" i="0" u="none" strike="noStrike" kern="1200" cap="none" spc="-5" normalizeH="0" baseline="0" noProof="0" dirty="0">
                <a:ln>
                  <a:noFill/>
                </a:ln>
                <a:solidFill>
                  <a:srgbClr val="000000"/>
                </a:solidFill>
                <a:effectLst/>
                <a:uLnTx/>
                <a:uFillTx/>
                <a:latin typeface="Corbel"/>
                <a:ea typeface="+mn-ea"/>
                <a:cs typeface="Corbel"/>
              </a:rPr>
              <a:t>residences</a:t>
            </a:r>
            <a:r>
              <a:rPr kumimoji="0" lang="en-US" sz="2000" b="0" i="0" u="none" strike="noStrike" kern="1200" cap="none" spc="0" normalizeH="0" baseline="0" noProof="0" dirty="0">
                <a:ln>
                  <a:noFill/>
                </a:ln>
                <a:solidFill>
                  <a:srgbClr val="000000"/>
                </a:solidFill>
                <a:effectLst/>
                <a:uLnTx/>
                <a:uFillTx/>
                <a:latin typeface="Corbel"/>
                <a:ea typeface="+mn-ea"/>
                <a:cs typeface="Corbel"/>
              </a:rPr>
              <a:t> </a:t>
            </a:r>
            <a:r>
              <a:rPr kumimoji="0" lang="en-US" sz="2000" b="0" i="0" u="none" strike="noStrike" kern="1200" cap="none" spc="-5" normalizeH="0" baseline="0" noProof="0" dirty="0">
                <a:ln>
                  <a:noFill/>
                </a:ln>
                <a:solidFill>
                  <a:srgbClr val="000000"/>
                </a:solidFill>
                <a:effectLst/>
                <a:uLnTx/>
                <a:uFillTx/>
                <a:latin typeface="Corbel"/>
                <a:ea typeface="+mn-ea"/>
                <a:cs typeface="Corbel"/>
              </a:rPr>
              <a:t>that</a:t>
            </a:r>
            <a:r>
              <a:rPr kumimoji="0" lang="en-US" sz="2000" b="0" i="0" u="none" strike="noStrike" kern="1200" cap="none" spc="15" normalizeH="0" baseline="0" noProof="0" dirty="0">
                <a:ln>
                  <a:noFill/>
                </a:ln>
                <a:solidFill>
                  <a:srgbClr val="000000"/>
                </a:solidFill>
                <a:effectLst/>
                <a:uLnTx/>
                <a:uFillTx/>
                <a:latin typeface="Corbel"/>
                <a:ea typeface="+mn-ea"/>
                <a:cs typeface="Corbel"/>
              </a:rPr>
              <a:t> </a:t>
            </a:r>
            <a:r>
              <a:rPr kumimoji="0" lang="en-US" sz="2000" b="0" i="0" u="none" strike="noStrike" kern="1200" cap="none" spc="0" normalizeH="0" baseline="0" noProof="0" dirty="0">
                <a:ln>
                  <a:noFill/>
                </a:ln>
                <a:solidFill>
                  <a:srgbClr val="000000"/>
                </a:solidFill>
                <a:effectLst/>
                <a:uLnTx/>
                <a:uFillTx/>
                <a:latin typeface="Corbel"/>
                <a:ea typeface="+mn-ea"/>
                <a:cs typeface="Corbel"/>
              </a:rPr>
              <a:t>must</a:t>
            </a:r>
            <a:r>
              <a:rPr kumimoji="0" lang="en-US" sz="2000" b="0" i="0" u="none" strike="noStrike" kern="1200" cap="none" spc="-20" normalizeH="0" baseline="0" noProof="0" dirty="0">
                <a:ln>
                  <a:noFill/>
                </a:ln>
                <a:solidFill>
                  <a:srgbClr val="000000"/>
                </a:solidFill>
                <a:effectLst/>
                <a:uLnTx/>
                <a:uFillTx/>
                <a:latin typeface="Corbel"/>
                <a:ea typeface="+mn-ea"/>
                <a:cs typeface="Corbel"/>
              </a:rPr>
              <a:t> </a:t>
            </a:r>
            <a:r>
              <a:rPr kumimoji="0" lang="en-US" sz="2000" b="0" i="0" u="none" strike="noStrike" kern="1200" cap="none" spc="-5" normalizeH="0" baseline="0" noProof="0" dirty="0">
                <a:ln>
                  <a:noFill/>
                </a:ln>
                <a:solidFill>
                  <a:srgbClr val="000000"/>
                </a:solidFill>
                <a:effectLst/>
                <a:uLnTx/>
                <a:uFillTx/>
                <a:latin typeface="Corbel"/>
                <a:ea typeface="+mn-ea"/>
                <a:cs typeface="Corbel"/>
              </a:rPr>
              <a:t>be</a:t>
            </a:r>
            <a:r>
              <a:rPr kumimoji="0" lang="en-US" sz="2000" b="0" i="0" u="none" strike="noStrike" kern="1200" cap="none" spc="5" normalizeH="0" baseline="0" noProof="0" dirty="0">
                <a:ln>
                  <a:noFill/>
                </a:ln>
                <a:solidFill>
                  <a:srgbClr val="000000"/>
                </a:solidFill>
                <a:effectLst/>
                <a:uLnTx/>
                <a:uFillTx/>
                <a:latin typeface="Corbel"/>
                <a:ea typeface="+mn-ea"/>
                <a:cs typeface="Corbel"/>
              </a:rPr>
              <a:t> </a:t>
            </a:r>
            <a:r>
              <a:rPr kumimoji="0" lang="en-US" sz="2000" b="0" i="0" u="none" strike="noStrike" kern="1200" cap="none" spc="-10" normalizeH="0" baseline="0" noProof="0" dirty="0">
                <a:ln>
                  <a:noFill/>
                </a:ln>
                <a:solidFill>
                  <a:srgbClr val="000000"/>
                </a:solidFill>
                <a:effectLst/>
                <a:uLnTx/>
                <a:uFillTx/>
                <a:latin typeface="Corbel"/>
                <a:ea typeface="+mn-ea"/>
                <a:cs typeface="Corbel"/>
              </a:rPr>
              <a:t>checked</a:t>
            </a:r>
          </a:p>
          <a:p>
            <a:pPr marL="299085" marR="5715" lvl="0" indent="-287020" algn="l" defTabSz="457200" rtl="0" eaLnBrk="1" fontAlgn="auto" latinLnBrk="0" hangingPunct="1">
              <a:lnSpc>
                <a:spcPct val="100000"/>
              </a:lnSpc>
              <a:spcBef>
                <a:spcPts val="1175"/>
              </a:spcBef>
              <a:spcAft>
                <a:spcPts val="0"/>
              </a:spcAft>
              <a:buClr>
                <a:srgbClr val="8D1414"/>
              </a:buClr>
              <a:buSzPct val="143750"/>
              <a:buFont typeface="Arial"/>
              <a:buChar char="•"/>
              <a:tabLst>
                <a:tab pos="299720" algn="l"/>
              </a:tabLst>
              <a:defRPr/>
            </a:pPr>
            <a:r>
              <a:rPr kumimoji="0" lang="en-US" sz="2000" b="1" i="0" u="none" strike="noStrike" kern="1200" cap="none" spc="-10" normalizeH="0" baseline="0" noProof="0" dirty="0">
                <a:ln>
                  <a:noFill/>
                </a:ln>
                <a:solidFill>
                  <a:srgbClr val="000000"/>
                </a:solidFill>
                <a:effectLst/>
                <a:uLnTx/>
                <a:uFillTx/>
                <a:latin typeface="Corbel"/>
                <a:ea typeface="+mn-ea"/>
                <a:cs typeface="Corbel"/>
              </a:rPr>
              <a:t>NOTE: Staff on the grant must also have background checks prior to the commencement of the grant. When staff changes, the new staff must be cleared as well.</a:t>
            </a:r>
          </a:p>
        </p:txBody>
      </p:sp>
    </p:spTree>
    <p:extLst>
      <p:ext uri="{BB962C8B-B14F-4D97-AF65-F5344CB8AC3E}">
        <p14:creationId xmlns:p14="http://schemas.microsoft.com/office/powerpoint/2010/main" val="29702148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F02E5AF-4C75-4B58-82DA-8A4C86193554}"/>
              </a:ext>
            </a:extLst>
          </p:cNvPr>
          <p:cNvSpPr txBox="1"/>
          <p:nvPr/>
        </p:nvSpPr>
        <p:spPr>
          <a:xfrm>
            <a:off x="1981200" y="152400"/>
            <a:ext cx="4572000" cy="646331"/>
          </a:xfrm>
          <a:prstGeom prst="rect">
            <a:avLst/>
          </a:prstGeom>
          <a:noFill/>
        </p:spPr>
        <p:txBody>
          <a:bodyPr wrap="square">
            <a:spAutoFit/>
          </a:bodyPr>
          <a:lstStyle/>
          <a:p>
            <a:r>
              <a:rPr kumimoji="0" lang="en-US" sz="3600" b="1" i="0" u="none" strike="noStrike" kern="1200" cap="none" spc="-5" normalizeH="0" baseline="0" noProof="0" dirty="0">
                <a:ln>
                  <a:noFill/>
                </a:ln>
                <a:solidFill>
                  <a:srgbClr val="000000">
                    <a:lumMod val="75000"/>
                    <a:lumOff val="25000"/>
                  </a:srgbClr>
                </a:solidFill>
                <a:effectLst/>
                <a:uLnTx/>
                <a:uFillTx/>
                <a:latin typeface="Arial" panose="020B0604020202020204" pitchFamily="34" charset="0"/>
                <a:ea typeface="+mj-ea"/>
                <a:cs typeface="Arial" panose="020B0604020202020204" pitchFamily="34" charset="0"/>
              </a:rPr>
              <a:t>Pr</a:t>
            </a:r>
            <a:r>
              <a:rPr kumimoji="0" lang="en-US" sz="3600" b="1" i="0" u="none" strike="noStrike" kern="1200" cap="none" spc="-10" normalizeH="0" baseline="0" noProof="0" dirty="0">
                <a:ln>
                  <a:noFill/>
                </a:ln>
                <a:solidFill>
                  <a:srgbClr val="000000">
                    <a:lumMod val="75000"/>
                    <a:lumOff val="25000"/>
                  </a:srgbClr>
                </a:solidFill>
                <a:effectLst/>
                <a:uLnTx/>
                <a:uFillTx/>
                <a:latin typeface="Arial" panose="020B0604020202020204" pitchFamily="34" charset="0"/>
                <a:ea typeface="+mj-ea"/>
                <a:cs typeface="Arial" panose="020B0604020202020204" pitchFamily="34" charset="0"/>
              </a:rPr>
              <a:t>ohibi</a:t>
            </a:r>
            <a:r>
              <a:rPr kumimoji="0" lang="en-US" sz="3600" b="1" i="0" u="none" strike="noStrike" kern="1200" cap="none" spc="-5" normalizeH="0" baseline="0" noProof="0" dirty="0">
                <a:ln>
                  <a:noFill/>
                </a:ln>
                <a:solidFill>
                  <a:srgbClr val="000000">
                    <a:lumMod val="75000"/>
                    <a:lumOff val="25000"/>
                  </a:srgbClr>
                </a:solidFill>
                <a:effectLst/>
                <a:uLnTx/>
                <a:uFillTx/>
                <a:latin typeface="Arial" panose="020B0604020202020204" pitchFamily="34" charset="0"/>
                <a:ea typeface="+mj-ea"/>
                <a:cs typeface="Arial" panose="020B0604020202020204" pitchFamily="34" charset="0"/>
              </a:rPr>
              <a:t>ted</a:t>
            </a:r>
            <a:r>
              <a:rPr kumimoji="0" lang="en-US" sz="3600" b="1" i="0" u="none" strike="noStrike" kern="1200" cap="none" spc="-114" normalizeH="0" baseline="0" noProof="0" dirty="0">
                <a:ln>
                  <a:noFill/>
                </a:ln>
                <a:solidFill>
                  <a:srgbClr val="000000">
                    <a:lumMod val="75000"/>
                    <a:lumOff val="25000"/>
                  </a:srgbClr>
                </a:solidFill>
                <a:effectLst/>
                <a:uLnTx/>
                <a:uFillTx/>
                <a:latin typeface="Arial" panose="020B0604020202020204" pitchFamily="34" charset="0"/>
                <a:ea typeface="+mj-ea"/>
                <a:cs typeface="Arial" panose="020B0604020202020204" pitchFamily="34" charset="0"/>
              </a:rPr>
              <a:t> </a:t>
            </a:r>
            <a:r>
              <a:rPr kumimoji="0" lang="en-US" sz="3600" b="1" i="0" u="none" strike="noStrike" kern="1200" cap="none" spc="-10" normalizeH="0" baseline="0" noProof="0" dirty="0">
                <a:ln>
                  <a:noFill/>
                </a:ln>
                <a:solidFill>
                  <a:srgbClr val="000000">
                    <a:lumMod val="75000"/>
                    <a:lumOff val="25000"/>
                  </a:srgbClr>
                </a:solidFill>
                <a:effectLst/>
                <a:uLnTx/>
                <a:uFillTx/>
                <a:latin typeface="Arial" panose="020B0604020202020204" pitchFamily="34" charset="0"/>
                <a:ea typeface="+mj-ea"/>
                <a:cs typeface="Arial" panose="020B0604020202020204" pitchFamily="34" charset="0"/>
              </a:rPr>
              <a:t>Ac</a:t>
            </a:r>
            <a:r>
              <a:rPr kumimoji="0" lang="en-US" sz="3600" b="1" i="0" u="none" strike="noStrike" kern="1200" cap="none" spc="-5" normalizeH="0" baseline="0" noProof="0" dirty="0">
                <a:ln>
                  <a:noFill/>
                </a:ln>
                <a:solidFill>
                  <a:srgbClr val="000000">
                    <a:lumMod val="75000"/>
                    <a:lumOff val="25000"/>
                  </a:srgbClr>
                </a:solidFill>
                <a:effectLst/>
                <a:uLnTx/>
                <a:uFillTx/>
                <a:latin typeface="Arial" panose="020B0604020202020204" pitchFamily="34" charset="0"/>
                <a:ea typeface="+mj-ea"/>
                <a:cs typeface="Arial" panose="020B0604020202020204" pitchFamily="34" charset="0"/>
              </a:rPr>
              <a:t>tivities</a:t>
            </a:r>
            <a:endParaRPr lang="en-US" dirty="0"/>
          </a:p>
        </p:txBody>
      </p:sp>
      <p:sp>
        <p:nvSpPr>
          <p:cNvPr id="7" name="TextBox 6">
            <a:extLst>
              <a:ext uri="{FF2B5EF4-FFF2-40B4-BE49-F238E27FC236}">
                <a16:creationId xmlns:a16="http://schemas.microsoft.com/office/drawing/2014/main" id="{3C24BFFB-C592-48D4-A300-520224591881}"/>
              </a:ext>
            </a:extLst>
          </p:cNvPr>
          <p:cNvSpPr txBox="1"/>
          <p:nvPr/>
        </p:nvSpPr>
        <p:spPr>
          <a:xfrm>
            <a:off x="1143000" y="798731"/>
            <a:ext cx="7239000" cy="1754326"/>
          </a:xfrm>
          <a:prstGeom prst="rect">
            <a:avLst/>
          </a:prstGeom>
          <a:noFill/>
        </p:spPr>
        <p:txBody>
          <a:bodyPr wrap="square">
            <a:spAutoFit/>
          </a:bodyPr>
          <a:lstStyle/>
          <a:p>
            <a:pPr marL="706755" marR="1261745" indent="635" algn="ctr">
              <a:lnSpc>
                <a:spcPct val="100000"/>
              </a:lnSpc>
              <a:spcBef>
                <a:spcPts val="100"/>
              </a:spcBef>
            </a:pPr>
            <a:r>
              <a:rPr lang="en-US" sz="1800" b="1" spc="-5" dirty="0">
                <a:latin typeface="Corbel"/>
                <a:cs typeface="Corbel"/>
              </a:rPr>
              <a:t>Pr</a:t>
            </a:r>
            <a:r>
              <a:rPr lang="en-US" sz="1800" b="1" spc="-10" dirty="0">
                <a:latin typeface="Corbel"/>
                <a:cs typeface="Corbel"/>
              </a:rPr>
              <a:t>oh</a:t>
            </a:r>
            <a:r>
              <a:rPr lang="en-US" sz="1800" b="1" spc="5" dirty="0">
                <a:latin typeface="Corbel"/>
                <a:cs typeface="Corbel"/>
              </a:rPr>
              <a:t>i</a:t>
            </a:r>
            <a:r>
              <a:rPr lang="en-US" sz="1800" b="1" spc="-5" dirty="0">
                <a:latin typeface="Corbel"/>
                <a:cs typeface="Corbel"/>
              </a:rPr>
              <a:t>b</a:t>
            </a:r>
            <a:r>
              <a:rPr lang="en-US" sz="1800" b="1" spc="5" dirty="0">
                <a:latin typeface="Corbel"/>
                <a:cs typeface="Corbel"/>
              </a:rPr>
              <a:t>i</a:t>
            </a:r>
            <a:r>
              <a:rPr lang="en-US" sz="1800" b="1" spc="-5" dirty="0">
                <a:latin typeface="Corbel"/>
                <a:cs typeface="Corbel"/>
              </a:rPr>
              <a:t>t</a:t>
            </a:r>
            <a:r>
              <a:rPr lang="en-US" sz="1800" b="1" dirty="0">
                <a:latin typeface="Corbel"/>
                <a:cs typeface="Corbel"/>
              </a:rPr>
              <a:t>ed</a:t>
            </a:r>
            <a:r>
              <a:rPr lang="en-US" sz="1800" b="1" spc="-80" dirty="0">
                <a:latin typeface="Corbel"/>
                <a:cs typeface="Corbel"/>
              </a:rPr>
              <a:t> </a:t>
            </a:r>
            <a:r>
              <a:rPr lang="en-US" sz="1800" b="1" dirty="0">
                <a:latin typeface="Corbel"/>
                <a:cs typeface="Corbel"/>
              </a:rPr>
              <a:t>Ac</a:t>
            </a:r>
            <a:r>
              <a:rPr lang="en-US" sz="1800" b="1" spc="-5" dirty="0">
                <a:latin typeface="Corbel"/>
                <a:cs typeface="Corbel"/>
              </a:rPr>
              <a:t>t</a:t>
            </a:r>
            <a:r>
              <a:rPr lang="en-US" sz="1800" b="1" dirty="0">
                <a:latin typeface="Corbel"/>
                <a:cs typeface="Corbel"/>
              </a:rPr>
              <a:t>i</a:t>
            </a:r>
            <a:r>
              <a:rPr lang="en-US" sz="1800" b="1" spc="-5" dirty="0">
                <a:latin typeface="Corbel"/>
                <a:cs typeface="Corbel"/>
              </a:rPr>
              <a:t>v</a:t>
            </a:r>
            <a:r>
              <a:rPr lang="en-US" sz="1800" b="1" spc="5" dirty="0">
                <a:latin typeface="Corbel"/>
                <a:cs typeface="Corbel"/>
              </a:rPr>
              <a:t>i</a:t>
            </a:r>
            <a:r>
              <a:rPr lang="en-US" sz="1800" b="1" spc="-5" dirty="0">
                <a:latin typeface="Corbel"/>
                <a:cs typeface="Corbel"/>
              </a:rPr>
              <a:t>t</a:t>
            </a:r>
            <a:r>
              <a:rPr lang="en-US" sz="1800" b="1" dirty="0">
                <a:latin typeface="Corbel"/>
                <a:cs typeface="Corbel"/>
              </a:rPr>
              <a:t>ies.</a:t>
            </a:r>
            <a:r>
              <a:rPr lang="en-US" sz="1800" b="1" spc="-130" dirty="0">
                <a:latin typeface="Corbel"/>
                <a:cs typeface="Corbel"/>
              </a:rPr>
              <a:t> </a:t>
            </a:r>
            <a:r>
              <a:rPr lang="en-US" sz="1800" spc="-5" dirty="0">
                <a:latin typeface="Corbel"/>
                <a:cs typeface="Corbel"/>
              </a:rPr>
              <a:t>W</a:t>
            </a:r>
            <a:r>
              <a:rPr lang="en-US" sz="1800" dirty="0">
                <a:latin typeface="Corbel"/>
                <a:cs typeface="Corbel"/>
              </a:rPr>
              <a:t>hile</a:t>
            </a:r>
            <a:r>
              <a:rPr lang="en-US" sz="1800" spc="-20" dirty="0">
                <a:latin typeface="Corbel"/>
                <a:cs typeface="Corbel"/>
              </a:rPr>
              <a:t> </a:t>
            </a:r>
            <a:r>
              <a:rPr lang="en-US" sz="1800" spc="-5" dirty="0">
                <a:latin typeface="Corbel"/>
                <a:cs typeface="Corbel"/>
              </a:rPr>
              <a:t>c</a:t>
            </a:r>
            <a:r>
              <a:rPr lang="en-US" sz="1800" dirty="0">
                <a:latin typeface="Corbel"/>
                <a:cs typeface="Corbel"/>
              </a:rPr>
              <a:t>hargi</a:t>
            </a:r>
            <a:r>
              <a:rPr lang="en-US" sz="1800" spc="-5" dirty="0">
                <a:latin typeface="Corbel"/>
                <a:cs typeface="Corbel"/>
              </a:rPr>
              <a:t>n</a:t>
            </a:r>
            <a:r>
              <a:rPr lang="en-US" sz="1800" dirty="0">
                <a:latin typeface="Corbel"/>
                <a:cs typeface="Corbel"/>
              </a:rPr>
              <a:t>g</a:t>
            </a:r>
            <a:r>
              <a:rPr lang="en-US" sz="1800" spc="-40" dirty="0">
                <a:latin typeface="Corbel"/>
                <a:cs typeface="Corbel"/>
              </a:rPr>
              <a:t> </a:t>
            </a:r>
            <a:r>
              <a:rPr lang="en-US" sz="1800" spc="-5" dirty="0">
                <a:latin typeface="Corbel"/>
                <a:cs typeface="Corbel"/>
              </a:rPr>
              <a:t>t</a:t>
            </a:r>
            <a:r>
              <a:rPr lang="en-US" sz="1800" dirty="0">
                <a:latin typeface="Corbel"/>
                <a:cs typeface="Corbel"/>
              </a:rPr>
              <a:t>i</a:t>
            </a:r>
            <a:r>
              <a:rPr lang="en-US" sz="1800" spc="-5" dirty="0">
                <a:latin typeface="Corbel"/>
                <a:cs typeface="Corbel"/>
              </a:rPr>
              <a:t>m</a:t>
            </a:r>
            <a:r>
              <a:rPr lang="en-US" sz="1800" dirty="0">
                <a:latin typeface="Corbel"/>
                <a:cs typeface="Corbel"/>
              </a:rPr>
              <a:t>e</a:t>
            </a:r>
            <a:r>
              <a:rPr lang="en-US" sz="1800" spc="15" dirty="0">
                <a:latin typeface="Corbel"/>
                <a:cs typeface="Corbel"/>
              </a:rPr>
              <a:t> </a:t>
            </a:r>
            <a:r>
              <a:rPr lang="en-US" sz="1800" spc="-5" dirty="0">
                <a:latin typeface="Corbel"/>
                <a:cs typeface="Corbel"/>
              </a:rPr>
              <a:t>t</a:t>
            </a:r>
            <a:r>
              <a:rPr lang="en-US" sz="1800" dirty="0">
                <a:latin typeface="Corbel"/>
                <a:cs typeface="Corbel"/>
              </a:rPr>
              <a:t>o</a:t>
            </a:r>
            <a:r>
              <a:rPr lang="en-US" sz="1800" spc="-10" dirty="0">
                <a:latin typeface="Corbel"/>
                <a:cs typeface="Corbel"/>
              </a:rPr>
              <a:t> </a:t>
            </a:r>
            <a:r>
              <a:rPr lang="en-US" sz="1800" spc="-5" dirty="0">
                <a:latin typeface="Corbel"/>
                <a:cs typeface="Corbel"/>
              </a:rPr>
              <a:t>t</a:t>
            </a:r>
            <a:r>
              <a:rPr lang="en-US" sz="1800" dirty="0">
                <a:latin typeface="Corbel"/>
                <a:cs typeface="Corbel"/>
              </a:rPr>
              <a:t>he  </a:t>
            </a:r>
            <a:r>
              <a:rPr lang="en-US" sz="1800" spc="-5" dirty="0">
                <a:latin typeface="Corbel"/>
                <a:cs typeface="Corbel"/>
              </a:rPr>
              <a:t>AmeriCorps </a:t>
            </a:r>
            <a:r>
              <a:rPr lang="en-US" sz="1800" dirty="0">
                <a:latin typeface="Corbel"/>
                <a:cs typeface="Corbel"/>
              </a:rPr>
              <a:t>program, </a:t>
            </a:r>
            <a:r>
              <a:rPr lang="en-US" sz="1800" spc="-5" dirty="0">
                <a:latin typeface="Corbel"/>
                <a:cs typeface="Corbel"/>
              </a:rPr>
              <a:t>accumulating </a:t>
            </a:r>
            <a:r>
              <a:rPr lang="en-US" sz="1800" dirty="0">
                <a:latin typeface="Corbel"/>
                <a:cs typeface="Corbel"/>
              </a:rPr>
              <a:t>service </a:t>
            </a:r>
            <a:r>
              <a:rPr lang="en-US" sz="1800" spc="-5" dirty="0">
                <a:latin typeface="Corbel"/>
                <a:cs typeface="Corbel"/>
              </a:rPr>
              <a:t>or training </a:t>
            </a:r>
            <a:r>
              <a:rPr lang="en-US" sz="1800" dirty="0">
                <a:latin typeface="Corbel"/>
                <a:cs typeface="Corbel"/>
              </a:rPr>
              <a:t> hours,</a:t>
            </a:r>
            <a:r>
              <a:rPr lang="en-US" sz="1800" spc="-5" dirty="0">
                <a:latin typeface="Corbel"/>
                <a:cs typeface="Corbel"/>
              </a:rPr>
              <a:t> or </a:t>
            </a:r>
            <a:r>
              <a:rPr lang="en-US" sz="1800" dirty="0">
                <a:latin typeface="Corbel"/>
                <a:cs typeface="Corbel"/>
              </a:rPr>
              <a:t>otherwise</a:t>
            </a:r>
            <a:r>
              <a:rPr lang="en-US" sz="1800" spc="-15" dirty="0">
                <a:latin typeface="Corbel"/>
                <a:cs typeface="Corbel"/>
              </a:rPr>
              <a:t> </a:t>
            </a:r>
            <a:r>
              <a:rPr lang="en-US" sz="1800" spc="-5" dirty="0">
                <a:latin typeface="Corbel"/>
                <a:cs typeface="Corbel"/>
              </a:rPr>
              <a:t>performing</a:t>
            </a:r>
            <a:r>
              <a:rPr lang="en-US" sz="1800" dirty="0">
                <a:latin typeface="Corbel"/>
                <a:cs typeface="Corbel"/>
              </a:rPr>
              <a:t> </a:t>
            </a:r>
            <a:r>
              <a:rPr lang="en-US" sz="1800" spc="-5" dirty="0">
                <a:latin typeface="Corbel"/>
                <a:cs typeface="Corbel"/>
              </a:rPr>
              <a:t>activities</a:t>
            </a:r>
            <a:r>
              <a:rPr lang="en-US" sz="1800" spc="-10" dirty="0">
                <a:latin typeface="Corbel"/>
                <a:cs typeface="Corbel"/>
              </a:rPr>
              <a:t> </a:t>
            </a:r>
            <a:r>
              <a:rPr lang="en-US" sz="1800" spc="-5" dirty="0">
                <a:latin typeface="Corbel"/>
                <a:cs typeface="Corbel"/>
              </a:rPr>
              <a:t>supported</a:t>
            </a:r>
            <a:r>
              <a:rPr lang="en-US" sz="1800" spc="-10" dirty="0">
                <a:latin typeface="Corbel"/>
                <a:cs typeface="Corbel"/>
              </a:rPr>
              <a:t> </a:t>
            </a:r>
            <a:r>
              <a:rPr lang="en-US" sz="1800" spc="-5" dirty="0">
                <a:latin typeface="Corbel"/>
                <a:cs typeface="Corbel"/>
              </a:rPr>
              <a:t>by</a:t>
            </a:r>
            <a:r>
              <a:rPr lang="en-US" sz="1800" spc="20" dirty="0">
                <a:latin typeface="Corbel"/>
                <a:cs typeface="Corbel"/>
              </a:rPr>
              <a:t> </a:t>
            </a:r>
            <a:r>
              <a:rPr lang="en-US" sz="1800" dirty="0">
                <a:latin typeface="Corbel"/>
                <a:cs typeface="Corbel"/>
              </a:rPr>
              <a:t>the </a:t>
            </a:r>
            <a:r>
              <a:rPr lang="en-US" sz="1800" spc="-385" dirty="0">
                <a:latin typeface="Corbel"/>
                <a:cs typeface="Corbel"/>
              </a:rPr>
              <a:t> </a:t>
            </a:r>
            <a:r>
              <a:rPr lang="en-US" sz="1800" spc="-5" dirty="0">
                <a:latin typeface="Corbel"/>
                <a:cs typeface="Corbel"/>
              </a:rPr>
              <a:t>AmeriCorps</a:t>
            </a:r>
            <a:r>
              <a:rPr lang="en-US" sz="1800" spc="15" dirty="0">
                <a:latin typeface="Corbel"/>
                <a:cs typeface="Corbel"/>
              </a:rPr>
              <a:t> </a:t>
            </a:r>
            <a:r>
              <a:rPr lang="en-US" sz="1800" dirty="0">
                <a:latin typeface="Corbel"/>
                <a:cs typeface="Corbel"/>
              </a:rPr>
              <a:t>program</a:t>
            </a:r>
            <a:r>
              <a:rPr lang="en-US" sz="1800" spc="-5" dirty="0">
                <a:latin typeface="Corbel"/>
                <a:cs typeface="Corbel"/>
              </a:rPr>
              <a:t> or</a:t>
            </a:r>
            <a:r>
              <a:rPr lang="en-US" sz="1800" spc="-60" dirty="0">
                <a:latin typeface="Corbel"/>
                <a:cs typeface="Corbel"/>
              </a:rPr>
              <a:t> </a:t>
            </a:r>
            <a:r>
              <a:rPr lang="en-US" sz="1800" spc="-5" dirty="0">
                <a:latin typeface="Corbel"/>
                <a:cs typeface="Corbel"/>
              </a:rPr>
              <a:t>AmeriCorps,</a:t>
            </a:r>
            <a:r>
              <a:rPr lang="en-US" sz="1800" dirty="0">
                <a:latin typeface="Corbel"/>
                <a:cs typeface="Corbel"/>
              </a:rPr>
              <a:t> staff</a:t>
            </a:r>
            <a:r>
              <a:rPr lang="en-US" sz="1800" spc="5" dirty="0">
                <a:latin typeface="Corbel"/>
                <a:cs typeface="Corbel"/>
              </a:rPr>
              <a:t> </a:t>
            </a:r>
            <a:r>
              <a:rPr lang="en-US" sz="1800" dirty="0">
                <a:latin typeface="Corbel"/>
                <a:cs typeface="Corbel"/>
              </a:rPr>
              <a:t>and</a:t>
            </a:r>
            <a:r>
              <a:rPr lang="en-US" sz="1800" spc="5" dirty="0">
                <a:latin typeface="Corbel"/>
                <a:cs typeface="Corbel"/>
              </a:rPr>
              <a:t> </a:t>
            </a:r>
            <a:r>
              <a:rPr lang="en-US" sz="1800" spc="-5" dirty="0">
                <a:latin typeface="Corbel"/>
                <a:cs typeface="Corbel"/>
              </a:rPr>
              <a:t>members</a:t>
            </a:r>
            <a:r>
              <a:rPr lang="en-US" sz="1800" spc="45" dirty="0">
                <a:latin typeface="Corbel"/>
                <a:cs typeface="Corbel"/>
              </a:rPr>
              <a:t> </a:t>
            </a:r>
            <a:r>
              <a:rPr lang="en-US" sz="1800" dirty="0">
                <a:latin typeface="Corbel"/>
                <a:cs typeface="Corbel"/>
              </a:rPr>
              <a:t>may </a:t>
            </a:r>
            <a:r>
              <a:rPr lang="en-US" sz="1800" spc="5" dirty="0">
                <a:latin typeface="Corbel"/>
                <a:cs typeface="Corbel"/>
              </a:rPr>
              <a:t> </a:t>
            </a:r>
            <a:r>
              <a:rPr lang="en-US" sz="1800" spc="-5" dirty="0">
                <a:latin typeface="Corbel"/>
                <a:cs typeface="Corbel"/>
              </a:rPr>
              <a:t>not </a:t>
            </a:r>
            <a:r>
              <a:rPr lang="en-US" sz="1800" dirty="0">
                <a:latin typeface="Corbel"/>
                <a:cs typeface="Corbel"/>
              </a:rPr>
              <a:t>engage in the </a:t>
            </a:r>
            <a:r>
              <a:rPr lang="en-US" sz="1800" spc="-5" dirty="0">
                <a:latin typeface="Corbel"/>
                <a:cs typeface="Corbel"/>
              </a:rPr>
              <a:t>following activities </a:t>
            </a:r>
            <a:r>
              <a:rPr lang="en-US" sz="1800" dirty="0">
                <a:latin typeface="Corbel"/>
                <a:cs typeface="Corbel"/>
              </a:rPr>
              <a:t>(see </a:t>
            </a:r>
            <a:r>
              <a:rPr lang="en-US" sz="1800" spc="-5" dirty="0">
                <a:latin typeface="Corbel"/>
                <a:cs typeface="Corbel"/>
                <a:hlinkClick r:id="rId2"/>
              </a:rPr>
              <a:t>45 CFR </a:t>
            </a:r>
            <a:r>
              <a:rPr lang="en-US" sz="1800" dirty="0">
                <a:latin typeface="Corbel"/>
                <a:cs typeface="Corbel"/>
                <a:hlinkClick r:id="rId2"/>
              </a:rPr>
              <a:t>§ </a:t>
            </a:r>
            <a:r>
              <a:rPr lang="en-US" sz="1800" spc="5" dirty="0">
                <a:latin typeface="Corbel"/>
                <a:cs typeface="Corbel"/>
                <a:hlinkClick r:id="rId2"/>
              </a:rPr>
              <a:t> </a:t>
            </a:r>
            <a:r>
              <a:rPr lang="en-US" sz="1800" spc="-15" dirty="0">
                <a:latin typeface="Corbel"/>
                <a:cs typeface="Corbel"/>
                <a:hlinkClick r:id="rId2"/>
              </a:rPr>
              <a:t>2520.65</a:t>
            </a:r>
            <a:r>
              <a:rPr lang="en-US" sz="1800" spc="-15" dirty="0">
                <a:latin typeface="Corbel"/>
                <a:cs typeface="Corbel"/>
              </a:rPr>
              <a:t>):</a:t>
            </a:r>
            <a:endParaRPr lang="en-US" sz="1800" dirty="0">
              <a:latin typeface="Corbel"/>
              <a:cs typeface="Corbel"/>
            </a:endParaRPr>
          </a:p>
        </p:txBody>
      </p:sp>
      <p:sp>
        <p:nvSpPr>
          <p:cNvPr id="9" name="TextBox 8">
            <a:extLst>
              <a:ext uri="{FF2B5EF4-FFF2-40B4-BE49-F238E27FC236}">
                <a16:creationId xmlns:a16="http://schemas.microsoft.com/office/drawing/2014/main" id="{578B4E12-DDC8-4B12-BD33-9E97B2FD7050}"/>
              </a:ext>
            </a:extLst>
          </p:cNvPr>
          <p:cNvSpPr txBox="1"/>
          <p:nvPr/>
        </p:nvSpPr>
        <p:spPr>
          <a:xfrm>
            <a:off x="-22578" y="2728850"/>
            <a:ext cx="9110133" cy="3354765"/>
          </a:xfrm>
          <a:prstGeom prst="rect">
            <a:avLst/>
          </a:prstGeom>
          <a:noFill/>
        </p:spPr>
        <p:txBody>
          <a:bodyPr wrap="square">
            <a:spAutoFit/>
          </a:bodyPr>
          <a:lstStyle/>
          <a:p>
            <a:pPr marL="299085" indent="-287020">
              <a:lnSpc>
                <a:spcPct val="100000"/>
              </a:lnSpc>
              <a:spcAft>
                <a:spcPts val="600"/>
              </a:spcAft>
              <a:buClr>
                <a:srgbClr val="8D1414"/>
              </a:buClr>
              <a:buSzPct val="144230"/>
              <a:buFont typeface="Arial"/>
              <a:buChar char="•"/>
              <a:tabLst>
                <a:tab pos="299720" algn="l"/>
              </a:tabLst>
            </a:pPr>
            <a:r>
              <a:rPr lang="en-US" sz="2400" spc="-5" dirty="0">
                <a:latin typeface="Corbel"/>
                <a:cs typeface="Corbel"/>
              </a:rPr>
              <a:t>Attempting</a:t>
            </a:r>
            <a:r>
              <a:rPr lang="en-US" sz="2400" spc="-30" dirty="0">
                <a:latin typeface="Corbel"/>
                <a:cs typeface="Corbel"/>
              </a:rPr>
              <a:t> </a:t>
            </a:r>
            <a:r>
              <a:rPr lang="en-US" sz="2400" spc="-5" dirty="0">
                <a:latin typeface="Corbel"/>
                <a:cs typeface="Corbel"/>
              </a:rPr>
              <a:t>to</a:t>
            </a:r>
            <a:r>
              <a:rPr lang="en-US" sz="2400" spc="10" dirty="0">
                <a:latin typeface="Corbel"/>
                <a:cs typeface="Corbel"/>
              </a:rPr>
              <a:t> </a:t>
            </a:r>
            <a:r>
              <a:rPr lang="en-US" sz="2400" spc="-5" dirty="0">
                <a:latin typeface="Corbel"/>
                <a:cs typeface="Corbel"/>
              </a:rPr>
              <a:t>influence</a:t>
            </a:r>
            <a:r>
              <a:rPr lang="en-US" sz="2400" spc="-10" dirty="0">
                <a:latin typeface="Corbel"/>
                <a:cs typeface="Corbel"/>
              </a:rPr>
              <a:t> </a:t>
            </a:r>
            <a:r>
              <a:rPr lang="en-US" sz="2400" b="1" spc="-5" dirty="0">
                <a:latin typeface="Corbel"/>
                <a:cs typeface="Corbel"/>
              </a:rPr>
              <a:t>legislation;</a:t>
            </a:r>
            <a:endParaRPr lang="en-US" sz="2400" b="1" dirty="0">
              <a:latin typeface="Corbel"/>
              <a:cs typeface="Corbel"/>
            </a:endParaRPr>
          </a:p>
          <a:p>
            <a:pPr marL="299085" indent="-287020">
              <a:lnSpc>
                <a:spcPct val="100000"/>
              </a:lnSpc>
              <a:spcAft>
                <a:spcPts val="600"/>
              </a:spcAft>
              <a:buClr>
                <a:srgbClr val="8D1414"/>
              </a:buClr>
              <a:buSzPct val="144230"/>
              <a:buFont typeface="Arial"/>
              <a:buChar char="•"/>
              <a:tabLst>
                <a:tab pos="299720" algn="l"/>
              </a:tabLst>
            </a:pPr>
            <a:r>
              <a:rPr lang="en-US" sz="2400" spc="-5" dirty="0">
                <a:latin typeface="Corbel"/>
                <a:cs typeface="Corbel"/>
              </a:rPr>
              <a:t>Organizing </a:t>
            </a:r>
            <a:r>
              <a:rPr lang="en-US" sz="2400" dirty="0">
                <a:latin typeface="Corbel"/>
                <a:cs typeface="Corbel"/>
              </a:rPr>
              <a:t>or</a:t>
            </a:r>
            <a:r>
              <a:rPr lang="en-US" sz="2400" spc="20" dirty="0">
                <a:latin typeface="Corbel"/>
                <a:cs typeface="Corbel"/>
              </a:rPr>
              <a:t> </a:t>
            </a:r>
            <a:r>
              <a:rPr lang="en-US" sz="2400" spc="-5" dirty="0">
                <a:latin typeface="Corbel"/>
                <a:cs typeface="Corbel"/>
              </a:rPr>
              <a:t>engaging in</a:t>
            </a:r>
            <a:r>
              <a:rPr lang="en-US" sz="2400" spc="10" dirty="0">
                <a:latin typeface="Corbel"/>
                <a:cs typeface="Corbel"/>
              </a:rPr>
              <a:t> </a:t>
            </a:r>
            <a:r>
              <a:rPr lang="en-US" sz="2400" b="1" spc="-5" dirty="0">
                <a:latin typeface="Corbel"/>
                <a:cs typeface="Corbel"/>
              </a:rPr>
              <a:t>protests,</a:t>
            </a:r>
            <a:r>
              <a:rPr lang="en-US" sz="2400" b="1" spc="10" dirty="0">
                <a:latin typeface="Corbel"/>
                <a:cs typeface="Corbel"/>
              </a:rPr>
              <a:t> </a:t>
            </a:r>
            <a:r>
              <a:rPr lang="en-US" sz="2400" b="1" spc="-5" dirty="0">
                <a:latin typeface="Corbel"/>
                <a:cs typeface="Corbel"/>
              </a:rPr>
              <a:t>petitions,</a:t>
            </a:r>
            <a:r>
              <a:rPr lang="en-US" sz="2400" b="1" spc="15" dirty="0">
                <a:latin typeface="Corbel"/>
                <a:cs typeface="Corbel"/>
              </a:rPr>
              <a:t> </a:t>
            </a:r>
            <a:r>
              <a:rPr lang="en-US" sz="2400" b="1" spc="-5" dirty="0">
                <a:latin typeface="Corbel"/>
                <a:cs typeface="Corbel"/>
              </a:rPr>
              <a:t>boycotts, </a:t>
            </a:r>
            <a:r>
              <a:rPr lang="en-US" sz="2400" b="1" spc="-520" dirty="0">
                <a:latin typeface="Corbel"/>
                <a:cs typeface="Corbel"/>
              </a:rPr>
              <a:t> </a:t>
            </a:r>
            <a:r>
              <a:rPr lang="en-US" sz="2400" b="1" spc="-5" dirty="0">
                <a:latin typeface="Corbel"/>
                <a:cs typeface="Corbel"/>
              </a:rPr>
              <a:t>or </a:t>
            </a:r>
            <a:r>
              <a:rPr lang="en-US" sz="2400" b="1" spc="-10" dirty="0">
                <a:latin typeface="Corbel"/>
                <a:cs typeface="Corbel"/>
              </a:rPr>
              <a:t>strikes</a:t>
            </a:r>
            <a:r>
              <a:rPr lang="en-US" sz="2400" spc="-10" dirty="0">
                <a:latin typeface="Corbel"/>
                <a:cs typeface="Corbel"/>
              </a:rPr>
              <a:t>;</a:t>
            </a:r>
            <a:endParaRPr lang="en-US" sz="2400" dirty="0">
              <a:latin typeface="Corbel"/>
              <a:cs typeface="Corbel"/>
            </a:endParaRPr>
          </a:p>
          <a:p>
            <a:pPr marL="299085" indent="-287020">
              <a:lnSpc>
                <a:spcPct val="100000"/>
              </a:lnSpc>
              <a:spcAft>
                <a:spcPts val="600"/>
              </a:spcAft>
              <a:buClr>
                <a:srgbClr val="8D1414"/>
              </a:buClr>
              <a:buSzPct val="144230"/>
              <a:buFont typeface="Arial"/>
              <a:buChar char="•"/>
              <a:tabLst>
                <a:tab pos="299720" algn="l"/>
              </a:tabLst>
            </a:pPr>
            <a:r>
              <a:rPr lang="en-US" sz="2400" spc="-5" dirty="0">
                <a:latin typeface="Corbel"/>
                <a:cs typeface="Corbel"/>
              </a:rPr>
              <a:t>Assisting,</a:t>
            </a:r>
            <a:r>
              <a:rPr lang="en-US" sz="2400" spc="-20" dirty="0">
                <a:latin typeface="Corbel"/>
                <a:cs typeface="Corbel"/>
              </a:rPr>
              <a:t> </a:t>
            </a:r>
            <a:r>
              <a:rPr lang="en-US" sz="2400" spc="-5" dirty="0">
                <a:latin typeface="Corbel"/>
                <a:cs typeface="Corbel"/>
              </a:rPr>
              <a:t>promoting,</a:t>
            </a:r>
            <a:r>
              <a:rPr lang="en-US" sz="2400" spc="-15" dirty="0">
                <a:latin typeface="Corbel"/>
                <a:cs typeface="Corbel"/>
              </a:rPr>
              <a:t> </a:t>
            </a:r>
            <a:r>
              <a:rPr lang="en-US" sz="2400" dirty="0">
                <a:latin typeface="Corbel"/>
                <a:cs typeface="Corbel"/>
              </a:rPr>
              <a:t>or</a:t>
            </a:r>
            <a:r>
              <a:rPr lang="en-US" sz="2400" spc="10" dirty="0">
                <a:latin typeface="Corbel"/>
                <a:cs typeface="Corbel"/>
              </a:rPr>
              <a:t> </a:t>
            </a:r>
            <a:r>
              <a:rPr lang="en-US" sz="2400" spc="-5" dirty="0">
                <a:latin typeface="Corbel"/>
                <a:cs typeface="Corbel"/>
              </a:rPr>
              <a:t>deterring</a:t>
            </a:r>
            <a:r>
              <a:rPr lang="en-US" sz="2400" spc="-25" dirty="0">
                <a:latin typeface="Corbel"/>
                <a:cs typeface="Corbel"/>
              </a:rPr>
              <a:t> </a:t>
            </a:r>
            <a:r>
              <a:rPr lang="en-US" sz="2400" b="1" spc="-5" dirty="0">
                <a:latin typeface="Corbel"/>
                <a:cs typeface="Corbel"/>
              </a:rPr>
              <a:t>union</a:t>
            </a:r>
            <a:r>
              <a:rPr lang="en-US" sz="2400" b="1" spc="-15" dirty="0">
                <a:latin typeface="Corbel"/>
                <a:cs typeface="Corbel"/>
              </a:rPr>
              <a:t> </a:t>
            </a:r>
            <a:r>
              <a:rPr lang="en-US" sz="2400" b="1" dirty="0">
                <a:latin typeface="Corbel"/>
                <a:cs typeface="Corbel"/>
              </a:rPr>
              <a:t>organizing</a:t>
            </a:r>
            <a:r>
              <a:rPr lang="en-US" sz="2400" dirty="0">
                <a:latin typeface="Corbel"/>
                <a:cs typeface="Corbel"/>
              </a:rPr>
              <a:t>;</a:t>
            </a:r>
          </a:p>
          <a:p>
            <a:pPr marL="299085" indent="-287020">
              <a:lnSpc>
                <a:spcPct val="100000"/>
              </a:lnSpc>
              <a:spcAft>
                <a:spcPts val="600"/>
              </a:spcAft>
              <a:buClr>
                <a:srgbClr val="8D1414"/>
              </a:buClr>
              <a:buSzPct val="144230"/>
              <a:buFont typeface="Arial"/>
              <a:buChar char="•"/>
              <a:tabLst>
                <a:tab pos="299720" algn="l"/>
              </a:tabLst>
            </a:pPr>
            <a:r>
              <a:rPr lang="en-US" sz="2400" spc="-5" dirty="0">
                <a:latin typeface="Corbel"/>
                <a:cs typeface="Corbel"/>
              </a:rPr>
              <a:t>Impairing</a:t>
            </a:r>
            <a:r>
              <a:rPr lang="en-US" sz="2400" dirty="0">
                <a:latin typeface="Corbel"/>
                <a:cs typeface="Corbel"/>
              </a:rPr>
              <a:t> </a:t>
            </a:r>
            <a:r>
              <a:rPr lang="en-US" sz="2400" spc="-5" dirty="0">
                <a:latin typeface="Corbel"/>
                <a:cs typeface="Corbel"/>
              </a:rPr>
              <a:t>existing</a:t>
            </a:r>
            <a:r>
              <a:rPr lang="en-US" sz="2400" spc="-10" dirty="0">
                <a:latin typeface="Corbel"/>
                <a:cs typeface="Corbel"/>
              </a:rPr>
              <a:t> </a:t>
            </a:r>
            <a:r>
              <a:rPr lang="en-US" sz="2400" spc="-5" dirty="0">
                <a:latin typeface="Corbel"/>
                <a:cs typeface="Corbel"/>
              </a:rPr>
              <a:t>contracts</a:t>
            </a:r>
            <a:r>
              <a:rPr lang="en-US" sz="2400" spc="20" dirty="0">
                <a:latin typeface="Corbel"/>
                <a:cs typeface="Corbel"/>
              </a:rPr>
              <a:t> </a:t>
            </a:r>
            <a:r>
              <a:rPr lang="en-US" sz="2400" dirty="0">
                <a:latin typeface="Corbel"/>
                <a:cs typeface="Corbel"/>
              </a:rPr>
              <a:t>for</a:t>
            </a:r>
            <a:r>
              <a:rPr lang="en-US" sz="2400" spc="10" dirty="0">
                <a:latin typeface="Corbel"/>
                <a:cs typeface="Corbel"/>
              </a:rPr>
              <a:t> </a:t>
            </a:r>
            <a:r>
              <a:rPr lang="en-US" sz="2400" spc="-5" dirty="0">
                <a:latin typeface="Corbel"/>
                <a:cs typeface="Corbel"/>
              </a:rPr>
              <a:t>services</a:t>
            </a:r>
            <a:r>
              <a:rPr lang="en-US" sz="2400" spc="-20" dirty="0">
                <a:latin typeface="Corbel"/>
                <a:cs typeface="Corbel"/>
              </a:rPr>
              <a:t> </a:t>
            </a:r>
            <a:r>
              <a:rPr lang="en-US" sz="2400" dirty="0">
                <a:latin typeface="Corbel"/>
                <a:cs typeface="Corbel"/>
              </a:rPr>
              <a:t>or</a:t>
            </a:r>
            <a:r>
              <a:rPr lang="en-US" sz="2400" spc="5" dirty="0">
                <a:latin typeface="Corbel"/>
                <a:cs typeface="Corbel"/>
              </a:rPr>
              <a:t> </a:t>
            </a:r>
            <a:r>
              <a:rPr lang="en-US" sz="2400" b="1" spc="-5" dirty="0">
                <a:latin typeface="Corbel"/>
                <a:cs typeface="Corbel"/>
              </a:rPr>
              <a:t>collective </a:t>
            </a:r>
            <a:r>
              <a:rPr lang="en-US" sz="2400" b="1" spc="-520" dirty="0">
                <a:latin typeface="Corbel"/>
                <a:cs typeface="Corbel"/>
              </a:rPr>
              <a:t> </a:t>
            </a:r>
            <a:r>
              <a:rPr lang="en-US" sz="2400" b="1" dirty="0">
                <a:latin typeface="Corbel"/>
                <a:cs typeface="Corbel"/>
              </a:rPr>
              <a:t>bargaining</a:t>
            </a:r>
            <a:r>
              <a:rPr lang="en-US" sz="2400" b="1" spc="-30" dirty="0">
                <a:latin typeface="Corbel"/>
                <a:cs typeface="Corbel"/>
              </a:rPr>
              <a:t> </a:t>
            </a:r>
            <a:r>
              <a:rPr lang="en-US" sz="2400" spc="-5" dirty="0">
                <a:latin typeface="Corbel"/>
                <a:cs typeface="Corbel"/>
              </a:rPr>
              <a:t>agreements;</a:t>
            </a:r>
            <a:endParaRPr lang="en-US" sz="2400" dirty="0">
              <a:latin typeface="Corbel"/>
              <a:cs typeface="Corbel"/>
            </a:endParaRPr>
          </a:p>
          <a:p>
            <a:pPr marL="299085" indent="-287020">
              <a:lnSpc>
                <a:spcPct val="100000"/>
              </a:lnSpc>
              <a:spcAft>
                <a:spcPts val="600"/>
              </a:spcAft>
              <a:buClr>
                <a:srgbClr val="8D1414"/>
              </a:buClr>
              <a:buSzPct val="144230"/>
              <a:buFont typeface="Arial"/>
              <a:buChar char="•"/>
              <a:tabLst>
                <a:tab pos="299720" algn="l"/>
              </a:tabLst>
            </a:pPr>
            <a:r>
              <a:rPr lang="en-US" sz="2400" spc="-5" dirty="0">
                <a:latin typeface="Corbel"/>
                <a:cs typeface="Corbel"/>
              </a:rPr>
              <a:t>Participating</a:t>
            </a:r>
            <a:r>
              <a:rPr lang="en-US" sz="2400" spc="5" dirty="0">
                <a:latin typeface="Corbel"/>
                <a:cs typeface="Corbel"/>
              </a:rPr>
              <a:t> </a:t>
            </a:r>
            <a:r>
              <a:rPr lang="en-US" sz="2400" spc="-5" dirty="0">
                <a:latin typeface="Corbel"/>
                <a:cs typeface="Corbel"/>
              </a:rPr>
              <a:t>in,</a:t>
            </a:r>
            <a:r>
              <a:rPr lang="en-US" sz="2400" spc="5" dirty="0">
                <a:latin typeface="Corbel"/>
                <a:cs typeface="Corbel"/>
              </a:rPr>
              <a:t> </a:t>
            </a:r>
            <a:r>
              <a:rPr lang="en-US" sz="2400" dirty="0">
                <a:latin typeface="Corbel"/>
                <a:cs typeface="Corbel"/>
              </a:rPr>
              <a:t>or</a:t>
            </a:r>
            <a:r>
              <a:rPr lang="en-US" sz="2400" spc="10" dirty="0">
                <a:latin typeface="Corbel"/>
                <a:cs typeface="Corbel"/>
              </a:rPr>
              <a:t> </a:t>
            </a:r>
            <a:r>
              <a:rPr lang="en-US" sz="2400" spc="-5" dirty="0">
                <a:latin typeface="Corbel"/>
                <a:cs typeface="Corbel"/>
              </a:rPr>
              <a:t>endorsing,</a:t>
            </a:r>
            <a:r>
              <a:rPr lang="en-US" sz="2400" spc="-20" dirty="0">
                <a:latin typeface="Corbel"/>
                <a:cs typeface="Corbel"/>
              </a:rPr>
              <a:t> </a:t>
            </a:r>
            <a:r>
              <a:rPr lang="en-US" sz="2400" spc="-5" dirty="0">
                <a:latin typeface="Corbel"/>
                <a:cs typeface="Corbel"/>
              </a:rPr>
              <a:t>events </a:t>
            </a:r>
            <a:r>
              <a:rPr lang="en-US" sz="2400" dirty="0">
                <a:latin typeface="Corbel"/>
                <a:cs typeface="Corbel"/>
              </a:rPr>
              <a:t>or </a:t>
            </a:r>
            <a:r>
              <a:rPr lang="en-US" sz="2400" spc="-5" dirty="0">
                <a:latin typeface="Corbel"/>
                <a:cs typeface="Corbel"/>
              </a:rPr>
              <a:t>activities </a:t>
            </a:r>
            <a:r>
              <a:rPr lang="en-US" sz="2400" dirty="0">
                <a:latin typeface="Corbel"/>
                <a:cs typeface="Corbel"/>
              </a:rPr>
              <a:t>that</a:t>
            </a:r>
            <a:r>
              <a:rPr lang="en-US" sz="2400" spc="-10" dirty="0">
                <a:latin typeface="Corbel"/>
                <a:cs typeface="Corbel"/>
              </a:rPr>
              <a:t> </a:t>
            </a:r>
            <a:r>
              <a:rPr lang="en-US" sz="2400" dirty="0">
                <a:latin typeface="Corbel"/>
                <a:cs typeface="Corbel"/>
              </a:rPr>
              <a:t>are </a:t>
            </a:r>
            <a:r>
              <a:rPr lang="en-US" sz="2400" spc="-505" dirty="0">
                <a:latin typeface="Corbel"/>
                <a:cs typeface="Corbel"/>
              </a:rPr>
              <a:t> </a:t>
            </a:r>
            <a:r>
              <a:rPr lang="en-US" sz="2400" spc="-10" dirty="0">
                <a:latin typeface="Corbel"/>
                <a:cs typeface="Corbel"/>
              </a:rPr>
              <a:t>likely</a:t>
            </a:r>
            <a:r>
              <a:rPr lang="en-US" sz="2400" spc="-15" dirty="0">
                <a:latin typeface="Corbel"/>
                <a:cs typeface="Corbel"/>
              </a:rPr>
              <a:t> </a:t>
            </a:r>
            <a:r>
              <a:rPr lang="en-US" sz="2400" spc="-5" dirty="0">
                <a:latin typeface="Corbel"/>
                <a:cs typeface="Corbel"/>
              </a:rPr>
              <a:t>to</a:t>
            </a:r>
            <a:r>
              <a:rPr lang="en-US" sz="2400" spc="15" dirty="0">
                <a:latin typeface="Corbel"/>
                <a:cs typeface="Corbel"/>
              </a:rPr>
              <a:t> </a:t>
            </a:r>
            <a:r>
              <a:rPr lang="en-US" sz="2400" spc="-5" dirty="0">
                <a:latin typeface="Corbel"/>
                <a:cs typeface="Corbel"/>
              </a:rPr>
              <a:t>include</a:t>
            </a:r>
            <a:r>
              <a:rPr lang="en-US" sz="2400" dirty="0">
                <a:latin typeface="Corbel"/>
                <a:cs typeface="Corbel"/>
              </a:rPr>
              <a:t> </a:t>
            </a:r>
            <a:r>
              <a:rPr lang="en-US" sz="2400" spc="-5" dirty="0">
                <a:latin typeface="Corbel"/>
                <a:cs typeface="Corbel"/>
              </a:rPr>
              <a:t>advocacy </a:t>
            </a:r>
            <a:r>
              <a:rPr lang="en-US" sz="2400" dirty="0">
                <a:latin typeface="Corbel"/>
                <a:cs typeface="Corbel"/>
              </a:rPr>
              <a:t>for</a:t>
            </a:r>
            <a:r>
              <a:rPr lang="en-US" sz="2400" spc="5" dirty="0">
                <a:latin typeface="Corbel"/>
                <a:cs typeface="Corbel"/>
              </a:rPr>
              <a:t>/</a:t>
            </a:r>
            <a:r>
              <a:rPr lang="en-US" sz="2400" dirty="0">
                <a:latin typeface="Corbel"/>
                <a:cs typeface="Corbel"/>
              </a:rPr>
              <a:t>or</a:t>
            </a:r>
            <a:r>
              <a:rPr lang="en-US" sz="2400" spc="15" dirty="0">
                <a:latin typeface="Corbel"/>
                <a:cs typeface="Corbel"/>
              </a:rPr>
              <a:t> </a:t>
            </a:r>
            <a:r>
              <a:rPr lang="en-US" sz="2400" spc="-5" dirty="0">
                <a:latin typeface="Corbel"/>
                <a:cs typeface="Corbel"/>
              </a:rPr>
              <a:t>against</a:t>
            </a:r>
            <a:r>
              <a:rPr lang="en-US" sz="2400" spc="5" dirty="0">
                <a:latin typeface="Corbel"/>
                <a:cs typeface="Corbel"/>
              </a:rPr>
              <a:t> </a:t>
            </a:r>
            <a:r>
              <a:rPr lang="en-US" sz="2400" b="1" spc="-5" dirty="0">
                <a:latin typeface="Corbel"/>
                <a:cs typeface="Corbel"/>
              </a:rPr>
              <a:t>political</a:t>
            </a:r>
            <a:r>
              <a:rPr lang="en-US" sz="2400" b="1" dirty="0">
                <a:latin typeface="Corbel"/>
                <a:cs typeface="Corbel"/>
              </a:rPr>
              <a:t> </a:t>
            </a:r>
            <a:r>
              <a:rPr lang="en-US" sz="2400" b="1" spc="-5" dirty="0">
                <a:latin typeface="Corbel"/>
                <a:cs typeface="Corbel"/>
              </a:rPr>
              <a:t>parties, </a:t>
            </a:r>
            <a:r>
              <a:rPr lang="en-US" sz="2400" b="1" dirty="0">
                <a:latin typeface="Corbel"/>
                <a:cs typeface="Corbel"/>
              </a:rPr>
              <a:t> </a:t>
            </a:r>
            <a:r>
              <a:rPr lang="en-US" sz="2400" spc="-5" dirty="0">
                <a:latin typeface="Corbel"/>
                <a:cs typeface="Corbel"/>
              </a:rPr>
              <a:t>political platforms, political candidates, </a:t>
            </a:r>
            <a:r>
              <a:rPr lang="en-US" sz="2400" dirty="0">
                <a:latin typeface="Corbel"/>
                <a:cs typeface="Corbel"/>
              </a:rPr>
              <a:t>proposed </a:t>
            </a:r>
            <a:r>
              <a:rPr lang="en-US" sz="2400" spc="5" dirty="0">
                <a:latin typeface="Corbel"/>
                <a:cs typeface="Corbel"/>
              </a:rPr>
              <a:t> </a:t>
            </a:r>
            <a:r>
              <a:rPr lang="en-US" sz="2400" spc="-5" dirty="0">
                <a:latin typeface="Corbel"/>
                <a:cs typeface="Corbel"/>
              </a:rPr>
              <a:t>legislation,</a:t>
            </a:r>
            <a:r>
              <a:rPr lang="en-US" sz="2400" spc="-10" dirty="0">
                <a:latin typeface="Corbel"/>
                <a:cs typeface="Corbel"/>
              </a:rPr>
              <a:t> </a:t>
            </a:r>
            <a:r>
              <a:rPr lang="en-US" sz="2400" dirty="0">
                <a:latin typeface="Corbel"/>
                <a:cs typeface="Corbel"/>
              </a:rPr>
              <a:t>or</a:t>
            </a:r>
            <a:r>
              <a:rPr lang="en-US" sz="2400" spc="-5" dirty="0">
                <a:latin typeface="Corbel"/>
                <a:cs typeface="Corbel"/>
              </a:rPr>
              <a:t> elected</a:t>
            </a:r>
            <a:r>
              <a:rPr lang="en-US" sz="2400" spc="-30" dirty="0">
                <a:latin typeface="Corbel"/>
                <a:cs typeface="Corbel"/>
              </a:rPr>
              <a:t> </a:t>
            </a:r>
            <a:r>
              <a:rPr lang="en-US" sz="2400" spc="-5" dirty="0">
                <a:latin typeface="Corbel"/>
                <a:cs typeface="Corbel"/>
              </a:rPr>
              <a:t>officials;</a:t>
            </a:r>
            <a:endParaRPr lang="en-US" sz="2400" dirty="0">
              <a:latin typeface="Corbel"/>
              <a:cs typeface="Corbel"/>
            </a:endParaRPr>
          </a:p>
        </p:txBody>
      </p:sp>
    </p:spTree>
    <p:extLst>
      <p:ext uri="{BB962C8B-B14F-4D97-AF65-F5344CB8AC3E}">
        <p14:creationId xmlns:p14="http://schemas.microsoft.com/office/powerpoint/2010/main" val="2599906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66800" y="-856575"/>
            <a:ext cx="7543800" cy="2228174"/>
          </a:xfrm>
          <a:prstGeom prst="rect">
            <a:avLst/>
          </a:prstGeom>
        </p:spPr>
        <p:txBody>
          <a:bodyPr vert="horz" wrap="square" lIns="0" tIns="12065" rIns="0" bIns="0" rtlCol="0">
            <a:spAutoFit/>
          </a:bodyPr>
          <a:lstStyle/>
          <a:p>
            <a:pPr marL="12700">
              <a:lnSpc>
                <a:spcPct val="100000"/>
              </a:lnSpc>
              <a:spcBef>
                <a:spcPts val="95"/>
              </a:spcBef>
            </a:pPr>
            <a:br>
              <a:rPr lang="en-US" spc="-5" dirty="0"/>
            </a:br>
            <a:br>
              <a:rPr lang="en-US" spc="-5" dirty="0"/>
            </a:br>
            <a:r>
              <a:rPr b="1" spc="-5" dirty="0"/>
              <a:t>N</a:t>
            </a:r>
            <a:r>
              <a:rPr b="1" spc="-10" dirty="0"/>
              <a:t>O</a:t>
            </a:r>
            <a:r>
              <a:rPr b="1" spc="-5" dirty="0"/>
              <a:t>FO</a:t>
            </a:r>
            <a:r>
              <a:rPr b="1" spc="-265" dirty="0"/>
              <a:t> </a:t>
            </a:r>
            <a:r>
              <a:rPr lang="en-US" b="1" spc="-265" dirty="0"/>
              <a:t> </a:t>
            </a:r>
            <a:r>
              <a:rPr b="1" spc="-5" dirty="0"/>
              <a:t>T/A</a:t>
            </a:r>
            <a:r>
              <a:rPr b="1" spc="-100" dirty="0"/>
              <a:t> </a:t>
            </a:r>
            <a:r>
              <a:rPr b="1" spc="-5" dirty="0"/>
              <a:t>Sess</a:t>
            </a:r>
            <a:r>
              <a:rPr b="1" spc="-10" dirty="0"/>
              <a:t>i</a:t>
            </a:r>
            <a:r>
              <a:rPr b="1" spc="-5" dirty="0"/>
              <a:t>on</a:t>
            </a:r>
            <a:r>
              <a:rPr b="1" spc="-185" dirty="0"/>
              <a:t> </a:t>
            </a:r>
            <a:r>
              <a:rPr b="1" dirty="0"/>
              <a:t>A</a:t>
            </a:r>
            <a:r>
              <a:rPr b="1" spc="-5" dirty="0"/>
              <a:t>ge</a:t>
            </a:r>
            <a:r>
              <a:rPr b="1" dirty="0"/>
              <a:t>n</a:t>
            </a:r>
            <a:r>
              <a:rPr b="1" spc="-10" dirty="0"/>
              <a:t>d</a:t>
            </a:r>
            <a:r>
              <a:rPr b="1" spc="-5" dirty="0"/>
              <a:t>a</a:t>
            </a:r>
          </a:p>
        </p:txBody>
      </p:sp>
      <p:sp>
        <p:nvSpPr>
          <p:cNvPr id="3" name="object 3"/>
          <p:cNvSpPr txBox="1"/>
          <p:nvPr/>
        </p:nvSpPr>
        <p:spPr>
          <a:xfrm>
            <a:off x="361950" y="1849657"/>
            <a:ext cx="8420100" cy="3466462"/>
          </a:xfrm>
          <a:prstGeom prst="rect">
            <a:avLst/>
          </a:prstGeom>
        </p:spPr>
        <p:txBody>
          <a:bodyPr vert="horz" wrap="square" lIns="0" tIns="11430" rIns="0" bIns="0" rtlCol="0">
            <a:spAutoFit/>
          </a:bodyPr>
          <a:lstStyle/>
          <a:p>
            <a:pPr marL="432434" indent="-420370">
              <a:lnSpc>
                <a:spcPts val="5395"/>
              </a:lnSpc>
              <a:spcBef>
                <a:spcPts val="90"/>
              </a:spcBef>
              <a:spcAft>
                <a:spcPts val="600"/>
              </a:spcAft>
              <a:buClr>
                <a:srgbClr val="8D1414"/>
              </a:buClr>
              <a:buSzPct val="142187"/>
              <a:buAutoNum type="arabicPeriod"/>
              <a:tabLst>
                <a:tab pos="433070" algn="l"/>
              </a:tabLst>
            </a:pPr>
            <a:r>
              <a:rPr lang="en-US" sz="3200" spc="-5" dirty="0">
                <a:latin typeface="Corbel"/>
                <a:cs typeface="Corbel"/>
              </a:rPr>
              <a:t> </a:t>
            </a:r>
            <a:r>
              <a:rPr sz="3200" spc="-5" dirty="0">
                <a:latin typeface="Corbel"/>
                <a:cs typeface="Corbel"/>
              </a:rPr>
              <a:t>What</a:t>
            </a:r>
            <a:r>
              <a:rPr sz="3200" spc="-25" dirty="0">
                <a:latin typeface="Corbel"/>
                <a:cs typeface="Corbel"/>
              </a:rPr>
              <a:t> </a:t>
            </a:r>
            <a:r>
              <a:rPr sz="3200" dirty="0">
                <a:latin typeface="Corbel"/>
                <a:cs typeface="Corbel"/>
              </a:rPr>
              <a:t>is</a:t>
            </a:r>
            <a:r>
              <a:rPr sz="3200" spc="-150" dirty="0">
                <a:latin typeface="Corbel"/>
                <a:cs typeface="Corbel"/>
              </a:rPr>
              <a:t> </a:t>
            </a:r>
            <a:r>
              <a:rPr sz="3200" spc="-5" dirty="0">
                <a:latin typeface="Corbel"/>
                <a:cs typeface="Corbel"/>
              </a:rPr>
              <a:t>AmeriCorps?</a:t>
            </a:r>
            <a:endParaRPr sz="3200" dirty="0">
              <a:latin typeface="Corbel"/>
              <a:cs typeface="Corbel"/>
            </a:endParaRPr>
          </a:p>
          <a:p>
            <a:pPr marL="470534" indent="-458470">
              <a:lnSpc>
                <a:spcPts val="5210"/>
              </a:lnSpc>
              <a:spcBef>
                <a:spcPts val="5"/>
              </a:spcBef>
              <a:spcAft>
                <a:spcPts val="600"/>
              </a:spcAft>
              <a:buClr>
                <a:srgbClr val="8D1414"/>
              </a:buClr>
              <a:buSzPct val="142187"/>
              <a:buAutoNum type="arabicPeriod"/>
              <a:tabLst>
                <a:tab pos="471170" algn="l"/>
              </a:tabLst>
            </a:pPr>
            <a:r>
              <a:rPr lang="en-US" sz="3200" spc="-5" dirty="0">
                <a:latin typeface="Corbel"/>
                <a:cs typeface="Corbel"/>
              </a:rPr>
              <a:t> </a:t>
            </a:r>
            <a:r>
              <a:rPr sz="3200" spc="-5" dirty="0">
                <a:latin typeface="Corbel"/>
                <a:cs typeface="Corbel"/>
              </a:rPr>
              <a:t>Ho</a:t>
            </a:r>
            <a:r>
              <a:rPr sz="3200" dirty="0">
                <a:latin typeface="Corbel"/>
                <a:cs typeface="Corbel"/>
              </a:rPr>
              <a:t>w</a:t>
            </a:r>
            <a:r>
              <a:rPr sz="3200" spc="5" dirty="0">
                <a:latin typeface="Corbel"/>
                <a:cs typeface="Corbel"/>
              </a:rPr>
              <a:t> </a:t>
            </a:r>
            <a:r>
              <a:rPr sz="3200" dirty="0">
                <a:latin typeface="Corbel"/>
                <a:cs typeface="Corbel"/>
              </a:rPr>
              <a:t>to</a:t>
            </a:r>
            <a:r>
              <a:rPr sz="3200" spc="-155" dirty="0">
                <a:latin typeface="Corbel"/>
                <a:cs typeface="Corbel"/>
              </a:rPr>
              <a:t> </a:t>
            </a:r>
            <a:r>
              <a:rPr sz="3200" dirty="0">
                <a:latin typeface="Corbel"/>
                <a:cs typeface="Corbel"/>
              </a:rPr>
              <a:t>Apply</a:t>
            </a:r>
          </a:p>
          <a:p>
            <a:pPr marL="435609" indent="-423545">
              <a:lnSpc>
                <a:spcPts val="5210"/>
              </a:lnSpc>
              <a:spcAft>
                <a:spcPts val="600"/>
              </a:spcAft>
              <a:buClr>
                <a:srgbClr val="8D1414"/>
              </a:buClr>
              <a:buSzPct val="142187"/>
              <a:buAutoNum type="arabicPeriod"/>
              <a:tabLst>
                <a:tab pos="436245" algn="l"/>
              </a:tabLst>
            </a:pPr>
            <a:r>
              <a:rPr lang="en-US" sz="3200" spc="-5" dirty="0">
                <a:latin typeface="Corbel"/>
                <a:cs typeface="Corbel"/>
              </a:rPr>
              <a:t> AmeriCorps </a:t>
            </a:r>
            <a:r>
              <a:rPr sz="3200" spc="-180" dirty="0">
                <a:latin typeface="Corbel"/>
                <a:cs typeface="Corbel"/>
              </a:rPr>
              <a:t> </a:t>
            </a:r>
            <a:r>
              <a:rPr sz="3200" spc="-130" dirty="0">
                <a:latin typeface="Corbel"/>
                <a:cs typeface="Corbel"/>
              </a:rPr>
              <a:t>W</a:t>
            </a:r>
            <a:r>
              <a:rPr sz="3200" dirty="0">
                <a:latin typeface="Corbel"/>
                <a:cs typeface="Corbel"/>
              </a:rPr>
              <a:t>eb</a:t>
            </a:r>
            <a:r>
              <a:rPr sz="3200" spc="-5" dirty="0">
                <a:latin typeface="Corbel"/>
                <a:cs typeface="Corbel"/>
              </a:rPr>
              <a:t>si</a:t>
            </a:r>
            <a:r>
              <a:rPr sz="3200" dirty="0">
                <a:latin typeface="Corbel"/>
                <a:cs typeface="Corbel"/>
              </a:rPr>
              <a:t>te</a:t>
            </a:r>
            <a:r>
              <a:rPr sz="3200" spc="-30" dirty="0">
                <a:latin typeface="Corbel"/>
                <a:cs typeface="Corbel"/>
              </a:rPr>
              <a:t> </a:t>
            </a:r>
            <a:r>
              <a:rPr sz="3200" spc="-65" dirty="0">
                <a:latin typeface="Corbel"/>
                <a:cs typeface="Corbel"/>
              </a:rPr>
              <a:t>R</a:t>
            </a:r>
            <a:r>
              <a:rPr sz="3200" dirty="0">
                <a:latin typeface="Corbel"/>
                <a:cs typeface="Corbel"/>
              </a:rPr>
              <a:t>es</a:t>
            </a:r>
            <a:r>
              <a:rPr sz="3200" spc="-5" dirty="0">
                <a:latin typeface="Corbel"/>
                <a:cs typeface="Corbel"/>
              </a:rPr>
              <a:t>ources</a:t>
            </a:r>
            <a:endParaRPr sz="3200" dirty="0">
              <a:latin typeface="Corbel"/>
              <a:cs typeface="Corbel"/>
            </a:endParaRPr>
          </a:p>
          <a:p>
            <a:pPr marL="397510" marR="5080" indent="-385445">
              <a:lnSpc>
                <a:spcPct val="92900"/>
              </a:lnSpc>
              <a:spcBef>
                <a:spcPts val="209"/>
              </a:spcBef>
              <a:spcAft>
                <a:spcPts val="600"/>
              </a:spcAft>
              <a:buClr>
                <a:srgbClr val="8D1414"/>
              </a:buClr>
              <a:buSzPct val="142187"/>
              <a:buAutoNum type="arabicPeriod"/>
              <a:tabLst>
                <a:tab pos="474345" algn="l"/>
              </a:tabLst>
            </a:pPr>
            <a:r>
              <a:rPr lang="en-US" sz="3200" spc="-15" dirty="0">
                <a:latin typeface="Corbel"/>
                <a:cs typeface="Corbel"/>
              </a:rPr>
              <a:t> </a:t>
            </a:r>
            <a:r>
              <a:rPr sz="3200" spc="-15" dirty="0">
                <a:latin typeface="Corbel"/>
                <a:cs typeface="Corbel"/>
              </a:rPr>
              <a:t>Review</a:t>
            </a:r>
            <a:r>
              <a:rPr sz="3200" spc="-65" dirty="0">
                <a:latin typeface="Corbel"/>
                <a:cs typeface="Corbel"/>
              </a:rPr>
              <a:t> </a:t>
            </a:r>
            <a:r>
              <a:rPr sz="3200" spc="-5" dirty="0">
                <a:latin typeface="Corbel"/>
                <a:cs typeface="Corbel"/>
              </a:rPr>
              <a:t>of</a:t>
            </a:r>
            <a:r>
              <a:rPr sz="3200" spc="-20" dirty="0">
                <a:latin typeface="Corbel"/>
                <a:cs typeface="Corbel"/>
              </a:rPr>
              <a:t> </a:t>
            </a:r>
            <a:r>
              <a:rPr sz="3200" dirty="0">
                <a:latin typeface="Corbel"/>
                <a:cs typeface="Corbel"/>
              </a:rPr>
              <a:t>National</a:t>
            </a:r>
            <a:r>
              <a:rPr sz="3200" spc="-65" dirty="0">
                <a:latin typeface="Corbel"/>
                <a:cs typeface="Corbel"/>
              </a:rPr>
              <a:t> </a:t>
            </a:r>
            <a:r>
              <a:rPr sz="3200" spc="-15" dirty="0">
                <a:latin typeface="Corbel"/>
                <a:cs typeface="Corbel"/>
              </a:rPr>
              <a:t>Performance </a:t>
            </a:r>
            <a:r>
              <a:rPr sz="3200" spc="-625" dirty="0">
                <a:latin typeface="Corbel"/>
                <a:cs typeface="Corbel"/>
              </a:rPr>
              <a:t> </a:t>
            </a:r>
            <a:r>
              <a:rPr sz="3200" spc="-5" dirty="0">
                <a:latin typeface="Corbel"/>
                <a:cs typeface="Corbel"/>
              </a:rPr>
              <a:t>Measures</a:t>
            </a:r>
            <a:endParaRPr sz="3200" dirty="0">
              <a:latin typeface="Corbel"/>
              <a:cs typeface="Corbel"/>
            </a:endParaRPr>
          </a:p>
          <a:p>
            <a:pPr marL="452755" indent="-440690">
              <a:lnSpc>
                <a:spcPts val="5500"/>
              </a:lnSpc>
              <a:spcAft>
                <a:spcPts val="600"/>
              </a:spcAft>
              <a:buClr>
                <a:srgbClr val="8D1414"/>
              </a:buClr>
              <a:buSzPct val="142187"/>
              <a:buAutoNum type="arabicPeriod"/>
              <a:tabLst>
                <a:tab pos="453390" algn="l"/>
              </a:tabLst>
            </a:pPr>
            <a:r>
              <a:rPr lang="en-US" sz="3200" spc="-5" dirty="0">
                <a:latin typeface="Corbel"/>
                <a:cs typeface="Corbel"/>
              </a:rPr>
              <a:t> </a:t>
            </a:r>
            <a:r>
              <a:rPr sz="3200" spc="-5" dirty="0">
                <a:latin typeface="Corbel"/>
                <a:cs typeface="Corbel"/>
              </a:rPr>
              <a:t>Navigating</a:t>
            </a:r>
            <a:r>
              <a:rPr sz="3200" spc="-55" dirty="0">
                <a:latin typeface="Corbel"/>
                <a:cs typeface="Corbel"/>
              </a:rPr>
              <a:t> </a:t>
            </a:r>
            <a:r>
              <a:rPr sz="3200" spc="-5" dirty="0">
                <a:latin typeface="Corbel"/>
                <a:cs typeface="Corbel"/>
              </a:rPr>
              <a:t>eGrants</a:t>
            </a:r>
            <a:endParaRPr lang="en-US" sz="3200" spc="-5" dirty="0">
              <a:latin typeface="Corbel"/>
              <a:cs typeface="Corbe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2000" y="85672"/>
            <a:ext cx="7772399" cy="1489510"/>
          </a:xfrm>
          <a:prstGeom prst="rect">
            <a:avLst/>
          </a:prstGeom>
        </p:spPr>
        <p:txBody>
          <a:bodyPr vert="horz" wrap="square" lIns="0" tIns="12065" rIns="0" bIns="0" rtlCol="0">
            <a:spAutoFit/>
          </a:bodyPr>
          <a:lstStyle/>
          <a:p>
            <a:pPr marL="1330960" marR="5080" indent="-1318895">
              <a:lnSpc>
                <a:spcPct val="100000"/>
              </a:lnSpc>
              <a:spcBef>
                <a:spcPts val="95"/>
              </a:spcBef>
            </a:pPr>
            <a:r>
              <a:rPr spc="-5" dirty="0"/>
              <a:t>Nonduplication and </a:t>
            </a:r>
            <a:br>
              <a:rPr lang="en-US" spc="-5" dirty="0"/>
            </a:br>
            <a:r>
              <a:rPr dirty="0"/>
              <a:t>Non</a:t>
            </a:r>
            <a:r>
              <a:rPr spc="-5" dirty="0"/>
              <a:t>displacement</a:t>
            </a:r>
          </a:p>
        </p:txBody>
      </p:sp>
      <p:sp>
        <p:nvSpPr>
          <p:cNvPr id="3" name="object 3"/>
          <p:cNvSpPr txBox="1"/>
          <p:nvPr/>
        </p:nvSpPr>
        <p:spPr>
          <a:xfrm>
            <a:off x="152400" y="1981200"/>
            <a:ext cx="8610600" cy="4680769"/>
          </a:xfrm>
          <a:prstGeom prst="rect">
            <a:avLst/>
          </a:prstGeom>
        </p:spPr>
        <p:txBody>
          <a:bodyPr vert="horz" wrap="square" lIns="0" tIns="12700" rIns="0" bIns="0" rtlCol="0">
            <a:spAutoFit/>
          </a:bodyPr>
          <a:lstStyle/>
          <a:p>
            <a:pPr marL="299085" indent="-287020">
              <a:lnSpc>
                <a:spcPct val="100000"/>
              </a:lnSpc>
              <a:spcBef>
                <a:spcPts val="100"/>
              </a:spcBef>
              <a:buClr>
                <a:srgbClr val="8D1414"/>
              </a:buClr>
              <a:buSzPct val="143750"/>
              <a:buFont typeface="Arial"/>
              <a:buChar char="•"/>
              <a:tabLst>
                <a:tab pos="299720" algn="l"/>
              </a:tabLst>
            </a:pPr>
            <a:r>
              <a:rPr lang="en-US" sz="2000" spc="-5" dirty="0">
                <a:latin typeface="Corbel"/>
                <a:cs typeface="Corbel"/>
              </a:rPr>
              <a:t>NONDUPLICATION</a:t>
            </a:r>
          </a:p>
          <a:p>
            <a:pPr marL="469265" lvl="1">
              <a:spcBef>
                <a:spcPts val="100"/>
              </a:spcBef>
              <a:buClr>
                <a:srgbClr val="8D1414"/>
              </a:buClr>
              <a:buSzPct val="143750"/>
              <a:tabLst>
                <a:tab pos="299720" algn="l"/>
              </a:tabLst>
            </a:pPr>
            <a:r>
              <a:rPr lang="en-US" sz="2000" spc="-5" dirty="0">
                <a:solidFill>
                  <a:srgbClr val="FF0000"/>
                </a:solidFill>
                <a:latin typeface="Corbel"/>
                <a:cs typeface="Corbel"/>
              </a:rPr>
              <a:t>Funding can not be used to </a:t>
            </a:r>
            <a:r>
              <a:rPr sz="2000" spc="-5" dirty="0">
                <a:solidFill>
                  <a:srgbClr val="FF0000"/>
                </a:solidFill>
                <a:latin typeface="Corbel"/>
                <a:cs typeface="Corbel"/>
              </a:rPr>
              <a:t>duplicate </a:t>
            </a:r>
            <a:r>
              <a:rPr sz="2000" dirty="0">
                <a:solidFill>
                  <a:srgbClr val="FF0000"/>
                </a:solidFill>
                <a:latin typeface="Corbel"/>
                <a:cs typeface="Corbel"/>
              </a:rPr>
              <a:t>an </a:t>
            </a:r>
            <a:r>
              <a:rPr sz="2000" spc="-10" dirty="0">
                <a:solidFill>
                  <a:srgbClr val="FF0000"/>
                </a:solidFill>
                <a:latin typeface="Corbel"/>
                <a:cs typeface="Corbel"/>
              </a:rPr>
              <a:t>activity</a:t>
            </a:r>
            <a:r>
              <a:rPr sz="2000" spc="40" dirty="0">
                <a:solidFill>
                  <a:srgbClr val="FF0000"/>
                </a:solidFill>
                <a:latin typeface="Corbel"/>
                <a:cs typeface="Corbel"/>
              </a:rPr>
              <a:t> </a:t>
            </a:r>
            <a:r>
              <a:rPr sz="2000" spc="-10" dirty="0">
                <a:solidFill>
                  <a:srgbClr val="FF0000"/>
                </a:solidFill>
                <a:latin typeface="Corbel"/>
                <a:cs typeface="Corbel"/>
              </a:rPr>
              <a:t>that</a:t>
            </a:r>
            <a:r>
              <a:rPr sz="2000" spc="10" dirty="0">
                <a:solidFill>
                  <a:srgbClr val="FF0000"/>
                </a:solidFill>
                <a:latin typeface="Corbel"/>
                <a:cs typeface="Corbel"/>
              </a:rPr>
              <a:t> </a:t>
            </a:r>
            <a:r>
              <a:rPr sz="2000" spc="-5" dirty="0">
                <a:solidFill>
                  <a:srgbClr val="FF0000"/>
                </a:solidFill>
                <a:latin typeface="Corbel"/>
                <a:cs typeface="Corbel"/>
              </a:rPr>
              <a:t>is</a:t>
            </a:r>
            <a:r>
              <a:rPr sz="2000" spc="15" dirty="0">
                <a:solidFill>
                  <a:srgbClr val="FF0000"/>
                </a:solidFill>
                <a:latin typeface="Corbel"/>
                <a:cs typeface="Corbel"/>
              </a:rPr>
              <a:t> </a:t>
            </a:r>
            <a:r>
              <a:rPr sz="2000" spc="-5" dirty="0">
                <a:solidFill>
                  <a:srgbClr val="FF0000"/>
                </a:solidFill>
                <a:latin typeface="Corbel"/>
                <a:cs typeface="Corbel"/>
              </a:rPr>
              <a:t>already</a:t>
            </a:r>
            <a:r>
              <a:rPr sz="2000" spc="10" dirty="0">
                <a:solidFill>
                  <a:srgbClr val="FF0000"/>
                </a:solidFill>
                <a:latin typeface="Corbel"/>
                <a:cs typeface="Corbel"/>
              </a:rPr>
              <a:t> </a:t>
            </a:r>
            <a:r>
              <a:rPr sz="2000" spc="-5" dirty="0">
                <a:solidFill>
                  <a:srgbClr val="FF0000"/>
                </a:solidFill>
                <a:latin typeface="Corbel"/>
                <a:cs typeface="Corbel"/>
              </a:rPr>
              <a:t>available</a:t>
            </a:r>
            <a:r>
              <a:rPr sz="2000" spc="45" dirty="0">
                <a:solidFill>
                  <a:srgbClr val="FF0000"/>
                </a:solidFill>
                <a:latin typeface="Corbel"/>
                <a:cs typeface="Corbel"/>
              </a:rPr>
              <a:t> </a:t>
            </a:r>
            <a:r>
              <a:rPr sz="2000" spc="-5" dirty="0">
                <a:solidFill>
                  <a:srgbClr val="FF0000"/>
                </a:solidFill>
                <a:latin typeface="Corbel"/>
                <a:cs typeface="Corbel"/>
              </a:rPr>
              <a:t>in</a:t>
            </a:r>
            <a:r>
              <a:rPr sz="2000" spc="10" dirty="0">
                <a:solidFill>
                  <a:srgbClr val="FF0000"/>
                </a:solidFill>
                <a:latin typeface="Corbel"/>
                <a:cs typeface="Corbel"/>
              </a:rPr>
              <a:t> </a:t>
            </a:r>
            <a:r>
              <a:rPr sz="2000" spc="-10" dirty="0">
                <a:solidFill>
                  <a:srgbClr val="FF0000"/>
                </a:solidFill>
                <a:latin typeface="Corbel"/>
                <a:cs typeface="Corbel"/>
              </a:rPr>
              <a:t>the</a:t>
            </a:r>
            <a:r>
              <a:rPr sz="2000" spc="5" dirty="0">
                <a:solidFill>
                  <a:srgbClr val="FF0000"/>
                </a:solidFill>
                <a:latin typeface="Corbel"/>
                <a:cs typeface="Corbel"/>
              </a:rPr>
              <a:t> </a:t>
            </a:r>
            <a:r>
              <a:rPr lang="en-US" sz="2000" spc="-5" dirty="0">
                <a:solidFill>
                  <a:srgbClr val="FF0000"/>
                </a:solidFill>
                <a:latin typeface="Corbel"/>
                <a:cs typeface="Corbel"/>
              </a:rPr>
              <a:t>area </a:t>
            </a:r>
            <a:r>
              <a:rPr sz="2000" dirty="0">
                <a:solidFill>
                  <a:srgbClr val="FF0000"/>
                </a:solidFill>
                <a:latin typeface="Corbel"/>
                <a:cs typeface="Corbel"/>
              </a:rPr>
              <a:t>of</a:t>
            </a:r>
            <a:r>
              <a:rPr sz="2000" spc="-15" dirty="0">
                <a:solidFill>
                  <a:srgbClr val="FF0000"/>
                </a:solidFill>
                <a:latin typeface="Corbel"/>
                <a:cs typeface="Corbel"/>
              </a:rPr>
              <a:t> </a:t>
            </a:r>
            <a:r>
              <a:rPr sz="2000" dirty="0">
                <a:solidFill>
                  <a:srgbClr val="FF0000"/>
                </a:solidFill>
                <a:latin typeface="Corbel"/>
                <a:cs typeface="Corbel"/>
              </a:rPr>
              <a:t>a </a:t>
            </a:r>
            <a:r>
              <a:rPr sz="2000" spc="-5" dirty="0">
                <a:solidFill>
                  <a:srgbClr val="FF0000"/>
                </a:solidFill>
                <a:latin typeface="Corbel"/>
                <a:cs typeface="Corbel"/>
              </a:rPr>
              <a:t>program</a:t>
            </a:r>
            <a:r>
              <a:rPr sz="2000" spc="-5" dirty="0">
                <a:latin typeface="Corbel"/>
                <a:cs typeface="Corbel"/>
              </a:rPr>
              <a:t>. </a:t>
            </a:r>
            <a:r>
              <a:rPr sz="2000" spc="-465" dirty="0">
                <a:latin typeface="Corbel"/>
                <a:cs typeface="Corbel"/>
              </a:rPr>
              <a:t> </a:t>
            </a:r>
            <a:r>
              <a:rPr lang="en-US" sz="2000" spc="-5" dirty="0">
                <a:latin typeface="Corbel"/>
                <a:cs typeface="Corbel"/>
              </a:rPr>
              <a:t>AmeriCorps Agency assistance </a:t>
            </a:r>
            <a:r>
              <a:rPr sz="2000" spc="-5" dirty="0">
                <a:latin typeface="Corbel"/>
                <a:cs typeface="Corbel"/>
              </a:rPr>
              <a:t>will</a:t>
            </a:r>
            <a:r>
              <a:rPr sz="2000" spc="30" dirty="0">
                <a:latin typeface="Corbel"/>
                <a:cs typeface="Corbel"/>
              </a:rPr>
              <a:t> </a:t>
            </a:r>
            <a:r>
              <a:rPr sz="2000" spc="-5" dirty="0">
                <a:latin typeface="Corbel"/>
                <a:cs typeface="Corbel"/>
              </a:rPr>
              <a:t>not</a:t>
            </a:r>
            <a:r>
              <a:rPr sz="2000" spc="-10" dirty="0">
                <a:latin typeface="Corbel"/>
                <a:cs typeface="Corbel"/>
              </a:rPr>
              <a:t> </a:t>
            </a:r>
            <a:r>
              <a:rPr sz="2000" spc="-5" dirty="0">
                <a:latin typeface="Corbel"/>
                <a:cs typeface="Corbel"/>
              </a:rPr>
              <a:t>be</a:t>
            </a:r>
            <a:r>
              <a:rPr sz="2000" spc="5" dirty="0">
                <a:latin typeface="Corbel"/>
                <a:cs typeface="Corbel"/>
              </a:rPr>
              <a:t> </a:t>
            </a:r>
            <a:r>
              <a:rPr sz="2000" spc="-5" dirty="0">
                <a:latin typeface="Corbel"/>
                <a:cs typeface="Corbel"/>
              </a:rPr>
              <a:t>provided</a:t>
            </a:r>
            <a:r>
              <a:rPr sz="2000" spc="10" dirty="0">
                <a:latin typeface="Corbel"/>
                <a:cs typeface="Corbel"/>
              </a:rPr>
              <a:t> </a:t>
            </a:r>
            <a:r>
              <a:rPr sz="2000" spc="-5" dirty="0">
                <a:latin typeface="Corbel"/>
                <a:cs typeface="Corbel"/>
              </a:rPr>
              <a:t>to</a:t>
            </a:r>
            <a:r>
              <a:rPr sz="2000" spc="-10" dirty="0">
                <a:latin typeface="Corbel"/>
                <a:cs typeface="Corbel"/>
              </a:rPr>
              <a:t> </a:t>
            </a:r>
            <a:r>
              <a:rPr sz="2000" dirty="0">
                <a:latin typeface="Corbel"/>
                <a:cs typeface="Corbel"/>
              </a:rPr>
              <a:t>a</a:t>
            </a:r>
            <a:r>
              <a:rPr sz="2000" spc="-5" dirty="0">
                <a:latin typeface="Corbel"/>
                <a:cs typeface="Corbel"/>
              </a:rPr>
              <a:t> private nonprofit </a:t>
            </a:r>
            <a:r>
              <a:rPr sz="2000" spc="-10" dirty="0">
                <a:latin typeface="Corbel"/>
                <a:cs typeface="Corbel"/>
              </a:rPr>
              <a:t>entity</a:t>
            </a:r>
            <a:r>
              <a:rPr sz="2000" spc="30" dirty="0">
                <a:latin typeface="Corbel"/>
                <a:cs typeface="Corbel"/>
              </a:rPr>
              <a:t> </a:t>
            </a:r>
            <a:r>
              <a:rPr sz="2000" spc="-5" dirty="0">
                <a:latin typeface="Corbel"/>
                <a:cs typeface="Corbel"/>
              </a:rPr>
              <a:t>to</a:t>
            </a:r>
            <a:r>
              <a:rPr sz="2000" spc="-10" dirty="0">
                <a:latin typeface="Corbel"/>
                <a:cs typeface="Corbel"/>
              </a:rPr>
              <a:t> </a:t>
            </a:r>
            <a:r>
              <a:rPr sz="2000" spc="-5" dirty="0">
                <a:latin typeface="Corbel"/>
                <a:cs typeface="Corbel"/>
              </a:rPr>
              <a:t>conduct</a:t>
            </a:r>
            <a:r>
              <a:rPr sz="2000" spc="-15" dirty="0">
                <a:latin typeface="Corbel"/>
                <a:cs typeface="Corbel"/>
              </a:rPr>
              <a:t> </a:t>
            </a:r>
            <a:r>
              <a:rPr sz="2000" spc="-10" dirty="0">
                <a:latin typeface="Corbel"/>
                <a:cs typeface="Corbel"/>
              </a:rPr>
              <a:t>activities</a:t>
            </a:r>
            <a:r>
              <a:rPr sz="2000" spc="45" dirty="0">
                <a:latin typeface="Corbel"/>
                <a:cs typeface="Corbel"/>
              </a:rPr>
              <a:t> </a:t>
            </a:r>
            <a:r>
              <a:rPr sz="2000" spc="-10" dirty="0">
                <a:latin typeface="Corbel"/>
                <a:cs typeface="Corbel"/>
              </a:rPr>
              <a:t>that</a:t>
            </a:r>
            <a:r>
              <a:rPr sz="2000" spc="10" dirty="0">
                <a:latin typeface="Corbel"/>
                <a:cs typeface="Corbel"/>
              </a:rPr>
              <a:t> </a:t>
            </a:r>
            <a:r>
              <a:rPr sz="2000" dirty="0">
                <a:latin typeface="Corbel"/>
                <a:cs typeface="Corbel"/>
              </a:rPr>
              <a:t>are</a:t>
            </a:r>
            <a:r>
              <a:rPr sz="2000" spc="-10" dirty="0">
                <a:latin typeface="Corbel"/>
                <a:cs typeface="Corbel"/>
              </a:rPr>
              <a:t> the</a:t>
            </a:r>
            <a:r>
              <a:rPr sz="2000" spc="20" dirty="0">
                <a:latin typeface="Corbel"/>
                <a:cs typeface="Corbel"/>
              </a:rPr>
              <a:t> </a:t>
            </a:r>
            <a:r>
              <a:rPr sz="2000" dirty="0">
                <a:latin typeface="Corbel"/>
                <a:cs typeface="Corbel"/>
              </a:rPr>
              <a:t>same</a:t>
            </a:r>
            <a:r>
              <a:rPr sz="2000" spc="-10" dirty="0">
                <a:latin typeface="Corbel"/>
                <a:cs typeface="Corbel"/>
              </a:rPr>
              <a:t> </a:t>
            </a:r>
            <a:r>
              <a:rPr sz="2000" dirty="0">
                <a:latin typeface="Corbel"/>
                <a:cs typeface="Corbel"/>
              </a:rPr>
              <a:t>or </a:t>
            </a:r>
            <a:r>
              <a:rPr sz="2000" spc="-5" dirty="0">
                <a:latin typeface="Corbel"/>
                <a:cs typeface="Corbel"/>
              </a:rPr>
              <a:t>substantially</a:t>
            </a:r>
            <a:r>
              <a:rPr sz="2000" spc="50" dirty="0">
                <a:latin typeface="Corbel"/>
                <a:cs typeface="Corbel"/>
              </a:rPr>
              <a:t> </a:t>
            </a:r>
            <a:r>
              <a:rPr sz="2000" spc="-5" dirty="0">
                <a:latin typeface="Corbel"/>
                <a:cs typeface="Corbel"/>
              </a:rPr>
              <a:t>equivalent</a:t>
            </a:r>
            <a:r>
              <a:rPr sz="2000" spc="15" dirty="0">
                <a:latin typeface="Corbel"/>
                <a:cs typeface="Corbel"/>
              </a:rPr>
              <a:t> </a:t>
            </a:r>
            <a:r>
              <a:rPr sz="2000" spc="-5" dirty="0">
                <a:latin typeface="Corbel"/>
                <a:cs typeface="Corbel"/>
              </a:rPr>
              <a:t>to</a:t>
            </a:r>
            <a:r>
              <a:rPr sz="2000" spc="5" dirty="0">
                <a:latin typeface="Corbel"/>
                <a:cs typeface="Corbel"/>
              </a:rPr>
              <a:t> </a:t>
            </a:r>
            <a:r>
              <a:rPr sz="2000" spc="-10" dirty="0">
                <a:latin typeface="Corbel"/>
                <a:cs typeface="Corbel"/>
              </a:rPr>
              <a:t>activities</a:t>
            </a:r>
            <a:r>
              <a:rPr sz="2000" spc="45" dirty="0">
                <a:latin typeface="Corbel"/>
                <a:cs typeface="Corbel"/>
              </a:rPr>
              <a:t> </a:t>
            </a:r>
            <a:r>
              <a:rPr sz="2000" spc="-5" dirty="0">
                <a:latin typeface="Corbel"/>
                <a:cs typeface="Corbel"/>
              </a:rPr>
              <a:t>provided</a:t>
            </a:r>
            <a:r>
              <a:rPr sz="2000" spc="10" dirty="0">
                <a:latin typeface="Corbel"/>
                <a:cs typeface="Corbel"/>
              </a:rPr>
              <a:t> </a:t>
            </a:r>
            <a:r>
              <a:rPr sz="2000" spc="-5" dirty="0">
                <a:latin typeface="Corbel"/>
                <a:cs typeface="Corbel"/>
              </a:rPr>
              <a:t>by</a:t>
            </a:r>
            <a:r>
              <a:rPr sz="2000" spc="-10" dirty="0">
                <a:latin typeface="Corbel"/>
                <a:cs typeface="Corbel"/>
              </a:rPr>
              <a:t> </a:t>
            </a:r>
            <a:r>
              <a:rPr sz="2000" dirty="0">
                <a:latin typeface="Corbel"/>
                <a:cs typeface="Corbel"/>
              </a:rPr>
              <a:t>a</a:t>
            </a:r>
            <a:r>
              <a:rPr sz="2000" spc="-60" dirty="0">
                <a:latin typeface="Corbel"/>
                <a:cs typeface="Corbel"/>
              </a:rPr>
              <a:t> </a:t>
            </a:r>
            <a:r>
              <a:rPr sz="2000" spc="-5" dirty="0">
                <a:latin typeface="Corbel"/>
                <a:cs typeface="Corbel"/>
              </a:rPr>
              <a:t>State</a:t>
            </a:r>
            <a:r>
              <a:rPr sz="2000" spc="20" dirty="0">
                <a:latin typeface="Corbel"/>
                <a:cs typeface="Corbel"/>
              </a:rPr>
              <a:t> </a:t>
            </a:r>
            <a:r>
              <a:rPr sz="2000" dirty="0">
                <a:latin typeface="Corbel"/>
                <a:cs typeface="Corbel"/>
              </a:rPr>
              <a:t>or </a:t>
            </a:r>
            <a:r>
              <a:rPr sz="2000" spc="5" dirty="0">
                <a:latin typeface="Corbel"/>
                <a:cs typeface="Corbel"/>
              </a:rPr>
              <a:t> </a:t>
            </a:r>
            <a:r>
              <a:rPr sz="2000" dirty="0">
                <a:latin typeface="Corbel"/>
                <a:cs typeface="Corbel"/>
              </a:rPr>
              <a:t>local</a:t>
            </a:r>
            <a:r>
              <a:rPr sz="2000" spc="35" dirty="0">
                <a:latin typeface="Corbel"/>
                <a:cs typeface="Corbel"/>
              </a:rPr>
              <a:t> </a:t>
            </a:r>
            <a:r>
              <a:rPr sz="2000" spc="-5" dirty="0">
                <a:latin typeface="Corbel"/>
                <a:cs typeface="Corbel"/>
              </a:rPr>
              <a:t>government</a:t>
            </a:r>
            <a:r>
              <a:rPr sz="2000" spc="35" dirty="0">
                <a:latin typeface="Corbel"/>
                <a:cs typeface="Corbel"/>
              </a:rPr>
              <a:t> </a:t>
            </a:r>
            <a:r>
              <a:rPr sz="2000" spc="-5" dirty="0">
                <a:latin typeface="Corbel"/>
                <a:cs typeface="Corbel"/>
              </a:rPr>
              <a:t>agency</a:t>
            </a:r>
            <a:r>
              <a:rPr sz="2000" spc="45" dirty="0">
                <a:latin typeface="Corbel"/>
                <a:cs typeface="Corbel"/>
              </a:rPr>
              <a:t> </a:t>
            </a:r>
            <a:r>
              <a:rPr sz="2000" spc="-5" dirty="0">
                <a:latin typeface="Corbel"/>
                <a:cs typeface="Corbel"/>
              </a:rPr>
              <a:t>in</a:t>
            </a:r>
            <a:r>
              <a:rPr sz="2000" spc="40" dirty="0">
                <a:latin typeface="Corbel"/>
                <a:cs typeface="Corbel"/>
              </a:rPr>
              <a:t> </a:t>
            </a:r>
            <a:r>
              <a:rPr sz="2000" spc="-5" dirty="0">
                <a:latin typeface="Corbel"/>
                <a:cs typeface="Corbel"/>
              </a:rPr>
              <a:t>which</a:t>
            </a:r>
            <a:r>
              <a:rPr sz="2000" spc="50" dirty="0">
                <a:latin typeface="Corbel"/>
                <a:cs typeface="Corbel"/>
              </a:rPr>
              <a:t> </a:t>
            </a:r>
            <a:r>
              <a:rPr sz="2000" dirty="0">
                <a:latin typeface="Corbel"/>
                <a:cs typeface="Corbel"/>
              </a:rPr>
              <a:t>such</a:t>
            </a:r>
            <a:r>
              <a:rPr sz="2000" spc="25" dirty="0">
                <a:latin typeface="Corbel"/>
                <a:cs typeface="Corbel"/>
              </a:rPr>
              <a:t> </a:t>
            </a:r>
            <a:r>
              <a:rPr sz="2000" spc="-10" dirty="0">
                <a:latin typeface="Corbel"/>
                <a:cs typeface="Corbel"/>
              </a:rPr>
              <a:t>entity</a:t>
            </a:r>
            <a:r>
              <a:rPr sz="2000" spc="70" dirty="0">
                <a:latin typeface="Corbel"/>
                <a:cs typeface="Corbel"/>
              </a:rPr>
              <a:t> </a:t>
            </a:r>
            <a:r>
              <a:rPr sz="2000" dirty="0">
                <a:latin typeface="Corbel"/>
                <a:cs typeface="Corbel"/>
              </a:rPr>
              <a:t>resides</a:t>
            </a:r>
            <a:r>
              <a:rPr sz="2000" spc="5" dirty="0">
                <a:latin typeface="Corbel"/>
                <a:cs typeface="Corbel"/>
              </a:rPr>
              <a:t> </a:t>
            </a:r>
            <a:r>
              <a:rPr sz="2000" spc="-5" dirty="0">
                <a:latin typeface="Corbel"/>
                <a:cs typeface="Corbel"/>
              </a:rPr>
              <a:t>unless</a:t>
            </a:r>
            <a:r>
              <a:rPr sz="2000" dirty="0">
                <a:latin typeface="Corbel"/>
                <a:cs typeface="Corbel"/>
              </a:rPr>
              <a:t> </a:t>
            </a:r>
            <a:r>
              <a:rPr sz="2000" spc="-10" dirty="0">
                <a:latin typeface="Corbel"/>
                <a:cs typeface="Corbel"/>
              </a:rPr>
              <a:t>the</a:t>
            </a:r>
            <a:r>
              <a:rPr sz="2000" spc="15" dirty="0">
                <a:latin typeface="Corbel"/>
                <a:cs typeface="Corbel"/>
              </a:rPr>
              <a:t> </a:t>
            </a:r>
            <a:r>
              <a:rPr sz="2000" spc="-10" dirty="0">
                <a:latin typeface="Corbel"/>
                <a:cs typeface="Corbel"/>
              </a:rPr>
              <a:t>entity</a:t>
            </a:r>
            <a:r>
              <a:rPr sz="2000" spc="25" dirty="0">
                <a:latin typeface="Corbel"/>
                <a:cs typeface="Corbel"/>
              </a:rPr>
              <a:t> </a:t>
            </a:r>
            <a:r>
              <a:rPr sz="2000" spc="-5" dirty="0">
                <a:latin typeface="Corbel"/>
                <a:cs typeface="Corbel"/>
              </a:rPr>
              <a:t>complies</a:t>
            </a:r>
            <a:r>
              <a:rPr sz="2000" dirty="0">
                <a:latin typeface="Corbel"/>
                <a:cs typeface="Corbel"/>
              </a:rPr>
              <a:t> </a:t>
            </a:r>
            <a:r>
              <a:rPr sz="2000" spc="-5" dirty="0">
                <a:latin typeface="Corbel"/>
                <a:cs typeface="Corbel"/>
              </a:rPr>
              <a:t>with</a:t>
            </a:r>
            <a:r>
              <a:rPr sz="2000" spc="15" dirty="0">
                <a:latin typeface="Corbel"/>
                <a:cs typeface="Corbel"/>
              </a:rPr>
              <a:t> </a:t>
            </a:r>
            <a:r>
              <a:rPr sz="2000" spc="-10" dirty="0">
                <a:latin typeface="Corbel"/>
                <a:cs typeface="Corbel"/>
              </a:rPr>
              <a:t>the</a:t>
            </a:r>
            <a:r>
              <a:rPr sz="2000" spc="15" dirty="0">
                <a:latin typeface="Corbel"/>
                <a:cs typeface="Corbel"/>
              </a:rPr>
              <a:t> </a:t>
            </a:r>
            <a:r>
              <a:rPr sz="2000" spc="-5" dirty="0">
                <a:latin typeface="Corbel"/>
                <a:cs typeface="Corbel"/>
              </a:rPr>
              <a:t>“nondisplacement”</a:t>
            </a:r>
            <a:r>
              <a:rPr sz="2000" spc="15" dirty="0">
                <a:latin typeface="Corbel"/>
                <a:cs typeface="Corbel"/>
              </a:rPr>
              <a:t> </a:t>
            </a:r>
            <a:r>
              <a:rPr sz="2000" dirty="0">
                <a:latin typeface="Corbel"/>
                <a:cs typeface="Corbel"/>
              </a:rPr>
              <a:t>requirements.</a:t>
            </a:r>
          </a:p>
          <a:p>
            <a:pPr marL="299085" indent="-287020">
              <a:lnSpc>
                <a:spcPct val="100000"/>
              </a:lnSpc>
              <a:spcBef>
                <a:spcPts val="865"/>
              </a:spcBef>
              <a:buClr>
                <a:srgbClr val="8D1414"/>
              </a:buClr>
              <a:buSzPct val="143750"/>
              <a:buFont typeface="Arial"/>
              <a:buChar char="•"/>
              <a:tabLst>
                <a:tab pos="299720" algn="l"/>
              </a:tabLst>
            </a:pPr>
            <a:r>
              <a:rPr lang="en-US" sz="2000" spc="-5" dirty="0">
                <a:latin typeface="Corbel"/>
                <a:cs typeface="Corbel"/>
              </a:rPr>
              <a:t>NONDISPLACEMENT</a:t>
            </a:r>
            <a:endParaRPr lang="en-US" sz="2000" dirty="0">
              <a:latin typeface="Corbel"/>
              <a:cs typeface="Corbel"/>
            </a:endParaRPr>
          </a:p>
          <a:p>
            <a:pPr marL="469265" marR="50800" lvl="1">
              <a:spcBef>
                <a:spcPts val="100"/>
              </a:spcBef>
              <a:buClr>
                <a:srgbClr val="8D1414"/>
              </a:buClr>
              <a:buSzPct val="143750"/>
              <a:tabLst>
                <a:tab pos="299720" algn="l"/>
              </a:tabLst>
            </a:pPr>
            <a:r>
              <a:rPr lang="en-US" sz="2000" spc="-5" dirty="0">
                <a:solidFill>
                  <a:srgbClr val="FF0000"/>
                </a:solidFill>
                <a:latin typeface="Corbel"/>
                <a:cs typeface="Corbel"/>
              </a:rPr>
              <a:t>Members are not allowed to perform an employee’s duties or </a:t>
            </a:r>
          </a:p>
          <a:p>
            <a:pPr marL="469265" marR="50800" lvl="1">
              <a:spcBef>
                <a:spcPts val="100"/>
              </a:spcBef>
              <a:buClr>
                <a:srgbClr val="8D1414"/>
              </a:buClr>
              <a:buSzPct val="143750"/>
              <a:tabLst>
                <a:tab pos="299720" algn="l"/>
              </a:tabLst>
            </a:pPr>
            <a:r>
              <a:rPr lang="en-US" sz="2000" spc="-5" dirty="0">
                <a:solidFill>
                  <a:srgbClr val="FF0000"/>
                </a:solidFill>
                <a:latin typeface="Corbel"/>
                <a:cs typeface="Corbel"/>
              </a:rPr>
              <a:t>otherwise displace employees</a:t>
            </a:r>
            <a:r>
              <a:rPr lang="en-US" sz="2000" spc="-5" dirty="0">
                <a:latin typeface="Corbel"/>
                <a:cs typeface="Corbel"/>
              </a:rPr>
              <a:t>. </a:t>
            </a:r>
            <a:r>
              <a:rPr sz="2000" spc="-5" dirty="0">
                <a:latin typeface="Corbel"/>
                <a:cs typeface="Corbel"/>
              </a:rPr>
              <a:t>Please refer to the Mandatory </a:t>
            </a:r>
            <a:endParaRPr lang="en-US" sz="2000" spc="-5" dirty="0">
              <a:latin typeface="Corbel"/>
              <a:cs typeface="Corbel"/>
            </a:endParaRPr>
          </a:p>
          <a:p>
            <a:pPr marL="469265" marR="50800" lvl="1">
              <a:spcBef>
                <a:spcPts val="100"/>
              </a:spcBef>
              <a:buClr>
                <a:srgbClr val="8D1414"/>
              </a:buClr>
              <a:buSzPct val="143750"/>
              <a:tabLst>
                <a:tab pos="299720" algn="l"/>
              </a:tabLst>
            </a:pPr>
            <a:r>
              <a:rPr sz="2000" spc="-5" dirty="0">
                <a:latin typeface="Corbel"/>
                <a:cs typeface="Corbel"/>
              </a:rPr>
              <a:t>Supplemental Guidance for  a full listing</a:t>
            </a:r>
            <a:r>
              <a:rPr lang="en-US" sz="2000" spc="-5" dirty="0">
                <a:latin typeface="Corbel"/>
                <a:cs typeface="Corbel"/>
              </a:rPr>
              <a:t> </a:t>
            </a:r>
            <a:r>
              <a:rPr sz="2000" spc="-5" dirty="0">
                <a:latin typeface="Corbel"/>
                <a:cs typeface="Corbel"/>
              </a:rPr>
              <a:t>of nondisplacement </a:t>
            </a:r>
            <a:endParaRPr lang="en-US" sz="2000" spc="-5" dirty="0">
              <a:latin typeface="Corbel"/>
              <a:cs typeface="Corbel"/>
            </a:endParaRPr>
          </a:p>
          <a:p>
            <a:pPr marL="469265" marR="50800" lvl="1">
              <a:spcBef>
                <a:spcPts val="100"/>
              </a:spcBef>
              <a:buClr>
                <a:srgbClr val="8D1414"/>
              </a:buClr>
              <a:buSzPct val="143750"/>
              <a:tabLst>
                <a:tab pos="299720" algn="l"/>
              </a:tabLst>
            </a:pPr>
            <a:r>
              <a:rPr sz="2000" spc="-5" dirty="0">
                <a:latin typeface="Corbel"/>
                <a:cs typeface="Corbel"/>
              </a:rPr>
              <a:t>regulations</a:t>
            </a:r>
            <a:endParaRPr lang="en-US" sz="2000" spc="-5" dirty="0">
              <a:latin typeface="Corbel"/>
              <a:cs typeface="Corbel"/>
            </a:endParaRPr>
          </a:p>
          <a:p>
            <a:pPr marL="12700" marR="50800" indent="457200"/>
            <a:endParaRPr lang="en-US" sz="2000" spc="-5" dirty="0">
              <a:latin typeface="Corbel"/>
              <a:cs typeface="Corbel"/>
            </a:endParaRPr>
          </a:p>
          <a:p>
            <a:pPr marL="12700" marR="50800" indent="457200">
              <a:lnSpc>
                <a:spcPts val="2590"/>
              </a:lnSpc>
              <a:spcBef>
                <a:spcPts val="1215"/>
              </a:spcBef>
            </a:pPr>
            <a:endParaRPr sz="2000" dirty="0">
              <a:latin typeface="Corbel"/>
              <a:cs typeface="Corbel"/>
            </a:endParaRPr>
          </a:p>
        </p:txBody>
      </p:sp>
    </p:spTree>
    <p:extLst>
      <p:ext uri="{BB962C8B-B14F-4D97-AF65-F5344CB8AC3E}">
        <p14:creationId xmlns:p14="http://schemas.microsoft.com/office/powerpoint/2010/main" val="30469992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71600" y="685800"/>
            <a:ext cx="7406640" cy="627736"/>
          </a:xfrm>
          <a:prstGeom prst="rect">
            <a:avLst/>
          </a:prstGeom>
        </p:spPr>
        <p:txBody>
          <a:bodyPr vert="horz" wrap="square" lIns="0" tIns="12065" rIns="0" bIns="0" rtlCol="0">
            <a:spAutoFit/>
          </a:bodyPr>
          <a:lstStyle/>
          <a:p>
            <a:pPr marL="2505710" marR="5080" indent="-2493645">
              <a:lnSpc>
                <a:spcPct val="100000"/>
              </a:lnSpc>
              <a:spcBef>
                <a:spcPts val="95"/>
              </a:spcBef>
            </a:pPr>
            <a:r>
              <a:rPr dirty="0">
                <a:solidFill>
                  <a:srgbClr val="000000"/>
                </a:solidFill>
              </a:rPr>
              <a:t>A</a:t>
            </a:r>
            <a:r>
              <a:rPr spc="-5" dirty="0">
                <a:solidFill>
                  <a:srgbClr val="000000"/>
                </a:solidFill>
              </a:rPr>
              <a:t>mer</a:t>
            </a:r>
            <a:r>
              <a:rPr spc="-10" dirty="0">
                <a:solidFill>
                  <a:srgbClr val="000000"/>
                </a:solidFill>
              </a:rPr>
              <a:t>iC</a:t>
            </a:r>
            <a:r>
              <a:rPr spc="-5" dirty="0">
                <a:solidFill>
                  <a:srgbClr val="000000"/>
                </a:solidFill>
              </a:rPr>
              <a:t>orps</a:t>
            </a:r>
            <a:r>
              <a:rPr spc="-20" dirty="0">
                <a:solidFill>
                  <a:srgbClr val="000000"/>
                </a:solidFill>
              </a:rPr>
              <a:t> </a:t>
            </a:r>
            <a:r>
              <a:rPr spc="-5" dirty="0">
                <a:solidFill>
                  <a:srgbClr val="000000"/>
                </a:solidFill>
              </a:rPr>
              <a:t>mem</a:t>
            </a:r>
            <a:r>
              <a:rPr spc="-10" dirty="0">
                <a:solidFill>
                  <a:srgbClr val="000000"/>
                </a:solidFill>
              </a:rPr>
              <a:t>b</a:t>
            </a:r>
            <a:r>
              <a:rPr spc="-5" dirty="0">
                <a:solidFill>
                  <a:srgbClr val="000000"/>
                </a:solidFill>
              </a:rPr>
              <a:t>ers  are</a:t>
            </a:r>
            <a:r>
              <a:rPr spc="-15" dirty="0">
                <a:solidFill>
                  <a:srgbClr val="000000"/>
                </a:solidFill>
              </a:rPr>
              <a:t> </a:t>
            </a:r>
            <a:r>
              <a:rPr spc="-75" dirty="0">
                <a:solidFill>
                  <a:srgbClr val="000000"/>
                </a:solidFill>
              </a:rPr>
              <a:t>NOT</a:t>
            </a:r>
            <a:r>
              <a:rPr lang="en-US" spc="-75" dirty="0">
                <a:solidFill>
                  <a:srgbClr val="000000"/>
                </a:solidFill>
              </a:rPr>
              <a:t>.</a:t>
            </a:r>
            <a:r>
              <a:rPr spc="-75" dirty="0">
                <a:solidFill>
                  <a:srgbClr val="000000"/>
                </a:solidFill>
              </a:rPr>
              <a:t>..</a:t>
            </a:r>
          </a:p>
        </p:txBody>
      </p:sp>
      <p:sp>
        <p:nvSpPr>
          <p:cNvPr id="3" name="object 3"/>
          <p:cNvSpPr txBox="1"/>
          <p:nvPr/>
        </p:nvSpPr>
        <p:spPr>
          <a:xfrm>
            <a:off x="304800" y="2209800"/>
            <a:ext cx="8229600" cy="3346044"/>
          </a:xfrm>
          <a:prstGeom prst="rect">
            <a:avLst/>
          </a:prstGeom>
        </p:spPr>
        <p:txBody>
          <a:bodyPr vert="horz" wrap="square" lIns="0" tIns="12700" rIns="0" bIns="0" rtlCol="0">
            <a:spAutoFit/>
          </a:bodyPr>
          <a:lstStyle/>
          <a:p>
            <a:pPr marL="299085" indent="-287020">
              <a:lnSpc>
                <a:spcPct val="100000"/>
              </a:lnSpc>
              <a:spcBef>
                <a:spcPts val="100"/>
              </a:spcBef>
              <a:buClr>
                <a:srgbClr val="8D1414"/>
              </a:buClr>
              <a:buSzPct val="145238"/>
              <a:buFont typeface="Arial"/>
              <a:buChar char="•"/>
              <a:tabLst>
                <a:tab pos="299720" algn="l"/>
              </a:tabLst>
            </a:pPr>
            <a:r>
              <a:rPr sz="2800" spc="-5" dirty="0">
                <a:latin typeface="Corbel"/>
                <a:cs typeface="Corbel"/>
              </a:rPr>
              <a:t>Cheap</a:t>
            </a:r>
            <a:r>
              <a:rPr sz="2800" spc="-15" dirty="0">
                <a:latin typeface="Corbel"/>
                <a:cs typeface="Corbel"/>
              </a:rPr>
              <a:t> </a:t>
            </a:r>
            <a:r>
              <a:rPr sz="2800" spc="-5" dirty="0">
                <a:latin typeface="Corbel"/>
                <a:cs typeface="Corbel"/>
              </a:rPr>
              <a:t>Labor</a:t>
            </a:r>
            <a:endParaRPr sz="2800" dirty="0">
              <a:latin typeface="Corbel"/>
              <a:cs typeface="Corbel"/>
            </a:endParaRPr>
          </a:p>
          <a:p>
            <a:pPr marL="299085" indent="-287020">
              <a:lnSpc>
                <a:spcPct val="100000"/>
              </a:lnSpc>
              <a:spcBef>
                <a:spcPts val="600"/>
              </a:spcBef>
              <a:buClr>
                <a:srgbClr val="8D1414"/>
              </a:buClr>
              <a:buSzPct val="145238"/>
              <a:buFont typeface="Arial"/>
              <a:buChar char="•"/>
              <a:tabLst>
                <a:tab pos="299720" algn="l"/>
              </a:tabLst>
            </a:pPr>
            <a:r>
              <a:rPr sz="2800" dirty="0">
                <a:latin typeface="Corbel"/>
                <a:cs typeface="Corbel"/>
              </a:rPr>
              <a:t>A</a:t>
            </a:r>
            <a:r>
              <a:rPr sz="2800" spc="-55" dirty="0">
                <a:latin typeface="Corbel"/>
                <a:cs typeface="Corbel"/>
              </a:rPr>
              <a:t> </a:t>
            </a:r>
            <a:r>
              <a:rPr sz="2800" dirty="0">
                <a:latin typeface="Corbel"/>
                <a:cs typeface="Corbel"/>
              </a:rPr>
              <a:t>Staff</a:t>
            </a:r>
            <a:r>
              <a:rPr sz="2800" spc="-45" dirty="0">
                <a:latin typeface="Corbel"/>
                <a:cs typeface="Corbel"/>
              </a:rPr>
              <a:t> </a:t>
            </a:r>
            <a:r>
              <a:rPr sz="2800" dirty="0">
                <a:latin typeface="Corbel"/>
                <a:cs typeface="Corbel"/>
              </a:rPr>
              <a:t>Builder</a:t>
            </a:r>
          </a:p>
          <a:p>
            <a:pPr marL="299085" indent="-287020">
              <a:lnSpc>
                <a:spcPct val="100000"/>
              </a:lnSpc>
              <a:spcBef>
                <a:spcPts val="600"/>
              </a:spcBef>
              <a:buClr>
                <a:srgbClr val="8D1414"/>
              </a:buClr>
              <a:buSzPct val="145238"/>
              <a:buFont typeface="Arial"/>
              <a:buChar char="•"/>
              <a:tabLst>
                <a:tab pos="299720" algn="l"/>
              </a:tabLst>
            </a:pPr>
            <a:r>
              <a:rPr sz="2800" spc="-5" dirty="0">
                <a:latin typeface="Corbel"/>
                <a:cs typeface="Corbel"/>
              </a:rPr>
              <a:t>Interns</a:t>
            </a:r>
            <a:endParaRPr sz="2800" dirty="0">
              <a:latin typeface="Corbel"/>
              <a:cs typeface="Corbel"/>
            </a:endParaRPr>
          </a:p>
          <a:p>
            <a:pPr marL="299085" indent="-287020">
              <a:lnSpc>
                <a:spcPct val="100000"/>
              </a:lnSpc>
              <a:spcBef>
                <a:spcPts val="600"/>
              </a:spcBef>
              <a:buClr>
                <a:srgbClr val="8D1414"/>
              </a:buClr>
              <a:buSzPct val="145238"/>
              <a:buFont typeface="Arial"/>
              <a:buChar char="•"/>
              <a:tabLst>
                <a:tab pos="299720" algn="l"/>
              </a:tabLst>
            </a:pPr>
            <a:r>
              <a:rPr sz="2800" dirty="0">
                <a:latin typeface="Corbel"/>
                <a:cs typeface="Corbel"/>
              </a:rPr>
              <a:t>A</a:t>
            </a:r>
            <a:r>
              <a:rPr sz="2800" spc="-5" dirty="0">
                <a:latin typeface="Corbel"/>
                <a:cs typeface="Corbel"/>
              </a:rPr>
              <a:t> Receptionist</a:t>
            </a:r>
            <a:r>
              <a:rPr sz="2800" spc="-20" dirty="0">
                <a:latin typeface="Corbel"/>
                <a:cs typeface="Corbel"/>
              </a:rPr>
              <a:t> </a:t>
            </a:r>
            <a:r>
              <a:rPr sz="2800" spc="-5" dirty="0">
                <a:latin typeface="Corbel"/>
                <a:cs typeface="Corbel"/>
              </a:rPr>
              <a:t>or</a:t>
            </a:r>
            <a:r>
              <a:rPr sz="2800" spc="-40" dirty="0">
                <a:latin typeface="Corbel"/>
                <a:cs typeface="Corbel"/>
              </a:rPr>
              <a:t> </a:t>
            </a:r>
            <a:r>
              <a:rPr sz="2800" spc="-5" dirty="0">
                <a:latin typeface="Corbel"/>
                <a:cs typeface="Corbel"/>
              </a:rPr>
              <a:t>Janitor</a:t>
            </a:r>
            <a:endParaRPr sz="2800" dirty="0">
              <a:latin typeface="Corbel"/>
              <a:cs typeface="Corbel"/>
            </a:endParaRPr>
          </a:p>
          <a:p>
            <a:pPr marL="12065" marR="5080" algn="just">
              <a:lnSpc>
                <a:spcPct val="80000"/>
              </a:lnSpc>
              <a:buClr>
                <a:srgbClr val="8D1414"/>
              </a:buClr>
              <a:buSzPct val="143478"/>
              <a:tabLst>
                <a:tab pos="299720" algn="l"/>
              </a:tabLst>
            </a:pPr>
            <a:endParaRPr lang="en-US" sz="2800" dirty="0">
              <a:latin typeface="Corbel"/>
              <a:cs typeface="Corbel"/>
            </a:endParaRPr>
          </a:p>
          <a:p>
            <a:pPr marL="12065" marR="5080" algn="just">
              <a:lnSpc>
                <a:spcPct val="80000"/>
              </a:lnSpc>
              <a:buClr>
                <a:srgbClr val="8D1414"/>
              </a:buClr>
              <a:buSzPct val="143478"/>
              <a:tabLst>
                <a:tab pos="299720" algn="l"/>
              </a:tabLst>
            </a:pPr>
            <a:r>
              <a:rPr sz="2800" b="1" spc="-5" dirty="0">
                <a:latin typeface="Corbel"/>
                <a:cs typeface="Corbel"/>
              </a:rPr>
              <a:t>They </a:t>
            </a:r>
            <a:r>
              <a:rPr sz="2800" b="1" dirty="0">
                <a:latin typeface="Corbel"/>
                <a:cs typeface="Corbel"/>
              </a:rPr>
              <a:t>ARE </a:t>
            </a:r>
            <a:r>
              <a:rPr sz="2800" b="1" spc="-5" dirty="0">
                <a:latin typeface="Corbel"/>
                <a:cs typeface="Corbel"/>
              </a:rPr>
              <a:t>a c</a:t>
            </a:r>
            <a:r>
              <a:rPr lang="en-US" sz="2800" b="1" spc="-5" dirty="0">
                <a:latin typeface="Corbel"/>
                <a:cs typeface="Corbel"/>
              </a:rPr>
              <a:t>adre</a:t>
            </a:r>
            <a:r>
              <a:rPr sz="2800" b="1" spc="-5" dirty="0">
                <a:latin typeface="Corbel"/>
                <a:cs typeface="Corbel"/>
              </a:rPr>
              <a:t> of individuals who </a:t>
            </a:r>
            <a:r>
              <a:rPr sz="2800" b="1" dirty="0">
                <a:latin typeface="Corbel"/>
                <a:cs typeface="Corbel"/>
              </a:rPr>
              <a:t>are </a:t>
            </a:r>
            <a:r>
              <a:rPr sz="2800" b="1" spc="-459" dirty="0">
                <a:latin typeface="Corbel"/>
                <a:cs typeface="Corbel"/>
              </a:rPr>
              <a:t> </a:t>
            </a:r>
            <a:r>
              <a:rPr sz="2800" b="1" dirty="0">
                <a:latin typeface="Corbel"/>
                <a:cs typeface="Corbel"/>
              </a:rPr>
              <a:t>performing</a:t>
            </a:r>
            <a:r>
              <a:rPr sz="2800" b="1" spc="-110" dirty="0">
                <a:latin typeface="Corbel"/>
                <a:cs typeface="Corbel"/>
              </a:rPr>
              <a:t> </a:t>
            </a:r>
            <a:r>
              <a:rPr lang="en-US" sz="2800" b="1" spc="-110" dirty="0">
                <a:latin typeface="Corbel"/>
                <a:cs typeface="Corbel"/>
              </a:rPr>
              <a:t>DIRECT </a:t>
            </a:r>
            <a:r>
              <a:rPr sz="2800" b="1" dirty="0">
                <a:latin typeface="Corbel"/>
                <a:cs typeface="Corbel"/>
              </a:rPr>
              <a:t>SERVICE</a:t>
            </a:r>
            <a:r>
              <a:rPr sz="2800" b="1" spc="-30" dirty="0">
                <a:latin typeface="Corbel"/>
                <a:cs typeface="Corbel"/>
              </a:rPr>
              <a:t> </a:t>
            </a:r>
            <a:r>
              <a:rPr sz="2800" b="1" dirty="0">
                <a:latin typeface="Corbel"/>
                <a:cs typeface="Corbel"/>
              </a:rPr>
              <a:t>as</a:t>
            </a:r>
            <a:r>
              <a:rPr sz="2800" b="1" spc="-5" dirty="0">
                <a:latin typeface="Corbel"/>
                <a:cs typeface="Corbel"/>
              </a:rPr>
              <a:t> the intervention </a:t>
            </a:r>
            <a:r>
              <a:rPr sz="2800" b="1" dirty="0">
                <a:latin typeface="Corbel"/>
                <a:cs typeface="Corbel"/>
              </a:rPr>
              <a:t>to</a:t>
            </a:r>
            <a:r>
              <a:rPr sz="2800" b="1" spc="-5" dirty="0">
                <a:latin typeface="Corbel"/>
                <a:cs typeface="Corbel"/>
              </a:rPr>
              <a:t> </a:t>
            </a:r>
            <a:r>
              <a:rPr sz="2800" b="1" dirty="0">
                <a:latin typeface="Corbel"/>
                <a:cs typeface="Corbel"/>
              </a:rPr>
              <a:t>a</a:t>
            </a:r>
            <a:r>
              <a:rPr sz="2800" b="1" spc="-5" dirty="0">
                <a:latin typeface="Corbel"/>
                <a:cs typeface="Corbel"/>
              </a:rPr>
              <a:t> specific</a:t>
            </a:r>
            <a:r>
              <a:rPr sz="2800" b="1" spc="-25" dirty="0">
                <a:latin typeface="Corbel"/>
                <a:cs typeface="Corbel"/>
              </a:rPr>
              <a:t> </a:t>
            </a:r>
            <a:r>
              <a:rPr sz="2800" b="1" dirty="0">
                <a:latin typeface="Corbel"/>
                <a:cs typeface="Corbel"/>
              </a:rPr>
              <a:t>community</a:t>
            </a:r>
            <a:r>
              <a:rPr sz="2800" b="1" spc="-25" dirty="0">
                <a:latin typeface="Corbel"/>
                <a:cs typeface="Corbel"/>
              </a:rPr>
              <a:t> </a:t>
            </a:r>
            <a:r>
              <a:rPr sz="2800" b="1" spc="-5" dirty="0">
                <a:latin typeface="Corbel"/>
                <a:cs typeface="Corbel"/>
              </a:rPr>
              <a:t>problem</a:t>
            </a:r>
            <a:r>
              <a:rPr lang="en-US" sz="2800" b="1" spc="-5" dirty="0">
                <a:latin typeface="Corbel"/>
                <a:cs typeface="Corbel"/>
              </a:rPr>
              <a:t>.</a:t>
            </a:r>
            <a:endParaRPr sz="2800" dirty="0">
              <a:latin typeface="Corbel"/>
              <a:cs typeface="Corbel"/>
            </a:endParaRPr>
          </a:p>
        </p:txBody>
      </p:sp>
      <p:pic>
        <p:nvPicPr>
          <p:cNvPr id="4" name="object 4"/>
          <p:cNvPicPr/>
          <p:nvPr/>
        </p:nvPicPr>
        <p:blipFill>
          <a:blip r:embed="rId3" cstate="print"/>
          <a:stretch>
            <a:fillRect/>
          </a:stretch>
        </p:blipFill>
        <p:spPr>
          <a:xfrm>
            <a:off x="6172200" y="1822832"/>
            <a:ext cx="1962911" cy="1961387"/>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1" y="-41710"/>
            <a:ext cx="8330024" cy="1489510"/>
          </a:xfrm>
          <a:prstGeom prst="rect">
            <a:avLst/>
          </a:prstGeom>
        </p:spPr>
        <p:txBody>
          <a:bodyPr vert="horz" wrap="square" lIns="0" tIns="12065" rIns="0" bIns="0" rtlCol="0">
            <a:spAutoFit/>
          </a:bodyPr>
          <a:lstStyle/>
          <a:p>
            <a:pPr marL="12700">
              <a:lnSpc>
                <a:spcPct val="100000"/>
              </a:lnSpc>
              <a:spcBef>
                <a:spcPts val="95"/>
              </a:spcBef>
            </a:pPr>
            <a:r>
              <a:rPr spc="-5" dirty="0"/>
              <a:t>Supervision</a:t>
            </a:r>
            <a:r>
              <a:rPr spc="-10" dirty="0"/>
              <a:t> </a:t>
            </a:r>
            <a:r>
              <a:rPr dirty="0"/>
              <a:t>of</a:t>
            </a:r>
            <a:r>
              <a:rPr spc="-190" dirty="0"/>
              <a:t> </a:t>
            </a:r>
            <a:r>
              <a:rPr spc="-5" dirty="0"/>
              <a:t>AmeriCorps</a:t>
            </a:r>
            <a:r>
              <a:rPr spc="-25" dirty="0"/>
              <a:t> </a:t>
            </a:r>
            <a:r>
              <a:rPr spc="-5" dirty="0"/>
              <a:t>Members</a:t>
            </a:r>
          </a:p>
        </p:txBody>
      </p:sp>
      <p:sp>
        <p:nvSpPr>
          <p:cNvPr id="3" name="object 3"/>
          <p:cNvSpPr txBox="1"/>
          <p:nvPr/>
        </p:nvSpPr>
        <p:spPr>
          <a:xfrm>
            <a:off x="467034" y="1856701"/>
            <a:ext cx="8320191" cy="1785232"/>
          </a:xfrm>
          <a:prstGeom prst="rect">
            <a:avLst/>
          </a:prstGeom>
        </p:spPr>
        <p:txBody>
          <a:bodyPr vert="horz" wrap="square" lIns="0" tIns="94615" rIns="0" bIns="0" rtlCol="0">
            <a:spAutoFit/>
          </a:bodyPr>
          <a:lstStyle/>
          <a:p>
            <a:pPr marL="71755" marR="5080" indent="-59690" algn="just">
              <a:lnSpc>
                <a:spcPct val="80000"/>
              </a:lnSpc>
              <a:spcBef>
                <a:spcPts val="745"/>
              </a:spcBef>
            </a:pPr>
            <a:r>
              <a:rPr sz="2700" spc="-5" dirty="0">
                <a:solidFill>
                  <a:srgbClr val="101010"/>
                </a:solidFill>
                <a:latin typeface="Corbel"/>
                <a:cs typeface="Corbel"/>
              </a:rPr>
              <a:t>Each program is required to have an </a:t>
            </a:r>
            <a:r>
              <a:rPr sz="2700" b="1" spc="-5" dirty="0">
                <a:solidFill>
                  <a:srgbClr val="101010"/>
                </a:solidFill>
                <a:latin typeface="Corbel"/>
                <a:cs typeface="Corbel"/>
              </a:rPr>
              <a:t>onsite </a:t>
            </a:r>
            <a:r>
              <a:rPr sz="2700" u="heavy" spc="-5" dirty="0">
                <a:solidFill>
                  <a:srgbClr val="101010"/>
                </a:solidFill>
                <a:uFill>
                  <a:solidFill>
                    <a:srgbClr val="101010"/>
                  </a:solidFill>
                </a:uFill>
                <a:latin typeface="Corbel"/>
                <a:cs typeface="Corbel"/>
              </a:rPr>
              <a:t>qualified supervisor</a:t>
            </a:r>
            <a:r>
              <a:rPr sz="2700" spc="-5" dirty="0">
                <a:solidFill>
                  <a:srgbClr val="101010"/>
                </a:solidFill>
                <a:latin typeface="Corbel"/>
                <a:cs typeface="Corbel"/>
              </a:rPr>
              <a:t> to provide members</a:t>
            </a:r>
            <a:r>
              <a:rPr sz="2700" dirty="0">
                <a:solidFill>
                  <a:srgbClr val="101010"/>
                </a:solidFill>
                <a:latin typeface="Corbel"/>
                <a:cs typeface="Corbel"/>
              </a:rPr>
              <a:t> </a:t>
            </a:r>
            <a:r>
              <a:rPr sz="2700" spc="-5" dirty="0">
                <a:solidFill>
                  <a:srgbClr val="101010"/>
                </a:solidFill>
                <a:latin typeface="Corbel"/>
                <a:cs typeface="Corbel"/>
              </a:rPr>
              <a:t>with regular and adequate oversight on </a:t>
            </a:r>
            <a:r>
              <a:rPr sz="2700" dirty="0">
                <a:solidFill>
                  <a:srgbClr val="101010"/>
                </a:solidFill>
                <a:latin typeface="Corbel"/>
                <a:cs typeface="Corbel"/>
              </a:rPr>
              <a:t>a </a:t>
            </a:r>
            <a:r>
              <a:rPr sz="2700" spc="5" dirty="0">
                <a:solidFill>
                  <a:srgbClr val="101010"/>
                </a:solidFill>
                <a:latin typeface="Corbel"/>
                <a:cs typeface="Corbel"/>
              </a:rPr>
              <a:t> </a:t>
            </a:r>
            <a:r>
              <a:rPr sz="2700" spc="-5" dirty="0">
                <a:solidFill>
                  <a:srgbClr val="101010"/>
                </a:solidFill>
                <a:latin typeface="Corbel"/>
                <a:cs typeface="Corbel"/>
              </a:rPr>
              <a:t>daily</a:t>
            </a:r>
            <a:r>
              <a:rPr sz="2700" spc="20" dirty="0">
                <a:solidFill>
                  <a:srgbClr val="101010"/>
                </a:solidFill>
                <a:latin typeface="Corbel"/>
                <a:cs typeface="Corbel"/>
              </a:rPr>
              <a:t> </a:t>
            </a:r>
            <a:r>
              <a:rPr sz="2700" spc="-5" dirty="0">
                <a:solidFill>
                  <a:srgbClr val="101010"/>
                </a:solidFill>
                <a:latin typeface="Corbel"/>
                <a:cs typeface="Corbel"/>
              </a:rPr>
              <a:t>basis,</a:t>
            </a:r>
            <a:r>
              <a:rPr sz="2700" spc="-10" dirty="0">
                <a:solidFill>
                  <a:srgbClr val="101010"/>
                </a:solidFill>
                <a:latin typeface="Corbel"/>
                <a:cs typeface="Corbel"/>
              </a:rPr>
              <a:t> </a:t>
            </a:r>
            <a:r>
              <a:rPr sz="2700" spc="-5" dirty="0">
                <a:solidFill>
                  <a:srgbClr val="101010"/>
                </a:solidFill>
                <a:latin typeface="Corbel"/>
                <a:cs typeface="Corbel"/>
              </a:rPr>
              <a:t>including</a:t>
            </a:r>
            <a:r>
              <a:rPr sz="2700" spc="15" dirty="0">
                <a:solidFill>
                  <a:srgbClr val="101010"/>
                </a:solidFill>
                <a:latin typeface="Corbel"/>
                <a:cs typeface="Corbel"/>
              </a:rPr>
              <a:t> </a:t>
            </a:r>
            <a:r>
              <a:rPr sz="2700" spc="-5" dirty="0">
                <a:solidFill>
                  <a:srgbClr val="101010"/>
                </a:solidFill>
                <a:latin typeface="Corbel"/>
                <a:cs typeface="Corbel"/>
              </a:rPr>
              <a:t>certifying time</a:t>
            </a:r>
            <a:r>
              <a:rPr sz="2700" spc="10" dirty="0">
                <a:solidFill>
                  <a:srgbClr val="101010"/>
                </a:solidFill>
                <a:latin typeface="Corbel"/>
                <a:cs typeface="Corbel"/>
              </a:rPr>
              <a:t> </a:t>
            </a:r>
            <a:r>
              <a:rPr sz="2700" spc="-5" dirty="0">
                <a:solidFill>
                  <a:srgbClr val="101010"/>
                </a:solidFill>
                <a:latin typeface="Corbel"/>
                <a:cs typeface="Corbel"/>
              </a:rPr>
              <a:t>sheets.</a:t>
            </a:r>
            <a:endParaRPr sz="2700" dirty="0">
              <a:latin typeface="Corbel"/>
              <a:cs typeface="Corbel"/>
            </a:endParaRPr>
          </a:p>
          <a:p>
            <a:pPr>
              <a:lnSpc>
                <a:spcPct val="100000"/>
              </a:lnSpc>
              <a:spcBef>
                <a:spcPts val="30"/>
              </a:spcBef>
            </a:pPr>
            <a:endParaRPr lang="en-US" sz="2100" b="1" dirty="0">
              <a:latin typeface="Corbel"/>
              <a:cs typeface="Corbel"/>
            </a:endParaRPr>
          </a:p>
          <a:p>
            <a:pPr>
              <a:lnSpc>
                <a:spcPct val="100000"/>
              </a:lnSpc>
              <a:spcBef>
                <a:spcPts val="30"/>
              </a:spcBef>
            </a:pPr>
            <a:r>
              <a:rPr lang="en-US" sz="2400" b="1" u="sng" dirty="0">
                <a:latin typeface="Corbel"/>
                <a:cs typeface="Corbel"/>
              </a:rPr>
              <a:t>Members are prohibited from supervising another member.</a:t>
            </a:r>
            <a:endParaRPr sz="2400" b="1" u="sng" dirty="0">
              <a:latin typeface="Corbel"/>
              <a:cs typeface="Corbel"/>
            </a:endParaRPr>
          </a:p>
        </p:txBody>
      </p:sp>
      <p:grpSp>
        <p:nvGrpSpPr>
          <p:cNvPr id="4" name="object 4"/>
          <p:cNvGrpSpPr/>
          <p:nvPr/>
        </p:nvGrpSpPr>
        <p:grpSpPr>
          <a:xfrm>
            <a:off x="2590800" y="3886200"/>
            <a:ext cx="3540547" cy="2319693"/>
            <a:chOff x="68580" y="3451859"/>
            <a:chExt cx="4053840" cy="3032760"/>
          </a:xfrm>
        </p:grpSpPr>
        <p:sp>
          <p:nvSpPr>
            <p:cNvPr id="5" name="object 5"/>
            <p:cNvSpPr/>
            <p:nvPr/>
          </p:nvSpPr>
          <p:spPr>
            <a:xfrm>
              <a:off x="76200" y="3459479"/>
              <a:ext cx="4038600" cy="3017520"/>
            </a:xfrm>
            <a:custGeom>
              <a:avLst/>
              <a:gdLst/>
              <a:ahLst/>
              <a:cxnLst/>
              <a:rect l="l" t="t" r="r" b="b"/>
              <a:pathLst>
                <a:path w="4038600" h="3017520">
                  <a:moveTo>
                    <a:pt x="4038600" y="0"/>
                  </a:moveTo>
                  <a:lnTo>
                    <a:pt x="0" y="0"/>
                  </a:lnTo>
                  <a:lnTo>
                    <a:pt x="0" y="3017520"/>
                  </a:lnTo>
                  <a:lnTo>
                    <a:pt x="4038600" y="3017520"/>
                  </a:lnTo>
                  <a:lnTo>
                    <a:pt x="4038600" y="0"/>
                  </a:lnTo>
                  <a:close/>
                </a:path>
              </a:pathLst>
            </a:custGeom>
            <a:solidFill>
              <a:srgbClr val="BB1C1C"/>
            </a:solidFill>
          </p:spPr>
          <p:txBody>
            <a:bodyPr wrap="square" lIns="0" tIns="0" rIns="0" bIns="0" rtlCol="0"/>
            <a:lstStyle/>
            <a:p>
              <a:endParaRPr dirty="0"/>
            </a:p>
          </p:txBody>
        </p:sp>
        <p:sp>
          <p:nvSpPr>
            <p:cNvPr id="6" name="object 6"/>
            <p:cNvSpPr/>
            <p:nvPr/>
          </p:nvSpPr>
          <p:spPr>
            <a:xfrm>
              <a:off x="76200" y="3459479"/>
              <a:ext cx="4038600" cy="3017520"/>
            </a:xfrm>
            <a:custGeom>
              <a:avLst/>
              <a:gdLst/>
              <a:ahLst/>
              <a:cxnLst/>
              <a:rect l="l" t="t" r="r" b="b"/>
              <a:pathLst>
                <a:path w="4038600" h="3017520">
                  <a:moveTo>
                    <a:pt x="0" y="0"/>
                  </a:moveTo>
                  <a:lnTo>
                    <a:pt x="4038600" y="0"/>
                  </a:lnTo>
                  <a:lnTo>
                    <a:pt x="4038600" y="3017520"/>
                  </a:lnTo>
                  <a:lnTo>
                    <a:pt x="0" y="3017520"/>
                  </a:lnTo>
                  <a:lnTo>
                    <a:pt x="0" y="0"/>
                  </a:lnTo>
                  <a:close/>
                </a:path>
              </a:pathLst>
            </a:custGeom>
            <a:ln w="15239">
              <a:solidFill>
                <a:srgbClr val="881111"/>
              </a:solidFill>
            </a:ln>
          </p:spPr>
          <p:txBody>
            <a:bodyPr wrap="square" lIns="0" tIns="0" rIns="0" bIns="0" rtlCol="0"/>
            <a:lstStyle/>
            <a:p>
              <a:endParaRPr dirty="0"/>
            </a:p>
          </p:txBody>
        </p:sp>
        <p:pic>
          <p:nvPicPr>
            <p:cNvPr id="7" name="object 7"/>
            <p:cNvPicPr/>
            <p:nvPr/>
          </p:nvPicPr>
          <p:blipFill>
            <a:blip r:embed="rId3" cstate="print"/>
            <a:stretch>
              <a:fillRect/>
            </a:stretch>
          </p:blipFill>
          <p:spPr>
            <a:xfrm>
              <a:off x="245364" y="3581399"/>
              <a:ext cx="3678935" cy="2743199"/>
            </a:xfrm>
            <a:prstGeom prst="rect">
              <a:avLst/>
            </a:prstGeom>
          </p:spPr>
        </p:pic>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74" y="31595"/>
            <a:ext cx="7467600" cy="1371599"/>
          </a:xfrm>
        </p:spPr>
        <p:txBody>
          <a:bodyPr/>
          <a:lstStyle/>
          <a:p>
            <a:r>
              <a:rPr lang="en-US" dirty="0"/>
              <a:t>Questions on What is AmeriCorps?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17166" y="1295400"/>
            <a:ext cx="2352615" cy="3200554"/>
          </a:xfrm>
          <a:prstGeom prst="rect">
            <a:avLst/>
          </a:prstGeom>
        </p:spPr>
      </p:pic>
      <p:sp>
        <p:nvSpPr>
          <p:cNvPr id="5" name="Title 1"/>
          <p:cNvSpPr txBox="1">
            <a:spLocks/>
          </p:cNvSpPr>
          <p:nvPr/>
        </p:nvSpPr>
        <p:spPr>
          <a:xfrm>
            <a:off x="1259674" y="4495954"/>
            <a:ext cx="7704667" cy="1981200"/>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Thank you!</a:t>
            </a:r>
          </a:p>
          <a:p>
            <a:r>
              <a:rPr lang="en-US" sz="3200" dirty="0"/>
              <a:t>Vincent </a:t>
            </a:r>
            <a:r>
              <a:rPr lang="en-US" sz="3200" dirty="0" err="1"/>
              <a:t>Funelis</a:t>
            </a:r>
            <a:r>
              <a:rPr lang="en-US" sz="3200" dirty="0"/>
              <a:t>, Deputy Director </a:t>
            </a:r>
          </a:p>
          <a:p>
            <a:r>
              <a:rPr lang="en-US" sz="3200" dirty="0"/>
              <a:t>Vincent.Funelis@sos.nj.gov</a:t>
            </a:r>
          </a:p>
        </p:txBody>
      </p:sp>
    </p:spTree>
    <p:extLst>
      <p:ext uri="{BB962C8B-B14F-4D97-AF65-F5344CB8AC3E}">
        <p14:creationId xmlns:p14="http://schemas.microsoft.com/office/powerpoint/2010/main" val="31198105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3809872" y="279714"/>
            <a:ext cx="1524254" cy="443711"/>
          </a:xfrm>
          <a:prstGeom prst="rect">
            <a:avLst/>
          </a:prstGeom>
        </p:spPr>
        <p:txBody>
          <a:bodyPr vert="horz" wrap="square" lIns="0" tIns="12700" rIns="0" bIns="0" rtlCol="0">
            <a:spAutoFit/>
          </a:bodyPr>
          <a:lstStyle/>
          <a:p>
            <a:pPr marL="393700">
              <a:lnSpc>
                <a:spcPct val="100000"/>
              </a:lnSpc>
              <a:spcBef>
                <a:spcPts val="100"/>
              </a:spcBef>
            </a:pPr>
            <a:r>
              <a:rPr sz="2800" dirty="0"/>
              <a:t>Part</a:t>
            </a:r>
            <a:r>
              <a:rPr sz="2800" spc="-110" dirty="0"/>
              <a:t> </a:t>
            </a:r>
            <a:r>
              <a:rPr sz="2800" dirty="0"/>
              <a:t>2</a:t>
            </a:r>
          </a:p>
        </p:txBody>
      </p:sp>
      <p:sp>
        <p:nvSpPr>
          <p:cNvPr id="3" name="object 3"/>
          <p:cNvSpPr txBox="1"/>
          <p:nvPr/>
        </p:nvSpPr>
        <p:spPr>
          <a:xfrm>
            <a:off x="1359408" y="723425"/>
            <a:ext cx="7315200" cy="1028487"/>
          </a:xfrm>
          <a:prstGeom prst="rect">
            <a:avLst/>
          </a:prstGeom>
        </p:spPr>
        <p:txBody>
          <a:bodyPr vert="horz" wrap="square" lIns="0" tIns="12700" rIns="0" bIns="0" rtlCol="0">
            <a:spAutoFit/>
          </a:bodyPr>
          <a:lstStyle/>
          <a:p>
            <a:pPr marL="791210" marR="5080" indent="-779145">
              <a:lnSpc>
                <a:spcPct val="100000"/>
              </a:lnSpc>
              <a:spcBef>
                <a:spcPts val="100"/>
              </a:spcBef>
            </a:pPr>
            <a:r>
              <a:rPr sz="3300" spc="-5" dirty="0">
                <a:solidFill>
                  <a:srgbClr val="006FC0"/>
                </a:solidFill>
                <a:latin typeface="Arial"/>
                <a:cs typeface="Arial"/>
              </a:rPr>
              <a:t>AmeriCorps </a:t>
            </a:r>
            <a:r>
              <a:rPr lang="en-US" sz="3300" spc="-5" dirty="0">
                <a:solidFill>
                  <a:srgbClr val="006FC0"/>
                </a:solidFill>
                <a:latin typeface="Arial"/>
                <a:cs typeface="Arial"/>
              </a:rPr>
              <a:t>Competitive</a:t>
            </a:r>
            <a:br>
              <a:rPr lang="en-US" sz="3300" spc="-5" dirty="0">
                <a:solidFill>
                  <a:srgbClr val="006FC0"/>
                </a:solidFill>
                <a:latin typeface="Arial"/>
                <a:cs typeface="Arial"/>
              </a:rPr>
            </a:br>
            <a:r>
              <a:rPr sz="3300" dirty="0">
                <a:solidFill>
                  <a:srgbClr val="006FC0"/>
                </a:solidFill>
                <a:latin typeface="Arial"/>
                <a:cs typeface="Arial"/>
              </a:rPr>
              <a:t>NOFO </a:t>
            </a:r>
            <a:r>
              <a:rPr sz="3300" spc="-905" dirty="0">
                <a:solidFill>
                  <a:srgbClr val="006FC0"/>
                </a:solidFill>
                <a:latin typeface="Arial"/>
                <a:cs typeface="Arial"/>
              </a:rPr>
              <a:t> </a:t>
            </a:r>
            <a:r>
              <a:rPr sz="3300" spc="-5" dirty="0">
                <a:solidFill>
                  <a:srgbClr val="006FC0"/>
                </a:solidFill>
                <a:latin typeface="Arial"/>
                <a:cs typeface="Arial"/>
              </a:rPr>
              <a:t>Application</a:t>
            </a:r>
            <a:r>
              <a:rPr sz="3300" spc="5" dirty="0">
                <a:solidFill>
                  <a:srgbClr val="006FC0"/>
                </a:solidFill>
                <a:latin typeface="Arial"/>
                <a:cs typeface="Arial"/>
              </a:rPr>
              <a:t> </a:t>
            </a:r>
            <a:r>
              <a:rPr sz="3300" spc="-5" dirty="0">
                <a:solidFill>
                  <a:srgbClr val="006FC0"/>
                </a:solidFill>
                <a:latin typeface="Arial"/>
                <a:cs typeface="Arial"/>
              </a:rPr>
              <a:t>process</a:t>
            </a:r>
            <a:endParaRPr sz="3300" dirty="0">
              <a:latin typeface="Arial"/>
              <a:cs typeface="Arial"/>
            </a:endParaRPr>
          </a:p>
        </p:txBody>
      </p:sp>
      <p:grpSp>
        <p:nvGrpSpPr>
          <p:cNvPr id="4" name="object 4"/>
          <p:cNvGrpSpPr/>
          <p:nvPr/>
        </p:nvGrpSpPr>
        <p:grpSpPr>
          <a:xfrm>
            <a:off x="1059180" y="2583179"/>
            <a:ext cx="2377440" cy="4053840"/>
            <a:chOff x="1059180" y="2583179"/>
            <a:chExt cx="2377440" cy="4053840"/>
          </a:xfrm>
        </p:grpSpPr>
        <p:sp>
          <p:nvSpPr>
            <p:cNvPr id="5" name="object 5"/>
            <p:cNvSpPr/>
            <p:nvPr/>
          </p:nvSpPr>
          <p:spPr>
            <a:xfrm>
              <a:off x="1066800" y="2590799"/>
              <a:ext cx="2362200" cy="4038600"/>
            </a:xfrm>
            <a:custGeom>
              <a:avLst/>
              <a:gdLst/>
              <a:ahLst/>
              <a:cxnLst/>
              <a:rect l="l" t="t" r="r" b="b"/>
              <a:pathLst>
                <a:path w="2362200" h="4038600">
                  <a:moveTo>
                    <a:pt x="2362200" y="0"/>
                  </a:moveTo>
                  <a:lnTo>
                    <a:pt x="0" y="0"/>
                  </a:lnTo>
                  <a:lnTo>
                    <a:pt x="0" y="4038600"/>
                  </a:lnTo>
                  <a:lnTo>
                    <a:pt x="2362200" y="4038600"/>
                  </a:lnTo>
                  <a:lnTo>
                    <a:pt x="2362200" y="0"/>
                  </a:lnTo>
                  <a:close/>
                </a:path>
              </a:pathLst>
            </a:custGeom>
            <a:solidFill>
              <a:srgbClr val="BB1C1C"/>
            </a:solidFill>
          </p:spPr>
          <p:txBody>
            <a:bodyPr wrap="square" lIns="0" tIns="0" rIns="0" bIns="0" rtlCol="0"/>
            <a:lstStyle/>
            <a:p>
              <a:endParaRPr dirty="0"/>
            </a:p>
          </p:txBody>
        </p:sp>
        <p:sp>
          <p:nvSpPr>
            <p:cNvPr id="6" name="object 6"/>
            <p:cNvSpPr/>
            <p:nvPr/>
          </p:nvSpPr>
          <p:spPr>
            <a:xfrm>
              <a:off x="1066800" y="2590799"/>
              <a:ext cx="2362200" cy="4038600"/>
            </a:xfrm>
            <a:custGeom>
              <a:avLst/>
              <a:gdLst/>
              <a:ahLst/>
              <a:cxnLst/>
              <a:rect l="l" t="t" r="r" b="b"/>
              <a:pathLst>
                <a:path w="2362200" h="4038600">
                  <a:moveTo>
                    <a:pt x="0" y="0"/>
                  </a:moveTo>
                  <a:lnTo>
                    <a:pt x="2362200" y="0"/>
                  </a:lnTo>
                  <a:lnTo>
                    <a:pt x="2362200" y="4038600"/>
                  </a:lnTo>
                  <a:lnTo>
                    <a:pt x="0" y="4038600"/>
                  </a:lnTo>
                  <a:lnTo>
                    <a:pt x="0" y="0"/>
                  </a:lnTo>
                  <a:close/>
                </a:path>
              </a:pathLst>
            </a:custGeom>
            <a:ln w="15240">
              <a:solidFill>
                <a:srgbClr val="881111"/>
              </a:solidFill>
            </a:ln>
          </p:spPr>
          <p:txBody>
            <a:bodyPr wrap="square" lIns="0" tIns="0" rIns="0" bIns="0" rtlCol="0"/>
            <a:lstStyle/>
            <a:p>
              <a:endParaRPr dirty="0"/>
            </a:p>
          </p:txBody>
        </p:sp>
        <p:pic>
          <p:nvPicPr>
            <p:cNvPr id="7" name="object 7"/>
            <p:cNvPicPr/>
            <p:nvPr/>
          </p:nvPicPr>
          <p:blipFill>
            <a:blip r:embed="rId3" cstate="print"/>
            <a:stretch>
              <a:fillRect/>
            </a:stretch>
          </p:blipFill>
          <p:spPr>
            <a:xfrm>
              <a:off x="1208532" y="2752343"/>
              <a:ext cx="2078735" cy="3715499"/>
            </a:xfrm>
            <a:prstGeom prst="rect">
              <a:avLst/>
            </a:prstGeom>
          </p:spPr>
        </p:pic>
      </p:grpSp>
      <p:grpSp>
        <p:nvGrpSpPr>
          <p:cNvPr id="8" name="object 8"/>
          <p:cNvGrpSpPr/>
          <p:nvPr/>
        </p:nvGrpSpPr>
        <p:grpSpPr>
          <a:xfrm>
            <a:off x="4038600" y="2819400"/>
            <a:ext cx="4800600" cy="3648710"/>
            <a:chOff x="4038600" y="2819400"/>
            <a:chExt cx="4800600" cy="3648710"/>
          </a:xfrm>
        </p:grpSpPr>
        <p:sp>
          <p:nvSpPr>
            <p:cNvPr id="9" name="object 9"/>
            <p:cNvSpPr/>
            <p:nvPr/>
          </p:nvSpPr>
          <p:spPr>
            <a:xfrm>
              <a:off x="4038600" y="2819400"/>
              <a:ext cx="4800600" cy="3648710"/>
            </a:xfrm>
            <a:custGeom>
              <a:avLst/>
              <a:gdLst/>
              <a:ahLst/>
              <a:cxnLst/>
              <a:rect l="l" t="t" r="r" b="b"/>
              <a:pathLst>
                <a:path w="4800600" h="3648710">
                  <a:moveTo>
                    <a:pt x="4800600" y="0"/>
                  </a:moveTo>
                  <a:lnTo>
                    <a:pt x="0" y="0"/>
                  </a:lnTo>
                  <a:lnTo>
                    <a:pt x="0" y="3648455"/>
                  </a:lnTo>
                  <a:lnTo>
                    <a:pt x="4800600" y="3648455"/>
                  </a:lnTo>
                  <a:lnTo>
                    <a:pt x="4800600" y="0"/>
                  </a:lnTo>
                  <a:close/>
                </a:path>
              </a:pathLst>
            </a:custGeom>
            <a:solidFill>
              <a:srgbClr val="000000"/>
            </a:solidFill>
          </p:spPr>
          <p:txBody>
            <a:bodyPr wrap="square" lIns="0" tIns="0" rIns="0" bIns="0" rtlCol="0"/>
            <a:lstStyle/>
            <a:p>
              <a:endParaRPr dirty="0"/>
            </a:p>
          </p:txBody>
        </p:sp>
        <p:pic>
          <p:nvPicPr>
            <p:cNvPr id="10" name="object 10"/>
            <p:cNvPicPr/>
            <p:nvPr/>
          </p:nvPicPr>
          <p:blipFill>
            <a:blip r:embed="rId4" cstate="print"/>
            <a:stretch>
              <a:fillRect/>
            </a:stretch>
          </p:blipFill>
          <p:spPr>
            <a:xfrm>
              <a:off x="4191000" y="2964179"/>
              <a:ext cx="4483608" cy="3361943"/>
            </a:xfrm>
            <a:prstGeom prst="rect">
              <a:avLst/>
            </a:prstGeom>
          </p:spPr>
        </p:pic>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633671364"/>
              </p:ext>
            </p:extLst>
          </p:nvPr>
        </p:nvGraphicFramePr>
        <p:xfrm>
          <a:off x="342900" y="228600"/>
          <a:ext cx="8458200" cy="6056829"/>
        </p:xfrm>
        <a:graphic>
          <a:graphicData uri="http://schemas.openxmlformats.org/drawingml/2006/table">
            <a:tbl>
              <a:tblPr firstRow="1" firstCol="1" bandRow="1">
                <a:tableStyleId>{5C22544A-7EE6-4342-B048-85BDC9FD1C3A}</a:tableStyleId>
              </a:tblPr>
              <a:tblGrid>
                <a:gridCol w="2107072">
                  <a:extLst>
                    <a:ext uri="{9D8B030D-6E8A-4147-A177-3AD203B41FA5}">
                      <a16:colId xmlns:a16="http://schemas.microsoft.com/office/drawing/2014/main" val="844905265"/>
                    </a:ext>
                  </a:extLst>
                </a:gridCol>
                <a:gridCol w="6351128">
                  <a:extLst>
                    <a:ext uri="{9D8B030D-6E8A-4147-A177-3AD203B41FA5}">
                      <a16:colId xmlns:a16="http://schemas.microsoft.com/office/drawing/2014/main" val="2023424148"/>
                    </a:ext>
                  </a:extLst>
                </a:gridCol>
              </a:tblGrid>
              <a:tr h="288250">
                <a:tc>
                  <a:txBody>
                    <a:bodyPr/>
                    <a:lstStyle/>
                    <a:p>
                      <a:pPr marL="0" marR="0" algn="ctr">
                        <a:spcBef>
                          <a:spcPts val="0"/>
                        </a:spcBef>
                        <a:spcAft>
                          <a:spcPts val="0"/>
                        </a:spcAft>
                      </a:pPr>
                      <a:r>
                        <a:rPr lang="en-US" sz="1100" dirty="0">
                          <a:effectLst/>
                        </a:rPr>
                        <a:t>Date</a:t>
                      </a:r>
                      <a:endParaRPr lang="en-US" sz="1200" dirty="0">
                        <a:solidFill>
                          <a:srgbClr val="000000"/>
                        </a:solidFill>
                        <a:effectLst/>
                        <a:latin typeface="Times New Roman" panose="02020603050405020304" pitchFamily="18" charset="0"/>
                        <a:ea typeface="ヒラギノ角ゴ Pro W3"/>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dirty="0">
                          <a:effectLst/>
                        </a:rPr>
                        <a:t>Activity</a:t>
                      </a:r>
                      <a:endParaRPr lang="en-US" sz="1200" dirty="0">
                        <a:solidFill>
                          <a:srgbClr val="000000"/>
                        </a:solidFill>
                        <a:effectLst/>
                        <a:latin typeface="Times New Roman" panose="02020603050405020304" pitchFamily="18" charset="0"/>
                        <a:ea typeface="ヒラギノ角ゴ Pro W3"/>
                        <a:cs typeface="Times New Roman" panose="02020603050405020304" pitchFamily="18" charset="0"/>
                      </a:endParaRPr>
                    </a:p>
                  </a:txBody>
                  <a:tcPr marL="68580" marR="68580" marT="0" marB="0"/>
                </a:tc>
                <a:extLst>
                  <a:ext uri="{0D108BD9-81ED-4DB2-BD59-A6C34878D82A}">
                    <a16:rowId xmlns:a16="http://schemas.microsoft.com/office/drawing/2014/main" val="3803550860"/>
                  </a:ext>
                </a:extLst>
              </a:tr>
              <a:tr h="864749">
                <a:tc>
                  <a:txBody>
                    <a:bodyPr/>
                    <a:lstStyle/>
                    <a:p>
                      <a:pPr marL="0" marR="0">
                        <a:spcBef>
                          <a:spcPts val="0"/>
                        </a:spcBef>
                        <a:spcAft>
                          <a:spcPts val="0"/>
                        </a:spcAft>
                      </a:pPr>
                      <a:r>
                        <a:rPr lang="en-US" sz="2400" dirty="0">
                          <a:effectLst/>
                        </a:rPr>
                        <a:t>September 14 - 17</a:t>
                      </a:r>
                      <a:endParaRPr lang="en-US" sz="2400" dirty="0">
                        <a:solidFill>
                          <a:srgbClr val="000000"/>
                        </a:solidFill>
                        <a:effectLst/>
                        <a:latin typeface="Times New Roman" panose="02020603050405020304" pitchFamily="18" charset="0"/>
                        <a:ea typeface="ヒラギノ角ゴ Pro W3"/>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rPr>
                        <a:t>Dissemination of NOFO flyer announcing the 2022/23 AmeriCorps Competitive competition.  NOFO goes live on the NJ DOS website </a:t>
                      </a:r>
                      <a:r>
                        <a:rPr lang="en-US" sz="1600" u="sng" dirty="0">
                          <a:effectLst/>
                          <a:hlinkClick r:id="rId2"/>
                        </a:rPr>
                        <a:t>https://www.state.nj.us/state/volunteer-grant-opportunities.shtml</a:t>
                      </a:r>
                      <a:endParaRPr lang="en-US" sz="1600" dirty="0">
                        <a:solidFill>
                          <a:srgbClr val="000000"/>
                        </a:solidFill>
                        <a:effectLst/>
                        <a:latin typeface="Times New Roman" panose="02020603050405020304" pitchFamily="18" charset="0"/>
                        <a:ea typeface="ヒラギノ角ゴ Pro W3"/>
                        <a:cs typeface="Times New Roman" panose="02020603050405020304" pitchFamily="18" charset="0"/>
                      </a:endParaRPr>
                    </a:p>
                  </a:txBody>
                  <a:tcPr marL="68580" marR="68580" marT="0" marB="0"/>
                </a:tc>
                <a:extLst>
                  <a:ext uri="{0D108BD9-81ED-4DB2-BD59-A6C34878D82A}">
                    <a16:rowId xmlns:a16="http://schemas.microsoft.com/office/drawing/2014/main" val="3154955341"/>
                  </a:ext>
                </a:extLst>
              </a:tr>
              <a:tr h="864749">
                <a:tc>
                  <a:txBody>
                    <a:bodyPr/>
                    <a:lstStyle/>
                    <a:p>
                      <a:pPr marL="0" marR="0">
                        <a:spcBef>
                          <a:spcPts val="0"/>
                        </a:spcBef>
                        <a:spcAft>
                          <a:spcPts val="0"/>
                        </a:spcAft>
                      </a:pPr>
                      <a:r>
                        <a:rPr lang="en-US" sz="2000" dirty="0">
                          <a:effectLst/>
                        </a:rPr>
                        <a:t>October 1</a:t>
                      </a:r>
                      <a:endParaRPr lang="en-US" sz="2000" dirty="0">
                        <a:solidFill>
                          <a:srgbClr val="000000"/>
                        </a:solidFill>
                        <a:effectLst/>
                        <a:latin typeface="Times New Roman" panose="02020603050405020304" pitchFamily="18" charset="0"/>
                        <a:ea typeface="ヒラギノ角ゴ Pro W3"/>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rPr>
                        <a:t>NOFO Technical Assistance Session via ZOOM.  Live at 10:00 am. Link to be sent upon registration.  Session will be recorded and available at the NJ Department of State AmeriCorps grants website.</a:t>
                      </a:r>
                      <a:endParaRPr lang="en-US" sz="1600" dirty="0">
                        <a:solidFill>
                          <a:srgbClr val="000000"/>
                        </a:solidFill>
                        <a:effectLst/>
                        <a:latin typeface="Times New Roman" panose="02020603050405020304" pitchFamily="18" charset="0"/>
                        <a:ea typeface="ヒラギノ角ゴ Pro W3"/>
                        <a:cs typeface="Times New Roman" panose="02020603050405020304" pitchFamily="18" charset="0"/>
                      </a:endParaRPr>
                    </a:p>
                  </a:txBody>
                  <a:tcPr marL="68580" marR="68580" marT="0" marB="0"/>
                </a:tc>
                <a:extLst>
                  <a:ext uri="{0D108BD9-81ED-4DB2-BD59-A6C34878D82A}">
                    <a16:rowId xmlns:a16="http://schemas.microsoft.com/office/drawing/2014/main" val="350530753"/>
                  </a:ext>
                </a:extLst>
              </a:tr>
              <a:tr h="864749">
                <a:tc>
                  <a:txBody>
                    <a:bodyPr/>
                    <a:lstStyle/>
                    <a:p>
                      <a:pPr marL="0" marR="0">
                        <a:spcBef>
                          <a:spcPts val="0"/>
                        </a:spcBef>
                        <a:spcAft>
                          <a:spcPts val="0"/>
                        </a:spcAft>
                      </a:pPr>
                      <a:r>
                        <a:rPr lang="en-US" sz="2000" dirty="0">
                          <a:effectLst/>
                        </a:rPr>
                        <a:t>October 5 </a:t>
                      </a:r>
                      <a:endParaRPr lang="en-US" sz="2000" dirty="0">
                        <a:solidFill>
                          <a:srgbClr val="000000"/>
                        </a:solidFill>
                        <a:effectLst/>
                        <a:latin typeface="Times New Roman" panose="02020603050405020304" pitchFamily="18" charset="0"/>
                        <a:ea typeface="ヒラギノ角ゴ Pro W3"/>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rPr>
                        <a:t>Technical Assistance Session on Theory of Change, Evidence, Logic Models and Performance Measures via ZOOM.  10:00 am.  Link to be sent upon registration.</a:t>
                      </a:r>
                      <a:endParaRPr lang="en-US" sz="1600" dirty="0">
                        <a:solidFill>
                          <a:srgbClr val="000000"/>
                        </a:solidFill>
                        <a:effectLst/>
                        <a:latin typeface="Times New Roman" panose="02020603050405020304" pitchFamily="18" charset="0"/>
                        <a:ea typeface="ヒラギノ角ゴ Pro W3"/>
                        <a:cs typeface="Times New Roman" panose="02020603050405020304" pitchFamily="18" charset="0"/>
                      </a:endParaRPr>
                    </a:p>
                  </a:txBody>
                  <a:tcPr marL="68580" marR="68580" marT="0" marB="0"/>
                </a:tc>
                <a:extLst>
                  <a:ext uri="{0D108BD9-81ED-4DB2-BD59-A6C34878D82A}">
                    <a16:rowId xmlns:a16="http://schemas.microsoft.com/office/drawing/2014/main" val="1813938642"/>
                  </a:ext>
                </a:extLst>
              </a:tr>
              <a:tr h="576499">
                <a:tc>
                  <a:txBody>
                    <a:bodyPr/>
                    <a:lstStyle/>
                    <a:p>
                      <a:pPr marL="0" marR="0">
                        <a:spcBef>
                          <a:spcPts val="0"/>
                        </a:spcBef>
                        <a:spcAft>
                          <a:spcPts val="0"/>
                        </a:spcAft>
                      </a:pPr>
                      <a:r>
                        <a:rPr lang="en-US" sz="2000" dirty="0">
                          <a:effectLst/>
                        </a:rPr>
                        <a:t>November 3</a:t>
                      </a:r>
                      <a:endParaRPr lang="en-US" sz="2000" dirty="0">
                        <a:solidFill>
                          <a:srgbClr val="000000"/>
                        </a:solidFill>
                        <a:effectLst/>
                        <a:latin typeface="Times New Roman" panose="02020603050405020304" pitchFamily="18" charset="0"/>
                        <a:ea typeface="ヒラギノ角ゴ Pro W3"/>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rPr>
                        <a:t>Notice of Intent to Apply due to Commission: click here for </a:t>
                      </a:r>
                      <a:r>
                        <a:rPr lang="en-US" sz="1600" u="sng" dirty="0">
                          <a:effectLst/>
                          <a:hlinkClick r:id="rId3"/>
                        </a:rPr>
                        <a:t>Notice of Intent to Apply form</a:t>
                      </a:r>
                      <a:endParaRPr lang="en-US" sz="1600" dirty="0">
                        <a:solidFill>
                          <a:srgbClr val="000000"/>
                        </a:solidFill>
                        <a:effectLst/>
                        <a:latin typeface="Times New Roman" panose="02020603050405020304" pitchFamily="18" charset="0"/>
                        <a:ea typeface="ヒラギノ角ゴ Pro W3"/>
                        <a:cs typeface="Times New Roman" panose="02020603050405020304" pitchFamily="18" charset="0"/>
                      </a:endParaRPr>
                    </a:p>
                  </a:txBody>
                  <a:tcPr marL="68580" marR="68580" marT="0" marB="0"/>
                </a:tc>
                <a:extLst>
                  <a:ext uri="{0D108BD9-81ED-4DB2-BD59-A6C34878D82A}">
                    <a16:rowId xmlns:a16="http://schemas.microsoft.com/office/drawing/2014/main" val="3842727890"/>
                  </a:ext>
                </a:extLst>
              </a:tr>
              <a:tr h="288250">
                <a:tc>
                  <a:txBody>
                    <a:bodyPr/>
                    <a:lstStyle/>
                    <a:p>
                      <a:pPr marL="0" marR="0">
                        <a:spcBef>
                          <a:spcPts val="0"/>
                        </a:spcBef>
                        <a:spcAft>
                          <a:spcPts val="0"/>
                        </a:spcAft>
                      </a:pPr>
                      <a:r>
                        <a:rPr lang="en-US" sz="2000" dirty="0">
                          <a:effectLst/>
                        </a:rPr>
                        <a:t>November 16</a:t>
                      </a:r>
                      <a:endParaRPr lang="en-US" sz="2000" dirty="0">
                        <a:solidFill>
                          <a:srgbClr val="000000"/>
                        </a:solidFill>
                        <a:effectLst/>
                        <a:latin typeface="Times New Roman" panose="02020603050405020304" pitchFamily="18" charset="0"/>
                        <a:ea typeface="ヒラギノ角ゴ Pro W3"/>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rPr>
                        <a:t>Competitive applications due to Commission on </a:t>
                      </a:r>
                      <a:r>
                        <a:rPr lang="en-US" sz="1600" dirty="0" err="1">
                          <a:effectLst/>
                        </a:rPr>
                        <a:t>eGrants</a:t>
                      </a:r>
                      <a:r>
                        <a:rPr lang="en-US" sz="1600" dirty="0">
                          <a:effectLst/>
                        </a:rPr>
                        <a:t> by 4:00 pm.</a:t>
                      </a:r>
                      <a:endParaRPr lang="en-US" sz="1600" dirty="0">
                        <a:solidFill>
                          <a:srgbClr val="000000"/>
                        </a:solidFill>
                        <a:effectLst/>
                        <a:latin typeface="Times New Roman" panose="02020603050405020304" pitchFamily="18" charset="0"/>
                        <a:ea typeface="ヒラギノ角ゴ Pro W3"/>
                        <a:cs typeface="Times New Roman" panose="02020603050405020304" pitchFamily="18" charset="0"/>
                      </a:endParaRPr>
                    </a:p>
                  </a:txBody>
                  <a:tcPr marL="68580" marR="68580" marT="0" marB="0"/>
                </a:tc>
                <a:extLst>
                  <a:ext uri="{0D108BD9-81ED-4DB2-BD59-A6C34878D82A}">
                    <a16:rowId xmlns:a16="http://schemas.microsoft.com/office/drawing/2014/main" val="768087008"/>
                  </a:ext>
                </a:extLst>
              </a:tr>
              <a:tr h="288250">
                <a:tc>
                  <a:txBody>
                    <a:bodyPr/>
                    <a:lstStyle/>
                    <a:p>
                      <a:pPr marL="0" marR="0">
                        <a:spcBef>
                          <a:spcPts val="0"/>
                        </a:spcBef>
                        <a:spcAft>
                          <a:spcPts val="0"/>
                        </a:spcAft>
                      </a:pPr>
                      <a:r>
                        <a:rPr lang="en-US" sz="2000" dirty="0">
                          <a:effectLst/>
                        </a:rPr>
                        <a:t>November 29</a:t>
                      </a:r>
                      <a:endParaRPr lang="en-US" sz="2000" dirty="0">
                        <a:solidFill>
                          <a:srgbClr val="000000"/>
                        </a:solidFill>
                        <a:effectLst/>
                        <a:latin typeface="Times New Roman" panose="02020603050405020304" pitchFamily="18" charset="0"/>
                        <a:ea typeface="ヒラギノ角ゴ Pro W3"/>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rPr>
                        <a:t>Staff review of applications and budgets are begun</a:t>
                      </a:r>
                      <a:endParaRPr lang="en-US" sz="1600" dirty="0">
                        <a:solidFill>
                          <a:srgbClr val="000000"/>
                        </a:solidFill>
                        <a:effectLst/>
                        <a:latin typeface="Times New Roman" panose="02020603050405020304" pitchFamily="18" charset="0"/>
                        <a:ea typeface="ヒラギノ角ゴ Pro W3"/>
                        <a:cs typeface="Times New Roman" panose="02020603050405020304" pitchFamily="18" charset="0"/>
                      </a:endParaRPr>
                    </a:p>
                  </a:txBody>
                  <a:tcPr marL="68580" marR="68580" marT="0" marB="0"/>
                </a:tc>
                <a:extLst>
                  <a:ext uri="{0D108BD9-81ED-4DB2-BD59-A6C34878D82A}">
                    <a16:rowId xmlns:a16="http://schemas.microsoft.com/office/drawing/2014/main" val="983588613"/>
                  </a:ext>
                </a:extLst>
              </a:tr>
              <a:tr h="288250">
                <a:tc>
                  <a:txBody>
                    <a:bodyPr/>
                    <a:lstStyle/>
                    <a:p>
                      <a:pPr marL="0" marR="0">
                        <a:spcBef>
                          <a:spcPts val="0"/>
                        </a:spcBef>
                        <a:spcAft>
                          <a:spcPts val="0"/>
                        </a:spcAft>
                      </a:pPr>
                      <a:r>
                        <a:rPr lang="en-US" sz="2000" dirty="0">
                          <a:effectLst/>
                        </a:rPr>
                        <a:t>December 2 or 3</a:t>
                      </a:r>
                      <a:endParaRPr lang="en-US" sz="2000" dirty="0">
                        <a:solidFill>
                          <a:srgbClr val="000000"/>
                        </a:solidFill>
                        <a:effectLst/>
                        <a:latin typeface="Times New Roman" panose="02020603050405020304" pitchFamily="18" charset="0"/>
                        <a:ea typeface="ヒラギノ角ゴ Pro W3"/>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rPr>
                        <a:t>Reader Arena Session via ZOOM.  Arena scores and final rankings.</a:t>
                      </a:r>
                      <a:endParaRPr lang="en-US" sz="1600" dirty="0">
                        <a:solidFill>
                          <a:srgbClr val="000000"/>
                        </a:solidFill>
                        <a:effectLst/>
                        <a:latin typeface="Times New Roman" panose="02020603050405020304" pitchFamily="18" charset="0"/>
                        <a:ea typeface="ヒラギノ角ゴ Pro W3"/>
                        <a:cs typeface="Times New Roman" panose="02020603050405020304" pitchFamily="18" charset="0"/>
                      </a:endParaRPr>
                    </a:p>
                  </a:txBody>
                  <a:tcPr marL="68580" marR="68580" marT="0" marB="0"/>
                </a:tc>
                <a:extLst>
                  <a:ext uri="{0D108BD9-81ED-4DB2-BD59-A6C34878D82A}">
                    <a16:rowId xmlns:a16="http://schemas.microsoft.com/office/drawing/2014/main" val="3037020925"/>
                  </a:ext>
                </a:extLst>
              </a:tr>
              <a:tr h="576499">
                <a:tc>
                  <a:txBody>
                    <a:bodyPr/>
                    <a:lstStyle/>
                    <a:p>
                      <a:pPr marL="0" marR="0">
                        <a:spcBef>
                          <a:spcPts val="0"/>
                        </a:spcBef>
                        <a:spcAft>
                          <a:spcPts val="0"/>
                        </a:spcAft>
                      </a:pPr>
                      <a:r>
                        <a:rPr lang="en-US" sz="2000" dirty="0">
                          <a:effectLst/>
                        </a:rPr>
                        <a:t>December 6 or 7</a:t>
                      </a:r>
                      <a:endParaRPr lang="en-US" sz="2000" dirty="0">
                        <a:solidFill>
                          <a:srgbClr val="000000"/>
                        </a:solidFill>
                        <a:effectLst/>
                        <a:latin typeface="Times New Roman" panose="02020603050405020304" pitchFamily="18" charset="0"/>
                        <a:ea typeface="ヒラギノ角ゴ Pro W3"/>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rPr>
                        <a:t>Notification of applicants selected and Reader revisions requested for applications recommended for funding</a:t>
                      </a:r>
                      <a:endParaRPr lang="en-US" sz="1600" dirty="0">
                        <a:solidFill>
                          <a:srgbClr val="000000"/>
                        </a:solidFill>
                        <a:effectLst/>
                        <a:latin typeface="Times New Roman" panose="02020603050405020304" pitchFamily="18" charset="0"/>
                        <a:ea typeface="ヒラギノ角ゴ Pro W3"/>
                        <a:cs typeface="Times New Roman" panose="02020603050405020304" pitchFamily="18" charset="0"/>
                      </a:endParaRPr>
                    </a:p>
                  </a:txBody>
                  <a:tcPr marL="68580" marR="68580" marT="0" marB="0"/>
                </a:tc>
                <a:extLst>
                  <a:ext uri="{0D108BD9-81ED-4DB2-BD59-A6C34878D82A}">
                    <a16:rowId xmlns:a16="http://schemas.microsoft.com/office/drawing/2014/main" val="4088841294"/>
                  </a:ext>
                </a:extLst>
              </a:tr>
              <a:tr h="314454">
                <a:tc>
                  <a:txBody>
                    <a:bodyPr/>
                    <a:lstStyle/>
                    <a:p>
                      <a:pPr marL="0" marR="0">
                        <a:spcBef>
                          <a:spcPts val="0"/>
                        </a:spcBef>
                        <a:spcAft>
                          <a:spcPts val="0"/>
                        </a:spcAft>
                      </a:pPr>
                      <a:r>
                        <a:rPr lang="en-US" sz="2000" dirty="0">
                          <a:effectLst/>
                        </a:rPr>
                        <a:t>December 16 &amp; 17 </a:t>
                      </a:r>
                      <a:endParaRPr lang="en-US" sz="2000" dirty="0">
                        <a:solidFill>
                          <a:srgbClr val="000000"/>
                        </a:solidFill>
                        <a:effectLst/>
                        <a:latin typeface="Times New Roman" panose="02020603050405020304" pitchFamily="18" charset="0"/>
                        <a:ea typeface="ヒラギノ角ゴ Pro W3"/>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rPr>
                        <a:t>Final staff review on revisions</a:t>
                      </a:r>
                      <a:endParaRPr lang="en-US" sz="1600" dirty="0">
                        <a:solidFill>
                          <a:srgbClr val="000000"/>
                        </a:solidFill>
                        <a:effectLst/>
                        <a:latin typeface="Times New Roman" panose="02020603050405020304" pitchFamily="18" charset="0"/>
                        <a:ea typeface="ヒラギノ角ゴ Pro W3"/>
                        <a:cs typeface="Times New Roman" panose="02020603050405020304" pitchFamily="18" charset="0"/>
                      </a:endParaRPr>
                    </a:p>
                  </a:txBody>
                  <a:tcPr marL="68580" marR="68580" marT="0" marB="0"/>
                </a:tc>
                <a:extLst>
                  <a:ext uri="{0D108BD9-81ED-4DB2-BD59-A6C34878D82A}">
                    <a16:rowId xmlns:a16="http://schemas.microsoft.com/office/drawing/2014/main" val="3565920808"/>
                  </a:ext>
                </a:extLst>
              </a:tr>
              <a:tr h="288250">
                <a:tc>
                  <a:txBody>
                    <a:bodyPr/>
                    <a:lstStyle/>
                    <a:p>
                      <a:pPr marL="0" marR="0">
                        <a:spcBef>
                          <a:spcPts val="0"/>
                        </a:spcBef>
                        <a:spcAft>
                          <a:spcPts val="0"/>
                        </a:spcAft>
                      </a:pPr>
                      <a:r>
                        <a:rPr lang="en-US" sz="2000" dirty="0">
                          <a:effectLst/>
                        </a:rPr>
                        <a:t>December 21</a:t>
                      </a:r>
                      <a:endParaRPr lang="en-US" sz="2000" dirty="0">
                        <a:solidFill>
                          <a:srgbClr val="000000"/>
                        </a:solidFill>
                        <a:effectLst/>
                        <a:latin typeface="Times New Roman" panose="02020603050405020304" pitchFamily="18" charset="0"/>
                        <a:ea typeface="ヒラギノ角ゴ Pro W3"/>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rPr>
                        <a:t>Commission board vote on selected applicants</a:t>
                      </a:r>
                      <a:endParaRPr lang="en-US" sz="1600" dirty="0">
                        <a:solidFill>
                          <a:srgbClr val="000000"/>
                        </a:solidFill>
                        <a:effectLst/>
                        <a:latin typeface="Times New Roman" panose="02020603050405020304" pitchFamily="18" charset="0"/>
                        <a:ea typeface="ヒラギノ角ゴ Pro W3"/>
                        <a:cs typeface="Times New Roman" panose="02020603050405020304" pitchFamily="18" charset="0"/>
                      </a:endParaRPr>
                    </a:p>
                  </a:txBody>
                  <a:tcPr marL="68580" marR="68580" marT="0" marB="0"/>
                </a:tc>
                <a:extLst>
                  <a:ext uri="{0D108BD9-81ED-4DB2-BD59-A6C34878D82A}">
                    <a16:rowId xmlns:a16="http://schemas.microsoft.com/office/drawing/2014/main" val="2086290114"/>
                  </a:ext>
                </a:extLst>
              </a:tr>
              <a:tr h="288250">
                <a:tc>
                  <a:txBody>
                    <a:bodyPr/>
                    <a:lstStyle/>
                    <a:p>
                      <a:pPr marL="0" marR="0">
                        <a:spcBef>
                          <a:spcPts val="0"/>
                        </a:spcBef>
                        <a:spcAft>
                          <a:spcPts val="0"/>
                        </a:spcAft>
                      </a:pPr>
                      <a:r>
                        <a:rPr lang="en-US" sz="2000" dirty="0">
                          <a:effectLst/>
                        </a:rPr>
                        <a:t>December 30 </a:t>
                      </a:r>
                      <a:endParaRPr lang="en-US" sz="2000" dirty="0">
                        <a:solidFill>
                          <a:srgbClr val="000000"/>
                        </a:solidFill>
                        <a:effectLst/>
                        <a:latin typeface="Times New Roman" panose="02020603050405020304" pitchFamily="18" charset="0"/>
                        <a:ea typeface="ヒラギノ角ゴ Pro W3"/>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rPr>
                        <a:t>NJ Commission target date for submission of Competitive package to AmeriCorps. </a:t>
                      </a:r>
                      <a:endParaRPr lang="en-US" sz="1600" dirty="0">
                        <a:solidFill>
                          <a:srgbClr val="000000"/>
                        </a:solidFill>
                        <a:effectLst/>
                        <a:latin typeface="Times New Roman" panose="02020603050405020304" pitchFamily="18" charset="0"/>
                        <a:ea typeface="ヒラギノ角ゴ Pro W3"/>
                        <a:cs typeface="Times New Roman" panose="02020603050405020304" pitchFamily="18" charset="0"/>
                      </a:endParaRPr>
                    </a:p>
                  </a:txBody>
                  <a:tcPr marL="68580" marR="68580" marT="0" marB="0"/>
                </a:tc>
                <a:extLst>
                  <a:ext uri="{0D108BD9-81ED-4DB2-BD59-A6C34878D82A}">
                    <a16:rowId xmlns:a16="http://schemas.microsoft.com/office/drawing/2014/main" val="2498932333"/>
                  </a:ext>
                </a:extLst>
              </a:tr>
            </a:tbl>
          </a:graphicData>
        </a:graphic>
      </p:graphicFrame>
    </p:spTree>
    <p:extLst>
      <p:ext uri="{BB962C8B-B14F-4D97-AF65-F5344CB8AC3E}">
        <p14:creationId xmlns:p14="http://schemas.microsoft.com/office/powerpoint/2010/main" val="25086171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9D5D91A-4DF5-4A1C-851B-0E80203A5C67}"/>
              </a:ext>
            </a:extLst>
          </p:cNvPr>
          <p:cNvSpPr txBox="1"/>
          <p:nvPr/>
        </p:nvSpPr>
        <p:spPr>
          <a:xfrm>
            <a:off x="381000" y="457200"/>
            <a:ext cx="4572000" cy="830997"/>
          </a:xfrm>
          <a:prstGeom prst="rect">
            <a:avLst/>
          </a:prstGeom>
          <a:noFill/>
        </p:spPr>
        <p:txBody>
          <a:bodyPr wrap="square">
            <a:spAutoFit/>
          </a:bodyPr>
          <a:lstStyle/>
          <a:p>
            <a:r>
              <a:rPr kumimoji="0" lang="en-US" sz="4800" b="0" i="0" u="none" strike="noStrike" kern="1200" cap="none" spc="-5" normalizeH="0" baseline="0" noProof="0" dirty="0">
                <a:ln>
                  <a:noFill/>
                </a:ln>
                <a:solidFill>
                  <a:srgbClr val="000000">
                    <a:lumMod val="75000"/>
                    <a:lumOff val="25000"/>
                  </a:srgbClr>
                </a:solidFill>
                <a:effectLst/>
                <a:uLnTx/>
                <a:uFillTx/>
                <a:latin typeface="Calibri Light" panose="020F0302020204030204"/>
                <a:ea typeface="+mj-ea"/>
                <a:cs typeface="+mj-cs"/>
              </a:rPr>
              <a:t>NOFO</a:t>
            </a:r>
            <a:r>
              <a:rPr kumimoji="0" lang="en-US" sz="4800" b="0" i="0" u="none" strike="noStrike" kern="1200" cap="none" spc="-155" normalizeH="0" baseline="0" noProof="0" dirty="0">
                <a:ln>
                  <a:noFill/>
                </a:ln>
                <a:solidFill>
                  <a:srgbClr val="000000">
                    <a:lumMod val="75000"/>
                    <a:lumOff val="25000"/>
                  </a:srgbClr>
                </a:solidFill>
                <a:effectLst/>
                <a:uLnTx/>
                <a:uFillTx/>
                <a:latin typeface="Calibri Light" panose="020F0302020204030204"/>
                <a:ea typeface="+mj-ea"/>
                <a:cs typeface="+mj-cs"/>
              </a:rPr>
              <a:t> </a:t>
            </a:r>
            <a:r>
              <a:rPr kumimoji="0" lang="en-US" sz="4800" b="0" i="0" u="none" strike="noStrike" kern="1200" cap="none" spc="-5" normalizeH="0" baseline="0" noProof="0" dirty="0">
                <a:ln>
                  <a:noFill/>
                </a:ln>
                <a:solidFill>
                  <a:srgbClr val="000000">
                    <a:lumMod val="75000"/>
                    <a:lumOff val="25000"/>
                  </a:srgbClr>
                </a:solidFill>
                <a:effectLst/>
                <a:uLnTx/>
                <a:uFillTx/>
                <a:latin typeface="Calibri Light" panose="020F0302020204030204"/>
                <a:ea typeface="+mj-ea"/>
                <a:cs typeface="+mj-cs"/>
              </a:rPr>
              <a:t>Sections</a:t>
            </a:r>
            <a:endParaRPr lang="en-US" dirty="0"/>
          </a:p>
        </p:txBody>
      </p:sp>
      <p:sp>
        <p:nvSpPr>
          <p:cNvPr id="5" name="TextBox 4">
            <a:extLst>
              <a:ext uri="{FF2B5EF4-FFF2-40B4-BE49-F238E27FC236}">
                <a16:creationId xmlns:a16="http://schemas.microsoft.com/office/drawing/2014/main" id="{827BBF76-18BE-4622-A05B-2B5DDF41E77A}"/>
              </a:ext>
            </a:extLst>
          </p:cNvPr>
          <p:cNvSpPr txBox="1"/>
          <p:nvPr/>
        </p:nvSpPr>
        <p:spPr>
          <a:xfrm>
            <a:off x="349956" y="1447800"/>
            <a:ext cx="8686800" cy="4570482"/>
          </a:xfrm>
          <a:prstGeom prst="rect">
            <a:avLst/>
          </a:prstGeom>
          <a:noFill/>
        </p:spPr>
        <p:txBody>
          <a:bodyPr wrap="square">
            <a:spAutoFit/>
          </a:bodyPr>
          <a:lstStyle/>
          <a:p>
            <a:pPr marL="299085" marR="5080" lvl="0" indent="-287020" algn="l" defTabSz="457200" rtl="0" eaLnBrk="1" fontAlgn="auto" latinLnBrk="0" hangingPunct="1">
              <a:lnSpc>
                <a:spcPct val="100000"/>
              </a:lnSpc>
              <a:spcBef>
                <a:spcPts val="105"/>
              </a:spcBef>
              <a:spcAft>
                <a:spcPts val="0"/>
              </a:spcAft>
              <a:buClrTx/>
              <a:buSzPct val="145312"/>
              <a:buFont typeface="Arial"/>
              <a:buChar char="•"/>
              <a:tabLst>
                <a:tab pos="299720" algn="l"/>
              </a:tabLst>
              <a:defRPr/>
            </a:pPr>
            <a:r>
              <a:rPr kumimoji="0" lang="en-US" sz="3200" b="0" i="0" u="none" strike="noStrike" kern="1200" cap="none" spc="-5" normalizeH="0" baseline="0" noProof="0" dirty="0">
                <a:ln>
                  <a:noFill/>
                </a:ln>
                <a:solidFill>
                  <a:srgbClr val="8D1414"/>
                </a:solidFill>
                <a:effectLst/>
                <a:uLnTx/>
                <a:uFillTx/>
                <a:latin typeface="Corbel"/>
                <a:ea typeface="+mn-ea"/>
                <a:cs typeface="Corbel"/>
              </a:rPr>
              <a:t>Section</a:t>
            </a:r>
            <a:r>
              <a:rPr kumimoji="0" lang="en-US" sz="3200" b="0" i="0" u="none" strike="noStrike" kern="1200" cap="none" spc="-20" normalizeH="0" baseline="0" noProof="0" dirty="0">
                <a:ln>
                  <a:noFill/>
                </a:ln>
                <a:solidFill>
                  <a:srgbClr val="8D1414"/>
                </a:solidFill>
                <a:effectLst/>
                <a:uLnTx/>
                <a:uFillTx/>
                <a:latin typeface="Corbel"/>
                <a:ea typeface="+mn-ea"/>
                <a:cs typeface="Corbel"/>
              </a:rPr>
              <a:t> </a:t>
            </a:r>
            <a:r>
              <a:rPr kumimoji="0" lang="en-US" sz="3200" b="0" i="0" u="none" strike="noStrike" kern="1200" cap="none" spc="0" normalizeH="0" baseline="0" noProof="0" dirty="0">
                <a:ln>
                  <a:noFill/>
                </a:ln>
                <a:solidFill>
                  <a:srgbClr val="8D1414"/>
                </a:solidFill>
                <a:effectLst/>
                <a:uLnTx/>
                <a:uFillTx/>
                <a:latin typeface="Corbel"/>
                <a:ea typeface="+mn-ea"/>
                <a:cs typeface="Corbel"/>
              </a:rPr>
              <a:t>I:</a:t>
            </a:r>
            <a:r>
              <a:rPr kumimoji="0" lang="en-US" sz="3200" b="0" i="0" u="none" strike="noStrike" kern="1200" cap="none" spc="10" normalizeH="0" baseline="0" noProof="0" dirty="0">
                <a:ln>
                  <a:noFill/>
                </a:ln>
                <a:solidFill>
                  <a:srgbClr val="8D1414"/>
                </a:solidFill>
                <a:effectLst/>
                <a:uLnTx/>
                <a:uFillTx/>
                <a:latin typeface="Corbel"/>
                <a:ea typeface="+mn-ea"/>
                <a:cs typeface="Corbel"/>
              </a:rPr>
              <a:t> </a:t>
            </a:r>
            <a:r>
              <a:rPr kumimoji="0" lang="en-US" sz="3200" b="0" i="0" u="none" strike="noStrike" kern="1200" cap="none" spc="0" normalizeH="0" baseline="0" noProof="0" dirty="0">
                <a:ln>
                  <a:noFill/>
                </a:ln>
                <a:solidFill>
                  <a:srgbClr val="8D1414"/>
                </a:solidFill>
                <a:effectLst/>
                <a:uLnTx/>
                <a:uFillTx/>
                <a:latin typeface="Corbel"/>
                <a:ea typeface="+mn-ea"/>
                <a:cs typeface="Corbel"/>
              </a:rPr>
              <a:t>NJ</a:t>
            </a:r>
            <a:r>
              <a:rPr kumimoji="0" lang="en-US" sz="3200" b="0" i="0" u="none" strike="noStrike" kern="1200" cap="none" spc="-130" normalizeH="0" baseline="0" noProof="0" dirty="0">
                <a:ln>
                  <a:noFill/>
                </a:ln>
                <a:solidFill>
                  <a:srgbClr val="8D1414"/>
                </a:solidFill>
                <a:effectLst/>
                <a:uLnTx/>
                <a:uFillTx/>
                <a:latin typeface="Corbel"/>
                <a:ea typeface="+mn-ea"/>
                <a:cs typeface="Corbel"/>
              </a:rPr>
              <a:t> </a:t>
            </a:r>
            <a:r>
              <a:rPr kumimoji="0" lang="en-US" sz="3200" b="0" i="0" u="none" strike="noStrike" kern="1200" cap="none" spc="-5" normalizeH="0" baseline="0" noProof="0" dirty="0">
                <a:ln>
                  <a:noFill/>
                </a:ln>
                <a:solidFill>
                  <a:srgbClr val="8D1414"/>
                </a:solidFill>
                <a:effectLst/>
                <a:uLnTx/>
                <a:uFillTx/>
                <a:latin typeface="Corbel"/>
                <a:ea typeface="+mn-ea"/>
                <a:cs typeface="Corbel"/>
              </a:rPr>
              <a:t>Commission</a:t>
            </a:r>
            <a:r>
              <a:rPr kumimoji="0" lang="en-US" sz="3200" b="0" i="0" u="none" strike="noStrike" kern="1200" cap="none" spc="-114" normalizeH="0" baseline="0" noProof="0" dirty="0">
                <a:ln>
                  <a:noFill/>
                </a:ln>
                <a:solidFill>
                  <a:srgbClr val="8D1414"/>
                </a:solidFill>
                <a:effectLst/>
                <a:uLnTx/>
                <a:uFillTx/>
                <a:latin typeface="Corbel"/>
                <a:ea typeface="+mn-ea"/>
                <a:cs typeface="Corbel"/>
              </a:rPr>
              <a:t> </a:t>
            </a:r>
            <a:r>
              <a:rPr kumimoji="0" lang="en-US" sz="3200" b="0" i="0" u="none" strike="noStrike" kern="1200" cap="none" spc="-5" normalizeH="0" baseline="0" noProof="0" dirty="0">
                <a:ln>
                  <a:noFill/>
                </a:ln>
                <a:solidFill>
                  <a:srgbClr val="8D1414"/>
                </a:solidFill>
                <a:effectLst/>
                <a:uLnTx/>
                <a:uFillTx/>
                <a:latin typeface="Corbel"/>
                <a:ea typeface="+mn-ea"/>
                <a:cs typeface="Corbel"/>
              </a:rPr>
              <a:t>Grant</a:t>
            </a:r>
            <a:r>
              <a:rPr kumimoji="0" lang="en-US" sz="3200" b="0" i="0" u="none" strike="noStrike" kern="1200" cap="none" spc="5" normalizeH="0" baseline="0" noProof="0" dirty="0">
                <a:ln>
                  <a:noFill/>
                </a:ln>
                <a:solidFill>
                  <a:srgbClr val="8D1414"/>
                </a:solidFill>
                <a:effectLst/>
                <a:uLnTx/>
                <a:uFillTx/>
                <a:latin typeface="Corbel"/>
                <a:ea typeface="+mn-ea"/>
                <a:cs typeface="Corbel"/>
              </a:rPr>
              <a:t> </a:t>
            </a:r>
            <a:r>
              <a:rPr kumimoji="0" lang="en-US" sz="3200" b="0" i="0" u="none" strike="noStrike" kern="1200" cap="none" spc="-5" normalizeH="0" baseline="0" noProof="0" dirty="0">
                <a:ln>
                  <a:noFill/>
                </a:ln>
                <a:solidFill>
                  <a:srgbClr val="8D1414"/>
                </a:solidFill>
                <a:effectLst/>
                <a:uLnTx/>
                <a:uFillTx/>
                <a:latin typeface="Corbel"/>
                <a:ea typeface="+mn-ea"/>
                <a:cs typeface="Corbel"/>
              </a:rPr>
              <a:t>Information </a:t>
            </a:r>
            <a:r>
              <a:rPr kumimoji="0" lang="en-US" sz="3200" b="0" i="0" u="none" strike="noStrike" kern="1200" cap="none" spc="-625" normalizeH="0" baseline="0" noProof="0" dirty="0">
                <a:ln>
                  <a:noFill/>
                </a:ln>
                <a:solidFill>
                  <a:srgbClr val="8D1414"/>
                </a:solidFill>
                <a:effectLst/>
                <a:uLnTx/>
                <a:uFillTx/>
                <a:latin typeface="Corbel"/>
                <a:ea typeface="+mn-ea"/>
                <a:cs typeface="Corbel"/>
              </a:rPr>
              <a:t> </a:t>
            </a:r>
            <a:r>
              <a:rPr kumimoji="0" lang="en-US" sz="3200" b="0" i="0" u="none" strike="noStrike" kern="1200" cap="none" spc="0" normalizeH="0" baseline="0" noProof="0" dirty="0">
                <a:ln>
                  <a:noFill/>
                </a:ln>
                <a:solidFill>
                  <a:srgbClr val="8D1414"/>
                </a:solidFill>
                <a:effectLst/>
                <a:uLnTx/>
                <a:uFillTx/>
                <a:latin typeface="Corbel"/>
                <a:ea typeface="+mn-ea"/>
                <a:cs typeface="Corbel"/>
              </a:rPr>
              <a:t>and</a:t>
            </a:r>
            <a:r>
              <a:rPr kumimoji="0" lang="en-US" sz="3200" b="0" i="0" u="none" strike="noStrike" kern="1200" cap="none" spc="-254" normalizeH="0" baseline="0" noProof="0" dirty="0">
                <a:ln>
                  <a:noFill/>
                </a:ln>
                <a:solidFill>
                  <a:srgbClr val="8D1414"/>
                </a:solidFill>
                <a:effectLst/>
                <a:uLnTx/>
                <a:uFillTx/>
                <a:latin typeface="Corbel"/>
                <a:ea typeface="+mn-ea"/>
                <a:cs typeface="Corbel"/>
              </a:rPr>
              <a:t> </a:t>
            </a:r>
            <a:r>
              <a:rPr kumimoji="0" lang="en-US" sz="3200" b="0" i="0" u="none" strike="noStrike" kern="1200" cap="none" spc="0" normalizeH="0" baseline="0" noProof="0" dirty="0">
                <a:ln>
                  <a:noFill/>
                </a:ln>
                <a:solidFill>
                  <a:srgbClr val="8D1414"/>
                </a:solidFill>
                <a:effectLst/>
                <a:uLnTx/>
                <a:uFillTx/>
                <a:latin typeface="Corbel"/>
                <a:ea typeface="+mn-ea"/>
                <a:cs typeface="Corbel"/>
              </a:rPr>
              <a:t>Timelines</a:t>
            </a:r>
            <a:endParaRPr kumimoji="0" lang="en-US" sz="3200" b="0" i="0" u="none" strike="noStrike" kern="1200" cap="none" spc="0" normalizeH="0" baseline="0" noProof="0" dirty="0">
              <a:ln>
                <a:noFill/>
              </a:ln>
              <a:solidFill>
                <a:srgbClr val="000000"/>
              </a:solidFill>
              <a:effectLst/>
              <a:uLnTx/>
              <a:uFillTx/>
              <a:latin typeface="Corbel"/>
              <a:ea typeface="+mn-ea"/>
              <a:cs typeface="Corbel"/>
            </a:endParaRPr>
          </a:p>
          <a:p>
            <a:pPr marL="299085" marR="833755" lvl="0" indent="-287020" algn="l" defTabSz="457200" rtl="0" eaLnBrk="1" fontAlgn="auto" latinLnBrk="0" hangingPunct="1">
              <a:lnSpc>
                <a:spcPct val="100000"/>
              </a:lnSpc>
              <a:spcBef>
                <a:spcPts val="1365"/>
              </a:spcBef>
              <a:spcAft>
                <a:spcPts val="0"/>
              </a:spcAft>
              <a:buClr>
                <a:srgbClr val="8D1414"/>
              </a:buClr>
              <a:buSzPct val="145312"/>
              <a:buFont typeface="Arial"/>
              <a:buChar char="•"/>
              <a:tabLst>
                <a:tab pos="299720" algn="l"/>
              </a:tabLst>
              <a:defRPr/>
            </a:pPr>
            <a:r>
              <a:rPr kumimoji="0" lang="en-US" sz="3200" b="0" i="0" u="none" strike="noStrike" kern="1200" cap="none" spc="-5" normalizeH="0" baseline="0" noProof="0" dirty="0">
                <a:ln>
                  <a:noFill/>
                </a:ln>
                <a:solidFill>
                  <a:srgbClr val="459381"/>
                </a:solidFill>
                <a:effectLst/>
                <a:uLnTx/>
                <a:uFillTx/>
                <a:latin typeface="Corbel"/>
                <a:ea typeface="+mn-ea"/>
                <a:cs typeface="Corbel"/>
              </a:rPr>
              <a:t>Section</a:t>
            </a:r>
            <a:r>
              <a:rPr kumimoji="0" lang="en-US" sz="3200" b="0" i="0" u="none" strike="noStrike" kern="1200" cap="none" spc="-35" normalizeH="0" baseline="0" noProof="0" dirty="0">
                <a:ln>
                  <a:noFill/>
                </a:ln>
                <a:solidFill>
                  <a:srgbClr val="459381"/>
                </a:solidFill>
                <a:effectLst/>
                <a:uLnTx/>
                <a:uFillTx/>
                <a:latin typeface="Corbel"/>
                <a:ea typeface="+mn-ea"/>
                <a:cs typeface="Corbel"/>
              </a:rPr>
              <a:t> </a:t>
            </a:r>
            <a:r>
              <a:rPr kumimoji="0" lang="en-US" sz="3200" b="0" i="0" u="none" strike="noStrike" kern="1200" cap="none" spc="0" normalizeH="0" baseline="0" noProof="0" dirty="0">
                <a:ln>
                  <a:noFill/>
                </a:ln>
                <a:solidFill>
                  <a:srgbClr val="459381"/>
                </a:solidFill>
                <a:effectLst/>
                <a:uLnTx/>
                <a:uFillTx/>
                <a:latin typeface="Corbel"/>
                <a:ea typeface="+mn-ea"/>
                <a:cs typeface="Corbel"/>
              </a:rPr>
              <a:t>II:</a:t>
            </a:r>
            <a:r>
              <a:rPr kumimoji="0" lang="en-US" sz="3200" b="0" i="0" u="none" strike="noStrike" kern="1200" cap="none" spc="-135" normalizeH="0" baseline="0" noProof="0" dirty="0">
                <a:ln>
                  <a:noFill/>
                </a:ln>
                <a:solidFill>
                  <a:srgbClr val="459381"/>
                </a:solidFill>
                <a:effectLst/>
                <a:uLnTx/>
                <a:uFillTx/>
                <a:latin typeface="Corbel"/>
                <a:ea typeface="+mn-ea"/>
                <a:cs typeface="Corbel"/>
              </a:rPr>
              <a:t> </a:t>
            </a:r>
            <a:r>
              <a:rPr kumimoji="0" lang="en-US" sz="3200" b="0" i="0" u="none" strike="noStrike" kern="1200" cap="none" spc="-5" normalizeH="0" baseline="0" noProof="0" dirty="0">
                <a:ln>
                  <a:noFill/>
                </a:ln>
                <a:solidFill>
                  <a:srgbClr val="459381"/>
                </a:solidFill>
                <a:effectLst/>
                <a:uLnTx/>
                <a:uFillTx/>
                <a:latin typeface="Corbel"/>
                <a:ea typeface="+mn-ea"/>
                <a:cs typeface="Corbel"/>
              </a:rPr>
              <a:t>Corporation</a:t>
            </a:r>
            <a:r>
              <a:rPr kumimoji="0" lang="en-US" sz="3200" b="0" i="0" u="none" strike="noStrike" kern="1200" cap="none" spc="15" normalizeH="0" baseline="0" noProof="0" dirty="0">
                <a:ln>
                  <a:noFill/>
                </a:ln>
                <a:solidFill>
                  <a:srgbClr val="459381"/>
                </a:solidFill>
                <a:effectLst/>
                <a:uLnTx/>
                <a:uFillTx/>
                <a:latin typeface="Corbel"/>
                <a:ea typeface="+mn-ea"/>
                <a:cs typeface="Corbel"/>
              </a:rPr>
              <a:t> </a:t>
            </a:r>
            <a:r>
              <a:rPr kumimoji="0" lang="en-US" sz="3200" b="0" i="0" u="none" strike="noStrike" kern="1200" cap="none" spc="-5" normalizeH="0" baseline="0" noProof="0" dirty="0">
                <a:ln>
                  <a:noFill/>
                </a:ln>
                <a:solidFill>
                  <a:srgbClr val="459381"/>
                </a:solidFill>
                <a:effectLst/>
                <a:uLnTx/>
                <a:uFillTx/>
                <a:latin typeface="Corbel"/>
                <a:ea typeface="+mn-ea"/>
                <a:cs typeface="Corbel"/>
              </a:rPr>
              <a:t>on </a:t>
            </a:r>
            <a:r>
              <a:rPr kumimoji="0" lang="en-US" sz="3200" b="0" i="0" u="none" strike="noStrike" kern="1200" cap="none" spc="0" normalizeH="0" baseline="0" noProof="0" dirty="0">
                <a:ln>
                  <a:noFill/>
                </a:ln>
                <a:solidFill>
                  <a:srgbClr val="459381"/>
                </a:solidFill>
                <a:effectLst/>
                <a:uLnTx/>
                <a:uFillTx/>
                <a:latin typeface="Corbel"/>
                <a:ea typeface="+mn-ea"/>
                <a:cs typeface="Corbel"/>
              </a:rPr>
              <a:t>National</a:t>
            </a:r>
            <a:r>
              <a:rPr kumimoji="0" lang="en-US" sz="3200" b="0" i="0" u="none" strike="noStrike" kern="1200" cap="none" spc="-45" normalizeH="0" baseline="0" noProof="0" dirty="0">
                <a:ln>
                  <a:noFill/>
                </a:ln>
                <a:solidFill>
                  <a:srgbClr val="459381"/>
                </a:solidFill>
                <a:effectLst/>
                <a:uLnTx/>
                <a:uFillTx/>
                <a:latin typeface="Corbel"/>
                <a:ea typeface="+mn-ea"/>
                <a:cs typeface="Corbel"/>
              </a:rPr>
              <a:t> </a:t>
            </a:r>
            <a:r>
              <a:rPr kumimoji="0" lang="en-US" sz="3200" b="0" i="0" u="none" strike="noStrike" kern="1200" cap="none" spc="0" normalizeH="0" baseline="0" noProof="0" dirty="0">
                <a:ln>
                  <a:noFill/>
                </a:ln>
                <a:solidFill>
                  <a:srgbClr val="459381"/>
                </a:solidFill>
                <a:effectLst/>
                <a:uLnTx/>
                <a:uFillTx/>
                <a:latin typeface="Corbel"/>
                <a:ea typeface="+mn-ea"/>
                <a:cs typeface="Corbel"/>
              </a:rPr>
              <a:t>and </a:t>
            </a:r>
            <a:r>
              <a:rPr kumimoji="0" lang="en-US" sz="3200" b="0" i="0" u="none" strike="noStrike" kern="1200" cap="none" spc="-630" normalizeH="0" baseline="0" noProof="0" dirty="0">
                <a:ln>
                  <a:noFill/>
                </a:ln>
                <a:solidFill>
                  <a:srgbClr val="459381"/>
                </a:solidFill>
                <a:effectLst/>
                <a:uLnTx/>
                <a:uFillTx/>
                <a:latin typeface="Corbel"/>
                <a:ea typeface="+mn-ea"/>
                <a:cs typeface="Corbel"/>
              </a:rPr>
              <a:t> </a:t>
            </a:r>
            <a:r>
              <a:rPr kumimoji="0" lang="en-US" sz="3200" b="0" i="0" u="none" strike="noStrike" kern="1200" cap="none" spc="-5" normalizeH="0" baseline="0" noProof="0" dirty="0">
                <a:ln>
                  <a:noFill/>
                </a:ln>
                <a:solidFill>
                  <a:srgbClr val="459381"/>
                </a:solidFill>
                <a:effectLst/>
                <a:uLnTx/>
                <a:uFillTx/>
                <a:latin typeface="Corbel"/>
                <a:ea typeface="+mn-ea"/>
                <a:cs typeface="Corbel"/>
              </a:rPr>
              <a:t>Community</a:t>
            </a:r>
            <a:r>
              <a:rPr kumimoji="0" lang="en-US" sz="3200" b="0" i="0" u="none" strike="noStrike" kern="1200" cap="none" spc="-85" normalizeH="0" baseline="0" noProof="0" dirty="0">
                <a:ln>
                  <a:noFill/>
                </a:ln>
                <a:solidFill>
                  <a:srgbClr val="459381"/>
                </a:solidFill>
                <a:effectLst/>
                <a:uLnTx/>
                <a:uFillTx/>
                <a:latin typeface="Corbel"/>
                <a:ea typeface="+mn-ea"/>
                <a:cs typeface="Corbel"/>
              </a:rPr>
              <a:t> </a:t>
            </a:r>
            <a:r>
              <a:rPr kumimoji="0" lang="en-US" sz="3200" b="0" i="0" u="none" strike="noStrike" kern="1200" cap="none" spc="-5" normalizeH="0" baseline="0" noProof="0" dirty="0">
                <a:ln>
                  <a:noFill/>
                </a:ln>
                <a:solidFill>
                  <a:srgbClr val="459381"/>
                </a:solidFill>
                <a:effectLst/>
                <a:uLnTx/>
                <a:uFillTx/>
                <a:latin typeface="Corbel"/>
                <a:ea typeface="+mn-ea"/>
                <a:cs typeface="Corbel"/>
              </a:rPr>
              <a:t>Service</a:t>
            </a:r>
            <a:r>
              <a:rPr kumimoji="0" lang="en-US" sz="3200" b="0" i="0" u="none" strike="noStrike" kern="1200" cap="none" spc="-30" normalizeH="0" baseline="0" noProof="0" dirty="0">
                <a:ln>
                  <a:noFill/>
                </a:ln>
                <a:solidFill>
                  <a:srgbClr val="459381"/>
                </a:solidFill>
                <a:effectLst/>
                <a:uLnTx/>
                <a:uFillTx/>
                <a:latin typeface="Corbel"/>
                <a:ea typeface="+mn-ea"/>
                <a:cs typeface="Corbel"/>
              </a:rPr>
              <a:t> </a:t>
            </a:r>
            <a:r>
              <a:rPr kumimoji="0" lang="en-US" sz="3200" b="0" i="0" u="none" strike="noStrike" kern="1200" cap="none" spc="0" normalizeH="0" baseline="0" noProof="0" dirty="0">
                <a:ln>
                  <a:noFill/>
                </a:ln>
                <a:solidFill>
                  <a:srgbClr val="459381"/>
                </a:solidFill>
                <a:effectLst/>
                <a:uLnTx/>
                <a:uFillTx/>
                <a:latin typeface="Corbel"/>
                <a:ea typeface="+mn-ea"/>
                <a:cs typeface="Corbel"/>
              </a:rPr>
              <a:t>NOFO</a:t>
            </a:r>
            <a:endParaRPr kumimoji="0" lang="en-US" sz="3200" b="0" i="0" u="none" strike="noStrike" kern="1200" cap="none" spc="0" normalizeH="0" baseline="0" noProof="0" dirty="0">
              <a:ln>
                <a:noFill/>
              </a:ln>
              <a:solidFill>
                <a:srgbClr val="000000"/>
              </a:solidFill>
              <a:effectLst/>
              <a:uLnTx/>
              <a:uFillTx/>
              <a:latin typeface="Corbel"/>
              <a:ea typeface="+mn-ea"/>
              <a:cs typeface="Corbel"/>
            </a:endParaRPr>
          </a:p>
          <a:p>
            <a:pPr marL="299085" marR="1216660" lvl="0" indent="-287020" algn="l" defTabSz="457200" rtl="0" eaLnBrk="1" fontAlgn="auto" latinLnBrk="0" hangingPunct="1">
              <a:lnSpc>
                <a:spcPct val="100000"/>
              </a:lnSpc>
              <a:spcBef>
                <a:spcPts val="1370"/>
              </a:spcBef>
              <a:spcAft>
                <a:spcPts val="0"/>
              </a:spcAft>
              <a:buClr>
                <a:srgbClr val="8D1414"/>
              </a:buClr>
              <a:buSzPct val="145312"/>
              <a:buFont typeface="Arial"/>
              <a:buChar char="•"/>
              <a:tabLst>
                <a:tab pos="299720" algn="l"/>
              </a:tabLst>
              <a:defRPr/>
            </a:pPr>
            <a:r>
              <a:rPr kumimoji="0" lang="en-US" sz="3200" b="0" i="0" u="none" strike="noStrike" kern="1200" cap="none" spc="-5" normalizeH="0" baseline="0" noProof="0" dirty="0">
                <a:ln>
                  <a:noFill/>
                </a:ln>
                <a:solidFill>
                  <a:srgbClr val="D54E08"/>
                </a:solidFill>
                <a:effectLst/>
                <a:uLnTx/>
                <a:uFillTx/>
                <a:latin typeface="Corbel"/>
                <a:ea typeface="+mn-ea"/>
                <a:cs typeface="Corbel"/>
              </a:rPr>
              <a:t>Section</a:t>
            </a:r>
            <a:r>
              <a:rPr kumimoji="0" lang="en-US" sz="3200" b="0" i="0" u="none" strike="noStrike" kern="1200" cap="none" spc="-25" normalizeH="0" baseline="0" noProof="0" dirty="0">
                <a:ln>
                  <a:noFill/>
                </a:ln>
                <a:solidFill>
                  <a:srgbClr val="D54E08"/>
                </a:solidFill>
                <a:effectLst/>
                <a:uLnTx/>
                <a:uFillTx/>
                <a:latin typeface="Corbel"/>
                <a:ea typeface="+mn-ea"/>
                <a:cs typeface="Corbel"/>
              </a:rPr>
              <a:t> </a:t>
            </a:r>
            <a:r>
              <a:rPr kumimoji="0" lang="en-US" sz="3200" b="0" i="0" u="none" strike="noStrike" kern="1200" cap="none" spc="0" normalizeH="0" baseline="0" noProof="0" dirty="0">
                <a:ln>
                  <a:noFill/>
                </a:ln>
                <a:solidFill>
                  <a:srgbClr val="D54E08"/>
                </a:solidFill>
                <a:effectLst/>
                <a:uLnTx/>
                <a:uFillTx/>
                <a:latin typeface="Corbel"/>
                <a:ea typeface="+mn-ea"/>
                <a:cs typeface="Corbel"/>
              </a:rPr>
              <a:t>III: </a:t>
            </a:r>
            <a:r>
              <a:rPr kumimoji="0" lang="en-US" sz="3200" b="0" i="0" u="none" strike="noStrike" kern="1200" cap="none" spc="-5" normalizeH="0" baseline="0" noProof="0" dirty="0">
                <a:ln>
                  <a:noFill/>
                </a:ln>
                <a:solidFill>
                  <a:srgbClr val="D54E08"/>
                </a:solidFill>
                <a:effectLst/>
                <a:uLnTx/>
                <a:uFillTx/>
                <a:latin typeface="Corbel"/>
                <a:ea typeface="+mn-ea"/>
                <a:cs typeface="Corbel"/>
              </a:rPr>
              <a:t>Mandatory</a:t>
            </a:r>
            <a:r>
              <a:rPr kumimoji="0" lang="en-US" sz="3200" b="0" i="0" u="none" strike="noStrike" kern="1200" cap="none" spc="-85" normalizeH="0" baseline="0" noProof="0" dirty="0">
                <a:ln>
                  <a:noFill/>
                </a:ln>
                <a:solidFill>
                  <a:srgbClr val="D54E08"/>
                </a:solidFill>
                <a:effectLst/>
                <a:uLnTx/>
                <a:uFillTx/>
                <a:latin typeface="Corbel"/>
                <a:ea typeface="+mn-ea"/>
                <a:cs typeface="Corbel"/>
              </a:rPr>
              <a:t> </a:t>
            </a:r>
            <a:r>
              <a:rPr kumimoji="0" lang="en-US" sz="3200" b="0" i="0" u="none" strike="noStrike" kern="1200" cap="none" spc="-5" normalizeH="0" baseline="0" noProof="0" dirty="0">
                <a:ln>
                  <a:noFill/>
                </a:ln>
                <a:solidFill>
                  <a:srgbClr val="D54E08"/>
                </a:solidFill>
                <a:effectLst/>
                <a:uLnTx/>
                <a:uFillTx/>
                <a:latin typeface="Corbel"/>
                <a:ea typeface="+mn-ea"/>
                <a:cs typeface="Corbel"/>
              </a:rPr>
              <a:t>Supplemental </a:t>
            </a:r>
            <a:r>
              <a:rPr kumimoji="0" lang="en-US" sz="3200" b="0" i="0" u="none" strike="noStrike" kern="1200" cap="none" spc="-625" normalizeH="0" baseline="0" noProof="0" dirty="0">
                <a:ln>
                  <a:noFill/>
                </a:ln>
                <a:solidFill>
                  <a:srgbClr val="D54E08"/>
                </a:solidFill>
                <a:effectLst/>
                <a:uLnTx/>
                <a:uFillTx/>
                <a:latin typeface="Corbel"/>
                <a:ea typeface="+mn-ea"/>
                <a:cs typeface="Corbel"/>
              </a:rPr>
              <a:t> </a:t>
            </a:r>
            <a:r>
              <a:rPr kumimoji="0" lang="en-US" sz="3200" b="0" i="0" u="none" strike="noStrike" kern="1200" cap="none" spc="-5" normalizeH="0" baseline="0" noProof="0" dirty="0">
                <a:ln>
                  <a:noFill/>
                </a:ln>
                <a:solidFill>
                  <a:srgbClr val="D54E08"/>
                </a:solidFill>
                <a:effectLst/>
                <a:uLnTx/>
                <a:uFillTx/>
                <a:latin typeface="Corbel"/>
                <a:ea typeface="+mn-ea"/>
                <a:cs typeface="Corbel"/>
              </a:rPr>
              <a:t>Guidance</a:t>
            </a:r>
            <a:endParaRPr kumimoji="0" lang="en-US" sz="3200" b="0" i="0" u="none" strike="noStrike" kern="1200" cap="none" spc="0" normalizeH="0" baseline="0" noProof="0" dirty="0">
              <a:ln>
                <a:noFill/>
              </a:ln>
              <a:solidFill>
                <a:srgbClr val="000000"/>
              </a:solidFill>
              <a:effectLst/>
              <a:uLnTx/>
              <a:uFillTx/>
              <a:latin typeface="Corbel"/>
              <a:ea typeface="+mn-ea"/>
              <a:cs typeface="Corbel"/>
            </a:endParaRPr>
          </a:p>
          <a:p>
            <a:pPr marL="299085" marR="1459865" lvl="0" indent="-287020" algn="l" defTabSz="457200" rtl="0" eaLnBrk="1" fontAlgn="auto" latinLnBrk="0" hangingPunct="1">
              <a:lnSpc>
                <a:spcPct val="100000"/>
              </a:lnSpc>
              <a:spcBef>
                <a:spcPts val="1365"/>
              </a:spcBef>
              <a:spcAft>
                <a:spcPts val="0"/>
              </a:spcAft>
              <a:buClr>
                <a:srgbClr val="8D1414"/>
              </a:buClr>
              <a:buSzPct val="145312"/>
              <a:buFont typeface="Arial"/>
              <a:buChar char="•"/>
              <a:tabLst>
                <a:tab pos="299720" algn="l"/>
              </a:tabLst>
              <a:defRPr/>
            </a:pPr>
            <a:r>
              <a:rPr kumimoji="0" lang="en-US" sz="3200" b="0" i="0" u="none" strike="noStrike" kern="1200" cap="none" spc="-5" normalizeH="0" baseline="0" noProof="0" dirty="0">
                <a:ln>
                  <a:noFill/>
                </a:ln>
                <a:solidFill>
                  <a:srgbClr val="6F2F9F"/>
                </a:solidFill>
                <a:effectLst/>
                <a:uLnTx/>
                <a:uFillTx/>
                <a:latin typeface="Corbel"/>
                <a:ea typeface="+mn-ea"/>
                <a:cs typeface="Corbel"/>
              </a:rPr>
              <a:t>Section</a:t>
            </a:r>
            <a:r>
              <a:rPr kumimoji="0" lang="en-US" sz="3200" b="0" i="0" u="none" strike="noStrike" kern="1200" cap="none" spc="-20" normalizeH="0" baseline="0" noProof="0" dirty="0">
                <a:ln>
                  <a:noFill/>
                </a:ln>
                <a:solidFill>
                  <a:srgbClr val="6F2F9F"/>
                </a:solidFill>
                <a:effectLst/>
                <a:uLnTx/>
                <a:uFillTx/>
                <a:latin typeface="Corbel"/>
                <a:ea typeface="+mn-ea"/>
                <a:cs typeface="Corbel"/>
              </a:rPr>
              <a:t> </a:t>
            </a:r>
            <a:r>
              <a:rPr kumimoji="0" lang="en-US" sz="3200" b="0" i="0" u="none" strike="noStrike" kern="1200" cap="none" spc="-40" normalizeH="0" baseline="0" noProof="0" dirty="0">
                <a:ln>
                  <a:noFill/>
                </a:ln>
                <a:solidFill>
                  <a:srgbClr val="6F2F9F"/>
                </a:solidFill>
                <a:effectLst/>
                <a:uLnTx/>
                <a:uFillTx/>
                <a:latin typeface="Corbel"/>
                <a:ea typeface="+mn-ea"/>
                <a:cs typeface="Corbel"/>
              </a:rPr>
              <a:t>IV:</a:t>
            </a:r>
            <a:r>
              <a:rPr kumimoji="0" lang="en-US" sz="3200" b="0" i="0" u="none" strike="noStrike" kern="1200" cap="none" spc="-120" normalizeH="0" baseline="0" noProof="0" dirty="0">
                <a:ln>
                  <a:noFill/>
                </a:ln>
                <a:solidFill>
                  <a:srgbClr val="6F2F9F"/>
                </a:solidFill>
                <a:effectLst/>
                <a:uLnTx/>
                <a:uFillTx/>
                <a:latin typeface="Corbel"/>
                <a:ea typeface="+mn-ea"/>
                <a:cs typeface="Corbel"/>
              </a:rPr>
              <a:t> </a:t>
            </a:r>
            <a:r>
              <a:rPr kumimoji="0" lang="en-US" sz="3200" b="0" i="0" u="none" strike="noStrike" kern="1200" cap="none" spc="-5" normalizeH="0" baseline="0" noProof="0" dirty="0">
                <a:ln>
                  <a:noFill/>
                </a:ln>
                <a:solidFill>
                  <a:srgbClr val="6F2F9F"/>
                </a:solidFill>
                <a:effectLst/>
                <a:uLnTx/>
                <a:uFillTx/>
                <a:latin typeface="Corbel"/>
                <a:ea typeface="+mn-ea"/>
                <a:cs typeface="Corbel"/>
              </a:rPr>
              <a:t>Corporation</a:t>
            </a:r>
            <a:r>
              <a:rPr kumimoji="0" lang="en-US" sz="3200" b="0" i="0" u="none" strike="noStrike" kern="1200" cap="none" spc="-114" normalizeH="0" baseline="0" noProof="0" dirty="0">
                <a:ln>
                  <a:noFill/>
                </a:ln>
                <a:solidFill>
                  <a:srgbClr val="6F2F9F"/>
                </a:solidFill>
                <a:effectLst/>
                <a:uLnTx/>
                <a:uFillTx/>
                <a:latin typeface="Corbel"/>
                <a:ea typeface="+mn-ea"/>
                <a:cs typeface="Corbel"/>
              </a:rPr>
              <a:t> </a:t>
            </a:r>
            <a:r>
              <a:rPr kumimoji="0" lang="en-US" sz="3200" b="0" i="0" u="none" strike="noStrike" kern="1200" cap="none" spc="-5" normalizeH="0" baseline="0" noProof="0" dirty="0">
                <a:ln>
                  <a:noFill/>
                </a:ln>
                <a:solidFill>
                  <a:srgbClr val="6F2F9F"/>
                </a:solidFill>
                <a:effectLst/>
                <a:uLnTx/>
                <a:uFillTx/>
                <a:latin typeface="Corbel"/>
                <a:ea typeface="+mn-ea"/>
                <a:cs typeface="Corbel"/>
              </a:rPr>
              <a:t>Application </a:t>
            </a:r>
            <a:r>
              <a:rPr kumimoji="0" lang="en-US" sz="3200" b="0" i="0" u="none" strike="noStrike" kern="1200" cap="none" spc="-625" normalizeH="0" baseline="0" noProof="0" dirty="0">
                <a:ln>
                  <a:noFill/>
                </a:ln>
                <a:solidFill>
                  <a:srgbClr val="6F2F9F"/>
                </a:solidFill>
                <a:effectLst/>
                <a:uLnTx/>
                <a:uFillTx/>
                <a:latin typeface="Corbel"/>
                <a:ea typeface="+mn-ea"/>
                <a:cs typeface="Corbel"/>
              </a:rPr>
              <a:t> </a:t>
            </a:r>
            <a:r>
              <a:rPr kumimoji="0" lang="en-US" sz="3200" b="0" i="0" u="none" strike="noStrike" kern="1200" cap="none" spc="-5" normalizeH="0" baseline="0" noProof="0" dirty="0">
                <a:ln>
                  <a:noFill/>
                </a:ln>
                <a:solidFill>
                  <a:srgbClr val="6F2F9F"/>
                </a:solidFill>
                <a:effectLst/>
                <a:uLnTx/>
                <a:uFillTx/>
                <a:latin typeface="Corbel"/>
                <a:ea typeface="+mn-ea"/>
                <a:cs typeface="Corbel"/>
              </a:rPr>
              <a:t>Instructions</a:t>
            </a:r>
            <a:endParaRPr kumimoji="0" lang="en-US" sz="3200" b="0" i="0" u="none" strike="noStrike" kern="1200" cap="none" spc="0" normalizeH="0" baseline="0" noProof="0" dirty="0">
              <a:ln>
                <a:noFill/>
              </a:ln>
              <a:solidFill>
                <a:srgbClr val="000000"/>
              </a:solidFill>
              <a:effectLst/>
              <a:uLnTx/>
              <a:uFillTx/>
              <a:latin typeface="Corbel"/>
              <a:ea typeface="+mn-ea"/>
              <a:cs typeface="Corbel"/>
            </a:endParaRPr>
          </a:p>
        </p:txBody>
      </p:sp>
    </p:spTree>
    <p:extLst>
      <p:ext uri="{BB962C8B-B14F-4D97-AF65-F5344CB8AC3E}">
        <p14:creationId xmlns:p14="http://schemas.microsoft.com/office/powerpoint/2010/main" val="30898638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5" dirty="0"/>
              <a:t>NOFO</a:t>
            </a:r>
            <a:r>
              <a:rPr lang="en-US" spc="-155" dirty="0"/>
              <a:t> </a:t>
            </a:r>
            <a:r>
              <a:rPr lang="en-US" spc="-5" dirty="0"/>
              <a:t>Sections</a:t>
            </a:r>
            <a:endParaRPr lang="en-US" dirty="0"/>
          </a:p>
        </p:txBody>
      </p:sp>
      <p:sp>
        <p:nvSpPr>
          <p:cNvPr id="3" name="Content Placeholder 2"/>
          <p:cNvSpPr>
            <a:spLocks noGrp="1"/>
          </p:cNvSpPr>
          <p:nvPr>
            <p:ph idx="1"/>
          </p:nvPr>
        </p:nvSpPr>
        <p:spPr>
          <a:xfrm>
            <a:off x="822960" y="1981200"/>
            <a:ext cx="7909560" cy="3505200"/>
          </a:xfrm>
        </p:spPr>
        <p:txBody>
          <a:bodyPr>
            <a:normAutofit/>
          </a:bodyPr>
          <a:lstStyle/>
          <a:p>
            <a:r>
              <a:rPr lang="en-US" sz="3200" spc="-5" dirty="0">
                <a:solidFill>
                  <a:schemeClr val="accent1"/>
                </a:solidFill>
                <a:latin typeface="Corbel"/>
                <a:cs typeface="Corbel"/>
              </a:rPr>
              <a:t>S</a:t>
            </a:r>
            <a:r>
              <a:rPr lang="en-US" sz="3200" dirty="0">
                <a:solidFill>
                  <a:schemeClr val="accent1"/>
                </a:solidFill>
                <a:latin typeface="Corbel"/>
                <a:cs typeface="Corbel"/>
              </a:rPr>
              <a:t>e</a:t>
            </a:r>
            <a:r>
              <a:rPr lang="en-US" sz="3200" spc="-5" dirty="0">
                <a:solidFill>
                  <a:schemeClr val="accent1"/>
                </a:solidFill>
                <a:latin typeface="Corbel"/>
                <a:cs typeface="Corbel"/>
              </a:rPr>
              <a:t>c</a:t>
            </a:r>
            <a:r>
              <a:rPr lang="en-US" sz="3200" dirty="0">
                <a:solidFill>
                  <a:schemeClr val="accent1"/>
                </a:solidFill>
                <a:latin typeface="Corbel"/>
                <a:cs typeface="Corbel"/>
              </a:rPr>
              <a:t>ti</a:t>
            </a:r>
            <a:r>
              <a:rPr lang="en-US" sz="3200" spc="-5" dirty="0">
                <a:solidFill>
                  <a:schemeClr val="accent1"/>
                </a:solidFill>
                <a:latin typeface="Corbel"/>
                <a:cs typeface="Corbel"/>
              </a:rPr>
              <a:t>o</a:t>
            </a:r>
            <a:r>
              <a:rPr lang="en-US" sz="3200" dirty="0">
                <a:solidFill>
                  <a:schemeClr val="accent1"/>
                </a:solidFill>
                <a:latin typeface="Corbel"/>
                <a:cs typeface="Corbel"/>
              </a:rPr>
              <a:t>n</a:t>
            </a:r>
            <a:r>
              <a:rPr lang="en-US" sz="3200" spc="-245" dirty="0">
                <a:solidFill>
                  <a:schemeClr val="accent1"/>
                </a:solidFill>
                <a:latin typeface="Corbel"/>
                <a:cs typeface="Corbel"/>
              </a:rPr>
              <a:t> </a:t>
            </a:r>
            <a:r>
              <a:rPr lang="en-US" sz="3200" spc="-110" dirty="0">
                <a:solidFill>
                  <a:schemeClr val="accent1"/>
                </a:solidFill>
                <a:latin typeface="Corbel"/>
                <a:cs typeface="Corbel"/>
              </a:rPr>
              <a:t>V</a:t>
            </a:r>
            <a:r>
              <a:rPr lang="en-US" sz="3200" dirty="0">
                <a:solidFill>
                  <a:schemeClr val="accent1"/>
                </a:solidFill>
                <a:latin typeface="Corbel"/>
                <a:cs typeface="Corbel"/>
              </a:rPr>
              <a:t>: </a:t>
            </a:r>
            <a:r>
              <a:rPr lang="en-US" sz="3200" spc="-65" dirty="0">
                <a:solidFill>
                  <a:schemeClr val="accent1"/>
                </a:solidFill>
                <a:latin typeface="Corbel"/>
                <a:cs typeface="Corbel"/>
              </a:rPr>
              <a:t>20</a:t>
            </a:r>
            <a:r>
              <a:rPr lang="en-US" sz="3200" spc="-5" dirty="0">
                <a:solidFill>
                  <a:schemeClr val="accent1"/>
                </a:solidFill>
                <a:latin typeface="Corbel"/>
                <a:cs typeface="Corbel"/>
              </a:rPr>
              <a:t>22 </a:t>
            </a:r>
            <a:r>
              <a:rPr lang="en-US" sz="3200" spc="-150" dirty="0">
                <a:solidFill>
                  <a:schemeClr val="accent1"/>
                </a:solidFill>
                <a:latin typeface="Corbel"/>
                <a:cs typeface="Corbel"/>
              </a:rPr>
              <a:t>P</a:t>
            </a:r>
            <a:r>
              <a:rPr lang="en-US" sz="3200" dirty="0">
                <a:solidFill>
                  <a:schemeClr val="accent1"/>
                </a:solidFill>
                <a:latin typeface="Corbel"/>
                <a:cs typeface="Corbel"/>
              </a:rPr>
              <a:t>e</a:t>
            </a:r>
            <a:r>
              <a:rPr lang="en-US" sz="3200" spc="-10" dirty="0">
                <a:solidFill>
                  <a:schemeClr val="accent1"/>
                </a:solidFill>
                <a:latin typeface="Corbel"/>
                <a:cs typeface="Corbel"/>
              </a:rPr>
              <a:t>r</a:t>
            </a:r>
            <a:r>
              <a:rPr lang="en-US" sz="3200" dirty="0">
                <a:solidFill>
                  <a:schemeClr val="accent1"/>
                </a:solidFill>
                <a:latin typeface="Corbel"/>
                <a:cs typeface="Corbel"/>
              </a:rPr>
              <a:t>f</a:t>
            </a:r>
            <a:r>
              <a:rPr lang="en-US" sz="3200" spc="-5" dirty="0">
                <a:solidFill>
                  <a:schemeClr val="accent1"/>
                </a:solidFill>
                <a:latin typeface="Corbel"/>
                <a:cs typeface="Corbel"/>
              </a:rPr>
              <a:t>orm</a:t>
            </a:r>
            <a:r>
              <a:rPr lang="en-US" sz="3200" dirty="0">
                <a:solidFill>
                  <a:schemeClr val="accent1"/>
                </a:solidFill>
                <a:latin typeface="Corbel"/>
                <a:cs typeface="Corbel"/>
              </a:rPr>
              <a:t>ance</a:t>
            </a:r>
            <a:r>
              <a:rPr lang="en-US" sz="3200" spc="-15" dirty="0">
                <a:solidFill>
                  <a:schemeClr val="accent1"/>
                </a:solidFill>
                <a:latin typeface="Corbel"/>
                <a:cs typeface="Corbel"/>
              </a:rPr>
              <a:t> </a:t>
            </a:r>
            <a:r>
              <a:rPr lang="en-US" sz="3200" spc="-10" dirty="0">
                <a:solidFill>
                  <a:schemeClr val="accent1"/>
                </a:solidFill>
                <a:latin typeface="Corbel"/>
                <a:cs typeface="Corbel"/>
              </a:rPr>
              <a:t>M</a:t>
            </a:r>
            <a:r>
              <a:rPr lang="en-US" sz="3200" dirty="0">
                <a:solidFill>
                  <a:schemeClr val="accent1"/>
                </a:solidFill>
                <a:latin typeface="Corbel"/>
                <a:cs typeface="Corbel"/>
              </a:rPr>
              <a:t>eas</a:t>
            </a:r>
            <a:r>
              <a:rPr lang="en-US" sz="3200" spc="-5" dirty="0">
                <a:solidFill>
                  <a:schemeClr val="accent1"/>
                </a:solidFill>
                <a:latin typeface="Corbel"/>
                <a:cs typeface="Corbel"/>
              </a:rPr>
              <a:t>u</a:t>
            </a:r>
            <a:r>
              <a:rPr lang="en-US" sz="3200" spc="-10" dirty="0">
                <a:solidFill>
                  <a:schemeClr val="accent1"/>
                </a:solidFill>
                <a:latin typeface="Corbel"/>
                <a:cs typeface="Corbel"/>
              </a:rPr>
              <a:t>r</a:t>
            </a:r>
            <a:r>
              <a:rPr lang="en-US" sz="3200" dirty="0">
                <a:solidFill>
                  <a:schemeClr val="accent1"/>
                </a:solidFill>
                <a:latin typeface="Corbel"/>
                <a:cs typeface="Corbel"/>
              </a:rPr>
              <a:t>es</a:t>
            </a:r>
          </a:p>
          <a:p>
            <a:r>
              <a:rPr lang="en-US" sz="3200" dirty="0">
                <a:solidFill>
                  <a:schemeClr val="bg2">
                    <a:lumMod val="50000"/>
                  </a:schemeClr>
                </a:solidFill>
                <a:latin typeface="Corbel"/>
                <a:cs typeface="Corbel"/>
              </a:rPr>
              <a:t>Section VI: Evaluation Plan Template</a:t>
            </a:r>
          </a:p>
          <a:p>
            <a:r>
              <a:rPr lang="en-US" sz="3200" dirty="0">
                <a:solidFill>
                  <a:schemeClr val="accent2">
                    <a:lumMod val="75000"/>
                  </a:schemeClr>
                </a:solidFill>
                <a:latin typeface="Corbel"/>
                <a:cs typeface="Corbel"/>
              </a:rPr>
              <a:t>Section  VII: Diversity Questionnaire</a:t>
            </a:r>
          </a:p>
          <a:p>
            <a:r>
              <a:rPr lang="en-US" sz="3200" dirty="0">
                <a:solidFill>
                  <a:schemeClr val="accent6">
                    <a:lumMod val="75000"/>
                  </a:schemeClr>
                </a:solidFill>
                <a:latin typeface="Corbel"/>
                <a:cs typeface="Corbel"/>
              </a:rPr>
              <a:t>Section VIII: Financial Management Survey</a:t>
            </a:r>
          </a:p>
          <a:p>
            <a:r>
              <a:rPr lang="en-US" sz="3200" dirty="0">
                <a:solidFill>
                  <a:srgbClr val="FF0000"/>
                </a:solidFill>
              </a:rPr>
              <a:t>NOTE: Links to Sections II – VIII are available in the NOFO Section I.</a:t>
            </a:r>
          </a:p>
        </p:txBody>
      </p:sp>
    </p:spTree>
    <p:extLst>
      <p:ext uri="{BB962C8B-B14F-4D97-AF65-F5344CB8AC3E}">
        <p14:creationId xmlns:p14="http://schemas.microsoft.com/office/powerpoint/2010/main" val="23386400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8600" y="113074"/>
            <a:ext cx="8138160" cy="1715726"/>
          </a:xfrm>
          <a:prstGeom prst="rect">
            <a:avLst/>
          </a:prstGeom>
        </p:spPr>
        <p:txBody>
          <a:bodyPr vert="horz" wrap="square" lIns="0" tIns="236093" rIns="0" bIns="0" rtlCol="0">
            <a:spAutoFit/>
          </a:bodyPr>
          <a:lstStyle/>
          <a:p>
            <a:pPr marL="1484630" marR="5080" indent="-1155065">
              <a:lnSpc>
                <a:spcPct val="100000"/>
              </a:lnSpc>
              <a:spcBef>
                <a:spcPts val="95"/>
              </a:spcBef>
            </a:pPr>
            <a:r>
              <a:rPr spc="-5" dirty="0"/>
              <a:t>NOFO</a:t>
            </a:r>
            <a:r>
              <a:rPr spc="-180" dirty="0"/>
              <a:t> </a:t>
            </a:r>
            <a:r>
              <a:rPr spc="-5" dirty="0"/>
              <a:t>Application</a:t>
            </a:r>
            <a:r>
              <a:rPr spc="-10" dirty="0"/>
              <a:t> </a:t>
            </a:r>
            <a:r>
              <a:rPr spc="-5" dirty="0"/>
              <a:t>Focus</a:t>
            </a:r>
            <a:r>
              <a:rPr spc="-190" dirty="0"/>
              <a:t> </a:t>
            </a:r>
            <a:r>
              <a:rPr spc="-5" dirty="0"/>
              <a:t>Areas</a:t>
            </a:r>
            <a:r>
              <a:rPr spc="-30" dirty="0"/>
              <a:t> </a:t>
            </a:r>
            <a:r>
              <a:rPr spc="-5" dirty="0"/>
              <a:t>for </a:t>
            </a:r>
            <a:r>
              <a:rPr spc="-785" dirty="0"/>
              <a:t> </a:t>
            </a:r>
            <a:r>
              <a:rPr spc="-20" dirty="0"/>
              <a:t>Performance</a:t>
            </a:r>
            <a:r>
              <a:rPr spc="-5" dirty="0"/>
              <a:t> Measures</a:t>
            </a:r>
          </a:p>
        </p:txBody>
      </p:sp>
      <p:sp>
        <p:nvSpPr>
          <p:cNvPr id="3" name="object 3"/>
          <p:cNvSpPr txBox="1"/>
          <p:nvPr/>
        </p:nvSpPr>
        <p:spPr>
          <a:xfrm>
            <a:off x="1981200" y="2057400"/>
            <a:ext cx="5352415" cy="3857625"/>
          </a:xfrm>
          <a:prstGeom prst="rect">
            <a:avLst/>
          </a:prstGeom>
        </p:spPr>
        <p:txBody>
          <a:bodyPr vert="horz" wrap="square" lIns="0" tIns="13335" rIns="0" bIns="0" rtlCol="0">
            <a:spAutoFit/>
          </a:bodyPr>
          <a:lstStyle/>
          <a:p>
            <a:pPr marL="299085" indent="-287020">
              <a:lnSpc>
                <a:spcPct val="100000"/>
              </a:lnSpc>
              <a:spcBef>
                <a:spcPts val="105"/>
              </a:spcBef>
              <a:buClr>
                <a:srgbClr val="8D1414"/>
              </a:buClr>
              <a:buSzPct val="145312"/>
              <a:buFont typeface="Arial"/>
              <a:buChar char="•"/>
              <a:tabLst>
                <a:tab pos="299720" algn="l"/>
              </a:tabLst>
            </a:pPr>
            <a:r>
              <a:rPr sz="3200" spc="-5" dirty="0">
                <a:latin typeface="Corbel"/>
                <a:cs typeface="Corbel"/>
              </a:rPr>
              <a:t>Economic</a:t>
            </a:r>
            <a:r>
              <a:rPr sz="3200" spc="-145" dirty="0">
                <a:latin typeface="Corbel"/>
                <a:cs typeface="Corbel"/>
              </a:rPr>
              <a:t> </a:t>
            </a:r>
            <a:r>
              <a:rPr sz="3200" spc="-5" dirty="0">
                <a:latin typeface="Corbel"/>
                <a:cs typeface="Corbel"/>
              </a:rPr>
              <a:t>Opportunity</a:t>
            </a:r>
            <a:endParaRPr sz="3200" dirty="0">
              <a:latin typeface="Corbel"/>
              <a:cs typeface="Corbel"/>
            </a:endParaRPr>
          </a:p>
          <a:p>
            <a:pPr marL="299085" indent="-287020">
              <a:lnSpc>
                <a:spcPct val="100000"/>
              </a:lnSpc>
              <a:spcBef>
                <a:spcPts val="1365"/>
              </a:spcBef>
              <a:buClr>
                <a:srgbClr val="8D1414"/>
              </a:buClr>
              <a:buSzPct val="145312"/>
              <a:buFont typeface="Arial"/>
              <a:buChar char="•"/>
              <a:tabLst>
                <a:tab pos="299720" algn="l"/>
              </a:tabLst>
            </a:pPr>
            <a:r>
              <a:rPr sz="3200" spc="-5" dirty="0">
                <a:latin typeface="Corbel"/>
                <a:cs typeface="Corbel"/>
              </a:rPr>
              <a:t>Education</a:t>
            </a:r>
            <a:endParaRPr sz="3200" dirty="0">
              <a:latin typeface="Corbel"/>
              <a:cs typeface="Corbel"/>
            </a:endParaRPr>
          </a:p>
          <a:p>
            <a:pPr marL="299085" indent="-287020">
              <a:lnSpc>
                <a:spcPct val="100000"/>
              </a:lnSpc>
              <a:spcBef>
                <a:spcPts val="1370"/>
              </a:spcBef>
              <a:buClr>
                <a:srgbClr val="8D1414"/>
              </a:buClr>
              <a:buSzPct val="145312"/>
              <a:buFont typeface="Arial"/>
              <a:buChar char="•"/>
              <a:tabLst>
                <a:tab pos="299720" algn="l"/>
              </a:tabLst>
            </a:pPr>
            <a:r>
              <a:rPr sz="3200" dirty="0">
                <a:latin typeface="Corbel"/>
                <a:cs typeface="Corbel"/>
              </a:rPr>
              <a:t>Healthy</a:t>
            </a:r>
            <a:r>
              <a:rPr sz="3200" spc="-45" dirty="0">
                <a:latin typeface="Corbel"/>
                <a:cs typeface="Corbel"/>
              </a:rPr>
              <a:t> </a:t>
            </a:r>
            <a:r>
              <a:rPr sz="3200" spc="-5" dirty="0">
                <a:latin typeface="Corbel"/>
                <a:cs typeface="Corbel"/>
              </a:rPr>
              <a:t>Futures</a:t>
            </a:r>
            <a:endParaRPr sz="3200" dirty="0">
              <a:latin typeface="Corbel"/>
              <a:cs typeface="Corbel"/>
            </a:endParaRPr>
          </a:p>
          <a:p>
            <a:pPr marL="299085" indent="-287020">
              <a:lnSpc>
                <a:spcPct val="100000"/>
              </a:lnSpc>
              <a:spcBef>
                <a:spcPts val="1365"/>
              </a:spcBef>
              <a:buClr>
                <a:srgbClr val="8D1414"/>
              </a:buClr>
              <a:buSzPct val="145312"/>
              <a:buFont typeface="Arial"/>
              <a:buChar char="•"/>
              <a:tabLst>
                <a:tab pos="299720" algn="l"/>
              </a:tabLst>
            </a:pPr>
            <a:r>
              <a:rPr sz="3200" spc="-20" dirty="0">
                <a:latin typeface="Corbel"/>
                <a:cs typeface="Corbel"/>
              </a:rPr>
              <a:t>Veterans</a:t>
            </a:r>
            <a:r>
              <a:rPr sz="3200" spc="-40" dirty="0">
                <a:latin typeface="Corbel"/>
                <a:cs typeface="Corbel"/>
              </a:rPr>
              <a:t> </a:t>
            </a:r>
            <a:r>
              <a:rPr sz="3200" dirty="0">
                <a:latin typeface="Corbel"/>
                <a:cs typeface="Corbel"/>
              </a:rPr>
              <a:t>and</a:t>
            </a:r>
            <a:r>
              <a:rPr sz="3200" spc="-20" dirty="0">
                <a:latin typeface="Corbel"/>
                <a:cs typeface="Corbel"/>
              </a:rPr>
              <a:t> </a:t>
            </a:r>
            <a:r>
              <a:rPr sz="3200" spc="-5" dirty="0">
                <a:latin typeface="Corbel"/>
                <a:cs typeface="Corbel"/>
              </a:rPr>
              <a:t>Military</a:t>
            </a:r>
            <a:r>
              <a:rPr sz="3200" spc="-25" dirty="0">
                <a:latin typeface="Corbel"/>
                <a:cs typeface="Corbel"/>
              </a:rPr>
              <a:t> </a:t>
            </a:r>
            <a:r>
              <a:rPr sz="3200" spc="-5" dirty="0">
                <a:latin typeface="Corbel"/>
                <a:cs typeface="Corbel"/>
              </a:rPr>
              <a:t>Families</a:t>
            </a:r>
            <a:endParaRPr sz="3200" dirty="0">
              <a:latin typeface="Corbel"/>
              <a:cs typeface="Corbel"/>
            </a:endParaRPr>
          </a:p>
          <a:p>
            <a:pPr marL="299085" indent="-287020">
              <a:lnSpc>
                <a:spcPct val="100000"/>
              </a:lnSpc>
              <a:spcBef>
                <a:spcPts val="1370"/>
              </a:spcBef>
              <a:buClr>
                <a:srgbClr val="8D1414"/>
              </a:buClr>
              <a:buSzPct val="145312"/>
              <a:buFont typeface="Arial"/>
              <a:buChar char="•"/>
              <a:tabLst>
                <a:tab pos="299720" algn="l"/>
              </a:tabLst>
            </a:pPr>
            <a:r>
              <a:rPr sz="3200" dirty="0">
                <a:latin typeface="Corbel"/>
                <a:cs typeface="Corbel"/>
              </a:rPr>
              <a:t>Disaster</a:t>
            </a:r>
            <a:r>
              <a:rPr sz="3200" spc="-105" dirty="0">
                <a:latin typeface="Corbel"/>
                <a:cs typeface="Corbel"/>
              </a:rPr>
              <a:t> </a:t>
            </a:r>
            <a:r>
              <a:rPr sz="3200" spc="-5" dirty="0">
                <a:latin typeface="Corbel"/>
                <a:cs typeface="Corbel"/>
              </a:rPr>
              <a:t>Services</a:t>
            </a:r>
            <a:endParaRPr sz="3200" dirty="0">
              <a:latin typeface="Corbel"/>
              <a:cs typeface="Corbel"/>
            </a:endParaRPr>
          </a:p>
          <a:p>
            <a:pPr marL="299085" indent="-287020">
              <a:lnSpc>
                <a:spcPct val="100000"/>
              </a:lnSpc>
              <a:spcBef>
                <a:spcPts val="1365"/>
              </a:spcBef>
              <a:buClr>
                <a:srgbClr val="8D1414"/>
              </a:buClr>
              <a:buSzPct val="145312"/>
              <a:buFont typeface="Arial"/>
              <a:buChar char="•"/>
              <a:tabLst>
                <a:tab pos="299720" algn="l"/>
              </a:tabLst>
            </a:pPr>
            <a:r>
              <a:rPr sz="3200" spc="-5" dirty="0">
                <a:latin typeface="Corbel"/>
                <a:cs typeface="Corbel"/>
              </a:rPr>
              <a:t>Environmental</a:t>
            </a:r>
            <a:r>
              <a:rPr sz="3200" spc="-114" dirty="0">
                <a:latin typeface="Corbel"/>
                <a:cs typeface="Corbel"/>
              </a:rPr>
              <a:t> </a:t>
            </a:r>
            <a:r>
              <a:rPr sz="3200" spc="-5" dirty="0">
                <a:latin typeface="Corbel"/>
                <a:cs typeface="Corbel"/>
              </a:rPr>
              <a:t>Stewardship</a:t>
            </a:r>
            <a:endParaRPr sz="3200" dirty="0">
              <a:latin typeface="Corbel"/>
              <a:cs typeface="Corbe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856396"/>
          </a:xfrm>
        </p:spPr>
        <p:txBody>
          <a:bodyPr/>
          <a:lstStyle/>
          <a:p>
            <a:r>
              <a:rPr lang="en-US" dirty="0"/>
              <a:t>Economic Opportunity</a:t>
            </a:r>
          </a:p>
        </p:txBody>
      </p:sp>
      <p:sp>
        <p:nvSpPr>
          <p:cNvPr id="3" name="Content Placeholder 2"/>
          <p:cNvSpPr>
            <a:spLocks noGrp="1"/>
          </p:cNvSpPr>
          <p:nvPr>
            <p:ph idx="1"/>
          </p:nvPr>
        </p:nvSpPr>
        <p:spPr>
          <a:xfrm>
            <a:off x="381001" y="1845734"/>
            <a:ext cx="7985760" cy="4783666"/>
          </a:xfrm>
        </p:spPr>
        <p:txBody>
          <a:bodyPr>
            <a:normAutofit lnSpcReduction="10000"/>
          </a:bodyPr>
          <a:lstStyle/>
          <a:p>
            <a:pPr fontAlgn="base"/>
            <a:r>
              <a:rPr lang="en-US" sz="3200" dirty="0"/>
              <a:t>Grants will provide support and/or facilitate access to services and resources that contribute to the improved economic well-being and security of </a:t>
            </a:r>
            <a:r>
              <a:rPr lang="en-US" sz="3200" b="1" dirty="0"/>
              <a:t>economically disadvantaged people</a:t>
            </a:r>
            <a:r>
              <a:rPr lang="en-US" sz="3200" dirty="0"/>
              <a:t>; help economically disadvantaged people, to have improved access to services that enhance </a:t>
            </a:r>
            <a:r>
              <a:rPr lang="en-US" sz="3200" b="1" dirty="0"/>
              <a:t>financial literacy; transition into or remain in safe, healthy, affordable housing; and/or have improved employability leading to increased success in becoming employed</a:t>
            </a:r>
            <a:r>
              <a:rPr lang="en-US" b="1" dirty="0"/>
              <a:t>.  </a:t>
            </a:r>
          </a:p>
          <a:p>
            <a:pPr fontAlgn="base"/>
            <a:r>
              <a:rPr lang="en-US" dirty="0"/>
              <a:t> </a:t>
            </a:r>
          </a:p>
          <a:p>
            <a:endParaRPr lang="en-US" dirty="0"/>
          </a:p>
        </p:txBody>
      </p:sp>
    </p:spTree>
    <p:extLst>
      <p:ext uri="{BB962C8B-B14F-4D97-AF65-F5344CB8AC3E}">
        <p14:creationId xmlns:p14="http://schemas.microsoft.com/office/powerpoint/2010/main" val="823598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12700" rIns="0" bIns="0" rtlCol="0">
            <a:spAutoFit/>
          </a:bodyPr>
          <a:lstStyle/>
          <a:p>
            <a:pPr marL="393700">
              <a:lnSpc>
                <a:spcPct val="100000"/>
              </a:lnSpc>
              <a:spcBef>
                <a:spcPts val="100"/>
              </a:spcBef>
            </a:pPr>
            <a:r>
              <a:rPr dirty="0"/>
              <a:t>Part</a:t>
            </a:r>
            <a:r>
              <a:rPr spc="-110" dirty="0"/>
              <a:t> </a:t>
            </a:r>
            <a:r>
              <a:rPr lang="en-US" spc="-110" dirty="0"/>
              <a:t>1</a:t>
            </a:r>
            <a:endParaRPr dirty="0"/>
          </a:p>
        </p:txBody>
      </p:sp>
      <p:sp>
        <p:nvSpPr>
          <p:cNvPr id="3" name="object 3"/>
          <p:cNvSpPr txBox="1"/>
          <p:nvPr/>
        </p:nvSpPr>
        <p:spPr>
          <a:xfrm>
            <a:off x="2133600" y="1015491"/>
            <a:ext cx="5317071" cy="628377"/>
          </a:xfrm>
          <a:prstGeom prst="rect">
            <a:avLst/>
          </a:prstGeom>
        </p:spPr>
        <p:txBody>
          <a:bodyPr vert="horz" wrap="square" lIns="0" tIns="12700" rIns="0" bIns="0" rtlCol="0">
            <a:spAutoFit/>
          </a:bodyPr>
          <a:lstStyle/>
          <a:p>
            <a:pPr marL="791210" marR="5080" indent="-779145">
              <a:lnSpc>
                <a:spcPct val="100000"/>
              </a:lnSpc>
              <a:spcBef>
                <a:spcPts val="100"/>
              </a:spcBef>
            </a:pPr>
            <a:r>
              <a:rPr lang="en-US" sz="4000" b="1" spc="-5" dirty="0">
                <a:solidFill>
                  <a:srgbClr val="006FC0"/>
                </a:solidFill>
                <a:latin typeface="Arial"/>
                <a:cs typeface="Arial"/>
              </a:rPr>
              <a:t>What is </a:t>
            </a:r>
            <a:r>
              <a:rPr sz="4000" b="1" spc="-5" dirty="0">
                <a:solidFill>
                  <a:srgbClr val="006FC0"/>
                </a:solidFill>
                <a:latin typeface="Arial"/>
                <a:cs typeface="Arial"/>
              </a:rPr>
              <a:t>AmeriCorps</a:t>
            </a:r>
            <a:r>
              <a:rPr lang="en-US" sz="4000" b="1" spc="-5" dirty="0">
                <a:solidFill>
                  <a:srgbClr val="006FC0"/>
                </a:solidFill>
                <a:latin typeface="Arial"/>
                <a:cs typeface="Arial"/>
              </a:rPr>
              <a:t>?</a:t>
            </a:r>
            <a:endParaRPr sz="4000" b="1" dirty="0">
              <a:latin typeface="Arial"/>
              <a:cs typeface="Arial"/>
            </a:endParaRPr>
          </a:p>
        </p:txBody>
      </p:sp>
      <p:grpSp>
        <p:nvGrpSpPr>
          <p:cNvPr id="4" name="object 4"/>
          <p:cNvGrpSpPr/>
          <p:nvPr/>
        </p:nvGrpSpPr>
        <p:grpSpPr>
          <a:xfrm>
            <a:off x="838200" y="2082981"/>
            <a:ext cx="2377440" cy="4053840"/>
            <a:chOff x="1059180" y="2583179"/>
            <a:chExt cx="2377440" cy="4053840"/>
          </a:xfrm>
        </p:grpSpPr>
        <p:sp>
          <p:nvSpPr>
            <p:cNvPr id="5" name="object 5"/>
            <p:cNvSpPr/>
            <p:nvPr/>
          </p:nvSpPr>
          <p:spPr>
            <a:xfrm>
              <a:off x="1066800" y="2590799"/>
              <a:ext cx="2362200" cy="4038600"/>
            </a:xfrm>
            <a:custGeom>
              <a:avLst/>
              <a:gdLst/>
              <a:ahLst/>
              <a:cxnLst/>
              <a:rect l="l" t="t" r="r" b="b"/>
              <a:pathLst>
                <a:path w="2362200" h="4038600">
                  <a:moveTo>
                    <a:pt x="2362200" y="0"/>
                  </a:moveTo>
                  <a:lnTo>
                    <a:pt x="0" y="0"/>
                  </a:lnTo>
                  <a:lnTo>
                    <a:pt x="0" y="4038600"/>
                  </a:lnTo>
                  <a:lnTo>
                    <a:pt x="2362200" y="4038600"/>
                  </a:lnTo>
                  <a:lnTo>
                    <a:pt x="2362200" y="0"/>
                  </a:lnTo>
                  <a:close/>
                </a:path>
              </a:pathLst>
            </a:custGeom>
            <a:solidFill>
              <a:srgbClr val="BB1C1C"/>
            </a:solidFill>
          </p:spPr>
          <p:txBody>
            <a:bodyPr wrap="square" lIns="0" tIns="0" rIns="0" bIns="0" rtlCol="0"/>
            <a:lstStyle/>
            <a:p>
              <a:endParaRPr dirty="0"/>
            </a:p>
          </p:txBody>
        </p:sp>
        <p:sp>
          <p:nvSpPr>
            <p:cNvPr id="6" name="object 6"/>
            <p:cNvSpPr/>
            <p:nvPr/>
          </p:nvSpPr>
          <p:spPr>
            <a:xfrm>
              <a:off x="1066800" y="2590799"/>
              <a:ext cx="2362200" cy="4038600"/>
            </a:xfrm>
            <a:custGeom>
              <a:avLst/>
              <a:gdLst/>
              <a:ahLst/>
              <a:cxnLst/>
              <a:rect l="l" t="t" r="r" b="b"/>
              <a:pathLst>
                <a:path w="2362200" h="4038600">
                  <a:moveTo>
                    <a:pt x="0" y="0"/>
                  </a:moveTo>
                  <a:lnTo>
                    <a:pt x="2362200" y="0"/>
                  </a:lnTo>
                  <a:lnTo>
                    <a:pt x="2362200" y="4038600"/>
                  </a:lnTo>
                  <a:lnTo>
                    <a:pt x="0" y="4038600"/>
                  </a:lnTo>
                  <a:lnTo>
                    <a:pt x="0" y="0"/>
                  </a:lnTo>
                  <a:close/>
                </a:path>
              </a:pathLst>
            </a:custGeom>
            <a:ln w="15240">
              <a:solidFill>
                <a:srgbClr val="881111"/>
              </a:solidFill>
            </a:ln>
          </p:spPr>
          <p:txBody>
            <a:bodyPr wrap="square" lIns="0" tIns="0" rIns="0" bIns="0" rtlCol="0"/>
            <a:lstStyle/>
            <a:p>
              <a:endParaRPr dirty="0"/>
            </a:p>
          </p:txBody>
        </p:sp>
        <p:pic>
          <p:nvPicPr>
            <p:cNvPr id="7" name="object 7"/>
            <p:cNvPicPr/>
            <p:nvPr/>
          </p:nvPicPr>
          <p:blipFill>
            <a:blip r:embed="rId3" cstate="print"/>
            <a:stretch>
              <a:fillRect/>
            </a:stretch>
          </p:blipFill>
          <p:spPr>
            <a:xfrm>
              <a:off x="1208532" y="2752343"/>
              <a:ext cx="2078735" cy="3715499"/>
            </a:xfrm>
            <a:prstGeom prst="rect">
              <a:avLst/>
            </a:prstGeom>
          </p:spPr>
        </p:pic>
      </p:grpSp>
      <p:grpSp>
        <p:nvGrpSpPr>
          <p:cNvPr id="8" name="object 8"/>
          <p:cNvGrpSpPr/>
          <p:nvPr/>
        </p:nvGrpSpPr>
        <p:grpSpPr>
          <a:xfrm>
            <a:off x="3962400" y="2285546"/>
            <a:ext cx="4800600" cy="3648710"/>
            <a:chOff x="4038600" y="2819400"/>
            <a:chExt cx="4800600" cy="3648710"/>
          </a:xfrm>
        </p:grpSpPr>
        <p:sp>
          <p:nvSpPr>
            <p:cNvPr id="9" name="object 9"/>
            <p:cNvSpPr/>
            <p:nvPr/>
          </p:nvSpPr>
          <p:spPr>
            <a:xfrm>
              <a:off x="4038600" y="2819400"/>
              <a:ext cx="4800600" cy="3648710"/>
            </a:xfrm>
            <a:custGeom>
              <a:avLst/>
              <a:gdLst/>
              <a:ahLst/>
              <a:cxnLst/>
              <a:rect l="l" t="t" r="r" b="b"/>
              <a:pathLst>
                <a:path w="4800600" h="3648710">
                  <a:moveTo>
                    <a:pt x="4800600" y="0"/>
                  </a:moveTo>
                  <a:lnTo>
                    <a:pt x="0" y="0"/>
                  </a:lnTo>
                  <a:lnTo>
                    <a:pt x="0" y="3648455"/>
                  </a:lnTo>
                  <a:lnTo>
                    <a:pt x="4800600" y="3648455"/>
                  </a:lnTo>
                  <a:lnTo>
                    <a:pt x="4800600" y="0"/>
                  </a:lnTo>
                  <a:close/>
                </a:path>
              </a:pathLst>
            </a:custGeom>
            <a:solidFill>
              <a:srgbClr val="000000"/>
            </a:solidFill>
          </p:spPr>
          <p:txBody>
            <a:bodyPr wrap="square" lIns="0" tIns="0" rIns="0" bIns="0" rtlCol="0"/>
            <a:lstStyle/>
            <a:p>
              <a:endParaRPr dirty="0"/>
            </a:p>
          </p:txBody>
        </p:sp>
        <p:pic>
          <p:nvPicPr>
            <p:cNvPr id="10" name="object 10"/>
            <p:cNvPicPr/>
            <p:nvPr/>
          </p:nvPicPr>
          <p:blipFill>
            <a:blip r:embed="rId4" cstate="print"/>
            <a:stretch>
              <a:fillRect/>
            </a:stretch>
          </p:blipFill>
          <p:spPr>
            <a:xfrm>
              <a:off x="4191000" y="2964179"/>
              <a:ext cx="4483608" cy="3361943"/>
            </a:xfrm>
            <a:prstGeom prst="rect">
              <a:avLst/>
            </a:prstGeom>
          </p:spPr>
        </p:pic>
      </p:grpSp>
    </p:spTree>
    <p:extLst>
      <p:ext uri="{BB962C8B-B14F-4D97-AF65-F5344CB8AC3E}">
        <p14:creationId xmlns:p14="http://schemas.microsoft.com/office/powerpoint/2010/main" val="33462012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2667000" cy="780196"/>
          </a:xfrm>
        </p:spPr>
        <p:txBody>
          <a:bodyPr/>
          <a:lstStyle/>
          <a:p>
            <a:r>
              <a:rPr lang="en-US" dirty="0"/>
              <a:t>Education</a:t>
            </a:r>
          </a:p>
        </p:txBody>
      </p:sp>
      <p:sp>
        <p:nvSpPr>
          <p:cNvPr id="3" name="Content Placeholder 2"/>
          <p:cNvSpPr>
            <a:spLocks noGrp="1"/>
          </p:cNvSpPr>
          <p:nvPr>
            <p:ph idx="1"/>
          </p:nvPr>
        </p:nvSpPr>
        <p:spPr>
          <a:xfrm>
            <a:off x="381000" y="1981200"/>
            <a:ext cx="8458200" cy="3886200"/>
          </a:xfrm>
        </p:spPr>
        <p:txBody>
          <a:bodyPr>
            <a:normAutofit fontScale="92500" lnSpcReduction="10000"/>
          </a:bodyPr>
          <a:lstStyle/>
          <a:p>
            <a:r>
              <a:rPr lang="en-US" sz="3200" dirty="0"/>
              <a:t>Grants will provide support and/or facilitate access to services and resources that contribute to </a:t>
            </a:r>
            <a:r>
              <a:rPr lang="en-US" sz="3200" b="1" dirty="0"/>
              <a:t>improved educational outcomes </a:t>
            </a:r>
            <a:r>
              <a:rPr lang="en-US" sz="3200" dirty="0"/>
              <a:t>for economically disadvantaged children; </a:t>
            </a:r>
            <a:r>
              <a:rPr lang="en-US" sz="3200" b="1" dirty="0"/>
              <a:t>improved school readiness </a:t>
            </a:r>
            <a:r>
              <a:rPr lang="en-US" sz="3200" dirty="0"/>
              <a:t>for economically disadvantaged young children</a:t>
            </a:r>
            <a:r>
              <a:rPr lang="en-US" sz="3200" b="1" dirty="0"/>
              <a:t>; improved educational and behavioral outcomes </a:t>
            </a:r>
            <a:r>
              <a:rPr lang="en-US" sz="3200" dirty="0"/>
              <a:t>of students in low-achieving elementary, middle, and high schools; and/or support economically disadvantaged students’ preparation for success in post-secondary educational institutions</a:t>
            </a:r>
            <a:r>
              <a:rPr lang="en-US" sz="2800" dirty="0"/>
              <a:t>.  </a:t>
            </a:r>
            <a:endParaRPr lang="en-US" sz="3200" dirty="0"/>
          </a:p>
        </p:txBody>
      </p:sp>
    </p:spTree>
    <p:extLst>
      <p:ext uri="{BB962C8B-B14F-4D97-AF65-F5344CB8AC3E}">
        <p14:creationId xmlns:p14="http://schemas.microsoft.com/office/powerpoint/2010/main" val="25657356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Healthy Futures</a:t>
            </a:r>
          </a:p>
        </p:txBody>
      </p:sp>
      <p:sp>
        <p:nvSpPr>
          <p:cNvPr id="3" name="Content Placeholder 2"/>
          <p:cNvSpPr>
            <a:spLocks noGrp="1"/>
          </p:cNvSpPr>
          <p:nvPr>
            <p:ph idx="1"/>
          </p:nvPr>
        </p:nvSpPr>
        <p:spPr>
          <a:xfrm>
            <a:off x="533401" y="1845734"/>
            <a:ext cx="7833360" cy="5317066"/>
          </a:xfrm>
        </p:spPr>
        <p:txBody>
          <a:bodyPr>
            <a:normAutofit/>
          </a:bodyPr>
          <a:lstStyle/>
          <a:p>
            <a:r>
              <a:rPr lang="en-US" sz="3200" dirty="0"/>
              <a:t>Grants will provide support for activities that will address the </a:t>
            </a:r>
            <a:r>
              <a:rPr lang="en-US" sz="3200" b="1" dirty="0"/>
              <a:t>opioid crisis</a:t>
            </a:r>
            <a:r>
              <a:rPr lang="en-US" sz="3200" dirty="0"/>
              <a:t>; increase </a:t>
            </a:r>
            <a:r>
              <a:rPr lang="en-US" sz="3200" b="1" dirty="0"/>
              <a:t>seniors’ </a:t>
            </a:r>
            <a:r>
              <a:rPr lang="en-US" sz="3200" dirty="0"/>
              <a:t>ability to remain in their own homes with the same or improved quality of life for as long as possible; and/or </a:t>
            </a:r>
            <a:r>
              <a:rPr lang="en-US" sz="3200" b="1" dirty="0"/>
              <a:t>increase physical activity and improve nutrition with the purpose of reducing obesity</a:t>
            </a:r>
          </a:p>
        </p:txBody>
      </p:sp>
    </p:spTree>
    <p:extLst>
      <p:ext uri="{BB962C8B-B14F-4D97-AF65-F5344CB8AC3E}">
        <p14:creationId xmlns:p14="http://schemas.microsoft.com/office/powerpoint/2010/main" val="842265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Veterans and Military Families</a:t>
            </a:r>
          </a:p>
        </p:txBody>
      </p:sp>
      <p:sp>
        <p:nvSpPr>
          <p:cNvPr id="3" name="Content Placeholder 2"/>
          <p:cNvSpPr>
            <a:spLocks noGrp="1"/>
          </p:cNvSpPr>
          <p:nvPr>
            <p:ph idx="1"/>
          </p:nvPr>
        </p:nvSpPr>
        <p:spPr>
          <a:xfrm>
            <a:off x="609600" y="2133600"/>
            <a:ext cx="7757160" cy="4174066"/>
          </a:xfrm>
        </p:spPr>
        <p:txBody>
          <a:bodyPr>
            <a:normAutofit/>
          </a:bodyPr>
          <a:lstStyle/>
          <a:p>
            <a:r>
              <a:rPr lang="en-US" sz="2800" dirty="0"/>
              <a:t>Grants will improve the quality of life of veterans and improve military family well-being; increase the number of </a:t>
            </a:r>
            <a:r>
              <a:rPr lang="en-US" sz="2800" b="1" dirty="0"/>
              <a:t>veterans, wounded warriors, military service members, and their caregivers, families, and survivors served by AmeriCorps programs</a:t>
            </a:r>
            <a:r>
              <a:rPr lang="en-US" sz="2800" dirty="0"/>
              <a:t>; and/or increase the number of veterans and military family members engaged in service through AmeriCorps programs. </a:t>
            </a:r>
          </a:p>
        </p:txBody>
      </p:sp>
    </p:spTree>
    <p:extLst>
      <p:ext uri="{BB962C8B-B14F-4D97-AF65-F5344CB8AC3E}">
        <p14:creationId xmlns:p14="http://schemas.microsoft.com/office/powerpoint/2010/main" val="26828829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152399"/>
            <a:ext cx="7543800" cy="1295400"/>
          </a:xfrm>
        </p:spPr>
        <p:txBody>
          <a:bodyPr/>
          <a:lstStyle/>
          <a:p>
            <a:r>
              <a:rPr lang="en-US" dirty="0"/>
              <a:t>Disaster Services</a:t>
            </a:r>
          </a:p>
        </p:txBody>
      </p:sp>
      <p:sp>
        <p:nvSpPr>
          <p:cNvPr id="3" name="Content Placeholder 2"/>
          <p:cNvSpPr>
            <a:spLocks noGrp="1"/>
          </p:cNvSpPr>
          <p:nvPr>
            <p:ph idx="1"/>
          </p:nvPr>
        </p:nvSpPr>
        <p:spPr>
          <a:xfrm>
            <a:off x="533400" y="1752600"/>
            <a:ext cx="8229600" cy="4572000"/>
          </a:xfrm>
        </p:spPr>
        <p:txBody>
          <a:bodyPr>
            <a:noAutofit/>
          </a:bodyPr>
          <a:lstStyle/>
          <a:p>
            <a:pPr fontAlgn="base"/>
            <a:r>
              <a:rPr lang="en-US" sz="2800" dirty="0"/>
              <a:t>Grants will support increased and improved disaster services for individuals and communities to prepare and adapt to </a:t>
            </a:r>
            <a:r>
              <a:rPr lang="en-US" sz="2800" b="1" dirty="0"/>
              <a:t>disasters,</a:t>
            </a:r>
            <a:r>
              <a:rPr lang="en-US" sz="2800" dirty="0"/>
              <a:t> including but not limited to </a:t>
            </a:r>
            <a:r>
              <a:rPr lang="en-US" sz="2800" b="1" dirty="0"/>
              <a:t>climate change events</a:t>
            </a:r>
            <a:r>
              <a:rPr lang="en-US" sz="2800" dirty="0"/>
              <a:t>.  Activities will provide support to </a:t>
            </a:r>
            <a:r>
              <a:rPr lang="en-US" sz="2800" b="1" dirty="0"/>
              <a:t>increase preparedness for disasters, improve readiness to respond to disasters, support recovery efforts from disasters, and/or assist in the implementation of pre-disaster mitigation and adaptation measures. </a:t>
            </a:r>
            <a:r>
              <a:rPr lang="en-US" sz="2800" dirty="0"/>
              <a:t>Grants will support communities and individuals in planning for disasters, in particular engaging disadvantaged communities in the planning process.</a:t>
            </a:r>
            <a:endParaRPr lang="en-US" dirty="0"/>
          </a:p>
          <a:p>
            <a:endParaRPr lang="en-US" sz="3200" dirty="0"/>
          </a:p>
        </p:txBody>
      </p:sp>
    </p:spTree>
    <p:extLst>
      <p:ext uri="{BB962C8B-B14F-4D97-AF65-F5344CB8AC3E}">
        <p14:creationId xmlns:p14="http://schemas.microsoft.com/office/powerpoint/2010/main" val="23738566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Environmental Stewardship</a:t>
            </a:r>
          </a:p>
        </p:txBody>
      </p:sp>
      <p:sp>
        <p:nvSpPr>
          <p:cNvPr id="3" name="Content Placeholder 2"/>
          <p:cNvSpPr>
            <a:spLocks noGrp="1"/>
          </p:cNvSpPr>
          <p:nvPr>
            <p:ph idx="1"/>
          </p:nvPr>
        </p:nvSpPr>
        <p:spPr>
          <a:xfrm>
            <a:off x="457201" y="1845734"/>
            <a:ext cx="7909560" cy="4402666"/>
          </a:xfrm>
        </p:spPr>
        <p:txBody>
          <a:bodyPr>
            <a:normAutofit/>
          </a:bodyPr>
          <a:lstStyle/>
          <a:p>
            <a:r>
              <a:rPr lang="en-US" sz="2800" dirty="0"/>
              <a:t>Grants will support responsible stewardship of the environment, while preparing communities for challenging climate and environmental circumstances and helping Americans respond to and recover from disruptive events: </a:t>
            </a:r>
            <a:r>
              <a:rPr lang="en-US" sz="2800" b="1" dirty="0"/>
              <a:t>programs that conserve natural habitats; protect clean air and water; maintain public lands; support wildland fire mitigation and sustainable forest management; cultivate individual and community resilience; and provide reforestation services after floods or fires, such as nature based solutions.  </a:t>
            </a:r>
          </a:p>
          <a:p>
            <a:endParaRPr lang="en-US" dirty="0"/>
          </a:p>
        </p:txBody>
      </p:sp>
    </p:spTree>
    <p:extLst>
      <p:ext uri="{BB962C8B-B14F-4D97-AF65-F5344CB8AC3E}">
        <p14:creationId xmlns:p14="http://schemas.microsoft.com/office/powerpoint/2010/main" val="30470629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7DB3B9D-2F5A-447E-9516-7136E8E03F76}"/>
              </a:ext>
            </a:extLst>
          </p:cNvPr>
          <p:cNvSpPr txBox="1"/>
          <p:nvPr/>
        </p:nvSpPr>
        <p:spPr>
          <a:xfrm>
            <a:off x="609600" y="304800"/>
            <a:ext cx="7315200" cy="830997"/>
          </a:xfrm>
          <a:prstGeom prst="rect">
            <a:avLst/>
          </a:prstGeom>
          <a:noFill/>
        </p:spPr>
        <p:txBody>
          <a:bodyPr wrap="square">
            <a:spAutoFit/>
          </a:bodyPr>
          <a:lstStyle/>
          <a:p>
            <a:r>
              <a:rPr kumimoji="0" lang="en-US" sz="4800" b="0" i="0" u="none" strike="noStrike" kern="1200" cap="none" spc="-50" normalizeH="0" baseline="0" noProof="0" dirty="0">
                <a:ln>
                  <a:noFill/>
                </a:ln>
                <a:solidFill>
                  <a:srgbClr val="000000">
                    <a:lumMod val="75000"/>
                    <a:lumOff val="25000"/>
                  </a:srgbClr>
                </a:solidFill>
                <a:effectLst/>
                <a:uLnTx/>
                <a:uFillTx/>
                <a:latin typeface="Calibri Light" panose="020F0302020204030204"/>
                <a:ea typeface="+mj-ea"/>
                <a:cs typeface="+mj-cs"/>
              </a:rPr>
              <a:t>Funding priorities (cont.)</a:t>
            </a:r>
            <a:endParaRPr lang="en-US" dirty="0"/>
          </a:p>
        </p:txBody>
      </p:sp>
      <p:sp>
        <p:nvSpPr>
          <p:cNvPr id="5" name="TextBox 4">
            <a:extLst>
              <a:ext uri="{FF2B5EF4-FFF2-40B4-BE49-F238E27FC236}">
                <a16:creationId xmlns:a16="http://schemas.microsoft.com/office/drawing/2014/main" id="{DD546AB6-8611-4C64-B7DF-A7CCDADF0BAF}"/>
              </a:ext>
            </a:extLst>
          </p:cNvPr>
          <p:cNvSpPr txBox="1"/>
          <p:nvPr/>
        </p:nvSpPr>
        <p:spPr>
          <a:xfrm>
            <a:off x="152400" y="1135797"/>
            <a:ext cx="9220200" cy="5381986"/>
          </a:xfrm>
          <a:prstGeom prst="rect">
            <a:avLst/>
          </a:prstGeom>
          <a:noFill/>
        </p:spPr>
        <p:txBody>
          <a:bodyPr wrap="square">
            <a:spAutoFit/>
          </a:bodyPr>
          <a:lstStyle/>
          <a:p>
            <a:pPr marL="91440" marR="0" lvl="0" indent="-91440" algn="l" defTabSz="914400" rtl="0" eaLnBrk="1" fontAlgn="base" latinLnBrk="0" hangingPunct="1">
              <a:lnSpc>
                <a:spcPct val="90000"/>
              </a:lnSpc>
              <a:spcBef>
                <a:spcPts val="1200"/>
              </a:spcBef>
              <a:spcAft>
                <a:spcPts val="200"/>
              </a:spcAft>
              <a:buClr>
                <a:srgbClr val="E48312"/>
              </a:buClr>
              <a:buSzPct val="100000"/>
              <a:buFont typeface="Arial" panose="020B0604020202020204" pitchFamily="34" charset="0"/>
              <a:buChar char="•"/>
              <a:tabLst/>
              <a:defRPr/>
            </a:pPr>
            <a:r>
              <a:rPr kumimoji="0" lang="en-US" sz="2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Programs that prioritize </a:t>
            </a:r>
            <a:r>
              <a:rPr kumimoji="0" lang="en-US" sz="2400" b="1"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civic engagement and social cohesion</a:t>
            </a:r>
            <a:r>
              <a:rPr kumimoji="0" lang="en-US" sz="2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a:t>
            </a:r>
          </a:p>
          <a:p>
            <a:pPr marL="91440" indent="-91440" defTabSz="914400" fontAlgn="base">
              <a:lnSpc>
                <a:spcPct val="90000"/>
              </a:lnSpc>
              <a:spcBef>
                <a:spcPts val="1200"/>
              </a:spcBef>
              <a:spcAft>
                <a:spcPts val="200"/>
              </a:spcAft>
              <a:buClr>
                <a:srgbClr val="E48312"/>
              </a:buClr>
              <a:buSzPct val="100000"/>
              <a:buFont typeface="Arial" panose="020B0604020202020204" pitchFamily="34" charset="0"/>
              <a:buChar char="•"/>
              <a:defRPr/>
            </a:pPr>
            <a:r>
              <a:rPr kumimoji="0" lang="en-US" sz="2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Evidence-based interventions on the </a:t>
            </a:r>
            <a:r>
              <a:rPr kumimoji="0" lang="en-US" sz="2400" b="1"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AmeriCorps Evidence Exchange that are assessed as having Moderate or Strong evidence. </a:t>
            </a:r>
            <a:r>
              <a:rPr kumimoji="0" lang="en-US" sz="2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Please note that many of these interventions have demonstrated effectiveness in improving outcomes for individuals living in underserved communities and that the agency has committed resources to supporting grantees seeking to replicate and evaluate these interventions in similar communities.</a:t>
            </a:r>
            <a:r>
              <a:rPr kumimoji="0" lang="en-US" sz="2400" b="0" i="0" u="none" strike="noStrike" kern="1200" cap="none" spc="0" normalizeH="0" baseline="30000" noProof="0" dirty="0">
                <a:ln>
                  <a:noFill/>
                </a:ln>
                <a:solidFill>
                  <a:srgbClr val="000000">
                    <a:lumMod val="75000"/>
                    <a:lumOff val="25000"/>
                  </a:srgbClr>
                </a:solidFill>
                <a:effectLst/>
                <a:uLnTx/>
                <a:uFillTx/>
                <a:latin typeface="Calibri" panose="020F0502020204030204"/>
                <a:ea typeface="+mn-ea"/>
                <a:cs typeface="+mn-cs"/>
              </a:rPr>
              <a:t> </a:t>
            </a:r>
            <a:br>
              <a:rPr kumimoji="0" lang="en-US" sz="2400" b="0" i="0" u="none" strike="noStrike" kern="1200" cap="none" spc="0" normalizeH="0" baseline="30000" noProof="0" dirty="0">
                <a:ln>
                  <a:noFill/>
                </a:ln>
                <a:solidFill>
                  <a:srgbClr val="000000">
                    <a:lumMod val="75000"/>
                    <a:lumOff val="25000"/>
                  </a:srgbClr>
                </a:solidFill>
                <a:effectLst/>
                <a:uLnTx/>
                <a:uFillTx/>
                <a:latin typeface="Calibri" panose="020F0502020204030204"/>
                <a:ea typeface="+mn-ea"/>
                <a:cs typeface="+mn-cs"/>
              </a:rPr>
            </a:br>
            <a:r>
              <a:rPr kumimoji="0" lang="en-US" sz="2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AmeriCorps Evidence Exchange: </a:t>
            </a:r>
            <a:r>
              <a:rPr kumimoji="0" lang="en-US" sz="2400" b="0" i="0" u="sng"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hlinkClick r:id="rId2"/>
              </a:rPr>
              <a:t>https://americorps.gov/about/our-impact/evidence-exchange</a:t>
            </a:r>
            <a:endParaRPr kumimoji="0" lang="en-US" sz="2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a:p>
            <a:pPr marL="91440" marR="0" lvl="0" indent="-91440" algn="l" defTabSz="914400" rtl="0" eaLnBrk="1" fontAlgn="base" latinLnBrk="0" hangingPunct="1">
              <a:lnSpc>
                <a:spcPct val="90000"/>
              </a:lnSpc>
              <a:spcBef>
                <a:spcPts val="1200"/>
              </a:spcBef>
              <a:spcAft>
                <a:spcPts val="200"/>
              </a:spcAft>
              <a:buClr>
                <a:srgbClr val="E48312"/>
              </a:buClr>
              <a:buSzPct val="100000"/>
              <a:buFont typeface="Arial" panose="020B0604020202020204" pitchFamily="34" charset="0"/>
              <a:buChar char="•"/>
              <a:tabLst/>
              <a:defRPr/>
            </a:pPr>
            <a:r>
              <a:rPr kumimoji="0" lang="en-US" sz="2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Veterans and Military Families, Caregivers, and Survivors – a program model that improves the quality of life of veterans and improves the well-being of military families, caregivers, and survivors.</a:t>
            </a:r>
            <a:br>
              <a:rPr kumimoji="0" lang="en-US" sz="2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br>
            <a:br>
              <a:rPr kumimoji="0" lang="en-US" sz="2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br>
            <a:endParaRPr kumimoji="0" 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91815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C2F1580-54A5-44CC-BD5E-FD35624FC856}"/>
              </a:ext>
            </a:extLst>
          </p:cNvPr>
          <p:cNvSpPr txBox="1"/>
          <p:nvPr/>
        </p:nvSpPr>
        <p:spPr>
          <a:xfrm>
            <a:off x="304800" y="1905000"/>
            <a:ext cx="8686800" cy="3647152"/>
          </a:xfrm>
          <a:prstGeom prst="rect">
            <a:avLst/>
          </a:prstGeom>
          <a:noFill/>
        </p:spPr>
        <p:txBody>
          <a:bodyPr wrap="square">
            <a:spAutoFit/>
          </a:bodyPr>
          <a:lstStyle/>
          <a:p>
            <a:pPr lvl="0" fontAlgn="base">
              <a:spcAft>
                <a:spcPts val="600"/>
              </a:spcAft>
              <a:buClr>
                <a:schemeClr val="accent2"/>
              </a:buClr>
              <a:buFont typeface="Arial" panose="020B0604020202020204" pitchFamily="34" charset="0"/>
              <a:buChar char="•"/>
            </a:pPr>
            <a:r>
              <a:rPr lang="en-US" sz="2400" dirty="0"/>
              <a:t>Rural intermediaries - organizations that demonstrate measurable impact and primarily serve rural communities with limited resources and organizational infrastructure.  </a:t>
            </a:r>
          </a:p>
          <a:p>
            <a:pPr lvl="0" fontAlgn="base">
              <a:spcAft>
                <a:spcPts val="600"/>
              </a:spcAft>
              <a:buClr>
                <a:schemeClr val="accent2"/>
              </a:buClr>
              <a:buFont typeface="Arial" panose="020B0604020202020204" pitchFamily="34" charset="0"/>
              <a:buChar char="•"/>
            </a:pPr>
            <a:r>
              <a:rPr lang="en-US" sz="2400" dirty="0"/>
              <a:t>Environmental stewardship and </a:t>
            </a:r>
            <a:r>
              <a:rPr lang="en-US" sz="2400" b="1" dirty="0"/>
              <a:t>climate change </a:t>
            </a:r>
            <a:r>
              <a:rPr lang="en-US" sz="2400" dirty="0"/>
              <a:t>including renewable energy and energy efficiency, building community resilience, sustainable food systems and agriculture, and conservation and habitat preservation.   </a:t>
            </a:r>
          </a:p>
          <a:p>
            <a:pPr lvl="0" fontAlgn="base">
              <a:spcAft>
                <a:spcPts val="600"/>
              </a:spcAft>
              <a:buClr>
                <a:schemeClr val="accent2"/>
              </a:buClr>
              <a:buFont typeface="Arial" panose="020B0604020202020204" pitchFamily="34" charset="0"/>
              <a:buChar char="•"/>
            </a:pPr>
            <a:r>
              <a:rPr lang="en-US" sz="2400" dirty="0"/>
              <a:t>Faith-based organizations.</a:t>
            </a:r>
          </a:p>
          <a:p>
            <a:pPr lvl="0" fontAlgn="base">
              <a:spcAft>
                <a:spcPts val="600"/>
              </a:spcAft>
              <a:buClr>
                <a:schemeClr val="accent2"/>
              </a:buClr>
              <a:buFont typeface="Arial" panose="020B0604020202020204" pitchFamily="34" charset="0"/>
              <a:buChar char="•"/>
            </a:pPr>
            <a:r>
              <a:rPr lang="en-US" sz="2400" dirty="0"/>
              <a:t>Economic Mobility Corps (See Attachment A).</a:t>
            </a:r>
          </a:p>
        </p:txBody>
      </p:sp>
      <p:sp>
        <p:nvSpPr>
          <p:cNvPr id="5" name="TextBox 4">
            <a:extLst>
              <a:ext uri="{FF2B5EF4-FFF2-40B4-BE49-F238E27FC236}">
                <a16:creationId xmlns:a16="http://schemas.microsoft.com/office/drawing/2014/main" id="{0EE2AC67-F55A-42C6-AB94-D71C9A02AC65}"/>
              </a:ext>
            </a:extLst>
          </p:cNvPr>
          <p:cNvSpPr txBox="1"/>
          <p:nvPr/>
        </p:nvSpPr>
        <p:spPr>
          <a:xfrm>
            <a:off x="762000" y="762000"/>
            <a:ext cx="7315200" cy="830997"/>
          </a:xfrm>
          <a:prstGeom prst="rect">
            <a:avLst/>
          </a:prstGeom>
          <a:noFill/>
        </p:spPr>
        <p:txBody>
          <a:bodyPr wrap="square">
            <a:spAutoFit/>
          </a:bodyPr>
          <a:lstStyle/>
          <a:p>
            <a:r>
              <a:rPr kumimoji="0" lang="en-US" sz="4800" b="0" i="0" u="none" strike="noStrike" kern="1200" cap="none" spc="-50" normalizeH="0" baseline="0" noProof="0">
                <a:ln>
                  <a:noFill/>
                </a:ln>
                <a:solidFill>
                  <a:srgbClr val="000000">
                    <a:lumMod val="75000"/>
                    <a:lumOff val="25000"/>
                  </a:srgbClr>
                </a:solidFill>
                <a:effectLst/>
                <a:uLnTx/>
                <a:uFillTx/>
                <a:latin typeface="Calibri Light" panose="020F0302020204030204"/>
                <a:ea typeface="+mj-ea"/>
                <a:cs typeface="+mj-cs"/>
              </a:rPr>
              <a:t>Funding priorities (cont.)</a:t>
            </a:r>
            <a:endParaRPr lang="en-US" dirty="0"/>
          </a:p>
        </p:txBody>
      </p:sp>
    </p:spTree>
    <p:extLst>
      <p:ext uri="{BB962C8B-B14F-4D97-AF65-F5344CB8AC3E}">
        <p14:creationId xmlns:p14="http://schemas.microsoft.com/office/powerpoint/2010/main" val="19072886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1008796"/>
          </a:xfrm>
        </p:spPr>
        <p:txBody>
          <a:bodyPr/>
          <a:lstStyle/>
          <a:p>
            <a:r>
              <a:rPr lang="en-US" dirty="0"/>
              <a:t>Funding priorities (cont.)</a:t>
            </a:r>
          </a:p>
        </p:txBody>
      </p:sp>
      <p:sp>
        <p:nvSpPr>
          <p:cNvPr id="3" name="Content Placeholder 2"/>
          <p:cNvSpPr>
            <a:spLocks noGrp="1"/>
          </p:cNvSpPr>
          <p:nvPr>
            <p:ph idx="1"/>
          </p:nvPr>
        </p:nvSpPr>
        <p:spPr>
          <a:xfrm>
            <a:off x="533401" y="1845734"/>
            <a:ext cx="7833360" cy="4326466"/>
          </a:xfrm>
        </p:spPr>
        <p:txBody>
          <a:bodyPr/>
          <a:lstStyle/>
          <a:p>
            <a:r>
              <a:rPr lang="en-US" sz="3600" dirty="0"/>
              <a:t>To receive priority consideration, applicants must show that the priority area is a significant part of the program focus and intended outcomes. Proposing programs that receive priority consideration does not guarantee funding. </a:t>
            </a:r>
          </a:p>
          <a:p>
            <a:endParaRPr lang="en-US" dirty="0"/>
          </a:p>
        </p:txBody>
      </p:sp>
    </p:spTree>
    <p:extLst>
      <p:ext uri="{BB962C8B-B14F-4D97-AF65-F5344CB8AC3E}">
        <p14:creationId xmlns:p14="http://schemas.microsoft.com/office/powerpoint/2010/main" val="22441132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5800" y="620753"/>
            <a:ext cx="7239000" cy="750847"/>
          </a:xfrm>
          <a:prstGeom prst="rect">
            <a:avLst/>
          </a:prstGeom>
        </p:spPr>
        <p:txBody>
          <a:bodyPr vert="horz" wrap="square" lIns="0" tIns="12065" rIns="0" bIns="0" rtlCol="0">
            <a:spAutoFit/>
          </a:bodyPr>
          <a:lstStyle/>
          <a:p>
            <a:pPr marL="12700">
              <a:lnSpc>
                <a:spcPct val="100000"/>
              </a:lnSpc>
              <a:spcBef>
                <a:spcPts val="95"/>
              </a:spcBef>
            </a:pPr>
            <a:r>
              <a:rPr spc="-20" dirty="0"/>
              <a:t>Performance</a:t>
            </a:r>
            <a:r>
              <a:rPr spc="-75" dirty="0"/>
              <a:t> </a:t>
            </a:r>
            <a:r>
              <a:rPr spc="-5" dirty="0"/>
              <a:t>Measures</a:t>
            </a:r>
          </a:p>
        </p:txBody>
      </p:sp>
      <p:sp>
        <p:nvSpPr>
          <p:cNvPr id="3" name="object 3"/>
          <p:cNvSpPr txBox="1"/>
          <p:nvPr/>
        </p:nvSpPr>
        <p:spPr>
          <a:xfrm>
            <a:off x="304800" y="1828800"/>
            <a:ext cx="8153400" cy="5579733"/>
          </a:xfrm>
          <a:prstGeom prst="rect">
            <a:avLst/>
          </a:prstGeom>
        </p:spPr>
        <p:txBody>
          <a:bodyPr vert="horz" wrap="square" lIns="0" tIns="49530" rIns="0" bIns="0" rtlCol="0">
            <a:spAutoFit/>
          </a:bodyPr>
          <a:lstStyle/>
          <a:p>
            <a:r>
              <a:rPr lang="en-US" sz="2800" dirty="0"/>
              <a:t>All applications must include at least </a:t>
            </a:r>
            <a:r>
              <a:rPr lang="en-US" sz="2800" b="1" dirty="0"/>
              <a:t>one aligned performance measure (output and outcome) </a:t>
            </a:r>
            <a:r>
              <a:rPr lang="en-US" sz="2800" dirty="0"/>
              <a:t>that corresponds to the proposed primary intervention. This may be a National Performance Measure or an applicant-determined measure. See the Performance Measure Instructions for details about performance measure requirements and selection rules.  </a:t>
            </a:r>
          </a:p>
          <a:p>
            <a:r>
              <a:rPr lang="en-US" sz="2800" dirty="0"/>
              <a:t>Performance Measure Instructions: </a:t>
            </a:r>
            <a:r>
              <a:rPr lang="en-US" sz="2400" dirty="0">
                <a:hlinkClick r:id="rId3"/>
              </a:rPr>
              <a:t>https://www.americorps.gov/funding-opportunity/fy-2021-americorps-state-national-grants#performance-measure</a:t>
            </a:r>
            <a:endParaRPr lang="en-US" sz="2400" dirty="0"/>
          </a:p>
          <a:p>
            <a:r>
              <a:rPr lang="en-US" sz="2800" dirty="0"/>
              <a:t> </a:t>
            </a:r>
          </a:p>
          <a:p>
            <a:r>
              <a:rPr lang="en-US" dirty="0"/>
              <a:t> </a:t>
            </a:r>
          </a:p>
          <a:p>
            <a:r>
              <a:rPr lang="en-US" dirty="0"/>
              <a:t> </a:t>
            </a:r>
          </a:p>
          <a:p>
            <a:pPr marL="299085" marR="1130935" indent="-287020" algn="just">
              <a:lnSpc>
                <a:spcPts val="2380"/>
              </a:lnSpc>
              <a:spcBef>
                <a:spcPts val="390"/>
              </a:spcBef>
              <a:buClr>
                <a:srgbClr val="8D1414"/>
              </a:buClr>
              <a:buSzPct val="145454"/>
              <a:buFont typeface="Arial"/>
              <a:buChar char="•"/>
              <a:tabLst>
                <a:tab pos="299720" algn="l"/>
              </a:tabLst>
            </a:pPr>
            <a:endParaRPr sz="2200" dirty="0">
              <a:latin typeface="Corbel"/>
              <a:cs typeface="Corbe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206808B-E927-4CBB-91DA-15D5F7F313CD}"/>
              </a:ext>
            </a:extLst>
          </p:cNvPr>
          <p:cNvSpPr txBox="1"/>
          <p:nvPr/>
        </p:nvSpPr>
        <p:spPr>
          <a:xfrm>
            <a:off x="121355" y="1447800"/>
            <a:ext cx="8901289" cy="4834657"/>
          </a:xfrm>
          <a:prstGeom prst="rect">
            <a:avLst/>
          </a:prstGeom>
          <a:noFill/>
        </p:spPr>
        <p:txBody>
          <a:bodyPr wrap="square">
            <a:spAutoFit/>
          </a:bodyPr>
          <a:lstStyle/>
          <a:p>
            <a:pPr marL="299085" marR="0" lvl="0" indent="-287020" algn="l" defTabSz="457200" rtl="0" eaLnBrk="1" fontAlgn="auto" latinLnBrk="0" hangingPunct="1">
              <a:lnSpc>
                <a:spcPct val="100000"/>
              </a:lnSpc>
              <a:spcBef>
                <a:spcPts val="225"/>
              </a:spcBef>
              <a:spcAft>
                <a:spcPts val="0"/>
              </a:spcAft>
              <a:buClr>
                <a:srgbClr val="8D1414"/>
              </a:buClr>
              <a:buSzPct val="145000"/>
              <a:buFont typeface="Arial"/>
              <a:buChar char="•"/>
              <a:tabLst>
                <a:tab pos="299085" algn="l"/>
                <a:tab pos="299720" algn="l"/>
              </a:tabLst>
              <a:defRPr/>
            </a:pPr>
            <a:r>
              <a:rPr kumimoji="0" lang="en-US" sz="2000" b="1" i="0" u="none" strike="noStrike" kern="1200" cap="none" spc="-35" normalizeH="0" baseline="0" noProof="0" dirty="0">
                <a:ln>
                  <a:noFill/>
                </a:ln>
                <a:solidFill>
                  <a:srgbClr val="459381"/>
                </a:solidFill>
                <a:effectLst/>
                <a:uLnTx/>
                <a:uFillTx/>
                <a:latin typeface="Corbel"/>
                <a:ea typeface="+mn-ea"/>
                <a:cs typeface="Corbel"/>
              </a:rPr>
              <a:t>R</a:t>
            </a:r>
            <a:r>
              <a:rPr kumimoji="0" lang="en-US" sz="2000" b="1" i="0" u="none" strike="noStrike" kern="1200" cap="none" spc="0" normalizeH="0" baseline="0" noProof="0" dirty="0">
                <a:ln>
                  <a:noFill/>
                </a:ln>
                <a:solidFill>
                  <a:srgbClr val="459381"/>
                </a:solidFill>
                <a:effectLst/>
                <a:uLnTx/>
                <a:uFillTx/>
                <a:latin typeface="Corbel"/>
                <a:ea typeface="+mn-ea"/>
                <a:cs typeface="Corbel"/>
              </a:rPr>
              <a:t>EGU</a:t>
            </a:r>
            <a:r>
              <a:rPr kumimoji="0" lang="en-US" sz="2000" b="1" i="0" u="none" strike="noStrike" kern="1200" cap="none" spc="-5" normalizeH="0" baseline="0" noProof="0" dirty="0">
                <a:ln>
                  <a:noFill/>
                </a:ln>
                <a:solidFill>
                  <a:srgbClr val="459381"/>
                </a:solidFill>
                <a:effectLst/>
                <a:uLnTx/>
                <a:uFillTx/>
                <a:latin typeface="Corbel"/>
                <a:ea typeface="+mn-ea"/>
                <a:cs typeface="Corbel"/>
              </a:rPr>
              <a:t>L</a:t>
            </a:r>
            <a:r>
              <a:rPr kumimoji="0" lang="en-US" sz="2000" b="1" i="0" u="none" strike="noStrike" kern="1200" cap="none" spc="0" normalizeH="0" baseline="0" noProof="0" dirty="0">
                <a:ln>
                  <a:noFill/>
                </a:ln>
                <a:solidFill>
                  <a:srgbClr val="459381"/>
                </a:solidFill>
                <a:effectLst/>
                <a:uLnTx/>
                <a:uFillTx/>
                <a:latin typeface="Corbel"/>
                <a:ea typeface="+mn-ea"/>
                <a:cs typeface="Corbel"/>
              </a:rPr>
              <a:t>AR</a:t>
            </a:r>
            <a:r>
              <a:rPr kumimoji="0" lang="en-US" sz="2000" b="1" i="0" u="none" strike="noStrike" kern="1200" cap="none" spc="-120" normalizeH="0" baseline="0" noProof="0" dirty="0">
                <a:ln>
                  <a:noFill/>
                </a:ln>
                <a:solidFill>
                  <a:srgbClr val="459381"/>
                </a:solidFill>
                <a:effectLst/>
                <a:uLnTx/>
                <a:uFillTx/>
                <a:latin typeface="Corbel"/>
                <a:ea typeface="+mn-ea"/>
                <a:cs typeface="Corbel"/>
              </a:rPr>
              <a:t> </a:t>
            </a:r>
            <a:r>
              <a:rPr kumimoji="0" lang="en-US" sz="2000" b="1" i="0" u="none" strike="noStrike" kern="1200" cap="none" spc="0" normalizeH="0" baseline="0" noProof="0" dirty="0">
                <a:ln>
                  <a:noFill/>
                </a:ln>
                <a:solidFill>
                  <a:srgbClr val="459381"/>
                </a:solidFill>
                <a:effectLst/>
                <a:uLnTx/>
                <a:uFillTx/>
                <a:latin typeface="Corbel"/>
                <a:ea typeface="+mn-ea"/>
                <a:cs typeface="Corbel"/>
              </a:rPr>
              <a:t>C</a:t>
            </a:r>
            <a:r>
              <a:rPr kumimoji="0" lang="en-US" sz="2000" b="1" i="0" u="none" strike="noStrike" kern="1200" cap="none" spc="-10" normalizeH="0" baseline="0" noProof="0" dirty="0">
                <a:ln>
                  <a:noFill/>
                </a:ln>
                <a:solidFill>
                  <a:srgbClr val="459381"/>
                </a:solidFill>
                <a:effectLst/>
                <a:uLnTx/>
                <a:uFillTx/>
                <a:latin typeface="Corbel"/>
                <a:ea typeface="+mn-ea"/>
                <a:cs typeface="Corbel"/>
              </a:rPr>
              <a:t>O</a:t>
            </a:r>
            <a:r>
              <a:rPr kumimoji="0" lang="en-US" sz="2000" b="1" i="0" u="none" strike="noStrike" kern="1200" cap="none" spc="0" normalizeH="0" baseline="0" noProof="0" dirty="0">
                <a:ln>
                  <a:noFill/>
                </a:ln>
                <a:solidFill>
                  <a:srgbClr val="459381"/>
                </a:solidFill>
                <a:effectLst/>
                <a:uLnTx/>
                <a:uFillTx/>
                <a:latin typeface="Corbel"/>
                <a:ea typeface="+mn-ea"/>
                <a:cs typeface="Corbel"/>
              </a:rPr>
              <a:t>ST </a:t>
            </a:r>
            <a:r>
              <a:rPr kumimoji="0" lang="en-US" sz="2000" b="1" i="0" u="none" strike="noStrike" kern="1200" cap="none" spc="-35" normalizeH="0" baseline="0" noProof="0" dirty="0">
                <a:ln>
                  <a:noFill/>
                </a:ln>
                <a:solidFill>
                  <a:srgbClr val="459381"/>
                </a:solidFill>
                <a:effectLst/>
                <a:uLnTx/>
                <a:uFillTx/>
                <a:latin typeface="Corbel"/>
                <a:ea typeface="+mn-ea"/>
                <a:cs typeface="Corbel"/>
              </a:rPr>
              <a:t>R</a:t>
            </a:r>
            <a:r>
              <a:rPr kumimoji="0" lang="en-US" sz="2000" b="1" i="0" u="none" strike="noStrike" kern="1200" cap="none" spc="0" normalizeH="0" baseline="0" noProof="0" dirty="0">
                <a:ln>
                  <a:noFill/>
                </a:ln>
                <a:solidFill>
                  <a:srgbClr val="459381"/>
                </a:solidFill>
                <a:effectLst/>
                <a:uLnTx/>
                <a:uFillTx/>
                <a:latin typeface="Corbel"/>
                <a:ea typeface="+mn-ea"/>
                <a:cs typeface="Corbel"/>
              </a:rPr>
              <a:t>E</a:t>
            </a:r>
            <a:r>
              <a:rPr kumimoji="0" lang="en-US" sz="2000" b="1" i="0" u="none" strike="noStrike" kern="1200" cap="none" spc="5" normalizeH="0" baseline="0" noProof="0" dirty="0">
                <a:ln>
                  <a:noFill/>
                </a:ln>
                <a:solidFill>
                  <a:srgbClr val="459381"/>
                </a:solidFill>
                <a:effectLst/>
                <a:uLnTx/>
                <a:uFillTx/>
                <a:latin typeface="Corbel"/>
                <a:ea typeface="+mn-ea"/>
                <a:cs typeface="Corbel"/>
              </a:rPr>
              <a:t>I</a:t>
            </a:r>
            <a:r>
              <a:rPr kumimoji="0" lang="en-US" sz="2000" b="1" i="0" u="none" strike="noStrike" kern="1200" cap="none" spc="-5" normalizeH="0" baseline="0" noProof="0" dirty="0">
                <a:ln>
                  <a:noFill/>
                </a:ln>
                <a:solidFill>
                  <a:srgbClr val="459381"/>
                </a:solidFill>
                <a:effectLst/>
                <a:uLnTx/>
                <a:uFillTx/>
                <a:latin typeface="Corbel"/>
                <a:ea typeface="+mn-ea"/>
                <a:cs typeface="Corbel"/>
              </a:rPr>
              <a:t>MB</a:t>
            </a:r>
            <a:r>
              <a:rPr kumimoji="0" lang="en-US" sz="2000" b="1" i="0" u="none" strike="noStrike" kern="1200" cap="none" spc="0" normalizeH="0" baseline="0" noProof="0" dirty="0">
                <a:ln>
                  <a:noFill/>
                </a:ln>
                <a:solidFill>
                  <a:srgbClr val="459381"/>
                </a:solidFill>
                <a:effectLst/>
                <a:uLnTx/>
                <a:uFillTx/>
                <a:latin typeface="Corbel"/>
                <a:ea typeface="+mn-ea"/>
                <a:cs typeface="Corbel"/>
              </a:rPr>
              <a:t>U</a:t>
            </a:r>
            <a:r>
              <a:rPr kumimoji="0" lang="en-US" sz="2000" b="1" i="0" u="none" strike="noStrike" kern="1200" cap="none" spc="-5" normalizeH="0" baseline="0" noProof="0" dirty="0">
                <a:ln>
                  <a:noFill/>
                </a:ln>
                <a:solidFill>
                  <a:srgbClr val="459381"/>
                </a:solidFill>
                <a:effectLst/>
                <a:uLnTx/>
                <a:uFillTx/>
                <a:latin typeface="Corbel"/>
                <a:ea typeface="+mn-ea"/>
                <a:cs typeface="Corbel"/>
              </a:rPr>
              <a:t>R</a:t>
            </a:r>
            <a:r>
              <a:rPr kumimoji="0" lang="en-US" sz="2000" b="1" i="0" u="none" strike="noStrike" kern="1200" cap="none" spc="0" normalizeH="0" baseline="0" noProof="0" dirty="0">
                <a:ln>
                  <a:noFill/>
                </a:ln>
                <a:solidFill>
                  <a:srgbClr val="459381"/>
                </a:solidFill>
                <a:effectLst/>
                <a:uLnTx/>
                <a:uFillTx/>
                <a:latin typeface="Corbel"/>
                <a:ea typeface="+mn-ea"/>
                <a:cs typeface="Corbel"/>
              </a:rPr>
              <a:t>SE</a:t>
            </a:r>
            <a:r>
              <a:rPr kumimoji="0" lang="en-US" sz="2000" b="1" i="0" u="none" strike="noStrike" kern="1200" cap="none" spc="-5" normalizeH="0" baseline="0" noProof="0" dirty="0">
                <a:ln>
                  <a:noFill/>
                </a:ln>
                <a:solidFill>
                  <a:srgbClr val="459381"/>
                </a:solidFill>
                <a:effectLst/>
                <a:uLnTx/>
                <a:uFillTx/>
                <a:latin typeface="Corbel"/>
                <a:ea typeface="+mn-ea"/>
                <a:cs typeface="Corbel"/>
              </a:rPr>
              <a:t>M</a:t>
            </a:r>
            <a:r>
              <a:rPr kumimoji="0" lang="en-US" sz="2000" b="1" i="0" u="none" strike="noStrike" kern="1200" cap="none" spc="-10" normalizeH="0" baseline="0" noProof="0" dirty="0">
                <a:ln>
                  <a:noFill/>
                </a:ln>
                <a:solidFill>
                  <a:srgbClr val="459381"/>
                </a:solidFill>
                <a:effectLst/>
                <a:uLnTx/>
                <a:uFillTx/>
                <a:latin typeface="Corbel"/>
                <a:ea typeface="+mn-ea"/>
                <a:cs typeface="Corbel"/>
              </a:rPr>
              <a:t>E</a:t>
            </a:r>
            <a:r>
              <a:rPr kumimoji="0" lang="en-US" sz="2000" b="1" i="0" u="none" strike="noStrike" kern="1200" cap="none" spc="0" normalizeH="0" baseline="0" noProof="0" dirty="0">
                <a:ln>
                  <a:noFill/>
                </a:ln>
                <a:solidFill>
                  <a:srgbClr val="459381"/>
                </a:solidFill>
                <a:effectLst/>
                <a:uLnTx/>
                <a:uFillTx/>
                <a:latin typeface="Corbel"/>
                <a:ea typeface="+mn-ea"/>
                <a:cs typeface="Corbel"/>
              </a:rPr>
              <a:t>NT</a:t>
            </a:r>
            <a:endParaRPr kumimoji="0" lang="en-US" sz="2000" b="0" i="0" u="none" strike="noStrike" kern="1200" cap="none" spc="0" normalizeH="0" baseline="0" noProof="0" dirty="0">
              <a:ln>
                <a:noFill/>
              </a:ln>
              <a:solidFill>
                <a:srgbClr val="000000"/>
              </a:solidFill>
              <a:effectLst/>
              <a:uLnTx/>
              <a:uFillTx/>
              <a:latin typeface="Corbel"/>
              <a:ea typeface="+mn-ea"/>
              <a:cs typeface="Corbel"/>
            </a:endParaRPr>
          </a:p>
          <a:p>
            <a:pPr marL="469265" marR="1090930" lvl="1" indent="0" algn="l" defTabSz="457200" rtl="0" eaLnBrk="1" fontAlgn="auto" latinLnBrk="0" hangingPunct="1">
              <a:lnSpc>
                <a:spcPct val="100000"/>
              </a:lnSpc>
              <a:spcBef>
                <a:spcPts val="1080"/>
              </a:spcBef>
              <a:spcAft>
                <a:spcPts val="0"/>
              </a:spcAft>
              <a:buClr>
                <a:srgbClr val="8D1414"/>
              </a:buClr>
              <a:buSzPct val="145000"/>
              <a:buFontTx/>
              <a:buNone/>
              <a:tabLst>
                <a:tab pos="756285" algn="l"/>
                <a:tab pos="756920" algn="l"/>
              </a:tabLst>
              <a:defRPr/>
            </a:pPr>
            <a:r>
              <a:rPr kumimoji="0" lang="en-US" sz="2000" b="0" i="0" u="none" strike="noStrike" kern="1200" cap="none" spc="-5" normalizeH="0" baseline="0" noProof="0" dirty="0">
                <a:ln>
                  <a:noFill/>
                </a:ln>
                <a:solidFill>
                  <a:srgbClr val="000000"/>
                </a:solidFill>
                <a:effectLst/>
                <a:uLnTx/>
                <a:uFillTx/>
                <a:latin typeface="Corbel"/>
                <a:ea typeface="+mn-ea"/>
                <a:cs typeface="Corbel"/>
              </a:rPr>
              <a:t>Funds</a:t>
            </a:r>
            <a:r>
              <a:rPr kumimoji="0" lang="en-US" sz="2000" b="0" i="0" u="none" strike="noStrike" kern="1200" cap="none" spc="10" normalizeH="0" baseline="0" noProof="0" dirty="0">
                <a:ln>
                  <a:noFill/>
                </a:ln>
                <a:solidFill>
                  <a:srgbClr val="000000"/>
                </a:solidFill>
                <a:effectLst/>
                <a:uLnTx/>
                <a:uFillTx/>
                <a:latin typeface="Corbel"/>
                <a:ea typeface="+mn-ea"/>
                <a:cs typeface="Corbel"/>
              </a:rPr>
              <a:t> </a:t>
            </a:r>
            <a:r>
              <a:rPr kumimoji="0" lang="en-US" sz="2000" b="0" i="0" u="none" strike="noStrike" kern="1200" cap="none" spc="0" normalizeH="0" baseline="0" noProof="0" dirty="0">
                <a:ln>
                  <a:noFill/>
                </a:ln>
                <a:solidFill>
                  <a:srgbClr val="000000"/>
                </a:solidFill>
                <a:effectLst/>
                <a:uLnTx/>
                <a:uFillTx/>
                <a:latin typeface="Corbel"/>
                <a:ea typeface="+mn-ea"/>
                <a:cs typeface="Corbel"/>
              </a:rPr>
              <a:t>a </a:t>
            </a:r>
            <a:r>
              <a:rPr kumimoji="0" lang="en-US" sz="2000" b="0" i="0" u="none" strike="noStrike" kern="1200" cap="none" spc="-5" normalizeH="0" baseline="0" noProof="0" dirty="0">
                <a:ln>
                  <a:noFill/>
                </a:ln>
                <a:solidFill>
                  <a:srgbClr val="000000"/>
                </a:solidFill>
                <a:effectLst/>
                <a:uLnTx/>
                <a:uFillTx/>
                <a:latin typeface="Corbel"/>
                <a:ea typeface="+mn-ea"/>
                <a:cs typeface="Corbel"/>
              </a:rPr>
              <a:t>portion</a:t>
            </a:r>
            <a:r>
              <a:rPr kumimoji="0" lang="en-US" sz="2000" b="0" i="0" u="none" strike="noStrike" kern="1200" cap="none" spc="-25" normalizeH="0" baseline="0" noProof="0" dirty="0">
                <a:ln>
                  <a:noFill/>
                </a:ln>
                <a:solidFill>
                  <a:srgbClr val="000000"/>
                </a:solidFill>
                <a:effectLst/>
                <a:uLnTx/>
                <a:uFillTx/>
                <a:latin typeface="Corbel"/>
                <a:ea typeface="+mn-ea"/>
                <a:cs typeface="Corbel"/>
              </a:rPr>
              <a:t> </a:t>
            </a:r>
            <a:r>
              <a:rPr kumimoji="0" lang="en-US" sz="2000" b="0" i="0" u="none" strike="noStrike" kern="1200" cap="none" spc="-5" normalizeH="0" baseline="0" noProof="0" dirty="0">
                <a:ln>
                  <a:noFill/>
                </a:ln>
                <a:solidFill>
                  <a:srgbClr val="000000"/>
                </a:solidFill>
                <a:effectLst/>
                <a:uLnTx/>
                <a:uFillTx/>
                <a:latin typeface="Corbel"/>
                <a:ea typeface="+mn-ea"/>
                <a:cs typeface="Corbel"/>
              </a:rPr>
              <a:t>of </a:t>
            </a:r>
            <a:r>
              <a:rPr kumimoji="0" lang="en-US" sz="2000" b="0" i="0" u="none" strike="noStrike" kern="1200" cap="none" spc="0" normalizeH="0" baseline="0" noProof="0" dirty="0">
                <a:ln>
                  <a:noFill/>
                </a:ln>
                <a:solidFill>
                  <a:srgbClr val="000000"/>
                </a:solidFill>
                <a:effectLst/>
                <a:uLnTx/>
                <a:uFillTx/>
                <a:latin typeface="Corbel"/>
                <a:ea typeface="+mn-ea"/>
                <a:cs typeface="Corbel"/>
              </a:rPr>
              <a:t>program</a:t>
            </a:r>
            <a:r>
              <a:rPr kumimoji="0" lang="en-US" sz="2000" b="0" i="0" u="none" strike="noStrike" kern="1200" cap="none" spc="-20" normalizeH="0" baseline="0" noProof="0" dirty="0">
                <a:ln>
                  <a:noFill/>
                </a:ln>
                <a:solidFill>
                  <a:srgbClr val="000000"/>
                </a:solidFill>
                <a:effectLst/>
                <a:uLnTx/>
                <a:uFillTx/>
                <a:latin typeface="Corbel"/>
                <a:ea typeface="+mn-ea"/>
                <a:cs typeface="Corbel"/>
              </a:rPr>
              <a:t> </a:t>
            </a:r>
            <a:r>
              <a:rPr kumimoji="0" lang="en-US" sz="2000" b="0" i="0" u="none" strike="noStrike" kern="1200" cap="none" spc="-5" normalizeH="0" baseline="0" noProof="0" dirty="0">
                <a:ln>
                  <a:noFill/>
                </a:ln>
                <a:solidFill>
                  <a:srgbClr val="000000"/>
                </a:solidFill>
                <a:effectLst/>
                <a:uLnTx/>
                <a:uFillTx/>
                <a:latin typeface="Corbel"/>
                <a:ea typeface="+mn-ea"/>
                <a:cs typeface="Corbel"/>
              </a:rPr>
              <a:t>costs</a:t>
            </a:r>
            <a:r>
              <a:rPr kumimoji="0" lang="en-US" sz="2000" b="0" i="0" u="none" strike="noStrike" kern="1200" cap="none" spc="5" normalizeH="0" baseline="0" noProof="0" dirty="0">
                <a:ln>
                  <a:noFill/>
                </a:ln>
                <a:solidFill>
                  <a:srgbClr val="000000"/>
                </a:solidFill>
                <a:effectLst/>
                <a:uLnTx/>
                <a:uFillTx/>
                <a:latin typeface="Corbel"/>
                <a:ea typeface="+mn-ea"/>
                <a:cs typeface="Corbel"/>
              </a:rPr>
              <a:t> </a:t>
            </a:r>
            <a:r>
              <a:rPr kumimoji="0" lang="en-US" sz="2000" b="0" i="0" u="none" strike="noStrike" kern="1200" cap="none" spc="0" normalizeH="0" baseline="0" noProof="0" dirty="0">
                <a:ln>
                  <a:noFill/>
                </a:ln>
                <a:solidFill>
                  <a:srgbClr val="000000"/>
                </a:solidFill>
                <a:effectLst/>
                <a:uLnTx/>
                <a:uFillTx/>
                <a:latin typeface="Corbel"/>
                <a:ea typeface="+mn-ea"/>
                <a:cs typeface="Corbel"/>
              </a:rPr>
              <a:t>and</a:t>
            </a:r>
            <a:r>
              <a:rPr kumimoji="0" lang="en-US" sz="2000" b="0" i="0" u="none" strike="noStrike" kern="1200" cap="none" spc="-10" normalizeH="0" baseline="0" noProof="0" dirty="0">
                <a:ln>
                  <a:noFill/>
                </a:ln>
                <a:solidFill>
                  <a:srgbClr val="000000"/>
                </a:solidFill>
                <a:effectLst/>
                <a:uLnTx/>
                <a:uFillTx/>
                <a:latin typeface="Corbel"/>
                <a:ea typeface="+mn-ea"/>
                <a:cs typeface="Corbel"/>
              </a:rPr>
              <a:t> </a:t>
            </a:r>
            <a:r>
              <a:rPr kumimoji="0" lang="en-US" sz="2000" b="0" i="0" u="none" strike="noStrike" kern="1200" cap="none" spc="-5" normalizeH="0" baseline="0" noProof="0" dirty="0">
                <a:ln>
                  <a:noFill/>
                </a:ln>
                <a:solidFill>
                  <a:srgbClr val="000000"/>
                </a:solidFill>
                <a:effectLst/>
                <a:uLnTx/>
                <a:uFillTx/>
                <a:latin typeface="Corbel"/>
                <a:ea typeface="+mn-ea"/>
                <a:cs typeface="Corbel"/>
              </a:rPr>
              <a:t>members’</a:t>
            </a:r>
            <a:r>
              <a:rPr kumimoji="0" lang="en-US" sz="2000" b="0" i="0" u="none" strike="noStrike" kern="1200" cap="none" spc="25" normalizeH="0" baseline="0" noProof="0" dirty="0">
                <a:ln>
                  <a:noFill/>
                </a:ln>
                <a:solidFill>
                  <a:srgbClr val="000000"/>
                </a:solidFill>
                <a:effectLst/>
                <a:uLnTx/>
                <a:uFillTx/>
                <a:latin typeface="Corbel"/>
                <a:ea typeface="+mn-ea"/>
                <a:cs typeface="Corbel"/>
              </a:rPr>
              <a:t> </a:t>
            </a:r>
            <a:r>
              <a:rPr kumimoji="0" lang="en-US" sz="2000" b="0" i="0" u="none" strike="noStrike" kern="1200" cap="none" spc="-5" normalizeH="0" baseline="0" noProof="0" dirty="0">
                <a:ln>
                  <a:noFill/>
                </a:ln>
                <a:solidFill>
                  <a:srgbClr val="000000"/>
                </a:solidFill>
                <a:effectLst/>
                <a:uLnTx/>
                <a:uFillTx/>
                <a:latin typeface="Corbel"/>
                <a:ea typeface="+mn-ea"/>
                <a:cs typeface="Corbel"/>
              </a:rPr>
              <a:t>living </a:t>
            </a:r>
            <a:r>
              <a:rPr kumimoji="0" lang="en-US" sz="2000" b="0" i="0" u="none" strike="noStrike" kern="1200" cap="none" spc="-390" normalizeH="0" baseline="0" noProof="0" dirty="0">
                <a:ln>
                  <a:noFill/>
                </a:ln>
                <a:solidFill>
                  <a:srgbClr val="000000"/>
                </a:solidFill>
                <a:effectLst/>
                <a:uLnTx/>
                <a:uFillTx/>
                <a:latin typeface="Corbel"/>
                <a:ea typeface="+mn-ea"/>
                <a:cs typeface="Corbel"/>
              </a:rPr>
              <a:t> </a:t>
            </a:r>
            <a:r>
              <a:rPr kumimoji="0" lang="en-US" sz="2000" b="0" i="0" u="none" strike="noStrike" kern="1200" cap="none" spc="-5" normalizeH="0" baseline="0" noProof="0" dirty="0">
                <a:ln>
                  <a:noFill/>
                </a:ln>
                <a:solidFill>
                  <a:srgbClr val="000000"/>
                </a:solidFill>
                <a:effectLst/>
                <a:uLnTx/>
                <a:uFillTx/>
                <a:latin typeface="Corbel"/>
                <a:ea typeface="+mn-ea"/>
                <a:cs typeface="Corbel"/>
              </a:rPr>
              <a:t>allowance.</a:t>
            </a:r>
            <a:endParaRPr kumimoji="0" lang="en-US" sz="2000" b="0" i="0" u="none" strike="noStrike" kern="1200" cap="none" spc="0" normalizeH="0" baseline="0" noProof="0" dirty="0">
              <a:ln>
                <a:noFill/>
              </a:ln>
              <a:solidFill>
                <a:srgbClr val="000000"/>
              </a:solidFill>
              <a:effectLst/>
              <a:uLnTx/>
              <a:uFillTx/>
              <a:latin typeface="Corbel"/>
              <a:ea typeface="+mn-ea"/>
              <a:cs typeface="Corbel"/>
            </a:endParaRPr>
          </a:p>
          <a:p>
            <a:pPr marL="299085" marR="0" lvl="0" indent="-287020" algn="l" defTabSz="457200" rtl="0" eaLnBrk="1" fontAlgn="auto" latinLnBrk="0" hangingPunct="1">
              <a:lnSpc>
                <a:spcPct val="100000"/>
              </a:lnSpc>
              <a:spcBef>
                <a:spcPts val="1080"/>
              </a:spcBef>
              <a:spcAft>
                <a:spcPts val="0"/>
              </a:spcAft>
              <a:buClrTx/>
              <a:buSzPct val="145000"/>
              <a:buFont typeface="Arial"/>
              <a:buChar char="•"/>
              <a:tabLst>
                <a:tab pos="299085" algn="l"/>
                <a:tab pos="299720" algn="l"/>
              </a:tabLst>
              <a:defRPr/>
            </a:pPr>
            <a:r>
              <a:rPr kumimoji="0" lang="en-US" sz="2000" b="1" i="0" u="none" strike="noStrike" kern="1200" cap="none" spc="-5" normalizeH="0" baseline="0" noProof="0" dirty="0">
                <a:ln>
                  <a:noFill/>
                </a:ln>
                <a:solidFill>
                  <a:srgbClr val="8D1414"/>
                </a:solidFill>
                <a:effectLst/>
                <a:uLnTx/>
                <a:uFillTx/>
                <a:latin typeface="Corbel"/>
                <a:ea typeface="+mn-ea"/>
                <a:cs typeface="Corbel"/>
              </a:rPr>
              <a:t>PROFESSIONAL</a:t>
            </a:r>
            <a:r>
              <a:rPr kumimoji="0" lang="en-US" sz="2000" b="1" i="0" u="none" strike="noStrike" kern="1200" cap="none" spc="-95" normalizeH="0" baseline="0" noProof="0" dirty="0">
                <a:ln>
                  <a:noFill/>
                </a:ln>
                <a:solidFill>
                  <a:srgbClr val="8D1414"/>
                </a:solidFill>
                <a:effectLst/>
                <a:uLnTx/>
                <a:uFillTx/>
                <a:latin typeface="Corbel"/>
                <a:ea typeface="+mn-ea"/>
                <a:cs typeface="Corbel"/>
              </a:rPr>
              <a:t> </a:t>
            </a:r>
            <a:r>
              <a:rPr kumimoji="0" lang="en-US" sz="2000" b="1" i="0" u="none" strike="noStrike" kern="1200" cap="none" spc="-5" normalizeH="0" baseline="0" noProof="0" dirty="0">
                <a:ln>
                  <a:noFill/>
                </a:ln>
                <a:solidFill>
                  <a:srgbClr val="8D1414"/>
                </a:solidFill>
                <a:effectLst/>
                <a:uLnTx/>
                <a:uFillTx/>
                <a:latin typeface="Corbel"/>
                <a:ea typeface="+mn-ea"/>
                <a:cs typeface="Corbel"/>
              </a:rPr>
              <a:t>CORPS</a:t>
            </a:r>
            <a:endParaRPr kumimoji="0" lang="en-US" sz="2000" b="0" i="0" u="none" strike="noStrike" kern="1200" cap="none" spc="0" normalizeH="0" baseline="0" noProof="0" dirty="0">
              <a:ln>
                <a:noFill/>
              </a:ln>
              <a:solidFill>
                <a:srgbClr val="000000"/>
              </a:solidFill>
              <a:effectLst/>
              <a:uLnTx/>
              <a:uFillTx/>
              <a:latin typeface="Corbel"/>
              <a:ea typeface="+mn-ea"/>
              <a:cs typeface="Corbel"/>
            </a:endParaRPr>
          </a:p>
          <a:p>
            <a:pPr marL="469265" marR="5080" lvl="1" indent="0" algn="l" defTabSz="457200" rtl="0" eaLnBrk="1" fontAlgn="auto" latinLnBrk="0" hangingPunct="1">
              <a:lnSpc>
                <a:spcPct val="100000"/>
              </a:lnSpc>
              <a:spcBef>
                <a:spcPts val="1080"/>
              </a:spcBef>
              <a:spcAft>
                <a:spcPts val="0"/>
              </a:spcAft>
              <a:buClr>
                <a:srgbClr val="8D1414"/>
              </a:buClr>
              <a:buSzPct val="145000"/>
              <a:buFontTx/>
              <a:buNone/>
              <a:tabLst>
                <a:tab pos="756285" algn="l"/>
                <a:tab pos="756920" algn="l"/>
              </a:tabLst>
              <a:defRPr/>
            </a:pPr>
            <a:r>
              <a:rPr kumimoji="0" lang="en-US" sz="2000" b="0" i="0" u="none" strike="noStrike" kern="1200" cap="none" spc="-5" normalizeH="0" baseline="0" noProof="0" dirty="0">
                <a:ln>
                  <a:noFill/>
                </a:ln>
                <a:solidFill>
                  <a:srgbClr val="000000"/>
                </a:solidFill>
                <a:effectLst/>
                <a:uLnTx/>
                <a:uFillTx/>
                <a:latin typeface="Corbel"/>
                <a:ea typeface="+mn-ea"/>
                <a:cs typeface="Corbel"/>
              </a:rPr>
              <a:t>P</a:t>
            </a:r>
            <a:r>
              <a:rPr kumimoji="0" lang="en-US" sz="2000" b="0" i="0" u="none" strike="noStrike" kern="1200" cap="none" spc="0" normalizeH="0" baseline="0" noProof="0" dirty="0">
                <a:ln>
                  <a:noFill/>
                </a:ln>
                <a:solidFill>
                  <a:srgbClr val="000000"/>
                </a:solidFill>
                <a:effectLst/>
                <a:uLnTx/>
                <a:uFillTx/>
                <a:latin typeface="Corbel"/>
                <a:ea typeface="+mn-ea"/>
                <a:cs typeface="Corbel"/>
              </a:rPr>
              <a:t>ro</a:t>
            </a:r>
            <a:r>
              <a:rPr kumimoji="0" lang="en-US" sz="2000" b="0" i="0" u="none" strike="noStrike" kern="1200" cap="none" spc="-5" normalizeH="0" baseline="0" noProof="0" dirty="0">
                <a:ln>
                  <a:noFill/>
                </a:ln>
                <a:solidFill>
                  <a:srgbClr val="000000"/>
                </a:solidFill>
                <a:effectLst/>
                <a:uLnTx/>
                <a:uFillTx/>
                <a:latin typeface="Corbel"/>
                <a:ea typeface="+mn-ea"/>
                <a:cs typeface="Corbel"/>
              </a:rPr>
              <a:t>fe</a:t>
            </a:r>
            <a:r>
              <a:rPr kumimoji="0" lang="en-US" sz="2000" b="0" i="0" u="none" strike="noStrike" kern="1200" cap="none" spc="5" normalizeH="0" baseline="0" noProof="0" dirty="0">
                <a:ln>
                  <a:noFill/>
                </a:ln>
                <a:solidFill>
                  <a:srgbClr val="000000"/>
                </a:solidFill>
                <a:effectLst/>
                <a:uLnTx/>
                <a:uFillTx/>
                <a:latin typeface="Corbel"/>
                <a:ea typeface="+mn-ea"/>
                <a:cs typeface="Corbel"/>
              </a:rPr>
              <a:t>ss</a:t>
            </a:r>
            <a:r>
              <a:rPr kumimoji="0" lang="en-US" sz="2000" b="0" i="0" u="none" strike="noStrike" kern="1200" cap="none" spc="0" normalizeH="0" baseline="0" noProof="0" dirty="0">
                <a:ln>
                  <a:noFill/>
                </a:ln>
                <a:solidFill>
                  <a:srgbClr val="000000"/>
                </a:solidFill>
                <a:effectLst/>
                <a:uLnTx/>
                <a:uFillTx/>
                <a:latin typeface="Corbel"/>
                <a:ea typeface="+mn-ea"/>
                <a:cs typeface="Corbel"/>
              </a:rPr>
              <a:t>i</a:t>
            </a:r>
            <a:r>
              <a:rPr kumimoji="0" lang="en-US" sz="2000" b="0" i="0" u="none" strike="noStrike" kern="1200" cap="none" spc="-5" normalizeH="0" baseline="0" noProof="0" dirty="0">
                <a:ln>
                  <a:noFill/>
                </a:ln>
                <a:solidFill>
                  <a:srgbClr val="000000"/>
                </a:solidFill>
                <a:effectLst/>
                <a:uLnTx/>
                <a:uFillTx/>
                <a:latin typeface="Corbel"/>
                <a:ea typeface="+mn-ea"/>
                <a:cs typeface="Corbel"/>
              </a:rPr>
              <a:t>on</a:t>
            </a:r>
            <a:r>
              <a:rPr kumimoji="0" lang="en-US" sz="2000" b="0" i="0" u="none" strike="noStrike" kern="1200" cap="none" spc="0" normalizeH="0" baseline="0" noProof="0" dirty="0">
                <a:ln>
                  <a:noFill/>
                </a:ln>
                <a:solidFill>
                  <a:srgbClr val="000000"/>
                </a:solidFill>
                <a:effectLst/>
                <a:uLnTx/>
                <a:uFillTx/>
                <a:latin typeface="Corbel"/>
                <a:ea typeface="+mn-ea"/>
                <a:cs typeface="Corbel"/>
              </a:rPr>
              <a:t>al</a:t>
            </a:r>
            <a:r>
              <a:rPr kumimoji="0" lang="en-US" sz="2000" b="0" i="0" u="none" strike="noStrike" kern="1200" cap="none" spc="-110" normalizeH="0" baseline="0" noProof="0" dirty="0">
                <a:ln>
                  <a:noFill/>
                </a:ln>
                <a:solidFill>
                  <a:srgbClr val="000000"/>
                </a:solidFill>
                <a:effectLst/>
                <a:uLnTx/>
                <a:uFillTx/>
                <a:latin typeface="Corbel"/>
                <a:ea typeface="+mn-ea"/>
                <a:cs typeface="Corbel"/>
              </a:rPr>
              <a:t> </a:t>
            </a:r>
            <a:r>
              <a:rPr kumimoji="0" lang="en-US" sz="2000" b="0" i="0" u="none" strike="noStrike" kern="1200" cap="none" spc="-5" normalizeH="0" baseline="0" noProof="0" dirty="0">
                <a:ln>
                  <a:noFill/>
                </a:ln>
                <a:solidFill>
                  <a:srgbClr val="000000"/>
                </a:solidFill>
                <a:effectLst/>
                <a:uLnTx/>
                <a:uFillTx/>
                <a:latin typeface="Corbel"/>
                <a:ea typeface="+mn-ea"/>
                <a:cs typeface="Corbel"/>
              </a:rPr>
              <a:t>Cor</a:t>
            </a:r>
            <a:r>
              <a:rPr kumimoji="0" lang="en-US" sz="2000" b="0" i="0" u="none" strike="noStrike" kern="1200" cap="none" spc="0" normalizeH="0" baseline="0" noProof="0" dirty="0">
                <a:ln>
                  <a:noFill/>
                </a:ln>
                <a:solidFill>
                  <a:srgbClr val="000000"/>
                </a:solidFill>
                <a:effectLst/>
                <a:uLnTx/>
                <a:uFillTx/>
                <a:latin typeface="Corbel"/>
                <a:ea typeface="+mn-ea"/>
                <a:cs typeface="Corbel"/>
              </a:rPr>
              <a:t>ps</a:t>
            </a:r>
            <a:r>
              <a:rPr kumimoji="0" lang="en-US" sz="2000" b="0" i="0" u="none" strike="noStrike" kern="1200" cap="none" spc="-15" normalizeH="0" baseline="0" noProof="0" dirty="0">
                <a:ln>
                  <a:noFill/>
                </a:ln>
                <a:solidFill>
                  <a:srgbClr val="000000"/>
                </a:solidFill>
                <a:effectLst/>
                <a:uLnTx/>
                <a:uFillTx/>
                <a:latin typeface="Corbel"/>
                <a:ea typeface="+mn-ea"/>
                <a:cs typeface="Corbel"/>
              </a:rPr>
              <a:t> </a:t>
            </a:r>
            <a:r>
              <a:rPr kumimoji="0" lang="en-US" sz="2000" b="0" i="0" u="none" strike="noStrike" kern="1200" cap="none" spc="0" normalizeH="0" baseline="0" noProof="0" dirty="0">
                <a:ln>
                  <a:noFill/>
                </a:ln>
                <a:solidFill>
                  <a:srgbClr val="000000"/>
                </a:solidFill>
                <a:effectLst/>
                <a:uLnTx/>
                <a:uFillTx/>
                <a:latin typeface="Corbel"/>
                <a:ea typeface="+mn-ea"/>
                <a:cs typeface="Corbel"/>
              </a:rPr>
              <a:t>progra</a:t>
            </a:r>
            <a:r>
              <a:rPr kumimoji="0" lang="en-US" sz="2000" b="0" i="0" u="none" strike="noStrike" kern="1200" cap="none" spc="-5" normalizeH="0" baseline="0" noProof="0" dirty="0">
                <a:ln>
                  <a:noFill/>
                </a:ln>
                <a:solidFill>
                  <a:srgbClr val="000000"/>
                </a:solidFill>
                <a:effectLst/>
                <a:uLnTx/>
                <a:uFillTx/>
                <a:latin typeface="Corbel"/>
                <a:ea typeface="+mn-ea"/>
                <a:cs typeface="Corbel"/>
              </a:rPr>
              <a:t>m</a:t>
            </a:r>
            <a:r>
              <a:rPr kumimoji="0" lang="en-US" sz="2000" b="0" i="0" u="none" strike="noStrike" kern="1200" cap="none" spc="0" normalizeH="0" baseline="0" noProof="0" dirty="0">
                <a:ln>
                  <a:noFill/>
                </a:ln>
                <a:solidFill>
                  <a:srgbClr val="000000"/>
                </a:solidFill>
                <a:effectLst/>
                <a:uLnTx/>
                <a:uFillTx/>
                <a:latin typeface="Corbel"/>
                <a:ea typeface="+mn-ea"/>
                <a:cs typeface="Corbel"/>
              </a:rPr>
              <a:t>s</a:t>
            </a:r>
            <a:r>
              <a:rPr kumimoji="0" lang="en-US" sz="2000" b="0" i="0" u="none" strike="noStrike" kern="1200" cap="none" spc="-15" normalizeH="0" baseline="0" noProof="0" dirty="0">
                <a:ln>
                  <a:noFill/>
                </a:ln>
                <a:solidFill>
                  <a:srgbClr val="000000"/>
                </a:solidFill>
                <a:effectLst/>
                <a:uLnTx/>
                <a:uFillTx/>
                <a:latin typeface="Corbel"/>
                <a:ea typeface="+mn-ea"/>
                <a:cs typeface="Corbel"/>
              </a:rPr>
              <a:t> </a:t>
            </a:r>
            <a:r>
              <a:rPr kumimoji="0" lang="en-US" sz="2000" b="0" i="0" u="none" strike="noStrike" kern="1200" cap="none" spc="0" normalizeH="0" baseline="0" noProof="0" dirty="0">
                <a:ln>
                  <a:noFill/>
                </a:ln>
                <a:solidFill>
                  <a:srgbClr val="000000"/>
                </a:solidFill>
                <a:effectLst/>
                <a:uLnTx/>
                <a:uFillTx/>
                <a:latin typeface="Corbel"/>
                <a:ea typeface="+mn-ea"/>
                <a:cs typeface="Corbel"/>
              </a:rPr>
              <a:t>pla</a:t>
            </a:r>
            <a:r>
              <a:rPr kumimoji="0" lang="en-US" sz="2000" b="0" i="0" u="none" strike="noStrike" kern="1200" cap="none" spc="-5" normalizeH="0" baseline="0" noProof="0" dirty="0">
                <a:ln>
                  <a:noFill/>
                </a:ln>
                <a:solidFill>
                  <a:srgbClr val="000000"/>
                </a:solidFill>
                <a:effectLst/>
                <a:uLnTx/>
                <a:uFillTx/>
                <a:latin typeface="Corbel"/>
                <a:ea typeface="+mn-ea"/>
                <a:cs typeface="Corbel"/>
              </a:rPr>
              <a:t>c</a:t>
            </a:r>
            <a:r>
              <a:rPr kumimoji="0" lang="en-US" sz="2000" b="0" i="0" u="none" strike="noStrike" kern="1200" cap="none" spc="0" normalizeH="0" baseline="0" noProof="0" dirty="0">
                <a:ln>
                  <a:noFill/>
                </a:ln>
                <a:solidFill>
                  <a:srgbClr val="000000"/>
                </a:solidFill>
                <a:effectLst/>
                <a:uLnTx/>
                <a:uFillTx/>
                <a:latin typeface="Corbel"/>
                <a:ea typeface="+mn-ea"/>
                <a:cs typeface="Corbel"/>
              </a:rPr>
              <a:t>e</a:t>
            </a:r>
            <a:r>
              <a:rPr kumimoji="0" lang="en-US" sz="2000" b="0" i="0" u="none" strike="noStrike" kern="1200" cap="none" spc="-20" normalizeH="0" baseline="0" noProof="0" dirty="0">
                <a:ln>
                  <a:noFill/>
                </a:ln>
                <a:solidFill>
                  <a:srgbClr val="000000"/>
                </a:solidFill>
                <a:effectLst/>
                <a:uLnTx/>
                <a:uFillTx/>
                <a:latin typeface="Corbel"/>
                <a:ea typeface="+mn-ea"/>
                <a:cs typeface="Corbel"/>
              </a:rPr>
              <a:t> </a:t>
            </a:r>
            <a:r>
              <a:rPr kumimoji="0" lang="en-US" sz="2000" b="0" i="0" u="none" strike="noStrike" kern="1200" cap="none" spc="0" normalizeH="0" baseline="0" noProof="0" dirty="0">
                <a:ln>
                  <a:noFill/>
                </a:ln>
                <a:solidFill>
                  <a:srgbClr val="000000"/>
                </a:solidFill>
                <a:effectLst/>
                <a:uLnTx/>
                <a:uFillTx/>
                <a:latin typeface="Corbel"/>
                <a:ea typeface="+mn-ea"/>
                <a:cs typeface="Corbel"/>
              </a:rPr>
              <a:t>pro</a:t>
            </a:r>
            <a:r>
              <a:rPr kumimoji="0" lang="en-US" sz="2000" b="0" i="0" u="none" strike="noStrike" kern="1200" cap="none" spc="-5" normalizeH="0" baseline="0" noProof="0" dirty="0">
                <a:ln>
                  <a:noFill/>
                </a:ln>
                <a:solidFill>
                  <a:srgbClr val="000000"/>
                </a:solidFill>
                <a:effectLst/>
                <a:uLnTx/>
                <a:uFillTx/>
                <a:latin typeface="Corbel"/>
                <a:ea typeface="+mn-ea"/>
                <a:cs typeface="Corbel"/>
              </a:rPr>
              <a:t>fe</a:t>
            </a:r>
            <a:r>
              <a:rPr kumimoji="0" lang="en-US" sz="2000" b="0" i="0" u="none" strike="noStrike" kern="1200" cap="none" spc="5" normalizeH="0" baseline="0" noProof="0" dirty="0">
                <a:ln>
                  <a:noFill/>
                </a:ln>
                <a:solidFill>
                  <a:srgbClr val="000000"/>
                </a:solidFill>
                <a:effectLst/>
                <a:uLnTx/>
                <a:uFillTx/>
                <a:latin typeface="Corbel"/>
                <a:ea typeface="+mn-ea"/>
                <a:cs typeface="Corbel"/>
              </a:rPr>
              <a:t>ss</a:t>
            </a:r>
            <a:r>
              <a:rPr kumimoji="0" lang="en-US" sz="2000" b="0" i="0" u="none" strike="noStrike" kern="1200" cap="none" spc="0" normalizeH="0" baseline="0" noProof="0" dirty="0">
                <a:ln>
                  <a:noFill/>
                </a:ln>
                <a:solidFill>
                  <a:srgbClr val="000000"/>
                </a:solidFill>
                <a:effectLst/>
                <a:uLnTx/>
                <a:uFillTx/>
                <a:latin typeface="Corbel"/>
                <a:ea typeface="+mn-ea"/>
                <a:cs typeface="Corbel"/>
              </a:rPr>
              <a:t>i</a:t>
            </a:r>
            <a:r>
              <a:rPr kumimoji="0" lang="en-US" sz="2000" b="0" i="0" u="none" strike="noStrike" kern="1200" cap="none" spc="-5" normalizeH="0" baseline="0" noProof="0" dirty="0">
                <a:ln>
                  <a:noFill/>
                </a:ln>
                <a:solidFill>
                  <a:srgbClr val="000000"/>
                </a:solidFill>
                <a:effectLst/>
                <a:uLnTx/>
                <a:uFillTx/>
                <a:latin typeface="Corbel"/>
                <a:ea typeface="+mn-ea"/>
                <a:cs typeface="Corbel"/>
              </a:rPr>
              <a:t>on</a:t>
            </a:r>
            <a:r>
              <a:rPr kumimoji="0" lang="en-US" sz="2000" b="0" i="0" u="none" strike="noStrike" kern="1200" cap="none" spc="0" normalizeH="0" baseline="0" noProof="0" dirty="0">
                <a:ln>
                  <a:noFill/>
                </a:ln>
                <a:solidFill>
                  <a:srgbClr val="000000"/>
                </a:solidFill>
                <a:effectLst/>
                <a:uLnTx/>
                <a:uFillTx/>
                <a:latin typeface="Corbel"/>
                <a:ea typeface="+mn-ea"/>
                <a:cs typeface="Corbel"/>
              </a:rPr>
              <a:t>a</a:t>
            </a:r>
            <a:r>
              <a:rPr kumimoji="0" lang="en-US" sz="2000" b="0" i="0" u="none" strike="noStrike" kern="1200" cap="none" spc="-10" normalizeH="0" baseline="0" noProof="0" dirty="0">
                <a:ln>
                  <a:noFill/>
                </a:ln>
                <a:solidFill>
                  <a:srgbClr val="000000"/>
                </a:solidFill>
                <a:effectLst/>
                <a:uLnTx/>
                <a:uFillTx/>
                <a:latin typeface="Corbel"/>
                <a:ea typeface="+mn-ea"/>
                <a:cs typeface="Corbel"/>
              </a:rPr>
              <a:t>l</a:t>
            </a:r>
            <a:r>
              <a:rPr kumimoji="0" lang="en-US" sz="2000" b="0" i="0" u="none" strike="noStrike" kern="1200" cap="none" spc="0" normalizeH="0" baseline="0" noProof="0" dirty="0">
                <a:ln>
                  <a:noFill/>
                </a:ln>
                <a:solidFill>
                  <a:srgbClr val="000000"/>
                </a:solidFill>
                <a:effectLst/>
                <a:uLnTx/>
                <a:uFillTx/>
                <a:latin typeface="Corbel"/>
                <a:ea typeface="+mn-ea"/>
                <a:cs typeface="Corbel"/>
              </a:rPr>
              <a:t>s</a:t>
            </a:r>
            <a:r>
              <a:rPr kumimoji="0" lang="en-US" sz="2000" b="0" i="0" u="none" strike="noStrike" kern="1200" cap="none" spc="-35" normalizeH="0" baseline="0" noProof="0" dirty="0">
                <a:ln>
                  <a:noFill/>
                </a:ln>
                <a:solidFill>
                  <a:srgbClr val="000000"/>
                </a:solidFill>
                <a:effectLst/>
                <a:uLnTx/>
                <a:uFillTx/>
                <a:latin typeface="Corbel"/>
                <a:ea typeface="+mn-ea"/>
                <a:cs typeface="Corbel"/>
              </a:rPr>
              <a:t> </a:t>
            </a:r>
            <a:r>
              <a:rPr kumimoji="0" lang="en-US" sz="2000" b="0" i="0" u="none" strike="noStrike" kern="1200" cap="none" spc="0" normalizeH="0" baseline="0" noProof="0" dirty="0">
                <a:ln>
                  <a:noFill/>
                </a:ln>
                <a:solidFill>
                  <a:srgbClr val="000000"/>
                </a:solidFill>
                <a:effectLst/>
                <a:uLnTx/>
                <a:uFillTx/>
                <a:latin typeface="Corbel"/>
                <a:ea typeface="+mn-ea"/>
                <a:cs typeface="Corbel"/>
              </a:rPr>
              <a:t>in</a:t>
            </a:r>
            <a:r>
              <a:rPr kumimoji="0" lang="en-US" sz="2000" b="0" i="0" u="none" strike="noStrike" kern="1200" cap="none" spc="-10" normalizeH="0" baseline="0" noProof="0" dirty="0">
                <a:ln>
                  <a:noFill/>
                </a:ln>
                <a:solidFill>
                  <a:srgbClr val="000000"/>
                </a:solidFill>
                <a:effectLst/>
                <a:uLnTx/>
                <a:uFillTx/>
                <a:latin typeface="Corbel"/>
                <a:ea typeface="+mn-ea"/>
                <a:cs typeface="Corbel"/>
              </a:rPr>
              <a:t> </a:t>
            </a:r>
            <a:r>
              <a:rPr kumimoji="0" lang="en-US" sz="2000" b="0" i="0" u="none" strike="noStrike" kern="1200" cap="none" spc="-5" normalizeH="0" baseline="0" noProof="0" dirty="0">
                <a:ln>
                  <a:noFill/>
                </a:ln>
                <a:solidFill>
                  <a:srgbClr val="000000"/>
                </a:solidFill>
                <a:effectLst/>
                <a:uLnTx/>
                <a:uFillTx/>
                <a:latin typeface="Corbel"/>
                <a:ea typeface="+mn-ea"/>
                <a:cs typeface="Corbel"/>
              </a:rPr>
              <a:t>co</a:t>
            </a:r>
            <a:r>
              <a:rPr kumimoji="0" lang="en-US" sz="2000" b="0" i="0" u="none" strike="noStrike" kern="1200" cap="none" spc="-10" normalizeH="0" baseline="0" noProof="0" dirty="0">
                <a:ln>
                  <a:noFill/>
                </a:ln>
                <a:solidFill>
                  <a:srgbClr val="000000"/>
                </a:solidFill>
                <a:effectLst/>
                <a:uLnTx/>
                <a:uFillTx/>
                <a:latin typeface="Corbel"/>
                <a:ea typeface="+mn-ea"/>
                <a:cs typeface="Corbel"/>
              </a:rPr>
              <a:t>m</a:t>
            </a:r>
            <a:r>
              <a:rPr kumimoji="0" lang="en-US" sz="2000" b="0" i="0" u="none" strike="noStrike" kern="1200" cap="none" spc="-5" normalizeH="0" baseline="0" noProof="0" dirty="0">
                <a:ln>
                  <a:noFill/>
                </a:ln>
                <a:solidFill>
                  <a:srgbClr val="000000"/>
                </a:solidFill>
                <a:effectLst/>
                <a:uLnTx/>
                <a:uFillTx/>
                <a:latin typeface="Corbel"/>
                <a:ea typeface="+mn-ea"/>
                <a:cs typeface="Corbel"/>
              </a:rPr>
              <a:t>m</a:t>
            </a:r>
            <a:r>
              <a:rPr kumimoji="0" lang="en-US" sz="2000" b="0" i="0" u="none" strike="noStrike" kern="1200" cap="none" spc="-10" normalizeH="0" baseline="0" noProof="0" dirty="0">
                <a:ln>
                  <a:noFill/>
                </a:ln>
                <a:solidFill>
                  <a:srgbClr val="000000"/>
                </a:solidFill>
                <a:effectLst/>
                <a:uLnTx/>
                <a:uFillTx/>
                <a:latin typeface="Corbel"/>
                <a:ea typeface="+mn-ea"/>
                <a:cs typeface="Corbel"/>
              </a:rPr>
              <a:t>u</a:t>
            </a:r>
            <a:r>
              <a:rPr kumimoji="0" lang="en-US" sz="2000" b="0" i="0" u="none" strike="noStrike" kern="1200" cap="none" spc="-5" normalizeH="0" baseline="0" noProof="0" dirty="0">
                <a:ln>
                  <a:noFill/>
                </a:ln>
                <a:solidFill>
                  <a:srgbClr val="000000"/>
                </a:solidFill>
                <a:effectLst/>
                <a:uLnTx/>
                <a:uFillTx/>
                <a:latin typeface="Corbel"/>
                <a:ea typeface="+mn-ea"/>
                <a:cs typeface="Corbel"/>
              </a:rPr>
              <a:t>n</a:t>
            </a:r>
            <a:r>
              <a:rPr kumimoji="0" lang="en-US" sz="2000" b="0" i="0" u="none" strike="noStrike" kern="1200" cap="none" spc="0" normalizeH="0" baseline="0" noProof="0" dirty="0">
                <a:ln>
                  <a:noFill/>
                </a:ln>
                <a:solidFill>
                  <a:srgbClr val="000000"/>
                </a:solidFill>
                <a:effectLst/>
                <a:uLnTx/>
                <a:uFillTx/>
                <a:latin typeface="Corbel"/>
                <a:ea typeface="+mn-ea"/>
                <a:cs typeface="Corbel"/>
              </a:rPr>
              <a:t>i</a:t>
            </a:r>
            <a:r>
              <a:rPr kumimoji="0" lang="en-US" sz="2000" b="0" i="0" u="none" strike="noStrike" kern="1200" cap="none" spc="-5" normalizeH="0" baseline="0" noProof="0" dirty="0">
                <a:ln>
                  <a:noFill/>
                </a:ln>
                <a:solidFill>
                  <a:srgbClr val="000000"/>
                </a:solidFill>
                <a:effectLst/>
                <a:uLnTx/>
                <a:uFillTx/>
                <a:latin typeface="Corbel"/>
                <a:ea typeface="+mn-ea"/>
                <a:cs typeface="Corbel"/>
              </a:rPr>
              <a:t>t</a:t>
            </a:r>
            <a:r>
              <a:rPr kumimoji="0" lang="en-US" sz="2000" b="0" i="0" u="none" strike="noStrike" kern="1200" cap="none" spc="0" normalizeH="0" baseline="0" noProof="0" dirty="0">
                <a:ln>
                  <a:noFill/>
                </a:ln>
                <a:solidFill>
                  <a:srgbClr val="000000"/>
                </a:solidFill>
                <a:effectLst/>
                <a:uLnTx/>
                <a:uFillTx/>
                <a:latin typeface="Corbel"/>
                <a:ea typeface="+mn-ea"/>
                <a:cs typeface="Corbel"/>
              </a:rPr>
              <a:t>i</a:t>
            </a:r>
            <a:r>
              <a:rPr kumimoji="0" lang="en-US" sz="2000" b="0" i="0" u="none" strike="noStrike" kern="1200" cap="none" spc="-5" normalizeH="0" baseline="0" noProof="0" dirty="0">
                <a:ln>
                  <a:noFill/>
                </a:ln>
                <a:solidFill>
                  <a:srgbClr val="000000"/>
                </a:solidFill>
                <a:effectLst/>
                <a:uLnTx/>
                <a:uFillTx/>
                <a:latin typeface="Corbel"/>
                <a:ea typeface="+mn-ea"/>
                <a:cs typeface="Corbel"/>
              </a:rPr>
              <a:t>e</a:t>
            </a:r>
            <a:r>
              <a:rPr kumimoji="0" lang="en-US" sz="2000" b="0" i="0" u="none" strike="noStrike" kern="1200" cap="none" spc="0" normalizeH="0" baseline="0" noProof="0" dirty="0">
                <a:ln>
                  <a:noFill/>
                </a:ln>
                <a:solidFill>
                  <a:srgbClr val="000000"/>
                </a:solidFill>
                <a:effectLst/>
                <a:uLnTx/>
                <a:uFillTx/>
                <a:latin typeface="Corbel"/>
                <a:ea typeface="+mn-ea"/>
                <a:cs typeface="Corbel"/>
              </a:rPr>
              <a:t>s  where </a:t>
            </a:r>
            <a:r>
              <a:rPr kumimoji="0" lang="en-US" sz="2000" b="0" i="0" u="none" strike="noStrike" kern="1200" cap="none" spc="-5" normalizeH="0" baseline="0" noProof="0" dirty="0">
                <a:ln>
                  <a:noFill/>
                </a:ln>
                <a:solidFill>
                  <a:srgbClr val="000000"/>
                </a:solidFill>
                <a:effectLst/>
                <a:uLnTx/>
                <a:uFillTx/>
                <a:latin typeface="Corbel"/>
                <a:ea typeface="+mn-ea"/>
                <a:cs typeface="Corbel"/>
              </a:rPr>
              <a:t>there</a:t>
            </a:r>
            <a:r>
              <a:rPr kumimoji="0" lang="en-US" sz="2000" b="0" i="0" u="none" strike="noStrike" kern="1200" cap="none" spc="5" normalizeH="0" baseline="0" noProof="0" dirty="0">
                <a:ln>
                  <a:noFill/>
                </a:ln>
                <a:solidFill>
                  <a:srgbClr val="000000"/>
                </a:solidFill>
                <a:effectLst/>
                <a:uLnTx/>
                <a:uFillTx/>
                <a:latin typeface="Corbel"/>
                <a:ea typeface="+mn-ea"/>
                <a:cs typeface="Corbel"/>
              </a:rPr>
              <a:t> </a:t>
            </a:r>
            <a:r>
              <a:rPr kumimoji="0" lang="en-US" sz="2000" b="0" i="0" u="none" strike="noStrike" kern="1200" cap="none" spc="0" normalizeH="0" baseline="0" noProof="0" dirty="0">
                <a:ln>
                  <a:noFill/>
                </a:ln>
                <a:solidFill>
                  <a:srgbClr val="000000"/>
                </a:solidFill>
                <a:effectLst/>
                <a:uLnTx/>
                <a:uFillTx/>
                <a:latin typeface="Corbel"/>
                <a:ea typeface="+mn-ea"/>
                <a:cs typeface="Corbel"/>
              </a:rPr>
              <a:t>is</a:t>
            </a:r>
            <a:r>
              <a:rPr kumimoji="0" lang="en-US" sz="2000" b="0" i="0" u="none" strike="noStrike" kern="1200" cap="none" spc="-15" normalizeH="0" baseline="0" noProof="0" dirty="0">
                <a:ln>
                  <a:noFill/>
                </a:ln>
                <a:solidFill>
                  <a:srgbClr val="000000"/>
                </a:solidFill>
                <a:effectLst/>
                <a:uLnTx/>
                <a:uFillTx/>
                <a:latin typeface="Corbel"/>
                <a:ea typeface="+mn-ea"/>
                <a:cs typeface="Corbel"/>
              </a:rPr>
              <a:t> </a:t>
            </a:r>
            <a:r>
              <a:rPr kumimoji="0" lang="en-US" sz="2000" b="0" i="0" u="none" strike="noStrike" kern="1200" cap="none" spc="0" normalizeH="0" baseline="0" noProof="0" dirty="0">
                <a:ln>
                  <a:noFill/>
                </a:ln>
                <a:solidFill>
                  <a:srgbClr val="000000"/>
                </a:solidFill>
                <a:effectLst/>
                <a:uLnTx/>
                <a:uFillTx/>
                <a:latin typeface="Corbel"/>
                <a:ea typeface="+mn-ea"/>
                <a:cs typeface="Corbel"/>
              </a:rPr>
              <a:t>a</a:t>
            </a:r>
            <a:r>
              <a:rPr kumimoji="0" lang="en-US" sz="2000" b="0" i="0" u="none" strike="noStrike" kern="1200" cap="none" spc="-5" normalizeH="0" baseline="0" noProof="0" dirty="0">
                <a:ln>
                  <a:noFill/>
                </a:ln>
                <a:solidFill>
                  <a:srgbClr val="000000"/>
                </a:solidFill>
                <a:effectLst/>
                <a:uLnTx/>
                <a:uFillTx/>
                <a:latin typeface="Corbel"/>
                <a:ea typeface="+mn-ea"/>
                <a:cs typeface="Corbel"/>
              </a:rPr>
              <a:t> documented</a:t>
            </a:r>
            <a:r>
              <a:rPr kumimoji="0" lang="en-US" sz="2000" b="0" i="0" u="none" strike="noStrike" kern="1200" cap="none" spc="5" normalizeH="0" baseline="0" noProof="0" dirty="0">
                <a:ln>
                  <a:noFill/>
                </a:ln>
                <a:solidFill>
                  <a:srgbClr val="000000"/>
                </a:solidFill>
                <a:effectLst/>
                <a:uLnTx/>
                <a:uFillTx/>
                <a:latin typeface="Corbel"/>
                <a:ea typeface="+mn-ea"/>
                <a:cs typeface="Corbel"/>
              </a:rPr>
              <a:t> </a:t>
            </a:r>
            <a:r>
              <a:rPr kumimoji="0" lang="en-US" sz="2000" b="0" i="0" u="none" strike="noStrike" kern="1200" cap="none" spc="0" normalizeH="0" baseline="0" noProof="0" dirty="0">
                <a:ln>
                  <a:noFill/>
                </a:ln>
                <a:solidFill>
                  <a:srgbClr val="000000"/>
                </a:solidFill>
                <a:effectLst/>
                <a:uLnTx/>
                <a:uFillTx/>
                <a:latin typeface="Corbel"/>
                <a:ea typeface="+mn-ea"/>
                <a:cs typeface="Corbel"/>
              </a:rPr>
              <a:t>shortage</a:t>
            </a:r>
            <a:r>
              <a:rPr kumimoji="0" lang="en-US" sz="2000" b="0" i="0" u="none" strike="noStrike" kern="1200" cap="none" spc="-20" normalizeH="0" baseline="0" noProof="0" dirty="0">
                <a:ln>
                  <a:noFill/>
                </a:ln>
                <a:solidFill>
                  <a:srgbClr val="000000"/>
                </a:solidFill>
                <a:effectLst/>
                <a:uLnTx/>
                <a:uFillTx/>
                <a:latin typeface="Corbel"/>
                <a:ea typeface="+mn-ea"/>
                <a:cs typeface="Corbel"/>
              </a:rPr>
              <a:t> </a:t>
            </a:r>
            <a:r>
              <a:rPr kumimoji="0" lang="en-US" sz="2000" b="0" i="0" u="none" strike="noStrike" kern="1200" cap="none" spc="-5" normalizeH="0" baseline="0" noProof="0" dirty="0">
                <a:ln>
                  <a:noFill/>
                </a:ln>
                <a:solidFill>
                  <a:srgbClr val="000000"/>
                </a:solidFill>
                <a:effectLst/>
                <a:uLnTx/>
                <a:uFillTx/>
                <a:latin typeface="Corbel"/>
                <a:ea typeface="+mn-ea"/>
                <a:cs typeface="Corbel"/>
              </a:rPr>
              <a:t>of</a:t>
            </a:r>
            <a:r>
              <a:rPr kumimoji="0" lang="en-US" sz="2000" b="0" i="0" u="none" strike="noStrike" kern="1200" cap="none" spc="-10" normalizeH="0" baseline="0" noProof="0" dirty="0">
                <a:ln>
                  <a:noFill/>
                </a:ln>
                <a:solidFill>
                  <a:srgbClr val="000000"/>
                </a:solidFill>
                <a:effectLst/>
                <a:uLnTx/>
                <a:uFillTx/>
                <a:latin typeface="Corbel"/>
                <a:ea typeface="+mn-ea"/>
                <a:cs typeface="Corbel"/>
              </a:rPr>
              <a:t> </a:t>
            </a:r>
            <a:r>
              <a:rPr kumimoji="0" lang="en-US" sz="2000" b="0" i="0" u="none" strike="noStrike" kern="1200" cap="none" spc="-5" normalizeH="0" baseline="0" noProof="0" dirty="0">
                <a:ln>
                  <a:noFill/>
                </a:ln>
                <a:solidFill>
                  <a:srgbClr val="000000"/>
                </a:solidFill>
                <a:effectLst/>
                <a:uLnTx/>
                <a:uFillTx/>
                <a:latin typeface="Corbel"/>
                <a:ea typeface="+mn-ea"/>
                <a:cs typeface="Corbel"/>
              </a:rPr>
              <a:t>such </a:t>
            </a:r>
            <a:r>
              <a:rPr kumimoji="0" lang="en-US" sz="2000" b="0" i="0" u="none" strike="noStrike" kern="1200" cap="none" spc="0" normalizeH="0" baseline="0" noProof="0" dirty="0">
                <a:ln>
                  <a:noFill/>
                </a:ln>
                <a:solidFill>
                  <a:srgbClr val="000000"/>
                </a:solidFill>
                <a:effectLst/>
                <a:uLnTx/>
                <a:uFillTx/>
                <a:latin typeface="Corbel"/>
                <a:ea typeface="+mn-ea"/>
                <a:cs typeface="Corbel"/>
              </a:rPr>
              <a:t>professionals.</a:t>
            </a:r>
          </a:p>
          <a:p>
            <a:pPr marL="469265" marR="0" lvl="1" indent="0" algn="l" defTabSz="457200" rtl="0" eaLnBrk="1" fontAlgn="auto" latinLnBrk="0" hangingPunct="1">
              <a:lnSpc>
                <a:spcPct val="100000"/>
              </a:lnSpc>
              <a:spcBef>
                <a:spcPts val="1080"/>
              </a:spcBef>
              <a:spcAft>
                <a:spcPts val="0"/>
              </a:spcAft>
              <a:buClr>
                <a:srgbClr val="8D1414"/>
              </a:buClr>
              <a:buSzPct val="145000"/>
              <a:buFontTx/>
              <a:buNone/>
              <a:tabLst>
                <a:tab pos="756285" algn="l"/>
                <a:tab pos="756920" algn="l"/>
              </a:tabLst>
              <a:defRPr/>
            </a:pPr>
            <a:r>
              <a:rPr kumimoji="0" lang="en-US" sz="2000" b="0" i="0" u="none" strike="noStrike" kern="1200" cap="none" spc="0" normalizeH="0" baseline="0" noProof="0" dirty="0">
                <a:ln>
                  <a:noFill/>
                </a:ln>
                <a:solidFill>
                  <a:srgbClr val="000000"/>
                </a:solidFill>
                <a:effectLst/>
                <a:uLnTx/>
                <a:uFillTx/>
                <a:latin typeface="Corbel"/>
                <a:ea typeface="+mn-ea"/>
                <a:cs typeface="Corbel"/>
              </a:rPr>
              <a:t>Stipends/salaries</a:t>
            </a:r>
            <a:r>
              <a:rPr kumimoji="0" lang="en-US" sz="2000" b="0" i="0" u="none" strike="noStrike" kern="1200" cap="none" spc="-40" normalizeH="0" baseline="0" noProof="0" dirty="0">
                <a:ln>
                  <a:noFill/>
                </a:ln>
                <a:solidFill>
                  <a:srgbClr val="000000"/>
                </a:solidFill>
                <a:effectLst/>
                <a:uLnTx/>
                <a:uFillTx/>
                <a:latin typeface="Corbel"/>
                <a:ea typeface="+mn-ea"/>
                <a:cs typeface="Corbel"/>
              </a:rPr>
              <a:t> </a:t>
            </a:r>
            <a:r>
              <a:rPr kumimoji="0" lang="en-US" sz="2000" b="0" i="0" u="none" strike="noStrike" kern="1200" cap="none" spc="0" normalizeH="0" baseline="0" noProof="0" dirty="0">
                <a:ln>
                  <a:noFill/>
                </a:ln>
                <a:solidFill>
                  <a:srgbClr val="000000"/>
                </a:solidFill>
                <a:effectLst/>
                <a:uLnTx/>
                <a:uFillTx/>
                <a:latin typeface="Corbel"/>
                <a:ea typeface="+mn-ea"/>
                <a:cs typeface="Corbel"/>
              </a:rPr>
              <a:t>are</a:t>
            </a:r>
            <a:r>
              <a:rPr kumimoji="0" lang="en-US" sz="2000" b="0" i="0" u="none" strike="noStrike" kern="1200" cap="none" spc="-10" normalizeH="0" baseline="0" noProof="0" dirty="0">
                <a:ln>
                  <a:noFill/>
                </a:ln>
                <a:solidFill>
                  <a:srgbClr val="000000"/>
                </a:solidFill>
                <a:effectLst/>
                <a:uLnTx/>
                <a:uFillTx/>
                <a:latin typeface="Corbel"/>
                <a:ea typeface="+mn-ea"/>
                <a:cs typeface="Corbel"/>
              </a:rPr>
              <a:t> </a:t>
            </a:r>
            <a:r>
              <a:rPr kumimoji="0" lang="en-US" sz="2000" b="0" i="0" u="none" strike="noStrike" kern="1200" cap="none" spc="0" normalizeH="0" baseline="0" noProof="0" dirty="0">
                <a:ln>
                  <a:noFill/>
                </a:ln>
                <a:solidFill>
                  <a:srgbClr val="000000"/>
                </a:solidFill>
                <a:effectLst/>
                <a:uLnTx/>
                <a:uFillTx/>
                <a:latin typeface="Corbel"/>
                <a:ea typeface="+mn-ea"/>
                <a:cs typeface="Corbel"/>
              </a:rPr>
              <a:t>paid</a:t>
            </a:r>
            <a:r>
              <a:rPr kumimoji="0" lang="en-US" sz="2000" b="0" i="0" u="none" strike="noStrike" kern="1200" cap="none" spc="-30" normalizeH="0" baseline="0" noProof="0" dirty="0">
                <a:ln>
                  <a:noFill/>
                </a:ln>
                <a:solidFill>
                  <a:srgbClr val="000000"/>
                </a:solidFill>
                <a:effectLst/>
                <a:uLnTx/>
                <a:uFillTx/>
                <a:latin typeface="Corbel"/>
                <a:ea typeface="+mn-ea"/>
                <a:cs typeface="Corbel"/>
              </a:rPr>
              <a:t> </a:t>
            </a:r>
            <a:r>
              <a:rPr kumimoji="0" lang="en-US" sz="2000" b="0" i="0" u="none" strike="noStrike" kern="1200" cap="none" spc="-5" normalizeH="0" baseline="0" noProof="0" dirty="0">
                <a:ln>
                  <a:noFill/>
                </a:ln>
                <a:solidFill>
                  <a:srgbClr val="000000"/>
                </a:solidFill>
                <a:effectLst/>
                <a:uLnTx/>
                <a:uFillTx/>
                <a:latin typeface="Corbel"/>
                <a:ea typeface="+mn-ea"/>
                <a:cs typeface="Corbel"/>
              </a:rPr>
              <a:t>by</a:t>
            </a:r>
            <a:r>
              <a:rPr kumimoji="0" lang="en-US" sz="2000" b="0" i="0" u="none" strike="noStrike" kern="1200" cap="none" spc="15" normalizeH="0" baseline="0" noProof="0" dirty="0">
                <a:ln>
                  <a:noFill/>
                </a:ln>
                <a:solidFill>
                  <a:srgbClr val="000000"/>
                </a:solidFill>
                <a:effectLst/>
                <a:uLnTx/>
                <a:uFillTx/>
                <a:latin typeface="Corbel"/>
                <a:ea typeface="+mn-ea"/>
                <a:cs typeface="Corbel"/>
              </a:rPr>
              <a:t> </a:t>
            </a:r>
            <a:r>
              <a:rPr kumimoji="0" lang="en-US" sz="2000" b="0" i="0" u="none" strike="noStrike" kern="1200" cap="none" spc="-5" normalizeH="0" baseline="0" noProof="0" dirty="0">
                <a:ln>
                  <a:noFill/>
                </a:ln>
                <a:solidFill>
                  <a:srgbClr val="000000"/>
                </a:solidFill>
                <a:effectLst/>
                <a:uLnTx/>
                <a:uFillTx/>
                <a:latin typeface="Corbel"/>
                <a:ea typeface="+mn-ea"/>
                <a:cs typeface="Corbel"/>
              </a:rPr>
              <a:t>other</a:t>
            </a:r>
            <a:r>
              <a:rPr kumimoji="0" lang="en-US" sz="2000" b="0" i="0" u="none" strike="noStrike" kern="1200" cap="none" spc="-10" normalizeH="0" baseline="0" noProof="0" dirty="0">
                <a:ln>
                  <a:noFill/>
                </a:ln>
                <a:solidFill>
                  <a:srgbClr val="000000"/>
                </a:solidFill>
                <a:effectLst/>
                <a:uLnTx/>
                <a:uFillTx/>
                <a:latin typeface="Corbel"/>
                <a:ea typeface="+mn-ea"/>
                <a:cs typeface="Corbel"/>
              </a:rPr>
              <a:t> </a:t>
            </a:r>
            <a:r>
              <a:rPr kumimoji="0" lang="en-US" sz="2000" b="0" i="0" u="none" strike="noStrike" kern="1200" cap="none" spc="-5" normalizeH="0" baseline="0" noProof="0" dirty="0">
                <a:ln>
                  <a:noFill/>
                </a:ln>
                <a:solidFill>
                  <a:srgbClr val="000000"/>
                </a:solidFill>
                <a:effectLst/>
                <a:uLnTx/>
                <a:uFillTx/>
                <a:latin typeface="Corbel"/>
                <a:ea typeface="+mn-ea"/>
                <a:cs typeface="Corbel"/>
              </a:rPr>
              <a:t>organizations.</a:t>
            </a:r>
            <a:endParaRPr kumimoji="0" lang="en-US" sz="2000" b="0" i="0" u="none" strike="noStrike" kern="1200" cap="none" spc="0" normalizeH="0" baseline="0" noProof="0" dirty="0">
              <a:ln>
                <a:noFill/>
              </a:ln>
              <a:solidFill>
                <a:srgbClr val="000000"/>
              </a:solidFill>
              <a:effectLst/>
              <a:uLnTx/>
              <a:uFillTx/>
              <a:latin typeface="Corbel"/>
              <a:ea typeface="+mn-ea"/>
              <a:cs typeface="Corbel"/>
            </a:endParaRPr>
          </a:p>
          <a:p>
            <a:pPr marL="469265" marR="0" lvl="1" indent="0" algn="l" defTabSz="457200" rtl="0" eaLnBrk="1" fontAlgn="auto" latinLnBrk="0" hangingPunct="1">
              <a:lnSpc>
                <a:spcPct val="100000"/>
              </a:lnSpc>
              <a:spcBef>
                <a:spcPts val="1080"/>
              </a:spcBef>
              <a:spcAft>
                <a:spcPts val="0"/>
              </a:spcAft>
              <a:buClr>
                <a:srgbClr val="8D1414"/>
              </a:buClr>
              <a:buSzPct val="145000"/>
              <a:buFontTx/>
              <a:buNone/>
              <a:tabLst>
                <a:tab pos="756285" algn="l"/>
                <a:tab pos="756920" algn="l"/>
              </a:tabLst>
              <a:defRPr/>
            </a:pPr>
            <a:r>
              <a:rPr kumimoji="0" lang="en-US" sz="2000" b="0" i="0" u="none" strike="noStrike" kern="1200" cap="none" spc="-5" normalizeH="0" baseline="0" noProof="0" dirty="0">
                <a:ln>
                  <a:noFill/>
                </a:ln>
                <a:solidFill>
                  <a:srgbClr val="000000"/>
                </a:solidFill>
                <a:effectLst/>
                <a:uLnTx/>
                <a:uFillTx/>
                <a:latin typeface="Corbel"/>
                <a:ea typeface="+mn-ea"/>
                <a:cs typeface="Corbel"/>
              </a:rPr>
              <a:t>Can</a:t>
            </a:r>
            <a:r>
              <a:rPr kumimoji="0" lang="en-US" sz="2000" b="0" i="0" u="none" strike="noStrike" kern="1200" cap="none" spc="-20" normalizeH="0" baseline="0" noProof="0" dirty="0">
                <a:ln>
                  <a:noFill/>
                </a:ln>
                <a:solidFill>
                  <a:srgbClr val="000000"/>
                </a:solidFill>
                <a:effectLst/>
                <a:uLnTx/>
                <a:uFillTx/>
                <a:latin typeface="Corbel"/>
                <a:ea typeface="+mn-ea"/>
                <a:cs typeface="Corbel"/>
              </a:rPr>
              <a:t> </a:t>
            </a:r>
            <a:r>
              <a:rPr kumimoji="0" lang="en-US" sz="2000" b="0" i="0" u="none" strike="noStrike" kern="1200" cap="none" spc="-5" normalizeH="0" baseline="0" noProof="0" dirty="0">
                <a:ln>
                  <a:noFill/>
                </a:ln>
                <a:solidFill>
                  <a:srgbClr val="000000"/>
                </a:solidFill>
                <a:effectLst/>
                <a:uLnTx/>
                <a:uFillTx/>
                <a:latin typeface="Corbel"/>
                <a:ea typeface="+mn-ea"/>
                <a:cs typeface="Corbel"/>
              </a:rPr>
              <a:t>be</a:t>
            </a:r>
            <a:r>
              <a:rPr kumimoji="0" lang="en-US" sz="2000" b="0" i="0" u="none" strike="noStrike" kern="1200" cap="none" spc="10" normalizeH="0" baseline="0" noProof="0" dirty="0">
                <a:ln>
                  <a:noFill/>
                </a:ln>
                <a:solidFill>
                  <a:srgbClr val="000000"/>
                </a:solidFill>
                <a:effectLst/>
                <a:uLnTx/>
                <a:uFillTx/>
                <a:latin typeface="Corbel"/>
                <a:ea typeface="+mn-ea"/>
                <a:cs typeface="Corbel"/>
              </a:rPr>
              <a:t> </a:t>
            </a:r>
            <a:r>
              <a:rPr kumimoji="0" lang="en-US" sz="2000" b="0" i="0" u="none" strike="noStrike" kern="1200" cap="none" spc="-5" normalizeH="0" baseline="0" noProof="0" dirty="0">
                <a:ln>
                  <a:noFill/>
                </a:ln>
                <a:solidFill>
                  <a:srgbClr val="000000"/>
                </a:solidFill>
                <a:effectLst/>
                <a:uLnTx/>
                <a:uFillTx/>
                <a:latin typeface="Corbel"/>
                <a:ea typeface="+mn-ea"/>
                <a:cs typeface="Corbel"/>
              </a:rPr>
              <a:t>either</a:t>
            </a:r>
            <a:r>
              <a:rPr kumimoji="0" lang="en-US" sz="2000" b="0" i="0" u="none" strike="noStrike" kern="1200" cap="none" spc="10" normalizeH="0" baseline="0" noProof="0" dirty="0">
                <a:ln>
                  <a:noFill/>
                </a:ln>
                <a:solidFill>
                  <a:srgbClr val="000000"/>
                </a:solidFill>
                <a:effectLst/>
                <a:uLnTx/>
                <a:uFillTx/>
                <a:latin typeface="Corbel"/>
                <a:ea typeface="+mn-ea"/>
                <a:cs typeface="Corbel"/>
              </a:rPr>
              <a:t> </a:t>
            </a:r>
            <a:r>
              <a:rPr kumimoji="0" lang="en-US" sz="2000" b="0" i="0" u="none" strike="noStrike" kern="1200" cap="none" spc="0" normalizeH="0" baseline="0" noProof="0" dirty="0">
                <a:ln>
                  <a:noFill/>
                </a:ln>
                <a:solidFill>
                  <a:srgbClr val="000000"/>
                </a:solidFill>
                <a:effectLst/>
                <a:uLnTx/>
                <a:uFillTx/>
                <a:latin typeface="Corbel"/>
                <a:ea typeface="+mn-ea"/>
                <a:cs typeface="Corbel"/>
              </a:rPr>
              <a:t>cost</a:t>
            </a:r>
            <a:r>
              <a:rPr kumimoji="0" lang="en-US" sz="2000" b="0" i="0" u="none" strike="noStrike" kern="1200" cap="none" spc="-10" normalizeH="0" baseline="0" noProof="0" dirty="0">
                <a:ln>
                  <a:noFill/>
                </a:ln>
                <a:solidFill>
                  <a:srgbClr val="000000"/>
                </a:solidFill>
                <a:effectLst/>
                <a:uLnTx/>
                <a:uFillTx/>
                <a:latin typeface="Corbel"/>
                <a:ea typeface="+mn-ea"/>
                <a:cs typeface="Corbel"/>
              </a:rPr>
              <a:t> </a:t>
            </a:r>
            <a:r>
              <a:rPr kumimoji="0" lang="en-US" sz="2000" b="0" i="0" u="none" strike="noStrike" kern="1200" cap="none" spc="-5" normalizeH="0" baseline="0" noProof="0" dirty="0">
                <a:ln>
                  <a:noFill/>
                </a:ln>
                <a:solidFill>
                  <a:srgbClr val="000000"/>
                </a:solidFill>
                <a:effectLst/>
                <a:uLnTx/>
                <a:uFillTx/>
                <a:latin typeface="Corbel"/>
                <a:ea typeface="+mn-ea"/>
                <a:cs typeface="Corbel"/>
              </a:rPr>
              <a:t>reimbursement</a:t>
            </a:r>
            <a:r>
              <a:rPr kumimoji="0" lang="en-US" sz="2000" b="0" i="0" u="none" strike="noStrike" kern="1200" cap="none" spc="35" normalizeH="0" baseline="0" noProof="0" dirty="0">
                <a:ln>
                  <a:noFill/>
                </a:ln>
                <a:solidFill>
                  <a:srgbClr val="000000"/>
                </a:solidFill>
                <a:effectLst/>
                <a:uLnTx/>
                <a:uFillTx/>
                <a:latin typeface="Corbel"/>
                <a:ea typeface="+mn-ea"/>
                <a:cs typeface="Corbel"/>
              </a:rPr>
              <a:t> </a:t>
            </a:r>
            <a:r>
              <a:rPr kumimoji="0" lang="en-US" sz="2000" b="0" i="0" u="none" strike="noStrike" kern="1200" cap="none" spc="-5" normalizeH="0" baseline="0" noProof="0" dirty="0">
                <a:ln>
                  <a:noFill/>
                </a:ln>
                <a:solidFill>
                  <a:srgbClr val="000000"/>
                </a:solidFill>
                <a:effectLst/>
                <a:uLnTx/>
                <a:uFillTx/>
                <a:latin typeface="Corbel"/>
                <a:ea typeface="+mn-ea"/>
                <a:cs typeface="Corbel"/>
              </a:rPr>
              <a:t>or fixed-amount.</a:t>
            </a:r>
            <a:endParaRPr kumimoji="0" lang="en-US" sz="2000" b="0" i="0" u="none" strike="noStrike" kern="1200" cap="none" spc="0" normalizeH="0" baseline="0" noProof="0" dirty="0">
              <a:ln>
                <a:noFill/>
              </a:ln>
              <a:solidFill>
                <a:srgbClr val="000000"/>
              </a:solidFill>
              <a:effectLst/>
              <a:uLnTx/>
              <a:uFillTx/>
              <a:latin typeface="Corbel"/>
              <a:ea typeface="+mn-ea"/>
              <a:cs typeface="Corbel"/>
            </a:endParaRPr>
          </a:p>
          <a:p>
            <a:pPr marL="299085" marR="0" lvl="0" indent="-287020" algn="l" defTabSz="457200" rtl="0" eaLnBrk="1" fontAlgn="auto" latinLnBrk="0" hangingPunct="1">
              <a:lnSpc>
                <a:spcPct val="100000"/>
              </a:lnSpc>
              <a:spcBef>
                <a:spcPts val="1080"/>
              </a:spcBef>
              <a:spcAft>
                <a:spcPts val="0"/>
              </a:spcAft>
              <a:buClr>
                <a:srgbClr val="8D1414"/>
              </a:buClr>
              <a:buSzPct val="145000"/>
              <a:buFont typeface="Arial"/>
              <a:buChar char="•"/>
              <a:tabLst>
                <a:tab pos="299085" algn="l"/>
                <a:tab pos="299720" algn="l"/>
              </a:tabLst>
              <a:defRPr/>
            </a:pPr>
            <a:r>
              <a:rPr kumimoji="0" lang="en-US" sz="2000" b="1" i="0" u="none" strike="noStrike" kern="1200" cap="none" spc="0" normalizeH="0" baseline="0" noProof="0" dirty="0">
                <a:ln>
                  <a:noFill/>
                </a:ln>
                <a:solidFill>
                  <a:srgbClr val="00AF50"/>
                </a:solidFill>
                <a:effectLst/>
                <a:uLnTx/>
                <a:uFillTx/>
                <a:latin typeface="Corbel"/>
                <a:ea typeface="+mn-ea"/>
                <a:cs typeface="Corbel"/>
              </a:rPr>
              <a:t>FU</a:t>
            </a:r>
            <a:r>
              <a:rPr kumimoji="0" lang="en-US" sz="2000" b="1" i="0" u="none" strike="noStrike" kern="1200" cap="none" spc="-5" normalizeH="0" baseline="0" noProof="0" dirty="0">
                <a:ln>
                  <a:noFill/>
                </a:ln>
                <a:solidFill>
                  <a:srgbClr val="00AF50"/>
                </a:solidFill>
                <a:effectLst/>
                <a:uLnTx/>
                <a:uFillTx/>
                <a:latin typeface="Corbel"/>
                <a:ea typeface="+mn-ea"/>
                <a:cs typeface="Corbel"/>
              </a:rPr>
              <a:t>L</a:t>
            </a:r>
            <a:r>
              <a:rPr kumimoji="0" lang="en-US" sz="2000" b="1" i="0" u="none" strike="noStrike" kern="1200" cap="none" spc="0" normalizeH="0" baseline="0" noProof="0" dirty="0">
                <a:ln>
                  <a:noFill/>
                </a:ln>
                <a:solidFill>
                  <a:srgbClr val="00AF50"/>
                </a:solidFill>
                <a:effectLst/>
                <a:uLnTx/>
                <a:uFillTx/>
                <a:latin typeface="Corbel"/>
                <a:ea typeface="+mn-ea"/>
                <a:cs typeface="Corbel"/>
              </a:rPr>
              <a:t>L</a:t>
            </a:r>
            <a:r>
              <a:rPr kumimoji="0" lang="en-US" sz="2000" b="1" i="0" u="none" strike="noStrike" kern="1200" cap="none" spc="-105" normalizeH="0" baseline="0" noProof="0" dirty="0">
                <a:ln>
                  <a:noFill/>
                </a:ln>
                <a:solidFill>
                  <a:srgbClr val="00AF50"/>
                </a:solidFill>
                <a:effectLst/>
                <a:uLnTx/>
                <a:uFillTx/>
                <a:latin typeface="Corbel"/>
                <a:ea typeface="+mn-ea"/>
                <a:cs typeface="Corbel"/>
              </a:rPr>
              <a:t> </a:t>
            </a:r>
            <a:r>
              <a:rPr kumimoji="0" lang="en-US" sz="2000" b="1" i="0" u="none" strike="noStrike" kern="1200" cap="none" spc="0" normalizeH="0" baseline="0" noProof="0" dirty="0">
                <a:ln>
                  <a:noFill/>
                </a:ln>
                <a:solidFill>
                  <a:srgbClr val="00AF50"/>
                </a:solidFill>
                <a:effectLst/>
                <a:uLnTx/>
                <a:uFillTx/>
                <a:latin typeface="Corbel"/>
                <a:ea typeface="+mn-ea"/>
                <a:cs typeface="Corbel"/>
              </a:rPr>
              <a:t>C</a:t>
            </a:r>
            <a:r>
              <a:rPr kumimoji="0" lang="en-US" sz="2000" b="1" i="0" u="none" strike="noStrike" kern="1200" cap="none" spc="-10" normalizeH="0" baseline="0" noProof="0" dirty="0">
                <a:ln>
                  <a:noFill/>
                </a:ln>
                <a:solidFill>
                  <a:srgbClr val="00AF50"/>
                </a:solidFill>
                <a:effectLst/>
                <a:uLnTx/>
                <a:uFillTx/>
                <a:latin typeface="Corbel"/>
                <a:ea typeface="+mn-ea"/>
                <a:cs typeface="Corbel"/>
              </a:rPr>
              <a:t>O</a:t>
            </a:r>
            <a:r>
              <a:rPr kumimoji="0" lang="en-US" sz="2000" b="1" i="0" u="none" strike="noStrike" kern="1200" cap="none" spc="0" normalizeH="0" baseline="0" noProof="0" dirty="0">
                <a:ln>
                  <a:noFill/>
                </a:ln>
                <a:solidFill>
                  <a:srgbClr val="00AF50"/>
                </a:solidFill>
                <a:effectLst/>
                <a:uLnTx/>
                <a:uFillTx/>
                <a:latin typeface="Corbel"/>
                <a:ea typeface="+mn-ea"/>
                <a:cs typeface="Corbel"/>
              </a:rPr>
              <a:t>ST</a:t>
            </a:r>
            <a:r>
              <a:rPr kumimoji="0" lang="en-US" sz="2000" b="1" i="0" u="none" strike="noStrike" kern="1200" cap="none" spc="15" normalizeH="0" baseline="0" noProof="0" dirty="0">
                <a:ln>
                  <a:noFill/>
                </a:ln>
                <a:solidFill>
                  <a:srgbClr val="00AF50"/>
                </a:solidFill>
                <a:effectLst/>
                <a:uLnTx/>
                <a:uFillTx/>
                <a:latin typeface="Corbel"/>
                <a:ea typeface="+mn-ea"/>
                <a:cs typeface="Corbel"/>
              </a:rPr>
              <a:t> </a:t>
            </a:r>
            <a:r>
              <a:rPr kumimoji="0" lang="en-US" sz="2000" b="1" i="0" u="none" strike="noStrike" kern="1200" cap="none" spc="0" normalizeH="0" baseline="0" noProof="0" dirty="0">
                <a:ln>
                  <a:noFill/>
                </a:ln>
                <a:solidFill>
                  <a:srgbClr val="00AF50"/>
                </a:solidFill>
                <a:effectLst/>
                <a:uLnTx/>
                <a:uFillTx/>
                <a:latin typeface="Corbel"/>
                <a:ea typeface="+mn-ea"/>
                <a:cs typeface="Corbel"/>
              </a:rPr>
              <a:t>F</a:t>
            </a:r>
            <a:r>
              <a:rPr kumimoji="0" lang="en-US" sz="2000" b="1" i="0" u="none" strike="noStrike" kern="1200" cap="none" spc="5" normalizeH="0" baseline="0" noProof="0" dirty="0">
                <a:ln>
                  <a:noFill/>
                </a:ln>
                <a:solidFill>
                  <a:srgbClr val="00AF50"/>
                </a:solidFill>
                <a:effectLst/>
                <a:uLnTx/>
                <a:uFillTx/>
                <a:latin typeface="Corbel"/>
                <a:ea typeface="+mn-ea"/>
                <a:cs typeface="Corbel"/>
              </a:rPr>
              <a:t>I</a:t>
            </a:r>
            <a:r>
              <a:rPr kumimoji="0" lang="en-US" sz="2000" b="1" i="0" u="none" strike="noStrike" kern="1200" cap="none" spc="-25" normalizeH="0" baseline="0" noProof="0" dirty="0">
                <a:ln>
                  <a:noFill/>
                </a:ln>
                <a:solidFill>
                  <a:srgbClr val="00AF50"/>
                </a:solidFill>
                <a:effectLst/>
                <a:uLnTx/>
                <a:uFillTx/>
                <a:latin typeface="Corbel"/>
                <a:ea typeface="+mn-ea"/>
                <a:cs typeface="Corbel"/>
              </a:rPr>
              <a:t>X</a:t>
            </a:r>
            <a:r>
              <a:rPr kumimoji="0" lang="en-US" sz="2000" b="1" i="0" u="none" strike="noStrike" kern="1200" cap="none" spc="0" normalizeH="0" baseline="0" noProof="0" dirty="0">
                <a:ln>
                  <a:noFill/>
                </a:ln>
                <a:solidFill>
                  <a:srgbClr val="00AF50"/>
                </a:solidFill>
                <a:effectLst/>
                <a:uLnTx/>
                <a:uFillTx/>
                <a:latin typeface="Corbel"/>
                <a:ea typeface="+mn-ea"/>
                <a:cs typeface="Corbel"/>
              </a:rPr>
              <a:t>E</a:t>
            </a:r>
            <a:r>
              <a:rPr kumimoji="0" lang="en-US" sz="2000" b="1" i="0" u="none" strike="noStrike" kern="1200" cap="none" spc="-5" normalizeH="0" baseline="0" noProof="0" dirty="0">
                <a:ln>
                  <a:noFill/>
                </a:ln>
                <a:solidFill>
                  <a:srgbClr val="00AF50"/>
                </a:solidFill>
                <a:effectLst/>
                <a:uLnTx/>
                <a:uFillTx/>
                <a:latin typeface="Corbel"/>
                <a:ea typeface="+mn-ea"/>
                <a:cs typeface="Corbel"/>
              </a:rPr>
              <a:t>D</a:t>
            </a:r>
            <a:r>
              <a:rPr kumimoji="0" lang="en-US" sz="2000" b="1" i="0" u="none" strike="noStrike" kern="1200" cap="none" spc="-10" normalizeH="0" baseline="0" noProof="0" dirty="0">
                <a:ln>
                  <a:noFill/>
                </a:ln>
                <a:solidFill>
                  <a:srgbClr val="00AF50"/>
                </a:solidFill>
                <a:effectLst/>
                <a:uLnTx/>
                <a:uFillTx/>
                <a:latin typeface="Corbel"/>
                <a:ea typeface="+mn-ea"/>
                <a:cs typeface="Corbel"/>
              </a:rPr>
              <a:t>-</a:t>
            </a:r>
            <a:r>
              <a:rPr kumimoji="0" lang="en-US" sz="2000" b="1" i="0" u="none" strike="noStrike" kern="1200" cap="none" spc="0" normalizeH="0" baseline="0" noProof="0" dirty="0">
                <a:ln>
                  <a:noFill/>
                </a:ln>
                <a:solidFill>
                  <a:srgbClr val="00AF50"/>
                </a:solidFill>
                <a:effectLst/>
                <a:uLnTx/>
                <a:uFillTx/>
                <a:latin typeface="Corbel"/>
                <a:ea typeface="+mn-ea"/>
                <a:cs typeface="Corbel"/>
              </a:rPr>
              <a:t>A</a:t>
            </a:r>
            <a:r>
              <a:rPr kumimoji="0" lang="en-US" sz="2000" b="1" i="0" u="none" strike="noStrike" kern="1200" cap="none" spc="-20" normalizeH="0" baseline="0" noProof="0" dirty="0">
                <a:ln>
                  <a:noFill/>
                </a:ln>
                <a:solidFill>
                  <a:srgbClr val="00AF50"/>
                </a:solidFill>
                <a:effectLst/>
                <a:uLnTx/>
                <a:uFillTx/>
                <a:latin typeface="Corbel"/>
                <a:ea typeface="+mn-ea"/>
                <a:cs typeface="Corbel"/>
              </a:rPr>
              <a:t>M</a:t>
            </a:r>
            <a:r>
              <a:rPr kumimoji="0" lang="en-US" sz="2000" b="1" i="0" u="none" strike="noStrike" kern="1200" cap="none" spc="-10" normalizeH="0" baseline="0" noProof="0" dirty="0">
                <a:ln>
                  <a:noFill/>
                </a:ln>
                <a:solidFill>
                  <a:srgbClr val="00AF50"/>
                </a:solidFill>
                <a:effectLst/>
                <a:uLnTx/>
                <a:uFillTx/>
                <a:latin typeface="Corbel"/>
                <a:ea typeface="+mn-ea"/>
                <a:cs typeface="Corbel"/>
              </a:rPr>
              <a:t>O</a:t>
            </a:r>
            <a:r>
              <a:rPr kumimoji="0" lang="en-US" sz="2000" b="1" i="0" u="none" strike="noStrike" kern="1200" cap="none" spc="0" normalizeH="0" baseline="0" noProof="0" dirty="0">
                <a:ln>
                  <a:noFill/>
                </a:ln>
                <a:solidFill>
                  <a:srgbClr val="00AF50"/>
                </a:solidFill>
                <a:effectLst/>
                <a:uLnTx/>
                <a:uFillTx/>
                <a:latin typeface="Corbel"/>
                <a:ea typeface="+mn-ea"/>
                <a:cs typeface="Corbel"/>
              </a:rPr>
              <a:t>UNT</a:t>
            </a:r>
            <a:r>
              <a:rPr kumimoji="0" lang="en-US" sz="2000" b="1" i="0" u="none" strike="noStrike" kern="1200" cap="none" spc="-110" normalizeH="0" baseline="0" noProof="0" dirty="0">
                <a:ln>
                  <a:noFill/>
                </a:ln>
                <a:solidFill>
                  <a:srgbClr val="00AF50"/>
                </a:solidFill>
                <a:effectLst/>
                <a:uLnTx/>
                <a:uFillTx/>
                <a:latin typeface="Corbel"/>
                <a:ea typeface="+mn-ea"/>
                <a:cs typeface="Corbel"/>
              </a:rPr>
              <a:t> </a:t>
            </a:r>
            <a:r>
              <a:rPr kumimoji="0" lang="en-US" sz="2000" b="1" i="0" u="none" strike="noStrike" kern="1200" cap="none" spc="-5" normalizeH="0" baseline="0" noProof="0" dirty="0">
                <a:ln>
                  <a:noFill/>
                </a:ln>
                <a:solidFill>
                  <a:srgbClr val="00AF50"/>
                </a:solidFill>
                <a:effectLst/>
                <a:uLnTx/>
                <a:uFillTx/>
                <a:latin typeface="Corbel"/>
                <a:ea typeface="+mn-ea"/>
                <a:cs typeface="Corbel"/>
              </a:rPr>
              <a:t>GR</a:t>
            </a:r>
            <a:r>
              <a:rPr kumimoji="0" lang="en-US" sz="2000" b="1" i="0" u="none" strike="noStrike" kern="1200" cap="none" spc="0" normalizeH="0" baseline="0" noProof="0" dirty="0">
                <a:ln>
                  <a:noFill/>
                </a:ln>
                <a:solidFill>
                  <a:srgbClr val="00AF50"/>
                </a:solidFill>
                <a:effectLst/>
                <a:uLnTx/>
                <a:uFillTx/>
                <a:latin typeface="Corbel"/>
                <a:ea typeface="+mn-ea"/>
                <a:cs typeface="Corbel"/>
              </a:rPr>
              <a:t>AN</a:t>
            </a:r>
            <a:r>
              <a:rPr kumimoji="0" lang="en-US" sz="2000" b="1" i="0" u="none" strike="noStrike" kern="1200" cap="none" spc="-5" normalizeH="0" baseline="0" noProof="0" dirty="0">
                <a:ln>
                  <a:noFill/>
                </a:ln>
                <a:solidFill>
                  <a:srgbClr val="00AF50"/>
                </a:solidFill>
                <a:effectLst/>
                <a:uLnTx/>
                <a:uFillTx/>
                <a:latin typeface="Corbel"/>
                <a:ea typeface="+mn-ea"/>
                <a:cs typeface="Corbel"/>
              </a:rPr>
              <a:t>TS </a:t>
            </a:r>
            <a:r>
              <a:rPr kumimoji="0" lang="en-US" sz="1600" b="0" i="0" u="none" strike="noStrike" kern="1200" cap="none" spc="-5" normalizeH="0" baseline="0" noProof="0" dirty="0">
                <a:ln>
                  <a:noFill/>
                </a:ln>
                <a:solidFill>
                  <a:srgbClr val="BB1C1C"/>
                </a:solidFill>
                <a:effectLst/>
                <a:uLnTx/>
                <a:uFillTx/>
                <a:latin typeface="Corbel"/>
                <a:ea typeface="+mn-ea"/>
                <a:cs typeface="Corbel"/>
              </a:rPr>
              <a:t>(Only</a:t>
            </a:r>
            <a:r>
              <a:rPr kumimoji="0" lang="en-US" sz="1600" b="0" i="0" u="none" strike="noStrike" kern="1200" cap="none" spc="-50" normalizeH="0" baseline="0" noProof="0" dirty="0">
                <a:ln>
                  <a:noFill/>
                </a:ln>
                <a:solidFill>
                  <a:srgbClr val="BB1C1C"/>
                </a:solidFill>
                <a:effectLst/>
                <a:uLnTx/>
                <a:uFillTx/>
                <a:latin typeface="Corbel"/>
                <a:ea typeface="+mn-ea"/>
                <a:cs typeface="Corbel"/>
              </a:rPr>
              <a:t> </a:t>
            </a:r>
            <a:r>
              <a:rPr kumimoji="0" lang="en-US" sz="1600" b="0" i="0" u="none" strike="noStrike" kern="1200" cap="none" spc="0" normalizeH="0" baseline="0" noProof="0" dirty="0">
                <a:ln>
                  <a:noFill/>
                </a:ln>
                <a:solidFill>
                  <a:srgbClr val="BB1C1C"/>
                </a:solidFill>
                <a:effectLst/>
                <a:uLnTx/>
                <a:uFillTx/>
                <a:latin typeface="Corbel"/>
                <a:ea typeface="+mn-ea"/>
                <a:cs typeface="Corbel"/>
              </a:rPr>
              <a:t>available</a:t>
            </a:r>
            <a:r>
              <a:rPr kumimoji="0" lang="en-US" sz="1600" b="0" i="0" u="none" strike="noStrike" kern="1200" cap="none" spc="-75" normalizeH="0" baseline="0" noProof="0" dirty="0">
                <a:ln>
                  <a:noFill/>
                </a:ln>
                <a:solidFill>
                  <a:srgbClr val="BB1C1C"/>
                </a:solidFill>
                <a:effectLst/>
                <a:uLnTx/>
                <a:uFillTx/>
                <a:latin typeface="Corbel"/>
                <a:ea typeface="+mn-ea"/>
                <a:cs typeface="Corbel"/>
              </a:rPr>
              <a:t> </a:t>
            </a:r>
            <a:r>
              <a:rPr kumimoji="0" lang="en-US" sz="1600" b="0" i="0" u="none" strike="noStrike" kern="1200" cap="none" spc="-5" normalizeH="0" baseline="0" noProof="0" dirty="0">
                <a:ln>
                  <a:noFill/>
                </a:ln>
                <a:solidFill>
                  <a:srgbClr val="BB1C1C"/>
                </a:solidFill>
                <a:effectLst/>
                <a:uLnTx/>
                <a:uFillTx/>
                <a:latin typeface="Corbel"/>
                <a:ea typeface="+mn-ea"/>
                <a:cs typeface="Corbel"/>
              </a:rPr>
              <a:t>for </a:t>
            </a:r>
            <a:r>
              <a:rPr kumimoji="0" lang="en-US" sz="1600" b="0" i="0" u="none" strike="noStrike" kern="1200" cap="none" spc="-385" normalizeH="0" baseline="0" noProof="0" dirty="0">
                <a:ln>
                  <a:noFill/>
                </a:ln>
                <a:solidFill>
                  <a:srgbClr val="BB1C1C"/>
                </a:solidFill>
                <a:effectLst/>
                <a:uLnTx/>
                <a:uFillTx/>
                <a:latin typeface="Corbel"/>
                <a:ea typeface="+mn-ea"/>
                <a:cs typeface="Corbel"/>
              </a:rPr>
              <a:t> </a:t>
            </a:r>
            <a:r>
              <a:rPr kumimoji="0" lang="en-US" sz="1600" b="0" i="0" u="none" strike="noStrike" kern="1200" cap="none" spc="-5" normalizeH="0" baseline="0" noProof="0" dirty="0">
                <a:ln>
                  <a:noFill/>
                </a:ln>
                <a:solidFill>
                  <a:srgbClr val="BB1C1C"/>
                </a:solidFill>
                <a:effectLst/>
                <a:uLnTx/>
                <a:uFillTx/>
                <a:latin typeface="Corbel"/>
                <a:ea typeface="+mn-ea"/>
                <a:cs typeface="Corbel"/>
              </a:rPr>
              <a:t>recompeting applications)</a:t>
            </a:r>
            <a:endParaRPr kumimoji="0" lang="en-US" sz="1400" b="0" i="0" u="none" strike="noStrike" kern="1200" cap="none" spc="0" normalizeH="0" baseline="0" noProof="0" dirty="0">
              <a:ln>
                <a:noFill/>
              </a:ln>
              <a:solidFill>
                <a:srgbClr val="000000"/>
              </a:solidFill>
              <a:effectLst/>
              <a:uLnTx/>
              <a:uFillTx/>
              <a:latin typeface="Corbel"/>
              <a:ea typeface="+mn-ea"/>
              <a:cs typeface="Corbel"/>
            </a:endParaRPr>
          </a:p>
          <a:p>
            <a:pPr marL="469265" marR="101600" lvl="1" indent="0" algn="l" defTabSz="457200" rtl="0" eaLnBrk="1" fontAlgn="auto" latinLnBrk="0" hangingPunct="1">
              <a:lnSpc>
                <a:spcPct val="100000"/>
              </a:lnSpc>
              <a:spcBef>
                <a:spcPts val="1080"/>
              </a:spcBef>
              <a:spcAft>
                <a:spcPts val="0"/>
              </a:spcAft>
              <a:buClr>
                <a:srgbClr val="8D1414"/>
              </a:buClr>
              <a:buSzPct val="145000"/>
              <a:buFontTx/>
              <a:buNone/>
              <a:tabLst>
                <a:tab pos="756285" algn="l"/>
                <a:tab pos="756920" algn="l"/>
                <a:tab pos="5533390" algn="l"/>
              </a:tabLst>
              <a:defRPr/>
            </a:pPr>
            <a:r>
              <a:rPr kumimoji="0" lang="en-US" sz="2000" b="0" i="0" u="none" strike="noStrike" kern="1200" cap="none" spc="-5" normalizeH="0" baseline="0" noProof="0" dirty="0">
                <a:ln>
                  <a:noFill/>
                </a:ln>
                <a:solidFill>
                  <a:srgbClr val="252525"/>
                </a:solidFill>
                <a:effectLst/>
                <a:uLnTx/>
                <a:uFillTx/>
                <a:latin typeface="Corbel"/>
                <a:ea typeface="+mn-ea"/>
                <a:cs typeface="Corbel"/>
              </a:rPr>
              <a:t>Applicants </a:t>
            </a:r>
            <a:r>
              <a:rPr kumimoji="0" lang="en-US" sz="2000" b="0" i="0" u="none" strike="noStrike" kern="1200" cap="none" spc="0" normalizeH="0" baseline="0" noProof="0" dirty="0">
                <a:ln>
                  <a:noFill/>
                </a:ln>
                <a:solidFill>
                  <a:srgbClr val="252525"/>
                </a:solidFill>
                <a:effectLst/>
                <a:uLnTx/>
                <a:uFillTx/>
                <a:latin typeface="Corbel"/>
                <a:ea typeface="+mn-ea"/>
                <a:cs typeface="Corbel"/>
              </a:rPr>
              <a:t>apply </a:t>
            </a:r>
            <a:r>
              <a:rPr kumimoji="0" lang="en-US" sz="2000" b="0" i="0" u="none" strike="noStrike" kern="1200" cap="none" spc="-5" normalizeH="0" baseline="0" noProof="0" dirty="0">
                <a:ln>
                  <a:noFill/>
                </a:ln>
                <a:solidFill>
                  <a:srgbClr val="252525"/>
                </a:solidFill>
                <a:effectLst/>
                <a:uLnTx/>
                <a:uFillTx/>
                <a:latin typeface="Corbel"/>
                <a:ea typeface="+mn-ea"/>
                <a:cs typeface="Corbel"/>
              </a:rPr>
              <a:t>for </a:t>
            </a:r>
            <a:r>
              <a:rPr kumimoji="0" lang="en-US" sz="2000" b="0" i="0" u="none" strike="noStrike" kern="1200" cap="none" spc="0" normalizeH="0" baseline="0" noProof="0" dirty="0">
                <a:ln>
                  <a:noFill/>
                </a:ln>
                <a:solidFill>
                  <a:srgbClr val="252525"/>
                </a:solidFill>
                <a:effectLst/>
                <a:uLnTx/>
                <a:uFillTx/>
                <a:latin typeface="Corbel"/>
                <a:ea typeface="+mn-ea"/>
                <a:cs typeface="Corbel"/>
              </a:rPr>
              <a:t>a </a:t>
            </a:r>
            <a:r>
              <a:rPr kumimoji="0" lang="en-US" sz="2000" b="0" i="0" u="none" strike="noStrike" kern="1200" cap="none" spc="-5" normalizeH="0" baseline="0" noProof="0" dirty="0">
                <a:ln>
                  <a:noFill/>
                </a:ln>
                <a:solidFill>
                  <a:srgbClr val="252525"/>
                </a:solidFill>
                <a:effectLst/>
                <a:uLnTx/>
                <a:uFillTx/>
                <a:latin typeface="Corbel"/>
                <a:ea typeface="+mn-ea"/>
                <a:cs typeface="Corbel"/>
              </a:rPr>
              <a:t>fixed amount </a:t>
            </a:r>
            <a:r>
              <a:rPr kumimoji="0" lang="en-US" sz="2000" b="0" i="0" u="none" strike="noStrike" kern="1200" cap="none" spc="0" normalizeH="0" baseline="0" noProof="0" dirty="0">
                <a:ln>
                  <a:noFill/>
                </a:ln>
                <a:solidFill>
                  <a:srgbClr val="252525"/>
                </a:solidFill>
                <a:effectLst/>
                <a:uLnTx/>
                <a:uFillTx/>
                <a:latin typeface="Corbel"/>
                <a:ea typeface="+mn-ea"/>
                <a:cs typeface="Corbel"/>
              </a:rPr>
              <a:t>per </a:t>
            </a:r>
            <a:r>
              <a:rPr kumimoji="0" lang="en-US" sz="2000" b="0" i="0" u="none" strike="noStrike" kern="1200" cap="none" spc="-5" normalizeH="0" baseline="0" noProof="0" dirty="0">
                <a:ln>
                  <a:noFill/>
                </a:ln>
                <a:solidFill>
                  <a:srgbClr val="252525"/>
                </a:solidFill>
                <a:effectLst/>
                <a:uLnTx/>
                <a:uFillTx/>
                <a:latin typeface="Corbel"/>
                <a:ea typeface="+mn-ea"/>
                <a:cs typeface="Corbel"/>
              </a:rPr>
              <a:t>MSY* </a:t>
            </a:r>
            <a:r>
              <a:rPr kumimoji="0" lang="en-US" sz="2000" b="0" i="0" u="none" strike="noStrike" kern="1200" cap="none" spc="0" normalizeH="0" baseline="0" noProof="0" dirty="0">
                <a:ln>
                  <a:noFill/>
                </a:ln>
                <a:solidFill>
                  <a:srgbClr val="252525"/>
                </a:solidFill>
                <a:effectLst/>
                <a:uLnTx/>
                <a:uFillTx/>
                <a:latin typeface="Corbel"/>
                <a:ea typeface="+mn-ea"/>
                <a:cs typeface="Corbel"/>
              </a:rPr>
              <a:t>&amp; use </a:t>
            </a:r>
            <a:r>
              <a:rPr kumimoji="0" lang="en-US" sz="2000" b="0" i="0" u="none" strike="noStrike" kern="1200" cap="none" spc="-5" normalizeH="0" baseline="0" noProof="0" dirty="0">
                <a:ln>
                  <a:noFill/>
                </a:ln>
                <a:solidFill>
                  <a:srgbClr val="252525"/>
                </a:solidFill>
                <a:effectLst/>
                <a:uLnTx/>
                <a:uFillTx/>
                <a:latin typeface="Corbel"/>
                <a:ea typeface="+mn-ea"/>
                <a:cs typeface="Corbel"/>
              </a:rPr>
              <a:t>their </a:t>
            </a:r>
            <a:r>
              <a:rPr kumimoji="0" lang="en-US" sz="2000" b="0" i="0" u="none" strike="noStrike" kern="1200" cap="none" spc="0" normalizeH="0" baseline="0" noProof="0" dirty="0">
                <a:ln>
                  <a:noFill/>
                </a:ln>
                <a:solidFill>
                  <a:srgbClr val="252525"/>
                </a:solidFill>
                <a:effectLst/>
                <a:uLnTx/>
                <a:uFillTx/>
                <a:latin typeface="Corbel"/>
                <a:ea typeface="+mn-ea"/>
                <a:cs typeface="Corbel"/>
              </a:rPr>
              <a:t>own </a:t>
            </a:r>
            <a:r>
              <a:rPr kumimoji="0" lang="en-US" sz="2000" b="0" i="0" u="none" strike="noStrike" kern="1200" cap="none" spc="-5" normalizeH="0" baseline="0" noProof="0" dirty="0">
                <a:ln>
                  <a:noFill/>
                </a:ln>
                <a:solidFill>
                  <a:srgbClr val="252525"/>
                </a:solidFill>
                <a:effectLst/>
                <a:uLnTx/>
                <a:uFillTx/>
                <a:latin typeface="Corbel"/>
                <a:ea typeface="+mn-ea"/>
                <a:cs typeface="Corbel"/>
              </a:rPr>
              <a:t>or other resources for </a:t>
            </a:r>
            <a:r>
              <a:rPr kumimoji="0" lang="en-US" sz="2000" b="0" i="0" u="none" strike="noStrike" kern="1200" cap="none" spc="0" normalizeH="0" baseline="0" noProof="0" dirty="0">
                <a:ln>
                  <a:noFill/>
                </a:ln>
                <a:solidFill>
                  <a:srgbClr val="252525"/>
                </a:solidFill>
                <a:effectLst/>
                <a:uLnTx/>
                <a:uFillTx/>
                <a:latin typeface="Corbel"/>
                <a:ea typeface="+mn-ea"/>
                <a:cs typeface="Corbel"/>
              </a:rPr>
              <a:t>the </a:t>
            </a:r>
            <a:r>
              <a:rPr kumimoji="0" lang="en-US" sz="2000" b="0" i="0" u="none" strike="noStrike" kern="1200" cap="none" spc="-5" normalizeH="0" baseline="0" noProof="0" dirty="0">
                <a:ln>
                  <a:noFill/>
                </a:ln>
                <a:solidFill>
                  <a:srgbClr val="252525"/>
                </a:solidFill>
                <a:effectLst/>
                <a:uLnTx/>
                <a:uFillTx/>
                <a:latin typeface="Corbel"/>
                <a:ea typeface="+mn-ea"/>
                <a:cs typeface="Corbel"/>
              </a:rPr>
              <a:t>remaining </a:t>
            </a:r>
            <a:r>
              <a:rPr kumimoji="0" lang="en-US" sz="2000" b="0" i="0" u="none" strike="noStrike" kern="1200" cap="none" spc="0" normalizeH="0" baseline="0" noProof="0" dirty="0">
                <a:ln>
                  <a:noFill/>
                </a:ln>
                <a:solidFill>
                  <a:srgbClr val="252525"/>
                </a:solidFill>
                <a:effectLst/>
                <a:uLnTx/>
                <a:uFillTx/>
                <a:latin typeface="Corbel"/>
                <a:ea typeface="+mn-ea"/>
                <a:cs typeface="Corbel"/>
              </a:rPr>
              <a:t>cost </a:t>
            </a:r>
            <a:r>
              <a:rPr kumimoji="0" lang="en-US" sz="2000" b="0" i="0" u="none" strike="noStrike" kern="1200" cap="none" spc="-5" normalizeH="0" baseline="0" noProof="0" dirty="0">
                <a:ln>
                  <a:noFill/>
                </a:ln>
                <a:solidFill>
                  <a:srgbClr val="252525"/>
                </a:solidFill>
                <a:effectLst/>
                <a:uLnTx/>
                <a:uFillTx/>
                <a:latin typeface="Corbel"/>
                <a:ea typeface="+mn-ea"/>
                <a:cs typeface="Corbel"/>
              </a:rPr>
              <a:t>of </a:t>
            </a:r>
            <a:r>
              <a:rPr kumimoji="0" lang="en-US" sz="2000" b="0" i="0" u="none" strike="noStrike" kern="1200" cap="none" spc="0" normalizeH="0" baseline="0" noProof="0" dirty="0">
                <a:ln>
                  <a:noFill/>
                </a:ln>
                <a:solidFill>
                  <a:srgbClr val="252525"/>
                </a:solidFill>
                <a:effectLst/>
                <a:uLnTx/>
                <a:uFillTx/>
                <a:latin typeface="Corbel"/>
                <a:ea typeface="+mn-ea"/>
                <a:cs typeface="Corbel"/>
              </a:rPr>
              <a:t>the program.</a:t>
            </a:r>
            <a:r>
              <a:rPr kumimoji="0" lang="en-US" sz="2000" b="0" i="0" u="none" strike="noStrike" kern="1200" cap="none" spc="5" normalizeH="0" baseline="0" noProof="0" dirty="0">
                <a:ln>
                  <a:noFill/>
                </a:ln>
                <a:solidFill>
                  <a:srgbClr val="252525"/>
                </a:solidFill>
                <a:effectLst/>
                <a:uLnTx/>
                <a:uFillTx/>
                <a:latin typeface="Corbel"/>
                <a:ea typeface="+mn-ea"/>
                <a:cs typeface="Corbel"/>
              </a:rPr>
              <a:t> </a:t>
            </a:r>
            <a:r>
              <a:rPr kumimoji="0" lang="en-US" sz="2000" b="0" i="0" u="none" strike="noStrike" kern="1200" cap="none" spc="0" normalizeH="0" baseline="0" noProof="0" dirty="0">
                <a:ln>
                  <a:noFill/>
                </a:ln>
                <a:solidFill>
                  <a:srgbClr val="252525"/>
                </a:solidFill>
                <a:effectLst/>
                <a:uLnTx/>
                <a:uFillTx/>
                <a:latin typeface="Corbel"/>
                <a:ea typeface="+mn-ea"/>
                <a:cs typeface="Corbel"/>
              </a:rPr>
              <a:t>No </a:t>
            </a:r>
            <a:r>
              <a:rPr kumimoji="0" lang="en-US" sz="2000" b="0" i="0" u="none" strike="noStrike" kern="1200" cap="none" spc="-5" normalizeH="0" baseline="0" noProof="0" dirty="0">
                <a:ln>
                  <a:noFill/>
                </a:ln>
                <a:solidFill>
                  <a:srgbClr val="252525"/>
                </a:solidFill>
                <a:effectLst/>
                <a:uLnTx/>
                <a:uFillTx/>
                <a:latin typeface="Corbel"/>
                <a:ea typeface="+mn-ea"/>
                <a:cs typeface="Corbel"/>
              </a:rPr>
              <a:t>match requirements,</a:t>
            </a:r>
            <a:r>
              <a:rPr kumimoji="0" lang="en-US" sz="2000" b="0" i="0" u="none" strike="noStrike" kern="1200" cap="none" spc="15" normalizeH="0" baseline="0" noProof="0" dirty="0">
                <a:ln>
                  <a:noFill/>
                </a:ln>
                <a:solidFill>
                  <a:srgbClr val="252525"/>
                </a:solidFill>
                <a:effectLst/>
                <a:uLnTx/>
                <a:uFillTx/>
                <a:latin typeface="Corbel"/>
                <a:ea typeface="+mn-ea"/>
                <a:cs typeface="Corbel"/>
              </a:rPr>
              <a:t> </a:t>
            </a:r>
            <a:r>
              <a:rPr kumimoji="0" lang="en-US" sz="2000" b="0" i="0" u="none" strike="noStrike" kern="1200" cap="none" spc="-5" normalizeH="0" baseline="0" noProof="0" dirty="0">
                <a:ln>
                  <a:noFill/>
                </a:ln>
                <a:solidFill>
                  <a:srgbClr val="252525"/>
                </a:solidFill>
                <a:effectLst/>
                <a:uLnTx/>
                <a:uFillTx/>
                <a:latin typeface="Corbel"/>
                <a:ea typeface="+mn-ea"/>
                <a:cs typeface="Corbel"/>
              </a:rPr>
              <a:t>but</a:t>
            </a:r>
            <a:r>
              <a:rPr kumimoji="0" lang="en-US" sz="2000" b="0" i="0" u="none" strike="noStrike" kern="1200" cap="none" spc="15" normalizeH="0" baseline="0" noProof="0" dirty="0">
                <a:ln>
                  <a:noFill/>
                </a:ln>
                <a:solidFill>
                  <a:srgbClr val="252525"/>
                </a:solidFill>
                <a:effectLst/>
                <a:uLnTx/>
                <a:uFillTx/>
                <a:latin typeface="Corbel"/>
                <a:ea typeface="+mn-ea"/>
                <a:cs typeface="Corbel"/>
              </a:rPr>
              <a:t> </a:t>
            </a:r>
            <a:r>
              <a:rPr kumimoji="0" lang="en-US" sz="2000" b="0" i="0" u="none" strike="noStrike" kern="1200" cap="none" spc="0" normalizeH="0" baseline="0" noProof="0" dirty="0">
                <a:ln>
                  <a:noFill/>
                </a:ln>
                <a:solidFill>
                  <a:srgbClr val="252525"/>
                </a:solidFill>
                <a:effectLst/>
                <a:uLnTx/>
                <a:uFillTx/>
                <a:latin typeface="Corbel"/>
                <a:ea typeface="+mn-ea"/>
                <a:cs typeface="Corbel"/>
              </a:rPr>
              <a:t>the</a:t>
            </a:r>
            <a:r>
              <a:rPr kumimoji="0" lang="en-US" sz="2000" b="0" i="0" u="none" strike="noStrike" kern="1200" cap="none" spc="-10" normalizeH="0" baseline="0" noProof="0" dirty="0">
                <a:ln>
                  <a:noFill/>
                </a:ln>
                <a:solidFill>
                  <a:srgbClr val="252525"/>
                </a:solidFill>
                <a:effectLst/>
                <a:uLnTx/>
                <a:uFillTx/>
                <a:latin typeface="Corbel"/>
                <a:ea typeface="+mn-ea"/>
                <a:cs typeface="Corbel"/>
              </a:rPr>
              <a:t> </a:t>
            </a:r>
            <a:r>
              <a:rPr kumimoji="0" lang="en-US" sz="2000" b="0" i="0" u="none" strike="noStrike" kern="1200" cap="none" spc="0" normalizeH="0" baseline="0" noProof="0" dirty="0">
                <a:ln>
                  <a:noFill/>
                </a:ln>
                <a:solidFill>
                  <a:srgbClr val="252525"/>
                </a:solidFill>
                <a:effectLst/>
                <a:uLnTx/>
                <a:uFillTx/>
                <a:latin typeface="Corbel"/>
                <a:ea typeface="+mn-ea"/>
                <a:cs typeface="Corbel"/>
              </a:rPr>
              <a:t>program</a:t>
            </a:r>
            <a:r>
              <a:rPr kumimoji="0" lang="en-US" sz="2000" b="0" i="0" u="none" strike="noStrike" kern="1200" cap="none" spc="-10" normalizeH="0" baseline="0" noProof="0" dirty="0">
                <a:ln>
                  <a:noFill/>
                </a:ln>
                <a:solidFill>
                  <a:srgbClr val="252525"/>
                </a:solidFill>
                <a:effectLst/>
                <a:uLnTx/>
                <a:uFillTx/>
                <a:latin typeface="Corbel"/>
                <a:ea typeface="+mn-ea"/>
                <a:cs typeface="Corbel"/>
              </a:rPr>
              <a:t> </a:t>
            </a:r>
            <a:r>
              <a:rPr kumimoji="0" lang="en-US" sz="2000" b="0" i="0" u="none" strike="noStrike" kern="1200" cap="none" spc="-5" normalizeH="0" baseline="0" noProof="0" dirty="0">
                <a:ln>
                  <a:noFill/>
                </a:ln>
                <a:solidFill>
                  <a:srgbClr val="252525"/>
                </a:solidFill>
                <a:effectLst/>
                <a:uLnTx/>
                <a:uFillTx/>
                <a:latin typeface="Corbel"/>
                <a:ea typeface="+mn-ea"/>
                <a:cs typeface="Corbel"/>
              </a:rPr>
              <a:t>must</a:t>
            </a:r>
            <a:r>
              <a:rPr kumimoji="0" lang="en-US" sz="2000" b="0" i="0" u="none" strike="noStrike" kern="1200" cap="none" spc="5" normalizeH="0" baseline="0" noProof="0" dirty="0">
                <a:ln>
                  <a:noFill/>
                </a:ln>
                <a:solidFill>
                  <a:srgbClr val="252525"/>
                </a:solidFill>
                <a:effectLst/>
                <a:uLnTx/>
                <a:uFillTx/>
                <a:latin typeface="Corbel"/>
                <a:ea typeface="+mn-ea"/>
                <a:cs typeface="Corbel"/>
              </a:rPr>
              <a:t> </a:t>
            </a:r>
            <a:r>
              <a:rPr kumimoji="0" lang="en-US" sz="2000" b="0" i="0" u="none" strike="noStrike" kern="1200" cap="none" spc="0" normalizeH="0" baseline="0" noProof="0" dirty="0">
                <a:ln>
                  <a:noFill/>
                </a:ln>
                <a:solidFill>
                  <a:srgbClr val="252525"/>
                </a:solidFill>
                <a:effectLst/>
                <a:uLnTx/>
                <a:uFillTx/>
                <a:latin typeface="Corbel"/>
                <a:ea typeface="+mn-ea"/>
                <a:cs typeface="Corbel"/>
              </a:rPr>
              <a:t>still</a:t>
            </a:r>
            <a:r>
              <a:rPr kumimoji="0" lang="en-US" sz="2000" b="0" i="0" u="none" strike="noStrike" kern="1200" cap="none" spc="-10" normalizeH="0" baseline="0" noProof="0" dirty="0">
                <a:ln>
                  <a:noFill/>
                </a:ln>
                <a:solidFill>
                  <a:srgbClr val="252525"/>
                </a:solidFill>
                <a:effectLst/>
                <a:uLnTx/>
                <a:uFillTx/>
                <a:latin typeface="Corbel"/>
                <a:ea typeface="+mn-ea"/>
                <a:cs typeface="Corbel"/>
              </a:rPr>
              <a:t> </a:t>
            </a:r>
            <a:r>
              <a:rPr kumimoji="0" lang="en-US" sz="2000" b="0" i="0" u="none" strike="noStrike" kern="1200" cap="none" spc="0" normalizeH="0" baseline="0" noProof="0" dirty="0">
                <a:ln>
                  <a:noFill/>
                </a:ln>
                <a:solidFill>
                  <a:srgbClr val="252525"/>
                </a:solidFill>
                <a:effectLst/>
                <a:uLnTx/>
                <a:uFillTx/>
                <a:latin typeface="Corbel"/>
                <a:ea typeface="+mn-ea"/>
                <a:cs typeface="Corbel"/>
              </a:rPr>
              <a:t>raise</a:t>
            </a:r>
            <a:r>
              <a:rPr kumimoji="0" lang="en-US" sz="2000" b="0" i="0" u="none" strike="noStrike" kern="1200" cap="none" spc="-20" normalizeH="0" baseline="0" noProof="0" dirty="0">
                <a:ln>
                  <a:noFill/>
                </a:ln>
                <a:solidFill>
                  <a:srgbClr val="252525"/>
                </a:solidFill>
                <a:effectLst/>
                <a:uLnTx/>
                <a:uFillTx/>
                <a:latin typeface="Corbel"/>
                <a:ea typeface="+mn-ea"/>
                <a:cs typeface="Corbel"/>
              </a:rPr>
              <a:t> </a:t>
            </a:r>
            <a:r>
              <a:rPr kumimoji="0" lang="en-US" sz="2000" b="0" i="0" u="none" strike="noStrike" kern="1200" cap="none" spc="0" normalizeH="0" baseline="0" noProof="0" dirty="0">
                <a:ln>
                  <a:noFill/>
                </a:ln>
                <a:solidFill>
                  <a:srgbClr val="252525"/>
                </a:solidFill>
                <a:effectLst/>
                <a:uLnTx/>
                <a:uFillTx/>
                <a:latin typeface="Corbel"/>
                <a:ea typeface="+mn-ea"/>
                <a:cs typeface="Corbel"/>
              </a:rPr>
              <a:t>the </a:t>
            </a:r>
            <a:r>
              <a:rPr kumimoji="0" lang="en-US" sz="2000" b="0" i="0" u="none" strike="noStrike" kern="1200" cap="none" spc="-5" normalizeH="0" baseline="0" noProof="0" dirty="0">
                <a:ln>
                  <a:noFill/>
                </a:ln>
                <a:solidFill>
                  <a:srgbClr val="252525"/>
                </a:solidFill>
                <a:effectLst/>
                <a:uLnTx/>
                <a:uFillTx/>
                <a:latin typeface="Corbel"/>
                <a:ea typeface="+mn-ea"/>
                <a:cs typeface="Corbel"/>
              </a:rPr>
              <a:t>additional</a:t>
            </a:r>
            <a:r>
              <a:rPr kumimoji="0" lang="en-US" sz="2000" b="0" i="0" u="none" strike="noStrike" kern="1200" cap="none" spc="-25" normalizeH="0" baseline="0" noProof="0" dirty="0">
                <a:ln>
                  <a:noFill/>
                </a:ln>
                <a:solidFill>
                  <a:srgbClr val="252525"/>
                </a:solidFill>
                <a:effectLst/>
                <a:uLnTx/>
                <a:uFillTx/>
                <a:latin typeface="Corbel"/>
                <a:ea typeface="+mn-ea"/>
                <a:cs typeface="Corbel"/>
              </a:rPr>
              <a:t> </a:t>
            </a:r>
            <a:r>
              <a:rPr kumimoji="0" lang="en-US" sz="2000" b="0" i="0" u="none" strike="noStrike" kern="1200" cap="none" spc="-5" normalizeH="0" baseline="0" noProof="0" dirty="0">
                <a:ln>
                  <a:noFill/>
                </a:ln>
                <a:solidFill>
                  <a:srgbClr val="252525"/>
                </a:solidFill>
                <a:effectLst/>
                <a:uLnTx/>
                <a:uFillTx/>
                <a:latin typeface="Corbel"/>
                <a:ea typeface="+mn-ea"/>
                <a:cs typeface="Corbel"/>
              </a:rPr>
              <a:t>funds</a:t>
            </a:r>
            <a:r>
              <a:rPr kumimoji="0" lang="en-US" sz="2000" b="0" i="0" u="none" strike="noStrike" kern="1200" cap="none" spc="20" normalizeH="0" baseline="0" noProof="0" dirty="0">
                <a:ln>
                  <a:noFill/>
                </a:ln>
                <a:solidFill>
                  <a:srgbClr val="252525"/>
                </a:solidFill>
                <a:effectLst/>
                <a:uLnTx/>
                <a:uFillTx/>
                <a:latin typeface="Corbel"/>
                <a:ea typeface="+mn-ea"/>
                <a:cs typeface="Corbel"/>
              </a:rPr>
              <a:t> </a:t>
            </a:r>
            <a:r>
              <a:rPr kumimoji="0" lang="en-US" sz="2000" b="0" i="0" u="none" strike="noStrike" kern="1200" cap="none" spc="-5" normalizeH="0" baseline="0" noProof="0" dirty="0">
                <a:ln>
                  <a:noFill/>
                </a:ln>
                <a:solidFill>
                  <a:srgbClr val="252525"/>
                </a:solidFill>
                <a:effectLst/>
                <a:uLnTx/>
                <a:uFillTx/>
                <a:latin typeface="Corbel"/>
                <a:ea typeface="+mn-ea"/>
                <a:cs typeface="Corbel"/>
              </a:rPr>
              <a:t>needed</a:t>
            </a:r>
            <a:r>
              <a:rPr kumimoji="0" lang="en-US" sz="2000" b="0" i="0" u="none" strike="noStrike" kern="1200" cap="none" spc="20" normalizeH="0" baseline="0" noProof="0" dirty="0">
                <a:ln>
                  <a:noFill/>
                </a:ln>
                <a:solidFill>
                  <a:srgbClr val="252525"/>
                </a:solidFill>
                <a:effectLst/>
                <a:uLnTx/>
                <a:uFillTx/>
                <a:latin typeface="Corbel"/>
                <a:ea typeface="+mn-ea"/>
                <a:cs typeface="Corbel"/>
              </a:rPr>
              <a:t> </a:t>
            </a:r>
            <a:r>
              <a:rPr kumimoji="0" lang="en-US" sz="2000" b="0" i="0" u="none" strike="noStrike" kern="1200" cap="none" spc="-5" normalizeH="0" baseline="0" noProof="0" dirty="0">
                <a:ln>
                  <a:noFill/>
                </a:ln>
                <a:solidFill>
                  <a:srgbClr val="252525"/>
                </a:solidFill>
                <a:effectLst/>
                <a:uLnTx/>
                <a:uFillTx/>
                <a:latin typeface="Corbel"/>
                <a:ea typeface="+mn-ea"/>
                <a:cs typeface="Corbel"/>
              </a:rPr>
              <a:t>to run</a:t>
            </a:r>
            <a:r>
              <a:rPr kumimoji="0" lang="en-US" sz="2000" b="0" i="0" u="none" strike="noStrike" kern="1200" cap="none" spc="0" normalizeH="0" baseline="0" noProof="0" dirty="0">
                <a:ln>
                  <a:noFill/>
                </a:ln>
                <a:solidFill>
                  <a:srgbClr val="252525"/>
                </a:solidFill>
                <a:effectLst/>
                <a:uLnTx/>
                <a:uFillTx/>
                <a:latin typeface="Corbel"/>
                <a:ea typeface="+mn-ea"/>
                <a:cs typeface="Corbel"/>
              </a:rPr>
              <a:t> the</a:t>
            </a:r>
            <a:r>
              <a:rPr kumimoji="0" lang="en-US" sz="2000" b="0" i="0" u="none" strike="noStrike" kern="1200" cap="none" spc="15" normalizeH="0" baseline="0" noProof="0" dirty="0">
                <a:ln>
                  <a:noFill/>
                </a:ln>
                <a:solidFill>
                  <a:srgbClr val="252525"/>
                </a:solidFill>
                <a:effectLst/>
                <a:uLnTx/>
                <a:uFillTx/>
                <a:latin typeface="Corbel"/>
                <a:ea typeface="+mn-ea"/>
                <a:cs typeface="Corbel"/>
              </a:rPr>
              <a:t> </a:t>
            </a:r>
            <a:r>
              <a:rPr kumimoji="0" lang="en-US" sz="2000" b="0" i="0" u="none" strike="noStrike" kern="1200" cap="none" spc="0" normalizeH="0" baseline="0" noProof="0" dirty="0">
                <a:ln>
                  <a:noFill/>
                </a:ln>
                <a:solidFill>
                  <a:srgbClr val="252525"/>
                </a:solidFill>
                <a:effectLst/>
                <a:uLnTx/>
                <a:uFillTx/>
                <a:latin typeface="Corbel"/>
                <a:ea typeface="+mn-ea"/>
                <a:cs typeface="Corbel"/>
              </a:rPr>
              <a:t>program.</a:t>
            </a:r>
            <a:br>
              <a:rPr kumimoji="0" lang="en-US" sz="2000" b="0" i="0" u="none" strike="noStrike" kern="1200" cap="none" spc="0" normalizeH="0" baseline="0" noProof="0" dirty="0">
                <a:ln>
                  <a:noFill/>
                </a:ln>
                <a:solidFill>
                  <a:srgbClr val="252525"/>
                </a:solidFill>
                <a:effectLst/>
                <a:uLnTx/>
                <a:uFillTx/>
                <a:latin typeface="Corbel"/>
                <a:ea typeface="+mn-ea"/>
                <a:cs typeface="Corbel"/>
              </a:rPr>
            </a:br>
            <a:br>
              <a:rPr kumimoji="0" lang="en-US" sz="800" b="0" i="0" u="none" strike="noStrike" kern="1200" cap="none" spc="0" normalizeH="0" baseline="0" noProof="0" dirty="0">
                <a:ln>
                  <a:noFill/>
                </a:ln>
                <a:solidFill>
                  <a:srgbClr val="252525"/>
                </a:solidFill>
                <a:effectLst/>
                <a:uLnTx/>
                <a:uFillTx/>
                <a:latin typeface="Corbel"/>
                <a:ea typeface="+mn-ea"/>
                <a:cs typeface="Corbel"/>
              </a:rPr>
            </a:br>
            <a:r>
              <a:rPr kumimoji="0" lang="en-US" sz="1600" b="0" i="0" u="none" strike="noStrike" kern="1200" cap="none" spc="0" normalizeH="0" baseline="0" noProof="0" dirty="0">
                <a:ln>
                  <a:noFill/>
                </a:ln>
                <a:solidFill>
                  <a:srgbClr val="252525"/>
                </a:solidFill>
                <a:effectLst/>
                <a:uLnTx/>
                <a:uFillTx/>
                <a:latin typeface="Corbel"/>
                <a:ea typeface="+mn-ea"/>
                <a:cs typeface="Corbel"/>
              </a:rPr>
              <a:t>*Member Service Year</a:t>
            </a:r>
            <a:endParaRPr kumimoji="0" lang="en-US" sz="2000" b="0" i="0" u="none" strike="noStrike" kern="1200" cap="none" spc="0" normalizeH="0" baseline="0" noProof="0" dirty="0">
              <a:ln>
                <a:noFill/>
              </a:ln>
              <a:solidFill>
                <a:srgbClr val="000000"/>
              </a:solidFill>
              <a:effectLst/>
              <a:uLnTx/>
              <a:uFillTx/>
              <a:latin typeface="Corbel"/>
              <a:ea typeface="+mn-ea"/>
              <a:cs typeface="Corbel"/>
            </a:endParaRPr>
          </a:p>
        </p:txBody>
      </p:sp>
      <p:sp>
        <p:nvSpPr>
          <p:cNvPr id="5" name="TextBox 4">
            <a:extLst>
              <a:ext uri="{FF2B5EF4-FFF2-40B4-BE49-F238E27FC236}">
                <a16:creationId xmlns:a16="http://schemas.microsoft.com/office/drawing/2014/main" id="{CA87FD74-65F8-4037-944C-B07F1D15EFED}"/>
              </a:ext>
            </a:extLst>
          </p:cNvPr>
          <p:cNvSpPr txBox="1"/>
          <p:nvPr/>
        </p:nvSpPr>
        <p:spPr>
          <a:xfrm>
            <a:off x="533399" y="381000"/>
            <a:ext cx="8077200" cy="830997"/>
          </a:xfrm>
          <a:prstGeom prst="rect">
            <a:avLst/>
          </a:prstGeom>
          <a:noFill/>
        </p:spPr>
        <p:txBody>
          <a:bodyPr wrap="square">
            <a:spAutoFit/>
          </a:bodyPr>
          <a:lstStyle/>
          <a:p>
            <a:r>
              <a:rPr kumimoji="0" lang="en-US" sz="4800" b="0" i="0" u="none" strike="noStrike" kern="1200" cap="none" spc="-10" normalizeH="0" baseline="0" noProof="0" dirty="0">
                <a:ln>
                  <a:noFill/>
                </a:ln>
                <a:solidFill>
                  <a:srgbClr val="000000">
                    <a:lumMod val="75000"/>
                    <a:lumOff val="25000"/>
                  </a:srgbClr>
                </a:solidFill>
                <a:effectLst/>
                <a:uLnTx/>
                <a:uFillTx/>
                <a:latin typeface="Calibri Light" panose="020F0302020204030204"/>
                <a:ea typeface="+mj-ea"/>
                <a:cs typeface="+mj-cs"/>
              </a:rPr>
              <a:t>D</a:t>
            </a:r>
            <a:r>
              <a:rPr kumimoji="0" lang="en-US" sz="4800" b="0" i="0" u="none" strike="noStrike" kern="1200" cap="none" spc="-5" normalizeH="0" baseline="0" noProof="0" dirty="0">
                <a:ln>
                  <a:noFill/>
                </a:ln>
                <a:solidFill>
                  <a:srgbClr val="000000">
                    <a:lumMod val="75000"/>
                    <a:lumOff val="25000"/>
                  </a:srgbClr>
                </a:solidFill>
                <a:effectLst/>
                <a:uLnTx/>
                <a:uFillTx/>
                <a:latin typeface="Calibri Light" panose="020F0302020204030204"/>
                <a:ea typeface="+mj-ea"/>
                <a:cs typeface="+mj-cs"/>
              </a:rPr>
              <a:t>eter</a:t>
            </a:r>
            <a:r>
              <a:rPr kumimoji="0" lang="en-US" sz="4800" b="0" i="0" u="none" strike="noStrike" kern="1200" cap="none" spc="-10" normalizeH="0" baseline="0" noProof="0" dirty="0">
                <a:ln>
                  <a:noFill/>
                </a:ln>
                <a:solidFill>
                  <a:srgbClr val="000000">
                    <a:lumMod val="75000"/>
                    <a:lumOff val="25000"/>
                  </a:srgbClr>
                </a:solidFill>
                <a:effectLst/>
                <a:uLnTx/>
                <a:uFillTx/>
                <a:latin typeface="Calibri Light" panose="020F0302020204030204"/>
                <a:ea typeface="+mj-ea"/>
                <a:cs typeface="+mj-cs"/>
              </a:rPr>
              <a:t>mi</a:t>
            </a:r>
            <a:r>
              <a:rPr kumimoji="0" lang="en-US" sz="4800" b="0" i="0" u="none" strike="noStrike" kern="1200" cap="none" spc="-5" normalizeH="0" baseline="0" noProof="0" dirty="0">
                <a:ln>
                  <a:noFill/>
                </a:ln>
                <a:solidFill>
                  <a:srgbClr val="000000">
                    <a:lumMod val="75000"/>
                    <a:lumOff val="25000"/>
                  </a:srgbClr>
                </a:solidFill>
                <a:effectLst/>
                <a:uLnTx/>
                <a:uFillTx/>
                <a:latin typeface="Calibri Light" panose="020F0302020204030204"/>
                <a:ea typeface="+mj-ea"/>
                <a:cs typeface="+mj-cs"/>
              </a:rPr>
              <a:t>ne</a:t>
            </a:r>
            <a:r>
              <a:rPr kumimoji="0" lang="en-US" sz="4800" b="0" i="0" u="none" strike="noStrike" kern="1200" cap="none" spc="-285" normalizeH="0" baseline="0" noProof="0" dirty="0">
                <a:ln>
                  <a:noFill/>
                </a:ln>
                <a:solidFill>
                  <a:srgbClr val="000000">
                    <a:lumMod val="75000"/>
                    <a:lumOff val="25000"/>
                  </a:srgbClr>
                </a:solidFill>
                <a:effectLst/>
                <a:uLnTx/>
                <a:uFillTx/>
                <a:latin typeface="Calibri Light" panose="020F0302020204030204"/>
                <a:ea typeface="+mj-ea"/>
                <a:cs typeface="+mj-cs"/>
              </a:rPr>
              <a:t> </a:t>
            </a:r>
            <a:r>
              <a:rPr kumimoji="0" lang="en-US" sz="4800" b="0" i="0" u="none" strike="noStrike" kern="1200" cap="none" spc="-260" normalizeH="0" baseline="0" noProof="0" dirty="0">
                <a:ln>
                  <a:noFill/>
                </a:ln>
                <a:solidFill>
                  <a:srgbClr val="000000">
                    <a:lumMod val="75000"/>
                    <a:lumOff val="25000"/>
                  </a:srgbClr>
                </a:solidFill>
                <a:effectLst/>
                <a:uLnTx/>
                <a:uFillTx/>
                <a:latin typeface="Calibri Light" panose="020F0302020204030204"/>
                <a:ea typeface="+mj-ea"/>
                <a:cs typeface="+mj-cs"/>
              </a:rPr>
              <a:t>T</a:t>
            </a:r>
            <a:r>
              <a:rPr kumimoji="0" lang="en-US" sz="4800" b="0" i="0" u="none" strike="noStrike" kern="1200" cap="none" spc="-5" normalizeH="0" baseline="0" noProof="0" dirty="0">
                <a:ln>
                  <a:noFill/>
                </a:ln>
                <a:solidFill>
                  <a:srgbClr val="000000">
                    <a:lumMod val="75000"/>
                    <a:lumOff val="25000"/>
                  </a:srgbClr>
                </a:solidFill>
                <a:effectLst/>
                <a:uLnTx/>
                <a:uFillTx/>
                <a:latin typeface="Calibri Light" panose="020F0302020204030204"/>
                <a:ea typeface="+mj-ea"/>
                <a:cs typeface="+mj-cs"/>
              </a:rPr>
              <a:t>ype of</a:t>
            </a:r>
            <a:r>
              <a:rPr kumimoji="0" lang="en-US" sz="4800" b="0" i="0" u="none" strike="noStrike" kern="1200" cap="none" spc="-50" normalizeH="0" baseline="0" noProof="0" dirty="0">
                <a:ln>
                  <a:noFill/>
                </a:ln>
                <a:solidFill>
                  <a:srgbClr val="000000">
                    <a:lumMod val="75000"/>
                    <a:lumOff val="25000"/>
                  </a:srgbClr>
                </a:solidFill>
                <a:effectLst/>
                <a:uLnTx/>
                <a:uFillTx/>
                <a:latin typeface="Calibri Light" panose="020F0302020204030204"/>
                <a:ea typeface="+mj-ea"/>
                <a:cs typeface="+mj-cs"/>
              </a:rPr>
              <a:t> </a:t>
            </a:r>
            <a:r>
              <a:rPr kumimoji="0" lang="en-US" sz="4800" b="0" i="0" u="none" strike="noStrike" kern="1200" cap="none" spc="-5" normalizeH="0" baseline="0" noProof="0" dirty="0">
                <a:ln>
                  <a:noFill/>
                </a:ln>
                <a:solidFill>
                  <a:srgbClr val="000000">
                    <a:lumMod val="75000"/>
                    <a:lumOff val="25000"/>
                  </a:srgbClr>
                </a:solidFill>
                <a:effectLst/>
                <a:uLnTx/>
                <a:uFillTx/>
                <a:latin typeface="Calibri Light" panose="020F0302020204030204"/>
                <a:ea typeface="+mj-ea"/>
                <a:cs typeface="+mj-cs"/>
              </a:rPr>
              <a:t>Progr</a:t>
            </a:r>
            <a:r>
              <a:rPr kumimoji="0" lang="en-US" sz="4800" b="0" i="0" u="none" strike="noStrike" kern="1200" cap="none" spc="-10" normalizeH="0" baseline="0" noProof="0" dirty="0">
                <a:ln>
                  <a:noFill/>
                </a:ln>
                <a:solidFill>
                  <a:srgbClr val="000000">
                    <a:lumMod val="75000"/>
                    <a:lumOff val="25000"/>
                  </a:srgbClr>
                </a:solidFill>
                <a:effectLst/>
                <a:uLnTx/>
                <a:uFillTx/>
                <a:latin typeface="Calibri Light" panose="020F0302020204030204"/>
                <a:ea typeface="+mj-ea"/>
                <a:cs typeface="+mj-cs"/>
              </a:rPr>
              <a:t>a</a:t>
            </a:r>
            <a:r>
              <a:rPr kumimoji="0" lang="en-US" sz="4800" b="0" i="0" u="none" strike="noStrike" kern="1200" cap="none" spc="-5" normalizeH="0" baseline="0" noProof="0" dirty="0">
                <a:ln>
                  <a:noFill/>
                </a:ln>
                <a:solidFill>
                  <a:srgbClr val="000000">
                    <a:lumMod val="75000"/>
                    <a:lumOff val="25000"/>
                  </a:srgbClr>
                </a:solidFill>
                <a:effectLst/>
                <a:uLnTx/>
                <a:uFillTx/>
                <a:latin typeface="Calibri Light" panose="020F0302020204030204"/>
                <a:ea typeface="+mj-ea"/>
                <a:cs typeface="+mj-cs"/>
              </a:rPr>
              <a:t>m</a:t>
            </a:r>
            <a:endParaRPr lang="en-US" dirty="0"/>
          </a:p>
        </p:txBody>
      </p:sp>
    </p:spTree>
    <p:extLst>
      <p:ext uri="{BB962C8B-B14F-4D97-AF65-F5344CB8AC3E}">
        <p14:creationId xmlns:p14="http://schemas.microsoft.com/office/powerpoint/2010/main" val="3672843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Image pre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457200"/>
            <a:ext cx="3829050" cy="5105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410200" y="775543"/>
            <a:ext cx="3505200" cy="4247317"/>
          </a:xfrm>
          <a:prstGeom prst="rect">
            <a:avLst/>
          </a:prstGeom>
          <a:noFill/>
        </p:spPr>
        <p:txBody>
          <a:bodyPr wrap="square" rtlCol="0">
            <a:spAutoFit/>
          </a:bodyPr>
          <a:lstStyle/>
          <a:p>
            <a:pPr algn="just"/>
            <a:r>
              <a:rPr lang="en-US" spc="-5" dirty="0">
                <a:latin typeface="Arial"/>
                <a:cs typeface="Arial"/>
              </a:rPr>
              <a:t>AmeriCorps, </a:t>
            </a:r>
            <a:r>
              <a:rPr lang="en-US" dirty="0">
                <a:latin typeface="Arial"/>
                <a:cs typeface="Arial"/>
              </a:rPr>
              <a:t>a </a:t>
            </a:r>
            <a:r>
              <a:rPr lang="en-US" spc="-5" dirty="0">
                <a:latin typeface="Arial"/>
                <a:cs typeface="Arial"/>
              </a:rPr>
              <a:t>federal </a:t>
            </a:r>
            <a:r>
              <a:rPr lang="en-US" spc="-40" dirty="0">
                <a:latin typeface="Arial"/>
                <a:cs typeface="Arial"/>
              </a:rPr>
              <a:t>agency, </a:t>
            </a:r>
            <a:r>
              <a:rPr lang="en-US" spc="-10" dirty="0">
                <a:latin typeface="Arial"/>
                <a:cs typeface="Arial"/>
              </a:rPr>
              <a:t>brings </a:t>
            </a:r>
            <a:r>
              <a:rPr lang="en-US" spc="-5" dirty="0">
                <a:latin typeface="Arial"/>
                <a:cs typeface="Arial"/>
              </a:rPr>
              <a:t> </a:t>
            </a:r>
            <a:r>
              <a:rPr lang="en-US" spc="-10" dirty="0">
                <a:latin typeface="Arial"/>
                <a:cs typeface="Arial"/>
              </a:rPr>
              <a:t>people together </a:t>
            </a:r>
            <a:r>
              <a:rPr lang="en-US" spc="-5" dirty="0">
                <a:latin typeface="Arial"/>
                <a:cs typeface="Arial"/>
              </a:rPr>
              <a:t>to </a:t>
            </a:r>
            <a:r>
              <a:rPr lang="en-US" dirty="0">
                <a:latin typeface="Arial"/>
                <a:cs typeface="Arial"/>
              </a:rPr>
              <a:t>tackle </a:t>
            </a:r>
            <a:r>
              <a:rPr lang="en-US" spc="-5" dirty="0">
                <a:latin typeface="Arial"/>
                <a:cs typeface="Arial"/>
              </a:rPr>
              <a:t>the </a:t>
            </a:r>
            <a:r>
              <a:rPr lang="en-US" spc="-10" dirty="0">
                <a:latin typeface="Arial"/>
                <a:cs typeface="Arial"/>
              </a:rPr>
              <a:t>country’s </a:t>
            </a:r>
            <a:r>
              <a:rPr lang="en-US" spc="-875" dirty="0">
                <a:latin typeface="Arial"/>
                <a:cs typeface="Arial"/>
              </a:rPr>
              <a:t> </a:t>
            </a:r>
            <a:r>
              <a:rPr lang="en-US" spc="-5" dirty="0">
                <a:latin typeface="Arial"/>
                <a:cs typeface="Arial"/>
              </a:rPr>
              <a:t>most pressing challenges, </a:t>
            </a:r>
            <a:r>
              <a:rPr lang="en-US" spc="-10" dirty="0">
                <a:latin typeface="Arial"/>
                <a:cs typeface="Arial"/>
              </a:rPr>
              <a:t>through </a:t>
            </a:r>
            <a:r>
              <a:rPr lang="en-US" spc="-5" dirty="0">
                <a:latin typeface="Arial"/>
                <a:cs typeface="Arial"/>
              </a:rPr>
              <a:t> </a:t>
            </a:r>
            <a:r>
              <a:rPr lang="en-US" spc="-10" dirty="0">
                <a:latin typeface="Arial"/>
                <a:cs typeface="Arial"/>
              </a:rPr>
              <a:t>national </a:t>
            </a:r>
            <a:r>
              <a:rPr lang="en-US" dirty="0">
                <a:latin typeface="Arial"/>
                <a:cs typeface="Arial"/>
              </a:rPr>
              <a:t>service</a:t>
            </a:r>
            <a:r>
              <a:rPr lang="en-US" spc="-35" dirty="0">
                <a:latin typeface="Arial"/>
                <a:cs typeface="Arial"/>
              </a:rPr>
              <a:t> </a:t>
            </a:r>
            <a:r>
              <a:rPr lang="en-US" spc="-5" dirty="0">
                <a:latin typeface="Arial"/>
                <a:cs typeface="Arial"/>
              </a:rPr>
              <a:t>and</a:t>
            </a:r>
            <a:r>
              <a:rPr lang="en-US" spc="-10" dirty="0">
                <a:latin typeface="Arial"/>
                <a:cs typeface="Arial"/>
              </a:rPr>
              <a:t> volunteering.</a:t>
            </a:r>
          </a:p>
          <a:p>
            <a:pPr algn="just"/>
            <a:endParaRPr lang="en-US" spc="-10" dirty="0">
              <a:latin typeface="Arial"/>
              <a:cs typeface="Arial"/>
            </a:endParaRPr>
          </a:p>
          <a:p>
            <a:pPr algn="just"/>
            <a:r>
              <a:rPr lang="en-US" spc="-5" dirty="0">
                <a:latin typeface="Arial"/>
                <a:cs typeface="Arial"/>
              </a:rPr>
              <a:t>Individuals called AmeriCorps “Members” are recruited to </a:t>
            </a:r>
            <a:r>
              <a:rPr lang="en-US" dirty="0">
                <a:latin typeface="Arial"/>
                <a:cs typeface="Arial"/>
              </a:rPr>
              <a:t>serve</a:t>
            </a:r>
            <a:r>
              <a:rPr lang="en-US" spc="80" dirty="0">
                <a:latin typeface="Arial"/>
                <a:cs typeface="Arial"/>
              </a:rPr>
              <a:t> </a:t>
            </a:r>
            <a:r>
              <a:rPr lang="en-US" spc="-5" dirty="0">
                <a:latin typeface="Arial"/>
                <a:cs typeface="Arial"/>
              </a:rPr>
              <a:t>with organizations dedicated to </a:t>
            </a:r>
            <a:r>
              <a:rPr lang="en-US" spc="-10" dirty="0">
                <a:latin typeface="Arial"/>
                <a:cs typeface="Arial"/>
              </a:rPr>
              <a:t> improving</a:t>
            </a:r>
            <a:r>
              <a:rPr lang="en-US" spc="-40" dirty="0">
                <a:latin typeface="Arial"/>
                <a:cs typeface="Arial"/>
              </a:rPr>
              <a:t> </a:t>
            </a:r>
            <a:r>
              <a:rPr lang="en-US" spc="-5" dirty="0">
                <a:latin typeface="Arial"/>
                <a:cs typeface="Arial"/>
              </a:rPr>
              <a:t>communities.</a:t>
            </a:r>
            <a:r>
              <a:rPr lang="en-US" spc="-215" dirty="0">
                <a:latin typeface="Arial"/>
                <a:cs typeface="Arial"/>
              </a:rPr>
              <a:t> </a:t>
            </a:r>
          </a:p>
          <a:p>
            <a:pPr algn="just"/>
            <a:endParaRPr lang="en-US" spc="-215" dirty="0">
              <a:latin typeface="Arial"/>
              <a:cs typeface="Arial"/>
            </a:endParaRPr>
          </a:p>
          <a:p>
            <a:pPr algn="just"/>
            <a:r>
              <a:rPr lang="en-US" spc="-5" dirty="0">
                <a:latin typeface="Arial"/>
                <a:cs typeface="Arial"/>
              </a:rPr>
              <a:t>AmeriCorps </a:t>
            </a:r>
            <a:r>
              <a:rPr lang="en-US" spc="-10" dirty="0">
                <a:latin typeface="Arial"/>
                <a:cs typeface="Arial"/>
              </a:rPr>
              <a:t>helps</a:t>
            </a:r>
            <a:r>
              <a:rPr lang="en-US" spc="-15" dirty="0">
                <a:latin typeface="Arial"/>
                <a:cs typeface="Arial"/>
              </a:rPr>
              <a:t> </a:t>
            </a:r>
            <a:r>
              <a:rPr lang="en-US" spc="-5" dirty="0">
                <a:latin typeface="Arial"/>
                <a:cs typeface="Arial"/>
              </a:rPr>
              <a:t>make</a:t>
            </a:r>
            <a:r>
              <a:rPr lang="en-US" spc="-30" dirty="0">
                <a:latin typeface="Arial"/>
                <a:cs typeface="Arial"/>
              </a:rPr>
              <a:t> </a:t>
            </a:r>
            <a:r>
              <a:rPr lang="en-US" dirty="0">
                <a:latin typeface="Arial"/>
                <a:cs typeface="Arial"/>
              </a:rPr>
              <a:t>service</a:t>
            </a:r>
            <a:r>
              <a:rPr lang="en-US" spc="-40" dirty="0">
                <a:latin typeface="Arial"/>
                <a:cs typeface="Arial"/>
              </a:rPr>
              <a:t> </a:t>
            </a:r>
            <a:r>
              <a:rPr lang="en-US" spc="-5" dirty="0">
                <a:latin typeface="Arial"/>
                <a:cs typeface="Arial"/>
              </a:rPr>
              <a:t>to</a:t>
            </a:r>
            <a:r>
              <a:rPr lang="en-US" spc="-10" dirty="0">
                <a:latin typeface="Arial"/>
                <a:cs typeface="Arial"/>
              </a:rPr>
              <a:t> </a:t>
            </a:r>
            <a:r>
              <a:rPr lang="en-US" spc="-5" dirty="0">
                <a:latin typeface="Arial"/>
                <a:cs typeface="Arial"/>
              </a:rPr>
              <a:t>others</a:t>
            </a:r>
            <a:r>
              <a:rPr lang="en-US" spc="-15" dirty="0">
                <a:latin typeface="Arial"/>
                <a:cs typeface="Arial"/>
              </a:rPr>
              <a:t> </a:t>
            </a:r>
            <a:r>
              <a:rPr lang="en-US" dirty="0">
                <a:latin typeface="Arial"/>
                <a:cs typeface="Arial"/>
              </a:rPr>
              <a:t>a </a:t>
            </a:r>
            <a:r>
              <a:rPr lang="en-US" spc="-5" dirty="0">
                <a:latin typeface="Arial"/>
                <a:cs typeface="Arial"/>
              </a:rPr>
              <a:t>cornerstone of our </a:t>
            </a:r>
            <a:r>
              <a:rPr lang="en-US" spc="-10" dirty="0">
                <a:latin typeface="Arial"/>
                <a:cs typeface="Arial"/>
              </a:rPr>
              <a:t>national </a:t>
            </a:r>
            <a:r>
              <a:rPr lang="en-US" spc="-5" dirty="0">
                <a:latin typeface="Arial"/>
                <a:cs typeface="Arial"/>
              </a:rPr>
              <a:t>culture. Learn </a:t>
            </a:r>
            <a:r>
              <a:rPr lang="en-US" spc="-875" dirty="0">
                <a:latin typeface="Arial"/>
                <a:cs typeface="Arial"/>
              </a:rPr>
              <a:t> </a:t>
            </a:r>
            <a:r>
              <a:rPr lang="en-US" spc="-5" dirty="0">
                <a:latin typeface="Arial"/>
                <a:cs typeface="Arial"/>
              </a:rPr>
              <a:t>more</a:t>
            </a:r>
            <a:r>
              <a:rPr lang="en-US" spc="-30" dirty="0">
                <a:latin typeface="Arial"/>
                <a:cs typeface="Arial"/>
              </a:rPr>
              <a:t> </a:t>
            </a:r>
            <a:r>
              <a:rPr lang="en-US" spc="-5" dirty="0">
                <a:latin typeface="Arial"/>
                <a:cs typeface="Arial"/>
              </a:rPr>
              <a:t>at</a:t>
            </a:r>
            <a:r>
              <a:rPr lang="en-US" spc="-185" dirty="0">
                <a:latin typeface="Arial"/>
                <a:cs typeface="Arial"/>
              </a:rPr>
              <a:t> </a:t>
            </a:r>
            <a:r>
              <a:rPr lang="en-US" spc="-20" dirty="0">
                <a:solidFill>
                  <a:schemeClr val="accent1">
                    <a:lumMod val="75000"/>
                  </a:schemeClr>
                </a:solidFill>
                <a:latin typeface="Arial"/>
                <a:cs typeface="Arial"/>
                <a:hlinkClick r:id="rId3">
                  <a:extLst>
                    <a:ext uri="{A12FA001-AC4F-418D-AE19-62706E023703}">
                      <ahyp:hlinkClr xmlns:ahyp="http://schemas.microsoft.com/office/drawing/2018/hyperlinkcolor" val="tx"/>
                    </a:ext>
                  </a:extLst>
                </a:hlinkClick>
              </a:rPr>
              <a:t>AmeriCorps.gov</a:t>
            </a:r>
            <a:r>
              <a:rPr lang="en-US" spc="-20" dirty="0">
                <a:latin typeface="Arial"/>
                <a:cs typeface="Arial"/>
              </a:rPr>
              <a:t>.</a:t>
            </a:r>
          </a:p>
        </p:txBody>
      </p:sp>
    </p:spTree>
    <p:extLst>
      <p:ext uri="{BB962C8B-B14F-4D97-AF65-F5344CB8AC3E}">
        <p14:creationId xmlns:p14="http://schemas.microsoft.com/office/powerpoint/2010/main" val="57729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6494184-F23D-4EDE-A9D7-08B40DF557C1}"/>
              </a:ext>
            </a:extLst>
          </p:cNvPr>
          <p:cNvSpPr txBox="1"/>
          <p:nvPr/>
        </p:nvSpPr>
        <p:spPr>
          <a:xfrm>
            <a:off x="533400" y="228600"/>
            <a:ext cx="6553200" cy="646331"/>
          </a:xfrm>
          <a:prstGeom prst="rect">
            <a:avLst/>
          </a:prstGeom>
          <a:noFill/>
        </p:spPr>
        <p:txBody>
          <a:bodyPr wrap="square">
            <a:spAutoFit/>
          </a:bodyPr>
          <a:lstStyle/>
          <a:p>
            <a:r>
              <a:rPr kumimoji="0" lang="en-US" sz="3600" b="0" i="0" u="none" strike="noStrike" kern="1200" cap="none" spc="-5" normalizeH="0" baseline="0" noProof="0" dirty="0">
                <a:ln>
                  <a:noFill/>
                </a:ln>
                <a:solidFill>
                  <a:srgbClr val="000000">
                    <a:lumMod val="75000"/>
                    <a:lumOff val="25000"/>
                  </a:srgbClr>
                </a:solidFill>
                <a:effectLst/>
                <a:uLnTx/>
                <a:uFillTx/>
                <a:latin typeface="Calibri Light" panose="020F0302020204030204"/>
                <a:ea typeface="+mj-ea"/>
                <a:cs typeface="+mj-cs"/>
              </a:rPr>
              <a:t>Organizational Eligibility</a:t>
            </a:r>
            <a:r>
              <a:rPr kumimoji="0" lang="en-US" sz="3600" b="0" i="0" u="none" strike="noStrike" kern="1200" cap="none" spc="-25" normalizeH="0" baseline="0" noProof="0" dirty="0">
                <a:ln>
                  <a:noFill/>
                </a:ln>
                <a:solidFill>
                  <a:srgbClr val="000000">
                    <a:lumMod val="75000"/>
                    <a:lumOff val="25000"/>
                  </a:srgbClr>
                </a:solidFill>
                <a:effectLst/>
                <a:uLnTx/>
                <a:uFillTx/>
                <a:latin typeface="Calibri Light" panose="020F0302020204030204"/>
                <a:ea typeface="+mj-ea"/>
                <a:cs typeface="+mj-cs"/>
              </a:rPr>
              <a:t> </a:t>
            </a:r>
            <a:r>
              <a:rPr kumimoji="0" lang="en-US" sz="3600" b="0" i="0" u="none" strike="noStrike" kern="1200" cap="none" spc="-5" normalizeH="0" baseline="0" noProof="0" dirty="0">
                <a:ln>
                  <a:noFill/>
                </a:ln>
                <a:solidFill>
                  <a:srgbClr val="000000">
                    <a:lumMod val="75000"/>
                    <a:lumOff val="25000"/>
                  </a:srgbClr>
                </a:solidFill>
                <a:effectLst/>
                <a:uLnTx/>
                <a:uFillTx/>
                <a:latin typeface="Calibri Light" panose="020F0302020204030204"/>
                <a:ea typeface="+mj-ea"/>
                <a:cs typeface="+mj-cs"/>
              </a:rPr>
              <a:t>to</a:t>
            </a:r>
            <a:r>
              <a:rPr kumimoji="0" lang="en-US" sz="3600" b="0" i="0" u="none" strike="noStrike" kern="1200" cap="none" spc="-175" normalizeH="0" baseline="0" noProof="0" dirty="0">
                <a:ln>
                  <a:noFill/>
                </a:ln>
                <a:solidFill>
                  <a:srgbClr val="000000">
                    <a:lumMod val="75000"/>
                    <a:lumOff val="25000"/>
                  </a:srgbClr>
                </a:solidFill>
                <a:effectLst/>
                <a:uLnTx/>
                <a:uFillTx/>
                <a:latin typeface="Calibri Light" panose="020F0302020204030204"/>
                <a:ea typeface="+mj-ea"/>
                <a:cs typeface="+mj-cs"/>
              </a:rPr>
              <a:t> </a:t>
            </a:r>
            <a:r>
              <a:rPr kumimoji="0" lang="en-US" sz="3600" b="0" i="0" u="none" strike="noStrike" kern="1200" cap="none" spc="-5" normalizeH="0" baseline="0" noProof="0" dirty="0">
                <a:ln>
                  <a:noFill/>
                </a:ln>
                <a:solidFill>
                  <a:srgbClr val="000000">
                    <a:lumMod val="75000"/>
                    <a:lumOff val="25000"/>
                  </a:srgbClr>
                </a:solidFill>
                <a:effectLst/>
                <a:uLnTx/>
                <a:uFillTx/>
                <a:latin typeface="Calibri Light" panose="020F0302020204030204"/>
                <a:ea typeface="+mj-ea"/>
                <a:cs typeface="+mj-cs"/>
              </a:rPr>
              <a:t>Apply</a:t>
            </a:r>
            <a:endParaRPr lang="en-US" dirty="0"/>
          </a:p>
        </p:txBody>
      </p:sp>
      <p:sp>
        <p:nvSpPr>
          <p:cNvPr id="5" name="TextBox 4">
            <a:extLst>
              <a:ext uri="{FF2B5EF4-FFF2-40B4-BE49-F238E27FC236}">
                <a16:creationId xmlns:a16="http://schemas.microsoft.com/office/drawing/2014/main" id="{B6751812-31F4-4911-9336-FE315CD0010A}"/>
              </a:ext>
            </a:extLst>
          </p:cNvPr>
          <p:cNvSpPr txBox="1"/>
          <p:nvPr/>
        </p:nvSpPr>
        <p:spPr>
          <a:xfrm>
            <a:off x="381000" y="905975"/>
            <a:ext cx="8382000" cy="5180649"/>
          </a:xfrm>
          <a:prstGeom prst="rect">
            <a:avLst/>
          </a:prstGeom>
          <a:noFill/>
        </p:spPr>
        <p:txBody>
          <a:bodyPr wrap="square">
            <a:spAutoFit/>
          </a:bodyPr>
          <a:lstStyle/>
          <a:p>
            <a:pPr marL="821690" marR="0" lvl="0" indent="-91440" algn="l" defTabSz="914400" rtl="0" eaLnBrk="1" fontAlgn="auto" latinLnBrk="0" hangingPunct="1">
              <a:lnSpc>
                <a:spcPct val="100000"/>
              </a:lnSpc>
              <a:spcBef>
                <a:spcPts val="100"/>
              </a:spcBef>
              <a:spcAft>
                <a:spcPts val="200"/>
              </a:spcAft>
              <a:buClr>
                <a:srgbClr val="E48312"/>
              </a:buClr>
              <a:buSzPct val="100000"/>
              <a:buFont typeface="Calibri" panose="020F0502020204030204" pitchFamily="34" charset="0"/>
              <a:buChar char=" "/>
              <a:tabLst/>
              <a:defRPr/>
            </a:pPr>
            <a:r>
              <a:rPr kumimoji="0" lang="en-US" sz="2000" b="1" i="0" u="none" strike="noStrike" kern="1200" cap="none" spc="-5" normalizeH="0" baseline="0" noProof="0" dirty="0">
                <a:ln>
                  <a:noFill/>
                </a:ln>
                <a:solidFill>
                  <a:srgbClr val="000000">
                    <a:lumMod val="75000"/>
                    <a:lumOff val="25000"/>
                  </a:srgbClr>
                </a:solidFill>
                <a:effectLst/>
                <a:uLnTx/>
                <a:uFillTx/>
                <a:latin typeface="Corbel"/>
                <a:ea typeface="+mn-ea"/>
                <a:cs typeface="Corbel"/>
              </a:rPr>
              <a:t>Eligibility</a:t>
            </a:r>
            <a:r>
              <a:rPr kumimoji="0" lang="en-US" sz="2000" b="1" i="0" u="none" strike="noStrike" kern="1200" cap="none" spc="0" normalizeH="0" baseline="0" noProof="0" dirty="0">
                <a:ln>
                  <a:noFill/>
                </a:ln>
                <a:solidFill>
                  <a:srgbClr val="000000">
                    <a:lumMod val="75000"/>
                    <a:lumOff val="25000"/>
                  </a:srgbClr>
                </a:solidFill>
                <a:effectLst/>
                <a:uLnTx/>
                <a:uFillTx/>
                <a:latin typeface="Corbel"/>
                <a:ea typeface="+mn-ea"/>
                <a:cs typeface="Corbel"/>
              </a:rPr>
              <a:t> is</a:t>
            </a:r>
            <a:r>
              <a:rPr kumimoji="0" lang="en-US" sz="2000" b="1" i="0" u="none" strike="noStrike" kern="1200" cap="none" spc="-10" normalizeH="0" baseline="0" noProof="0" dirty="0">
                <a:ln>
                  <a:noFill/>
                </a:ln>
                <a:solidFill>
                  <a:srgbClr val="000000">
                    <a:lumMod val="75000"/>
                    <a:lumOff val="25000"/>
                  </a:srgbClr>
                </a:solidFill>
                <a:effectLst/>
                <a:uLnTx/>
                <a:uFillTx/>
                <a:latin typeface="Corbel"/>
                <a:ea typeface="+mn-ea"/>
                <a:cs typeface="Corbel"/>
              </a:rPr>
              <a:t> </a:t>
            </a:r>
            <a:r>
              <a:rPr kumimoji="0" lang="en-US" sz="2000" b="1" i="0" u="none" strike="noStrike" kern="1200" cap="none" spc="0" normalizeH="0" baseline="0" noProof="0" dirty="0">
                <a:ln>
                  <a:noFill/>
                </a:ln>
                <a:solidFill>
                  <a:srgbClr val="000000">
                    <a:lumMod val="75000"/>
                    <a:lumOff val="25000"/>
                  </a:srgbClr>
                </a:solidFill>
                <a:effectLst/>
                <a:uLnTx/>
                <a:uFillTx/>
                <a:latin typeface="Corbel"/>
                <a:ea typeface="+mn-ea"/>
                <a:cs typeface="Corbel"/>
              </a:rPr>
              <a:t>open</a:t>
            </a:r>
            <a:r>
              <a:rPr kumimoji="0" lang="en-US" sz="2000" b="1" i="0" u="none" strike="noStrike" kern="1200" cap="none" spc="-10" normalizeH="0" baseline="0" noProof="0" dirty="0">
                <a:ln>
                  <a:noFill/>
                </a:ln>
                <a:solidFill>
                  <a:srgbClr val="000000">
                    <a:lumMod val="75000"/>
                    <a:lumOff val="25000"/>
                  </a:srgbClr>
                </a:solidFill>
                <a:effectLst/>
                <a:uLnTx/>
                <a:uFillTx/>
                <a:latin typeface="Corbel"/>
                <a:ea typeface="+mn-ea"/>
                <a:cs typeface="Corbel"/>
              </a:rPr>
              <a:t> </a:t>
            </a:r>
            <a:r>
              <a:rPr kumimoji="0" lang="en-US" sz="2000" b="1" i="0" u="none" strike="noStrike" kern="1200" cap="none" spc="0" normalizeH="0" baseline="0" noProof="0" dirty="0">
                <a:ln>
                  <a:noFill/>
                </a:ln>
                <a:solidFill>
                  <a:srgbClr val="000000">
                    <a:lumMod val="75000"/>
                    <a:lumOff val="25000"/>
                  </a:srgbClr>
                </a:solidFill>
                <a:effectLst/>
                <a:uLnTx/>
                <a:uFillTx/>
                <a:latin typeface="Corbel"/>
                <a:ea typeface="+mn-ea"/>
                <a:cs typeface="Corbel"/>
              </a:rPr>
              <a:t>to:</a:t>
            </a:r>
          </a:p>
          <a:p>
            <a:pPr marL="1108075" marR="207645" lvl="0" indent="-287020" algn="l" defTabSz="914400" rtl="0" eaLnBrk="1" fontAlgn="auto" latinLnBrk="0" hangingPunct="1">
              <a:lnSpc>
                <a:spcPts val="2590"/>
              </a:lnSpc>
              <a:spcBef>
                <a:spcPts val="1215"/>
              </a:spcBef>
              <a:spcAft>
                <a:spcPts val="200"/>
              </a:spcAft>
              <a:buClr>
                <a:srgbClr val="8D1414"/>
              </a:buClr>
              <a:buSzPct val="143750"/>
              <a:buFont typeface="Arial"/>
              <a:buChar char="•"/>
              <a:tabLst>
                <a:tab pos="1109345" algn="l"/>
              </a:tabLst>
              <a:defRPr/>
            </a:pPr>
            <a:r>
              <a:rPr kumimoji="0" lang="en-US" sz="2000" b="0" i="0" u="none" strike="noStrike" kern="1200" cap="none" spc="-5" normalizeH="0" baseline="0" noProof="0" dirty="0">
                <a:ln>
                  <a:noFill/>
                </a:ln>
                <a:solidFill>
                  <a:srgbClr val="000000">
                    <a:lumMod val="75000"/>
                    <a:lumOff val="25000"/>
                  </a:srgbClr>
                </a:solidFill>
                <a:effectLst/>
                <a:uLnTx/>
                <a:uFillTx/>
                <a:latin typeface="Corbel"/>
                <a:ea typeface="+mn-ea"/>
                <a:cs typeface="Corbel"/>
              </a:rPr>
              <a:t>public</a:t>
            </a:r>
            <a:r>
              <a:rPr kumimoji="0" lang="en-US" sz="2000" b="0" i="0" u="none" strike="noStrike" kern="1200" cap="none" spc="0" normalizeH="0" baseline="0" noProof="0" dirty="0">
                <a:ln>
                  <a:noFill/>
                </a:ln>
                <a:solidFill>
                  <a:srgbClr val="000000">
                    <a:lumMod val="75000"/>
                    <a:lumOff val="25000"/>
                  </a:srgbClr>
                </a:solidFill>
                <a:effectLst/>
                <a:uLnTx/>
                <a:uFillTx/>
                <a:latin typeface="Corbel"/>
                <a:ea typeface="+mn-ea"/>
                <a:cs typeface="Corbel"/>
              </a:rPr>
              <a:t> or</a:t>
            </a:r>
            <a:r>
              <a:rPr kumimoji="0" lang="en-US" sz="2000" b="0" i="0" u="none" strike="noStrike" kern="1200" cap="none" spc="-15" normalizeH="0" baseline="0" noProof="0" dirty="0">
                <a:ln>
                  <a:noFill/>
                </a:ln>
                <a:solidFill>
                  <a:srgbClr val="000000">
                    <a:lumMod val="75000"/>
                    <a:lumOff val="25000"/>
                  </a:srgbClr>
                </a:solidFill>
                <a:effectLst/>
                <a:uLnTx/>
                <a:uFillTx/>
                <a:latin typeface="Corbel"/>
                <a:ea typeface="+mn-ea"/>
                <a:cs typeface="Corbel"/>
              </a:rPr>
              <a:t> </a:t>
            </a:r>
            <a:r>
              <a:rPr kumimoji="0" lang="en-US" sz="2000" b="0" i="0" u="none" strike="noStrike" kern="1200" cap="none" spc="-5" normalizeH="0" baseline="0" noProof="0" dirty="0">
                <a:ln>
                  <a:noFill/>
                </a:ln>
                <a:solidFill>
                  <a:srgbClr val="000000">
                    <a:lumMod val="75000"/>
                    <a:lumOff val="25000"/>
                  </a:srgbClr>
                </a:solidFill>
                <a:effectLst/>
                <a:uLnTx/>
                <a:uFillTx/>
                <a:latin typeface="Corbel"/>
                <a:ea typeface="+mn-ea"/>
                <a:cs typeface="Corbel"/>
              </a:rPr>
              <a:t>private</a:t>
            </a:r>
            <a:r>
              <a:rPr kumimoji="0" lang="en-US" sz="2000" b="0" i="0" u="none" strike="noStrike" kern="1200" cap="none" spc="25" normalizeH="0" baseline="0" noProof="0" dirty="0">
                <a:ln>
                  <a:noFill/>
                </a:ln>
                <a:solidFill>
                  <a:srgbClr val="000000">
                    <a:lumMod val="75000"/>
                    <a:lumOff val="25000"/>
                  </a:srgbClr>
                </a:solidFill>
                <a:effectLst/>
                <a:uLnTx/>
                <a:uFillTx/>
                <a:latin typeface="Corbel"/>
                <a:ea typeface="+mn-ea"/>
                <a:cs typeface="Corbel"/>
              </a:rPr>
              <a:t> </a:t>
            </a:r>
            <a:r>
              <a:rPr kumimoji="0" lang="en-US" sz="2000" b="0" i="0" u="none" strike="noStrike" kern="1200" cap="none" spc="-5" normalizeH="0" baseline="0" noProof="0" dirty="0">
                <a:ln>
                  <a:noFill/>
                </a:ln>
                <a:solidFill>
                  <a:srgbClr val="000000">
                    <a:lumMod val="75000"/>
                    <a:lumOff val="25000"/>
                  </a:srgbClr>
                </a:solidFill>
                <a:effectLst/>
                <a:uLnTx/>
                <a:uFillTx/>
                <a:latin typeface="Corbel"/>
                <a:ea typeface="+mn-ea"/>
                <a:cs typeface="Corbel"/>
              </a:rPr>
              <a:t>non-profit</a:t>
            </a:r>
            <a:r>
              <a:rPr kumimoji="0" lang="en-US" sz="2000" b="0" i="0" u="none" strike="noStrike" kern="1200" cap="none" spc="-15" normalizeH="0" baseline="0" noProof="0" dirty="0">
                <a:ln>
                  <a:noFill/>
                </a:ln>
                <a:solidFill>
                  <a:srgbClr val="000000">
                    <a:lumMod val="75000"/>
                    <a:lumOff val="25000"/>
                  </a:srgbClr>
                </a:solidFill>
                <a:effectLst/>
                <a:uLnTx/>
                <a:uFillTx/>
                <a:latin typeface="Corbel"/>
                <a:ea typeface="+mn-ea"/>
                <a:cs typeface="Corbel"/>
              </a:rPr>
              <a:t> </a:t>
            </a:r>
            <a:r>
              <a:rPr kumimoji="0" lang="en-US" sz="2000" b="0" i="0" u="none" strike="noStrike" kern="1200" cap="none" spc="-5" normalizeH="0" baseline="0" noProof="0" dirty="0">
                <a:ln>
                  <a:noFill/>
                </a:ln>
                <a:solidFill>
                  <a:srgbClr val="000000">
                    <a:lumMod val="75000"/>
                    <a:lumOff val="25000"/>
                  </a:srgbClr>
                </a:solidFill>
                <a:effectLst/>
                <a:uLnTx/>
                <a:uFillTx/>
                <a:latin typeface="Corbel"/>
                <a:ea typeface="+mn-ea"/>
                <a:cs typeface="Corbel"/>
              </a:rPr>
              <a:t>organizations,</a:t>
            </a:r>
            <a:r>
              <a:rPr kumimoji="0" lang="en-US" sz="2000" b="0" i="0" u="none" strike="noStrike" kern="1200" cap="none" spc="10" normalizeH="0" baseline="0" noProof="0" dirty="0">
                <a:ln>
                  <a:noFill/>
                </a:ln>
                <a:solidFill>
                  <a:srgbClr val="000000">
                    <a:lumMod val="75000"/>
                    <a:lumOff val="25000"/>
                  </a:srgbClr>
                </a:solidFill>
                <a:effectLst/>
                <a:uLnTx/>
                <a:uFillTx/>
                <a:latin typeface="Corbel"/>
                <a:ea typeface="+mn-ea"/>
                <a:cs typeface="Corbel"/>
              </a:rPr>
              <a:t> </a:t>
            </a:r>
            <a:r>
              <a:rPr kumimoji="0" lang="en-US" sz="2000" b="0" i="0" u="none" strike="noStrike" kern="1200" cap="none" spc="-5" normalizeH="0" baseline="0" noProof="0" dirty="0">
                <a:ln>
                  <a:noFill/>
                </a:ln>
                <a:solidFill>
                  <a:srgbClr val="000000">
                    <a:lumMod val="75000"/>
                    <a:lumOff val="25000"/>
                  </a:srgbClr>
                </a:solidFill>
                <a:effectLst/>
                <a:uLnTx/>
                <a:uFillTx/>
                <a:latin typeface="Corbel"/>
                <a:ea typeface="+mn-ea"/>
                <a:cs typeface="Corbel"/>
              </a:rPr>
              <a:t>including</a:t>
            </a:r>
            <a:r>
              <a:rPr kumimoji="0" lang="en-US" sz="2000" b="0" i="0" u="none" strike="noStrike" kern="1200" cap="none" spc="20" normalizeH="0" baseline="0" noProof="0" dirty="0">
                <a:ln>
                  <a:noFill/>
                </a:ln>
                <a:solidFill>
                  <a:srgbClr val="000000">
                    <a:lumMod val="75000"/>
                    <a:lumOff val="25000"/>
                  </a:srgbClr>
                </a:solidFill>
                <a:effectLst/>
                <a:uLnTx/>
                <a:uFillTx/>
                <a:latin typeface="Corbel"/>
                <a:ea typeface="+mn-ea"/>
                <a:cs typeface="Corbel"/>
              </a:rPr>
              <a:t> </a:t>
            </a:r>
            <a:r>
              <a:rPr kumimoji="0" lang="en-US" sz="2000" b="0" i="0" u="none" strike="noStrike" kern="1200" cap="none" spc="-5" normalizeH="0" baseline="0" noProof="0" dirty="0">
                <a:ln>
                  <a:noFill/>
                </a:ln>
                <a:solidFill>
                  <a:srgbClr val="000000">
                    <a:lumMod val="75000"/>
                    <a:lumOff val="25000"/>
                  </a:srgbClr>
                </a:solidFill>
                <a:effectLst/>
                <a:uLnTx/>
                <a:uFillTx/>
                <a:latin typeface="Corbel"/>
                <a:ea typeface="+mn-ea"/>
                <a:cs typeface="Corbel"/>
              </a:rPr>
              <a:t>labor </a:t>
            </a:r>
            <a:r>
              <a:rPr kumimoji="0" lang="en-US" sz="2000" b="0" i="0" u="none" strike="noStrike" kern="1200" cap="none" spc="-465" normalizeH="0" baseline="0" noProof="0" dirty="0">
                <a:ln>
                  <a:noFill/>
                </a:ln>
                <a:solidFill>
                  <a:srgbClr val="000000">
                    <a:lumMod val="75000"/>
                    <a:lumOff val="25000"/>
                  </a:srgbClr>
                </a:solidFill>
                <a:effectLst/>
                <a:uLnTx/>
                <a:uFillTx/>
                <a:latin typeface="Corbel"/>
                <a:ea typeface="+mn-ea"/>
                <a:cs typeface="Corbel"/>
              </a:rPr>
              <a:t> </a:t>
            </a:r>
            <a:r>
              <a:rPr kumimoji="0" lang="en-US" sz="2000" b="0" i="0" u="none" strike="noStrike" kern="1200" cap="none" spc="-5" normalizeH="0" baseline="0" noProof="0" dirty="0">
                <a:ln>
                  <a:noFill/>
                </a:ln>
                <a:solidFill>
                  <a:srgbClr val="000000">
                    <a:lumMod val="75000"/>
                    <a:lumOff val="25000"/>
                  </a:srgbClr>
                </a:solidFill>
                <a:effectLst/>
                <a:uLnTx/>
                <a:uFillTx/>
                <a:latin typeface="Corbel"/>
                <a:ea typeface="+mn-ea"/>
                <a:cs typeface="Corbel"/>
              </a:rPr>
              <a:t>organizations;</a:t>
            </a:r>
          </a:p>
          <a:p>
            <a:pPr marL="1108075" marR="1430020" lvl="0" indent="-287020" algn="l" defTabSz="914400" rtl="0" eaLnBrk="1" fontAlgn="auto" latinLnBrk="0" hangingPunct="1">
              <a:lnSpc>
                <a:spcPts val="2590"/>
              </a:lnSpc>
              <a:spcBef>
                <a:spcPts val="1180"/>
              </a:spcBef>
              <a:spcAft>
                <a:spcPts val="200"/>
              </a:spcAft>
              <a:buClr>
                <a:srgbClr val="8D1414"/>
              </a:buClr>
              <a:buSzPct val="143750"/>
              <a:buFont typeface="Arial"/>
              <a:buChar char="•"/>
              <a:tabLst>
                <a:tab pos="1109345" algn="l"/>
              </a:tabLst>
              <a:defRPr/>
            </a:pPr>
            <a:r>
              <a:rPr kumimoji="0" lang="en-US" sz="2000" b="0" i="0" u="none" strike="noStrike" kern="1200" cap="none" spc="-5" normalizeH="0" baseline="0" noProof="0" dirty="0">
                <a:ln>
                  <a:noFill/>
                </a:ln>
                <a:solidFill>
                  <a:srgbClr val="000000">
                    <a:lumMod val="75000"/>
                    <a:lumOff val="25000"/>
                  </a:srgbClr>
                </a:solidFill>
                <a:effectLst/>
                <a:uLnTx/>
                <a:uFillTx/>
                <a:latin typeface="Corbel"/>
                <a:ea typeface="+mn-ea"/>
                <a:cs typeface="Corbel"/>
              </a:rPr>
              <a:t>community</a:t>
            </a:r>
            <a:r>
              <a:rPr kumimoji="0" lang="en-US" sz="2000" b="0" i="0" u="none" strike="noStrike" kern="1200" cap="none" spc="-25" normalizeH="0" baseline="0" noProof="0" dirty="0">
                <a:ln>
                  <a:noFill/>
                </a:ln>
                <a:solidFill>
                  <a:srgbClr val="000000">
                    <a:lumMod val="75000"/>
                    <a:lumOff val="25000"/>
                  </a:srgbClr>
                </a:solidFill>
                <a:effectLst/>
                <a:uLnTx/>
                <a:uFillTx/>
                <a:latin typeface="Corbel"/>
                <a:ea typeface="+mn-ea"/>
                <a:cs typeface="Corbel"/>
              </a:rPr>
              <a:t> </a:t>
            </a:r>
            <a:r>
              <a:rPr kumimoji="0" lang="en-US" sz="2000" b="0" i="0" u="none" strike="noStrike" kern="1200" cap="none" spc="-5" normalizeH="0" baseline="0" noProof="0" dirty="0">
                <a:ln>
                  <a:noFill/>
                </a:ln>
                <a:solidFill>
                  <a:srgbClr val="000000">
                    <a:lumMod val="75000"/>
                    <a:lumOff val="25000"/>
                  </a:srgbClr>
                </a:solidFill>
                <a:effectLst/>
                <a:uLnTx/>
                <a:uFillTx/>
                <a:latin typeface="Corbel"/>
                <a:ea typeface="+mn-ea"/>
                <a:cs typeface="Corbel"/>
              </a:rPr>
              <a:t>organizations</a:t>
            </a:r>
            <a:r>
              <a:rPr kumimoji="0" lang="en-US" sz="2000" b="0" i="0" u="none" strike="noStrike" kern="1200" cap="none" spc="10" normalizeH="0" baseline="0" noProof="0" dirty="0">
                <a:ln>
                  <a:noFill/>
                </a:ln>
                <a:solidFill>
                  <a:srgbClr val="000000">
                    <a:lumMod val="75000"/>
                    <a:lumOff val="25000"/>
                  </a:srgbClr>
                </a:solidFill>
                <a:effectLst/>
                <a:uLnTx/>
                <a:uFillTx/>
                <a:latin typeface="Corbel"/>
                <a:ea typeface="+mn-ea"/>
                <a:cs typeface="Corbel"/>
              </a:rPr>
              <a:t> </a:t>
            </a:r>
            <a:r>
              <a:rPr kumimoji="0" lang="en-US" sz="2000" b="0" i="0" u="none" strike="noStrike" kern="1200" cap="none" spc="-5" normalizeH="0" baseline="0" noProof="0" dirty="0">
                <a:ln>
                  <a:noFill/>
                </a:ln>
                <a:solidFill>
                  <a:srgbClr val="000000">
                    <a:lumMod val="75000"/>
                    <a:lumOff val="25000"/>
                  </a:srgbClr>
                </a:solidFill>
                <a:effectLst/>
                <a:uLnTx/>
                <a:uFillTx/>
                <a:latin typeface="Corbel"/>
                <a:ea typeface="+mn-ea"/>
                <a:cs typeface="Corbel"/>
              </a:rPr>
              <a:t>including</a:t>
            </a:r>
            <a:r>
              <a:rPr kumimoji="0" lang="en-US" sz="2000" b="0" i="0" u="none" strike="noStrike" kern="1200" cap="none" spc="20" normalizeH="0" baseline="0" noProof="0" dirty="0">
                <a:ln>
                  <a:noFill/>
                </a:ln>
                <a:solidFill>
                  <a:srgbClr val="000000">
                    <a:lumMod val="75000"/>
                    <a:lumOff val="25000"/>
                  </a:srgbClr>
                </a:solidFill>
                <a:effectLst/>
                <a:uLnTx/>
                <a:uFillTx/>
                <a:latin typeface="Corbel"/>
                <a:ea typeface="+mn-ea"/>
                <a:cs typeface="Corbel"/>
              </a:rPr>
              <a:t> </a:t>
            </a:r>
            <a:r>
              <a:rPr kumimoji="0" lang="en-US" sz="2000" b="0" i="0" u="none" strike="noStrike" kern="1200" cap="none" spc="-5" normalizeH="0" baseline="0" noProof="0" dirty="0">
                <a:ln>
                  <a:noFill/>
                </a:ln>
                <a:solidFill>
                  <a:srgbClr val="000000">
                    <a:lumMod val="75000"/>
                    <a:lumOff val="25000"/>
                  </a:srgbClr>
                </a:solidFill>
                <a:effectLst/>
                <a:uLnTx/>
                <a:uFillTx/>
                <a:latin typeface="Corbel"/>
                <a:ea typeface="+mn-ea"/>
                <a:cs typeface="Corbel"/>
              </a:rPr>
              <a:t>faith-based </a:t>
            </a:r>
            <a:r>
              <a:rPr kumimoji="0" lang="en-US" sz="2000" b="0" i="0" u="none" strike="noStrike" kern="1200" cap="none" spc="-465" normalizeH="0" baseline="0" noProof="0" dirty="0">
                <a:ln>
                  <a:noFill/>
                </a:ln>
                <a:solidFill>
                  <a:srgbClr val="000000">
                    <a:lumMod val="75000"/>
                    <a:lumOff val="25000"/>
                  </a:srgbClr>
                </a:solidFill>
                <a:effectLst/>
                <a:uLnTx/>
                <a:uFillTx/>
                <a:latin typeface="Corbel"/>
                <a:ea typeface="+mn-ea"/>
                <a:cs typeface="Corbel"/>
              </a:rPr>
              <a:t> </a:t>
            </a:r>
            <a:r>
              <a:rPr kumimoji="0" lang="en-US" sz="2000" b="0" i="0" u="none" strike="noStrike" kern="1200" cap="none" spc="-5" normalizeH="0" baseline="0" noProof="0" dirty="0">
                <a:ln>
                  <a:noFill/>
                </a:ln>
                <a:solidFill>
                  <a:srgbClr val="000000">
                    <a:lumMod val="75000"/>
                    <a:lumOff val="25000"/>
                  </a:srgbClr>
                </a:solidFill>
                <a:effectLst/>
                <a:uLnTx/>
                <a:uFillTx/>
                <a:latin typeface="Corbel"/>
                <a:ea typeface="+mn-ea"/>
                <a:cs typeface="Corbel"/>
              </a:rPr>
              <a:t>organizations;</a:t>
            </a:r>
          </a:p>
          <a:p>
            <a:pPr marL="1108075" marR="1430020" lvl="0" indent="-287020" algn="l" defTabSz="914400" rtl="0" eaLnBrk="1" fontAlgn="auto" latinLnBrk="0" hangingPunct="1">
              <a:lnSpc>
                <a:spcPts val="2590"/>
              </a:lnSpc>
              <a:spcBef>
                <a:spcPts val="1180"/>
              </a:spcBef>
              <a:spcAft>
                <a:spcPts val="200"/>
              </a:spcAft>
              <a:buClr>
                <a:srgbClr val="8D1414"/>
              </a:buClr>
              <a:buSzPct val="143750"/>
              <a:buFont typeface="Arial"/>
              <a:buChar char="•"/>
              <a:tabLst>
                <a:tab pos="1109345" algn="l"/>
              </a:tabLst>
              <a:defRPr/>
            </a:pPr>
            <a:r>
              <a:rPr kumimoji="0" lang="en-US" sz="2000" b="0" i="0" u="none" strike="noStrike" kern="1200" cap="none" spc="-5" normalizeH="0" baseline="0" noProof="0" dirty="0">
                <a:ln>
                  <a:noFill/>
                </a:ln>
                <a:solidFill>
                  <a:srgbClr val="000000">
                    <a:lumMod val="75000"/>
                    <a:lumOff val="25000"/>
                  </a:srgbClr>
                </a:solidFill>
                <a:effectLst/>
                <a:uLnTx/>
                <a:uFillTx/>
                <a:latin typeface="Corbel"/>
                <a:ea typeface="+mn-ea"/>
                <a:cs typeface="Corbel"/>
              </a:rPr>
              <a:t>American Indian Tribal communities; </a:t>
            </a:r>
          </a:p>
          <a:p>
            <a:pPr marL="1108075" marR="0" lvl="0" indent="-287020" algn="l" defTabSz="914400" rtl="0" eaLnBrk="1" fontAlgn="auto" latinLnBrk="0" hangingPunct="1">
              <a:lnSpc>
                <a:spcPct val="100000"/>
              </a:lnSpc>
              <a:spcBef>
                <a:spcPts val="850"/>
              </a:spcBef>
              <a:spcAft>
                <a:spcPts val="200"/>
              </a:spcAft>
              <a:buClr>
                <a:srgbClr val="8D1414"/>
              </a:buClr>
              <a:buSzPct val="143750"/>
              <a:buFont typeface="Arial"/>
              <a:buChar char="•"/>
              <a:tabLst>
                <a:tab pos="1109345" algn="l"/>
              </a:tabLst>
              <a:defRPr/>
            </a:pPr>
            <a:r>
              <a:rPr kumimoji="0" lang="en-US" sz="2000" b="0" i="0" u="none" strike="noStrike" kern="1200" cap="none" spc="-5" normalizeH="0" baseline="0" noProof="0" dirty="0">
                <a:ln>
                  <a:noFill/>
                </a:ln>
                <a:solidFill>
                  <a:srgbClr val="000000">
                    <a:lumMod val="75000"/>
                    <a:lumOff val="25000"/>
                  </a:srgbClr>
                </a:solidFill>
                <a:effectLst/>
                <a:uLnTx/>
                <a:uFillTx/>
                <a:latin typeface="Corbel"/>
                <a:ea typeface="+mn-ea"/>
                <a:cs typeface="Corbel"/>
              </a:rPr>
              <a:t>Local</a:t>
            </a:r>
            <a:r>
              <a:rPr kumimoji="0" lang="en-US" sz="2000" b="0" i="0" u="none" strike="noStrike" kern="1200" cap="none" spc="-15" normalizeH="0" baseline="0" noProof="0" dirty="0">
                <a:ln>
                  <a:noFill/>
                </a:ln>
                <a:solidFill>
                  <a:srgbClr val="000000">
                    <a:lumMod val="75000"/>
                    <a:lumOff val="25000"/>
                  </a:srgbClr>
                </a:solidFill>
                <a:effectLst/>
                <a:uLnTx/>
                <a:uFillTx/>
                <a:latin typeface="Corbel"/>
                <a:ea typeface="+mn-ea"/>
                <a:cs typeface="Corbel"/>
              </a:rPr>
              <a:t> </a:t>
            </a:r>
            <a:r>
              <a:rPr kumimoji="0" lang="en-US" sz="2000" b="0" i="0" u="none" strike="noStrike" kern="1200" cap="none" spc="-5" normalizeH="0" baseline="0" noProof="0" dirty="0">
                <a:ln>
                  <a:noFill/>
                </a:ln>
                <a:solidFill>
                  <a:srgbClr val="000000">
                    <a:lumMod val="75000"/>
                    <a:lumOff val="25000"/>
                  </a:srgbClr>
                </a:solidFill>
                <a:effectLst/>
                <a:uLnTx/>
                <a:uFillTx/>
                <a:latin typeface="Corbel"/>
                <a:ea typeface="+mn-ea"/>
                <a:cs typeface="Corbel"/>
              </a:rPr>
              <a:t>Education</a:t>
            </a:r>
            <a:r>
              <a:rPr kumimoji="0" lang="en-US" sz="2000" b="0" i="0" u="none" strike="noStrike" kern="1200" cap="none" spc="-114" normalizeH="0" baseline="0" noProof="0" dirty="0">
                <a:ln>
                  <a:noFill/>
                </a:ln>
                <a:solidFill>
                  <a:srgbClr val="000000">
                    <a:lumMod val="75000"/>
                    <a:lumOff val="25000"/>
                  </a:srgbClr>
                </a:solidFill>
                <a:effectLst/>
                <a:uLnTx/>
                <a:uFillTx/>
                <a:latin typeface="Corbel"/>
                <a:ea typeface="+mn-ea"/>
                <a:cs typeface="Corbel"/>
              </a:rPr>
              <a:t> </a:t>
            </a:r>
            <a:r>
              <a:rPr kumimoji="0" lang="en-US" sz="2000" b="0" i="0" u="none" strike="noStrike" kern="1200" cap="none" spc="-5" normalizeH="0" baseline="0" noProof="0" dirty="0">
                <a:ln>
                  <a:noFill/>
                </a:ln>
                <a:solidFill>
                  <a:srgbClr val="000000">
                    <a:lumMod val="75000"/>
                    <a:lumOff val="25000"/>
                  </a:srgbClr>
                </a:solidFill>
                <a:effectLst/>
                <a:uLnTx/>
                <a:uFillTx/>
                <a:latin typeface="Corbel"/>
                <a:ea typeface="+mn-ea"/>
                <a:cs typeface="Corbel"/>
              </a:rPr>
              <a:t>Agencies</a:t>
            </a:r>
            <a:r>
              <a:rPr kumimoji="0" lang="en-US" sz="2000" b="0" i="0" u="none" strike="noStrike" kern="1200" cap="none" spc="20" normalizeH="0" baseline="0" noProof="0" dirty="0">
                <a:ln>
                  <a:noFill/>
                </a:ln>
                <a:solidFill>
                  <a:srgbClr val="000000">
                    <a:lumMod val="75000"/>
                    <a:lumOff val="25000"/>
                  </a:srgbClr>
                </a:solidFill>
                <a:effectLst/>
                <a:uLnTx/>
                <a:uFillTx/>
                <a:latin typeface="Corbel"/>
                <a:ea typeface="+mn-ea"/>
                <a:cs typeface="Corbel"/>
              </a:rPr>
              <a:t> </a:t>
            </a:r>
            <a:r>
              <a:rPr kumimoji="0" lang="en-US" sz="2000" b="0" i="0" u="none" strike="noStrike" kern="1200" cap="none" spc="-5" normalizeH="0" baseline="0" noProof="0" dirty="0">
                <a:ln>
                  <a:noFill/>
                </a:ln>
                <a:solidFill>
                  <a:srgbClr val="000000">
                    <a:lumMod val="75000"/>
                    <a:lumOff val="25000"/>
                  </a:srgbClr>
                </a:solidFill>
                <a:effectLst/>
                <a:uLnTx/>
                <a:uFillTx/>
                <a:latin typeface="Corbel"/>
                <a:ea typeface="+mn-ea"/>
                <a:cs typeface="Corbel"/>
              </a:rPr>
              <a:t>(LEAs)</a:t>
            </a:r>
            <a:r>
              <a:rPr kumimoji="0" lang="en-US" sz="2000" b="0" i="0" u="none" strike="noStrike" kern="1200" cap="none" spc="25" normalizeH="0" baseline="0" noProof="0" dirty="0">
                <a:ln>
                  <a:noFill/>
                </a:ln>
                <a:solidFill>
                  <a:srgbClr val="000000">
                    <a:lumMod val="75000"/>
                    <a:lumOff val="25000"/>
                  </a:srgbClr>
                </a:solidFill>
                <a:effectLst/>
                <a:uLnTx/>
                <a:uFillTx/>
                <a:latin typeface="Corbel"/>
                <a:ea typeface="+mn-ea"/>
                <a:cs typeface="Corbel"/>
              </a:rPr>
              <a:t> </a:t>
            </a:r>
            <a:r>
              <a:rPr kumimoji="0" lang="en-US" sz="2000" b="0" i="0" u="none" strike="noStrike" kern="1200" cap="none" spc="-5" normalizeH="0" baseline="0" noProof="0" dirty="0">
                <a:ln>
                  <a:noFill/>
                </a:ln>
                <a:solidFill>
                  <a:srgbClr val="000000">
                    <a:lumMod val="75000"/>
                    <a:lumOff val="25000"/>
                  </a:srgbClr>
                </a:solidFill>
                <a:effectLst/>
                <a:uLnTx/>
                <a:uFillTx/>
                <a:latin typeface="Corbel"/>
                <a:ea typeface="+mn-ea"/>
                <a:cs typeface="Corbel"/>
              </a:rPr>
              <a:t>including</a:t>
            </a:r>
            <a:r>
              <a:rPr kumimoji="0" lang="en-US" sz="2000" b="0" i="0" u="none" strike="noStrike" kern="1200" cap="none" spc="10" normalizeH="0" baseline="0" noProof="0" dirty="0">
                <a:ln>
                  <a:noFill/>
                </a:ln>
                <a:solidFill>
                  <a:srgbClr val="000000">
                    <a:lumMod val="75000"/>
                    <a:lumOff val="25000"/>
                  </a:srgbClr>
                </a:solidFill>
                <a:effectLst/>
                <a:uLnTx/>
                <a:uFillTx/>
                <a:latin typeface="Corbel"/>
                <a:ea typeface="+mn-ea"/>
                <a:cs typeface="Corbel"/>
              </a:rPr>
              <a:t> </a:t>
            </a:r>
            <a:r>
              <a:rPr kumimoji="0" lang="en-US" sz="2000" b="0" i="0" u="none" strike="noStrike" kern="1200" cap="none" spc="-5" normalizeH="0" baseline="0" noProof="0" dirty="0">
                <a:ln>
                  <a:noFill/>
                </a:ln>
                <a:solidFill>
                  <a:srgbClr val="000000">
                    <a:lumMod val="75000"/>
                    <a:lumOff val="25000"/>
                  </a:srgbClr>
                </a:solidFill>
                <a:effectLst/>
                <a:uLnTx/>
                <a:uFillTx/>
                <a:latin typeface="Corbel"/>
                <a:ea typeface="+mn-ea"/>
                <a:cs typeface="Corbel"/>
              </a:rPr>
              <a:t>charter</a:t>
            </a:r>
            <a:r>
              <a:rPr kumimoji="0" lang="en-US" sz="2000" b="0" i="0" u="none" strike="noStrike" kern="1200" cap="none" spc="0" normalizeH="0" baseline="0" noProof="0" dirty="0">
                <a:ln>
                  <a:noFill/>
                </a:ln>
                <a:solidFill>
                  <a:srgbClr val="000000">
                    <a:lumMod val="75000"/>
                    <a:lumOff val="25000"/>
                  </a:srgbClr>
                </a:solidFill>
                <a:effectLst/>
                <a:uLnTx/>
                <a:uFillTx/>
                <a:latin typeface="Corbel"/>
                <a:ea typeface="+mn-ea"/>
                <a:cs typeface="Corbel"/>
              </a:rPr>
              <a:t> </a:t>
            </a:r>
            <a:r>
              <a:rPr kumimoji="0" lang="en-US" sz="2000" b="0" i="0" u="none" strike="noStrike" kern="1200" cap="none" spc="-5" normalizeH="0" baseline="0" noProof="0" dirty="0">
                <a:ln>
                  <a:noFill/>
                </a:ln>
                <a:solidFill>
                  <a:srgbClr val="000000">
                    <a:lumMod val="75000"/>
                    <a:lumOff val="25000"/>
                  </a:srgbClr>
                </a:solidFill>
                <a:effectLst/>
                <a:uLnTx/>
                <a:uFillTx/>
                <a:latin typeface="Corbel"/>
                <a:ea typeface="+mn-ea"/>
                <a:cs typeface="Corbel"/>
              </a:rPr>
              <a:t>schools;</a:t>
            </a:r>
          </a:p>
          <a:p>
            <a:pPr marL="1108075" marR="0" lvl="0" indent="-287020" algn="l" defTabSz="914400" rtl="0" eaLnBrk="1" fontAlgn="auto" latinLnBrk="0" hangingPunct="1">
              <a:lnSpc>
                <a:spcPct val="100000"/>
              </a:lnSpc>
              <a:spcBef>
                <a:spcPts val="890"/>
              </a:spcBef>
              <a:spcAft>
                <a:spcPts val="200"/>
              </a:spcAft>
              <a:buClr>
                <a:srgbClr val="8D1414"/>
              </a:buClr>
              <a:buSzPct val="143750"/>
              <a:buFont typeface="Arial"/>
              <a:buChar char="•"/>
              <a:tabLst>
                <a:tab pos="1109345" algn="l"/>
              </a:tabLst>
              <a:defRPr/>
            </a:pPr>
            <a:r>
              <a:rPr kumimoji="0" lang="en-US" sz="2000" b="0" i="0" u="none" strike="noStrike" kern="1200" cap="none" spc="-10" normalizeH="0" baseline="0" noProof="0" dirty="0">
                <a:ln>
                  <a:noFill/>
                </a:ln>
                <a:solidFill>
                  <a:srgbClr val="000000">
                    <a:lumMod val="75000"/>
                    <a:lumOff val="25000"/>
                  </a:srgbClr>
                </a:solidFill>
                <a:effectLst/>
                <a:uLnTx/>
                <a:uFillTx/>
                <a:latin typeface="Corbel"/>
                <a:ea typeface="+mn-ea"/>
                <a:cs typeface="Corbel"/>
              </a:rPr>
              <a:t>institutions</a:t>
            </a:r>
            <a:r>
              <a:rPr kumimoji="0" lang="en-US" sz="2000" b="0" i="0" u="none" strike="noStrike" kern="1200" cap="none" spc="40" normalizeH="0" baseline="0" noProof="0" dirty="0">
                <a:ln>
                  <a:noFill/>
                </a:ln>
                <a:solidFill>
                  <a:srgbClr val="000000">
                    <a:lumMod val="75000"/>
                    <a:lumOff val="25000"/>
                  </a:srgbClr>
                </a:solidFill>
                <a:effectLst/>
                <a:uLnTx/>
                <a:uFillTx/>
                <a:latin typeface="Corbel"/>
                <a:ea typeface="+mn-ea"/>
                <a:cs typeface="Corbel"/>
              </a:rPr>
              <a:t> </a:t>
            </a:r>
            <a:r>
              <a:rPr kumimoji="0" lang="en-US" sz="2000" b="0" i="0" u="none" strike="noStrike" kern="1200" cap="none" spc="0" normalizeH="0" baseline="0" noProof="0" dirty="0">
                <a:ln>
                  <a:noFill/>
                </a:ln>
                <a:solidFill>
                  <a:srgbClr val="000000">
                    <a:lumMod val="75000"/>
                    <a:lumOff val="25000"/>
                  </a:srgbClr>
                </a:solidFill>
                <a:effectLst/>
                <a:uLnTx/>
                <a:uFillTx/>
                <a:latin typeface="Corbel"/>
                <a:ea typeface="+mn-ea"/>
                <a:cs typeface="Corbel"/>
              </a:rPr>
              <a:t>of</a:t>
            </a:r>
            <a:r>
              <a:rPr kumimoji="0" lang="en-US" sz="2000" b="0" i="0" u="none" strike="noStrike" kern="1200" cap="none" spc="-20" normalizeH="0" baseline="0" noProof="0" dirty="0">
                <a:ln>
                  <a:noFill/>
                </a:ln>
                <a:solidFill>
                  <a:srgbClr val="000000">
                    <a:lumMod val="75000"/>
                    <a:lumOff val="25000"/>
                  </a:srgbClr>
                </a:solidFill>
                <a:effectLst/>
                <a:uLnTx/>
                <a:uFillTx/>
                <a:latin typeface="Corbel"/>
                <a:ea typeface="+mn-ea"/>
                <a:cs typeface="Corbel"/>
              </a:rPr>
              <a:t> </a:t>
            </a:r>
            <a:r>
              <a:rPr kumimoji="0" lang="en-US" sz="2000" b="0" i="0" u="none" strike="noStrike" kern="1200" cap="none" spc="-10" normalizeH="0" baseline="0" noProof="0" dirty="0">
                <a:ln>
                  <a:noFill/>
                </a:ln>
                <a:solidFill>
                  <a:srgbClr val="000000">
                    <a:lumMod val="75000"/>
                    <a:lumOff val="25000"/>
                  </a:srgbClr>
                </a:solidFill>
                <a:effectLst/>
                <a:uLnTx/>
                <a:uFillTx/>
                <a:latin typeface="Corbel"/>
                <a:ea typeface="+mn-ea"/>
                <a:cs typeface="Corbel"/>
              </a:rPr>
              <a:t>higher</a:t>
            </a:r>
            <a:r>
              <a:rPr kumimoji="0" lang="en-US" sz="2000" b="0" i="0" u="none" strike="noStrike" kern="1200" cap="none" spc="10" normalizeH="0" baseline="0" noProof="0" dirty="0">
                <a:ln>
                  <a:noFill/>
                </a:ln>
                <a:solidFill>
                  <a:srgbClr val="000000">
                    <a:lumMod val="75000"/>
                    <a:lumOff val="25000"/>
                  </a:srgbClr>
                </a:solidFill>
                <a:effectLst/>
                <a:uLnTx/>
                <a:uFillTx/>
                <a:latin typeface="Corbel"/>
                <a:ea typeface="+mn-ea"/>
                <a:cs typeface="Corbel"/>
              </a:rPr>
              <a:t> </a:t>
            </a:r>
            <a:r>
              <a:rPr kumimoji="0" lang="en-US" sz="2000" b="0" i="0" u="none" strike="noStrike" kern="1200" cap="none" spc="-5" normalizeH="0" baseline="0" noProof="0" dirty="0">
                <a:ln>
                  <a:noFill/>
                </a:ln>
                <a:solidFill>
                  <a:srgbClr val="000000">
                    <a:lumMod val="75000"/>
                    <a:lumOff val="25000"/>
                  </a:srgbClr>
                </a:solidFill>
                <a:effectLst/>
                <a:uLnTx/>
                <a:uFillTx/>
                <a:latin typeface="Corbel"/>
                <a:ea typeface="+mn-ea"/>
                <a:cs typeface="Corbel"/>
              </a:rPr>
              <a:t>education;</a:t>
            </a:r>
          </a:p>
          <a:p>
            <a:pPr marL="1108075" marR="1011555" lvl="0" indent="-287020" algn="l" defTabSz="914400" rtl="0" eaLnBrk="1" fontAlgn="auto" latinLnBrk="0" hangingPunct="1">
              <a:lnSpc>
                <a:spcPts val="2590"/>
              </a:lnSpc>
              <a:spcBef>
                <a:spcPts val="1215"/>
              </a:spcBef>
              <a:spcAft>
                <a:spcPts val="200"/>
              </a:spcAft>
              <a:buClr>
                <a:srgbClr val="8D1414"/>
              </a:buClr>
              <a:buSzPct val="143750"/>
              <a:buFont typeface="Arial"/>
              <a:buChar char="•"/>
              <a:tabLst>
                <a:tab pos="1109345" algn="l"/>
              </a:tabLst>
              <a:defRPr/>
            </a:pPr>
            <a:r>
              <a:rPr kumimoji="0" lang="en-US" sz="2000" b="0" i="0" u="none" strike="noStrike" kern="1200" cap="none" spc="-5" normalizeH="0" baseline="0" noProof="0" dirty="0">
                <a:ln>
                  <a:noFill/>
                </a:ln>
                <a:solidFill>
                  <a:srgbClr val="000000">
                    <a:lumMod val="75000"/>
                    <a:lumOff val="25000"/>
                  </a:srgbClr>
                </a:solidFill>
                <a:effectLst/>
                <a:uLnTx/>
                <a:uFillTx/>
                <a:latin typeface="Corbel"/>
                <a:ea typeface="+mn-ea"/>
                <a:cs typeface="Corbel"/>
              </a:rPr>
              <a:t>government</a:t>
            </a:r>
            <a:r>
              <a:rPr kumimoji="0" lang="en-US" sz="2000" b="0" i="0" u="none" strike="noStrike" kern="1200" cap="none" spc="-15" normalizeH="0" baseline="0" noProof="0" dirty="0">
                <a:ln>
                  <a:noFill/>
                </a:ln>
                <a:solidFill>
                  <a:srgbClr val="000000">
                    <a:lumMod val="75000"/>
                    <a:lumOff val="25000"/>
                  </a:srgbClr>
                </a:solidFill>
                <a:effectLst/>
                <a:uLnTx/>
                <a:uFillTx/>
                <a:latin typeface="Corbel"/>
                <a:ea typeface="+mn-ea"/>
                <a:cs typeface="Corbel"/>
              </a:rPr>
              <a:t> </a:t>
            </a:r>
            <a:r>
              <a:rPr kumimoji="0" lang="en-US" sz="2000" b="0" i="0" u="none" strike="noStrike" kern="1200" cap="none" spc="-10" normalizeH="0" baseline="0" noProof="0" dirty="0">
                <a:ln>
                  <a:noFill/>
                </a:ln>
                <a:solidFill>
                  <a:srgbClr val="000000">
                    <a:lumMod val="75000"/>
                    <a:lumOff val="25000"/>
                  </a:srgbClr>
                </a:solidFill>
                <a:effectLst/>
                <a:uLnTx/>
                <a:uFillTx/>
                <a:latin typeface="Corbel"/>
                <a:ea typeface="+mn-ea"/>
                <a:cs typeface="Corbel"/>
              </a:rPr>
              <a:t>entities</a:t>
            </a:r>
            <a:r>
              <a:rPr kumimoji="0" lang="en-US" sz="2000" b="0" i="0" u="none" strike="noStrike" kern="1200" cap="none" spc="45" normalizeH="0" baseline="0" noProof="0" dirty="0">
                <a:ln>
                  <a:noFill/>
                </a:ln>
                <a:solidFill>
                  <a:srgbClr val="000000">
                    <a:lumMod val="75000"/>
                    <a:lumOff val="25000"/>
                  </a:srgbClr>
                </a:solidFill>
                <a:effectLst/>
                <a:uLnTx/>
                <a:uFillTx/>
                <a:latin typeface="Corbel"/>
                <a:ea typeface="+mn-ea"/>
                <a:cs typeface="Corbel"/>
              </a:rPr>
              <a:t> </a:t>
            </a:r>
            <a:r>
              <a:rPr kumimoji="0" lang="en-US" sz="2000" b="0" i="0" u="none" strike="noStrike" kern="1200" cap="none" spc="-5" normalizeH="0" baseline="0" noProof="0" dirty="0">
                <a:ln>
                  <a:noFill/>
                </a:ln>
                <a:solidFill>
                  <a:srgbClr val="000000">
                    <a:lumMod val="75000"/>
                    <a:lumOff val="25000"/>
                  </a:srgbClr>
                </a:solidFill>
                <a:effectLst/>
                <a:uLnTx/>
                <a:uFillTx/>
                <a:latin typeface="Corbel"/>
                <a:ea typeface="+mn-ea"/>
                <a:cs typeface="Corbel"/>
              </a:rPr>
              <a:t>within</a:t>
            </a:r>
            <a:r>
              <a:rPr kumimoji="0" lang="en-US" sz="2000" b="0" i="0" u="none" strike="noStrike" kern="1200" cap="none" spc="30" normalizeH="0" baseline="0" noProof="0" dirty="0">
                <a:ln>
                  <a:noFill/>
                </a:ln>
                <a:solidFill>
                  <a:srgbClr val="000000">
                    <a:lumMod val="75000"/>
                    <a:lumOff val="25000"/>
                  </a:srgbClr>
                </a:solidFill>
                <a:effectLst/>
                <a:uLnTx/>
                <a:uFillTx/>
                <a:latin typeface="Corbel"/>
                <a:ea typeface="+mn-ea"/>
                <a:cs typeface="Corbel"/>
              </a:rPr>
              <a:t> </a:t>
            </a:r>
            <a:r>
              <a:rPr kumimoji="0" lang="en-US" sz="2000" b="0" i="0" u="none" strike="noStrike" kern="1200" cap="none" spc="-10" normalizeH="0" baseline="0" noProof="0" dirty="0">
                <a:ln>
                  <a:noFill/>
                </a:ln>
                <a:solidFill>
                  <a:srgbClr val="000000">
                    <a:lumMod val="75000"/>
                    <a:lumOff val="25000"/>
                  </a:srgbClr>
                </a:solidFill>
                <a:effectLst/>
                <a:uLnTx/>
                <a:uFillTx/>
                <a:latin typeface="Corbel"/>
                <a:ea typeface="+mn-ea"/>
                <a:cs typeface="Corbel"/>
              </a:rPr>
              <a:t>the</a:t>
            </a:r>
            <a:r>
              <a:rPr kumimoji="0" lang="en-US" sz="2000" b="0" i="0" u="none" strike="noStrike" kern="1200" cap="none" spc="15" normalizeH="0" baseline="0" noProof="0" dirty="0">
                <a:ln>
                  <a:noFill/>
                </a:ln>
                <a:solidFill>
                  <a:srgbClr val="000000">
                    <a:lumMod val="75000"/>
                    <a:lumOff val="25000"/>
                  </a:srgbClr>
                </a:solidFill>
                <a:effectLst/>
                <a:uLnTx/>
                <a:uFillTx/>
                <a:latin typeface="Corbel"/>
                <a:ea typeface="+mn-ea"/>
                <a:cs typeface="Corbel"/>
              </a:rPr>
              <a:t> </a:t>
            </a:r>
            <a:r>
              <a:rPr kumimoji="0" lang="en-US" sz="2000" b="0" i="0" u="none" strike="noStrike" kern="1200" cap="none" spc="-5" normalizeH="0" baseline="0" noProof="0" dirty="0">
                <a:ln>
                  <a:noFill/>
                </a:ln>
                <a:solidFill>
                  <a:srgbClr val="000000">
                    <a:lumMod val="75000"/>
                    <a:lumOff val="25000"/>
                  </a:srgbClr>
                </a:solidFill>
                <a:effectLst/>
                <a:uLnTx/>
                <a:uFillTx/>
                <a:latin typeface="Corbel"/>
                <a:ea typeface="+mn-ea"/>
                <a:cs typeface="Corbel"/>
              </a:rPr>
              <a:t>state</a:t>
            </a:r>
            <a:r>
              <a:rPr kumimoji="0" lang="en-US" sz="2000" b="0" i="0" u="none" strike="noStrike" kern="1200" cap="none" spc="15" normalizeH="0" baseline="0" noProof="0" dirty="0">
                <a:ln>
                  <a:noFill/>
                </a:ln>
                <a:solidFill>
                  <a:srgbClr val="000000">
                    <a:lumMod val="75000"/>
                    <a:lumOff val="25000"/>
                  </a:srgbClr>
                </a:solidFill>
                <a:effectLst/>
                <a:uLnTx/>
                <a:uFillTx/>
                <a:latin typeface="Corbel"/>
                <a:ea typeface="+mn-ea"/>
                <a:cs typeface="Corbel"/>
              </a:rPr>
              <a:t> </a:t>
            </a:r>
            <a:r>
              <a:rPr kumimoji="0" lang="en-US" sz="2000" b="0" i="0" u="none" strike="noStrike" kern="1200" cap="none" spc="-10" normalizeH="0" baseline="0" noProof="0" dirty="0">
                <a:ln>
                  <a:noFill/>
                </a:ln>
                <a:solidFill>
                  <a:srgbClr val="000000">
                    <a:lumMod val="75000"/>
                    <a:lumOff val="25000"/>
                  </a:srgbClr>
                </a:solidFill>
                <a:effectLst/>
                <a:uLnTx/>
                <a:uFillTx/>
                <a:latin typeface="Corbel"/>
                <a:ea typeface="+mn-ea"/>
                <a:cs typeface="Corbel"/>
              </a:rPr>
              <a:t>(e.g., </a:t>
            </a:r>
            <a:r>
              <a:rPr kumimoji="0" lang="en-US" sz="2000" b="0" i="0" u="none" strike="noStrike" kern="1200" cap="none" spc="-5" normalizeH="0" baseline="0" noProof="0" dirty="0">
                <a:ln>
                  <a:noFill/>
                </a:ln>
                <a:solidFill>
                  <a:srgbClr val="000000">
                    <a:lumMod val="75000"/>
                    <a:lumOff val="25000"/>
                  </a:srgbClr>
                </a:solidFill>
                <a:effectLst/>
                <a:uLnTx/>
                <a:uFillTx/>
                <a:latin typeface="Corbel"/>
                <a:ea typeface="+mn-ea"/>
                <a:cs typeface="Corbel"/>
              </a:rPr>
              <a:t> cities/municipalities,</a:t>
            </a:r>
            <a:r>
              <a:rPr kumimoji="0" lang="en-US" sz="2000" b="0" i="0" u="none" strike="noStrike" kern="1200" cap="none" spc="60" normalizeH="0" baseline="0" noProof="0" dirty="0">
                <a:ln>
                  <a:noFill/>
                </a:ln>
                <a:solidFill>
                  <a:srgbClr val="000000">
                    <a:lumMod val="75000"/>
                    <a:lumOff val="25000"/>
                  </a:srgbClr>
                </a:solidFill>
                <a:effectLst/>
                <a:uLnTx/>
                <a:uFillTx/>
                <a:latin typeface="Corbel"/>
                <a:ea typeface="+mn-ea"/>
                <a:cs typeface="Corbel"/>
              </a:rPr>
              <a:t> </a:t>
            </a:r>
            <a:r>
              <a:rPr kumimoji="0" lang="en-US" sz="2000" b="0" i="0" u="none" strike="noStrike" kern="1200" cap="none" spc="-5" normalizeH="0" baseline="0" noProof="0" dirty="0">
                <a:ln>
                  <a:noFill/>
                </a:ln>
                <a:solidFill>
                  <a:srgbClr val="000000">
                    <a:lumMod val="75000"/>
                    <a:lumOff val="25000"/>
                  </a:srgbClr>
                </a:solidFill>
                <a:effectLst/>
                <a:uLnTx/>
                <a:uFillTx/>
                <a:latin typeface="Corbel"/>
                <a:ea typeface="+mn-ea"/>
                <a:cs typeface="Corbel"/>
              </a:rPr>
              <a:t>counties,</a:t>
            </a:r>
            <a:r>
              <a:rPr kumimoji="0" lang="en-US" sz="2000" b="0" i="0" u="none" strike="noStrike" kern="1200" cap="none" spc="10" normalizeH="0" baseline="0" noProof="0" dirty="0">
                <a:ln>
                  <a:noFill/>
                </a:ln>
                <a:solidFill>
                  <a:srgbClr val="000000">
                    <a:lumMod val="75000"/>
                    <a:lumOff val="25000"/>
                  </a:srgbClr>
                </a:solidFill>
                <a:effectLst/>
                <a:uLnTx/>
                <a:uFillTx/>
                <a:latin typeface="Corbel"/>
                <a:ea typeface="+mn-ea"/>
                <a:cs typeface="Corbel"/>
              </a:rPr>
              <a:t> </a:t>
            </a:r>
            <a:r>
              <a:rPr kumimoji="0" lang="en-US" sz="2000" b="0" i="0" u="none" strike="noStrike" kern="1200" cap="none" spc="-5" normalizeH="0" baseline="0" noProof="0" dirty="0">
                <a:ln>
                  <a:noFill/>
                </a:ln>
                <a:solidFill>
                  <a:srgbClr val="000000">
                    <a:lumMod val="75000"/>
                    <a:lumOff val="25000"/>
                  </a:srgbClr>
                </a:solidFill>
                <a:effectLst/>
                <a:uLnTx/>
                <a:uFillTx/>
                <a:latin typeface="Corbel"/>
                <a:ea typeface="+mn-ea"/>
                <a:cs typeface="Corbel"/>
              </a:rPr>
              <a:t>state</a:t>
            </a:r>
            <a:r>
              <a:rPr kumimoji="0" lang="en-US" sz="2000" b="0" i="0" u="none" strike="noStrike" kern="1200" cap="none" spc="25" normalizeH="0" baseline="0" noProof="0" dirty="0">
                <a:ln>
                  <a:noFill/>
                </a:ln>
                <a:solidFill>
                  <a:srgbClr val="000000">
                    <a:lumMod val="75000"/>
                    <a:lumOff val="25000"/>
                  </a:srgbClr>
                </a:solidFill>
                <a:effectLst/>
                <a:uLnTx/>
                <a:uFillTx/>
                <a:latin typeface="Corbel"/>
                <a:ea typeface="+mn-ea"/>
                <a:cs typeface="Corbel"/>
              </a:rPr>
              <a:t> </a:t>
            </a:r>
            <a:r>
              <a:rPr kumimoji="0" lang="en-US" sz="2000" b="0" i="0" u="none" strike="noStrike" kern="1200" cap="none" spc="-5" normalizeH="0" baseline="0" noProof="0" dirty="0">
                <a:ln>
                  <a:noFill/>
                </a:ln>
                <a:solidFill>
                  <a:srgbClr val="000000">
                    <a:lumMod val="75000"/>
                    <a:lumOff val="25000"/>
                  </a:srgbClr>
                </a:solidFill>
                <a:effectLst/>
                <a:uLnTx/>
                <a:uFillTx/>
                <a:latin typeface="Corbel"/>
                <a:ea typeface="+mn-ea"/>
                <a:cs typeface="Corbel"/>
              </a:rPr>
              <a:t>departments);</a:t>
            </a:r>
          </a:p>
          <a:p>
            <a:pPr marL="1108075" marR="1560195" lvl="0" indent="-287020" algn="l" defTabSz="914400" rtl="0" eaLnBrk="1" fontAlgn="auto" latinLnBrk="0" hangingPunct="1">
              <a:lnSpc>
                <a:spcPts val="2590"/>
              </a:lnSpc>
              <a:spcBef>
                <a:spcPts val="1180"/>
              </a:spcBef>
              <a:spcAft>
                <a:spcPts val="200"/>
              </a:spcAft>
              <a:buClr>
                <a:srgbClr val="8D1414"/>
              </a:buClr>
              <a:buSzPct val="143750"/>
              <a:buFont typeface="Arial"/>
              <a:buChar char="•"/>
              <a:tabLst>
                <a:tab pos="1109345" algn="l"/>
              </a:tabLst>
              <a:defRPr/>
            </a:pPr>
            <a:r>
              <a:rPr kumimoji="0" lang="en-US" sz="2000" b="0" i="0" u="none" strike="noStrike" kern="1200" cap="none" spc="-5" normalizeH="0" baseline="0" noProof="0" dirty="0">
                <a:ln>
                  <a:noFill/>
                </a:ln>
                <a:solidFill>
                  <a:srgbClr val="000000">
                    <a:lumMod val="75000"/>
                    <a:lumOff val="25000"/>
                  </a:srgbClr>
                </a:solidFill>
                <a:effectLst/>
                <a:uLnTx/>
                <a:uFillTx/>
                <a:latin typeface="Corbel"/>
                <a:ea typeface="+mn-ea"/>
                <a:cs typeface="Corbel"/>
              </a:rPr>
              <a:t>and partnerships </a:t>
            </a:r>
            <a:r>
              <a:rPr kumimoji="0" lang="en-US" sz="2000" b="0" i="0" u="none" strike="noStrike" kern="1200" cap="none" spc="0" normalizeH="0" baseline="0" noProof="0" dirty="0">
                <a:ln>
                  <a:noFill/>
                </a:ln>
                <a:solidFill>
                  <a:srgbClr val="000000">
                    <a:lumMod val="75000"/>
                    <a:lumOff val="25000"/>
                  </a:srgbClr>
                </a:solidFill>
                <a:effectLst/>
                <a:uLnTx/>
                <a:uFillTx/>
                <a:latin typeface="Corbel"/>
                <a:ea typeface="+mn-ea"/>
                <a:cs typeface="Corbel"/>
              </a:rPr>
              <a:t>or </a:t>
            </a:r>
            <a:r>
              <a:rPr kumimoji="0" lang="en-US" sz="2000" b="0" i="0" u="none" strike="noStrike" kern="1200" cap="none" spc="-5" normalizeH="0" baseline="0" noProof="0" dirty="0">
                <a:ln>
                  <a:noFill/>
                </a:ln>
                <a:solidFill>
                  <a:srgbClr val="000000">
                    <a:lumMod val="75000"/>
                    <a:lumOff val="25000"/>
                  </a:srgbClr>
                </a:solidFill>
                <a:effectLst/>
                <a:uLnTx/>
                <a:uFillTx/>
                <a:latin typeface="Corbel"/>
                <a:ea typeface="+mn-ea"/>
                <a:cs typeface="Corbel"/>
              </a:rPr>
              <a:t>consortia consisting </a:t>
            </a:r>
            <a:r>
              <a:rPr kumimoji="0" lang="en-US" sz="2000" b="0" i="0" u="none" strike="noStrike" kern="1200" cap="none" spc="0" normalizeH="0" baseline="0" noProof="0" dirty="0">
                <a:ln>
                  <a:noFill/>
                </a:ln>
                <a:solidFill>
                  <a:srgbClr val="000000">
                    <a:lumMod val="75000"/>
                    <a:lumOff val="25000"/>
                  </a:srgbClr>
                </a:solidFill>
                <a:effectLst/>
                <a:uLnTx/>
                <a:uFillTx/>
                <a:latin typeface="Corbel"/>
                <a:ea typeface="+mn-ea"/>
                <a:cs typeface="Corbel"/>
              </a:rPr>
              <a:t>of </a:t>
            </a:r>
            <a:r>
              <a:rPr kumimoji="0" lang="en-US" sz="2000" b="0" i="0" u="none" strike="noStrike" kern="1200" cap="none" spc="-10" normalizeH="0" baseline="0" noProof="0" dirty="0">
                <a:ln>
                  <a:noFill/>
                </a:ln>
                <a:solidFill>
                  <a:srgbClr val="000000">
                    <a:lumMod val="75000"/>
                    <a:lumOff val="25000"/>
                  </a:srgbClr>
                </a:solidFill>
                <a:effectLst/>
                <a:uLnTx/>
                <a:uFillTx/>
                <a:latin typeface="Corbel"/>
                <a:ea typeface="+mn-ea"/>
                <a:cs typeface="Corbel"/>
              </a:rPr>
              <a:t>the </a:t>
            </a:r>
            <a:r>
              <a:rPr kumimoji="0" lang="en-US" sz="2000" b="0" i="0" u="none" strike="noStrike" kern="1200" cap="none" spc="-470" normalizeH="0" baseline="0" noProof="0" dirty="0">
                <a:ln>
                  <a:noFill/>
                </a:ln>
                <a:solidFill>
                  <a:srgbClr val="000000">
                    <a:lumMod val="75000"/>
                    <a:lumOff val="25000"/>
                  </a:srgbClr>
                </a:solidFill>
                <a:effectLst/>
                <a:uLnTx/>
                <a:uFillTx/>
                <a:latin typeface="Corbel"/>
                <a:ea typeface="+mn-ea"/>
                <a:cs typeface="Corbel"/>
              </a:rPr>
              <a:t> </a:t>
            </a:r>
            <a:r>
              <a:rPr kumimoji="0" lang="en-US" sz="2000" b="0" i="0" u="none" strike="noStrike" kern="1200" cap="none" spc="-5" normalizeH="0" baseline="0" noProof="0" dirty="0">
                <a:ln>
                  <a:noFill/>
                </a:ln>
                <a:solidFill>
                  <a:srgbClr val="000000">
                    <a:lumMod val="75000"/>
                    <a:lumOff val="25000"/>
                  </a:srgbClr>
                </a:solidFill>
                <a:effectLst/>
                <a:uLnTx/>
                <a:uFillTx/>
                <a:latin typeface="Corbel"/>
                <a:ea typeface="+mn-ea"/>
                <a:cs typeface="Corbel"/>
              </a:rPr>
              <a:t>aforementioned.</a:t>
            </a:r>
          </a:p>
        </p:txBody>
      </p:sp>
    </p:spTree>
    <p:extLst>
      <p:ext uri="{BB962C8B-B14F-4D97-AF65-F5344CB8AC3E}">
        <p14:creationId xmlns:p14="http://schemas.microsoft.com/office/powerpoint/2010/main" val="40381742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2A51FBC-A333-433D-97B9-FE05BA1D9DD2}"/>
              </a:ext>
            </a:extLst>
          </p:cNvPr>
          <p:cNvSpPr txBox="1"/>
          <p:nvPr/>
        </p:nvSpPr>
        <p:spPr>
          <a:xfrm>
            <a:off x="533400" y="228600"/>
            <a:ext cx="4572000" cy="830997"/>
          </a:xfrm>
          <a:prstGeom prst="rect">
            <a:avLst/>
          </a:prstGeom>
          <a:noFill/>
        </p:spPr>
        <p:txBody>
          <a:bodyPr wrap="square">
            <a:spAutoFit/>
          </a:bodyPr>
          <a:lstStyle/>
          <a:p>
            <a:r>
              <a:rPr kumimoji="0" lang="en-US" sz="4800" b="0" i="0" u="none" strike="noStrike" kern="1200" cap="none" spc="-5" normalizeH="0" baseline="0" noProof="0" dirty="0">
                <a:ln>
                  <a:noFill/>
                </a:ln>
                <a:solidFill>
                  <a:srgbClr val="000000">
                    <a:lumMod val="75000"/>
                    <a:lumOff val="25000"/>
                  </a:srgbClr>
                </a:solidFill>
                <a:effectLst/>
                <a:uLnTx/>
                <a:uFillTx/>
                <a:latin typeface="Calibri Light" panose="020F0302020204030204"/>
                <a:ea typeface="+mj-ea"/>
                <a:cs typeface="+mj-cs"/>
              </a:rPr>
              <a:t>Page</a:t>
            </a:r>
            <a:r>
              <a:rPr kumimoji="0" lang="en-US" sz="4800" b="0" i="0" u="none" strike="noStrike" kern="1200" cap="none" spc="-65" normalizeH="0" baseline="0" noProof="0" dirty="0">
                <a:ln>
                  <a:noFill/>
                </a:ln>
                <a:solidFill>
                  <a:srgbClr val="000000">
                    <a:lumMod val="75000"/>
                    <a:lumOff val="25000"/>
                  </a:srgbClr>
                </a:solidFill>
                <a:effectLst/>
                <a:uLnTx/>
                <a:uFillTx/>
                <a:latin typeface="Calibri Light" panose="020F0302020204030204"/>
                <a:ea typeface="+mj-ea"/>
                <a:cs typeface="+mj-cs"/>
              </a:rPr>
              <a:t> </a:t>
            </a:r>
            <a:r>
              <a:rPr kumimoji="0" lang="en-US" sz="4800" b="0" i="0" u="none" strike="noStrike" kern="1200" cap="none" spc="-5" normalizeH="0" baseline="0" noProof="0" dirty="0">
                <a:ln>
                  <a:noFill/>
                </a:ln>
                <a:solidFill>
                  <a:srgbClr val="000000">
                    <a:lumMod val="75000"/>
                    <a:lumOff val="25000"/>
                  </a:srgbClr>
                </a:solidFill>
                <a:effectLst/>
                <a:uLnTx/>
                <a:uFillTx/>
                <a:latin typeface="Calibri Light" panose="020F0302020204030204"/>
                <a:ea typeface="+mj-ea"/>
                <a:cs typeface="+mj-cs"/>
              </a:rPr>
              <a:t>Limitations</a:t>
            </a:r>
            <a:endParaRPr lang="en-US" dirty="0"/>
          </a:p>
        </p:txBody>
      </p:sp>
      <p:sp>
        <p:nvSpPr>
          <p:cNvPr id="5" name="TextBox 4">
            <a:extLst>
              <a:ext uri="{FF2B5EF4-FFF2-40B4-BE49-F238E27FC236}">
                <a16:creationId xmlns:a16="http://schemas.microsoft.com/office/drawing/2014/main" id="{F01479EA-740A-4C2B-B4EF-3F8EB4E9A9CF}"/>
              </a:ext>
            </a:extLst>
          </p:cNvPr>
          <p:cNvSpPr txBox="1"/>
          <p:nvPr/>
        </p:nvSpPr>
        <p:spPr>
          <a:xfrm>
            <a:off x="266700" y="1059597"/>
            <a:ext cx="8610600" cy="5173852"/>
          </a:xfrm>
          <a:prstGeom prst="rect">
            <a:avLst/>
          </a:prstGeom>
          <a:noFill/>
        </p:spPr>
        <p:txBody>
          <a:bodyPr wrap="square">
            <a:spAutoFit/>
          </a:bodyPr>
          <a:lstStyle/>
          <a:p>
            <a:pPr marL="299085" indent="-287020">
              <a:lnSpc>
                <a:spcPts val="3080"/>
              </a:lnSpc>
              <a:spcBef>
                <a:spcPts val="100"/>
              </a:spcBef>
              <a:buClr>
                <a:srgbClr val="8D1414"/>
              </a:buClr>
              <a:buSzPct val="144444"/>
              <a:buFont typeface="Arial"/>
              <a:buChar char="•"/>
              <a:tabLst>
                <a:tab pos="299720" algn="l"/>
              </a:tabLst>
            </a:pPr>
            <a:r>
              <a:rPr lang="en-US" sz="1800" spc="-5" dirty="0">
                <a:latin typeface="Corbel"/>
                <a:cs typeface="Corbel"/>
              </a:rPr>
              <a:t>There</a:t>
            </a:r>
            <a:r>
              <a:rPr lang="en-US" sz="1800" spc="-30" dirty="0">
                <a:latin typeface="Corbel"/>
                <a:cs typeface="Corbel"/>
              </a:rPr>
              <a:t> </a:t>
            </a:r>
            <a:r>
              <a:rPr lang="en-US" sz="1800" spc="-5" dirty="0">
                <a:latin typeface="Corbel"/>
                <a:cs typeface="Corbel"/>
              </a:rPr>
              <a:t>are</a:t>
            </a:r>
            <a:r>
              <a:rPr lang="en-US" sz="1800" dirty="0">
                <a:latin typeface="Corbel"/>
                <a:cs typeface="Corbel"/>
              </a:rPr>
              <a:t> </a:t>
            </a:r>
            <a:r>
              <a:rPr lang="en-US" sz="1800" spc="-5" dirty="0">
                <a:latin typeface="Corbel"/>
                <a:cs typeface="Corbel"/>
              </a:rPr>
              <a:t>two sections with mandatory page limits: </a:t>
            </a:r>
            <a:r>
              <a:rPr lang="en-US" sz="1800" b="1" dirty="0">
                <a:latin typeface="Corbel"/>
                <a:cs typeface="Corbel"/>
              </a:rPr>
              <a:t>Narrative</a:t>
            </a:r>
            <a:r>
              <a:rPr lang="en-US" sz="1800" b="1" spc="-15" dirty="0">
                <a:latin typeface="Corbel"/>
                <a:cs typeface="Corbel"/>
              </a:rPr>
              <a:t> </a:t>
            </a:r>
            <a:r>
              <a:rPr lang="en-US" sz="1800" spc="-5" dirty="0">
                <a:latin typeface="Corbel"/>
                <a:cs typeface="Corbel"/>
              </a:rPr>
              <a:t>and</a:t>
            </a:r>
            <a:r>
              <a:rPr lang="en-US" sz="1800" spc="-10" dirty="0">
                <a:latin typeface="Corbel"/>
                <a:cs typeface="Corbel"/>
              </a:rPr>
              <a:t> </a:t>
            </a:r>
            <a:r>
              <a:rPr lang="en-US" sz="1800" b="1" dirty="0">
                <a:latin typeface="Corbel"/>
                <a:cs typeface="Corbel"/>
              </a:rPr>
              <a:t>Logic</a:t>
            </a:r>
            <a:r>
              <a:rPr lang="en-US" sz="1800" b="1" spc="-20" dirty="0">
                <a:latin typeface="Corbel"/>
                <a:cs typeface="Corbel"/>
              </a:rPr>
              <a:t> </a:t>
            </a:r>
            <a:r>
              <a:rPr lang="en-US" sz="1800" b="1" spc="-5" dirty="0">
                <a:latin typeface="Corbel"/>
                <a:cs typeface="Corbel"/>
              </a:rPr>
              <a:t>Model.</a:t>
            </a:r>
            <a:endParaRPr lang="en-US" sz="1800" dirty="0">
              <a:latin typeface="Corbel"/>
              <a:cs typeface="Corbel"/>
            </a:endParaRPr>
          </a:p>
          <a:p>
            <a:pPr marL="299085" marR="1124585" indent="-287020">
              <a:lnSpc>
                <a:spcPts val="2920"/>
              </a:lnSpc>
              <a:spcBef>
                <a:spcPts val="1285"/>
              </a:spcBef>
              <a:buClr>
                <a:srgbClr val="8D1414"/>
              </a:buClr>
              <a:buSzPct val="144444"/>
              <a:buFont typeface="Arial"/>
              <a:buChar char="•"/>
              <a:tabLst>
                <a:tab pos="299720" algn="l"/>
              </a:tabLst>
            </a:pPr>
            <a:r>
              <a:rPr lang="en-US" sz="1800" spc="-5" dirty="0">
                <a:latin typeface="Corbel"/>
                <a:cs typeface="Corbel"/>
              </a:rPr>
              <a:t>Applications </a:t>
            </a:r>
            <a:r>
              <a:rPr lang="en-US" sz="1800" spc="-10" dirty="0">
                <a:latin typeface="Corbel"/>
                <a:cs typeface="Corbel"/>
              </a:rPr>
              <a:t>must </a:t>
            </a:r>
            <a:r>
              <a:rPr lang="en-US" sz="1800" spc="-5" dirty="0">
                <a:latin typeface="Corbel"/>
                <a:cs typeface="Corbel"/>
              </a:rPr>
              <a:t>not exceed </a:t>
            </a:r>
            <a:r>
              <a:rPr lang="en-US" sz="1800" dirty="0">
                <a:latin typeface="Corbel"/>
                <a:cs typeface="Corbel"/>
              </a:rPr>
              <a:t>10 </a:t>
            </a:r>
            <a:r>
              <a:rPr lang="en-US" sz="1800" spc="-5" dirty="0">
                <a:latin typeface="Corbel"/>
                <a:cs typeface="Corbel"/>
              </a:rPr>
              <a:t>pages </a:t>
            </a:r>
            <a:r>
              <a:rPr lang="en-US" sz="1800" dirty="0">
                <a:latin typeface="Corbel"/>
                <a:cs typeface="Corbel"/>
              </a:rPr>
              <a:t>for </a:t>
            </a:r>
            <a:r>
              <a:rPr lang="en-US" sz="1800" spc="-5" dirty="0">
                <a:latin typeface="Corbel"/>
                <a:cs typeface="Corbel"/>
              </a:rPr>
              <a:t>the Narrative</a:t>
            </a:r>
            <a:r>
              <a:rPr lang="en-US" sz="1800" spc="-20" dirty="0">
                <a:latin typeface="Corbel"/>
                <a:cs typeface="Corbel"/>
              </a:rPr>
              <a:t> </a:t>
            </a:r>
            <a:r>
              <a:rPr lang="en-US" sz="1800" spc="-5" dirty="0">
                <a:latin typeface="Corbel"/>
                <a:cs typeface="Corbel"/>
              </a:rPr>
              <a:t>or</a:t>
            </a:r>
            <a:r>
              <a:rPr lang="en-US" sz="1800" spc="-15" dirty="0">
                <a:latin typeface="Corbel"/>
                <a:cs typeface="Corbel"/>
              </a:rPr>
              <a:t> </a:t>
            </a:r>
            <a:r>
              <a:rPr lang="en-US" sz="1800" dirty="0">
                <a:latin typeface="Corbel"/>
                <a:cs typeface="Corbel"/>
              </a:rPr>
              <a:t>12</a:t>
            </a:r>
            <a:r>
              <a:rPr lang="en-US" sz="1800" spc="-15" dirty="0">
                <a:latin typeface="Corbel"/>
                <a:cs typeface="Corbel"/>
              </a:rPr>
              <a:t> </a:t>
            </a:r>
            <a:r>
              <a:rPr lang="en-US" sz="1800" spc="-5" dirty="0">
                <a:latin typeface="Corbel"/>
                <a:cs typeface="Corbel"/>
              </a:rPr>
              <a:t>pages</a:t>
            </a:r>
            <a:r>
              <a:rPr lang="en-US" sz="1800" spc="5" dirty="0">
                <a:latin typeface="Corbel"/>
                <a:cs typeface="Corbel"/>
              </a:rPr>
              <a:t> </a:t>
            </a:r>
            <a:r>
              <a:rPr lang="en-US" sz="1800" dirty="0">
                <a:latin typeface="Corbel"/>
                <a:cs typeface="Corbel"/>
              </a:rPr>
              <a:t>for</a:t>
            </a:r>
            <a:r>
              <a:rPr lang="en-US" sz="1800" spc="-15" dirty="0">
                <a:latin typeface="Corbel"/>
                <a:cs typeface="Corbel"/>
              </a:rPr>
              <a:t> Rural</a:t>
            </a:r>
            <a:r>
              <a:rPr lang="en-US" sz="1800" spc="5" dirty="0">
                <a:latin typeface="Corbel"/>
                <a:cs typeface="Corbel"/>
              </a:rPr>
              <a:t> </a:t>
            </a:r>
            <a:r>
              <a:rPr lang="en-US" sz="1800" spc="-5" dirty="0">
                <a:latin typeface="Corbel"/>
                <a:cs typeface="Corbel"/>
              </a:rPr>
              <a:t>Intermediaries.</a:t>
            </a:r>
            <a:endParaRPr lang="en-US" sz="1800" dirty="0">
              <a:latin typeface="Corbel"/>
              <a:cs typeface="Corbel"/>
            </a:endParaRPr>
          </a:p>
          <a:p>
            <a:pPr marL="299085" marR="419734" indent="-287020">
              <a:lnSpc>
                <a:spcPts val="2590"/>
              </a:lnSpc>
              <a:spcBef>
                <a:spcPts val="1180"/>
              </a:spcBef>
              <a:buClr>
                <a:srgbClr val="8D1414"/>
              </a:buClr>
              <a:buSzPct val="143750"/>
              <a:buFont typeface="Arial"/>
              <a:buChar char="•"/>
              <a:tabLst>
                <a:tab pos="360045" algn="l"/>
                <a:tab pos="360680" algn="l"/>
              </a:tabLst>
            </a:pPr>
            <a:r>
              <a:rPr lang="en-US" sz="1800" dirty="0"/>
              <a:t>	</a:t>
            </a:r>
            <a:r>
              <a:rPr lang="en-US" sz="1800" spc="-5" dirty="0">
                <a:latin typeface="Corbel"/>
                <a:cs typeface="Corbel"/>
              </a:rPr>
              <a:t>In</a:t>
            </a:r>
            <a:r>
              <a:rPr lang="en-US" sz="1800" spc="-20" dirty="0">
                <a:latin typeface="Corbel"/>
                <a:cs typeface="Corbel"/>
              </a:rPr>
              <a:t> </a:t>
            </a:r>
            <a:r>
              <a:rPr lang="en-US" sz="1800" spc="-5" dirty="0">
                <a:latin typeface="Corbel"/>
                <a:cs typeface="Corbel"/>
              </a:rPr>
              <a:t>determining</a:t>
            </a:r>
            <a:r>
              <a:rPr lang="en-US" sz="1800" spc="30" dirty="0">
                <a:latin typeface="Corbel"/>
                <a:cs typeface="Corbel"/>
              </a:rPr>
              <a:t> </a:t>
            </a:r>
            <a:r>
              <a:rPr lang="en-US" sz="1800" spc="-5" dirty="0">
                <a:latin typeface="Corbel"/>
                <a:cs typeface="Corbel"/>
              </a:rPr>
              <a:t>whether</a:t>
            </a:r>
            <a:r>
              <a:rPr lang="en-US" sz="1800" spc="10" dirty="0">
                <a:latin typeface="Corbel"/>
                <a:cs typeface="Corbel"/>
              </a:rPr>
              <a:t> </a:t>
            </a:r>
            <a:r>
              <a:rPr lang="en-US" sz="1800" dirty="0">
                <a:latin typeface="Corbel"/>
                <a:cs typeface="Corbel"/>
              </a:rPr>
              <a:t>an</a:t>
            </a:r>
            <a:r>
              <a:rPr lang="en-US" sz="1800" spc="-10" dirty="0">
                <a:latin typeface="Corbel"/>
                <a:cs typeface="Corbel"/>
              </a:rPr>
              <a:t> </a:t>
            </a:r>
            <a:r>
              <a:rPr lang="en-US" sz="1800" spc="-5" dirty="0">
                <a:latin typeface="Corbel"/>
                <a:cs typeface="Corbel"/>
              </a:rPr>
              <a:t>application</a:t>
            </a:r>
            <a:r>
              <a:rPr lang="en-US" sz="1800" spc="15" dirty="0">
                <a:latin typeface="Corbel"/>
                <a:cs typeface="Corbel"/>
              </a:rPr>
              <a:t> </a:t>
            </a:r>
            <a:r>
              <a:rPr lang="en-US" sz="1800" spc="-5" dirty="0">
                <a:latin typeface="Corbel"/>
                <a:cs typeface="Corbel"/>
              </a:rPr>
              <a:t>complies</a:t>
            </a:r>
            <a:r>
              <a:rPr lang="en-US" sz="1800" dirty="0">
                <a:latin typeface="Corbel"/>
                <a:cs typeface="Corbel"/>
              </a:rPr>
              <a:t> </a:t>
            </a:r>
            <a:r>
              <a:rPr lang="en-US" sz="1800" spc="-5" dirty="0">
                <a:latin typeface="Corbel"/>
                <a:cs typeface="Corbel"/>
              </a:rPr>
              <a:t>with</a:t>
            </a:r>
            <a:r>
              <a:rPr lang="en-US" sz="1800" spc="15" dirty="0">
                <a:latin typeface="Corbel"/>
                <a:cs typeface="Corbel"/>
              </a:rPr>
              <a:t> </a:t>
            </a:r>
            <a:r>
              <a:rPr lang="en-US" sz="1800" spc="-5" dirty="0">
                <a:latin typeface="Corbel"/>
                <a:cs typeface="Corbel"/>
              </a:rPr>
              <a:t>page </a:t>
            </a:r>
            <a:r>
              <a:rPr lang="en-US" sz="1800" spc="-465" dirty="0">
                <a:latin typeface="Corbel"/>
                <a:cs typeface="Corbel"/>
              </a:rPr>
              <a:t> </a:t>
            </a:r>
            <a:r>
              <a:rPr lang="en-US" sz="1800" spc="-5" dirty="0">
                <a:latin typeface="Corbel"/>
                <a:cs typeface="Corbel"/>
              </a:rPr>
              <a:t>limits, </a:t>
            </a:r>
            <a:r>
              <a:rPr lang="en-US" sz="1800" spc="-10" dirty="0">
                <a:latin typeface="Corbel"/>
                <a:cs typeface="Corbel"/>
              </a:rPr>
              <a:t>the </a:t>
            </a:r>
            <a:r>
              <a:rPr lang="en-US" sz="1800" spc="-5" dirty="0">
                <a:latin typeface="Corbel"/>
                <a:cs typeface="Corbel"/>
              </a:rPr>
              <a:t>Corporation will count </a:t>
            </a:r>
            <a:r>
              <a:rPr lang="en-US" sz="1800" spc="-10" dirty="0">
                <a:latin typeface="Corbel"/>
                <a:cs typeface="Corbel"/>
              </a:rPr>
              <a:t>the </a:t>
            </a:r>
            <a:r>
              <a:rPr lang="en-US" sz="1800" spc="-5" dirty="0">
                <a:latin typeface="Corbel"/>
                <a:cs typeface="Corbel"/>
              </a:rPr>
              <a:t>following </a:t>
            </a:r>
            <a:r>
              <a:rPr lang="en-US" sz="1800" dirty="0">
                <a:latin typeface="Corbel"/>
                <a:cs typeface="Corbel"/>
              </a:rPr>
              <a:t>for </a:t>
            </a:r>
            <a:r>
              <a:rPr lang="en-US" sz="1800" spc="-10" dirty="0">
                <a:latin typeface="Corbel"/>
                <a:cs typeface="Corbel"/>
              </a:rPr>
              <a:t>the </a:t>
            </a:r>
            <a:r>
              <a:rPr lang="en-US" sz="1800" b="1" spc="-5" dirty="0">
                <a:latin typeface="Corbel"/>
                <a:cs typeface="Corbel"/>
              </a:rPr>
              <a:t>N</a:t>
            </a:r>
            <a:r>
              <a:rPr lang="en-US" sz="1800" b="1" dirty="0">
                <a:latin typeface="Corbel"/>
                <a:cs typeface="Corbel"/>
              </a:rPr>
              <a:t>arrative:</a:t>
            </a:r>
            <a:endParaRPr lang="en-US" sz="1800" dirty="0">
              <a:latin typeface="Corbel"/>
              <a:cs typeface="Corbel"/>
            </a:endParaRPr>
          </a:p>
          <a:p>
            <a:pPr marL="299085" marR="141605" indent="-287020">
              <a:lnSpc>
                <a:spcPts val="2590"/>
              </a:lnSpc>
              <a:spcBef>
                <a:spcPts val="1185"/>
              </a:spcBef>
              <a:buClr>
                <a:srgbClr val="8D1414"/>
              </a:buClr>
              <a:buSzPct val="143750"/>
              <a:buFont typeface="Arial"/>
              <a:buChar char="•"/>
              <a:tabLst>
                <a:tab pos="299720" algn="l"/>
              </a:tabLst>
            </a:pPr>
            <a:r>
              <a:rPr lang="en-US" sz="1800" spc="-5" dirty="0">
                <a:latin typeface="Corbel"/>
                <a:cs typeface="Corbel"/>
              </a:rPr>
              <a:t>The </a:t>
            </a:r>
            <a:r>
              <a:rPr lang="en-US" sz="1800" spc="-10" dirty="0">
                <a:latin typeface="Corbel"/>
                <a:cs typeface="Corbel"/>
              </a:rPr>
              <a:t>application’s </a:t>
            </a:r>
            <a:r>
              <a:rPr lang="en-US" sz="1800" spc="-5" dirty="0">
                <a:latin typeface="Corbel"/>
                <a:cs typeface="Corbel"/>
              </a:rPr>
              <a:t>Executive </a:t>
            </a:r>
            <a:r>
              <a:rPr lang="en-US" sz="1800" spc="-15" dirty="0">
                <a:latin typeface="Corbel"/>
                <a:cs typeface="Corbel"/>
              </a:rPr>
              <a:t>Summary, </a:t>
            </a:r>
            <a:r>
              <a:rPr lang="en-US" sz="1800" spc="-5" dirty="0">
                <a:latin typeface="Corbel"/>
                <a:cs typeface="Corbel"/>
              </a:rPr>
              <a:t>SF 424 </a:t>
            </a:r>
            <a:r>
              <a:rPr lang="en-US" sz="1800" spc="-5" dirty="0" err="1">
                <a:latin typeface="Corbel"/>
                <a:cs typeface="Corbel"/>
              </a:rPr>
              <a:t>Facesheet</a:t>
            </a:r>
            <a:r>
              <a:rPr lang="en-US" sz="1800" spc="-5" dirty="0">
                <a:latin typeface="Corbel"/>
                <a:cs typeface="Corbel"/>
              </a:rPr>
              <a:t>, </a:t>
            </a:r>
            <a:r>
              <a:rPr lang="en-US" sz="1800" spc="-10" dirty="0">
                <a:latin typeface="Corbel"/>
                <a:cs typeface="Corbel"/>
              </a:rPr>
              <a:t>and </a:t>
            </a:r>
            <a:r>
              <a:rPr lang="en-US" sz="1800" spc="-470" dirty="0">
                <a:latin typeface="Corbel"/>
                <a:cs typeface="Corbel"/>
              </a:rPr>
              <a:t> </a:t>
            </a:r>
            <a:r>
              <a:rPr lang="en-US" sz="1800" spc="-5" dirty="0">
                <a:latin typeface="Corbel"/>
                <a:cs typeface="Corbel"/>
              </a:rPr>
              <a:t>The Narrative</a:t>
            </a:r>
            <a:r>
              <a:rPr lang="en-US" sz="1800" spc="25" dirty="0">
                <a:latin typeface="Corbel"/>
                <a:cs typeface="Corbel"/>
              </a:rPr>
              <a:t> </a:t>
            </a:r>
            <a:r>
              <a:rPr lang="en-US" sz="1800" spc="-5" dirty="0">
                <a:latin typeface="Corbel"/>
                <a:cs typeface="Corbel"/>
              </a:rPr>
              <a:t>portions</a:t>
            </a:r>
            <a:r>
              <a:rPr lang="en-US" sz="1800" dirty="0">
                <a:latin typeface="Corbel"/>
                <a:cs typeface="Corbel"/>
              </a:rPr>
              <a:t> </a:t>
            </a:r>
            <a:r>
              <a:rPr lang="en-US" sz="1800" spc="-5" dirty="0">
                <a:latin typeface="Corbel"/>
                <a:cs typeface="Corbel"/>
              </a:rPr>
              <a:t>contained</a:t>
            </a:r>
            <a:r>
              <a:rPr lang="en-US" sz="1800" spc="5" dirty="0">
                <a:latin typeface="Corbel"/>
                <a:cs typeface="Corbel"/>
              </a:rPr>
              <a:t> </a:t>
            </a:r>
            <a:r>
              <a:rPr lang="en-US" sz="1800" spc="-5" dirty="0">
                <a:latin typeface="Corbel"/>
                <a:cs typeface="Corbel"/>
              </a:rPr>
              <a:t>in </a:t>
            </a:r>
            <a:r>
              <a:rPr lang="en-US" sz="1800" spc="-10" dirty="0">
                <a:latin typeface="Corbel"/>
                <a:cs typeface="Corbel"/>
              </a:rPr>
              <a:t>the</a:t>
            </a:r>
            <a:r>
              <a:rPr lang="en-US" sz="1800" spc="15" dirty="0">
                <a:latin typeface="Corbel"/>
                <a:cs typeface="Corbel"/>
              </a:rPr>
              <a:t> </a:t>
            </a:r>
            <a:r>
              <a:rPr lang="en-US" sz="1800" spc="-5" dirty="0">
                <a:latin typeface="Corbel"/>
                <a:cs typeface="Corbel"/>
              </a:rPr>
              <a:t>Program</a:t>
            </a:r>
            <a:r>
              <a:rPr lang="en-US" sz="1800" spc="-15" dirty="0">
                <a:latin typeface="Corbel"/>
                <a:cs typeface="Corbel"/>
              </a:rPr>
              <a:t> </a:t>
            </a:r>
            <a:r>
              <a:rPr lang="en-US" sz="1800" spc="-5" dirty="0">
                <a:latin typeface="Corbel"/>
                <a:cs typeface="Corbel"/>
              </a:rPr>
              <a:t>Design, </a:t>
            </a:r>
            <a:r>
              <a:rPr lang="en-US" sz="1800" dirty="0">
                <a:latin typeface="Corbel"/>
                <a:cs typeface="Corbel"/>
              </a:rPr>
              <a:t> </a:t>
            </a:r>
            <a:r>
              <a:rPr lang="en-US" sz="1800" spc="-5" dirty="0">
                <a:latin typeface="Corbel"/>
                <a:cs typeface="Corbel"/>
              </a:rPr>
              <a:t>Organizational </a:t>
            </a:r>
            <a:r>
              <a:rPr lang="en-US" sz="1800" spc="-15" dirty="0">
                <a:latin typeface="Corbel"/>
                <a:cs typeface="Corbel"/>
              </a:rPr>
              <a:t>Capacity, </a:t>
            </a:r>
            <a:r>
              <a:rPr lang="en-US" sz="1800" spc="-5" dirty="0">
                <a:latin typeface="Corbel"/>
                <a:cs typeface="Corbel"/>
              </a:rPr>
              <a:t>and </a:t>
            </a:r>
            <a:r>
              <a:rPr lang="en-US" sz="1800" dirty="0">
                <a:latin typeface="Corbel"/>
                <a:cs typeface="Corbel"/>
              </a:rPr>
              <a:t>Cost </a:t>
            </a:r>
            <a:r>
              <a:rPr lang="en-US" sz="1800" spc="-5" dirty="0">
                <a:latin typeface="Corbel"/>
                <a:cs typeface="Corbel"/>
              </a:rPr>
              <a:t>Effectiveness and </a:t>
            </a:r>
            <a:r>
              <a:rPr lang="en-US" sz="1800" dirty="0">
                <a:latin typeface="Corbel"/>
                <a:cs typeface="Corbel"/>
              </a:rPr>
              <a:t>Budget </a:t>
            </a:r>
            <a:r>
              <a:rPr lang="en-US" sz="1800" spc="5" dirty="0">
                <a:latin typeface="Corbel"/>
                <a:cs typeface="Corbel"/>
              </a:rPr>
              <a:t> </a:t>
            </a:r>
            <a:r>
              <a:rPr lang="en-US" sz="1800" dirty="0">
                <a:latin typeface="Corbel"/>
                <a:cs typeface="Corbel"/>
              </a:rPr>
              <a:t>Adequacy</a:t>
            </a:r>
            <a:r>
              <a:rPr lang="en-US" sz="1800" spc="-20" dirty="0">
                <a:latin typeface="Corbel"/>
                <a:cs typeface="Corbel"/>
              </a:rPr>
              <a:t> </a:t>
            </a:r>
            <a:r>
              <a:rPr lang="en-US" sz="1800" spc="-5" dirty="0">
                <a:latin typeface="Corbel"/>
                <a:cs typeface="Corbel"/>
              </a:rPr>
              <a:t>sections</a:t>
            </a:r>
            <a:r>
              <a:rPr lang="en-US" sz="1800" dirty="0">
                <a:latin typeface="Corbel"/>
                <a:cs typeface="Corbel"/>
              </a:rPr>
              <a:t> of</a:t>
            </a:r>
            <a:r>
              <a:rPr lang="en-US" sz="1800" spc="-10" dirty="0">
                <a:latin typeface="Corbel"/>
                <a:cs typeface="Corbel"/>
              </a:rPr>
              <a:t> the</a:t>
            </a:r>
            <a:r>
              <a:rPr lang="en-US" sz="1800" spc="5" dirty="0">
                <a:latin typeface="Corbel"/>
                <a:cs typeface="Corbel"/>
              </a:rPr>
              <a:t> </a:t>
            </a:r>
            <a:r>
              <a:rPr lang="en-US" sz="1800" spc="-5" dirty="0">
                <a:latin typeface="Corbel"/>
                <a:cs typeface="Corbel"/>
              </a:rPr>
              <a:t>application.</a:t>
            </a:r>
            <a:endParaRPr lang="en-US" sz="1800" dirty="0">
              <a:latin typeface="Corbel"/>
              <a:cs typeface="Corbel"/>
            </a:endParaRPr>
          </a:p>
          <a:p>
            <a:pPr marL="299085" marR="5080" indent="-287020">
              <a:lnSpc>
                <a:spcPts val="2590"/>
              </a:lnSpc>
              <a:spcBef>
                <a:spcPts val="1180"/>
              </a:spcBef>
              <a:buClr>
                <a:srgbClr val="8D1414"/>
              </a:buClr>
              <a:buSzPct val="143750"/>
              <a:buFont typeface="Arial"/>
              <a:buChar char="•"/>
              <a:tabLst>
                <a:tab pos="299720" algn="l"/>
              </a:tabLst>
            </a:pPr>
            <a:r>
              <a:rPr lang="en-US" sz="1800" spc="-5" dirty="0">
                <a:latin typeface="Corbel"/>
                <a:cs typeface="Corbel"/>
              </a:rPr>
              <a:t>The Corporation strongly </a:t>
            </a:r>
            <a:r>
              <a:rPr lang="en-US" sz="1800" dirty="0">
                <a:latin typeface="Corbel"/>
                <a:cs typeface="Corbel"/>
              </a:rPr>
              <a:t>encourages </a:t>
            </a:r>
            <a:r>
              <a:rPr lang="en-US" sz="1800" spc="-5" dirty="0">
                <a:latin typeface="Corbel"/>
                <a:cs typeface="Corbel"/>
              </a:rPr>
              <a:t>applicants to print </a:t>
            </a:r>
            <a:r>
              <a:rPr lang="en-US" sz="1800" dirty="0">
                <a:latin typeface="Corbel"/>
                <a:cs typeface="Corbel"/>
              </a:rPr>
              <a:t>out </a:t>
            </a:r>
            <a:r>
              <a:rPr lang="en-US" sz="1800" spc="-10" dirty="0">
                <a:latin typeface="Corbel"/>
                <a:cs typeface="Corbel"/>
              </a:rPr>
              <a:t>the</a:t>
            </a:r>
            <a:r>
              <a:rPr lang="en-US" sz="1800" spc="15" dirty="0">
                <a:latin typeface="Corbel"/>
                <a:cs typeface="Corbel"/>
              </a:rPr>
              <a:t> </a:t>
            </a:r>
            <a:r>
              <a:rPr lang="en-US" sz="1800" spc="-5" dirty="0">
                <a:latin typeface="Corbel"/>
                <a:cs typeface="Corbel"/>
              </a:rPr>
              <a:t>application</a:t>
            </a:r>
            <a:r>
              <a:rPr lang="en-US" sz="1800" spc="20" dirty="0">
                <a:latin typeface="Corbel"/>
                <a:cs typeface="Corbel"/>
              </a:rPr>
              <a:t> </a:t>
            </a:r>
            <a:r>
              <a:rPr lang="en-US" sz="1800" dirty="0">
                <a:latin typeface="Corbel"/>
                <a:cs typeface="Corbel"/>
              </a:rPr>
              <a:t>from</a:t>
            </a:r>
            <a:r>
              <a:rPr lang="en-US" sz="1800" spc="-25" dirty="0">
                <a:latin typeface="Corbel"/>
                <a:cs typeface="Corbel"/>
              </a:rPr>
              <a:t> </a:t>
            </a:r>
            <a:r>
              <a:rPr lang="en-US" sz="1800" spc="-10" dirty="0">
                <a:latin typeface="Corbel"/>
                <a:cs typeface="Corbel"/>
              </a:rPr>
              <a:t>the</a:t>
            </a:r>
            <a:r>
              <a:rPr lang="en-US" sz="1800" spc="5" dirty="0">
                <a:latin typeface="Corbel"/>
                <a:cs typeface="Corbel"/>
              </a:rPr>
              <a:t> </a:t>
            </a:r>
            <a:r>
              <a:rPr lang="en-US" sz="1800" spc="-10" dirty="0">
                <a:latin typeface="Corbel"/>
                <a:cs typeface="Corbel"/>
              </a:rPr>
              <a:t>“</a:t>
            </a:r>
            <a:r>
              <a:rPr lang="en-US" sz="1800" b="1" spc="-10" dirty="0">
                <a:latin typeface="Corbel"/>
                <a:cs typeface="Corbel"/>
              </a:rPr>
              <a:t>Review”</a:t>
            </a:r>
            <a:r>
              <a:rPr lang="en-US" sz="1800" b="1" spc="-40" dirty="0">
                <a:latin typeface="Corbel"/>
                <a:cs typeface="Corbel"/>
              </a:rPr>
              <a:t> </a:t>
            </a:r>
            <a:r>
              <a:rPr lang="en-US" sz="1800" spc="-5" dirty="0">
                <a:latin typeface="Corbel"/>
                <a:cs typeface="Corbel"/>
              </a:rPr>
              <a:t>tab</a:t>
            </a:r>
            <a:r>
              <a:rPr lang="en-US" sz="1800" dirty="0">
                <a:latin typeface="Corbel"/>
                <a:cs typeface="Corbel"/>
              </a:rPr>
              <a:t> </a:t>
            </a:r>
            <a:r>
              <a:rPr lang="en-US" sz="1800" spc="-5" dirty="0">
                <a:latin typeface="Corbel"/>
                <a:cs typeface="Corbel"/>
              </a:rPr>
              <a:t>prior to submission</a:t>
            </a:r>
            <a:r>
              <a:rPr lang="en-US" sz="1800" spc="10" dirty="0">
                <a:latin typeface="Corbel"/>
                <a:cs typeface="Corbel"/>
              </a:rPr>
              <a:t> </a:t>
            </a:r>
            <a:r>
              <a:rPr lang="en-US" sz="1800" spc="-10" dirty="0">
                <a:latin typeface="Corbel"/>
                <a:cs typeface="Corbel"/>
              </a:rPr>
              <a:t>to </a:t>
            </a:r>
            <a:r>
              <a:rPr lang="en-US" sz="1800" spc="-5" dirty="0">
                <a:latin typeface="Corbel"/>
                <a:cs typeface="Corbel"/>
              </a:rPr>
              <a:t> check </a:t>
            </a:r>
            <a:r>
              <a:rPr lang="en-US" sz="1800" spc="-10" dirty="0">
                <a:latin typeface="Corbel"/>
                <a:cs typeface="Corbel"/>
              </a:rPr>
              <a:t>that the </a:t>
            </a:r>
            <a:r>
              <a:rPr lang="en-US" sz="1800" spc="-5" dirty="0">
                <a:latin typeface="Corbel"/>
                <a:cs typeface="Corbel"/>
              </a:rPr>
              <a:t>application </a:t>
            </a:r>
            <a:r>
              <a:rPr lang="en-US" sz="1800" dirty="0">
                <a:latin typeface="Corbel"/>
                <a:cs typeface="Corbel"/>
              </a:rPr>
              <a:t>does </a:t>
            </a:r>
            <a:r>
              <a:rPr lang="en-US" sz="1800" spc="-5" dirty="0">
                <a:latin typeface="Corbel"/>
                <a:cs typeface="Corbel"/>
              </a:rPr>
              <a:t>not </a:t>
            </a:r>
            <a:r>
              <a:rPr lang="en-US" sz="1800" dirty="0">
                <a:latin typeface="Corbel"/>
                <a:cs typeface="Corbel"/>
              </a:rPr>
              <a:t>exceed </a:t>
            </a:r>
            <a:r>
              <a:rPr lang="en-US" sz="1800" spc="-10" dirty="0">
                <a:latin typeface="Corbel"/>
                <a:cs typeface="Corbel"/>
              </a:rPr>
              <a:t>the </a:t>
            </a:r>
            <a:r>
              <a:rPr lang="en-US" sz="1800" spc="-5" dirty="0">
                <a:latin typeface="Corbel"/>
                <a:cs typeface="Corbel"/>
              </a:rPr>
              <a:t>page limit. </a:t>
            </a:r>
            <a:r>
              <a:rPr lang="en-US" sz="1800" spc="-10" dirty="0">
                <a:latin typeface="Corbel"/>
                <a:cs typeface="Corbel"/>
              </a:rPr>
              <a:t>The </a:t>
            </a:r>
            <a:r>
              <a:rPr lang="en-US" sz="1800" spc="-470" dirty="0">
                <a:latin typeface="Corbel"/>
                <a:cs typeface="Corbel"/>
              </a:rPr>
              <a:t> </a:t>
            </a:r>
            <a:r>
              <a:rPr lang="en-US" sz="1800" spc="-5" dirty="0">
                <a:latin typeface="Corbel"/>
                <a:cs typeface="Corbel"/>
              </a:rPr>
              <a:t>application</a:t>
            </a:r>
            <a:r>
              <a:rPr lang="en-US" sz="1800" spc="20" dirty="0">
                <a:latin typeface="Corbel"/>
                <a:cs typeface="Corbel"/>
              </a:rPr>
              <a:t> </a:t>
            </a:r>
            <a:r>
              <a:rPr lang="en-US" sz="1800" spc="-5" dirty="0">
                <a:latin typeface="Corbel"/>
                <a:cs typeface="Corbel"/>
              </a:rPr>
              <a:t>page</a:t>
            </a:r>
            <a:r>
              <a:rPr lang="en-US" sz="1800" spc="5" dirty="0">
                <a:latin typeface="Corbel"/>
                <a:cs typeface="Corbel"/>
              </a:rPr>
              <a:t> </a:t>
            </a:r>
            <a:r>
              <a:rPr lang="en-US" sz="1800" spc="-5" dirty="0">
                <a:latin typeface="Corbel"/>
                <a:cs typeface="Corbel"/>
              </a:rPr>
              <a:t>limit</a:t>
            </a:r>
            <a:r>
              <a:rPr lang="en-US" sz="1800" spc="35" dirty="0">
                <a:latin typeface="Corbel"/>
                <a:cs typeface="Corbel"/>
              </a:rPr>
              <a:t> </a:t>
            </a:r>
            <a:r>
              <a:rPr lang="en-US" sz="1800" u="heavy" spc="-5" dirty="0">
                <a:uFill>
                  <a:solidFill>
                    <a:srgbClr val="000000"/>
                  </a:solidFill>
                </a:uFill>
                <a:latin typeface="Corbel"/>
                <a:cs typeface="Corbel"/>
              </a:rPr>
              <a:t>does</a:t>
            </a:r>
            <a:r>
              <a:rPr lang="en-US" sz="1800" u="heavy" spc="-10" dirty="0">
                <a:uFill>
                  <a:solidFill>
                    <a:srgbClr val="000000"/>
                  </a:solidFill>
                </a:uFill>
                <a:latin typeface="Corbel"/>
                <a:cs typeface="Corbel"/>
              </a:rPr>
              <a:t> </a:t>
            </a:r>
            <a:r>
              <a:rPr lang="en-US" sz="1800" u="heavy" spc="-5" dirty="0">
                <a:uFill>
                  <a:solidFill>
                    <a:srgbClr val="000000"/>
                  </a:solidFill>
                </a:uFill>
                <a:latin typeface="Corbel"/>
                <a:cs typeface="Corbel"/>
              </a:rPr>
              <a:t>not</a:t>
            </a:r>
            <a:r>
              <a:rPr lang="en-US" sz="1800" u="heavy" dirty="0">
                <a:uFill>
                  <a:solidFill>
                    <a:srgbClr val="000000"/>
                  </a:solidFill>
                </a:uFill>
                <a:latin typeface="Corbel"/>
                <a:cs typeface="Corbel"/>
              </a:rPr>
              <a:t> </a:t>
            </a:r>
            <a:r>
              <a:rPr lang="en-US" sz="1800" spc="-5" dirty="0">
                <a:latin typeface="Corbel"/>
                <a:cs typeface="Corbel"/>
              </a:rPr>
              <a:t>include</a:t>
            </a:r>
            <a:r>
              <a:rPr lang="en-US" sz="1800" spc="20" dirty="0">
                <a:latin typeface="Corbel"/>
                <a:cs typeface="Corbel"/>
              </a:rPr>
              <a:t> </a:t>
            </a:r>
            <a:r>
              <a:rPr lang="en-US" sz="1800" spc="-10" dirty="0">
                <a:latin typeface="Corbel"/>
                <a:cs typeface="Corbel"/>
              </a:rPr>
              <a:t>the</a:t>
            </a:r>
            <a:r>
              <a:rPr lang="en-US" sz="1800" spc="5" dirty="0">
                <a:latin typeface="Corbel"/>
                <a:cs typeface="Corbel"/>
              </a:rPr>
              <a:t> </a:t>
            </a:r>
            <a:r>
              <a:rPr lang="en-US" sz="1800" spc="-5" dirty="0">
                <a:latin typeface="Corbel"/>
                <a:cs typeface="Corbel"/>
              </a:rPr>
              <a:t>Budget,</a:t>
            </a:r>
            <a:r>
              <a:rPr lang="en-US" sz="1800" spc="5" dirty="0">
                <a:latin typeface="Corbel"/>
                <a:cs typeface="Corbel"/>
              </a:rPr>
              <a:t> </a:t>
            </a:r>
            <a:r>
              <a:rPr lang="en-US" sz="1800" spc="-10" dirty="0">
                <a:latin typeface="Corbel"/>
                <a:cs typeface="Corbel"/>
              </a:rPr>
              <a:t>narrative</a:t>
            </a:r>
            <a:r>
              <a:rPr lang="en-US" sz="1800" spc="-5" dirty="0">
                <a:latin typeface="Corbel"/>
                <a:cs typeface="Corbel"/>
              </a:rPr>
              <a:t> portion</a:t>
            </a:r>
            <a:r>
              <a:rPr lang="en-US" sz="1800" spc="-10" dirty="0">
                <a:latin typeface="Corbel"/>
                <a:cs typeface="Corbel"/>
              </a:rPr>
              <a:t> </a:t>
            </a:r>
            <a:r>
              <a:rPr lang="en-US" sz="1800" dirty="0">
                <a:latin typeface="Corbel"/>
                <a:cs typeface="Corbel"/>
              </a:rPr>
              <a:t>of</a:t>
            </a:r>
            <a:r>
              <a:rPr lang="en-US" sz="1800" spc="-15" dirty="0">
                <a:latin typeface="Corbel"/>
                <a:cs typeface="Corbel"/>
              </a:rPr>
              <a:t> </a:t>
            </a:r>
            <a:r>
              <a:rPr lang="en-US" sz="1800" spc="-10" dirty="0">
                <a:latin typeface="Corbel"/>
                <a:cs typeface="Corbel"/>
              </a:rPr>
              <a:t>the</a:t>
            </a:r>
            <a:r>
              <a:rPr lang="en-US" sz="1800" spc="20" dirty="0">
                <a:latin typeface="Corbel"/>
                <a:cs typeface="Corbel"/>
              </a:rPr>
              <a:t> </a:t>
            </a:r>
            <a:r>
              <a:rPr lang="en-US" sz="1800" spc="-5" dirty="0">
                <a:latin typeface="Corbel"/>
                <a:cs typeface="Corbel"/>
              </a:rPr>
              <a:t>Evaluation</a:t>
            </a:r>
            <a:r>
              <a:rPr lang="en-US" sz="1800" spc="15" dirty="0">
                <a:latin typeface="Corbel"/>
                <a:cs typeface="Corbel"/>
              </a:rPr>
              <a:t> </a:t>
            </a:r>
            <a:r>
              <a:rPr lang="en-US" sz="1800" spc="-5" dirty="0">
                <a:latin typeface="Corbel"/>
                <a:cs typeface="Corbel"/>
              </a:rPr>
              <a:t>Plan,</a:t>
            </a:r>
            <a:r>
              <a:rPr lang="en-US" sz="1800" spc="15" dirty="0">
                <a:latin typeface="Corbel"/>
                <a:cs typeface="Corbel"/>
              </a:rPr>
              <a:t> </a:t>
            </a:r>
            <a:r>
              <a:rPr lang="en-US" sz="1800" spc="-10" dirty="0">
                <a:latin typeface="Corbel"/>
                <a:cs typeface="Corbel"/>
              </a:rPr>
              <a:t>the</a:t>
            </a:r>
            <a:r>
              <a:rPr lang="en-US" sz="1800" spc="5" dirty="0">
                <a:latin typeface="Corbel"/>
                <a:cs typeface="Corbel"/>
              </a:rPr>
              <a:t> </a:t>
            </a:r>
            <a:r>
              <a:rPr lang="en-US" sz="1800" spc="-5" dirty="0">
                <a:latin typeface="Corbel"/>
                <a:cs typeface="Corbel"/>
              </a:rPr>
              <a:t>Logic</a:t>
            </a:r>
            <a:r>
              <a:rPr lang="en-US" sz="1800" spc="5" dirty="0">
                <a:latin typeface="Corbel"/>
                <a:cs typeface="Corbel"/>
              </a:rPr>
              <a:t> </a:t>
            </a:r>
            <a:r>
              <a:rPr lang="en-US" sz="1800" spc="-5" dirty="0">
                <a:latin typeface="Corbel"/>
                <a:cs typeface="Corbel"/>
              </a:rPr>
              <a:t>Model,</a:t>
            </a:r>
            <a:r>
              <a:rPr lang="en-US" sz="1800" spc="10" dirty="0">
                <a:latin typeface="Corbel"/>
                <a:cs typeface="Corbel"/>
              </a:rPr>
              <a:t> </a:t>
            </a:r>
            <a:r>
              <a:rPr lang="en-US" sz="1800" spc="-5" dirty="0">
                <a:latin typeface="Corbel"/>
                <a:cs typeface="Corbel"/>
              </a:rPr>
              <a:t>performance </a:t>
            </a:r>
            <a:r>
              <a:rPr lang="en-US" sz="1800" dirty="0">
                <a:latin typeface="Corbel"/>
                <a:cs typeface="Corbel"/>
              </a:rPr>
              <a:t> measures,</a:t>
            </a:r>
            <a:r>
              <a:rPr lang="en-US" sz="1800" spc="-10" dirty="0">
                <a:latin typeface="Corbel"/>
                <a:cs typeface="Corbel"/>
              </a:rPr>
              <a:t> </a:t>
            </a:r>
            <a:r>
              <a:rPr lang="en-US" sz="1800" dirty="0">
                <a:latin typeface="Corbel"/>
                <a:cs typeface="Corbel"/>
              </a:rPr>
              <a:t>or</a:t>
            </a:r>
            <a:r>
              <a:rPr lang="en-US" sz="1800" spc="-25" dirty="0">
                <a:latin typeface="Corbel"/>
                <a:cs typeface="Corbel"/>
              </a:rPr>
              <a:t> </a:t>
            </a:r>
            <a:r>
              <a:rPr lang="en-US" sz="1800" spc="-10" dirty="0">
                <a:latin typeface="Corbel"/>
                <a:cs typeface="Corbel"/>
              </a:rPr>
              <a:t>the</a:t>
            </a:r>
            <a:r>
              <a:rPr lang="en-US" sz="1800" spc="20" dirty="0">
                <a:latin typeface="Corbel"/>
                <a:cs typeface="Corbel"/>
              </a:rPr>
              <a:t> </a:t>
            </a:r>
            <a:r>
              <a:rPr lang="en-US" sz="1800" spc="-5" dirty="0">
                <a:latin typeface="Corbel"/>
                <a:cs typeface="Corbel"/>
              </a:rPr>
              <a:t>supplementary</a:t>
            </a:r>
            <a:r>
              <a:rPr lang="en-US" sz="1800" dirty="0">
                <a:latin typeface="Corbel"/>
                <a:cs typeface="Corbel"/>
              </a:rPr>
              <a:t> </a:t>
            </a:r>
            <a:r>
              <a:rPr lang="en-US" sz="1800" spc="-5" dirty="0">
                <a:latin typeface="Corbel"/>
                <a:cs typeface="Corbel"/>
              </a:rPr>
              <a:t>materials,</a:t>
            </a:r>
            <a:r>
              <a:rPr lang="en-US" sz="1800" spc="25" dirty="0">
                <a:latin typeface="Corbel"/>
                <a:cs typeface="Corbel"/>
              </a:rPr>
              <a:t> </a:t>
            </a:r>
            <a:r>
              <a:rPr lang="en-US" sz="1800" spc="-5" dirty="0">
                <a:latin typeface="Corbel"/>
                <a:cs typeface="Corbel"/>
              </a:rPr>
              <a:t>if</a:t>
            </a:r>
            <a:r>
              <a:rPr lang="en-US" sz="1800" spc="5" dirty="0">
                <a:latin typeface="Corbel"/>
                <a:cs typeface="Corbel"/>
              </a:rPr>
              <a:t> </a:t>
            </a:r>
            <a:r>
              <a:rPr lang="en-US" sz="1800" spc="-5" dirty="0">
                <a:latin typeface="Corbel"/>
                <a:cs typeface="Corbel"/>
              </a:rPr>
              <a:t>applicable.</a:t>
            </a:r>
            <a:endParaRPr lang="en-US" sz="1800" dirty="0">
              <a:latin typeface="Corbel"/>
              <a:cs typeface="Corbel"/>
            </a:endParaRPr>
          </a:p>
        </p:txBody>
      </p:sp>
    </p:spTree>
    <p:extLst>
      <p:ext uri="{BB962C8B-B14F-4D97-AF65-F5344CB8AC3E}">
        <p14:creationId xmlns:p14="http://schemas.microsoft.com/office/powerpoint/2010/main" val="38348415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914400" y="381000"/>
            <a:ext cx="5334000" cy="750887"/>
          </a:xfrm>
          <a:prstGeom prst="rect">
            <a:avLst/>
          </a:prstGeom>
        </p:spPr>
        <p:txBody>
          <a:bodyPr vert="horz" wrap="square" lIns="0" tIns="12065" rIns="0" bIns="0" rtlCol="0">
            <a:spAutoFit/>
          </a:bodyPr>
          <a:lstStyle/>
          <a:p>
            <a:pPr marL="12700">
              <a:lnSpc>
                <a:spcPct val="100000"/>
              </a:lnSpc>
              <a:spcBef>
                <a:spcPts val="95"/>
              </a:spcBef>
            </a:pPr>
            <a:r>
              <a:rPr spc="-5" dirty="0"/>
              <a:t>Page</a:t>
            </a:r>
            <a:r>
              <a:rPr spc="-65" dirty="0"/>
              <a:t> </a:t>
            </a:r>
            <a:r>
              <a:rPr spc="-5" dirty="0"/>
              <a:t>Limitations</a:t>
            </a:r>
          </a:p>
        </p:txBody>
      </p:sp>
      <p:sp>
        <p:nvSpPr>
          <p:cNvPr id="3" name="object 3"/>
          <p:cNvSpPr txBox="1"/>
          <p:nvPr/>
        </p:nvSpPr>
        <p:spPr>
          <a:xfrm>
            <a:off x="571500" y="1524000"/>
            <a:ext cx="8001000" cy="4332596"/>
          </a:xfrm>
          <a:prstGeom prst="rect">
            <a:avLst/>
          </a:prstGeom>
        </p:spPr>
        <p:txBody>
          <a:bodyPr vert="horz" wrap="square" lIns="0" tIns="13335" rIns="0" bIns="0" rtlCol="0">
            <a:spAutoFit/>
          </a:bodyPr>
          <a:lstStyle/>
          <a:p>
            <a:pPr marL="299085" indent="-287020">
              <a:lnSpc>
                <a:spcPct val="100000"/>
              </a:lnSpc>
              <a:spcBef>
                <a:spcPts val="105"/>
              </a:spcBef>
              <a:buClr>
                <a:srgbClr val="8D1414"/>
              </a:buClr>
              <a:buSzPct val="144444"/>
              <a:buFont typeface="Arial"/>
              <a:buChar char="•"/>
              <a:tabLst>
                <a:tab pos="299720" algn="l"/>
              </a:tabLst>
            </a:pPr>
            <a:r>
              <a:rPr lang="en-US" sz="2400" b="1" spc="-5" dirty="0">
                <a:latin typeface="Corbel"/>
                <a:cs typeface="Corbel"/>
              </a:rPr>
              <a:t>LOGIC</a:t>
            </a:r>
            <a:r>
              <a:rPr lang="en-US" sz="2400" b="1" spc="-20" dirty="0">
                <a:latin typeface="Corbel"/>
                <a:cs typeface="Corbel"/>
              </a:rPr>
              <a:t> </a:t>
            </a:r>
            <a:r>
              <a:rPr lang="en-US" sz="2400" b="1" spc="-5" dirty="0">
                <a:latin typeface="Corbel"/>
                <a:cs typeface="Corbel"/>
              </a:rPr>
              <a:t>MODEL</a:t>
            </a:r>
            <a:br>
              <a:rPr lang="en-US" sz="2250" b="1" dirty="0">
                <a:latin typeface="Corbel"/>
                <a:cs typeface="Corbel"/>
              </a:rPr>
            </a:br>
            <a:r>
              <a:rPr sz="2250" spc="-5" dirty="0">
                <a:latin typeface="Corbel"/>
                <a:cs typeface="Corbel"/>
              </a:rPr>
              <a:t>The </a:t>
            </a:r>
            <a:r>
              <a:rPr sz="2250" dirty="0">
                <a:latin typeface="Corbel"/>
                <a:cs typeface="Corbel"/>
              </a:rPr>
              <a:t>Logic Model may </a:t>
            </a:r>
            <a:r>
              <a:rPr sz="2250" spc="-5" dirty="0">
                <a:latin typeface="Corbel"/>
                <a:cs typeface="Corbel"/>
              </a:rPr>
              <a:t>not </a:t>
            </a:r>
            <a:r>
              <a:rPr sz="2250" spc="5" dirty="0">
                <a:latin typeface="Corbel"/>
                <a:cs typeface="Corbel"/>
              </a:rPr>
              <a:t>exceed </a:t>
            </a:r>
            <a:r>
              <a:rPr sz="2250" u="heavy" spc="-5" dirty="0">
                <a:uFill>
                  <a:solidFill>
                    <a:srgbClr val="000000"/>
                  </a:solidFill>
                </a:uFill>
                <a:latin typeface="Corbel"/>
                <a:cs typeface="Corbel"/>
              </a:rPr>
              <a:t>three </a:t>
            </a:r>
            <a:r>
              <a:rPr sz="2250" u="heavy" dirty="0">
                <a:uFill>
                  <a:solidFill>
                    <a:srgbClr val="000000"/>
                  </a:solidFill>
                </a:uFill>
                <a:latin typeface="Corbel"/>
                <a:cs typeface="Corbel"/>
              </a:rPr>
              <a:t>pages </a:t>
            </a:r>
            <a:r>
              <a:rPr sz="2250" dirty="0">
                <a:latin typeface="Corbel"/>
                <a:cs typeface="Corbel"/>
              </a:rPr>
              <a:t>when printed with </a:t>
            </a:r>
            <a:r>
              <a:rPr sz="2250" spc="-440" dirty="0">
                <a:latin typeface="Corbel"/>
                <a:cs typeface="Corbel"/>
              </a:rPr>
              <a:t> </a:t>
            </a:r>
            <a:r>
              <a:rPr sz="2250" spc="-5" dirty="0">
                <a:latin typeface="Corbel"/>
                <a:cs typeface="Corbel"/>
              </a:rPr>
              <a:t>the </a:t>
            </a:r>
            <a:r>
              <a:rPr sz="2250" dirty="0">
                <a:latin typeface="Corbel"/>
                <a:cs typeface="Corbel"/>
              </a:rPr>
              <a:t>application</a:t>
            </a:r>
            <a:r>
              <a:rPr sz="2250" spc="-20" dirty="0">
                <a:latin typeface="Corbel"/>
                <a:cs typeface="Corbel"/>
              </a:rPr>
              <a:t> </a:t>
            </a:r>
            <a:r>
              <a:rPr sz="2250" dirty="0">
                <a:latin typeface="Corbel"/>
                <a:cs typeface="Corbel"/>
              </a:rPr>
              <a:t>from</a:t>
            </a:r>
            <a:r>
              <a:rPr sz="2250" spc="-30" dirty="0">
                <a:latin typeface="Corbel"/>
                <a:cs typeface="Corbel"/>
              </a:rPr>
              <a:t> </a:t>
            </a:r>
            <a:r>
              <a:rPr sz="2250" spc="-5" dirty="0">
                <a:latin typeface="Corbel"/>
                <a:cs typeface="Corbel"/>
              </a:rPr>
              <a:t>the </a:t>
            </a:r>
            <a:r>
              <a:rPr sz="2250" spc="-10" dirty="0">
                <a:latin typeface="Corbel"/>
                <a:cs typeface="Corbel"/>
              </a:rPr>
              <a:t>“Review” </a:t>
            </a:r>
            <a:r>
              <a:rPr sz="2250" spc="-5" dirty="0">
                <a:latin typeface="Corbel"/>
                <a:cs typeface="Corbel"/>
              </a:rPr>
              <a:t>tab</a:t>
            </a:r>
            <a:r>
              <a:rPr sz="2250" spc="-30" dirty="0">
                <a:latin typeface="Corbel"/>
                <a:cs typeface="Corbel"/>
              </a:rPr>
              <a:t> </a:t>
            </a:r>
            <a:r>
              <a:rPr sz="2250" dirty="0">
                <a:latin typeface="Corbel"/>
                <a:cs typeface="Corbel"/>
              </a:rPr>
              <a:t>in</a:t>
            </a:r>
            <a:r>
              <a:rPr sz="2250" spc="-10" dirty="0">
                <a:latin typeface="Corbel"/>
                <a:cs typeface="Corbel"/>
              </a:rPr>
              <a:t> </a:t>
            </a:r>
            <a:r>
              <a:rPr sz="2250" dirty="0">
                <a:latin typeface="Corbel"/>
                <a:cs typeface="Corbel"/>
              </a:rPr>
              <a:t>eGrants.</a:t>
            </a:r>
          </a:p>
          <a:p>
            <a:pPr marL="12065" marR="5080">
              <a:lnSpc>
                <a:spcPct val="100000"/>
              </a:lnSpc>
              <a:spcBef>
                <a:spcPts val="1140"/>
              </a:spcBef>
              <a:buClr>
                <a:srgbClr val="8D1414"/>
              </a:buClr>
              <a:buSzPct val="144444"/>
              <a:tabLst>
                <a:tab pos="299720" algn="l"/>
              </a:tabLst>
            </a:pPr>
            <a:r>
              <a:rPr sz="2250" b="1" spc="-5" dirty="0">
                <a:latin typeface="Corbel"/>
                <a:cs typeface="Corbel"/>
              </a:rPr>
              <a:t>Please note the length </a:t>
            </a:r>
            <a:r>
              <a:rPr sz="2250" b="1" dirty="0">
                <a:latin typeface="Corbel"/>
                <a:cs typeface="Corbel"/>
              </a:rPr>
              <a:t>of a </a:t>
            </a:r>
            <a:r>
              <a:rPr sz="2250" b="1" spc="-5" dirty="0">
                <a:latin typeface="Corbel"/>
                <a:cs typeface="Corbel"/>
              </a:rPr>
              <a:t>document </a:t>
            </a:r>
            <a:r>
              <a:rPr sz="2250" b="1" dirty="0">
                <a:latin typeface="Corbel"/>
                <a:cs typeface="Corbel"/>
              </a:rPr>
              <a:t>in word processing </a:t>
            </a:r>
            <a:r>
              <a:rPr sz="2250" b="1" spc="5" dirty="0">
                <a:latin typeface="Corbel"/>
                <a:cs typeface="Corbel"/>
              </a:rPr>
              <a:t> </a:t>
            </a:r>
            <a:r>
              <a:rPr sz="2250" b="1" dirty="0">
                <a:latin typeface="Corbel"/>
                <a:cs typeface="Corbel"/>
              </a:rPr>
              <a:t>software may be different than what </a:t>
            </a:r>
            <a:r>
              <a:rPr sz="2250" b="1" spc="-5" dirty="0">
                <a:latin typeface="Corbel"/>
                <a:cs typeface="Corbel"/>
              </a:rPr>
              <a:t>will </a:t>
            </a:r>
            <a:r>
              <a:rPr sz="2250" b="1" dirty="0">
                <a:latin typeface="Corbel"/>
                <a:cs typeface="Corbel"/>
              </a:rPr>
              <a:t>print </a:t>
            </a:r>
            <a:r>
              <a:rPr sz="2250" b="1" spc="-5" dirty="0">
                <a:latin typeface="Corbel"/>
                <a:cs typeface="Corbel"/>
              </a:rPr>
              <a:t>out </a:t>
            </a:r>
            <a:r>
              <a:rPr sz="2250" b="1" dirty="0">
                <a:latin typeface="Corbel"/>
                <a:cs typeface="Corbel"/>
              </a:rPr>
              <a:t>in </a:t>
            </a:r>
            <a:r>
              <a:rPr sz="2250" b="1" spc="-5" dirty="0">
                <a:latin typeface="Corbel"/>
                <a:cs typeface="Corbel"/>
              </a:rPr>
              <a:t>the </a:t>
            </a:r>
            <a:r>
              <a:rPr sz="2250" b="1" dirty="0">
                <a:latin typeface="Corbel"/>
                <a:cs typeface="Corbel"/>
              </a:rPr>
              <a:t> </a:t>
            </a:r>
            <a:r>
              <a:rPr lang="en-US" sz="2250" b="1" spc="-20" dirty="0">
                <a:latin typeface="Corbel"/>
                <a:cs typeface="Corbel"/>
              </a:rPr>
              <a:t>AmeriCorps' </a:t>
            </a:r>
            <a:r>
              <a:rPr sz="2250" b="1" dirty="0">
                <a:latin typeface="Corbel"/>
                <a:cs typeface="Corbel"/>
              </a:rPr>
              <a:t>web-based system. </a:t>
            </a:r>
            <a:r>
              <a:rPr sz="2250" spc="-5" dirty="0">
                <a:latin typeface="Corbel"/>
                <a:cs typeface="Corbel"/>
              </a:rPr>
              <a:t>Reviewers </a:t>
            </a:r>
            <a:r>
              <a:rPr sz="2250" dirty="0">
                <a:latin typeface="Corbel"/>
                <a:cs typeface="Corbel"/>
              </a:rPr>
              <a:t>will </a:t>
            </a:r>
            <a:r>
              <a:rPr sz="2250" spc="-5" dirty="0">
                <a:latin typeface="Corbel"/>
                <a:cs typeface="Corbel"/>
              </a:rPr>
              <a:t>not </a:t>
            </a:r>
            <a:r>
              <a:rPr sz="2250" dirty="0">
                <a:latin typeface="Corbel"/>
                <a:cs typeface="Corbel"/>
              </a:rPr>
              <a:t>consider </a:t>
            </a:r>
            <a:r>
              <a:rPr sz="2250" spc="-5" dirty="0">
                <a:latin typeface="Corbel"/>
                <a:cs typeface="Corbel"/>
              </a:rPr>
              <a:t>any </a:t>
            </a:r>
            <a:r>
              <a:rPr sz="2250" dirty="0">
                <a:latin typeface="Corbel"/>
                <a:cs typeface="Corbel"/>
              </a:rPr>
              <a:t>submitted material </a:t>
            </a:r>
            <a:r>
              <a:rPr sz="2250" spc="-5" dirty="0">
                <a:latin typeface="Corbel"/>
                <a:cs typeface="Corbel"/>
              </a:rPr>
              <a:t>that </a:t>
            </a:r>
            <a:r>
              <a:rPr sz="2250" spc="5" dirty="0">
                <a:latin typeface="Corbel"/>
                <a:cs typeface="Corbel"/>
              </a:rPr>
              <a:t>exceeds </a:t>
            </a:r>
            <a:r>
              <a:rPr sz="2250" spc="-5" dirty="0">
                <a:latin typeface="Corbel"/>
                <a:cs typeface="Corbel"/>
              </a:rPr>
              <a:t>the </a:t>
            </a:r>
            <a:r>
              <a:rPr sz="2250" dirty="0">
                <a:latin typeface="Corbel"/>
                <a:cs typeface="Corbel"/>
              </a:rPr>
              <a:t>page limits in </a:t>
            </a:r>
            <a:r>
              <a:rPr sz="2250" spc="-5" dirty="0">
                <a:latin typeface="Corbel"/>
                <a:cs typeface="Corbel"/>
              </a:rPr>
              <a:t>the </a:t>
            </a:r>
            <a:r>
              <a:rPr sz="2250" dirty="0">
                <a:latin typeface="Corbel"/>
                <a:cs typeface="Corbel"/>
              </a:rPr>
              <a:t>printed report, </a:t>
            </a:r>
            <a:r>
              <a:rPr sz="2250" spc="-5" dirty="0">
                <a:latin typeface="Corbel"/>
                <a:cs typeface="Corbel"/>
              </a:rPr>
              <a:t>also, </a:t>
            </a:r>
            <a:r>
              <a:rPr sz="2250" b="1" spc="-5" dirty="0">
                <a:solidFill>
                  <a:srgbClr val="BB1C1C"/>
                </a:solidFill>
                <a:latin typeface="Corbel"/>
                <a:cs typeface="Corbel"/>
              </a:rPr>
              <a:t>note </a:t>
            </a:r>
            <a:r>
              <a:rPr sz="2250" b="1" dirty="0">
                <a:solidFill>
                  <a:srgbClr val="BB1C1C"/>
                </a:solidFill>
                <a:latin typeface="Corbel"/>
                <a:cs typeface="Corbel"/>
              </a:rPr>
              <a:t>that </a:t>
            </a:r>
            <a:r>
              <a:rPr sz="2250" b="1" spc="-5" dirty="0">
                <a:solidFill>
                  <a:srgbClr val="BB1C1C"/>
                </a:solidFill>
                <a:latin typeface="Corbel"/>
                <a:cs typeface="Corbel"/>
              </a:rPr>
              <a:t>the </a:t>
            </a:r>
            <a:r>
              <a:rPr sz="2250" b="1" dirty="0">
                <a:solidFill>
                  <a:srgbClr val="BB1C1C"/>
                </a:solidFill>
                <a:latin typeface="Corbel"/>
                <a:cs typeface="Corbel"/>
              </a:rPr>
              <a:t>system </a:t>
            </a:r>
            <a:r>
              <a:rPr sz="2250" b="1" spc="-5" dirty="0">
                <a:solidFill>
                  <a:srgbClr val="BB1C1C"/>
                </a:solidFill>
                <a:latin typeface="Corbel"/>
                <a:cs typeface="Corbel"/>
              </a:rPr>
              <a:t>will not prevent </a:t>
            </a:r>
            <a:r>
              <a:rPr sz="2250" b="1" dirty="0">
                <a:solidFill>
                  <a:srgbClr val="BB1C1C"/>
                </a:solidFill>
                <a:latin typeface="Corbel"/>
                <a:cs typeface="Corbel"/>
              </a:rPr>
              <a:t>an </a:t>
            </a:r>
            <a:r>
              <a:rPr sz="2250" b="1" spc="-5" dirty="0">
                <a:solidFill>
                  <a:srgbClr val="BB1C1C"/>
                </a:solidFill>
                <a:latin typeface="Corbel"/>
                <a:cs typeface="Corbel"/>
              </a:rPr>
              <a:t>applicant </a:t>
            </a:r>
            <a:r>
              <a:rPr sz="2250" b="1" spc="-450" dirty="0">
                <a:solidFill>
                  <a:srgbClr val="BB1C1C"/>
                </a:solidFill>
                <a:latin typeface="Corbel"/>
                <a:cs typeface="Corbel"/>
              </a:rPr>
              <a:t> </a:t>
            </a:r>
            <a:r>
              <a:rPr sz="2250" b="1" dirty="0">
                <a:solidFill>
                  <a:srgbClr val="BB1C1C"/>
                </a:solidFill>
                <a:latin typeface="Corbel"/>
                <a:cs typeface="Corbel"/>
              </a:rPr>
              <a:t>from </a:t>
            </a:r>
            <a:r>
              <a:rPr sz="2250" b="1" spc="-5" dirty="0">
                <a:solidFill>
                  <a:srgbClr val="BB1C1C"/>
                </a:solidFill>
                <a:latin typeface="Corbel"/>
                <a:cs typeface="Corbel"/>
              </a:rPr>
              <a:t>entering </a:t>
            </a:r>
            <a:r>
              <a:rPr sz="2250" b="1" dirty="0">
                <a:solidFill>
                  <a:srgbClr val="BB1C1C"/>
                </a:solidFill>
                <a:latin typeface="Corbel"/>
                <a:cs typeface="Corbel"/>
              </a:rPr>
              <a:t>text that </a:t>
            </a:r>
            <a:r>
              <a:rPr sz="2250" b="1" spc="-5" dirty="0">
                <a:solidFill>
                  <a:srgbClr val="BB1C1C"/>
                </a:solidFill>
                <a:latin typeface="Corbel"/>
                <a:cs typeface="Corbel"/>
              </a:rPr>
              <a:t>will </a:t>
            </a:r>
            <a:r>
              <a:rPr sz="2250" b="1" spc="-10" dirty="0">
                <a:solidFill>
                  <a:srgbClr val="BB1C1C"/>
                </a:solidFill>
                <a:latin typeface="Corbel"/>
                <a:cs typeface="Corbel"/>
              </a:rPr>
              <a:t>exceed </a:t>
            </a:r>
            <a:r>
              <a:rPr sz="2250" b="1" dirty="0">
                <a:solidFill>
                  <a:srgbClr val="BB1C1C"/>
                </a:solidFill>
                <a:latin typeface="Corbel"/>
                <a:cs typeface="Corbel"/>
              </a:rPr>
              <a:t>page </a:t>
            </a:r>
            <a:r>
              <a:rPr sz="2250" b="1" spc="-5" dirty="0">
                <a:solidFill>
                  <a:srgbClr val="BB1C1C"/>
                </a:solidFill>
                <a:latin typeface="Corbel"/>
                <a:cs typeface="Corbel"/>
              </a:rPr>
              <a:t>limitations. </a:t>
            </a:r>
            <a:br>
              <a:rPr lang="en-US" sz="2250" b="1" spc="-5" dirty="0">
                <a:solidFill>
                  <a:srgbClr val="BB1C1C"/>
                </a:solidFill>
                <a:latin typeface="Corbel"/>
                <a:cs typeface="Corbel"/>
              </a:rPr>
            </a:br>
            <a:br>
              <a:rPr lang="en-US" sz="2250" b="1" spc="-5" dirty="0">
                <a:solidFill>
                  <a:srgbClr val="BB1C1C"/>
                </a:solidFill>
                <a:latin typeface="Corbel"/>
                <a:cs typeface="Corbel"/>
              </a:rPr>
            </a:br>
            <a:r>
              <a:rPr sz="2250" dirty="0">
                <a:latin typeface="Corbel"/>
                <a:cs typeface="Corbel"/>
              </a:rPr>
              <a:t>This</a:t>
            </a:r>
            <a:r>
              <a:rPr sz="2250" spc="5" dirty="0">
                <a:latin typeface="Corbel"/>
                <a:cs typeface="Corbel"/>
              </a:rPr>
              <a:t> </a:t>
            </a:r>
            <a:r>
              <a:rPr sz="2250" dirty="0">
                <a:latin typeface="Corbel"/>
                <a:cs typeface="Corbel"/>
              </a:rPr>
              <a:t>applies to both </a:t>
            </a:r>
            <a:r>
              <a:rPr sz="2250" spc="-5" dirty="0">
                <a:latin typeface="Corbel"/>
                <a:cs typeface="Corbel"/>
              </a:rPr>
              <a:t>the </a:t>
            </a:r>
            <a:r>
              <a:rPr sz="2250" dirty="0">
                <a:latin typeface="Corbel"/>
                <a:cs typeface="Corbel"/>
              </a:rPr>
              <a:t>application page limit </a:t>
            </a:r>
            <a:r>
              <a:rPr sz="2250" spc="-5" dirty="0">
                <a:latin typeface="Corbel"/>
                <a:cs typeface="Corbel"/>
              </a:rPr>
              <a:t>and the </a:t>
            </a:r>
            <a:r>
              <a:rPr sz="2250" dirty="0">
                <a:latin typeface="Corbel"/>
                <a:cs typeface="Corbel"/>
              </a:rPr>
              <a:t>Logic </a:t>
            </a:r>
            <a:r>
              <a:rPr sz="2250" spc="5" dirty="0">
                <a:latin typeface="Corbel"/>
                <a:cs typeface="Corbel"/>
              </a:rPr>
              <a:t>Model</a:t>
            </a:r>
            <a:r>
              <a:rPr sz="2250" spc="10" dirty="0">
                <a:latin typeface="Corbel"/>
                <a:cs typeface="Corbel"/>
              </a:rPr>
              <a:t> </a:t>
            </a:r>
            <a:r>
              <a:rPr sz="2250" dirty="0">
                <a:latin typeface="Corbel"/>
                <a:cs typeface="Corbel"/>
              </a:rPr>
              <a:t>page</a:t>
            </a:r>
            <a:r>
              <a:rPr sz="2250" spc="-5" dirty="0">
                <a:latin typeface="Corbel"/>
                <a:cs typeface="Corbel"/>
              </a:rPr>
              <a:t> </a:t>
            </a:r>
            <a:r>
              <a:rPr sz="2250" dirty="0">
                <a:latin typeface="Corbel"/>
                <a:cs typeface="Corbel"/>
              </a:rPr>
              <a:t>limit.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7FCE960-6D67-413E-B73F-07B9C12DB5CB}"/>
              </a:ext>
            </a:extLst>
          </p:cNvPr>
          <p:cNvSpPr txBox="1"/>
          <p:nvPr/>
        </p:nvSpPr>
        <p:spPr>
          <a:xfrm>
            <a:off x="381000" y="228600"/>
            <a:ext cx="4572000" cy="830997"/>
          </a:xfrm>
          <a:prstGeom prst="rect">
            <a:avLst/>
          </a:prstGeom>
          <a:noFill/>
        </p:spPr>
        <p:txBody>
          <a:bodyPr wrap="square">
            <a:spAutoFit/>
          </a:bodyPr>
          <a:lstStyle/>
          <a:p>
            <a:r>
              <a:rPr kumimoji="0" lang="en-US" sz="4800" b="0" i="0" u="none" strike="noStrike" kern="1200" cap="none" spc="-5" normalizeH="0" baseline="0" noProof="0">
                <a:ln>
                  <a:noFill/>
                </a:ln>
                <a:solidFill>
                  <a:srgbClr val="000000">
                    <a:lumMod val="75000"/>
                    <a:lumOff val="25000"/>
                  </a:srgbClr>
                </a:solidFill>
                <a:effectLst/>
                <a:uLnTx/>
                <a:uFillTx/>
                <a:latin typeface="Calibri Light" panose="020F0302020204030204"/>
                <a:ea typeface="+mj-ea"/>
                <a:cs typeface="+mj-cs"/>
              </a:rPr>
              <a:t>Funding</a:t>
            </a:r>
            <a:r>
              <a:rPr kumimoji="0" lang="en-US" sz="4800" b="0" i="0" u="none" strike="noStrike" kern="1200" cap="none" spc="-70" normalizeH="0" baseline="0" noProof="0">
                <a:ln>
                  <a:noFill/>
                </a:ln>
                <a:solidFill>
                  <a:srgbClr val="000000">
                    <a:lumMod val="75000"/>
                    <a:lumOff val="25000"/>
                  </a:srgbClr>
                </a:solidFill>
                <a:effectLst/>
                <a:uLnTx/>
                <a:uFillTx/>
                <a:latin typeface="Calibri Light" panose="020F0302020204030204"/>
                <a:ea typeface="+mj-ea"/>
                <a:cs typeface="+mj-cs"/>
              </a:rPr>
              <a:t> </a:t>
            </a:r>
            <a:r>
              <a:rPr kumimoji="0" lang="en-US" sz="4800" b="0" i="0" u="none" strike="noStrike" kern="1200" cap="none" spc="-35" normalizeH="0" baseline="0" noProof="0">
                <a:ln>
                  <a:noFill/>
                </a:ln>
                <a:solidFill>
                  <a:srgbClr val="000000">
                    <a:lumMod val="75000"/>
                    <a:lumOff val="25000"/>
                  </a:srgbClr>
                </a:solidFill>
                <a:effectLst/>
                <a:uLnTx/>
                <a:uFillTx/>
                <a:latin typeface="Calibri Light" panose="020F0302020204030204"/>
                <a:ea typeface="+mj-ea"/>
                <a:cs typeface="+mj-cs"/>
              </a:rPr>
              <a:t>Period</a:t>
            </a:r>
            <a:endParaRPr lang="en-US" dirty="0"/>
          </a:p>
        </p:txBody>
      </p:sp>
      <p:sp>
        <p:nvSpPr>
          <p:cNvPr id="7" name="TextBox 6">
            <a:extLst>
              <a:ext uri="{FF2B5EF4-FFF2-40B4-BE49-F238E27FC236}">
                <a16:creationId xmlns:a16="http://schemas.microsoft.com/office/drawing/2014/main" id="{9CBA4091-8FD4-43FF-9056-DD93BF65409E}"/>
              </a:ext>
            </a:extLst>
          </p:cNvPr>
          <p:cNvSpPr txBox="1"/>
          <p:nvPr/>
        </p:nvSpPr>
        <p:spPr>
          <a:xfrm>
            <a:off x="152400" y="1219200"/>
            <a:ext cx="8610600" cy="2610971"/>
          </a:xfrm>
          <a:prstGeom prst="rect">
            <a:avLst/>
          </a:prstGeom>
          <a:noFill/>
        </p:spPr>
        <p:txBody>
          <a:bodyPr wrap="square">
            <a:spAutoFit/>
          </a:bodyPr>
          <a:lstStyle/>
          <a:p>
            <a:pPr marL="12065" marR="5080" algn="just">
              <a:lnSpc>
                <a:spcPct val="100000"/>
              </a:lnSpc>
              <a:spcBef>
                <a:spcPts val="100"/>
              </a:spcBef>
              <a:buClr>
                <a:srgbClr val="8D1414"/>
              </a:buClr>
              <a:buSzPct val="143750"/>
              <a:tabLst>
                <a:tab pos="299720" algn="l"/>
              </a:tabLst>
            </a:pPr>
            <a:r>
              <a:rPr lang="en-US" sz="2400" b="1" spc="-5">
                <a:latin typeface="Corbel"/>
                <a:cs typeface="Corbel"/>
              </a:rPr>
              <a:t>F</a:t>
            </a:r>
            <a:r>
              <a:rPr lang="en-US" sz="2400" b="1">
                <a:latin typeface="Corbel"/>
                <a:cs typeface="Corbel"/>
              </a:rPr>
              <a:t>or</a:t>
            </a:r>
            <a:r>
              <a:rPr lang="en-US" sz="2400" b="1" spc="-5">
                <a:latin typeface="Corbel"/>
                <a:cs typeface="Corbel"/>
              </a:rPr>
              <a:t> </a:t>
            </a:r>
            <a:r>
              <a:rPr lang="en-US" sz="2400" b="1" spc="5">
                <a:latin typeface="Corbel"/>
                <a:cs typeface="Corbel"/>
              </a:rPr>
              <a:t>Ne</a:t>
            </a:r>
            <a:r>
              <a:rPr lang="en-US" sz="2400" b="1">
                <a:latin typeface="Corbel"/>
                <a:cs typeface="Corbel"/>
              </a:rPr>
              <a:t>w</a:t>
            </a:r>
            <a:r>
              <a:rPr lang="en-US" sz="2400" b="1" spc="-5">
                <a:latin typeface="Corbel"/>
                <a:cs typeface="Corbel"/>
              </a:rPr>
              <a:t> </a:t>
            </a:r>
            <a:r>
              <a:rPr lang="en-US" sz="2400" b="1">
                <a:latin typeface="Corbel"/>
                <a:cs typeface="Corbel"/>
              </a:rPr>
              <a:t>and </a:t>
            </a:r>
            <a:r>
              <a:rPr lang="en-US" sz="2400" b="1" spc="-45">
                <a:latin typeface="Corbel"/>
                <a:cs typeface="Corbel"/>
              </a:rPr>
              <a:t>R</a:t>
            </a:r>
            <a:r>
              <a:rPr lang="en-US" sz="2400" b="1" spc="5">
                <a:latin typeface="Corbel"/>
                <a:cs typeface="Corbel"/>
              </a:rPr>
              <a:t>e</a:t>
            </a:r>
            <a:r>
              <a:rPr lang="en-US" sz="2400" b="1" spc="-5">
                <a:latin typeface="Corbel"/>
                <a:cs typeface="Corbel"/>
              </a:rPr>
              <a:t>c</a:t>
            </a:r>
            <a:r>
              <a:rPr lang="en-US" sz="2400" b="1">
                <a:latin typeface="Corbel"/>
                <a:cs typeface="Corbel"/>
              </a:rPr>
              <a:t>o</a:t>
            </a:r>
            <a:r>
              <a:rPr lang="en-US" sz="2400" b="1" spc="-5">
                <a:latin typeface="Corbel"/>
                <a:cs typeface="Corbel"/>
              </a:rPr>
              <a:t>m</a:t>
            </a:r>
            <a:r>
              <a:rPr lang="en-US" sz="2400" b="1">
                <a:latin typeface="Corbel"/>
                <a:cs typeface="Corbel"/>
              </a:rPr>
              <a:t>p</a:t>
            </a:r>
            <a:r>
              <a:rPr lang="en-US" sz="2400" b="1" spc="5">
                <a:latin typeface="Corbel"/>
                <a:cs typeface="Corbel"/>
              </a:rPr>
              <a:t>e</a:t>
            </a:r>
            <a:r>
              <a:rPr lang="en-US" sz="2400" b="1">
                <a:latin typeface="Corbel"/>
                <a:cs typeface="Corbel"/>
              </a:rPr>
              <a:t>ting</a:t>
            </a:r>
            <a:r>
              <a:rPr lang="en-US" sz="2400" b="1" spc="10">
                <a:latin typeface="Corbel"/>
                <a:cs typeface="Corbel"/>
              </a:rPr>
              <a:t> </a:t>
            </a:r>
            <a:r>
              <a:rPr lang="en-US" sz="2400" b="1">
                <a:latin typeface="Corbel"/>
                <a:cs typeface="Corbel"/>
              </a:rPr>
              <a:t>app</a:t>
            </a:r>
            <a:r>
              <a:rPr lang="en-US" sz="2400" b="1" spc="-5">
                <a:latin typeface="Corbel"/>
                <a:cs typeface="Corbel"/>
              </a:rPr>
              <a:t>l</a:t>
            </a:r>
            <a:r>
              <a:rPr lang="en-US" sz="2400" b="1">
                <a:latin typeface="Corbel"/>
                <a:cs typeface="Corbel"/>
              </a:rPr>
              <a:t>i</a:t>
            </a:r>
            <a:r>
              <a:rPr lang="en-US" sz="2400" b="1" spc="-5">
                <a:latin typeface="Corbel"/>
                <a:cs typeface="Corbel"/>
              </a:rPr>
              <a:t>c</a:t>
            </a:r>
            <a:r>
              <a:rPr lang="en-US" sz="2400" b="1">
                <a:latin typeface="Corbel"/>
                <a:cs typeface="Corbel"/>
              </a:rPr>
              <a:t>ants,</a:t>
            </a:r>
            <a:r>
              <a:rPr lang="en-US" sz="2400" b="1" spc="35">
                <a:latin typeface="Corbel"/>
                <a:cs typeface="Corbel"/>
              </a:rPr>
              <a:t> </a:t>
            </a:r>
            <a:r>
              <a:rPr lang="en-US" sz="2400" b="1">
                <a:latin typeface="Corbel"/>
                <a:cs typeface="Corbel"/>
              </a:rPr>
              <a:t>this</a:t>
            </a:r>
            <a:r>
              <a:rPr lang="en-US" sz="2400" b="1" spc="-15">
                <a:latin typeface="Corbel"/>
                <a:cs typeface="Corbel"/>
              </a:rPr>
              <a:t> </a:t>
            </a:r>
            <a:r>
              <a:rPr lang="en-US" sz="2400" b="1">
                <a:latin typeface="Corbel"/>
                <a:cs typeface="Corbel"/>
              </a:rPr>
              <a:t>is</a:t>
            </a:r>
            <a:r>
              <a:rPr lang="en-US" sz="2400" b="1" spc="-265">
                <a:latin typeface="Corbel"/>
                <a:cs typeface="Corbel"/>
              </a:rPr>
              <a:t> </a:t>
            </a:r>
            <a:r>
              <a:rPr lang="en-US" sz="2400" b="1" spc="-195">
                <a:latin typeface="Corbel"/>
                <a:cs typeface="Corbel"/>
              </a:rPr>
              <a:t>Y</a:t>
            </a:r>
            <a:r>
              <a:rPr lang="en-US" sz="2400" b="1" spc="5">
                <a:latin typeface="Corbel"/>
                <a:cs typeface="Corbel"/>
              </a:rPr>
              <a:t>e</a:t>
            </a:r>
            <a:r>
              <a:rPr lang="en-US" sz="2400" b="1">
                <a:latin typeface="Corbel"/>
                <a:cs typeface="Corbel"/>
              </a:rPr>
              <a:t>ar</a:t>
            </a:r>
            <a:r>
              <a:rPr lang="en-US" sz="2400" b="1" spc="-5">
                <a:latin typeface="Corbel"/>
                <a:cs typeface="Corbel"/>
              </a:rPr>
              <a:t> </a:t>
            </a:r>
            <a:r>
              <a:rPr lang="en-US" sz="2400" b="1">
                <a:latin typeface="Corbel"/>
                <a:cs typeface="Corbel"/>
              </a:rPr>
              <a:t>1</a:t>
            </a:r>
            <a:r>
              <a:rPr lang="en-US" sz="2400" b="1" spc="10">
                <a:latin typeface="Corbel"/>
                <a:cs typeface="Corbel"/>
              </a:rPr>
              <a:t> </a:t>
            </a:r>
            <a:r>
              <a:rPr lang="en-US" sz="2400" b="1">
                <a:latin typeface="Corbel"/>
                <a:cs typeface="Corbel"/>
              </a:rPr>
              <a:t>of 3 of a </a:t>
            </a:r>
            <a:r>
              <a:rPr lang="en-US" sz="2400" b="1" spc="-5">
                <a:latin typeface="Corbel"/>
                <a:cs typeface="Corbel"/>
              </a:rPr>
              <a:t>multi-year </a:t>
            </a:r>
            <a:r>
              <a:rPr lang="en-US" sz="2400" b="1">
                <a:latin typeface="Corbel"/>
                <a:cs typeface="Corbel"/>
              </a:rPr>
              <a:t>grant period </a:t>
            </a:r>
            <a:r>
              <a:rPr lang="en-US" sz="2400" b="1" spc="-5">
                <a:latin typeface="Corbel"/>
                <a:cs typeface="Corbel"/>
              </a:rPr>
              <a:t>covering </a:t>
            </a:r>
            <a:r>
              <a:rPr lang="en-US" sz="2400" b="1">
                <a:latin typeface="Corbel"/>
                <a:cs typeface="Corbel"/>
              </a:rPr>
              <a:t>the </a:t>
            </a:r>
            <a:r>
              <a:rPr lang="en-US" sz="2400" b="1" spc="-5">
                <a:latin typeface="Corbel"/>
                <a:cs typeface="Corbel"/>
              </a:rPr>
              <a:t>following </a:t>
            </a:r>
            <a:r>
              <a:rPr lang="en-US" sz="2400" b="1">
                <a:latin typeface="Corbel"/>
                <a:cs typeface="Corbel"/>
              </a:rPr>
              <a:t>funding </a:t>
            </a:r>
            <a:r>
              <a:rPr lang="en-US" sz="2400" b="1" spc="5">
                <a:latin typeface="Corbel"/>
                <a:cs typeface="Corbel"/>
              </a:rPr>
              <a:t> </a:t>
            </a:r>
            <a:r>
              <a:rPr lang="en-US" sz="2400" b="1">
                <a:latin typeface="Corbel"/>
                <a:cs typeface="Corbel"/>
              </a:rPr>
              <a:t>periods:</a:t>
            </a:r>
            <a:endParaRPr lang="en-US" sz="2400">
              <a:latin typeface="Corbel"/>
              <a:cs typeface="Corbel"/>
            </a:endParaRPr>
          </a:p>
          <a:p>
            <a:pPr marL="1213485" lvl="1" indent="-287655">
              <a:lnSpc>
                <a:spcPct val="100000"/>
              </a:lnSpc>
              <a:spcBef>
                <a:spcPts val="1240"/>
              </a:spcBef>
              <a:buClr>
                <a:srgbClr val="8D1414"/>
              </a:buClr>
              <a:buSzPct val="144642"/>
              <a:buFont typeface="Arial"/>
              <a:buChar char="•"/>
              <a:tabLst>
                <a:tab pos="1214120" algn="l"/>
              </a:tabLst>
            </a:pPr>
            <a:r>
              <a:rPr lang="en-US" sz="2800" spc="-229">
                <a:latin typeface="Corbel"/>
                <a:cs typeface="Corbel"/>
              </a:rPr>
              <a:t>Y</a:t>
            </a:r>
            <a:r>
              <a:rPr lang="en-US" sz="2800" spc="-5">
                <a:latin typeface="Corbel"/>
                <a:cs typeface="Corbel"/>
              </a:rPr>
              <a:t>e</a:t>
            </a:r>
            <a:r>
              <a:rPr lang="en-US" sz="2800" spc="-10">
                <a:latin typeface="Corbel"/>
                <a:cs typeface="Corbel"/>
              </a:rPr>
              <a:t>a</a:t>
            </a:r>
            <a:r>
              <a:rPr lang="en-US" sz="2800" spc="-5">
                <a:latin typeface="Corbel"/>
                <a:cs typeface="Corbel"/>
              </a:rPr>
              <a:t>r</a:t>
            </a:r>
            <a:r>
              <a:rPr lang="en-US" sz="2800">
                <a:latin typeface="Corbel"/>
                <a:cs typeface="Corbel"/>
              </a:rPr>
              <a:t> </a:t>
            </a:r>
            <a:r>
              <a:rPr lang="en-US" sz="2800" spc="-15">
                <a:latin typeface="Corbel"/>
                <a:cs typeface="Corbel"/>
              </a:rPr>
              <a:t>1</a:t>
            </a:r>
            <a:r>
              <a:rPr lang="en-US" sz="2800" spc="-5">
                <a:latin typeface="Corbel"/>
                <a:cs typeface="Corbel"/>
              </a:rPr>
              <a:t>:</a:t>
            </a:r>
            <a:r>
              <a:rPr lang="en-US" sz="2800">
                <a:latin typeface="Corbel"/>
                <a:cs typeface="Corbel"/>
              </a:rPr>
              <a:t> </a:t>
            </a:r>
            <a:r>
              <a:rPr lang="en-US" sz="2800" spc="-270">
                <a:latin typeface="Corbel"/>
                <a:cs typeface="Corbel"/>
              </a:rPr>
              <a:t> </a:t>
            </a:r>
            <a:r>
              <a:rPr lang="en-US" sz="2800">
                <a:latin typeface="Corbel"/>
                <a:cs typeface="Corbel"/>
              </a:rPr>
              <a:t>S</a:t>
            </a:r>
            <a:r>
              <a:rPr lang="en-US" sz="2800" spc="-5">
                <a:latin typeface="Corbel"/>
                <a:cs typeface="Corbel"/>
              </a:rPr>
              <a:t>ept</a:t>
            </a:r>
            <a:r>
              <a:rPr lang="en-US" sz="2800">
                <a:latin typeface="Corbel"/>
                <a:cs typeface="Corbel"/>
              </a:rPr>
              <a:t> </a:t>
            </a:r>
            <a:r>
              <a:rPr lang="en-US" sz="2800" spc="-15">
                <a:latin typeface="Corbel"/>
                <a:cs typeface="Corbel"/>
              </a:rPr>
              <a:t>1</a:t>
            </a:r>
            <a:r>
              <a:rPr lang="en-US" sz="2800" spc="-5">
                <a:latin typeface="Corbel"/>
                <a:cs typeface="Corbel"/>
              </a:rPr>
              <a:t>, </a:t>
            </a:r>
            <a:r>
              <a:rPr lang="en-US" sz="2800" spc="-65">
                <a:latin typeface="Corbel"/>
                <a:cs typeface="Corbel"/>
              </a:rPr>
              <a:t>20</a:t>
            </a:r>
            <a:r>
              <a:rPr lang="en-US" sz="2800" spc="-10">
                <a:latin typeface="Corbel"/>
                <a:cs typeface="Corbel"/>
              </a:rPr>
              <a:t>2</a:t>
            </a:r>
            <a:r>
              <a:rPr lang="en-US" sz="2800" spc="-5">
                <a:latin typeface="Corbel"/>
                <a:cs typeface="Corbel"/>
              </a:rPr>
              <a:t>2</a:t>
            </a:r>
            <a:r>
              <a:rPr lang="en-US" sz="2800" spc="5">
                <a:latin typeface="Corbel"/>
                <a:cs typeface="Corbel"/>
              </a:rPr>
              <a:t> </a:t>
            </a:r>
            <a:r>
              <a:rPr lang="en-US" sz="2800" spc="-5">
                <a:latin typeface="Corbel"/>
                <a:cs typeface="Corbel"/>
              </a:rPr>
              <a:t>to</a:t>
            </a:r>
            <a:r>
              <a:rPr lang="en-US" sz="2800" spc="-135">
                <a:latin typeface="Corbel"/>
                <a:cs typeface="Corbel"/>
              </a:rPr>
              <a:t> </a:t>
            </a:r>
            <a:r>
              <a:rPr lang="en-US" sz="2800" spc="-10">
                <a:latin typeface="Corbel"/>
                <a:cs typeface="Corbel"/>
              </a:rPr>
              <a:t>A</a:t>
            </a:r>
            <a:r>
              <a:rPr lang="en-US" sz="2800" spc="-5">
                <a:latin typeface="Corbel"/>
                <a:cs typeface="Corbel"/>
              </a:rPr>
              <a:t>ugu</a:t>
            </a:r>
            <a:r>
              <a:rPr lang="en-US" sz="2800" spc="-10">
                <a:latin typeface="Corbel"/>
                <a:cs typeface="Corbel"/>
              </a:rPr>
              <a:t>s</a:t>
            </a:r>
            <a:r>
              <a:rPr lang="en-US" sz="2800" spc="-5">
                <a:latin typeface="Corbel"/>
                <a:cs typeface="Corbel"/>
              </a:rPr>
              <a:t>t</a:t>
            </a:r>
            <a:r>
              <a:rPr lang="en-US" sz="2800" spc="15">
                <a:latin typeface="Corbel"/>
                <a:cs typeface="Corbel"/>
              </a:rPr>
              <a:t> </a:t>
            </a:r>
            <a:r>
              <a:rPr lang="en-US" sz="2800">
                <a:latin typeface="Corbel"/>
                <a:cs typeface="Corbel"/>
              </a:rPr>
              <a:t>3</a:t>
            </a:r>
            <a:r>
              <a:rPr lang="en-US" sz="2800" spc="-15">
                <a:latin typeface="Corbel"/>
                <a:cs typeface="Corbel"/>
              </a:rPr>
              <a:t>1</a:t>
            </a:r>
            <a:r>
              <a:rPr lang="en-US" sz="2800" spc="-5">
                <a:latin typeface="Corbel"/>
                <a:cs typeface="Corbel"/>
              </a:rPr>
              <a:t>,</a:t>
            </a:r>
            <a:r>
              <a:rPr lang="en-US" sz="2800" spc="5">
                <a:latin typeface="Corbel"/>
                <a:cs typeface="Corbel"/>
              </a:rPr>
              <a:t> </a:t>
            </a:r>
            <a:r>
              <a:rPr lang="en-US" sz="2800" spc="-70">
                <a:latin typeface="Corbel"/>
                <a:cs typeface="Corbel"/>
              </a:rPr>
              <a:t>2</a:t>
            </a:r>
            <a:r>
              <a:rPr lang="en-US" sz="2800" spc="-65">
                <a:latin typeface="Corbel"/>
                <a:cs typeface="Corbel"/>
              </a:rPr>
              <a:t>0</a:t>
            </a:r>
            <a:r>
              <a:rPr lang="en-US" sz="2800" spc="-130">
                <a:latin typeface="Corbel"/>
                <a:cs typeface="Corbel"/>
              </a:rPr>
              <a:t>2</a:t>
            </a:r>
            <a:r>
              <a:rPr lang="en-US" sz="2800" spc="-5">
                <a:latin typeface="Corbel"/>
                <a:cs typeface="Corbel"/>
              </a:rPr>
              <a:t>3</a:t>
            </a:r>
            <a:endParaRPr lang="en-US" sz="2800">
              <a:latin typeface="Corbel"/>
              <a:cs typeface="Corbel"/>
            </a:endParaRPr>
          </a:p>
          <a:p>
            <a:pPr marL="1213485" lvl="1" indent="-287655">
              <a:lnSpc>
                <a:spcPct val="100000"/>
              </a:lnSpc>
              <a:spcBef>
                <a:spcPts val="1275"/>
              </a:spcBef>
              <a:buClr>
                <a:srgbClr val="8D1414"/>
              </a:buClr>
              <a:buSzPct val="144642"/>
              <a:buFont typeface="Arial"/>
              <a:buChar char="•"/>
              <a:tabLst>
                <a:tab pos="1214120" algn="l"/>
              </a:tabLst>
            </a:pPr>
            <a:r>
              <a:rPr lang="en-US" sz="2800" spc="-60">
                <a:latin typeface="Corbel"/>
                <a:cs typeface="Corbel"/>
              </a:rPr>
              <a:t>Year</a:t>
            </a:r>
            <a:r>
              <a:rPr lang="en-US" sz="2800" spc="-5">
                <a:latin typeface="Corbel"/>
                <a:cs typeface="Corbel"/>
              </a:rPr>
              <a:t> 2:</a:t>
            </a:r>
            <a:r>
              <a:rPr lang="en-US" sz="2800" spc="100">
                <a:latin typeface="Corbel"/>
                <a:cs typeface="Corbel"/>
              </a:rPr>
              <a:t> </a:t>
            </a:r>
            <a:r>
              <a:rPr lang="en-US" sz="2800" spc="-5">
                <a:latin typeface="Corbel"/>
                <a:cs typeface="Corbel"/>
              </a:rPr>
              <a:t>Sept</a:t>
            </a:r>
            <a:r>
              <a:rPr lang="en-US" sz="2800" spc="5">
                <a:latin typeface="Corbel"/>
                <a:cs typeface="Corbel"/>
              </a:rPr>
              <a:t> </a:t>
            </a:r>
            <a:r>
              <a:rPr lang="en-US" sz="2800" spc="-10">
                <a:latin typeface="Corbel"/>
                <a:cs typeface="Corbel"/>
              </a:rPr>
              <a:t>1, </a:t>
            </a:r>
            <a:r>
              <a:rPr lang="en-US" sz="2800" spc="-65">
                <a:latin typeface="Corbel"/>
                <a:cs typeface="Corbel"/>
              </a:rPr>
              <a:t>2023</a:t>
            </a:r>
            <a:r>
              <a:rPr lang="en-US" sz="2800" spc="-5">
                <a:latin typeface="Corbel"/>
                <a:cs typeface="Corbel"/>
              </a:rPr>
              <a:t> to</a:t>
            </a:r>
            <a:r>
              <a:rPr lang="en-US" sz="2800" spc="-125">
                <a:latin typeface="Corbel"/>
                <a:cs typeface="Corbel"/>
              </a:rPr>
              <a:t> </a:t>
            </a:r>
            <a:r>
              <a:rPr lang="en-US" sz="2800" spc="-5">
                <a:latin typeface="Corbel"/>
                <a:cs typeface="Corbel"/>
              </a:rPr>
              <a:t>August</a:t>
            </a:r>
            <a:r>
              <a:rPr lang="en-US" sz="2800">
                <a:latin typeface="Corbel"/>
                <a:cs typeface="Corbel"/>
              </a:rPr>
              <a:t> </a:t>
            </a:r>
            <a:r>
              <a:rPr lang="en-US" sz="2800" spc="-5">
                <a:latin typeface="Corbel"/>
                <a:cs typeface="Corbel"/>
              </a:rPr>
              <a:t>31,</a:t>
            </a:r>
            <a:r>
              <a:rPr lang="en-US" sz="2800" spc="5">
                <a:latin typeface="Corbel"/>
                <a:cs typeface="Corbel"/>
              </a:rPr>
              <a:t> </a:t>
            </a:r>
            <a:r>
              <a:rPr lang="en-US" sz="2800" spc="-55">
                <a:latin typeface="Corbel"/>
                <a:cs typeface="Corbel"/>
              </a:rPr>
              <a:t>2024</a:t>
            </a:r>
            <a:endParaRPr lang="en-US" sz="2800">
              <a:latin typeface="Corbel"/>
              <a:cs typeface="Corbel"/>
            </a:endParaRPr>
          </a:p>
          <a:p>
            <a:pPr marL="1213485" lvl="1" indent="-287655">
              <a:lnSpc>
                <a:spcPct val="100000"/>
              </a:lnSpc>
              <a:spcBef>
                <a:spcPts val="1270"/>
              </a:spcBef>
              <a:buClr>
                <a:srgbClr val="8D1414"/>
              </a:buClr>
              <a:buSzPct val="144642"/>
              <a:buFont typeface="Arial"/>
              <a:buChar char="•"/>
              <a:tabLst>
                <a:tab pos="1214120" algn="l"/>
              </a:tabLst>
            </a:pPr>
            <a:r>
              <a:rPr lang="en-US" sz="2800" spc="-60">
                <a:latin typeface="Corbel"/>
                <a:cs typeface="Corbel"/>
              </a:rPr>
              <a:t>Year</a:t>
            </a:r>
            <a:r>
              <a:rPr lang="en-US" sz="2800" spc="-5">
                <a:latin typeface="Corbel"/>
                <a:cs typeface="Corbel"/>
              </a:rPr>
              <a:t> </a:t>
            </a:r>
            <a:r>
              <a:rPr lang="en-US" sz="2800">
                <a:latin typeface="Corbel"/>
                <a:cs typeface="Corbel"/>
              </a:rPr>
              <a:t>3:</a:t>
            </a:r>
            <a:r>
              <a:rPr lang="en-US" sz="2800" spc="265">
                <a:latin typeface="Corbel"/>
                <a:cs typeface="Corbel"/>
              </a:rPr>
              <a:t> </a:t>
            </a:r>
            <a:r>
              <a:rPr lang="en-US" sz="2800" spc="-5">
                <a:latin typeface="Corbel"/>
                <a:cs typeface="Corbel"/>
              </a:rPr>
              <a:t>Sept</a:t>
            </a:r>
            <a:r>
              <a:rPr lang="en-US" sz="2800">
                <a:latin typeface="Corbel"/>
                <a:cs typeface="Corbel"/>
              </a:rPr>
              <a:t> </a:t>
            </a:r>
            <a:r>
              <a:rPr lang="en-US" sz="2800" spc="-10">
                <a:latin typeface="Corbel"/>
                <a:cs typeface="Corbel"/>
              </a:rPr>
              <a:t>1, </a:t>
            </a:r>
            <a:r>
              <a:rPr lang="en-US" sz="2800" spc="-55">
                <a:latin typeface="Corbel"/>
                <a:cs typeface="Corbel"/>
              </a:rPr>
              <a:t>2024</a:t>
            </a:r>
            <a:r>
              <a:rPr lang="en-US" sz="2800" spc="20">
                <a:latin typeface="Corbel"/>
                <a:cs typeface="Corbel"/>
              </a:rPr>
              <a:t> </a:t>
            </a:r>
            <a:r>
              <a:rPr lang="en-US" sz="2800" spc="-5">
                <a:latin typeface="Corbel"/>
                <a:cs typeface="Corbel"/>
              </a:rPr>
              <a:t>to</a:t>
            </a:r>
            <a:r>
              <a:rPr lang="en-US" sz="2800" spc="-125">
                <a:latin typeface="Corbel"/>
                <a:cs typeface="Corbel"/>
              </a:rPr>
              <a:t> </a:t>
            </a:r>
            <a:r>
              <a:rPr lang="en-US" sz="2800" spc="-5">
                <a:latin typeface="Corbel"/>
                <a:cs typeface="Corbel"/>
              </a:rPr>
              <a:t>August</a:t>
            </a:r>
            <a:r>
              <a:rPr lang="en-US" sz="2800">
                <a:latin typeface="Corbel"/>
                <a:cs typeface="Corbel"/>
              </a:rPr>
              <a:t> </a:t>
            </a:r>
            <a:r>
              <a:rPr lang="en-US" sz="2800" spc="-5">
                <a:latin typeface="Corbel"/>
                <a:cs typeface="Corbel"/>
              </a:rPr>
              <a:t>31,</a:t>
            </a:r>
            <a:r>
              <a:rPr lang="en-US" sz="2800" spc="10">
                <a:latin typeface="Corbel"/>
                <a:cs typeface="Corbel"/>
              </a:rPr>
              <a:t> </a:t>
            </a:r>
            <a:r>
              <a:rPr lang="en-US" sz="2800" spc="-35">
                <a:latin typeface="Corbel"/>
                <a:cs typeface="Corbel"/>
              </a:rPr>
              <a:t>2025</a:t>
            </a:r>
            <a:endParaRPr lang="en-US" sz="2800" dirty="0">
              <a:latin typeface="Corbel"/>
              <a:cs typeface="Corbel"/>
            </a:endParaRPr>
          </a:p>
        </p:txBody>
      </p:sp>
      <p:pic>
        <p:nvPicPr>
          <p:cNvPr id="8" name="Picture 7">
            <a:extLst>
              <a:ext uri="{FF2B5EF4-FFF2-40B4-BE49-F238E27FC236}">
                <a16:creationId xmlns:a16="http://schemas.microsoft.com/office/drawing/2014/main" id="{75AB770C-63C0-4AD0-9609-A364F3A6B2D5}"/>
              </a:ext>
            </a:extLst>
          </p:cNvPr>
          <p:cNvPicPr>
            <a:picLocks noChangeAspect="1"/>
          </p:cNvPicPr>
          <p:nvPr/>
        </p:nvPicPr>
        <p:blipFill>
          <a:blip r:embed="rId2"/>
          <a:stretch>
            <a:fillRect/>
          </a:stretch>
        </p:blipFill>
        <p:spPr>
          <a:xfrm>
            <a:off x="4572000" y="4001063"/>
            <a:ext cx="3324016" cy="2499375"/>
          </a:xfrm>
          <a:prstGeom prst="rect">
            <a:avLst/>
          </a:prstGeom>
        </p:spPr>
      </p:pic>
    </p:spTree>
    <p:extLst>
      <p:ext uri="{BB962C8B-B14F-4D97-AF65-F5344CB8AC3E}">
        <p14:creationId xmlns:p14="http://schemas.microsoft.com/office/powerpoint/2010/main" val="30988959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0" y="196850"/>
            <a:ext cx="6796088" cy="750888"/>
          </a:xfrm>
          <a:prstGeom prst="rect">
            <a:avLst/>
          </a:prstGeom>
        </p:spPr>
        <p:txBody>
          <a:bodyPr vert="horz" wrap="square" lIns="0" tIns="12065" rIns="0" bIns="0" rtlCol="0">
            <a:spAutoFit/>
          </a:bodyPr>
          <a:lstStyle/>
          <a:p>
            <a:pPr marL="12700">
              <a:lnSpc>
                <a:spcPct val="100000"/>
              </a:lnSpc>
              <a:spcBef>
                <a:spcPts val="95"/>
              </a:spcBef>
            </a:pPr>
            <a:r>
              <a:rPr spc="-5" dirty="0">
                <a:solidFill>
                  <a:srgbClr val="2B8DAF"/>
                </a:solidFill>
              </a:rPr>
              <a:t>Not</a:t>
            </a:r>
            <a:r>
              <a:rPr spc="-10" dirty="0">
                <a:solidFill>
                  <a:srgbClr val="2B8DAF"/>
                </a:solidFill>
              </a:rPr>
              <a:t>ic</a:t>
            </a:r>
            <a:r>
              <a:rPr spc="-5" dirty="0">
                <a:solidFill>
                  <a:srgbClr val="2B8DAF"/>
                </a:solidFill>
              </a:rPr>
              <a:t>e of</a:t>
            </a:r>
            <a:r>
              <a:rPr dirty="0">
                <a:solidFill>
                  <a:srgbClr val="2B8DAF"/>
                </a:solidFill>
              </a:rPr>
              <a:t> </a:t>
            </a:r>
            <a:r>
              <a:rPr spc="-5" dirty="0">
                <a:solidFill>
                  <a:srgbClr val="2B8DAF"/>
                </a:solidFill>
              </a:rPr>
              <a:t>Inte</a:t>
            </a:r>
            <a:r>
              <a:rPr dirty="0">
                <a:solidFill>
                  <a:srgbClr val="2B8DAF"/>
                </a:solidFill>
              </a:rPr>
              <a:t>n</a:t>
            </a:r>
            <a:r>
              <a:rPr spc="-5" dirty="0">
                <a:solidFill>
                  <a:srgbClr val="2B8DAF"/>
                </a:solidFill>
              </a:rPr>
              <a:t>t</a:t>
            </a:r>
            <a:r>
              <a:rPr spc="-285" dirty="0">
                <a:solidFill>
                  <a:srgbClr val="2B8DAF"/>
                </a:solidFill>
              </a:rPr>
              <a:t> </a:t>
            </a:r>
            <a:r>
              <a:rPr spc="-260" dirty="0">
                <a:solidFill>
                  <a:srgbClr val="2B8DAF"/>
                </a:solidFill>
              </a:rPr>
              <a:t>T</a:t>
            </a:r>
            <a:r>
              <a:rPr spc="-5" dirty="0">
                <a:solidFill>
                  <a:srgbClr val="2B8DAF"/>
                </a:solidFill>
              </a:rPr>
              <a:t>o</a:t>
            </a:r>
            <a:r>
              <a:rPr spc="-165" dirty="0">
                <a:solidFill>
                  <a:srgbClr val="2B8DAF"/>
                </a:solidFill>
              </a:rPr>
              <a:t> </a:t>
            </a:r>
            <a:r>
              <a:rPr dirty="0">
                <a:solidFill>
                  <a:srgbClr val="2B8DAF"/>
                </a:solidFill>
              </a:rPr>
              <a:t>A</a:t>
            </a:r>
            <a:r>
              <a:rPr spc="-5" dirty="0">
                <a:solidFill>
                  <a:srgbClr val="2B8DAF"/>
                </a:solidFill>
              </a:rPr>
              <a:t>pp</a:t>
            </a:r>
            <a:r>
              <a:rPr spc="-10" dirty="0">
                <a:solidFill>
                  <a:srgbClr val="2B8DAF"/>
                </a:solidFill>
              </a:rPr>
              <a:t>l</a:t>
            </a:r>
            <a:r>
              <a:rPr spc="-5" dirty="0">
                <a:solidFill>
                  <a:srgbClr val="2B8DAF"/>
                </a:solidFill>
              </a:rPr>
              <a:t>y</a:t>
            </a:r>
          </a:p>
        </p:txBody>
      </p:sp>
      <p:sp>
        <p:nvSpPr>
          <p:cNvPr id="3" name="object 3"/>
          <p:cNvSpPr txBox="1"/>
          <p:nvPr/>
        </p:nvSpPr>
        <p:spPr>
          <a:xfrm>
            <a:off x="381000" y="1085290"/>
            <a:ext cx="6796088" cy="5010710"/>
          </a:xfrm>
          <a:prstGeom prst="rect">
            <a:avLst/>
          </a:prstGeom>
        </p:spPr>
        <p:txBody>
          <a:bodyPr vert="horz" wrap="square" lIns="0" tIns="76835" rIns="0" bIns="0" rtlCol="0">
            <a:spAutoFit/>
          </a:bodyPr>
          <a:lstStyle/>
          <a:p>
            <a:pPr marL="12065" marR="5080">
              <a:lnSpc>
                <a:spcPts val="2110"/>
              </a:lnSpc>
              <a:spcBef>
                <a:spcPts val="605"/>
              </a:spcBef>
              <a:buClr>
                <a:srgbClr val="8D1414"/>
              </a:buClr>
              <a:buSzPct val="145454"/>
              <a:tabLst>
                <a:tab pos="299720" algn="l"/>
              </a:tabLst>
            </a:pPr>
            <a:r>
              <a:rPr sz="2200" spc="-5" dirty="0">
                <a:latin typeface="Corbel"/>
                <a:cs typeface="Corbel"/>
              </a:rPr>
              <a:t>Applicants</a:t>
            </a:r>
            <a:r>
              <a:rPr lang="en-US" sz="2200" spc="-5" dirty="0">
                <a:latin typeface="Corbel"/>
                <a:cs typeface="Corbel"/>
              </a:rPr>
              <a:t> must</a:t>
            </a:r>
            <a:r>
              <a:rPr sz="2200" spc="-10" dirty="0">
                <a:latin typeface="Corbel"/>
                <a:cs typeface="Corbel"/>
              </a:rPr>
              <a:t> </a:t>
            </a:r>
            <a:r>
              <a:rPr lang="en-US" sz="2200" spc="-5" dirty="0">
                <a:latin typeface="Corbel"/>
                <a:cs typeface="Corbel"/>
              </a:rPr>
              <a:t>fill out and submit the online  </a:t>
            </a:r>
            <a:r>
              <a:rPr lang="en-US" sz="2200" b="1" spc="-5" dirty="0">
                <a:latin typeface="Corbel"/>
                <a:cs typeface="Corbel"/>
              </a:rPr>
              <a:t>Intent</a:t>
            </a:r>
            <a:r>
              <a:rPr lang="en-US" sz="2200" b="1" spc="10" dirty="0">
                <a:latin typeface="Corbel"/>
                <a:cs typeface="Corbel"/>
              </a:rPr>
              <a:t> </a:t>
            </a:r>
            <a:r>
              <a:rPr lang="en-US" sz="2200" b="1" spc="-15" dirty="0">
                <a:latin typeface="Corbel"/>
                <a:cs typeface="Corbel"/>
              </a:rPr>
              <a:t>to </a:t>
            </a:r>
            <a:r>
              <a:rPr lang="en-US" sz="2200" b="1" spc="-10" dirty="0">
                <a:latin typeface="Corbel"/>
                <a:cs typeface="Corbel"/>
              </a:rPr>
              <a:t> </a:t>
            </a:r>
            <a:r>
              <a:rPr lang="en-US" sz="2200" b="1" spc="-5" dirty="0">
                <a:latin typeface="Corbel"/>
                <a:cs typeface="Corbel"/>
              </a:rPr>
              <a:t>Apply</a:t>
            </a:r>
            <a:r>
              <a:rPr lang="en-US" sz="2200" spc="-5" dirty="0">
                <a:latin typeface="Corbel"/>
                <a:cs typeface="Corbel"/>
              </a:rPr>
              <a:t> f</a:t>
            </a:r>
            <a:r>
              <a:rPr lang="en-US" sz="2200" dirty="0">
                <a:latin typeface="Corbel"/>
                <a:cs typeface="Corbel"/>
              </a:rPr>
              <a:t>orm </a:t>
            </a:r>
            <a:r>
              <a:rPr lang="en-US" sz="2200" spc="-5" dirty="0">
                <a:latin typeface="Corbel"/>
                <a:cs typeface="Corbel"/>
              </a:rPr>
              <a:t>by  </a:t>
            </a:r>
            <a:r>
              <a:rPr lang="en-US" sz="2200" b="1" spc="-15" dirty="0">
                <a:solidFill>
                  <a:srgbClr val="FF0000"/>
                </a:solidFill>
                <a:latin typeface="Corbel"/>
                <a:cs typeface="Corbel"/>
              </a:rPr>
              <a:t>Wednesday, November 3, 2021</a:t>
            </a:r>
            <a:r>
              <a:rPr sz="2200" i="1" spc="-35" dirty="0">
                <a:latin typeface="Corbel"/>
                <a:cs typeface="Corbel"/>
              </a:rPr>
              <a:t>,</a:t>
            </a:r>
            <a:r>
              <a:rPr sz="2200" i="1" spc="35" dirty="0">
                <a:latin typeface="Corbel"/>
                <a:cs typeface="Corbel"/>
              </a:rPr>
              <a:t> </a:t>
            </a:r>
            <a:r>
              <a:rPr sz="2200" spc="-5" dirty="0">
                <a:latin typeface="Corbel"/>
                <a:cs typeface="Corbel"/>
              </a:rPr>
              <a:t>4:00</a:t>
            </a:r>
            <a:r>
              <a:rPr sz="2200" spc="-20" dirty="0">
                <a:latin typeface="Corbel"/>
                <a:cs typeface="Corbel"/>
              </a:rPr>
              <a:t> </a:t>
            </a:r>
            <a:r>
              <a:rPr sz="2200" spc="-5" dirty="0">
                <a:latin typeface="Corbel"/>
                <a:cs typeface="Corbel"/>
              </a:rPr>
              <a:t>p.m.</a:t>
            </a:r>
            <a:endParaRPr sz="2200" dirty="0">
              <a:latin typeface="Corbel"/>
              <a:cs typeface="Corbel"/>
            </a:endParaRPr>
          </a:p>
          <a:p>
            <a:pPr marL="12065">
              <a:lnSpc>
                <a:spcPct val="100000"/>
              </a:lnSpc>
              <a:spcBef>
                <a:spcPts val="625"/>
              </a:spcBef>
              <a:buClr>
                <a:srgbClr val="8D1414"/>
              </a:buClr>
              <a:buSzPct val="145454"/>
              <a:tabLst>
                <a:tab pos="299720" algn="l"/>
              </a:tabLst>
            </a:pPr>
            <a:r>
              <a:rPr lang="en-US" sz="2200" spc="-5" dirty="0">
                <a:latin typeface="Corbel"/>
                <a:cs typeface="Corbel"/>
              </a:rPr>
              <a:t>The following</a:t>
            </a:r>
            <a:r>
              <a:rPr lang="en-US" sz="2200" spc="20" dirty="0">
                <a:latin typeface="Corbel"/>
                <a:cs typeface="Corbel"/>
              </a:rPr>
              <a:t> </a:t>
            </a:r>
            <a:r>
              <a:rPr lang="en-US" sz="2200" spc="-5" dirty="0">
                <a:latin typeface="Corbel"/>
                <a:cs typeface="Corbel"/>
              </a:rPr>
              <a:t>information is required</a:t>
            </a:r>
            <a:r>
              <a:rPr sz="2200" spc="-5" dirty="0">
                <a:latin typeface="Corbel"/>
                <a:cs typeface="Corbel"/>
              </a:rPr>
              <a:t>:</a:t>
            </a:r>
            <a:endParaRPr sz="2200" dirty="0">
              <a:latin typeface="Corbel"/>
              <a:cs typeface="Corbel"/>
            </a:endParaRPr>
          </a:p>
          <a:p>
            <a:pPr marL="633413" lvl="1" indent="-282575">
              <a:lnSpc>
                <a:spcPct val="100000"/>
              </a:lnSpc>
              <a:spcBef>
                <a:spcPts val="615"/>
              </a:spcBef>
              <a:buClr>
                <a:srgbClr val="8D1414"/>
              </a:buClr>
              <a:buSzPct val="144444"/>
              <a:buFont typeface="Arial"/>
              <a:buChar char="•"/>
              <a:tabLst>
                <a:tab pos="520700" algn="l"/>
              </a:tabLst>
            </a:pPr>
            <a:r>
              <a:rPr sz="1800" spc="-5" dirty="0">
                <a:latin typeface="Corbel"/>
                <a:cs typeface="Corbel"/>
              </a:rPr>
              <a:t>Organization</a:t>
            </a:r>
            <a:r>
              <a:rPr sz="1800" spc="-15" dirty="0">
                <a:latin typeface="Corbel"/>
                <a:cs typeface="Corbel"/>
              </a:rPr>
              <a:t> </a:t>
            </a:r>
            <a:r>
              <a:rPr sz="1800" spc="-10" dirty="0">
                <a:latin typeface="Corbel"/>
                <a:cs typeface="Corbel"/>
              </a:rPr>
              <a:t>Name</a:t>
            </a:r>
            <a:endParaRPr sz="1800" dirty="0">
              <a:latin typeface="Corbel"/>
              <a:cs typeface="Corbel"/>
            </a:endParaRPr>
          </a:p>
          <a:p>
            <a:pPr marL="633413" lvl="1" indent="-282575">
              <a:lnSpc>
                <a:spcPct val="100000"/>
              </a:lnSpc>
              <a:spcBef>
                <a:spcPts val="600"/>
              </a:spcBef>
              <a:buClr>
                <a:srgbClr val="8D1414"/>
              </a:buClr>
              <a:buSzPct val="144444"/>
              <a:buFont typeface="Arial"/>
              <a:buChar char="•"/>
              <a:tabLst>
                <a:tab pos="520700" algn="l"/>
              </a:tabLst>
            </a:pPr>
            <a:r>
              <a:rPr sz="1800" spc="-5" dirty="0">
                <a:latin typeface="Corbel"/>
                <a:cs typeface="Corbel"/>
              </a:rPr>
              <a:t>Address</a:t>
            </a:r>
            <a:endParaRPr sz="1800" dirty="0">
              <a:latin typeface="Corbel"/>
              <a:cs typeface="Corbel"/>
            </a:endParaRPr>
          </a:p>
          <a:p>
            <a:pPr marL="633413" lvl="1" indent="-282575">
              <a:lnSpc>
                <a:spcPct val="100000"/>
              </a:lnSpc>
              <a:spcBef>
                <a:spcPts val="600"/>
              </a:spcBef>
              <a:buClr>
                <a:srgbClr val="8D1414"/>
              </a:buClr>
              <a:buSzPct val="144444"/>
              <a:buFont typeface="Arial"/>
              <a:buChar char="•"/>
              <a:tabLst>
                <a:tab pos="520700" algn="l"/>
              </a:tabLst>
            </a:pPr>
            <a:r>
              <a:rPr sz="1800" spc="-5" dirty="0">
                <a:latin typeface="Corbel"/>
                <a:cs typeface="Corbel"/>
              </a:rPr>
              <a:t>Contact</a:t>
            </a:r>
            <a:r>
              <a:rPr sz="1800" spc="5" dirty="0">
                <a:latin typeface="Corbel"/>
                <a:cs typeface="Corbel"/>
              </a:rPr>
              <a:t> </a:t>
            </a:r>
            <a:r>
              <a:rPr sz="1800" spc="-10" dirty="0">
                <a:latin typeface="Corbel"/>
                <a:cs typeface="Corbel"/>
              </a:rPr>
              <a:t>Name</a:t>
            </a:r>
            <a:endParaRPr sz="1800" dirty="0">
              <a:latin typeface="Corbel"/>
              <a:cs typeface="Corbel"/>
            </a:endParaRPr>
          </a:p>
          <a:p>
            <a:pPr marL="633413" lvl="1" indent="-282575">
              <a:lnSpc>
                <a:spcPct val="100000"/>
              </a:lnSpc>
              <a:spcBef>
                <a:spcPts val="600"/>
              </a:spcBef>
              <a:buClr>
                <a:srgbClr val="8D1414"/>
              </a:buClr>
              <a:buSzPct val="144444"/>
              <a:buFont typeface="Arial"/>
              <a:buChar char="•"/>
              <a:tabLst>
                <a:tab pos="520700" algn="l"/>
              </a:tabLst>
            </a:pPr>
            <a:r>
              <a:rPr sz="1800" dirty="0">
                <a:latin typeface="Corbel"/>
                <a:cs typeface="Corbel"/>
              </a:rPr>
              <a:t>E-</a:t>
            </a:r>
            <a:r>
              <a:rPr sz="1800" spc="-5" dirty="0">
                <a:latin typeface="Corbel"/>
                <a:cs typeface="Corbel"/>
              </a:rPr>
              <a:t>m</a:t>
            </a:r>
            <a:r>
              <a:rPr sz="1800" spc="-10" dirty="0">
                <a:latin typeface="Corbel"/>
                <a:cs typeface="Corbel"/>
              </a:rPr>
              <a:t>a</a:t>
            </a:r>
            <a:r>
              <a:rPr sz="1800" dirty="0">
                <a:latin typeface="Corbel"/>
                <a:cs typeface="Corbel"/>
              </a:rPr>
              <a:t>il</a:t>
            </a:r>
            <a:r>
              <a:rPr sz="1800" spc="-85" dirty="0">
                <a:latin typeface="Corbel"/>
                <a:cs typeface="Corbel"/>
              </a:rPr>
              <a:t> </a:t>
            </a:r>
            <a:r>
              <a:rPr sz="1800" spc="-5" dirty="0">
                <a:latin typeface="Corbel"/>
                <a:cs typeface="Corbel"/>
              </a:rPr>
              <a:t>A</a:t>
            </a:r>
            <a:r>
              <a:rPr sz="1800" spc="-10" dirty="0">
                <a:latin typeface="Corbel"/>
                <a:cs typeface="Corbel"/>
              </a:rPr>
              <a:t>d</a:t>
            </a:r>
            <a:r>
              <a:rPr sz="1800" spc="-5" dirty="0">
                <a:latin typeface="Corbel"/>
                <a:cs typeface="Corbel"/>
              </a:rPr>
              <a:t>dr</a:t>
            </a:r>
            <a:r>
              <a:rPr sz="1800" dirty="0">
                <a:latin typeface="Corbel"/>
                <a:cs typeface="Corbel"/>
              </a:rPr>
              <a:t>ess</a:t>
            </a:r>
          </a:p>
          <a:p>
            <a:pPr marL="633413" lvl="1" indent="-282575">
              <a:lnSpc>
                <a:spcPct val="100000"/>
              </a:lnSpc>
              <a:spcBef>
                <a:spcPts val="600"/>
              </a:spcBef>
              <a:buClr>
                <a:srgbClr val="8D1414"/>
              </a:buClr>
              <a:buSzPct val="144444"/>
              <a:buFont typeface="Arial"/>
              <a:buChar char="•"/>
              <a:tabLst>
                <a:tab pos="520700" algn="l"/>
              </a:tabLst>
            </a:pPr>
            <a:r>
              <a:rPr sz="1800" dirty="0">
                <a:latin typeface="Corbel"/>
                <a:cs typeface="Corbel"/>
              </a:rPr>
              <a:t>Phone</a:t>
            </a:r>
            <a:r>
              <a:rPr sz="1800" spc="-15" dirty="0">
                <a:latin typeface="Corbel"/>
                <a:cs typeface="Corbel"/>
              </a:rPr>
              <a:t> </a:t>
            </a:r>
            <a:r>
              <a:rPr sz="1800" spc="-5" dirty="0">
                <a:latin typeface="Corbel"/>
                <a:cs typeface="Corbel"/>
              </a:rPr>
              <a:t>Number</a:t>
            </a:r>
            <a:endParaRPr sz="1800" dirty="0">
              <a:latin typeface="Corbel"/>
              <a:cs typeface="Corbel"/>
            </a:endParaRPr>
          </a:p>
          <a:p>
            <a:pPr marL="633413" lvl="1" indent="-282575">
              <a:lnSpc>
                <a:spcPct val="100000"/>
              </a:lnSpc>
              <a:spcBef>
                <a:spcPts val="600"/>
              </a:spcBef>
              <a:buClr>
                <a:srgbClr val="8D1414"/>
              </a:buClr>
              <a:buSzPct val="144444"/>
              <a:buFont typeface="Arial"/>
              <a:buChar char="•"/>
              <a:tabLst>
                <a:tab pos="520700" algn="l"/>
              </a:tabLst>
            </a:pPr>
            <a:r>
              <a:rPr sz="1800" dirty="0">
                <a:latin typeface="Corbel"/>
                <a:cs typeface="Corbel"/>
              </a:rPr>
              <a:t>Focus</a:t>
            </a:r>
            <a:r>
              <a:rPr sz="1800" spc="-10" dirty="0">
                <a:latin typeface="Corbel"/>
                <a:cs typeface="Corbel"/>
              </a:rPr>
              <a:t> </a:t>
            </a:r>
            <a:r>
              <a:rPr sz="1800" spc="-5" dirty="0">
                <a:latin typeface="Corbel"/>
                <a:cs typeface="Corbel"/>
              </a:rPr>
              <a:t>area</a:t>
            </a:r>
            <a:r>
              <a:rPr lang="en-US" sz="1800" spc="-5" dirty="0">
                <a:latin typeface="Corbel"/>
                <a:cs typeface="Corbel"/>
              </a:rPr>
              <a:t>/s</a:t>
            </a:r>
            <a:r>
              <a:rPr sz="1800" spc="10" dirty="0">
                <a:latin typeface="Corbel"/>
                <a:cs typeface="Corbel"/>
              </a:rPr>
              <a:t> </a:t>
            </a:r>
            <a:r>
              <a:rPr sz="1800" spc="-5" dirty="0">
                <a:latin typeface="Corbel"/>
                <a:cs typeface="Corbel"/>
              </a:rPr>
              <a:t>application</a:t>
            </a:r>
            <a:r>
              <a:rPr sz="1800" spc="-35" dirty="0">
                <a:latin typeface="Corbel"/>
                <a:cs typeface="Corbel"/>
              </a:rPr>
              <a:t> </a:t>
            </a:r>
            <a:r>
              <a:rPr sz="1800" dirty="0">
                <a:latin typeface="Corbel"/>
                <a:cs typeface="Corbel"/>
              </a:rPr>
              <a:t>will</a:t>
            </a:r>
            <a:r>
              <a:rPr sz="1800" spc="-15" dirty="0">
                <a:latin typeface="Corbel"/>
                <a:cs typeface="Corbel"/>
              </a:rPr>
              <a:t> </a:t>
            </a:r>
            <a:r>
              <a:rPr sz="1800" spc="-5" dirty="0">
                <a:latin typeface="Corbel"/>
                <a:cs typeface="Corbel"/>
              </a:rPr>
              <a:t>address</a:t>
            </a:r>
            <a:endParaRPr sz="1800" dirty="0">
              <a:latin typeface="Corbel"/>
              <a:cs typeface="Corbel"/>
            </a:endParaRPr>
          </a:p>
          <a:p>
            <a:pPr marL="633413" marR="180340" lvl="1" indent="-282575" algn="just">
              <a:lnSpc>
                <a:spcPts val="1730"/>
              </a:lnSpc>
              <a:spcBef>
                <a:spcPts val="1015"/>
              </a:spcBef>
              <a:buClr>
                <a:srgbClr val="8D1414"/>
              </a:buClr>
              <a:buSzPct val="144444"/>
              <a:buFont typeface="Arial"/>
              <a:buChar char="•"/>
              <a:tabLst>
                <a:tab pos="520700" algn="l"/>
              </a:tabLst>
            </a:pPr>
            <a:r>
              <a:rPr sz="1800" spc="-5" dirty="0">
                <a:latin typeface="Corbel"/>
                <a:cs typeface="Corbel"/>
              </a:rPr>
              <a:t>Applying as New </a:t>
            </a:r>
            <a:r>
              <a:rPr sz="1800" dirty="0">
                <a:latin typeface="Corbel"/>
                <a:cs typeface="Corbel"/>
              </a:rPr>
              <a:t>or </a:t>
            </a:r>
            <a:r>
              <a:rPr sz="1800" spc="-5" dirty="0">
                <a:latin typeface="Corbel"/>
                <a:cs typeface="Corbel"/>
              </a:rPr>
              <a:t>Continuation and </a:t>
            </a:r>
            <a:r>
              <a:rPr sz="1800" spc="-35" dirty="0">
                <a:latin typeface="Corbel"/>
                <a:cs typeface="Corbel"/>
              </a:rPr>
              <a:t>R</a:t>
            </a:r>
            <a:r>
              <a:rPr sz="1800" dirty="0">
                <a:latin typeface="Corbel"/>
                <a:cs typeface="Corbel"/>
              </a:rPr>
              <a:t>egul</a:t>
            </a:r>
            <a:r>
              <a:rPr sz="1800" spc="-10" dirty="0">
                <a:latin typeface="Corbel"/>
                <a:cs typeface="Corbel"/>
              </a:rPr>
              <a:t>a</a:t>
            </a:r>
            <a:r>
              <a:rPr sz="1800" dirty="0">
                <a:latin typeface="Corbel"/>
                <a:cs typeface="Corbel"/>
              </a:rPr>
              <a:t>r</a:t>
            </a:r>
            <a:r>
              <a:rPr sz="1800" spc="-80" dirty="0">
                <a:latin typeface="Corbel"/>
                <a:cs typeface="Corbel"/>
              </a:rPr>
              <a:t> </a:t>
            </a:r>
            <a:r>
              <a:rPr sz="1800" spc="-5" dirty="0">
                <a:latin typeface="Corbel"/>
                <a:cs typeface="Corbel"/>
              </a:rPr>
              <a:t>C</a:t>
            </a:r>
            <a:r>
              <a:rPr sz="1800" dirty="0">
                <a:latin typeface="Corbel"/>
                <a:cs typeface="Corbel"/>
              </a:rPr>
              <a:t>ost</a:t>
            </a:r>
            <a:r>
              <a:rPr sz="1800" spc="-5" dirty="0">
                <a:latin typeface="Corbel"/>
                <a:cs typeface="Corbel"/>
              </a:rPr>
              <a:t> </a:t>
            </a:r>
            <a:r>
              <a:rPr sz="1800" spc="-35" dirty="0">
                <a:latin typeface="Corbel"/>
                <a:cs typeface="Corbel"/>
              </a:rPr>
              <a:t>R</a:t>
            </a:r>
            <a:r>
              <a:rPr sz="1800" dirty="0">
                <a:latin typeface="Corbel"/>
                <a:cs typeface="Corbel"/>
              </a:rPr>
              <a:t>ei</a:t>
            </a:r>
            <a:r>
              <a:rPr sz="1800" spc="-5" dirty="0">
                <a:latin typeface="Corbel"/>
                <a:cs typeface="Corbel"/>
              </a:rPr>
              <a:t>mb</a:t>
            </a:r>
            <a:r>
              <a:rPr sz="1800" dirty="0">
                <a:latin typeface="Corbel"/>
                <a:cs typeface="Corbel"/>
              </a:rPr>
              <a:t>u</a:t>
            </a:r>
            <a:r>
              <a:rPr sz="1800" spc="-5" dirty="0">
                <a:latin typeface="Corbel"/>
                <a:cs typeface="Corbel"/>
              </a:rPr>
              <a:t>r</a:t>
            </a:r>
            <a:r>
              <a:rPr sz="1800" dirty="0">
                <a:latin typeface="Corbel"/>
                <a:cs typeface="Corbel"/>
              </a:rPr>
              <a:t>se</a:t>
            </a:r>
            <a:r>
              <a:rPr sz="1800" spc="-5" dirty="0">
                <a:latin typeface="Corbel"/>
                <a:cs typeface="Corbel"/>
              </a:rPr>
              <a:t>m</a:t>
            </a:r>
            <a:r>
              <a:rPr sz="1800" dirty="0">
                <a:latin typeface="Corbel"/>
                <a:cs typeface="Corbel"/>
              </a:rPr>
              <a:t>ent</a:t>
            </a:r>
            <a:r>
              <a:rPr sz="1800" spc="-15" dirty="0">
                <a:latin typeface="Corbel"/>
                <a:cs typeface="Corbel"/>
              </a:rPr>
              <a:t> </a:t>
            </a:r>
            <a:r>
              <a:rPr sz="1800" dirty="0">
                <a:latin typeface="Corbel"/>
                <a:cs typeface="Corbel"/>
              </a:rPr>
              <a:t>or</a:t>
            </a:r>
            <a:r>
              <a:rPr sz="1800" spc="5" dirty="0">
                <a:latin typeface="Corbel"/>
                <a:cs typeface="Corbel"/>
              </a:rPr>
              <a:t> </a:t>
            </a:r>
            <a:r>
              <a:rPr sz="1800" dirty="0">
                <a:latin typeface="Corbel"/>
                <a:cs typeface="Corbel"/>
              </a:rPr>
              <a:t>Fi</a:t>
            </a:r>
            <a:r>
              <a:rPr sz="1800" spc="-5" dirty="0">
                <a:latin typeface="Corbel"/>
                <a:cs typeface="Corbel"/>
              </a:rPr>
              <a:t>x</a:t>
            </a:r>
            <a:r>
              <a:rPr sz="1800" dirty="0">
                <a:latin typeface="Corbel"/>
                <a:cs typeface="Corbel"/>
              </a:rPr>
              <a:t>ed  </a:t>
            </a:r>
            <a:r>
              <a:rPr sz="1800" spc="-5" dirty="0">
                <a:latin typeface="Corbel"/>
                <a:cs typeface="Corbel"/>
              </a:rPr>
              <a:t>Amount.</a:t>
            </a:r>
            <a:endParaRPr lang="en-US" sz="2000" spc="-5" dirty="0">
              <a:latin typeface="Corbel"/>
              <a:cs typeface="Corbel"/>
            </a:endParaRPr>
          </a:p>
          <a:p>
            <a:pPr marL="334962" marR="180340" lvl="1" algn="ctr">
              <a:lnSpc>
                <a:spcPts val="1730"/>
              </a:lnSpc>
              <a:spcBef>
                <a:spcPts val="1015"/>
              </a:spcBef>
              <a:buClr>
                <a:srgbClr val="8D1414"/>
              </a:buClr>
              <a:buSzPct val="144444"/>
              <a:tabLst>
                <a:tab pos="463550" algn="l"/>
              </a:tabLst>
            </a:pPr>
            <a:endParaRPr lang="en-US" sz="2000" spc="-5" dirty="0">
              <a:latin typeface="Corbel"/>
              <a:cs typeface="Corbel"/>
            </a:endParaRPr>
          </a:p>
          <a:p>
            <a:pPr marL="334962" marR="180340" lvl="1" algn="ctr">
              <a:lnSpc>
                <a:spcPts val="1730"/>
              </a:lnSpc>
              <a:spcBef>
                <a:spcPts val="1015"/>
              </a:spcBef>
              <a:buClr>
                <a:srgbClr val="8D1414"/>
              </a:buClr>
              <a:buSzPct val="144444"/>
              <a:tabLst>
                <a:tab pos="463550" algn="l"/>
              </a:tabLst>
            </a:pPr>
            <a:r>
              <a:rPr lang="en-US" sz="2000" spc="-5" dirty="0">
                <a:latin typeface="Corbel"/>
                <a:cs typeface="Corbel"/>
              </a:rPr>
              <a:t>Click here to complete:</a:t>
            </a:r>
            <a:br>
              <a:rPr lang="en-US" sz="2000" spc="-5" dirty="0">
                <a:latin typeface="Corbel"/>
                <a:cs typeface="Corbel"/>
              </a:rPr>
            </a:br>
            <a:r>
              <a:rPr lang="en-US" sz="2000" spc="-5" dirty="0">
                <a:latin typeface="Corbel"/>
                <a:cs typeface="Corbel"/>
              </a:rPr>
              <a:t> </a:t>
            </a:r>
            <a:r>
              <a:rPr lang="en-US" sz="2000" spc="-5" dirty="0">
                <a:latin typeface="Corbel"/>
                <a:cs typeface="Corbel"/>
                <a:hlinkClick r:id="rId3"/>
              </a:rPr>
              <a:t>NOTICE OF INTENT TO APPLY form</a:t>
            </a:r>
            <a:endParaRPr lang="en-US" sz="2000" spc="-5" dirty="0">
              <a:solidFill>
                <a:srgbClr val="0070C0"/>
              </a:solidFill>
              <a:latin typeface="Corbel"/>
              <a:cs typeface="Corbel"/>
            </a:endParaRPr>
          </a:p>
          <a:p>
            <a:pPr marL="334962" marR="180340" lvl="1" algn="ctr">
              <a:lnSpc>
                <a:spcPts val="1730"/>
              </a:lnSpc>
              <a:spcBef>
                <a:spcPts val="1015"/>
              </a:spcBef>
              <a:buClr>
                <a:srgbClr val="8D1414"/>
              </a:buClr>
              <a:buSzPct val="144444"/>
              <a:tabLst>
                <a:tab pos="463550" algn="l"/>
              </a:tabLst>
            </a:pPr>
            <a:r>
              <a:rPr lang="en-US" spc="-5" dirty="0">
                <a:solidFill>
                  <a:srgbClr val="0070C0"/>
                </a:solidFill>
                <a:latin typeface="Corbel"/>
                <a:cs typeface="Corbel"/>
              </a:rPr>
              <a:t>(The form can be also be found on our website)</a:t>
            </a:r>
            <a:endParaRPr sz="1600" spc="-5" dirty="0">
              <a:latin typeface="Corbel"/>
              <a:cs typeface="Corbel"/>
            </a:endParaRPr>
          </a:p>
        </p:txBody>
      </p:sp>
      <p:grpSp>
        <p:nvGrpSpPr>
          <p:cNvPr id="4" name="object 4"/>
          <p:cNvGrpSpPr/>
          <p:nvPr/>
        </p:nvGrpSpPr>
        <p:grpSpPr>
          <a:xfrm>
            <a:off x="6400800" y="2590800"/>
            <a:ext cx="2514600" cy="2895600"/>
            <a:chOff x="6400800" y="2286000"/>
            <a:chExt cx="2514600" cy="3200400"/>
          </a:xfrm>
        </p:grpSpPr>
        <p:sp>
          <p:nvSpPr>
            <p:cNvPr id="5" name="object 5"/>
            <p:cNvSpPr/>
            <p:nvPr/>
          </p:nvSpPr>
          <p:spPr>
            <a:xfrm>
              <a:off x="6400800" y="2286000"/>
              <a:ext cx="2514600" cy="3200400"/>
            </a:xfrm>
            <a:custGeom>
              <a:avLst/>
              <a:gdLst/>
              <a:ahLst/>
              <a:cxnLst/>
              <a:rect l="l" t="t" r="r" b="b"/>
              <a:pathLst>
                <a:path w="2514600" h="3200400">
                  <a:moveTo>
                    <a:pt x="2514600" y="0"/>
                  </a:moveTo>
                  <a:lnTo>
                    <a:pt x="0" y="0"/>
                  </a:lnTo>
                  <a:lnTo>
                    <a:pt x="0" y="3200400"/>
                  </a:lnTo>
                  <a:lnTo>
                    <a:pt x="2514600" y="3200400"/>
                  </a:lnTo>
                  <a:lnTo>
                    <a:pt x="2514600" y="0"/>
                  </a:lnTo>
                  <a:close/>
                </a:path>
              </a:pathLst>
            </a:custGeom>
            <a:solidFill>
              <a:srgbClr val="000000"/>
            </a:solidFill>
          </p:spPr>
          <p:txBody>
            <a:bodyPr wrap="square" lIns="0" tIns="0" rIns="0" bIns="0" rtlCol="0"/>
            <a:lstStyle/>
            <a:p>
              <a:endParaRPr/>
            </a:p>
          </p:txBody>
        </p:sp>
        <p:pic>
          <p:nvPicPr>
            <p:cNvPr id="6" name="object 6"/>
            <p:cNvPicPr/>
            <p:nvPr/>
          </p:nvPicPr>
          <p:blipFill>
            <a:blip r:embed="rId4" cstate="print"/>
            <a:stretch>
              <a:fillRect/>
            </a:stretch>
          </p:blipFill>
          <p:spPr>
            <a:xfrm>
              <a:off x="6589776" y="2438400"/>
              <a:ext cx="2171699" cy="2895599"/>
            </a:xfrm>
            <a:prstGeom prst="rect">
              <a:avLst/>
            </a:prstGeom>
          </p:spPr>
        </p:pic>
      </p:grpSp>
    </p:spTree>
    <p:extLst>
      <p:ext uri="{BB962C8B-B14F-4D97-AF65-F5344CB8AC3E}">
        <p14:creationId xmlns:p14="http://schemas.microsoft.com/office/powerpoint/2010/main" val="42114533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9B6E102-3B32-4B6A-9A29-5C60993A87EF}"/>
              </a:ext>
            </a:extLst>
          </p:cNvPr>
          <p:cNvSpPr txBox="1"/>
          <p:nvPr/>
        </p:nvSpPr>
        <p:spPr>
          <a:xfrm>
            <a:off x="304800" y="76200"/>
            <a:ext cx="7543800" cy="830997"/>
          </a:xfrm>
          <a:prstGeom prst="rect">
            <a:avLst/>
          </a:prstGeom>
          <a:noFill/>
        </p:spPr>
        <p:txBody>
          <a:bodyPr wrap="square">
            <a:spAutoFit/>
          </a:bodyPr>
          <a:lstStyle/>
          <a:p>
            <a:r>
              <a:rPr kumimoji="0" lang="en-US" sz="4800" b="0" i="0" u="none" strike="noStrike" kern="1200" cap="none" spc="-5" normalizeH="0" baseline="0" noProof="0" dirty="0">
                <a:ln>
                  <a:noFill/>
                </a:ln>
                <a:solidFill>
                  <a:srgbClr val="2B8DAF"/>
                </a:solidFill>
                <a:effectLst/>
                <a:uLnTx/>
                <a:uFillTx/>
                <a:latin typeface="Calibri Light" panose="020F0302020204030204"/>
                <a:ea typeface="+mj-ea"/>
                <a:cs typeface="+mj-cs"/>
              </a:rPr>
              <a:t>Not</a:t>
            </a:r>
            <a:r>
              <a:rPr kumimoji="0" lang="en-US" sz="4800" b="0" i="0" u="none" strike="noStrike" kern="1200" cap="none" spc="-10" normalizeH="0" baseline="0" noProof="0" dirty="0">
                <a:ln>
                  <a:noFill/>
                </a:ln>
                <a:solidFill>
                  <a:srgbClr val="2B8DAF"/>
                </a:solidFill>
                <a:effectLst/>
                <a:uLnTx/>
                <a:uFillTx/>
                <a:latin typeface="Calibri Light" panose="020F0302020204030204"/>
                <a:ea typeface="+mj-ea"/>
                <a:cs typeface="+mj-cs"/>
              </a:rPr>
              <a:t>ic</a:t>
            </a:r>
            <a:r>
              <a:rPr kumimoji="0" lang="en-US" sz="4800" b="0" i="0" u="none" strike="noStrike" kern="1200" cap="none" spc="-5" normalizeH="0" baseline="0" noProof="0" dirty="0">
                <a:ln>
                  <a:noFill/>
                </a:ln>
                <a:solidFill>
                  <a:srgbClr val="2B8DAF"/>
                </a:solidFill>
                <a:effectLst/>
                <a:uLnTx/>
                <a:uFillTx/>
                <a:latin typeface="Calibri Light" panose="020F0302020204030204"/>
                <a:ea typeface="+mj-ea"/>
                <a:cs typeface="+mj-cs"/>
              </a:rPr>
              <a:t>e of</a:t>
            </a:r>
            <a:r>
              <a:rPr kumimoji="0" lang="en-US" sz="4800" b="0" i="0" u="none" strike="noStrike" kern="1200" cap="none" spc="-50" normalizeH="0" baseline="0" noProof="0" dirty="0">
                <a:ln>
                  <a:noFill/>
                </a:ln>
                <a:solidFill>
                  <a:srgbClr val="2B8DAF"/>
                </a:solidFill>
                <a:effectLst/>
                <a:uLnTx/>
                <a:uFillTx/>
                <a:latin typeface="Calibri Light" panose="020F0302020204030204"/>
                <a:ea typeface="+mj-ea"/>
                <a:cs typeface="+mj-cs"/>
              </a:rPr>
              <a:t> </a:t>
            </a:r>
            <a:r>
              <a:rPr kumimoji="0" lang="en-US" sz="4800" b="0" i="0" u="none" strike="noStrike" kern="1200" cap="none" spc="-5" normalizeH="0" baseline="0" noProof="0" dirty="0">
                <a:ln>
                  <a:noFill/>
                </a:ln>
                <a:solidFill>
                  <a:srgbClr val="2B8DAF"/>
                </a:solidFill>
                <a:effectLst/>
                <a:uLnTx/>
                <a:uFillTx/>
                <a:latin typeface="Calibri Light" panose="020F0302020204030204"/>
                <a:ea typeface="+mj-ea"/>
                <a:cs typeface="+mj-cs"/>
              </a:rPr>
              <a:t>Inte</a:t>
            </a:r>
            <a:r>
              <a:rPr kumimoji="0" lang="en-US" sz="4800" b="0" i="0" u="none" strike="noStrike" kern="1200" cap="none" spc="-50" normalizeH="0" baseline="0" noProof="0" dirty="0">
                <a:ln>
                  <a:noFill/>
                </a:ln>
                <a:solidFill>
                  <a:srgbClr val="2B8DAF"/>
                </a:solidFill>
                <a:effectLst/>
                <a:uLnTx/>
                <a:uFillTx/>
                <a:latin typeface="Calibri Light" panose="020F0302020204030204"/>
                <a:ea typeface="+mj-ea"/>
                <a:cs typeface="+mj-cs"/>
              </a:rPr>
              <a:t>n</a:t>
            </a:r>
            <a:r>
              <a:rPr kumimoji="0" lang="en-US" sz="4800" b="0" i="0" u="none" strike="noStrike" kern="1200" cap="none" spc="-5" normalizeH="0" baseline="0" noProof="0" dirty="0">
                <a:ln>
                  <a:noFill/>
                </a:ln>
                <a:solidFill>
                  <a:srgbClr val="2B8DAF"/>
                </a:solidFill>
                <a:effectLst/>
                <a:uLnTx/>
                <a:uFillTx/>
                <a:latin typeface="Calibri Light" panose="020F0302020204030204"/>
                <a:ea typeface="+mj-ea"/>
                <a:cs typeface="+mj-cs"/>
              </a:rPr>
              <a:t>t</a:t>
            </a:r>
            <a:r>
              <a:rPr kumimoji="0" lang="en-US" sz="4800" b="0" i="0" u="none" strike="noStrike" kern="1200" cap="none" spc="-285" normalizeH="0" baseline="0" noProof="0" dirty="0">
                <a:ln>
                  <a:noFill/>
                </a:ln>
                <a:solidFill>
                  <a:srgbClr val="2B8DAF"/>
                </a:solidFill>
                <a:effectLst/>
                <a:uLnTx/>
                <a:uFillTx/>
                <a:latin typeface="Calibri Light" panose="020F0302020204030204"/>
                <a:ea typeface="+mj-ea"/>
                <a:cs typeface="+mj-cs"/>
              </a:rPr>
              <a:t> </a:t>
            </a:r>
            <a:r>
              <a:rPr kumimoji="0" lang="en-US" sz="4800" b="0" i="0" u="none" strike="noStrike" kern="1200" cap="none" spc="-260" normalizeH="0" baseline="0" noProof="0" dirty="0">
                <a:ln>
                  <a:noFill/>
                </a:ln>
                <a:solidFill>
                  <a:srgbClr val="2B8DAF"/>
                </a:solidFill>
                <a:effectLst/>
                <a:uLnTx/>
                <a:uFillTx/>
                <a:latin typeface="Calibri Light" panose="020F0302020204030204"/>
                <a:ea typeface="+mj-ea"/>
                <a:cs typeface="+mj-cs"/>
              </a:rPr>
              <a:t>T</a:t>
            </a:r>
            <a:r>
              <a:rPr kumimoji="0" lang="en-US" sz="4800" b="0" i="0" u="none" strike="noStrike" kern="1200" cap="none" spc="-5" normalizeH="0" baseline="0" noProof="0" dirty="0">
                <a:ln>
                  <a:noFill/>
                </a:ln>
                <a:solidFill>
                  <a:srgbClr val="2B8DAF"/>
                </a:solidFill>
                <a:effectLst/>
                <a:uLnTx/>
                <a:uFillTx/>
                <a:latin typeface="Calibri Light" panose="020F0302020204030204"/>
                <a:ea typeface="+mj-ea"/>
                <a:cs typeface="+mj-cs"/>
              </a:rPr>
              <a:t>o</a:t>
            </a:r>
            <a:r>
              <a:rPr kumimoji="0" lang="en-US" sz="4800" b="0" i="0" u="none" strike="noStrike" kern="1200" cap="none" spc="-165" normalizeH="0" baseline="0" noProof="0" dirty="0">
                <a:ln>
                  <a:noFill/>
                </a:ln>
                <a:solidFill>
                  <a:srgbClr val="2B8DAF"/>
                </a:solidFill>
                <a:effectLst/>
                <a:uLnTx/>
                <a:uFillTx/>
                <a:latin typeface="Calibri Light" panose="020F0302020204030204"/>
                <a:ea typeface="+mj-ea"/>
                <a:cs typeface="+mj-cs"/>
              </a:rPr>
              <a:t> </a:t>
            </a:r>
            <a:r>
              <a:rPr kumimoji="0" lang="en-US" sz="4800" b="0" i="0" u="none" strike="noStrike" kern="1200" cap="none" spc="-50" normalizeH="0" baseline="0" noProof="0" dirty="0">
                <a:ln>
                  <a:noFill/>
                </a:ln>
                <a:solidFill>
                  <a:srgbClr val="2B8DAF"/>
                </a:solidFill>
                <a:effectLst/>
                <a:uLnTx/>
                <a:uFillTx/>
                <a:latin typeface="Calibri Light" panose="020F0302020204030204"/>
                <a:ea typeface="+mj-ea"/>
                <a:cs typeface="+mj-cs"/>
              </a:rPr>
              <a:t>A</a:t>
            </a:r>
            <a:r>
              <a:rPr kumimoji="0" lang="en-US" sz="4800" b="0" i="0" u="none" strike="noStrike" kern="1200" cap="none" spc="-5" normalizeH="0" baseline="0" noProof="0" dirty="0">
                <a:ln>
                  <a:noFill/>
                </a:ln>
                <a:solidFill>
                  <a:srgbClr val="2B8DAF"/>
                </a:solidFill>
                <a:effectLst/>
                <a:uLnTx/>
                <a:uFillTx/>
                <a:latin typeface="Calibri Light" panose="020F0302020204030204"/>
                <a:ea typeface="+mj-ea"/>
                <a:cs typeface="+mj-cs"/>
              </a:rPr>
              <a:t>pp</a:t>
            </a:r>
            <a:r>
              <a:rPr kumimoji="0" lang="en-US" sz="4800" b="0" i="0" u="none" strike="noStrike" kern="1200" cap="none" spc="-10" normalizeH="0" baseline="0" noProof="0" dirty="0">
                <a:ln>
                  <a:noFill/>
                </a:ln>
                <a:solidFill>
                  <a:srgbClr val="2B8DAF"/>
                </a:solidFill>
                <a:effectLst/>
                <a:uLnTx/>
                <a:uFillTx/>
                <a:latin typeface="Calibri Light" panose="020F0302020204030204"/>
                <a:ea typeface="+mj-ea"/>
                <a:cs typeface="+mj-cs"/>
              </a:rPr>
              <a:t>l</a:t>
            </a:r>
            <a:r>
              <a:rPr kumimoji="0" lang="en-US" sz="4800" b="0" i="0" u="none" strike="noStrike" kern="1200" cap="none" spc="-5" normalizeH="0" baseline="0" noProof="0" dirty="0">
                <a:ln>
                  <a:noFill/>
                </a:ln>
                <a:solidFill>
                  <a:srgbClr val="2B8DAF"/>
                </a:solidFill>
                <a:effectLst/>
                <a:uLnTx/>
                <a:uFillTx/>
                <a:latin typeface="Calibri Light" panose="020F0302020204030204"/>
                <a:ea typeface="+mj-ea"/>
                <a:cs typeface="+mj-cs"/>
              </a:rPr>
              <a:t>y</a:t>
            </a:r>
            <a:endParaRPr lang="en-US" dirty="0"/>
          </a:p>
        </p:txBody>
      </p:sp>
      <p:sp>
        <p:nvSpPr>
          <p:cNvPr id="7" name="TextBox 6">
            <a:extLst>
              <a:ext uri="{FF2B5EF4-FFF2-40B4-BE49-F238E27FC236}">
                <a16:creationId xmlns:a16="http://schemas.microsoft.com/office/drawing/2014/main" id="{B2BB7CC9-ECBE-4D8E-B976-927ADC45279C}"/>
              </a:ext>
            </a:extLst>
          </p:cNvPr>
          <p:cNvSpPr txBox="1"/>
          <p:nvPr/>
        </p:nvSpPr>
        <p:spPr>
          <a:xfrm>
            <a:off x="304800" y="990600"/>
            <a:ext cx="8534400" cy="4779514"/>
          </a:xfrm>
          <a:prstGeom prst="rect">
            <a:avLst/>
          </a:prstGeom>
          <a:noFill/>
        </p:spPr>
        <p:txBody>
          <a:bodyPr wrap="square">
            <a:spAutoFit/>
          </a:bodyPr>
          <a:lstStyle/>
          <a:p>
            <a:pPr marL="12065" marR="5080">
              <a:lnSpc>
                <a:spcPts val="2110"/>
              </a:lnSpc>
              <a:spcBef>
                <a:spcPts val="605"/>
              </a:spcBef>
              <a:buClr>
                <a:srgbClr val="8D1414"/>
              </a:buClr>
              <a:buSzPct val="145454"/>
              <a:tabLst>
                <a:tab pos="299720" algn="l"/>
              </a:tabLst>
            </a:pPr>
            <a:r>
              <a:rPr lang="en-US" sz="2200" spc="-5" dirty="0">
                <a:latin typeface="Corbel"/>
                <a:cs typeface="Corbel"/>
              </a:rPr>
              <a:t>Applicants must</a:t>
            </a:r>
            <a:r>
              <a:rPr lang="en-US" sz="2200" spc="-10" dirty="0">
                <a:latin typeface="Corbel"/>
                <a:cs typeface="Corbel"/>
              </a:rPr>
              <a:t> </a:t>
            </a:r>
            <a:r>
              <a:rPr lang="en-US" sz="2200" spc="-5" dirty="0">
                <a:latin typeface="Corbel"/>
                <a:cs typeface="Corbel"/>
              </a:rPr>
              <a:t>fill out and submit the online  </a:t>
            </a:r>
            <a:r>
              <a:rPr lang="en-US" sz="2200" b="1" spc="-5" dirty="0">
                <a:latin typeface="Corbel"/>
                <a:cs typeface="Corbel"/>
              </a:rPr>
              <a:t>Intent</a:t>
            </a:r>
            <a:r>
              <a:rPr lang="en-US" sz="2200" b="1" spc="10" dirty="0">
                <a:latin typeface="Corbel"/>
                <a:cs typeface="Corbel"/>
              </a:rPr>
              <a:t> </a:t>
            </a:r>
            <a:r>
              <a:rPr lang="en-US" sz="2200" b="1" spc="-15" dirty="0">
                <a:latin typeface="Corbel"/>
                <a:cs typeface="Corbel"/>
              </a:rPr>
              <a:t>to </a:t>
            </a:r>
            <a:r>
              <a:rPr lang="en-US" sz="2200" b="1" spc="-10" dirty="0">
                <a:latin typeface="Corbel"/>
                <a:cs typeface="Corbel"/>
              </a:rPr>
              <a:t> </a:t>
            </a:r>
            <a:r>
              <a:rPr lang="en-US" sz="2200" b="1" spc="-5" dirty="0">
                <a:latin typeface="Corbel"/>
                <a:cs typeface="Corbel"/>
              </a:rPr>
              <a:t>Apply</a:t>
            </a:r>
            <a:r>
              <a:rPr lang="en-US" sz="2200" spc="-5" dirty="0">
                <a:latin typeface="Corbel"/>
                <a:cs typeface="Corbel"/>
              </a:rPr>
              <a:t> f</a:t>
            </a:r>
            <a:r>
              <a:rPr lang="en-US" sz="2200" dirty="0">
                <a:latin typeface="Corbel"/>
                <a:cs typeface="Corbel"/>
              </a:rPr>
              <a:t>orm </a:t>
            </a:r>
            <a:r>
              <a:rPr lang="en-US" sz="2200" spc="-5" dirty="0">
                <a:latin typeface="Corbel"/>
                <a:cs typeface="Corbel"/>
              </a:rPr>
              <a:t>by  </a:t>
            </a:r>
            <a:r>
              <a:rPr lang="en-US" sz="2200" b="1" spc="-15" dirty="0">
                <a:solidFill>
                  <a:srgbClr val="FF0000"/>
                </a:solidFill>
                <a:latin typeface="Corbel"/>
                <a:cs typeface="Corbel"/>
              </a:rPr>
              <a:t>Wednesday, November 3, 2021</a:t>
            </a:r>
            <a:r>
              <a:rPr lang="en-US" sz="2200" i="1" spc="-35" dirty="0">
                <a:latin typeface="Corbel"/>
                <a:cs typeface="Corbel"/>
              </a:rPr>
              <a:t>,</a:t>
            </a:r>
            <a:r>
              <a:rPr lang="en-US" sz="2200" i="1" spc="35" dirty="0">
                <a:latin typeface="Corbel"/>
                <a:cs typeface="Corbel"/>
              </a:rPr>
              <a:t> </a:t>
            </a:r>
            <a:r>
              <a:rPr lang="en-US" sz="2200" spc="-5" dirty="0">
                <a:latin typeface="Corbel"/>
                <a:cs typeface="Corbel"/>
              </a:rPr>
              <a:t>4:00</a:t>
            </a:r>
            <a:r>
              <a:rPr lang="en-US" sz="2200" spc="-20" dirty="0">
                <a:latin typeface="Corbel"/>
                <a:cs typeface="Corbel"/>
              </a:rPr>
              <a:t> </a:t>
            </a:r>
            <a:r>
              <a:rPr lang="en-US" sz="2200" spc="-5" dirty="0">
                <a:latin typeface="Corbel"/>
                <a:cs typeface="Corbel"/>
              </a:rPr>
              <a:t>p.m.</a:t>
            </a:r>
            <a:endParaRPr lang="en-US" sz="2200" dirty="0">
              <a:latin typeface="Corbel"/>
              <a:cs typeface="Corbel"/>
            </a:endParaRPr>
          </a:p>
          <a:p>
            <a:pPr marL="12065">
              <a:lnSpc>
                <a:spcPct val="100000"/>
              </a:lnSpc>
              <a:spcBef>
                <a:spcPts val="625"/>
              </a:spcBef>
              <a:buClr>
                <a:srgbClr val="8D1414"/>
              </a:buClr>
              <a:buSzPct val="145454"/>
              <a:tabLst>
                <a:tab pos="299720" algn="l"/>
              </a:tabLst>
            </a:pPr>
            <a:r>
              <a:rPr lang="en-US" sz="2200" spc="-5" dirty="0">
                <a:latin typeface="Corbel"/>
                <a:cs typeface="Corbel"/>
              </a:rPr>
              <a:t>The following</a:t>
            </a:r>
            <a:r>
              <a:rPr lang="en-US" sz="2200" spc="20" dirty="0">
                <a:latin typeface="Corbel"/>
                <a:cs typeface="Corbel"/>
              </a:rPr>
              <a:t> </a:t>
            </a:r>
            <a:r>
              <a:rPr lang="en-US" sz="2200" spc="-5" dirty="0">
                <a:latin typeface="Corbel"/>
                <a:cs typeface="Corbel"/>
              </a:rPr>
              <a:t>information is required:</a:t>
            </a:r>
            <a:endParaRPr lang="en-US" sz="2200" dirty="0">
              <a:latin typeface="Corbel"/>
              <a:cs typeface="Corbel"/>
            </a:endParaRPr>
          </a:p>
          <a:p>
            <a:pPr marL="633413" lvl="1" indent="-282575">
              <a:lnSpc>
                <a:spcPct val="100000"/>
              </a:lnSpc>
              <a:spcBef>
                <a:spcPts val="615"/>
              </a:spcBef>
              <a:buClr>
                <a:srgbClr val="8D1414"/>
              </a:buClr>
              <a:buSzPct val="144444"/>
              <a:buFont typeface="Arial"/>
              <a:buChar char="•"/>
              <a:tabLst>
                <a:tab pos="520700" algn="l"/>
              </a:tabLst>
            </a:pPr>
            <a:r>
              <a:rPr lang="en-US" sz="1800" spc="-5" dirty="0">
                <a:latin typeface="Corbel"/>
                <a:cs typeface="Corbel"/>
              </a:rPr>
              <a:t>Organization</a:t>
            </a:r>
            <a:r>
              <a:rPr lang="en-US" sz="1800" spc="-15" dirty="0">
                <a:latin typeface="Corbel"/>
                <a:cs typeface="Corbel"/>
              </a:rPr>
              <a:t> </a:t>
            </a:r>
            <a:r>
              <a:rPr lang="en-US" sz="1800" spc="-10" dirty="0">
                <a:latin typeface="Corbel"/>
                <a:cs typeface="Corbel"/>
              </a:rPr>
              <a:t>Name</a:t>
            </a:r>
            <a:endParaRPr lang="en-US" sz="1800" dirty="0">
              <a:latin typeface="Corbel"/>
              <a:cs typeface="Corbel"/>
            </a:endParaRPr>
          </a:p>
          <a:p>
            <a:pPr marL="633413" lvl="1" indent="-282575">
              <a:lnSpc>
                <a:spcPct val="100000"/>
              </a:lnSpc>
              <a:spcBef>
                <a:spcPts val="600"/>
              </a:spcBef>
              <a:buClr>
                <a:srgbClr val="8D1414"/>
              </a:buClr>
              <a:buSzPct val="144444"/>
              <a:buFont typeface="Arial"/>
              <a:buChar char="•"/>
              <a:tabLst>
                <a:tab pos="520700" algn="l"/>
              </a:tabLst>
            </a:pPr>
            <a:r>
              <a:rPr lang="en-US" sz="1800" spc="-5" dirty="0">
                <a:latin typeface="Corbel"/>
                <a:cs typeface="Corbel"/>
              </a:rPr>
              <a:t>Address</a:t>
            </a:r>
            <a:endParaRPr lang="en-US" sz="1800" dirty="0">
              <a:latin typeface="Corbel"/>
              <a:cs typeface="Corbel"/>
            </a:endParaRPr>
          </a:p>
          <a:p>
            <a:pPr marL="633413" lvl="1" indent="-282575">
              <a:lnSpc>
                <a:spcPct val="100000"/>
              </a:lnSpc>
              <a:spcBef>
                <a:spcPts val="600"/>
              </a:spcBef>
              <a:buClr>
                <a:srgbClr val="8D1414"/>
              </a:buClr>
              <a:buSzPct val="144444"/>
              <a:buFont typeface="Arial"/>
              <a:buChar char="•"/>
              <a:tabLst>
                <a:tab pos="520700" algn="l"/>
              </a:tabLst>
            </a:pPr>
            <a:r>
              <a:rPr lang="en-US" sz="1800" spc="-5" dirty="0">
                <a:latin typeface="Corbel"/>
                <a:cs typeface="Corbel"/>
              </a:rPr>
              <a:t>Contact</a:t>
            </a:r>
            <a:r>
              <a:rPr lang="en-US" sz="1800" spc="5" dirty="0">
                <a:latin typeface="Corbel"/>
                <a:cs typeface="Corbel"/>
              </a:rPr>
              <a:t> </a:t>
            </a:r>
            <a:r>
              <a:rPr lang="en-US" sz="1800" spc="-10" dirty="0">
                <a:latin typeface="Corbel"/>
                <a:cs typeface="Corbel"/>
              </a:rPr>
              <a:t>Name</a:t>
            </a:r>
            <a:endParaRPr lang="en-US" sz="1800" dirty="0">
              <a:latin typeface="Corbel"/>
              <a:cs typeface="Corbel"/>
            </a:endParaRPr>
          </a:p>
          <a:p>
            <a:pPr marL="633413" lvl="1" indent="-282575">
              <a:lnSpc>
                <a:spcPct val="100000"/>
              </a:lnSpc>
              <a:spcBef>
                <a:spcPts val="600"/>
              </a:spcBef>
              <a:buClr>
                <a:srgbClr val="8D1414"/>
              </a:buClr>
              <a:buSzPct val="144444"/>
              <a:buFont typeface="Arial"/>
              <a:buChar char="•"/>
              <a:tabLst>
                <a:tab pos="520700" algn="l"/>
              </a:tabLst>
            </a:pPr>
            <a:r>
              <a:rPr lang="en-US" sz="1800" dirty="0">
                <a:latin typeface="Corbel"/>
                <a:cs typeface="Corbel"/>
              </a:rPr>
              <a:t>E-</a:t>
            </a:r>
            <a:r>
              <a:rPr lang="en-US" sz="1800" spc="-5" dirty="0">
                <a:latin typeface="Corbel"/>
                <a:cs typeface="Corbel"/>
              </a:rPr>
              <a:t>m</a:t>
            </a:r>
            <a:r>
              <a:rPr lang="en-US" sz="1800" spc="-10" dirty="0">
                <a:latin typeface="Corbel"/>
                <a:cs typeface="Corbel"/>
              </a:rPr>
              <a:t>a</a:t>
            </a:r>
            <a:r>
              <a:rPr lang="en-US" sz="1800" dirty="0">
                <a:latin typeface="Corbel"/>
                <a:cs typeface="Corbel"/>
              </a:rPr>
              <a:t>il</a:t>
            </a:r>
            <a:r>
              <a:rPr lang="en-US" sz="1800" spc="-85" dirty="0">
                <a:latin typeface="Corbel"/>
                <a:cs typeface="Corbel"/>
              </a:rPr>
              <a:t> </a:t>
            </a:r>
            <a:r>
              <a:rPr lang="en-US" sz="1800" spc="-5" dirty="0">
                <a:latin typeface="Corbel"/>
                <a:cs typeface="Corbel"/>
              </a:rPr>
              <a:t>A</a:t>
            </a:r>
            <a:r>
              <a:rPr lang="en-US" sz="1800" spc="-10" dirty="0">
                <a:latin typeface="Corbel"/>
                <a:cs typeface="Corbel"/>
              </a:rPr>
              <a:t>d</a:t>
            </a:r>
            <a:r>
              <a:rPr lang="en-US" sz="1800" spc="-5" dirty="0">
                <a:latin typeface="Corbel"/>
                <a:cs typeface="Corbel"/>
              </a:rPr>
              <a:t>dr</a:t>
            </a:r>
            <a:r>
              <a:rPr lang="en-US" sz="1800" dirty="0">
                <a:latin typeface="Corbel"/>
                <a:cs typeface="Corbel"/>
              </a:rPr>
              <a:t>ess</a:t>
            </a:r>
          </a:p>
          <a:p>
            <a:pPr marL="633413" lvl="1" indent="-282575">
              <a:lnSpc>
                <a:spcPct val="100000"/>
              </a:lnSpc>
              <a:spcBef>
                <a:spcPts val="600"/>
              </a:spcBef>
              <a:buClr>
                <a:srgbClr val="8D1414"/>
              </a:buClr>
              <a:buSzPct val="144444"/>
              <a:buFont typeface="Arial"/>
              <a:buChar char="•"/>
              <a:tabLst>
                <a:tab pos="520700" algn="l"/>
              </a:tabLst>
            </a:pPr>
            <a:r>
              <a:rPr lang="en-US" sz="1800" dirty="0">
                <a:latin typeface="Corbel"/>
                <a:cs typeface="Corbel"/>
              </a:rPr>
              <a:t>Phone</a:t>
            </a:r>
            <a:r>
              <a:rPr lang="en-US" sz="1800" spc="-15" dirty="0">
                <a:latin typeface="Corbel"/>
                <a:cs typeface="Corbel"/>
              </a:rPr>
              <a:t> </a:t>
            </a:r>
            <a:r>
              <a:rPr lang="en-US" sz="1800" spc="-5" dirty="0">
                <a:latin typeface="Corbel"/>
                <a:cs typeface="Corbel"/>
              </a:rPr>
              <a:t>Number</a:t>
            </a:r>
            <a:endParaRPr lang="en-US" sz="1800" dirty="0">
              <a:latin typeface="Corbel"/>
              <a:cs typeface="Corbel"/>
            </a:endParaRPr>
          </a:p>
          <a:p>
            <a:pPr marL="633413" lvl="1" indent="-282575">
              <a:lnSpc>
                <a:spcPct val="100000"/>
              </a:lnSpc>
              <a:spcBef>
                <a:spcPts val="600"/>
              </a:spcBef>
              <a:buClr>
                <a:srgbClr val="8D1414"/>
              </a:buClr>
              <a:buSzPct val="144444"/>
              <a:buFont typeface="Arial"/>
              <a:buChar char="•"/>
              <a:tabLst>
                <a:tab pos="520700" algn="l"/>
              </a:tabLst>
            </a:pPr>
            <a:r>
              <a:rPr lang="en-US" sz="1800" dirty="0">
                <a:latin typeface="Corbel"/>
                <a:cs typeface="Corbel"/>
              </a:rPr>
              <a:t>Focus</a:t>
            </a:r>
            <a:r>
              <a:rPr lang="en-US" sz="1800" spc="-10" dirty="0">
                <a:latin typeface="Corbel"/>
                <a:cs typeface="Corbel"/>
              </a:rPr>
              <a:t> </a:t>
            </a:r>
            <a:r>
              <a:rPr lang="en-US" sz="1800" spc="-5" dirty="0">
                <a:latin typeface="Corbel"/>
                <a:cs typeface="Corbel"/>
              </a:rPr>
              <a:t>area/s</a:t>
            </a:r>
            <a:r>
              <a:rPr lang="en-US" sz="1800" spc="10" dirty="0">
                <a:latin typeface="Corbel"/>
                <a:cs typeface="Corbel"/>
              </a:rPr>
              <a:t> </a:t>
            </a:r>
            <a:r>
              <a:rPr lang="en-US" sz="1800" spc="-5" dirty="0">
                <a:latin typeface="Corbel"/>
                <a:cs typeface="Corbel"/>
              </a:rPr>
              <a:t>application</a:t>
            </a:r>
            <a:r>
              <a:rPr lang="en-US" sz="1800" spc="-35" dirty="0">
                <a:latin typeface="Corbel"/>
                <a:cs typeface="Corbel"/>
              </a:rPr>
              <a:t> </a:t>
            </a:r>
            <a:r>
              <a:rPr lang="en-US" sz="1800" dirty="0">
                <a:latin typeface="Corbel"/>
                <a:cs typeface="Corbel"/>
              </a:rPr>
              <a:t>will</a:t>
            </a:r>
            <a:r>
              <a:rPr lang="en-US" sz="1800" spc="-15" dirty="0">
                <a:latin typeface="Corbel"/>
                <a:cs typeface="Corbel"/>
              </a:rPr>
              <a:t> </a:t>
            </a:r>
            <a:r>
              <a:rPr lang="en-US" sz="1800" spc="-5" dirty="0">
                <a:latin typeface="Corbel"/>
                <a:cs typeface="Corbel"/>
              </a:rPr>
              <a:t>address</a:t>
            </a:r>
            <a:endParaRPr lang="en-US" sz="1800" dirty="0">
              <a:latin typeface="Corbel"/>
              <a:cs typeface="Corbel"/>
            </a:endParaRPr>
          </a:p>
          <a:p>
            <a:pPr marL="633413" marR="180340" lvl="1" indent="-282575" algn="just">
              <a:lnSpc>
                <a:spcPts val="1730"/>
              </a:lnSpc>
              <a:spcBef>
                <a:spcPts val="1015"/>
              </a:spcBef>
              <a:buClr>
                <a:srgbClr val="8D1414"/>
              </a:buClr>
              <a:buSzPct val="144444"/>
              <a:buFont typeface="Arial"/>
              <a:buChar char="•"/>
              <a:tabLst>
                <a:tab pos="520700" algn="l"/>
              </a:tabLst>
            </a:pPr>
            <a:r>
              <a:rPr lang="en-US" sz="1800" spc="-5" dirty="0">
                <a:latin typeface="Corbel"/>
                <a:cs typeface="Corbel"/>
              </a:rPr>
              <a:t>Applying as New </a:t>
            </a:r>
            <a:r>
              <a:rPr lang="en-US" sz="1800" dirty="0">
                <a:latin typeface="Corbel"/>
                <a:cs typeface="Corbel"/>
              </a:rPr>
              <a:t>or </a:t>
            </a:r>
            <a:r>
              <a:rPr lang="en-US" sz="1800" spc="-5" dirty="0">
                <a:latin typeface="Corbel"/>
                <a:cs typeface="Corbel"/>
              </a:rPr>
              <a:t>Continuation and </a:t>
            </a:r>
            <a:r>
              <a:rPr lang="en-US" sz="1800" spc="-35" dirty="0">
                <a:latin typeface="Corbel"/>
                <a:cs typeface="Corbel"/>
              </a:rPr>
              <a:t>R</a:t>
            </a:r>
            <a:r>
              <a:rPr lang="en-US" sz="1800" dirty="0">
                <a:latin typeface="Corbel"/>
                <a:cs typeface="Corbel"/>
              </a:rPr>
              <a:t>egul</a:t>
            </a:r>
            <a:r>
              <a:rPr lang="en-US" sz="1800" spc="-10" dirty="0">
                <a:latin typeface="Corbel"/>
                <a:cs typeface="Corbel"/>
              </a:rPr>
              <a:t>a</a:t>
            </a:r>
            <a:r>
              <a:rPr lang="en-US" sz="1800" dirty="0">
                <a:latin typeface="Corbel"/>
                <a:cs typeface="Corbel"/>
              </a:rPr>
              <a:t>r</a:t>
            </a:r>
            <a:r>
              <a:rPr lang="en-US" sz="1800" spc="-80" dirty="0">
                <a:latin typeface="Corbel"/>
                <a:cs typeface="Corbel"/>
              </a:rPr>
              <a:t> </a:t>
            </a:r>
            <a:r>
              <a:rPr lang="en-US" sz="1800" spc="-5" dirty="0">
                <a:latin typeface="Corbel"/>
                <a:cs typeface="Corbel"/>
              </a:rPr>
              <a:t>C</a:t>
            </a:r>
            <a:r>
              <a:rPr lang="en-US" sz="1800" dirty="0">
                <a:latin typeface="Corbel"/>
                <a:cs typeface="Corbel"/>
              </a:rPr>
              <a:t>ost</a:t>
            </a:r>
            <a:r>
              <a:rPr lang="en-US" sz="1800" spc="-5" dirty="0">
                <a:latin typeface="Corbel"/>
                <a:cs typeface="Corbel"/>
              </a:rPr>
              <a:t> </a:t>
            </a:r>
            <a:r>
              <a:rPr lang="en-US" sz="1800" spc="-35" dirty="0">
                <a:latin typeface="Corbel"/>
                <a:cs typeface="Corbel"/>
              </a:rPr>
              <a:t>R</a:t>
            </a:r>
            <a:r>
              <a:rPr lang="en-US" sz="1800" dirty="0">
                <a:latin typeface="Corbel"/>
                <a:cs typeface="Corbel"/>
              </a:rPr>
              <a:t>ei</a:t>
            </a:r>
            <a:r>
              <a:rPr lang="en-US" sz="1800" spc="-5" dirty="0">
                <a:latin typeface="Corbel"/>
                <a:cs typeface="Corbel"/>
              </a:rPr>
              <a:t>mb</a:t>
            </a:r>
            <a:r>
              <a:rPr lang="en-US" sz="1800" dirty="0">
                <a:latin typeface="Corbel"/>
                <a:cs typeface="Corbel"/>
              </a:rPr>
              <a:t>u</a:t>
            </a:r>
            <a:r>
              <a:rPr lang="en-US" sz="1800" spc="-5" dirty="0">
                <a:latin typeface="Corbel"/>
                <a:cs typeface="Corbel"/>
              </a:rPr>
              <a:t>r</a:t>
            </a:r>
            <a:r>
              <a:rPr lang="en-US" sz="1800" dirty="0">
                <a:latin typeface="Corbel"/>
                <a:cs typeface="Corbel"/>
              </a:rPr>
              <a:t>se</a:t>
            </a:r>
            <a:r>
              <a:rPr lang="en-US" sz="1800" spc="-5" dirty="0">
                <a:latin typeface="Corbel"/>
                <a:cs typeface="Corbel"/>
              </a:rPr>
              <a:t>m</a:t>
            </a:r>
            <a:r>
              <a:rPr lang="en-US" sz="1800" dirty="0">
                <a:latin typeface="Corbel"/>
                <a:cs typeface="Corbel"/>
              </a:rPr>
              <a:t>ent</a:t>
            </a:r>
            <a:r>
              <a:rPr lang="en-US" sz="1800" spc="-15" dirty="0">
                <a:latin typeface="Corbel"/>
                <a:cs typeface="Corbel"/>
              </a:rPr>
              <a:t> </a:t>
            </a:r>
            <a:r>
              <a:rPr lang="en-US" sz="1800" dirty="0">
                <a:latin typeface="Corbel"/>
                <a:cs typeface="Corbel"/>
              </a:rPr>
              <a:t>or</a:t>
            </a:r>
            <a:r>
              <a:rPr lang="en-US" sz="1800" spc="5" dirty="0">
                <a:latin typeface="Corbel"/>
                <a:cs typeface="Corbel"/>
              </a:rPr>
              <a:t> </a:t>
            </a:r>
            <a:r>
              <a:rPr lang="en-US" sz="1800" dirty="0">
                <a:latin typeface="Corbel"/>
                <a:cs typeface="Corbel"/>
              </a:rPr>
              <a:t>Fi</a:t>
            </a:r>
            <a:r>
              <a:rPr lang="en-US" sz="1800" spc="-5" dirty="0">
                <a:latin typeface="Corbel"/>
                <a:cs typeface="Corbel"/>
              </a:rPr>
              <a:t>x</a:t>
            </a:r>
            <a:r>
              <a:rPr lang="en-US" sz="1800" dirty="0">
                <a:latin typeface="Corbel"/>
                <a:cs typeface="Corbel"/>
              </a:rPr>
              <a:t>ed  </a:t>
            </a:r>
            <a:r>
              <a:rPr lang="en-US" sz="1800" spc="-5" dirty="0">
                <a:latin typeface="Corbel"/>
                <a:cs typeface="Corbel"/>
              </a:rPr>
              <a:t>Amount.</a:t>
            </a:r>
            <a:endParaRPr lang="en-US" sz="2000" spc="-5" dirty="0">
              <a:latin typeface="Corbel"/>
              <a:cs typeface="Corbel"/>
            </a:endParaRPr>
          </a:p>
          <a:p>
            <a:pPr marL="334962" marR="180340" lvl="1">
              <a:lnSpc>
                <a:spcPts val="1730"/>
              </a:lnSpc>
              <a:spcBef>
                <a:spcPts val="1015"/>
              </a:spcBef>
              <a:buClr>
                <a:srgbClr val="8D1414"/>
              </a:buClr>
              <a:buSzPct val="144444"/>
              <a:tabLst>
                <a:tab pos="463550" algn="l"/>
              </a:tabLst>
            </a:pPr>
            <a:r>
              <a:rPr lang="en-US" sz="2000" spc="-5" dirty="0">
                <a:latin typeface="Corbel"/>
                <a:cs typeface="Corbel"/>
              </a:rPr>
              <a:t>Click here: </a:t>
            </a:r>
            <a:r>
              <a:rPr lang="en-US" sz="2000" spc="-5" dirty="0">
                <a:latin typeface="Corbel"/>
                <a:cs typeface="Corbel"/>
                <a:hlinkClick r:id="rId2"/>
              </a:rPr>
              <a:t>Notice of Intent to Apply online form</a:t>
            </a:r>
            <a:endParaRPr lang="en-US" sz="2000" spc="-5" dirty="0">
              <a:latin typeface="Corbel"/>
              <a:cs typeface="Corbel"/>
            </a:endParaRPr>
          </a:p>
          <a:p>
            <a:pPr marL="334962" marR="180340" lvl="1" algn="ctr">
              <a:lnSpc>
                <a:spcPts val="1730"/>
              </a:lnSpc>
              <a:spcBef>
                <a:spcPts val="1015"/>
              </a:spcBef>
              <a:buClr>
                <a:srgbClr val="8D1414"/>
              </a:buClr>
              <a:buSzPct val="144444"/>
              <a:tabLst>
                <a:tab pos="463550" algn="l"/>
              </a:tabLst>
            </a:pPr>
            <a:endParaRPr lang="en-US" sz="2000" spc="-5" dirty="0">
              <a:solidFill>
                <a:srgbClr val="0070C0"/>
              </a:solidFill>
              <a:latin typeface="Corbel"/>
              <a:cs typeface="Corbel"/>
            </a:endParaRPr>
          </a:p>
          <a:p>
            <a:pPr marL="334962" marR="180340" lvl="1" algn="ctr">
              <a:lnSpc>
                <a:spcPts val="1730"/>
              </a:lnSpc>
              <a:spcBef>
                <a:spcPts val="1015"/>
              </a:spcBef>
              <a:buClr>
                <a:srgbClr val="8D1414"/>
              </a:buClr>
              <a:buSzPct val="144444"/>
              <a:tabLst>
                <a:tab pos="463550" algn="l"/>
              </a:tabLst>
            </a:pPr>
            <a:r>
              <a:rPr lang="en-US" spc="-5" dirty="0">
                <a:solidFill>
                  <a:srgbClr val="0070C0"/>
                </a:solidFill>
                <a:latin typeface="Corbel"/>
                <a:cs typeface="Corbel"/>
              </a:rPr>
              <a:t>(The form can be also be found on our website)</a:t>
            </a:r>
            <a:endParaRPr lang="en-US" dirty="0"/>
          </a:p>
        </p:txBody>
      </p:sp>
    </p:spTree>
    <p:extLst>
      <p:ext uri="{BB962C8B-B14F-4D97-AF65-F5344CB8AC3E}">
        <p14:creationId xmlns:p14="http://schemas.microsoft.com/office/powerpoint/2010/main" val="29820257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85800" y="661812"/>
            <a:ext cx="7482840" cy="2349500"/>
          </a:xfrm>
          <a:prstGeom prst="rect">
            <a:avLst/>
          </a:prstGeom>
        </p:spPr>
        <p:txBody>
          <a:bodyPr vert="horz" wrap="square" lIns="0" tIns="19050" rIns="0" bIns="0" rtlCol="0">
            <a:spAutoFit/>
          </a:bodyPr>
          <a:lstStyle/>
          <a:p>
            <a:pPr marL="299085" marR="5080" indent="-287020">
              <a:lnSpc>
                <a:spcPct val="98600"/>
              </a:lnSpc>
              <a:spcBef>
                <a:spcPts val="150"/>
              </a:spcBef>
              <a:buClr>
                <a:srgbClr val="8D1414"/>
              </a:buClr>
              <a:buSzPct val="145000"/>
              <a:buFont typeface="Arial"/>
              <a:buChar char="•"/>
              <a:tabLst>
                <a:tab pos="299720" algn="l"/>
              </a:tabLst>
            </a:pPr>
            <a:r>
              <a:rPr sz="3000" spc="-5" dirty="0">
                <a:latin typeface="Corbel"/>
                <a:cs typeface="Corbel"/>
              </a:rPr>
              <a:t>Applications</a:t>
            </a:r>
            <a:r>
              <a:rPr sz="3000" spc="-15" dirty="0">
                <a:latin typeface="Corbel"/>
                <a:cs typeface="Corbel"/>
              </a:rPr>
              <a:t> </a:t>
            </a:r>
            <a:r>
              <a:rPr sz="3000" spc="-5" dirty="0">
                <a:latin typeface="Corbel"/>
                <a:cs typeface="Corbel"/>
              </a:rPr>
              <a:t>must</a:t>
            </a:r>
            <a:r>
              <a:rPr sz="3000" spc="5" dirty="0">
                <a:latin typeface="Corbel"/>
                <a:cs typeface="Corbel"/>
              </a:rPr>
              <a:t> </a:t>
            </a:r>
            <a:r>
              <a:rPr sz="3000" dirty="0">
                <a:latin typeface="Corbel"/>
                <a:cs typeface="Corbel"/>
              </a:rPr>
              <a:t>be</a:t>
            </a:r>
            <a:r>
              <a:rPr sz="3000" spc="10" dirty="0">
                <a:latin typeface="Corbel"/>
                <a:cs typeface="Corbel"/>
              </a:rPr>
              <a:t> </a:t>
            </a:r>
            <a:r>
              <a:rPr sz="3000" spc="-5" dirty="0">
                <a:latin typeface="Corbel"/>
                <a:cs typeface="Corbel"/>
              </a:rPr>
              <a:t>submitted</a:t>
            </a:r>
            <a:r>
              <a:rPr sz="3000" spc="5" dirty="0">
                <a:latin typeface="Corbel"/>
                <a:cs typeface="Corbel"/>
              </a:rPr>
              <a:t> </a:t>
            </a:r>
            <a:r>
              <a:rPr sz="3000" spc="-5" dirty="0">
                <a:latin typeface="Corbel"/>
                <a:cs typeface="Corbel"/>
              </a:rPr>
              <a:t>electronically </a:t>
            </a:r>
            <a:r>
              <a:rPr sz="3000" spc="-585" dirty="0">
                <a:latin typeface="Corbel"/>
                <a:cs typeface="Corbel"/>
              </a:rPr>
              <a:t> </a:t>
            </a:r>
            <a:r>
              <a:rPr sz="3000" spc="-5" dirty="0">
                <a:latin typeface="Corbel"/>
                <a:cs typeface="Corbel"/>
              </a:rPr>
              <a:t>on</a:t>
            </a:r>
            <a:r>
              <a:rPr sz="3000" spc="5" dirty="0">
                <a:latin typeface="Corbel"/>
                <a:cs typeface="Corbel"/>
              </a:rPr>
              <a:t> </a:t>
            </a:r>
            <a:r>
              <a:rPr sz="4050" b="1" spc="-5" dirty="0">
                <a:latin typeface="Corbel"/>
                <a:cs typeface="Corbel"/>
                <a:hlinkClick r:id="rId3"/>
              </a:rPr>
              <a:t>eGrants</a:t>
            </a:r>
            <a:endParaRPr sz="4050" dirty="0">
              <a:latin typeface="Corbel"/>
              <a:cs typeface="Corbel"/>
            </a:endParaRPr>
          </a:p>
          <a:p>
            <a:pPr marL="433705" algn="ctr">
              <a:lnSpc>
                <a:spcPct val="100000"/>
              </a:lnSpc>
              <a:spcBef>
                <a:spcPts val="1385"/>
              </a:spcBef>
            </a:pPr>
            <a:r>
              <a:rPr sz="3000" b="1" dirty="0">
                <a:latin typeface="Corbel"/>
                <a:cs typeface="Corbel"/>
              </a:rPr>
              <a:t>NO</a:t>
            </a:r>
            <a:r>
              <a:rPr sz="3000" b="1" spc="-5" dirty="0">
                <a:latin typeface="Corbel"/>
                <a:cs typeface="Corbel"/>
              </a:rPr>
              <a:t> L</a:t>
            </a:r>
            <a:r>
              <a:rPr sz="3000" b="1" spc="-160" dirty="0">
                <a:latin typeface="Corbel"/>
                <a:cs typeface="Corbel"/>
              </a:rPr>
              <a:t>A</a:t>
            </a:r>
            <a:r>
              <a:rPr sz="3000" b="1" spc="5" dirty="0">
                <a:latin typeface="Corbel"/>
                <a:cs typeface="Corbel"/>
              </a:rPr>
              <a:t>T</a:t>
            </a:r>
            <a:r>
              <a:rPr sz="3000" b="1" spc="-5" dirty="0">
                <a:latin typeface="Corbel"/>
                <a:cs typeface="Corbel"/>
              </a:rPr>
              <a:t>E</a:t>
            </a:r>
            <a:r>
              <a:rPr sz="3000" b="1" dirty="0">
                <a:latin typeface="Corbel"/>
                <a:cs typeface="Corbel"/>
              </a:rPr>
              <a:t>R</a:t>
            </a:r>
            <a:r>
              <a:rPr sz="3000" b="1" spc="-210" dirty="0">
                <a:latin typeface="Corbel"/>
                <a:cs typeface="Corbel"/>
              </a:rPr>
              <a:t> </a:t>
            </a:r>
            <a:r>
              <a:rPr lang="en-US" sz="3000" b="1" spc="-210" dirty="0">
                <a:latin typeface="Corbel"/>
                <a:cs typeface="Corbel"/>
              </a:rPr>
              <a:t> </a:t>
            </a:r>
            <a:r>
              <a:rPr sz="3000" b="1" spc="5" dirty="0">
                <a:latin typeface="Corbel"/>
                <a:cs typeface="Corbel"/>
              </a:rPr>
              <a:t>TH</a:t>
            </a:r>
            <a:r>
              <a:rPr sz="3000" b="1" spc="-5" dirty="0">
                <a:latin typeface="Corbel"/>
                <a:cs typeface="Corbel"/>
              </a:rPr>
              <a:t>A</a:t>
            </a:r>
            <a:r>
              <a:rPr sz="3000" b="1" dirty="0">
                <a:latin typeface="Corbel"/>
                <a:cs typeface="Corbel"/>
              </a:rPr>
              <a:t>N</a:t>
            </a:r>
            <a:endParaRPr sz="3000" dirty="0">
              <a:latin typeface="Corbel"/>
              <a:cs typeface="Corbel"/>
            </a:endParaRPr>
          </a:p>
          <a:p>
            <a:pPr marL="434340" algn="ctr">
              <a:lnSpc>
                <a:spcPct val="100000"/>
              </a:lnSpc>
              <a:spcBef>
                <a:spcPts val="1320"/>
              </a:spcBef>
            </a:pPr>
            <a:r>
              <a:rPr sz="3000" b="1" spc="-40" dirty="0">
                <a:solidFill>
                  <a:srgbClr val="FF0000"/>
                </a:solidFill>
                <a:latin typeface="Corbel"/>
                <a:cs typeface="Corbel"/>
              </a:rPr>
              <a:t>T</a:t>
            </a:r>
            <a:r>
              <a:rPr lang="en-US" sz="3000" b="1" spc="-40" dirty="0">
                <a:solidFill>
                  <a:srgbClr val="FF0000"/>
                </a:solidFill>
                <a:latin typeface="Corbel"/>
                <a:cs typeface="Corbel"/>
              </a:rPr>
              <a:t>uesday</a:t>
            </a:r>
            <a:r>
              <a:rPr sz="3000" b="1" spc="-40" dirty="0">
                <a:solidFill>
                  <a:srgbClr val="FF0000"/>
                </a:solidFill>
                <a:latin typeface="Corbel"/>
                <a:cs typeface="Corbel"/>
              </a:rPr>
              <a:t>,</a:t>
            </a:r>
            <a:r>
              <a:rPr sz="3000" b="1" spc="5" dirty="0">
                <a:solidFill>
                  <a:srgbClr val="FF0000"/>
                </a:solidFill>
                <a:latin typeface="Corbel"/>
                <a:cs typeface="Corbel"/>
              </a:rPr>
              <a:t> </a:t>
            </a:r>
            <a:r>
              <a:rPr lang="en-US" sz="3000" b="1" spc="-5" dirty="0">
                <a:solidFill>
                  <a:srgbClr val="FF0000"/>
                </a:solidFill>
                <a:latin typeface="Corbel"/>
                <a:cs typeface="Corbel"/>
              </a:rPr>
              <a:t>November 16</a:t>
            </a:r>
            <a:r>
              <a:rPr sz="3000" b="1" spc="-25" dirty="0">
                <a:solidFill>
                  <a:srgbClr val="FF0000"/>
                </a:solidFill>
                <a:latin typeface="Corbel"/>
                <a:cs typeface="Corbel"/>
              </a:rPr>
              <a:t>,</a:t>
            </a:r>
            <a:r>
              <a:rPr sz="3000" b="1" spc="-15" dirty="0">
                <a:solidFill>
                  <a:srgbClr val="FF0000"/>
                </a:solidFill>
                <a:latin typeface="Corbel"/>
                <a:cs typeface="Corbel"/>
              </a:rPr>
              <a:t> </a:t>
            </a:r>
            <a:r>
              <a:rPr sz="3000" b="1" spc="-30" dirty="0">
                <a:solidFill>
                  <a:srgbClr val="FF0000"/>
                </a:solidFill>
                <a:latin typeface="Corbel"/>
                <a:cs typeface="Corbel"/>
              </a:rPr>
              <a:t>202</a:t>
            </a:r>
            <a:r>
              <a:rPr lang="en-US" sz="3000" b="1" spc="-30" dirty="0">
                <a:solidFill>
                  <a:srgbClr val="FF0000"/>
                </a:solidFill>
                <a:latin typeface="Corbel"/>
                <a:cs typeface="Corbel"/>
              </a:rPr>
              <a:t>1</a:t>
            </a:r>
            <a:r>
              <a:rPr sz="3000" b="1" spc="-30" dirty="0">
                <a:solidFill>
                  <a:srgbClr val="FF0000"/>
                </a:solidFill>
                <a:latin typeface="Corbel"/>
                <a:cs typeface="Corbel"/>
              </a:rPr>
              <a:t>,</a:t>
            </a:r>
            <a:r>
              <a:rPr sz="3000" b="1" spc="-5" dirty="0">
                <a:solidFill>
                  <a:srgbClr val="FF0000"/>
                </a:solidFill>
                <a:latin typeface="Corbel"/>
                <a:cs typeface="Corbel"/>
              </a:rPr>
              <a:t> </a:t>
            </a:r>
            <a:r>
              <a:rPr sz="3000" b="1" dirty="0">
                <a:solidFill>
                  <a:srgbClr val="FF0000"/>
                </a:solidFill>
                <a:latin typeface="Corbel"/>
                <a:cs typeface="Corbel"/>
              </a:rPr>
              <a:t>4:00</a:t>
            </a:r>
            <a:r>
              <a:rPr sz="3000" b="1" spc="-10" dirty="0">
                <a:solidFill>
                  <a:srgbClr val="FF0000"/>
                </a:solidFill>
                <a:latin typeface="Corbel"/>
                <a:cs typeface="Corbel"/>
              </a:rPr>
              <a:t> </a:t>
            </a:r>
            <a:r>
              <a:rPr sz="3000" b="1" spc="-5" dirty="0">
                <a:solidFill>
                  <a:srgbClr val="FF0000"/>
                </a:solidFill>
                <a:latin typeface="Corbel"/>
                <a:cs typeface="Corbel"/>
              </a:rPr>
              <a:t>p.m</a:t>
            </a:r>
            <a:r>
              <a:rPr sz="3000" b="1" spc="-5" dirty="0">
                <a:latin typeface="Corbel"/>
                <a:cs typeface="Corbel"/>
              </a:rPr>
              <a:t>.</a:t>
            </a:r>
            <a:endParaRPr sz="3000" dirty="0">
              <a:latin typeface="Corbel"/>
              <a:cs typeface="Corbel"/>
            </a:endParaRPr>
          </a:p>
        </p:txBody>
      </p:sp>
      <p:grpSp>
        <p:nvGrpSpPr>
          <p:cNvPr id="3" name="object 3"/>
          <p:cNvGrpSpPr/>
          <p:nvPr/>
        </p:nvGrpSpPr>
        <p:grpSpPr>
          <a:xfrm>
            <a:off x="2621280" y="3209148"/>
            <a:ext cx="3901440" cy="2987040"/>
            <a:chOff x="2811779" y="3802379"/>
            <a:chExt cx="3901440" cy="2987040"/>
          </a:xfrm>
        </p:grpSpPr>
        <p:sp>
          <p:nvSpPr>
            <p:cNvPr id="4" name="object 4"/>
            <p:cNvSpPr/>
            <p:nvPr/>
          </p:nvSpPr>
          <p:spPr>
            <a:xfrm>
              <a:off x="2819399" y="3809999"/>
              <a:ext cx="3886200" cy="2971800"/>
            </a:xfrm>
            <a:custGeom>
              <a:avLst/>
              <a:gdLst/>
              <a:ahLst/>
              <a:cxnLst/>
              <a:rect l="l" t="t" r="r" b="b"/>
              <a:pathLst>
                <a:path w="3886200" h="2971800">
                  <a:moveTo>
                    <a:pt x="3886200" y="0"/>
                  </a:moveTo>
                  <a:lnTo>
                    <a:pt x="0" y="0"/>
                  </a:lnTo>
                  <a:lnTo>
                    <a:pt x="0" y="2971800"/>
                  </a:lnTo>
                  <a:lnTo>
                    <a:pt x="3886200" y="2971800"/>
                  </a:lnTo>
                  <a:lnTo>
                    <a:pt x="3886200" y="0"/>
                  </a:lnTo>
                  <a:close/>
                </a:path>
              </a:pathLst>
            </a:custGeom>
            <a:solidFill>
              <a:srgbClr val="BB1C1C"/>
            </a:solidFill>
          </p:spPr>
          <p:txBody>
            <a:bodyPr wrap="square" lIns="0" tIns="0" rIns="0" bIns="0" rtlCol="0"/>
            <a:lstStyle/>
            <a:p>
              <a:endParaRPr dirty="0"/>
            </a:p>
          </p:txBody>
        </p:sp>
        <p:sp>
          <p:nvSpPr>
            <p:cNvPr id="5" name="object 5"/>
            <p:cNvSpPr/>
            <p:nvPr/>
          </p:nvSpPr>
          <p:spPr>
            <a:xfrm>
              <a:off x="2819399" y="3809999"/>
              <a:ext cx="3886200" cy="2971800"/>
            </a:xfrm>
            <a:custGeom>
              <a:avLst/>
              <a:gdLst/>
              <a:ahLst/>
              <a:cxnLst/>
              <a:rect l="l" t="t" r="r" b="b"/>
              <a:pathLst>
                <a:path w="3886200" h="2971800">
                  <a:moveTo>
                    <a:pt x="0" y="0"/>
                  </a:moveTo>
                  <a:lnTo>
                    <a:pt x="3886200" y="0"/>
                  </a:lnTo>
                  <a:lnTo>
                    <a:pt x="3886200" y="2971800"/>
                  </a:lnTo>
                  <a:lnTo>
                    <a:pt x="0" y="2971800"/>
                  </a:lnTo>
                  <a:lnTo>
                    <a:pt x="0" y="0"/>
                  </a:lnTo>
                  <a:close/>
                </a:path>
              </a:pathLst>
            </a:custGeom>
            <a:ln w="15240">
              <a:solidFill>
                <a:srgbClr val="881111"/>
              </a:solidFill>
            </a:ln>
          </p:spPr>
          <p:txBody>
            <a:bodyPr wrap="square" lIns="0" tIns="0" rIns="0" bIns="0" rtlCol="0"/>
            <a:lstStyle/>
            <a:p>
              <a:endParaRPr dirty="0"/>
            </a:p>
          </p:txBody>
        </p:sp>
        <p:pic>
          <p:nvPicPr>
            <p:cNvPr id="6" name="object 6"/>
            <p:cNvPicPr/>
            <p:nvPr/>
          </p:nvPicPr>
          <p:blipFill>
            <a:blip r:embed="rId4" cstate="print"/>
            <a:stretch>
              <a:fillRect/>
            </a:stretch>
          </p:blipFill>
          <p:spPr>
            <a:xfrm>
              <a:off x="2971799" y="3962400"/>
              <a:ext cx="3581399" cy="2686811"/>
            </a:xfrm>
            <a:prstGeom prst="rect">
              <a:avLst/>
            </a:prstGeom>
          </p:spPr>
        </p:pic>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0" y="304800"/>
            <a:ext cx="6627813" cy="750888"/>
          </a:xfrm>
          <a:prstGeom prst="rect">
            <a:avLst/>
          </a:prstGeom>
        </p:spPr>
        <p:txBody>
          <a:bodyPr vert="horz" wrap="square" lIns="0" tIns="12065" rIns="0" bIns="0" rtlCol="0">
            <a:spAutoFit/>
          </a:bodyPr>
          <a:lstStyle/>
          <a:p>
            <a:pPr marL="12700">
              <a:lnSpc>
                <a:spcPct val="100000"/>
              </a:lnSpc>
              <a:spcBef>
                <a:spcPts val="95"/>
              </a:spcBef>
            </a:pPr>
            <a:r>
              <a:rPr spc="-5" dirty="0">
                <a:solidFill>
                  <a:srgbClr val="2B8DAF"/>
                </a:solidFill>
              </a:rPr>
              <a:t>Additional</a:t>
            </a:r>
            <a:r>
              <a:rPr spc="-80" dirty="0">
                <a:solidFill>
                  <a:srgbClr val="2B8DAF"/>
                </a:solidFill>
              </a:rPr>
              <a:t> </a:t>
            </a:r>
            <a:r>
              <a:rPr spc="-5" dirty="0">
                <a:solidFill>
                  <a:srgbClr val="2B8DAF"/>
                </a:solidFill>
              </a:rPr>
              <a:t>Documents</a:t>
            </a:r>
          </a:p>
        </p:txBody>
      </p:sp>
      <p:sp>
        <p:nvSpPr>
          <p:cNvPr id="3" name="object 3"/>
          <p:cNvSpPr txBox="1"/>
          <p:nvPr/>
        </p:nvSpPr>
        <p:spPr>
          <a:xfrm>
            <a:off x="533400" y="1055688"/>
            <a:ext cx="7776844" cy="5121915"/>
          </a:xfrm>
          <a:prstGeom prst="rect">
            <a:avLst/>
          </a:prstGeom>
        </p:spPr>
        <p:txBody>
          <a:bodyPr vert="horz" wrap="square" lIns="0" tIns="12700" rIns="0" bIns="0" rtlCol="0">
            <a:spAutoFit/>
          </a:bodyPr>
          <a:lstStyle/>
          <a:p>
            <a:pPr marL="299085" marR="88900" indent="-287020">
              <a:lnSpc>
                <a:spcPct val="100000"/>
              </a:lnSpc>
              <a:spcBef>
                <a:spcPts val="100"/>
              </a:spcBef>
              <a:buClr>
                <a:srgbClr val="8D1414"/>
              </a:buClr>
              <a:buSzPct val="143750"/>
              <a:buFont typeface="Arial"/>
              <a:buChar char="•"/>
              <a:tabLst>
                <a:tab pos="299720" algn="l"/>
              </a:tabLst>
            </a:pPr>
            <a:r>
              <a:rPr sz="2400" spc="-5" dirty="0">
                <a:latin typeface="Corbel"/>
                <a:cs typeface="Corbel"/>
              </a:rPr>
              <a:t>All documents </a:t>
            </a:r>
            <a:r>
              <a:rPr sz="2400" spc="-10" dirty="0">
                <a:latin typeface="Corbel"/>
                <a:cs typeface="Corbel"/>
              </a:rPr>
              <a:t>that </a:t>
            </a:r>
            <a:r>
              <a:rPr sz="2400" dirty="0">
                <a:latin typeface="Corbel"/>
                <a:cs typeface="Corbel"/>
              </a:rPr>
              <a:t>are requested </a:t>
            </a:r>
            <a:r>
              <a:rPr sz="2400" spc="-5" dirty="0">
                <a:latin typeface="Corbel"/>
                <a:cs typeface="Corbel"/>
              </a:rPr>
              <a:t>in Section II: </a:t>
            </a:r>
            <a:r>
              <a:rPr lang="en-US" sz="2400" spc="-5" dirty="0">
                <a:latin typeface="Corbel"/>
                <a:cs typeface="Corbel"/>
              </a:rPr>
              <a:t>AmeriCorps</a:t>
            </a:r>
            <a:r>
              <a:rPr sz="2400" spc="-5" dirty="0">
                <a:latin typeface="Corbel"/>
                <a:cs typeface="Corbel"/>
              </a:rPr>
              <a:t> </a:t>
            </a:r>
            <a:r>
              <a:rPr sz="2400" dirty="0">
                <a:latin typeface="Corbel"/>
                <a:cs typeface="Corbel"/>
              </a:rPr>
              <a:t> </a:t>
            </a:r>
            <a:r>
              <a:rPr sz="2400" spc="-5" dirty="0">
                <a:latin typeface="Corbel"/>
                <a:cs typeface="Corbel"/>
              </a:rPr>
              <a:t>NOFO need to be sent to </a:t>
            </a:r>
            <a:r>
              <a:rPr sz="2400" spc="-10" dirty="0">
                <a:latin typeface="Corbel"/>
                <a:cs typeface="Corbel"/>
              </a:rPr>
              <a:t>the </a:t>
            </a:r>
            <a:r>
              <a:rPr sz="2400" spc="-5" dirty="0">
                <a:latin typeface="Corbel"/>
                <a:cs typeface="Corbel"/>
              </a:rPr>
              <a:t>NJ Commission and not </a:t>
            </a:r>
            <a:r>
              <a:rPr sz="2400" spc="-10" dirty="0">
                <a:latin typeface="Corbel"/>
                <a:cs typeface="Corbel"/>
              </a:rPr>
              <a:t>to </a:t>
            </a:r>
            <a:r>
              <a:rPr sz="2400" spc="-470" dirty="0">
                <a:latin typeface="Corbel"/>
                <a:cs typeface="Corbel"/>
              </a:rPr>
              <a:t> </a:t>
            </a:r>
            <a:r>
              <a:rPr lang="en-US" sz="2400" spc="-5" dirty="0">
                <a:latin typeface="Corbel"/>
                <a:cs typeface="Corbel"/>
              </a:rPr>
              <a:t>AmeriCorps</a:t>
            </a:r>
            <a:r>
              <a:rPr sz="2400" spc="-5" dirty="0">
                <a:latin typeface="Corbel"/>
                <a:cs typeface="Corbel"/>
              </a:rPr>
              <a:t>.</a:t>
            </a:r>
            <a:r>
              <a:rPr sz="2400" dirty="0">
                <a:latin typeface="Corbel"/>
                <a:cs typeface="Corbel"/>
              </a:rPr>
              <a:t> </a:t>
            </a:r>
            <a:r>
              <a:rPr sz="2400" spc="-5" dirty="0">
                <a:latin typeface="Corbel"/>
                <a:cs typeface="Corbel"/>
              </a:rPr>
              <a:t>The NJ Commission will </a:t>
            </a:r>
            <a:r>
              <a:rPr sz="2400" dirty="0">
                <a:latin typeface="Corbel"/>
                <a:cs typeface="Corbel"/>
              </a:rPr>
              <a:t>forward </a:t>
            </a:r>
            <a:r>
              <a:rPr sz="2400" spc="-5" dirty="0">
                <a:latin typeface="Corbel"/>
                <a:cs typeface="Corbel"/>
              </a:rPr>
              <a:t>additional </a:t>
            </a:r>
            <a:r>
              <a:rPr sz="2400" dirty="0">
                <a:latin typeface="Corbel"/>
                <a:cs typeface="Corbel"/>
              </a:rPr>
              <a:t> </a:t>
            </a:r>
            <a:r>
              <a:rPr sz="2400" spc="-5" dirty="0">
                <a:latin typeface="Corbel"/>
                <a:cs typeface="Corbel"/>
              </a:rPr>
              <a:t>documents to </a:t>
            </a:r>
            <a:r>
              <a:rPr lang="en-US" sz="2400" spc="-5" dirty="0">
                <a:latin typeface="Corbel"/>
                <a:cs typeface="Corbel"/>
              </a:rPr>
              <a:t>AmeriCorps</a:t>
            </a:r>
            <a:r>
              <a:rPr sz="2400" spc="-5" dirty="0">
                <a:latin typeface="Corbel"/>
                <a:cs typeface="Corbel"/>
              </a:rPr>
              <a:t> </a:t>
            </a:r>
            <a:r>
              <a:rPr sz="2400" dirty="0">
                <a:latin typeface="Corbel"/>
                <a:cs typeface="Corbel"/>
              </a:rPr>
              <a:t>upon </a:t>
            </a:r>
            <a:r>
              <a:rPr sz="2400" spc="-5" dirty="0">
                <a:latin typeface="Corbel"/>
                <a:cs typeface="Corbel"/>
              </a:rPr>
              <a:t>selection </a:t>
            </a:r>
            <a:r>
              <a:rPr sz="2400" dirty="0">
                <a:latin typeface="Corbel"/>
                <a:cs typeface="Corbel"/>
              </a:rPr>
              <a:t>of </a:t>
            </a:r>
            <a:r>
              <a:rPr sz="2400" spc="-10" dirty="0">
                <a:latin typeface="Corbel"/>
                <a:cs typeface="Corbel"/>
              </a:rPr>
              <a:t>the </a:t>
            </a:r>
            <a:r>
              <a:rPr sz="2400" spc="-5" dirty="0">
                <a:latin typeface="Corbel"/>
                <a:cs typeface="Corbel"/>
              </a:rPr>
              <a:t>application </a:t>
            </a:r>
            <a:r>
              <a:rPr sz="2400" dirty="0">
                <a:latin typeface="Corbel"/>
                <a:cs typeface="Corbel"/>
              </a:rPr>
              <a:t>at </a:t>
            </a:r>
            <a:r>
              <a:rPr sz="2400" spc="-470" dirty="0">
                <a:latin typeface="Corbel"/>
                <a:cs typeface="Corbel"/>
              </a:rPr>
              <a:t> </a:t>
            </a:r>
            <a:r>
              <a:rPr sz="2400" spc="-10" dirty="0">
                <a:latin typeface="Corbel"/>
                <a:cs typeface="Corbel"/>
              </a:rPr>
              <a:t>the </a:t>
            </a:r>
            <a:r>
              <a:rPr sz="2400" spc="-5" dirty="0">
                <a:latin typeface="Corbel"/>
                <a:cs typeface="Corbel"/>
              </a:rPr>
              <a:t>NJ level.</a:t>
            </a:r>
            <a:r>
              <a:rPr sz="2400" dirty="0">
                <a:latin typeface="Corbel"/>
                <a:cs typeface="Corbel"/>
              </a:rPr>
              <a:t> </a:t>
            </a:r>
            <a:r>
              <a:rPr sz="2400" spc="-5" dirty="0">
                <a:latin typeface="Corbel"/>
                <a:cs typeface="Corbel"/>
              </a:rPr>
              <a:t>Please </a:t>
            </a:r>
            <a:r>
              <a:rPr sz="2400" dirty="0">
                <a:latin typeface="Corbel"/>
                <a:cs typeface="Corbel"/>
              </a:rPr>
              <a:t>see </a:t>
            </a:r>
            <a:r>
              <a:rPr sz="2400" spc="-10" dirty="0">
                <a:latin typeface="Corbel"/>
                <a:cs typeface="Corbel"/>
              </a:rPr>
              <a:t>the </a:t>
            </a:r>
            <a:r>
              <a:rPr sz="2400" i="1" dirty="0">
                <a:latin typeface="Corbel"/>
                <a:cs typeface="Corbel"/>
              </a:rPr>
              <a:t>CNCS </a:t>
            </a:r>
            <a:r>
              <a:rPr sz="2400" i="1" spc="-10" dirty="0">
                <a:latin typeface="Corbel"/>
                <a:cs typeface="Corbel"/>
              </a:rPr>
              <a:t>NOFO, </a:t>
            </a:r>
            <a:r>
              <a:rPr sz="2400" i="1" spc="-5" dirty="0">
                <a:latin typeface="Corbel"/>
                <a:cs typeface="Corbel"/>
              </a:rPr>
              <a:t>Section </a:t>
            </a:r>
            <a:r>
              <a:rPr sz="2400" i="1" dirty="0">
                <a:latin typeface="Corbel"/>
                <a:cs typeface="Corbel"/>
              </a:rPr>
              <a:t>I </a:t>
            </a:r>
            <a:r>
              <a:rPr sz="2400" i="1" spc="-5" dirty="0">
                <a:latin typeface="Corbel"/>
                <a:cs typeface="Corbel"/>
              </a:rPr>
              <a:t>for </a:t>
            </a:r>
            <a:r>
              <a:rPr sz="2400" i="1" dirty="0">
                <a:latin typeface="Corbel"/>
                <a:cs typeface="Corbel"/>
              </a:rPr>
              <a:t> </a:t>
            </a:r>
            <a:r>
              <a:rPr sz="2400" i="1" spc="-5" dirty="0">
                <a:latin typeface="Corbel"/>
                <a:cs typeface="Corbel"/>
              </a:rPr>
              <a:t>further</a:t>
            </a:r>
            <a:r>
              <a:rPr sz="2400" i="1" spc="-10" dirty="0">
                <a:latin typeface="Corbel"/>
                <a:cs typeface="Corbel"/>
              </a:rPr>
              <a:t> </a:t>
            </a:r>
            <a:r>
              <a:rPr sz="2400" i="1" dirty="0">
                <a:latin typeface="Corbel"/>
                <a:cs typeface="Corbel"/>
              </a:rPr>
              <a:t>directions</a:t>
            </a:r>
            <a:r>
              <a:rPr sz="2400" i="1" spc="-15" dirty="0">
                <a:latin typeface="Corbel"/>
                <a:cs typeface="Corbel"/>
              </a:rPr>
              <a:t> </a:t>
            </a:r>
            <a:r>
              <a:rPr sz="2400" i="1" spc="-5" dirty="0">
                <a:latin typeface="Corbel"/>
                <a:cs typeface="Corbel"/>
              </a:rPr>
              <a:t>on</a:t>
            </a:r>
            <a:r>
              <a:rPr sz="2400" i="1" spc="-10" dirty="0">
                <a:latin typeface="Corbel"/>
                <a:cs typeface="Corbel"/>
              </a:rPr>
              <a:t> </a:t>
            </a:r>
            <a:r>
              <a:rPr sz="2400" i="1" spc="-5" dirty="0">
                <a:latin typeface="Corbel"/>
                <a:cs typeface="Corbel"/>
              </a:rPr>
              <a:t>submission of</a:t>
            </a:r>
            <a:r>
              <a:rPr sz="2400" i="1" spc="-15" dirty="0">
                <a:latin typeface="Corbel"/>
                <a:cs typeface="Corbel"/>
              </a:rPr>
              <a:t> </a:t>
            </a:r>
            <a:r>
              <a:rPr sz="2400" i="1" dirty="0">
                <a:latin typeface="Corbel"/>
                <a:cs typeface="Corbel"/>
              </a:rPr>
              <a:t>additional</a:t>
            </a:r>
            <a:r>
              <a:rPr sz="2400" i="1" spc="-35" dirty="0">
                <a:latin typeface="Corbel"/>
                <a:cs typeface="Corbel"/>
              </a:rPr>
              <a:t> </a:t>
            </a:r>
            <a:r>
              <a:rPr sz="2400" i="1" spc="-5" dirty="0">
                <a:latin typeface="Corbel"/>
                <a:cs typeface="Corbel"/>
              </a:rPr>
              <a:t>documents.</a:t>
            </a:r>
            <a:endParaRPr sz="2400" dirty="0">
              <a:latin typeface="Corbel"/>
              <a:cs typeface="Corbel"/>
            </a:endParaRPr>
          </a:p>
          <a:p>
            <a:pPr marL="299085" marR="5080" indent="-287020">
              <a:lnSpc>
                <a:spcPct val="100000"/>
              </a:lnSpc>
              <a:spcBef>
                <a:spcPts val="1245"/>
              </a:spcBef>
              <a:buClr>
                <a:srgbClr val="8D1414"/>
              </a:buClr>
              <a:buSzPct val="143750"/>
              <a:buFont typeface="Arial"/>
              <a:buChar char="•"/>
              <a:tabLst>
                <a:tab pos="299720" algn="l"/>
              </a:tabLst>
            </a:pPr>
            <a:r>
              <a:rPr sz="2400" spc="-5" dirty="0">
                <a:latin typeface="Times New Roman"/>
                <a:cs typeface="Times New Roman"/>
              </a:rPr>
              <a:t>Applicants </a:t>
            </a:r>
            <a:r>
              <a:rPr sz="2400" dirty="0">
                <a:latin typeface="Times New Roman"/>
                <a:cs typeface="Times New Roman"/>
              </a:rPr>
              <a:t>are required to </a:t>
            </a:r>
            <a:r>
              <a:rPr sz="2400" spc="-5" dirty="0">
                <a:latin typeface="Times New Roman"/>
                <a:cs typeface="Times New Roman"/>
              </a:rPr>
              <a:t>submit </a:t>
            </a:r>
            <a:r>
              <a:rPr sz="2400" dirty="0">
                <a:latin typeface="Times New Roman"/>
                <a:cs typeface="Times New Roman"/>
              </a:rPr>
              <a:t>the </a:t>
            </a:r>
            <a:r>
              <a:rPr sz="2400" spc="-5" dirty="0">
                <a:latin typeface="Times New Roman"/>
                <a:cs typeface="Times New Roman"/>
              </a:rPr>
              <a:t>following </a:t>
            </a:r>
            <a:r>
              <a:rPr sz="2400" dirty="0">
                <a:latin typeface="Times New Roman"/>
                <a:cs typeface="Times New Roman"/>
              </a:rPr>
              <a:t>additional </a:t>
            </a:r>
            <a:r>
              <a:rPr sz="2400" spc="-585" dirty="0">
                <a:latin typeface="Times New Roman"/>
                <a:cs typeface="Times New Roman"/>
              </a:rPr>
              <a:t> </a:t>
            </a:r>
            <a:r>
              <a:rPr sz="2400" spc="-5" dirty="0">
                <a:latin typeface="Times New Roman"/>
                <a:cs typeface="Times New Roman"/>
              </a:rPr>
              <a:t>documents </a:t>
            </a:r>
            <a:r>
              <a:rPr sz="2400" dirty="0">
                <a:latin typeface="Times New Roman"/>
                <a:cs typeface="Times New Roman"/>
              </a:rPr>
              <a:t>by the</a:t>
            </a:r>
            <a:r>
              <a:rPr sz="2400" spc="-25" dirty="0">
                <a:latin typeface="Times New Roman"/>
                <a:cs typeface="Times New Roman"/>
              </a:rPr>
              <a:t> </a:t>
            </a:r>
            <a:r>
              <a:rPr sz="2400" dirty="0">
                <a:latin typeface="Times New Roman"/>
                <a:cs typeface="Times New Roman"/>
              </a:rPr>
              <a:t>application</a:t>
            </a:r>
            <a:r>
              <a:rPr sz="2400" spc="-45" dirty="0">
                <a:latin typeface="Times New Roman"/>
                <a:cs typeface="Times New Roman"/>
              </a:rPr>
              <a:t> </a:t>
            </a:r>
            <a:r>
              <a:rPr sz="2400" spc="-5" dirty="0">
                <a:latin typeface="Times New Roman"/>
                <a:cs typeface="Times New Roman"/>
              </a:rPr>
              <a:t>submission</a:t>
            </a:r>
            <a:r>
              <a:rPr sz="2400" dirty="0">
                <a:latin typeface="Times New Roman"/>
                <a:cs typeface="Times New Roman"/>
              </a:rPr>
              <a:t> deadline:</a:t>
            </a:r>
          </a:p>
          <a:p>
            <a:pPr marL="756285" marR="200660" lvl="1" indent="-287020">
              <a:lnSpc>
                <a:spcPct val="100000"/>
              </a:lnSpc>
              <a:spcBef>
                <a:spcPts val="1175"/>
              </a:spcBef>
              <a:buClr>
                <a:srgbClr val="8D1414"/>
              </a:buClr>
              <a:buSzPct val="143750"/>
              <a:buFont typeface="Arial"/>
              <a:buChar char="•"/>
              <a:tabLst>
                <a:tab pos="756920" algn="l"/>
              </a:tabLst>
            </a:pPr>
            <a:r>
              <a:rPr lang="en-US" sz="2400" dirty="0">
                <a:latin typeface="Times New Roman"/>
                <a:cs typeface="Times New Roman"/>
              </a:rPr>
              <a:t>Diversity Questionnaire, Financial Management Survey, </a:t>
            </a:r>
            <a:r>
              <a:rPr sz="2400" dirty="0">
                <a:latin typeface="Times New Roman"/>
                <a:cs typeface="Times New Roman"/>
              </a:rPr>
              <a:t>Evaluation</a:t>
            </a:r>
            <a:r>
              <a:rPr sz="2400" spc="-45" dirty="0">
                <a:latin typeface="Times New Roman"/>
                <a:cs typeface="Times New Roman"/>
              </a:rPr>
              <a:t> </a:t>
            </a:r>
            <a:r>
              <a:rPr sz="2400" spc="-5" dirty="0">
                <a:latin typeface="Times New Roman"/>
                <a:cs typeface="Times New Roman"/>
              </a:rPr>
              <a:t>briefs,</a:t>
            </a:r>
            <a:r>
              <a:rPr sz="2400" spc="-20" dirty="0">
                <a:latin typeface="Times New Roman"/>
                <a:cs typeface="Times New Roman"/>
              </a:rPr>
              <a:t> </a:t>
            </a:r>
            <a:r>
              <a:rPr sz="2400" dirty="0">
                <a:latin typeface="Times New Roman"/>
                <a:cs typeface="Times New Roman"/>
              </a:rPr>
              <a:t>reports,</a:t>
            </a:r>
            <a:r>
              <a:rPr sz="2400" spc="-30" dirty="0">
                <a:latin typeface="Times New Roman"/>
                <a:cs typeface="Times New Roman"/>
              </a:rPr>
              <a:t> </a:t>
            </a:r>
            <a:r>
              <a:rPr sz="2400" dirty="0">
                <a:latin typeface="Times New Roman"/>
                <a:cs typeface="Times New Roman"/>
              </a:rPr>
              <a:t>studies.</a:t>
            </a:r>
            <a:r>
              <a:rPr sz="2400" spc="-25" dirty="0">
                <a:latin typeface="Times New Roman"/>
                <a:cs typeface="Times New Roman"/>
              </a:rPr>
              <a:t> </a:t>
            </a:r>
            <a:r>
              <a:rPr sz="2400" dirty="0">
                <a:latin typeface="Times New Roman"/>
                <a:cs typeface="Times New Roman"/>
              </a:rPr>
              <a:t>Please</a:t>
            </a:r>
            <a:r>
              <a:rPr sz="2400" spc="-15" dirty="0">
                <a:latin typeface="Times New Roman"/>
                <a:cs typeface="Times New Roman"/>
              </a:rPr>
              <a:t> </a:t>
            </a:r>
            <a:r>
              <a:rPr sz="2400" spc="-5" dirty="0">
                <a:latin typeface="Times New Roman"/>
                <a:cs typeface="Times New Roman"/>
              </a:rPr>
              <a:t>refer</a:t>
            </a:r>
            <a:r>
              <a:rPr sz="2400" spc="-15" dirty="0">
                <a:latin typeface="Times New Roman"/>
                <a:cs typeface="Times New Roman"/>
              </a:rPr>
              <a:t> </a:t>
            </a:r>
            <a:r>
              <a:rPr sz="2400" dirty="0">
                <a:latin typeface="Times New Roman"/>
                <a:cs typeface="Times New Roman"/>
              </a:rPr>
              <a:t>to</a:t>
            </a:r>
            <a:r>
              <a:rPr sz="2400" spc="-15" dirty="0">
                <a:latin typeface="Times New Roman"/>
                <a:cs typeface="Times New Roman"/>
              </a:rPr>
              <a:t> </a:t>
            </a:r>
            <a:r>
              <a:rPr sz="2400" dirty="0">
                <a:latin typeface="Times New Roman"/>
                <a:cs typeface="Times New Roman"/>
              </a:rPr>
              <a:t>the </a:t>
            </a:r>
            <a:r>
              <a:rPr sz="2400" spc="-585" dirty="0">
                <a:latin typeface="Times New Roman"/>
                <a:cs typeface="Times New Roman"/>
              </a:rPr>
              <a:t> </a:t>
            </a:r>
            <a:r>
              <a:rPr sz="2400" i="1" dirty="0">
                <a:latin typeface="Times New Roman"/>
                <a:cs typeface="Times New Roman"/>
              </a:rPr>
              <a:t>Evidence </a:t>
            </a:r>
            <a:r>
              <a:rPr sz="2400" i="1" spc="-5" dirty="0">
                <a:latin typeface="Times New Roman"/>
                <a:cs typeface="Times New Roman"/>
              </a:rPr>
              <a:t>Base </a:t>
            </a:r>
            <a:r>
              <a:rPr sz="2400" dirty="0">
                <a:latin typeface="Times New Roman"/>
                <a:cs typeface="Times New Roman"/>
              </a:rPr>
              <a:t>section </a:t>
            </a:r>
            <a:r>
              <a:rPr sz="2400" spc="-5" dirty="0">
                <a:latin typeface="Times New Roman"/>
                <a:cs typeface="Times New Roman"/>
              </a:rPr>
              <a:t>for </a:t>
            </a:r>
            <a:r>
              <a:rPr sz="2400" dirty="0">
                <a:latin typeface="Times New Roman"/>
                <a:cs typeface="Times New Roman"/>
              </a:rPr>
              <a:t>detailed instructions by </a:t>
            </a:r>
            <a:r>
              <a:rPr sz="2400" spc="5" dirty="0">
                <a:latin typeface="Times New Roman"/>
                <a:cs typeface="Times New Roman"/>
              </a:rPr>
              <a:t> </a:t>
            </a:r>
            <a:r>
              <a:rPr sz="2400" dirty="0">
                <a:latin typeface="Times New Roman"/>
                <a:cs typeface="Times New Roman"/>
              </a:rPr>
              <a:t>evidence</a:t>
            </a:r>
            <a:r>
              <a:rPr sz="2400" spc="-40" dirty="0">
                <a:latin typeface="Times New Roman"/>
                <a:cs typeface="Times New Roman"/>
              </a:rPr>
              <a:t> </a:t>
            </a:r>
            <a:r>
              <a:rPr sz="2400" spc="-25" dirty="0">
                <a:latin typeface="Times New Roman"/>
                <a:cs typeface="Times New Roman"/>
              </a:rPr>
              <a:t>tier.</a:t>
            </a:r>
            <a:endParaRPr sz="2400" dirty="0">
              <a:latin typeface="Times New Roman"/>
              <a:cs typeface="Times New Roman"/>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C12FF5A-22A4-406A-BE6C-8D9F79BF5910}"/>
              </a:ext>
            </a:extLst>
          </p:cNvPr>
          <p:cNvSpPr txBox="1"/>
          <p:nvPr/>
        </p:nvSpPr>
        <p:spPr>
          <a:xfrm>
            <a:off x="76200" y="1066800"/>
            <a:ext cx="8839200" cy="5045612"/>
          </a:xfrm>
          <a:prstGeom prst="rect">
            <a:avLst/>
          </a:prstGeom>
          <a:noFill/>
        </p:spPr>
        <p:txBody>
          <a:bodyPr wrap="square">
            <a:spAutoFit/>
          </a:bodyPr>
          <a:lstStyle/>
          <a:p>
            <a:pPr marL="201295" marR="128270" indent="-191770">
              <a:lnSpc>
                <a:spcPct val="78000"/>
              </a:lnSpc>
              <a:spcBef>
                <a:spcPts val="980"/>
              </a:spcBef>
              <a:spcAft>
                <a:spcPts val="0"/>
              </a:spcAft>
            </a:pPr>
            <a:r>
              <a:rPr lang="en-US" sz="1800" kern="1200"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Applications </a:t>
            </a:r>
            <a:r>
              <a:rPr lang="en-US" sz="1800" kern="1200" spc="-5"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must include </a:t>
            </a:r>
            <a:r>
              <a:rPr lang="en-US" sz="1800" kern="1200"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a DUNS* number </a:t>
            </a:r>
            <a:r>
              <a:rPr lang="en-US" sz="1800" b="1" kern="1200"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and </a:t>
            </a:r>
            <a:r>
              <a:rPr lang="en-US" sz="1800" kern="1200"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an Employer</a:t>
            </a:r>
            <a:r>
              <a:rPr lang="en-US" sz="1800" kern="1200" spc="5"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 </a:t>
            </a:r>
            <a:r>
              <a:rPr lang="en-US" sz="1800" kern="1200" spc="-5"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Identification </a:t>
            </a:r>
            <a:r>
              <a:rPr lang="en-US" sz="1800" kern="1200" spc="-20"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Number (</a:t>
            </a:r>
            <a:r>
              <a:rPr lang="en-US" sz="1800" kern="1200" spc="-20"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hlinkClick r:id="rId2"/>
              </a:rPr>
              <a:t>EIN</a:t>
            </a:r>
            <a:r>
              <a:rPr lang="en-US" sz="1800" kern="1200" spc="-20"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 </a:t>
            </a:r>
            <a:r>
              <a:rPr lang="en-US" sz="1800" kern="1200"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The DUNS number does </a:t>
            </a:r>
            <a:r>
              <a:rPr lang="en-US" sz="1800" kern="1200" spc="-5"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not </a:t>
            </a:r>
            <a:r>
              <a:rPr lang="en-US" sz="1800" kern="1200"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replace </a:t>
            </a:r>
            <a:r>
              <a:rPr lang="en-US" sz="1800" kern="1200" spc="-5"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an</a:t>
            </a:r>
            <a:r>
              <a:rPr lang="en-US" sz="1800" kern="1200"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 EIN</a:t>
            </a:r>
            <a:r>
              <a:rPr lang="en-US" sz="1800" kern="1200" spc="-20"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a:t>
            </a:r>
            <a:br>
              <a:rPr lang="en-US" sz="1800" kern="1200" spc="-20"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br>
            <a:br>
              <a:rPr lang="en-US" sz="1800" kern="1200" spc="-20"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br>
            <a:r>
              <a:rPr lang="en-US" sz="1800" kern="1200"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DUNS </a:t>
            </a:r>
            <a:r>
              <a:rPr lang="en-US" sz="1800" kern="1200" spc="-5"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numbers may </a:t>
            </a:r>
            <a:r>
              <a:rPr lang="en-US" sz="1800" kern="1200"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be obtained </a:t>
            </a:r>
            <a:r>
              <a:rPr lang="en-US" sz="1800" kern="1200" spc="-5"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at no cost </a:t>
            </a:r>
            <a:r>
              <a:rPr lang="en-US" sz="1800" kern="1200"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by </a:t>
            </a:r>
            <a:r>
              <a:rPr lang="en-US" sz="1800" kern="1200" spc="-5"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calling </a:t>
            </a:r>
            <a:r>
              <a:rPr lang="en-US" sz="1800" kern="1200"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the DUNS request line </a:t>
            </a:r>
            <a:r>
              <a:rPr lang="en-US" sz="1800" kern="1200" spc="-5"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at </a:t>
            </a:r>
            <a:r>
              <a:rPr lang="en-US" sz="1800" kern="1200" spc="-450"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 </a:t>
            </a:r>
            <a:r>
              <a:rPr lang="en-US" sz="1800" kern="1200"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(866)</a:t>
            </a:r>
            <a:r>
              <a:rPr lang="en-US" sz="1800" kern="1200" spc="-40"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 </a:t>
            </a:r>
            <a:r>
              <a:rPr lang="en-US" sz="1800" kern="1200" spc="-5"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705-5711</a:t>
            </a:r>
            <a:r>
              <a:rPr lang="en-US" sz="1800" kern="1200" spc="-20"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 </a:t>
            </a:r>
            <a:r>
              <a:rPr lang="en-US" sz="1800" kern="1200" spc="-5"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or</a:t>
            </a:r>
            <a:r>
              <a:rPr lang="en-US" sz="1800" kern="1200"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 by</a:t>
            </a:r>
            <a:r>
              <a:rPr lang="en-US" sz="1800" kern="1200" spc="-10"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 </a:t>
            </a:r>
            <a:r>
              <a:rPr lang="en-US" sz="1800" kern="1200"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applying</a:t>
            </a:r>
            <a:r>
              <a:rPr lang="en-US" sz="1800" kern="1200" spc="-5"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 </a:t>
            </a:r>
            <a:r>
              <a:rPr lang="en-US" sz="1800" kern="1200"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online: </a:t>
            </a:r>
            <a:r>
              <a:rPr lang="en-US" sz="1800" u="heavy" kern="1200" dirty="0">
                <a:solidFill>
                  <a:srgbClr val="E36315"/>
                </a:solidFill>
                <a:effectLst/>
                <a:uFill>
                  <a:solidFill>
                    <a:srgbClr val="E36315"/>
                  </a:solidFill>
                </a:uFill>
                <a:latin typeface="Corbel" panose="020B0503020204020204" pitchFamily="34" charset="0"/>
                <a:ea typeface="Times New Roman" panose="02020603050405020304" pitchFamily="18" charset="0"/>
                <a:cs typeface="Corbel" panose="020B0503020204020204" pitchFamily="34" charset="0"/>
                <a:hlinkClick r:id="rId3"/>
              </a:rPr>
              <a:t>DUNS</a:t>
            </a:r>
            <a:r>
              <a:rPr lang="en-US" sz="1800" u="heavy" kern="1200" spc="-20" dirty="0">
                <a:solidFill>
                  <a:srgbClr val="E36315"/>
                </a:solidFill>
                <a:effectLst/>
                <a:uFill>
                  <a:solidFill>
                    <a:srgbClr val="E36315"/>
                  </a:solidFill>
                </a:uFill>
                <a:latin typeface="Corbel" panose="020B0503020204020204" pitchFamily="34" charset="0"/>
                <a:ea typeface="Times New Roman" panose="02020603050405020304" pitchFamily="18" charset="0"/>
                <a:cs typeface="Corbel" panose="020B0503020204020204" pitchFamily="34" charset="0"/>
                <a:hlinkClick r:id="rId3"/>
              </a:rPr>
              <a:t> </a:t>
            </a:r>
            <a:r>
              <a:rPr lang="en-US" sz="1800" u="heavy" kern="1200" spc="-5" dirty="0">
                <a:solidFill>
                  <a:srgbClr val="E36315"/>
                </a:solidFill>
                <a:effectLst/>
                <a:uFill>
                  <a:solidFill>
                    <a:srgbClr val="E36315"/>
                  </a:solidFill>
                </a:uFill>
                <a:latin typeface="Corbel" panose="020B0503020204020204" pitchFamily="34" charset="0"/>
                <a:ea typeface="Times New Roman" panose="02020603050405020304" pitchFamily="18" charset="0"/>
                <a:cs typeface="Corbel" panose="020B0503020204020204" pitchFamily="34" charset="0"/>
                <a:hlinkClick r:id="rId3"/>
              </a:rPr>
              <a:t>Request</a:t>
            </a:r>
            <a:r>
              <a:rPr lang="en-US" sz="1800" u="heavy" kern="1200" spc="-85" dirty="0">
                <a:solidFill>
                  <a:srgbClr val="E36315"/>
                </a:solidFill>
                <a:effectLst/>
                <a:uFill>
                  <a:solidFill>
                    <a:srgbClr val="E36315"/>
                  </a:solidFill>
                </a:uFill>
                <a:latin typeface="Corbel" panose="020B0503020204020204" pitchFamily="34" charset="0"/>
                <a:ea typeface="Times New Roman" panose="02020603050405020304" pitchFamily="18" charset="0"/>
                <a:cs typeface="Corbel" panose="020B0503020204020204" pitchFamily="34" charset="0"/>
                <a:hlinkClick r:id="rId3"/>
              </a:rPr>
              <a:t> </a:t>
            </a:r>
            <a:r>
              <a:rPr lang="en-US" sz="1800" u="heavy" kern="1200" dirty="0">
                <a:solidFill>
                  <a:srgbClr val="E36315"/>
                </a:solidFill>
                <a:effectLst/>
                <a:uFill>
                  <a:solidFill>
                    <a:srgbClr val="E36315"/>
                  </a:solidFill>
                </a:uFill>
                <a:latin typeface="Corbel" panose="020B0503020204020204" pitchFamily="34" charset="0"/>
                <a:ea typeface="Times New Roman" panose="02020603050405020304" pitchFamily="18" charset="0"/>
                <a:cs typeface="Corbel" panose="020B0503020204020204" pitchFamily="34" charset="0"/>
                <a:hlinkClick r:id="rId3"/>
              </a:rPr>
              <a:t>Service</a:t>
            </a:r>
            <a:r>
              <a:rPr lang="en-US" sz="1800" kern="1200"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a:t>
            </a:r>
            <a:endParaRPr lang="en-US" sz="1800" dirty="0">
              <a:effectLst/>
              <a:latin typeface="Times New Roman" panose="02020603050405020304" pitchFamily="18" charset="0"/>
              <a:ea typeface="Times New Roman" panose="02020603050405020304" pitchFamily="18" charset="0"/>
            </a:endParaRPr>
          </a:p>
          <a:p>
            <a:pPr marL="201295" marR="0">
              <a:lnSpc>
                <a:spcPts val="2205"/>
              </a:lnSpc>
              <a:spcBef>
                <a:spcPts val="0"/>
              </a:spcBef>
              <a:spcAft>
                <a:spcPts val="0"/>
              </a:spcAft>
            </a:pPr>
            <a:br>
              <a:rPr lang="en-US" sz="1800" b="1" kern="1200" spc="-5" dirty="0">
                <a:solidFill>
                  <a:srgbClr val="000000"/>
                </a:solidFill>
                <a:effectLst/>
                <a:latin typeface="Tahoma" panose="020B0604030504040204" pitchFamily="34" charset="0"/>
                <a:ea typeface="Times New Roman" panose="02020603050405020304" pitchFamily="18" charset="0"/>
              </a:rPr>
            </a:br>
            <a:r>
              <a:rPr lang="en-US" sz="1800" b="1" kern="1200" spc="-5" dirty="0">
                <a:solidFill>
                  <a:srgbClr val="000000"/>
                </a:solidFill>
                <a:effectLst/>
                <a:latin typeface="Tahoma" panose="020B0604030504040204" pitchFamily="34" charset="0"/>
                <a:ea typeface="Times New Roman" panose="02020603050405020304" pitchFamily="18" charset="0"/>
              </a:rPr>
              <a:t>●</a:t>
            </a:r>
            <a:r>
              <a:rPr lang="en-US" sz="1800" b="1" kern="1200" spc="-5"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AmeriCorps</a:t>
            </a:r>
            <a:r>
              <a:rPr lang="en-US" sz="1800" b="1" kern="1200" spc="-20"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 </a:t>
            </a:r>
            <a:r>
              <a:rPr lang="en-US" sz="1800" b="1" kern="1200"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recommends</a:t>
            </a:r>
            <a:r>
              <a:rPr lang="en-US" sz="1800" b="1" kern="1200" spc="-15"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 </a:t>
            </a:r>
            <a:r>
              <a:rPr lang="en-US" sz="1800" b="1" kern="1200"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registering</a:t>
            </a:r>
            <a:r>
              <a:rPr lang="en-US" sz="1800" b="1" kern="1200" spc="-10"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 </a:t>
            </a:r>
            <a:r>
              <a:rPr lang="en-US" sz="1800" b="1" kern="1200" spc="-5"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at </a:t>
            </a:r>
            <a:r>
              <a:rPr lang="en-US" sz="1800" b="1" kern="1200"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least</a:t>
            </a:r>
            <a:r>
              <a:rPr lang="en-US" sz="1800" b="1" kern="1200" spc="-20"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 </a:t>
            </a:r>
            <a:r>
              <a:rPr lang="en-US" sz="1800" b="1" kern="1200"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30 </a:t>
            </a:r>
            <a:r>
              <a:rPr lang="en-US" sz="1800" b="1" kern="1200" spc="-5"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days</a:t>
            </a:r>
            <a:r>
              <a:rPr lang="en-US" sz="1800" b="1" kern="1200" spc="-20"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 </a:t>
            </a:r>
            <a:r>
              <a:rPr lang="en-US" sz="1800" b="1" kern="1200"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before the application due date.</a:t>
            </a:r>
            <a:endParaRPr lang="en-US" sz="1800" dirty="0">
              <a:effectLst/>
              <a:latin typeface="Times New Roman" panose="02020603050405020304" pitchFamily="18" charset="0"/>
              <a:ea typeface="Times New Roman" panose="02020603050405020304" pitchFamily="18" charset="0"/>
            </a:endParaRPr>
          </a:p>
          <a:p>
            <a:pPr marL="201295" marR="0">
              <a:lnSpc>
                <a:spcPts val="2205"/>
              </a:lnSpc>
              <a:spcBef>
                <a:spcPts val="0"/>
              </a:spcBef>
              <a:spcAft>
                <a:spcPts val="0"/>
              </a:spcAft>
            </a:pPr>
            <a:r>
              <a:rPr lang="en-US" sz="1800" b="1" kern="1200"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 </a:t>
            </a:r>
            <a:endParaRPr lang="en-US" sz="1800" dirty="0">
              <a:effectLst/>
              <a:latin typeface="Times New Roman" panose="02020603050405020304" pitchFamily="18" charset="0"/>
              <a:ea typeface="Times New Roman" panose="02020603050405020304" pitchFamily="18" charset="0"/>
            </a:endParaRPr>
          </a:p>
          <a:p>
            <a:pPr marL="201295" marR="0">
              <a:lnSpc>
                <a:spcPts val="2205"/>
              </a:lnSpc>
              <a:spcBef>
                <a:spcPts val="0"/>
              </a:spcBef>
              <a:spcAft>
                <a:spcPts val="0"/>
              </a:spcAft>
            </a:pPr>
            <a:r>
              <a:rPr lang="en-US" sz="1800" kern="1200" spc="-5"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A</a:t>
            </a:r>
            <a:r>
              <a:rPr lang="en-US" sz="1800" kern="1200" spc="5"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f</a:t>
            </a:r>
            <a:r>
              <a:rPr lang="en-US" sz="1800" kern="1200" spc="-10"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t</a:t>
            </a:r>
            <a:r>
              <a:rPr lang="en-US" sz="1800" kern="1200"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er</a:t>
            </a:r>
            <a:r>
              <a:rPr lang="en-US" sz="1800" kern="1200" spc="-15"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 </a:t>
            </a:r>
            <a:r>
              <a:rPr lang="en-US" sz="1800" kern="1200"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o</a:t>
            </a:r>
            <a:r>
              <a:rPr lang="en-US" sz="1800" kern="1200" spc="-5"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b</a:t>
            </a:r>
            <a:r>
              <a:rPr lang="en-US" sz="1800" kern="1200" spc="-10"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t</a:t>
            </a:r>
            <a:r>
              <a:rPr lang="en-US" sz="1800" kern="1200" spc="-5"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ainin</a:t>
            </a:r>
            <a:r>
              <a:rPr lang="en-US" sz="1800" kern="1200"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g</a:t>
            </a:r>
            <a:r>
              <a:rPr lang="en-US" sz="1800" kern="1200" spc="20"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 </a:t>
            </a:r>
            <a:r>
              <a:rPr lang="en-US" sz="1800" kern="1200"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a </a:t>
            </a:r>
            <a:r>
              <a:rPr lang="en-US" sz="1800" kern="1200" spc="-5"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DUN</a:t>
            </a:r>
            <a:r>
              <a:rPr lang="en-US" sz="1800" kern="1200"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S,</a:t>
            </a:r>
            <a:r>
              <a:rPr lang="en-US" sz="1800" kern="1200" spc="-10"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 </a:t>
            </a:r>
            <a:r>
              <a:rPr lang="en-US" sz="1800" kern="1200"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a</a:t>
            </a:r>
            <a:r>
              <a:rPr lang="en-US" sz="1800" kern="1200" spc="-5"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l</a:t>
            </a:r>
            <a:r>
              <a:rPr lang="en-US" sz="1800" kern="1200"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l</a:t>
            </a:r>
            <a:r>
              <a:rPr lang="en-US" sz="1800" kern="1200" spc="5"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 </a:t>
            </a:r>
            <a:r>
              <a:rPr lang="en-US" sz="1800" kern="1200"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a</a:t>
            </a:r>
            <a:r>
              <a:rPr lang="en-US" sz="1800" kern="1200" spc="-5"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ppli</a:t>
            </a:r>
            <a:r>
              <a:rPr lang="en-US" sz="1800" kern="1200" spc="5"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c</a:t>
            </a:r>
            <a:r>
              <a:rPr lang="en-US" sz="1800" kern="1200"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a</a:t>
            </a:r>
            <a:r>
              <a:rPr lang="en-US" sz="1800" kern="1200" spc="-10"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nt</a:t>
            </a:r>
            <a:r>
              <a:rPr lang="en-US" sz="1800" kern="1200"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s</a:t>
            </a:r>
            <a:r>
              <a:rPr lang="en-US" sz="1800" kern="1200" spc="35"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 </a:t>
            </a:r>
            <a:r>
              <a:rPr lang="en-US" sz="1800" b="1" kern="1200" spc="-5"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mu</a:t>
            </a:r>
            <a:r>
              <a:rPr lang="en-US" sz="1800" b="1" kern="1200"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st</a:t>
            </a:r>
            <a:r>
              <a:rPr lang="en-US" sz="1800" b="1" kern="1200" spc="-15"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 </a:t>
            </a:r>
            <a:r>
              <a:rPr lang="en-US" sz="1800" kern="1200"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r</a:t>
            </a:r>
            <a:r>
              <a:rPr lang="en-US" sz="1800" kern="1200" spc="5"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e</a:t>
            </a:r>
            <a:r>
              <a:rPr lang="en-US" sz="1800" kern="1200" spc="-5"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gi</a:t>
            </a:r>
            <a:r>
              <a:rPr lang="en-US" sz="1800" kern="1200"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s</a:t>
            </a:r>
            <a:r>
              <a:rPr lang="en-US" sz="1800" kern="1200" spc="-10"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t</a:t>
            </a:r>
            <a:r>
              <a:rPr lang="en-US" sz="1800" kern="1200"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er </a:t>
            </a:r>
            <a:r>
              <a:rPr lang="en-US" sz="1800" kern="1200" spc="-5"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with </a:t>
            </a:r>
            <a:r>
              <a:rPr lang="en-US" sz="1800" kern="1200" spc="-10"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the </a:t>
            </a:r>
            <a:r>
              <a:rPr lang="en-US" sz="1800" u="heavy" kern="1200" spc="-5" dirty="0">
                <a:solidFill>
                  <a:srgbClr val="E36315"/>
                </a:solidFill>
                <a:effectLst/>
                <a:uFill>
                  <a:solidFill>
                    <a:srgbClr val="E36315"/>
                  </a:solidFill>
                </a:uFill>
                <a:latin typeface="Corbel" panose="020B0503020204020204" pitchFamily="34" charset="0"/>
                <a:ea typeface="Times New Roman" panose="02020603050405020304" pitchFamily="18" charset="0"/>
                <a:cs typeface="Corbel" panose="020B0503020204020204" pitchFamily="34" charset="0"/>
                <a:hlinkClick r:id="rId4"/>
              </a:rPr>
              <a:t>SAM</a:t>
            </a:r>
            <a:r>
              <a:rPr lang="en-US" sz="1800" u="sng" kern="1200" spc="-5" dirty="0">
                <a:solidFill>
                  <a:srgbClr val="E36315"/>
                </a:solidFill>
                <a:effectLst/>
                <a:latin typeface="Corbel" panose="020B0503020204020204" pitchFamily="34" charset="0"/>
                <a:ea typeface="Times New Roman" panose="02020603050405020304" pitchFamily="18" charset="0"/>
                <a:cs typeface="Corbel" panose="020B0503020204020204" pitchFamily="34" charset="0"/>
                <a:hlinkClick r:id="rId4"/>
              </a:rPr>
              <a:t> </a:t>
            </a:r>
            <a:r>
              <a:rPr lang="en-US" sz="1800" kern="1200" spc="-5"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 and maintain </a:t>
            </a:r>
            <a:r>
              <a:rPr lang="en-US" sz="1800" kern="1200"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an </a:t>
            </a:r>
            <a:r>
              <a:rPr lang="en-US" sz="1800" kern="1200" spc="-5"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active SAM registration </a:t>
            </a:r>
            <a:r>
              <a:rPr lang="en-US" sz="1800" kern="1200" spc="-10"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until the</a:t>
            </a:r>
            <a:r>
              <a:rPr lang="en-US" sz="1800" kern="1200" spc="15"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 </a:t>
            </a:r>
            <a:r>
              <a:rPr lang="en-US" sz="1800" kern="1200" spc="-5"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application</a:t>
            </a:r>
            <a:r>
              <a:rPr lang="en-US" sz="1800" kern="1200" spc="15"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 </a:t>
            </a:r>
            <a:r>
              <a:rPr lang="en-US" sz="1800" kern="1200"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process</a:t>
            </a:r>
            <a:r>
              <a:rPr lang="en-US" sz="1800" kern="1200" spc="-15"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 </a:t>
            </a:r>
            <a:r>
              <a:rPr lang="en-US" sz="1800" kern="1200" spc="-5"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is</a:t>
            </a:r>
            <a:r>
              <a:rPr lang="en-US" sz="1800" kern="1200"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 </a:t>
            </a:r>
            <a:r>
              <a:rPr lang="en-US" sz="1800" kern="1200" spc="-5"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complete</a:t>
            </a:r>
            <a:r>
              <a:rPr lang="en-US" sz="1800" kern="1200"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 </a:t>
            </a:r>
            <a:r>
              <a:rPr lang="en-US" sz="1800" kern="1200" spc="-5"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and,</a:t>
            </a:r>
            <a:r>
              <a:rPr lang="en-US" sz="1800" kern="1200" spc="5"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 </a:t>
            </a:r>
            <a:r>
              <a:rPr lang="en-US" sz="1800" kern="1200" spc="-5"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if</a:t>
            </a:r>
            <a:r>
              <a:rPr lang="en-US" sz="1800" kern="1200"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 a </a:t>
            </a:r>
            <a:r>
              <a:rPr lang="en-US" sz="1800" kern="1200" spc="-5"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grant</a:t>
            </a:r>
            <a:r>
              <a:rPr lang="en-US" sz="1800" kern="1200" spc="-10"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 </a:t>
            </a:r>
            <a:r>
              <a:rPr lang="en-US" sz="1800" kern="1200" spc="-5"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is</a:t>
            </a:r>
            <a:r>
              <a:rPr lang="en-US" sz="1800" kern="1200" spc="10"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 </a:t>
            </a:r>
            <a:r>
              <a:rPr lang="en-US" sz="1800" kern="1200" spc="-5"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awarded, </a:t>
            </a:r>
            <a:r>
              <a:rPr lang="en-US" sz="1800" kern="1200" spc="-465"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 </a:t>
            </a:r>
            <a:r>
              <a:rPr lang="en-US" sz="1800" kern="1200" spc="-5"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throughout </a:t>
            </a:r>
            <a:r>
              <a:rPr lang="en-US" sz="1800" kern="1200" spc="-10"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the </a:t>
            </a:r>
            <a:r>
              <a:rPr lang="en-US" sz="1800" kern="1200" spc="-5"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life </a:t>
            </a:r>
            <a:r>
              <a:rPr lang="en-US" sz="1800" kern="1200"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of </a:t>
            </a:r>
            <a:r>
              <a:rPr lang="en-US" sz="1800" kern="1200" spc="-10"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the </a:t>
            </a:r>
            <a:r>
              <a:rPr lang="en-US" sz="1800" kern="1200" spc="-5"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award. SAM registration </a:t>
            </a:r>
            <a:r>
              <a:rPr lang="en-US" sz="1800" kern="1200"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must </a:t>
            </a:r>
            <a:r>
              <a:rPr lang="en-US" sz="1800" kern="1200" spc="-5"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be</a:t>
            </a:r>
            <a:r>
              <a:rPr lang="en-US" sz="1800" kern="1200"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 </a:t>
            </a:r>
            <a:r>
              <a:rPr lang="en-US" sz="1800" kern="1200" spc="-5"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renewed </a:t>
            </a:r>
            <a:r>
              <a:rPr lang="en-US" sz="1800" kern="1200" spc="-20"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annually. </a:t>
            </a:r>
          </a:p>
          <a:p>
            <a:pPr marL="201295" marR="0">
              <a:lnSpc>
                <a:spcPts val="2205"/>
              </a:lnSpc>
              <a:spcBef>
                <a:spcPts val="0"/>
              </a:spcBef>
              <a:spcAft>
                <a:spcPts val="0"/>
              </a:spcAft>
            </a:pPr>
            <a:endParaRPr lang="en-US" sz="1800" kern="1200" spc="-20"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endParaRPr>
          </a:p>
          <a:p>
            <a:pPr marL="201295" marR="0">
              <a:lnSpc>
                <a:spcPts val="2205"/>
              </a:lnSpc>
              <a:spcBef>
                <a:spcPts val="0"/>
              </a:spcBef>
              <a:spcAft>
                <a:spcPts val="0"/>
              </a:spcAft>
            </a:pPr>
            <a:r>
              <a:rPr lang="en-US" sz="1800" b="1" kern="1200" spc="-5" dirty="0">
                <a:solidFill>
                  <a:srgbClr val="000000"/>
                </a:solidFill>
                <a:effectLst/>
                <a:latin typeface="Tahoma" panose="020B0604030504040204" pitchFamily="34" charset="0"/>
                <a:ea typeface="Times New Roman" panose="02020603050405020304" pitchFamily="18" charset="0"/>
              </a:rPr>
              <a:t>●</a:t>
            </a:r>
            <a:r>
              <a:rPr lang="en-US" sz="1800" b="1" kern="1200" spc="-5"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AmeriCorps suggests finalizing </a:t>
            </a:r>
            <a:r>
              <a:rPr lang="en-US" sz="1800" b="1" kern="1200"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a </a:t>
            </a:r>
            <a:r>
              <a:rPr lang="en-US" sz="1800" b="1" kern="1200" spc="-5"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new </a:t>
            </a:r>
            <a:r>
              <a:rPr lang="en-US" sz="1800" b="1" kern="1200"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registration</a:t>
            </a:r>
            <a:r>
              <a:rPr lang="en-US" sz="1800" b="1" kern="1200" spc="10"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 </a:t>
            </a:r>
            <a:r>
              <a:rPr lang="en-US" sz="1800" b="1" kern="1200"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or</a:t>
            </a:r>
            <a:r>
              <a:rPr lang="en-US" sz="1800" b="1" kern="1200" spc="-15"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 </a:t>
            </a:r>
            <a:r>
              <a:rPr lang="en-US" sz="1800" b="1" kern="1200" spc="-5"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renewing</a:t>
            </a:r>
            <a:r>
              <a:rPr lang="en-US" sz="1800" b="1" kern="1200" spc="5"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 </a:t>
            </a:r>
            <a:r>
              <a:rPr lang="en-US" sz="1800" b="1" kern="1200"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an</a:t>
            </a:r>
            <a:r>
              <a:rPr lang="en-US" sz="1800" b="1" kern="1200" spc="-10"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 </a:t>
            </a:r>
            <a:r>
              <a:rPr lang="en-US" sz="1800" b="1" kern="1200" spc="-5"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existing</a:t>
            </a:r>
            <a:r>
              <a:rPr lang="en-US" sz="1800" b="1" kern="1200" spc="15"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 </a:t>
            </a:r>
            <a:r>
              <a:rPr lang="en-US" sz="1800" b="1" kern="1200" spc="-5"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one</a:t>
            </a:r>
            <a:r>
              <a:rPr lang="en-US" sz="1800" b="1" kern="1200" spc="-10"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 </a:t>
            </a:r>
            <a:r>
              <a:rPr lang="en-US" sz="1800" b="1" kern="1200"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at</a:t>
            </a:r>
            <a:r>
              <a:rPr lang="en-US" sz="1800" b="1" kern="1200" spc="5"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 </a:t>
            </a:r>
            <a:r>
              <a:rPr lang="en-US" sz="1800" b="1" kern="1200"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least</a:t>
            </a:r>
            <a:r>
              <a:rPr lang="en-US" sz="1800" b="1" kern="1200" spc="5"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 </a:t>
            </a:r>
            <a:r>
              <a:rPr lang="en-US" sz="1800" b="1" kern="1200" spc="-10"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two</a:t>
            </a:r>
            <a:r>
              <a:rPr lang="en-US" sz="1800" b="1" kern="1200"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 </a:t>
            </a:r>
            <a:r>
              <a:rPr lang="en-US" sz="1800" b="1" kern="1200" spc="-5"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weeks </a:t>
            </a:r>
            <a:r>
              <a:rPr lang="en-US" sz="1800" b="1" kern="1200"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before</a:t>
            </a:r>
            <a:r>
              <a:rPr lang="en-US" sz="1800" b="1" kern="1200" spc="-20"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 </a:t>
            </a:r>
            <a:r>
              <a:rPr lang="en-US" sz="1800" b="1" kern="1200" spc="-10"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the</a:t>
            </a:r>
            <a:r>
              <a:rPr lang="en-US" sz="1800" b="1" kern="1200" spc="15"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 </a:t>
            </a:r>
            <a:r>
              <a:rPr lang="en-US" sz="1800" b="1" kern="1200" spc="-5"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application</a:t>
            </a:r>
            <a:r>
              <a:rPr lang="en-US" sz="1800" kern="1200" spc="-5"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 </a:t>
            </a:r>
            <a:r>
              <a:rPr lang="en-US" sz="1800" u="heavy" kern="1200" spc="-5" dirty="0">
                <a:solidFill>
                  <a:srgbClr val="000000"/>
                </a:solidFill>
                <a:effectLst/>
                <a:uFill>
                  <a:solidFill>
                    <a:srgbClr val="000000"/>
                  </a:solidFill>
                </a:uFill>
                <a:latin typeface="Corbel" panose="020B0503020204020204" pitchFamily="34" charset="0"/>
                <a:ea typeface="Times New Roman" panose="02020603050405020304" pitchFamily="18" charset="0"/>
                <a:cs typeface="Corbel" panose="020B0503020204020204" pitchFamily="34" charset="0"/>
              </a:rPr>
              <a:t>Applicants </a:t>
            </a:r>
            <a:r>
              <a:rPr lang="en-US" sz="1800" u="heavy" kern="1200" dirty="0">
                <a:solidFill>
                  <a:srgbClr val="000000"/>
                </a:solidFill>
                <a:effectLst/>
                <a:uFill>
                  <a:solidFill>
                    <a:srgbClr val="000000"/>
                  </a:solidFill>
                </a:uFill>
                <a:latin typeface="Corbel" panose="020B0503020204020204" pitchFamily="34" charset="0"/>
                <a:ea typeface="Times New Roman" panose="02020603050405020304" pitchFamily="18" charset="0"/>
                <a:cs typeface="Corbel" panose="020B0503020204020204" pitchFamily="34" charset="0"/>
              </a:rPr>
              <a:t>must use </a:t>
            </a:r>
            <a:r>
              <a:rPr lang="en-US" sz="1800" u="heavy" kern="1200" spc="-5" dirty="0">
                <a:solidFill>
                  <a:srgbClr val="000000"/>
                </a:solidFill>
                <a:effectLst/>
                <a:uFill>
                  <a:solidFill>
                    <a:srgbClr val="000000"/>
                  </a:solidFill>
                </a:uFill>
                <a:latin typeface="Corbel" panose="020B0503020204020204" pitchFamily="34" charset="0"/>
                <a:ea typeface="Times New Roman" panose="02020603050405020304" pitchFamily="18" charset="0"/>
                <a:cs typeface="Corbel" panose="020B0503020204020204" pitchFamily="34" charset="0"/>
              </a:rPr>
              <a:t>their SAM-registered</a:t>
            </a:r>
            <a:r>
              <a:rPr lang="en-US" sz="1800" u="heavy" kern="1200" spc="10" dirty="0">
                <a:solidFill>
                  <a:srgbClr val="000000"/>
                </a:solidFill>
                <a:effectLst/>
                <a:uFill>
                  <a:solidFill>
                    <a:srgbClr val="000000"/>
                  </a:solidFill>
                </a:uFill>
                <a:latin typeface="Corbel" panose="020B0503020204020204" pitchFamily="34" charset="0"/>
                <a:ea typeface="Times New Roman" panose="02020603050405020304" pitchFamily="18" charset="0"/>
                <a:cs typeface="Corbel" panose="020B0503020204020204" pitchFamily="34" charset="0"/>
              </a:rPr>
              <a:t> </a:t>
            </a:r>
            <a:r>
              <a:rPr lang="en-US" sz="1800" u="heavy" kern="1200" spc="-5" dirty="0">
                <a:solidFill>
                  <a:srgbClr val="000000"/>
                </a:solidFill>
                <a:effectLst/>
                <a:uFill>
                  <a:solidFill>
                    <a:srgbClr val="000000"/>
                  </a:solidFill>
                </a:uFill>
                <a:latin typeface="Corbel" panose="020B0503020204020204" pitchFamily="34" charset="0"/>
                <a:ea typeface="Times New Roman" panose="02020603050405020304" pitchFamily="18" charset="0"/>
                <a:cs typeface="Corbel" panose="020B0503020204020204" pitchFamily="34" charset="0"/>
              </a:rPr>
              <a:t>legal</a:t>
            </a:r>
            <a:r>
              <a:rPr lang="en-US" sz="1800" u="heavy" kern="1200" spc="20" dirty="0">
                <a:solidFill>
                  <a:srgbClr val="000000"/>
                </a:solidFill>
                <a:effectLst/>
                <a:uFill>
                  <a:solidFill>
                    <a:srgbClr val="000000"/>
                  </a:solidFill>
                </a:uFill>
                <a:latin typeface="Corbel" panose="020B0503020204020204" pitchFamily="34" charset="0"/>
                <a:ea typeface="Times New Roman" panose="02020603050405020304" pitchFamily="18" charset="0"/>
                <a:cs typeface="Corbel" panose="020B0503020204020204" pitchFamily="34" charset="0"/>
              </a:rPr>
              <a:t> </a:t>
            </a:r>
            <a:r>
              <a:rPr lang="en-US" sz="1800" u="heavy" kern="1200" spc="-5" dirty="0">
                <a:solidFill>
                  <a:srgbClr val="000000"/>
                </a:solidFill>
                <a:effectLst/>
                <a:uFill>
                  <a:solidFill>
                    <a:srgbClr val="000000"/>
                  </a:solidFill>
                </a:uFill>
                <a:latin typeface="Corbel" panose="020B0503020204020204" pitchFamily="34" charset="0"/>
                <a:ea typeface="Times New Roman" panose="02020603050405020304" pitchFamily="18" charset="0"/>
                <a:cs typeface="Corbel" panose="020B0503020204020204" pitchFamily="34" charset="0"/>
              </a:rPr>
              <a:t>name</a:t>
            </a:r>
            <a:r>
              <a:rPr lang="en-US" sz="1800" u="heavy" kern="1200" spc="-10" dirty="0">
                <a:solidFill>
                  <a:srgbClr val="000000"/>
                </a:solidFill>
                <a:effectLst/>
                <a:uFill>
                  <a:solidFill>
                    <a:srgbClr val="000000"/>
                  </a:solidFill>
                </a:uFill>
                <a:latin typeface="Corbel" panose="020B0503020204020204" pitchFamily="34" charset="0"/>
                <a:ea typeface="Times New Roman" panose="02020603050405020304" pitchFamily="18" charset="0"/>
                <a:cs typeface="Corbel" panose="020B0503020204020204" pitchFamily="34" charset="0"/>
              </a:rPr>
              <a:t> </a:t>
            </a:r>
            <a:r>
              <a:rPr lang="en-US" sz="1800" u="heavy" kern="1200" spc="-5" dirty="0">
                <a:solidFill>
                  <a:srgbClr val="000000"/>
                </a:solidFill>
                <a:effectLst/>
                <a:uFill>
                  <a:solidFill>
                    <a:srgbClr val="000000"/>
                  </a:solidFill>
                </a:uFill>
                <a:latin typeface="Corbel" panose="020B0503020204020204" pitchFamily="34" charset="0"/>
                <a:ea typeface="Times New Roman" panose="02020603050405020304" pitchFamily="18" charset="0"/>
                <a:cs typeface="Corbel" panose="020B0503020204020204" pitchFamily="34" charset="0"/>
              </a:rPr>
              <a:t>and</a:t>
            </a:r>
            <a:r>
              <a:rPr lang="en-US" sz="1800" u="heavy" kern="1200" dirty="0">
                <a:solidFill>
                  <a:srgbClr val="000000"/>
                </a:solidFill>
                <a:effectLst/>
                <a:uFill>
                  <a:solidFill>
                    <a:srgbClr val="000000"/>
                  </a:solidFill>
                </a:uFill>
                <a:latin typeface="Corbel" panose="020B0503020204020204" pitchFamily="34" charset="0"/>
                <a:ea typeface="Times New Roman" panose="02020603050405020304" pitchFamily="18" charset="0"/>
                <a:cs typeface="Corbel" panose="020B0503020204020204" pitchFamily="34" charset="0"/>
              </a:rPr>
              <a:t> </a:t>
            </a:r>
            <a:r>
              <a:rPr lang="en-US" sz="1800" u="heavy" kern="1200" spc="-5" dirty="0">
                <a:solidFill>
                  <a:srgbClr val="000000"/>
                </a:solidFill>
                <a:effectLst/>
                <a:uFill>
                  <a:solidFill>
                    <a:srgbClr val="000000"/>
                  </a:solidFill>
                </a:uFill>
                <a:latin typeface="Corbel" panose="020B0503020204020204" pitchFamily="34" charset="0"/>
                <a:ea typeface="Times New Roman" panose="02020603050405020304" pitchFamily="18" charset="0"/>
                <a:cs typeface="Corbel" panose="020B0503020204020204" pitchFamily="34" charset="0"/>
              </a:rPr>
              <a:t>address</a:t>
            </a:r>
            <a:r>
              <a:rPr lang="en-US" sz="1800" u="heavy" kern="1200" spc="5" dirty="0">
                <a:solidFill>
                  <a:srgbClr val="000000"/>
                </a:solidFill>
                <a:effectLst/>
                <a:uFill>
                  <a:solidFill>
                    <a:srgbClr val="000000"/>
                  </a:solidFill>
                </a:uFill>
                <a:latin typeface="Corbel" panose="020B0503020204020204" pitchFamily="34" charset="0"/>
                <a:ea typeface="Times New Roman" panose="02020603050405020304" pitchFamily="18" charset="0"/>
                <a:cs typeface="Corbel" panose="020B0503020204020204" pitchFamily="34" charset="0"/>
              </a:rPr>
              <a:t> </a:t>
            </a:r>
            <a:r>
              <a:rPr lang="en-US" sz="1800" u="heavy" kern="1200" dirty="0">
                <a:solidFill>
                  <a:srgbClr val="000000"/>
                </a:solidFill>
                <a:effectLst/>
                <a:uFill>
                  <a:solidFill>
                    <a:srgbClr val="000000"/>
                  </a:solidFill>
                </a:uFill>
                <a:latin typeface="Corbel" panose="020B0503020204020204" pitchFamily="34" charset="0"/>
                <a:ea typeface="Times New Roman" panose="02020603050405020304" pitchFamily="18" charset="0"/>
                <a:cs typeface="Corbel" panose="020B0503020204020204" pitchFamily="34" charset="0"/>
              </a:rPr>
              <a:t>on</a:t>
            </a:r>
            <a:r>
              <a:rPr lang="en-US" sz="1800" u="heavy" kern="1200" spc="-10" dirty="0">
                <a:solidFill>
                  <a:srgbClr val="000000"/>
                </a:solidFill>
                <a:effectLst/>
                <a:uFill>
                  <a:solidFill>
                    <a:srgbClr val="000000"/>
                  </a:solidFill>
                </a:uFill>
                <a:latin typeface="Corbel" panose="020B0503020204020204" pitchFamily="34" charset="0"/>
                <a:ea typeface="Times New Roman" panose="02020603050405020304" pitchFamily="18" charset="0"/>
                <a:cs typeface="Corbel" panose="020B0503020204020204" pitchFamily="34" charset="0"/>
              </a:rPr>
              <a:t> </a:t>
            </a:r>
            <a:r>
              <a:rPr lang="en-US" sz="1800" u="heavy" kern="1200" spc="-5" dirty="0">
                <a:solidFill>
                  <a:srgbClr val="000000"/>
                </a:solidFill>
                <a:effectLst/>
                <a:uFill>
                  <a:solidFill>
                    <a:srgbClr val="000000"/>
                  </a:solidFill>
                </a:uFill>
                <a:latin typeface="Corbel" panose="020B0503020204020204" pitchFamily="34" charset="0"/>
                <a:ea typeface="Times New Roman" panose="02020603050405020304" pitchFamily="18" charset="0"/>
                <a:cs typeface="Corbel" panose="020B0503020204020204" pitchFamily="34" charset="0"/>
              </a:rPr>
              <a:t>all</a:t>
            </a:r>
            <a:r>
              <a:rPr lang="en-US" sz="1800" u="heavy" kern="1200" spc="10" dirty="0">
                <a:solidFill>
                  <a:srgbClr val="000000"/>
                </a:solidFill>
                <a:effectLst/>
                <a:uFill>
                  <a:solidFill>
                    <a:srgbClr val="000000"/>
                  </a:solidFill>
                </a:uFill>
                <a:latin typeface="Corbel" panose="020B0503020204020204" pitchFamily="34" charset="0"/>
                <a:ea typeface="Times New Roman" panose="02020603050405020304" pitchFamily="18" charset="0"/>
                <a:cs typeface="Corbel" panose="020B0503020204020204" pitchFamily="34" charset="0"/>
              </a:rPr>
              <a:t> </a:t>
            </a:r>
            <a:r>
              <a:rPr lang="en-US" sz="1800" u="heavy" kern="1200" spc="-5" dirty="0">
                <a:solidFill>
                  <a:srgbClr val="000000"/>
                </a:solidFill>
                <a:effectLst/>
                <a:uFill>
                  <a:solidFill>
                    <a:srgbClr val="000000"/>
                  </a:solidFill>
                </a:uFill>
                <a:latin typeface="Corbel" panose="020B0503020204020204" pitchFamily="34" charset="0"/>
                <a:ea typeface="Times New Roman" panose="02020603050405020304" pitchFamily="18" charset="0"/>
                <a:cs typeface="Corbel" panose="020B0503020204020204" pitchFamily="34" charset="0"/>
              </a:rPr>
              <a:t>grant applications</a:t>
            </a:r>
            <a:r>
              <a:rPr lang="en-US" sz="1800" u="heavy" kern="1200" spc="35" dirty="0">
                <a:solidFill>
                  <a:srgbClr val="000000"/>
                </a:solidFill>
                <a:effectLst/>
                <a:uFill>
                  <a:solidFill>
                    <a:srgbClr val="000000"/>
                  </a:solidFill>
                </a:uFill>
                <a:latin typeface="Corbel" panose="020B0503020204020204" pitchFamily="34" charset="0"/>
                <a:ea typeface="Times New Roman" panose="02020603050405020304" pitchFamily="18" charset="0"/>
                <a:cs typeface="Corbel" panose="020B0503020204020204" pitchFamily="34" charset="0"/>
              </a:rPr>
              <a:t> </a:t>
            </a:r>
            <a:r>
              <a:rPr lang="en-US" sz="1800" u="heavy" kern="1200" spc="-10" dirty="0">
                <a:solidFill>
                  <a:srgbClr val="000000"/>
                </a:solidFill>
                <a:effectLst/>
                <a:uFill>
                  <a:solidFill>
                    <a:srgbClr val="000000"/>
                  </a:solidFill>
                </a:uFill>
                <a:latin typeface="Corbel" panose="020B0503020204020204" pitchFamily="34" charset="0"/>
                <a:ea typeface="Times New Roman" panose="02020603050405020304" pitchFamily="18" charset="0"/>
                <a:cs typeface="Corbel" panose="020B0503020204020204" pitchFamily="34" charset="0"/>
              </a:rPr>
              <a:t>to </a:t>
            </a:r>
            <a:r>
              <a:rPr lang="en-US" sz="1800" kern="1200" spc="-465" dirty="0">
                <a:solidFill>
                  <a:srgbClr val="000000"/>
                </a:solidFill>
                <a:effectLst/>
                <a:latin typeface="Corbel" panose="020B0503020204020204" pitchFamily="34" charset="0"/>
                <a:ea typeface="Times New Roman" panose="02020603050405020304" pitchFamily="18" charset="0"/>
                <a:cs typeface="Corbel" panose="020B0503020204020204" pitchFamily="34" charset="0"/>
              </a:rPr>
              <a:t> </a:t>
            </a:r>
            <a:r>
              <a:rPr lang="en-US" sz="1800" u="heavy" kern="1200" spc="-5" dirty="0">
                <a:solidFill>
                  <a:srgbClr val="000000"/>
                </a:solidFill>
                <a:effectLst/>
                <a:uFill>
                  <a:solidFill>
                    <a:srgbClr val="000000"/>
                  </a:solidFill>
                </a:uFill>
                <a:latin typeface="Corbel" panose="020B0503020204020204" pitchFamily="34" charset="0"/>
                <a:ea typeface="Times New Roman" panose="02020603050405020304" pitchFamily="18" charset="0"/>
                <a:cs typeface="Corbel" panose="020B0503020204020204" pitchFamily="34" charset="0"/>
              </a:rPr>
              <a:t>AmeriCorps.</a:t>
            </a:r>
            <a:endParaRPr lang="en-US" sz="1800" dirty="0">
              <a:effectLst/>
              <a:latin typeface="Times New Roman" panose="02020603050405020304" pitchFamily="18" charset="0"/>
              <a:ea typeface="Times New Roman" panose="02020603050405020304" pitchFamily="18" charset="0"/>
            </a:endParaRPr>
          </a:p>
          <a:p>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*Dun &amp; Bradstreet D‑U‑N‑S Number is a unique nine-digit identifier for businesses.</a:t>
            </a:r>
            <a:br>
              <a:rPr lang="en-US" sz="1600" dirty="0">
                <a:effectLst/>
                <a:latin typeface="Calibri" panose="020F0502020204030204" pitchFamily="34" charset="0"/>
                <a:ea typeface="Calibri" panose="020F0502020204030204" pitchFamily="34" charset="0"/>
                <a:cs typeface="Times New Roman" panose="02020603050405020304" pitchFamily="18" charset="0"/>
              </a:rPr>
            </a:br>
            <a:r>
              <a:rPr lang="en-US" sz="1600" dirty="0">
                <a:effectLst/>
                <a:latin typeface="Calibri" panose="020F0502020204030204" pitchFamily="34" charset="0"/>
                <a:ea typeface="Calibri" panose="020F0502020204030204" pitchFamily="34" charset="0"/>
                <a:cs typeface="Times New Roman" panose="02020603050405020304" pitchFamily="18" charset="0"/>
              </a:rPr>
              <a:t>**</a:t>
            </a: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SAM - System for Award Management (SAM) is an official website of the U.S. government</a:t>
            </a:r>
            <a:endParaRPr lang="en-US" dirty="0"/>
          </a:p>
        </p:txBody>
      </p:sp>
      <p:sp>
        <p:nvSpPr>
          <p:cNvPr id="7" name="TextBox 6">
            <a:extLst>
              <a:ext uri="{FF2B5EF4-FFF2-40B4-BE49-F238E27FC236}">
                <a16:creationId xmlns:a16="http://schemas.microsoft.com/office/drawing/2014/main" id="{F0D9F503-57AC-412F-B8AA-84FB0F17FF2A}"/>
              </a:ext>
            </a:extLst>
          </p:cNvPr>
          <p:cNvSpPr txBox="1"/>
          <p:nvPr/>
        </p:nvSpPr>
        <p:spPr>
          <a:xfrm>
            <a:off x="381000" y="198951"/>
            <a:ext cx="8229600" cy="646331"/>
          </a:xfrm>
          <a:prstGeom prst="rect">
            <a:avLst/>
          </a:prstGeom>
          <a:noFill/>
        </p:spPr>
        <p:txBody>
          <a:bodyPr wrap="square">
            <a:spAutoFit/>
          </a:bodyPr>
          <a:lstStyle/>
          <a:p>
            <a:r>
              <a:rPr kumimoji="0" lang="en-US" sz="3600" b="0" i="0" u="none" strike="noStrike" kern="1200" cap="none" spc="-5" normalizeH="0" baseline="0" noProof="0" dirty="0">
                <a:ln>
                  <a:noFill/>
                </a:ln>
                <a:solidFill>
                  <a:srgbClr val="2B8DAF"/>
                </a:solidFill>
                <a:effectLst/>
                <a:uLnTx/>
                <a:uFillTx/>
                <a:latin typeface="Calibri Light" panose="020F0302020204030204"/>
                <a:ea typeface="+mj-ea"/>
                <a:cs typeface="+mj-cs"/>
              </a:rPr>
              <a:t>DUNS</a:t>
            </a:r>
            <a:r>
              <a:rPr kumimoji="0" lang="en-US" sz="3600" b="0" i="0" u="none" strike="noStrike" kern="1200" cap="none" spc="-10" normalizeH="0" baseline="0" noProof="0" dirty="0">
                <a:ln>
                  <a:noFill/>
                </a:ln>
                <a:solidFill>
                  <a:srgbClr val="2B8DAF"/>
                </a:solidFill>
                <a:effectLst/>
                <a:uLnTx/>
                <a:uFillTx/>
                <a:latin typeface="Calibri Light" panose="020F0302020204030204"/>
                <a:ea typeface="+mj-ea"/>
                <a:cs typeface="+mj-cs"/>
              </a:rPr>
              <a:t> </a:t>
            </a:r>
            <a:r>
              <a:rPr kumimoji="0" lang="en-US" sz="3600" b="0" i="0" u="none" strike="noStrike" kern="1200" cap="none" spc="-5" normalizeH="0" baseline="0" noProof="0" dirty="0">
                <a:ln>
                  <a:noFill/>
                </a:ln>
                <a:solidFill>
                  <a:srgbClr val="2B8DAF"/>
                </a:solidFill>
                <a:effectLst/>
                <a:uLnTx/>
                <a:uFillTx/>
                <a:latin typeface="Calibri Light" panose="020F0302020204030204"/>
                <a:ea typeface="+mj-ea"/>
                <a:cs typeface="+mj-cs"/>
              </a:rPr>
              <a:t>Number</a:t>
            </a:r>
            <a:r>
              <a:rPr kumimoji="0" lang="en-US" sz="3600" b="0" i="0" u="none" strike="noStrike" kern="1200" cap="none" spc="-50" normalizeH="0" baseline="0" noProof="0" dirty="0">
                <a:ln>
                  <a:noFill/>
                </a:ln>
                <a:solidFill>
                  <a:srgbClr val="2B8DAF"/>
                </a:solidFill>
                <a:effectLst/>
                <a:uLnTx/>
                <a:uFillTx/>
                <a:latin typeface="Calibri Light" panose="020F0302020204030204"/>
                <a:ea typeface="+mj-ea"/>
                <a:cs typeface="+mj-cs"/>
              </a:rPr>
              <a:t> </a:t>
            </a:r>
            <a:r>
              <a:rPr kumimoji="0" lang="en-US" sz="3600" b="0" i="0" u="none" strike="noStrike" kern="1200" cap="none" spc="-5" normalizeH="0" baseline="0" noProof="0" dirty="0">
                <a:ln>
                  <a:noFill/>
                </a:ln>
                <a:solidFill>
                  <a:srgbClr val="2B8DAF"/>
                </a:solidFill>
                <a:effectLst/>
                <a:uLnTx/>
                <a:uFillTx/>
                <a:latin typeface="Calibri Light" panose="020F0302020204030204"/>
                <a:ea typeface="+mj-ea"/>
                <a:cs typeface="+mj-cs"/>
              </a:rPr>
              <a:t>and</a:t>
            </a:r>
            <a:r>
              <a:rPr kumimoji="0" lang="en-US" sz="3600" b="0" i="0" u="none" strike="noStrike" kern="1200" cap="none" spc="-85" normalizeH="0" baseline="0" noProof="0" dirty="0">
                <a:ln>
                  <a:noFill/>
                </a:ln>
                <a:solidFill>
                  <a:srgbClr val="2B8DAF"/>
                </a:solidFill>
                <a:effectLst/>
                <a:uLnTx/>
                <a:uFillTx/>
                <a:latin typeface="Calibri Light" panose="020F0302020204030204"/>
                <a:ea typeface="+mj-ea"/>
                <a:cs typeface="+mj-cs"/>
              </a:rPr>
              <a:t> </a:t>
            </a:r>
            <a:r>
              <a:rPr kumimoji="0" lang="en-US" sz="3600" b="0" i="0" u="none" strike="noStrike" kern="1200" cap="none" spc="-50" normalizeH="0" baseline="0" noProof="0" dirty="0">
                <a:ln>
                  <a:noFill/>
                </a:ln>
                <a:solidFill>
                  <a:srgbClr val="2B8DAF"/>
                </a:solidFill>
                <a:effectLst/>
                <a:uLnTx/>
                <a:uFillTx/>
                <a:latin typeface="Calibri Light" panose="020F0302020204030204"/>
                <a:ea typeface="+mj-ea"/>
                <a:cs typeface="+mj-cs"/>
              </a:rPr>
              <a:t>SAM</a:t>
            </a:r>
            <a:r>
              <a:rPr kumimoji="0" lang="en-US" sz="3600" b="0" i="0" u="none" strike="noStrike" kern="1200" cap="none" spc="-15" normalizeH="0" baseline="0" noProof="0" dirty="0">
                <a:ln>
                  <a:noFill/>
                </a:ln>
                <a:solidFill>
                  <a:srgbClr val="2B8DAF"/>
                </a:solidFill>
                <a:effectLst/>
                <a:uLnTx/>
                <a:uFillTx/>
                <a:latin typeface="Calibri Light" panose="020F0302020204030204"/>
                <a:ea typeface="+mj-ea"/>
                <a:cs typeface="+mj-cs"/>
              </a:rPr>
              <a:t> </a:t>
            </a:r>
            <a:r>
              <a:rPr kumimoji="0" lang="en-US" sz="3600" b="0" i="0" u="none" strike="noStrike" kern="1200" cap="none" spc="-10" normalizeH="0" baseline="0" noProof="0" dirty="0">
                <a:ln>
                  <a:noFill/>
                </a:ln>
                <a:solidFill>
                  <a:srgbClr val="2B8DAF"/>
                </a:solidFill>
                <a:effectLst/>
                <a:uLnTx/>
                <a:uFillTx/>
                <a:latin typeface="Calibri Light" panose="020F0302020204030204"/>
                <a:ea typeface="+mj-ea"/>
                <a:cs typeface="+mj-cs"/>
              </a:rPr>
              <a:t>Registration</a:t>
            </a:r>
            <a:endParaRPr lang="en-US" dirty="0"/>
          </a:p>
        </p:txBody>
      </p:sp>
    </p:spTree>
    <p:extLst>
      <p:ext uri="{BB962C8B-B14F-4D97-AF65-F5344CB8AC3E}">
        <p14:creationId xmlns:p14="http://schemas.microsoft.com/office/powerpoint/2010/main" val="33262183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304800" y="228600"/>
            <a:ext cx="7073900" cy="750888"/>
          </a:xfrm>
          <a:prstGeom prst="rect">
            <a:avLst/>
          </a:prstGeom>
        </p:spPr>
        <p:txBody>
          <a:bodyPr vert="horz" wrap="square" lIns="0" tIns="12065" rIns="0" bIns="0" rtlCol="0">
            <a:spAutoFit/>
          </a:bodyPr>
          <a:lstStyle/>
          <a:p>
            <a:pPr marL="12700">
              <a:lnSpc>
                <a:spcPct val="100000"/>
              </a:lnSpc>
              <a:spcBef>
                <a:spcPts val="95"/>
              </a:spcBef>
              <a:tabLst>
                <a:tab pos="1781175" algn="l"/>
              </a:tabLst>
            </a:pPr>
            <a:r>
              <a:rPr b="1" spc="-320" dirty="0">
                <a:solidFill>
                  <a:srgbClr val="C00000"/>
                </a:solidFill>
                <a:latin typeface="Corbel"/>
                <a:cs typeface="Corbel"/>
              </a:rPr>
              <a:t>P</a:t>
            </a:r>
            <a:r>
              <a:rPr b="1" spc="-5" dirty="0">
                <a:solidFill>
                  <a:srgbClr val="C00000"/>
                </a:solidFill>
                <a:latin typeface="Corbel"/>
                <a:cs typeface="Corbel"/>
              </a:rPr>
              <a:t>ART</a:t>
            </a:r>
            <a:r>
              <a:rPr b="1" spc="5" dirty="0">
                <a:solidFill>
                  <a:srgbClr val="C00000"/>
                </a:solidFill>
                <a:latin typeface="Corbel"/>
                <a:cs typeface="Corbel"/>
              </a:rPr>
              <a:t> </a:t>
            </a:r>
            <a:r>
              <a:rPr b="1" spc="-5" dirty="0">
                <a:solidFill>
                  <a:srgbClr val="C00000"/>
                </a:solidFill>
                <a:latin typeface="Corbel"/>
                <a:cs typeface="Corbel"/>
              </a:rPr>
              <a:t>3</a:t>
            </a:r>
            <a:r>
              <a:rPr b="1" dirty="0">
                <a:solidFill>
                  <a:srgbClr val="C00000"/>
                </a:solidFill>
                <a:latin typeface="Corbel"/>
                <a:cs typeface="Corbel"/>
              </a:rPr>
              <a:t>	</a:t>
            </a:r>
            <a:r>
              <a:rPr spc="-5" dirty="0">
                <a:solidFill>
                  <a:srgbClr val="000000"/>
                </a:solidFill>
              </a:rPr>
              <a:t>Se</a:t>
            </a:r>
            <a:r>
              <a:rPr spc="-10" dirty="0">
                <a:solidFill>
                  <a:srgbClr val="000000"/>
                </a:solidFill>
              </a:rPr>
              <a:t>l</a:t>
            </a:r>
            <a:r>
              <a:rPr spc="-5" dirty="0">
                <a:solidFill>
                  <a:srgbClr val="000000"/>
                </a:solidFill>
              </a:rPr>
              <a:t>ect</a:t>
            </a:r>
            <a:r>
              <a:rPr spc="-10" dirty="0">
                <a:solidFill>
                  <a:srgbClr val="000000"/>
                </a:solidFill>
              </a:rPr>
              <a:t>i</a:t>
            </a:r>
            <a:r>
              <a:rPr spc="-5" dirty="0">
                <a:solidFill>
                  <a:srgbClr val="000000"/>
                </a:solidFill>
              </a:rPr>
              <a:t>on</a:t>
            </a:r>
            <a:r>
              <a:rPr spc="-155" dirty="0">
                <a:solidFill>
                  <a:srgbClr val="000000"/>
                </a:solidFill>
              </a:rPr>
              <a:t> </a:t>
            </a:r>
            <a:r>
              <a:rPr spc="-10" dirty="0">
                <a:solidFill>
                  <a:srgbClr val="000000"/>
                </a:solidFill>
              </a:rPr>
              <a:t>C</a:t>
            </a:r>
            <a:r>
              <a:rPr spc="-5" dirty="0">
                <a:solidFill>
                  <a:srgbClr val="000000"/>
                </a:solidFill>
              </a:rPr>
              <a:t>r</a:t>
            </a:r>
            <a:r>
              <a:rPr spc="-10" dirty="0">
                <a:solidFill>
                  <a:srgbClr val="000000"/>
                </a:solidFill>
              </a:rPr>
              <a:t>i</a:t>
            </a:r>
            <a:r>
              <a:rPr spc="-5" dirty="0">
                <a:solidFill>
                  <a:srgbClr val="000000"/>
                </a:solidFill>
              </a:rPr>
              <a:t>ter</a:t>
            </a:r>
            <a:r>
              <a:rPr spc="-10" dirty="0">
                <a:solidFill>
                  <a:srgbClr val="000000"/>
                </a:solidFill>
              </a:rPr>
              <a:t>i</a:t>
            </a:r>
            <a:r>
              <a:rPr spc="-5" dirty="0">
                <a:solidFill>
                  <a:srgbClr val="000000"/>
                </a:solidFill>
              </a:rPr>
              <a:t>a</a:t>
            </a:r>
          </a:p>
        </p:txBody>
      </p:sp>
      <p:graphicFrame>
        <p:nvGraphicFramePr>
          <p:cNvPr id="3" name="object 3"/>
          <p:cNvGraphicFramePr>
            <a:graphicFrameLocks noGrp="1"/>
          </p:cNvGraphicFramePr>
          <p:nvPr>
            <p:extLst>
              <p:ext uri="{D42A27DB-BD31-4B8C-83A1-F6EECF244321}">
                <p14:modId xmlns:p14="http://schemas.microsoft.com/office/powerpoint/2010/main" val="3541121902"/>
              </p:ext>
            </p:extLst>
          </p:nvPr>
        </p:nvGraphicFramePr>
        <p:xfrm>
          <a:off x="990600" y="1143001"/>
          <a:ext cx="6858634" cy="5158944"/>
        </p:xfrm>
        <a:graphic>
          <a:graphicData uri="http://schemas.openxmlformats.org/drawingml/2006/table">
            <a:tbl>
              <a:tblPr firstRow="1" bandRow="1">
                <a:tableStyleId>{2D5ABB26-0587-4C30-8999-92F81FD0307C}</a:tableStyleId>
              </a:tblPr>
              <a:tblGrid>
                <a:gridCol w="5000947">
                  <a:extLst>
                    <a:ext uri="{9D8B030D-6E8A-4147-A177-3AD203B41FA5}">
                      <a16:colId xmlns:a16="http://schemas.microsoft.com/office/drawing/2014/main" val="20000"/>
                    </a:ext>
                  </a:extLst>
                </a:gridCol>
                <a:gridCol w="1857687">
                  <a:extLst>
                    <a:ext uri="{9D8B030D-6E8A-4147-A177-3AD203B41FA5}">
                      <a16:colId xmlns:a16="http://schemas.microsoft.com/office/drawing/2014/main" val="20001"/>
                    </a:ext>
                  </a:extLst>
                </a:gridCol>
              </a:tblGrid>
              <a:tr h="529655">
                <a:tc>
                  <a:txBody>
                    <a:bodyPr/>
                    <a:lstStyle/>
                    <a:p>
                      <a:pPr marL="68580">
                        <a:lnSpc>
                          <a:spcPct val="100000"/>
                        </a:lnSpc>
                        <a:spcBef>
                          <a:spcPts val="105"/>
                        </a:spcBef>
                      </a:pPr>
                      <a:r>
                        <a:rPr sz="2000" b="1" i="1" spc="-5" dirty="0">
                          <a:solidFill>
                            <a:srgbClr val="202020"/>
                          </a:solidFill>
                          <a:latin typeface="Palatino Linotype"/>
                          <a:cs typeface="Palatino Linotype"/>
                        </a:rPr>
                        <a:t>Category</a:t>
                      </a:r>
                      <a:endParaRPr sz="2000" dirty="0">
                        <a:latin typeface="Palatino Linotype"/>
                        <a:cs typeface="Palatino Linotype"/>
                      </a:endParaRPr>
                    </a:p>
                  </a:txBody>
                  <a:tcPr marL="0" marR="0" marT="13335" marB="0">
                    <a:lnL w="28575">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tc>
                  <a:txBody>
                    <a:bodyPr/>
                    <a:lstStyle/>
                    <a:p>
                      <a:pPr marL="67945">
                        <a:lnSpc>
                          <a:spcPct val="100000"/>
                        </a:lnSpc>
                        <a:spcBef>
                          <a:spcPts val="105"/>
                        </a:spcBef>
                      </a:pPr>
                      <a:r>
                        <a:rPr sz="2000" b="1" i="1" dirty="0">
                          <a:solidFill>
                            <a:srgbClr val="202020"/>
                          </a:solidFill>
                          <a:latin typeface="Palatino Linotype"/>
                          <a:cs typeface="Palatino Linotype"/>
                        </a:rPr>
                        <a:t>Percentage</a:t>
                      </a:r>
                      <a:endParaRPr sz="2000" dirty="0">
                        <a:latin typeface="Palatino Linotype"/>
                        <a:cs typeface="Palatino Linotype"/>
                      </a:endParaRPr>
                    </a:p>
                  </a:txBody>
                  <a:tcPr marL="0" marR="0" marT="13335" marB="0">
                    <a:lnL w="127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433298">
                <a:tc>
                  <a:txBody>
                    <a:bodyPr/>
                    <a:lstStyle/>
                    <a:p>
                      <a:pPr marL="67945">
                        <a:lnSpc>
                          <a:spcPct val="100000"/>
                        </a:lnSpc>
                        <a:spcBef>
                          <a:spcPts val="130"/>
                        </a:spcBef>
                      </a:pPr>
                      <a:r>
                        <a:rPr sz="2000" b="1" dirty="0">
                          <a:solidFill>
                            <a:srgbClr val="D54E08"/>
                          </a:solidFill>
                          <a:latin typeface="Palatino Linotype"/>
                          <a:cs typeface="Palatino Linotype"/>
                        </a:rPr>
                        <a:t>Executive</a:t>
                      </a:r>
                      <a:r>
                        <a:rPr sz="2000" b="1" spc="-50" dirty="0">
                          <a:solidFill>
                            <a:srgbClr val="D54E08"/>
                          </a:solidFill>
                          <a:latin typeface="Palatino Linotype"/>
                          <a:cs typeface="Palatino Linotype"/>
                        </a:rPr>
                        <a:t> </a:t>
                      </a:r>
                      <a:r>
                        <a:rPr sz="2000" b="1" spc="-5" dirty="0">
                          <a:solidFill>
                            <a:srgbClr val="D54E08"/>
                          </a:solidFill>
                          <a:latin typeface="Palatino Linotype"/>
                          <a:cs typeface="Palatino Linotype"/>
                        </a:rPr>
                        <a:t>Summary</a:t>
                      </a:r>
                      <a:endParaRPr sz="2000" dirty="0">
                        <a:latin typeface="Palatino Linotype"/>
                        <a:cs typeface="Palatino Linotype"/>
                      </a:endParaRPr>
                    </a:p>
                  </a:txBody>
                  <a:tcPr marL="0" marR="0" marT="16510"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130"/>
                        </a:spcBef>
                      </a:pPr>
                      <a:r>
                        <a:rPr sz="2000" b="1" dirty="0">
                          <a:solidFill>
                            <a:srgbClr val="D54E08"/>
                          </a:solidFill>
                          <a:latin typeface="Palatino Linotype"/>
                          <a:cs typeface="Palatino Linotype"/>
                        </a:rPr>
                        <a:t>0</a:t>
                      </a:r>
                      <a:endParaRPr sz="2000" dirty="0">
                        <a:latin typeface="Palatino Linotype"/>
                        <a:cs typeface="Palatino Linotype"/>
                      </a:endParaRPr>
                    </a:p>
                  </a:txBody>
                  <a:tcPr marL="0" marR="0" marT="165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1733069">
                <a:tc>
                  <a:txBody>
                    <a:bodyPr/>
                    <a:lstStyle/>
                    <a:p>
                      <a:pPr marL="67945">
                        <a:lnSpc>
                          <a:spcPct val="100000"/>
                        </a:lnSpc>
                        <a:spcBef>
                          <a:spcPts val="130"/>
                        </a:spcBef>
                      </a:pPr>
                      <a:r>
                        <a:rPr sz="2000" b="1" dirty="0">
                          <a:solidFill>
                            <a:srgbClr val="2B8DAF"/>
                          </a:solidFill>
                          <a:latin typeface="Palatino Linotype"/>
                          <a:cs typeface="Palatino Linotype"/>
                        </a:rPr>
                        <a:t>Program</a:t>
                      </a:r>
                      <a:r>
                        <a:rPr sz="2000" b="1" spc="-45" dirty="0">
                          <a:solidFill>
                            <a:srgbClr val="2B8DAF"/>
                          </a:solidFill>
                          <a:latin typeface="Palatino Linotype"/>
                          <a:cs typeface="Palatino Linotype"/>
                        </a:rPr>
                        <a:t> </a:t>
                      </a:r>
                      <a:r>
                        <a:rPr sz="2000" b="1" dirty="0">
                          <a:solidFill>
                            <a:srgbClr val="2B8DAF"/>
                          </a:solidFill>
                          <a:latin typeface="Palatino Linotype"/>
                          <a:cs typeface="Palatino Linotype"/>
                        </a:rPr>
                        <a:t>Design</a:t>
                      </a:r>
                      <a:endParaRPr sz="2000" dirty="0">
                        <a:latin typeface="Palatino Linotype"/>
                        <a:cs typeface="Palatino Linotype"/>
                      </a:endParaRPr>
                    </a:p>
                    <a:p>
                      <a:pPr marL="354965" indent="-287020">
                        <a:lnSpc>
                          <a:spcPct val="100000"/>
                        </a:lnSpc>
                        <a:buSzPct val="75000"/>
                        <a:buFont typeface="Arial"/>
                        <a:buChar char="•"/>
                        <a:tabLst>
                          <a:tab pos="354965" algn="l"/>
                          <a:tab pos="355600" algn="l"/>
                        </a:tabLst>
                      </a:pPr>
                      <a:r>
                        <a:rPr sz="2000" spc="-5" dirty="0">
                          <a:solidFill>
                            <a:srgbClr val="202020"/>
                          </a:solidFill>
                          <a:latin typeface="Palatino Linotype"/>
                          <a:cs typeface="Palatino Linotype"/>
                        </a:rPr>
                        <a:t>Theory</a:t>
                      </a:r>
                      <a:r>
                        <a:rPr sz="2000" spc="-20" dirty="0">
                          <a:solidFill>
                            <a:srgbClr val="202020"/>
                          </a:solidFill>
                          <a:latin typeface="Palatino Linotype"/>
                          <a:cs typeface="Palatino Linotype"/>
                        </a:rPr>
                        <a:t> </a:t>
                      </a:r>
                      <a:r>
                        <a:rPr sz="2000" spc="-5" dirty="0">
                          <a:solidFill>
                            <a:srgbClr val="202020"/>
                          </a:solidFill>
                          <a:latin typeface="Palatino Linotype"/>
                          <a:cs typeface="Palatino Linotype"/>
                        </a:rPr>
                        <a:t>of</a:t>
                      </a:r>
                      <a:r>
                        <a:rPr sz="2000" spc="-20" dirty="0">
                          <a:solidFill>
                            <a:srgbClr val="202020"/>
                          </a:solidFill>
                          <a:latin typeface="Palatino Linotype"/>
                          <a:cs typeface="Palatino Linotype"/>
                        </a:rPr>
                        <a:t> </a:t>
                      </a:r>
                      <a:r>
                        <a:rPr sz="2000" dirty="0">
                          <a:solidFill>
                            <a:srgbClr val="202020"/>
                          </a:solidFill>
                          <a:latin typeface="Palatino Linotype"/>
                          <a:cs typeface="Palatino Linotype"/>
                        </a:rPr>
                        <a:t>Change</a:t>
                      </a:r>
                      <a:r>
                        <a:rPr sz="2000" spc="-15" dirty="0">
                          <a:solidFill>
                            <a:srgbClr val="202020"/>
                          </a:solidFill>
                          <a:latin typeface="Palatino Linotype"/>
                          <a:cs typeface="Palatino Linotype"/>
                        </a:rPr>
                        <a:t> </a:t>
                      </a:r>
                      <a:r>
                        <a:rPr sz="2000" dirty="0">
                          <a:solidFill>
                            <a:srgbClr val="202020"/>
                          </a:solidFill>
                          <a:latin typeface="Palatino Linotype"/>
                          <a:cs typeface="Palatino Linotype"/>
                        </a:rPr>
                        <a:t>&amp;</a:t>
                      </a:r>
                      <a:r>
                        <a:rPr sz="2000" spc="-15" dirty="0">
                          <a:solidFill>
                            <a:srgbClr val="202020"/>
                          </a:solidFill>
                          <a:latin typeface="Palatino Linotype"/>
                          <a:cs typeface="Palatino Linotype"/>
                        </a:rPr>
                        <a:t> </a:t>
                      </a:r>
                      <a:r>
                        <a:rPr sz="2000" dirty="0">
                          <a:solidFill>
                            <a:srgbClr val="202020"/>
                          </a:solidFill>
                          <a:latin typeface="Palatino Linotype"/>
                          <a:cs typeface="Palatino Linotype"/>
                        </a:rPr>
                        <a:t>Logic</a:t>
                      </a:r>
                      <a:r>
                        <a:rPr sz="2000" spc="-15" dirty="0">
                          <a:solidFill>
                            <a:srgbClr val="202020"/>
                          </a:solidFill>
                          <a:latin typeface="Palatino Linotype"/>
                          <a:cs typeface="Palatino Linotype"/>
                        </a:rPr>
                        <a:t> </a:t>
                      </a:r>
                      <a:r>
                        <a:rPr sz="2000" dirty="0">
                          <a:solidFill>
                            <a:srgbClr val="202020"/>
                          </a:solidFill>
                          <a:latin typeface="Palatino Linotype"/>
                          <a:cs typeface="Palatino Linotype"/>
                        </a:rPr>
                        <a:t>Model</a:t>
                      </a:r>
                      <a:endParaRPr sz="2000" dirty="0">
                        <a:latin typeface="Palatino Linotype"/>
                        <a:cs typeface="Palatino Linotype"/>
                      </a:endParaRPr>
                    </a:p>
                    <a:p>
                      <a:pPr marL="354965" indent="-287020">
                        <a:lnSpc>
                          <a:spcPct val="100000"/>
                        </a:lnSpc>
                        <a:buSzPct val="75000"/>
                        <a:buFont typeface="Arial"/>
                        <a:buChar char="•"/>
                        <a:tabLst>
                          <a:tab pos="354965" algn="l"/>
                          <a:tab pos="355600" algn="l"/>
                        </a:tabLst>
                      </a:pPr>
                      <a:r>
                        <a:rPr sz="2000" dirty="0">
                          <a:solidFill>
                            <a:srgbClr val="202020"/>
                          </a:solidFill>
                          <a:latin typeface="Palatino Linotype"/>
                          <a:cs typeface="Palatino Linotype"/>
                        </a:rPr>
                        <a:t>Evidence</a:t>
                      </a:r>
                      <a:r>
                        <a:rPr sz="2000" spc="-20" dirty="0">
                          <a:solidFill>
                            <a:srgbClr val="202020"/>
                          </a:solidFill>
                          <a:latin typeface="Palatino Linotype"/>
                          <a:cs typeface="Palatino Linotype"/>
                        </a:rPr>
                        <a:t> </a:t>
                      </a:r>
                      <a:r>
                        <a:rPr sz="2000" dirty="0">
                          <a:solidFill>
                            <a:srgbClr val="202020"/>
                          </a:solidFill>
                          <a:latin typeface="Palatino Linotype"/>
                          <a:cs typeface="Palatino Linotype"/>
                        </a:rPr>
                        <a:t>Tier</a:t>
                      </a:r>
                      <a:endParaRPr sz="2000" dirty="0">
                        <a:latin typeface="Palatino Linotype"/>
                        <a:cs typeface="Palatino Linotype"/>
                      </a:endParaRPr>
                    </a:p>
                    <a:p>
                      <a:pPr marL="354965" indent="-287020">
                        <a:lnSpc>
                          <a:spcPct val="100000"/>
                        </a:lnSpc>
                        <a:buSzPct val="75000"/>
                        <a:buFont typeface="Arial"/>
                        <a:buChar char="•"/>
                        <a:tabLst>
                          <a:tab pos="354965" algn="l"/>
                          <a:tab pos="355600" algn="l"/>
                        </a:tabLst>
                      </a:pPr>
                      <a:r>
                        <a:rPr sz="2000" dirty="0">
                          <a:solidFill>
                            <a:srgbClr val="202020"/>
                          </a:solidFill>
                          <a:latin typeface="Palatino Linotype"/>
                          <a:cs typeface="Palatino Linotype"/>
                        </a:rPr>
                        <a:t>Evidence</a:t>
                      </a:r>
                      <a:r>
                        <a:rPr sz="2000" spc="-20" dirty="0">
                          <a:solidFill>
                            <a:srgbClr val="202020"/>
                          </a:solidFill>
                          <a:latin typeface="Palatino Linotype"/>
                          <a:cs typeface="Palatino Linotype"/>
                        </a:rPr>
                        <a:t> </a:t>
                      </a:r>
                      <a:r>
                        <a:rPr sz="2000" dirty="0">
                          <a:solidFill>
                            <a:srgbClr val="202020"/>
                          </a:solidFill>
                          <a:latin typeface="Palatino Linotype"/>
                          <a:cs typeface="Palatino Linotype"/>
                        </a:rPr>
                        <a:t>Quality</a:t>
                      </a:r>
                      <a:endParaRPr sz="2000" dirty="0">
                        <a:latin typeface="Palatino Linotype"/>
                        <a:cs typeface="Palatino Linotype"/>
                      </a:endParaRPr>
                    </a:p>
                    <a:p>
                      <a:pPr marL="354965" indent="-287020">
                        <a:lnSpc>
                          <a:spcPct val="100000"/>
                        </a:lnSpc>
                        <a:buSzPct val="75000"/>
                        <a:buFont typeface="Arial"/>
                        <a:buChar char="•"/>
                        <a:tabLst>
                          <a:tab pos="354965" algn="l"/>
                          <a:tab pos="355600" algn="l"/>
                        </a:tabLst>
                      </a:pPr>
                      <a:r>
                        <a:rPr sz="2000" spc="-5" dirty="0">
                          <a:solidFill>
                            <a:srgbClr val="202020"/>
                          </a:solidFill>
                          <a:latin typeface="Palatino Linotype"/>
                          <a:cs typeface="Palatino Linotype"/>
                        </a:rPr>
                        <a:t>Notice</a:t>
                      </a:r>
                      <a:r>
                        <a:rPr sz="2000" spc="-25" dirty="0">
                          <a:solidFill>
                            <a:srgbClr val="202020"/>
                          </a:solidFill>
                          <a:latin typeface="Palatino Linotype"/>
                          <a:cs typeface="Palatino Linotype"/>
                        </a:rPr>
                        <a:t> </a:t>
                      </a:r>
                      <a:r>
                        <a:rPr sz="2000" dirty="0">
                          <a:solidFill>
                            <a:srgbClr val="202020"/>
                          </a:solidFill>
                          <a:latin typeface="Palatino Linotype"/>
                          <a:cs typeface="Palatino Linotype"/>
                        </a:rPr>
                        <a:t>Priority</a:t>
                      </a:r>
                      <a:endParaRPr sz="2000" dirty="0">
                        <a:latin typeface="Palatino Linotype"/>
                        <a:cs typeface="Palatino Linotype"/>
                      </a:endParaRPr>
                    </a:p>
                    <a:p>
                      <a:pPr marL="354965" indent="-287020">
                        <a:lnSpc>
                          <a:spcPct val="100000"/>
                        </a:lnSpc>
                        <a:buSzPct val="75000"/>
                        <a:buFont typeface="Arial"/>
                        <a:buChar char="•"/>
                        <a:tabLst>
                          <a:tab pos="354965" algn="l"/>
                          <a:tab pos="355600" algn="l"/>
                        </a:tabLst>
                      </a:pPr>
                      <a:r>
                        <a:rPr sz="2000" dirty="0">
                          <a:solidFill>
                            <a:srgbClr val="202020"/>
                          </a:solidFill>
                          <a:latin typeface="Palatino Linotype"/>
                          <a:cs typeface="Palatino Linotype"/>
                        </a:rPr>
                        <a:t>Member</a:t>
                      </a:r>
                      <a:r>
                        <a:rPr sz="2000" spc="-20" dirty="0">
                          <a:solidFill>
                            <a:srgbClr val="202020"/>
                          </a:solidFill>
                          <a:latin typeface="Palatino Linotype"/>
                          <a:cs typeface="Palatino Linotype"/>
                        </a:rPr>
                        <a:t> </a:t>
                      </a:r>
                      <a:r>
                        <a:rPr sz="2000" dirty="0">
                          <a:solidFill>
                            <a:srgbClr val="202020"/>
                          </a:solidFill>
                          <a:latin typeface="Palatino Linotype"/>
                          <a:cs typeface="Palatino Linotype"/>
                        </a:rPr>
                        <a:t>Experience</a:t>
                      </a:r>
                      <a:endParaRPr sz="2000" dirty="0">
                        <a:latin typeface="Palatino Linotype"/>
                        <a:cs typeface="Palatino Linotype"/>
                      </a:endParaRPr>
                    </a:p>
                  </a:txBody>
                  <a:tcPr marL="0" marR="0" marT="16510"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130"/>
                        </a:spcBef>
                      </a:pPr>
                      <a:r>
                        <a:rPr sz="2000" b="1" dirty="0">
                          <a:solidFill>
                            <a:srgbClr val="2B8DAF"/>
                          </a:solidFill>
                          <a:latin typeface="Palatino Linotype"/>
                          <a:cs typeface="Palatino Linotype"/>
                        </a:rPr>
                        <a:t>Total</a:t>
                      </a:r>
                      <a:r>
                        <a:rPr sz="2000" b="1" spc="-40" dirty="0">
                          <a:solidFill>
                            <a:srgbClr val="2B8DAF"/>
                          </a:solidFill>
                          <a:latin typeface="Palatino Linotype"/>
                          <a:cs typeface="Palatino Linotype"/>
                        </a:rPr>
                        <a:t> </a:t>
                      </a:r>
                      <a:r>
                        <a:rPr sz="2000" b="1" spc="5" dirty="0">
                          <a:solidFill>
                            <a:srgbClr val="2B8DAF"/>
                          </a:solidFill>
                          <a:latin typeface="Palatino Linotype"/>
                          <a:cs typeface="Palatino Linotype"/>
                        </a:rPr>
                        <a:t>50%</a:t>
                      </a:r>
                      <a:endParaRPr sz="2000" dirty="0">
                        <a:latin typeface="Palatino Linotype"/>
                        <a:cs typeface="Palatino Linotype"/>
                      </a:endParaRPr>
                    </a:p>
                    <a:p>
                      <a:pPr marL="67945">
                        <a:lnSpc>
                          <a:spcPct val="100000"/>
                        </a:lnSpc>
                      </a:pPr>
                      <a:r>
                        <a:rPr lang="en-US" sz="2000" dirty="0">
                          <a:solidFill>
                            <a:srgbClr val="202020"/>
                          </a:solidFill>
                          <a:latin typeface="Palatino Linotype"/>
                          <a:cs typeface="Palatino Linotype"/>
                        </a:rPr>
                        <a:t> </a:t>
                      </a:r>
                      <a:r>
                        <a:rPr sz="2000" dirty="0">
                          <a:solidFill>
                            <a:srgbClr val="202020"/>
                          </a:solidFill>
                          <a:latin typeface="Palatino Linotype"/>
                          <a:cs typeface="Palatino Linotype"/>
                        </a:rPr>
                        <a:t>24</a:t>
                      </a:r>
                      <a:r>
                        <a:rPr sz="2000" spc="-85" dirty="0">
                          <a:solidFill>
                            <a:srgbClr val="202020"/>
                          </a:solidFill>
                          <a:latin typeface="Palatino Linotype"/>
                          <a:cs typeface="Palatino Linotype"/>
                        </a:rPr>
                        <a:t> </a:t>
                      </a:r>
                      <a:r>
                        <a:rPr sz="2000" spc="-5" dirty="0">
                          <a:solidFill>
                            <a:srgbClr val="202020"/>
                          </a:solidFill>
                          <a:latin typeface="Palatino Linotype"/>
                          <a:cs typeface="Palatino Linotype"/>
                        </a:rPr>
                        <a:t>points</a:t>
                      </a:r>
                      <a:endParaRPr sz="2000" dirty="0">
                        <a:latin typeface="Palatino Linotype"/>
                        <a:cs typeface="Palatino Linotype"/>
                      </a:endParaRPr>
                    </a:p>
                    <a:p>
                      <a:pPr marL="67945">
                        <a:lnSpc>
                          <a:spcPct val="100000"/>
                        </a:lnSpc>
                      </a:pPr>
                      <a:r>
                        <a:rPr lang="en-US" sz="2000" spc="0" baseline="0" dirty="0">
                          <a:solidFill>
                            <a:srgbClr val="202020"/>
                          </a:solidFill>
                          <a:latin typeface="Palatino Linotype"/>
                          <a:cs typeface="Palatino Linotype"/>
                        </a:rPr>
                        <a:t> 12 </a:t>
                      </a:r>
                      <a:r>
                        <a:rPr sz="2000" spc="-85" dirty="0">
                          <a:solidFill>
                            <a:srgbClr val="202020"/>
                          </a:solidFill>
                          <a:latin typeface="Palatino Linotype"/>
                          <a:cs typeface="Palatino Linotype"/>
                        </a:rPr>
                        <a:t> </a:t>
                      </a:r>
                      <a:r>
                        <a:rPr sz="2000" spc="-5" dirty="0">
                          <a:solidFill>
                            <a:srgbClr val="202020"/>
                          </a:solidFill>
                          <a:latin typeface="Palatino Linotype"/>
                          <a:cs typeface="Palatino Linotype"/>
                        </a:rPr>
                        <a:t>points</a:t>
                      </a:r>
                      <a:endParaRPr sz="2000" dirty="0">
                        <a:latin typeface="Palatino Linotype"/>
                        <a:cs typeface="Palatino Linotype"/>
                      </a:endParaRPr>
                    </a:p>
                    <a:p>
                      <a:pPr marL="194945">
                        <a:lnSpc>
                          <a:spcPct val="100000"/>
                        </a:lnSpc>
                      </a:pPr>
                      <a:r>
                        <a:rPr lang="en-US" sz="2000" dirty="0">
                          <a:solidFill>
                            <a:srgbClr val="202020"/>
                          </a:solidFill>
                          <a:latin typeface="Palatino Linotype"/>
                          <a:cs typeface="Palatino Linotype"/>
                        </a:rPr>
                        <a:t> </a:t>
                      </a:r>
                      <a:r>
                        <a:rPr sz="2000" dirty="0">
                          <a:solidFill>
                            <a:srgbClr val="202020"/>
                          </a:solidFill>
                          <a:latin typeface="Palatino Linotype"/>
                          <a:cs typeface="Palatino Linotype"/>
                        </a:rPr>
                        <a:t>8</a:t>
                      </a:r>
                      <a:r>
                        <a:rPr sz="2000" spc="-85" dirty="0">
                          <a:solidFill>
                            <a:srgbClr val="202020"/>
                          </a:solidFill>
                          <a:latin typeface="Palatino Linotype"/>
                          <a:cs typeface="Palatino Linotype"/>
                        </a:rPr>
                        <a:t> </a:t>
                      </a:r>
                      <a:r>
                        <a:rPr sz="2000" spc="-5" dirty="0">
                          <a:solidFill>
                            <a:srgbClr val="202020"/>
                          </a:solidFill>
                          <a:latin typeface="Palatino Linotype"/>
                          <a:cs typeface="Palatino Linotype"/>
                        </a:rPr>
                        <a:t>points</a:t>
                      </a:r>
                      <a:endParaRPr sz="2000" dirty="0">
                        <a:latin typeface="Palatino Linotype"/>
                        <a:cs typeface="Palatino Linotype"/>
                      </a:endParaRPr>
                    </a:p>
                    <a:p>
                      <a:pPr marL="194945">
                        <a:lnSpc>
                          <a:spcPct val="100000"/>
                        </a:lnSpc>
                      </a:pPr>
                      <a:r>
                        <a:rPr lang="en-US" sz="2000" dirty="0">
                          <a:solidFill>
                            <a:srgbClr val="202020"/>
                          </a:solidFill>
                          <a:latin typeface="Palatino Linotype"/>
                          <a:cs typeface="Palatino Linotype"/>
                        </a:rPr>
                        <a:t> </a:t>
                      </a:r>
                      <a:r>
                        <a:rPr sz="2000" dirty="0">
                          <a:solidFill>
                            <a:srgbClr val="202020"/>
                          </a:solidFill>
                          <a:latin typeface="Palatino Linotype"/>
                          <a:cs typeface="Palatino Linotype"/>
                        </a:rPr>
                        <a:t>0</a:t>
                      </a:r>
                      <a:r>
                        <a:rPr sz="2000" spc="-85" dirty="0">
                          <a:solidFill>
                            <a:srgbClr val="202020"/>
                          </a:solidFill>
                          <a:latin typeface="Palatino Linotype"/>
                          <a:cs typeface="Palatino Linotype"/>
                        </a:rPr>
                        <a:t> </a:t>
                      </a:r>
                      <a:r>
                        <a:rPr sz="2000" spc="-5" dirty="0">
                          <a:solidFill>
                            <a:srgbClr val="202020"/>
                          </a:solidFill>
                          <a:latin typeface="Palatino Linotype"/>
                          <a:cs typeface="Palatino Linotype"/>
                        </a:rPr>
                        <a:t>points</a:t>
                      </a:r>
                      <a:endParaRPr lang="en-US" sz="2000" spc="0" dirty="0">
                        <a:solidFill>
                          <a:schemeClr val="tx1"/>
                        </a:solidFill>
                        <a:latin typeface="Palatino Linotype"/>
                        <a:cs typeface="Palatino Linotype"/>
                      </a:endParaRPr>
                    </a:p>
                    <a:p>
                      <a:pPr marL="194945">
                        <a:lnSpc>
                          <a:spcPct val="100000"/>
                        </a:lnSpc>
                      </a:pPr>
                      <a:r>
                        <a:rPr lang="en-US" sz="2000" spc="0" baseline="0" dirty="0">
                          <a:solidFill>
                            <a:schemeClr val="tx1"/>
                          </a:solidFill>
                          <a:latin typeface="Palatino Linotype"/>
                          <a:cs typeface="Palatino Linotype"/>
                        </a:rPr>
                        <a:t>6 </a:t>
                      </a:r>
                      <a:r>
                        <a:rPr sz="2000" spc="-85" dirty="0">
                          <a:solidFill>
                            <a:srgbClr val="202020"/>
                          </a:solidFill>
                          <a:latin typeface="Palatino Linotype"/>
                          <a:cs typeface="Palatino Linotype"/>
                        </a:rPr>
                        <a:t> </a:t>
                      </a:r>
                      <a:r>
                        <a:rPr sz="2000" spc="-5" dirty="0">
                          <a:solidFill>
                            <a:srgbClr val="202020"/>
                          </a:solidFill>
                          <a:latin typeface="Palatino Linotype"/>
                          <a:cs typeface="Palatino Linotype"/>
                        </a:rPr>
                        <a:t>points</a:t>
                      </a:r>
                      <a:endParaRPr sz="2000" dirty="0">
                        <a:latin typeface="Palatino Linotype"/>
                        <a:cs typeface="Palatino Linotype"/>
                      </a:endParaRPr>
                    </a:p>
                  </a:txBody>
                  <a:tcPr marL="0" marR="0" marT="165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446808">
                <a:tc>
                  <a:txBody>
                    <a:bodyPr/>
                    <a:lstStyle/>
                    <a:p>
                      <a:pPr marL="67945">
                        <a:lnSpc>
                          <a:spcPts val="2400"/>
                        </a:lnSpc>
                        <a:spcBef>
                          <a:spcPts val="130"/>
                        </a:spcBef>
                      </a:pPr>
                      <a:r>
                        <a:rPr sz="2000" b="1" spc="-5" dirty="0">
                          <a:solidFill>
                            <a:srgbClr val="8D1414"/>
                          </a:solidFill>
                          <a:latin typeface="Palatino Linotype"/>
                          <a:cs typeface="Palatino Linotype"/>
                        </a:rPr>
                        <a:t>Organizational</a:t>
                      </a:r>
                      <a:r>
                        <a:rPr sz="2000" b="1" spc="-45" dirty="0">
                          <a:solidFill>
                            <a:srgbClr val="8D1414"/>
                          </a:solidFill>
                          <a:latin typeface="Palatino Linotype"/>
                          <a:cs typeface="Palatino Linotype"/>
                        </a:rPr>
                        <a:t> </a:t>
                      </a:r>
                      <a:r>
                        <a:rPr sz="2000" b="1" dirty="0">
                          <a:solidFill>
                            <a:srgbClr val="8D1414"/>
                          </a:solidFill>
                          <a:latin typeface="Palatino Linotype"/>
                          <a:cs typeface="Palatino Linotype"/>
                        </a:rPr>
                        <a:t>Capability</a:t>
                      </a:r>
                      <a:endParaRPr sz="2000" dirty="0">
                        <a:latin typeface="Palatino Linotype"/>
                        <a:cs typeface="Palatino Linotype"/>
                      </a:endParaRPr>
                    </a:p>
                    <a:p>
                      <a:pPr marL="354965" indent="-287020">
                        <a:lnSpc>
                          <a:spcPts val="2400"/>
                        </a:lnSpc>
                        <a:buClr>
                          <a:srgbClr val="202020"/>
                        </a:buClr>
                        <a:buSzPct val="75000"/>
                        <a:buFont typeface="Arial"/>
                        <a:buChar char="•"/>
                        <a:tabLst>
                          <a:tab pos="354965" algn="l"/>
                          <a:tab pos="355600" algn="l"/>
                        </a:tabLst>
                      </a:pPr>
                      <a:r>
                        <a:rPr sz="2000" dirty="0">
                          <a:latin typeface="Palatino Linotype"/>
                          <a:cs typeface="Palatino Linotype"/>
                        </a:rPr>
                        <a:t>Organizational</a:t>
                      </a:r>
                      <a:r>
                        <a:rPr sz="2000" spc="-45" dirty="0">
                          <a:latin typeface="Palatino Linotype"/>
                          <a:cs typeface="Palatino Linotype"/>
                        </a:rPr>
                        <a:t> </a:t>
                      </a:r>
                      <a:r>
                        <a:rPr sz="2000" dirty="0">
                          <a:latin typeface="Palatino Linotype"/>
                          <a:cs typeface="Palatino Linotype"/>
                        </a:rPr>
                        <a:t>Background</a:t>
                      </a:r>
                      <a:r>
                        <a:rPr sz="2000" spc="-45" dirty="0">
                          <a:latin typeface="Palatino Linotype"/>
                          <a:cs typeface="Palatino Linotype"/>
                        </a:rPr>
                        <a:t> </a:t>
                      </a:r>
                      <a:r>
                        <a:rPr sz="2000" dirty="0">
                          <a:latin typeface="Palatino Linotype"/>
                          <a:cs typeface="Palatino Linotype"/>
                        </a:rPr>
                        <a:t>&amp;</a:t>
                      </a:r>
                      <a:r>
                        <a:rPr sz="2000" spc="-20" dirty="0">
                          <a:latin typeface="Palatino Linotype"/>
                          <a:cs typeface="Palatino Linotype"/>
                        </a:rPr>
                        <a:t> </a:t>
                      </a:r>
                      <a:r>
                        <a:rPr sz="2000" dirty="0">
                          <a:latin typeface="Palatino Linotype"/>
                          <a:cs typeface="Palatino Linotype"/>
                        </a:rPr>
                        <a:t>Staffing</a:t>
                      </a:r>
                    </a:p>
                    <a:p>
                      <a:pPr marL="354965" indent="-287020">
                        <a:lnSpc>
                          <a:spcPct val="100000"/>
                        </a:lnSpc>
                        <a:buClr>
                          <a:srgbClr val="202020"/>
                        </a:buClr>
                        <a:buSzPct val="75000"/>
                        <a:buFont typeface="Arial"/>
                        <a:buChar char="•"/>
                        <a:tabLst>
                          <a:tab pos="354965" algn="l"/>
                          <a:tab pos="355600" algn="l"/>
                        </a:tabLst>
                      </a:pPr>
                      <a:r>
                        <a:rPr sz="2000" spc="-5" dirty="0">
                          <a:latin typeface="Palatino Linotype"/>
                          <a:cs typeface="Palatino Linotype"/>
                        </a:rPr>
                        <a:t>Compliance</a:t>
                      </a:r>
                      <a:r>
                        <a:rPr sz="2000" spc="-20" dirty="0">
                          <a:latin typeface="Palatino Linotype"/>
                          <a:cs typeface="Palatino Linotype"/>
                        </a:rPr>
                        <a:t> </a:t>
                      </a:r>
                      <a:r>
                        <a:rPr sz="2000" dirty="0">
                          <a:latin typeface="Palatino Linotype"/>
                          <a:cs typeface="Palatino Linotype"/>
                        </a:rPr>
                        <a:t>and</a:t>
                      </a:r>
                      <a:r>
                        <a:rPr sz="2000" spc="-10" dirty="0">
                          <a:latin typeface="Palatino Linotype"/>
                          <a:cs typeface="Palatino Linotype"/>
                        </a:rPr>
                        <a:t> </a:t>
                      </a:r>
                      <a:r>
                        <a:rPr sz="2000" spc="-5" dirty="0">
                          <a:latin typeface="Palatino Linotype"/>
                          <a:cs typeface="Palatino Linotype"/>
                        </a:rPr>
                        <a:t>Accountability</a:t>
                      </a:r>
                      <a:endParaRPr sz="2000" dirty="0">
                        <a:latin typeface="Palatino Linotype"/>
                        <a:cs typeface="Palatino Linotype"/>
                      </a:endParaRPr>
                    </a:p>
                    <a:p>
                      <a:pPr marL="354965" indent="-287020">
                        <a:lnSpc>
                          <a:spcPct val="100000"/>
                        </a:lnSpc>
                        <a:buClr>
                          <a:srgbClr val="202020"/>
                        </a:buClr>
                        <a:buSzPct val="75000"/>
                        <a:buFont typeface="Arial"/>
                        <a:buChar char="•"/>
                        <a:tabLst>
                          <a:tab pos="354965" algn="l"/>
                          <a:tab pos="355600" algn="l"/>
                        </a:tabLst>
                      </a:pPr>
                      <a:r>
                        <a:rPr sz="2000" spc="-5" dirty="0">
                          <a:latin typeface="Palatino Linotype"/>
                          <a:cs typeface="Palatino Linotype"/>
                        </a:rPr>
                        <a:t>Culture</a:t>
                      </a:r>
                      <a:r>
                        <a:rPr sz="2000" spc="-40" dirty="0">
                          <a:latin typeface="Palatino Linotype"/>
                          <a:cs typeface="Palatino Linotype"/>
                        </a:rPr>
                        <a:t> </a:t>
                      </a:r>
                      <a:r>
                        <a:rPr sz="2000" spc="-5" dirty="0">
                          <a:latin typeface="Palatino Linotype"/>
                          <a:cs typeface="Palatino Linotype"/>
                        </a:rPr>
                        <a:t>that</a:t>
                      </a:r>
                      <a:r>
                        <a:rPr sz="2000" spc="-10" dirty="0">
                          <a:latin typeface="Palatino Linotype"/>
                          <a:cs typeface="Palatino Linotype"/>
                        </a:rPr>
                        <a:t> </a:t>
                      </a:r>
                      <a:r>
                        <a:rPr sz="2000" dirty="0">
                          <a:latin typeface="Palatino Linotype"/>
                          <a:cs typeface="Palatino Linotype"/>
                        </a:rPr>
                        <a:t>Values</a:t>
                      </a:r>
                      <a:r>
                        <a:rPr sz="2000" spc="-35" dirty="0">
                          <a:latin typeface="Palatino Linotype"/>
                          <a:cs typeface="Palatino Linotype"/>
                        </a:rPr>
                        <a:t> </a:t>
                      </a:r>
                      <a:r>
                        <a:rPr sz="2000" dirty="0">
                          <a:latin typeface="Palatino Linotype"/>
                          <a:cs typeface="Palatino Linotype"/>
                        </a:rPr>
                        <a:t>Learning</a:t>
                      </a:r>
                    </a:p>
                    <a:p>
                      <a:pPr marL="354965" indent="-287020">
                        <a:lnSpc>
                          <a:spcPct val="100000"/>
                        </a:lnSpc>
                        <a:buClr>
                          <a:srgbClr val="202020"/>
                        </a:buClr>
                        <a:buSzPct val="75000"/>
                        <a:buFont typeface="Arial"/>
                        <a:buChar char="•"/>
                        <a:tabLst>
                          <a:tab pos="354965" algn="l"/>
                          <a:tab pos="355600" algn="l"/>
                        </a:tabLst>
                      </a:pPr>
                      <a:r>
                        <a:rPr sz="2000" dirty="0">
                          <a:latin typeface="Palatino Linotype"/>
                          <a:cs typeface="Palatino Linotype"/>
                        </a:rPr>
                        <a:t>Member</a:t>
                      </a:r>
                      <a:r>
                        <a:rPr sz="2000" spc="-20" dirty="0">
                          <a:latin typeface="Palatino Linotype"/>
                          <a:cs typeface="Palatino Linotype"/>
                        </a:rPr>
                        <a:t> </a:t>
                      </a:r>
                      <a:r>
                        <a:rPr sz="2000" dirty="0">
                          <a:latin typeface="Palatino Linotype"/>
                          <a:cs typeface="Palatino Linotype"/>
                        </a:rPr>
                        <a:t>Supervision</a:t>
                      </a:r>
                    </a:p>
                  </a:txBody>
                  <a:tcPr marL="0" marR="0" marT="16510"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130"/>
                        </a:spcBef>
                      </a:pPr>
                      <a:r>
                        <a:rPr sz="2000" b="1" dirty="0">
                          <a:solidFill>
                            <a:srgbClr val="8D1414"/>
                          </a:solidFill>
                          <a:latin typeface="Palatino Linotype"/>
                          <a:cs typeface="Palatino Linotype"/>
                        </a:rPr>
                        <a:t>Total</a:t>
                      </a:r>
                      <a:r>
                        <a:rPr sz="2000" b="1" spc="-40" dirty="0">
                          <a:solidFill>
                            <a:srgbClr val="8D1414"/>
                          </a:solidFill>
                          <a:latin typeface="Palatino Linotype"/>
                          <a:cs typeface="Palatino Linotype"/>
                        </a:rPr>
                        <a:t> </a:t>
                      </a:r>
                      <a:r>
                        <a:rPr sz="2000" b="1" spc="5" dirty="0">
                          <a:solidFill>
                            <a:srgbClr val="8D1414"/>
                          </a:solidFill>
                          <a:latin typeface="Palatino Linotype"/>
                          <a:cs typeface="Palatino Linotype"/>
                        </a:rPr>
                        <a:t>25%</a:t>
                      </a:r>
                      <a:endParaRPr sz="2000" dirty="0">
                        <a:latin typeface="Palatino Linotype"/>
                        <a:cs typeface="Palatino Linotype"/>
                      </a:endParaRPr>
                    </a:p>
                    <a:p>
                      <a:pPr marL="194945">
                        <a:lnSpc>
                          <a:spcPct val="100000"/>
                        </a:lnSpc>
                      </a:pPr>
                      <a:r>
                        <a:rPr sz="2000" dirty="0">
                          <a:latin typeface="Palatino Linotype"/>
                          <a:cs typeface="Palatino Linotype"/>
                        </a:rPr>
                        <a:t>9</a:t>
                      </a:r>
                      <a:r>
                        <a:rPr sz="2000" spc="-85" dirty="0">
                          <a:latin typeface="Palatino Linotype"/>
                          <a:cs typeface="Palatino Linotype"/>
                        </a:rPr>
                        <a:t> </a:t>
                      </a:r>
                      <a:r>
                        <a:rPr sz="2000" spc="-5" dirty="0">
                          <a:latin typeface="Palatino Linotype"/>
                          <a:cs typeface="Palatino Linotype"/>
                        </a:rPr>
                        <a:t>points</a:t>
                      </a:r>
                      <a:endParaRPr sz="2000" dirty="0">
                        <a:latin typeface="Palatino Linotype"/>
                        <a:cs typeface="Palatino Linotype"/>
                      </a:endParaRPr>
                    </a:p>
                    <a:p>
                      <a:pPr marL="194945">
                        <a:lnSpc>
                          <a:spcPct val="100000"/>
                        </a:lnSpc>
                      </a:pPr>
                      <a:r>
                        <a:rPr sz="2000" dirty="0">
                          <a:latin typeface="Palatino Linotype"/>
                          <a:cs typeface="Palatino Linotype"/>
                        </a:rPr>
                        <a:t>8</a:t>
                      </a:r>
                      <a:r>
                        <a:rPr sz="2000" spc="-85" dirty="0">
                          <a:latin typeface="Palatino Linotype"/>
                          <a:cs typeface="Palatino Linotype"/>
                        </a:rPr>
                        <a:t> </a:t>
                      </a:r>
                      <a:r>
                        <a:rPr sz="2000" spc="-5" dirty="0">
                          <a:latin typeface="Palatino Linotype"/>
                          <a:cs typeface="Palatino Linotype"/>
                        </a:rPr>
                        <a:t>points</a:t>
                      </a:r>
                      <a:endParaRPr sz="2000" dirty="0">
                        <a:latin typeface="Palatino Linotype"/>
                        <a:cs typeface="Palatino Linotype"/>
                      </a:endParaRPr>
                    </a:p>
                    <a:p>
                      <a:pPr marL="194945">
                        <a:lnSpc>
                          <a:spcPct val="100000"/>
                        </a:lnSpc>
                      </a:pPr>
                      <a:r>
                        <a:rPr sz="2000" dirty="0">
                          <a:latin typeface="Palatino Linotype"/>
                          <a:cs typeface="Palatino Linotype"/>
                        </a:rPr>
                        <a:t>4</a:t>
                      </a:r>
                      <a:r>
                        <a:rPr sz="2000" spc="-85" dirty="0">
                          <a:latin typeface="Palatino Linotype"/>
                          <a:cs typeface="Palatino Linotype"/>
                        </a:rPr>
                        <a:t> </a:t>
                      </a:r>
                      <a:r>
                        <a:rPr sz="2000" spc="-5" dirty="0">
                          <a:latin typeface="Palatino Linotype"/>
                          <a:cs typeface="Palatino Linotype"/>
                        </a:rPr>
                        <a:t>points</a:t>
                      </a:r>
                      <a:endParaRPr sz="2000" dirty="0">
                        <a:latin typeface="Palatino Linotype"/>
                        <a:cs typeface="Palatino Linotype"/>
                      </a:endParaRPr>
                    </a:p>
                    <a:p>
                      <a:pPr marL="194945">
                        <a:lnSpc>
                          <a:spcPct val="100000"/>
                        </a:lnSpc>
                      </a:pPr>
                      <a:r>
                        <a:rPr sz="2000" dirty="0">
                          <a:latin typeface="Palatino Linotype"/>
                          <a:cs typeface="Palatino Linotype"/>
                        </a:rPr>
                        <a:t>4</a:t>
                      </a:r>
                      <a:r>
                        <a:rPr sz="2000" spc="-85" dirty="0">
                          <a:latin typeface="Palatino Linotype"/>
                          <a:cs typeface="Palatino Linotype"/>
                        </a:rPr>
                        <a:t> </a:t>
                      </a:r>
                      <a:r>
                        <a:rPr sz="2000" spc="-5" dirty="0">
                          <a:latin typeface="Palatino Linotype"/>
                          <a:cs typeface="Palatino Linotype"/>
                        </a:rPr>
                        <a:t>points</a:t>
                      </a:r>
                      <a:endParaRPr sz="2000" dirty="0">
                        <a:latin typeface="Palatino Linotype"/>
                        <a:cs typeface="Palatino Linotype"/>
                      </a:endParaRPr>
                    </a:p>
                  </a:txBody>
                  <a:tcPr marL="0" marR="0" marT="165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810171">
                <a:tc>
                  <a:txBody>
                    <a:bodyPr/>
                    <a:lstStyle/>
                    <a:p>
                      <a:pPr marL="67945">
                        <a:lnSpc>
                          <a:spcPct val="100000"/>
                        </a:lnSpc>
                        <a:spcBef>
                          <a:spcPts val="130"/>
                        </a:spcBef>
                      </a:pPr>
                      <a:r>
                        <a:rPr sz="2000" b="1" spc="-5" dirty="0">
                          <a:solidFill>
                            <a:srgbClr val="459381"/>
                          </a:solidFill>
                          <a:latin typeface="Palatino Linotype"/>
                          <a:cs typeface="Palatino Linotype"/>
                        </a:rPr>
                        <a:t>Cost-Effectiveness</a:t>
                      </a:r>
                      <a:r>
                        <a:rPr sz="2000" b="1" spc="-30" dirty="0">
                          <a:solidFill>
                            <a:srgbClr val="459381"/>
                          </a:solidFill>
                          <a:latin typeface="Palatino Linotype"/>
                          <a:cs typeface="Palatino Linotype"/>
                        </a:rPr>
                        <a:t> </a:t>
                      </a:r>
                      <a:r>
                        <a:rPr sz="2000" b="1" dirty="0">
                          <a:solidFill>
                            <a:srgbClr val="459381"/>
                          </a:solidFill>
                          <a:latin typeface="Palatino Linotype"/>
                          <a:cs typeface="Palatino Linotype"/>
                        </a:rPr>
                        <a:t>and</a:t>
                      </a:r>
                      <a:r>
                        <a:rPr sz="2000" b="1" spc="-5" dirty="0">
                          <a:solidFill>
                            <a:srgbClr val="459381"/>
                          </a:solidFill>
                          <a:latin typeface="Palatino Linotype"/>
                          <a:cs typeface="Palatino Linotype"/>
                        </a:rPr>
                        <a:t> </a:t>
                      </a:r>
                      <a:r>
                        <a:rPr sz="2000" b="1" dirty="0">
                          <a:solidFill>
                            <a:srgbClr val="459381"/>
                          </a:solidFill>
                          <a:latin typeface="Palatino Linotype"/>
                          <a:cs typeface="Palatino Linotype"/>
                        </a:rPr>
                        <a:t>Budget Adequacy</a:t>
                      </a:r>
                      <a:endParaRPr sz="2000" dirty="0">
                        <a:latin typeface="Palatino Linotype"/>
                        <a:cs typeface="Palatino Linotype"/>
                      </a:endParaRPr>
                    </a:p>
                  </a:txBody>
                  <a:tcPr marL="0" marR="0" marT="16510" marB="0">
                    <a:lnL w="28575">
                      <a:solidFill>
                        <a:srgbClr val="000000"/>
                      </a:solidFill>
                      <a:prstDash val="solid"/>
                    </a:lnL>
                    <a:lnR w="12700">
                      <a:solidFill>
                        <a:srgbClr val="000000"/>
                      </a:solidFill>
                      <a:prstDash val="solid"/>
                    </a:lnR>
                    <a:lnT w="12700">
                      <a:solidFill>
                        <a:srgbClr val="000000"/>
                      </a:solidFill>
                      <a:prstDash val="solid"/>
                    </a:lnT>
                  </a:tcPr>
                </a:tc>
                <a:tc>
                  <a:txBody>
                    <a:bodyPr/>
                    <a:lstStyle/>
                    <a:p>
                      <a:pPr marL="67945">
                        <a:lnSpc>
                          <a:spcPct val="100000"/>
                        </a:lnSpc>
                        <a:spcBef>
                          <a:spcPts val="130"/>
                        </a:spcBef>
                      </a:pPr>
                      <a:r>
                        <a:rPr sz="2000" b="1" dirty="0">
                          <a:solidFill>
                            <a:srgbClr val="459381"/>
                          </a:solidFill>
                          <a:latin typeface="Palatino Linotype"/>
                          <a:cs typeface="Palatino Linotype"/>
                        </a:rPr>
                        <a:t>Total</a:t>
                      </a:r>
                      <a:r>
                        <a:rPr sz="2000" b="1" spc="-40" dirty="0">
                          <a:solidFill>
                            <a:srgbClr val="459381"/>
                          </a:solidFill>
                          <a:latin typeface="Palatino Linotype"/>
                          <a:cs typeface="Palatino Linotype"/>
                        </a:rPr>
                        <a:t> </a:t>
                      </a:r>
                      <a:r>
                        <a:rPr sz="2000" b="1" spc="5" dirty="0">
                          <a:solidFill>
                            <a:srgbClr val="459381"/>
                          </a:solidFill>
                          <a:latin typeface="Palatino Linotype"/>
                          <a:cs typeface="Palatino Linotype"/>
                        </a:rPr>
                        <a:t>25%</a:t>
                      </a:r>
                      <a:endParaRPr sz="2000" dirty="0">
                        <a:latin typeface="Palatino Linotype"/>
                        <a:cs typeface="Palatino Linotype"/>
                      </a:endParaRPr>
                    </a:p>
                  </a:txBody>
                  <a:tcPr marL="0" marR="0" marT="16510" marB="0">
                    <a:lnL w="12700">
                      <a:solidFill>
                        <a:srgbClr val="000000"/>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4"/>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69850"/>
            <a:ext cx="7543800" cy="1450975"/>
          </a:xfrm>
        </p:spPr>
        <p:txBody>
          <a:bodyPr/>
          <a:lstStyle/>
          <a:p>
            <a:r>
              <a:rPr lang="en-US" sz="4800" b="1" spc="-5" dirty="0">
                <a:solidFill>
                  <a:srgbClr val="FF0000"/>
                </a:solidFill>
                <a:cs typeface="Corbel"/>
              </a:rPr>
              <a:t>What is AmeriCorps?</a:t>
            </a:r>
            <a:endParaRPr lang="en-US" dirty="0"/>
          </a:p>
        </p:txBody>
      </p:sp>
      <p:pic>
        <p:nvPicPr>
          <p:cNvPr id="6" name="Content Placeholder 5">
            <a:hlinkClick r:id="rId3"/>
            <a:extLst>
              <a:ext uri="{FF2B5EF4-FFF2-40B4-BE49-F238E27FC236}">
                <a16:creationId xmlns:a16="http://schemas.microsoft.com/office/drawing/2014/main" id="{F9D643DD-5BAA-4664-B9A2-7090F081EBA5}"/>
              </a:ext>
            </a:extLst>
          </p:cNvPr>
          <p:cNvPicPr>
            <a:picLocks noGrp="1" noChangeAspect="1"/>
          </p:cNvPicPr>
          <p:nvPr>
            <p:ph idx="4294967295"/>
          </p:nvPr>
        </p:nvPicPr>
        <p:blipFill>
          <a:blip r:embed="rId4"/>
          <a:stretch>
            <a:fillRect/>
          </a:stretch>
        </p:blipFill>
        <p:spPr>
          <a:xfrm>
            <a:off x="1951037" y="1490662"/>
            <a:ext cx="5241925" cy="3876675"/>
          </a:xfrm>
        </p:spPr>
      </p:pic>
      <p:sp>
        <p:nvSpPr>
          <p:cNvPr id="9" name="TextBox 8">
            <a:extLst>
              <a:ext uri="{FF2B5EF4-FFF2-40B4-BE49-F238E27FC236}">
                <a16:creationId xmlns:a16="http://schemas.microsoft.com/office/drawing/2014/main" id="{FC3218F8-43AC-4474-B081-E2682BF785B0}"/>
              </a:ext>
            </a:extLst>
          </p:cNvPr>
          <p:cNvSpPr txBox="1"/>
          <p:nvPr/>
        </p:nvSpPr>
        <p:spPr>
          <a:xfrm>
            <a:off x="381000" y="5648066"/>
            <a:ext cx="7985760" cy="646331"/>
          </a:xfrm>
          <a:prstGeom prst="rect">
            <a:avLst/>
          </a:prstGeom>
          <a:noFill/>
        </p:spPr>
        <p:txBody>
          <a:bodyPr wrap="square">
            <a:spAutoFit/>
          </a:bodyPr>
          <a:lstStyle/>
          <a:p>
            <a:r>
              <a:rPr lang="en-US" b="0" i="0" dirty="0">
                <a:solidFill>
                  <a:srgbClr val="030303"/>
                </a:solidFill>
                <a:effectLst/>
                <a:latin typeface="Roboto" panose="02000000000000000000" pitchFamily="2" charset="0"/>
              </a:rPr>
              <a:t>Well, AmeriCorps is a lot of things, so we're going to break it down for you in this short video! </a:t>
            </a:r>
            <a:r>
              <a:rPr lang="en-US" sz="1600" b="0" i="0" dirty="0">
                <a:solidFill>
                  <a:srgbClr val="030303"/>
                </a:solidFill>
                <a:effectLst/>
                <a:latin typeface="Roboto" panose="02000000000000000000" pitchFamily="2" charset="0"/>
              </a:rPr>
              <a:t>Click picture to watch on </a:t>
            </a:r>
            <a:r>
              <a:rPr lang="en-US" sz="1600" b="0" i="0" dirty="0">
                <a:solidFill>
                  <a:srgbClr val="030303"/>
                </a:solidFill>
                <a:effectLst/>
                <a:latin typeface="Roboto" panose="02000000000000000000" pitchFamily="2" charset="0"/>
                <a:hlinkClick r:id="rId5"/>
              </a:rPr>
              <a:t>YouTube</a:t>
            </a:r>
            <a:endParaRPr lang="en-US" dirty="0"/>
          </a:p>
        </p:txBody>
      </p:sp>
    </p:spTree>
    <p:extLst>
      <p:ext uri="{BB962C8B-B14F-4D97-AF65-F5344CB8AC3E}">
        <p14:creationId xmlns:p14="http://schemas.microsoft.com/office/powerpoint/2010/main" val="19081120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2484438" y="293688"/>
            <a:ext cx="6659562" cy="561975"/>
          </a:xfrm>
          <a:prstGeom prst="rect">
            <a:avLst/>
          </a:prstGeom>
        </p:spPr>
        <p:txBody>
          <a:bodyPr vert="horz" wrap="square" lIns="0" tIns="12700" rIns="0" bIns="0" rtlCol="0">
            <a:spAutoFit/>
          </a:bodyPr>
          <a:lstStyle/>
          <a:p>
            <a:pPr marL="12700">
              <a:lnSpc>
                <a:spcPct val="100000"/>
              </a:lnSpc>
              <a:spcBef>
                <a:spcPts val="100"/>
              </a:spcBef>
            </a:pPr>
            <a:r>
              <a:rPr sz="3600" spc="-70" dirty="0">
                <a:solidFill>
                  <a:srgbClr val="2B8DAF"/>
                </a:solidFill>
              </a:rPr>
              <a:t>R</a:t>
            </a:r>
            <a:r>
              <a:rPr sz="3600" spc="-15" dirty="0">
                <a:solidFill>
                  <a:srgbClr val="2B8DAF"/>
                </a:solidFill>
              </a:rPr>
              <a:t>e</a:t>
            </a:r>
            <a:r>
              <a:rPr sz="3600" dirty="0">
                <a:solidFill>
                  <a:srgbClr val="2B8DAF"/>
                </a:solidFill>
              </a:rPr>
              <a:t>vi</a:t>
            </a:r>
            <a:r>
              <a:rPr sz="3600" spc="-5" dirty="0">
                <a:solidFill>
                  <a:srgbClr val="2B8DAF"/>
                </a:solidFill>
              </a:rPr>
              <a:t>e</a:t>
            </a:r>
            <a:r>
              <a:rPr sz="3600" dirty="0">
                <a:solidFill>
                  <a:srgbClr val="2B8DAF"/>
                </a:solidFill>
              </a:rPr>
              <a:t>w</a:t>
            </a:r>
            <a:r>
              <a:rPr sz="3600" spc="-170" dirty="0">
                <a:solidFill>
                  <a:srgbClr val="2B8DAF"/>
                </a:solidFill>
              </a:rPr>
              <a:t> </a:t>
            </a:r>
            <a:r>
              <a:rPr sz="3600" dirty="0">
                <a:solidFill>
                  <a:srgbClr val="2B8DAF"/>
                </a:solidFill>
              </a:rPr>
              <a:t>C</a:t>
            </a:r>
            <a:r>
              <a:rPr sz="3600" spc="-10" dirty="0">
                <a:solidFill>
                  <a:srgbClr val="2B8DAF"/>
                </a:solidFill>
              </a:rPr>
              <a:t>r</a:t>
            </a:r>
            <a:r>
              <a:rPr sz="3600" dirty="0">
                <a:solidFill>
                  <a:srgbClr val="2B8DAF"/>
                </a:solidFill>
              </a:rPr>
              <a:t>i</a:t>
            </a:r>
            <a:r>
              <a:rPr sz="3600" spc="-5" dirty="0">
                <a:solidFill>
                  <a:srgbClr val="2B8DAF"/>
                </a:solidFill>
              </a:rPr>
              <a:t>te</a:t>
            </a:r>
            <a:r>
              <a:rPr sz="3600" spc="-10" dirty="0">
                <a:solidFill>
                  <a:srgbClr val="2B8DAF"/>
                </a:solidFill>
              </a:rPr>
              <a:t>r</a:t>
            </a:r>
            <a:r>
              <a:rPr sz="3600" dirty="0">
                <a:solidFill>
                  <a:srgbClr val="2B8DAF"/>
                </a:solidFill>
              </a:rPr>
              <a:t>ia</a:t>
            </a:r>
            <a:r>
              <a:rPr sz="3600" spc="5" dirty="0">
                <a:solidFill>
                  <a:srgbClr val="2B8DAF"/>
                </a:solidFill>
              </a:rPr>
              <a:t> </a:t>
            </a:r>
            <a:r>
              <a:rPr sz="2400" dirty="0">
                <a:solidFill>
                  <a:srgbClr val="000000"/>
                </a:solidFill>
              </a:rPr>
              <a:t>(s</a:t>
            </a:r>
            <a:r>
              <a:rPr sz="2400" spc="5" dirty="0">
                <a:solidFill>
                  <a:srgbClr val="000000"/>
                </a:solidFill>
              </a:rPr>
              <a:t>e</a:t>
            </a:r>
            <a:r>
              <a:rPr sz="2400" dirty="0">
                <a:solidFill>
                  <a:srgbClr val="000000"/>
                </a:solidFill>
              </a:rPr>
              <a:t>e</a:t>
            </a:r>
            <a:r>
              <a:rPr sz="2400" spc="-45" dirty="0">
                <a:solidFill>
                  <a:srgbClr val="000000"/>
                </a:solidFill>
              </a:rPr>
              <a:t> </a:t>
            </a:r>
            <a:r>
              <a:rPr sz="2400" spc="-5" dirty="0">
                <a:solidFill>
                  <a:srgbClr val="000000"/>
                </a:solidFill>
              </a:rPr>
              <a:t>S</a:t>
            </a:r>
            <a:r>
              <a:rPr sz="2400" spc="5" dirty="0">
                <a:solidFill>
                  <a:srgbClr val="000000"/>
                </a:solidFill>
              </a:rPr>
              <a:t>ec</a:t>
            </a:r>
            <a:r>
              <a:rPr sz="2400" spc="-5" dirty="0">
                <a:solidFill>
                  <a:srgbClr val="000000"/>
                </a:solidFill>
              </a:rPr>
              <a:t>ti</a:t>
            </a:r>
            <a:r>
              <a:rPr sz="2400" dirty="0">
                <a:solidFill>
                  <a:srgbClr val="000000"/>
                </a:solidFill>
              </a:rPr>
              <a:t>on</a:t>
            </a:r>
            <a:r>
              <a:rPr sz="2400" spc="-10" dirty="0">
                <a:solidFill>
                  <a:srgbClr val="000000"/>
                </a:solidFill>
              </a:rPr>
              <a:t> </a:t>
            </a:r>
            <a:r>
              <a:rPr sz="2400" spc="-5" dirty="0">
                <a:solidFill>
                  <a:srgbClr val="000000"/>
                </a:solidFill>
              </a:rPr>
              <a:t>I</a:t>
            </a:r>
            <a:r>
              <a:rPr sz="2400" dirty="0">
                <a:solidFill>
                  <a:srgbClr val="000000"/>
                </a:solidFill>
              </a:rPr>
              <a:t>I</a:t>
            </a:r>
            <a:r>
              <a:rPr sz="2400" spc="-5" dirty="0">
                <a:solidFill>
                  <a:srgbClr val="000000"/>
                </a:solidFill>
              </a:rPr>
              <a:t> </a:t>
            </a:r>
            <a:r>
              <a:rPr sz="2400" dirty="0">
                <a:solidFill>
                  <a:srgbClr val="000000"/>
                </a:solidFill>
              </a:rPr>
              <a:t>of</a:t>
            </a:r>
            <a:r>
              <a:rPr sz="2400" spc="-25" dirty="0">
                <a:solidFill>
                  <a:srgbClr val="000000"/>
                </a:solidFill>
              </a:rPr>
              <a:t> </a:t>
            </a:r>
            <a:r>
              <a:rPr sz="2400" spc="-5" dirty="0">
                <a:solidFill>
                  <a:srgbClr val="000000"/>
                </a:solidFill>
              </a:rPr>
              <a:t>NO</a:t>
            </a:r>
            <a:r>
              <a:rPr sz="2400" dirty="0">
                <a:solidFill>
                  <a:srgbClr val="000000"/>
                </a:solidFill>
              </a:rPr>
              <a:t>F</a:t>
            </a:r>
            <a:r>
              <a:rPr sz="2400" spc="-100" dirty="0">
                <a:solidFill>
                  <a:srgbClr val="000000"/>
                </a:solidFill>
              </a:rPr>
              <a:t>O</a:t>
            </a:r>
            <a:r>
              <a:rPr sz="2400" dirty="0">
                <a:solidFill>
                  <a:srgbClr val="000000"/>
                </a:solidFill>
              </a:rPr>
              <a:t>)</a:t>
            </a:r>
            <a:endParaRPr sz="2400" dirty="0"/>
          </a:p>
        </p:txBody>
      </p:sp>
      <p:sp>
        <p:nvSpPr>
          <p:cNvPr id="3" name="object 3"/>
          <p:cNvSpPr txBox="1"/>
          <p:nvPr/>
        </p:nvSpPr>
        <p:spPr>
          <a:xfrm>
            <a:off x="152400" y="856243"/>
            <a:ext cx="8867773" cy="5392157"/>
          </a:xfrm>
          <a:prstGeom prst="rect">
            <a:avLst/>
          </a:prstGeom>
        </p:spPr>
        <p:txBody>
          <a:bodyPr vert="horz" wrap="square" lIns="0" tIns="212090" rIns="0" bIns="0" rtlCol="0">
            <a:spAutoFit/>
          </a:bodyPr>
          <a:lstStyle/>
          <a:p>
            <a:pPr marL="12700">
              <a:lnSpc>
                <a:spcPct val="100000"/>
              </a:lnSpc>
              <a:spcBef>
                <a:spcPts val="1670"/>
              </a:spcBef>
            </a:pPr>
            <a:r>
              <a:rPr sz="2400" i="1" u="heavy" spc="-5" dirty="0">
                <a:solidFill>
                  <a:srgbClr val="FF0000"/>
                </a:solidFill>
                <a:uFill>
                  <a:solidFill>
                    <a:srgbClr val="FF0000"/>
                  </a:solidFill>
                </a:uFill>
                <a:latin typeface="Corbel"/>
                <a:cs typeface="Corbel"/>
              </a:rPr>
              <a:t>A.</a:t>
            </a:r>
            <a:r>
              <a:rPr sz="2400" i="1" u="heavy" spc="-10" dirty="0">
                <a:solidFill>
                  <a:srgbClr val="FF0000"/>
                </a:solidFill>
                <a:uFill>
                  <a:solidFill>
                    <a:srgbClr val="FF0000"/>
                  </a:solidFill>
                </a:uFill>
                <a:latin typeface="Corbel"/>
                <a:cs typeface="Corbel"/>
              </a:rPr>
              <a:t> Executive</a:t>
            </a:r>
            <a:r>
              <a:rPr sz="2400" i="1" u="heavy" spc="-80" dirty="0">
                <a:solidFill>
                  <a:srgbClr val="FF0000"/>
                </a:solidFill>
                <a:uFill>
                  <a:solidFill>
                    <a:srgbClr val="FF0000"/>
                  </a:solidFill>
                </a:uFill>
                <a:latin typeface="Corbel"/>
                <a:cs typeface="Corbel"/>
              </a:rPr>
              <a:t> </a:t>
            </a:r>
            <a:r>
              <a:rPr sz="2400" i="1" u="heavy" spc="-5" dirty="0">
                <a:solidFill>
                  <a:srgbClr val="FF0000"/>
                </a:solidFill>
                <a:uFill>
                  <a:solidFill>
                    <a:srgbClr val="FF0000"/>
                  </a:solidFill>
                </a:uFill>
                <a:latin typeface="Corbel"/>
                <a:cs typeface="Corbel"/>
              </a:rPr>
              <a:t>Summary</a:t>
            </a:r>
            <a:r>
              <a:rPr sz="2400" i="1" u="heavy" dirty="0">
                <a:solidFill>
                  <a:srgbClr val="FF0000"/>
                </a:solidFill>
                <a:uFill>
                  <a:solidFill>
                    <a:srgbClr val="FF0000"/>
                  </a:solidFill>
                </a:uFill>
                <a:latin typeface="Corbel"/>
                <a:cs typeface="Corbel"/>
              </a:rPr>
              <a:t> </a:t>
            </a:r>
            <a:r>
              <a:rPr sz="2400" u="heavy" spc="-5" dirty="0">
                <a:solidFill>
                  <a:srgbClr val="FF0000"/>
                </a:solidFill>
                <a:uFill>
                  <a:solidFill>
                    <a:srgbClr val="FF0000"/>
                  </a:solidFill>
                </a:uFill>
                <a:latin typeface="Corbel"/>
                <a:cs typeface="Corbel"/>
              </a:rPr>
              <a:t>(</a:t>
            </a:r>
            <a:r>
              <a:rPr sz="2400" i="1" u="heavy" spc="-5" dirty="0">
                <a:solidFill>
                  <a:srgbClr val="FF0000"/>
                </a:solidFill>
                <a:uFill>
                  <a:solidFill>
                    <a:srgbClr val="FF0000"/>
                  </a:solidFill>
                </a:uFill>
                <a:latin typeface="Corbel"/>
                <a:cs typeface="Corbel"/>
              </a:rPr>
              <a:t>Required</a:t>
            </a:r>
            <a:r>
              <a:rPr sz="2400" i="1" u="heavy" spc="5" dirty="0">
                <a:solidFill>
                  <a:srgbClr val="FF0000"/>
                </a:solidFill>
                <a:uFill>
                  <a:solidFill>
                    <a:srgbClr val="FF0000"/>
                  </a:solidFill>
                </a:uFill>
                <a:latin typeface="Corbel"/>
                <a:cs typeface="Corbel"/>
              </a:rPr>
              <a:t> </a:t>
            </a:r>
            <a:r>
              <a:rPr sz="2400" i="1" u="heavy" dirty="0">
                <a:solidFill>
                  <a:srgbClr val="FF0000"/>
                </a:solidFill>
                <a:uFill>
                  <a:solidFill>
                    <a:srgbClr val="FF0000"/>
                  </a:solidFill>
                </a:uFill>
                <a:latin typeface="Corbel"/>
                <a:cs typeface="Corbel"/>
              </a:rPr>
              <a:t>– </a:t>
            </a:r>
            <a:r>
              <a:rPr sz="2400" i="1" u="heavy" spc="-10" dirty="0">
                <a:solidFill>
                  <a:srgbClr val="FF0000"/>
                </a:solidFill>
                <a:uFill>
                  <a:solidFill>
                    <a:srgbClr val="FF0000"/>
                  </a:solidFill>
                </a:uFill>
                <a:latin typeface="Corbel"/>
                <a:cs typeface="Corbel"/>
              </a:rPr>
              <a:t>0%)</a:t>
            </a:r>
            <a:endParaRPr sz="2400" dirty="0">
              <a:latin typeface="Corbel"/>
              <a:cs typeface="Corbel"/>
            </a:endParaRPr>
          </a:p>
          <a:p>
            <a:pPr marL="12700">
              <a:lnSpc>
                <a:spcPct val="100000"/>
              </a:lnSpc>
              <a:spcBef>
                <a:spcPts val="1040"/>
              </a:spcBef>
            </a:pPr>
            <a:r>
              <a:rPr sz="1600" spc="-5" dirty="0">
                <a:latin typeface="Corbel"/>
                <a:cs typeface="Corbel"/>
              </a:rPr>
              <a:t>Please</a:t>
            </a:r>
            <a:r>
              <a:rPr sz="1600" spc="25" dirty="0">
                <a:latin typeface="Corbel"/>
                <a:cs typeface="Corbel"/>
              </a:rPr>
              <a:t> </a:t>
            </a:r>
            <a:r>
              <a:rPr sz="1600" spc="-5" dirty="0">
                <a:latin typeface="Corbel"/>
                <a:cs typeface="Corbel"/>
              </a:rPr>
              <a:t>fill</a:t>
            </a:r>
            <a:r>
              <a:rPr sz="1600" spc="25" dirty="0">
                <a:latin typeface="Corbel"/>
                <a:cs typeface="Corbel"/>
              </a:rPr>
              <a:t> </a:t>
            </a:r>
            <a:r>
              <a:rPr sz="1600" spc="-5" dirty="0">
                <a:latin typeface="Corbel"/>
                <a:cs typeface="Corbel"/>
              </a:rPr>
              <a:t>in</a:t>
            </a:r>
            <a:r>
              <a:rPr sz="1600" spc="10" dirty="0">
                <a:latin typeface="Corbel"/>
                <a:cs typeface="Corbel"/>
              </a:rPr>
              <a:t> </a:t>
            </a:r>
            <a:r>
              <a:rPr sz="1600" spc="-5" dirty="0">
                <a:latin typeface="Corbel"/>
                <a:cs typeface="Corbel"/>
              </a:rPr>
              <a:t>the</a:t>
            </a:r>
            <a:r>
              <a:rPr sz="1600" spc="10" dirty="0">
                <a:latin typeface="Corbel"/>
                <a:cs typeface="Corbel"/>
              </a:rPr>
              <a:t> </a:t>
            </a:r>
            <a:r>
              <a:rPr sz="1600" spc="-5" dirty="0">
                <a:latin typeface="Corbel"/>
                <a:cs typeface="Corbel"/>
              </a:rPr>
              <a:t>blanks</a:t>
            </a:r>
            <a:r>
              <a:rPr sz="1600" spc="35" dirty="0">
                <a:latin typeface="Corbel"/>
                <a:cs typeface="Corbel"/>
              </a:rPr>
              <a:t> </a:t>
            </a:r>
            <a:r>
              <a:rPr sz="1600" spc="-5" dirty="0">
                <a:latin typeface="Corbel"/>
                <a:cs typeface="Corbel"/>
              </a:rPr>
              <a:t>of</a:t>
            </a:r>
            <a:r>
              <a:rPr sz="1600" spc="10" dirty="0">
                <a:latin typeface="Corbel"/>
                <a:cs typeface="Corbel"/>
              </a:rPr>
              <a:t> </a:t>
            </a:r>
            <a:r>
              <a:rPr sz="1600" spc="-5" dirty="0">
                <a:latin typeface="Corbel"/>
                <a:cs typeface="Corbel"/>
              </a:rPr>
              <a:t>these</a:t>
            </a:r>
            <a:r>
              <a:rPr sz="1600" spc="10" dirty="0">
                <a:latin typeface="Corbel"/>
                <a:cs typeface="Corbel"/>
              </a:rPr>
              <a:t> </a:t>
            </a:r>
            <a:r>
              <a:rPr sz="1600" spc="-10" dirty="0">
                <a:latin typeface="Corbel"/>
                <a:cs typeface="Corbel"/>
              </a:rPr>
              <a:t>sentences</a:t>
            </a:r>
            <a:r>
              <a:rPr sz="1600" spc="50" dirty="0">
                <a:latin typeface="Corbel"/>
                <a:cs typeface="Corbel"/>
              </a:rPr>
              <a:t> </a:t>
            </a:r>
            <a:r>
              <a:rPr sz="1600" spc="-5" dirty="0">
                <a:latin typeface="Corbel"/>
                <a:cs typeface="Corbel"/>
              </a:rPr>
              <a:t>to</a:t>
            </a:r>
            <a:r>
              <a:rPr sz="1600" dirty="0">
                <a:latin typeface="Corbel"/>
                <a:cs typeface="Corbel"/>
              </a:rPr>
              <a:t> </a:t>
            </a:r>
            <a:r>
              <a:rPr sz="1600" spc="-5" dirty="0">
                <a:latin typeface="Corbel"/>
                <a:cs typeface="Corbel"/>
              </a:rPr>
              <a:t>complete</a:t>
            </a:r>
            <a:r>
              <a:rPr sz="1600" spc="25" dirty="0">
                <a:latin typeface="Corbel"/>
                <a:cs typeface="Corbel"/>
              </a:rPr>
              <a:t> </a:t>
            </a:r>
            <a:r>
              <a:rPr sz="1600" spc="-5" dirty="0">
                <a:latin typeface="Corbel"/>
                <a:cs typeface="Corbel"/>
              </a:rPr>
              <a:t>the</a:t>
            </a:r>
            <a:r>
              <a:rPr sz="1600" dirty="0">
                <a:latin typeface="Corbel"/>
                <a:cs typeface="Corbel"/>
              </a:rPr>
              <a:t> </a:t>
            </a:r>
            <a:r>
              <a:rPr sz="1600" spc="-5" dirty="0">
                <a:latin typeface="Corbel"/>
                <a:cs typeface="Corbel"/>
              </a:rPr>
              <a:t>executive</a:t>
            </a:r>
            <a:r>
              <a:rPr sz="1600" spc="25" dirty="0">
                <a:latin typeface="Corbel"/>
                <a:cs typeface="Corbel"/>
              </a:rPr>
              <a:t> </a:t>
            </a:r>
            <a:r>
              <a:rPr sz="1600" spc="-5" dirty="0">
                <a:latin typeface="Corbel"/>
                <a:cs typeface="Corbel"/>
              </a:rPr>
              <a:t>summary</a:t>
            </a:r>
            <a:r>
              <a:rPr sz="1050" spc="-5" dirty="0">
                <a:latin typeface="Corbel"/>
                <a:cs typeface="Corbel"/>
              </a:rPr>
              <a:t>:</a:t>
            </a:r>
            <a:endParaRPr sz="1050" dirty="0">
              <a:latin typeface="Corbel"/>
              <a:cs typeface="Corbel"/>
            </a:endParaRPr>
          </a:p>
          <a:p>
            <a:pPr marL="299085" marR="5080" indent="-287020">
              <a:lnSpc>
                <a:spcPct val="100000"/>
              </a:lnSpc>
              <a:spcBef>
                <a:spcPts val="1050"/>
              </a:spcBef>
              <a:buClr>
                <a:srgbClr val="8D1414"/>
              </a:buClr>
              <a:buSzPct val="145000"/>
              <a:buFont typeface="Arial"/>
              <a:buChar char="•"/>
              <a:tabLst>
                <a:tab pos="299085" algn="l"/>
                <a:tab pos="299720" algn="l"/>
              </a:tabLst>
            </a:pPr>
            <a:r>
              <a:rPr sz="2000" dirty="0">
                <a:latin typeface="Corbel"/>
                <a:cs typeface="Corbel"/>
              </a:rPr>
              <a:t>The [Name </a:t>
            </a:r>
            <a:r>
              <a:rPr sz="2000" spc="-5" dirty="0">
                <a:latin typeface="Corbel"/>
                <a:cs typeface="Corbel"/>
              </a:rPr>
              <a:t>of </a:t>
            </a:r>
            <a:r>
              <a:rPr sz="2000" dirty="0">
                <a:latin typeface="Corbel"/>
                <a:cs typeface="Corbel"/>
              </a:rPr>
              <a:t>the </a:t>
            </a:r>
            <a:r>
              <a:rPr sz="2000" spc="-10" dirty="0">
                <a:latin typeface="Corbel"/>
                <a:cs typeface="Corbel"/>
              </a:rPr>
              <a:t>organization] </a:t>
            </a:r>
            <a:r>
              <a:rPr sz="2000" dirty="0">
                <a:latin typeface="Corbel"/>
                <a:cs typeface="Corbel"/>
              </a:rPr>
              <a:t>proposes </a:t>
            </a:r>
            <a:r>
              <a:rPr sz="2000" spc="-5" dirty="0">
                <a:latin typeface="Corbel"/>
                <a:cs typeface="Corbel"/>
              </a:rPr>
              <a:t>to </a:t>
            </a:r>
            <a:r>
              <a:rPr sz="2000" dirty="0">
                <a:latin typeface="Corbel"/>
                <a:cs typeface="Corbel"/>
              </a:rPr>
              <a:t>have </a:t>
            </a:r>
            <a:r>
              <a:rPr sz="2000" spc="-5" dirty="0">
                <a:latin typeface="Corbel"/>
                <a:cs typeface="Corbel"/>
              </a:rPr>
              <a:t>[Number </a:t>
            </a:r>
            <a:r>
              <a:rPr sz="2000" spc="20" dirty="0">
                <a:latin typeface="Corbel"/>
                <a:cs typeface="Corbel"/>
              </a:rPr>
              <a:t>of] </a:t>
            </a:r>
            <a:r>
              <a:rPr sz="2000" spc="-5" dirty="0">
                <a:latin typeface="Corbel"/>
                <a:cs typeface="Corbel"/>
              </a:rPr>
              <a:t>AmeriCorps </a:t>
            </a:r>
            <a:r>
              <a:rPr sz="2000" dirty="0">
                <a:latin typeface="Corbel"/>
                <a:cs typeface="Corbel"/>
              </a:rPr>
              <a:t> </a:t>
            </a:r>
            <a:r>
              <a:rPr sz="2000" spc="-5" dirty="0">
                <a:latin typeface="Corbel"/>
                <a:cs typeface="Corbel"/>
              </a:rPr>
              <a:t>members </a:t>
            </a:r>
            <a:r>
              <a:rPr sz="2000" dirty="0">
                <a:latin typeface="Corbel"/>
                <a:cs typeface="Corbel"/>
              </a:rPr>
              <a:t>who will [service activities the </a:t>
            </a:r>
            <a:r>
              <a:rPr sz="2000" spc="-5" dirty="0">
                <a:latin typeface="Corbel"/>
                <a:cs typeface="Corbel"/>
              </a:rPr>
              <a:t>members </a:t>
            </a:r>
            <a:r>
              <a:rPr sz="2000" dirty="0">
                <a:latin typeface="Corbel"/>
                <a:cs typeface="Corbel"/>
              </a:rPr>
              <a:t>will </a:t>
            </a:r>
            <a:r>
              <a:rPr sz="2000" spc="-5" dirty="0">
                <a:latin typeface="Corbel"/>
                <a:cs typeface="Corbel"/>
              </a:rPr>
              <a:t>be doing] </a:t>
            </a:r>
            <a:r>
              <a:rPr sz="2000" dirty="0">
                <a:latin typeface="Corbel"/>
                <a:cs typeface="Corbel"/>
              </a:rPr>
              <a:t>in [the </a:t>
            </a:r>
            <a:r>
              <a:rPr sz="2000" spc="5" dirty="0">
                <a:latin typeface="Corbel"/>
                <a:cs typeface="Corbel"/>
              </a:rPr>
              <a:t> </a:t>
            </a:r>
            <a:r>
              <a:rPr sz="2000" spc="-5" dirty="0">
                <a:latin typeface="Corbel"/>
                <a:cs typeface="Corbel"/>
              </a:rPr>
              <a:t>locations </a:t>
            </a:r>
            <a:r>
              <a:rPr sz="2000" dirty="0">
                <a:latin typeface="Corbel"/>
                <a:cs typeface="Corbel"/>
              </a:rPr>
              <a:t>the </a:t>
            </a:r>
            <a:r>
              <a:rPr sz="2000" spc="-5" dirty="0">
                <a:latin typeface="Corbel"/>
                <a:cs typeface="Corbel"/>
              </a:rPr>
              <a:t>AmeriCorps members </a:t>
            </a:r>
            <a:r>
              <a:rPr sz="2000" dirty="0">
                <a:latin typeface="Corbel"/>
                <a:cs typeface="Corbel"/>
              </a:rPr>
              <a:t>will </a:t>
            </a:r>
            <a:r>
              <a:rPr sz="2000" spc="-5" dirty="0">
                <a:latin typeface="Corbel"/>
                <a:cs typeface="Corbel"/>
              </a:rPr>
              <a:t>serve]. At </a:t>
            </a:r>
            <a:r>
              <a:rPr sz="2000" dirty="0">
                <a:latin typeface="Corbel"/>
                <a:cs typeface="Corbel"/>
              </a:rPr>
              <a:t>the </a:t>
            </a:r>
            <a:r>
              <a:rPr sz="2000" spc="-5" dirty="0">
                <a:latin typeface="Corbel"/>
                <a:cs typeface="Corbel"/>
              </a:rPr>
              <a:t>end of </a:t>
            </a:r>
            <a:r>
              <a:rPr sz="2000" dirty="0">
                <a:latin typeface="Corbel"/>
                <a:cs typeface="Corbel"/>
              </a:rPr>
              <a:t>the first </a:t>
            </a:r>
            <a:r>
              <a:rPr sz="2000" spc="5" dirty="0">
                <a:latin typeface="Corbel"/>
                <a:cs typeface="Corbel"/>
              </a:rPr>
              <a:t> </a:t>
            </a:r>
            <a:r>
              <a:rPr sz="2000" dirty="0">
                <a:latin typeface="Corbel"/>
                <a:cs typeface="Corbel"/>
              </a:rPr>
              <a:t>program </a:t>
            </a:r>
            <a:r>
              <a:rPr sz="2000" spc="-25" dirty="0">
                <a:latin typeface="Corbel"/>
                <a:cs typeface="Corbel"/>
              </a:rPr>
              <a:t>year, </a:t>
            </a:r>
            <a:r>
              <a:rPr sz="2000" dirty="0">
                <a:latin typeface="Corbel"/>
                <a:cs typeface="Corbel"/>
              </a:rPr>
              <a:t>the </a:t>
            </a:r>
            <a:r>
              <a:rPr sz="2000" spc="-5" dirty="0">
                <a:latin typeface="Corbel"/>
                <a:cs typeface="Corbel"/>
              </a:rPr>
              <a:t>AmeriCorps members </a:t>
            </a:r>
            <a:r>
              <a:rPr sz="2000" dirty="0">
                <a:latin typeface="Corbel"/>
                <a:cs typeface="Corbel"/>
              </a:rPr>
              <a:t>will </a:t>
            </a:r>
            <a:r>
              <a:rPr sz="2000" spc="-5" dirty="0">
                <a:latin typeface="Corbel"/>
                <a:cs typeface="Corbel"/>
              </a:rPr>
              <a:t>be </a:t>
            </a:r>
            <a:r>
              <a:rPr sz="2000" dirty="0">
                <a:latin typeface="Corbel"/>
                <a:cs typeface="Corbel"/>
              </a:rPr>
              <a:t>responsible </a:t>
            </a:r>
            <a:r>
              <a:rPr sz="2000" spc="-5" dirty="0">
                <a:latin typeface="Corbel"/>
                <a:cs typeface="Corbel"/>
              </a:rPr>
              <a:t>for [anticipated </a:t>
            </a:r>
            <a:r>
              <a:rPr sz="2000" spc="-390" dirty="0">
                <a:latin typeface="Corbel"/>
                <a:cs typeface="Corbel"/>
              </a:rPr>
              <a:t> </a:t>
            </a:r>
            <a:r>
              <a:rPr sz="2000" spc="-5" dirty="0">
                <a:latin typeface="Corbel"/>
                <a:cs typeface="Corbel"/>
              </a:rPr>
              <a:t>outcome of project]. In addition, </a:t>
            </a:r>
            <a:r>
              <a:rPr sz="2000" dirty="0">
                <a:latin typeface="Corbel"/>
                <a:cs typeface="Corbel"/>
              </a:rPr>
              <a:t>the </a:t>
            </a:r>
            <a:r>
              <a:rPr sz="2000" spc="-5" dirty="0">
                <a:latin typeface="Corbel"/>
                <a:cs typeface="Corbel"/>
              </a:rPr>
              <a:t>AmeriCorps members </a:t>
            </a:r>
            <a:r>
              <a:rPr sz="2000" dirty="0">
                <a:latin typeface="Corbel"/>
                <a:cs typeface="Corbel"/>
              </a:rPr>
              <a:t>will </a:t>
            </a:r>
            <a:r>
              <a:rPr sz="2000" spc="-5" dirty="0">
                <a:latin typeface="Corbel"/>
                <a:cs typeface="Corbel"/>
              </a:rPr>
              <a:t>leverage </a:t>
            </a:r>
            <a:r>
              <a:rPr sz="2000" dirty="0">
                <a:latin typeface="Corbel"/>
                <a:cs typeface="Corbel"/>
              </a:rPr>
              <a:t>an </a:t>
            </a:r>
            <a:r>
              <a:rPr sz="2000" spc="5" dirty="0">
                <a:latin typeface="Corbel"/>
                <a:cs typeface="Corbel"/>
              </a:rPr>
              <a:t> </a:t>
            </a:r>
            <a:r>
              <a:rPr sz="2000" spc="-5" dirty="0">
                <a:latin typeface="Corbel"/>
                <a:cs typeface="Corbel"/>
              </a:rPr>
              <a:t>additional </a:t>
            </a:r>
            <a:r>
              <a:rPr sz="2000" spc="-10" dirty="0">
                <a:latin typeface="Corbel"/>
                <a:cs typeface="Corbel"/>
              </a:rPr>
              <a:t>[number </a:t>
            </a:r>
            <a:r>
              <a:rPr sz="2000" spc="-5" dirty="0">
                <a:latin typeface="Corbel"/>
                <a:cs typeface="Corbel"/>
              </a:rPr>
              <a:t>of leveraged volunteers, </a:t>
            </a:r>
            <a:r>
              <a:rPr sz="2000" dirty="0">
                <a:latin typeface="Corbel"/>
                <a:cs typeface="Corbel"/>
              </a:rPr>
              <a:t>if </a:t>
            </a:r>
            <a:r>
              <a:rPr sz="2000" spc="-5" dirty="0">
                <a:latin typeface="Corbel"/>
                <a:cs typeface="Corbel"/>
              </a:rPr>
              <a:t>applicable] </a:t>
            </a:r>
            <a:r>
              <a:rPr sz="2000" dirty="0">
                <a:latin typeface="Corbel"/>
                <a:cs typeface="Corbel"/>
              </a:rPr>
              <a:t>who will </a:t>
            </a:r>
            <a:r>
              <a:rPr sz="2000" spc="-5" dirty="0">
                <a:latin typeface="Corbel"/>
                <a:cs typeface="Corbel"/>
              </a:rPr>
              <a:t>be </a:t>
            </a:r>
            <a:r>
              <a:rPr sz="2000" dirty="0">
                <a:latin typeface="Corbel"/>
                <a:cs typeface="Corbel"/>
              </a:rPr>
              <a:t> engaged</a:t>
            </a:r>
            <a:r>
              <a:rPr sz="2000" spc="-25" dirty="0">
                <a:latin typeface="Corbel"/>
                <a:cs typeface="Corbel"/>
              </a:rPr>
              <a:t> </a:t>
            </a:r>
            <a:r>
              <a:rPr sz="2000" dirty="0">
                <a:latin typeface="Corbel"/>
                <a:cs typeface="Corbel"/>
              </a:rPr>
              <a:t>in</a:t>
            </a:r>
            <a:r>
              <a:rPr sz="2000" spc="-10" dirty="0">
                <a:latin typeface="Corbel"/>
                <a:cs typeface="Corbel"/>
              </a:rPr>
              <a:t> </a:t>
            </a:r>
            <a:r>
              <a:rPr sz="2000" spc="-5" dirty="0">
                <a:latin typeface="Corbel"/>
                <a:cs typeface="Corbel"/>
              </a:rPr>
              <a:t>[what</a:t>
            </a:r>
            <a:r>
              <a:rPr sz="2000" spc="-30" dirty="0">
                <a:latin typeface="Corbel"/>
                <a:cs typeface="Corbel"/>
              </a:rPr>
              <a:t> </a:t>
            </a:r>
            <a:r>
              <a:rPr sz="2000" dirty="0">
                <a:latin typeface="Corbel"/>
                <a:cs typeface="Corbel"/>
              </a:rPr>
              <a:t>the</a:t>
            </a:r>
            <a:r>
              <a:rPr sz="2000" spc="5" dirty="0">
                <a:latin typeface="Corbel"/>
                <a:cs typeface="Corbel"/>
              </a:rPr>
              <a:t> </a:t>
            </a:r>
            <a:r>
              <a:rPr sz="2000" spc="-5" dirty="0">
                <a:latin typeface="Corbel"/>
                <a:cs typeface="Corbel"/>
              </a:rPr>
              <a:t>leveraged</a:t>
            </a:r>
            <a:r>
              <a:rPr sz="2000" dirty="0">
                <a:latin typeface="Corbel"/>
                <a:cs typeface="Corbel"/>
              </a:rPr>
              <a:t> </a:t>
            </a:r>
            <a:r>
              <a:rPr sz="2000" spc="-5" dirty="0">
                <a:latin typeface="Corbel"/>
                <a:cs typeface="Corbel"/>
              </a:rPr>
              <a:t>volunteers</a:t>
            </a:r>
            <a:r>
              <a:rPr sz="2000" dirty="0">
                <a:latin typeface="Corbel"/>
                <a:cs typeface="Corbel"/>
              </a:rPr>
              <a:t> will</a:t>
            </a:r>
            <a:r>
              <a:rPr sz="2000" spc="-15" dirty="0">
                <a:latin typeface="Corbel"/>
                <a:cs typeface="Corbel"/>
              </a:rPr>
              <a:t> </a:t>
            </a:r>
            <a:r>
              <a:rPr sz="2000" spc="-5" dirty="0">
                <a:latin typeface="Corbel"/>
                <a:cs typeface="Corbel"/>
              </a:rPr>
              <a:t>be</a:t>
            </a:r>
            <a:r>
              <a:rPr sz="2000" spc="5" dirty="0">
                <a:latin typeface="Corbel"/>
                <a:cs typeface="Corbel"/>
              </a:rPr>
              <a:t> </a:t>
            </a:r>
            <a:r>
              <a:rPr sz="2000" spc="-5" dirty="0">
                <a:latin typeface="Corbel"/>
                <a:cs typeface="Corbel"/>
              </a:rPr>
              <a:t>doing.]</a:t>
            </a:r>
            <a:endParaRPr sz="2000" dirty="0">
              <a:latin typeface="Corbel"/>
              <a:cs typeface="Corbel"/>
            </a:endParaRPr>
          </a:p>
          <a:p>
            <a:pPr marL="299085" marR="142875" indent="-287020">
              <a:lnSpc>
                <a:spcPct val="100000"/>
              </a:lnSpc>
              <a:spcBef>
                <a:spcPts val="1080"/>
              </a:spcBef>
              <a:buClr>
                <a:srgbClr val="8D1414"/>
              </a:buClr>
              <a:buSzPct val="145000"/>
              <a:buFont typeface="Arial"/>
              <a:buChar char="•"/>
              <a:tabLst>
                <a:tab pos="332105" algn="l"/>
                <a:tab pos="332740" algn="l"/>
              </a:tabLst>
            </a:pPr>
            <a:r>
              <a:rPr dirty="0"/>
              <a:t>	</a:t>
            </a:r>
            <a:r>
              <a:rPr sz="2000" dirty="0">
                <a:latin typeface="Corbel"/>
                <a:cs typeface="Corbel"/>
              </a:rPr>
              <a:t>This</a:t>
            </a:r>
            <a:r>
              <a:rPr sz="2000" spc="-15" dirty="0">
                <a:latin typeface="Corbel"/>
                <a:cs typeface="Corbel"/>
              </a:rPr>
              <a:t> </a:t>
            </a:r>
            <a:r>
              <a:rPr sz="2000" dirty="0">
                <a:latin typeface="Corbel"/>
                <a:cs typeface="Corbel"/>
              </a:rPr>
              <a:t>program</a:t>
            </a:r>
            <a:r>
              <a:rPr sz="2000" spc="-20" dirty="0">
                <a:latin typeface="Corbel"/>
                <a:cs typeface="Corbel"/>
              </a:rPr>
              <a:t> </a:t>
            </a:r>
            <a:r>
              <a:rPr sz="2000" dirty="0">
                <a:latin typeface="Corbel"/>
                <a:cs typeface="Corbel"/>
              </a:rPr>
              <a:t>will</a:t>
            </a:r>
            <a:r>
              <a:rPr sz="2000" spc="-10" dirty="0">
                <a:latin typeface="Corbel"/>
                <a:cs typeface="Corbel"/>
              </a:rPr>
              <a:t> </a:t>
            </a:r>
            <a:r>
              <a:rPr sz="2000" spc="-5" dirty="0">
                <a:latin typeface="Corbel"/>
                <a:cs typeface="Corbel"/>
              </a:rPr>
              <a:t>focus</a:t>
            </a:r>
            <a:r>
              <a:rPr sz="2000" dirty="0">
                <a:latin typeface="Corbel"/>
                <a:cs typeface="Corbel"/>
              </a:rPr>
              <a:t> </a:t>
            </a:r>
            <a:r>
              <a:rPr sz="2000" spc="-5" dirty="0">
                <a:latin typeface="Corbel"/>
                <a:cs typeface="Corbel"/>
              </a:rPr>
              <a:t>on</a:t>
            </a:r>
            <a:r>
              <a:rPr sz="2000" spc="-15" dirty="0">
                <a:latin typeface="Corbel"/>
                <a:cs typeface="Corbel"/>
              </a:rPr>
              <a:t> </a:t>
            </a:r>
            <a:r>
              <a:rPr sz="2000" dirty="0">
                <a:latin typeface="Corbel"/>
                <a:cs typeface="Corbel"/>
              </a:rPr>
              <a:t>the</a:t>
            </a:r>
            <a:r>
              <a:rPr sz="2000" spc="-75" dirty="0">
                <a:latin typeface="Corbel"/>
                <a:cs typeface="Corbel"/>
              </a:rPr>
              <a:t> </a:t>
            </a:r>
            <a:r>
              <a:rPr lang="en-US" sz="2000" spc="-5" dirty="0">
                <a:latin typeface="Corbel"/>
                <a:cs typeface="Corbel"/>
              </a:rPr>
              <a:t>AmeriCorps</a:t>
            </a:r>
            <a:r>
              <a:rPr sz="2000" spc="-10" dirty="0">
                <a:latin typeface="Corbel"/>
                <a:cs typeface="Corbel"/>
              </a:rPr>
              <a:t> </a:t>
            </a:r>
            <a:r>
              <a:rPr sz="2000" spc="-5" dirty="0">
                <a:latin typeface="Corbel"/>
                <a:cs typeface="Corbel"/>
              </a:rPr>
              <a:t>focus</a:t>
            </a:r>
            <a:r>
              <a:rPr sz="2000" spc="5" dirty="0">
                <a:latin typeface="Corbel"/>
                <a:cs typeface="Corbel"/>
              </a:rPr>
              <a:t> </a:t>
            </a:r>
            <a:r>
              <a:rPr sz="2000" dirty="0">
                <a:latin typeface="Corbel"/>
                <a:cs typeface="Corbel"/>
              </a:rPr>
              <a:t>area(s)</a:t>
            </a:r>
            <a:r>
              <a:rPr sz="2000" spc="-15" dirty="0">
                <a:latin typeface="Corbel"/>
                <a:cs typeface="Corbel"/>
              </a:rPr>
              <a:t> </a:t>
            </a:r>
            <a:r>
              <a:rPr sz="2000" spc="-5" dirty="0">
                <a:latin typeface="Corbel"/>
                <a:cs typeface="Corbel"/>
              </a:rPr>
              <a:t>of [Focus</a:t>
            </a:r>
            <a:r>
              <a:rPr sz="2000" spc="-95" dirty="0">
                <a:latin typeface="Corbel"/>
                <a:cs typeface="Corbel"/>
              </a:rPr>
              <a:t> </a:t>
            </a:r>
            <a:r>
              <a:rPr sz="2000" spc="-5" dirty="0">
                <a:latin typeface="Corbel"/>
                <a:cs typeface="Corbel"/>
              </a:rPr>
              <a:t>Area(s)].*</a:t>
            </a:r>
            <a:r>
              <a:rPr sz="2000" spc="-155" dirty="0">
                <a:latin typeface="Corbel"/>
                <a:cs typeface="Corbel"/>
              </a:rPr>
              <a:t> </a:t>
            </a:r>
            <a:r>
              <a:rPr sz="2000" dirty="0">
                <a:latin typeface="Corbel"/>
                <a:cs typeface="Corbel"/>
              </a:rPr>
              <a:t>The </a:t>
            </a:r>
            <a:r>
              <a:rPr sz="2000" spc="-385" dirty="0">
                <a:latin typeface="Corbel"/>
                <a:cs typeface="Corbel"/>
              </a:rPr>
              <a:t> </a:t>
            </a:r>
            <a:r>
              <a:rPr lang="en-US" sz="2000" spc="-5" dirty="0">
                <a:latin typeface="Corbel"/>
                <a:cs typeface="Corbel"/>
              </a:rPr>
              <a:t>AmeriCorps</a:t>
            </a:r>
            <a:r>
              <a:rPr sz="2000" spc="-15" dirty="0">
                <a:latin typeface="Corbel"/>
                <a:cs typeface="Corbel"/>
              </a:rPr>
              <a:t> </a:t>
            </a:r>
            <a:r>
              <a:rPr sz="2000" spc="-5" dirty="0">
                <a:latin typeface="Corbel"/>
                <a:cs typeface="Corbel"/>
              </a:rPr>
              <a:t>investment</a:t>
            </a:r>
            <a:r>
              <a:rPr sz="2000" spc="15" dirty="0">
                <a:latin typeface="Corbel"/>
                <a:cs typeface="Corbel"/>
              </a:rPr>
              <a:t> </a:t>
            </a:r>
            <a:r>
              <a:rPr sz="2000" spc="-5" dirty="0">
                <a:latin typeface="Corbel"/>
                <a:cs typeface="Corbel"/>
              </a:rPr>
              <a:t>of $[amount</a:t>
            </a:r>
            <a:r>
              <a:rPr sz="2000" spc="-25" dirty="0">
                <a:latin typeface="Corbel"/>
                <a:cs typeface="Corbel"/>
              </a:rPr>
              <a:t> </a:t>
            </a:r>
            <a:r>
              <a:rPr sz="2000" spc="-5" dirty="0">
                <a:latin typeface="Corbel"/>
                <a:cs typeface="Corbel"/>
              </a:rPr>
              <a:t>of</a:t>
            </a:r>
            <a:r>
              <a:rPr sz="2000" dirty="0">
                <a:latin typeface="Corbel"/>
                <a:cs typeface="Corbel"/>
              </a:rPr>
              <a:t> </a:t>
            </a:r>
            <a:r>
              <a:rPr sz="2000" spc="-5" dirty="0">
                <a:latin typeface="Corbel"/>
                <a:cs typeface="Corbel"/>
              </a:rPr>
              <a:t>request]</a:t>
            </a:r>
            <a:r>
              <a:rPr sz="2000" spc="30" dirty="0">
                <a:latin typeface="Corbel"/>
                <a:cs typeface="Corbel"/>
              </a:rPr>
              <a:t> </a:t>
            </a:r>
            <a:r>
              <a:rPr sz="2000" dirty="0">
                <a:latin typeface="Corbel"/>
                <a:cs typeface="Corbel"/>
              </a:rPr>
              <a:t>will</a:t>
            </a:r>
            <a:r>
              <a:rPr sz="2000" spc="-10" dirty="0">
                <a:latin typeface="Corbel"/>
                <a:cs typeface="Corbel"/>
              </a:rPr>
              <a:t> </a:t>
            </a:r>
            <a:r>
              <a:rPr sz="2000" spc="-5" dirty="0">
                <a:latin typeface="Corbel"/>
                <a:cs typeface="Corbel"/>
              </a:rPr>
              <a:t>be</a:t>
            </a:r>
            <a:r>
              <a:rPr sz="2000" spc="15" dirty="0">
                <a:latin typeface="Corbel"/>
                <a:cs typeface="Corbel"/>
              </a:rPr>
              <a:t> </a:t>
            </a:r>
            <a:r>
              <a:rPr sz="2000" spc="-5" dirty="0">
                <a:latin typeface="Corbel"/>
                <a:cs typeface="Corbel"/>
              </a:rPr>
              <a:t>matched</a:t>
            </a:r>
            <a:r>
              <a:rPr sz="2000" spc="5" dirty="0">
                <a:latin typeface="Corbel"/>
                <a:cs typeface="Corbel"/>
              </a:rPr>
              <a:t> </a:t>
            </a:r>
            <a:r>
              <a:rPr sz="2000" dirty="0">
                <a:latin typeface="Corbel"/>
                <a:cs typeface="Corbel"/>
              </a:rPr>
              <a:t>with</a:t>
            </a:r>
            <a:r>
              <a:rPr sz="2000" spc="-5" dirty="0">
                <a:latin typeface="Corbel"/>
                <a:cs typeface="Corbel"/>
              </a:rPr>
              <a:t> $[amount </a:t>
            </a:r>
            <a:r>
              <a:rPr sz="2000" spc="-385" dirty="0">
                <a:latin typeface="Corbel"/>
                <a:cs typeface="Corbel"/>
              </a:rPr>
              <a:t> </a:t>
            </a:r>
            <a:r>
              <a:rPr sz="2000" spc="-5" dirty="0">
                <a:latin typeface="Corbel"/>
                <a:cs typeface="Corbel"/>
              </a:rPr>
              <a:t>of projected</a:t>
            </a:r>
            <a:r>
              <a:rPr sz="2000" spc="25" dirty="0">
                <a:latin typeface="Corbel"/>
                <a:cs typeface="Corbel"/>
              </a:rPr>
              <a:t> </a:t>
            </a:r>
            <a:r>
              <a:rPr sz="2000" spc="-10" dirty="0">
                <a:latin typeface="Corbel"/>
                <a:cs typeface="Corbel"/>
              </a:rPr>
              <a:t>match],</a:t>
            </a:r>
            <a:r>
              <a:rPr sz="2000" spc="-25" dirty="0">
                <a:latin typeface="Corbel"/>
                <a:cs typeface="Corbel"/>
              </a:rPr>
              <a:t> </a:t>
            </a:r>
            <a:r>
              <a:rPr sz="2000" spc="-5" dirty="0">
                <a:latin typeface="Corbel"/>
                <a:cs typeface="Corbel"/>
              </a:rPr>
              <a:t>$[amount</a:t>
            </a:r>
            <a:r>
              <a:rPr sz="2000" spc="-10" dirty="0">
                <a:latin typeface="Corbel"/>
                <a:cs typeface="Corbel"/>
              </a:rPr>
              <a:t> </a:t>
            </a:r>
            <a:r>
              <a:rPr sz="2000" spc="-5" dirty="0">
                <a:latin typeface="Corbel"/>
                <a:cs typeface="Corbel"/>
              </a:rPr>
              <a:t>of</a:t>
            </a:r>
            <a:r>
              <a:rPr sz="2000" dirty="0">
                <a:latin typeface="Corbel"/>
                <a:cs typeface="Corbel"/>
              </a:rPr>
              <a:t> </a:t>
            </a:r>
            <a:r>
              <a:rPr sz="2000" spc="-5" dirty="0">
                <a:latin typeface="Corbel"/>
                <a:cs typeface="Corbel"/>
              </a:rPr>
              <a:t>local,</a:t>
            </a:r>
            <a:r>
              <a:rPr sz="2000" spc="-20" dirty="0">
                <a:latin typeface="Corbel"/>
                <a:cs typeface="Corbel"/>
              </a:rPr>
              <a:t> </a:t>
            </a:r>
            <a:r>
              <a:rPr sz="2000" spc="-5" dirty="0">
                <a:latin typeface="Corbel"/>
                <a:cs typeface="Corbel"/>
              </a:rPr>
              <a:t>state,</a:t>
            </a:r>
            <a:r>
              <a:rPr sz="2000" spc="5" dirty="0">
                <a:latin typeface="Corbel"/>
                <a:cs typeface="Corbel"/>
              </a:rPr>
              <a:t> </a:t>
            </a:r>
            <a:r>
              <a:rPr sz="2000" dirty="0">
                <a:latin typeface="Corbel"/>
                <a:cs typeface="Corbel"/>
              </a:rPr>
              <a:t>and</a:t>
            </a:r>
            <a:r>
              <a:rPr sz="2000" spc="-15" dirty="0">
                <a:latin typeface="Corbel"/>
                <a:cs typeface="Corbel"/>
              </a:rPr>
              <a:t> </a:t>
            </a:r>
            <a:r>
              <a:rPr sz="2000" spc="-5" dirty="0">
                <a:latin typeface="Corbel"/>
                <a:cs typeface="Corbel"/>
              </a:rPr>
              <a:t>federal</a:t>
            </a:r>
            <a:r>
              <a:rPr sz="2000" spc="20" dirty="0">
                <a:latin typeface="Corbel"/>
                <a:cs typeface="Corbel"/>
              </a:rPr>
              <a:t> </a:t>
            </a:r>
            <a:r>
              <a:rPr sz="2000" spc="-5" dirty="0">
                <a:latin typeface="Corbel"/>
                <a:cs typeface="Corbel"/>
              </a:rPr>
              <a:t>funds]</a:t>
            </a:r>
            <a:r>
              <a:rPr sz="2000" spc="5" dirty="0">
                <a:latin typeface="Corbel"/>
                <a:cs typeface="Corbel"/>
              </a:rPr>
              <a:t> </a:t>
            </a:r>
            <a:r>
              <a:rPr sz="2000" dirty="0">
                <a:latin typeface="Corbel"/>
                <a:cs typeface="Corbel"/>
              </a:rPr>
              <a:t>in</a:t>
            </a:r>
            <a:r>
              <a:rPr sz="2000" spc="-10" dirty="0">
                <a:latin typeface="Corbel"/>
                <a:cs typeface="Corbel"/>
              </a:rPr>
              <a:t> </a:t>
            </a:r>
            <a:r>
              <a:rPr sz="2000" spc="-5" dirty="0">
                <a:latin typeface="Corbel"/>
                <a:cs typeface="Corbel"/>
              </a:rPr>
              <a:t>public funding </a:t>
            </a:r>
            <a:r>
              <a:rPr sz="2000" dirty="0">
                <a:latin typeface="Corbel"/>
                <a:cs typeface="Corbel"/>
              </a:rPr>
              <a:t>and</a:t>
            </a:r>
            <a:r>
              <a:rPr sz="2000" spc="-20" dirty="0">
                <a:latin typeface="Corbel"/>
                <a:cs typeface="Corbel"/>
              </a:rPr>
              <a:t> </a:t>
            </a:r>
            <a:r>
              <a:rPr sz="2000" spc="-5" dirty="0">
                <a:latin typeface="Corbel"/>
                <a:cs typeface="Corbel"/>
              </a:rPr>
              <a:t>$[amount</a:t>
            </a:r>
            <a:r>
              <a:rPr sz="2000" spc="-15" dirty="0">
                <a:latin typeface="Corbel"/>
                <a:cs typeface="Corbel"/>
              </a:rPr>
              <a:t> </a:t>
            </a:r>
            <a:r>
              <a:rPr sz="2000" spc="-5" dirty="0">
                <a:latin typeface="Corbel"/>
                <a:cs typeface="Corbel"/>
              </a:rPr>
              <a:t>of non-governmental</a:t>
            </a:r>
            <a:r>
              <a:rPr sz="2000" spc="-10" dirty="0">
                <a:latin typeface="Corbel"/>
                <a:cs typeface="Corbel"/>
              </a:rPr>
              <a:t> </a:t>
            </a:r>
            <a:r>
              <a:rPr sz="2000" spc="-5" dirty="0">
                <a:latin typeface="Corbel"/>
                <a:cs typeface="Corbel"/>
              </a:rPr>
              <a:t>funds]</a:t>
            </a:r>
            <a:r>
              <a:rPr sz="2000" spc="-40" dirty="0">
                <a:latin typeface="Corbel"/>
                <a:cs typeface="Corbel"/>
              </a:rPr>
              <a:t> </a:t>
            </a:r>
            <a:r>
              <a:rPr sz="2000" dirty="0">
                <a:latin typeface="Corbel"/>
                <a:cs typeface="Corbel"/>
              </a:rPr>
              <a:t>in</a:t>
            </a:r>
            <a:r>
              <a:rPr sz="2000" spc="-5" dirty="0">
                <a:latin typeface="Corbel"/>
                <a:cs typeface="Corbel"/>
              </a:rPr>
              <a:t> </a:t>
            </a:r>
            <a:r>
              <a:rPr sz="2000" dirty="0">
                <a:latin typeface="Corbel"/>
                <a:cs typeface="Corbel"/>
              </a:rPr>
              <a:t>private</a:t>
            </a:r>
            <a:r>
              <a:rPr sz="2000" spc="-15" dirty="0">
                <a:latin typeface="Corbel"/>
                <a:cs typeface="Corbel"/>
              </a:rPr>
              <a:t> </a:t>
            </a:r>
            <a:r>
              <a:rPr sz="2000" spc="-5" dirty="0">
                <a:latin typeface="Corbel"/>
                <a:cs typeface="Corbel"/>
              </a:rPr>
              <a:t>funding.*</a:t>
            </a:r>
            <a:endParaRPr sz="2000" dirty="0">
              <a:latin typeface="Corbel"/>
              <a:cs typeface="Corbel"/>
            </a:endParaRPr>
          </a:p>
          <a:p>
            <a:pPr marL="299085" marR="641985" indent="-287020">
              <a:lnSpc>
                <a:spcPct val="100000"/>
              </a:lnSpc>
              <a:spcBef>
                <a:spcPts val="1080"/>
              </a:spcBef>
              <a:buClr>
                <a:srgbClr val="8D1414"/>
              </a:buClr>
              <a:buSzPct val="145000"/>
              <a:buFont typeface="Arial"/>
              <a:buChar char="•"/>
              <a:tabLst>
                <a:tab pos="299085" algn="l"/>
                <a:tab pos="299720" algn="l"/>
              </a:tabLst>
            </a:pPr>
            <a:r>
              <a:rPr sz="2000" dirty="0">
                <a:latin typeface="Corbel"/>
                <a:cs typeface="Corbel"/>
              </a:rPr>
              <a:t>* </a:t>
            </a:r>
            <a:r>
              <a:rPr sz="2000" spc="-5" dirty="0">
                <a:latin typeface="Corbel"/>
                <a:cs typeface="Corbel"/>
              </a:rPr>
              <a:t>Fixed Amount </a:t>
            </a:r>
            <a:r>
              <a:rPr sz="2000" dirty="0">
                <a:latin typeface="Corbel"/>
                <a:cs typeface="Corbel"/>
              </a:rPr>
              <a:t>grant </a:t>
            </a:r>
            <a:r>
              <a:rPr sz="2000" spc="-5" dirty="0">
                <a:latin typeface="Corbel"/>
                <a:cs typeface="Corbel"/>
              </a:rPr>
              <a:t>application- you </a:t>
            </a:r>
            <a:r>
              <a:rPr sz="2000" dirty="0">
                <a:latin typeface="Corbel"/>
                <a:cs typeface="Corbel"/>
              </a:rPr>
              <a:t>may </a:t>
            </a:r>
            <a:r>
              <a:rPr sz="2000" spc="-5" dirty="0">
                <a:latin typeface="Corbel"/>
                <a:cs typeface="Corbel"/>
              </a:rPr>
              <a:t>omit </a:t>
            </a:r>
            <a:r>
              <a:rPr sz="2000" dirty="0">
                <a:latin typeface="Corbel"/>
                <a:cs typeface="Corbel"/>
              </a:rPr>
              <a:t>the </a:t>
            </a:r>
            <a:r>
              <a:rPr sz="2000" spc="-5" dirty="0">
                <a:latin typeface="Corbel"/>
                <a:cs typeface="Corbel"/>
              </a:rPr>
              <a:t>section after </a:t>
            </a:r>
            <a:r>
              <a:rPr sz="2000" dirty="0">
                <a:latin typeface="Corbel"/>
                <a:cs typeface="Corbel"/>
              </a:rPr>
              <a:t>the </a:t>
            </a:r>
            <a:r>
              <a:rPr sz="2000" spc="-390" dirty="0">
                <a:latin typeface="Corbel"/>
                <a:cs typeface="Corbel"/>
              </a:rPr>
              <a:t> </a:t>
            </a:r>
            <a:r>
              <a:rPr sz="2000" dirty="0">
                <a:latin typeface="Corbel"/>
                <a:cs typeface="Corbel"/>
              </a:rPr>
              <a:t>asterisk.</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818161" y="304006"/>
            <a:ext cx="3827462" cy="901700"/>
          </a:xfrm>
          <a:prstGeom prst="rect">
            <a:avLst/>
          </a:prstGeom>
        </p:spPr>
        <p:txBody>
          <a:bodyPr vert="horz" wrap="square" lIns="0" tIns="12700" rIns="0" bIns="0" rtlCol="0">
            <a:spAutoFit/>
          </a:bodyPr>
          <a:lstStyle/>
          <a:p>
            <a:pPr algn="ctr">
              <a:lnSpc>
                <a:spcPct val="100000"/>
              </a:lnSpc>
              <a:spcBef>
                <a:spcPts val="100"/>
              </a:spcBef>
            </a:pPr>
            <a:r>
              <a:rPr sz="3300" spc="-60" dirty="0">
                <a:solidFill>
                  <a:srgbClr val="2B8DAF"/>
                </a:solidFill>
              </a:rPr>
              <a:t>R</a:t>
            </a:r>
            <a:r>
              <a:rPr sz="3300" spc="-10" dirty="0">
                <a:solidFill>
                  <a:srgbClr val="2B8DAF"/>
                </a:solidFill>
              </a:rPr>
              <a:t>e</a:t>
            </a:r>
            <a:r>
              <a:rPr sz="3300" spc="-5" dirty="0">
                <a:solidFill>
                  <a:srgbClr val="2B8DAF"/>
                </a:solidFill>
              </a:rPr>
              <a:t>v</a:t>
            </a:r>
            <a:r>
              <a:rPr sz="3300" dirty="0">
                <a:solidFill>
                  <a:srgbClr val="2B8DAF"/>
                </a:solidFill>
              </a:rPr>
              <a:t>iew</a:t>
            </a:r>
            <a:r>
              <a:rPr sz="3300" spc="-155" dirty="0">
                <a:solidFill>
                  <a:srgbClr val="2B8DAF"/>
                </a:solidFill>
              </a:rPr>
              <a:t> </a:t>
            </a:r>
            <a:r>
              <a:rPr sz="3300" spc="-5" dirty="0">
                <a:solidFill>
                  <a:srgbClr val="2B8DAF"/>
                </a:solidFill>
              </a:rPr>
              <a:t>Cr</a:t>
            </a:r>
            <a:r>
              <a:rPr sz="3300" dirty="0">
                <a:solidFill>
                  <a:srgbClr val="2B8DAF"/>
                </a:solidFill>
              </a:rPr>
              <a:t>i</a:t>
            </a:r>
            <a:r>
              <a:rPr sz="3300" spc="-5" dirty="0">
                <a:solidFill>
                  <a:srgbClr val="2B8DAF"/>
                </a:solidFill>
              </a:rPr>
              <a:t>t</a:t>
            </a:r>
            <a:r>
              <a:rPr sz="3300" dirty="0">
                <a:solidFill>
                  <a:srgbClr val="2B8DAF"/>
                </a:solidFill>
              </a:rPr>
              <a:t>e</a:t>
            </a:r>
            <a:r>
              <a:rPr sz="3300" spc="-5" dirty="0">
                <a:solidFill>
                  <a:srgbClr val="2B8DAF"/>
                </a:solidFill>
              </a:rPr>
              <a:t>r</a:t>
            </a:r>
            <a:r>
              <a:rPr sz="3300" dirty="0">
                <a:solidFill>
                  <a:srgbClr val="2B8DAF"/>
                </a:solidFill>
              </a:rPr>
              <a:t>ia</a:t>
            </a:r>
            <a:r>
              <a:rPr sz="3300" spc="-20" dirty="0">
                <a:solidFill>
                  <a:srgbClr val="2B8DAF"/>
                </a:solidFill>
              </a:rPr>
              <a:t> </a:t>
            </a:r>
            <a:r>
              <a:rPr sz="3300" spc="-70" dirty="0">
                <a:solidFill>
                  <a:srgbClr val="2B8DAF"/>
                </a:solidFill>
              </a:rPr>
              <a:t>(</a:t>
            </a:r>
            <a:r>
              <a:rPr sz="3300" spc="5" dirty="0">
                <a:solidFill>
                  <a:srgbClr val="2B8DAF"/>
                </a:solidFill>
              </a:rPr>
              <a:t>c</a:t>
            </a:r>
            <a:r>
              <a:rPr sz="3300" dirty="0">
                <a:solidFill>
                  <a:srgbClr val="2B8DAF"/>
                </a:solidFill>
              </a:rPr>
              <a:t>o</a:t>
            </a:r>
            <a:r>
              <a:rPr sz="3300" spc="-5" dirty="0">
                <a:solidFill>
                  <a:srgbClr val="2B8DAF"/>
                </a:solidFill>
              </a:rPr>
              <a:t>n</a:t>
            </a:r>
            <a:r>
              <a:rPr sz="3300" spc="-10" dirty="0">
                <a:solidFill>
                  <a:srgbClr val="2B8DAF"/>
                </a:solidFill>
              </a:rPr>
              <a:t>t</a:t>
            </a:r>
            <a:r>
              <a:rPr sz="3300" dirty="0">
                <a:solidFill>
                  <a:srgbClr val="2B8DAF"/>
                </a:solidFill>
              </a:rPr>
              <a:t>.)</a:t>
            </a:r>
            <a:endParaRPr sz="3300" dirty="0"/>
          </a:p>
          <a:p>
            <a:pPr algn="ctr">
              <a:lnSpc>
                <a:spcPct val="100000"/>
              </a:lnSpc>
              <a:spcBef>
                <a:spcPts val="60"/>
              </a:spcBef>
            </a:pPr>
            <a:r>
              <a:rPr sz="2400" i="1" u="heavy" spc="-5" dirty="0">
                <a:solidFill>
                  <a:srgbClr val="FF0000"/>
                </a:solidFill>
                <a:uFill>
                  <a:solidFill>
                    <a:srgbClr val="FF0000"/>
                  </a:solidFill>
                </a:uFill>
                <a:latin typeface="Corbel"/>
                <a:cs typeface="Corbel"/>
              </a:rPr>
              <a:t>B.</a:t>
            </a:r>
            <a:r>
              <a:rPr sz="2400" i="1" u="heavy" spc="-25" dirty="0">
                <a:solidFill>
                  <a:srgbClr val="FF0000"/>
                </a:solidFill>
                <a:uFill>
                  <a:solidFill>
                    <a:srgbClr val="FF0000"/>
                  </a:solidFill>
                </a:uFill>
                <a:latin typeface="Corbel"/>
                <a:cs typeface="Corbel"/>
              </a:rPr>
              <a:t> </a:t>
            </a:r>
            <a:r>
              <a:rPr sz="2400" i="1" u="heavy" dirty="0">
                <a:solidFill>
                  <a:srgbClr val="FF0000"/>
                </a:solidFill>
                <a:uFill>
                  <a:solidFill>
                    <a:srgbClr val="FF0000"/>
                  </a:solidFill>
                </a:uFill>
                <a:latin typeface="Corbel"/>
                <a:cs typeface="Corbel"/>
              </a:rPr>
              <a:t>Program</a:t>
            </a:r>
            <a:r>
              <a:rPr sz="2400" i="1" u="heavy" spc="-30" dirty="0">
                <a:solidFill>
                  <a:srgbClr val="FF0000"/>
                </a:solidFill>
                <a:uFill>
                  <a:solidFill>
                    <a:srgbClr val="FF0000"/>
                  </a:solidFill>
                </a:uFill>
                <a:latin typeface="Corbel"/>
                <a:cs typeface="Corbel"/>
              </a:rPr>
              <a:t> </a:t>
            </a:r>
            <a:r>
              <a:rPr sz="2400" i="1" u="heavy" spc="-5" dirty="0">
                <a:solidFill>
                  <a:srgbClr val="FF0000"/>
                </a:solidFill>
                <a:uFill>
                  <a:solidFill>
                    <a:srgbClr val="FF0000"/>
                  </a:solidFill>
                </a:uFill>
                <a:latin typeface="Corbel"/>
                <a:cs typeface="Corbel"/>
              </a:rPr>
              <a:t>Design</a:t>
            </a:r>
            <a:r>
              <a:rPr sz="2400" i="1" u="heavy" spc="-20" dirty="0">
                <a:solidFill>
                  <a:srgbClr val="FF0000"/>
                </a:solidFill>
                <a:uFill>
                  <a:solidFill>
                    <a:srgbClr val="FF0000"/>
                  </a:solidFill>
                </a:uFill>
                <a:latin typeface="Corbel"/>
                <a:cs typeface="Corbel"/>
              </a:rPr>
              <a:t> (50%)</a:t>
            </a:r>
            <a:endParaRPr sz="2400" dirty="0">
              <a:latin typeface="Corbel"/>
              <a:cs typeface="Corbel"/>
            </a:endParaRPr>
          </a:p>
        </p:txBody>
      </p:sp>
      <p:sp>
        <p:nvSpPr>
          <p:cNvPr id="3" name="object 3"/>
          <p:cNvSpPr txBox="1"/>
          <p:nvPr/>
        </p:nvSpPr>
        <p:spPr>
          <a:xfrm>
            <a:off x="840739" y="1752600"/>
            <a:ext cx="7589520" cy="768031"/>
          </a:xfrm>
          <a:prstGeom prst="rect">
            <a:avLst/>
          </a:prstGeom>
        </p:spPr>
        <p:txBody>
          <a:bodyPr vert="horz" wrap="square" lIns="0" tIns="12700" rIns="0" bIns="0" rtlCol="0">
            <a:spAutoFit/>
          </a:bodyPr>
          <a:lstStyle/>
          <a:p>
            <a:pPr marL="85725" marR="5080" indent="-73660">
              <a:lnSpc>
                <a:spcPct val="105600"/>
              </a:lnSpc>
              <a:spcBef>
                <a:spcPts val="100"/>
              </a:spcBef>
              <a:tabLst>
                <a:tab pos="3314700" algn="l"/>
              </a:tabLst>
            </a:pPr>
            <a:r>
              <a:rPr sz="2400" b="1" u="heavy" spc="-5" dirty="0">
                <a:solidFill>
                  <a:srgbClr val="E86464"/>
                </a:solidFill>
                <a:uFill>
                  <a:solidFill>
                    <a:srgbClr val="E86464"/>
                  </a:solidFill>
                </a:uFill>
                <a:latin typeface="Arial"/>
                <a:cs typeface="Arial"/>
              </a:rPr>
              <a:t>NOTE:</a:t>
            </a:r>
            <a:r>
              <a:rPr sz="2400" b="1" u="heavy" spc="10" dirty="0">
                <a:solidFill>
                  <a:srgbClr val="E86464"/>
                </a:solidFill>
                <a:uFill>
                  <a:solidFill>
                    <a:srgbClr val="E86464"/>
                  </a:solidFill>
                </a:uFill>
                <a:latin typeface="Arial"/>
                <a:cs typeface="Arial"/>
              </a:rPr>
              <a:t> </a:t>
            </a:r>
            <a:r>
              <a:rPr sz="2400" b="1" u="heavy" spc="-5" dirty="0">
                <a:solidFill>
                  <a:srgbClr val="E86464"/>
                </a:solidFill>
                <a:uFill>
                  <a:solidFill>
                    <a:srgbClr val="E86464"/>
                  </a:solidFill>
                </a:uFill>
                <a:latin typeface="Arial"/>
                <a:cs typeface="Arial"/>
              </a:rPr>
              <a:t>The</a:t>
            </a:r>
            <a:r>
              <a:rPr sz="2400" b="1" u="heavy" spc="10" dirty="0">
                <a:solidFill>
                  <a:srgbClr val="E86464"/>
                </a:solidFill>
                <a:uFill>
                  <a:solidFill>
                    <a:srgbClr val="E86464"/>
                  </a:solidFill>
                </a:uFill>
                <a:latin typeface="Arial"/>
                <a:cs typeface="Arial"/>
              </a:rPr>
              <a:t> </a:t>
            </a:r>
            <a:r>
              <a:rPr sz="2400" b="1" u="heavy" dirty="0">
                <a:solidFill>
                  <a:srgbClr val="E86464"/>
                </a:solidFill>
                <a:uFill>
                  <a:solidFill>
                    <a:srgbClr val="E86464"/>
                  </a:solidFill>
                </a:uFill>
                <a:latin typeface="Arial"/>
                <a:cs typeface="Arial"/>
              </a:rPr>
              <a:t>following</a:t>
            </a:r>
            <a:r>
              <a:rPr lang="en-US" sz="2400" b="1" u="heavy" dirty="0">
                <a:solidFill>
                  <a:srgbClr val="E86464"/>
                </a:solidFill>
                <a:uFill>
                  <a:solidFill>
                    <a:srgbClr val="E86464"/>
                  </a:solidFill>
                </a:uFill>
                <a:latin typeface="Arial"/>
                <a:cs typeface="Arial"/>
              </a:rPr>
              <a:t> </a:t>
            </a:r>
            <a:r>
              <a:rPr sz="2400" b="1" u="heavy" spc="-5" dirty="0">
                <a:solidFill>
                  <a:srgbClr val="E86464"/>
                </a:solidFill>
                <a:uFill>
                  <a:solidFill>
                    <a:srgbClr val="E86464"/>
                  </a:solidFill>
                </a:uFill>
                <a:latin typeface="Arial"/>
                <a:cs typeface="Arial"/>
              </a:rPr>
              <a:t>information </a:t>
            </a:r>
            <a:r>
              <a:rPr sz="2400" b="1" u="heavy" dirty="0">
                <a:solidFill>
                  <a:srgbClr val="E86464"/>
                </a:solidFill>
                <a:uFill>
                  <a:solidFill>
                    <a:srgbClr val="E86464"/>
                  </a:solidFill>
                </a:uFill>
                <a:latin typeface="Arial"/>
                <a:cs typeface="Arial"/>
              </a:rPr>
              <a:t>will </a:t>
            </a:r>
            <a:r>
              <a:rPr sz="2400" b="1" u="heavy" spc="-5" dirty="0">
                <a:solidFill>
                  <a:srgbClr val="E86464"/>
                </a:solidFill>
                <a:uFill>
                  <a:solidFill>
                    <a:srgbClr val="E86464"/>
                  </a:solidFill>
                </a:uFill>
                <a:latin typeface="Arial"/>
                <a:cs typeface="Arial"/>
              </a:rPr>
              <a:t>be </a:t>
            </a:r>
            <a:r>
              <a:rPr sz="2400" b="1" u="heavy" dirty="0">
                <a:solidFill>
                  <a:srgbClr val="E86464"/>
                </a:solidFill>
                <a:uFill>
                  <a:solidFill>
                    <a:srgbClr val="E86464"/>
                  </a:solidFill>
                </a:uFill>
                <a:latin typeface="Arial"/>
                <a:cs typeface="Arial"/>
              </a:rPr>
              <a:t>reviewed </a:t>
            </a:r>
            <a:r>
              <a:rPr sz="2400" b="1" spc="-680" dirty="0">
                <a:solidFill>
                  <a:srgbClr val="E86464"/>
                </a:solidFill>
                <a:latin typeface="Arial"/>
                <a:cs typeface="Arial"/>
              </a:rPr>
              <a:t> </a:t>
            </a:r>
            <a:r>
              <a:rPr sz="2400" b="1" u="heavy" spc="-5" dirty="0">
                <a:solidFill>
                  <a:srgbClr val="E86464"/>
                </a:solidFill>
                <a:uFill>
                  <a:solidFill>
                    <a:srgbClr val="E86464"/>
                  </a:solidFill>
                </a:uFill>
                <a:latin typeface="Arial"/>
                <a:cs typeface="Arial"/>
              </a:rPr>
              <a:t>on the</a:t>
            </a:r>
            <a:r>
              <a:rPr sz="2400" b="1" u="heavy" spc="15" dirty="0">
                <a:solidFill>
                  <a:srgbClr val="E86464"/>
                </a:solidFill>
                <a:uFill>
                  <a:solidFill>
                    <a:srgbClr val="E86464"/>
                  </a:solidFill>
                </a:uFill>
                <a:latin typeface="Arial"/>
                <a:cs typeface="Arial"/>
              </a:rPr>
              <a:t> </a:t>
            </a:r>
            <a:r>
              <a:rPr lang="en-US" sz="2400" b="1" u="heavy" spc="-5" dirty="0">
                <a:solidFill>
                  <a:srgbClr val="E86464"/>
                </a:solidFill>
                <a:uFill>
                  <a:solidFill>
                    <a:srgbClr val="E86464"/>
                  </a:solidFill>
                </a:uFill>
                <a:latin typeface="Arial"/>
                <a:cs typeface="Arial"/>
              </a:rPr>
              <a:t>October 5 THEORY</a:t>
            </a:r>
            <a:r>
              <a:rPr lang="en-US" sz="2400" b="1" u="heavy" spc="5" dirty="0">
                <a:solidFill>
                  <a:srgbClr val="E86464"/>
                </a:solidFill>
                <a:uFill>
                  <a:solidFill>
                    <a:srgbClr val="E86464"/>
                  </a:solidFill>
                </a:uFill>
                <a:latin typeface="Arial"/>
                <a:cs typeface="Arial"/>
              </a:rPr>
              <a:t> </a:t>
            </a:r>
            <a:r>
              <a:rPr lang="en-US" sz="2400" b="1" u="heavy" spc="-5" dirty="0">
                <a:solidFill>
                  <a:srgbClr val="E86464"/>
                </a:solidFill>
                <a:uFill>
                  <a:solidFill>
                    <a:srgbClr val="E86464"/>
                  </a:solidFill>
                </a:uFill>
                <a:latin typeface="Arial"/>
                <a:cs typeface="Arial"/>
              </a:rPr>
              <a:t>OF</a:t>
            </a:r>
            <a:r>
              <a:rPr lang="en-US" sz="2400" b="1" u="heavy" spc="10" dirty="0">
                <a:solidFill>
                  <a:srgbClr val="E86464"/>
                </a:solidFill>
                <a:uFill>
                  <a:solidFill>
                    <a:srgbClr val="E86464"/>
                  </a:solidFill>
                </a:uFill>
                <a:latin typeface="Arial"/>
                <a:cs typeface="Arial"/>
              </a:rPr>
              <a:t> </a:t>
            </a:r>
            <a:r>
              <a:rPr lang="en-US" sz="2400" b="1" u="heavy" spc="-5" dirty="0">
                <a:solidFill>
                  <a:srgbClr val="E86464"/>
                </a:solidFill>
                <a:uFill>
                  <a:solidFill>
                    <a:srgbClr val="E86464"/>
                  </a:solidFill>
                </a:uFill>
                <a:latin typeface="Arial"/>
                <a:cs typeface="Arial"/>
              </a:rPr>
              <a:t>CHANGE</a:t>
            </a:r>
            <a:r>
              <a:rPr lang="en-US" sz="2400" b="1" u="heavy" dirty="0">
                <a:solidFill>
                  <a:srgbClr val="E86464"/>
                </a:solidFill>
                <a:uFill>
                  <a:solidFill>
                    <a:srgbClr val="E86464"/>
                  </a:solidFill>
                </a:uFill>
                <a:latin typeface="Arial"/>
                <a:cs typeface="Arial"/>
              </a:rPr>
              <a:t> </a:t>
            </a:r>
            <a:r>
              <a:rPr lang="en-US" sz="2400" b="1" u="heavy" spc="-5" dirty="0">
                <a:solidFill>
                  <a:srgbClr val="E86464"/>
                </a:solidFill>
                <a:uFill>
                  <a:solidFill>
                    <a:srgbClr val="E86464"/>
                  </a:solidFill>
                </a:uFill>
                <a:latin typeface="Arial"/>
                <a:cs typeface="Arial"/>
              </a:rPr>
              <a:t>SESSION</a:t>
            </a:r>
            <a:endParaRPr sz="2400" dirty="0">
              <a:latin typeface="Arial"/>
              <a:cs typeface="Arial"/>
            </a:endParaRPr>
          </a:p>
        </p:txBody>
      </p:sp>
      <p:sp>
        <p:nvSpPr>
          <p:cNvPr id="4" name="object 4"/>
          <p:cNvSpPr txBox="1"/>
          <p:nvPr/>
        </p:nvSpPr>
        <p:spPr>
          <a:xfrm>
            <a:off x="840739" y="2763520"/>
            <a:ext cx="6333490" cy="1294130"/>
          </a:xfrm>
          <a:prstGeom prst="rect">
            <a:avLst/>
          </a:prstGeom>
        </p:spPr>
        <p:txBody>
          <a:bodyPr vert="horz" wrap="square" lIns="0" tIns="13335" rIns="0" bIns="0" rtlCol="0">
            <a:spAutoFit/>
          </a:bodyPr>
          <a:lstStyle/>
          <a:p>
            <a:pPr marL="299085" indent="-287020">
              <a:lnSpc>
                <a:spcPts val="3454"/>
              </a:lnSpc>
              <a:spcBef>
                <a:spcPts val="105"/>
              </a:spcBef>
              <a:buSzPct val="75000"/>
              <a:buFont typeface="Arial"/>
              <a:buChar char="•"/>
              <a:tabLst>
                <a:tab pos="299085" algn="l"/>
                <a:tab pos="299720" algn="l"/>
              </a:tabLst>
            </a:pPr>
            <a:r>
              <a:rPr sz="3200" spc="-5" dirty="0">
                <a:solidFill>
                  <a:srgbClr val="202020"/>
                </a:solidFill>
                <a:latin typeface="Palatino Linotype"/>
                <a:cs typeface="Palatino Linotype"/>
              </a:rPr>
              <a:t>Theory</a:t>
            </a:r>
            <a:r>
              <a:rPr sz="3200" spc="-20" dirty="0">
                <a:solidFill>
                  <a:srgbClr val="202020"/>
                </a:solidFill>
                <a:latin typeface="Palatino Linotype"/>
                <a:cs typeface="Palatino Linotype"/>
              </a:rPr>
              <a:t> </a:t>
            </a:r>
            <a:r>
              <a:rPr sz="3200" dirty="0">
                <a:solidFill>
                  <a:srgbClr val="202020"/>
                </a:solidFill>
                <a:latin typeface="Palatino Linotype"/>
                <a:cs typeface="Palatino Linotype"/>
              </a:rPr>
              <a:t>of </a:t>
            </a:r>
            <a:r>
              <a:rPr sz="3200" spc="-5" dirty="0">
                <a:solidFill>
                  <a:srgbClr val="202020"/>
                </a:solidFill>
                <a:latin typeface="Palatino Linotype"/>
                <a:cs typeface="Palatino Linotype"/>
              </a:rPr>
              <a:t>Change</a:t>
            </a:r>
            <a:r>
              <a:rPr sz="3200" spc="5" dirty="0">
                <a:solidFill>
                  <a:srgbClr val="202020"/>
                </a:solidFill>
                <a:latin typeface="Palatino Linotype"/>
                <a:cs typeface="Palatino Linotype"/>
              </a:rPr>
              <a:t> </a:t>
            </a:r>
            <a:r>
              <a:rPr sz="3200" dirty="0">
                <a:solidFill>
                  <a:srgbClr val="202020"/>
                </a:solidFill>
                <a:latin typeface="Palatino Linotype"/>
                <a:cs typeface="Palatino Linotype"/>
              </a:rPr>
              <a:t>&amp;</a:t>
            </a:r>
            <a:r>
              <a:rPr sz="3200" spc="-10" dirty="0">
                <a:solidFill>
                  <a:srgbClr val="202020"/>
                </a:solidFill>
                <a:latin typeface="Palatino Linotype"/>
                <a:cs typeface="Palatino Linotype"/>
              </a:rPr>
              <a:t> </a:t>
            </a:r>
            <a:r>
              <a:rPr sz="3200" spc="-5" dirty="0">
                <a:solidFill>
                  <a:srgbClr val="202020"/>
                </a:solidFill>
                <a:latin typeface="Palatino Linotype"/>
                <a:cs typeface="Palatino Linotype"/>
              </a:rPr>
              <a:t>Logic</a:t>
            </a:r>
            <a:r>
              <a:rPr sz="3200" spc="-20" dirty="0">
                <a:solidFill>
                  <a:srgbClr val="202020"/>
                </a:solidFill>
                <a:latin typeface="Palatino Linotype"/>
                <a:cs typeface="Palatino Linotype"/>
              </a:rPr>
              <a:t> </a:t>
            </a:r>
            <a:r>
              <a:rPr sz="3200" dirty="0">
                <a:solidFill>
                  <a:srgbClr val="202020"/>
                </a:solidFill>
                <a:latin typeface="Palatino Linotype"/>
                <a:cs typeface="Palatino Linotype"/>
              </a:rPr>
              <a:t>Model</a:t>
            </a:r>
            <a:endParaRPr sz="3200" dirty="0">
              <a:latin typeface="Palatino Linotype"/>
              <a:cs typeface="Palatino Linotype"/>
            </a:endParaRPr>
          </a:p>
          <a:p>
            <a:pPr marL="299085" indent="-287020">
              <a:lnSpc>
                <a:spcPts val="3070"/>
              </a:lnSpc>
              <a:buSzPct val="75000"/>
              <a:buFont typeface="Arial"/>
              <a:buChar char="•"/>
              <a:tabLst>
                <a:tab pos="299085" algn="l"/>
                <a:tab pos="299720" algn="l"/>
              </a:tabLst>
            </a:pPr>
            <a:r>
              <a:rPr sz="3200" dirty="0">
                <a:solidFill>
                  <a:srgbClr val="202020"/>
                </a:solidFill>
                <a:latin typeface="Palatino Linotype"/>
                <a:cs typeface="Palatino Linotype"/>
              </a:rPr>
              <a:t>Evidence</a:t>
            </a:r>
            <a:r>
              <a:rPr sz="3200" spc="-30" dirty="0">
                <a:solidFill>
                  <a:srgbClr val="202020"/>
                </a:solidFill>
                <a:latin typeface="Palatino Linotype"/>
                <a:cs typeface="Palatino Linotype"/>
              </a:rPr>
              <a:t> </a:t>
            </a:r>
            <a:r>
              <a:rPr sz="3200" dirty="0">
                <a:solidFill>
                  <a:srgbClr val="202020"/>
                </a:solidFill>
                <a:latin typeface="Palatino Linotype"/>
                <a:cs typeface="Palatino Linotype"/>
              </a:rPr>
              <a:t>Tier</a:t>
            </a:r>
            <a:endParaRPr sz="3200" dirty="0">
              <a:latin typeface="Palatino Linotype"/>
              <a:cs typeface="Palatino Linotype"/>
            </a:endParaRPr>
          </a:p>
          <a:p>
            <a:pPr marL="299085" indent="-287020">
              <a:lnSpc>
                <a:spcPts val="3454"/>
              </a:lnSpc>
              <a:buSzPct val="75000"/>
              <a:buFont typeface="Arial"/>
              <a:buChar char="•"/>
              <a:tabLst>
                <a:tab pos="299085" algn="l"/>
                <a:tab pos="299720" algn="l"/>
              </a:tabLst>
            </a:pPr>
            <a:r>
              <a:rPr sz="3200" dirty="0">
                <a:solidFill>
                  <a:srgbClr val="202020"/>
                </a:solidFill>
                <a:latin typeface="Palatino Linotype"/>
                <a:cs typeface="Palatino Linotype"/>
              </a:rPr>
              <a:t>Evidence</a:t>
            </a:r>
            <a:r>
              <a:rPr sz="3200" spc="-25" dirty="0">
                <a:solidFill>
                  <a:srgbClr val="202020"/>
                </a:solidFill>
                <a:latin typeface="Palatino Linotype"/>
                <a:cs typeface="Palatino Linotype"/>
              </a:rPr>
              <a:t> </a:t>
            </a:r>
            <a:r>
              <a:rPr sz="3200" spc="-5" dirty="0">
                <a:solidFill>
                  <a:srgbClr val="202020"/>
                </a:solidFill>
                <a:latin typeface="Palatino Linotype"/>
                <a:cs typeface="Palatino Linotype"/>
              </a:rPr>
              <a:t>Quality</a:t>
            </a:r>
            <a:endParaRPr sz="3200" dirty="0">
              <a:latin typeface="Palatino Linotype"/>
              <a:cs typeface="Palatino Linotype"/>
            </a:endParaRPr>
          </a:p>
        </p:txBody>
      </p:sp>
      <p:sp>
        <p:nvSpPr>
          <p:cNvPr id="5" name="object 5"/>
          <p:cNvSpPr txBox="1"/>
          <p:nvPr/>
        </p:nvSpPr>
        <p:spPr>
          <a:xfrm>
            <a:off x="7553956" y="2763520"/>
            <a:ext cx="1227455" cy="1359988"/>
          </a:xfrm>
          <a:prstGeom prst="rect">
            <a:avLst/>
          </a:prstGeom>
        </p:spPr>
        <p:txBody>
          <a:bodyPr vert="horz" wrap="square" lIns="0" tIns="13335" rIns="0" bIns="0" rtlCol="0">
            <a:spAutoFit/>
          </a:bodyPr>
          <a:lstStyle/>
          <a:p>
            <a:pPr marR="48895" algn="r">
              <a:lnSpc>
                <a:spcPts val="3454"/>
              </a:lnSpc>
              <a:spcBef>
                <a:spcPts val="105"/>
              </a:spcBef>
            </a:pPr>
            <a:r>
              <a:rPr sz="3200" dirty="0">
                <a:solidFill>
                  <a:srgbClr val="FF0000"/>
                </a:solidFill>
                <a:latin typeface="Palatino Linotype"/>
                <a:cs typeface="Palatino Linotype"/>
              </a:rPr>
              <a:t>24</a:t>
            </a:r>
            <a:r>
              <a:rPr sz="3200" spc="-100" dirty="0">
                <a:solidFill>
                  <a:srgbClr val="FF0000"/>
                </a:solidFill>
                <a:latin typeface="Palatino Linotype"/>
                <a:cs typeface="Palatino Linotype"/>
              </a:rPr>
              <a:t> </a:t>
            </a:r>
            <a:r>
              <a:rPr sz="3200" spc="-5" dirty="0">
                <a:solidFill>
                  <a:srgbClr val="FF0000"/>
                </a:solidFill>
                <a:latin typeface="Palatino Linotype"/>
                <a:cs typeface="Palatino Linotype"/>
              </a:rPr>
              <a:t>pts.</a:t>
            </a:r>
            <a:r>
              <a:rPr sz="3200" spc="-100" dirty="0">
                <a:solidFill>
                  <a:srgbClr val="FF0000"/>
                </a:solidFill>
                <a:latin typeface="Palatino Linotype"/>
                <a:cs typeface="Palatino Linotype"/>
              </a:rPr>
              <a:t> </a:t>
            </a:r>
            <a:r>
              <a:rPr lang="en-US" sz="3200" spc="-100" dirty="0">
                <a:solidFill>
                  <a:srgbClr val="FF0000"/>
                </a:solidFill>
                <a:latin typeface="Palatino Linotype"/>
                <a:cs typeface="Palatino Linotype"/>
              </a:rPr>
              <a:t>12 </a:t>
            </a:r>
            <a:r>
              <a:rPr sz="3200" spc="-5" dirty="0">
                <a:solidFill>
                  <a:srgbClr val="FF0000"/>
                </a:solidFill>
                <a:latin typeface="Palatino Linotype"/>
                <a:cs typeface="Palatino Linotype"/>
              </a:rPr>
              <a:t>pts.</a:t>
            </a:r>
            <a:endParaRPr sz="3200" dirty="0">
              <a:latin typeface="Palatino Linotype"/>
              <a:cs typeface="Palatino Linotype"/>
            </a:endParaRPr>
          </a:p>
          <a:p>
            <a:pPr marR="5080" algn="r">
              <a:lnSpc>
                <a:spcPts val="3454"/>
              </a:lnSpc>
            </a:pPr>
            <a:r>
              <a:rPr sz="3200" dirty="0">
                <a:solidFill>
                  <a:srgbClr val="FF0000"/>
                </a:solidFill>
                <a:latin typeface="Palatino Linotype"/>
                <a:cs typeface="Palatino Linotype"/>
              </a:rPr>
              <a:t>8</a:t>
            </a:r>
            <a:r>
              <a:rPr sz="3200" spc="-35" dirty="0">
                <a:solidFill>
                  <a:srgbClr val="FF0000"/>
                </a:solidFill>
                <a:latin typeface="Palatino Linotype"/>
                <a:cs typeface="Palatino Linotype"/>
              </a:rPr>
              <a:t> </a:t>
            </a:r>
            <a:r>
              <a:rPr sz="3200" spc="-5" dirty="0">
                <a:solidFill>
                  <a:srgbClr val="FF0000"/>
                </a:solidFill>
                <a:latin typeface="Palatino Linotype"/>
                <a:cs typeface="Palatino Linotype"/>
              </a:rPr>
              <a:t>pts.</a:t>
            </a:r>
            <a:endParaRPr sz="3200" dirty="0">
              <a:latin typeface="Palatino Linotype"/>
              <a:cs typeface="Palatino Linotype"/>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00200" y="287338"/>
            <a:ext cx="7543800" cy="1084262"/>
          </a:xfrm>
        </p:spPr>
        <p:txBody>
          <a:bodyPr>
            <a:normAutofit fontScale="90000"/>
          </a:bodyPr>
          <a:lstStyle/>
          <a:p>
            <a:pPr>
              <a:lnSpc>
                <a:spcPct val="100000"/>
              </a:lnSpc>
              <a:spcBef>
                <a:spcPts val="100"/>
              </a:spcBef>
            </a:pPr>
            <a:r>
              <a:rPr lang="en-US" spc="-60" dirty="0">
                <a:solidFill>
                  <a:srgbClr val="2B8DAF"/>
                </a:solidFill>
              </a:rPr>
              <a:t>Theory of Change and Logic Model (TOC) ( 24 points)</a:t>
            </a:r>
            <a:endParaRPr lang="en-US" dirty="0"/>
          </a:p>
        </p:txBody>
      </p:sp>
      <p:sp>
        <p:nvSpPr>
          <p:cNvPr id="3" name="Content Placeholder 2"/>
          <p:cNvSpPr>
            <a:spLocks noGrp="1"/>
          </p:cNvSpPr>
          <p:nvPr>
            <p:ph idx="4294967295"/>
          </p:nvPr>
        </p:nvSpPr>
        <p:spPr>
          <a:xfrm>
            <a:off x="152400" y="1371600"/>
            <a:ext cx="8839200" cy="4953000"/>
          </a:xfrm>
        </p:spPr>
        <p:txBody>
          <a:bodyPr>
            <a:normAutofit lnSpcReduction="10000"/>
          </a:bodyPr>
          <a:lstStyle/>
          <a:p>
            <a:pPr>
              <a:buFont typeface="Arial" panose="020B0604020202020204" pitchFamily="34" charset="0"/>
              <a:buChar char="•"/>
            </a:pPr>
            <a:r>
              <a:rPr lang="en-US" sz="2800" b="1" dirty="0"/>
              <a:t>The TOC shall address</a:t>
            </a:r>
            <a:r>
              <a:rPr lang="en-US" sz="2800" dirty="0"/>
              <a:t>:</a:t>
            </a:r>
          </a:p>
          <a:p>
            <a:pPr>
              <a:buFont typeface="Arial" panose="020B0604020202020204" pitchFamily="34" charset="0"/>
              <a:buChar char="•"/>
            </a:pPr>
            <a:r>
              <a:rPr lang="en-US" sz="2800" dirty="0"/>
              <a:t>The </a:t>
            </a:r>
            <a:r>
              <a:rPr lang="en-US" sz="2800" b="1" dirty="0"/>
              <a:t>problem</a:t>
            </a:r>
            <a:r>
              <a:rPr lang="en-US" sz="2800" dirty="0"/>
              <a:t> is prevalent and severe in communities where the program plans to serve – documented with relevant data.</a:t>
            </a:r>
          </a:p>
          <a:p>
            <a:pPr>
              <a:buFont typeface="Arial" panose="020B0604020202020204" pitchFamily="34" charset="0"/>
              <a:buChar char="•"/>
            </a:pPr>
            <a:r>
              <a:rPr lang="en-US" sz="2800" dirty="0"/>
              <a:t>The proposed </a:t>
            </a:r>
            <a:r>
              <a:rPr lang="en-US" sz="2800" b="1" dirty="0"/>
              <a:t>intervention </a:t>
            </a:r>
            <a:r>
              <a:rPr lang="en-US" sz="2800" dirty="0"/>
              <a:t>is responsive to the identified community problem.</a:t>
            </a:r>
          </a:p>
          <a:p>
            <a:pPr>
              <a:buFont typeface="Arial" panose="020B0604020202020204" pitchFamily="34" charset="0"/>
              <a:buChar char="•"/>
            </a:pPr>
            <a:r>
              <a:rPr lang="en-US" sz="2800" dirty="0"/>
              <a:t>The intervention is clearly articulated including the design, dosage, target population and roles of AmeriCorps members.</a:t>
            </a:r>
          </a:p>
          <a:p>
            <a:pPr>
              <a:buFont typeface="Arial" panose="020B0604020202020204" pitchFamily="34" charset="0"/>
              <a:buChar char="•"/>
            </a:pPr>
            <a:r>
              <a:rPr lang="en-US" sz="2800" dirty="0"/>
              <a:t>The intervention is likely to lead to the </a:t>
            </a:r>
            <a:r>
              <a:rPr lang="en-US" sz="2800" b="1" dirty="0"/>
              <a:t>outcomes</a:t>
            </a:r>
            <a:r>
              <a:rPr lang="en-US" sz="2800" dirty="0"/>
              <a:t> identified in the TOC.</a:t>
            </a:r>
          </a:p>
          <a:p>
            <a:pPr>
              <a:buFont typeface="Arial" panose="020B0604020202020204" pitchFamily="34" charset="0"/>
              <a:buChar char="•"/>
            </a:pPr>
            <a:endParaRPr lang="en-US" sz="2400" dirty="0"/>
          </a:p>
        </p:txBody>
      </p:sp>
    </p:spTree>
    <p:extLst>
      <p:ext uri="{BB962C8B-B14F-4D97-AF65-F5344CB8AC3E}">
        <p14:creationId xmlns:p14="http://schemas.microsoft.com/office/powerpoint/2010/main" val="20387851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1"/>
            <a:ext cx="7909560" cy="1219200"/>
          </a:xfrm>
        </p:spPr>
        <p:txBody>
          <a:bodyPr>
            <a:normAutofit fontScale="90000"/>
          </a:bodyPr>
          <a:lstStyle/>
          <a:p>
            <a:r>
              <a:rPr lang="en-US" spc="-60" dirty="0">
                <a:solidFill>
                  <a:srgbClr val="2B8DAF"/>
                </a:solidFill>
              </a:rPr>
              <a:t>Theory of Change and Logic Model (TOC) ( 24 points) cont’d.</a:t>
            </a:r>
            <a:endParaRPr lang="en-US" dirty="0"/>
          </a:p>
        </p:txBody>
      </p:sp>
      <p:sp>
        <p:nvSpPr>
          <p:cNvPr id="3" name="Content Placeholder 2"/>
          <p:cNvSpPr>
            <a:spLocks noGrp="1"/>
          </p:cNvSpPr>
          <p:nvPr>
            <p:ph idx="1"/>
          </p:nvPr>
        </p:nvSpPr>
        <p:spPr>
          <a:xfrm>
            <a:off x="457201" y="1845734"/>
            <a:ext cx="7909560" cy="4250266"/>
          </a:xfrm>
        </p:spPr>
        <p:txBody>
          <a:bodyPr>
            <a:noAutofit/>
          </a:bodyPr>
          <a:lstStyle/>
          <a:p>
            <a:pPr>
              <a:buFont typeface="Arial" panose="020B0604020202020204" pitchFamily="34" charset="0"/>
              <a:buChar char="•"/>
            </a:pPr>
            <a:r>
              <a:rPr lang="en-US" sz="3200" dirty="0"/>
              <a:t>Outcomes in the narrative and logic model represent </a:t>
            </a:r>
            <a:r>
              <a:rPr lang="en-US" sz="3200" b="1" dirty="0"/>
              <a:t>meaningful progress </a:t>
            </a:r>
            <a:r>
              <a:rPr lang="en-US" sz="3200" dirty="0"/>
              <a:t>in addressing the community </a:t>
            </a:r>
            <a:r>
              <a:rPr lang="en-US" sz="3200" dirty="0" err="1"/>
              <a:t>probem</a:t>
            </a:r>
            <a:r>
              <a:rPr lang="en-US" sz="3200" dirty="0"/>
              <a:t>.</a:t>
            </a:r>
          </a:p>
          <a:p>
            <a:pPr>
              <a:buFont typeface="Arial" panose="020B0604020202020204" pitchFamily="34" charset="0"/>
              <a:buChar char="•"/>
            </a:pPr>
            <a:r>
              <a:rPr lang="en-US" sz="3200" dirty="0"/>
              <a:t>The rationale for </a:t>
            </a:r>
            <a:r>
              <a:rPr lang="en-US" sz="3200" b="1" dirty="0"/>
              <a:t>utilizing AmeriCorps </a:t>
            </a:r>
            <a:r>
              <a:rPr lang="en-US" sz="3200" dirty="0"/>
              <a:t>members to deliver the intervention(s) is reasonable.</a:t>
            </a:r>
          </a:p>
          <a:p>
            <a:pPr>
              <a:buFont typeface="Arial" panose="020B0604020202020204" pitchFamily="34" charset="0"/>
              <a:buChar char="•"/>
            </a:pPr>
            <a:r>
              <a:rPr lang="en-US" sz="3200" dirty="0"/>
              <a:t>The service role of AmeriCorps members will produce significant contributions to existing efforts to address the stated problem.</a:t>
            </a:r>
          </a:p>
        </p:txBody>
      </p:sp>
    </p:spTree>
    <p:extLst>
      <p:ext uri="{BB962C8B-B14F-4D97-AF65-F5344CB8AC3E}">
        <p14:creationId xmlns:p14="http://schemas.microsoft.com/office/powerpoint/2010/main" val="1302334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FF2DCFD-D728-4C36-9E62-65845EB9D110}"/>
              </a:ext>
            </a:extLst>
          </p:cNvPr>
          <p:cNvSpPr txBox="1"/>
          <p:nvPr/>
        </p:nvSpPr>
        <p:spPr>
          <a:xfrm>
            <a:off x="228600" y="228600"/>
            <a:ext cx="8686800" cy="523220"/>
          </a:xfrm>
          <a:prstGeom prst="rect">
            <a:avLst/>
          </a:prstGeom>
          <a:noFill/>
        </p:spPr>
        <p:txBody>
          <a:bodyPr wrap="square">
            <a:spAutoFit/>
          </a:bodyPr>
          <a:lstStyle/>
          <a:p>
            <a:r>
              <a:rPr kumimoji="0" lang="en-US" sz="2800" b="0" i="0" u="none" strike="noStrike" kern="1200" cap="none" spc="-60" normalizeH="0" baseline="0" noProof="0" dirty="0">
                <a:ln>
                  <a:noFill/>
                </a:ln>
                <a:solidFill>
                  <a:srgbClr val="2B8DAF"/>
                </a:solidFill>
                <a:effectLst/>
                <a:uLnTx/>
                <a:uFillTx/>
                <a:latin typeface="Calibri Light" panose="020F0302020204030204"/>
                <a:ea typeface="+mj-ea"/>
                <a:cs typeface="+mj-cs"/>
              </a:rPr>
              <a:t>Theory of Change and Logic Model (TOC) ( 24 points) cont’d</a:t>
            </a:r>
            <a:endParaRPr lang="en-US" dirty="0"/>
          </a:p>
        </p:txBody>
      </p:sp>
      <p:sp>
        <p:nvSpPr>
          <p:cNvPr id="7" name="TextBox 6">
            <a:extLst>
              <a:ext uri="{FF2B5EF4-FFF2-40B4-BE49-F238E27FC236}">
                <a16:creationId xmlns:a16="http://schemas.microsoft.com/office/drawing/2014/main" id="{8BF418ED-675A-467D-8A8A-6F2E41224E59}"/>
              </a:ext>
            </a:extLst>
          </p:cNvPr>
          <p:cNvSpPr txBox="1"/>
          <p:nvPr/>
        </p:nvSpPr>
        <p:spPr>
          <a:xfrm>
            <a:off x="214489" y="751820"/>
            <a:ext cx="8686800" cy="5311198"/>
          </a:xfrm>
          <a:prstGeom prst="rect">
            <a:avLst/>
          </a:prstGeom>
          <a:noFill/>
        </p:spPr>
        <p:txBody>
          <a:bodyPr wrap="square">
            <a:spAutoFit/>
          </a:bodyPr>
          <a:lstStyle/>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kumimoji="0" lang="en-US" sz="2400" b="1"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The Logic Model Shall Depict</a:t>
            </a:r>
            <a:r>
              <a:rPr kumimoji="0" lang="en-US" sz="2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a:t>
            </a:r>
          </a:p>
          <a:p>
            <a:pPr marL="91440" marR="0" lvl="0" indent="-91440" algn="l" defTabSz="914400" rtl="0" eaLnBrk="1" fontAlgn="auto" latinLnBrk="0" hangingPunct="1">
              <a:lnSpc>
                <a:spcPct val="90000"/>
              </a:lnSpc>
              <a:spcBef>
                <a:spcPts val="1200"/>
              </a:spcBef>
              <a:spcAft>
                <a:spcPts val="200"/>
              </a:spcAft>
              <a:buClr>
                <a:srgbClr val="E48312"/>
              </a:buClr>
              <a:buSzPct val="100000"/>
              <a:buFont typeface="Arial" panose="020B0604020202020204" pitchFamily="34" charset="0"/>
              <a:buChar char="•"/>
              <a:tabLst/>
              <a:defRPr/>
            </a:pPr>
            <a:r>
              <a:rPr kumimoji="0" lang="en-US" sz="2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A summary of the </a:t>
            </a:r>
            <a:r>
              <a:rPr kumimoji="0" lang="en-US" sz="2400" b="1"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community problem</a:t>
            </a:r>
            <a:r>
              <a:rPr kumimoji="0" lang="en-US" sz="2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 including the role current or historical inequities faced by underserved communities may play in contributing to the problem.</a:t>
            </a:r>
          </a:p>
          <a:p>
            <a:pPr marL="91440" marR="0" lvl="0" indent="-91440" algn="l" defTabSz="914400" rtl="0" eaLnBrk="1" fontAlgn="auto" latinLnBrk="0" hangingPunct="1">
              <a:lnSpc>
                <a:spcPct val="90000"/>
              </a:lnSpc>
              <a:spcBef>
                <a:spcPts val="1200"/>
              </a:spcBef>
              <a:spcAft>
                <a:spcPts val="200"/>
              </a:spcAft>
              <a:buClr>
                <a:srgbClr val="E48312"/>
              </a:buClr>
              <a:buSzPct val="100000"/>
              <a:buFont typeface="Arial" panose="020B0604020202020204" pitchFamily="34" charset="0"/>
              <a:buChar char="•"/>
              <a:tabLst/>
              <a:defRPr/>
            </a:pPr>
            <a:r>
              <a:rPr kumimoji="0" lang="en-US" sz="2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The </a:t>
            </a:r>
            <a:r>
              <a:rPr kumimoji="0" lang="en-US" sz="2400" b="1"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inputs</a:t>
            </a:r>
            <a:r>
              <a:rPr kumimoji="0" lang="en-US" sz="2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 or resources that are necessary to deliver the intervention, including:</a:t>
            </a:r>
          </a:p>
          <a:p>
            <a:pPr marL="384048" marR="0" lvl="1" indent="-182880" algn="l" defTabSz="914400" rtl="0" eaLnBrk="1" fontAlgn="auto" latinLnBrk="0" hangingPunct="1">
              <a:lnSpc>
                <a:spcPct val="90000"/>
              </a:lnSpc>
              <a:spcBef>
                <a:spcPts val="200"/>
              </a:spcBef>
              <a:spcAft>
                <a:spcPts val="400"/>
              </a:spcAft>
              <a:buClr>
                <a:srgbClr val="E48312"/>
              </a:buClr>
              <a:buSzTx/>
              <a:buFont typeface="Courier New" panose="02070309020205020404" pitchFamily="49" charset="0"/>
              <a:buChar char="o"/>
              <a:tabLst/>
              <a:defRPr/>
            </a:pPr>
            <a:r>
              <a:rPr kumimoji="0" 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Locations or sites in which members will provide services</a:t>
            </a:r>
          </a:p>
          <a:p>
            <a:pPr marL="384048" marR="0" lvl="1" indent="-182880" algn="l" defTabSz="914400" rtl="0" eaLnBrk="1" fontAlgn="auto" latinLnBrk="0" hangingPunct="1">
              <a:lnSpc>
                <a:spcPct val="90000"/>
              </a:lnSpc>
              <a:spcBef>
                <a:spcPts val="200"/>
              </a:spcBef>
              <a:spcAft>
                <a:spcPts val="400"/>
              </a:spcAft>
              <a:buClr>
                <a:srgbClr val="E48312"/>
              </a:buClr>
              <a:buSzTx/>
              <a:buFont typeface="Courier New" panose="02070309020205020404" pitchFamily="49" charset="0"/>
              <a:buChar char="o"/>
              <a:tabLst/>
              <a:defRPr/>
            </a:pPr>
            <a:r>
              <a:rPr kumimoji="0" 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Number of AmeriCorps members who will deliver the intervention.</a:t>
            </a:r>
          </a:p>
          <a:p>
            <a:pPr marL="91440" marR="0" lvl="0" indent="-91440" algn="l" defTabSz="914400" rtl="0" eaLnBrk="1" fontAlgn="auto" latinLnBrk="0" hangingPunct="1">
              <a:lnSpc>
                <a:spcPct val="90000"/>
              </a:lnSpc>
              <a:spcBef>
                <a:spcPts val="1200"/>
              </a:spcBef>
              <a:spcAft>
                <a:spcPts val="200"/>
              </a:spcAft>
              <a:buClr>
                <a:srgbClr val="E48312"/>
              </a:buClr>
              <a:buSzPct val="100000"/>
              <a:buFont typeface="Arial" panose="020B0604020202020204" pitchFamily="34" charset="0"/>
              <a:buChar char="•"/>
              <a:tabLst/>
              <a:defRPr/>
            </a:pPr>
            <a:r>
              <a:rPr kumimoji="0" lang="en-US" sz="2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The core </a:t>
            </a:r>
            <a:r>
              <a:rPr kumimoji="0" lang="en-US" sz="2400" b="1"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activities (interventions) </a:t>
            </a:r>
            <a:r>
              <a:rPr kumimoji="0" lang="en-US" sz="2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or program model that members will implement or deliver, including:</a:t>
            </a:r>
          </a:p>
          <a:p>
            <a:pPr marL="384048" marR="0" lvl="1" indent="-182880" algn="l" defTabSz="914400" rtl="0" eaLnBrk="1" fontAlgn="auto" latinLnBrk="0" hangingPunct="1">
              <a:lnSpc>
                <a:spcPct val="90000"/>
              </a:lnSpc>
              <a:spcBef>
                <a:spcPts val="200"/>
              </a:spcBef>
              <a:spcAft>
                <a:spcPts val="400"/>
              </a:spcAft>
              <a:buClr>
                <a:srgbClr val="E48312"/>
              </a:buClr>
              <a:buSzTx/>
              <a:buFont typeface="Courier New" panose="02070309020205020404" pitchFamily="49" charset="0"/>
              <a:buChar char="o"/>
              <a:tabLst/>
              <a:defRPr/>
            </a:pPr>
            <a:r>
              <a:rPr kumimoji="0" lang="en-US" sz="2000" b="1"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Duration</a:t>
            </a:r>
            <a:r>
              <a:rPr kumimoji="0" 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 of the intervention (# of weeks, sessions or months)</a:t>
            </a:r>
          </a:p>
          <a:p>
            <a:pPr marL="384048" marR="0" lvl="1" indent="-182880" algn="l" defTabSz="914400" rtl="0" eaLnBrk="1" fontAlgn="auto" latinLnBrk="0" hangingPunct="1">
              <a:lnSpc>
                <a:spcPct val="90000"/>
              </a:lnSpc>
              <a:spcBef>
                <a:spcPts val="200"/>
              </a:spcBef>
              <a:spcAft>
                <a:spcPts val="400"/>
              </a:spcAft>
              <a:buClr>
                <a:srgbClr val="E48312"/>
              </a:buClr>
              <a:buSzTx/>
              <a:buFont typeface="Courier New" panose="02070309020205020404" pitchFamily="49" charset="0"/>
              <a:buChar char="o"/>
              <a:tabLst/>
              <a:defRPr/>
            </a:pPr>
            <a:r>
              <a:rPr kumimoji="0" lang="en-US" sz="2000" b="1"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Dosage</a:t>
            </a:r>
            <a:r>
              <a:rPr kumimoji="0" 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 of the intervention (# of hours per session or sessions per week)</a:t>
            </a:r>
          </a:p>
          <a:p>
            <a:pPr marL="384048" marR="0" lvl="1" indent="-182880" algn="l" defTabSz="914400" rtl="0" eaLnBrk="1" fontAlgn="auto" latinLnBrk="0" hangingPunct="1">
              <a:lnSpc>
                <a:spcPct val="90000"/>
              </a:lnSpc>
              <a:spcBef>
                <a:spcPts val="200"/>
              </a:spcBef>
              <a:spcAft>
                <a:spcPts val="400"/>
              </a:spcAft>
              <a:buClr>
                <a:srgbClr val="E48312"/>
              </a:buClr>
              <a:buSzTx/>
              <a:buFont typeface="Courier New" panose="02070309020205020404" pitchFamily="49" charset="0"/>
              <a:buChar char="o"/>
              <a:tabLst/>
              <a:defRPr/>
            </a:pPr>
            <a:r>
              <a:rPr kumimoji="0" lang="en-US" sz="2000" b="1"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Target population </a:t>
            </a:r>
            <a:r>
              <a:rPr kumimoji="0" 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for intervention (e.g., disconnected youth, 3</a:t>
            </a:r>
            <a:r>
              <a:rPr kumimoji="0" lang="en-US" sz="2000" b="0" i="0" u="none" strike="noStrike" kern="1200" cap="none" spc="0" normalizeH="0" baseline="30000" noProof="0" dirty="0">
                <a:ln>
                  <a:noFill/>
                </a:ln>
                <a:solidFill>
                  <a:srgbClr val="000000">
                    <a:lumMod val="75000"/>
                    <a:lumOff val="25000"/>
                  </a:srgbClr>
                </a:solidFill>
                <a:effectLst/>
                <a:uLnTx/>
                <a:uFillTx/>
                <a:latin typeface="Calibri" panose="020F0502020204030204"/>
                <a:ea typeface="+mn-ea"/>
                <a:cs typeface="+mn-cs"/>
              </a:rPr>
              <a:t>rd</a:t>
            </a:r>
            <a:r>
              <a:rPr kumimoji="0" 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 graders at a certain reading level proficiency.</a:t>
            </a:r>
          </a:p>
        </p:txBody>
      </p:sp>
    </p:spTree>
    <p:extLst>
      <p:ext uri="{BB962C8B-B14F-4D97-AF65-F5344CB8AC3E}">
        <p14:creationId xmlns:p14="http://schemas.microsoft.com/office/powerpoint/2010/main" val="8278833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3E33AE8-DEB9-4950-B3F3-0E7A6DBECABC}"/>
              </a:ext>
            </a:extLst>
          </p:cNvPr>
          <p:cNvSpPr txBox="1"/>
          <p:nvPr/>
        </p:nvSpPr>
        <p:spPr>
          <a:xfrm>
            <a:off x="38100" y="152400"/>
            <a:ext cx="9067800" cy="523220"/>
          </a:xfrm>
          <a:prstGeom prst="rect">
            <a:avLst/>
          </a:prstGeom>
          <a:noFill/>
        </p:spPr>
        <p:txBody>
          <a:bodyPr wrap="square">
            <a:spAutoFit/>
          </a:bodyPr>
          <a:lstStyle/>
          <a:p>
            <a:r>
              <a:rPr kumimoji="0" lang="en-US" sz="2800" b="0" i="0" u="none" strike="noStrike" kern="1200" cap="none" spc="-60" normalizeH="0" baseline="0" noProof="0" dirty="0">
                <a:ln>
                  <a:noFill/>
                </a:ln>
                <a:solidFill>
                  <a:srgbClr val="2B8DAF"/>
                </a:solidFill>
                <a:effectLst/>
                <a:uLnTx/>
                <a:uFillTx/>
                <a:latin typeface="Calibri Light" panose="020F0302020204030204"/>
                <a:ea typeface="+mj-ea"/>
                <a:cs typeface="+mj-cs"/>
              </a:rPr>
              <a:t>Theory of Change and Logic Model (TOC) ( 24 points) cont’d.</a:t>
            </a:r>
            <a:endParaRPr lang="en-US" sz="1600" dirty="0"/>
          </a:p>
        </p:txBody>
      </p:sp>
      <p:sp>
        <p:nvSpPr>
          <p:cNvPr id="5" name="TextBox 4">
            <a:extLst>
              <a:ext uri="{FF2B5EF4-FFF2-40B4-BE49-F238E27FC236}">
                <a16:creationId xmlns:a16="http://schemas.microsoft.com/office/drawing/2014/main" id="{0C34C386-FCD2-43D2-993B-EB7976950211}"/>
              </a:ext>
            </a:extLst>
          </p:cNvPr>
          <p:cNvSpPr txBox="1"/>
          <p:nvPr/>
        </p:nvSpPr>
        <p:spPr>
          <a:xfrm>
            <a:off x="38101" y="754166"/>
            <a:ext cx="8877300" cy="5016758"/>
          </a:xfrm>
          <a:prstGeom prst="rect">
            <a:avLst/>
          </a:prstGeom>
          <a:noFill/>
        </p:spPr>
        <p:txBody>
          <a:bodyPr wrap="square">
            <a:spAutoFit/>
          </a:bodyPr>
          <a:lstStyle/>
          <a:p>
            <a:r>
              <a:rPr lang="en-US" sz="2000" b="1" dirty="0"/>
              <a:t>Logic Model (cont.)</a:t>
            </a:r>
          </a:p>
          <a:p>
            <a:endParaRPr lang="en-US" sz="2000" b="1" dirty="0"/>
          </a:p>
          <a:p>
            <a:r>
              <a:rPr lang="en-US" sz="2000" dirty="0"/>
              <a:t>The measurable </a:t>
            </a:r>
            <a:r>
              <a:rPr lang="en-US" sz="2000" b="1" dirty="0"/>
              <a:t>outputs</a:t>
            </a:r>
            <a:r>
              <a:rPr lang="en-US" sz="2000" dirty="0"/>
              <a:t> that result from delivering the intervention (i.e., number of beneficiaries served, types and numbers of activities conducted, etc.).</a:t>
            </a:r>
          </a:p>
          <a:p>
            <a:endParaRPr lang="en-US" sz="2000" dirty="0"/>
          </a:p>
          <a:p>
            <a:r>
              <a:rPr lang="en-US" sz="2000" b="1" dirty="0"/>
              <a:t>Outcomes </a:t>
            </a:r>
            <a:r>
              <a:rPr lang="en-US" sz="2000" dirty="0"/>
              <a:t>that demonstrate changes in knowledge/skill, attitude, behavior, or condition that occur as a result of the intervention.  If using National Performance Measures, indicate which.</a:t>
            </a:r>
          </a:p>
          <a:p>
            <a:endParaRPr lang="en-US" sz="2000" dirty="0"/>
          </a:p>
          <a:p>
            <a:r>
              <a:rPr lang="en-US" sz="2000" dirty="0">
                <a:solidFill>
                  <a:srgbClr val="FF0000"/>
                </a:solidFill>
              </a:rPr>
              <a:t>NEW:</a:t>
            </a:r>
          </a:p>
          <a:p>
            <a:r>
              <a:rPr lang="en-US" sz="2000" dirty="0">
                <a:solidFill>
                  <a:srgbClr val="FF0000"/>
                </a:solidFill>
              </a:rPr>
              <a:t>In the application narrative, applicants should discuss the community need as it relates to the CDC’s Social Vulnerability Index: </a:t>
            </a:r>
            <a:r>
              <a:rPr lang="en-US" sz="2000" u="sng" dirty="0">
                <a:solidFill>
                  <a:srgbClr val="FF0000"/>
                </a:solidFill>
                <a:hlinkClick r:id="rId2"/>
              </a:rPr>
              <a:t>https://www.atsdr.cdc.gov/placeandhealth/svi/index.html</a:t>
            </a:r>
            <a:r>
              <a:rPr lang="en-US" sz="2000" dirty="0">
                <a:solidFill>
                  <a:srgbClr val="FF0000"/>
                </a:solidFill>
              </a:rPr>
              <a:t>.  </a:t>
            </a:r>
          </a:p>
          <a:p>
            <a:endParaRPr lang="en-US" sz="2000" dirty="0">
              <a:solidFill>
                <a:srgbClr val="FF0000"/>
              </a:solidFill>
            </a:endParaRPr>
          </a:p>
          <a:p>
            <a:r>
              <a:rPr lang="en-US" sz="2000" dirty="0"/>
              <a:t>Also in the application narrative, applicants should discuss their rationale for setting output and outcome targets for their performance measures.  </a:t>
            </a:r>
          </a:p>
        </p:txBody>
      </p:sp>
    </p:spTree>
    <p:extLst>
      <p:ext uri="{BB962C8B-B14F-4D97-AF65-F5344CB8AC3E}">
        <p14:creationId xmlns:p14="http://schemas.microsoft.com/office/powerpoint/2010/main" val="26994704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00200" y="287338"/>
            <a:ext cx="7543800" cy="627062"/>
          </a:xfrm>
        </p:spPr>
        <p:txBody>
          <a:bodyPr>
            <a:normAutofit fontScale="90000"/>
          </a:bodyPr>
          <a:lstStyle/>
          <a:p>
            <a:r>
              <a:rPr lang="en-US" dirty="0">
                <a:solidFill>
                  <a:schemeClr val="bg2">
                    <a:lumMod val="75000"/>
                  </a:schemeClr>
                </a:solidFill>
              </a:rPr>
              <a:t>Evidence Tier (12 points)</a:t>
            </a:r>
          </a:p>
        </p:txBody>
      </p:sp>
      <p:sp>
        <p:nvSpPr>
          <p:cNvPr id="3" name="Content Placeholder 2"/>
          <p:cNvSpPr>
            <a:spLocks noGrp="1"/>
          </p:cNvSpPr>
          <p:nvPr>
            <p:ph idx="4294967295"/>
          </p:nvPr>
        </p:nvSpPr>
        <p:spPr>
          <a:xfrm>
            <a:off x="304800" y="914400"/>
            <a:ext cx="8534400" cy="6324600"/>
          </a:xfrm>
        </p:spPr>
        <p:txBody>
          <a:bodyPr>
            <a:normAutofit/>
          </a:bodyPr>
          <a:lstStyle/>
          <a:p>
            <a:r>
              <a:rPr lang="en-US" sz="2200" b="1" dirty="0"/>
              <a:t>Evidence Tier (12 pts.)</a:t>
            </a:r>
          </a:p>
          <a:p>
            <a:pPr>
              <a:buFont typeface="Arial" panose="020B0604020202020204" pitchFamily="34" charset="0"/>
              <a:buChar char="•"/>
            </a:pPr>
            <a:r>
              <a:rPr lang="en-US" sz="2400" dirty="0"/>
              <a:t>An evidence tier will be assessed for each applicant for the purpose of </a:t>
            </a:r>
            <a:r>
              <a:rPr lang="en-US" sz="2400" b="1" dirty="0"/>
              <a:t>understanding the relative strength of each applicant’s evidence base </a:t>
            </a:r>
            <a:r>
              <a:rPr lang="en-US" sz="2400" dirty="0"/>
              <a:t>and the likelihood that the proposed intervention will lead to outcomes identified in the logic model. </a:t>
            </a:r>
          </a:p>
          <a:p>
            <a:pPr>
              <a:buFont typeface="Arial" panose="020B0604020202020204" pitchFamily="34" charset="0"/>
              <a:buChar char="•"/>
            </a:pPr>
            <a:r>
              <a:rPr lang="en-US" sz="2400" dirty="0"/>
              <a:t>In order to qualify for consideration, the intervention evaluated in the submitted report(s) must match the intervention proposed by the applicant in the following areas</a:t>
            </a:r>
          </a:p>
          <a:p>
            <a:pPr lvl="1">
              <a:buFont typeface="Arial" panose="020B0604020202020204" pitchFamily="34" charset="0"/>
              <a:buChar char="•"/>
            </a:pPr>
            <a:r>
              <a:rPr lang="en-US" sz="2000" dirty="0"/>
              <a:t>Characteristics of the beneficiary population, including evidence of current or historic inequities facing the population;</a:t>
            </a:r>
          </a:p>
          <a:p>
            <a:pPr lvl="1">
              <a:buFont typeface="Arial" panose="020B0604020202020204" pitchFamily="34" charset="0"/>
              <a:buChar char="•"/>
            </a:pPr>
            <a:r>
              <a:rPr lang="en-US" sz="2000" dirty="0"/>
              <a:t>Characteristics of the population delivering the intervention;</a:t>
            </a:r>
          </a:p>
          <a:p>
            <a:pPr lvl="1">
              <a:buFont typeface="Arial" panose="020B0604020202020204" pitchFamily="34" charset="0"/>
              <a:buChar char="•"/>
            </a:pPr>
            <a:r>
              <a:rPr lang="en-US" sz="2000" dirty="0"/>
              <a:t>Dosage (frequency and duration) and design of the intervention, including all key components and activities;</a:t>
            </a:r>
          </a:p>
          <a:p>
            <a:pPr lvl="1">
              <a:buFont typeface="Arial" panose="020B0604020202020204" pitchFamily="34" charset="0"/>
              <a:buChar char="•"/>
            </a:pPr>
            <a:r>
              <a:rPr lang="en-US" sz="2000" dirty="0"/>
              <a:t>The context in which the intervention is delivered; and</a:t>
            </a:r>
          </a:p>
          <a:p>
            <a:pPr lvl="1">
              <a:buFont typeface="Arial" panose="020B0604020202020204" pitchFamily="34" charset="0"/>
              <a:buChar char="•"/>
            </a:pPr>
            <a:r>
              <a:rPr lang="en-US" sz="2000" dirty="0"/>
              <a:t>Outcome of the intervention. </a:t>
            </a:r>
          </a:p>
          <a:p>
            <a:pPr>
              <a:buFont typeface="Arial" panose="020B0604020202020204" pitchFamily="34" charset="0"/>
              <a:buChar char="•"/>
            </a:pPr>
            <a:endParaRPr lang="en-US" sz="2200" dirty="0"/>
          </a:p>
          <a:p>
            <a:r>
              <a:rPr lang="en-US" dirty="0"/>
              <a:t> </a:t>
            </a:r>
          </a:p>
          <a:p>
            <a:endParaRPr lang="en-US" dirty="0"/>
          </a:p>
        </p:txBody>
      </p:sp>
    </p:spTree>
    <p:extLst>
      <p:ext uri="{BB962C8B-B14F-4D97-AF65-F5344CB8AC3E}">
        <p14:creationId xmlns:p14="http://schemas.microsoft.com/office/powerpoint/2010/main" val="34137278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42950" y="381000"/>
            <a:ext cx="7886700" cy="550862"/>
          </a:xfrm>
        </p:spPr>
        <p:txBody>
          <a:bodyPr>
            <a:noAutofit/>
          </a:bodyPr>
          <a:lstStyle/>
          <a:p>
            <a:r>
              <a:rPr lang="en-US" dirty="0">
                <a:solidFill>
                  <a:schemeClr val="bg2">
                    <a:lumMod val="75000"/>
                  </a:schemeClr>
                </a:solidFill>
              </a:rPr>
              <a:t>Evidence Tier (12 points) cont’d</a:t>
            </a:r>
            <a:endParaRPr lang="en-US" dirty="0"/>
          </a:p>
        </p:txBody>
      </p:sp>
      <p:sp>
        <p:nvSpPr>
          <p:cNvPr id="3" name="Content Placeholder 2"/>
          <p:cNvSpPr>
            <a:spLocks noGrp="1"/>
          </p:cNvSpPr>
          <p:nvPr>
            <p:ph idx="4294967295"/>
          </p:nvPr>
        </p:nvSpPr>
        <p:spPr>
          <a:xfrm>
            <a:off x="457200" y="1371600"/>
            <a:ext cx="8458200" cy="4724400"/>
          </a:xfrm>
        </p:spPr>
        <p:txBody>
          <a:bodyPr>
            <a:normAutofit fontScale="92500" lnSpcReduction="10000"/>
          </a:bodyPr>
          <a:lstStyle/>
          <a:p>
            <a:r>
              <a:rPr lang="en-US" sz="4400" baseline="30000" dirty="0"/>
              <a:t>In 2021, the evidence tiers of successful AmeriCorps State and National applicants that were competing were as follows: </a:t>
            </a:r>
          </a:p>
          <a:p>
            <a:pPr lvl="1">
              <a:buFont typeface="Arial" panose="020B0604020202020204" pitchFamily="34" charset="0"/>
              <a:buChar char="•"/>
            </a:pPr>
            <a:r>
              <a:rPr lang="en-US" sz="4200" baseline="30000" dirty="0"/>
              <a:t>Strong 38%, </a:t>
            </a:r>
          </a:p>
          <a:p>
            <a:pPr lvl="1">
              <a:buFont typeface="Arial" panose="020B0604020202020204" pitchFamily="34" charset="0"/>
              <a:buChar char="•"/>
            </a:pPr>
            <a:r>
              <a:rPr lang="en-US" sz="4200" baseline="30000" dirty="0"/>
              <a:t>Moderate 19%, </a:t>
            </a:r>
          </a:p>
          <a:p>
            <a:pPr lvl="1">
              <a:buFont typeface="Arial" panose="020B0604020202020204" pitchFamily="34" charset="0"/>
              <a:buChar char="•"/>
            </a:pPr>
            <a:r>
              <a:rPr lang="en-US" sz="4200" baseline="30000" dirty="0"/>
              <a:t>Preliminary 16%, and </a:t>
            </a:r>
          </a:p>
          <a:p>
            <a:pPr lvl="1">
              <a:buFont typeface="Arial" panose="020B0604020202020204" pitchFamily="34" charset="0"/>
              <a:buChar char="•"/>
            </a:pPr>
            <a:r>
              <a:rPr lang="en-US" sz="4200" baseline="30000" dirty="0"/>
              <a:t>Pre-Preliminary 26%. </a:t>
            </a:r>
          </a:p>
          <a:p>
            <a:r>
              <a:rPr lang="en-US" sz="4400" baseline="30000" dirty="0"/>
              <a:t>As these figures indicate, AmeriCorps values and funds programs at all points along the evidence continuum and expects programs to progress along the evidence continuum over time.  Thus, do not be deterred from applying for funding due to your current evidence level. </a:t>
            </a:r>
          </a:p>
          <a:p>
            <a:endParaRPr lang="en-US" sz="4400" dirty="0"/>
          </a:p>
        </p:txBody>
      </p:sp>
    </p:spTree>
    <p:extLst>
      <p:ext uri="{BB962C8B-B14F-4D97-AF65-F5344CB8AC3E}">
        <p14:creationId xmlns:p14="http://schemas.microsoft.com/office/powerpoint/2010/main" val="229577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304800"/>
            <a:ext cx="7543800" cy="779462"/>
          </a:xfrm>
        </p:spPr>
        <p:txBody>
          <a:bodyPr/>
          <a:lstStyle/>
          <a:p>
            <a:r>
              <a:rPr lang="en-US" dirty="0">
                <a:solidFill>
                  <a:schemeClr val="bg2">
                    <a:lumMod val="50000"/>
                  </a:schemeClr>
                </a:solidFill>
              </a:rPr>
              <a:t>Evidence Quality ( 8 points)</a:t>
            </a:r>
          </a:p>
        </p:txBody>
      </p:sp>
      <p:sp>
        <p:nvSpPr>
          <p:cNvPr id="3" name="Content Placeholder 2"/>
          <p:cNvSpPr>
            <a:spLocks noGrp="1"/>
          </p:cNvSpPr>
          <p:nvPr>
            <p:ph idx="4294967295"/>
          </p:nvPr>
        </p:nvSpPr>
        <p:spPr>
          <a:xfrm>
            <a:off x="0" y="1447800"/>
            <a:ext cx="8686800" cy="4495800"/>
          </a:xfrm>
        </p:spPr>
        <p:txBody>
          <a:bodyPr/>
          <a:lstStyle/>
          <a:p>
            <a:r>
              <a:rPr lang="en-US" sz="3200" dirty="0"/>
              <a:t>Standards applied to assess quality of Preliminary, Moderate or Strong evidence:</a:t>
            </a:r>
          </a:p>
          <a:p>
            <a:pPr lvl="1">
              <a:buFont typeface="Arial" panose="020B0604020202020204" pitchFamily="34" charset="0"/>
              <a:buChar char="•"/>
            </a:pPr>
            <a:r>
              <a:rPr lang="en-US" sz="3200" dirty="0"/>
              <a:t>Methodology</a:t>
            </a:r>
          </a:p>
          <a:p>
            <a:pPr lvl="1">
              <a:buFont typeface="Arial" panose="020B0604020202020204" pitchFamily="34" charset="0"/>
              <a:buChar char="•"/>
            </a:pPr>
            <a:r>
              <a:rPr lang="en-US" sz="3200" dirty="0"/>
              <a:t>Relatively recent</a:t>
            </a:r>
          </a:p>
          <a:p>
            <a:pPr lvl="1">
              <a:buFont typeface="Arial" panose="020B0604020202020204" pitchFamily="34" charset="0"/>
              <a:buChar char="•"/>
            </a:pPr>
            <a:r>
              <a:rPr lang="en-US" sz="3200" dirty="0"/>
              <a:t>Meaningful and Positive Effect on Beneficiaries</a:t>
            </a:r>
          </a:p>
          <a:p>
            <a:pPr lvl="1">
              <a:buFont typeface="Arial" panose="020B0604020202020204" pitchFamily="34" charset="0"/>
              <a:buChar char="•"/>
            </a:pPr>
            <a:endParaRPr lang="en-US" sz="3200" dirty="0"/>
          </a:p>
          <a:p>
            <a:pPr marL="201168" lvl="1" indent="0">
              <a:buNone/>
            </a:pPr>
            <a:r>
              <a:rPr lang="en-US" sz="3200" dirty="0"/>
              <a:t>For Pre-Preliminary:</a:t>
            </a:r>
          </a:p>
          <a:p>
            <a:pPr marL="201168" lvl="1" indent="0">
              <a:buNone/>
            </a:pPr>
            <a:r>
              <a:rPr lang="en-US" sz="3200" dirty="0"/>
              <a:t>Same except should include past performance measure data or cited research studies</a:t>
            </a:r>
            <a:r>
              <a:rPr lang="en-US" dirty="0"/>
              <a:t>.</a:t>
            </a:r>
          </a:p>
        </p:txBody>
      </p:sp>
    </p:spTree>
    <p:extLst>
      <p:ext uri="{BB962C8B-B14F-4D97-AF65-F5344CB8AC3E}">
        <p14:creationId xmlns:p14="http://schemas.microsoft.com/office/powerpoint/2010/main" val="18424102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266700" y="951131"/>
            <a:ext cx="8686800" cy="5349875"/>
          </a:xfrm>
          <a:prstGeom prst="rect">
            <a:avLst/>
          </a:prstGeom>
        </p:spPr>
        <p:txBody>
          <a:bodyPr vert="horz" wrap="square" lIns="0" tIns="12700" rIns="0" bIns="0" rtlCol="0">
            <a:spAutoFit/>
          </a:bodyPr>
          <a:lstStyle/>
          <a:p>
            <a:pPr lvl="0"/>
            <a:r>
              <a:rPr lang="en-US" sz="2400" dirty="0">
                <a:latin typeface="Cambria" panose="02040503050406030204" pitchFamily="18" charset="0"/>
                <a:ea typeface="Cambria" panose="02040503050406030204" pitchFamily="18" charset="0"/>
              </a:rPr>
              <a:t>Opportunities to develop as </a:t>
            </a:r>
            <a:r>
              <a:rPr lang="en-US" sz="2400" b="1" dirty="0">
                <a:latin typeface="Cambria" panose="02040503050406030204" pitchFamily="18" charset="0"/>
                <a:ea typeface="Cambria" panose="02040503050406030204" pitchFamily="18" charset="0"/>
              </a:rPr>
              <a:t>leaders</a:t>
            </a:r>
            <a:r>
              <a:rPr lang="en-US" sz="2400" dirty="0">
                <a:latin typeface="Cambria" panose="02040503050406030204" pitchFamily="18" charset="0"/>
                <a:ea typeface="Cambria" panose="02040503050406030204" pitchFamily="18" charset="0"/>
              </a:rPr>
              <a:t>.</a:t>
            </a:r>
            <a:br>
              <a:rPr lang="en-US" sz="2400" dirty="0">
                <a:latin typeface="Cambria" panose="02040503050406030204" pitchFamily="18" charset="0"/>
                <a:ea typeface="Cambria" panose="02040503050406030204" pitchFamily="18" charset="0"/>
              </a:rPr>
            </a:br>
            <a:br>
              <a:rPr lang="en-US" sz="2400" dirty="0">
                <a:latin typeface="Cambria" panose="02040503050406030204" pitchFamily="18" charset="0"/>
                <a:ea typeface="Cambria" panose="02040503050406030204" pitchFamily="18" charset="0"/>
              </a:rPr>
            </a:br>
            <a:r>
              <a:rPr lang="en-US" sz="2400" dirty="0">
                <a:latin typeface="Cambria" panose="02040503050406030204" pitchFamily="18" charset="0"/>
                <a:ea typeface="Cambria" panose="02040503050406030204" pitchFamily="18" charset="0"/>
              </a:rPr>
              <a:t>Gaining </a:t>
            </a:r>
            <a:r>
              <a:rPr lang="en-US" sz="2400" b="1" dirty="0">
                <a:latin typeface="Cambria" panose="02040503050406030204" pitchFamily="18" charset="0"/>
                <a:ea typeface="Cambria" panose="02040503050406030204" pitchFamily="18" charset="0"/>
              </a:rPr>
              <a:t>skills </a:t>
            </a:r>
            <a:r>
              <a:rPr lang="en-US" sz="2400" dirty="0">
                <a:latin typeface="Cambria" panose="02040503050406030204" pitchFamily="18" charset="0"/>
                <a:ea typeface="Cambria" panose="02040503050406030204" pitchFamily="18" charset="0"/>
              </a:rPr>
              <a:t>valued by future employers </a:t>
            </a:r>
            <a:br>
              <a:rPr lang="en-US" sz="2400" dirty="0">
                <a:latin typeface="Cambria" panose="02040503050406030204" pitchFamily="18" charset="0"/>
                <a:ea typeface="Cambria" panose="02040503050406030204" pitchFamily="18" charset="0"/>
              </a:rPr>
            </a:br>
            <a:br>
              <a:rPr lang="en-US" sz="2400" dirty="0">
                <a:latin typeface="Cambria" panose="02040503050406030204" pitchFamily="18" charset="0"/>
                <a:ea typeface="Cambria" panose="02040503050406030204" pitchFamily="18" charset="0"/>
              </a:rPr>
            </a:br>
            <a:r>
              <a:rPr lang="en-US" sz="2400" dirty="0">
                <a:latin typeface="Cambria" panose="02040503050406030204" pitchFamily="18" charset="0"/>
                <a:ea typeface="Cambria" panose="02040503050406030204" pitchFamily="18" charset="0"/>
              </a:rPr>
              <a:t>The program has a well-defined plan to </a:t>
            </a:r>
            <a:r>
              <a:rPr lang="en-US" sz="2400" b="1" dirty="0">
                <a:latin typeface="Cambria" panose="02040503050406030204" pitchFamily="18" charset="0"/>
                <a:ea typeface="Cambria" panose="02040503050406030204" pitchFamily="18" charset="0"/>
              </a:rPr>
              <a:t>recruit</a:t>
            </a:r>
            <a:r>
              <a:rPr lang="en-US" sz="2400" dirty="0">
                <a:latin typeface="Cambria" panose="02040503050406030204" pitchFamily="18" charset="0"/>
                <a:ea typeface="Cambria" panose="02040503050406030204" pitchFamily="18" charset="0"/>
              </a:rPr>
              <a:t> AmeriCorps members from the geographic or demographic communities in which the programs operate. </a:t>
            </a:r>
            <a:br>
              <a:rPr lang="en-US" sz="2400" dirty="0">
                <a:latin typeface="Cambria" panose="02040503050406030204" pitchFamily="18" charset="0"/>
                <a:ea typeface="Cambria" panose="02040503050406030204" pitchFamily="18" charset="0"/>
              </a:rPr>
            </a:br>
            <a:br>
              <a:rPr lang="en-US" sz="2400" dirty="0">
                <a:latin typeface="Cambria" panose="02040503050406030204" pitchFamily="18" charset="0"/>
                <a:ea typeface="Cambria" panose="02040503050406030204" pitchFamily="18" charset="0"/>
              </a:rPr>
            </a:br>
            <a:r>
              <a:rPr lang="en-US" sz="2400" b="1" dirty="0">
                <a:latin typeface="Cambria" panose="02040503050406030204" pitchFamily="18" charset="0"/>
                <a:ea typeface="Cambria" panose="02040503050406030204" pitchFamily="18" charset="0"/>
              </a:rPr>
              <a:t>Inclusive service culture </a:t>
            </a:r>
            <a:r>
              <a:rPr lang="en-US" sz="2400" dirty="0">
                <a:latin typeface="Cambria" panose="02040503050406030204" pitchFamily="18" charset="0"/>
                <a:ea typeface="Cambria" panose="02040503050406030204" pitchFamily="18" charset="0"/>
              </a:rPr>
              <a:t>where different backgrounds, talents, and capabilities are welcomed and leveraged for learning and effective service delivery.</a:t>
            </a:r>
            <a:br>
              <a:rPr lang="en-US" sz="2400" dirty="0">
                <a:latin typeface="Cambria" panose="02040503050406030204" pitchFamily="18" charset="0"/>
                <a:ea typeface="Cambria" panose="02040503050406030204" pitchFamily="18" charset="0"/>
              </a:rPr>
            </a:br>
            <a:br>
              <a:rPr lang="en-US" sz="2400" dirty="0">
                <a:latin typeface="Cambria" panose="02040503050406030204" pitchFamily="18" charset="0"/>
                <a:ea typeface="Cambria" panose="02040503050406030204" pitchFamily="18" charset="0"/>
              </a:rPr>
            </a:br>
            <a:r>
              <a:rPr lang="en-US" sz="2400" dirty="0">
                <a:latin typeface="Cambria" panose="02040503050406030204" pitchFamily="18" charset="0"/>
                <a:ea typeface="Cambria" panose="02040503050406030204" pitchFamily="18" charset="0"/>
              </a:rPr>
              <a:t>The applicant’s organization and/or program has a </a:t>
            </a:r>
            <a:r>
              <a:rPr lang="en-US" sz="2400" b="1" dirty="0">
                <a:latin typeface="Cambria" panose="02040503050406030204" pitchFamily="18" charset="0"/>
                <a:ea typeface="Cambria" panose="02040503050406030204" pitchFamily="18" charset="0"/>
              </a:rPr>
              <a:t>diversity, equity, and inclusion council </a:t>
            </a:r>
            <a:r>
              <a:rPr lang="en-US" sz="2400" dirty="0">
                <a:latin typeface="Cambria" panose="02040503050406030204" pitchFamily="18" charset="0"/>
                <a:ea typeface="Cambria" panose="02040503050406030204" pitchFamily="18" charset="0"/>
              </a:rPr>
              <a:t>that seeks to diversity its staff and board and create a supportive and safe environment as well ensure that its programming is culturally and community appropriate. </a:t>
            </a:r>
            <a:br>
              <a:rPr lang="en-US" sz="2400" dirty="0">
                <a:latin typeface="Cambria" panose="02040503050406030204" pitchFamily="18" charset="0"/>
                <a:ea typeface="Cambria" panose="02040503050406030204" pitchFamily="18" charset="0"/>
              </a:rPr>
            </a:br>
            <a:endParaRPr sz="2400" dirty="0">
              <a:solidFill>
                <a:schemeClr val="bg2">
                  <a:lumMod val="50000"/>
                </a:schemeClr>
              </a:solidFill>
              <a:ea typeface="Cambria" panose="02040503050406030204" pitchFamily="18" charset="0"/>
            </a:endParaRPr>
          </a:p>
        </p:txBody>
      </p:sp>
      <p:sp>
        <p:nvSpPr>
          <p:cNvPr id="4" name="TextBox 3"/>
          <p:cNvSpPr txBox="1"/>
          <p:nvPr/>
        </p:nvSpPr>
        <p:spPr>
          <a:xfrm>
            <a:off x="1066800" y="304800"/>
            <a:ext cx="7086600" cy="646331"/>
          </a:xfrm>
          <a:prstGeom prst="rect">
            <a:avLst/>
          </a:prstGeom>
          <a:noFill/>
        </p:spPr>
        <p:txBody>
          <a:bodyPr wrap="square" rtlCol="0">
            <a:spAutoFit/>
          </a:bodyPr>
          <a:lstStyle/>
          <a:p>
            <a:r>
              <a:rPr lang="en-US" sz="3600" dirty="0">
                <a:solidFill>
                  <a:schemeClr val="bg2">
                    <a:lumMod val="50000"/>
                  </a:schemeClr>
                </a:solidFill>
                <a:latin typeface="+mj-lt"/>
              </a:rPr>
              <a:t>Member Experience (6 points)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754082" y="782593"/>
            <a:ext cx="3817917" cy="628377"/>
          </a:xfrm>
          <a:prstGeom prst="rect">
            <a:avLst/>
          </a:prstGeom>
        </p:spPr>
        <p:txBody>
          <a:bodyPr vert="horz" wrap="square" lIns="0" tIns="12700" rIns="0" bIns="0" rtlCol="0">
            <a:spAutoFit/>
          </a:bodyPr>
          <a:lstStyle/>
          <a:p>
            <a:pPr marL="12700">
              <a:lnSpc>
                <a:spcPct val="100000"/>
              </a:lnSpc>
              <a:spcBef>
                <a:spcPts val="100"/>
              </a:spcBef>
            </a:pPr>
            <a:r>
              <a:rPr sz="4000" spc="-5" dirty="0"/>
              <a:t>AmeriCorps</a:t>
            </a:r>
            <a:r>
              <a:rPr sz="4000" spc="-75" dirty="0"/>
              <a:t> </a:t>
            </a:r>
            <a:r>
              <a:rPr sz="4000" spc="5" dirty="0"/>
              <a:t>IS</a:t>
            </a:r>
            <a:endParaRPr sz="4000" dirty="0"/>
          </a:p>
        </p:txBody>
      </p:sp>
      <p:sp>
        <p:nvSpPr>
          <p:cNvPr id="3" name="object 3"/>
          <p:cNvSpPr txBox="1"/>
          <p:nvPr/>
        </p:nvSpPr>
        <p:spPr>
          <a:xfrm>
            <a:off x="650770" y="2286000"/>
            <a:ext cx="7923530" cy="3059812"/>
          </a:xfrm>
          <a:prstGeom prst="rect">
            <a:avLst/>
          </a:prstGeom>
        </p:spPr>
        <p:txBody>
          <a:bodyPr vert="horz" wrap="square" lIns="0" tIns="12700" rIns="0" bIns="0" rtlCol="0">
            <a:spAutoFit/>
          </a:bodyPr>
          <a:lstStyle/>
          <a:p>
            <a:pPr marL="299085" indent="-287020">
              <a:lnSpc>
                <a:spcPct val="100000"/>
              </a:lnSpc>
              <a:spcBef>
                <a:spcPts val="100"/>
              </a:spcBef>
              <a:buClr>
                <a:srgbClr val="8D1414"/>
              </a:buClr>
              <a:buSzPct val="143750"/>
              <a:buFont typeface="Arial"/>
              <a:buChar char="•"/>
              <a:tabLst>
                <a:tab pos="299720" algn="l"/>
              </a:tabLst>
            </a:pPr>
            <a:r>
              <a:rPr sz="2800" dirty="0">
                <a:latin typeface="Corbel"/>
                <a:cs typeface="Corbel"/>
              </a:rPr>
              <a:t>A</a:t>
            </a:r>
            <a:r>
              <a:rPr sz="2800" spc="-170" dirty="0">
                <a:latin typeface="Corbel"/>
                <a:cs typeface="Corbel"/>
              </a:rPr>
              <a:t> </a:t>
            </a:r>
            <a:r>
              <a:rPr sz="2800" spc="-5" dirty="0">
                <a:latin typeface="Corbel"/>
                <a:cs typeface="Corbel"/>
              </a:rPr>
              <a:t>TER</a:t>
            </a:r>
            <a:r>
              <a:rPr sz="2800" dirty="0">
                <a:latin typeface="Corbel"/>
                <a:cs typeface="Corbel"/>
              </a:rPr>
              <a:t>M</a:t>
            </a:r>
            <a:r>
              <a:rPr sz="2800" spc="-80" dirty="0">
                <a:latin typeface="Corbel"/>
                <a:cs typeface="Corbel"/>
              </a:rPr>
              <a:t> </a:t>
            </a:r>
            <a:r>
              <a:rPr sz="2800" spc="-5" dirty="0">
                <a:latin typeface="Corbel"/>
                <a:cs typeface="Corbel"/>
              </a:rPr>
              <a:t>O</a:t>
            </a:r>
            <a:r>
              <a:rPr sz="2800" dirty="0">
                <a:latin typeface="Corbel"/>
                <a:cs typeface="Corbel"/>
              </a:rPr>
              <a:t>F</a:t>
            </a:r>
            <a:r>
              <a:rPr sz="2800" spc="-60" dirty="0">
                <a:latin typeface="Corbel"/>
                <a:cs typeface="Corbel"/>
              </a:rPr>
              <a:t> </a:t>
            </a:r>
            <a:r>
              <a:rPr sz="2800" spc="-5" dirty="0">
                <a:latin typeface="Corbel"/>
                <a:cs typeface="Corbel"/>
              </a:rPr>
              <a:t>SERVI</a:t>
            </a:r>
            <a:r>
              <a:rPr sz="2800" dirty="0">
                <a:latin typeface="Corbel"/>
                <a:cs typeface="Corbel"/>
              </a:rPr>
              <a:t>CE</a:t>
            </a:r>
          </a:p>
          <a:p>
            <a:pPr marL="299085" indent="-287020">
              <a:lnSpc>
                <a:spcPct val="100000"/>
              </a:lnSpc>
              <a:spcBef>
                <a:spcPts val="1175"/>
              </a:spcBef>
              <a:buClr>
                <a:srgbClr val="8D1414"/>
              </a:buClr>
              <a:buSzPct val="143750"/>
              <a:buFont typeface="Arial"/>
              <a:buChar char="•"/>
              <a:tabLst>
                <a:tab pos="299720" algn="l"/>
              </a:tabLst>
            </a:pPr>
            <a:r>
              <a:rPr sz="2800" dirty="0">
                <a:latin typeface="Corbel"/>
                <a:cs typeface="Corbel"/>
              </a:rPr>
              <a:t>A</a:t>
            </a:r>
            <a:r>
              <a:rPr sz="2800" spc="-105" dirty="0">
                <a:latin typeface="Corbel"/>
                <a:cs typeface="Corbel"/>
              </a:rPr>
              <a:t> </a:t>
            </a:r>
            <a:r>
              <a:rPr sz="2800" spc="-5" dirty="0">
                <a:latin typeface="Corbel"/>
                <a:cs typeface="Corbel"/>
              </a:rPr>
              <a:t>COMMITMENT</a:t>
            </a:r>
            <a:r>
              <a:rPr sz="2800" spc="30" dirty="0">
                <a:latin typeface="Corbel"/>
                <a:cs typeface="Corbel"/>
              </a:rPr>
              <a:t> </a:t>
            </a:r>
            <a:r>
              <a:rPr sz="2800" dirty="0">
                <a:latin typeface="Corbel"/>
                <a:cs typeface="Corbel"/>
              </a:rPr>
              <a:t>of</a:t>
            </a:r>
            <a:r>
              <a:rPr lang="en-US" sz="2800" spc="445" dirty="0">
                <a:latin typeface="Corbel"/>
                <a:cs typeface="Corbel"/>
              </a:rPr>
              <a:t> </a:t>
            </a:r>
            <a:r>
              <a:rPr sz="2800" spc="-5" dirty="0">
                <a:latin typeface="Corbel"/>
                <a:cs typeface="Corbel"/>
              </a:rPr>
              <a:t>#hours</a:t>
            </a:r>
            <a:r>
              <a:rPr sz="2800" spc="-30" dirty="0">
                <a:latin typeface="Corbel"/>
                <a:cs typeface="Corbel"/>
              </a:rPr>
              <a:t> </a:t>
            </a:r>
            <a:r>
              <a:rPr sz="2800" dirty="0">
                <a:latin typeface="Corbel"/>
                <a:cs typeface="Corbel"/>
              </a:rPr>
              <a:t>of</a:t>
            </a:r>
            <a:r>
              <a:rPr sz="2800" spc="-90" dirty="0">
                <a:latin typeface="Corbel"/>
                <a:cs typeface="Corbel"/>
              </a:rPr>
              <a:t> </a:t>
            </a:r>
            <a:r>
              <a:rPr sz="2800" spc="-5" dirty="0">
                <a:latin typeface="Corbel"/>
                <a:cs typeface="Corbel"/>
              </a:rPr>
              <a:t>Service</a:t>
            </a:r>
            <a:endParaRPr sz="2800" dirty="0">
              <a:latin typeface="Corbel"/>
              <a:cs typeface="Corbel"/>
            </a:endParaRPr>
          </a:p>
          <a:p>
            <a:pPr marL="299085" indent="-287020">
              <a:lnSpc>
                <a:spcPct val="100000"/>
              </a:lnSpc>
              <a:spcBef>
                <a:spcPts val="1175"/>
              </a:spcBef>
              <a:buClr>
                <a:srgbClr val="8D1414"/>
              </a:buClr>
              <a:buSzPct val="143750"/>
              <a:buFont typeface="Arial"/>
              <a:buChar char="•"/>
              <a:tabLst>
                <a:tab pos="299720" algn="l"/>
              </a:tabLst>
            </a:pPr>
            <a:r>
              <a:rPr sz="2800" dirty="0">
                <a:latin typeface="Corbel"/>
                <a:cs typeface="Corbel"/>
              </a:rPr>
              <a:t>A</a:t>
            </a:r>
            <a:r>
              <a:rPr sz="2800" spc="-10" dirty="0">
                <a:latin typeface="Corbel"/>
                <a:cs typeface="Corbel"/>
              </a:rPr>
              <a:t> </a:t>
            </a:r>
            <a:r>
              <a:rPr sz="2800" spc="-5" dirty="0">
                <a:latin typeface="Corbel"/>
                <a:cs typeface="Corbel"/>
              </a:rPr>
              <a:t>win/</a:t>
            </a:r>
            <a:r>
              <a:rPr sz="2800" dirty="0">
                <a:latin typeface="Corbel"/>
                <a:cs typeface="Corbel"/>
              </a:rPr>
              <a:t> </a:t>
            </a:r>
            <a:r>
              <a:rPr sz="2800" spc="-5" dirty="0">
                <a:latin typeface="Corbel"/>
                <a:cs typeface="Corbel"/>
              </a:rPr>
              <a:t>win</a:t>
            </a:r>
            <a:r>
              <a:rPr sz="2800" spc="10" dirty="0">
                <a:latin typeface="Corbel"/>
                <a:cs typeface="Corbel"/>
              </a:rPr>
              <a:t> </a:t>
            </a:r>
            <a:r>
              <a:rPr sz="2800" dirty="0">
                <a:latin typeface="Corbel"/>
                <a:cs typeface="Corbel"/>
              </a:rPr>
              <a:t>for</a:t>
            </a:r>
            <a:r>
              <a:rPr sz="2800" spc="-30" dirty="0">
                <a:latin typeface="Corbel"/>
                <a:cs typeface="Corbel"/>
              </a:rPr>
              <a:t> </a:t>
            </a:r>
            <a:r>
              <a:rPr sz="2800" spc="-5" dirty="0">
                <a:latin typeface="Corbel"/>
                <a:cs typeface="Corbel"/>
              </a:rPr>
              <a:t>community</a:t>
            </a:r>
            <a:r>
              <a:rPr sz="2800" spc="-25" dirty="0">
                <a:latin typeface="Corbel"/>
                <a:cs typeface="Corbel"/>
              </a:rPr>
              <a:t> </a:t>
            </a:r>
            <a:r>
              <a:rPr sz="2800" spc="-5" dirty="0">
                <a:latin typeface="Corbel"/>
                <a:cs typeface="Corbel"/>
              </a:rPr>
              <a:t>and</a:t>
            </a:r>
            <a:r>
              <a:rPr sz="2800" spc="-10" dirty="0">
                <a:latin typeface="Corbel"/>
                <a:cs typeface="Corbel"/>
              </a:rPr>
              <a:t> </a:t>
            </a:r>
            <a:r>
              <a:rPr sz="2800" dirty="0">
                <a:latin typeface="Corbel"/>
                <a:cs typeface="Corbel"/>
              </a:rPr>
              <a:t>member</a:t>
            </a:r>
          </a:p>
          <a:p>
            <a:pPr marL="299085" marR="5080" indent="-287020">
              <a:lnSpc>
                <a:spcPct val="100000"/>
              </a:lnSpc>
              <a:spcBef>
                <a:spcPts val="1175"/>
              </a:spcBef>
              <a:buClr>
                <a:srgbClr val="8D1414"/>
              </a:buClr>
              <a:buSzPct val="143750"/>
              <a:buFont typeface="Arial"/>
              <a:buChar char="•"/>
              <a:tabLst>
                <a:tab pos="299720" algn="l"/>
              </a:tabLst>
            </a:pPr>
            <a:r>
              <a:rPr sz="2800" dirty="0">
                <a:latin typeface="Corbel"/>
                <a:cs typeface="Corbel"/>
              </a:rPr>
              <a:t>A </a:t>
            </a:r>
            <a:r>
              <a:rPr sz="2800" spc="-5" dirty="0">
                <a:latin typeface="Corbel"/>
                <a:cs typeface="Corbel"/>
              </a:rPr>
              <a:t>program </a:t>
            </a:r>
            <a:r>
              <a:rPr sz="2800" dirty="0">
                <a:latin typeface="Corbel"/>
                <a:cs typeface="Corbel"/>
              </a:rPr>
              <a:t>of </a:t>
            </a:r>
            <a:r>
              <a:rPr sz="2800" spc="-5" dirty="0">
                <a:latin typeface="Corbel"/>
                <a:cs typeface="Corbel"/>
              </a:rPr>
              <a:t>service </a:t>
            </a:r>
            <a:r>
              <a:rPr sz="2800" b="1" dirty="0">
                <a:latin typeface="Corbel"/>
                <a:cs typeface="Corbel"/>
              </a:rPr>
              <a:t>not </a:t>
            </a:r>
            <a:r>
              <a:rPr sz="2800" b="1" spc="-5" dirty="0">
                <a:latin typeface="Corbel"/>
                <a:cs typeface="Corbel"/>
              </a:rPr>
              <a:t>longer </a:t>
            </a:r>
            <a:r>
              <a:rPr sz="2800" b="1" dirty="0">
                <a:latin typeface="Corbel"/>
                <a:cs typeface="Corbel"/>
              </a:rPr>
              <a:t>than one year </a:t>
            </a:r>
            <a:r>
              <a:rPr sz="2800" spc="-10" dirty="0">
                <a:latin typeface="Corbel"/>
                <a:cs typeface="Corbel"/>
              </a:rPr>
              <a:t>that </a:t>
            </a:r>
            <a:r>
              <a:rPr sz="2800" spc="-5" dirty="0">
                <a:latin typeface="Corbel"/>
                <a:cs typeface="Corbel"/>
              </a:rPr>
              <a:t>has </a:t>
            </a:r>
            <a:r>
              <a:rPr sz="2800" dirty="0">
                <a:latin typeface="Corbel"/>
                <a:cs typeface="Corbel"/>
              </a:rPr>
              <a:t> </a:t>
            </a:r>
            <a:r>
              <a:rPr sz="2800" spc="-45" dirty="0">
                <a:latin typeface="Corbel"/>
                <a:cs typeface="Corbel"/>
              </a:rPr>
              <a:t>LOTS</a:t>
            </a:r>
            <a:r>
              <a:rPr sz="2800" dirty="0">
                <a:latin typeface="Corbel"/>
                <a:cs typeface="Corbel"/>
              </a:rPr>
              <a:t> of</a:t>
            </a:r>
            <a:r>
              <a:rPr sz="2800" spc="-25" dirty="0">
                <a:latin typeface="Corbel"/>
                <a:cs typeface="Corbel"/>
              </a:rPr>
              <a:t> </a:t>
            </a:r>
            <a:r>
              <a:rPr sz="2800" spc="-5" dirty="0">
                <a:latin typeface="Corbel"/>
                <a:cs typeface="Corbel"/>
              </a:rPr>
              <a:t>regulations</a:t>
            </a:r>
            <a:r>
              <a:rPr sz="2800" spc="5" dirty="0">
                <a:latin typeface="Corbel"/>
                <a:cs typeface="Corbel"/>
              </a:rPr>
              <a:t> </a:t>
            </a:r>
            <a:r>
              <a:rPr sz="2800" spc="-10" dirty="0">
                <a:latin typeface="Corbel"/>
                <a:cs typeface="Corbel"/>
              </a:rPr>
              <a:t>that</a:t>
            </a:r>
            <a:r>
              <a:rPr sz="2800" dirty="0">
                <a:latin typeface="Corbel"/>
                <a:cs typeface="Corbel"/>
              </a:rPr>
              <a:t> </a:t>
            </a:r>
            <a:r>
              <a:rPr sz="2800" spc="-5" dirty="0">
                <a:latin typeface="Corbel"/>
                <a:cs typeface="Corbel"/>
              </a:rPr>
              <a:t>MUST</a:t>
            </a:r>
            <a:r>
              <a:rPr sz="2800" spc="15" dirty="0">
                <a:latin typeface="Corbel"/>
                <a:cs typeface="Corbel"/>
              </a:rPr>
              <a:t> </a:t>
            </a:r>
            <a:r>
              <a:rPr sz="2800" spc="-5" dirty="0">
                <a:latin typeface="Corbel"/>
                <a:cs typeface="Corbel"/>
              </a:rPr>
              <a:t>be</a:t>
            </a:r>
            <a:r>
              <a:rPr sz="2800" dirty="0">
                <a:latin typeface="Corbel"/>
                <a:cs typeface="Corbel"/>
              </a:rPr>
              <a:t> followed</a:t>
            </a:r>
            <a:r>
              <a:rPr sz="2800" spc="-5" dirty="0">
                <a:latin typeface="Corbel"/>
                <a:cs typeface="Corbel"/>
              </a:rPr>
              <a:t> by organizations </a:t>
            </a:r>
            <a:r>
              <a:rPr sz="2800" spc="-465" dirty="0">
                <a:latin typeface="Corbel"/>
                <a:cs typeface="Corbel"/>
              </a:rPr>
              <a:t> </a:t>
            </a:r>
            <a:r>
              <a:rPr sz="2800" spc="-5" dirty="0">
                <a:latin typeface="Corbel"/>
                <a:cs typeface="Corbel"/>
              </a:rPr>
              <a:t>and</a:t>
            </a:r>
            <a:r>
              <a:rPr sz="2800" spc="-10" dirty="0">
                <a:latin typeface="Corbel"/>
                <a:cs typeface="Corbel"/>
              </a:rPr>
              <a:t> </a:t>
            </a:r>
            <a:r>
              <a:rPr sz="2800" dirty="0">
                <a:latin typeface="Corbel"/>
                <a:cs typeface="Corbel"/>
              </a:rPr>
              <a:t>members</a:t>
            </a:r>
          </a:p>
        </p:txBody>
      </p:sp>
      <p:grpSp>
        <p:nvGrpSpPr>
          <p:cNvPr id="4" name="object 4"/>
          <p:cNvGrpSpPr/>
          <p:nvPr/>
        </p:nvGrpSpPr>
        <p:grpSpPr>
          <a:xfrm>
            <a:off x="6553200" y="228600"/>
            <a:ext cx="2133600" cy="2590800"/>
            <a:chOff x="6172200" y="228600"/>
            <a:chExt cx="2514600" cy="3276600"/>
          </a:xfrm>
        </p:grpSpPr>
        <p:sp>
          <p:nvSpPr>
            <p:cNvPr id="5" name="object 5"/>
            <p:cNvSpPr/>
            <p:nvPr/>
          </p:nvSpPr>
          <p:spPr>
            <a:xfrm>
              <a:off x="6172200" y="228600"/>
              <a:ext cx="2514600" cy="3276600"/>
            </a:xfrm>
            <a:custGeom>
              <a:avLst/>
              <a:gdLst/>
              <a:ahLst/>
              <a:cxnLst/>
              <a:rect l="l" t="t" r="r" b="b"/>
              <a:pathLst>
                <a:path w="2514600" h="3276600">
                  <a:moveTo>
                    <a:pt x="2514600" y="0"/>
                  </a:moveTo>
                  <a:lnTo>
                    <a:pt x="0" y="0"/>
                  </a:lnTo>
                  <a:lnTo>
                    <a:pt x="0" y="3276600"/>
                  </a:lnTo>
                  <a:lnTo>
                    <a:pt x="2514600" y="3276600"/>
                  </a:lnTo>
                  <a:lnTo>
                    <a:pt x="2514600" y="0"/>
                  </a:lnTo>
                  <a:close/>
                </a:path>
              </a:pathLst>
            </a:custGeom>
            <a:solidFill>
              <a:srgbClr val="000000"/>
            </a:solidFill>
          </p:spPr>
          <p:txBody>
            <a:bodyPr wrap="square" lIns="0" tIns="0" rIns="0" bIns="0" rtlCol="0"/>
            <a:lstStyle/>
            <a:p>
              <a:endParaRPr dirty="0"/>
            </a:p>
          </p:txBody>
        </p:sp>
        <p:pic>
          <p:nvPicPr>
            <p:cNvPr id="6" name="object 6"/>
            <p:cNvPicPr/>
            <p:nvPr/>
          </p:nvPicPr>
          <p:blipFill>
            <a:blip r:embed="rId3" cstate="print"/>
            <a:stretch>
              <a:fillRect/>
            </a:stretch>
          </p:blipFill>
          <p:spPr>
            <a:xfrm>
              <a:off x="6324600" y="381000"/>
              <a:ext cx="2229611" cy="2971799"/>
            </a:xfrm>
            <a:prstGeom prst="rect">
              <a:avLst/>
            </a:prstGeom>
          </p:spPr>
        </p:pic>
      </p:gr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69338" y="228600"/>
            <a:ext cx="7162800" cy="566822"/>
          </a:xfrm>
          <a:prstGeom prst="rect">
            <a:avLst/>
          </a:prstGeom>
        </p:spPr>
        <p:txBody>
          <a:bodyPr vert="horz" wrap="square" lIns="0" tIns="12700" rIns="0" bIns="0" rtlCol="0">
            <a:spAutoFit/>
          </a:bodyPr>
          <a:lstStyle/>
          <a:p>
            <a:pPr marL="12700">
              <a:lnSpc>
                <a:spcPct val="100000"/>
              </a:lnSpc>
              <a:spcBef>
                <a:spcPts val="100"/>
              </a:spcBef>
              <a:tabLst>
                <a:tab pos="3022600" algn="l"/>
              </a:tabLst>
            </a:pPr>
            <a:r>
              <a:rPr lang="en-US" sz="3600" spc="-70" dirty="0">
                <a:solidFill>
                  <a:srgbClr val="2B8DAF"/>
                </a:solidFill>
              </a:rPr>
              <a:t>Organizational Capability (25 points)</a:t>
            </a:r>
            <a:endParaRPr sz="3600" dirty="0"/>
          </a:p>
        </p:txBody>
      </p:sp>
      <p:sp>
        <p:nvSpPr>
          <p:cNvPr id="3" name="object 3"/>
          <p:cNvSpPr txBox="1"/>
          <p:nvPr/>
        </p:nvSpPr>
        <p:spPr>
          <a:xfrm>
            <a:off x="228601" y="914400"/>
            <a:ext cx="8686800" cy="6143040"/>
          </a:xfrm>
          <a:prstGeom prst="rect">
            <a:avLst/>
          </a:prstGeom>
        </p:spPr>
        <p:txBody>
          <a:bodyPr vert="horz" wrap="square" lIns="0" tIns="12700" rIns="0" bIns="0" rtlCol="0">
            <a:spAutoFit/>
          </a:bodyPr>
          <a:lstStyle/>
          <a:p>
            <a:pPr marL="349250" indent="-255270">
              <a:lnSpc>
                <a:spcPct val="100000"/>
              </a:lnSpc>
              <a:spcBef>
                <a:spcPts val="1930"/>
              </a:spcBef>
              <a:buAutoNum type="arabicPeriod"/>
              <a:tabLst>
                <a:tab pos="349885" algn="l"/>
              </a:tabLst>
            </a:pPr>
            <a:r>
              <a:rPr sz="2400" b="1" i="1" spc="-5" dirty="0">
                <a:latin typeface="+mj-lt"/>
                <a:cs typeface="Arial"/>
              </a:rPr>
              <a:t>Organizational</a:t>
            </a:r>
            <a:r>
              <a:rPr sz="2400" b="1" i="1" spc="-20" dirty="0">
                <a:latin typeface="+mj-lt"/>
                <a:cs typeface="Arial"/>
              </a:rPr>
              <a:t> </a:t>
            </a:r>
            <a:r>
              <a:rPr sz="2400" b="1" i="1" spc="-5" dirty="0">
                <a:latin typeface="+mj-lt"/>
                <a:cs typeface="Arial"/>
              </a:rPr>
              <a:t>Background</a:t>
            </a:r>
            <a:r>
              <a:rPr sz="2400" b="1" i="1" spc="5" dirty="0">
                <a:latin typeface="+mj-lt"/>
                <a:cs typeface="Arial"/>
              </a:rPr>
              <a:t> </a:t>
            </a:r>
            <a:r>
              <a:rPr sz="2400" b="1" i="1" spc="-5" dirty="0">
                <a:latin typeface="+mj-lt"/>
                <a:cs typeface="Arial"/>
              </a:rPr>
              <a:t>and</a:t>
            </a:r>
            <a:r>
              <a:rPr sz="2400" b="1" i="1" dirty="0">
                <a:latin typeface="+mj-lt"/>
                <a:cs typeface="Arial"/>
              </a:rPr>
              <a:t> </a:t>
            </a:r>
            <a:r>
              <a:rPr sz="2400" b="1" i="1" spc="-10" dirty="0">
                <a:latin typeface="+mj-lt"/>
                <a:cs typeface="Arial"/>
              </a:rPr>
              <a:t>Staffing</a:t>
            </a:r>
            <a:r>
              <a:rPr sz="2400" b="1" i="1" spc="-5" dirty="0">
                <a:latin typeface="+mj-lt"/>
                <a:cs typeface="Arial"/>
              </a:rPr>
              <a:t> </a:t>
            </a:r>
            <a:r>
              <a:rPr sz="2400" b="1" i="1" dirty="0">
                <a:solidFill>
                  <a:srgbClr val="2B8DAF"/>
                </a:solidFill>
                <a:latin typeface="+mj-lt"/>
                <a:cs typeface="Arial"/>
              </a:rPr>
              <a:t>(9</a:t>
            </a:r>
            <a:r>
              <a:rPr sz="2400" b="1" i="1" spc="-5" dirty="0">
                <a:solidFill>
                  <a:srgbClr val="2B8DAF"/>
                </a:solidFill>
                <a:latin typeface="+mj-lt"/>
                <a:cs typeface="Arial"/>
              </a:rPr>
              <a:t> points)</a:t>
            </a:r>
            <a:endParaRPr lang="en-US" sz="2400" b="1" i="1" spc="-5" dirty="0">
              <a:solidFill>
                <a:srgbClr val="2B8DAF"/>
              </a:solidFill>
              <a:latin typeface="+mj-lt"/>
              <a:cs typeface="Arial"/>
            </a:endParaRPr>
          </a:p>
          <a:p>
            <a:pPr marL="349250" indent="-255270">
              <a:lnSpc>
                <a:spcPct val="100000"/>
              </a:lnSpc>
              <a:spcBef>
                <a:spcPts val="1930"/>
              </a:spcBef>
              <a:buAutoNum type="arabicPeriod"/>
              <a:tabLst>
                <a:tab pos="349885" algn="l"/>
              </a:tabLst>
            </a:pPr>
            <a:endParaRPr lang="en-US" sz="2400" b="1" i="1" spc="-5" dirty="0">
              <a:solidFill>
                <a:srgbClr val="2B8DAF"/>
              </a:solidFill>
              <a:latin typeface="+mj-lt"/>
              <a:cs typeface="Arial"/>
            </a:endParaRPr>
          </a:p>
          <a:p>
            <a:pPr marL="342900" lvl="0" indent="-342900">
              <a:buFont typeface="Arial" panose="020B0604020202020204" pitchFamily="34" charset="0"/>
              <a:buChar char="•"/>
            </a:pPr>
            <a:r>
              <a:rPr lang="en-US" sz="2400" dirty="0"/>
              <a:t>The organization details the roles, responsibilities, and structure of the staff that will be implementing the AmeriCorps program as well as providing oversight and monitoring for the program. </a:t>
            </a:r>
          </a:p>
          <a:p>
            <a:pPr marL="342900" lvl="0" indent="-342900">
              <a:buFont typeface="Arial" panose="020B0604020202020204" pitchFamily="34" charset="0"/>
              <a:buChar char="•"/>
            </a:pPr>
            <a:endParaRPr lang="en-US" sz="2400" dirty="0"/>
          </a:p>
          <a:p>
            <a:pPr marL="342900" lvl="0" indent="-342900">
              <a:buFont typeface="Arial" panose="020B0604020202020204" pitchFamily="34" charset="0"/>
              <a:buChar char="•"/>
            </a:pPr>
            <a:r>
              <a:rPr lang="en-US" sz="2400" dirty="0">
                <a:solidFill>
                  <a:srgbClr val="FF0000"/>
                </a:solidFill>
              </a:rPr>
              <a:t>The organization has facilitated, partnered, or participated in educational or workforce development programs (i.e., pre-apprenticeship/registered apprenticeship, work experience and job training programs, etc.). </a:t>
            </a:r>
          </a:p>
          <a:p>
            <a:pPr marL="436880" indent="-342900">
              <a:spcBef>
                <a:spcPts val="1930"/>
              </a:spcBef>
              <a:buFont typeface="Arial" panose="020B0604020202020204" pitchFamily="34" charset="0"/>
              <a:buChar char="•"/>
              <a:tabLst>
                <a:tab pos="349885" algn="l"/>
              </a:tabLst>
            </a:pPr>
            <a:r>
              <a:rPr lang="en-US" sz="2400" dirty="0">
                <a:solidFill>
                  <a:srgbClr val="FF0000"/>
                </a:solidFill>
              </a:rPr>
              <a:t>The organization has a stated commitment and plan to advance diversity, equality, and inclusion (DEI) throughout its mission, for example by using a DEI council or strategic plan.</a:t>
            </a:r>
            <a:r>
              <a:rPr lang="en-US" dirty="0">
                <a:solidFill>
                  <a:srgbClr val="FF0000"/>
                </a:solidFill>
              </a:rPr>
              <a:t> </a:t>
            </a:r>
          </a:p>
          <a:p>
            <a:pPr marL="93980">
              <a:lnSpc>
                <a:spcPct val="100000"/>
              </a:lnSpc>
              <a:spcBef>
                <a:spcPts val="1930"/>
              </a:spcBef>
              <a:tabLst>
                <a:tab pos="349885" algn="l"/>
              </a:tabLst>
            </a:pPr>
            <a:endParaRPr sz="2400" dirty="0">
              <a:latin typeface="+mj-lt"/>
              <a:cs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87338"/>
            <a:ext cx="8839200" cy="779462"/>
          </a:xfrm>
        </p:spPr>
        <p:txBody>
          <a:bodyPr/>
          <a:lstStyle/>
          <a:p>
            <a:r>
              <a:rPr lang="en-US" spc="-70" dirty="0">
                <a:solidFill>
                  <a:srgbClr val="2B8DAF"/>
                </a:solidFill>
              </a:rPr>
              <a:t>Organizational Capability (25 points)</a:t>
            </a:r>
            <a:endParaRPr lang="en-US" dirty="0"/>
          </a:p>
        </p:txBody>
      </p:sp>
      <p:sp>
        <p:nvSpPr>
          <p:cNvPr id="3" name="Content Placeholder 2"/>
          <p:cNvSpPr>
            <a:spLocks noGrp="1"/>
          </p:cNvSpPr>
          <p:nvPr>
            <p:ph idx="4294967295"/>
          </p:nvPr>
        </p:nvSpPr>
        <p:spPr>
          <a:xfrm>
            <a:off x="304800" y="1066800"/>
            <a:ext cx="8839200" cy="5181600"/>
          </a:xfrm>
        </p:spPr>
        <p:txBody>
          <a:bodyPr>
            <a:normAutofit fontScale="85000" lnSpcReduction="20000"/>
          </a:bodyPr>
          <a:lstStyle/>
          <a:p>
            <a:pPr marL="405765" indent="-311785">
              <a:lnSpc>
                <a:spcPct val="100000"/>
              </a:lnSpc>
              <a:spcBef>
                <a:spcPts val="620"/>
              </a:spcBef>
              <a:buClrTx/>
              <a:buAutoNum type="arabicPeriod" startAt="2"/>
              <a:tabLst>
                <a:tab pos="406400" algn="l"/>
              </a:tabLst>
            </a:pPr>
            <a:r>
              <a:rPr lang="en-US" sz="2800" b="1" i="1" spc="-5" dirty="0">
                <a:cs typeface="Arial"/>
              </a:rPr>
              <a:t>Compliance</a:t>
            </a:r>
            <a:r>
              <a:rPr lang="en-US" sz="2800" b="1" i="1" spc="20" dirty="0">
                <a:cs typeface="Arial"/>
              </a:rPr>
              <a:t> </a:t>
            </a:r>
            <a:r>
              <a:rPr lang="en-US" sz="2800" b="1" i="1" spc="-5" dirty="0">
                <a:cs typeface="Arial"/>
              </a:rPr>
              <a:t>and</a:t>
            </a:r>
            <a:r>
              <a:rPr lang="en-US" sz="2800" b="1" i="1" spc="-70" dirty="0">
                <a:cs typeface="Arial"/>
              </a:rPr>
              <a:t> </a:t>
            </a:r>
            <a:r>
              <a:rPr lang="en-US" sz="2800" b="1" i="1" spc="-5" dirty="0">
                <a:cs typeface="Arial"/>
              </a:rPr>
              <a:t>Accountability</a:t>
            </a:r>
            <a:r>
              <a:rPr lang="en-US" sz="2800" b="1" i="1" spc="50" dirty="0">
                <a:cs typeface="Arial"/>
              </a:rPr>
              <a:t> </a:t>
            </a:r>
            <a:r>
              <a:rPr lang="en-US" sz="2800" b="1" i="1" dirty="0">
                <a:cs typeface="Arial"/>
              </a:rPr>
              <a:t>(</a:t>
            </a:r>
            <a:r>
              <a:rPr lang="en-US" sz="2800" b="1" i="1" dirty="0">
                <a:solidFill>
                  <a:srgbClr val="2B8DAF"/>
                </a:solidFill>
                <a:cs typeface="Arial"/>
              </a:rPr>
              <a:t>8 </a:t>
            </a:r>
            <a:r>
              <a:rPr lang="en-US" sz="2800" b="1" i="1" spc="-5" dirty="0">
                <a:solidFill>
                  <a:srgbClr val="2B8DAF"/>
                </a:solidFill>
                <a:cs typeface="Arial"/>
              </a:rPr>
              <a:t>points</a:t>
            </a:r>
            <a:r>
              <a:rPr lang="en-US" sz="2800" b="1" i="1" spc="-5" dirty="0">
                <a:cs typeface="Arial"/>
              </a:rPr>
              <a:t>)</a:t>
            </a:r>
            <a:endParaRPr lang="en-US" sz="2800" dirty="0">
              <a:cs typeface="Arial"/>
            </a:endParaRPr>
          </a:p>
          <a:p>
            <a:pPr marL="298450" marR="8890" indent="-286385">
              <a:lnSpc>
                <a:spcPts val="2110"/>
              </a:lnSpc>
              <a:spcBef>
                <a:spcPts val="1090"/>
              </a:spcBef>
              <a:buClr>
                <a:srgbClr val="8D1414"/>
              </a:buClr>
              <a:buSzPct val="145454"/>
              <a:buFont typeface="Arial"/>
              <a:buChar char="•"/>
              <a:tabLst>
                <a:tab pos="299720" algn="l"/>
              </a:tabLst>
            </a:pPr>
            <a:r>
              <a:rPr lang="en-US" sz="2400" spc="-5" dirty="0">
                <a:cs typeface="Corbel"/>
              </a:rPr>
              <a:t>The</a:t>
            </a:r>
            <a:r>
              <a:rPr lang="en-US" sz="2400" spc="55" dirty="0">
                <a:cs typeface="Corbel"/>
              </a:rPr>
              <a:t> </a:t>
            </a:r>
            <a:r>
              <a:rPr lang="en-US" sz="2400" spc="-5" dirty="0">
                <a:cs typeface="Corbel"/>
              </a:rPr>
              <a:t>organization</a:t>
            </a:r>
            <a:r>
              <a:rPr lang="en-US" sz="2400" spc="50" dirty="0">
                <a:cs typeface="Corbel"/>
              </a:rPr>
              <a:t> </a:t>
            </a:r>
            <a:r>
              <a:rPr lang="en-US" sz="2400" spc="-5" dirty="0">
                <a:cs typeface="Corbel"/>
              </a:rPr>
              <a:t>has</a:t>
            </a:r>
            <a:r>
              <a:rPr lang="en-US" sz="2400" spc="45" dirty="0">
                <a:cs typeface="Corbel"/>
              </a:rPr>
              <a:t> </a:t>
            </a:r>
            <a:r>
              <a:rPr lang="en-US" sz="2400" spc="-5" dirty="0">
                <a:cs typeface="Corbel"/>
              </a:rPr>
              <a:t>a</a:t>
            </a:r>
            <a:r>
              <a:rPr lang="en-US" sz="2400" spc="35" dirty="0">
                <a:cs typeface="Corbel"/>
              </a:rPr>
              <a:t> </a:t>
            </a:r>
            <a:r>
              <a:rPr lang="en-US" sz="2400" spc="-5" dirty="0">
                <a:cs typeface="Corbel"/>
              </a:rPr>
              <a:t>monitoring</a:t>
            </a:r>
            <a:r>
              <a:rPr lang="en-US" sz="2400" spc="40" dirty="0">
                <a:cs typeface="Corbel"/>
              </a:rPr>
              <a:t> </a:t>
            </a:r>
            <a:r>
              <a:rPr lang="en-US" sz="2400" spc="-5" dirty="0">
                <a:cs typeface="Corbel"/>
              </a:rPr>
              <a:t>and</a:t>
            </a:r>
            <a:r>
              <a:rPr lang="en-US" sz="2400" spc="30" dirty="0">
                <a:cs typeface="Corbel"/>
              </a:rPr>
              <a:t> </a:t>
            </a:r>
            <a:r>
              <a:rPr lang="en-US" sz="2400" spc="-10" dirty="0">
                <a:cs typeface="Corbel"/>
              </a:rPr>
              <a:t>oversight</a:t>
            </a:r>
            <a:r>
              <a:rPr lang="en-US" sz="2400" spc="60" dirty="0">
                <a:cs typeface="Corbel"/>
              </a:rPr>
              <a:t> </a:t>
            </a:r>
            <a:r>
              <a:rPr lang="en-US" sz="2400" spc="-10" dirty="0">
                <a:cs typeface="Corbel"/>
              </a:rPr>
              <a:t>plan</a:t>
            </a:r>
            <a:r>
              <a:rPr lang="en-US" sz="2400" spc="35" dirty="0">
                <a:cs typeface="Corbel"/>
              </a:rPr>
              <a:t> </a:t>
            </a:r>
            <a:r>
              <a:rPr lang="en-US" sz="2400" dirty="0">
                <a:cs typeface="Corbel"/>
              </a:rPr>
              <a:t>to </a:t>
            </a:r>
            <a:r>
              <a:rPr lang="en-US" sz="2400" spc="5" dirty="0">
                <a:cs typeface="Corbel"/>
              </a:rPr>
              <a:t> </a:t>
            </a:r>
            <a:r>
              <a:rPr lang="en-US" sz="2400" b="1" spc="-5" dirty="0">
                <a:cs typeface="Corbel"/>
              </a:rPr>
              <a:t>prevent</a:t>
            </a:r>
            <a:r>
              <a:rPr lang="en-US" sz="2400" b="1" spc="-10" dirty="0">
                <a:cs typeface="Corbel"/>
              </a:rPr>
              <a:t> </a:t>
            </a:r>
            <a:r>
              <a:rPr lang="en-US" sz="2400" b="1" spc="-5" dirty="0">
                <a:cs typeface="Corbel"/>
              </a:rPr>
              <a:t>and</a:t>
            </a:r>
            <a:r>
              <a:rPr lang="en-US" sz="2400" b="1" spc="10" dirty="0">
                <a:cs typeface="Corbel"/>
              </a:rPr>
              <a:t> </a:t>
            </a:r>
            <a:r>
              <a:rPr lang="en-US" sz="2400" b="1" spc="-5" dirty="0">
                <a:cs typeface="Corbel"/>
              </a:rPr>
              <a:t>detect</a:t>
            </a:r>
            <a:r>
              <a:rPr lang="en-US" sz="2400" b="1" spc="5" dirty="0">
                <a:cs typeface="Corbel"/>
              </a:rPr>
              <a:t> </a:t>
            </a:r>
            <a:r>
              <a:rPr lang="en-US" sz="2400" b="1" spc="-5" dirty="0">
                <a:cs typeface="Corbel"/>
              </a:rPr>
              <a:t>non-compliance</a:t>
            </a:r>
            <a:r>
              <a:rPr lang="en-US" sz="2400" b="1" spc="25" dirty="0">
                <a:cs typeface="Corbel"/>
              </a:rPr>
              <a:t> </a:t>
            </a:r>
            <a:r>
              <a:rPr lang="en-US" sz="2400" spc="-5" dirty="0">
                <a:cs typeface="Corbel"/>
              </a:rPr>
              <a:t>and</a:t>
            </a:r>
            <a:r>
              <a:rPr lang="en-US" sz="2400" spc="-15" dirty="0">
                <a:cs typeface="Corbel"/>
              </a:rPr>
              <a:t> </a:t>
            </a:r>
            <a:r>
              <a:rPr lang="en-US" sz="2400" spc="-5" dirty="0">
                <a:cs typeface="Corbel"/>
              </a:rPr>
              <a:t>enforce</a:t>
            </a:r>
            <a:r>
              <a:rPr lang="en-US" sz="2400" spc="10" dirty="0">
                <a:cs typeface="Corbel"/>
              </a:rPr>
              <a:t> </a:t>
            </a:r>
            <a:r>
              <a:rPr lang="en-US" sz="2400" spc="-5" dirty="0">
                <a:cs typeface="Corbel"/>
              </a:rPr>
              <a:t>compliance </a:t>
            </a:r>
            <a:r>
              <a:rPr lang="en-US" sz="2400" dirty="0">
                <a:cs typeface="Corbel"/>
              </a:rPr>
              <a:t> </a:t>
            </a:r>
            <a:r>
              <a:rPr lang="en-US" sz="2400" spc="-5" dirty="0">
                <a:cs typeface="Corbel"/>
              </a:rPr>
              <a:t>with</a:t>
            </a:r>
            <a:r>
              <a:rPr lang="en-US" sz="2400" spc="-95" dirty="0">
                <a:cs typeface="Corbel"/>
              </a:rPr>
              <a:t> </a:t>
            </a:r>
            <a:r>
              <a:rPr lang="en-US" sz="2400" spc="-5" dirty="0">
                <a:cs typeface="Corbel"/>
              </a:rPr>
              <a:t>AmeriCorps</a:t>
            </a:r>
            <a:r>
              <a:rPr lang="en-US" sz="2400" spc="25" dirty="0">
                <a:cs typeface="Corbel"/>
              </a:rPr>
              <a:t> </a:t>
            </a:r>
            <a:r>
              <a:rPr lang="en-US" sz="2400" spc="-10" dirty="0">
                <a:cs typeface="Corbel"/>
              </a:rPr>
              <a:t>rules</a:t>
            </a:r>
            <a:r>
              <a:rPr lang="en-US" sz="2400" spc="15" dirty="0">
                <a:cs typeface="Corbel"/>
              </a:rPr>
              <a:t> </a:t>
            </a:r>
            <a:r>
              <a:rPr lang="en-US" sz="2400" spc="-5" dirty="0">
                <a:cs typeface="Corbel"/>
              </a:rPr>
              <a:t>and</a:t>
            </a:r>
            <a:r>
              <a:rPr lang="en-US" sz="2400" spc="-15" dirty="0">
                <a:cs typeface="Corbel"/>
              </a:rPr>
              <a:t> </a:t>
            </a:r>
            <a:r>
              <a:rPr lang="en-US" sz="2400" spc="-5" dirty="0">
                <a:cs typeface="Corbel"/>
              </a:rPr>
              <a:t>regulations</a:t>
            </a:r>
            <a:r>
              <a:rPr lang="en-US" sz="2400" spc="15" dirty="0">
                <a:cs typeface="Corbel"/>
              </a:rPr>
              <a:t> </a:t>
            </a:r>
            <a:r>
              <a:rPr lang="en-US" sz="2400" spc="-5" dirty="0">
                <a:cs typeface="Corbel"/>
              </a:rPr>
              <a:t>including</a:t>
            </a:r>
            <a:r>
              <a:rPr lang="en-US" sz="2400" spc="5" dirty="0">
                <a:cs typeface="Corbel"/>
              </a:rPr>
              <a:t> </a:t>
            </a:r>
            <a:r>
              <a:rPr lang="en-US" sz="2400" spc="-5" dirty="0">
                <a:cs typeface="Corbel"/>
              </a:rPr>
              <a:t>those</a:t>
            </a:r>
            <a:r>
              <a:rPr lang="en-US" sz="2400" dirty="0">
                <a:cs typeface="Corbel"/>
              </a:rPr>
              <a:t> </a:t>
            </a:r>
            <a:r>
              <a:rPr lang="en-US" sz="2400" spc="-5" dirty="0">
                <a:cs typeface="Corbel"/>
              </a:rPr>
              <a:t>related</a:t>
            </a:r>
            <a:r>
              <a:rPr lang="en-US" sz="2400" spc="15" dirty="0">
                <a:cs typeface="Corbel"/>
              </a:rPr>
              <a:t> </a:t>
            </a:r>
            <a:r>
              <a:rPr lang="en-US" sz="2400" dirty="0">
                <a:cs typeface="Corbel"/>
              </a:rPr>
              <a:t>to </a:t>
            </a:r>
            <a:r>
              <a:rPr lang="en-US" sz="2400" spc="-425" dirty="0">
                <a:cs typeface="Corbel"/>
              </a:rPr>
              <a:t> </a:t>
            </a:r>
            <a:r>
              <a:rPr lang="en-US" sz="2400" spc="-10" dirty="0">
                <a:cs typeface="Corbel"/>
              </a:rPr>
              <a:t>prohibited</a:t>
            </a:r>
            <a:r>
              <a:rPr lang="en-US" sz="2400" spc="120" dirty="0">
                <a:cs typeface="Corbel"/>
              </a:rPr>
              <a:t> </a:t>
            </a:r>
            <a:r>
              <a:rPr lang="en-US" sz="2400" spc="-5" dirty="0">
                <a:cs typeface="Corbel"/>
              </a:rPr>
              <a:t>and</a:t>
            </a:r>
            <a:r>
              <a:rPr lang="en-US" sz="2400" spc="85" dirty="0">
                <a:cs typeface="Corbel"/>
              </a:rPr>
              <a:t> </a:t>
            </a:r>
            <a:r>
              <a:rPr lang="en-US" sz="2400" spc="-5" dirty="0">
                <a:cs typeface="Corbel"/>
              </a:rPr>
              <a:t>unallowable</a:t>
            </a:r>
            <a:r>
              <a:rPr lang="en-US" sz="2400" spc="110" dirty="0">
                <a:cs typeface="Corbel"/>
              </a:rPr>
              <a:t> </a:t>
            </a:r>
            <a:r>
              <a:rPr lang="en-US" sz="2400" spc="-5" dirty="0">
                <a:cs typeface="Corbel"/>
              </a:rPr>
              <a:t>activities</a:t>
            </a:r>
            <a:r>
              <a:rPr lang="en-US" sz="2400" spc="110" dirty="0">
                <a:cs typeface="Corbel"/>
              </a:rPr>
              <a:t> </a:t>
            </a:r>
            <a:r>
              <a:rPr lang="en-US" sz="2400" spc="-5" dirty="0">
                <a:cs typeface="Corbel"/>
              </a:rPr>
              <a:t>and</a:t>
            </a:r>
            <a:r>
              <a:rPr lang="en-US" sz="2400" spc="75" dirty="0">
                <a:cs typeface="Corbel"/>
              </a:rPr>
              <a:t> </a:t>
            </a:r>
            <a:r>
              <a:rPr lang="en-US" sz="2400" spc="-5" dirty="0">
                <a:cs typeface="Corbel"/>
              </a:rPr>
              <a:t>criminal</a:t>
            </a:r>
            <a:r>
              <a:rPr lang="en-US" sz="2400" spc="114" dirty="0">
                <a:cs typeface="Corbel"/>
              </a:rPr>
              <a:t> </a:t>
            </a:r>
            <a:r>
              <a:rPr lang="en-US" sz="2400" spc="-5" dirty="0">
                <a:cs typeface="Corbel"/>
              </a:rPr>
              <a:t>history </a:t>
            </a:r>
            <a:r>
              <a:rPr lang="en-US" sz="2400" dirty="0">
                <a:cs typeface="Corbel"/>
              </a:rPr>
              <a:t> </a:t>
            </a:r>
            <a:r>
              <a:rPr lang="en-US" sz="2400" spc="-10" dirty="0">
                <a:cs typeface="Corbel"/>
              </a:rPr>
              <a:t>checks</a:t>
            </a:r>
            <a:r>
              <a:rPr lang="en-US" sz="2400" spc="90" dirty="0">
                <a:cs typeface="Corbel"/>
              </a:rPr>
              <a:t> </a:t>
            </a:r>
            <a:r>
              <a:rPr lang="en-US" sz="2400" spc="-5" dirty="0">
                <a:cs typeface="Corbel"/>
              </a:rPr>
              <a:t>at</a:t>
            </a:r>
            <a:r>
              <a:rPr lang="en-US" sz="2400" spc="65" dirty="0">
                <a:cs typeface="Corbel"/>
              </a:rPr>
              <a:t> </a:t>
            </a:r>
            <a:r>
              <a:rPr lang="en-US" sz="2400" spc="-5" dirty="0">
                <a:cs typeface="Corbel"/>
              </a:rPr>
              <a:t>the</a:t>
            </a:r>
            <a:r>
              <a:rPr lang="en-US" sz="2400" spc="70" dirty="0">
                <a:cs typeface="Corbel"/>
              </a:rPr>
              <a:t> </a:t>
            </a:r>
            <a:r>
              <a:rPr lang="en-US" sz="2400" spc="-5" dirty="0">
                <a:cs typeface="Corbel"/>
              </a:rPr>
              <a:t>grantee,</a:t>
            </a:r>
            <a:r>
              <a:rPr lang="en-US" sz="2400" spc="70" dirty="0">
                <a:cs typeface="Corbel"/>
              </a:rPr>
              <a:t> </a:t>
            </a:r>
            <a:r>
              <a:rPr lang="en-US" sz="2400" spc="-5" dirty="0" err="1">
                <a:cs typeface="Corbel"/>
              </a:rPr>
              <a:t>subgrantee</a:t>
            </a:r>
            <a:r>
              <a:rPr lang="en-US" sz="2400" spc="70" dirty="0">
                <a:cs typeface="Corbel"/>
              </a:rPr>
              <a:t> </a:t>
            </a:r>
            <a:r>
              <a:rPr lang="en-US" sz="2400" spc="-5" dirty="0">
                <a:cs typeface="Corbel"/>
              </a:rPr>
              <a:t>(if</a:t>
            </a:r>
            <a:r>
              <a:rPr lang="en-US" sz="2400" spc="80" dirty="0">
                <a:cs typeface="Corbel"/>
              </a:rPr>
              <a:t> </a:t>
            </a:r>
            <a:r>
              <a:rPr lang="en-US" sz="2400" spc="-10" dirty="0">
                <a:cs typeface="Corbel"/>
              </a:rPr>
              <a:t>applicable),</a:t>
            </a:r>
            <a:r>
              <a:rPr lang="en-US" sz="2400" spc="90" dirty="0">
                <a:cs typeface="Corbel"/>
              </a:rPr>
              <a:t> </a:t>
            </a:r>
            <a:r>
              <a:rPr lang="en-US" sz="2400" spc="-5" dirty="0">
                <a:cs typeface="Corbel"/>
              </a:rPr>
              <a:t>and</a:t>
            </a:r>
            <a:r>
              <a:rPr lang="en-US" sz="2400" spc="45" dirty="0">
                <a:cs typeface="Corbel"/>
              </a:rPr>
              <a:t> </a:t>
            </a:r>
            <a:r>
              <a:rPr lang="en-US" sz="2400" spc="-5" dirty="0">
                <a:cs typeface="Corbel"/>
              </a:rPr>
              <a:t>service </a:t>
            </a:r>
            <a:r>
              <a:rPr lang="en-US" sz="2400" dirty="0">
                <a:cs typeface="Corbel"/>
              </a:rPr>
              <a:t> </a:t>
            </a:r>
            <a:r>
              <a:rPr lang="en-US" sz="2400" spc="-5" dirty="0">
                <a:cs typeface="Corbel"/>
              </a:rPr>
              <a:t>site locations.</a:t>
            </a:r>
          </a:p>
          <a:p>
            <a:pPr lvl="1">
              <a:buFont typeface="Arial" panose="020B0604020202020204" pitchFamily="34" charset="0"/>
              <a:buChar char="•"/>
            </a:pPr>
            <a:r>
              <a:rPr lang="en-US" sz="2400" dirty="0">
                <a:solidFill>
                  <a:srgbClr val="FF0000"/>
                </a:solidFill>
              </a:rPr>
              <a:t>The organization has sufficient policies, procedures, and controls in place to </a:t>
            </a:r>
            <a:r>
              <a:rPr lang="en-US" sz="2400" b="1" dirty="0">
                <a:solidFill>
                  <a:srgbClr val="FF0000"/>
                </a:solidFill>
              </a:rPr>
              <a:t>prevent, detect, and mitigate the risk of fraud, waste, abuse, and mismanagement, </a:t>
            </a:r>
            <a:r>
              <a:rPr lang="en-US" sz="2400" dirty="0">
                <a:solidFill>
                  <a:srgbClr val="FF0000"/>
                </a:solidFill>
              </a:rPr>
              <a:t>such as appropriate segregation of duties, internal oversight activities, measures to prevent timekeeping fraud, etc. </a:t>
            </a:r>
          </a:p>
          <a:p>
            <a:pPr lvl="1">
              <a:buFont typeface="Arial" panose="020B0604020202020204" pitchFamily="34" charset="0"/>
              <a:buChar char="•"/>
            </a:pPr>
            <a:r>
              <a:rPr lang="en-US" sz="2400" dirty="0">
                <a:solidFill>
                  <a:srgbClr val="FF0000"/>
                </a:solidFill>
              </a:rPr>
              <a:t>The organization has an effective mechanism in place to </a:t>
            </a:r>
            <a:r>
              <a:rPr lang="en-US" sz="2400" b="1" dirty="0">
                <a:solidFill>
                  <a:srgbClr val="FF0000"/>
                </a:solidFill>
              </a:rPr>
              <a:t>report,</a:t>
            </a:r>
            <a:r>
              <a:rPr lang="en-US" sz="2400" dirty="0">
                <a:solidFill>
                  <a:srgbClr val="FF0000"/>
                </a:solidFill>
              </a:rPr>
              <a:t> without delay, any suspected criminal activity, waste, fraud, and/or abuse to both the AmeriCorps Office of Inspector General and AmeriCorps and a plan for training staff and participants on these reporting protocols.  </a:t>
            </a:r>
            <a:endParaRPr lang="en-US" sz="2400" dirty="0">
              <a:solidFill>
                <a:srgbClr val="FF0000"/>
              </a:solidFill>
              <a:cs typeface="Corbel"/>
            </a:endParaRPr>
          </a:p>
          <a:p>
            <a:pPr marL="299085" marR="358140" indent="-287020">
              <a:lnSpc>
                <a:spcPts val="2110"/>
              </a:lnSpc>
              <a:spcBef>
                <a:spcPts val="1160"/>
              </a:spcBef>
              <a:buClr>
                <a:srgbClr val="8D1414"/>
              </a:buClr>
              <a:buSzPct val="145454"/>
              <a:buChar char="•"/>
              <a:tabLst>
                <a:tab pos="299720" algn="l"/>
              </a:tabLst>
            </a:pPr>
            <a:r>
              <a:rPr lang="en-US" sz="2400" spc="-5" dirty="0">
                <a:cs typeface="Arial"/>
              </a:rPr>
              <a:t>If</a:t>
            </a:r>
            <a:r>
              <a:rPr lang="en-US" sz="2400" dirty="0">
                <a:cs typeface="Arial"/>
              </a:rPr>
              <a:t> </a:t>
            </a:r>
            <a:r>
              <a:rPr lang="en-US" sz="2400" spc="-5" dirty="0">
                <a:cs typeface="Arial"/>
              </a:rPr>
              <a:t>applicable,</a:t>
            </a:r>
            <a:r>
              <a:rPr lang="en-US" sz="2400" spc="-10" dirty="0">
                <a:cs typeface="Arial"/>
              </a:rPr>
              <a:t> </a:t>
            </a:r>
            <a:r>
              <a:rPr lang="en-US" sz="2400" spc="-5" dirty="0">
                <a:cs typeface="Arial"/>
              </a:rPr>
              <a:t>the</a:t>
            </a:r>
            <a:r>
              <a:rPr lang="en-US" sz="2400" spc="20" dirty="0">
                <a:cs typeface="Arial"/>
              </a:rPr>
              <a:t> </a:t>
            </a:r>
            <a:r>
              <a:rPr lang="en-US" sz="2400" spc="-5" dirty="0">
                <a:cs typeface="Arial"/>
              </a:rPr>
              <a:t>AmeriCorps-required</a:t>
            </a:r>
            <a:r>
              <a:rPr lang="en-US" sz="2400" spc="30" dirty="0">
                <a:cs typeface="Arial"/>
              </a:rPr>
              <a:t> </a:t>
            </a:r>
            <a:r>
              <a:rPr lang="en-US" sz="2400" spc="-5" dirty="0">
                <a:cs typeface="Arial"/>
              </a:rPr>
              <a:t>evaluation</a:t>
            </a:r>
            <a:r>
              <a:rPr lang="en-US" sz="2400" spc="5" dirty="0">
                <a:cs typeface="Arial"/>
              </a:rPr>
              <a:t> </a:t>
            </a:r>
            <a:r>
              <a:rPr lang="en-US" sz="2400" spc="-5" dirty="0">
                <a:cs typeface="Arial"/>
              </a:rPr>
              <a:t>report</a:t>
            </a:r>
            <a:r>
              <a:rPr lang="en-US" sz="2400" spc="20" dirty="0">
                <a:cs typeface="Arial"/>
              </a:rPr>
              <a:t> </a:t>
            </a:r>
            <a:r>
              <a:rPr lang="en-US" sz="2400" spc="-5" dirty="0">
                <a:cs typeface="Arial"/>
              </a:rPr>
              <a:t>meets </a:t>
            </a:r>
            <a:r>
              <a:rPr lang="en-US" sz="2400" spc="-600" dirty="0">
                <a:cs typeface="Arial"/>
              </a:rPr>
              <a:t> </a:t>
            </a:r>
            <a:r>
              <a:rPr lang="en-US" sz="2400" spc="-10" dirty="0">
                <a:cs typeface="Arial"/>
              </a:rPr>
              <a:t>AmeriCorps</a:t>
            </a:r>
            <a:r>
              <a:rPr lang="en-US" sz="2400" spc="5" dirty="0">
                <a:cs typeface="Arial"/>
              </a:rPr>
              <a:t> </a:t>
            </a:r>
            <a:r>
              <a:rPr lang="en-US" sz="2400" spc="-5" dirty="0">
                <a:cs typeface="Arial"/>
              </a:rPr>
              <a:t>requirements.</a:t>
            </a:r>
            <a:endParaRPr lang="en-US" sz="2400" dirty="0">
              <a:cs typeface="Arial"/>
            </a:endParaRPr>
          </a:p>
          <a:p>
            <a:pPr marL="299085" marR="604520" indent="-287020">
              <a:lnSpc>
                <a:spcPts val="2110"/>
              </a:lnSpc>
              <a:spcBef>
                <a:spcPts val="1135"/>
              </a:spcBef>
              <a:buClr>
                <a:srgbClr val="8D1414"/>
              </a:buClr>
              <a:buSzPct val="145454"/>
              <a:buChar char="•"/>
              <a:tabLst>
                <a:tab pos="299720" algn="l"/>
              </a:tabLst>
            </a:pPr>
            <a:r>
              <a:rPr lang="en-US" sz="2400" spc="-5" dirty="0">
                <a:cs typeface="Arial"/>
              </a:rPr>
              <a:t>If</a:t>
            </a:r>
            <a:r>
              <a:rPr lang="en-US" sz="2400" dirty="0">
                <a:cs typeface="Arial"/>
              </a:rPr>
              <a:t> </a:t>
            </a:r>
            <a:r>
              <a:rPr lang="en-US" sz="2400" spc="-5" dirty="0">
                <a:cs typeface="Arial"/>
              </a:rPr>
              <a:t>applicable,</a:t>
            </a:r>
            <a:r>
              <a:rPr lang="en-US" sz="2400" spc="-10" dirty="0">
                <a:cs typeface="Arial"/>
              </a:rPr>
              <a:t> </a:t>
            </a:r>
            <a:r>
              <a:rPr lang="en-US" sz="2400" spc="-5" dirty="0">
                <a:cs typeface="Arial"/>
              </a:rPr>
              <a:t>the</a:t>
            </a:r>
            <a:r>
              <a:rPr lang="en-US" sz="2400" spc="20" dirty="0">
                <a:cs typeface="Arial"/>
              </a:rPr>
              <a:t> </a:t>
            </a:r>
            <a:r>
              <a:rPr lang="en-US" sz="2400" spc="-5" dirty="0">
                <a:cs typeface="Arial"/>
              </a:rPr>
              <a:t>AmeriCorps-required</a:t>
            </a:r>
            <a:r>
              <a:rPr lang="en-US" sz="2400" spc="30" dirty="0">
                <a:cs typeface="Arial"/>
              </a:rPr>
              <a:t> </a:t>
            </a:r>
            <a:r>
              <a:rPr lang="en-US" sz="2400" spc="-5" dirty="0">
                <a:cs typeface="Arial"/>
              </a:rPr>
              <a:t>evaluation</a:t>
            </a:r>
            <a:r>
              <a:rPr lang="en-US" sz="2400" spc="5" dirty="0">
                <a:cs typeface="Arial"/>
              </a:rPr>
              <a:t> </a:t>
            </a:r>
            <a:r>
              <a:rPr lang="en-US" sz="2400" spc="-5" dirty="0">
                <a:cs typeface="Arial"/>
              </a:rPr>
              <a:t>report</a:t>
            </a:r>
            <a:r>
              <a:rPr lang="en-US" sz="2400" spc="20" dirty="0">
                <a:cs typeface="Arial"/>
              </a:rPr>
              <a:t> </a:t>
            </a:r>
            <a:r>
              <a:rPr lang="en-US" sz="2400" spc="-5" dirty="0">
                <a:cs typeface="Arial"/>
              </a:rPr>
              <a:t>is</a:t>
            </a:r>
            <a:r>
              <a:rPr lang="en-US" sz="2400" spc="10" dirty="0">
                <a:cs typeface="Arial"/>
              </a:rPr>
              <a:t> </a:t>
            </a:r>
            <a:r>
              <a:rPr lang="en-US" sz="2400" spc="-5" dirty="0">
                <a:cs typeface="Arial"/>
              </a:rPr>
              <a:t>of </a:t>
            </a:r>
            <a:r>
              <a:rPr lang="en-US" sz="2400" spc="-595" dirty="0">
                <a:cs typeface="Arial"/>
              </a:rPr>
              <a:t> </a:t>
            </a:r>
            <a:r>
              <a:rPr lang="en-US" sz="2400" spc="-5" dirty="0">
                <a:cs typeface="Arial"/>
              </a:rPr>
              <a:t>satisfactory</a:t>
            </a:r>
            <a:r>
              <a:rPr lang="en-US" sz="2400" spc="-10" dirty="0">
                <a:cs typeface="Arial"/>
              </a:rPr>
              <a:t> </a:t>
            </a:r>
            <a:r>
              <a:rPr lang="en-US" sz="2400" spc="-25" dirty="0">
                <a:cs typeface="Arial"/>
              </a:rPr>
              <a:t>quality.</a:t>
            </a:r>
            <a:endParaRPr lang="en-US" sz="2400" dirty="0">
              <a:cs typeface="Arial"/>
            </a:endParaRPr>
          </a:p>
          <a:p>
            <a:endParaRPr lang="en-US" sz="2400" dirty="0"/>
          </a:p>
        </p:txBody>
      </p:sp>
    </p:spTree>
    <p:extLst>
      <p:ext uri="{BB962C8B-B14F-4D97-AF65-F5344CB8AC3E}">
        <p14:creationId xmlns:p14="http://schemas.microsoft.com/office/powerpoint/2010/main" val="35872466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1066800" y="117475"/>
            <a:ext cx="8077200" cy="566738"/>
          </a:xfrm>
          <a:prstGeom prst="rect">
            <a:avLst/>
          </a:prstGeom>
        </p:spPr>
        <p:txBody>
          <a:bodyPr vert="horz" wrap="square" lIns="0" tIns="12700" rIns="0" bIns="0" rtlCol="0">
            <a:spAutoFit/>
          </a:bodyPr>
          <a:lstStyle/>
          <a:p>
            <a:pPr marL="12700">
              <a:lnSpc>
                <a:spcPct val="100000"/>
              </a:lnSpc>
              <a:spcBef>
                <a:spcPts val="100"/>
              </a:spcBef>
              <a:tabLst>
                <a:tab pos="2685415" algn="l"/>
              </a:tabLst>
            </a:pPr>
            <a:r>
              <a:rPr lang="en-US" sz="3600" spc="-70" dirty="0">
                <a:solidFill>
                  <a:srgbClr val="2B8DAF"/>
                </a:solidFill>
              </a:rPr>
              <a:t>Organizational Capability (25 points)</a:t>
            </a:r>
            <a:endParaRPr sz="3600" dirty="0"/>
          </a:p>
        </p:txBody>
      </p:sp>
      <p:sp>
        <p:nvSpPr>
          <p:cNvPr id="3" name="object 3"/>
          <p:cNvSpPr txBox="1"/>
          <p:nvPr/>
        </p:nvSpPr>
        <p:spPr>
          <a:xfrm>
            <a:off x="228600" y="762000"/>
            <a:ext cx="8458200" cy="5596404"/>
          </a:xfrm>
          <a:prstGeom prst="rect">
            <a:avLst/>
          </a:prstGeom>
        </p:spPr>
        <p:txBody>
          <a:bodyPr vert="horz" wrap="square" lIns="0" tIns="12700" rIns="0" bIns="0" rtlCol="0">
            <a:spAutoFit/>
          </a:bodyPr>
          <a:lstStyle/>
          <a:p>
            <a:pPr marL="12700">
              <a:lnSpc>
                <a:spcPct val="100000"/>
              </a:lnSpc>
              <a:spcBef>
                <a:spcPts val="5"/>
              </a:spcBef>
            </a:pPr>
            <a:r>
              <a:rPr sz="2400" b="1" i="1" dirty="0">
                <a:latin typeface="Corbel"/>
                <a:cs typeface="Corbel"/>
              </a:rPr>
              <a:t>3.</a:t>
            </a:r>
            <a:r>
              <a:rPr sz="2400" b="1" i="1" spc="-100" dirty="0">
                <a:latin typeface="Corbel"/>
                <a:cs typeface="Corbel"/>
              </a:rPr>
              <a:t> </a:t>
            </a:r>
            <a:r>
              <a:rPr sz="2400" b="1" i="1" spc="-25" dirty="0">
                <a:latin typeface="Corbel"/>
                <a:cs typeface="Corbel"/>
              </a:rPr>
              <a:t>C</a:t>
            </a:r>
            <a:r>
              <a:rPr sz="2400" b="1" i="1" dirty="0">
                <a:latin typeface="Corbel"/>
                <a:cs typeface="Corbel"/>
              </a:rPr>
              <a:t>u</a:t>
            </a:r>
            <a:r>
              <a:rPr sz="2400" b="1" i="1" spc="-5" dirty="0">
                <a:latin typeface="Corbel"/>
                <a:cs typeface="Corbel"/>
              </a:rPr>
              <a:t>l</a:t>
            </a:r>
            <a:r>
              <a:rPr sz="2400" b="1" i="1" dirty="0">
                <a:latin typeface="Corbel"/>
                <a:cs typeface="Corbel"/>
              </a:rPr>
              <a:t>ture</a:t>
            </a:r>
            <a:r>
              <a:rPr sz="2400" b="1" i="1" spc="10" dirty="0">
                <a:latin typeface="Corbel"/>
                <a:cs typeface="Corbel"/>
              </a:rPr>
              <a:t> </a:t>
            </a:r>
            <a:r>
              <a:rPr sz="2400" b="1" i="1" dirty="0">
                <a:latin typeface="Corbel"/>
                <a:cs typeface="Corbel"/>
              </a:rPr>
              <a:t>that</a:t>
            </a:r>
            <a:r>
              <a:rPr sz="2400" b="1" i="1" spc="-160" dirty="0">
                <a:latin typeface="Corbel"/>
                <a:cs typeface="Corbel"/>
              </a:rPr>
              <a:t> </a:t>
            </a:r>
            <a:r>
              <a:rPr sz="2400" b="1" i="1" spc="-65" dirty="0">
                <a:latin typeface="Corbel"/>
                <a:cs typeface="Corbel"/>
              </a:rPr>
              <a:t>V</a:t>
            </a:r>
            <a:r>
              <a:rPr sz="2400" b="1" i="1" dirty="0">
                <a:latin typeface="Corbel"/>
                <a:cs typeface="Corbel"/>
              </a:rPr>
              <a:t>a</a:t>
            </a:r>
            <a:r>
              <a:rPr sz="2400" b="1" i="1" spc="-5" dirty="0">
                <a:latin typeface="Corbel"/>
                <a:cs typeface="Corbel"/>
              </a:rPr>
              <a:t>l</a:t>
            </a:r>
            <a:r>
              <a:rPr sz="2400" b="1" i="1" dirty="0">
                <a:latin typeface="Corbel"/>
                <a:cs typeface="Corbel"/>
              </a:rPr>
              <a:t>ues Learn</a:t>
            </a:r>
            <a:r>
              <a:rPr sz="2400" b="1" i="1" spc="-5" dirty="0">
                <a:latin typeface="Corbel"/>
                <a:cs typeface="Corbel"/>
              </a:rPr>
              <a:t>i</a:t>
            </a:r>
            <a:r>
              <a:rPr sz="2400" b="1" i="1" dirty="0">
                <a:latin typeface="Corbel"/>
                <a:cs typeface="Corbel"/>
              </a:rPr>
              <a:t>ng</a:t>
            </a:r>
            <a:r>
              <a:rPr sz="2400" b="1" i="1" spc="-30" dirty="0">
                <a:latin typeface="Corbel"/>
                <a:cs typeface="Corbel"/>
              </a:rPr>
              <a:t> </a:t>
            </a:r>
            <a:r>
              <a:rPr sz="2400" b="1" i="1" spc="-5" dirty="0">
                <a:latin typeface="Corbel"/>
                <a:cs typeface="Corbel"/>
              </a:rPr>
              <a:t>(</a:t>
            </a:r>
            <a:r>
              <a:rPr lang="en-US" sz="2400" b="1" i="1" dirty="0">
                <a:latin typeface="Corbel"/>
                <a:cs typeface="Corbel"/>
              </a:rPr>
              <a:t>4</a:t>
            </a:r>
            <a:r>
              <a:rPr sz="2400" b="1" i="1" dirty="0">
                <a:latin typeface="Corbel"/>
                <a:cs typeface="Corbel"/>
              </a:rPr>
              <a:t> </a:t>
            </a:r>
            <a:r>
              <a:rPr sz="2400" b="1" i="1" spc="-10" dirty="0">
                <a:latin typeface="Corbel"/>
                <a:cs typeface="Corbel"/>
              </a:rPr>
              <a:t>p</a:t>
            </a:r>
            <a:r>
              <a:rPr sz="2400" b="1" i="1" spc="-5" dirty="0">
                <a:latin typeface="Corbel"/>
                <a:cs typeface="Corbel"/>
              </a:rPr>
              <a:t>oi</a:t>
            </a:r>
            <a:r>
              <a:rPr sz="2400" b="1" i="1" dirty="0">
                <a:latin typeface="Corbel"/>
                <a:cs typeface="Corbel"/>
              </a:rPr>
              <a:t>nts)</a:t>
            </a:r>
            <a:endParaRPr sz="2400" dirty="0">
              <a:latin typeface="Corbel"/>
              <a:cs typeface="Corbel"/>
            </a:endParaRPr>
          </a:p>
          <a:p>
            <a:pPr marL="299085" marR="70485" indent="-287020">
              <a:lnSpc>
                <a:spcPct val="100000"/>
              </a:lnSpc>
              <a:spcBef>
                <a:spcPts val="1175"/>
              </a:spcBef>
              <a:buClr>
                <a:srgbClr val="8D1414"/>
              </a:buClr>
              <a:buSzPct val="143750"/>
              <a:buFont typeface="Arial"/>
              <a:buChar char="•"/>
              <a:tabLst>
                <a:tab pos="299720" algn="l"/>
              </a:tabLst>
            </a:pPr>
            <a:r>
              <a:rPr sz="2400" spc="-5" dirty="0">
                <a:latin typeface="Corbel"/>
                <a:cs typeface="Corbel"/>
              </a:rPr>
              <a:t>The applicant's</a:t>
            </a:r>
            <a:r>
              <a:rPr sz="2400" spc="35" dirty="0">
                <a:latin typeface="Corbel"/>
                <a:cs typeface="Corbel"/>
              </a:rPr>
              <a:t> </a:t>
            </a:r>
            <a:r>
              <a:rPr sz="2400" spc="-5" dirty="0">
                <a:latin typeface="Corbel"/>
                <a:cs typeface="Corbel"/>
              </a:rPr>
              <a:t>board,</a:t>
            </a:r>
            <a:r>
              <a:rPr sz="2400" spc="-10" dirty="0">
                <a:latin typeface="Corbel"/>
                <a:cs typeface="Corbel"/>
              </a:rPr>
              <a:t> </a:t>
            </a:r>
            <a:r>
              <a:rPr sz="2400" spc="-5" dirty="0">
                <a:latin typeface="Corbel"/>
                <a:cs typeface="Corbel"/>
              </a:rPr>
              <a:t>management,</a:t>
            </a:r>
            <a:r>
              <a:rPr sz="2400" spc="10" dirty="0">
                <a:latin typeface="Corbel"/>
                <a:cs typeface="Corbel"/>
              </a:rPr>
              <a:t> </a:t>
            </a:r>
            <a:r>
              <a:rPr sz="2400" spc="-5" dirty="0">
                <a:latin typeface="Corbel"/>
                <a:cs typeface="Corbel"/>
              </a:rPr>
              <a:t>and staff</a:t>
            </a:r>
            <a:r>
              <a:rPr sz="2400" spc="-10" dirty="0">
                <a:latin typeface="Corbel"/>
                <a:cs typeface="Corbel"/>
              </a:rPr>
              <a:t> </a:t>
            </a:r>
            <a:r>
              <a:rPr sz="2400" spc="-5" dirty="0">
                <a:latin typeface="Corbel"/>
                <a:cs typeface="Corbel"/>
              </a:rPr>
              <a:t>collects </a:t>
            </a:r>
            <a:r>
              <a:rPr sz="2400" dirty="0">
                <a:latin typeface="Corbel"/>
                <a:cs typeface="Corbel"/>
              </a:rPr>
              <a:t> </a:t>
            </a:r>
            <a:r>
              <a:rPr sz="2400" spc="-5" dirty="0">
                <a:latin typeface="Corbel"/>
                <a:cs typeface="Corbel"/>
              </a:rPr>
              <a:t>and </a:t>
            </a:r>
            <a:r>
              <a:rPr sz="2400" dirty="0">
                <a:latin typeface="Corbel"/>
                <a:cs typeface="Corbel"/>
              </a:rPr>
              <a:t>uses</a:t>
            </a:r>
            <a:r>
              <a:rPr sz="2400" spc="-10" dirty="0">
                <a:latin typeface="Corbel"/>
                <a:cs typeface="Corbel"/>
              </a:rPr>
              <a:t> </a:t>
            </a:r>
            <a:r>
              <a:rPr sz="2400" spc="-5" dirty="0">
                <a:latin typeface="Corbel"/>
                <a:cs typeface="Corbel"/>
              </a:rPr>
              <a:t>information</a:t>
            </a:r>
            <a:r>
              <a:rPr sz="2400" spc="-10" dirty="0">
                <a:latin typeface="Corbel"/>
                <a:cs typeface="Corbel"/>
              </a:rPr>
              <a:t> </a:t>
            </a:r>
            <a:r>
              <a:rPr sz="2400" dirty="0">
                <a:latin typeface="Corbel"/>
                <a:cs typeface="Corbel"/>
              </a:rPr>
              <a:t>for</a:t>
            </a:r>
            <a:r>
              <a:rPr sz="2400" spc="-20" dirty="0">
                <a:latin typeface="Corbel"/>
                <a:cs typeface="Corbel"/>
              </a:rPr>
              <a:t> </a:t>
            </a:r>
            <a:r>
              <a:rPr sz="2400" spc="-5" dirty="0">
                <a:latin typeface="Corbel"/>
                <a:cs typeface="Corbel"/>
              </a:rPr>
              <a:t>learning</a:t>
            </a:r>
            <a:r>
              <a:rPr sz="2400" spc="20" dirty="0">
                <a:latin typeface="Corbel"/>
                <a:cs typeface="Corbel"/>
              </a:rPr>
              <a:t> </a:t>
            </a:r>
            <a:r>
              <a:rPr sz="2400" spc="-5" dirty="0">
                <a:latin typeface="Corbel"/>
                <a:cs typeface="Corbel"/>
              </a:rPr>
              <a:t>and</a:t>
            </a:r>
            <a:r>
              <a:rPr sz="2400" dirty="0">
                <a:latin typeface="Corbel"/>
                <a:cs typeface="Corbel"/>
              </a:rPr>
              <a:t> </a:t>
            </a:r>
            <a:r>
              <a:rPr sz="2400" spc="-5" dirty="0">
                <a:latin typeface="Corbel"/>
                <a:cs typeface="Corbel"/>
              </a:rPr>
              <a:t>decision</a:t>
            </a:r>
            <a:r>
              <a:rPr sz="2400" spc="-10" dirty="0">
                <a:latin typeface="Corbel"/>
                <a:cs typeface="Corbel"/>
              </a:rPr>
              <a:t> </a:t>
            </a:r>
            <a:r>
              <a:rPr sz="2400" spc="-5" dirty="0">
                <a:latin typeface="Corbel"/>
                <a:cs typeface="Corbel"/>
              </a:rPr>
              <a:t>making.</a:t>
            </a:r>
            <a:endParaRPr lang="en-US" sz="2400" spc="-5" dirty="0">
              <a:latin typeface="Corbel"/>
              <a:cs typeface="Corbel"/>
            </a:endParaRPr>
          </a:p>
          <a:p>
            <a:pPr marL="299085" marR="70485" indent="-287020">
              <a:spcBef>
                <a:spcPts val="1175"/>
              </a:spcBef>
              <a:buClr>
                <a:srgbClr val="8D1414"/>
              </a:buClr>
              <a:buSzPct val="143750"/>
              <a:buFont typeface="Arial"/>
              <a:buChar char="•"/>
              <a:tabLst>
                <a:tab pos="299720" algn="l"/>
              </a:tabLst>
            </a:pPr>
            <a:r>
              <a:rPr lang="en-US" sz="2400" dirty="0">
                <a:solidFill>
                  <a:srgbClr val="FF0000"/>
                </a:solidFill>
              </a:rPr>
              <a:t>The applicant’s board, management, and staff collect and use information to determine its programmatic effectiveness in serving in a community with members that are diverse. </a:t>
            </a:r>
            <a:endParaRPr sz="2400" dirty="0">
              <a:solidFill>
                <a:srgbClr val="FF0000"/>
              </a:solidFill>
              <a:latin typeface="Corbel"/>
              <a:cs typeface="Corbel"/>
            </a:endParaRPr>
          </a:p>
          <a:p>
            <a:pPr marL="12700">
              <a:lnSpc>
                <a:spcPct val="100000"/>
              </a:lnSpc>
              <a:spcBef>
                <a:spcPts val="1175"/>
              </a:spcBef>
            </a:pPr>
            <a:r>
              <a:rPr sz="2400" b="1" i="1" spc="-5" dirty="0">
                <a:latin typeface="Corbel"/>
                <a:cs typeface="Corbel"/>
              </a:rPr>
              <a:t>4.</a:t>
            </a:r>
            <a:r>
              <a:rPr sz="2400" b="1" i="1" dirty="0">
                <a:latin typeface="Corbel"/>
                <a:cs typeface="Corbel"/>
              </a:rPr>
              <a:t> </a:t>
            </a:r>
            <a:r>
              <a:rPr sz="2400" b="1" i="1" spc="-5" dirty="0">
                <a:latin typeface="Corbel"/>
                <a:cs typeface="Corbel"/>
              </a:rPr>
              <a:t>Member</a:t>
            </a:r>
            <a:r>
              <a:rPr sz="2400" b="1" i="1" spc="-90" dirty="0">
                <a:latin typeface="Corbel"/>
                <a:cs typeface="Corbel"/>
              </a:rPr>
              <a:t> </a:t>
            </a:r>
            <a:r>
              <a:rPr sz="2400" b="1" i="1" spc="-5" dirty="0">
                <a:latin typeface="Corbel"/>
                <a:cs typeface="Corbel"/>
              </a:rPr>
              <a:t>Supervision</a:t>
            </a:r>
            <a:r>
              <a:rPr sz="2400" b="1" i="1" spc="-15" dirty="0">
                <a:latin typeface="Corbel"/>
                <a:cs typeface="Corbel"/>
              </a:rPr>
              <a:t> </a:t>
            </a:r>
            <a:r>
              <a:rPr sz="2400" b="1" i="1" spc="-5" dirty="0">
                <a:latin typeface="Corbel"/>
                <a:cs typeface="Corbel"/>
              </a:rPr>
              <a:t>(4</a:t>
            </a:r>
            <a:r>
              <a:rPr sz="2400" b="1" i="1" spc="10" dirty="0">
                <a:latin typeface="Corbel"/>
                <a:cs typeface="Corbel"/>
              </a:rPr>
              <a:t> </a:t>
            </a:r>
            <a:r>
              <a:rPr sz="2400" b="1" i="1" spc="-5" dirty="0">
                <a:latin typeface="Corbel"/>
                <a:cs typeface="Corbel"/>
              </a:rPr>
              <a:t>points)</a:t>
            </a:r>
            <a:endParaRPr sz="2400" dirty="0">
              <a:latin typeface="Corbel"/>
              <a:cs typeface="Corbel"/>
            </a:endParaRPr>
          </a:p>
          <a:p>
            <a:pPr marL="299085" marR="802005" indent="-287020">
              <a:lnSpc>
                <a:spcPct val="100000"/>
              </a:lnSpc>
              <a:spcBef>
                <a:spcPts val="1270"/>
              </a:spcBef>
              <a:buClr>
                <a:srgbClr val="8D1414"/>
              </a:buClr>
              <a:buSzPct val="143750"/>
              <a:buChar char="•"/>
              <a:tabLst>
                <a:tab pos="299720" algn="l"/>
              </a:tabLst>
            </a:pPr>
            <a:r>
              <a:rPr sz="2400" spc="-5" dirty="0">
                <a:latin typeface="Arial"/>
                <a:cs typeface="Arial"/>
              </a:rPr>
              <a:t>AmeriCorps</a:t>
            </a:r>
            <a:r>
              <a:rPr sz="2400" spc="20" dirty="0">
                <a:latin typeface="Arial"/>
                <a:cs typeface="Arial"/>
              </a:rPr>
              <a:t> </a:t>
            </a:r>
            <a:r>
              <a:rPr sz="2400" spc="-5" dirty="0">
                <a:latin typeface="Arial"/>
                <a:cs typeface="Arial"/>
              </a:rPr>
              <a:t>members</a:t>
            </a:r>
            <a:r>
              <a:rPr sz="2400" spc="-15" dirty="0">
                <a:latin typeface="Arial"/>
                <a:cs typeface="Arial"/>
              </a:rPr>
              <a:t> </a:t>
            </a:r>
            <a:r>
              <a:rPr sz="2400" spc="-10" dirty="0">
                <a:latin typeface="Arial"/>
                <a:cs typeface="Arial"/>
              </a:rPr>
              <a:t>will</a:t>
            </a:r>
            <a:r>
              <a:rPr sz="2400" spc="20" dirty="0">
                <a:latin typeface="Arial"/>
                <a:cs typeface="Arial"/>
              </a:rPr>
              <a:t> </a:t>
            </a:r>
            <a:r>
              <a:rPr sz="2400" spc="-5" dirty="0">
                <a:latin typeface="Arial"/>
                <a:cs typeface="Arial"/>
              </a:rPr>
              <a:t>receive</a:t>
            </a:r>
            <a:r>
              <a:rPr sz="2400" spc="20" dirty="0">
                <a:latin typeface="Arial"/>
                <a:cs typeface="Arial"/>
              </a:rPr>
              <a:t> </a:t>
            </a:r>
            <a:r>
              <a:rPr sz="2400" spc="-10" dirty="0">
                <a:latin typeface="Arial"/>
                <a:cs typeface="Arial"/>
              </a:rPr>
              <a:t>sufficient </a:t>
            </a:r>
            <a:r>
              <a:rPr sz="2400" spc="-5" dirty="0">
                <a:latin typeface="Arial"/>
                <a:cs typeface="Arial"/>
              </a:rPr>
              <a:t> guidance</a:t>
            </a:r>
            <a:r>
              <a:rPr sz="2400" spc="25" dirty="0">
                <a:latin typeface="Arial"/>
                <a:cs typeface="Arial"/>
              </a:rPr>
              <a:t> </a:t>
            </a:r>
            <a:r>
              <a:rPr sz="2400" spc="-5" dirty="0">
                <a:latin typeface="Arial"/>
                <a:cs typeface="Arial"/>
              </a:rPr>
              <a:t>and support</a:t>
            </a:r>
            <a:r>
              <a:rPr sz="2400" dirty="0">
                <a:latin typeface="Arial"/>
                <a:cs typeface="Arial"/>
              </a:rPr>
              <a:t> from</a:t>
            </a:r>
            <a:r>
              <a:rPr sz="2400" spc="-20" dirty="0">
                <a:latin typeface="Arial"/>
                <a:cs typeface="Arial"/>
              </a:rPr>
              <a:t> </a:t>
            </a:r>
            <a:r>
              <a:rPr sz="2400" spc="-5" dirty="0">
                <a:latin typeface="Arial"/>
                <a:cs typeface="Arial"/>
              </a:rPr>
              <a:t>their</a:t>
            </a:r>
            <a:r>
              <a:rPr sz="2400" dirty="0">
                <a:latin typeface="Arial"/>
                <a:cs typeface="Arial"/>
              </a:rPr>
              <a:t> </a:t>
            </a:r>
            <a:r>
              <a:rPr sz="2400" spc="-5" dirty="0">
                <a:latin typeface="Arial"/>
                <a:cs typeface="Arial"/>
              </a:rPr>
              <a:t>supervisor</a:t>
            </a:r>
            <a:r>
              <a:rPr sz="2400" spc="15" dirty="0">
                <a:latin typeface="Arial"/>
                <a:cs typeface="Arial"/>
              </a:rPr>
              <a:t> </a:t>
            </a:r>
            <a:r>
              <a:rPr sz="2400" dirty="0">
                <a:latin typeface="Arial"/>
                <a:cs typeface="Arial"/>
              </a:rPr>
              <a:t>to </a:t>
            </a:r>
            <a:r>
              <a:rPr sz="2400" spc="-655" dirty="0">
                <a:latin typeface="Arial"/>
                <a:cs typeface="Arial"/>
              </a:rPr>
              <a:t> </a:t>
            </a:r>
            <a:r>
              <a:rPr sz="2400" spc="-5" dirty="0">
                <a:latin typeface="Arial"/>
                <a:cs typeface="Arial"/>
              </a:rPr>
              <a:t>provide</a:t>
            </a:r>
            <a:r>
              <a:rPr sz="2400" spc="5" dirty="0">
                <a:latin typeface="Arial"/>
                <a:cs typeface="Arial"/>
              </a:rPr>
              <a:t> </a:t>
            </a:r>
            <a:r>
              <a:rPr sz="2400" spc="-10" dirty="0">
                <a:latin typeface="Arial"/>
                <a:cs typeface="Arial"/>
              </a:rPr>
              <a:t>effective</a:t>
            </a:r>
            <a:r>
              <a:rPr sz="2400" dirty="0">
                <a:latin typeface="Arial"/>
                <a:cs typeface="Arial"/>
              </a:rPr>
              <a:t> </a:t>
            </a:r>
            <a:r>
              <a:rPr sz="2400" spc="-5" dirty="0">
                <a:latin typeface="Arial"/>
                <a:cs typeface="Arial"/>
              </a:rPr>
              <a:t>service.</a:t>
            </a:r>
            <a:endParaRPr sz="2400" dirty="0">
              <a:latin typeface="Arial"/>
              <a:cs typeface="Arial"/>
            </a:endParaRPr>
          </a:p>
          <a:p>
            <a:pPr marL="299085" marR="5080" indent="-287020">
              <a:lnSpc>
                <a:spcPct val="100000"/>
              </a:lnSpc>
              <a:spcBef>
                <a:spcPts val="1180"/>
              </a:spcBef>
              <a:buClr>
                <a:srgbClr val="8D1414"/>
              </a:buClr>
              <a:buSzPct val="143750"/>
              <a:buChar char="•"/>
              <a:tabLst>
                <a:tab pos="299720" algn="l"/>
              </a:tabLst>
            </a:pPr>
            <a:r>
              <a:rPr sz="2400" spc="-5" dirty="0">
                <a:latin typeface="Arial"/>
                <a:cs typeface="Arial"/>
              </a:rPr>
              <a:t>AmeriCorps</a:t>
            </a:r>
            <a:r>
              <a:rPr sz="2400" spc="20" dirty="0">
                <a:latin typeface="Arial"/>
                <a:cs typeface="Arial"/>
              </a:rPr>
              <a:t> </a:t>
            </a:r>
            <a:r>
              <a:rPr sz="2400" spc="-5" dirty="0">
                <a:latin typeface="Arial"/>
                <a:cs typeface="Arial"/>
              </a:rPr>
              <a:t>supervisors</a:t>
            </a:r>
            <a:r>
              <a:rPr sz="2400" spc="10" dirty="0">
                <a:latin typeface="Arial"/>
                <a:cs typeface="Arial"/>
              </a:rPr>
              <a:t> </a:t>
            </a:r>
            <a:r>
              <a:rPr sz="2400" spc="-10" dirty="0">
                <a:latin typeface="Arial"/>
                <a:cs typeface="Arial"/>
              </a:rPr>
              <a:t>will</a:t>
            </a:r>
            <a:r>
              <a:rPr sz="2400" spc="20" dirty="0">
                <a:latin typeface="Arial"/>
                <a:cs typeface="Arial"/>
              </a:rPr>
              <a:t> </a:t>
            </a:r>
            <a:r>
              <a:rPr sz="2400" spc="-5" dirty="0">
                <a:latin typeface="Arial"/>
                <a:cs typeface="Arial"/>
              </a:rPr>
              <a:t>be adequately </a:t>
            </a:r>
            <a:r>
              <a:rPr sz="2400" dirty="0">
                <a:latin typeface="Arial"/>
                <a:cs typeface="Arial"/>
              </a:rPr>
              <a:t> </a:t>
            </a:r>
            <a:r>
              <a:rPr sz="2400" spc="-5" dirty="0">
                <a:latin typeface="Arial"/>
                <a:cs typeface="Arial"/>
              </a:rPr>
              <a:t>trained/prepared </a:t>
            </a:r>
            <a:r>
              <a:rPr sz="2400" dirty="0">
                <a:latin typeface="Arial"/>
                <a:cs typeface="Arial"/>
              </a:rPr>
              <a:t>to </a:t>
            </a:r>
            <a:r>
              <a:rPr sz="2400" spc="-5" dirty="0">
                <a:latin typeface="Arial"/>
                <a:cs typeface="Arial"/>
              </a:rPr>
              <a:t>follow AmeriCorps and program </a:t>
            </a:r>
            <a:r>
              <a:rPr sz="2400" spc="-655" dirty="0">
                <a:latin typeface="Arial"/>
                <a:cs typeface="Arial"/>
              </a:rPr>
              <a:t> </a:t>
            </a:r>
            <a:r>
              <a:rPr sz="2400" spc="-5" dirty="0">
                <a:latin typeface="Arial"/>
                <a:cs typeface="Arial"/>
              </a:rPr>
              <a:t>regulations,</a:t>
            </a:r>
            <a:r>
              <a:rPr sz="2400" spc="25" dirty="0">
                <a:latin typeface="Arial"/>
                <a:cs typeface="Arial"/>
              </a:rPr>
              <a:t> </a:t>
            </a:r>
            <a:r>
              <a:rPr sz="2400" spc="-5" dirty="0">
                <a:latin typeface="Arial"/>
                <a:cs typeface="Arial"/>
              </a:rPr>
              <a:t>priorities,</a:t>
            </a:r>
            <a:r>
              <a:rPr sz="2400" spc="5" dirty="0">
                <a:latin typeface="Arial"/>
                <a:cs typeface="Arial"/>
              </a:rPr>
              <a:t> </a:t>
            </a:r>
            <a:r>
              <a:rPr sz="2400" spc="-5" dirty="0">
                <a:latin typeface="Arial"/>
                <a:cs typeface="Arial"/>
              </a:rPr>
              <a:t>and</a:t>
            </a:r>
            <a:r>
              <a:rPr sz="2400" spc="10" dirty="0">
                <a:latin typeface="Arial"/>
                <a:cs typeface="Arial"/>
              </a:rPr>
              <a:t> </a:t>
            </a:r>
            <a:r>
              <a:rPr sz="2400" spc="-5" dirty="0">
                <a:latin typeface="Arial"/>
                <a:cs typeface="Arial"/>
              </a:rPr>
              <a:t>expectations.</a:t>
            </a:r>
            <a:endParaRPr sz="2400" dirty="0">
              <a:latin typeface="Arial"/>
              <a:cs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304800" y="250825"/>
            <a:ext cx="8839200" cy="1120775"/>
          </a:xfrm>
          <a:prstGeom prst="rect">
            <a:avLst/>
          </a:prstGeom>
        </p:spPr>
        <p:txBody>
          <a:bodyPr vert="horz" wrap="square" lIns="0" tIns="12700" rIns="0" bIns="0" rtlCol="0">
            <a:spAutoFit/>
          </a:bodyPr>
          <a:lstStyle/>
          <a:p>
            <a:pPr marL="12700">
              <a:lnSpc>
                <a:spcPct val="100000"/>
              </a:lnSpc>
              <a:spcBef>
                <a:spcPts val="100"/>
              </a:spcBef>
              <a:tabLst>
                <a:tab pos="3022600" algn="l"/>
              </a:tabLst>
            </a:pPr>
            <a:r>
              <a:rPr lang="en-US" sz="3600" spc="5" dirty="0">
                <a:solidFill>
                  <a:srgbClr val="FF0000"/>
                </a:solidFill>
                <a:latin typeface="Corbel"/>
                <a:cs typeface="Corbel"/>
              </a:rPr>
              <a:t>E. </a:t>
            </a:r>
            <a:r>
              <a:rPr lang="en-US" sz="3600" i="1" spc="10" dirty="0">
                <a:solidFill>
                  <a:srgbClr val="FF0000"/>
                </a:solidFill>
                <a:latin typeface="Corbel"/>
                <a:cs typeface="Corbel"/>
              </a:rPr>
              <a:t>Evaluation</a:t>
            </a:r>
            <a:r>
              <a:rPr lang="en-US" sz="3600" i="1" spc="-95" dirty="0">
                <a:solidFill>
                  <a:srgbClr val="FF0000"/>
                </a:solidFill>
                <a:latin typeface="Corbel"/>
                <a:cs typeface="Corbel"/>
              </a:rPr>
              <a:t> </a:t>
            </a:r>
            <a:r>
              <a:rPr lang="en-US" sz="3600" i="1" spc="10" dirty="0">
                <a:solidFill>
                  <a:srgbClr val="FF0000"/>
                </a:solidFill>
                <a:latin typeface="Corbel"/>
                <a:cs typeface="Corbel"/>
              </a:rPr>
              <a:t>Summary</a:t>
            </a:r>
            <a:r>
              <a:rPr lang="en-US" sz="3600" i="1" dirty="0">
                <a:solidFill>
                  <a:srgbClr val="FF0000"/>
                </a:solidFill>
                <a:latin typeface="Corbel"/>
                <a:cs typeface="Corbel"/>
              </a:rPr>
              <a:t> </a:t>
            </a:r>
            <a:r>
              <a:rPr lang="en-US" sz="3600" i="1" spc="5" dirty="0">
                <a:solidFill>
                  <a:srgbClr val="FF0000"/>
                </a:solidFill>
                <a:latin typeface="Corbel"/>
                <a:cs typeface="Corbel"/>
              </a:rPr>
              <a:t>or</a:t>
            </a:r>
            <a:r>
              <a:rPr lang="en-US" sz="3600" i="1" dirty="0">
                <a:solidFill>
                  <a:srgbClr val="FF0000"/>
                </a:solidFill>
                <a:latin typeface="Corbel"/>
                <a:cs typeface="Corbel"/>
              </a:rPr>
              <a:t> </a:t>
            </a:r>
            <a:r>
              <a:rPr lang="en-US" sz="3600" i="1" spc="10" dirty="0">
                <a:solidFill>
                  <a:srgbClr val="FF0000"/>
                </a:solidFill>
                <a:latin typeface="Corbel"/>
                <a:cs typeface="Corbel"/>
              </a:rPr>
              <a:t>Plan</a:t>
            </a:r>
            <a:r>
              <a:rPr lang="en-US" sz="3600" i="1" spc="-10" dirty="0">
                <a:solidFill>
                  <a:srgbClr val="FF0000"/>
                </a:solidFill>
                <a:latin typeface="Corbel"/>
                <a:cs typeface="Corbel"/>
              </a:rPr>
              <a:t> </a:t>
            </a:r>
            <a:r>
              <a:rPr lang="en-US" sz="3600" dirty="0">
                <a:solidFill>
                  <a:srgbClr val="FF0000"/>
                </a:solidFill>
                <a:latin typeface="Corbel"/>
                <a:cs typeface="Corbel"/>
              </a:rPr>
              <a:t>(Required</a:t>
            </a:r>
            <a:r>
              <a:rPr lang="en-US" sz="3600" spc="15" dirty="0">
                <a:solidFill>
                  <a:srgbClr val="FF0000"/>
                </a:solidFill>
                <a:latin typeface="Corbel"/>
                <a:cs typeface="Corbel"/>
              </a:rPr>
              <a:t> </a:t>
            </a:r>
            <a:r>
              <a:rPr lang="en-US" sz="3600" spc="5" dirty="0">
                <a:solidFill>
                  <a:srgbClr val="FF0000"/>
                </a:solidFill>
                <a:latin typeface="Corbel"/>
                <a:cs typeface="Corbel"/>
              </a:rPr>
              <a:t>for </a:t>
            </a:r>
            <a:r>
              <a:rPr lang="en-US" sz="3600" spc="-385" dirty="0">
                <a:solidFill>
                  <a:srgbClr val="FF0000"/>
                </a:solidFill>
                <a:latin typeface="Corbel"/>
                <a:cs typeface="Corbel"/>
              </a:rPr>
              <a:t> </a:t>
            </a:r>
            <a:r>
              <a:rPr lang="en-US" sz="3600" spc="10" dirty="0" err="1">
                <a:solidFill>
                  <a:srgbClr val="FF0000"/>
                </a:solidFill>
                <a:latin typeface="Corbel"/>
                <a:cs typeface="Corbel"/>
              </a:rPr>
              <a:t>recompeting</a:t>
            </a:r>
            <a:r>
              <a:rPr lang="en-US" sz="3600" spc="-35" dirty="0">
                <a:solidFill>
                  <a:srgbClr val="FF0000"/>
                </a:solidFill>
                <a:latin typeface="Corbel"/>
                <a:cs typeface="Corbel"/>
              </a:rPr>
              <a:t> </a:t>
            </a:r>
            <a:r>
              <a:rPr lang="en-US" sz="3600" spc="10" dirty="0">
                <a:solidFill>
                  <a:srgbClr val="FF0000"/>
                </a:solidFill>
                <a:latin typeface="Corbel"/>
                <a:cs typeface="Corbel"/>
              </a:rPr>
              <a:t>grantees</a:t>
            </a:r>
            <a:r>
              <a:rPr lang="en-US" sz="3600" spc="-35" dirty="0">
                <a:solidFill>
                  <a:srgbClr val="FF0000"/>
                </a:solidFill>
                <a:latin typeface="Corbel"/>
                <a:cs typeface="Corbel"/>
              </a:rPr>
              <a:t> </a:t>
            </a:r>
            <a:r>
              <a:rPr lang="en-US" sz="3600" spc="10" dirty="0">
                <a:solidFill>
                  <a:srgbClr val="FF0000"/>
                </a:solidFill>
                <a:latin typeface="Corbel"/>
                <a:cs typeface="Corbel"/>
              </a:rPr>
              <a:t>–</a:t>
            </a:r>
            <a:r>
              <a:rPr lang="en-US" sz="3600" spc="-5" dirty="0">
                <a:solidFill>
                  <a:srgbClr val="FF0000"/>
                </a:solidFill>
                <a:latin typeface="Corbel"/>
                <a:cs typeface="Corbel"/>
              </a:rPr>
              <a:t> </a:t>
            </a:r>
            <a:r>
              <a:rPr lang="en-US" sz="3600" spc="15" dirty="0">
                <a:solidFill>
                  <a:srgbClr val="FF0000"/>
                </a:solidFill>
                <a:latin typeface="Corbel"/>
                <a:cs typeface="Corbel"/>
              </a:rPr>
              <a:t>0 points)</a:t>
            </a:r>
            <a:endParaRPr sz="3600" dirty="0"/>
          </a:p>
        </p:txBody>
      </p:sp>
      <p:sp>
        <p:nvSpPr>
          <p:cNvPr id="3" name="object 3"/>
          <p:cNvSpPr txBox="1"/>
          <p:nvPr/>
        </p:nvSpPr>
        <p:spPr>
          <a:xfrm>
            <a:off x="228600" y="1365956"/>
            <a:ext cx="8686800" cy="4816703"/>
          </a:xfrm>
          <a:prstGeom prst="rect">
            <a:avLst/>
          </a:prstGeom>
        </p:spPr>
        <p:txBody>
          <a:bodyPr vert="horz" wrap="square" lIns="0" tIns="12700" rIns="0" bIns="0" rtlCol="0">
            <a:spAutoFit/>
          </a:bodyPr>
          <a:lstStyle/>
          <a:p>
            <a:pPr>
              <a:lnSpc>
                <a:spcPct val="100000"/>
              </a:lnSpc>
            </a:pPr>
            <a:endParaRPr sz="2050" dirty="0">
              <a:latin typeface="Corbel"/>
              <a:cs typeface="Corbel"/>
            </a:endParaRPr>
          </a:p>
          <a:p>
            <a:pPr marL="12700" marR="5080">
              <a:lnSpc>
                <a:spcPts val="2590"/>
              </a:lnSpc>
            </a:pPr>
            <a:r>
              <a:rPr sz="2400" spc="-5" dirty="0">
                <a:latin typeface="Corbel"/>
                <a:cs typeface="Corbel"/>
              </a:rPr>
              <a:t>If</a:t>
            </a:r>
            <a:r>
              <a:rPr sz="2400" spc="-10" dirty="0">
                <a:latin typeface="Corbel"/>
                <a:cs typeface="Corbel"/>
              </a:rPr>
              <a:t> the</a:t>
            </a:r>
            <a:r>
              <a:rPr sz="2400" spc="15" dirty="0">
                <a:latin typeface="Corbel"/>
                <a:cs typeface="Corbel"/>
              </a:rPr>
              <a:t> </a:t>
            </a:r>
            <a:r>
              <a:rPr sz="2400" spc="-5" dirty="0">
                <a:latin typeface="Corbel"/>
                <a:cs typeface="Corbel"/>
              </a:rPr>
              <a:t>applicant</a:t>
            </a:r>
            <a:r>
              <a:rPr sz="2400" spc="15" dirty="0">
                <a:latin typeface="Corbel"/>
                <a:cs typeface="Corbel"/>
              </a:rPr>
              <a:t> </a:t>
            </a:r>
            <a:r>
              <a:rPr sz="2400" spc="-5" dirty="0">
                <a:latin typeface="Corbel"/>
                <a:cs typeface="Corbel"/>
              </a:rPr>
              <a:t>is</a:t>
            </a:r>
            <a:r>
              <a:rPr sz="2400" spc="15" dirty="0">
                <a:latin typeface="Corbel"/>
                <a:cs typeface="Corbel"/>
              </a:rPr>
              <a:t> </a:t>
            </a:r>
            <a:r>
              <a:rPr sz="2400" b="1" dirty="0">
                <a:latin typeface="Corbel"/>
                <a:cs typeface="Corbel"/>
              </a:rPr>
              <a:t>recompeting</a:t>
            </a:r>
            <a:r>
              <a:rPr sz="2400" b="1" spc="-30" dirty="0">
                <a:latin typeface="Corbel"/>
                <a:cs typeface="Corbel"/>
              </a:rPr>
              <a:t> </a:t>
            </a:r>
            <a:r>
              <a:rPr sz="2400" dirty="0">
                <a:latin typeface="Corbel"/>
                <a:cs typeface="Corbel"/>
              </a:rPr>
              <a:t>for</a:t>
            </a:r>
            <a:r>
              <a:rPr sz="2400" spc="-125" dirty="0">
                <a:latin typeface="Corbel"/>
                <a:cs typeface="Corbel"/>
              </a:rPr>
              <a:t> </a:t>
            </a:r>
            <a:r>
              <a:rPr sz="2400" spc="-5" dirty="0">
                <a:latin typeface="Corbel"/>
                <a:cs typeface="Corbel"/>
              </a:rPr>
              <a:t>AmeriCorps</a:t>
            </a:r>
            <a:r>
              <a:rPr sz="2400" spc="-25" dirty="0">
                <a:latin typeface="Corbel"/>
                <a:cs typeface="Corbel"/>
              </a:rPr>
              <a:t> </a:t>
            </a:r>
            <a:r>
              <a:rPr sz="2400" dirty="0">
                <a:latin typeface="Corbel"/>
                <a:cs typeface="Corbel"/>
              </a:rPr>
              <a:t>funds</a:t>
            </a:r>
            <a:r>
              <a:rPr sz="2400" spc="-15" dirty="0">
                <a:latin typeface="Corbel"/>
                <a:cs typeface="Corbel"/>
              </a:rPr>
              <a:t> </a:t>
            </a:r>
            <a:r>
              <a:rPr sz="2400" dirty="0">
                <a:latin typeface="Corbel"/>
                <a:cs typeface="Corbel"/>
              </a:rPr>
              <a:t>for</a:t>
            </a:r>
            <a:r>
              <a:rPr sz="2400" spc="-15" dirty="0">
                <a:latin typeface="Corbel"/>
                <a:cs typeface="Corbel"/>
              </a:rPr>
              <a:t> </a:t>
            </a:r>
            <a:r>
              <a:rPr sz="2400" spc="-10" dirty="0">
                <a:latin typeface="Corbel"/>
                <a:cs typeface="Corbel"/>
              </a:rPr>
              <a:t>the </a:t>
            </a:r>
            <a:r>
              <a:rPr sz="2400" spc="-465" dirty="0">
                <a:latin typeface="Corbel"/>
                <a:cs typeface="Corbel"/>
              </a:rPr>
              <a:t> </a:t>
            </a:r>
            <a:r>
              <a:rPr sz="2400" dirty="0">
                <a:latin typeface="Corbel"/>
                <a:cs typeface="Corbel"/>
              </a:rPr>
              <a:t>first </a:t>
            </a:r>
            <a:r>
              <a:rPr sz="2400" spc="-5" dirty="0">
                <a:latin typeface="Corbel"/>
                <a:cs typeface="Corbel"/>
              </a:rPr>
              <a:t>time</a:t>
            </a:r>
            <a:r>
              <a:rPr sz="2400" spc="15" dirty="0">
                <a:latin typeface="Corbel"/>
                <a:cs typeface="Corbel"/>
              </a:rPr>
              <a:t> </a:t>
            </a:r>
            <a:r>
              <a:rPr sz="2400" dirty="0">
                <a:latin typeface="Corbel"/>
                <a:cs typeface="Corbel"/>
              </a:rPr>
              <a:t>(see</a:t>
            </a:r>
            <a:r>
              <a:rPr sz="2400" spc="5" dirty="0">
                <a:latin typeface="Corbel"/>
                <a:cs typeface="Corbel"/>
              </a:rPr>
              <a:t> </a:t>
            </a:r>
            <a:r>
              <a:rPr sz="2400" spc="-5" dirty="0">
                <a:latin typeface="Corbel"/>
                <a:cs typeface="Corbel"/>
              </a:rPr>
              <a:t>definition</a:t>
            </a:r>
            <a:r>
              <a:rPr sz="2400" spc="15" dirty="0">
                <a:latin typeface="Corbel"/>
                <a:cs typeface="Corbel"/>
              </a:rPr>
              <a:t> </a:t>
            </a:r>
            <a:r>
              <a:rPr sz="2400" dirty="0">
                <a:latin typeface="Corbel"/>
                <a:cs typeface="Corbel"/>
              </a:rPr>
              <a:t>of</a:t>
            </a:r>
            <a:r>
              <a:rPr sz="2400" spc="-10" dirty="0">
                <a:latin typeface="Corbel"/>
                <a:cs typeface="Corbel"/>
              </a:rPr>
              <a:t> </a:t>
            </a:r>
            <a:r>
              <a:rPr sz="2400" spc="-5" dirty="0">
                <a:latin typeface="Corbel"/>
                <a:cs typeface="Corbel"/>
              </a:rPr>
              <a:t>“recompeting” below)</a:t>
            </a:r>
            <a:r>
              <a:rPr sz="2400" spc="10" dirty="0">
                <a:latin typeface="Corbel"/>
                <a:cs typeface="Corbel"/>
              </a:rPr>
              <a:t> </a:t>
            </a:r>
            <a:r>
              <a:rPr sz="2400" spc="-10" dirty="0">
                <a:latin typeface="Corbel"/>
                <a:cs typeface="Corbel"/>
              </a:rPr>
              <a:t>the </a:t>
            </a:r>
            <a:r>
              <a:rPr sz="2400" spc="-5" dirty="0">
                <a:latin typeface="Corbel"/>
                <a:cs typeface="Corbel"/>
              </a:rPr>
              <a:t>program</a:t>
            </a:r>
            <a:r>
              <a:rPr sz="2400" spc="-25" dirty="0">
                <a:latin typeface="Corbel"/>
                <a:cs typeface="Corbel"/>
              </a:rPr>
              <a:t> </a:t>
            </a:r>
            <a:r>
              <a:rPr sz="2400" dirty="0">
                <a:latin typeface="Corbel"/>
                <a:cs typeface="Corbel"/>
              </a:rPr>
              <a:t>must</a:t>
            </a:r>
            <a:r>
              <a:rPr sz="2400" spc="-5" dirty="0">
                <a:latin typeface="Corbel"/>
                <a:cs typeface="Corbel"/>
              </a:rPr>
              <a:t> submit its</a:t>
            </a:r>
            <a:r>
              <a:rPr sz="2400" spc="30" dirty="0">
                <a:latin typeface="Corbel"/>
                <a:cs typeface="Corbel"/>
              </a:rPr>
              <a:t> </a:t>
            </a:r>
            <a:r>
              <a:rPr sz="2400" b="1" spc="-5" dirty="0">
                <a:solidFill>
                  <a:srgbClr val="2B8DAF"/>
                </a:solidFill>
                <a:latin typeface="Corbel"/>
                <a:cs typeface="Corbel"/>
              </a:rPr>
              <a:t>evaluation plan</a:t>
            </a:r>
            <a:r>
              <a:rPr sz="2400" b="1" spc="20" dirty="0">
                <a:solidFill>
                  <a:srgbClr val="2B8DAF"/>
                </a:solidFill>
                <a:latin typeface="Corbel"/>
                <a:cs typeface="Corbel"/>
              </a:rPr>
              <a:t> </a:t>
            </a:r>
            <a:r>
              <a:rPr sz="2400" spc="-5" dirty="0">
                <a:latin typeface="Corbel"/>
                <a:cs typeface="Corbel"/>
              </a:rPr>
              <a:t>in</a:t>
            </a:r>
            <a:r>
              <a:rPr sz="2400" dirty="0">
                <a:latin typeface="Corbel"/>
                <a:cs typeface="Corbel"/>
              </a:rPr>
              <a:t> </a:t>
            </a:r>
            <a:r>
              <a:rPr sz="2400" spc="-10" dirty="0">
                <a:latin typeface="Corbel"/>
                <a:cs typeface="Corbel"/>
              </a:rPr>
              <a:t>the</a:t>
            </a:r>
            <a:r>
              <a:rPr sz="2400" spc="20" dirty="0">
                <a:latin typeface="Corbel"/>
                <a:cs typeface="Corbel"/>
              </a:rPr>
              <a:t> </a:t>
            </a:r>
            <a:r>
              <a:rPr sz="2400" spc="-5" dirty="0">
                <a:latin typeface="Corbel"/>
                <a:cs typeface="Corbel"/>
              </a:rPr>
              <a:t>“Evaluation </a:t>
            </a:r>
            <a:r>
              <a:rPr sz="2400" spc="-465" dirty="0">
                <a:latin typeface="Corbel"/>
                <a:cs typeface="Corbel"/>
              </a:rPr>
              <a:t> </a:t>
            </a:r>
            <a:r>
              <a:rPr sz="2400" dirty="0">
                <a:latin typeface="Corbel"/>
                <a:cs typeface="Corbel"/>
              </a:rPr>
              <a:t>Summary or </a:t>
            </a:r>
            <a:r>
              <a:rPr sz="2400" spc="-5" dirty="0">
                <a:latin typeface="Corbel"/>
                <a:cs typeface="Corbel"/>
              </a:rPr>
              <a:t>Plan” section </a:t>
            </a:r>
            <a:r>
              <a:rPr sz="2400" dirty="0">
                <a:latin typeface="Corbel"/>
                <a:cs typeface="Corbel"/>
              </a:rPr>
              <a:t>of </a:t>
            </a:r>
            <a:r>
              <a:rPr sz="2400" spc="-10" dirty="0">
                <a:latin typeface="Corbel"/>
                <a:cs typeface="Corbel"/>
              </a:rPr>
              <a:t>the </a:t>
            </a:r>
            <a:r>
              <a:rPr sz="2400" spc="-5" dirty="0">
                <a:latin typeface="Corbel"/>
                <a:cs typeface="Corbel"/>
              </a:rPr>
              <a:t>Narratives </a:t>
            </a:r>
            <a:r>
              <a:rPr sz="2400" dirty="0">
                <a:latin typeface="Corbel"/>
                <a:cs typeface="Corbel"/>
              </a:rPr>
              <a:t>field </a:t>
            </a:r>
            <a:r>
              <a:rPr sz="2400" spc="-5" dirty="0">
                <a:latin typeface="Corbel"/>
                <a:cs typeface="Corbel"/>
              </a:rPr>
              <a:t>in </a:t>
            </a:r>
            <a:r>
              <a:rPr lang="en-US" sz="2400" spc="-25" dirty="0">
                <a:latin typeface="Corbel"/>
                <a:cs typeface="Corbel"/>
              </a:rPr>
              <a:t>AmeriCorps' </a:t>
            </a:r>
            <a:r>
              <a:rPr sz="2400" spc="-20" dirty="0">
                <a:latin typeface="Corbel"/>
                <a:cs typeface="Corbel"/>
              </a:rPr>
              <a:t> </a:t>
            </a:r>
            <a:r>
              <a:rPr sz="2400" dirty="0">
                <a:latin typeface="Corbel"/>
                <a:cs typeface="Corbel"/>
              </a:rPr>
              <a:t>web-based</a:t>
            </a:r>
            <a:r>
              <a:rPr sz="2400" spc="5" dirty="0">
                <a:latin typeface="Corbel"/>
                <a:cs typeface="Corbel"/>
              </a:rPr>
              <a:t> </a:t>
            </a:r>
            <a:r>
              <a:rPr sz="2400" spc="-5" dirty="0">
                <a:latin typeface="Corbel"/>
                <a:cs typeface="Corbel"/>
              </a:rPr>
              <a:t>management</a:t>
            </a:r>
            <a:r>
              <a:rPr sz="2400" spc="-10" dirty="0">
                <a:latin typeface="Corbel"/>
                <a:cs typeface="Corbel"/>
              </a:rPr>
              <a:t> </a:t>
            </a:r>
            <a:r>
              <a:rPr sz="2400" spc="-5" dirty="0">
                <a:latin typeface="Corbel"/>
                <a:cs typeface="Corbel"/>
              </a:rPr>
              <a:t>system.</a:t>
            </a:r>
            <a:br>
              <a:rPr lang="en-US" sz="2400" spc="-5" dirty="0">
                <a:latin typeface="Corbel"/>
                <a:cs typeface="Corbel"/>
              </a:rPr>
            </a:br>
            <a:br>
              <a:rPr lang="en-US" sz="2400" spc="10" dirty="0">
                <a:latin typeface="Corbel"/>
                <a:cs typeface="Corbel"/>
              </a:rPr>
            </a:br>
            <a:r>
              <a:rPr sz="2400" spc="-5" dirty="0">
                <a:latin typeface="Corbel"/>
                <a:cs typeface="Corbel"/>
              </a:rPr>
              <a:t>If</a:t>
            </a:r>
            <a:r>
              <a:rPr sz="2400" spc="-10" dirty="0">
                <a:latin typeface="Corbel"/>
                <a:cs typeface="Corbel"/>
              </a:rPr>
              <a:t> the</a:t>
            </a:r>
            <a:r>
              <a:rPr sz="2400" dirty="0">
                <a:latin typeface="Corbel"/>
                <a:cs typeface="Corbel"/>
              </a:rPr>
              <a:t> </a:t>
            </a:r>
            <a:r>
              <a:rPr sz="2400" spc="-5" dirty="0">
                <a:latin typeface="Corbel"/>
                <a:cs typeface="Corbel"/>
              </a:rPr>
              <a:t>applicant</a:t>
            </a:r>
            <a:r>
              <a:rPr sz="2400" spc="15" dirty="0">
                <a:latin typeface="Corbel"/>
                <a:cs typeface="Corbel"/>
              </a:rPr>
              <a:t> </a:t>
            </a:r>
            <a:r>
              <a:rPr sz="2400" spc="-5" dirty="0">
                <a:latin typeface="Corbel"/>
                <a:cs typeface="Corbel"/>
              </a:rPr>
              <a:t>is recompeting </a:t>
            </a:r>
            <a:r>
              <a:rPr sz="2400" dirty="0">
                <a:latin typeface="Corbel"/>
                <a:cs typeface="Corbel"/>
              </a:rPr>
              <a:t>for a subsequent </a:t>
            </a:r>
            <a:r>
              <a:rPr sz="2400" spc="-5" dirty="0">
                <a:latin typeface="Corbel"/>
                <a:cs typeface="Corbel"/>
              </a:rPr>
              <a:t>time, </a:t>
            </a:r>
            <a:r>
              <a:rPr sz="2400" spc="-10" dirty="0">
                <a:latin typeface="Corbel"/>
                <a:cs typeface="Corbel"/>
              </a:rPr>
              <a:t>the </a:t>
            </a:r>
            <a:r>
              <a:rPr sz="2400" spc="-5" dirty="0">
                <a:latin typeface="Corbel"/>
                <a:cs typeface="Corbel"/>
              </a:rPr>
              <a:t>program </a:t>
            </a:r>
            <a:r>
              <a:rPr sz="2400" dirty="0">
                <a:latin typeface="Corbel"/>
                <a:cs typeface="Corbel"/>
              </a:rPr>
              <a:t>must </a:t>
            </a:r>
            <a:r>
              <a:rPr sz="2400" spc="5" dirty="0">
                <a:latin typeface="Corbel"/>
                <a:cs typeface="Corbel"/>
              </a:rPr>
              <a:t> </a:t>
            </a:r>
            <a:r>
              <a:rPr sz="2400" spc="-5" dirty="0">
                <a:latin typeface="Corbel"/>
                <a:cs typeface="Corbel"/>
              </a:rPr>
              <a:t>submit</a:t>
            </a:r>
            <a:r>
              <a:rPr sz="2400" dirty="0">
                <a:latin typeface="Corbel"/>
                <a:cs typeface="Corbel"/>
              </a:rPr>
              <a:t> </a:t>
            </a:r>
            <a:r>
              <a:rPr sz="2400" spc="-5" dirty="0">
                <a:latin typeface="Corbel"/>
                <a:cs typeface="Corbel"/>
              </a:rPr>
              <a:t>its</a:t>
            </a:r>
            <a:r>
              <a:rPr sz="2400" spc="10" dirty="0">
                <a:latin typeface="Corbel"/>
                <a:cs typeface="Corbel"/>
              </a:rPr>
              <a:t> </a:t>
            </a:r>
            <a:r>
              <a:rPr sz="2400" b="1" spc="-5" dirty="0">
                <a:solidFill>
                  <a:srgbClr val="2B8DAF"/>
                </a:solidFill>
                <a:latin typeface="Corbel"/>
                <a:cs typeface="Corbel"/>
              </a:rPr>
              <a:t>evaluation </a:t>
            </a:r>
            <a:r>
              <a:rPr sz="2400" b="1" dirty="0">
                <a:solidFill>
                  <a:srgbClr val="2B8DAF"/>
                </a:solidFill>
                <a:latin typeface="Corbel"/>
                <a:cs typeface="Corbel"/>
              </a:rPr>
              <a:t>report</a:t>
            </a:r>
            <a:r>
              <a:rPr sz="2400" b="1" spc="-45" dirty="0">
                <a:solidFill>
                  <a:srgbClr val="2B8DAF"/>
                </a:solidFill>
                <a:latin typeface="Corbel"/>
                <a:cs typeface="Corbel"/>
              </a:rPr>
              <a:t> </a:t>
            </a:r>
            <a:r>
              <a:rPr sz="2400" dirty="0">
                <a:latin typeface="Corbel"/>
                <a:cs typeface="Corbel"/>
              </a:rPr>
              <a:t>as</a:t>
            </a:r>
            <a:r>
              <a:rPr sz="2400" spc="-5" dirty="0">
                <a:latin typeface="Corbel"/>
                <a:cs typeface="Corbel"/>
              </a:rPr>
              <a:t> attachments</a:t>
            </a:r>
            <a:r>
              <a:rPr sz="2400" spc="25" dirty="0">
                <a:latin typeface="Corbel"/>
                <a:cs typeface="Corbel"/>
              </a:rPr>
              <a:t> </a:t>
            </a:r>
            <a:r>
              <a:rPr sz="2400" dirty="0">
                <a:latin typeface="Corbel"/>
                <a:cs typeface="Corbel"/>
              </a:rPr>
              <a:t>(see</a:t>
            </a:r>
            <a:r>
              <a:rPr sz="2400" spc="5" dirty="0">
                <a:latin typeface="Corbel"/>
                <a:cs typeface="Corbel"/>
              </a:rPr>
              <a:t> </a:t>
            </a:r>
            <a:r>
              <a:rPr sz="2400" spc="-10" dirty="0">
                <a:latin typeface="Corbel"/>
                <a:cs typeface="Corbel"/>
              </a:rPr>
              <a:t>the </a:t>
            </a:r>
            <a:r>
              <a:rPr sz="2400" i="1" spc="-5" dirty="0">
                <a:latin typeface="Corbel"/>
                <a:cs typeface="Corbel"/>
              </a:rPr>
              <a:t>Submission of Additional Documents </a:t>
            </a:r>
            <a:r>
              <a:rPr sz="2400" dirty="0">
                <a:latin typeface="Corbel"/>
                <a:cs typeface="Corbel"/>
              </a:rPr>
              <a:t>section for </a:t>
            </a:r>
            <a:r>
              <a:rPr sz="2400" spc="-5" dirty="0">
                <a:latin typeface="Corbel"/>
                <a:cs typeface="Corbel"/>
              </a:rPr>
              <a:t>more </a:t>
            </a:r>
            <a:r>
              <a:rPr sz="2400" dirty="0">
                <a:latin typeface="Corbel"/>
                <a:cs typeface="Corbel"/>
              </a:rPr>
              <a:t> </a:t>
            </a:r>
            <a:r>
              <a:rPr sz="2400" spc="-10" dirty="0">
                <a:latin typeface="Corbel"/>
                <a:cs typeface="Corbel"/>
              </a:rPr>
              <a:t>information)</a:t>
            </a:r>
            <a:r>
              <a:rPr sz="2400" dirty="0">
                <a:latin typeface="Corbel"/>
                <a:cs typeface="Corbel"/>
              </a:rPr>
              <a:t> </a:t>
            </a:r>
            <a:r>
              <a:rPr sz="2400" spc="-5" dirty="0">
                <a:latin typeface="Corbel"/>
                <a:cs typeface="Corbel"/>
              </a:rPr>
              <a:t>and </a:t>
            </a:r>
            <a:r>
              <a:rPr sz="2400" dirty="0">
                <a:latin typeface="Corbel"/>
                <a:cs typeface="Corbel"/>
              </a:rPr>
              <a:t>must</a:t>
            </a:r>
            <a:r>
              <a:rPr sz="2400" spc="-5" dirty="0">
                <a:latin typeface="Corbel"/>
                <a:cs typeface="Corbel"/>
              </a:rPr>
              <a:t> also</a:t>
            </a:r>
            <a:r>
              <a:rPr sz="2400" dirty="0">
                <a:latin typeface="Corbel"/>
                <a:cs typeface="Corbel"/>
              </a:rPr>
              <a:t> </a:t>
            </a:r>
            <a:r>
              <a:rPr sz="2400" spc="-5" dirty="0">
                <a:latin typeface="Corbel"/>
                <a:cs typeface="Corbel"/>
              </a:rPr>
              <a:t>submit </a:t>
            </a:r>
            <a:r>
              <a:rPr sz="2400" dirty="0">
                <a:latin typeface="Corbel"/>
                <a:cs typeface="Corbel"/>
              </a:rPr>
              <a:t>an</a:t>
            </a:r>
            <a:r>
              <a:rPr sz="2400" spc="-5" dirty="0">
                <a:latin typeface="Corbel"/>
                <a:cs typeface="Corbel"/>
              </a:rPr>
              <a:t> evaluation</a:t>
            </a:r>
            <a:r>
              <a:rPr sz="2400" spc="5" dirty="0">
                <a:latin typeface="Corbel"/>
                <a:cs typeface="Corbel"/>
              </a:rPr>
              <a:t> </a:t>
            </a:r>
            <a:r>
              <a:rPr sz="2400" spc="-5" dirty="0">
                <a:latin typeface="Corbel"/>
                <a:cs typeface="Corbel"/>
              </a:rPr>
              <a:t>plan</a:t>
            </a:r>
            <a:r>
              <a:rPr sz="2400" spc="5" dirty="0">
                <a:latin typeface="Corbel"/>
                <a:cs typeface="Corbel"/>
              </a:rPr>
              <a:t> </a:t>
            </a:r>
            <a:r>
              <a:rPr sz="2400" dirty="0">
                <a:latin typeface="Corbel"/>
                <a:cs typeface="Corbel"/>
              </a:rPr>
              <a:t>for</a:t>
            </a:r>
            <a:r>
              <a:rPr sz="2400" spc="5" dirty="0">
                <a:latin typeface="Corbel"/>
                <a:cs typeface="Corbel"/>
              </a:rPr>
              <a:t> </a:t>
            </a:r>
            <a:r>
              <a:rPr sz="2400" spc="-10" dirty="0">
                <a:latin typeface="Corbel"/>
                <a:cs typeface="Corbel"/>
              </a:rPr>
              <a:t>the </a:t>
            </a:r>
            <a:r>
              <a:rPr sz="2400" spc="-5" dirty="0">
                <a:latin typeface="Corbel"/>
                <a:cs typeface="Corbel"/>
              </a:rPr>
              <a:t>next three-year </a:t>
            </a:r>
            <a:r>
              <a:rPr sz="2400" dirty="0">
                <a:latin typeface="Corbel"/>
                <a:cs typeface="Corbel"/>
              </a:rPr>
              <a:t>period </a:t>
            </a:r>
            <a:r>
              <a:rPr sz="2400" spc="-5" dirty="0">
                <a:latin typeface="Corbel"/>
                <a:cs typeface="Corbel"/>
              </a:rPr>
              <a:t>in </a:t>
            </a:r>
            <a:r>
              <a:rPr sz="2400" spc="-10" dirty="0">
                <a:latin typeface="Corbel"/>
                <a:cs typeface="Corbel"/>
              </a:rPr>
              <a:t>the </a:t>
            </a:r>
            <a:r>
              <a:rPr sz="2400" spc="-5" dirty="0">
                <a:latin typeface="Corbel"/>
                <a:cs typeface="Corbel"/>
              </a:rPr>
              <a:t>“Evaluation </a:t>
            </a:r>
            <a:r>
              <a:rPr sz="2400" dirty="0">
                <a:latin typeface="Corbel"/>
                <a:cs typeface="Corbel"/>
              </a:rPr>
              <a:t>Summary or</a:t>
            </a:r>
            <a:r>
              <a:rPr sz="2400" spc="5" dirty="0">
                <a:latin typeface="Corbel"/>
                <a:cs typeface="Corbel"/>
              </a:rPr>
              <a:t> </a:t>
            </a:r>
            <a:r>
              <a:rPr sz="2400" spc="-5" dirty="0">
                <a:latin typeface="Corbel"/>
                <a:cs typeface="Corbel"/>
              </a:rPr>
              <a:t>Plan”</a:t>
            </a:r>
            <a:r>
              <a:rPr sz="2400" spc="10" dirty="0">
                <a:latin typeface="Corbel"/>
                <a:cs typeface="Corbel"/>
              </a:rPr>
              <a:t> </a:t>
            </a:r>
            <a:r>
              <a:rPr sz="2400" dirty="0">
                <a:latin typeface="Corbel"/>
                <a:cs typeface="Corbel"/>
              </a:rPr>
              <a:t>field</a:t>
            </a:r>
            <a:r>
              <a:rPr sz="2400" spc="5" dirty="0">
                <a:latin typeface="Corbel"/>
                <a:cs typeface="Corbel"/>
              </a:rPr>
              <a:t> </a:t>
            </a:r>
            <a:r>
              <a:rPr sz="2400" spc="-5" dirty="0">
                <a:latin typeface="Corbel"/>
                <a:cs typeface="Corbel"/>
              </a:rPr>
              <a:t>in</a:t>
            </a:r>
            <a:r>
              <a:rPr sz="2400" spc="5" dirty="0">
                <a:latin typeface="Corbel"/>
                <a:cs typeface="Corbel"/>
              </a:rPr>
              <a:t> </a:t>
            </a:r>
            <a:r>
              <a:rPr sz="2400" spc="-10" dirty="0">
                <a:latin typeface="Corbel"/>
                <a:cs typeface="Corbel"/>
              </a:rPr>
              <a:t>the</a:t>
            </a:r>
            <a:r>
              <a:rPr sz="2400" spc="15" dirty="0">
                <a:latin typeface="Corbel"/>
                <a:cs typeface="Corbel"/>
              </a:rPr>
              <a:t> </a:t>
            </a:r>
            <a:r>
              <a:rPr sz="2400" spc="-5" dirty="0">
                <a:latin typeface="Corbel"/>
                <a:cs typeface="Corbel"/>
              </a:rPr>
              <a:t>system.</a:t>
            </a:r>
            <a:r>
              <a:rPr sz="2400" dirty="0">
                <a:latin typeface="Corbel"/>
                <a:cs typeface="Corbel"/>
              </a:rPr>
              <a:t> </a:t>
            </a:r>
            <a:r>
              <a:rPr sz="2400" i="1" spc="-5" dirty="0">
                <a:latin typeface="Corbel"/>
                <a:cs typeface="Corbel"/>
              </a:rPr>
              <a:t>Evaluations</a:t>
            </a:r>
            <a:r>
              <a:rPr sz="2400" i="1" spc="25" dirty="0">
                <a:latin typeface="Corbel"/>
                <a:cs typeface="Corbel"/>
              </a:rPr>
              <a:t> </a:t>
            </a:r>
            <a:r>
              <a:rPr sz="2400" i="1" spc="-5" dirty="0">
                <a:latin typeface="Corbel"/>
                <a:cs typeface="Corbel"/>
              </a:rPr>
              <a:t>plans</a:t>
            </a:r>
            <a:r>
              <a:rPr sz="2400" i="1" spc="10" dirty="0">
                <a:latin typeface="Corbel"/>
                <a:cs typeface="Corbel"/>
              </a:rPr>
              <a:t> </a:t>
            </a:r>
            <a:r>
              <a:rPr sz="2400" i="1" spc="-5" dirty="0">
                <a:latin typeface="Corbel"/>
                <a:cs typeface="Corbel"/>
              </a:rPr>
              <a:t>submitted </a:t>
            </a:r>
            <a:r>
              <a:rPr sz="2400" i="1" dirty="0">
                <a:latin typeface="Corbel"/>
                <a:cs typeface="Corbel"/>
              </a:rPr>
              <a:t> </a:t>
            </a:r>
            <a:r>
              <a:rPr sz="2400" i="1" spc="-5" dirty="0">
                <a:latin typeface="Corbel"/>
                <a:cs typeface="Corbel"/>
              </a:rPr>
              <a:t>outside</a:t>
            </a:r>
            <a:r>
              <a:rPr sz="2400" i="1" dirty="0">
                <a:latin typeface="Corbel"/>
                <a:cs typeface="Corbel"/>
              </a:rPr>
              <a:t> of</a:t>
            </a:r>
            <a:r>
              <a:rPr sz="2400" i="1" spc="-10" dirty="0">
                <a:latin typeface="Corbel"/>
                <a:cs typeface="Corbel"/>
              </a:rPr>
              <a:t> the</a:t>
            </a:r>
            <a:r>
              <a:rPr sz="2400" i="1" dirty="0">
                <a:latin typeface="Corbel"/>
                <a:cs typeface="Corbel"/>
              </a:rPr>
              <a:t> </a:t>
            </a:r>
            <a:r>
              <a:rPr sz="2400" i="1" spc="-5" dirty="0">
                <a:latin typeface="Corbel"/>
                <a:cs typeface="Corbel"/>
              </a:rPr>
              <a:t>system</a:t>
            </a:r>
            <a:r>
              <a:rPr sz="2400" i="1" spc="10" dirty="0">
                <a:latin typeface="Corbel"/>
                <a:cs typeface="Corbel"/>
              </a:rPr>
              <a:t> </a:t>
            </a:r>
            <a:r>
              <a:rPr sz="2400" i="1" spc="-5" dirty="0">
                <a:latin typeface="Corbel"/>
                <a:cs typeface="Corbel"/>
              </a:rPr>
              <a:t>will</a:t>
            </a:r>
            <a:r>
              <a:rPr sz="2400" i="1" spc="15" dirty="0">
                <a:latin typeface="Corbel"/>
                <a:cs typeface="Corbel"/>
              </a:rPr>
              <a:t> </a:t>
            </a:r>
            <a:r>
              <a:rPr sz="2400" i="1" spc="-5" dirty="0">
                <a:latin typeface="Corbel"/>
                <a:cs typeface="Corbel"/>
              </a:rPr>
              <a:t>not</a:t>
            </a:r>
            <a:r>
              <a:rPr sz="2400" i="1" spc="-10" dirty="0">
                <a:latin typeface="Corbel"/>
                <a:cs typeface="Corbel"/>
              </a:rPr>
              <a:t> </a:t>
            </a:r>
            <a:r>
              <a:rPr sz="2400" i="1" spc="-5" dirty="0">
                <a:latin typeface="Corbel"/>
                <a:cs typeface="Corbel"/>
              </a:rPr>
              <a:t>be</a:t>
            </a:r>
            <a:r>
              <a:rPr sz="2400" i="1" spc="5" dirty="0">
                <a:latin typeface="Corbel"/>
                <a:cs typeface="Corbel"/>
              </a:rPr>
              <a:t> </a:t>
            </a:r>
            <a:r>
              <a:rPr sz="2400" i="1" spc="-5" dirty="0">
                <a:latin typeface="Corbel"/>
                <a:cs typeface="Corbel"/>
              </a:rPr>
              <a:t>reviewed</a:t>
            </a:r>
            <a:r>
              <a:rPr sz="2400" spc="-5" dirty="0">
                <a:latin typeface="Corbel"/>
                <a:cs typeface="Corbel"/>
              </a:rPr>
              <a:t>.</a:t>
            </a:r>
            <a:endParaRPr sz="2400" dirty="0">
              <a:latin typeface="Corbel"/>
              <a:cs typeface="Corbel"/>
            </a:endParaRPr>
          </a:p>
          <a:p>
            <a:pPr marL="12700" marR="557530">
              <a:lnSpc>
                <a:spcPts val="2590"/>
              </a:lnSpc>
              <a:spcBef>
                <a:spcPts val="1200"/>
              </a:spcBef>
            </a:pPr>
            <a:r>
              <a:rPr sz="2400" b="1" spc="-5" dirty="0">
                <a:latin typeface="Corbel"/>
                <a:cs typeface="Corbel"/>
              </a:rPr>
              <a:t>Please</a:t>
            </a:r>
            <a:r>
              <a:rPr sz="2400" b="1" spc="-30" dirty="0">
                <a:latin typeface="Corbel"/>
                <a:cs typeface="Corbel"/>
              </a:rPr>
              <a:t> </a:t>
            </a:r>
            <a:r>
              <a:rPr sz="2400" b="1" dirty="0">
                <a:latin typeface="Corbel"/>
                <a:cs typeface="Corbel"/>
              </a:rPr>
              <a:t>see</a:t>
            </a:r>
            <a:r>
              <a:rPr sz="2400" b="1" spc="-25" dirty="0">
                <a:latin typeface="Corbel"/>
                <a:cs typeface="Corbel"/>
              </a:rPr>
              <a:t> </a:t>
            </a:r>
            <a:r>
              <a:rPr sz="2400" b="1" spc="-5" dirty="0">
                <a:latin typeface="Corbel"/>
                <a:cs typeface="Corbel"/>
              </a:rPr>
              <a:t>the</a:t>
            </a:r>
            <a:r>
              <a:rPr sz="2400" b="1" spc="-95" dirty="0">
                <a:latin typeface="Corbel"/>
                <a:cs typeface="Corbel"/>
              </a:rPr>
              <a:t> </a:t>
            </a:r>
            <a:r>
              <a:rPr sz="2400" b="1" spc="-10" dirty="0">
                <a:latin typeface="Corbel"/>
                <a:cs typeface="Corbel"/>
              </a:rPr>
              <a:t>Commission’s</a:t>
            </a:r>
            <a:r>
              <a:rPr sz="2400" b="1" spc="-20" dirty="0">
                <a:latin typeface="Corbel"/>
                <a:cs typeface="Corbel"/>
              </a:rPr>
              <a:t> </a:t>
            </a:r>
            <a:r>
              <a:rPr sz="2400" b="1" dirty="0">
                <a:latin typeface="Corbel"/>
                <a:cs typeface="Corbel"/>
              </a:rPr>
              <a:t>NOFO</a:t>
            </a:r>
            <a:r>
              <a:rPr sz="2400" b="1" spc="10" dirty="0">
                <a:latin typeface="Corbel"/>
                <a:cs typeface="Corbel"/>
              </a:rPr>
              <a:t> </a:t>
            </a:r>
            <a:r>
              <a:rPr sz="2400" b="1" dirty="0">
                <a:latin typeface="Corbel"/>
                <a:cs typeface="Corbel"/>
              </a:rPr>
              <a:t>for</a:t>
            </a:r>
            <a:r>
              <a:rPr sz="2400" b="1" spc="-15" dirty="0">
                <a:latin typeface="Corbel"/>
                <a:cs typeface="Corbel"/>
              </a:rPr>
              <a:t> </a:t>
            </a:r>
            <a:r>
              <a:rPr sz="2400" b="1" spc="-5" dirty="0">
                <a:latin typeface="Corbel"/>
                <a:cs typeface="Corbel"/>
              </a:rPr>
              <a:t>more</a:t>
            </a:r>
            <a:r>
              <a:rPr sz="2400" b="1" dirty="0">
                <a:latin typeface="Corbel"/>
                <a:cs typeface="Corbel"/>
              </a:rPr>
              <a:t> detailed </a:t>
            </a:r>
            <a:r>
              <a:rPr sz="2400" b="1" spc="-480" dirty="0">
                <a:latin typeface="Corbel"/>
                <a:cs typeface="Corbel"/>
              </a:rPr>
              <a:t> </a:t>
            </a:r>
            <a:r>
              <a:rPr sz="2400" b="1" spc="-5" dirty="0">
                <a:latin typeface="Corbel"/>
                <a:cs typeface="Corbel"/>
              </a:rPr>
              <a:t>Evaluation</a:t>
            </a:r>
            <a:r>
              <a:rPr sz="2400" b="1" spc="5" dirty="0">
                <a:latin typeface="Corbel"/>
                <a:cs typeface="Corbel"/>
              </a:rPr>
              <a:t> </a:t>
            </a:r>
            <a:r>
              <a:rPr sz="2400" b="1" spc="-5" dirty="0">
                <a:latin typeface="Corbel"/>
                <a:cs typeface="Corbel"/>
              </a:rPr>
              <a:t>Plan</a:t>
            </a:r>
            <a:r>
              <a:rPr sz="2400" b="1" spc="10" dirty="0">
                <a:latin typeface="Corbel"/>
                <a:cs typeface="Corbel"/>
              </a:rPr>
              <a:t> </a:t>
            </a:r>
            <a:r>
              <a:rPr sz="2400" b="1" dirty="0">
                <a:latin typeface="Corbel"/>
                <a:cs typeface="Corbel"/>
              </a:rPr>
              <a:t>requirements.</a:t>
            </a:r>
            <a:endParaRPr sz="2400" dirty="0">
              <a:latin typeface="Corbel"/>
              <a:cs typeface="Corbel"/>
            </a:endParaRPr>
          </a:p>
        </p:txBody>
      </p:sp>
    </p:spTree>
    <p:extLst>
      <p:ext uri="{BB962C8B-B14F-4D97-AF65-F5344CB8AC3E}">
        <p14:creationId xmlns:p14="http://schemas.microsoft.com/office/powerpoint/2010/main" val="3183071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93550" y="0"/>
            <a:ext cx="4852670" cy="1065530"/>
          </a:xfrm>
          <a:prstGeom prst="rect">
            <a:avLst/>
          </a:prstGeom>
        </p:spPr>
        <p:txBody>
          <a:bodyPr vert="horz" wrap="square" lIns="0" tIns="12700" rIns="0" bIns="0" rtlCol="0">
            <a:spAutoFit/>
          </a:bodyPr>
          <a:lstStyle/>
          <a:p>
            <a:pPr algn="ctr">
              <a:lnSpc>
                <a:spcPct val="100000"/>
              </a:lnSpc>
              <a:spcBef>
                <a:spcPts val="100"/>
              </a:spcBef>
            </a:pPr>
            <a:r>
              <a:rPr sz="3600" spc="-5" dirty="0">
                <a:solidFill>
                  <a:srgbClr val="2B8DAF"/>
                </a:solidFill>
              </a:rPr>
              <a:t>Important to</a:t>
            </a:r>
            <a:r>
              <a:rPr sz="3600" spc="-15" dirty="0">
                <a:solidFill>
                  <a:srgbClr val="2B8DAF"/>
                </a:solidFill>
              </a:rPr>
              <a:t> </a:t>
            </a:r>
            <a:r>
              <a:rPr sz="3600" spc="-5" dirty="0">
                <a:solidFill>
                  <a:srgbClr val="2B8DAF"/>
                </a:solidFill>
              </a:rPr>
              <a:t>your</a:t>
            </a:r>
            <a:r>
              <a:rPr sz="3600" spc="-20" dirty="0">
                <a:solidFill>
                  <a:srgbClr val="2B8DAF"/>
                </a:solidFill>
              </a:rPr>
              <a:t> </a:t>
            </a:r>
            <a:r>
              <a:rPr sz="3600" spc="-5" dirty="0">
                <a:solidFill>
                  <a:srgbClr val="2B8DAF"/>
                </a:solidFill>
              </a:rPr>
              <a:t>Budget</a:t>
            </a:r>
            <a:endParaRPr sz="3600" dirty="0"/>
          </a:p>
          <a:p>
            <a:pPr algn="ctr">
              <a:lnSpc>
                <a:spcPct val="100000"/>
              </a:lnSpc>
              <a:spcBef>
                <a:spcPts val="25"/>
              </a:spcBef>
            </a:pPr>
            <a:r>
              <a:rPr sz="3200" spc="-5" dirty="0">
                <a:solidFill>
                  <a:srgbClr val="000000"/>
                </a:solidFill>
              </a:rPr>
              <a:t>What</a:t>
            </a:r>
            <a:r>
              <a:rPr sz="3200" spc="-20" dirty="0">
                <a:solidFill>
                  <a:srgbClr val="000000"/>
                </a:solidFill>
              </a:rPr>
              <a:t> </a:t>
            </a:r>
            <a:r>
              <a:rPr sz="3200" dirty="0">
                <a:solidFill>
                  <a:srgbClr val="000000"/>
                </a:solidFill>
              </a:rPr>
              <a:t>is</a:t>
            </a:r>
            <a:r>
              <a:rPr sz="3200" spc="-10" dirty="0">
                <a:solidFill>
                  <a:srgbClr val="000000"/>
                </a:solidFill>
              </a:rPr>
              <a:t> </a:t>
            </a:r>
            <a:r>
              <a:rPr sz="3200" dirty="0">
                <a:solidFill>
                  <a:srgbClr val="000000"/>
                </a:solidFill>
              </a:rPr>
              <a:t>a</a:t>
            </a:r>
            <a:r>
              <a:rPr sz="3200" spc="-140" dirty="0">
                <a:solidFill>
                  <a:srgbClr val="000000"/>
                </a:solidFill>
              </a:rPr>
              <a:t> </a:t>
            </a:r>
            <a:r>
              <a:rPr sz="3200" spc="-5" dirty="0">
                <a:solidFill>
                  <a:srgbClr val="000000"/>
                </a:solidFill>
              </a:rPr>
              <a:t>Cost</a:t>
            </a:r>
            <a:r>
              <a:rPr sz="3200" dirty="0">
                <a:solidFill>
                  <a:srgbClr val="000000"/>
                </a:solidFill>
              </a:rPr>
              <a:t> </a:t>
            </a:r>
            <a:r>
              <a:rPr sz="3200" spc="-50" dirty="0">
                <a:solidFill>
                  <a:srgbClr val="000000"/>
                </a:solidFill>
              </a:rPr>
              <a:t>Per</a:t>
            </a:r>
            <a:r>
              <a:rPr sz="3200" spc="-5" dirty="0">
                <a:solidFill>
                  <a:srgbClr val="000000"/>
                </a:solidFill>
              </a:rPr>
              <a:t> MSY?</a:t>
            </a:r>
            <a:endParaRPr sz="3200" dirty="0"/>
          </a:p>
        </p:txBody>
      </p:sp>
      <p:sp>
        <p:nvSpPr>
          <p:cNvPr id="3" name="object 3"/>
          <p:cNvSpPr txBox="1"/>
          <p:nvPr/>
        </p:nvSpPr>
        <p:spPr>
          <a:xfrm>
            <a:off x="228601" y="4718558"/>
            <a:ext cx="8832214" cy="1612900"/>
          </a:xfrm>
          <a:prstGeom prst="rect">
            <a:avLst/>
          </a:prstGeom>
        </p:spPr>
        <p:txBody>
          <a:bodyPr vert="horz" wrap="square" lIns="0" tIns="83185" rIns="0" bIns="0" rtlCol="0">
            <a:spAutoFit/>
          </a:bodyPr>
          <a:lstStyle/>
          <a:p>
            <a:pPr marL="299085" marR="565785" indent="-287020">
              <a:lnSpc>
                <a:spcPct val="80000"/>
              </a:lnSpc>
              <a:spcBef>
                <a:spcPts val="655"/>
              </a:spcBef>
              <a:buClr>
                <a:srgbClr val="8D1414"/>
              </a:buClr>
              <a:buSzPct val="143478"/>
              <a:buChar char="•"/>
              <a:tabLst>
                <a:tab pos="299720" algn="l"/>
              </a:tabLst>
            </a:pPr>
            <a:r>
              <a:rPr sz="2300" spc="-5" dirty="0">
                <a:latin typeface="Corbel" panose="020B0503020204020204" pitchFamily="34" charset="0"/>
                <a:cs typeface="Arial"/>
              </a:rPr>
              <a:t>T</a:t>
            </a:r>
            <a:r>
              <a:rPr sz="2300" dirty="0">
                <a:latin typeface="Corbel" panose="020B0503020204020204" pitchFamily="34" charset="0"/>
                <a:cs typeface="Arial"/>
              </a:rPr>
              <a:t>he</a:t>
            </a:r>
            <a:r>
              <a:rPr sz="2300" spc="-30" dirty="0">
                <a:latin typeface="Corbel" panose="020B0503020204020204" pitchFamily="34" charset="0"/>
                <a:cs typeface="Arial"/>
              </a:rPr>
              <a:t> </a:t>
            </a:r>
            <a:r>
              <a:rPr sz="2300" spc="-5" dirty="0">
                <a:latin typeface="Corbel" panose="020B0503020204020204" pitchFamily="34" charset="0"/>
                <a:cs typeface="Arial"/>
              </a:rPr>
              <a:t>f</a:t>
            </a:r>
            <a:r>
              <a:rPr sz="2300" dirty="0">
                <a:latin typeface="Corbel" panose="020B0503020204020204" pitchFamily="34" charset="0"/>
                <a:cs typeface="Arial"/>
              </a:rPr>
              <a:t>ederal</a:t>
            </a:r>
            <a:r>
              <a:rPr sz="2300" spc="-170" dirty="0">
                <a:latin typeface="Corbel" panose="020B0503020204020204" pitchFamily="34" charset="0"/>
                <a:cs typeface="Arial"/>
              </a:rPr>
              <a:t> </a:t>
            </a:r>
            <a:r>
              <a:rPr sz="2300" spc="-5" dirty="0">
                <a:latin typeface="Corbel" panose="020B0503020204020204" pitchFamily="34" charset="0"/>
                <a:cs typeface="Arial"/>
              </a:rPr>
              <a:t>A</a:t>
            </a:r>
            <a:r>
              <a:rPr sz="2300" dirty="0">
                <a:latin typeface="Corbel" panose="020B0503020204020204" pitchFamily="34" charset="0"/>
                <a:cs typeface="Arial"/>
              </a:rPr>
              <a:t>meriCor</a:t>
            </a:r>
            <a:r>
              <a:rPr sz="2300" spc="-10" dirty="0">
                <a:latin typeface="Corbel" panose="020B0503020204020204" pitchFamily="34" charset="0"/>
                <a:cs typeface="Arial"/>
              </a:rPr>
              <a:t>p</a:t>
            </a:r>
            <a:r>
              <a:rPr sz="2300" dirty="0">
                <a:latin typeface="Corbel" panose="020B0503020204020204" pitchFamily="34" charset="0"/>
                <a:cs typeface="Arial"/>
              </a:rPr>
              <a:t>s</a:t>
            </a:r>
            <a:r>
              <a:rPr sz="2300" spc="-40" dirty="0">
                <a:latin typeface="Corbel" panose="020B0503020204020204" pitchFamily="34" charset="0"/>
                <a:cs typeface="Arial"/>
              </a:rPr>
              <a:t> </a:t>
            </a:r>
            <a:r>
              <a:rPr sz="2300" dirty="0">
                <a:latin typeface="Corbel" panose="020B0503020204020204" pitchFamily="34" charset="0"/>
                <a:cs typeface="Arial"/>
              </a:rPr>
              <a:t>grant</a:t>
            </a:r>
            <a:r>
              <a:rPr sz="2300" spc="-45" dirty="0">
                <a:latin typeface="Corbel" panose="020B0503020204020204" pitchFamily="34" charset="0"/>
                <a:cs typeface="Arial"/>
              </a:rPr>
              <a:t> </a:t>
            </a:r>
            <a:r>
              <a:rPr sz="2300" dirty="0">
                <a:latin typeface="Corbel" panose="020B0503020204020204" pitchFamily="34" charset="0"/>
                <a:cs typeface="Arial"/>
              </a:rPr>
              <a:t>is</a:t>
            </a:r>
            <a:r>
              <a:rPr sz="2300" spc="-5" dirty="0">
                <a:latin typeface="Corbel" panose="020B0503020204020204" pitchFamily="34" charset="0"/>
                <a:cs typeface="Arial"/>
              </a:rPr>
              <a:t> </a:t>
            </a:r>
            <a:r>
              <a:rPr sz="2300" dirty="0">
                <a:latin typeface="Corbel" panose="020B0503020204020204" pitchFamily="34" charset="0"/>
                <a:cs typeface="Arial"/>
              </a:rPr>
              <a:t>ba</a:t>
            </a:r>
            <a:r>
              <a:rPr sz="2300" spc="-5" dirty="0">
                <a:latin typeface="Corbel" panose="020B0503020204020204" pitchFamily="34" charset="0"/>
                <a:cs typeface="Arial"/>
              </a:rPr>
              <a:t>s</a:t>
            </a:r>
            <a:r>
              <a:rPr sz="2300" dirty="0">
                <a:latin typeface="Corbel" panose="020B0503020204020204" pitchFamily="34" charset="0"/>
                <a:cs typeface="Arial"/>
              </a:rPr>
              <a:t>ed</a:t>
            </a:r>
            <a:r>
              <a:rPr sz="2300" spc="-40" dirty="0">
                <a:latin typeface="Corbel" panose="020B0503020204020204" pitchFamily="34" charset="0"/>
                <a:cs typeface="Arial"/>
              </a:rPr>
              <a:t> </a:t>
            </a:r>
            <a:r>
              <a:rPr sz="2300" dirty="0">
                <a:latin typeface="Corbel" panose="020B0503020204020204" pitchFamily="34" charset="0"/>
                <a:cs typeface="Arial"/>
              </a:rPr>
              <a:t>on</a:t>
            </a:r>
            <a:r>
              <a:rPr sz="2300" spc="-15" dirty="0">
                <a:latin typeface="Corbel" panose="020B0503020204020204" pitchFamily="34" charset="0"/>
                <a:cs typeface="Arial"/>
              </a:rPr>
              <a:t> </a:t>
            </a:r>
            <a:r>
              <a:rPr sz="2300" spc="-5" dirty="0">
                <a:latin typeface="Corbel" panose="020B0503020204020204" pitchFamily="34" charset="0"/>
                <a:cs typeface="Arial"/>
              </a:rPr>
              <a:t>t</a:t>
            </a:r>
            <a:r>
              <a:rPr sz="2300" dirty="0">
                <a:latin typeface="Corbel" panose="020B0503020204020204" pitchFamily="34" charset="0"/>
                <a:cs typeface="Arial"/>
              </a:rPr>
              <a:t>he</a:t>
            </a:r>
            <a:r>
              <a:rPr sz="2300" spc="-30" dirty="0">
                <a:latin typeface="Corbel" panose="020B0503020204020204" pitchFamily="34" charset="0"/>
                <a:cs typeface="Arial"/>
              </a:rPr>
              <a:t> </a:t>
            </a:r>
            <a:r>
              <a:rPr sz="2300" dirty="0">
                <a:latin typeface="Corbel" panose="020B0503020204020204" pitchFamily="34" charset="0"/>
                <a:cs typeface="Arial"/>
              </a:rPr>
              <a:t>number</a:t>
            </a:r>
            <a:r>
              <a:rPr sz="2300" spc="-55" dirty="0">
                <a:latin typeface="Corbel" panose="020B0503020204020204" pitchFamily="34" charset="0"/>
                <a:cs typeface="Arial"/>
              </a:rPr>
              <a:t> </a:t>
            </a:r>
            <a:r>
              <a:rPr sz="2300" dirty="0">
                <a:latin typeface="Corbel" panose="020B0503020204020204" pitchFamily="34" charset="0"/>
                <a:cs typeface="Arial"/>
              </a:rPr>
              <a:t>of  </a:t>
            </a:r>
            <a:r>
              <a:rPr sz="2300" spc="-5" dirty="0">
                <a:latin typeface="Corbel" panose="020B0503020204020204" pitchFamily="34" charset="0"/>
                <a:cs typeface="Arial"/>
              </a:rPr>
              <a:t>MSY’s</a:t>
            </a:r>
            <a:r>
              <a:rPr sz="2300" spc="-20" dirty="0">
                <a:latin typeface="Corbel" panose="020B0503020204020204" pitchFamily="34" charset="0"/>
                <a:cs typeface="Arial"/>
              </a:rPr>
              <a:t> </a:t>
            </a:r>
            <a:r>
              <a:rPr sz="2300" dirty="0">
                <a:latin typeface="Corbel" panose="020B0503020204020204" pitchFamily="34" charset="0"/>
                <a:cs typeface="Arial"/>
              </a:rPr>
              <a:t>(or</a:t>
            </a:r>
            <a:r>
              <a:rPr sz="2300" spc="-30" dirty="0">
                <a:latin typeface="Corbel" panose="020B0503020204020204" pitchFamily="34" charset="0"/>
                <a:cs typeface="Arial"/>
              </a:rPr>
              <a:t> </a:t>
            </a:r>
            <a:r>
              <a:rPr sz="2300" spc="-10" dirty="0">
                <a:latin typeface="Corbel" panose="020B0503020204020204" pitchFamily="34" charset="0"/>
                <a:cs typeface="Arial"/>
              </a:rPr>
              <a:t>FTE’s)</a:t>
            </a:r>
            <a:r>
              <a:rPr sz="2300" spc="-15" dirty="0">
                <a:latin typeface="Corbel" panose="020B0503020204020204" pitchFamily="34" charset="0"/>
                <a:cs typeface="Arial"/>
              </a:rPr>
              <a:t> </a:t>
            </a:r>
            <a:r>
              <a:rPr sz="2300" dirty="0">
                <a:latin typeface="Corbel" panose="020B0503020204020204" pitchFamily="34" charset="0"/>
                <a:cs typeface="Arial"/>
              </a:rPr>
              <a:t>multiplied</a:t>
            </a:r>
            <a:r>
              <a:rPr sz="2300" spc="-55" dirty="0">
                <a:latin typeface="Corbel" panose="020B0503020204020204" pitchFamily="34" charset="0"/>
                <a:cs typeface="Arial"/>
              </a:rPr>
              <a:t> </a:t>
            </a:r>
            <a:r>
              <a:rPr sz="2300" dirty="0">
                <a:latin typeface="Corbel" panose="020B0503020204020204" pitchFamily="34" charset="0"/>
                <a:cs typeface="Arial"/>
              </a:rPr>
              <a:t>by</a:t>
            </a:r>
            <a:r>
              <a:rPr sz="2300" spc="-15" dirty="0">
                <a:latin typeface="Corbel" panose="020B0503020204020204" pitchFamily="34" charset="0"/>
                <a:cs typeface="Arial"/>
              </a:rPr>
              <a:t> </a:t>
            </a:r>
            <a:r>
              <a:rPr sz="2300" dirty="0">
                <a:latin typeface="Corbel" panose="020B0503020204020204" pitchFamily="34" charset="0"/>
                <a:cs typeface="Arial"/>
              </a:rPr>
              <a:t>$</a:t>
            </a:r>
            <a:r>
              <a:rPr lang="en-US" sz="2300" dirty="0">
                <a:latin typeface="Corbel" panose="020B0503020204020204" pitchFamily="34" charset="0"/>
                <a:cs typeface="Arial"/>
              </a:rPr>
              <a:t>21,600</a:t>
            </a:r>
            <a:endParaRPr sz="2300" dirty="0">
              <a:latin typeface="Corbel" panose="020B0503020204020204" pitchFamily="34" charset="0"/>
              <a:cs typeface="Arial"/>
            </a:endParaRPr>
          </a:p>
          <a:p>
            <a:pPr marL="286385" marR="5080" indent="-192405">
              <a:lnSpc>
                <a:spcPct val="80000"/>
              </a:lnSpc>
              <a:spcBef>
                <a:spcPts val="900"/>
              </a:spcBef>
              <a:tabLst>
                <a:tab pos="1648460" algn="l"/>
              </a:tabLst>
            </a:pPr>
            <a:r>
              <a:rPr sz="1550" dirty="0">
                <a:solidFill>
                  <a:srgbClr val="8D1414"/>
                </a:solidFill>
                <a:latin typeface="Corbel" panose="020B0503020204020204" pitchFamily="34" charset="0"/>
                <a:cs typeface="Wingdings"/>
              </a:rPr>
              <a:t></a:t>
            </a:r>
            <a:r>
              <a:rPr lang="en-US" sz="1550" spc="325" dirty="0">
                <a:solidFill>
                  <a:srgbClr val="8D1414"/>
                </a:solidFill>
                <a:latin typeface="Corbel" panose="020B0503020204020204" pitchFamily="34" charset="0"/>
                <a:cs typeface="Times New Roman"/>
              </a:rPr>
              <a:t> </a:t>
            </a:r>
            <a:r>
              <a:rPr lang="en-US" sz="2300" spc="-5" dirty="0">
                <a:latin typeface="Corbel" panose="020B0503020204020204" pitchFamily="34" charset="0"/>
                <a:cs typeface="Arial"/>
              </a:rPr>
              <a:t>EXAMPLE</a:t>
            </a:r>
            <a:r>
              <a:rPr sz="2300" spc="-5" dirty="0">
                <a:latin typeface="Corbel" panose="020B0503020204020204" pitchFamily="34" charset="0"/>
                <a:cs typeface="Arial"/>
              </a:rPr>
              <a:t>:	An</a:t>
            </a:r>
            <a:r>
              <a:rPr sz="2300" spc="-15" dirty="0">
                <a:latin typeface="Corbel" panose="020B0503020204020204" pitchFamily="34" charset="0"/>
                <a:cs typeface="Arial"/>
              </a:rPr>
              <a:t> </a:t>
            </a:r>
            <a:r>
              <a:rPr sz="2300" dirty="0">
                <a:latin typeface="Corbel" panose="020B0503020204020204" pitchFamily="34" charset="0"/>
                <a:cs typeface="Arial"/>
              </a:rPr>
              <a:t>applicant</a:t>
            </a:r>
            <a:r>
              <a:rPr sz="2300" spc="-50" dirty="0">
                <a:latin typeface="Corbel" panose="020B0503020204020204" pitchFamily="34" charset="0"/>
                <a:cs typeface="Arial"/>
              </a:rPr>
              <a:t> </a:t>
            </a:r>
            <a:r>
              <a:rPr sz="2300" spc="-5" dirty="0">
                <a:latin typeface="Corbel" panose="020B0503020204020204" pitchFamily="34" charset="0"/>
                <a:cs typeface="Arial"/>
              </a:rPr>
              <a:t>requesting</a:t>
            </a:r>
            <a:r>
              <a:rPr sz="2300" spc="-40" dirty="0">
                <a:latin typeface="Corbel" panose="020B0503020204020204" pitchFamily="34" charset="0"/>
                <a:cs typeface="Arial"/>
              </a:rPr>
              <a:t> </a:t>
            </a:r>
            <a:r>
              <a:rPr lang="en-US" sz="2300" dirty="0">
                <a:latin typeface="Corbel" panose="020B0503020204020204" pitchFamily="34" charset="0"/>
                <a:cs typeface="Arial"/>
              </a:rPr>
              <a:t>1</a:t>
            </a:r>
            <a:r>
              <a:rPr sz="2300" dirty="0">
                <a:latin typeface="Corbel" panose="020B0503020204020204" pitchFamily="34" charset="0"/>
                <a:cs typeface="Arial"/>
              </a:rPr>
              <a:t>0</a:t>
            </a:r>
            <a:r>
              <a:rPr sz="2300" spc="-30" dirty="0">
                <a:latin typeface="Corbel" panose="020B0503020204020204" pitchFamily="34" charset="0"/>
                <a:cs typeface="Arial"/>
              </a:rPr>
              <a:t> </a:t>
            </a:r>
            <a:r>
              <a:rPr sz="2300" dirty="0">
                <a:latin typeface="Corbel" panose="020B0503020204020204" pitchFamily="34" charset="0"/>
                <a:cs typeface="Arial"/>
              </a:rPr>
              <a:t>full-time</a:t>
            </a:r>
            <a:r>
              <a:rPr sz="2300" spc="-40" dirty="0">
                <a:latin typeface="Corbel" panose="020B0503020204020204" pitchFamily="34" charset="0"/>
                <a:cs typeface="Arial"/>
              </a:rPr>
              <a:t> </a:t>
            </a:r>
            <a:r>
              <a:rPr sz="2300" dirty="0">
                <a:latin typeface="Corbel" panose="020B0503020204020204" pitchFamily="34" charset="0"/>
                <a:cs typeface="Arial"/>
              </a:rPr>
              <a:t>members</a:t>
            </a:r>
            <a:r>
              <a:rPr sz="2300" spc="-45" dirty="0">
                <a:latin typeface="Corbel" panose="020B0503020204020204" pitchFamily="34" charset="0"/>
                <a:cs typeface="Arial"/>
              </a:rPr>
              <a:t> </a:t>
            </a:r>
            <a:r>
              <a:rPr sz="2300" dirty="0">
                <a:latin typeface="Corbel" panose="020B0503020204020204" pitchFamily="34" charset="0"/>
                <a:cs typeface="Arial"/>
              </a:rPr>
              <a:t>may </a:t>
            </a:r>
            <a:r>
              <a:rPr sz="2300" spc="-625" dirty="0">
                <a:latin typeface="Corbel" panose="020B0503020204020204" pitchFamily="34" charset="0"/>
                <a:cs typeface="Arial"/>
              </a:rPr>
              <a:t> </a:t>
            </a:r>
            <a:r>
              <a:rPr sz="2300" dirty="0">
                <a:latin typeface="Corbel" panose="020B0503020204020204" pitchFamily="34" charset="0"/>
                <a:cs typeface="Arial"/>
              </a:rPr>
              <a:t>apply </a:t>
            </a:r>
            <a:r>
              <a:rPr sz="2300" spc="-5" dirty="0">
                <a:latin typeface="Corbel" panose="020B0503020204020204" pitchFamily="34" charset="0"/>
                <a:cs typeface="Arial"/>
              </a:rPr>
              <a:t>for </a:t>
            </a:r>
            <a:r>
              <a:rPr sz="2300" dirty="0">
                <a:latin typeface="Corbel" panose="020B0503020204020204" pitchFamily="34" charset="0"/>
                <a:cs typeface="Arial"/>
              </a:rPr>
              <a:t>a maximum of </a:t>
            </a:r>
            <a:r>
              <a:rPr sz="2300" spc="-5" dirty="0">
                <a:latin typeface="Corbel" panose="020B0503020204020204" pitchFamily="34" charset="0"/>
                <a:cs typeface="Arial"/>
              </a:rPr>
              <a:t>$</a:t>
            </a:r>
            <a:r>
              <a:rPr lang="en-US" sz="2300" spc="-5" dirty="0">
                <a:latin typeface="Corbel" panose="020B0503020204020204" pitchFamily="34" charset="0"/>
                <a:cs typeface="Arial"/>
              </a:rPr>
              <a:t>216,000</a:t>
            </a:r>
            <a:r>
              <a:rPr sz="2300" spc="-5" dirty="0">
                <a:latin typeface="Corbel" panose="020B0503020204020204" pitchFamily="34" charset="0"/>
                <a:cs typeface="Arial"/>
              </a:rPr>
              <a:t> </a:t>
            </a:r>
            <a:r>
              <a:rPr sz="2300" dirty="0">
                <a:latin typeface="Corbel" panose="020B0503020204020204" pitchFamily="34" charset="0"/>
                <a:cs typeface="Arial"/>
              </a:rPr>
              <a:t>and a program of 18 full- </a:t>
            </a:r>
            <a:r>
              <a:rPr sz="2300" spc="5" dirty="0">
                <a:latin typeface="Corbel" panose="020B0503020204020204" pitchFamily="34" charset="0"/>
                <a:cs typeface="Arial"/>
              </a:rPr>
              <a:t> </a:t>
            </a:r>
            <a:r>
              <a:rPr sz="2300" dirty="0">
                <a:latin typeface="Corbel" panose="020B0503020204020204" pitchFamily="34" charset="0"/>
                <a:cs typeface="Arial"/>
              </a:rPr>
              <a:t>time</a:t>
            </a:r>
            <a:r>
              <a:rPr sz="2300" spc="-20" dirty="0">
                <a:latin typeface="Corbel" panose="020B0503020204020204" pitchFamily="34" charset="0"/>
                <a:cs typeface="Arial"/>
              </a:rPr>
              <a:t> </a:t>
            </a:r>
            <a:r>
              <a:rPr sz="2300" dirty="0">
                <a:latin typeface="Corbel" panose="020B0503020204020204" pitchFamily="34" charset="0"/>
                <a:cs typeface="Arial"/>
              </a:rPr>
              <a:t>members</a:t>
            </a:r>
            <a:r>
              <a:rPr sz="2300" spc="-15" dirty="0">
                <a:latin typeface="Corbel" panose="020B0503020204020204" pitchFamily="34" charset="0"/>
                <a:cs typeface="Arial"/>
              </a:rPr>
              <a:t> </a:t>
            </a:r>
            <a:r>
              <a:rPr sz="2300" spc="-5" dirty="0">
                <a:latin typeface="Corbel" panose="020B0503020204020204" pitchFamily="34" charset="0"/>
                <a:cs typeface="Arial"/>
              </a:rPr>
              <a:t>may</a:t>
            </a:r>
            <a:r>
              <a:rPr sz="2300" spc="-40" dirty="0">
                <a:latin typeface="Corbel" panose="020B0503020204020204" pitchFamily="34" charset="0"/>
                <a:cs typeface="Arial"/>
              </a:rPr>
              <a:t> </a:t>
            </a:r>
            <a:r>
              <a:rPr sz="2300" dirty="0">
                <a:latin typeface="Corbel" panose="020B0503020204020204" pitchFamily="34" charset="0"/>
                <a:cs typeface="Arial"/>
              </a:rPr>
              <a:t>apply</a:t>
            </a:r>
            <a:r>
              <a:rPr sz="2300" spc="-30" dirty="0">
                <a:latin typeface="Corbel" panose="020B0503020204020204" pitchFamily="34" charset="0"/>
                <a:cs typeface="Arial"/>
              </a:rPr>
              <a:t> </a:t>
            </a:r>
            <a:r>
              <a:rPr sz="2300" spc="-5" dirty="0">
                <a:latin typeface="Corbel" panose="020B0503020204020204" pitchFamily="34" charset="0"/>
                <a:cs typeface="Arial"/>
              </a:rPr>
              <a:t>for</a:t>
            </a:r>
            <a:r>
              <a:rPr sz="2300" spc="-15" dirty="0">
                <a:latin typeface="Corbel" panose="020B0503020204020204" pitchFamily="34" charset="0"/>
                <a:cs typeface="Arial"/>
              </a:rPr>
              <a:t> </a:t>
            </a:r>
            <a:r>
              <a:rPr sz="2300" dirty="0">
                <a:latin typeface="Corbel" panose="020B0503020204020204" pitchFamily="34" charset="0"/>
                <a:cs typeface="Arial"/>
              </a:rPr>
              <a:t>a</a:t>
            </a:r>
            <a:r>
              <a:rPr sz="2300" spc="-15" dirty="0">
                <a:latin typeface="Corbel" panose="020B0503020204020204" pitchFamily="34" charset="0"/>
                <a:cs typeface="Arial"/>
              </a:rPr>
              <a:t> </a:t>
            </a:r>
            <a:r>
              <a:rPr sz="2300" dirty="0">
                <a:latin typeface="Corbel" panose="020B0503020204020204" pitchFamily="34" charset="0"/>
                <a:cs typeface="Arial"/>
              </a:rPr>
              <a:t>maximum</a:t>
            </a:r>
            <a:r>
              <a:rPr sz="2300" spc="-40" dirty="0">
                <a:latin typeface="Corbel" panose="020B0503020204020204" pitchFamily="34" charset="0"/>
                <a:cs typeface="Arial"/>
              </a:rPr>
              <a:t> </a:t>
            </a:r>
            <a:r>
              <a:rPr sz="2300" dirty="0">
                <a:latin typeface="Corbel" panose="020B0503020204020204" pitchFamily="34" charset="0"/>
                <a:cs typeface="Arial"/>
              </a:rPr>
              <a:t>of</a:t>
            </a:r>
            <a:r>
              <a:rPr sz="2300" spc="-5" dirty="0">
                <a:latin typeface="Corbel" panose="020B0503020204020204" pitchFamily="34" charset="0"/>
                <a:cs typeface="Arial"/>
              </a:rPr>
              <a:t> $</a:t>
            </a:r>
            <a:r>
              <a:rPr lang="en-US" sz="2300" spc="-5" dirty="0">
                <a:latin typeface="Corbel" panose="020B0503020204020204" pitchFamily="34" charset="0"/>
                <a:cs typeface="Arial"/>
              </a:rPr>
              <a:t>388,8</a:t>
            </a:r>
            <a:r>
              <a:rPr sz="2300" spc="-5" dirty="0">
                <a:latin typeface="Corbel" panose="020B0503020204020204" pitchFamily="34" charset="0"/>
                <a:cs typeface="Arial"/>
              </a:rPr>
              <a:t>00.</a:t>
            </a:r>
            <a:endParaRPr sz="2300" dirty="0">
              <a:latin typeface="Corbel" panose="020B0503020204020204" pitchFamily="34" charset="0"/>
              <a:cs typeface="Arial"/>
            </a:endParaRPr>
          </a:p>
        </p:txBody>
      </p:sp>
      <p:graphicFrame>
        <p:nvGraphicFramePr>
          <p:cNvPr id="4" name="object 4"/>
          <p:cNvGraphicFramePr>
            <a:graphicFrameLocks noGrp="1"/>
          </p:cNvGraphicFramePr>
          <p:nvPr>
            <p:extLst>
              <p:ext uri="{D42A27DB-BD31-4B8C-83A1-F6EECF244321}">
                <p14:modId xmlns:p14="http://schemas.microsoft.com/office/powerpoint/2010/main" val="1610468047"/>
              </p:ext>
            </p:extLst>
          </p:nvPr>
        </p:nvGraphicFramePr>
        <p:xfrm>
          <a:off x="984250" y="1289050"/>
          <a:ext cx="7467600" cy="3355973"/>
        </p:xfrm>
        <a:graphic>
          <a:graphicData uri="http://schemas.openxmlformats.org/drawingml/2006/table">
            <a:tbl>
              <a:tblPr firstRow="1" bandRow="1">
                <a:tableStyleId>{2D5ABB26-0587-4C30-8999-92F81FD0307C}</a:tableStyleId>
              </a:tblPr>
              <a:tblGrid>
                <a:gridCol w="5492750">
                  <a:extLst>
                    <a:ext uri="{9D8B030D-6E8A-4147-A177-3AD203B41FA5}">
                      <a16:colId xmlns:a16="http://schemas.microsoft.com/office/drawing/2014/main" val="20000"/>
                    </a:ext>
                  </a:extLst>
                </a:gridCol>
                <a:gridCol w="1974850">
                  <a:extLst>
                    <a:ext uri="{9D8B030D-6E8A-4147-A177-3AD203B41FA5}">
                      <a16:colId xmlns:a16="http://schemas.microsoft.com/office/drawing/2014/main" val="20001"/>
                    </a:ext>
                  </a:extLst>
                </a:gridCol>
              </a:tblGrid>
              <a:tr h="610242">
                <a:tc>
                  <a:txBody>
                    <a:bodyPr/>
                    <a:lstStyle/>
                    <a:p>
                      <a:pPr marL="1068070">
                        <a:lnSpc>
                          <a:spcPts val="2295"/>
                        </a:lnSpc>
                      </a:pPr>
                      <a:r>
                        <a:rPr sz="2000" b="1" dirty="0">
                          <a:latin typeface="Arial"/>
                          <a:cs typeface="Arial"/>
                        </a:rPr>
                        <a:t>Grant</a:t>
                      </a:r>
                      <a:r>
                        <a:rPr sz="2000" b="1" spc="-55" dirty="0">
                          <a:latin typeface="Arial"/>
                          <a:cs typeface="Arial"/>
                        </a:rPr>
                        <a:t> </a:t>
                      </a:r>
                      <a:r>
                        <a:rPr sz="2000" b="1" dirty="0">
                          <a:latin typeface="Arial"/>
                          <a:cs typeface="Arial"/>
                        </a:rPr>
                        <a:t>Program</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7E7"/>
                    </a:solidFill>
                  </a:tcPr>
                </a:tc>
                <a:tc>
                  <a:txBody>
                    <a:bodyPr/>
                    <a:lstStyle/>
                    <a:p>
                      <a:pPr marL="973138" indent="-914400" algn="ctr">
                        <a:lnSpc>
                          <a:spcPts val="2295"/>
                        </a:lnSpc>
                      </a:pPr>
                      <a:r>
                        <a:rPr sz="2000" b="1" spc="-5" dirty="0">
                          <a:latin typeface="Arial"/>
                          <a:cs typeface="Arial"/>
                        </a:rPr>
                        <a:t>Maximum</a:t>
                      </a:r>
                      <a:endParaRPr sz="2000" b="1"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7E7"/>
                    </a:solidFill>
                  </a:tcPr>
                </a:tc>
                <a:extLst>
                  <a:ext uri="{0D108BD9-81ED-4DB2-BD59-A6C34878D82A}">
                    <a16:rowId xmlns:a16="http://schemas.microsoft.com/office/drawing/2014/main" val="10000"/>
                  </a:ext>
                </a:extLst>
              </a:tr>
              <a:tr h="765925">
                <a:tc>
                  <a:txBody>
                    <a:bodyPr/>
                    <a:lstStyle/>
                    <a:p>
                      <a:pPr marL="67945">
                        <a:lnSpc>
                          <a:spcPts val="2295"/>
                        </a:lnSpc>
                      </a:pPr>
                      <a:r>
                        <a:rPr sz="2000" spc="-10" dirty="0">
                          <a:latin typeface="Arial"/>
                          <a:cs typeface="Arial"/>
                        </a:rPr>
                        <a:t>Traditional</a:t>
                      </a:r>
                      <a:r>
                        <a:rPr sz="2000" spc="-35" dirty="0">
                          <a:latin typeface="Arial"/>
                          <a:cs typeface="Arial"/>
                        </a:rPr>
                        <a:t> </a:t>
                      </a:r>
                      <a:r>
                        <a:rPr sz="2000" dirty="0">
                          <a:latin typeface="Arial"/>
                          <a:cs typeface="Arial"/>
                        </a:rPr>
                        <a:t>Cost</a:t>
                      </a:r>
                      <a:r>
                        <a:rPr sz="2000" spc="-45" dirty="0">
                          <a:latin typeface="Arial"/>
                          <a:cs typeface="Arial"/>
                        </a:rPr>
                        <a:t> </a:t>
                      </a:r>
                      <a:r>
                        <a:rPr sz="2000" dirty="0">
                          <a:latin typeface="Arial"/>
                          <a:cs typeface="Arial"/>
                        </a:rPr>
                        <a:t>Reimbursement</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7E7"/>
                    </a:solidFill>
                  </a:tcPr>
                </a:tc>
                <a:tc>
                  <a:txBody>
                    <a:bodyPr/>
                    <a:lstStyle/>
                    <a:p>
                      <a:pPr marL="67945" algn="ctr">
                        <a:lnSpc>
                          <a:spcPts val="2295"/>
                        </a:lnSpc>
                      </a:pPr>
                      <a:r>
                        <a:rPr lang="en-US" sz="2000" dirty="0">
                          <a:latin typeface="Arial"/>
                          <a:cs typeface="Arial"/>
                        </a:rPr>
                        <a:t>$21,600</a:t>
                      </a:r>
                      <a:endParaRPr sz="200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7E7"/>
                    </a:solidFill>
                  </a:tcPr>
                </a:tc>
                <a:extLst>
                  <a:ext uri="{0D108BD9-81ED-4DB2-BD59-A6C34878D82A}">
                    <a16:rowId xmlns:a16="http://schemas.microsoft.com/office/drawing/2014/main" val="10001"/>
                  </a:ext>
                </a:extLst>
              </a:tr>
              <a:tr h="616341">
                <a:tc>
                  <a:txBody>
                    <a:bodyPr/>
                    <a:lstStyle/>
                    <a:p>
                      <a:pPr marL="67945">
                        <a:lnSpc>
                          <a:spcPts val="2320"/>
                        </a:lnSpc>
                      </a:pPr>
                      <a:r>
                        <a:rPr sz="2000" dirty="0">
                          <a:latin typeface="Arial"/>
                          <a:cs typeface="Arial"/>
                        </a:rPr>
                        <a:t>Professional</a:t>
                      </a:r>
                      <a:r>
                        <a:rPr sz="2000" spc="-50" dirty="0">
                          <a:latin typeface="Arial"/>
                          <a:cs typeface="Arial"/>
                        </a:rPr>
                        <a:t> </a:t>
                      </a:r>
                      <a:r>
                        <a:rPr sz="2000" dirty="0">
                          <a:latin typeface="Arial"/>
                          <a:cs typeface="Arial"/>
                        </a:rPr>
                        <a:t>Corps</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7E7"/>
                    </a:solidFill>
                  </a:tcPr>
                </a:tc>
                <a:tc>
                  <a:txBody>
                    <a:bodyPr/>
                    <a:lstStyle/>
                    <a:p>
                      <a:pPr marL="67310" algn="ctr">
                        <a:lnSpc>
                          <a:spcPts val="2320"/>
                        </a:lnSpc>
                      </a:pPr>
                      <a:r>
                        <a:rPr sz="2000" dirty="0">
                          <a:latin typeface="Arial"/>
                          <a:cs typeface="Arial"/>
                        </a:rPr>
                        <a:t>Up</a:t>
                      </a:r>
                      <a:r>
                        <a:rPr sz="2000" spc="-35" dirty="0">
                          <a:latin typeface="Arial"/>
                          <a:cs typeface="Arial"/>
                        </a:rPr>
                        <a:t> </a:t>
                      </a:r>
                      <a:r>
                        <a:rPr sz="2000" spc="-5" dirty="0">
                          <a:latin typeface="Arial"/>
                          <a:cs typeface="Arial"/>
                        </a:rPr>
                        <a:t>to</a:t>
                      </a:r>
                      <a:r>
                        <a:rPr sz="2000" spc="-20" dirty="0">
                          <a:latin typeface="Arial"/>
                          <a:cs typeface="Arial"/>
                        </a:rPr>
                        <a:t> </a:t>
                      </a:r>
                      <a:r>
                        <a:rPr sz="2000" dirty="0">
                          <a:latin typeface="Arial"/>
                          <a:cs typeface="Arial"/>
                        </a:rPr>
                        <a:t>$1,000</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7E7"/>
                    </a:solidFill>
                  </a:tcPr>
                </a:tc>
                <a:extLst>
                  <a:ext uri="{0D108BD9-81ED-4DB2-BD59-A6C34878D82A}">
                    <a16:rowId xmlns:a16="http://schemas.microsoft.com/office/drawing/2014/main" val="10002"/>
                  </a:ext>
                </a:extLst>
              </a:tr>
              <a:tr h="597540">
                <a:tc>
                  <a:txBody>
                    <a:bodyPr/>
                    <a:lstStyle/>
                    <a:p>
                      <a:pPr marL="67310" marR="820419">
                        <a:lnSpc>
                          <a:spcPts val="2350"/>
                        </a:lnSpc>
                      </a:pPr>
                      <a:r>
                        <a:rPr sz="2000" dirty="0">
                          <a:latin typeface="Arial"/>
                          <a:cs typeface="Arial"/>
                        </a:rPr>
                        <a:t>Professional</a:t>
                      </a:r>
                      <a:r>
                        <a:rPr sz="2000" spc="-60" dirty="0">
                          <a:latin typeface="Arial"/>
                          <a:cs typeface="Arial"/>
                        </a:rPr>
                        <a:t> </a:t>
                      </a:r>
                      <a:r>
                        <a:rPr sz="2000" dirty="0">
                          <a:latin typeface="Arial"/>
                          <a:cs typeface="Arial"/>
                        </a:rPr>
                        <a:t>Corps</a:t>
                      </a:r>
                      <a:r>
                        <a:rPr sz="2000" spc="-65" dirty="0">
                          <a:latin typeface="Arial"/>
                          <a:cs typeface="Arial"/>
                        </a:rPr>
                        <a:t> </a:t>
                      </a:r>
                      <a:r>
                        <a:rPr sz="2000" spc="-5" dirty="0">
                          <a:latin typeface="Arial"/>
                          <a:cs typeface="Arial"/>
                        </a:rPr>
                        <a:t>Fixed </a:t>
                      </a:r>
                      <a:r>
                        <a:rPr sz="2000" spc="-540" dirty="0">
                          <a:latin typeface="Arial"/>
                          <a:cs typeface="Arial"/>
                        </a:rPr>
                        <a:t> </a:t>
                      </a:r>
                      <a:r>
                        <a:rPr sz="2000" dirty="0">
                          <a:latin typeface="Arial"/>
                          <a:cs typeface="Arial"/>
                        </a:rPr>
                        <a:t>Amount</a:t>
                      </a:r>
                      <a:r>
                        <a:rPr sz="2000" spc="-35" dirty="0">
                          <a:latin typeface="Arial"/>
                          <a:cs typeface="Arial"/>
                        </a:rPr>
                        <a:t> </a:t>
                      </a:r>
                      <a:r>
                        <a:rPr sz="2000" dirty="0">
                          <a:latin typeface="Arial"/>
                          <a:cs typeface="Arial"/>
                        </a:rPr>
                        <a:t>Grants</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7E7"/>
                    </a:solidFill>
                  </a:tcPr>
                </a:tc>
                <a:tc>
                  <a:txBody>
                    <a:bodyPr/>
                    <a:lstStyle/>
                    <a:p>
                      <a:pPr marL="67310" algn="ctr">
                        <a:lnSpc>
                          <a:spcPts val="2295"/>
                        </a:lnSpc>
                      </a:pPr>
                      <a:r>
                        <a:rPr sz="2000" dirty="0">
                          <a:latin typeface="Arial"/>
                          <a:cs typeface="Arial"/>
                        </a:rPr>
                        <a:t>Up</a:t>
                      </a:r>
                      <a:r>
                        <a:rPr sz="2000" spc="-30" dirty="0">
                          <a:latin typeface="Arial"/>
                          <a:cs typeface="Arial"/>
                        </a:rPr>
                        <a:t> </a:t>
                      </a:r>
                      <a:r>
                        <a:rPr sz="2000" spc="-5" dirty="0">
                          <a:latin typeface="Arial"/>
                          <a:cs typeface="Arial"/>
                        </a:rPr>
                        <a:t>to</a:t>
                      </a:r>
                      <a:r>
                        <a:rPr sz="2000" spc="-20" dirty="0">
                          <a:latin typeface="Arial"/>
                          <a:cs typeface="Arial"/>
                        </a:rPr>
                        <a:t> </a:t>
                      </a:r>
                      <a:r>
                        <a:rPr sz="2000" dirty="0">
                          <a:latin typeface="Arial"/>
                          <a:cs typeface="Arial"/>
                        </a:rPr>
                        <a:t>$1,000</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4E7E7"/>
                    </a:solidFill>
                  </a:tcPr>
                </a:tc>
                <a:extLst>
                  <a:ext uri="{0D108BD9-81ED-4DB2-BD59-A6C34878D82A}">
                    <a16:rowId xmlns:a16="http://schemas.microsoft.com/office/drawing/2014/main" val="10003"/>
                  </a:ext>
                </a:extLst>
              </a:tr>
              <a:tr h="765925">
                <a:tc>
                  <a:txBody>
                    <a:bodyPr/>
                    <a:lstStyle/>
                    <a:p>
                      <a:pPr marL="67310">
                        <a:lnSpc>
                          <a:spcPts val="2295"/>
                        </a:lnSpc>
                      </a:pPr>
                      <a:r>
                        <a:rPr sz="2000" dirty="0">
                          <a:latin typeface="Arial"/>
                          <a:cs typeface="Arial"/>
                        </a:rPr>
                        <a:t>Full</a:t>
                      </a:r>
                      <a:r>
                        <a:rPr sz="2000" spc="-5" dirty="0">
                          <a:latin typeface="Arial"/>
                          <a:cs typeface="Arial"/>
                        </a:rPr>
                        <a:t> </a:t>
                      </a:r>
                      <a:r>
                        <a:rPr sz="2000" spc="-10" dirty="0">
                          <a:latin typeface="Arial"/>
                          <a:cs typeface="Arial"/>
                        </a:rPr>
                        <a:t>Cost</a:t>
                      </a:r>
                      <a:r>
                        <a:rPr sz="2000" spc="-60" dirty="0">
                          <a:latin typeface="Arial"/>
                          <a:cs typeface="Arial"/>
                        </a:rPr>
                        <a:t> </a:t>
                      </a:r>
                      <a:r>
                        <a:rPr sz="2000" spc="-5" dirty="0">
                          <a:latin typeface="Arial"/>
                          <a:cs typeface="Arial"/>
                        </a:rPr>
                        <a:t>Fixed</a:t>
                      </a:r>
                      <a:r>
                        <a:rPr sz="2000" spc="-105" dirty="0">
                          <a:latin typeface="Arial"/>
                          <a:cs typeface="Arial"/>
                        </a:rPr>
                        <a:t> </a:t>
                      </a:r>
                      <a:r>
                        <a:rPr sz="2000" spc="-5" dirty="0">
                          <a:latin typeface="Arial"/>
                          <a:cs typeface="Arial"/>
                        </a:rPr>
                        <a:t>Amount</a:t>
                      </a:r>
                      <a:r>
                        <a:rPr sz="2000" spc="-15" dirty="0">
                          <a:latin typeface="Arial"/>
                          <a:cs typeface="Arial"/>
                        </a:rPr>
                        <a:t> </a:t>
                      </a:r>
                      <a:r>
                        <a:rPr sz="2000" dirty="0">
                          <a:latin typeface="Arial"/>
                          <a:cs typeface="Arial"/>
                        </a:rPr>
                        <a:t>Grants</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7CCCC"/>
                    </a:solidFill>
                  </a:tcPr>
                </a:tc>
                <a:tc>
                  <a:txBody>
                    <a:bodyPr/>
                    <a:lstStyle/>
                    <a:p>
                      <a:pPr marL="67310" algn="ctr">
                        <a:lnSpc>
                          <a:spcPts val="2295"/>
                        </a:lnSpc>
                      </a:pPr>
                      <a:r>
                        <a:rPr sz="2000" dirty="0">
                          <a:latin typeface="Arial"/>
                          <a:cs typeface="Arial"/>
                        </a:rPr>
                        <a:t>$</a:t>
                      </a:r>
                      <a:r>
                        <a:rPr lang="en-US" sz="2000" i="1" dirty="0">
                          <a:latin typeface="Arial"/>
                          <a:cs typeface="Arial"/>
                        </a:rPr>
                        <a:t>21,600</a:t>
                      </a:r>
                      <a:endParaRPr sz="200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7CCCC"/>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
            <a:ext cx="8686800" cy="762000"/>
          </a:xfrm>
        </p:spPr>
        <p:txBody>
          <a:bodyPr>
            <a:normAutofit/>
          </a:bodyPr>
          <a:lstStyle/>
          <a:p>
            <a:r>
              <a:rPr lang="en-US" sz="4400" dirty="0">
                <a:solidFill>
                  <a:schemeClr val="bg2">
                    <a:lumMod val="50000"/>
                  </a:schemeClr>
                </a:solidFill>
              </a:rPr>
              <a:t>Terms of Service and Living Allowance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28741066"/>
              </p:ext>
            </p:extLst>
          </p:nvPr>
        </p:nvGraphicFramePr>
        <p:xfrm>
          <a:off x="457201" y="990600"/>
          <a:ext cx="8305799" cy="5334000"/>
        </p:xfrm>
        <a:graphic>
          <a:graphicData uri="http://schemas.openxmlformats.org/drawingml/2006/table">
            <a:tbl>
              <a:tblPr/>
              <a:tblGrid>
                <a:gridCol w="1891567">
                  <a:extLst>
                    <a:ext uri="{9D8B030D-6E8A-4147-A177-3AD203B41FA5}">
                      <a16:colId xmlns:a16="http://schemas.microsoft.com/office/drawing/2014/main" val="3818531350"/>
                    </a:ext>
                  </a:extLst>
                </a:gridCol>
                <a:gridCol w="1361970">
                  <a:extLst>
                    <a:ext uri="{9D8B030D-6E8A-4147-A177-3AD203B41FA5}">
                      <a16:colId xmlns:a16="http://schemas.microsoft.com/office/drawing/2014/main" val="4052536555"/>
                    </a:ext>
                  </a:extLst>
                </a:gridCol>
                <a:gridCol w="1683736">
                  <a:extLst>
                    <a:ext uri="{9D8B030D-6E8A-4147-A177-3AD203B41FA5}">
                      <a16:colId xmlns:a16="http://schemas.microsoft.com/office/drawing/2014/main" val="353255766"/>
                    </a:ext>
                  </a:extLst>
                </a:gridCol>
                <a:gridCol w="1683736">
                  <a:extLst>
                    <a:ext uri="{9D8B030D-6E8A-4147-A177-3AD203B41FA5}">
                      <a16:colId xmlns:a16="http://schemas.microsoft.com/office/drawing/2014/main" val="2569405111"/>
                    </a:ext>
                  </a:extLst>
                </a:gridCol>
                <a:gridCol w="1684790">
                  <a:extLst>
                    <a:ext uri="{9D8B030D-6E8A-4147-A177-3AD203B41FA5}">
                      <a16:colId xmlns:a16="http://schemas.microsoft.com/office/drawing/2014/main" val="1554227120"/>
                    </a:ext>
                  </a:extLst>
                </a:gridCol>
              </a:tblGrid>
              <a:tr h="1189277">
                <a:tc>
                  <a:txBody>
                    <a:bodyPr/>
                    <a:lstStyle/>
                    <a:p>
                      <a:pPr marL="0" marR="255270" algn="ctr">
                        <a:lnSpc>
                          <a:spcPct val="107000"/>
                        </a:lnSpc>
                        <a:spcBef>
                          <a:spcPts val="60"/>
                        </a:spcBef>
                        <a:spcAft>
                          <a:spcPts val="0"/>
                        </a:spcAft>
                      </a:pPr>
                      <a:r>
                        <a:rPr lang="en-US" sz="1800" dirty="0">
                          <a:solidFill>
                            <a:srgbClr val="000000"/>
                          </a:solidFill>
                          <a:effectLst/>
                          <a:latin typeface="Times New Roman" panose="02020603050405020304" pitchFamily="18" charset="0"/>
                          <a:ea typeface="ヒラギノ角ゴ Pro W3"/>
                          <a:cs typeface="Times New Roman" panose="02020603050405020304" pitchFamily="18" charset="0"/>
                        </a:rPr>
                        <a:t>Type of Member Position</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76200" marR="0" algn="ctr">
                        <a:lnSpc>
                          <a:spcPct val="107000"/>
                        </a:lnSpc>
                        <a:spcBef>
                          <a:spcPts val="60"/>
                        </a:spcBef>
                        <a:spcAft>
                          <a:spcPts val="0"/>
                        </a:spcAft>
                      </a:pPr>
                      <a:r>
                        <a:rPr lang="en-US" sz="1800" spc="5" dirty="0">
                          <a:solidFill>
                            <a:srgbClr val="000000"/>
                          </a:solidFill>
                          <a:effectLst/>
                          <a:latin typeface="Times New Roman" panose="02020603050405020304" pitchFamily="18" charset="0"/>
                          <a:ea typeface="ヒラギノ角ゴ Pro W3"/>
                          <a:cs typeface="Times New Roman" panose="02020603050405020304" pitchFamily="18" charset="0"/>
                        </a:rPr>
                        <a:t>M</a:t>
                      </a:r>
                      <a:r>
                        <a:rPr lang="en-US" sz="1800" spc="-5" dirty="0">
                          <a:solidFill>
                            <a:srgbClr val="000000"/>
                          </a:solidFill>
                          <a:effectLst/>
                          <a:latin typeface="Times New Roman" panose="02020603050405020304" pitchFamily="18" charset="0"/>
                          <a:ea typeface="ヒラギノ角ゴ Pro W3"/>
                          <a:cs typeface="Times New Roman" panose="02020603050405020304" pitchFamily="18" charset="0"/>
                        </a:rPr>
                        <a:t>i</a:t>
                      </a:r>
                      <a:r>
                        <a:rPr lang="en-US" sz="1800" dirty="0">
                          <a:solidFill>
                            <a:srgbClr val="000000"/>
                          </a:solidFill>
                          <a:effectLst/>
                          <a:latin typeface="Times New Roman" panose="02020603050405020304" pitchFamily="18" charset="0"/>
                          <a:ea typeface="ヒラギノ角ゴ Pro W3"/>
                          <a:cs typeface="Times New Roman" panose="02020603050405020304" pitchFamily="18" charset="0"/>
                        </a:rPr>
                        <a:t>n. </a:t>
                      </a:r>
                      <a:r>
                        <a:rPr lang="en-US" sz="1800" spc="5" dirty="0">
                          <a:solidFill>
                            <a:srgbClr val="000000"/>
                          </a:solidFill>
                          <a:effectLst/>
                          <a:latin typeface="Times New Roman" panose="02020603050405020304" pitchFamily="18" charset="0"/>
                          <a:ea typeface="ヒラギノ角ゴ Pro W3"/>
                          <a:cs typeface="Times New Roman" panose="02020603050405020304" pitchFamily="18" charset="0"/>
                        </a:rPr>
                        <a:t>#</a:t>
                      </a:r>
                      <a:r>
                        <a:rPr lang="en-US" sz="1800" dirty="0">
                          <a:solidFill>
                            <a:srgbClr val="000000"/>
                          </a:solidFill>
                          <a:effectLst/>
                          <a:latin typeface="Times New Roman" panose="02020603050405020304" pitchFamily="18" charset="0"/>
                          <a:ea typeface="ヒラギノ角ゴ Pro W3"/>
                          <a:cs typeface="Times New Roman" panose="02020603050405020304" pitchFamily="18" charset="0"/>
                        </a:rPr>
                        <a:t> </a:t>
                      </a:r>
                      <a:r>
                        <a:rPr lang="en-US" sz="1800" spc="5" dirty="0">
                          <a:solidFill>
                            <a:srgbClr val="000000"/>
                          </a:solidFill>
                          <a:effectLst/>
                          <a:latin typeface="Times New Roman" panose="02020603050405020304" pitchFamily="18" charset="0"/>
                          <a:ea typeface="ヒラギノ角ゴ Pro W3"/>
                          <a:cs typeface="Times New Roman" panose="02020603050405020304" pitchFamily="18" charset="0"/>
                        </a:rPr>
                        <a:t>o</a:t>
                      </a:r>
                      <a:r>
                        <a:rPr lang="en-US" sz="1800" dirty="0">
                          <a:solidFill>
                            <a:srgbClr val="000000"/>
                          </a:solidFill>
                          <a:effectLst/>
                          <a:latin typeface="Times New Roman" panose="02020603050405020304" pitchFamily="18" charset="0"/>
                          <a:ea typeface="ヒラギノ角ゴ Pro W3"/>
                          <a:cs typeface="Times New Roman" panose="02020603050405020304" pitchFamily="18" charset="0"/>
                        </a:rPr>
                        <a:t>f</a:t>
                      </a:r>
                      <a:r>
                        <a:rPr lang="en-US" sz="1800" spc="-5" dirty="0">
                          <a:solidFill>
                            <a:srgbClr val="000000"/>
                          </a:solidFill>
                          <a:effectLst/>
                          <a:latin typeface="Times New Roman" panose="02020603050405020304" pitchFamily="18" charset="0"/>
                          <a:ea typeface="ヒラギノ角ゴ Pro W3"/>
                          <a:cs typeface="Times New Roman" panose="02020603050405020304" pitchFamily="18" charset="0"/>
                        </a:rPr>
                        <a:t> </a:t>
                      </a:r>
                      <a:r>
                        <a:rPr lang="en-US" sz="1800" dirty="0">
                          <a:solidFill>
                            <a:srgbClr val="000000"/>
                          </a:solidFill>
                          <a:effectLst/>
                          <a:latin typeface="Times New Roman" panose="02020603050405020304" pitchFamily="18" charset="0"/>
                          <a:ea typeface="ヒラギノ角ゴ Pro W3"/>
                          <a:cs typeface="Times New Roman" panose="02020603050405020304" pitchFamily="18" charset="0"/>
                        </a:rPr>
                        <a:t>H</a:t>
                      </a:r>
                      <a:r>
                        <a:rPr lang="en-US" sz="1800" spc="5" dirty="0">
                          <a:solidFill>
                            <a:srgbClr val="000000"/>
                          </a:solidFill>
                          <a:effectLst/>
                          <a:latin typeface="Times New Roman" panose="02020603050405020304" pitchFamily="18" charset="0"/>
                          <a:ea typeface="ヒラギノ角ゴ Pro W3"/>
                          <a:cs typeface="Times New Roman" panose="02020603050405020304" pitchFamily="18" charset="0"/>
                        </a:rPr>
                        <a:t>ou</a:t>
                      </a:r>
                      <a:r>
                        <a:rPr lang="en-US" sz="1800" dirty="0">
                          <a:solidFill>
                            <a:srgbClr val="000000"/>
                          </a:solidFill>
                          <a:effectLst/>
                          <a:latin typeface="Times New Roman" panose="02020603050405020304" pitchFamily="18" charset="0"/>
                          <a:ea typeface="ヒラギノ角ゴ Pro W3"/>
                          <a:cs typeface="Times New Roman" panose="02020603050405020304" pitchFamily="18" charset="0"/>
                        </a:rPr>
                        <a:t>rs</a:t>
                      </a:r>
                    </a:p>
                    <a:p>
                      <a:pPr marL="76200" marR="0" algn="ctr">
                        <a:lnSpc>
                          <a:spcPct val="107000"/>
                        </a:lnSpc>
                        <a:spcBef>
                          <a:spcPts val="60"/>
                        </a:spcBef>
                        <a:spcAft>
                          <a:spcPts val="0"/>
                        </a:spcAft>
                      </a:pPr>
                      <a:r>
                        <a:rPr lang="en-US" sz="1800" dirty="0">
                          <a:solidFill>
                            <a:srgbClr val="000000"/>
                          </a:solidFill>
                          <a:effectLst/>
                          <a:latin typeface="Times New Roman" panose="02020603050405020304" pitchFamily="18" charset="0"/>
                          <a:ea typeface="ヒラギノ角ゴ Pro W3"/>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360680" marR="0" algn="ctr">
                        <a:lnSpc>
                          <a:spcPct val="107000"/>
                        </a:lnSpc>
                        <a:spcBef>
                          <a:spcPts val="60"/>
                        </a:spcBef>
                        <a:spcAft>
                          <a:spcPts val="0"/>
                        </a:spcAft>
                      </a:pPr>
                      <a:r>
                        <a:rPr lang="en-US" sz="1800" spc="5" dirty="0">
                          <a:solidFill>
                            <a:srgbClr val="000000"/>
                          </a:solidFill>
                          <a:effectLst/>
                          <a:latin typeface="Times New Roman" panose="02020603050405020304" pitchFamily="18" charset="0"/>
                          <a:ea typeface="ヒラギノ角ゴ Pro W3"/>
                          <a:cs typeface="Times New Roman" panose="02020603050405020304" pitchFamily="18" charset="0"/>
                        </a:rPr>
                        <a:t>M</a:t>
                      </a:r>
                      <a:r>
                        <a:rPr lang="en-US" sz="1800" dirty="0">
                          <a:solidFill>
                            <a:srgbClr val="000000"/>
                          </a:solidFill>
                          <a:effectLst/>
                          <a:latin typeface="Times New Roman" panose="02020603050405020304" pitchFamily="18" charset="0"/>
                          <a:ea typeface="ヒラギノ角ゴ Pro W3"/>
                          <a:cs typeface="Times New Roman" panose="02020603050405020304" pitchFamily="18" charset="0"/>
                        </a:rPr>
                        <a:t>S</a:t>
                      </a:r>
                      <a:r>
                        <a:rPr lang="en-US" sz="1800" spc="5" dirty="0">
                          <a:solidFill>
                            <a:srgbClr val="000000"/>
                          </a:solidFill>
                          <a:effectLst/>
                          <a:latin typeface="Times New Roman" panose="02020603050405020304" pitchFamily="18" charset="0"/>
                          <a:ea typeface="ヒラギノ角ゴ Pro W3"/>
                          <a:cs typeface="Times New Roman" panose="02020603050405020304" pitchFamily="18" charset="0"/>
                        </a:rPr>
                        <a:t>Y</a:t>
                      </a:r>
                      <a:endParaRPr lang="en-US" sz="1800" dirty="0">
                        <a:solidFill>
                          <a:srgbClr val="000000"/>
                        </a:solidFill>
                        <a:effectLst/>
                        <a:latin typeface="Times New Roman" panose="02020603050405020304" pitchFamily="18" charset="0"/>
                        <a:ea typeface="ヒラギノ角ゴ Pro W3"/>
                        <a:cs typeface="Times New Roman" panose="02020603050405020304" pitchFamily="18" charset="0"/>
                      </a:endParaRPr>
                    </a:p>
                    <a:p>
                      <a:pPr marL="360680" marR="0" algn="ctr">
                        <a:lnSpc>
                          <a:spcPct val="107000"/>
                        </a:lnSpc>
                        <a:spcBef>
                          <a:spcPts val="60"/>
                        </a:spcBef>
                        <a:spcAft>
                          <a:spcPts val="0"/>
                        </a:spcAft>
                      </a:pPr>
                      <a:r>
                        <a:rPr lang="en-US" sz="1800" dirty="0">
                          <a:solidFill>
                            <a:srgbClr val="000000"/>
                          </a:solidFill>
                          <a:effectLst/>
                          <a:latin typeface="Times New Roman" panose="02020603050405020304" pitchFamily="18" charset="0"/>
                          <a:ea typeface="ヒラギノ角ゴ Pro W3"/>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210185" marR="175895" algn="ctr">
                        <a:lnSpc>
                          <a:spcPct val="99000"/>
                        </a:lnSpc>
                        <a:spcBef>
                          <a:spcPts val="60"/>
                        </a:spcBef>
                        <a:spcAft>
                          <a:spcPts val="0"/>
                        </a:spcAft>
                      </a:pPr>
                      <a:r>
                        <a:rPr lang="en-US" sz="1800" spc="5" dirty="0">
                          <a:solidFill>
                            <a:srgbClr val="000000"/>
                          </a:solidFill>
                          <a:effectLst/>
                          <a:latin typeface="Times New Roman" panose="02020603050405020304" pitchFamily="18" charset="0"/>
                          <a:ea typeface="ヒラギノ角ゴ Pro W3"/>
                          <a:cs typeface="Times New Roman" panose="02020603050405020304" pitchFamily="18" charset="0"/>
                        </a:rPr>
                        <a:t>Min</a:t>
                      </a:r>
                      <a:r>
                        <a:rPr lang="en-US" sz="1800" dirty="0">
                          <a:solidFill>
                            <a:srgbClr val="000000"/>
                          </a:solidFill>
                          <a:effectLst/>
                          <a:latin typeface="Times New Roman" panose="02020603050405020304" pitchFamily="18" charset="0"/>
                          <a:ea typeface="ヒラギノ角ゴ Pro W3"/>
                          <a:cs typeface="Times New Roman" panose="02020603050405020304" pitchFamily="18" charset="0"/>
                        </a:rPr>
                        <a:t>.</a:t>
                      </a:r>
                      <a:r>
                        <a:rPr lang="en-US" sz="1800" spc="5" dirty="0">
                          <a:solidFill>
                            <a:srgbClr val="000000"/>
                          </a:solidFill>
                          <a:effectLst/>
                          <a:latin typeface="Times New Roman" panose="02020603050405020304" pitchFamily="18" charset="0"/>
                          <a:ea typeface="ヒラギノ角ゴ Pro W3"/>
                          <a:cs typeface="Times New Roman" panose="02020603050405020304" pitchFamily="18" charset="0"/>
                        </a:rPr>
                        <a:t> </a:t>
                      </a:r>
                      <a:r>
                        <a:rPr lang="en-US" sz="1800" dirty="0">
                          <a:solidFill>
                            <a:srgbClr val="000000"/>
                          </a:solidFill>
                          <a:effectLst/>
                          <a:latin typeface="Times New Roman" panose="02020603050405020304" pitchFamily="18" charset="0"/>
                          <a:ea typeface="ヒラギノ角ゴ Pro W3"/>
                          <a:cs typeface="Times New Roman" panose="02020603050405020304" pitchFamily="18" charset="0"/>
                        </a:rPr>
                        <a:t>To</a:t>
                      </a:r>
                      <a:r>
                        <a:rPr lang="en-US" sz="1800" spc="-5" dirty="0">
                          <a:solidFill>
                            <a:srgbClr val="000000"/>
                          </a:solidFill>
                          <a:effectLst/>
                          <a:latin typeface="Times New Roman" panose="02020603050405020304" pitchFamily="18" charset="0"/>
                          <a:ea typeface="ヒラギノ角ゴ Pro W3"/>
                          <a:cs typeface="Times New Roman" panose="02020603050405020304" pitchFamily="18" charset="0"/>
                        </a:rPr>
                        <a:t>t</a:t>
                      </a:r>
                      <a:r>
                        <a:rPr lang="en-US" sz="1800" dirty="0">
                          <a:solidFill>
                            <a:srgbClr val="000000"/>
                          </a:solidFill>
                          <a:effectLst/>
                          <a:latin typeface="Times New Roman" panose="02020603050405020304" pitchFamily="18" charset="0"/>
                          <a:ea typeface="ヒラギノ角ゴ Pro W3"/>
                          <a:cs typeface="Times New Roman" panose="02020603050405020304" pitchFamily="18" charset="0"/>
                        </a:rPr>
                        <a:t>al </a:t>
                      </a:r>
                      <a:r>
                        <a:rPr lang="en-US" sz="1800" spc="-5" dirty="0">
                          <a:solidFill>
                            <a:srgbClr val="000000"/>
                          </a:solidFill>
                          <a:effectLst/>
                          <a:latin typeface="Times New Roman" panose="02020603050405020304" pitchFamily="18" charset="0"/>
                          <a:ea typeface="ヒラギノ角ゴ Pro W3"/>
                          <a:cs typeface="Times New Roman" panose="02020603050405020304" pitchFamily="18" charset="0"/>
                        </a:rPr>
                        <a:t>L</a:t>
                      </a:r>
                      <a:r>
                        <a:rPr lang="en-US" sz="1800" spc="5" dirty="0">
                          <a:solidFill>
                            <a:srgbClr val="000000"/>
                          </a:solidFill>
                          <a:effectLst/>
                          <a:latin typeface="Times New Roman" panose="02020603050405020304" pitchFamily="18" charset="0"/>
                          <a:ea typeface="ヒラギノ角ゴ Pro W3"/>
                          <a:cs typeface="Times New Roman" panose="02020603050405020304" pitchFamily="18" charset="0"/>
                        </a:rPr>
                        <a:t>i</a:t>
                      </a:r>
                      <a:r>
                        <a:rPr lang="en-US" sz="1800" spc="-5" dirty="0">
                          <a:solidFill>
                            <a:srgbClr val="000000"/>
                          </a:solidFill>
                          <a:effectLst/>
                          <a:latin typeface="Times New Roman" panose="02020603050405020304" pitchFamily="18" charset="0"/>
                          <a:ea typeface="ヒラギノ角ゴ Pro W3"/>
                          <a:cs typeface="Times New Roman" panose="02020603050405020304" pitchFamily="18" charset="0"/>
                        </a:rPr>
                        <a:t>vi</a:t>
                      </a:r>
                      <a:r>
                        <a:rPr lang="en-US" sz="1800" dirty="0">
                          <a:solidFill>
                            <a:srgbClr val="000000"/>
                          </a:solidFill>
                          <a:effectLst/>
                          <a:latin typeface="Times New Roman" panose="02020603050405020304" pitchFamily="18" charset="0"/>
                          <a:ea typeface="ヒラギノ角ゴ Pro W3"/>
                          <a:cs typeface="Times New Roman" panose="02020603050405020304" pitchFamily="18" charset="0"/>
                        </a:rPr>
                        <a:t>n</a:t>
                      </a:r>
                      <a:r>
                        <a:rPr lang="en-US" sz="1800" spc="5" dirty="0">
                          <a:solidFill>
                            <a:srgbClr val="000000"/>
                          </a:solidFill>
                          <a:effectLst/>
                          <a:latin typeface="Times New Roman" panose="02020603050405020304" pitchFamily="18" charset="0"/>
                          <a:ea typeface="ヒラギノ角ゴ Pro W3"/>
                          <a:cs typeface="Times New Roman" panose="02020603050405020304" pitchFamily="18" charset="0"/>
                        </a:rPr>
                        <a:t>g</a:t>
                      </a:r>
                      <a:r>
                        <a:rPr lang="en-US" sz="1800" dirty="0">
                          <a:solidFill>
                            <a:srgbClr val="000000"/>
                          </a:solidFill>
                          <a:effectLst/>
                          <a:latin typeface="Times New Roman" panose="02020603050405020304" pitchFamily="18" charset="0"/>
                          <a:ea typeface="ヒラギノ角ゴ Pro W3"/>
                          <a:cs typeface="Times New Roman" panose="02020603050405020304" pitchFamily="18" charset="0"/>
                        </a:rPr>
                        <a:t> </a:t>
                      </a:r>
                      <a:r>
                        <a:rPr lang="en-US" sz="1800" spc="5" dirty="0">
                          <a:solidFill>
                            <a:srgbClr val="000000"/>
                          </a:solidFill>
                          <a:effectLst/>
                          <a:latin typeface="Times New Roman" panose="02020603050405020304" pitchFamily="18" charset="0"/>
                          <a:ea typeface="ヒラギノ角ゴ Pro W3"/>
                          <a:cs typeface="Times New Roman" panose="02020603050405020304" pitchFamily="18" charset="0"/>
                        </a:rPr>
                        <a:t>A</a:t>
                      </a:r>
                      <a:r>
                        <a:rPr lang="en-US" sz="1800" dirty="0">
                          <a:solidFill>
                            <a:srgbClr val="000000"/>
                          </a:solidFill>
                          <a:effectLst/>
                          <a:latin typeface="Times New Roman" panose="02020603050405020304" pitchFamily="18" charset="0"/>
                          <a:ea typeface="ヒラギノ角ゴ Pro W3"/>
                          <a:cs typeface="Times New Roman" panose="02020603050405020304" pitchFamily="18" charset="0"/>
                        </a:rPr>
                        <a:t>llowan</a:t>
                      </a:r>
                      <a:r>
                        <a:rPr lang="en-US" sz="1800" spc="5" dirty="0">
                          <a:solidFill>
                            <a:srgbClr val="000000"/>
                          </a:solidFill>
                          <a:effectLst/>
                          <a:latin typeface="Times New Roman" panose="02020603050405020304" pitchFamily="18" charset="0"/>
                          <a:ea typeface="ヒラギノ角ゴ Pro W3"/>
                          <a:cs typeface="Times New Roman" panose="02020603050405020304" pitchFamily="18" charset="0"/>
                        </a:rPr>
                        <a:t>c</a:t>
                      </a:r>
                      <a:r>
                        <a:rPr lang="en-US" sz="1800" dirty="0">
                          <a:solidFill>
                            <a:srgbClr val="000000"/>
                          </a:solidFill>
                          <a:effectLst/>
                          <a:latin typeface="Times New Roman" panose="02020603050405020304" pitchFamily="18" charset="0"/>
                          <a:ea typeface="ヒラギノ角ゴ Pro W3"/>
                          <a:cs typeface="Times New Roman" panose="02020603050405020304" pitchFamily="18" charset="0"/>
                        </a:rPr>
                        <a:t>e</a:t>
                      </a:r>
                    </a:p>
                    <a:p>
                      <a:pPr marL="210185" marR="175895" algn="ctr">
                        <a:lnSpc>
                          <a:spcPct val="99000"/>
                        </a:lnSpc>
                        <a:spcBef>
                          <a:spcPts val="60"/>
                        </a:spcBef>
                        <a:spcAft>
                          <a:spcPts val="0"/>
                        </a:spcAft>
                      </a:pPr>
                      <a:r>
                        <a:rPr lang="en-US" sz="1800" dirty="0">
                          <a:solidFill>
                            <a:srgbClr val="000000"/>
                          </a:solidFill>
                          <a:effectLst/>
                          <a:latin typeface="Times New Roman" panose="02020603050405020304" pitchFamily="18" charset="0"/>
                          <a:ea typeface="ヒラギノ角ゴ Pro W3"/>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217805" marR="182880" algn="ctr">
                        <a:lnSpc>
                          <a:spcPct val="99000"/>
                        </a:lnSpc>
                        <a:spcBef>
                          <a:spcPts val="60"/>
                        </a:spcBef>
                        <a:spcAft>
                          <a:spcPts val="0"/>
                        </a:spcAft>
                      </a:pPr>
                      <a:r>
                        <a:rPr lang="en-US" sz="1800" spc="5" dirty="0">
                          <a:solidFill>
                            <a:srgbClr val="000000"/>
                          </a:solidFill>
                          <a:effectLst/>
                          <a:latin typeface="Times New Roman" panose="02020603050405020304" pitchFamily="18" charset="0"/>
                          <a:ea typeface="ヒラギノ角ゴ Pro W3"/>
                          <a:cs typeface="Times New Roman" panose="02020603050405020304" pitchFamily="18" charset="0"/>
                        </a:rPr>
                        <a:t>M</a:t>
                      </a:r>
                      <a:r>
                        <a:rPr lang="en-US" sz="1800" spc="-5" dirty="0">
                          <a:solidFill>
                            <a:srgbClr val="000000"/>
                          </a:solidFill>
                          <a:effectLst/>
                          <a:latin typeface="Times New Roman" panose="02020603050405020304" pitchFamily="18" charset="0"/>
                          <a:ea typeface="ヒラギノ角ゴ Pro W3"/>
                          <a:cs typeface="Times New Roman" panose="02020603050405020304" pitchFamily="18" charset="0"/>
                        </a:rPr>
                        <a:t>ax.</a:t>
                      </a:r>
                      <a:r>
                        <a:rPr lang="en-US" sz="1800" dirty="0">
                          <a:solidFill>
                            <a:srgbClr val="000000"/>
                          </a:solidFill>
                          <a:effectLst/>
                          <a:latin typeface="Times New Roman" panose="02020603050405020304" pitchFamily="18" charset="0"/>
                          <a:ea typeface="ヒラギノ角ゴ Pro W3"/>
                          <a:cs typeface="Times New Roman" panose="02020603050405020304" pitchFamily="18" charset="0"/>
                        </a:rPr>
                        <a:t> </a:t>
                      </a:r>
                      <a:r>
                        <a:rPr lang="en-US" sz="1800" spc="-5" dirty="0">
                          <a:solidFill>
                            <a:srgbClr val="000000"/>
                          </a:solidFill>
                          <a:effectLst/>
                          <a:latin typeface="Times New Roman" panose="02020603050405020304" pitchFamily="18" charset="0"/>
                          <a:ea typeface="ヒラギノ角ゴ Pro W3"/>
                          <a:cs typeface="Times New Roman" panose="02020603050405020304" pitchFamily="18" charset="0"/>
                        </a:rPr>
                        <a:t>L</a:t>
                      </a:r>
                      <a:r>
                        <a:rPr lang="en-US" sz="1800" spc="5" dirty="0">
                          <a:solidFill>
                            <a:srgbClr val="000000"/>
                          </a:solidFill>
                          <a:effectLst/>
                          <a:latin typeface="Times New Roman" panose="02020603050405020304" pitchFamily="18" charset="0"/>
                          <a:ea typeface="ヒラギノ角ゴ Pro W3"/>
                          <a:cs typeface="Times New Roman" panose="02020603050405020304" pitchFamily="18" charset="0"/>
                        </a:rPr>
                        <a:t>i</a:t>
                      </a:r>
                      <a:r>
                        <a:rPr lang="en-US" sz="1800" spc="-5" dirty="0">
                          <a:solidFill>
                            <a:srgbClr val="000000"/>
                          </a:solidFill>
                          <a:effectLst/>
                          <a:latin typeface="Times New Roman" panose="02020603050405020304" pitchFamily="18" charset="0"/>
                          <a:ea typeface="ヒラギノ角ゴ Pro W3"/>
                          <a:cs typeface="Times New Roman" panose="02020603050405020304" pitchFamily="18" charset="0"/>
                        </a:rPr>
                        <a:t>vi</a:t>
                      </a:r>
                      <a:r>
                        <a:rPr lang="en-US" sz="1800" dirty="0">
                          <a:solidFill>
                            <a:srgbClr val="000000"/>
                          </a:solidFill>
                          <a:effectLst/>
                          <a:latin typeface="Times New Roman" panose="02020603050405020304" pitchFamily="18" charset="0"/>
                          <a:ea typeface="ヒラギノ角ゴ Pro W3"/>
                          <a:cs typeface="Times New Roman" panose="02020603050405020304" pitchFamily="18" charset="0"/>
                        </a:rPr>
                        <a:t>n</a:t>
                      </a:r>
                      <a:r>
                        <a:rPr lang="en-US" sz="1800" spc="5" dirty="0">
                          <a:solidFill>
                            <a:srgbClr val="000000"/>
                          </a:solidFill>
                          <a:effectLst/>
                          <a:latin typeface="Times New Roman" panose="02020603050405020304" pitchFamily="18" charset="0"/>
                          <a:ea typeface="ヒラギノ角ゴ Pro W3"/>
                          <a:cs typeface="Times New Roman" panose="02020603050405020304" pitchFamily="18" charset="0"/>
                        </a:rPr>
                        <a:t>g</a:t>
                      </a:r>
                      <a:r>
                        <a:rPr lang="en-US" sz="1800" dirty="0">
                          <a:solidFill>
                            <a:srgbClr val="000000"/>
                          </a:solidFill>
                          <a:effectLst/>
                          <a:latin typeface="Times New Roman" panose="02020603050405020304" pitchFamily="18" charset="0"/>
                          <a:ea typeface="ヒラギノ角ゴ Pro W3"/>
                          <a:cs typeface="Times New Roman" panose="02020603050405020304" pitchFamily="18" charset="0"/>
                        </a:rPr>
                        <a:t> </a:t>
                      </a:r>
                      <a:r>
                        <a:rPr lang="en-US" sz="1800" spc="5" dirty="0">
                          <a:solidFill>
                            <a:srgbClr val="000000"/>
                          </a:solidFill>
                          <a:effectLst/>
                          <a:latin typeface="Times New Roman" panose="02020603050405020304" pitchFamily="18" charset="0"/>
                          <a:ea typeface="ヒラギノ角ゴ Pro W3"/>
                          <a:cs typeface="Times New Roman" panose="02020603050405020304" pitchFamily="18" charset="0"/>
                        </a:rPr>
                        <a:t>A</a:t>
                      </a:r>
                      <a:r>
                        <a:rPr lang="en-US" sz="1800" dirty="0">
                          <a:solidFill>
                            <a:srgbClr val="000000"/>
                          </a:solidFill>
                          <a:effectLst/>
                          <a:latin typeface="Times New Roman" panose="02020603050405020304" pitchFamily="18" charset="0"/>
                          <a:ea typeface="ヒラギノ角ゴ Pro W3"/>
                          <a:cs typeface="Times New Roman" panose="02020603050405020304" pitchFamily="18" charset="0"/>
                        </a:rPr>
                        <a:t>llowan</a:t>
                      </a:r>
                      <a:r>
                        <a:rPr lang="en-US" sz="1800" spc="5" dirty="0">
                          <a:solidFill>
                            <a:srgbClr val="000000"/>
                          </a:solidFill>
                          <a:effectLst/>
                          <a:latin typeface="Times New Roman" panose="02020603050405020304" pitchFamily="18" charset="0"/>
                          <a:ea typeface="ヒラギノ角ゴ Pro W3"/>
                          <a:cs typeface="Times New Roman" panose="02020603050405020304" pitchFamily="18" charset="0"/>
                        </a:rPr>
                        <a:t>c</a:t>
                      </a:r>
                      <a:r>
                        <a:rPr lang="en-US" sz="1800" dirty="0">
                          <a:solidFill>
                            <a:srgbClr val="000000"/>
                          </a:solidFill>
                          <a:effectLst/>
                          <a:latin typeface="Times New Roman" panose="02020603050405020304" pitchFamily="18" charset="0"/>
                          <a:ea typeface="ヒラギノ角ゴ Pro W3"/>
                          <a:cs typeface="Times New Roman" panose="02020603050405020304" pitchFamily="18" charset="0"/>
                        </a:rPr>
                        <a:t>e</a:t>
                      </a:r>
                    </a:p>
                    <a:p>
                      <a:pPr marL="217805" marR="182880" algn="ctr">
                        <a:lnSpc>
                          <a:spcPct val="99000"/>
                        </a:lnSpc>
                        <a:spcBef>
                          <a:spcPts val="60"/>
                        </a:spcBef>
                        <a:spcAft>
                          <a:spcPts val="0"/>
                        </a:spcAft>
                      </a:pPr>
                      <a:r>
                        <a:rPr lang="en-US" sz="1800" dirty="0">
                          <a:solidFill>
                            <a:srgbClr val="000000"/>
                          </a:solidFill>
                          <a:effectLst/>
                          <a:latin typeface="Times New Roman" panose="02020603050405020304" pitchFamily="18" charset="0"/>
                          <a:ea typeface="ヒラギノ角ゴ Pro W3"/>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326370460"/>
                  </a:ext>
                </a:extLst>
              </a:tr>
              <a:tr h="601510">
                <a:tc>
                  <a:txBody>
                    <a:bodyPr/>
                    <a:lstStyle/>
                    <a:p>
                      <a:pPr marL="68580" marR="0">
                        <a:lnSpc>
                          <a:spcPct val="99000"/>
                        </a:lnSpc>
                        <a:spcBef>
                          <a:spcPts val="60"/>
                        </a:spcBef>
                        <a:spcAft>
                          <a:spcPts val="0"/>
                        </a:spcAft>
                      </a:pPr>
                      <a:r>
                        <a:rPr lang="en-US" sz="1800" spc="-20" dirty="0">
                          <a:solidFill>
                            <a:srgbClr val="000000"/>
                          </a:solidFill>
                          <a:effectLst/>
                          <a:latin typeface="Times New Roman" panose="02020603050405020304" pitchFamily="18" charset="0"/>
                          <a:ea typeface="ヒラギノ角ゴ Pro W3"/>
                          <a:cs typeface="Times New Roman" panose="02020603050405020304" pitchFamily="18" charset="0"/>
                        </a:rPr>
                        <a:t>F</a:t>
                      </a:r>
                      <a:r>
                        <a:rPr lang="en-US" sz="1800" spc="10" dirty="0">
                          <a:solidFill>
                            <a:srgbClr val="000000"/>
                          </a:solidFill>
                          <a:effectLst/>
                          <a:latin typeface="Times New Roman" panose="02020603050405020304" pitchFamily="18" charset="0"/>
                          <a:ea typeface="ヒラギノ角ゴ Pro W3"/>
                          <a:cs typeface="Times New Roman" panose="02020603050405020304" pitchFamily="18" charset="0"/>
                        </a:rPr>
                        <a:t>u</a:t>
                      </a:r>
                      <a:r>
                        <a:rPr lang="en-US" sz="1800" spc="5" dirty="0">
                          <a:solidFill>
                            <a:srgbClr val="000000"/>
                          </a:solidFill>
                          <a:effectLst/>
                          <a:latin typeface="Times New Roman" panose="02020603050405020304" pitchFamily="18" charset="0"/>
                          <a:ea typeface="ヒラギノ角ゴ Pro W3"/>
                          <a:cs typeface="Times New Roman" panose="02020603050405020304" pitchFamily="18" charset="0"/>
                        </a:rPr>
                        <a:t>l</a:t>
                      </a:r>
                      <a:r>
                        <a:rPr lang="en-US" sz="1800" dirty="0">
                          <a:solidFill>
                            <a:srgbClr val="000000"/>
                          </a:solidFill>
                          <a:effectLst/>
                          <a:latin typeface="Times New Roman" panose="02020603050405020304" pitchFamily="18" charset="0"/>
                          <a:ea typeface="ヒラギノ角ゴ Pro W3"/>
                          <a:cs typeface="Times New Roman" panose="02020603050405020304" pitchFamily="18" charset="0"/>
                        </a:rPr>
                        <a:t>l</a:t>
                      </a:r>
                      <a:r>
                        <a:rPr lang="en-US" sz="1800" spc="-5" dirty="0">
                          <a:solidFill>
                            <a:srgbClr val="000000"/>
                          </a:solidFill>
                          <a:effectLst/>
                          <a:latin typeface="Times New Roman" panose="02020603050405020304" pitchFamily="18" charset="0"/>
                          <a:ea typeface="ヒラギノ角ゴ Pro W3"/>
                          <a:cs typeface="Times New Roman" panose="02020603050405020304" pitchFamily="18" charset="0"/>
                        </a:rPr>
                        <a:t>-t</a:t>
                      </a:r>
                      <a:r>
                        <a:rPr lang="en-US" sz="1800" spc="10" dirty="0">
                          <a:solidFill>
                            <a:srgbClr val="000000"/>
                          </a:solidFill>
                          <a:effectLst/>
                          <a:latin typeface="Times New Roman" panose="02020603050405020304" pitchFamily="18" charset="0"/>
                          <a:ea typeface="ヒラギノ角ゴ Pro W3"/>
                          <a:cs typeface="Times New Roman" panose="02020603050405020304" pitchFamily="18" charset="0"/>
                        </a:rPr>
                        <a:t>i</a:t>
                      </a:r>
                      <a:r>
                        <a:rPr lang="en-US" sz="1800" spc="-10" dirty="0">
                          <a:solidFill>
                            <a:srgbClr val="000000"/>
                          </a:solidFill>
                          <a:effectLst/>
                          <a:latin typeface="Times New Roman" panose="02020603050405020304" pitchFamily="18" charset="0"/>
                          <a:ea typeface="ヒラギノ角ゴ Pro W3"/>
                          <a:cs typeface="Times New Roman" panose="02020603050405020304" pitchFamily="18" charset="0"/>
                        </a:rPr>
                        <a:t>m</a:t>
                      </a:r>
                      <a:r>
                        <a:rPr lang="en-US" sz="1800" dirty="0">
                          <a:solidFill>
                            <a:srgbClr val="000000"/>
                          </a:solidFill>
                          <a:effectLst/>
                          <a:latin typeface="Times New Roman" panose="02020603050405020304" pitchFamily="18" charset="0"/>
                          <a:ea typeface="ヒラギノ角ゴ Pro W3"/>
                          <a:cs typeface="Times New Roman" panose="02020603050405020304" pitchFamily="18" charset="0"/>
                        </a:rPr>
                        <a:t>e</a:t>
                      </a:r>
                    </a:p>
                    <a:p>
                      <a:pPr marL="68580" marR="0">
                        <a:lnSpc>
                          <a:spcPct val="99000"/>
                        </a:lnSpc>
                        <a:spcBef>
                          <a:spcPts val="60"/>
                        </a:spcBef>
                        <a:spcAft>
                          <a:spcPts val="0"/>
                        </a:spcAft>
                      </a:pPr>
                      <a:r>
                        <a:rPr lang="en-US" sz="1800" dirty="0">
                          <a:solidFill>
                            <a:srgbClr val="000000"/>
                          </a:solidFill>
                          <a:effectLst/>
                          <a:latin typeface="Times New Roman" panose="02020603050405020304" pitchFamily="18" charset="0"/>
                          <a:ea typeface="ヒラギノ角ゴ Pro W3"/>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0">
                        <a:lnSpc>
                          <a:spcPct val="99000"/>
                        </a:lnSpc>
                        <a:spcBef>
                          <a:spcPts val="60"/>
                        </a:spcBef>
                        <a:spcAft>
                          <a:spcPts val="0"/>
                        </a:spcAft>
                      </a:pPr>
                      <a:r>
                        <a:rPr lang="en-US" sz="1800" dirty="0">
                          <a:solidFill>
                            <a:srgbClr val="000000"/>
                          </a:solidFill>
                          <a:effectLst/>
                          <a:latin typeface="Times New Roman" panose="02020603050405020304" pitchFamily="18" charset="0"/>
                          <a:ea typeface="ヒラギノ角ゴ Pro W3"/>
                          <a:cs typeface="Times New Roman" panose="02020603050405020304" pitchFamily="18" charset="0"/>
                        </a:rPr>
                        <a:t>1</a:t>
                      </a:r>
                      <a:r>
                        <a:rPr lang="en-US" sz="1800" spc="5" dirty="0">
                          <a:solidFill>
                            <a:srgbClr val="000000"/>
                          </a:solidFill>
                          <a:effectLst/>
                          <a:latin typeface="Times New Roman" panose="02020603050405020304" pitchFamily="18" charset="0"/>
                          <a:ea typeface="ヒラギノ角ゴ Pro W3"/>
                          <a:cs typeface="Times New Roman" panose="02020603050405020304" pitchFamily="18" charset="0"/>
                        </a:rPr>
                        <a:t>7</a:t>
                      </a:r>
                      <a:r>
                        <a:rPr lang="en-US" sz="1800" dirty="0">
                          <a:solidFill>
                            <a:srgbClr val="000000"/>
                          </a:solidFill>
                          <a:effectLst/>
                          <a:latin typeface="Times New Roman" panose="02020603050405020304" pitchFamily="18" charset="0"/>
                          <a:ea typeface="ヒラギノ角ゴ Pro W3"/>
                          <a:cs typeface="Times New Roman" panose="02020603050405020304" pitchFamily="18" charset="0"/>
                        </a:rPr>
                        <a:t>0</a:t>
                      </a:r>
                      <a:r>
                        <a:rPr lang="en-US" sz="1800" spc="5" dirty="0">
                          <a:solidFill>
                            <a:srgbClr val="000000"/>
                          </a:solidFill>
                          <a:effectLst/>
                          <a:latin typeface="Times New Roman" panose="02020603050405020304" pitchFamily="18" charset="0"/>
                          <a:ea typeface="ヒラギノ角ゴ Pro W3"/>
                          <a:cs typeface="Times New Roman" panose="02020603050405020304" pitchFamily="18" charset="0"/>
                        </a:rPr>
                        <a:t>0</a:t>
                      </a:r>
                      <a:endParaRPr lang="en-US" sz="1800" dirty="0">
                        <a:solidFill>
                          <a:srgbClr val="000000"/>
                        </a:solidFill>
                        <a:effectLst/>
                        <a:latin typeface="Times New Roman" panose="02020603050405020304" pitchFamily="18" charset="0"/>
                        <a:ea typeface="ヒラギノ角ゴ Pro W3"/>
                        <a:cs typeface="Times New Roman" panose="02020603050405020304" pitchFamily="18" charset="0"/>
                      </a:endParaRPr>
                    </a:p>
                    <a:p>
                      <a:pPr marL="68580" marR="0">
                        <a:lnSpc>
                          <a:spcPct val="99000"/>
                        </a:lnSpc>
                        <a:spcBef>
                          <a:spcPts val="60"/>
                        </a:spcBef>
                        <a:spcAft>
                          <a:spcPts val="0"/>
                        </a:spcAft>
                      </a:pPr>
                      <a:r>
                        <a:rPr lang="en-US" sz="1800" dirty="0">
                          <a:solidFill>
                            <a:srgbClr val="000000"/>
                          </a:solidFill>
                          <a:effectLst/>
                          <a:latin typeface="Times New Roman" panose="02020603050405020304" pitchFamily="18" charset="0"/>
                          <a:ea typeface="ヒラギノ角ゴ Pro W3"/>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0">
                        <a:lnSpc>
                          <a:spcPct val="99000"/>
                        </a:lnSpc>
                        <a:spcBef>
                          <a:spcPts val="60"/>
                        </a:spcBef>
                        <a:spcAft>
                          <a:spcPts val="0"/>
                        </a:spcAft>
                      </a:pPr>
                      <a:r>
                        <a:rPr lang="en-US" sz="1800">
                          <a:solidFill>
                            <a:srgbClr val="000000"/>
                          </a:solidFill>
                          <a:effectLst/>
                          <a:latin typeface="Times New Roman" panose="02020603050405020304" pitchFamily="18" charset="0"/>
                          <a:ea typeface="ヒラギノ角ゴ Pro W3"/>
                          <a:cs typeface="Times New Roman" panose="02020603050405020304" pitchFamily="18" charset="0"/>
                        </a:rPr>
                        <a:t>1.</a:t>
                      </a:r>
                      <a:r>
                        <a:rPr lang="en-US" sz="1800" spc="5">
                          <a:solidFill>
                            <a:srgbClr val="000000"/>
                          </a:solidFill>
                          <a:effectLst/>
                          <a:latin typeface="Times New Roman" panose="02020603050405020304" pitchFamily="18" charset="0"/>
                          <a:ea typeface="ヒラギノ角ゴ Pro W3"/>
                          <a:cs typeface="Times New Roman" panose="02020603050405020304" pitchFamily="18" charset="0"/>
                        </a:rPr>
                        <a:t>00</a:t>
                      </a:r>
                      <a:r>
                        <a:rPr lang="en-US" sz="1800">
                          <a:solidFill>
                            <a:srgbClr val="000000"/>
                          </a:solidFill>
                          <a:effectLst/>
                          <a:latin typeface="Times New Roman" panose="02020603050405020304" pitchFamily="18" charset="0"/>
                          <a:ea typeface="ヒラギノ角ゴ Pro W3"/>
                          <a:cs typeface="Times New Roman" panose="02020603050405020304" pitchFamily="18" charset="0"/>
                        </a:rPr>
                        <a:t>0</a:t>
                      </a:r>
                    </a:p>
                    <a:p>
                      <a:pPr marL="68580" marR="0">
                        <a:lnSpc>
                          <a:spcPct val="99000"/>
                        </a:lnSpc>
                        <a:spcBef>
                          <a:spcPts val="60"/>
                        </a:spcBef>
                        <a:spcAft>
                          <a:spcPts val="0"/>
                        </a:spcAft>
                      </a:pPr>
                      <a:r>
                        <a:rPr lang="en-US" sz="1800">
                          <a:solidFill>
                            <a:srgbClr val="000000"/>
                          </a:solidFill>
                          <a:effectLst/>
                          <a:latin typeface="Times New Roman" panose="02020603050405020304" pitchFamily="18" charset="0"/>
                          <a:ea typeface="ヒラギノ角ゴ Pro W3"/>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0">
                        <a:lnSpc>
                          <a:spcPct val="99000"/>
                        </a:lnSpc>
                        <a:spcBef>
                          <a:spcPts val="60"/>
                        </a:spcBef>
                        <a:spcAft>
                          <a:spcPts val="0"/>
                        </a:spcAft>
                      </a:pPr>
                      <a:r>
                        <a:rPr lang="en-US" sz="1800">
                          <a:solidFill>
                            <a:srgbClr val="000000"/>
                          </a:solidFill>
                          <a:effectLst/>
                          <a:latin typeface="Times New Roman" panose="02020603050405020304" pitchFamily="18" charset="0"/>
                          <a:ea typeface="ヒラギノ角ゴ Pro W3"/>
                          <a:cs typeface="Times New Roman" panose="02020603050405020304" pitchFamily="18" charset="0"/>
                        </a:rPr>
                        <a:t>$16,502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0">
                        <a:lnSpc>
                          <a:spcPct val="99000"/>
                        </a:lnSpc>
                        <a:spcBef>
                          <a:spcPts val="60"/>
                        </a:spcBef>
                        <a:spcAft>
                          <a:spcPts val="0"/>
                        </a:spcAft>
                      </a:pPr>
                      <a:r>
                        <a:rPr lang="en-US" sz="1800">
                          <a:solidFill>
                            <a:srgbClr val="000000"/>
                          </a:solidFill>
                          <a:effectLst/>
                          <a:latin typeface="Times New Roman" panose="02020603050405020304" pitchFamily="18" charset="0"/>
                          <a:ea typeface="ヒラギノ角ゴ Pro W3"/>
                          <a:cs typeface="Times New Roman" panose="02020603050405020304" pitchFamily="18" charset="0"/>
                        </a:rPr>
                        <a:t>$33,004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9927636"/>
                  </a:ext>
                </a:extLst>
              </a:tr>
              <a:tr h="299536">
                <a:tc>
                  <a:txBody>
                    <a:bodyPr/>
                    <a:lstStyle/>
                    <a:p>
                      <a:pPr marL="68580" marR="0">
                        <a:lnSpc>
                          <a:spcPct val="99000"/>
                        </a:lnSpc>
                        <a:spcBef>
                          <a:spcPts val="60"/>
                        </a:spcBef>
                        <a:spcAft>
                          <a:spcPts val="0"/>
                        </a:spcAft>
                      </a:pPr>
                      <a:r>
                        <a:rPr lang="en-US" sz="1800" spc="-20">
                          <a:solidFill>
                            <a:srgbClr val="000000"/>
                          </a:solidFill>
                          <a:effectLst/>
                          <a:latin typeface="Times New Roman" panose="02020603050405020304" pitchFamily="18" charset="0"/>
                          <a:ea typeface="ヒラギノ角ゴ Pro W3"/>
                          <a:cs typeface="Times New Roman" panose="02020603050405020304" pitchFamily="18" charset="0"/>
                        </a:rPr>
                        <a:t>Three Quarter-time</a:t>
                      </a:r>
                      <a:endParaRPr lang="en-US" sz="1800">
                        <a:solidFill>
                          <a:srgbClr val="000000"/>
                        </a:solidFill>
                        <a:effectLst/>
                        <a:latin typeface="Times New Roman" panose="02020603050405020304" pitchFamily="18" charset="0"/>
                        <a:ea typeface="ヒラギノ角ゴ Pro W3"/>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0">
                        <a:lnSpc>
                          <a:spcPct val="99000"/>
                        </a:lnSpc>
                        <a:spcBef>
                          <a:spcPts val="60"/>
                        </a:spcBef>
                        <a:spcAft>
                          <a:spcPts val="0"/>
                        </a:spcAft>
                      </a:pPr>
                      <a:r>
                        <a:rPr lang="en-US" sz="1800" dirty="0">
                          <a:solidFill>
                            <a:srgbClr val="000000"/>
                          </a:solidFill>
                          <a:effectLst/>
                          <a:latin typeface="Times New Roman" panose="02020603050405020304" pitchFamily="18" charset="0"/>
                          <a:ea typeface="ヒラギノ角ゴ Pro W3"/>
                          <a:cs typeface="Times New Roman" panose="02020603050405020304" pitchFamily="18" charset="0"/>
                        </a:rPr>
                        <a:t>1200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0">
                        <a:lnSpc>
                          <a:spcPct val="99000"/>
                        </a:lnSpc>
                        <a:spcBef>
                          <a:spcPts val="60"/>
                        </a:spcBef>
                        <a:spcAft>
                          <a:spcPts val="0"/>
                        </a:spcAft>
                      </a:pPr>
                      <a:r>
                        <a:rPr lang="en-US" sz="1800">
                          <a:solidFill>
                            <a:srgbClr val="000000"/>
                          </a:solidFill>
                          <a:effectLst/>
                          <a:latin typeface="Times New Roman" panose="02020603050405020304" pitchFamily="18" charset="0"/>
                          <a:ea typeface="ヒラギノ角ゴ Pro W3"/>
                          <a:cs typeface="Times New Roman" panose="02020603050405020304" pitchFamily="18" charset="0"/>
                        </a:rPr>
                        <a:t>0.070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0">
                        <a:lnSpc>
                          <a:spcPct val="99000"/>
                        </a:lnSpc>
                        <a:spcBef>
                          <a:spcPts val="60"/>
                        </a:spcBef>
                        <a:spcAft>
                          <a:spcPts val="0"/>
                        </a:spcAft>
                      </a:pPr>
                      <a:r>
                        <a:rPr lang="en-US" sz="1800">
                          <a:solidFill>
                            <a:srgbClr val="000000"/>
                          </a:solidFill>
                          <a:effectLst/>
                          <a:latin typeface="Times New Roman" panose="02020603050405020304" pitchFamily="18" charset="0"/>
                          <a:ea typeface="ヒラギノ角ゴ Pro W3"/>
                          <a:cs typeface="Times New Roman" panose="02020603050405020304" pitchFamily="18" charset="0"/>
                        </a:rPr>
                        <a:t>$ 11,648</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0">
                        <a:lnSpc>
                          <a:spcPct val="99000"/>
                        </a:lnSpc>
                        <a:spcBef>
                          <a:spcPts val="60"/>
                        </a:spcBef>
                        <a:spcAft>
                          <a:spcPts val="0"/>
                        </a:spcAft>
                      </a:pPr>
                      <a:r>
                        <a:rPr lang="en-US" sz="1800">
                          <a:solidFill>
                            <a:srgbClr val="000000"/>
                          </a:solidFill>
                          <a:effectLst/>
                          <a:latin typeface="Times New Roman" panose="02020603050405020304" pitchFamily="18" charset="0"/>
                          <a:ea typeface="ヒラギノ角ゴ Pro W3"/>
                          <a:cs typeface="Times New Roman" panose="02020603050405020304" pitchFamily="18" charset="0"/>
                        </a:rPr>
                        <a:t>$23,103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7079123"/>
                  </a:ext>
                </a:extLst>
              </a:tr>
              <a:tr h="613987">
                <a:tc>
                  <a:txBody>
                    <a:bodyPr/>
                    <a:lstStyle/>
                    <a:p>
                      <a:pPr marL="68580" marR="0">
                        <a:lnSpc>
                          <a:spcPct val="98000"/>
                        </a:lnSpc>
                        <a:spcBef>
                          <a:spcPts val="60"/>
                        </a:spcBef>
                        <a:spcAft>
                          <a:spcPts val="0"/>
                        </a:spcAft>
                      </a:pPr>
                      <a:r>
                        <a:rPr lang="en-US" sz="1800" spc="5">
                          <a:solidFill>
                            <a:srgbClr val="000000"/>
                          </a:solidFill>
                          <a:effectLst/>
                          <a:latin typeface="Times New Roman" panose="02020603050405020304" pitchFamily="18" charset="0"/>
                          <a:ea typeface="ヒラギノ角ゴ Pro W3"/>
                          <a:cs typeface="Times New Roman" panose="02020603050405020304" pitchFamily="18" charset="0"/>
                        </a:rPr>
                        <a:t>Ha</a:t>
                      </a:r>
                      <a:r>
                        <a:rPr lang="en-US" sz="1800">
                          <a:solidFill>
                            <a:srgbClr val="000000"/>
                          </a:solidFill>
                          <a:effectLst/>
                          <a:latin typeface="Times New Roman" panose="02020603050405020304" pitchFamily="18" charset="0"/>
                          <a:ea typeface="ヒラギノ角ゴ Pro W3"/>
                          <a:cs typeface="Times New Roman" panose="02020603050405020304" pitchFamily="18" charset="0"/>
                        </a:rPr>
                        <a:t>lf-ti</a:t>
                      </a:r>
                      <a:r>
                        <a:rPr lang="en-US" sz="1800" spc="-10">
                          <a:solidFill>
                            <a:srgbClr val="000000"/>
                          </a:solidFill>
                          <a:effectLst/>
                          <a:latin typeface="Times New Roman" panose="02020603050405020304" pitchFamily="18" charset="0"/>
                          <a:ea typeface="ヒラギノ角ゴ Pro W3"/>
                          <a:cs typeface="Times New Roman" panose="02020603050405020304" pitchFamily="18" charset="0"/>
                        </a:rPr>
                        <a:t>m</a:t>
                      </a:r>
                      <a:r>
                        <a:rPr lang="en-US" sz="1800">
                          <a:solidFill>
                            <a:srgbClr val="000000"/>
                          </a:solidFill>
                          <a:effectLst/>
                          <a:latin typeface="Times New Roman" panose="02020603050405020304" pitchFamily="18" charset="0"/>
                          <a:ea typeface="ヒラギノ角ゴ Pro W3"/>
                          <a:cs typeface="Times New Roman" panose="02020603050405020304" pitchFamily="18" charset="0"/>
                        </a:rPr>
                        <a:t>e</a:t>
                      </a:r>
                    </a:p>
                    <a:p>
                      <a:pPr marL="68580" marR="0">
                        <a:lnSpc>
                          <a:spcPct val="98000"/>
                        </a:lnSpc>
                        <a:spcBef>
                          <a:spcPts val="60"/>
                        </a:spcBef>
                        <a:spcAft>
                          <a:spcPts val="0"/>
                        </a:spcAft>
                      </a:pPr>
                      <a:r>
                        <a:rPr lang="en-US" sz="1800">
                          <a:solidFill>
                            <a:srgbClr val="000000"/>
                          </a:solidFill>
                          <a:effectLst/>
                          <a:latin typeface="Times New Roman" panose="02020603050405020304" pitchFamily="18" charset="0"/>
                          <a:ea typeface="ヒラギノ角ゴ Pro W3"/>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5255" marR="0">
                        <a:lnSpc>
                          <a:spcPct val="98000"/>
                        </a:lnSpc>
                        <a:spcBef>
                          <a:spcPts val="60"/>
                        </a:spcBef>
                        <a:spcAft>
                          <a:spcPts val="0"/>
                        </a:spcAft>
                      </a:pPr>
                      <a:r>
                        <a:rPr lang="en-US" sz="1800" dirty="0">
                          <a:solidFill>
                            <a:srgbClr val="000000"/>
                          </a:solidFill>
                          <a:effectLst/>
                          <a:latin typeface="Times New Roman" panose="02020603050405020304" pitchFamily="18" charset="0"/>
                          <a:ea typeface="ヒラギノ角ゴ Pro W3"/>
                          <a:cs typeface="Times New Roman" panose="02020603050405020304" pitchFamily="18" charset="0"/>
                        </a:rPr>
                        <a:t>9</a:t>
                      </a:r>
                      <a:r>
                        <a:rPr lang="en-US" sz="1800" spc="5" dirty="0">
                          <a:solidFill>
                            <a:srgbClr val="000000"/>
                          </a:solidFill>
                          <a:effectLst/>
                          <a:latin typeface="Times New Roman" panose="02020603050405020304" pitchFamily="18" charset="0"/>
                          <a:ea typeface="ヒラギノ角ゴ Pro W3"/>
                          <a:cs typeface="Times New Roman" panose="02020603050405020304" pitchFamily="18" charset="0"/>
                        </a:rPr>
                        <a:t>0</a:t>
                      </a:r>
                      <a:r>
                        <a:rPr lang="en-US" sz="1800" dirty="0">
                          <a:solidFill>
                            <a:srgbClr val="000000"/>
                          </a:solidFill>
                          <a:effectLst/>
                          <a:latin typeface="Times New Roman" panose="02020603050405020304" pitchFamily="18" charset="0"/>
                          <a:ea typeface="ヒラギノ角ゴ Pro W3"/>
                          <a:cs typeface="Times New Roman" panose="02020603050405020304" pitchFamily="18" charset="0"/>
                        </a:rPr>
                        <a:t>0</a:t>
                      </a:r>
                    </a:p>
                    <a:p>
                      <a:pPr marL="135255" marR="0">
                        <a:lnSpc>
                          <a:spcPct val="98000"/>
                        </a:lnSpc>
                        <a:spcBef>
                          <a:spcPts val="60"/>
                        </a:spcBef>
                        <a:spcAft>
                          <a:spcPts val="0"/>
                        </a:spcAft>
                      </a:pPr>
                      <a:r>
                        <a:rPr lang="en-US" sz="1800" dirty="0">
                          <a:solidFill>
                            <a:srgbClr val="000000"/>
                          </a:solidFill>
                          <a:effectLst/>
                          <a:latin typeface="Times New Roman" panose="02020603050405020304" pitchFamily="18" charset="0"/>
                          <a:ea typeface="ヒラギノ角ゴ Pro W3"/>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0">
                        <a:lnSpc>
                          <a:spcPct val="98000"/>
                        </a:lnSpc>
                        <a:spcBef>
                          <a:spcPts val="60"/>
                        </a:spcBef>
                        <a:spcAft>
                          <a:spcPts val="0"/>
                        </a:spcAft>
                      </a:pPr>
                      <a:r>
                        <a:rPr lang="en-US" sz="1800" dirty="0">
                          <a:solidFill>
                            <a:srgbClr val="000000"/>
                          </a:solidFill>
                          <a:effectLst/>
                          <a:latin typeface="Times New Roman" panose="02020603050405020304" pitchFamily="18" charset="0"/>
                          <a:ea typeface="ヒラギノ角ゴ Pro W3"/>
                          <a:cs typeface="Times New Roman" panose="02020603050405020304" pitchFamily="18" charset="0"/>
                        </a:rPr>
                        <a:t>0.</a:t>
                      </a:r>
                      <a:r>
                        <a:rPr lang="en-US" sz="1800" spc="5" dirty="0">
                          <a:solidFill>
                            <a:srgbClr val="000000"/>
                          </a:solidFill>
                          <a:effectLst/>
                          <a:latin typeface="Times New Roman" panose="02020603050405020304" pitchFamily="18" charset="0"/>
                          <a:ea typeface="ヒラギノ角ゴ Pro W3"/>
                          <a:cs typeface="Times New Roman" panose="02020603050405020304" pitchFamily="18" charset="0"/>
                        </a:rPr>
                        <a:t>50</a:t>
                      </a:r>
                      <a:r>
                        <a:rPr lang="en-US" sz="1800" dirty="0">
                          <a:solidFill>
                            <a:srgbClr val="000000"/>
                          </a:solidFill>
                          <a:effectLst/>
                          <a:latin typeface="Times New Roman" panose="02020603050405020304" pitchFamily="18" charset="0"/>
                          <a:ea typeface="ヒラギノ角ゴ Pro W3"/>
                          <a:cs typeface="Times New Roman" panose="02020603050405020304" pitchFamily="18" charset="0"/>
                        </a:rPr>
                        <a:t>0</a:t>
                      </a:r>
                    </a:p>
                    <a:p>
                      <a:pPr marL="68580" marR="0">
                        <a:lnSpc>
                          <a:spcPct val="98000"/>
                        </a:lnSpc>
                        <a:spcBef>
                          <a:spcPts val="60"/>
                        </a:spcBef>
                        <a:spcAft>
                          <a:spcPts val="0"/>
                        </a:spcAft>
                      </a:pPr>
                      <a:r>
                        <a:rPr lang="en-US" sz="1800" dirty="0">
                          <a:solidFill>
                            <a:srgbClr val="000000"/>
                          </a:solidFill>
                          <a:effectLst/>
                          <a:latin typeface="Times New Roman" panose="02020603050405020304" pitchFamily="18" charset="0"/>
                          <a:ea typeface="ヒラギノ角ゴ Pro W3"/>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0">
                        <a:lnSpc>
                          <a:spcPct val="98000"/>
                        </a:lnSpc>
                        <a:spcBef>
                          <a:spcPts val="60"/>
                        </a:spcBef>
                        <a:spcAft>
                          <a:spcPts val="0"/>
                        </a:spcAft>
                      </a:pPr>
                      <a:r>
                        <a:rPr lang="en-US" sz="1800">
                          <a:solidFill>
                            <a:srgbClr val="000000"/>
                          </a:solidFill>
                          <a:effectLst/>
                          <a:latin typeface="Times New Roman" panose="02020603050405020304" pitchFamily="18" charset="0"/>
                          <a:ea typeface="ヒラギノ角ゴ Pro W3"/>
                          <a:cs typeface="Times New Roman" panose="02020603050405020304" pitchFamily="18" charset="0"/>
                        </a:rPr>
                        <a:t>$   8,736</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0">
                        <a:lnSpc>
                          <a:spcPct val="98000"/>
                        </a:lnSpc>
                        <a:spcBef>
                          <a:spcPts val="60"/>
                        </a:spcBef>
                        <a:spcAft>
                          <a:spcPts val="0"/>
                        </a:spcAft>
                      </a:pPr>
                      <a:r>
                        <a:rPr lang="en-US" sz="1800" dirty="0">
                          <a:solidFill>
                            <a:srgbClr val="000000"/>
                          </a:solidFill>
                          <a:effectLst/>
                          <a:latin typeface="Times New Roman" panose="02020603050405020304" pitchFamily="18" charset="0"/>
                          <a:ea typeface="ヒラギノ角ゴ Pro W3"/>
                          <a:cs typeface="Times New Roman" panose="02020603050405020304" pitchFamily="18" charset="0"/>
                        </a:rPr>
                        <a:t>$16.502</a:t>
                      </a:r>
                    </a:p>
                    <a:p>
                      <a:pPr marL="68580" marR="0">
                        <a:lnSpc>
                          <a:spcPct val="98000"/>
                        </a:lnSpc>
                        <a:spcBef>
                          <a:spcPts val="60"/>
                        </a:spcBef>
                        <a:spcAft>
                          <a:spcPts val="0"/>
                        </a:spcAft>
                      </a:pPr>
                      <a:endParaRPr lang="en-US" sz="1800" dirty="0">
                        <a:solidFill>
                          <a:srgbClr val="000000"/>
                        </a:solidFill>
                        <a:effectLst/>
                        <a:latin typeface="Times New Roman" panose="02020603050405020304" pitchFamily="18" charset="0"/>
                        <a:ea typeface="ヒラギノ角ゴ Pro W3"/>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7636671"/>
                  </a:ext>
                </a:extLst>
              </a:tr>
              <a:tr h="595601">
                <a:tc>
                  <a:txBody>
                    <a:bodyPr/>
                    <a:lstStyle/>
                    <a:p>
                      <a:pPr marL="68580" marR="0">
                        <a:lnSpc>
                          <a:spcPct val="98000"/>
                        </a:lnSpc>
                        <a:spcBef>
                          <a:spcPts val="70"/>
                        </a:spcBef>
                        <a:spcAft>
                          <a:spcPts val="0"/>
                        </a:spcAft>
                      </a:pPr>
                      <a:r>
                        <a:rPr lang="en-US" sz="1800" spc="5">
                          <a:solidFill>
                            <a:srgbClr val="000000"/>
                          </a:solidFill>
                          <a:effectLst/>
                          <a:latin typeface="Times New Roman" panose="02020603050405020304" pitchFamily="18" charset="0"/>
                          <a:ea typeface="ヒラギノ角ゴ Pro W3"/>
                          <a:cs typeface="Times New Roman" panose="02020603050405020304" pitchFamily="18" charset="0"/>
                        </a:rPr>
                        <a:t>R</a:t>
                      </a:r>
                      <a:r>
                        <a:rPr lang="en-US" sz="1800">
                          <a:solidFill>
                            <a:srgbClr val="000000"/>
                          </a:solidFill>
                          <a:effectLst/>
                          <a:latin typeface="Times New Roman" panose="02020603050405020304" pitchFamily="18" charset="0"/>
                          <a:ea typeface="ヒラギノ角ゴ Pro W3"/>
                          <a:cs typeface="Times New Roman" panose="02020603050405020304" pitchFamily="18" charset="0"/>
                        </a:rPr>
                        <a:t>e</a:t>
                      </a:r>
                      <a:r>
                        <a:rPr lang="en-US" sz="1800" spc="5">
                          <a:solidFill>
                            <a:srgbClr val="000000"/>
                          </a:solidFill>
                          <a:effectLst/>
                          <a:latin typeface="Times New Roman" panose="02020603050405020304" pitchFamily="18" charset="0"/>
                          <a:ea typeface="ヒラギノ角ゴ Pro W3"/>
                          <a:cs typeface="Times New Roman" panose="02020603050405020304" pitchFamily="18" charset="0"/>
                        </a:rPr>
                        <a:t>d</a:t>
                      </a:r>
                      <a:r>
                        <a:rPr lang="en-US" sz="1800">
                          <a:solidFill>
                            <a:srgbClr val="000000"/>
                          </a:solidFill>
                          <a:effectLst/>
                          <a:latin typeface="Times New Roman" panose="02020603050405020304" pitchFamily="18" charset="0"/>
                          <a:ea typeface="ヒラギノ角ゴ Pro W3"/>
                          <a:cs typeface="Times New Roman" panose="02020603050405020304" pitchFamily="18" charset="0"/>
                        </a:rPr>
                        <a:t>u</a:t>
                      </a:r>
                      <a:r>
                        <a:rPr lang="en-US" sz="1800" spc="-5">
                          <a:solidFill>
                            <a:srgbClr val="000000"/>
                          </a:solidFill>
                          <a:effectLst/>
                          <a:latin typeface="Times New Roman" panose="02020603050405020304" pitchFamily="18" charset="0"/>
                          <a:ea typeface="ヒラギノ角ゴ Pro W3"/>
                          <a:cs typeface="Times New Roman" panose="02020603050405020304" pitchFamily="18" charset="0"/>
                        </a:rPr>
                        <a:t>c</a:t>
                      </a:r>
                      <a:r>
                        <a:rPr lang="en-US" sz="1800">
                          <a:solidFill>
                            <a:srgbClr val="000000"/>
                          </a:solidFill>
                          <a:effectLst/>
                          <a:latin typeface="Times New Roman" panose="02020603050405020304" pitchFamily="18" charset="0"/>
                          <a:ea typeface="ヒラギノ角ゴ Pro W3"/>
                          <a:cs typeface="Times New Roman" panose="02020603050405020304" pitchFamily="18" charset="0"/>
                        </a:rPr>
                        <a:t>ed</a:t>
                      </a:r>
                      <a:r>
                        <a:rPr lang="en-US" sz="1800" spc="-5">
                          <a:solidFill>
                            <a:srgbClr val="000000"/>
                          </a:solidFill>
                          <a:effectLst/>
                          <a:latin typeface="Times New Roman" panose="02020603050405020304" pitchFamily="18" charset="0"/>
                          <a:ea typeface="ヒラギノ角ゴ Pro W3"/>
                          <a:cs typeface="Times New Roman" panose="02020603050405020304" pitchFamily="18" charset="0"/>
                        </a:rPr>
                        <a:t> </a:t>
                      </a:r>
                      <a:r>
                        <a:rPr lang="en-US" sz="1800" spc="5">
                          <a:solidFill>
                            <a:srgbClr val="000000"/>
                          </a:solidFill>
                          <a:effectLst/>
                          <a:latin typeface="Times New Roman" panose="02020603050405020304" pitchFamily="18" charset="0"/>
                          <a:ea typeface="ヒラギノ角ゴ Pro W3"/>
                          <a:cs typeface="Times New Roman" panose="02020603050405020304" pitchFamily="18" charset="0"/>
                        </a:rPr>
                        <a:t>HT</a:t>
                      </a:r>
                      <a:endParaRPr lang="en-US" sz="1800">
                        <a:solidFill>
                          <a:srgbClr val="000000"/>
                        </a:solidFill>
                        <a:effectLst/>
                        <a:latin typeface="Times New Roman" panose="02020603050405020304" pitchFamily="18" charset="0"/>
                        <a:ea typeface="ヒラギノ角ゴ Pro W3"/>
                        <a:cs typeface="Times New Roman" panose="02020603050405020304" pitchFamily="18" charset="0"/>
                      </a:endParaRPr>
                    </a:p>
                    <a:p>
                      <a:pPr marL="68580" marR="0">
                        <a:lnSpc>
                          <a:spcPct val="98000"/>
                        </a:lnSpc>
                        <a:spcBef>
                          <a:spcPts val="70"/>
                        </a:spcBef>
                        <a:spcAft>
                          <a:spcPts val="0"/>
                        </a:spcAft>
                      </a:pPr>
                      <a:r>
                        <a:rPr lang="en-US" sz="1800">
                          <a:solidFill>
                            <a:srgbClr val="000000"/>
                          </a:solidFill>
                          <a:effectLst/>
                          <a:latin typeface="Times New Roman" panose="02020603050405020304" pitchFamily="18" charset="0"/>
                          <a:ea typeface="ヒラギノ角ゴ Pro W3"/>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5255" marR="0">
                        <a:lnSpc>
                          <a:spcPct val="98000"/>
                        </a:lnSpc>
                        <a:spcBef>
                          <a:spcPts val="70"/>
                        </a:spcBef>
                        <a:spcAft>
                          <a:spcPts val="0"/>
                        </a:spcAft>
                      </a:pPr>
                      <a:r>
                        <a:rPr lang="en-US" sz="1800">
                          <a:solidFill>
                            <a:srgbClr val="000000"/>
                          </a:solidFill>
                          <a:effectLst/>
                          <a:latin typeface="Times New Roman" panose="02020603050405020304" pitchFamily="18" charset="0"/>
                          <a:ea typeface="ヒラギノ角ゴ Pro W3"/>
                          <a:cs typeface="Times New Roman" panose="02020603050405020304" pitchFamily="18" charset="0"/>
                        </a:rPr>
                        <a:t>6</a:t>
                      </a:r>
                      <a:r>
                        <a:rPr lang="en-US" sz="1800" spc="5">
                          <a:solidFill>
                            <a:srgbClr val="000000"/>
                          </a:solidFill>
                          <a:effectLst/>
                          <a:latin typeface="Times New Roman" panose="02020603050405020304" pitchFamily="18" charset="0"/>
                          <a:ea typeface="ヒラギノ角ゴ Pro W3"/>
                          <a:cs typeface="Times New Roman" panose="02020603050405020304" pitchFamily="18" charset="0"/>
                        </a:rPr>
                        <a:t>7</a:t>
                      </a:r>
                      <a:r>
                        <a:rPr lang="en-US" sz="1800">
                          <a:solidFill>
                            <a:srgbClr val="000000"/>
                          </a:solidFill>
                          <a:effectLst/>
                          <a:latin typeface="Times New Roman" panose="02020603050405020304" pitchFamily="18" charset="0"/>
                          <a:ea typeface="ヒラギノ角ゴ Pro W3"/>
                          <a:cs typeface="Times New Roman" panose="02020603050405020304" pitchFamily="18" charset="0"/>
                        </a:rPr>
                        <a:t>5</a:t>
                      </a:r>
                    </a:p>
                    <a:p>
                      <a:pPr marL="135255" marR="0">
                        <a:lnSpc>
                          <a:spcPct val="98000"/>
                        </a:lnSpc>
                        <a:spcBef>
                          <a:spcPts val="70"/>
                        </a:spcBef>
                        <a:spcAft>
                          <a:spcPts val="0"/>
                        </a:spcAft>
                      </a:pPr>
                      <a:r>
                        <a:rPr lang="en-US" sz="1800">
                          <a:solidFill>
                            <a:srgbClr val="000000"/>
                          </a:solidFill>
                          <a:effectLst/>
                          <a:latin typeface="Times New Roman" panose="02020603050405020304" pitchFamily="18" charset="0"/>
                          <a:ea typeface="ヒラギノ角ゴ Pro W3"/>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0">
                        <a:lnSpc>
                          <a:spcPct val="98000"/>
                        </a:lnSpc>
                        <a:spcBef>
                          <a:spcPts val="70"/>
                        </a:spcBef>
                        <a:spcAft>
                          <a:spcPts val="0"/>
                        </a:spcAft>
                      </a:pPr>
                      <a:r>
                        <a:rPr lang="en-US" sz="1800" dirty="0">
                          <a:solidFill>
                            <a:srgbClr val="000000"/>
                          </a:solidFill>
                          <a:effectLst/>
                          <a:latin typeface="Times New Roman" panose="02020603050405020304" pitchFamily="18" charset="0"/>
                          <a:ea typeface="ヒラギノ角ゴ Pro W3"/>
                          <a:cs typeface="Times New Roman" panose="02020603050405020304" pitchFamily="18" charset="0"/>
                        </a:rPr>
                        <a:t>0.</a:t>
                      </a:r>
                      <a:r>
                        <a:rPr lang="en-US" sz="1800" spc="5" dirty="0">
                          <a:solidFill>
                            <a:srgbClr val="000000"/>
                          </a:solidFill>
                          <a:effectLst/>
                          <a:latin typeface="Times New Roman" panose="02020603050405020304" pitchFamily="18" charset="0"/>
                          <a:ea typeface="ヒラギノ角ゴ Pro W3"/>
                          <a:cs typeface="Times New Roman" panose="02020603050405020304" pitchFamily="18" charset="0"/>
                        </a:rPr>
                        <a:t>38</a:t>
                      </a:r>
                      <a:r>
                        <a:rPr lang="en-US" sz="1800" dirty="0">
                          <a:solidFill>
                            <a:srgbClr val="000000"/>
                          </a:solidFill>
                          <a:effectLst/>
                          <a:latin typeface="Times New Roman" panose="02020603050405020304" pitchFamily="18" charset="0"/>
                          <a:ea typeface="ヒラギノ角ゴ Pro W3"/>
                          <a:cs typeface="Times New Roman" panose="02020603050405020304" pitchFamily="18" charset="0"/>
                        </a:rPr>
                        <a:t>1</a:t>
                      </a:r>
                    </a:p>
                    <a:p>
                      <a:pPr marL="68580" marR="0">
                        <a:lnSpc>
                          <a:spcPct val="98000"/>
                        </a:lnSpc>
                        <a:spcBef>
                          <a:spcPts val="70"/>
                        </a:spcBef>
                        <a:spcAft>
                          <a:spcPts val="0"/>
                        </a:spcAft>
                      </a:pPr>
                      <a:r>
                        <a:rPr lang="en-US" sz="1800" dirty="0">
                          <a:solidFill>
                            <a:srgbClr val="000000"/>
                          </a:solidFill>
                          <a:effectLst/>
                          <a:latin typeface="Times New Roman" panose="02020603050405020304" pitchFamily="18" charset="0"/>
                          <a:ea typeface="ヒラギノ角ゴ Pro W3"/>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0">
                        <a:lnSpc>
                          <a:spcPct val="98000"/>
                        </a:lnSpc>
                        <a:spcBef>
                          <a:spcPts val="70"/>
                        </a:spcBef>
                        <a:spcAft>
                          <a:spcPts val="0"/>
                        </a:spcAft>
                      </a:pPr>
                      <a:r>
                        <a:rPr lang="en-US" sz="1800">
                          <a:solidFill>
                            <a:srgbClr val="000000"/>
                          </a:solidFill>
                          <a:effectLst/>
                          <a:latin typeface="Times New Roman" panose="02020603050405020304" pitchFamily="18" charset="0"/>
                          <a:ea typeface="ヒラギノ角ゴ Pro W3"/>
                          <a:cs typeface="Times New Roman" panose="02020603050405020304" pitchFamily="18" charset="0"/>
                        </a:rPr>
                        <a:t>$   6,552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0">
                        <a:lnSpc>
                          <a:spcPct val="98000"/>
                        </a:lnSpc>
                        <a:spcBef>
                          <a:spcPts val="70"/>
                        </a:spcBef>
                        <a:spcAft>
                          <a:spcPts val="0"/>
                        </a:spcAft>
                      </a:pPr>
                      <a:r>
                        <a:rPr lang="en-US" sz="1800">
                          <a:solidFill>
                            <a:srgbClr val="000000"/>
                          </a:solidFill>
                          <a:effectLst/>
                          <a:latin typeface="Times New Roman" panose="02020603050405020304" pitchFamily="18" charset="0"/>
                          <a:ea typeface="ヒラギノ角ゴ Pro W3"/>
                          <a:cs typeface="Times New Roman" panose="02020603050405020304" pitchFamily="18" charset="0"/>
                        </a:rPr>
                        <a:t>$12,542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2445264"/>
                  </a:ext>
                </a:extLst>
              </a:tr>
              <a:tr h="601510">
                <a:tc>
                  <a:txBody>
                    <a:bodyPr/>
                    <a:lstStyle/>
                    <a:p>
                      <a:pPr marL="68580" marR="0">
                        <a:lnSpc>
                          <a:spcPct val="99000"/>
                        </a:lnSpc>
                        <a:spcBef>
                          <a:spcPts val="60"/>
                        </a:spcBef>
                        <a:spcAft>
                          <a:spcPts val="0"/>
                        </a:spcAft>
                      </a:pPr>
                      <a:r>
                        <a:rPr lang="en-US" sz="1800" spc="5">
                          <a:solidFill>
                            <a:srgbClr val="000000"/>
                          </a:solidFill>
                          <a:effectLst/>
                          <a:latin typeface="Times New Roman" panose="02020603050405020304" pitchFamily="18" charset="0"/>
                          <a:ea typeface="ヒラギノ角ゴ Pro W3"/>
                          <a:cs typeface="Times New Roman" panose="02020603050405020304" pitchFamily="18" charset="0"/>
                        </a:rPr>
                        <a:t>Qu</a:t>
                      </a:r>
                      <a:r>
                        <a:rPr lang="en-US" sz="1800">
                          <a:solidFill>
                            <a:srgbClr val="000000"/>
                          </a:solidFill>
                          <a:effectLst/>
                          <a:latin typeface="Times New Roman" panose="02020603050405020304" pitchFamily="18" charset="0"/>
                          <a:ea typeface="ヒラギノ角ゴ Pro W3"/>
                          <a:cs typeface="Times New Roman" panose="02020603050405020304" pitchFamily="18" charset="0"/>
                        </a:rPr>
                        <a:t>a</a:t>
                      </a:r>
                      <a:r>
                        <a:rPr lang="en-US" sz="1800" spc="5">
                          <a:solidFill>
                            <a:srgbClr val="000000"/>
                          </a:solidFill>
                          <a:effectLst/>
                          <a:latin typeface="Times New Roman" panose="02020603050405020304" pitchFamily="18" charset="0"/>
                          <a:ea typeface="ヒラギノ角ゴ Pro W3"/>
                          <a:cs typeface="Times New Roman" panose="02020603050405020304" pitchFamily="18" charset="0"/>
                        </a:rPr>
                        <a:t>r</a:t>
                      </a:r>
                      <a:r>
                        <a:rPr lang="en-US" sz="1800" spc="-5">
                          <a:solidFill>
                            <a:srgbClr val="000000"/>
                          </a:solidFill>
                          <a:effectLst/>
                          <a:latin typeface="Times New Roman" panose="02020603050405020304" pitchFamily="18" charset="0"/>
                          <a:ea typeface="ヒラギノ角ゴ Pro W3"/>
                          <a:cs typeface="Times New Roman" panose="02020603050405020304" pitchFamily="18" charset="0"/>
                        </a:rPr>
                        <a:t>t</a:t>
                      </a:r>
                      <a:r>
                        <a:rPr lang="en-US" sz="1800">
                          <a:solidFill>
                            <a:srgbClr val="000000"/>
                          </a:solidFill>
                          <a:effectLst/>
                          <a:latin typeface="Times New Roman" panose="02020603050405020304" pitchFamily="18" charset="0"/>
                          <a:ea typeface="ヒラギノ角ゴ Pro W3"/>
                          <a:cs typeface="Times New Roman" panose="02020603050405020304" pitchFamily="18" charset="0"/>
                        </a:rPr>
                        <a:t>er-t</a:t>
                      </a:r>
                      <a:r>
                        <a:rPr lang="en-US" sz="1800" spc="5">
                          <a:solidFill>
                            <a:srgbClr val="000000"/>
                          </a:solidFill>
                          <a:effectLst/>
                          <a:latin typeface="Times New Roman" panose="02020603050405020304" pitchFamily="18" charset="0"/>
                          <a:ea typeface="ヒラギノ角ゴ Pro W3"/>
                          <a:cs typeface="Times New Roman" panose="02020603050405020304" pitchFamily="18" charset="0"/>
                        </a:rPr>
                        <a:t>i</a:t>
                      </a:r>
                      <a:r>
                        <a:rPr lang="en-US" sz="1800" spc="-10">
                          <a:solidFill>
                            <a:srgbClr val="000000"/>
                          </a:solidFill>
                          <a:effectLst/>
                          <a:latin typeface="Times New Roman" panose="02020603050405020304" pitchFamily="18" charset="0"/>
                          <a:ea typeface="ヒラギノ角ゴ Pro W3"/>
                          <a:cs typeface="Times New Roman" panose="02020603050405020304" pitchFamily="18" charset="0"/>
                        </a:rPr>
                        <a:t>m</a:t>
                      </a:r>
                      <a:r>
                        <a:rPr lang="en-US" sz="1800">
                          <a:solidFill>
                            <a:srgbClr val="000000"/>
                          </a:solidFill>
                          <a:effectLst/>
                          <a:latin typeface="Times New Roman" panose="02020603050405020304" pitchFamily="18" charset="0"/>
                          <a:ea typeface="ヒラギノ角ゴ Pro W3"/>
                          <a:cs typeface="Times New Roman" panose="02020603050405020304" pitchFamily="18" charset="0"/>
                        </a:rPr>
                        <a:t>e</a:t>
                      </a:r>
                    </a:p>
                    <a:p>
                      <a:pPr marL="68580" marR="0">
                        <a:lnSpc>
                          <a:spcPct val="99000"/>
                        </a:lnSpc>
                        <a:spcBef>
                          <a:spcPts val="60"/>
                        </a:spcBef>
                        <a:spcAft>
                          <a:spcPts val="0"/>
                        </a:spcAft>
                      </a:pPr>
                      <a:r>
                        <a:rPr lang="en-US" sz="1800">
                          <a:solidFill>
                            <a:srgbClr val="000000"/>
                          </a:solidFill>
                          <a:effectLst/>
                          <a:latin typeface="Times New Roman" panose="02020603050405020304" pitchFamily="18" charset="0"/>
                          <a:ea typeface="ヒラギノ角ゴ Pro W3"/>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5255" marR="0">
                        <a:lnSpc>
                          <a:spcPct val="99000"/>
                        </a:lnSpc>
                        <a:spcBef>
                          <a:spcPts val="60"/>
                        </a:spcBef>
                        <a:spcAft>
                          <a:spcPts val="0"/>
                        </a:spcAft>
                      </a:pPr>
                      <a:r>
                        <a:rPr lang="en-US" sz="1800">
                          <a:solidFill>
                            <a:srgbClr val="000000"/>
                          </a:solidFill>
                          <a:effectLst/>
                          <a:latin typeface="Times New Roman" panose="02020603050405020304" pitchFamily="18" charset="0"/>
                          <a:ea typeface="ヒラギノ角ゴ Pro W3"/>
                          <a:cs typeface="Times New Roman" panose="02020603050405020304" pitchFamily="18" charset="0"/>
                        </a:rPr>
                        <a:t>4</a:t>
                      </a:r>
                      <a:r>
                        <a:rPr lang="en-US" sz="1800" spc="5">
                          <a:solidFill>
                            <a:srgbClr val="000000"/>
                          </a:solidFill>
                          <a:effectLst/>
                          <a:latin typeface="Times New Roman" panose="02020603050405020304" pitchFamily="18" charset="0"/>
                          <a:ea typeface="ヒラギノ角ゴ Pro W3"/>
                          <a:cs typeface="Times New Roman" panose="02020603050405020304" pitchFamily="18" charset="0"/>
                        </a:rPr>
                        <a:t>5</a:t>
                      </a:r>
                      <a:r>
                        <a:rPr lang="en-US" sz="1800">
                          <a:solidFill>
                            <a:srgbClr val="000000"/>
                          </a:solidFill>
                          <a:effectLst/>
                          <a:latin typeface="Times New Roman" panose="02020603050405020304" pitchFamily="18" charset="0"/>
                          <a:ea typeface="ヒラギノ角ゴ Pro W3"/>
                          <a:cs typeface="Times New Roman" panose="02020603050405020304" pitchFamily="18" charset="0"/>
                        </a:rPr>
                        <a:t>0</a:t>
                      </a:r>
                    </a:p>
                    <a:p>
                      <a:pPr marL="135255" marR="0">
                        <a:lnSpc>
                          <a:spcPct val="99000"/>
                        </a:lnSpc>
                        <a:spcBef>
                          <a:spcPts val="60"/>
                        </a:spcBef>
                        <a:spcAft>
                          <a:spcPts val="0"/>
                        </a:spcAft>
                      </a:pPr>
                      <a:r>
                        <a:rPr lang="en-US" sz="1800">
                          <a:solidFill>
                            <a:srgbClr val="000000"/>
                          </a:solidFill>
                          <a:effectLst/>
                          <a:latin typeface="Times New Roman" panose="02020603050405020304" pitchFamily="18" charset="0"/>
                          <a:ea typeface="ヒラギノ角ゴ Pro W3"/>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0">
                        <a:lnSpc>
                          <a:spcPct val="99000"/>
                        </a:lnSpc>
                        <a:spcBef>
                          <a:spcPts val="60"/>
                        </a:spcBef>
                        <a:spcAft>
                          <a:spcPts val="0"/>
                        </a:spcAft>
                      </a:pPr>
                      <a:r>
                        <a:rPr lang="en-US" sz="1800" dirty="0">
                          <a:solidFill>
                            <a:srgbClr val="000000"/>
                          </a:solidFill>
                          <a:effectLst/>
                          <a:latin typeface="Times New Roman" panose="02020603050405020304" pitchFamily="18" charset="0"/>
                          <a:ea typeface="ヒラギノ角ゴ Pro W3"/>
                          <a:cs typeface="Times New Roman" panose="02020603050405020304" pitchFamily="18" charset="0"/>
                        </a:rPr>
                        <a:t>0.</a:t>
                      </a:r>
                      <a:r>
                        <a:rPr lang="en-US" sz="1800" spc="5" dirty="0">
                          <a:solidFill>
                            <a:srgbClr val="000000"/>
                          </a:solidFill>
                          <a:effectLst/>
                          <a:latin typeface="Times New Roman" panose="02020603050405020304" pitchFamily="18" charset="0"/>
                          <a:ea typeface="ヒラギノ角ゴ Pro W3"/>
                          <a:cs typeface="Times New Roman" panose="02020603050405020304" pitchFamily="18" charset="0"/>
                        </a:rPr>
                        <a:t>26</a:t>
                      </a:r>
                      <a:r>
                        <a:rPr lang="en-US" sz="1800" dirty="0">
                          <a:solidFill>
                            <a:srgbClr val="000000"/>
                          </a:solidFill>
                          <a:effectLst/>
                          <a:latin typeface="Times New Roman" panose="02020603050405020304" pitchFamily="18" charset="0"/>
                          <a:ea typeface="ヒラギノ角ゴ Pro W3"/>
                          <a:cs typeface="Times New Roman" panose="02020603050405020304" pitchFamily="18" charset="0"/>
                        </a:rPr>
                        <a:t>5</a:t>
                      </a:r>
                    </a:p>
                    <a:p>
                      <a:pPr marL="68580" marR="0">
                        <a:lnSpc>
                          <a:spcPct val="99000"/>
                        </a:lnSpc>
                        <a:spcBef>
                          <a:spcPts val="60"/>
                        </a:spcBef>
                        <a:spcAft>
                          <a:spcPts val="0"/>
                        </a:spcAft>
                      </a:pPr>
                      <a:r>
                        <a:rPr lang="en-US" sz="1800" dirty="0">
                          <a:solidFill>
                            <a:srgbClr val="000000"/>
                          </a:solidFill>
                          <a:effectLst/>
                          <a:latin typeface="Times New Roman" panose="02020603050405020304" pitchFamily="18" charset="0"/>
                          <a:ea typeface="ヒラギノ角ゴ Pro W3"/>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0">
                        <a:lnSpc>
                          <a:spcPct val="99000"/>
                        </a:lnSpc>
                        <a:spcBef>
                          <a:spcPts val="60"/>
                        </a:spcBef>
                        <a:spcAft>
                          <a:spcPts val="0"/>
                        </a:spcAft>
                      </a:pPr>
                      <a:r>
                        <a:rPr lang="en-US" sz="1800" dirty="0">
                          <a:solidFill>
                            <a:srgbClr val="000000"/>
                          </a:solidFill>
                          <a:effectLst/>
                          <a:latin typeface="Times New Roman" panose="02020603050405020304" pitchFamily="18" charset="0"/>
                          <a:ea typeface="ヒラギノ角ゴ Pro W3"/>
                          <a:cs typeface="Times New Roman" panose="02020603050405020304" pitchFamily="18" charset="0"/>
                        </a:rPr>
                        <a:t>$   4,368</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0">
                        <a:lnSpc>
                          <a:spcPct val="99000"/>
                        </a:lnSpc>
                        <a:spcBef>
                          <a:spcPts val="60"/>
                        </a:spcBef>
                        <a:spcAft>
                          <a:spcPts val="0"/>
                        </a:spcAft>
                      </a:pPr>
                      <a:r>
                        <a:rPr lang="en-US" sz="1800">
                          <a:solidFill>
                            <a:srgbClr val="000000"/>
                          </a:solidFill>
                          <a:effectLst/>
                          <a:latin typeface="Times New Roman" panose="02020603050405020304" pitchFamily="18" charset="0"/>
                          <a:ea typeface="ヒラギノ角ゴ Pro W3"/>
                          <a:cs typeface="Times New Roman" panose="02020603050405020304" pitchFamily="18" charset="0"/>
                        </a:rPr>
                        <a:t>$  8,581</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8469998"/>
                  </a:ext>
                </a:extLst>
              </a:tr>
              <a:tr h="844811">
                <a:tc>
                  <a:txBody>
                    <a:bodyPr/>
                    <a:lstStyle/>
                    <a:p>
                      <a:pPr marL="68580" marR="308610">
                        <a:lnSpc>
                          <a:spcPct val="99000"/>
                        </a:lnSpc>
                        <a:spcBef>
                          <a:spcPts val="60"/>
                        </a:spcBef>
                        <a:spcAft>
                          <a:spcPts val="0"/>
                        </a:spcAft>
                      </a:pPr>
                      <a:r>
                        <a:rPr lang="en-US" sz="1800" spc="5">
                          <a:solidFill>
                            <a:srgbClr val="000000"/>
                          </a:solidFill>
                          <a:effectLst/>
                          <a:latin typeface="Times New Roman" panose="02020603050405020304" pitchFamily="18" charset="0"/>
                          <a:ea typeface="ヒラギノ角ゴ Pro W3"/>
                          <a:cs typeface="Times New Roman" panose="02020603050405020304" pitchFamily="18" charset="0"/>
                        </a:rPr>
                        <a:t>M</a:t>
                      </a:r>
                      <a:r>
                        <a:rPr lang="en-US" sz="1800" spc="-5">
                          <a:solidFill>
                            <a:srgbClr val="000000"/>
                          </a:solidFill>
                          <a:effectLst/>
                          <a:latin typeface="Times New Roman" panose="02020603050405020304" pitchFamily="18" charset="0"/>
                          <a:ea typeface="ヒラギノ角ゴ Pro W3"/>
                          <a:cs typeface="Times New Roman" panose="02020603050405020304" pitchFamily="18" charset="0"/>
                        </a:rPr>
                        <a:t>i</a:t>
                      </a:r>
                      <a:r>
                        <a:rPr lang="en-US" sz="1800">
                          <a:solidFill>
                            <a:srgbClr val="000000"/>
                          </a:solidFill>
                          <a:effectLst/>
                          <a:latin typeface="Times New Roman" panose="02020603050405020304" pitchFamily="18" charset="0"/>
                          <a:ea typeface="ヒラギノ角ゴ Pro W3"/>
                          <a:cs typeface="Times New Roman" panose="02020603050405020304" pitchFamily="18" charset="0"/>
                        </a:rPr>
                        <a:t>ni</a:t>
                      </a:r>
                      <a:r>
                        <a:rPr lang="en-US" sz="1800" spc="-10">
                          <a:solidFill>
                            <a:srgbClr val="000000"/>
                          </a:solidFill>
                          <a:effectLst/>
                          <a:latin typeface="Times New Roman" panose="02020603050405020304" pitchFamily="18" charset="0"/>
                          <a:ea typeface="ヒラギノ角ゴ Pro W3"/>
                          <a:cs typeface="Times New Roman" panose="02020603050405020304" pitchFamily="18" charset="0"/>
                        </a:rPr>
                        <a:t>m</a:t>
                      </a:r>
                      <a:r>
                        <a:rPr lang="en-US" sz="1800" spc="5">
                          <a:solidFill>
                            <a:srgbClr val="000000"/>
                          </a:solidFill>
                          <a:effectLst/>
                          <a:latin typeface="Times New Roman" panose="02020603050405020304" pitchFamily="18" charset="0"/>
                          <a:ea typeface="ヒラギノ角ゴ Pro W3"/>
                          <a:cs typeface="Times New Roman" panose="02020603050405020304" pitchFamily="18" charset="0"/>
                        </a:rPr>
                        <a:t>um</a:t>
                      </a:r>
                      <a:r>
                        <a:rPr lang="en-US" sz="1800">
                          <a:solidFill>
                            <a:srgbClr val="000000"/>
                          </a:solidFill>
                          <a:effectLst/>
                          <a:latin typeface="Times New Roman" panose="02020603050405020304" pitchFamily="18" charset="0"/>
                          <a:ea typeface="ヒラギノ角ゴ Pro W3"/>
                          <a:cs typeface="Times New Roman" panose="02020603050405020304" pitchFamily="18" charset="0"/>
                        </a:rPr>
                        <a:t>-t</a:t>
                      </a:r>
                      <a:r>
                        <a:rPr lang="en-US" sz="1800" spc="5">
                          <a:solidFill>
                            <a:srgbClr val="000000"/>
                          </a:solidFill>
                          <a:effectLst/>
                          <a:latin typeface="Times New Roman" panose="02020603050405020304" pitchFamily="18" charset="0"/>
                          <a:ea typeface="ヒラギノ角ゴ Pro W3"/>
                          <a:cs typeface="Times New Roman" panose="02020603050405020304" pitchFamily="18" charset="0"/>
                        </a:rPr>
                        <a:t>i</a:t>
                      </a:r>
                      <a:r>
                        <a:rPr lang="en-US" sz="1800" spc="-10">
                          <a:solidFill>
                            <a:srgbClr val="000000"/>
                          </a:solidFill>
                          <a:effectLst/>
                          <a:latin typeface="Times New Roman" panose="02020603050405020304" pitchFamily="18" charset="0"/>
                          <a:ea typeface="ヒラギノ角ゴ Pro W3"/>
                          <a:cs typeface="Times New Roman" panose="02020603050405020304" pitchFamily="18" charset="0"/>
                        </a:rPr>
                        <a:t>m</a:t>
                      </a:r>
                      <a:r>
                        <a:rPr lang="en-US" sz="1800">
                          <a:solidFill>
                            <a:srgbClr val="000000"/>
                          </a:solidFill>
                          <a:effectLst/>
                          <a:latin typeface="Times New Roman" panose="02020603050405020304" pitchFamily="18" charset="0"/>
                          <a:ea typeface="ヒラギノ角ゴ Pro W3"/>
                          <a:cs typeface="Times New Roman" panose="02020603050405020304" pitchFamily="18" charset="0"/>
                        </a:rPr>
                        <a:t>e</a:t>
                      </a:r>
                    </a:p>
                    <a:p>
                      <a:pPr marL="68580" marR="308610">
                        <a:lnSpc>
                          <a:spcPct val="99000"/>
                        </a:lnSpc>
                        <a:spcBef>
                          <a:spcPts val="60"/>
                        </a:spcBef>
                        <a:spcAft>
                          <a:spcPts val="0"/>
                        </a:spcAft>
                      </a:pPr>
                      <a:r>
                        <a:rPr lang="en-US" sz="1800">
                          <a:solidFill>
                            <a:srgbClr val="000000"/>
                          </a:solidFill>
                          <a:effectLst/>
                          <a:latin typeface="Times New Roman" panose="02020603050405020304" pitchFamily="18" charset="0"/>
                          <a:ea typeface="ヒラギノ角ゴ Pro W3"/>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5255" marR="0">
                        <a:lnSpc>
                          <a:spcPct val="107000"/>
                        </a:lnSpc>
                        <a:spcBef>
                          <a:spcPts val="60"/>
                        </a:spcBef>
                        <a:spcAft>
                          <a:spcPts val="0"/>
                        </a:spcAft>
                      </a:pPr>
                      <a:r>
                        <a:rPr lang="en-US" sz="1800">
                          <a:solidFill>
                            <a:srgbClr val="000000"/>
                          </a:solidFill>
                          <a:effectLst/>
                          <a:latin typeface="Times New Roman" panose="02020603050405020304" pitchFamily="18" charset="0"/>
                          <a:ea typeface="ヒラギノ角ゴ Pro W3"/>
                          <a:cs typeface="Times New Roman" panose="02020603050405020304" pitchFamily="18" charset="0"/>
                        </a:rPr>
                        <a:t>3</a:t>
                      </a:r>
                      <a:r>
                        <a:rPr lang="en-US" sz="1800" spc="5">
                          <a:solidFill>
                            <a:srgbClr val="000000"/>
                          </a:solidFill>
                          <a:effectLst/>
                          <a:latin typeface="Times New Roman" panose="02020603050405020304" pitchFamily="18" charset="0"/>
                          <a:ea typeface="ヒラギノ角ゴ Pro W3"/>
                          <a:cs typeface="Times New Roman" panose="02020603050405020304" pitchFamily="18" charset="0"/>
                        </a:rPr>
                        <a:t>0</a:t>
                      </a:r>
                      <a:r>
                        <a:rPr lang="en-US" sz="1800">
                          <a:solidFill>
                            <a:srgbClr val="000000"/>
                          </a:solidFill>
                          <a:effectLst/>
                          <a:latin typeface="Times New Roman" panose="02020603050405020304" pitchFamily="18" charset="0"/>
                          <a:ea typeface="ヒラギノ角ゴ Pro W3"/>
                          <a:cs typeface="Times New Roman" panose="02020603050405020304" pitchFamily="18" charset="0"/>
                        </a:rPr>
                        <a:t>0</a:t>
                      </a:r>
                    </a:p>
                    <a:p>
                      <a:pPr marL="135255" marR="0">
                        <a:lnSpc>
                          <a:spcPct val="107000"/>
                        </a:lnSpc>
                        <a:spcBef>
                          <a:spcPts val="60"/>
                        </a:spcBef>
                        <a:spcAft>
                          <a:spcPts val="0"/>
                        </a:spcAft>
                      </a:pPr>
                      <a:r>
                        <a:rPr lang="en-US" sz="1800">
                          <a:solidFill>
                            <a:srgbClr val="000000"/>
                          </a:solidFill>
                          <a:effectLst/>
                          <a:latin typeface="Times New Roman" panose="02020603050405020304" pitchFamily="18" charset="0"/>
                          <a:ea typeface="ヒラギノ角ゴ Pro W3"/>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0">
                        <a:lnSpc>
                          <a:spcPct val="107000"/>
                        </a:lnSpc>
                        <a:spcBef>
                          <a:spcPts val="60"/>
                        </a:spcBef>
                        <a:spcAft>
                          <a:spcPts val="0"/>
                        </a:spcAft>
                      </a:pPr>
                      <a:r>
                        <a:rPr lang="en-US" sz="1800">
                          <a:solidFill>
                            <a:srgbClr val="000000"/>
                          </a:solidFill>
                          <a:effectLst/>
                          <a:latin typeface="Times New Roman" panose="02020603050405020304" pitchFamily="18" charset="0"/>
                          <a:ea typeface="ヒラギノ角ゴ Pro W3"/>
                          <a:cs typeface="Times New Roman" panose="02020603050405020304" pitchFamily="18" charset="0"/>
                        </a:rPr>
                        <a:t>0.</a:t>
                      </a:r>
                      <a:r>
                        <a:rPr lang="en-US" sz="1800" spc="5">
                          <a:solidFill>
                            <a:srgbClr val="000000"/>
                          </a:solidFill>
                          <a:effectLst/>
                          <a:latin typeface="Times New Roman" panose="02020603050405020304" pitchFamily="18" charset="0"/>
                          <a:ea typeface="ヒラギノ角ゴ Pro W3"/>
                          <a:cs typeface="Times New Roman" panose="02020603050405020304" pitchFamily="18" charset="0"/>
                        </a:rPr>
                        <a:t>21</a:t>
                      </a:r>
                      <a:r>
                        <a:rPr lang="en-US" sz="1800">
                          <a:solidFill>
                            <a:srgbClr val="000000"/>
                          </a:solidFill>
                          <a:effectLst/>
                          <a:latin typeface="Times New Roman" panose="02020603050405020304" pitchFamily="18" charset="0"/>
                          <a:ea typeface="ヒラギノ角ゴ Pro W3"/>
                          <a:cs typeface="Times New Roman" panose="02020603050405020304" pitchFamily="18" charset="0"/>
                        </a:rPr>
                        <a:t>2</a:t>
                      </a:r>
                    </a:p>
                    <a:p>
                      <a:pPr marL="68580" marR="0">
                        <a:lnSpc>
                          <a:spcPct val="107000"/>
                        </a:lnSpc>
                        <a:spcBef>
                          <a:spcPts val="60"/>
                        </a:spcBef>
                        <a:spcAft>
                          <a:spcPts val="0"/>
                        </a:spcAft>
                      </a:pPr>
                      <a:r>
                        <a:rPr lang="en-US" sz="1800">
                          <a:solidFill>
                            <a:srgbClr val="000000"/>
                          </a:solidFill>
                          <a:effectLst/>
                          <a:latin typeface="Times New Roman" panose="02020603050405020304" pitchFamily="18" charset="0"/>
                          <a:ea typeface="ヒラギノ角ゴ Pro W3"/>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0">
                        <a:lnSpc>
                          <a:spcPct val="107000"/>
                        </a:lnSpc>
                        <a:spcBef>
                          <a:spcPts val="60"/>
                        </a:spcBef>
                        <a:spcAft>
                          <a:spcPts val="0"/>
                        </a:spcAft>
                      </a:pPr>
                      <a:r>
                        <a:rPr lang="en-US" sz="1800" dirty="0">
                          <a:solidFill>
                            <a:srgbClr val="000000"/>
                          </a:solidFill>
                          <a:effectLst/>
                          <a:latin typeface="Times New Roman" panose="02020603050405020304" pitchFamily="18" charset="0"/>
                          <a:ea typeface="ヒラギノ角ゴ Pro W3"/>
                          <a:cs typeface="Times New Roman" panose="02020603050405020304" pitchFamily="18" charset="0"/>
                        </a:rPr>
                        <a:t>$   2,912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0">
                        <a:lnSpc>
                          <a:spcPct val="107000"/>
                        </a:lnSpc>
                        <a:spcBef>
                          <a:spcPts val="60"/>
                        </a:spcBef>
                        <a:spcAft>
                          <a:spcPts val="0"/>
                        </a:spcAft>
                      </a:pPr>
                      <a:r>
                        <a:rPr lang="en-US" sz="1800" dirty="0">
                          <a:solidFill>
                            <a:srgbClr val="000000"/>
                          </a:solidFill>
                          <a:effectLst/>
                          <a:latin typeface="Times New Roman" panose="02020603050405020304" pitchFamily="18" charset="0"/>
                          <a:ea typeface="ヒラギノ角ゴ Pro W3"/>
                          <a:cs typeface="Times New Roman" panose="02020603050405020304" pitchFamily="18" charset="0"/>
                        </a:rPr>
                        <a:t>$  6,931</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0540724"/>
                  </a:ext>
                </a:extLst>
              </a:tr>
              <a:tr h="587768">
                <a:tc>
                  <a:txBody>
                    <a:bodyPr/>
                    <a:lstStyle/>
                    <a:p>
                      <a:pPr marL="68580" marR="308610">
                        <a:lnSpc>
                          <a:spcPct val="99000"/>
                        </a:lnSpc>
                        <a:spcBef>
                          <a:spcPts val="60"/>
                        </a:spcBef>
                        <a:spcAft>
                          <a:spcPts val="0"/>
                        </a:spcAft>
                      </a:pPr>
                      <a:r>
                        <a:rPr lang="en-US" sz="1800" spc="5">
                          <a:solidFill>
                            <a:srgbClr val="000000"/>
                          </a:solidFill>
                          <a:effectLst/>
                          <a:latin typeface="Times New Roman" panose="02020603050405020304" pitchFamily="18" charset="0"/>
                          <a:ea typeface="ヒラギノ角ゴ Pro W3"/>
                          <a:cs typeface="Times New Roman" panose="02020603050405020304" pitchFamily="18" charset="0"/>
                        </a:rPr>
                        <a:t>Abbreviated-time</a:t>
                      </a:r>
                      <a:endParaRPr lang="en-US" sz="1800">
                        <a:solidFill>
                          <a:srgbClr val="000000"/>
                        </a:solidFill>
                        <a:effectLst/>
                        <a:latin typeface="Times New Roman" panose="02020603050405020304" pitchFamily="18" charset="0"/>
                        <a:ea typeface="ヒラギノ角ゴ Pro W3"/>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5255" marR="0">
                        <a:lnSpc>
                          <a:spcPct val="107000"/>
                        </a:lnSpc>
                        <a:spcBef>
                          <a:spcPts val="60"/>
                        </a:spcBef>
                        <a:spcAft>
                          <a:spcPts val="0"/>
                        </a:spcAft>
                      </a:pPr>
                      <a:r>
                        <a:rPr lang="en-US" sz="1800">
                          <a:solidFill>
                            <a:srgbClr val="000000"/>
                          </a:solidFill>
                          <a:effectLst/>
                          <a:latin typeface="Times New Roman" panose="02020603050405020304" pitchFamily="18" charset="0"/>
                          <a:ea typeface="ヒラギノ角ゴ Pro W3"/>
                          <a:cs typeface="Times New Roman" panose="02020603050405020304" pitchFamily="18" charset="0"/>
                        </a:rPr>
                        <a:t>100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0">
                        <a:lnSpc>
                          <a:spcPct val="107000"/>
                        </a:lnSpc>
                        <a:spcBef>
                          <a:spcPts val="60"/>
                        </a:spcBef>
                        <a:spcAft>
                          <a:spcPts val="0"/>
                        </a:spcAft>
                      </a:pPr>
                      <a:r>
                        <a:rPr lang="en-US" sz="1800">
                          <a:solidFill>
                            <a:srgbClr val="000000"/>
                          </a:solidFill>
                          <a:effectLst/>
                          <a:latin typeface="Times New Roman" panose="02020603050405020304" pitchFamily="18" charset="0"/>
                          <a:ea typeface="ヒラギノ角ゴ Pro W3"/>
                          <a:cs typeface="Times New Roman" panose="02020603050405020304" pitchFamily="18" charset="0"/>
                        </a:rPr>
                        <a:t>0.056</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0">
                        <a:lnSpc>
                          <a:spcPct val="107000"/>
                        </a:lnSpc>
                        <a:spcBef>
                          <a:spcPts val="60"/>
                        </a:spcBef>
                        <a:spcAft>
                          <a:spcPts val="0"/>
                        </a:spcAft>
                      </a:pPr>
                      <a:r>
                        <a:rPr lang="en-US" sz="1800">
                          <a:solidFill>
                            <a:srgbClr val="000000"/>
                          </a:solidFill>
                          <a:effectLst/>
                          <a:latin typeface="Times New Roman" panose="02020603050405020304" pitchFamily="18" charset="0"/>
                          <a:ea typeface="ヒラギノ角ゴ Pro W3"/>
                          <a:cs typeface="Times New Roman" panose="02020603050405020304" pitchFamily="18" charset="0"/>
                        </a:rPr>
                        <a:t>$      971</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0">
                        <a:lnSpc>
                          <a:spcPct val="107000"/>
                        </a:lnSpc>
                        <a:spcBef>
                          <a:spcPts val="60"/>
                        </a:spcBef>
                        <a:spcAft>
                          <a:spcPts val="0"/>
                        </a:spcAft>
                      </a:pPr>
                      <a:r>
                        <a:rPr lang="en-US" sz="1800" dirty="0">
                          <a:solidFill>
                            <a:srgbClr val="000000"/>
                          </a:solidFill>
                          <a:effectLst/>
                          <a:latin typeface="Times New Roman" panose="02020603050405020304" pitchFamily="18" charset="0"/>
                          <a:ea typeface="ヒラギノ角ゴ Pro W3"/>
                          <a:cs typeface="Times New Roman" panose="02020603050405020304" pitchFamily="18" charset="0"/>
                        </a:rPr>
                        <a:t>$  1,980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2151616"/>
                  </a:ext>
                </a:extLst>
              </a:tr>
            </a:tbl>
          </a:graphicData>
        </a:graphic>
      </p:graphicFrame>
      <p:sp>
        <p:nvSpPr>
          <p:cNvPr id="5"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49351553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1478279" y="3680459"/>
            <a:ext cx="1341119" cy="597407"/>
          </a:xfrm>
          <a:prstGeom prst="rect">
            <a:avLst/>
          </a:prstGeom>
        </p:spPr>
      </p:pic>
      <p:pic>
        <p:nvPicPr>
          <p:cNvPr id="3" name="object 3"/>
          <p:cNvPicPr/>
          <p:nvPr/>
        </p:nvPicPr>
        <p:blipFill>
          <a:blip r:embed="rId4" cstate="print"/>
          <a:stretch>
            <a:fillRect/>
          </a:stretch>
        </p:blipFill>
        <p:spPr>
          <a:xfrm>
            <a:off x="1734311" y="4064507"/>
            <a:ext cx="765047" cy="597407"/>
          </a:xfrm>
          <a:prstGeom prst="rect">
            <a:avLst/>
          </a:prstGeom>
        </p:spPr>
      </p:pic>
      <p:grpSp>
        <p:nvGrpSpPr>
          <p:cNvPr id="4" name="object 4"/>
          <p:cNvGrpSpPr/>
          <p:nvPr/>
        </p:nvGrpSpPr>
        <p:grpSpPr>
          <a:xfrm>
            <a:off x="2999231" y="3680459"/>
            <a:ext cx="5928360" cy="597535"/>
            <a:chOff x="2999231" y="3680459"/>
            <a:chExt cx="5928360" cy="597535"/>
          </a:xfrm>
        </p:grpSpPr>
        <p:pic>
          <p:nvPicPr>
            <p:cNvPr id="5" name="object 5"/>
            <p:cNvPicPr/>
            <p:nvPr/>
          </p:nvPicPr>
          <p:blipFill>
            <a:blip r:embed="rId5" cstate="print"/>
            <a:stretch>
              <a:fillRect/>
            </a:stretch>
          </p:blipFill>
          <p:spPr>
            <a:xfrm>
              <a:off x="2999231" y="3680459"/>
              <a:ext cx="890015" cy="597407"/>
            </a:xfrm>
            <a:prstGeom prst="rect">
              <a:avLst/>
            </a:prstGeom>
          </p:spPr>
        </p:pic>
        <p:pic>
          <p:nvPicPr>
            <p:cNvPr id="6" name="object 6"/>
            <p:cNvPicPr/>
            <p:nvPr/>
          </p:nvPicPr>
          <p:blipFill>
            <a:blip r:embed="rId6" cstate="print"/>
            <a:stretch>
              <a:fillRect/>
            </a:stretch>
          </p:blipFill>
          <p:spPr>
            <a:xfrm>
              <a:off x="3851147" y="3680459"/>
              <a:ext cx="890015" cy="597407"/>
            </a:xfrm>
            <a:prstGeom prst="rect">
              <a:avLst/>
            </a:prstGeom>
          </p:spPr>
        </p:pic>
        <p:pic>
          <p:nvPicPr>
            <p:cNvPr id="7" name="object 7"/>
            <p:cNvPicPr/>
            <p:nvPr/>
          </p:nvPicPr>
          <p:blipFill>
            <a:blip r:embed="rId7" cstate="print"/>
            <a:stretch>
              <a:fillRect/>
            </a:stretch>
          </p:blipFill>
          <p:spPr>
            <a:xfrm>
              <a:off x="4668011" y="3680459"/>
              <a:ext cx="890015" cy="597407"/>
            </a:xfrm>
            <a:prstGeom prst="rect">
              <a:avLst/>
            </a:prstGeom>
          </p:spPr>
        </p:pic>
        <p:pic>
          <p:nvPicPr>
            <p:cNvPr id="8" name="object 8"/>
            <p:cNvPicPr/>
            <p:nvPr/>
          </p:nvPicPr>
          <p:blipFill>
            <a:blip r:embed="rId8" cstate="print"/>
            <a:stretch>
              <a:fillRect/>
            </a:stretch>
          </p:blipFill>
          <p:spPr>
            <a:xfrm>
              <a:off x="5484876" y="3680459"/>
              <a:ext cx="890003" cy="597407"/>
            </a:xfrm>
            <a:prstGeom prst="rect">
              <a:avLst/>
            </a:prstGeom>
          </p:spPr>
        </p:pic>
        <p:pic>
          <p:nvPicPr>
            <p:cNvPr id="9" name="object 9"/>
            <p:cNvPicPr/>
            <p:nvPr/>
          </p:nvPicPr>
          <p:blipFill>
            <a:blip r:embed="rId9" cstate="print"/>
            <a:stretch>
              <a:fillRect/>
            </a:stretch>
          </p:blipFill>
          <p:spPr>
            <a:xfrm>
              <a:off x="6301739" y="3680459"/>
              <a:ext cx="890015" cy="597407"/>
            </a:xfrm>
            <a:prstGeom prst="rect">
              <a:avLst/>
            </a:prstGeom>
          </p:spPr>
        </p:pic>
        <p:pic>
          <p:nvPicPr>
            <p:cNvPr id="10" name="object 10"/>
            <p:cNvPicPr/>
            <p:nvPr/>
          </p:nvPicPr>
          <p:blipFill>
            <a:blip r:embed="rId10" cstate="print"/>
            <a:stretch>
              <a:fillRect/>
            </a:stretch>
          </p:blipFill>
          <p:spPr>
            <a:xfrm>
              <a:off x="7120127" y="3680459"/>
              <a:ext cx="890015" cy="597407"/>
            </a:xfrm>
            <a:prstGeom prst="rect">
              <a:avLst/>
            </a:prstGeom>
          </p:spPr>
        </p:pic>
        <p:pic>
          <p:nvPicPr>
            <p:cNvPr id="11" name="object 11"/>
            <p:cNvPicPr/>
            <p:nvPr/>
          </p:nvPicPr>
          <p:blipFill>
            <a:blip r:embed="rId11" cstate="print"/>
            <a:stretch>
              <a:fillRect/>
            </a:stretch>
          </p:blipFill>
          <p:spPr>
            <a:xfrm>
              <a:off x="7970519" y="3680459"/>
              <a:ext cx="957071" cy="597407"/>
            </a:xfrm>
            <a:prstGeom prst="rect">
              <a:avLst/>
            </a:prstGeom>
          </p:spPr>
        </p:pic>
      </p:grpSp>
      <p:pic>
        <p:nvPicPr>
          <p:cNvPr id="12" name="object 12"/>
          <p:cNvPicPr/>
          <p:nvPr/>
        </p:nvPicPr>
        <p:blipFill>
          <a:blip r:embed="rId12" cstate="print"/>
          <a:stretch>
            <a:fillRect/>
          </a:stretch>
        </p:blipFill>
        <p:spPr>
          <a:xfrm>
            <a:off x="1691639" y="5081015"/>
            <a:ext cx="847343" cy="595883"/>
          </a:xfrm>
          <a:prstGeom prst="rect">
            <a:avLst/>
          </a:prstGeom>
        </p:spPr>
      </p:pic>
      <p:grpSp>
        <p:nvGrpSpPr>
          <p:cNvPr id="13" name="object 13"/>
          <p:cNvGrpSpPr/>
          <p:nvPr/>
        </p:nvGrpSpPr>
        <p:grpSpPr>
          <a:xfrm>
            <a:off x="2891028" y="5081015"/>
            <a:ext cx="5820410" cy="596265"/>
            <a:chOff x="2891028" y="5081015"/>
            <a:chExt cx="5820410" cy="596265"/>
          </a:xfrm>
        </p:grpSpPr>
        <p:pic>
          <p:nvPicPr>
            <p:cNvPr id="14" name="object 14"/>
            <p:cNvPicPr/>
            <p:nvPr/>
          </p:nvPicPr>
          <p:blipFill>
            <a:blip r:embed="rId13" cstate="print"/>
            <a:stretch>
              <a:fillRect/>
            </a:stretch>
          </p:blipFill>
          <p:spPr>
            <a:xfrm>
              <a:off x="2891028" y="5081015"/>
              <a:ext cx="847343" cy="595883"/>
            </a:xfrm>
            <a:prstGeom prst="rect">
              <a:avLst/>
            </a:prstGeom>
          </p:spPr>
        </p:pic>
        <p:pic>
          <p:nvPicPr>
            <p:cNvPr id="15" name="object 15"/>
            <p:cNvPicPr/>
            <p:nvPr/>
          </p:nvPicPr>
          <p:blipFill>
            <a:blip r:embed="rId14" cstate="print"/>
            <a:stretch>
              <a:fillRect/>
            </a:stretch>
          </p:blipFill>
          <p:spPr>
            <a:xfrm>
              <a:off x="3776472" y="5081015"/>
              <a:ext cx="847343" cy="595883"/>
            </a:xfrm>
            <a:prstGeom prst="rect">
              <a:avLst/>
            </a:prstGeom>
          </p:spPr>
        </p:pic>
        <p:pic>
          <p:nvPicPr>
            <p:cNvPr id="16" name="object 16"/>
            <p:cNvPicPr/>
            <p:nvPr/>
          </p:nvPicPr>
          <p:blipFill>
            <a:blip r:embed="rId15" cstate="print"/>
            <a:stretch>
              <a:fillRect/>
            </a:stretch>
          </p:blipFill>
          <p:spPr>
            <a:xfrm>
              <a:off x="4594860" y="5081015"/>
              <a:ext cx="847343" cy="595883"/>
            </a:xfrm>
            <a:prstGeom prst="rect">
              <a:avLst/>
            </a:prstGeom>
          </p:spPr>
        </p:pic>
        <p:pic>
          <p:nvPicPr>
            <p:cNvPr id="17" name="object 17"/>
            <p:cNvPicPr/>
            <p:nvPr/>
          </p:nvPicPr>
          <p:blipFill>
            <a:blip r:embed="rId16" cstate="print"/>
            <a:stretch>
              <a:fillRect/>
            </a:stretch>
          </p:blipFill>
          <p:spPr>
            <a:xfrm>
              <a:off x="5411724" y="5081015"/>
              <a:ext cx="847343" cy="595883"/>
            </a:xfrm>
            <a:prstGeom prst="rect">
              <a:avLst/>
            </a:prstGeom>
          </p:spPr>
        </p:pic>
        <p:pic>
          <p:nvPicPr>
            <p:cNvPr id="18" name="object 18"/>
            <p:cNvPicPr/>
            <p:nvPr/>
          </p:nvPicPr>
          <p:blipFill>
            <a:blip r:embed="rId17" cstate="print"/>
            <a:stretch>
              <a:fillRect/>
            </a:stretch>
          </p:blipFill>
          <p:spPr>
            <a:xfrm>
              <a:off x="6228588" y="5081015"/>
              <a:ext cx="847343" cy="595883"/>
            </a:xfrm>
            <a:prstGeom prst="rect">
              <a:avLst/>
            </a:prstGeom>
          </p:spPr>
        </p:pic>
        <p:pic>
          <p:nvPicPr>
            <p:cNvPr id="19" name="object 19"/>
            <p:cNvPicPr/>
            <p:nvPr/>
          </p:nvPicPr>
          <p:blipFill>
            <a:blip r:embed="rId18" cstate="print"/>
            <a:stretch>
              <a:fillRect/>
            </a:stretch>
          </p:blipFill>
          <p:spPr>
            <a:xfrm>
              <a:off x="7046976" y="5081015"/>
              <a:ext cx="847343" cy="595883"/>
            </a:xfrm>
            <a:prstGeom prst="rect">
              <a:avLst/>
            </a:prstGeom>
          </p:spPr>
        </p:pic>
        <p:pic>
          <p:nvPicPr>
            <p:cNvPr id="20" name="object 20"/>
            <p:cNvPicPr/>
            <p:nvPr/>
          </p:nvPicPr>
          <p:blipFill>
            <a:blip r:embed="rId19" cstate="print"/>
            <a:stretch>
              <a:fillRect/>
            </a:stretch>
          </p:blipFill>
          <p:spPr>
            <a:xfrm>
              <a:off x="7863840" y="5081015"/>
              <a:ext cx="847343" cy="595883"/>
            </a:xfrm>
            <a:prstGeom prst="rect">
              <a:avLst/>
            </a:prstGeom>
          </p:spPr>
        </p:pic>
      </p:grpSp>
      <p:graphicFrame>
        <p:nvGraphicFramePr>
          <p:cNvPr id="21" name="object 21"/>
          <p:cNvGraphicFramePr>
            <a:graphicFrameLocks noGrp="1"/>
          </p:cNvGraphicFramePr>
          <p:nvPr>
            <p:extLst>
              <p:ext uri="{D42A27DB-BD31-4B8C-83A1-F6EECF244321}">
                <p14:modId xmlns:p14="http://schemas.microsoft.com/office/powerpoint/2010/main" val="1188359898"/>
              </p:ext>
            </p:extLst>
          </p:nvPr>
        </p:nvGraphicFramePr>
        <p:xfrm>
          <a:off x="457200" y="3680460"/>
          <a:ext cx="8448351" cy="2248852"/>
        </p:xfrm>
        <a:graphic>
          <a:graphicData uri="http://schemas.openxmlformats.org/drawingml/2006/table">
            <a:tbl>
              <a:tblPr firstRow="1" bandRow="1">
                <a:tableStyleId>{2D5ABB26-0587-4C30-8999-92F81FD0307C}</a:tableStyleId>
              </a:tblPr>
              <a:tblGrid>
                <a:gridCol w="1942975">
                  <a:extLst>
                    <a:ext uri="{9D8B030D-6E8A-4147-A177-3AD203B41FA5}">
                      <a16:colId xmlns:a16="http://schemas.microsoft.com/office/drawing/2014/main" val="20000"/>
                    </a:ext>
                  </a:extLst>
                </a:gridCol>
                <a:gridCol w="971836">
                  <a:extLst>
                    <a:ext uri="{9D8B030D-6E8A-4147-A177-3AD203B41FA5}">
                      <a16:colId xmlns:a16="http://schemas.microsoft.com/office/drawing/2014/main" val="20001"/>
                    </a:ext>
                  </a:extLst>
                </a:gridCol>
                <a:gridCol w="897294">
                  <a:extLst>
                    <a:ext uri="{9D8B030D-6E8A-4147-A177-3AD203B41FA5}">
                      <a16:colId xmlns:a16="http://schemas.microsoft.com/office/drawing/2014/main" val="20002"/>
                    </a:ext>
                  </a:extLst>
                </a:gridCol>
                <a:gridCol w="897293">
                  <a:extLst>
                    <a:ext uri="{9D8B030D-6E8A-4147-A177-3AD203B41FA5}">
                      <a16:colId xmlns:a16="http://schemas.microsoft.com/office/drawing/2014/main" val="20003"/>
                    </a:ext>
                  </a:extLst>
                </a:gridCol>
                <a:gridCol w="897293">
                  <a:extLst>
                    <a:ext uri="{9D8B030D-6E8A-4147-A177-3AD203B41FA5}">
                      <a16:colId xmlns:a16="http://schemas.microsoft.com/office/drawing/2014/main" val="20004"/>
                    </a:ext>
                  </a:extLst>
                </a:gridCol>
                <a:gridCol w="897293">
                  <a:extLst>
                    <a:ext uri="{9D8B030D-6E8A-4147-A177-3AD203B41FA5}">
                      <a16:colId xmlns:a16="http://schemas.microsoft.com/office/drawing/2014/main" val="20005"/>
                    </a:ext>
                  </a:extLst>
                </a:gridCol>
                <a:gridCol w="897293">
                  <a:extLst>
                    <a:ext uri="{9D8B030D-6E8A-4147-A177-3AD203B41FA5}">
                      <a16:colId xmlns:a16="http://schemas.microsoft.com/office/drawing/2014/main" val="20006"/>
                    </a:ext>
                  </a:extLst>
                </a:gridCol>
                <a:gridCol w="1047074">
                  <a:extLst>
                    <a:ext uri="{9D8B030D-6E8A-4147-A177-3AD203B41FA5}">
                      <a16:colId xmlns:a16="http://schemas.microsoft.com/office/drawing/2014/main" val="20007"/>
                    </a:ext>
                  </a:extLst>
                </a:gridCol>
              </a:tblGrid>
              <a:tr h="1033554">
                <a:tc>
                  <a:txBody>
                    <a:bodyPr/>
                    <a:lstStyle/>
                    <a:p>
                      <a:pPr algn="ctr">
                        <a:lnSpc>
                          <a:spcPct val="100000"/>
                        </a:lnSpc>
                        <a:spcBef>
                          <a:spcPts val="195"/>
                        </a:spcBef>
                      </a:pPr>
                      <a:r>
                        <a:rPr sz="2100" spc="-5" dirty="0">
                          <a:latin typeface="Times New Roman"/>
                          <a:cs typeface="Times New Roman"/>
                        </a:rPr>
                        <a:t>Yrs.</a:t>
                      </a:r>
                      <a:r>
                        <a:rPr sz="2100" spc="-45" dirty="0">
                          <a:latin typeface="Times New Roman"/>
                          <a:cs typeface="Times New Roman"/>
                        </a:rPr>
                        <a:t> </a:t>
                      </a:r>
                      <a:r>
                        <a:rPr sz="2100" dirty="0">
                          <a:latin typeface="Times New Roman"/>
                          <a:cs typeface="Times New Roman"/>
                        </a:rPr>
                        <a:t>1,</a:t>
                      </a:r>
                      <a:r>
                        <a:rPr sz="2100" spc="-50" dirty="0">
                          <a:latin typeface="Times New Roman"/>
                          <a:cs typeface="Times New Roman"/>
                        </a:rPr>
                        <a:t> </a:t>
                      </a:r>
                      <a:r>
                        <a:rPr sz="2100" dirty="0">
                          <a:latin typeface="Times New Roman"/>
                          <a:cs typeface="Times New Roman"/>
                        </a:rPr>
                        <a:t>2</a:t>
                      </a:r>
                    </a:p>
                    <a:p>
                      <a:pPr algn="ctr">
                        <a:lnSpc>
                          <a:spcPct val="100000"/>
                        </a:lnSpc>
                        <a:spcBef>
                          <a:spcPts val="505"/>
                        </a:spcBef>
                      </a:pPr>
                      <a:r>
                        <a:rPr sz="2100" dirty="0">
                          <a:latin typeface="Times New Roman"/>
                          <a:cs typeface="Times New Roman"/>
                        </a:rPr>
                        <a:t>&amp;</a:t>
                      </a:r>
                      <a:r>
                        <a:rPr sz="2100" spc="-20" dirty="0">
                          <a:latin typeface="Times New Roman"/>
                          <a:cs typeface="Times New Roman"/>
                        </a:rPr>
                        <a:t> </a:t>
                      </a:r>
                      <a:r>
                        <a:rPr sz="2100" dirty="0">
                          <a:latin typeface="Times New Roman"/>
                          <a:cs typeface="Times New Roman"/>
                        </a:rPr>
                        <a:t>3</a:t>
                      </a:r>
                    </a:p>
                  </a:txBody>
                  <a:tcPr marL="0" marR="0" marT="24765" marB="0">
                    <a:lnL w="28575">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tc>
                  <a:txBody>
                    <a:bodyPr/>
                    <a:lstStyle/>
                    <a:p>
                      <a:pPr marL="175260">
                        <a:lnSpc>
                          <a:spcPct val="100000"/>
                        </a:lnSpc>
                        <a:spcBef>
                          <a:spcPts val="195"/>
                        </a:spcBef>
                      </a:pPr>
                      <a:r>
                        <a:rPr sz="2100" spc="-45" dirty="0">
                          <a:latin typeface="Times New Roman"/>
                          <a:cs typeface="Times New Roman"/>
                        </a:rPr>
                        <a:t>Yr.</a:t>
                      </a:r>
                      <a:r>
                        <a:rPr sz="2100" spc="-25" dirty="0">
                          <a:latin typeface="Times New Roman"/>
                          <a:cs typeface="Times New Roman"/>
                        </a:rPr>
                        <a:t> </a:t>
                      </a:r>
                      <a:r>
                        <a:rPr sz="2100" dirty="0">
                          <a:latin typeface="Times New Roman"/>
                          <a:cs typeface="Times New Roman"/>
                        </a:rPr>
                        <a:t>4</a:t>
                      </a:r>
                    </a:p>
                  </a:txBody>
                  <a:tcPr marL="0" marR="0" marT="24765" marB="0">
                    <a:lnL w="127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tc>
                  <a:txBody>
                    <a:bodyPr/>
                    <a:lstStyle/>
                    <a:p>
                      <a:pPr marL="141605">
                        <a:lnSpc>
                          <a:spcPct val="100000"/>
                        </a:lnSpc>
                        <a:spcBef>
                          <a:spcPts val="195"/>
                        </a:spcBef>
                      </a:pPr>
                      <a:r>
                        <a:rPr sz="2100" spc="-45" dirty="0">
                          <a:latin typeface="Times New Roman"/>
                          <a:cs typeface="Times New Roman"/>
                        </a:rPr>
                        <a:t>Yr.</a:t>
                      </a:r>
                      <a:r>
                        <a:rPr sz="2100" spc="-30" dirty="0">
                          <a:latin typeface="Times New Roman"/>
                          <a:cs typeface="Times New Roman"/>
                        </a:rPr>
                        <a:t> </a:t>
                      </a:r>
                      <a:r>
                        <a:rPr sz="2100" dirty="0">
                          <a:latin typeface="Times New Roman"/>
                          <a:cs typeface="Times New Roman"/>
                        </a:rPr>
                        <a:t>5</a:t>
                      </a:r>
                    </a:p>
                  </a:txBody>
                  <a:tcPr marL="0" marR="0" marT="24765" marB="0">
                    <a:lnL w="127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tc>
                  <a:txBody>
                    <a:bodyPr/>
                    <a:lstStyle/>
                    <a:p>
                      <a:pPr marL="141605">
                        <a:lnSpc>
                          <a:spcPct val="100000"/>
                        </a:lnSpc>
                        <a:spcBef>
                          <a:spcPts val="195"/>
                        </a:spcBef>
                      </a:pPr>
                      <a:r>
                        <a:rPr sz="2100" spc="-45" dirty="0">
                          <a:latin typeface="Times New Roman"/>
                          <a:cs typeface="Times New Roman"/>
                        </a:rPr>
                        <a:t>Yr.</a:t>
                      </a:r>
                      <a:r>
                        <a:rPr sz="2100" spc="-30" dirty="0">
                          <a:latin typeface="Times New Roman"/>
                          <a:cs typeface="Times New Roman"/>
                        </a:rPr>
                        <a:t> </a:t>
                      </a:r>
                      <a:r>
                        <a:rPr sz="2100" dirty="0">
                          <a:latin typeface="Times New Roman"/>
                          <a:cs typeface="Times New Roman"/>
                        </a:rPr>
                        <a:t>6</a:t>
                      </a:r>
                    </a:p>
                  </a:txBody>
                  <a:tcPr marL="0" marR="0" marT="24765" marB="0">
                    <a:lnL w="127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tc>
                  <a:txBody>
                    <a:bodyPr/>
                    <a:lstStyle/>
                    <a:p>
                      <a:pPr marL="141605">
                        <a:lnSpc>
                          <a:spcPct val="100000"/>
                        </a:lnSpc>
                        <a:spcBef>
                          <a:spcPts val="195"/>
                        </a:spcBef>
                      </a:pPr>
                      <a:r>
                        <a:rPr sz="2100" spc="-45" dirty="0">
                          <a:latin typeface="Times New Roman"/>
                          <a:cs typeface="Times New Roman"/>
                        </a:rPr>
                        <a:t>Yr.</a:t>
                      </a:r>
                      <a:r>
                        <a:rPr sz="2100" spc="-30" dirty="0">
                          <a:latin typeface="Times New Roman"/>
                          <a:cs typeface="Times New Roman"/>
                        </a:rPr>
                        <a:t> </a:t>
                      </a:r>
                      <a:r>
                        <a:rPr sz="2100" dirty="0">
                          <a:latin typeface="Times New Roman"/>
                          <a:cs typeface="Times New Roman"/>
                        </a:rPr>
                        <a:t>7</a:t>
                      </a:r>
                    </a:p>
                  </a:txBody>
                  <a:tcPr marL="0" marR="0" marT="24765" marB="0">
                    <a:lnL w="127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tc>
                  <a:txBody>
                    <a:bodyPr/>
                    <a:lstStyle/>
                    <a:p>
                      <a:pPr marL="141605">
                        <a:lnSpc>
                          <a:spcPct val="100000"/>
                        </a:lnSpc>
                        <a:spcBef>
                          <a:spcPts val="195"/>
                        </a:spcBef>
                      </a:pPr>
                      <a:r>
                        <a:rPr sz="2100" spc="-45" dirty="0">
                          <a:latin typeface="Times New Roman"/>
                          <a:cs typeface="Times New Roman"/>
                        </a:rPr>
                        <a:t>Yr.</a:t>
                      </a:r>
                      <a:r>
                        <a:rPr sz="2100" spc="-30" dirty="0">
                          <a:latin typeface="Times New Roman"/>
                          <a:cs typeface="Times New Roman"/>
                        </a:rPr>
                        <a:t> </a:t>
                      </a:r>
                      <a:r>
                        <a:rPr sz="2100" dirty="0">
                          <a:latin typeface="Times New Roman"/>
                          <a:cs typeface="Times New Roman"/>
                        </a:rPr>
                        <a:t>8</a:t>
                      </a:r>
                    </a:p>
                  </a:txBody>
                  <a:tcPr marL="0" marR="0" marT="24765" marB="0">
                    <a:lnL w="127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tc>
                  <a:txBody>
                    <a:bodyPr/>
                    <a:lstStyle/>
                    <a:p>
                      <a:pPr marL="141605">
                        <a:lnSpc>
                          <a:spcPct val="100000"/>
                        </a:lnSpc>
                        <a:spcBef>
                          <a:spcPts val="195"/>
                        </a:spcBef>
                      </a:pPr>
                      <a:r>
                        <a:rPr sz="2100" spc="-45" dirty="0">
                          <a:latin typeface="Times New Roman"/>
                          <a:cs typeface="Times New Roman"/>
                        </a:rPr>
                        <a:t>Yr.</a:t>
                      </a:r>
                      <a:r>
                        <a:rPr sz="2100" spc="-30" dirty="0">
                          <a:latin typeface="Times New Roman"/>
                          <a:cs typeface="Times New Roman"/>
                        </a:rPr>
                        <a:t> </a:t>
                      </a:r>
                      <a:r>
                        <a:rPr sz="2100" dirty="0">
                          <a:latin typeface="Times New Roman"/>
                          <a:cs typeface="Times New Roman"/>
                        </a:rPr>
                        <a:t>9</a:t>
                      </a:r>
                    </a:p>
                  </a:txBody>
                  <a:tcPr marL="0" marR="0" marT="24765" marB="0">
                    <a:lnL w="127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tc>
                  <a:txBody>
                    <a:bodyPr/>
                    <a:lstStyle/>
                    <a:p>
                      <a:pPr marL="175260">
                        <a:lnSpc>
                          <a:spcPct val="100000"/>
                        </a:lnSpc>
                        <a:spcBef>
                          <a:spcPts val="195"/>
                        </a:spcBef>
                      </a:pPr>
                      <a:r>
                        <a:rPr sz="2100" spc="-25" dirty="0">
                          <a:latin typeface="Times New Roman"/>
                          <a:cs typeface="Times New Roman"/>
                        </a:rPr>
                        <a:t>Yr.10</a:t>
                      </a:r>
                      <a:endParaRPr sz="2100" dirty="0">
                        <a:latin typeface="Times New Roman"/>
                        <a:cs typeface="Times New Roman"/>
                      </a:endParaRPr>
                    </a:p>
                  </a:txBody>
                  <a:tcPr marL="0" marR="0" marT="24765" marB="0">
                    <a:lnL w="12700">
                      <a:solidFill>
                        <a:srgbClr val="000000"/>
                      </a:solidFill>
                      <a:prstDash val="solid"/>
                    </a:lnL>
                    <a:lnR w="28575">
                      <a:solidFill>
                        <a:srgbClr val="000000"/>
                      </a:solidFill>
                      <a:prstDash val="solid"/>
                    </a:lnR>
                    <a:lnT w="28575">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1215298">
                <a:tc>
                  <a:txBody>
                    <a:bodyPr/>
                    <a:lstStyle/>
                    <a:p>
                      <a:pPr>
                        <a:lnSpc>
                          <a:spcPct val="100000"/>
                        </a:lnSpc>
                      </a:pPr>
                      <a:endParaRPr sz="2800" dirty="0">
                        <a:latin typeface="Times New Roman"/>
                        <a:cs typeface="Times New Roman"/>
                      </a:endParaRPr>
                    </a:p>
                    <a:p>
                      <a:pPr algn="ctr">
                        <a:lnSpc>
                          <a:spcPct val="100000"/>
                        </a:lnSpc>
                      </a:pPr>
                      <a:r>
                        <a:rPr sz="2100" spc="5" dirty="0">
                          <a:latin typeface="Times New Roman"/>
                          <a:cs typeface="Times New Roman"/>
                        </a:rPr>
                        <a:t>24%</a:t>
                      </a:r>
                      <a:endParaRPr sz="2100" dirty="0">
                        <a:latin typeface="Times New Roman"/>
                        <a:cs typeface="Times New Roman"/>
                      </a:endParaRPr>
                    </a:p>
                  </a:txBody>
                  <a:tcPr marL="0" marR="0" marT="0" marB="0">
                    <a:lnL w="28575">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a:lnSpc>
                          <a:spcPct val="100000"/>
                        </a:lnSpc>
                      </a:pPr>
                      <a:endParaRPr sz="2800" dirty="0">
                        <a:latin typeface="Times New Roman"/>
                        <a:cs typeface="Times New Roman"/>
                      </a:endParaRPr>
                    </a:p>
                    <a:p>
                      <a:pPr marL="68580">
                        <a:lnSpc>
                          <a:spcPct val="100000"/>
                        </a:lnSpc>
                      </a:pPr>
                      <a:r>
                        <a:rPr sz="2100" spc="5" dirty="0">
                          <a:latin typeface="Times New Roman"/>
                          <a:cs typeface="Times New Roman"/>
                        </a:rPr>
                        <a:t>26%</a:t>
                      </a:r>
                      <a:endParaRPr sz="21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a:lnSpc>
                          <a:spcPct val="100000"/>
                        </a:lnSpc>
                      </a:pPr>
                      <a:endParaRPr sz="2800" dirty="0">
                        <a:latin typeface="Times New Roman"/>
                        <a:cs typeface="Times New Roman"/>
                      </a:endParaRPr>
                    </a:p>
                    <a:p>
                      <a:pPr marL="67945">
                        <a:lnSpc>
                          <a:spcPct val="100000"/>
                        </a:lnSpc>
                      </a:pPr>
                      <a:r>
                        <a:rPr sz="2100" spc="5" dirty="0">
                          <a:latin typeface="Times New Roman"/>
                          <a:cs typeface="Times New Roman"/>
                        </a:rPr>
                        <a:t>30%</a:t>
                      </a:r>
                      <a:endParaRPr sz="21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a:lnSpc>
                          <a:spcPct val="100000"/>
                        </a:lnSpc>
                      </a:pPr>
                      <a:endParaRPr sz="2800" dirty="0">
                        <a:latin typeface="Times New Roman"/>
                        <a:cs typeface="Times New Roman"/>
                      </a:endParaRPr>
                    </a:p>
                    <a:p>
                      <a:pPr marL="67945">
                        <a:lnSpc>
                          <a:spcPct val="100000"/>
                        </a:lnSpc>
                      </a:pPr>
                      <a:r>
                        <a:rPr sz="2100" spc="5" dirty="0">
                          <a:latin typeface="Times New Roman"/>
                          <a:cs typeface="Times New Roman"/>
                        </a:rPr>
                        <a:t>34%</a:t>
                      </a:r>
                      <a:endParaRPr sz="21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a:lnSpc>
                          <a:spcPct val="100000"/>
                        </a:lnSpc>
                      </a:pPr>
                      <a:endParaRPr sz="2800" dirty="0">
                        <a:latin typeface="Times New Roman"/>
                        <a:cs typeface="Times New Roman"/>
                      </a:endParaRPr>
                    </a:p>
                    <a:p>
                      <a:pPr marL="67945">
                        <a:lnSpc>
                          <a:spcPct val="100000"/>
                        </a:lnSpc>
                      </a:pPr>
                      <a:r>
                        <a:rPr sz="2100" spc="5" dirty="0">
                          <a:latin typeface="Times New Roman"/>
                          <a:cs typeface="Times New Roman"/>
                        </a:rPr>
                        <a:t>38%</a:t>
                      </a:r>
                      <a:endParaRPr sz="21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a:lnSpc>
                          <a:spcPct val="100000"/>
                        </a:lnSpc>
                      </a:pPr>
                      <a:endParaRPr sz="2800" dirty="0">
                        <a:latin typeface="Times New Roman"/>
                        <a:cs typeface="Times New Roman"/>
                      </a:endParaRPr>
                    </a:p>
                    <a:p>
                      <a:pPr marL="67945">
                        <a:lnSpc>
                          <a:spcPct val="100000"/>
                        </a:lnSpc>
                      </a:pPr>
                      <a:r>
                        <a:rPr sz="2100" spc="5" dirty="0">
                          <a:latin typeface="Times New Roman"/>
                          <a:cs typeface="Times New Roman"/>
                        </a:rPr>
                        <a:t>42%</a:t>
                      </a:r>
                      <a:endParaRPr sz="21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a:lnSpc>
                          <a:spcPct val="100000"/>
                        </a:lnSpc>
                      </a:pPr>
                      <a:endParaRPr sz="2800" dirty="0">
                        <a:latin typeface="Times New Roman"/>
                        <a:cs typeface="Times New Roman"/>
                      </a:endParaRPr>
                    </a:p>
                    <a:p>
                      <a:pPr marL="68580">
                        <a:lnSpc>
                          <a:spcPct val="100000"/>
                        </a:lnSpc>
                      </a:pPr>
                      <a:r>
                        <a:rPr sz="2100" spc="5" dirty="0">
                          <a:latin typeface="Times New Roman"/>
                          <a:cs typeface="Times New Roman"/>
                        </a:rPr>
                        <a:t>46%</a:t>
                      </a:r>
                      <a:endParaRPr sz="21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a:lnSpc>
                          <a:spcPct val="100000"/>
                        </a:lnSpc>
                      </a:pPr>
                      <a:endParaRPr sz="2800" dirty="0">
                        <a:latin typeface="Times New Roman"/>
                        <a:cs typeface="Times New Roman"/>
                      </a:endParaRPr>
                    </a:p>
                    <a:p>
                      <a:pPr marL="68580">
                        <a:lnSpc>
                          <a:spcPct val="100000"/>
                        </a:lnSpc>
                      </a:pPr>
                      <a:r>
                        <a:rPr sz="2100" spc="5" dirty="0">
                          <a:latin typeface="Times New Roman"/>
                          <a:cs typeface="Times New Roman"/>
                        </a:rPr>
                        <a:t>50%</a:t>
                      </a:r>
                      <a:endParaRPr sz="2100" dirty="0">
                        <a:latin typeface="Times New Roman"/>
                        <a:cs typeface="Times New Roman"/>
                      </a:endParaRPr>
                    </a:p>
                  </a:txBody>
                  <a:tcPr marL="0" marR="0" marT="0" marB="0">
                    <a:lnL w="12700">
                      <a:solidFill>
                        <a:srgbClr val="000000"/>
                      </a:solidFill>
                      <a:prstDash val="solid"/>
                    </a:lnL>
                    <a:lnR w="28575">
                      <a:solidFill>
                        <a:srgbClr val="000000"/>
                      </a:solidFill>
                      <a:prstDash val="solid"/>
                    </a:lnR>
                    <a:lnT w="12700">
                      <a:solidFill>
                        <a:srgbClr val="000000"/>
                      </a:solidFill>
                      <a:prstDash val="solid"/>
                    </a:lnT>
                    <a:lnB w="28575">
                      <a:solidFill>
                        <a:srgbClr val="000000"/>
                      </a:solidFill>
                      <a:prstDash val="solid"/>
                    </a:lnB>
                  </a:tcPr>
                </a:tc>
                <a:extLst>
                  <a:ext uri="{0D108BD9-81ED-4DB2-BD59-A6C34878D82A}">
                    <a16:rowId xmlns:a16="http://schemas.microsoft.com/office/drawing/2014/main" val="10001"/>
                  </a:ext>
                </a:extLst>
              </a:tr>
            </a:tbl>
          </a:graphicData>
        </a:graphic>
      </p:graphicFrame>
      <p:sp>
        <p:nvSpPr>
          <p:cNvPr id="22" name="object 22"/>
          <p:cNvSpPr txBox="1">
            <a:spLocks noGrp="1"/>
          </p:cNvSpPr>
          <p:nvPr>
            <p:ph type="title"/>
          </p:nvPr>
        </p:nvSpPr>
        <p:spPr>
          <a:xfrm>
            <a:off x="381000" y="84249"/>
            <a:ext cx="8524551" cy="2043508"/>
          </a:xfrm>
          <a:prstGeom prst="rect">
            <a:avLst/>
          </a:prstGeom>
        </p:spPr>
        <p:txBody>
          <a:bodyPr vert="horz" wrap="square" lIns="0" tIns="12065" rIns="0" bIns="0" rtlCol="0">
            <a:spAutoFit/>
          </a:bodyPr>
          <a:lstStyle/>
          <a:p>
            <a:pPr marL="12700" marR="5080" algn="ctr">
              <a:lnSpc>
                <a:spcPct val="100000"/>
              </a:lnSpc>
              <a:spcBef>
                <a:spcPts val="95"/>
              </a:spcBef>
            </a:pPr>
            <a:r>
              <a:rPr spc="-5" dirty="0">
                <a:solidFill>
                  <a:srgbClr val="2B8DAF"/>
                </a:solidFill>
              </a:rPr>
              <a:t>Important</a:t>
            </a:r>
            <a:r>
              <a:rPr spc="-20" dirty="0">
                <a:solidFill>
                  <a:srgbClr val="2B8DAF"/>
                </a:solidFill>
              </a:rPr>
              <a:t> </a:t>
            </a:r>
            <a:r>
              <a:rPr spc="-5" dirty="0">
                <a:solidFill>
                  <a:srgbClr val="2B8DAF"/>
                </a:solidFill>
              </a:rPr>
              <a:t>to</a:t>
            </a:r>
            <a:r>
              <a:rPr spc="-30" dirty="0">
                <a:solidFill>
                  <a:srgbClr val="2B8DAF"/>
                </a:solidFill>
              </a:rPr>
              <a:t> </a:t>
            </a:r>
            <a:r>
              <a:rPr spc="-5" dirty="0">
                <a:solidFill>
                  <a:srgbClr val="2B8DAF"/>
                </a:solidFill>
              </a:rPr>
              <a:t>your</a:t>
            </a:r>
            <a:r>
              <a:rPr spc="-25" dirty="0">
                <a:solidFill>
                  <a:srgbClr val="2B8DAF"/>
                </a:solidFill>
              </a:rPr>
              <a:t> </a:t>
            </a:r>
            <a:r>
              <a:rPr spc="-5" dirty="0">
                <a:solidFill>
                  <a:srgbClr val="2B8DAF"/>
                </a:solidFill>
              </a:rPr>
              <a:t>Budget </a:t>
            </a:r>
            <a:br>
              <a:rPr lang="en-US" spc="-5" dirty="0">
                <a:solidFill>
                  <a:srgbClr val="2B8DAF"/>
                </a:solidFill>
              </a:rPr>
            </a:br>
            <a:r>
              <a:rPr spc="-785" dirty="0">
                <a:solidFill>
                  <a:srgbClr val="2B8DAF"/>
                </a:solidFill>
              </a:rPr>
              <a:t> </a:t>
            </a:r>
            <a:r>
              <a:rPr sz="3600" spc="-5" dirty="0">
                <a:solidFill>
                  <a:srgbClr val="000000"/>
                </a:solidFill>
              </a:rPr>
              <a:t>Match </a:t>
            </a:r>
            <a:r>
              <a:rPr sz="3600" spc="-10" dirty="0">
                <a:solidFill>
                  <a:srgbClr val="000000"/>
                </a:solidFill>
              </a:rPr>
              <a:t>Requirements </a:t>
            </a:r>
            <a:r>
              <a:rPr sz="3600" spc="-5" dirty="0">
                <a:solidFill>
                  <a:srgbClr val="000000"/>
                </a:solidFill>
              </a:rPr>
              <a:t> Minimum</a:t>
            </a:r>
            <a:r>
              <a:rPr sz="3600" spc="-160" dirty="0">
                <a:solidFill>
                  <a:srgbClr val="000000"/>
                </a:solidFill>
              </a:rPr>
              <a:t> </a:t>
            </a:r>
            <a:r>
              <a:rPr sz="3600" spc="-5" dirty="0">
                <a:solidFill>
                  <a:srgbClr val="000000"/>
                </a:solidFill>
              </a:rPr>
              <a:t>Overall</a:t>
            </a:r>
            <a:r>
              <a:rPr sz="3600" spc="-105" dirty="0">
                <a:solidFill>
                  <a:srgbClr val="000000"/>
                </a:solidFill>
              </a:rPr>
              <a:t> </a:t>
            </a:r>
            <a:r>
              <a:rPr sz="3600" spc="-5" dirty="0">
                <a:solidFill>
                  <a:srgbClr val="000000"/>
                </a:solidFill>
              </a:rPr>
              <a:t>Share</a:t>
            </a:r>
            <a:br>
              <a:rPr lang="en-US" sz="3600" spc="-5" dirty="0">
                <a:solidFill>
                  <a:srgbClr val="000000"/>
                </a:solidFill>
              </a:rPr>
            </a:br>
            <a:endParaRPr sz="3600" spc="-5" dirty="0">
              <a:solidFill>
                <a:srgbClr val="000000"/>
              </a:solidFill>
            </a:endParaRPr>
          </a:p>
        </p:txBody>
      </p:sp>
      <p:sp>
        <p:nvSpPr>
          <p:cNvPr id="23" name="object 23"/>
          <p:cNvSpPr txBox="1"/>
          <p:nvPr/>
        </p:nvSpPr>
        <p:spPr>
          <a:xfrm>
            <a:off x="381001" y="2127758"/>
            <a:ext cx="8342120" cy="1133600"/>
          </a:xfrm>
          <a:prstGeom prst="rect">
            <a:avLst/>
          </a:prstGeom>
        </p:spPr>
        <p:txBody>
          <a:bodyPr vert="horz" wrap="square" lIns="0" tIns="12700" rIns="0" bIns="0" rtlCol="0">
            <a:spAutoFit/>
          </a:bodyPr>
          <a:lstStyle/>
          <a:p>
            <a:pPr marL="12700" marR="5080" algn="just">
              <a:lnSpc>
                <a:spcPct val="100000"/>
              </a:lnSpc>
              <a:spcBef>
                <a:spcPts val="100"/>
              </a:spcBef>
            </a:pPr>
            <a:r>
              <a:rPr sz="2400" spc="-5" dirty="0">
                <a:latin typeface="Corbel"/>
                <a:cs typeface="Corbel"/>
              </a:rPr>
              <a:t>Single overall minimum match </a:t>
            </a:r>
            <a:r>
              <a:rPr sz="2400" dirty="0">
                <a:latin typeface="Corbel"/>
                <a:cs typeface="Corbel"/>
              </a:rPr>
              <a:t>of </a:t>
            </a:r>
            <a:r>
              <a:rPr sz="2400" spc="-5" dirty="0">
                <a:latin typeface="Corbel"/>
                <a:cs typeface="Corbel"/>
              </a:rPr>
              <a:t>24% </a:t>
            </a:r>
            <a:r>
              <a:rPr sz="2400" dirty="0">
                <a:latin typeface="Corbel"/>
                <a:cs typeface="Corbel"/>
              </a:rPr>
              <a:t>for </a:t>
            </a:r>
            <a:r>
              <a:rPr sz="2400" spc="-10" dirty="0">
                <a:latin typeface="Corbel"/>
                <a:cs typeface="Corbel"/>
              </a:rPr>
              <a:t>the </a:t>
            </a:r>
            <a:r>
              <a:rPr sz="2400" dirty="0">
                <a:latin typeface="Corbel"/>
                <a:cs typeface="Corbel"/>
              </a:rPr>
              <a:t>first </a:t>
            </a:r>
            <a:r>
              <a:rPr sz="2400" spc="-5" dirty="0">
                <a:latin typeface="Corbel"/>
                <a:cs typeface="Corbel"/>
              </a:rPr>
              <a:t>three-year </a:t>
            </a:r>
            <a:r>
              <a:rPr sz="2400" spc="-470" dirty="0">
                <a:latin typeface="Corbel"/>
                <a:cs typeface="Corbel"/>
              </a:rPr>
              <a:t> </a:t>
            </a:r>
            <a:r>
              <a:rPr sz="2400" spc="-5" dirty="0">
                <a:latin typeface="Corbel"/>
                <a:cs typeface="Corbel"/>
              </a:rPr>
              <a:t>cycle, match gradually increases every three </a:t>
            </a:r>
            <a:r>
              <a:rPr sz="2400" dirty="0">
                <a:latin typeface="Corbel"/>
                <a:cs typeface="Corbel"/>
              </a:rPr>
              <a:t>years </a:t>
            </a:r>
            <a:r>
              <a:rPr sz="2400" spc="-5" dirty="0">
                <a:latin typeface="Corbel"/>
                <a:cs typeface="Corbel"/>
              </a:rPr>
              <a:t>to </a:t>
            </a:r>
            <a:r>
              <a:rPr sz="2400" spc="-20" dirty="0">
                <a:latin typeface="Corbel"/>
                <a:cs typeface="Corbel"/>
              </a:rPr>
              <a:t>50% </a:t>
            </a:r>
            <a:r>
              <a:rPr sz="2400" spc="-5" dirty="0">
                <a:latin typeface="Corbel"/>
                <a:cs typeface="Corbel"/>
              </a:rPr>
              <a:t>by </a:t>
            </a:r>
            <a:r>
              <a:rPr sz="2400" dirty="0">
                <a:latin typeface="Corbel"/>
                <a:cs typeface="Corbel"/>
              </a:rPr>
              <a:t> year</a:t>
            </a:r>
            <a:r>
              <a:rPr sz="2400" spc="-20" dirty="0">
                <a:latin typeface="Corbel"/>
                <a:cs typeface="Corbel"/>
              </a:rPr>
              <a:t> </a:t>
            </a:r>
            <a:r>
              <a:rPr sz="2400" spc="-10" dirty="0">
                <a:latin typeface="Corbel"/>
                <a:cs typeface="Corbel"/>
              </a:rPr>
              <a:t>ten.</a:t>
            </a:r>
            <a:r>
              <a:rPr lang="en-US" sz="2400" spc="-10" dirty="0">
                <a:latin typeface="Corbel"/>
                <a:cs typeface="Corbel"/>
              </a:rPr>
              <a:t>  Match may be cash or in-kind or a combination of both.</a:t>
            </a:r>
            <a:endParaRPr sz="2400" dirty="0">
              <a:latin typeface="Corbel"/>
              <a:cs typeface="Corbe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457200" y="152400"/>
            <a:ext cx="4908550" cy="1122363"/>
          </a:xfrm>
          <a:prstGeom prst="rect">
            <a:avLst/>
          </a:prstGeom>
        </p:spPr>
        <p:txBody>
          <a:bodyPr vert="horz" wrap="square" lIns="0" tIns="12700" rIns="0" bIns="0" rtlCol="0">
            <a:spAutoFit/>
          </a:bodyPr>
          <a:lstStyle/>
          <a:p>
            <a:pPr marL="12700" marR="5080" indent="28575">
              <a:lnSpc>
                <a:spcPct val="100000"/>
              </a:lnSpc>
              <a:spcBef>
                <a:spcPts val="100"/>
              </a:spcBef>
            </a:pPr>
            <a:r>
              <a:rPr sz="3600" spc="-5" dirty="0">
                <a:solidFill>
                  <a:srgbClr val="2B8DAF"/>
                </a:solidFill>
              </a:rPr>
              <a:t>Important to your Budget </a:t>
            </a:r>
            <a:r>
              <a:rPr sz="3600" spc="-710" dirty="0">
                <a:solidFill>
                  <a:srgbClr val="2B8DAF"/>
                </a:solidFill>
              </a:rPr>
              <a:t> </a:t>
            </a:r>
            <a:r>
              <a:rPr sz="3600" dirty="0">
                <a:solidFill>
                  <a:srgbClr val="000000"/>
                </a:solidFill>
              </a:rPr>
              <a:t>B</a:t>
            </a:r>
            <a:r>
              <a:rPr sz="3600" spc="-5" dirty="0">
                <a:solidFill>
                  <a:srgbClr val="000000"/>
                </a:solidFill>
              </a:rPr>
              <a:t>u</a:t>
            </a:r>
            <a:r>
              <a:rPr sz="3600" dirty="0">
                <a:solidFill>
                  <a:srgbClr val="000000"/>
                </a:solidFill>
              </a:rPr>
              <a:t>d</a:t>
            </a:r>
            <a:r>
              <a:rPr sz="3600" spc="-5" dirty="0">
                <a:solidFill>
                  <a:srgbClr val="000000"/>
                </a:solidFill>
              </a:rPr>
              <a:t>get</a:t>
            </a:r>
            <a:r>
              <a:rPr sz="3600" dirty="0">
                <a:solidFill>
                  <a:srgbClr val="000000"/>
                </a:solidFill>
              </a:rPr>
              <a:t>i</a:t>
            </a:r>
            <a:r>
              <a:rPr sz="3600" spc="-5" dirty="0">
                <a:solidFill>
                  <a:srgbClr val="000000"/>
                </a:solidFill>
              </a:rPr>
              <a:t>n</a:t>
            </a:r>
            <a:r>
              <a:rPr sz="3600" dirty="0">
                <a:solidFill>
                  <a:srgbClr val="000000"/>
                </a:solidFill>
              </a:rPr>
              <a:t>g</a:t>
            </a:r>
            <a:r>
              <a:rPr sz="3600" spc="-150" dirty="0">
                <a:solidFill>
                  <a:srgbClr val="000000"/>
                </a:solidFill>
              </a:rPr>
              <a:t> </a:t>
            </a:r>
            <a:r>
              <a:rPr sz="3600" spc="5" dirty="0">
                <a:solidFill>
                  <a:srgbClr val="000000"/>
                </a:solidFill>
              </a:rPr>
              <a:t>A</a:t>
            </a:r>
            <a:r>
              <a:rPr sz="3600" dirty="0">
                <a:solidFill>
                  <a:srgbClr val="000000"/>
                </a:solidFill>
              </a:rPr>
              <a:t>dmi</a:t>
            </a:r>
            <a:r>
              <a:rPr sz="3600" spc="-5" dirty="0">
                <a:solidFill>
                  <a:srgbClr val="000000"/>
                </a:solidFill>
              </a:rPr>
              <a:t>n</a:t>
            </a:r>
            <a:r>
              <a:rPr sz="3600" dirty="0">
                <a:solidFill>
                  <a:srgbClr val="000000"/>
                </a:solidFill>
              </a:rPr>
              <a:t>i</a:t>
            </a:r>
            <a:r>
              <a:rPr sz="3600" spc="-5" dirty="0">
                <a:solidFill>
                  <a:srgbClr val="000000"/>
                </a:solidFill>
              </a:rPr>
              <a:t>st</a:t>
            </a:r>
            <a:r>
              <a:rPr sz="3600" spc="-10" dirty="0">
                <a:solidFill>
                  <a:srgbClr val="000000"/>
                </a:solidFill>
              </a:rPr>
              <a:t>r</a:t>
            </a:r>
            <a:r>
              <a:rPr sz="3600" dirty="0">
                <a:solidFill>
                  <a:srgbClr val="000000"/>
                </a:solidFill>
              </a:rPr>
              <a:t>a</a:t>
            </a:r>
            <a:r>
              <a:rPr sz="3600" spc="-5" dirty="0">
                <a:solidFill>
                  <a:srgbClr val="000000"/>
                </a:solidFill>
              </a:rPr>
              <a:t>t</a:t>
            </a:r>
            <a:r>
              <a:rPr sz="3600" dirty="0">
                <a:solidFill>
                  <a:srgbClr val="000000"/>
                </a:solidFill>
              </a:rPr>
              <a:t>ion</a:t>
            </a:r>
            <a:endParaRPr sz="3600" dirty="0"/>
          </a:p>
        </p:txBody>
      </p:sp>
      <p:sp>
        <p:nvSpPr>
          <p:cNvPr id="3" name="object 3"/>
          <p:cNvSpPr txBox="1"/>
          <p:nvPr/>
        </p:nvSpPr>
        <p:spPr>
          <a:xfrm>
            <a:off x="609601" y="1569211"/>
            <a:ext cx="8007348" cy="3696846"/>
          </a:xfrm>
          <a:prstGeom prst="rect">
            <a:avLst/>
          </a:prstGeom>
        </p:spPr>
        <p:txBody>
          <a:bodyPr vert="horz" wrap="square" lIns="0" tIns="12065" rIns="0" bIns="0" rtlCol="0">
            <a:spAutoFit/>
          </a:bodyPr>
          <a:lstStyle/>
          <a:p>
            <a:pPr marL="12700">
              <a:lnSpc>
                <a:spcPts val="2510"/>
              </a:lnSpc>
              <a:spcBef>
                <a:spcPts val="95"/>
              </a:spcBef>
            </a:pPr>
            <a:r>
              <a:rPr sz="2200" spc="-5" dirty="0">
                <a:latin typeface="Corbel"/>
                <a:cs typeface="Corbel"/>
              </a:rPr>
              <a:t>Applicants may allocate administrative</a:t>
            </a:r>
            <a:r>
              <a:rPr sz="2200" spc="10" dirty="0">
                <a:latin typeface="Corbel"/>
                <a:cs typeface="Corbel"/>
              </a:rPr>
              <a:t> </a:t>
            </a:r>
            <a:r>
              <a:rPr sz="2200" spc="-5" dirty="0">
                <a:latin typeface="Corbel"/>
                <a:cs typeface="Corbel"/>
              </a:rPr>
              <a:t>funds</a:t>
            </a:r>
            <a:r>
              <a:rPr sz="2200" spc="-10" dirty="0">
                <a:latin typeface="Corbel"/>
                <a:cs typeface="Corbel"/>
              </a:rPr>
              <a:t> </a:t>
            </a:r>
            <a:r>
              <a:rPr sz="2200" spc="-5" dirty="0">
                <a:latin typeface="Corbel"/>
                <a:cs typeface="Corbel"/>
              </a:rPr>
              <a:t>for</a:t>
            </a:r>
            <a:r>
              <a:rPr sz="2200" spc="-10" dirty="0">
                <a:latin typeface="Corbel"/>
                <a:cs typeface="Corbel"/>
              </a:rPr>
              <a:t> </a:t>
            </a:r>
            <a:r>
              <a:rPr sz="2200" spc="-5" dirty="0">
                <a:latin typeface="Corbel"/>
                <a:cs typeface="Corbel"/>
              </a:rPr>
              <a:t>their</a:t>
            </a:r>
            <a:r>
              <a:rPr sz="2200" spc="20" dirty="0">
                <a:latin typeface="Corbel"/>
                <a:cs typeface="Corbel"/>
              </a:rPr>
              <a:t> </a:t>
            </a:r>
            <a:r>
              <a:rPr sz="2200" spc="-5" dirty="0">
                <a:latin typeface="Corbel"/>
                <a:cs typeface="Corbel"/>
              </a:rPr>
              <a:t>programs.</a:t>
            </a:r>
            <a:endParaRPr sz="2200" dirty="0">
              <a:latin typeface="Corbel"/>
              <a:cs typeface="Corbel"/>
            </a:endParaRPr>
          </a:p>
          <a:p>
            <a:pPr marL="299085" marR="193040">
              <a:lnSpc>
                <a:spcPts val="2380"/>
              </a:lnSpc>
              <a:spcBef>
                <a:spcPts val="165"/>
              </a:spcBef>
              <a:spcAft>
                <a:spcPts val="600"/>
              </a:spcAft>
            </a:pPr>
            <a:r>
              <a:rPr sz="2200" spc="-5" dirty="0">
                <a:latin typeface="Corbel"/>
                <a:cs typeface="Corbel"/>
              </a:rPr>
              <a:t>A</a:t>
            </a:r>
            <a:r>
              <a:rPr sz="2200" dirty="0">
                <a:latin typeface="Corbel"/>
                <a:cs typeface="Corbel"/>
              </a:rPr>
              <a:t> </a:t>
            </a:r>
            <a:r>
              <a:rPr sz="2200" spc="-5" dirty="0">
                <a:latin typeface="Corbel"/>
                <a:cs typeface="Corbel"/>
              </a:rPr>
              <a:t>portion</a:t>
            </a:r>
            <a:r>
              <a:rPr sz="2200" spc="5" dirty="0">
                <a:latin typeface="Corbel"/>
                <a:cs typeface="Corbel"/>
              </a:rPr>
              <a:t> </a:t>
            </a:r>
            <a:r>
              <a:rPr sz="2200" dirty="0">
                <a:latin typeface="Corbel"/>
                <a:cs typeface="Corbel"/>
              </a:rPr>
              <a:t>or</a:t>
            </a:r>
            <a:r>
              <a:rPr sz="2200" spc="-5" dirty="0">
                <a:latin typeface="Corbel"/>
                <a:cs typeface="Corbel"/>
              </a:rPr>
              <a:t> 1%</a:t>
            </a:r>
            <a:r>
              <a:rPr sz="2200" dirty="0">
                <a:latin typeface="Corbel"/>
                <a:cs typeface="Corbel"/>
              </a:rPr>
              <a:t> </a:t>
            </a:r>
            <a:r>
              <a:rPr sz="2200" spc="-5" dirty="0">
                <a:latin typeface="Corbel"/>
                <a:cs typeface="Corbel"/>
              </a:rPr>
              <a:t>-</a:t>
            </a:r>
            <a:r>
              <a:rPr sz="2200" spc="5" dirty="0">
                <a:latin typeface="Corbel"/>
                <a:cs typeface="Corbel"/>
              </a:rPr>
              <a:t> </a:t>
            </a:r>
            <a:r>
              <a:rPr sz="2200" spc="-10" dirty="0">
                <a:latin typeface="Corbel"/>
                <a:cs typeface="Corbel"/>
              </a:rPr>
              <a:t>2%</a:t>
            </a:r>
            <a:r>
              <a:rPr sz="2200" spc="10" dirty="0">
                <a:latin typeface="Corbel"/>
                <a:cs typeface="Corbel"/>
              </a:rPr>
              <a:t> </a:t>
            </a:r>
            <a:r>
              <a:rPr sz="2200" spc="-5" dirty="0">
                <a:latin typeface="Corbel"/>
                <a:cs typeface="Corbel"/>
              </a:rPr>
              <a:t>of</a:t>
            </a:r>
            <a:r>
              <a:rPr sz="2200" spc="5" dirty="0">
                <a:latin typeface="Corbel"/>
                <a:cs typeface="Corbel"/>
              </a:rPr>
              <a:t> </a:t>
            </a:r>
            <a:r>
              <a:rPr sz="2200" spc="-5" dirty="0">
                <a:latin typeface="Corbel"/>
                <a:cs typeface="Corbel"/>
              </a:rPr>
              <a:t>the</a:t>
            </a:r>
            <a:r>
              <a:rPr sz="2200" spc="10" dirty="0">
                <a:latin typeface="Corbel"/>
                <a:cs typeface="Corbel"/>
              </a:rPr>
              <a:t> </a:t>
            </a:r>
            <a:r>
              <a:rPr sz="2200" spc="-5" dirty="0">
                <a:latin typeface="Corbel"/>
                <a:cs typeface="Corbel"/>
              </a:rPr>
              <a:t>administrative</a:t>
            </a:r>
            <a:r>
              <a:rPr sz="2200" dirty="0">
                <a:latin typeface="Corbel"/>
                <a:cs typeface="Corbel"/>
              </a:rPr>
              <a:t> </a:t>
            </a:r>
            <a:r>
              <a:rPr sz="2200" spc="-5" dirty="0">
                <a:latin typeface="Corbel"/>
                <a:cs typeface="Corbel"/>
              </a:rPr>
              <a:t>cap</a:t>
            </a:r>
            <a:r>
              <a:rPr sz="2200" spc="-15" dirty="0">
                <a:latin typeface="Corbel"/>
                <a:cs typeface="Corbel"/>
              </a:rPr>
              <a:t> </a:t>
            </a:r>
            <a:r>
              <a:rPr sz="2200" dirty="0">
                <a:latin typeface="Corbel"/>
                <a:cs typeface="Corbel"/>
              </a:rPr>
              <a:t>of </a:t>
            </a:r>
            <a:r>
              <a:rPr sz="2200" spc="-5" dirty="0">
                <a:latin typeface="Corbel"/>
                <a:cs typeface="Corbel"/>
              </a:rPr>
              <a:t>5% must</a:t>
            </a:r>
            <a:r>
              <a:rPr sz="2200" spc="-10" dirty="0">
                <a:latin typeface="Corbel"/>
                <a:cs typeface="Corbel"/>
              </a:rPr>
              <a:t> </a:t>
            </a:r>
            <a:r>
              <a:rPr sz="2200" spc="-5" dirty="0">
                <a:latin typeface="Corbel"/>
                <a:cs typeface="Corbel"/>
              </a:rPr>
              <a:t>be </a:t>
            </a:r>
            <a:r>
              <a:rPr sz="2200" spc="-430" dirty="0">
                <a:latin typeface="Corbel"/>
                <a:cs typeface="Corbel"/>
              </a:rPr>
              <a:t> </a:t>
            </a:r>
            <a:r>
              <a:rPr sz="2200" spc="-5" dirty="0">
                <a:latin typeface="Corbel"/>
                <a:cs typeface="Corbel"/>
              </a:rPr>
              <a:t>allocated for the</a:t>
            </a:r>
            <a:r>
              <a:rPr sz="2200" spc="10" dirty="0">
                <a:latin typeface="Corbel"/>
                <a:cs typeface="Corbel"/>
              </a:rPr>
              <a:t> </a:t>
            </a:r>
            <a:r>
              <a:rPr sz="2200" spc="-5" dirty="0">
                <a:latin typeface="Corbel"/>
                <a:cs typeface="Corbel"/>
              </a:rPr>
              <a:t>NJ</a:t>
            </a:r>
            <a:r>
              <a:rPr sz="2200" spc="-85" dirty="0">
                <a:latin typeface="Corbel"/>
                <a:cs typeface="Corbel"/>
              </a:rPr>
              <a:t> </a:t>
            </a:r>
            <a:r>
              <a:rPr sz="2200" spc="-5" dirty="0">
                <a:latin typeface="Corbel"/>
                <a:cs typeface="Corbel"/>
              </a:rPr>
              <a:t>Commission</a:t>
            </a:r>
            <a:r>
              <a:rPr sz="2200" spc="20" dirty="0">
                <a:latin typeface="Corbel"/>
                <a:cs typeface="Corbel"/>
              </a:rPr>
              <a:t> </a:t>
            </a:r>
            <a:r>
              <a:rPr sz="2200" spc="-10" dirty="0">
                <a:latin typeface="Corbel"/>
                <a:cs typeface="Corbel"/>
              </a:rPr>
              <a:t>according</a:t>
            </a:r>
            <a:r>
              <a:rPr sz="2200" spc="10" dirty="0">
                <a:latin typeface="Corbel"/>
                <a:cs typeface="Corbel"/>
              </a:rPr>
              <a:t> </a:t>
            </a:r>
            <a:r>
              <a:rPr sz="2200" dirty="0">
                <a:latin typeface="Corbel"/>
                <a:cs typeface="Corbel"/>
              </a:rPr>
              <a:t>to</a:t>
            </a:r>
            <a:r>
              <a:rPr sz="2200" spc="-10" dirty="0">
                <a:latin typeface="Corbel"/>
                <a:cs typeface="Corbel"/>
              </a:rPr>
              <a:t> </a:t>
            </a:r>
            <a:r>
              <a:rPr sz="2200" spc="-5" dirty="0">
                <a:latin typeface="Corbel"/>
                <a:cs typeface="Corbel"/>
              </a:rPr>
              <a:t>the</a:t>
            </a:r>
            <a:r>
              <a:rPr sz="2200" dirty="0">
                <a:latin typeface="Corbel"/>
                <a:cs typeface="Corbel"/>
              </a:rPr>
              <a:t> </a:t>
            </a:r>
            <a:r>
              <a:rPr sz="2200" spc="-5" dirty="0">
                <a:latin typeface="Corbel"/>
                <a:cs typeface="Corbel"/>
              </a:rPr>
              <a:t>following:</a:t>
            </a:r>
            <a:endParaRPr sz="2200" dirty="0">
              <a:latin typeface="Corbel"/>
              <a:cs typeface="Corbel"/>
            </a:endParaRPr>
          </a:p>
          <a:p>
            <a:pPr marL="469900" marR="20320" indent="-457200">
              <a:lnSpc>
                <a:spcPct val="86700"/>
              </a:lnSpc>
              <a:spcBef>
                <a:spcPts val="334"/>
              </a:spcBef>
              <a:spcAft>
                <a:spcPts val="600"/>
              </a:spcAft>
              <a:buClr>
                <a:srgbClr val="8D1414"/>
              </a:buClr>
              <a:buSzPct val="145454"/>
              <a:buAutoNum type="arabicPeriod"/>
              <a:tabLst>
                <a:tab pos="469265" algn="l"/>
                <a:tab pos="469900" algn="l"/>
              </a:tabLst>
            </a:pPr>
            <a:r>
              <a:rPr sz="2200" spc="-5" dirty="0">
                <a:latin typeface="Corbel"/>
                <a:cs typeface="Corbel"/>
              </a:rPr>
              <a:t>Programs requesting</a:t>
            </a:r>
            <a:r>
              <a:rPr sz="2200" spc="10" dirty="0">
                <a:latin typeface="Corbel"/>
                <a:cs typeface="Corbel"/>
              </a:rPr>
              <a:t> </a:t>
            </a:r>
            <a:r>
              <a:rPr sz="2200" spc="-5" dirty="0">
                <a:latin typeface="Corbel"/>
                <a:cs typeface="Corbel"/>
              </a:rPr>
              <a:t>12 </a:t>
            </a:r>
            <a:r>
              <a:rPr sz="2200" dirty="0">
                <a:latin typeface="Corbel"/>
                <a:cs typeface="Corbel"/>
              </a:rPr>
              <a:t>or</a:t>
            </a:r>
            <a:r>
              <a:rPr sz="2200" spc="-5" dirty="0">
                <a:latin typeface="Corbel"/>
                <a:cs typeface="Corbel"/>
              </a:rPr>
              <a:t> </a:t>
            </a:r>
            <a:r>
              <a:rPr sz="2200" spc="-10" dirty="0">
                <a:latin typeface="Corbel"/>
                <a:cs typeface="Corbel"/>
              </a:rPr>
              <a:t>less</a:t>
            </a:r>
            <a:r>
              <a:rPr sz="2200" spc="10" dirty="0">
                <a:latin typeface="Corbel"/>
                <a:cs typeface="Corbel"/>
              </a:rPr>
              <a:t> </a:t>
            </a:r>
            <a:r>
              <a:rPr sz="2200" spc="-20" dirty="0">
                <a:latin typeface="Corbel"/>
                <a:cs typeface="Corbel"/>
              </a:rPr>
              <a:t>MSY’s</a:t>
            </a:r>
            <a:r>
              <a:rPr sz="2200" spc="10" dirty="0">
                <a:latin typeface="Corbel"/>
                <a:cs typeface="Corbel"/>
              </a:rPr>
              <a:t> </a:t>
            </a:r>
            <a:r>
              <a:rPr sz="2200" spc="-5" dirty="0">
                <a:latin typeface="Corbel"/>
                <a:cs typeface="Corbel"/>
              </a:rPr>
              <a:t>do </a:t>
            </a:r>
            <a:r>
              <a:rPr sz="2200" dirty="0">
                <a:latin typeface="Corbel"/>
                <a:cs typeface="Corbel"/>
              </a:rPr>
              <a:t>not</a:t>
            </a:r>
            <a:r>
              <a:rPr sz="2200" spc="-10" dirty="0">
                <a:latin typeface="Corbel"/>
                <a:cs typeface="Corbel"/>
              </a:rPr>
              <a:t> </a:t>
            </a:r>
            <a:r>
              <a:rPr sz="2200" spc="-5" dirty="0">
                <a:latin typeface="Corbel"/>
                <a:cs typeface="Corbel"/>
              </a:rPr>
              <a:t>have</a:t>
            </a:r>
            <a:r>
              <a:rPr sz="2200" dirty="0">
                <a:latin typeface="Corbel"/>
                <a:cs typeface="Corbel"/>
              </a:rPr>
              <a:t> to</a:t>
            </a:r>
            <a:r>
              <a:rPr sz="2200" spc="-5" dirty="0">
                <a:latin typeface="Corbel"/>
                <a:cs typeface="Corbel"/>
              </a:rPr>
              <a:t> allocate </a:t>
            </a:r>
            <a:r>
              <a:rPr sz="2200" spc="-425" dirty="0">
                <a:latin typeface="Corbel"/>
                <a:cs typeface="Corbel"/>
              </a:rPr>
              <a:t> </a:t>
            </a:r>
            <a:r>
              <a:rPr sz="2200" spc="-5" dirty="0">
                <a:latin typeface="Corbel"/>
                <a:cs typeface="Corbel"/>
              </a:rPr>
              <a:t>any</a:t>
            </a:r>
            <a:r>
              <a:rPr sz="2200" spc="-25" dirty="0">
                <a:latin typeface="Corbel"/>
                <a:cs typeface="Corbel"/>
              </a:rPr>
              <a:t> </a:t>
            </a:r>
            <a:r>
              <a:rPr sz="2200" spc="-5" dirty="0">
                <a:latin typeface="Corbel"/>
                <a:cs typeface="Corbel"/>
              </a:rPr>
              <a:t>portion</a:t>
            </a:r>
            <a:r>
              <a:rPr sz="2200" spc="5" dirty="0">
                <a:latin typeface="Corbel"/>
                <a:cs typeface="Corbel"/>
              </a:rPr>
              <a:t> </a:t>
            </a:r>
            <a:r>
              <a:rPr sz="2200" spc="-5" dirty="0">
                <a:latin typeface="Corbel"/>
                <a:cs typeface="Corbel"/>
              </a:rPr>
              <a:t>of</a:t>
            </a:r>
            <a:r>
              <a:rPr sz="2200" dirty="0">
                <a:latin typeface="Corbel"/>
                <a:cs typeface="Corbel"/>
              </a:rPr>
              <a:t> </a:t>
            </a:r>
            <a:r>
              <a:rPr sz="2200" spc="-5" dirty="0">
                <a:latin typeface="Corbel"/>
                <a:cs typeface="Corbel"/>
              </a:rPr>
              <a:t>the</a:t>
            </a:r>
            <a:r>
              <a:rPr sz="2200" dirty="0">
                <a:latin typeface="Corbel"/>
                <a:cs typeface="Corbel"/>
              </a:rPr>
              <a:t> </a:t>
            </a:r>
            <a:r>
              <a:rPr sz="2200" spc="-5" dirty="0">
                <a:latin typeface="Corbel"/>
                <a:cs typeface="Corbel"/>
              </a:rPr>
              <a:t>administrative</a:t>
            </a:r>
            <a:r>
              <a:rPr sz="2200" spc="10" dirty="0">
                <a:latin typeface="Corbel"/>
                <a:cs typeface="Corbel"/>
              </a:rPr>
              <a:t> </a:t>
            </a:r>
            <a:r>
              <a:rPr sz="2200" spc="-5" dirty="0">
                <a:latin typeface="Corbel"/>
                <a:cs typeface="Corbel"/>
              </a:rPr>
              <a:t>allowance</a:t>
            </a:r>
            <a:r>
              <a:rPr sz="2200" spc="10" dirty="0">
                <a:latin typeface="Corbel"/>
                <a:cs typeface="Corbel"/>
              </a:rPr>
              <a:t> </a:t>
            </a:r>
            <a:r>
              <a:rPr sz="2200" dirty="0">
                <a:latin typeface="Corbel"/>
                <a:cs typeface="Corbel"/>
              </a:rPr>
              <a:t>to</a:t>
            </a:r>
            <a:r>
              <a:rPr sz="2200" spc="-20" dirty="0">
                <a:latin typeface="Corbel"/>
                <a:cs typeface="Corbel"/>
              </a:rPr>
              <a:t> </a:t>
            </a:r>
            <a:r>
              <a:rPr sz="2200" spc="-5" dirty="0">
                <a:latin typeface="Corbel"/>
                <a:cs typeface="Corbel"/>
              </a:rPr>
              <a:t>the </a:t>
            </a:r>
            <a:r>
              <a:rPr sz="2200" dirty="0">
                <a:latin typeface="Corbel"/>
                <a:cs typeface="Corbel"/>
              </a:rPr>
              <a:t> </a:t>
            </a:r>
            <a:r>
              <a:rPr sz="2200" spc="-5" dirty="0">
                <a:latin typeface="Corbel"/>
                <a:cs typeface="Corbel"/>
              </a:rPr>
              <a:t>Commission.</a:t>
            </a:r>
            <a:endParaRPr sz="2200" dirty="0">
              <a:latin typeface="Corbel"/>
              <a:cs typeface="Corbel"/>
            </a:endParaRPr>
          </a:p>
          <a:p>
            <a:pPr marL="469265" marR="85725" indent="-457200">
              <a:lnSpc>
                <a:spcPct val="87800"/>
              </a:lnSpc>
              <a:spcBef>
                <a:spcPts val="330"/>
              </a:spcBef>
              <a:spcAft>
                <a:spcPts val="600"/>
              </a:spcAft>
              <a:buClr>
                <a:srgbClr val="8D1414"/>
              </a:buClr>
              <a:buSzPct val="145454"/>
              <a:buAutoNum type="arabicPeriod"/>
              <a:tabLst>
                <a:tab pos="469265" algn="l"/>
                <a:tab pos="469900" algn="l"/>
              </a:tabLst>
            </a:pPr>
            <a:r>
              <a:rPr sz="2200" spc="-10" dirty="0">
                <a:latin typeface="Corbel"/>
                <a:cs typeface="Corbel"/>
              </a:rPr>
              <a:t>Programs</a:t>
            </a:r>
            <a:r>
              <a:rPr sz="2200" dirty="0">
                <a:latin typeface="Corbel"/>
                <a:cs typeface="Corbel"/>
              </a:rPr>
              <a:t> </a:t>
            </a:r>
            <a:r>
              <a:rPr sz="2200" spc="-5" dirty="0">
                <a:latin typeface="Corbel"/>
                <a:cs typeface="Corbel"/>
              </a:rPr>
              <a:t>requesting</a:t>
            </a:r>
            <a:r>
              <a:rPr sz="2200" spc="15" dirty="0">
                <a:latin typeface="Corbel"/>
                <a:cs typeface="Corbel"/>
              </a:rPr>
              <a:t> </a:t>
            </a:r>
            <a:r>
              <a:rPr sz="2200" spc="-25" dirty="0">
                <a:latin typeface="Corbel"/>
                <a:cs typeface="Corbel"/>
              </a:rPr>
              <a:t>13-17</a:t>
            </a:r>
            <a:r>
              <a:rPr sz="2200" spc="10" dirty="0">
                <a:latin typeface="Corbel"/>
                <a:cs typeface="Corbel"/>
              </a:rPr>
              <a:t> </a:t>
            </a:r>
            <a:r>
              <a:rPr sz="2200" spc="-20" dirty="0">
                <a:latin typeface="Corbel"/>
                <a:cs typeface="Corbel"/>
              </a:rPr>
              <a:t>MSY’s</a:t>
            </a:r>
            <a:r>
              <a:rPr sz="2200" spc="20" dirty="0">
                <a:latin typeface="Corbel"/>
                <a:cs typeface="Corbel"/>
              </a:rPr>
              <a:t> </a:t>
            </a:r>
            <a:r>
              <a:rPr sz="2200" spc="-5" dirty="0">
                <a:latin typeface="Corbel"/>
                <a:cs typeface="Corbel"/>
              </a:rPr>
              <a:t>should</a:t>
            </a:r>
            <a:r>
              <a:rPr sz="2200" spc="15" dirty="0">
                <a:latin typeface="Corbel"/>
                <a:cs typeface="Corbel"/>
              </a:rPr>
              <a:t> </a:t>
            </a:r>
            <a:r>
              <a:rPr sz="2200" spc="-5" dirty="0">
                <a:latin typeface="Corbel"/>
                <a:cs typeface="Corbel"/>
              </a:rPr>
              <a:t>allocate</a:t>
            </a:r>
            <a:r>
              <a:rPr sz="2200" spc="5" dirty="0">
                <a:latin typeface="Corbel"/>
                <a:cs typeface="Corbel"/>
              </a:rPr>
              <a:t> </a:t>
            </a:r>
            <a:r>
              <a:rPr sz="2200" spc="-5" dirty="0">
                <a:latin typeface="Corbel"/>
                <a:cs typeface="Corbel"/>
              </a:rPr>
              <a:t>1%</a:t>
            </a:r>
            <a:r>
              <a:rPr sz="2200" spc="10" dirty="0">
                <a:latin typeface="Corbel"/>
                <a:cs typeface="Corbel"/>
              </a:rPr>
              <a:t> </a:t>
            </a:r>
            <a:r>
              <a:rPr sz="2200" dirty="0">
                <a:latin typeface="Corbel"/>
                <a:cs typeface="Corbel"/>
              </a:rPr>
              <a:t>of</a:t>
            </a:r>
            <a:r>
              <a:rPr sz="2200" spc="-10" dirty="0">
                <a:latin typeface="Corbel"/>
                <a:cs typeface="Corbel"/>
              </a:rPr>
              <a:t> </a:t>
            </a:r>
            <a:r>
              <a:rPr sz="2200" spc="-5" dirty="0">
                <a:latin typeface="Corbel"/>
                <a:cs typeface="Corbel"/>
              </a:rPr>
              <a:t>their </a:t>
            </a:r>
            <a:r>
              <a:rPr sz="2200" spc="-425" dirty="0">
                <a:latin typeface="Corbel"/>
                <a:cs typeface="Corbel"/>
              </a:rPr>
              <a:t> </a:t>
            </a:r>
            <a:r>
              <a:rPr sz="2200" spc="-5" dirty="0">
                <a:latin typeface="Corbel"/>
                <a:cs typeface="Corbel"/>
              </a:rPr>
              <a:t>administrative allowance </a:t>
            </a:r>
            <a:r>
              <a:rPr sz="2200" dirty="0">
                <a:latin typeface="Corbel"/>
                <a:cs typeface="Corbel"/>
              </a:rPr>
              <a:t>to </a:t>
            </a:r>
            <a:r>
              <a:rPr sz="2200" spc="-5" dirty="0">
                <a:latin typeface="Corbel"/>
                <a:cs typeface="Corbel"/>
              </a:rPr>
              <a:t>the Commission using this </a:t>
            </a:r>
            <a:r>
              <a:rPr sz="2200" dirty="0">
                <a:latin typeface="Corbel"/>
                <a:cs typeface="Corbel"/>
              </a:rPr>
              <a:t> </a:t>
            </a:r>
            <a:r>
              <a:rPr sz="2200" spc="-5" dirty="0">
                <a:latin typeface="Corbel"/>
                <a:cs typeface="Corbel"/>
              </a:rPr>
              <a:t>formula: Section I + Section II x 0.0526 x </a:t>
            </a:r>
            <a:r>
              <a:rPr sz="2200" spc="-20" dirty="0">
                <a:latin typeface="Corbel"/>
                <a:cs typeface="Corbel"/>
              </a:rPr>
              <a:t>0.20 </a:t>
            </a:r>
            <a:r>
              <a:rPr sz="2200" spc="-5" dirty="0">
                <a:latin typeface="Corbel"/>
                <a:cs typeface="Corbel"/>
              </a:rPr>
              <a:t>= Commission </a:t>
            </a:r>
            <a:r>
              <a:rPr sz="2200" dirty="0">
                <a:latin typeface="Corbel"/>
                <a:cs typeface="Corbel"/>
              </a:rPr>
              <a:t> </a:t>
            </a:r>
            <a:r>
              <a:rPr sz="2200" spc="-5" dirty="0">
                <a:latin typeface="Corbel"/>
                <a:cs typeface="Corbel"/>
              </a:rPr>
              <a:t>Share</a:t>
            </a:r>
            <a:endParaRPr sz="2200" dirty="0">
              <a:latin typeface="Corbel"/>
              <a:cs typeface="Corbel"/>
            </a:endParaRPr>
          </a:p>
          <a:p>
            <a:pPr marL="469900" marR="5080" indent="-457200">
              <a:lnSpc>
                <a:spcPct val="87800"/>
              </a:lnSpc>
              <a:spcBef>
                <a:spcPts val="334"/>
              </a:spcBef>
              <a:spcAft>
                <a:spcPts val="600"/>
              </a:spcAft>
              <a:buClr>
                <a:srgbClr val="8D1414"/>
              </a:buClr>
              <a:buSzPct val="145454"/>
              <a:buAutoNum type="arabicPeriod"/>
              <a:tabLst>
                <a:tab pos="469265" algn="l"/>
                <a:tab pos="469900" algn="l"/>
              </a:tabLst>
            </a:pPr>
            <a:r>
              <a:rPr sz="2200" spc="-10" dirty="0">
                <a:latin typeface="Corbel"/>
                <a:cs typeface="Corbel"/>
              </a:rPr>
              <a:t>Programs</a:t>
            </a:r>
            <a:r>
              <a:rPr sz="2200" dirty="0">
                <a:latin typeface="Corbel"/>
                <a:cs typeface="Corbel"/>
              </a:rPr>
              <a:t> </a:t>
            </a:r>
            <a:r>
              <a:rPr sz="2200" spc="-5" dirty="0">
                <a:latin typeface="Corbel"/>
                <a:cs typeface="Corbel"/>
              </a:rPr>
              <a:t>requesting</a:t>
            </a:r>
            <a:r>
              <a:rPr sz="2200" spc="10" dirty="0">
                <a:latin typeface="Corbel"/>
                <a:cs typeface="Corbel"/>
              </a:rPr>
              <a:t> </a:t>
            </a:r>
            <a:r>
              <a:rPr sz="2200" spc="-5" dirty="0">
                <a:latin typeface="Corbel"/>
                <a:cs typeface="Corbel"/>
              </a:rPr>
              <a:t>18</a:t>
            </a:r>
            <a:r>
              <a:rPr sz="2200" spc="5" dirty="0">
                <a:latin typeface="Corbel"/>
                <a:cs typeface="Corbel"/>
              </a:rPr>
              <a:t> </a:t>
            </a:r>
            <a:r>
              <a:rPr sz="2200" dirty="0">
                <a:latin typeface="Corbel"/>
                <a:cs typeface="Corbel"/>
              </a:rPr>
              <a:t>or</a:t>
            </a:r>
            <a:r>
              <a:rPr sz="2200" spc="-5" dirty="0">
                <a:latin typeface="Corbel"/>
                <a:cs typeface="Corbel"/>
              </a:rPr>
              <a:t> more</a:t>
            </a:r>
            <a:r>
              <a:rPr sz="2200" spc="10" dirty="0">
                <a:latin typeface="Corbel"/>
                <a:cs typeface="Corbel"/>
              </a:rPr>
              <a:t> </a:t>
            </a:r>
            <a:r>
              <a:rPr sz="2200" spc="-20" dirty="0">
                <a:latin typeface="Corbel"/>
                <a:cs typeface="Corbel"/>
              </a:rPr>
              <a:t>MSY’s</a:t>
            </a:r>
            <a:r>
              <a:rPr sz="2200" spc="20" dirty="0">
                <a:latin typeface="Corbel"/>
                <a:cs typeface="Corbel"/>
              </a:rPr>
              <a:t> </a:t>
            </a:r>
            <a:r>
              <a:rPr sz="2200" spc="-5" dirty="0">
                <a:latin typeface="Corbel"/>
                <a:cs typeface="Corbel"/>
              </a:rPr>
              <a:t>should</a:t>
            </a:r>
            <a:r>
              <a:rPr sz="2200" spc="15" dirty="0">
                <a:latin typeface="Corbel"/>
                <a:cs typeface="Corbel"/>
              </a:rPr>
              <a:t> </a:t>
            </a:r>
            <a:r>
              <a:rPr sz="2200" spc="-5" dirty="0">
                <a:latin typeface="Corbel"/>
                <a:cs typeface="Corbel"/>
              </a:rPr>
              <a:t>allocate</a:t>
            </a:r>
            <a:r>
              <a:rPr sz="2200" dirty="0">
                <a:latin typeface="Corbel"/>
                <a:cs typeface="Corbel"/>
              </a:rPr>
              <a:t> </a:t>
            </a:r>
            <a:r>
              <a:rPr sz="2200" spc="-10" dirty="0">
                <a:latin typeface="Corbel"/>
                <a:cs typeface="Corbel"/>
              </a:rPr>
              <a:t>2%</a:t>
            </a:r>
            <a:r>
              <a:rPr sz="2200" spc="15" dirty="0">
                <a:latin typeface="Corbel"/>
                <a:cs typeface="Corbel"/>
              </a:rPr>
              <a:t> </a:t>
            </a:r>
            <a:r>
              <a:rPr sz="2200" dirty="0">
                <a:latin typeface="Corbel"/>
                <a:cs typeface="Corbel"/>
              </a:rPr>
              <a:t>of </a:t>
            </a:r>
            <a:r>
              <a:rPr sz="2200" spc="-425" dirty="0">
                <a:latin typeface="Corbel"/>
                <a:cs typeface="Corbel"/>
              </a:rPr>
              <a:t> </a:t>
            </a:r>
            <a:r>
              <a:rPr sz="2200" spc="-5" dirty="0">
                <a:latin typeface="Corbel"/>
                <a:cs typeface="Corbel"/>
              </a:rPr>
              <a:t>their administrative allowance </a:t>
            </a:r>
            <a:r>
              <a:rPr sz="2200" dirty="0">
                <a:latin typeface="Corbel"/>
                <a:cs typeface="Corbel"/>
              </a:rPr>
              <a:t>to </a:t>
            </a:r>
            <a:r>
              <a:rPr sz="2200" spc="-5" dirty="0">
                <a:latin typeface="Corbel"/>
                <a:cs typeface="Corbel"/>
              </a:rPr>
              <a:t>the Commission using this </a:t>
            </a:r>
            <a:r>
              <a:rPr sz="2200" dirty="0">
                <a:latin typeface="Corbel"/>
                <a:cs typeface="Corbel"/>
              </a:rPr>
              <a:t> </a:t>
            </a:r>
            <a:r>
              <a:rPr sz="2200" spc="-5" dirty="0">
                <a:latin typeface="Corbel"/>
                <a:cs typeface="Corbel"/>
              </a:rPr>
              <a:t>formula:</a:t>
            </a:r>
            <a:r>
              <a:rPr sz="2200" dirty="0">
                <a:latin typeface="Corbel"/>
                <a:cs typeface="Corbel"/>
              </a:rPr>
              <a:t> </a:t>
            </a:r>
            <a:r>
              <a:rPr sz="2200" spc="-5" dirty="0">
                <a:latin typeface="Corbel"/>
                <a:cs typeface="Corbel"/>
              </a:rPr>
              <a:t>Section I + Section II x 0.0526 x 0.40 = Commission </a:t>
            </a:r>
            <a:r>
              <a:rPr sz="2200" dirty="0">
                <a:latin typeface="Corbel"/>
                <a:cs typeface="Corbel"/>
              </a:rPr>
              <a:t> </a:t>
            </a:r>
            <a:r>
              <a:rPr sz="2200" spc="-5" dirty="0">
                <a:latin typeface="Corbel"/>
                <a:cs typeface="Corbel"/>
              </a:rPr>
              <a:t>Share</a:t>
            </a:r>
            <a:endParaRPr sz="2200" dirty="0">
              <a:latin typeface="Corbel"/>
              <a:cs typeface="Corbe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35188" y="0"/>
            <a:ext cx="7780211" cy="1122680"/>
          </a:xfrm>
          <a:prstGeom prst="rect">
            <a:avLst/>
          </a:prstGeom>
        </p:spPr>
        <p:txBody>
          <a:bodyPr vert="horz" wrap="square" lIns="0" tIns="12700" rIns="0" bIns="0" rtlCol="0">
            <a:spAutoFit/>
          </a:bodyPr>
          <a:lstStyle/>
          <a:p>
            <a:pPr marL="569913" marR="5080" indent="-569913">
              <a:lnSpc>
                <a:spcPct val="100000"/>
              </a:lnSpc>
              <a:spcBef>
                <a:spcPts val="100"/>
              </a:spcBef>
            </a:pPr>
            <a:r>
              <a:rPr sz="3600" b="1" spc="-5" dirty="0">
                <a:solidFill>
                  <a:srgbClr val="000000"/>
                </a:solidFill>
                <a:latin typeface="Corbel"/>
                <a:cs typeface="Corbel"/>
              </a:rPr>
              <a:t>SU</a:t>
            </a:r>
            <a:r>
              <a:rPr sz="3600" b="1" dirty="0">
                <a:solidFill>
                  <a:srgbClr val="000000"/>
                </a:solidFill>
                <a:latin typeface="Corbel"/>
                <a:cs typeface="Corbel"/>
              </a:rPr>
              <a:t>BMI</a:t>
            </a:r>
            <a:r>
              <a:rPr sz="3600" b="1" spc="-5" dirty="0">
                <a:solidFill>
                  <a:srgbClr val="000000"/>
                </a:solidFill>
                <a:latin typeface="Corbel"/>
                <a:cs typeface="Corbel"/>
              </a:rPr>
              <a:t>TT</a:t>
            </a:r>
            <a:r>
              <a:rPr sz="3600" b="1" dirty="0">
                <a:solidFill>
                  <a:srgbClr val="000000"/>
                </a:solidFill>
                <a:latin typeface="Corbel"/>
                <a:cs typeface="Corbel"/>
              </a:rPr>
              <a:t>I</a:t>
            </a:r>
            <a:r>
              <a:rPr sz="3600" b="1" spc="-5" dirty="0">
                <a:solidFill>
                  <a:srgbClr val="000000"/>
                </a:solidFill>
                <a:latin typeface="Corbel"/>
                <a:cs typeface="Corbel"/>
              </a:rPr>
              <a:t>N</a:t>
            </a:r>
            <a:r>
              <a:rPr sz="3600" b="1" dirty="0">
                <a:solidFill>
                  <a:srgbClr val="000000"/>
                </a:solidFill>
                <a:latin typeface="Corbel"/>
                <a:cs typeface="Corbel"/>
              </a:rPr>
              <a:t>G</a:t>
            </a:r>
            <a:r>
              <a:rPr sz="3600" b="1" spc="-415" dirty="0">
                <a:solidFill>
                  <a:srgbClr val="000000"/>
                </a:solidFill>
                <a:latin typeface="Corbel"/>
                <a:cs typeface="Corbel"/>
              </a:rPr>
              <a:t> </a:t>
            </a:r>
            <a:r>
              <a:rPr lang="en-US" sz="3600" b="1" spc="-415" dirty="0">
                <a:solidFill>
                  <a:srgbClr val="000000"/>
                </a:solidFill>
                <a:latin typeface="Corbel"/>
                <a:cs typeface="Corbel"/>
              </a:rPr>
              <a:t> </a:t>
            </a:r>
            <a:r>
              <a:rPr sz="3600" b="1" spc="-80" dirty="0">
                <a:solidFill>
                  <a:srgbClr val="000000"/>
                </a:solidFill>
                <a:latin typeface="Corbel"/>
                <a:cs typeface="Corbel"/>
              </a:rPr>
              <a:t>Y</a:t>
            </a:r>
            <a:r>
              <a:rPr sz="3600" b="1" spc="-5" dirty="0">
                <a:solidFill>
                  <a:srgbClr val="000000"/>
                </a:solidFill>
                <a:latin typeface="Corbel"/>
                <a:cs typeface="Corbel"/>
              </a:rPr>
              <a:t>OU</a:t>
            </a:r>
            <a:r>
              <a:rPr sz="3600" b="1" dirty="0">
                <a:solidFill>
                  <a:srgbClr val="000000"/>
                </a:solidFill>
                <a:latin typeface="Corbel"/>
                <a:cs typeface="Corbel"/>
              </a:rPr>
              <a:t>R</a:t>
            </a:r>
            <a:r>
              <a:rPr sz="3600" b="1" spc="-135" dirty="0">
                <a:solidFill>
                  <a:srgbClr val="000000"/>
                </a:solidFill>
                <a:latin typeface="Corbel"/>
                <a:cs typeface="Corbel"/>
              </a:rPr>
              <a:t> </a:t>
            </a:r>
            <a:r>
              <a:rPr sz="3600" b="1" spc="-5" dirty="0">
                <a:solidFill>
                  <a:srgbClr val="000000"/>
                </a:solidFill>
                <a:latin typeface="Corbel"/>
                <a:cs typeface="Corbel"/>
              </a:rPr>
              <a:t>APPL</a:t>
            </a:r>
            <a:r>
              <a:rPr sz="3600" b="1" dirty="0">
                <a:solidFill>
                  <a:srgbClr val="000000"/>
                </a:solidFill>
                <a:latin typeface="Corbel"/>
                <a:cs typeface="Corbel"/>
              </a:rPr>
              <a:t>I</a:t>
            </a:r>
            <a:r>
              <a:rPr sz="3600" b="1" spc="-10" dirty="0">
                <a:solidFill>
                  <a:srgbClr val="000000"/>
                </a:solidFill>
                <a:latin typeface="Corbel"/>
                <a:cs typeface="Corbel"/>
              </a:rPr>
              <a:t>C</a:t>
            </a:r>
            <a:r>
              <a:rPr sz="3600" b="1" spc="-195" dirty="0">
                <a:solidFill>
                  <a:srgbClr val="000000"/>
                </a:solidFill>
                <a:latin typeface="Corbel"/>
                <a:cs typeface="Corbel"/>
              </a:rPr>
              <a:t>A</a:t>
            </a:r>
            <a:r>
              <a:rPr sz="3600" b="1" spc="-5" dirty="0">
                <a:solidFill>
                  <a:srgbClr val="000000"/>
                </a:solidFill>
                <a:latin typeface="Corbel"/>
                <a:cs typeface="Corbel"/>
              </a:rPr>
              <a:t>T</a:t>
            </a:r>
            <a:r>
              <a:rPr sz="3600" b="1" dirty="0">
                <a:solidFill>
                  <a:srgbClr val="000000"/>
                </a:solidFill>
                <a:latin typeface="Corbel"/>
                <a:cs typeface="Corbel"/>
              </a:rPr>
              <a:t>I</a:t>
            </a:r>
            <a:r>
              <a:rPr sz="3600" b="1" spc="-10" dirty="0">
                <a:solidFill>
                  <a:srgbClr val="000000"/>
                </a:solidFill>
                <a:latin typeface="Corbel"/>
                <a:cs typeface="Corbel"/>
              </a:rPr>
              <a:t>O</a:t>
            </a:r>
            <a:r>
              <a:rPr sz="3600" b="1" dirty="0">
                <a:solidFill>
                  <a:srgbClr val="000000"/>
                </a:solidFill>
                <a:latin typeface="Corbel"/>
                <a:cs typeface="Corbel"/>
              </a:rPr>
              <a:t>N</a:t>
            </a:r>
            <a:r>
              <a:rPr lang="en-US" sz="3600" b="1" spc="-5" dirty="0">
                <a:solidFill>
                  <a:srgbClr val="000000"/>
                </a:solidFill>
                <a:latin typeface="Corbel"/>
                <a:cs typeface="Corbel"/>
              </a:rPr>
              <a:t> </a:t>
            </a:r>
            <a:br>
              <a:rPr lang="en-US" sz="3600" b="1" spc="-5" dirty="0">
                <a:solidFill>
                  <a:srgbClr val="000000"/>
                </a:solidFill>
                <a:latin typeface="Corbel"/>
                <a:cs typeface="Corbel"/>
              </a:rPr>
            </a:br>
            <a:r>
              <a:rPr sz="3600" b="1" dirty="0">
                <a:solidFill>
                  <a:srgbClr val="000000"/>
                </a:solidFill>
                <a:latin typeface="Corbel"/>
                <a:cs typeface="Corbel"/>
              </a:rPr>
              <a:t>IN  </a:t>
            </a:r>
            <a:r>
              <a:rPr sz="3600" b="1" spc="-5" dirty="0">
                <a:solidFill>
                  <a:srgbClr val="000000"/>
                </a:solidFill>
                <a:latin typeface="Corbel"/>
                <a:cs typeface="Corbel"/>
              </a:rPr>
              <a:t>EGRANTS</a:t>
            </a:r>
            <a:endParaRPr sz="3600" dirty="0">
              <a:latin typeface="Corbel"/>
              <a:cs typeface="Corbel"/>
            </a:endParaRPr>
          </a:p>
        </p:txBody>
      </p:sp>
      <p:sp>
        <p:nvSpPr>
          <p:cNvPr id="3" name="object 3"/>
          <p:cNvSpPr txBox="1"/>
          <p:nvPr/>
        </p:nvSpPr>
        <p:spPr>
          <a:xfrm>
            <a:off x="838200" y="2209800"/>
            <a:ext cx="7924800" cy="4106894"/>
          </a:xfrm>
          <a:prstGeom prst="rect">
            <a:avLst/>
          </a:prstGeom>
        </p:spPr>
        <p:txBody>
          <a:bodyPr vert="horz" wrap="square" lIns="0" tIns="13335" rIns="0" bIns="0" rtlCol="0">
            <a:spAutoFit/>
          </a:bodyPr>
          <a:lstStyle/>
          <a:p>
            <a:pPr marL="463550" indent="-463550">
              <a:lnSpc>
                <a:spcPct val="100000"/>
              </a:lnSpc>
              <a:spcBef>
                <a:spcPts val="600"/>
              </a:spcBef>
              <a:buClr>
                <a:srgbClr val="8D1414"/>
              </a:buClr>
              <a:buSzPct val="145000"/>
              <a:buFont typeface="Arial"/>
              <a:buChar char="•"/>
              <a:tabLst>
                <a:tab pos="403225" algn="l"/>
              </a:tabLst>
            </a:pPr>
            <a:r>
              <a:rPr lang="en-US" sz="3200" spc="-5" dirty="0">
                <a:latin typeface="Corbel"/>
                <a:cs typeface="Corbel"/>
              </a:rPr>
              <a:t>Please follow  directions in the Application Instructions on page 4.  Here is the link to the Application Instructions:</a:t>
            </a:r>
          </a:p>
          <a:p>
            <a:pPr marL="463550" indent="-463550">
              <a:lnSpc>
                <a:spcPct val="100000"/>
              </a:lnSpc>
              <a:spcBef>
                <a:spcPts val="600"/>
              </a:spcBef>
              <a:buClr>
                <a:srgbClr val="8D1414"/>
              </a:buClr>
              <a:buSzPct val="145000"/>
              <a:buFont typeface="Arial"/>
              <a:buChar char="•"/>
              <a:tabLst>
                <a:tab pos="403225" algn="l"/>
              </a:tabLst>
            </a:pPr>
            <a:r>
              <a:rPr sz="3200" spc="-5" dirty="0">
                <a:latin typeface="Corbel"/>
                <a:cs typeface="Corbel"/>
              </a:rPr>
              <a:t>.</a:t>
            </a:r>
            <a:r>
              <a:rPr lang="en-US" sz="3200" b="1" u="sng" dirty="0">
                <a:hlinkClick r:id="rId3"/>
              </a:rPr>
              <a:t> https://americorps.gov/sites/default/files/document/ASN_FY2022_ApplicationInstructions_FINAL_.508.pdf</a:t>
            </a:r>
            <a:endParaRPr lang="en-US" sz="3200" b="1" u="sng" dirty="0"/>
          </a:p>
          <a:p>
            <a:pPr marL="463550" indent="-463550">
              <a:lnSpc>
                <a:spcPct val="100000"/>
              </a:lnSpc>
              <a:spcBef>
                <a:spcPts val="600"/>
              </a:spcBef>
              <a:buClr>
                <a:srgbClr val="8D1414"/>
              </a:buClr>
              <a:buSzPct val="145000"/>
              <a:buFont typeface="Arial"/>
              <a:buChar char="•"/>
              <a:tabLst>
                <a:tab pos="403225" algn="l"/>
              </a:tabLst>
            </a:pPr>
            <a:endParaRPr sz="3200" dirty="0">
              <a:latin typeface="Corbel"/>
              <a:cs typeface="Corbe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20754" y="438403"/>
            <a:ext cx="5245735" cy="1122680"/>
          </a:xfrm>
          <a:prstGeom prst="rect">
            <a:avLst/>
          </a:prstGeom>
        </p:spPr>
        <p:txBody>
          <a:bodyPr vert="horz" wrap="square" lIns="0" tIns="12700" rIns="0" bIns="0" rtlCol="0">
            <a:spAutoFit/>
          </a:bodyPr>
          <a:lstStyle/>
          <a:p>
            <a:pPr marL="1339850" marR="5080" indent="-1327785">
              <a:lnSpc>
                <a:spcPct val="100000"/>
              </a:lnSpc>
              <a:spcBef>
                <a:spcPts val="100"/>
              </a:spcBef>
            </a:pPr>
            <a:r>
              <a:rPr sz="3600" spc="-5" dirty="0">
                <a:solidFill>
                  <a:srgbClr val="2B8DAF"/>
                </a:solidFill>
              </a:rPr>
              <a:t>P</a:t>
            </a:r>
            <a:r>
              <a:rPr sz="3600" spc="-10" dirty="0">
                <a:solidFill>
                  <a:srgbClr val="2B8DAF"/>
                </a:solidFill>
              </a:rPr>
              <a:t>r</a:t>
            </a:r>
            <a:r>
              <a:rPr sz="3600" spc="-5" dirty="0">
                <a:solidFill>
                  <a:srgbClr val="2B8DAF"/>
                </a:solidFill>
              </a:rPr>
              <a:t>og</a:t>
            </a:r>
            <a:r>
              <a:rPr sz="3600" spc="-10" dirty="0">
                <a:solidFill>
                  <a:srgbClr val="2B8DAF"/>
                </a:solidFill>
              </a:rPr>
              <a:t>r</a:t>
            </a:r>
            <a:r>
              <a:rPr sz="3600" dirty="0">
                <a:solidFill>
                  <a:srgbClr val="2B8DAF"/>
                </a:solidFill>
              </a:rPr>
              <a:t>am</a:t>
            </a:r>
            <a:r>
              <a:rPr sz="3600" spc="15" dirty="0">
                <a:solidFill>
                  <a:srgbClr val="2B8DAF"/>
                </a:solidFill>
              </a:rPr>
              <a:t> </a:t>
            </a:r>
            <a:r>
              <a:rPr sz="3600" spc="5" dirty="0">
                <a:solidFill>
                  <a:srgbClr val="2B8DAF"/>
                </a:solidFill>
              </a:rPr>
              <a:t>M</a:t>
            </a:r>
            <a:r>
              <a:rPr sz="3600" dirty="0">
                <a:solidFill>
                  <a:srgbClr val="2B8DAF"/>
                </a:solidFill>
              </a:rPr>
              <a:t>a</a:t>
            </a:r>
            <a:r>
              <a:rPr sz="3600" spc="-5" dirty="0">
                <a:solidFill>
                  <a:srgbClr val="2B8DAF"/>
                </a:solidFill>
              </a:rPr>
              <a:t>n</a:t>
            </a:r>
            <a:r>
              <a:rPr sz="3600" dirty="0">
                <a:solidFill>
                  <a:srgbClr val="2B8DAF"/>
                </a:solidFill>
              </a:rPr>
              <a:t>a</a:t>
            </a:r>
            <a:r>
              <a:rPr sz="3600" spc="-5" dirty="0">
                <a:solidFill>
                  <a:srgbClr val="2B8DAF"/>
                </a:solidFill>
              </a:rPr>
              <a:t>ge</a:t>
            </a:r>
            <a:r>
              <a:rPr sz="3600" dirty="0">
                <a:solidFill>
                  <a:srgbClr val="2B8DAF"/>
                </a:solidFill>
              </a:rPr>
              <a:t>r</a:t>
            </a:r>
            <a:r>
              <a:rPr sz="3600" spc="-250" dirty="0">
                <a:solidFill>
                  <a:srgbClr val="2B8DAF"/>
                </a:solidFill>
              </a:rPr>
              <a:t> </a:t>
            </a:r>
            <a:r>
              <a:rPr sz="3600" spc="-225" dirty="0">
                <a:solidFill>
                  <a:srgbClr val="2B8DAF"/>
                </a:solidFill>
              </a:rPr>
              <a:t>T</a:t>
            </a:r>
            <a:r>
              <a:rPr sz="3600" spc="-10" dirty="0">
                <a:solidFill>
                  <a:srgbClr val="2B8DAF"/>
                </a:solidFill>
              </a:rPr>
              <a:t>r</a:t>
            </a:r>
            <a:r>
              <a:rPr sz="3600" dirty="0">
                <a:solidFill>
                  <a:srgbClr val="2B8DAF"/>
                </a:solidFill>
              </a:rPr>
              <a:t>ai</a:t>
            </a:r>
            <a:r>
              <a:rPr sz="3600" spc="-5" dirty="0">
                <a:solidFill>
                  <a:srgbClr val="2B8DAF"/>
                </a:solidFill>
              </a:rPr>
              <a:t>n</a:t>
            </a:r>
            <a:r>
              <a:rPr sz="3600" dirty="0">
                <a:solidFill>
                  <a:srgbClr val="2B8DAF"/>
                </a:solidFill>
              </a:rPr>
              <a:t>i</a:t>
            </a:r>
            <a:r>
              <a:rPr sz="3600" spc="-5" dirty="0">
                <a:solidFill>
                  <a:srgbClr val="2B8DAF"/>
                </a:solidFill>
              </a:rPr>
              <a:t>ngs  and Meetings</a:t>
            </a:r>
            <a:endParaRPr sz="3600" dirty="0"/>
          </a:p>
        </p:txBody>
      </p:sp>
      <p:sp>
        <p:nvSpPr>
          <p:cNvPr id="3" name="object 3"/>
          <p:cNvSpPr txBox="1"/>
          <p:nvPr/>
        </p:nvSpPr>
        <p:spPr>
          <a:xfrm>
            <a:off x="762000" y="2057400"/>
            <a:ext cx="8067675" cy="3498850"/>
          </a:xfrm>
          <a:prstGeom prst="rect">
            <a:avLst/>
          </a:prstGeom>
        </p:spPr>
        <p:txBody>
          <a:bodyPr vert="horz" wrap="square" lIns="0" tIns="15875" rIns="0" bIns="0" rtlCol="0">
            <a:spAutoFit/>
          </a:bodyPr>
          <a:lstStyle/>
          <a:p>
            <a:pPr marL="355600" indent="-342900">
              <a:lnSpc>
                <a:spcPct val="100000"/>
              </a:lnSpc>
              <a:spcBef>
                <a:spcPts val="125"/>
              </a:spcBef>
              <a:buClr>
                <a:srgbClr val="8D1414"/>
              </a:buClr>
              <a:buSzPct val="145652"/>
              <a:buFont typeface="Arial"/>
              <a:buChar char="•"/>
              <a:tabLst>
                <a:tab pos="354965" algn="l"/>
                <a:tab pos="355600" algn="l"/>
              </a:tabLst>
            </a:pPr>
            <a:r>
              <a:rPr sz="2300" b="1" spc="5" dirty="0">
                <a:latin typeface="Corbel"/>
                <a:cs typeface="Corbel"/>
              </a:rPr>
              <a:t>Starting</a:t>
            </a:r>
            <a:r>
              <a:rPr sz="2300" b="1" spc="-45" dirty="0">
                <a:latin typeface="Corbel"/>
                <a:cs typeface="Corbel"/>
              </a:rPr>
              <a:t> </a:t>
            </a:r>
            <a:r>
              <a:rPr sz="2300" b="1" spc="5" dirty="0">
                <a:latin typeface="Corbel"/>
                <a:cs typeface="Corbel"/>
              </a:rPr>
              <a:t>Strong </a:t>
            </a:r>
            <a:r>
              <a:rPr sz="2300" spc="10" dirty="0">
                <a:latin typeface="Corbel"/>
                <a:cs typeface="Corbel"/>
              </a:rPr>
              <a:t>– 3</a:t>
            </a:r>
            <a:r>
              <a:rPr sz="2300" dirty="0">
                <a:latin typeface="Corbel"/>
                <a:cs typeface="Corbel"/>
              </a:rPr>
              <a:t> </a:t>
            </a:r>
            <a:r>
              <a:rPr sz="2300" spc="10" dirty="0">
                <a:latin typeface="Corbel"/>
                <a:cs typeface="Corbel"/>
              </a:rPr>
              <a:t>days</a:t>
            </a:r>
            <a:r>
              <a:rPr sz="2300" spc="-10" dirty="0">
                <a:latin typeface="Corbel"/>
                <a:cs typeface="Corbel"/>
              </a:rPr>
              <a:t> </a:t>
            </a:r>
            <a:r>
              <a:rPr sz="2300" spc="10" dirty="0">
                <a:latin typeface="Corbel"/>
                <a:cs typeface="Corbel"/>
              </a:rPr>
              <a:t>during</a:t>
            </a:r>
            <a:r>
              <a:rPr sz="2300" spc="-5" dirty="0">
                <a:latin typeface="Corbel"/>
                <a:cs typeface="Corbel"/>
              </a:rPr>
              <a:t> </a:t>
            </a:r>
            <a:r>
              <a:rPr sz="2300" spc="10" dirty="0">
                <a:latin typeface="Corbel"/>
                <a:cs typeface="Corbel"/>
              </a:rPr>
              <a:t>end </a:t>
            </a:r>
            <a:r>
              <a:rPr sz="2300" spc="5" dirty="0">
                <a:latin typeface="Corbel"/>
                <a:cs typeface="Corbel"/>
              </a:rPr>
              <a:t>of</a:t>
            </a:r>
            <a:r>
              <a:rPr sz="2300" spc="-50" dirty="0">
                <a:latin typeface="Corbel"/>
                <a:cs typeface="Corbel"/>
              </a:rPr>
              <a:t> </a:t>
            </a:r>
            <a:r>
              <a:rPr sz="2300" spc="-10" dirty="0">
                <a:latin typeface="Corbel"/>
                <a:cs typeface="Corbel"/>
              </a:rPr>
              <a:t>July</a:t>
            </a:r>
            <a:r>
              <a:rPr sz="2300" spc="-5" dirty="0">
                <a:latin typeface="Corbel"/>
                <a:cs typeface="Corbel"/>
              </a:rPr>
              <a:t> </a:t>
            </a:r>
            <a:r>
              <a:rPr sz="2300" spc="-15" dirty="0">
                <a:latin typeface="Corbel"/>
                <a:cs typeface="Corbel"/>
              </a:rPr>
              <a:t>202</a:t>
            </a:r>
            <a:r>
              <a:rPr lang="en-US" sz="2300" spc="-15" dirty="0">
                <a:latin typeface="Corbel"/>
                <a:cs typeface="Corbel"/>
              </a:rPr>
              <a:t>2</a:t>
            </a:r>
            <a:endParaRPr sz="2300" dirty="0">
              <a:latin typeface="Corbel"/>
              <a:cs typeface="Corbel"/>
            </a:endParaRPr>
          </a:p>
          <a:p>
            <a:pPr marL="355600" indent="-342900">
              <a:lnSpc>
                <a:spcPct val="100000"/>
              </a:lnSpc>
              <a:spcBef>
                <a:spcPts val="590"/>
              </a:spcBef>
              <a:buClr>
                <a:srgbClr val="8D1414"/>
              </a:buClr>
              <a:buSzPct val="145652"/>
              <a:buFont typeface="Arial"/>
              <a:buChar char="•"/>
              <a:tabLst>
                <a:tab pos="354965" algn="l"/>
                <a:tab pos="355600" algn="l"/>
              </a:tabLst>
            </a:pPr>
            <a:r>
              <a:rPr sz="2300" b="1" spc="10" dirty="0">
                <a:latin typeface="Corbel"/>
                <a:cs typeface="Corbel"/>
              </a:rPr>
              <a:t>A</a:t>
            </a:r>
            <a:r>
              <a:rPr sz="2300" b="1" spc="15" dirty="0">
                <a:latin typeface="Corbel"/>
                <a:cs typeface="Corbel"/>
              </a:rPr>
              <a:t>SC</a:t>
            </a:r>
            <a:r>
              <a:rPr sz="2300" b="1" dirty="0">
                <a:latin typeface="Corbel"/>
                <a:cs typeface="Corbel"/>
              </a:rPr>
              <a:t> </a:t>
            </a:r>
            <a:r>
              <a:rPr sz="2300" b="1" spc="-35" dirty="0">
                <a:latin typeface="Corbel"/>
                <a:cs typeface="Corbel"/>
              </a:rPr>
              <a:t>R</a:t>
            </a:r>
            <a:r>
              <a:rPr sz="2300" b="1" spc="15" dirty="0">
                <a:latin typeface="Corbel"/>
                <a:cs typeface="Corbel"/>
              </a:rPr>
              <a:t>e</a:t>
            </a:r>
            <a:r>
              <a:rPr sz="2300" b="1" spc="10" dirty="0">
                <a:latin typeface="Corbel"/>
                <a:cs typeface="Corbel"/>
              </a:rPr>
              <a:t>gi</a:t>
            </a:r>
            <a:r>
              <a:rPr sz="2300" b="1" spc="5" dirty="0">
                <a:latin typeface="Corbel"/>
                <a:cs typeface="Corbel"/>
              </a:rPr>
              <a:t>on</a:t>
            </a:r>
            <a:r>
              <a:rPr sz="2300" b="1" spc="10" dirty="0">
                <a:latin typeface="Corbel"/>
                <a:cs typeface="Corbel"/>
              </a:rPr>
              <a:t>al</a:t>
            </a:r>
            <a:r>
              <a:rPr sz="2300" b="1" spc="-160" dirty="0">
                <a:latin typeface="Corbel"/>
                <a:cs typeface="Corbel"/>
              </a:rPr>
              <a:t> </a:t>
            </a:r>
            <a:r>
              <a:rPr sz="2300" b="1" spc="-130" dirty="0">
                <a:latin typeface="Corbel"/>
                <a:cs typeface="Corbel"/>
              </a:rPr>
              <a:t>T</a:t>
            </a:r>
            <a:r>
              <a:rPr sz="2300" b="1" spc="5" dirty="0">
                <a:latin typeface="Corbel"/>
                <a:cs typeface="Corbel"/>
              </a:rPr>
              <a:t>rainin</a:t>
            </a:r>
            <a:r>
              <a:rPr sz="2300" b="1" spc="10" dirty="0">
                <a:latin typeface="Corbel"/>
                <a:cs typeface="Corbel"/>
              </a:rPr>
              <a:t>g</a:t>
            </a:r>
            <a:r>
              <a:rPr sz="2300" b="1" spc="-30" dirty="0">
                <a:latin typeface="Corbel"/>
                <a:cs typeface="Corbel"/>
              </a:rPr>
              <a:t> </a:t>
            </a:r>
            <a:r>
              <a:rPr sz="2300" spc="10" dirty="0">
                <a:latin typeface="Corbel"/>
                <a:cs typeface="Corbel"/>
              </a:rPr>
              <a:t>–</a:t>
            </a:r>
            <a:r>
              <a:rPr sz="2300" spc="-5" dirty="0">
                <a:latin typeface="Corbel"/>
                <a:cs typeface="Corbel"/>
              </a:rPr>
              <a:t> </a:t>
            </a:r>
            <a:r>
              <a:rPr sz="2300" spc="10" dirty="0">
                <a:latin typeface="Corbel"/>
                <a:cs typeface="Corbel"/>
              </a:rPr>
              <a:t>3</a:t>
            </a:r>
            <a:r>
              <a:rPr sz="2300" spc="-5" dirty="0">
                <a:latin typeface="Corbel"/>
                <a:cs typeface="Corbel"/>
              </a:rPr>
              <a:t> </a:t>
            </a:r>
            <a:r>
              <a:rPr sz="2300" spc="10" dirty="0">
                <a:latin typeface="Corbel"/>
                <a:cs typeface="Corbel"/>
              </a:rPr>
              <a:t>days</a:t>
            </a:r>
            <a:endParaRPr sz="2300" dirty="0">
              <a:latin typeface="Corbel"/>
              <a:cs typeface="Corbel"/>
            </a:endParaRPr>
          </a:p>
          <a:p>
            <a:pPr marL="355600" marR="793750" indent="-342900">
              <a:lnSpc>
                <a:spcPct val="101099"/>
              </a:lnSpc>
              <a:spcBef>
                <a:spcPts val="555"/>
              </a:spcBef>
              <a:buClr>
                <a:srgbClr val="8D1414"/>
              </a:buClr>
              <a:buSzPct val="145652"/>
              <a:buFont typeface="Arial"/>
              <a:buChar char="•"/>
              <a:tabLst>
                <a:tab pos="354965" algn="l"/>
                <a:tab pos="355600" algn="l"/>
              </a:tabLst>
            </a:pPr>
            <a:r>
              <a:rPr sz="2300" spc="10" dirty="0">
                <a:latin typeface="Corbel"/>
                <a:cs typeface="Corbel"/>
              </a:rPr>
              <a:t>Other</a:t>
            </a:r>
            <a:r>
              <a:rPr sz="2300" spc="-160" dirty="0">
                <a:latin typeface="Corbel"/>
                <a:cs typeface="Corbel"/>
              </a:rPr>
              <a:t> </a:t>
            </a:r>
            <a:r>
              <a:rPr sz="2300" spc="-10" dirty="0">
                <a:latin typeface="Corbel"/>
                <a:cs typeface="Corbel"/>
              </a:rPr>
              <a:t>Training</a:t>
            </a:r>
            <a:r>
              <a:rPr sz="2300" spc="-15" dirty="0">
                <a:latin typeface="Corbel"/>
                <a:cs typeface="Corbel"/>
              </a:rPr>
              <a:t> </a:t>
            </a:r>
            <a:r>
              <a:rPr sz="2300" spc="-5" dirty="0">
                <a:latin typeface="Corbel"/>
                <a:cs typeface="Corbel"/>
              </a:rPr>
              <a:t>(e.g.,</a:t>
            </a:r>
            <a:r>
              <a:rPr sz="2300" spc="-75" dirty="0">
                <a:latin typeface="Corbel"/>
                <a:cs typeface="Corbel"/>
              </a:rPr>
              <a:t> </a:t>
            </a:r>
            <a:r>
              <a:rPr sz="2300" spc="10" dirty="0">
                <a:latin typeface="Corbel"/>
                <a:cs typeface="Corbel"/>
              </a:rPr>
              <a:t>Career</a:t>
            </a:r>
            <a:r>
              <a:rPr sz="2300" spc="5" dirty="0">
                <a:latin typeface="Corbel"/>
                <a:cs typeface="Corbel"/>
              </a:rPr>
              <a:t> </a:t>
            </a:r>
            <a:r>
              <a:rPr sz="2300" spc="-10" dirty="0">
                <a:latin typeface="Corbel"/>
                <a:cs typeface="Corbel"/>
              </a:rPr>
              <a:t>Day,</a:t>
            </a:r>
            <a:r>
              <a:rPr sz="2300" spc="-65" dirty="0">
                <a:latin typeface="Corbel"/>
                <a:cs typeface="Corbel"/>
              </a:rPr>
              <a:t> </a:t>
            </a:r>
            <a:r>
              <a:rPr sz="2300" spc="5" dirty="0">
                <a:latin typeface="Corbel"/>
                <a:cs typeface="Corbel"/>
              </a:rPr>
              <a:t>Site</a:t>
            </a:r>
            <a:r>
              <a:rPr sz="2300" spc="-25" dirty="0">
                <a:latin typeface="Corbel"/>
                <a:cs typeface="Corbel"/>
              </a:rPr>
              <a:t> </a:t>
            </a:r>
            <a:r>
              <a:rPr sz="2300" spc="10" dirty="0">
                <a:latin typeface="Corbel"/>
                <a:cs typeface="Corbel"/>
              </a:rPr>
              <a:t>Supervisor</a:t>
            </a:r>
            <a:r>
              <a:rPr sz="2300" spc="-170" dirty="0">
                <a:latin typeface="Corbel"/>
                <a:cs typeface="Corbel"/>
              </a:rPr>
              <a:t> </a:t>
            </a:r>
            <a:r>
              <a:rPr sz="2300" spc="-10" dirty="0">
                <a:latin typeface="Corbel"/>
                <a:cs typeface="Corbel"/>
              </a:rPr>
              <a:t>Training) </a:t>
            </a:r>
            <a:r>
              <a:rPr sz="2300" spc="-450" dirty="0">
                <a:latin typeface="Corbel"/>
                <a:cs typeface="Corbel"/>
              </a:rPr>
              <a:t> </a:t>
            </a:r>
            <a:r>
              <a:rPr sz="2300" spc="10" dirty="0">
                <a:latin typeface="Corbel"/>
                <a:cs typeface="Corbel"/>
              </a:rPr>
              <a:t>developed </a:t>
            </a:r>
            <a:r>
              <a:rPr sz="2300" spc="5" dirty="0">
                <a:latin typeface="Corbel"/>
                <a:cs typeface="Corbel"/>
              </a:rPr>
              <a:t>for </a:t>
            </a:r>
            <a:r>
              <a:rPr sz="2300" spc="15" dirty="0">
                <a:latin typeface="Corbel"/>
                <a:cs typeface="Corbel"/>
              </a:rPr>
              <a:t>members </a:t>
            </a:r>
            <a:r>
              <a:rPr sz="2300" spc="10" dirty="0">
                <a:latin typeface="Corbel"/>
                <a:cs typeface="Corbel"/>
              </a:rPr>
              <a:t>and project </a:t>
            </a:r>
            <a:r>
              <a:rPr sz="2300" spc="5" dirty="0">
                <a:latin typeface="Corbel"/>
                <a:cs typeface="Corbel"/>
              </a:rPr>
              <a:t>directors </a:t>
            </a:r>
            <a:r>
              <a:rPr sz="2300" spc="10" dirty="0">
                <a:latin typeface="Corbel"/>
                <a:cs typeface="Corbel"/>
              </a:rPr>
              <a:t>during </a:t>
            </a:r>
            <a:r>
              <a:rPr sz="2300" spc="5" dirty="0">
                <a:latin typeface="Corbel"/>
                <a:cs typeface="Corbel"/>
              </a:rPr>
              <a:t>the </a:t>
            </a:r>
            <a:r>
              <a:rPr sz="2300" spc="10" dirty="0">
                <a:latin typeface="Corbel"/>
                <a:cs typeface="Corbel"/>
              </a:rPr>
              <a:t> </a:t>
            </a:r>
            <a:r>
              <a:rPr sz="2300" spc="5" dirty="0">
                <a:latin typeface="Corbel"/>
                <a:cs typeface="Corbel"/>
              </a:rPr>
              <a:t>contract</a:t>
            </a:r>
            <a:r>
              <a:rPr sz="2300" spc="10" dirty="0">
                <a:latin typeface="Corbel"/>
                <a:cs typeface="Corbel"/>
              </a:rPr>
              <a:t> period.</a:t>
            </a:r>
            <a:endParaRPr sz="2300" dirty="0">
              <a:latin typeface="Corbel"/>
              <a:cs typeface="Corbel"/>
            </a:endParaRPr>
          </a:p>
          <a:p>
            <a:pPr marL="355600" indent="-342900">
              <a:lnSpc>
                <a:spcPct val="100000"/>
              </a:lnSpc>
              <a:spcBef>
                <a:spcPts val="590"/>
              </a:spcBef>
              <a:buClr>
                <a:srgbClr val="8D1414"/>
              </a:buClr>
              <a:buSzPct val="145652"/>
              <a:buFont typeface="Arial"/>
              <a:buChar char="•"/>
              <a:tabLst>
                <a:tab pos="354965" algn="l"/>
                <a:tab pos="355600" algn="l"/>
              </a:tabLst>
            </a:pPr>
            <a:r>
              <a:rPr sz="2300" spc="10" dirty="0">
                <a:latin typeface="Corbel"/>
                <a:cs typeface="Corbel"/>
              </a:rPr>
              <a:t>Participate</a:t>
            </a:r>
            <a:r>
              <a:rPr sz="2300" spc="5" dirty="0">
                <a:latin typeface="Corbel"/>
                <a:cs typeface="Corbel"/>
              </a:rPr>
              <a:t> </a:t>
            </a:r>
            <a:r>
              <a:rPr sz="2300" spc="10" dirty="0">
                <a:latin typeface="Corbel"/>
                <a:cs typeface="Corbel"/>
              </a:rPr>
              <a:t>in</a:t>
            </a:r>
            <a:r>
              <a:rPr sz="2300" spc="-15" dirty="0">
                <a:latin typeface="Corbel"/>
                <a:cs typeface="Corbel"/>
              </a:rPr>
              <a:t> </a:t>
            </a:r>
            <a:r>
              <a:rPr sz="2300" spc="5" dirty="0">
                <a:latin typeface="Corbel"/>
                <a:cs typeface="Corbel"/>
              </a:rPr>
              <a:t>all</a:t>
            </a:r>
            <a:r>
              <a:rPr sz="2300" spc="-10" dirty="0">
                <a:latin typeface="Corbel"/>
                <a:cs typeface="Corbel"/>
              </a:rPr>
              <a:t> </a:t>
            </a:r>
            <a:r>
              <a:rPr sz="2300" spc="10" dirty="0">
                <a:latin typeface="Corbel"/>
                <a:cs typeface="Corbel"/>
              </a:rPr>
              <a:t>monthly</a:t>
            </a:r>
            <a:r>
              <a:rPr sz="2300" spc="-5" dirty="0">
                <a:latin typeface="Corbel"/>
                <a:cs typeface="Corbel"/>
              </a:rPr>
              <a:t> </a:t>
            </a:r>
            <a:r>
              <a:rPr sz="2300" spc="10" dirty="0">
                <a:latin typeface="Corbel"/>
                <a:cs typeface="Corbel"/>
              </a:rPr>
              <a:t>conference</a:t>
            </a:r>
            <a:r>
              <a:rPr sz="2300" spc="5" dirty="0">
                <a:latin typeface="Corbel"/>
                <a:cs typeface="Corbel"/>
              </a:rPr>
              <a:t> calls</a:t>
            </a:r>
            <a:r>
              <a:rPr sz="2300" spc="-15" dirty="0">
                <a:latin typeface="Corbel"/>
                <a:cs typeface="Corbel"/>
              </a:rPr>
              <a:t> </a:t>
            </a:r>
            <a:r>
              <a:rPr sz="2300" spc="5" dirty="0">
                <a:latin typeface="Corbel"/>
                <a:cs typeface="Corbel"/>
              </a:rPr>
              <a:t>or</a:t>
            </a:r>
            <a:r>
              <a:rPr sz="2300" spc="-10" dirty="0">
                <a:latin typeface="Corbel"/>
                <a:cs typeface="Corbel"/>
              </a:rPr>
              <a:t> </a:t>
            </a:r>
            <a:r>
              <a:rPr sz="2300" spc="10" dirty="0">
                <a:latin typeface="Corbel"/>
                <a:cs typeface="Corbel"/>
              </a:rPr>
              <a:t>meetings.</a:t>
            </a:r>
            <a:endParaRPr sz="2300" dirty="0">
              <a:latin typeface="Corbel"/>
              <a:cs typeface="Corbel"/>
            </a:endParaRPr>
          </a:p>
          <a:p>
            <a:pPr marL="355600" marR="5080" indent="-342900">
              <a:lnSpc>
                <a:spcPct val="101099"/>
              </a:lnSpc>
              <a:spcBef>
                <a:spcPts val="560"/>
              </a:spcBef>
              <a:buClr>
                <a:srgbClr val="8D1414"/>
              </a:buClr>
              <a:buSzPct val="145652"/>
              <a:buFont typeface="Arial"/>
              <a:buChar char="•"/>
              <a:tabLst>
                <a:tab pos="354965" algn="l"/>
                <a:tab pos="355600" algn="l"/>
              </a:tabLst>
            </a:pPr>
            <a:r>
              <a:rPr sz="2300" spc="10" dirty="0">
                <a:latin typeface="Corbel"/>
                <a:cs typeface="Corbel"/>
              </a:rPr>
              <a:t>In </a:t>
            </a:r>
            <a:r>
              <a:rPr sz="2300" spc="5" dirty="0">
                <a:latin typeface="Corbel"/>
                <a:cs typeface="Corbel"/>
              </a:rPr>
              <a:t>constructing the </a:t>
            </a:r>
            <a:r>
              <a:rPr sz="2300" spc="10" dirty="0">
                <a:latin typeface="Corbel"/>
                <a:cs typeface="Corbel"/>
              </a:rPr>
              <a:t>budget, figure </a:t>
            </a:r>
            <a:r>
              <a:rPr sz="2300" spc="5" dirty="0">
                <a:latin typeface="Corbel"/>
                <a:cs typeface="Corbel"/>
              </a:rPr>
              <a:t>in the cost for transportation, </a:t>
            </a:r>
            <a:r>
              <a:rPr sz="2300" spc="-450" dirty="0">
                <a:latin typeface="Corbel"/>
                <a:cs typeface="Corbel"/>
              </a:rPr>
              <a:t> </a:t>
            </a:r>
            <a:r>
              <a:rPr sz="2300" spc="10" dirty="0">
                <a:latin typeface="Corbel"/>
                <a:cs typeface="Corbel"/>
              </a:rPr>
              <a:t>meals, and </a:t>
            </a:r>
            <a:r>
              <a:rPr sz="2300" spc="5" dirty="0">
                <a:latin typeface="Corbel"/>
                <a:cs typeface="Corbel"/>
              </a:rPr>
              <a:t>possible </a:t>
            </a:r>
            <a:r>
              <a:rPr sz="2300" spc="10" dirty="0">
                <a:latin typeface="Corbel"/>
                <a:cs typeface="Corbel"/>
              </a:rPr>
              <a:t>overnight </a:t>
            </a:r>
            <a:r>
              <a:rPr sz="2300" spc="5" dirty="0">
                <a:latin typeface="Corbel"/>
                <a:cs typeface="Corbel"/>
              </a:rPr>
              <a:t>accommodations </a:t>
            </a:r>
            <a:r>
              <a:rPr sz="2300" spc="10" dirty="0">
                <a:latin typeface="Corbel"/>
                <a:cs typeface="Corbel"/>
              </a:rPr>
              <a:t>related </a:t>
            </a:r>
            <a:r>
              <a:rPr sz="2300" spc="5" dirty="0">
                <a:latin typeface="Corbel"/>
                <a:cs typeface="Corbel"/>
              </a:rPr>
              <a:t>to all </a:t>
            </a:r>
            <a:r>
              <a:rPr sz="2300" spc="10" dirty="0">
                <a:latin typeface="Corbel"/>
                <a:cs typeface="Corbel"/>
              </a:rPr>
              <a:t> </a:t>
            </a:r>
            <a:r>
              <a:rPr sz="2300" spc="5" dirty="0">
                <a:latin typeface="Corbel"/>
                <a:cs typeface="Corbel"/>
              </a:rPr>
              <a:t>Corporation</a:t>
            </a:r>
            <a:r>
              <a:rPr sz="2300" dirty="0">
                <a:latin typeface="Corbel"/>
                <a:cs typeface="Corbel"/>
              </a:rPr>
              <a:t> </a:t>
            </a:r>
            <a:r>
              <a:rPr sz="2300" spc="5" dirty="0">
                <a:latin typeface="Corbel"/>
                <a:cs typeface="Corbel"/>
              </a:rPr>
              <a:t>or</a:t>
            </a:r>
            <a:r>
              <a:rPr sz="2300" spc="-90" dirty="0">
                <a:latin typeface="Corbel"/>
                <a:cs typeface="Corbel"/>
              </a:rPr>
              <a:t> </a:t>
            </a:r>
            <a:r>
              <a:rPr sz="2300" spc="5" dirty="0">
                <a:latin typeface="Corbel"/>
                <a:cs typeface="Corbel"/>
              </a:rPr>
              <a:t>Commission</a:t>
            </a:r>
            <a:r>
              <a:rPr sz="2300" spc="-10" dirty="0">
                <a:latin typeface="Corbel"/>
                <a:cs typeface="Corbel"/>
              </a:rPr>
              <a:t> </a:t>
            </a:r>
            <a:r>
              <a:rPr sz="2300" spc="5" dirty="0">
                <a:latin typeface="Corbel"/>
                <a:cs typeface="Corbel"/>
              </a:rPr>
              <a:t>training</a:t>
            </a:r>
            <a:r>
              <a:rPr sz="2300" spc="-5" dirty="0">
                <a:latin typeface="Corbel"/>
                <a:cs typeface="Corbel"/>
              </a:rPr>
              <a:t> </a:t>
            </a:r>
            <a:r>
              <a:rPr sz="2300" dirty="0">
                <a:latin typeface="Corbel"/>
                <a:cs typeface="Corbel"/>
              </a:rPr>
              <a:t>sessions.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066801"/>
            <a:ext cx="7924800" cy="5078313"/>
          </a:xfrm>
          <a:prstGeom prst="rect">
            <a:avLst/>
          </a:prstGeom>
        </p:spPr>
        <p:txBody>
          <a:bodyPr wrap="square">
            <a:spAutoFit/>
          </a:bodyPr>
          <a:lstStyle/>
          <a:p>
            <a:pPr lvl="0" defTabSz="914400">
              <a:lnSpc>
                <a:spcPct val="150000"/>
              </a:lnSpc>
              <a:spcBef>
                <a:spcPts val="1000"/>
              </a:spcBef>
              <a:defRPr/>
            </a:pPr>
            <a:r>
              <a:rPr lang="en-US" sz="2400" dirty="0">
                <a:latin typeface="Segoe UI Semibold" panose="020B0702040204020203" pitchFamily="34" charset="0"/>
              </a:rPr>
              <a:t>I will get things done for America </a:t>
            </a:r>
            <a:r>
              <a:rPr lang="en-US" sz="2400" dirty="0">
                <a:latin typeface="Segoe UI Light" panose="020B0502040204020203" pitchFamily="34" charset="0"/>
              </a:rPr>
              <a:t>- to make our people safer, smarter, and healthier.</a:t>
            </a:r>
            <a:br>
              <a:rPr lang="en-US" sz="2400" dirty="0">
                <a:latin typeface="Segoe UI Light" panose="020B0502040204020203" pitchFamily="34" charset="0"/>
              </a:rPr>
            </a:br>
            <a:r>
              <a:rPr lang="en-US" sz="2400" dirty="0">
                <a:latin typeface="Segoe UI Light" panose="020B0502040204020203" pitchFamily="34" charset="0"/>
              </a:rPr>
              <a:t>I will bring Americans together to strengthen our communities.</a:t>
            </a:r>
            <a:br>
              <a:rPr lang="en-US" sz="2400" dirty="0">
                <a:latin typeface="Segoe UI Light" panose="020B0502040204020203" pitchFamily="34" charset="0"/>
              </a:rPr>
            </a:br>
            <a:r>
              <a:rPr lang="en-US" sz="2400" dirty="0">
                <a:latin typeface="Segoe UI Light" panose="020B0502040204020203" pitchFamily="34" charset="0"/>
              </a:rPr>
              <a:t>Faced with apathy, I will take action.</a:t>
            </a:r>
            <a:br>
              <a:rPr lang="en-US" sz="2400" dirty="0">
                <a:latin typeface="Segoe UI Light" panose="020B0502040204020203" pitchFamily="34" charset="0"/>
              </a:rPr>
            </a:br>
            <a:r>
              <a:rPr lang="en-US" sz="2400" dirty="0">
                <a:latin typeface="Segoe UI Light" panose="020B0502040204020203" pitchFamily="34" charset="0"/>
              </a:rPr>
              <a:t>Faced with conflict, I will seek common ground.</a:t>
            </a:r>
            <a:br>
              <a:rPr lang="en-US" sz="2400" dirty="0">
                <a:latin typeface="Segoe UI Light" panose="020B0502040204020203" pitchFamily="34" charset="0"/>
              </a:rPr>
            </a:br>
            <a:r>
              <a:rPr lang="en-US" sz="2400" dirty="0">
                <a:latin typeface="Segoe UI Light" panose="020B0502040204020203" pitchFamily="34" charset="0"/>
              </a:rPr>
              <a:t>Faced with adversity, I will persevere.</a:t>
            </a:r>
            <a:br>
              <a:rPr lang="en-US" sz="2400" dirty="0">
                <a:latin typeface="Segoe UI Light" panose="020B0502040204020203" pitchFamily="34" charset="0"/>
              </a:rPr>
            </a:br>
            <a:r>
              <a:rPr lang="en-US" sz="2400" dirty="0">
                <a:latin typeface="Segoe UI Light" panose="020B0502040204020203" pitchFamily="34" charset="0"/>
              </a:rPr>
              <a:t>I will carry this commitment with me this year and beyond.</a:t>
            </a:r>
            <a:br>
              <a:rPr lang="en-US" sz="2400" dirty="0">
                <a:latin typeface="Segoe UI Light" panose="020B0502040204020203" pitchFamily="34" charset="0"/>
              </a:rPr>
            </a:br>
            <a:r>
              <a:rPr lang="en-US" sz="2400" dirty="0">
                <a:latin typeface="Segoe UI Light" panose="020B0502040204020203" pitchFamily="34" charset="0"/>
              </a:rPr>
              <a:t>I am an AmeriCorps member, and I will get things done</a:t>
            </a:r>
            <a:r>
              <a:rPr lang="en-US" dirty="0">
                <a:latin typeface="Segoe UI Light" panose="020B0502040204020203" pitchFamily="34" charset="0"/>
              </a:rPr>
              <a:t>.</a:t>
            </a:r>
          </a:p>
        </p:txBody>
      </p:sp>
      <p:sp>
        <p:nvSpPr>
          <p:cNvPr id="3" name="Title 4"/>
          <p:cNvSpPr txBox="1">
            <a:spLocks/>
          </p:cNvSpPr>
          <p:nvPr/>
        </p:nvSpPr>
        <p:spPr bwMode="auto">
          <a:xfrm>
            <a:off x="2628899" y="125545"/>
            <a:ext cx="4410775" cy="10248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7113" tIns="53556" rIns="107113" bIns="53556" numCol="1" anchor="ctr" anchorCtr="0" compatLnSpc="1">
            <a:prstTxWarp prst="textNoShape">
              <a:avLst/>
            </a:prstTxWarp>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AmeriCorps Pledge</a:t>
            </a:r>
            <a:endParaRPr lang="en-US" dirty="0">
              <a:ea typeface="ＭＳ Ｐゴシック" pitchFamily="1" charset="-128"/>
            </a:endParaRPr>
          </a:p>
        </p:txBody>
      </p:sp>
    </p:spTree>
    <p:extLst>
      <p:ext uri="{BB962C8B-B14F-4D97-AF65-F5344CB8AC3E}">
        <p14:creationId xmlns:p14="http://schemas.microsoft.com/office/powerpoint/2010/main" val="93147771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67186" y="295528"/>
            <a:ext cx="6864984" cy="1122680"/>
          </a:xfrm>
          <a:prstGeom prst="rect">
            <a:avLst/>
          </a:prstGeom>
        </p:spPr>
        <p:txBody>
          <a:bodyPr vert="horz" wrap="square" lIns="0" tIns="12700" rIns="0" bIns="0" rtlCol="0">
            <a:spAutoFit/>
          </a:bodyPr>
          <a:lstStyle/>
          <a:p>
            <a:pPr marL="1887220" marR="5080" indent="-1874520">
              <a:lnSpc>
                <a:spcPct val="100000"/>
              </a:lnSpc>
              <a:spcBef>
                <a:spcPts val="100"/>
              </a:spcBef>
            </a:pPr>
            <a:r>
              <a:rPr sz="3600" b="1" spc="-5" dirty="0">
                <a:solidFill>
                  <a:srgbClr val="2B8DAF"/>
                </a:solidFill>
                <a:latin typeface="Corbel"/>
                <a:cs typeface="Corbel"/>
              </a:rPr>
              <a:t>S</a:t>
            </a:r>
            <a:r>
              <a:rPr sz="3600" b="1" dirty="0">
                <a:solidFill>
                  <a:srgbClr val="2B8DAF"/>
                </a:solidFill>
                <a:latin typeface="Corbel"/>
                <a:cs typeface="Corbel"/>
              </a:rPr>
              <a:t>t</a:t>
            </a:r>
            <a:r>
              <a:rPr sz="3600" b="1" spc="-10" dirty="0">
                <a:solidFill>
                  <a:srgbClr val="2B8DAF"/>
                </a:solidFill>
                <a:latin typeface="Corbel"/>
                <a:cs typeface="Corbel"/>
              </a:rPr>
              <a:t>a</a:t>
            </a:r>
            <a:r>
              <a:rPr sz="3600" b="1" dirty="0">
                <a:solidFill>
                  <a:srgbClr val="2B8DAF"/>
                </a:solidFill>
                <a:latin typeface="Corbel"/>
                <a:cs typeface="Corbel"/>
              </a:rPr>
              <a:t>t</a:t>
            </a:r>
            <a:r>
              <a:rPr sz="3600" b="1" spc="-5" dirty="0">
                <a:solidFill>
                  <a:srgbClr val="2B8DAF"/>
                </a:solidFill>
                <a:latin typeface="Corbel"/>
                <a:cs typeface="Corbel"/>
              </a:rPr>
              <a:t>e</a:t>
            </a:r>
            <a:r>
              <a:rPr sz="3600" b="1" dirty="0">
                <a:solidFill>
                  <a:srgbClr val="2B8DAF"/>
                </a:solidFill>
                <a:latin typeface="Corbel"/>
                <a:cs typeface="Corbel"/>
              </a:rPr>
              <a:t>wi</a:t>
            </a:r>
            <a:r>
              <a:rPr sz="3600" b="1" spc="-10" dirty="0">
                <a:solidFill>
                  <a:srgbClr val="2B8DAF"/>
                </a:solidFill>
                <a:latin typeface="Corbel"/>
                <a:cs typeface="Corbel"/>
              </a:rPr>
              <a:t>d</a:t>
            </a:r>
            <a:r>
              <a:rPr sz="3600" b="1" dirty="0">
                <a:solidFill>
                  <a:srgbClr val="2B8DAF"/>
                </a:solidFill>
                <a:latin typeface="Corbel"/>
                <a:cs typeface="Corbel"/>
              </a:rPr>
              <a:t>e</a:t>
            </a:r>
            <a:r>
              <a:rPr sz="3600" b="1" spc="-135" dirty="0">
                <a:solidFill>
                  <a:srgbClr val="2B8DAF"/>
                </a:solidFill>
                <a:latin typeface="Corbel"/>
                <a:cs typeface="Corbel"/>
              </a:rPr>
              <a:t> </a:t>
            </a:r>
            <a:r>
              <a:rPr sz="3600" b="1" spc="-5" dirty="0">
                <a:solidFill>
                  <a:srgbClr val="2B8DAF"/>
                </a:solidFill>
                <a:latin typeface="Corbel"/>
                <a:cs typeface="Corbel"/>
              </a:rPr>
              <a:t>Co</a:t>
            </a:r>
            <a:r>
              <a:rPr sz="3600" b="1" dirty="0">
                <a:solidFill>
                  <a:srgbClr val="2B8DAF"/>
                </a:solidFill>
                <a:latin typeface="Corbel"/>
                <a:cs typeface="Corbel"/>
              </a:rPr>
              <a:t>rps</a:t>
            </a:r>
            <a:r>
              <a:rPr sz="3600" b="1" spc="-15" dirty="0">
                <a:solidFill>
                  <a:srgbClr val="2B8DAF"/>
                </a:solidFill>
                <a:latin typeface="Corbel"/>
                <a:cs typeface="Corbel"/>
              </a:rPr>
              <a:t> </a:t>
            </a:r>
            <a:r>
              <a:rPr sz="3600" b="1" dirty="0">
                <a:solidFill>
                  <a:srgbClr val="2B8DAF"/>
                </a:solidFill>
                <a:latin typeface="Corbel"/>
                <a:cs typeface="Corbel"/>
              </a:rPr>
              <a:t>Me</a:t>
            </a:r>
            <a:r>
              <a:rPr sz="3600" b="1" spc="5" dirty="0">
                <a:solidFill>
                  <a:srgbClr val="2B8DAF"/>
                </a:solidFill>
                <a:latin typeface="Corbel"/>
                <a:cs typeface="Corbel"/>
              </a:rPr>
              <a:t>m</a:t>
            </a:r>
            <a:r>
              <a:rPr sz="3600" b="1" spc="-5" dirty="0">
                <a:solidFill>
                  <a:srgbClr val="2B8DAF"/>
                </a:solidFill>
                <a:latin typeface="Corbel"/>
                <a:cs typeface="Corbel"/>
              </a:rPr>
              <a:t>be</a:t>
            </a:r>
            <a:r>
              <a:rPr sz="3600" b="1" dirty="0">
                <a:solidFill>
                  <a:srgbClr val="2B8DAF"/>
                </a:solidFill>
                <a:latin typeface="Corbel"/>
                <a:cs typeface="Corbel"/>
              </a:rPr>
              <a:t>r</a:t>
            </a:r>
            <a:r>
              <a:rPr sz="3600" b="1" spc="-265" dirty="0">
                <a:solidFill>
                  <a:srgbClr val="2B8DAF"/>
                </a:solidFill>
                <a:latin typeface="Corbel"/>
                <a:cs typeface="Corbel"/>
              </a:rPr>
              <a:t> </a:t>
            </a:r>
            <a:r>
              <a:rPr sz="3600" b="1" spc="-229" dirty="0">
                <a:solidFill>
                  <a:srgbClr val="2B8DAF"/>
                </a:solidFill>
                <a:latin typeface="Corbel"/>
                <a:cs typeface="Corbel"/>
              </a:rPr>
              <a:t>T</a:t>
            </a:r>
            <a:r>
              <a:rPr sz="3600" b="1" dirty="0">
                <a:solidFill>
                  <a:srgbClr val="2B8DAF"/>
                </a:solidFill>
                <a:latin typeface="Corbel"/>
                <a:cs typeface="Corbel"/>
              </a:rPr>
              <a:t>r</a:t>
            </a:r>
            <a:r>
              <a:rPr sz="3600" b="1" spc="-5" dirty="0">
                <a:solidFill>
                  <a:srgbClr val="2B8DAF"/>
                </a:solidFill>
                <a:latin typeface="Corbel"/>
                <a:cs typeface="Corbel"/>
              </a:rPr>
              <a:t>a</a:t>
            </a:r>
            <a:r>
              <a:rPr sz="3600" b="1" spc="5" dirty="0">
                <a:solidFill>
                  <a:srgbClr val="2B8DAF"/>
                </a:solidFill>
                <a:latin typeface="Corbel"/>
                <a:cs typeface="Corbel"/>
              </a:rPr>
              <a:t>i</a:t>
            </a:r>
            <a:r>
              <a:rPr sz="3600" b="1" spc="-5" dirty="0">
                <a:solidFill>
                  <a:srgbClr val="2B8DAF"/>
                </a:solidFill>
                <a:latin typeface="Corbel"/>
                <a:cs typeface="Corbel"/>
              </a:rPr>
              <a:t>n</a:t>
            </a:r>
            <a:r>
              <a:rPr sz="3600" b="1" spc="5" dirty="0">
                <a:solidFill>
                  <a:srgbClr val="2B8DAF"/>
                </a:solidFill>
                <a:latin typeface="Corbel"/>
                <a:cs typeface="Corbel"/>
              </a:rPr>
              <a:t>i</a:t>
            </a:r>
            <a:r>
              <a:rPr sz="3600" b="1" spc="-5" dirty="0">
                <a:solidFill>
                  <a:srgbClr val="2B8DAF"/>
                </a:solidFill>
                <a:latin typeface="Corbel"/>
                <a:cs typeface="Corbel"/>
              </a:rPr>
              <a:t>n</a:t>
            </a:r>
            <a:r>
              <a:rPr sz="3600" b="1" dirty="0">
                <a:solidFill>
                  <a:srgbClr val="2B8DAF"/>
                </a:solidFill>
                <a:latin typeface="Corbel"/>
                <a:cs typeface="Corbel"/>
              </a:rPr>
              <a:t>gs  </a:t>
            </a:r>
            <a:r>
              <a:rPr sz="3600" b="1" spc="-5" dirty="0">
                <a:solidFill>
                  <a:srgbClr val="2B8DAF"/>
                </a:solidFill>
                <a:latin typeface="Corbel"/>
                <a:cs typeface="Corbel"/>
              </a:rPr>
              <a:t>and</a:t>
            </a:r>
            <a:r>
              <a:rPr sz="3600" b="1" dirty="0">
                <a:solidFill>
                  <a:srgbClr val="2B8DAF"/>
                </a:solidFill>
                <a:latin typeface="Corbel"/>
                <a:cs typeface="Corbel"/>
              </a:rPr>
              <a:t> </a:t>
            </a:r>
            <a:r>
              <a:rPr sz="3600" b="1" spc="-5" dirty="0">
                <a:solidFill>
                  <a:srgbClr val="2B8DAF"/>
                </a:solidFill>
                <a:latin typeface="Corbel"/>
                <a:cs typeface="Corbel"/>
              </a:rPr>
              <a:t>Events</a:t>
            </a:r>
            <a:endParaRPr sz="3600" dirty="0">
              <a:latin typeface="Corbel"/>
              <a:cs typeface="Corbel"/>
            </a:endParaRPr>
          </a:p>
        </p:txBody>
      </p:sp>
      <p:sp>
        <p:nvSpPr>
          <p:cNvPr id="3" name="object 3"/>
          <p:cNvSpPr txBox="1"/>
          <p:nvPr/>
        </p:nvSpPr>
        <p:spPr>
          <a:xfrm>
            <a:off x="304800" y="1851151"/>
            <a:ext cx="8610599" cy="3014287"/>
          </a:xfrm>
          <a:prstGeom prst="rect">
            <a:avLst/>
          </a:prstGeom>
        </p:spPr>
        <p:txBody>
          <a:bodyPr vert="horz" wrap="square" lIns="0" tIns="13335" rIns="0" bIns="0" rtlCol="0">
            <a:spAutoFit/>
          </a:bodyPr>
          <a:lstStyle/>
          <a:p>
            <a:pPr marL="12065" marR="5080">
              <a:lnSpc>
                <a:spcPct val="100000"/>
              </a:lnSpc>
              <a:spcBef>
                <a:spcPts val="105"/>
              </a:spcBef>
              <a:buClr>
                <a:srgbClr val="8D1414"/>
              </a:buClr>
              <a:buSzPct val="145312"/>
              <a:tabLst>
                <a:tab pos="299720" algn="l"/>
              </a:tabLst>
            </a:pPr>
            <a:r>
              <a:rPr sz="3200" dirty="0">
                <a:latin typeface="Corbel"/>
                <a:cs typeface="Corbel"/>
              </a:rPr>
              <a:t>All</a:t>
            </a:r>
            <a:r>
              <a:rPr sz="3200" spc="-30" dirty="0">
                <a:latin typeface="Corbel"/>
                <a:cs typeface="Corbel"/>
              </a:rPr>
              <a:t> </a:t>
            </a:r>
            <a:r>
              <a:rPr sz="3200" spc="-5" dirty="0">
                <a:latin typeface="Corbel"/>
                <a:cs typeface="Corbel"/>
              </a:rPr>
              <a:t>corps</a:t>
            </a:r>
            <a:r>
              <a:rPr sz="3200" dirty="0">
                <a:latin typeface="Corbel"/>
                <a:cs typeface="Corbel"/>
              </a:rPr>
              <a:t> members</a:t>
            </a:r>
            <a:r>
              <a:rPr sz="3200" spc="-25" dirty="0">
                <a:latin typeface="Corbel"/>
                <a:cs typeface="Corbel"/>
              </a:rPr>
              <a:t> </a:t>
            </a:r>
            <a:r>
              <a:rPr sz="3200" dirty="0">
                <a:latin typeface="Corbel"/>
                <a:cs typeface="Corbel"/>
              </a:rPr>
              <a:t>and</a:t>
            </a:r>
            <a:r>
              <a:rPr sz="3200" spc="-20" dirty="0">
                <a:latin typeface="Corbel"/>
                <a:cs typeface="Corbel"/>
              </a:rPr>
              <a:t> </a:t>
            </a:r>
            <a:r>
              <a:rPr sz="3200" spc="-5" dirty="0">
                <a:latin typeface="Corbel"/>
                <a:cs typeface="Corbel"/>
              </a:rPr>
              <a:t>project</a:t>
            </a:r>
            <a:r>
              <a:rPr sz="3200" spc="-10" dirty="0">
                <a:latin typeface="Corbel"/>
                <a:cs typeface="Corbel"/>
              </a:rPr>
              <a:t> </a:t>
            </a:r>
            <a:r>
              <a:rPr sz="3200" dirty="0">
                <a:latin typeface="Corbel"/>
                <a:cs typeface="Corbel"/>
              </a:rPr>
              <a:t>directors</a:t>
            </a:r>
            <a:r>
              <a:rPr sz="3200" spc="-15" dirty="0">
                <a:latin typeface="Corbel"/>
                <a:cs typeface="Corbel"/>
              </a:rPr>
              <a:t> </a:t>
            </a:r>
            <a:r>
              <a:rPr sz="3200" spc="-5" dirty="0">
                <a:latin typeface="Corbel"/>
                <a:cs typeface="Corbel"/>
              </a:rPr>
              <a:t>are </a:t>
            </a:r>
            <a:r>
              <a:rPr sz="3200" spc="-625" dirty="0">
                <a:latin typeface="Corbel"/>
                <a:cs typeface="Corbel"/>
              </a:rPr>
              <a:t> </a:t>
            </a:r>
            <a:r>
              <a:rPr sz="3200" b="1" dirty="0">
                <a:latin typeface="Corbel"/>
                <a:cs typeface="Corbel"/>
              </a:rPr>
              <a:t>required </a:t>
            </a:r>
            <a:r>
              <a:rPr sz="3200" dirty="0">
                <a:latin typeface="Corbel"/>
                <a:cs typeface="Corbel"/>
              </a:rPr>
              <a:t>to attend the following </a:t>
            </a:r>
            <a:r>
              <a:rPr sz="3200" spc="5" dirty="0">
                <a:latin typeface="Corbel"/>
                <a:cs typeface="Corbel"/>
              </a:rPr>
              <a:t> </a:t>
            </a:r>
            <a:r>
              <a:rPr sz="3200" spc="-5" dirty="0">
                <a:latin typeface="Corbel"/>
                <a:cs typeface="Corbel"/>
              </a:rPr>
              <a:t>trainings/events:</a:t>
            </a:r>
            <a:endParaRPr sz="3200" dirty="0">
              <a:latin typeface="Corbel"/>
              <a:cs typeface="Corbel"/>
            </a:endParaRPr>
          </a:p>
          <a:p>
            <a:pPr marL="756285" lvl="1" indent="-287020">
              <a:lnSpc>
                <a:spcPct val="100000"/>
              </a:lnSpc>
              <a:spcBef>
                <a:spcPts val="1365"/>
              </a:spcBef>
              <a:buClr>
                <a:srgbClr val="8D1414"/>
              </a:buClr>
              <a:buSzPct val="145312"/>
              <a:buFont typeface="Arial"/>
              <a:buChar char="•"/>
              <a:tabLst>
                <a:tab pos="756920" algn="l"/>
                <a:tab pos="5963285" algn="l"/>
              </a:tabLst>
            </a:pPr>
            <a:r>
              <a:rPr sz="3200" b="1" spc="-5" dirty="0">
                <a:latin typeface="Corbel"/>
                <a:cs typeface="Corbel"/>
              </a:rPr>
              <a:t>AmeriCorps</a:t>
            </a:r>
            <a:r>
              <a:rPr sz="3200" b="1" spc="15" dirty="0">
                <a:latin typeface="Corbel"/>
                <a:cs typeface="Corbel"/>
              </a:rPr>
              <a:t> </a:t>
            </a:r>
            <a:r>
              <a:rPr sz="3200" b="1" dirty="0">
                <a:latin typeface="Corbel"/>
                <a:cs typeface="Corbel"/>
              </a:rPr>
              <a:t>Launch</a:t>
            </a:r>
            <a:r>
              <a:rPr sz="3200" b="1" spc="-10" dirty="0">
                <a:latin typeface="Corbel"/>
                <a:cs typeface="Corbel"/>
              </a:rPr>
              <a:t> </a:t>
            </a:r>
            <a:r>
              <a:rPr sz="3200" dirty="0">
                <a:latin typeface="Corbel"/>
                <a:cs typeface="Corbel"/>
              </a:rPr>
              <a:t>–</a:t>
            </a:r>
            <a:r>
              <a:rPr sz="3200" spc="-114" dirty="0">
                <a:latin typeface="Corbel"/>
                <a:cs typeface="Corbel"/>
              </a:rPr>
              <a:t> </a:t>
            </a:r>
            <a:r>
              <a:rPr sz="3200" spc="-5" dirty="0">
                <a:latin typeface="Corbel"/>
                <a:cs typeface="Corbel"/>
              </a:rPr>
              <a:t>October	</a:t>
            </a:r>
            <a:r>
              <a:rPr sz="3200" spc="-35" dirty="0">
                <a:latin typeface="Corbel"/>
                <a:cs typeface="Corbel"/>
              </a:rPr>
              <a:t>202</a:t>
            </a:r>
            <a:r>
              <a:rPr lang="en-US" sz="3200" spc="-35" dirty="0">
                <a:latin typeface="Corbel"/>
                <a:cs typeface="Corbel"/>
              </a:rPr>
              <a:t>2</a:t>
            </a:r>
            <a:endParaRPr sz="3200" dirty="0">
              <a:latin typeface="Corbel"/>
              <a:cs typeface="Corbel"/>
            </a:endParaRPr>
          </a:p>
          <a:p>
            <a:pPr marL="756285" marR="325120" lvl="1" indent="-287020">
              <a:lnSpc>
                <a:spcPct val="100000"/>
              </a:lnSpc>
              <a:spcBef>
                <a:spcPts val="1370"/>
              </a:spcBef>
              <a:buClr>
                <a:srgbClr val="8D1414"/>
              </a:buClr>
              <a:buSzPct val="145312"/>
              <a:buFont typeface="Arial"/>
              <a:buChar char="•"/>
              <a:tabLst>
                <a:tab pos="756920" algn="l"/>
              </a:tabLst>
            </a:pPr>
            <a:r>
              <a:rPr sz="3200" b="1" spc="-5" dirty="0">
                <a:latin typeface="Corbel"/>
                <a:cs typeface="Corbel"/>
              </a:rPr>
              <a:t>E</a:t>
            </a:r>
            <a:r>
              <a:rPr sz="3200" b="1" dirty="0">
                <a:latin typeface="Corbel"/>
                <a:cs typeface="Corbel"/>
              </a:rPr>
              <a:t>n</a:t>
            </a:r>
            <a:r>
              <a:rPr sz="3200" b="1" spc="-5" dirty="0">
                <a:latin typeface="Corbel"/>
                <a:cs typeface="Corbel"/>
              </a:rPr>
              <a:t>d</a:t>
            </a:r>
            <a:r>
              <a:rPr sz="3200" b="1" dirty="0">
                <a:latin typeface="Corbel"/>
                <a:cs typeface="Corbel"/>
              </a:rPr>
              <a:t>-</a:t>
            </a:r>
            <a:r>
              <a:rPr sz="3200" b="1" spc="-5" dirty="0">
                <a:latin typeface="Corbel"/>
                <a:cs typeface="Corbel"/>
              </a:rPr>
              <a:t>o</a:t>
            </a:r>
            <a:r>
              <a:rPr sz="3200" b="1" dirty="0">
                <a:latin typeface="Corbel"/>
                <a:cs typeface="Corbel"/>
              </a:rPr>
              <a:t>f-t</a:t>
            </a:r>
            <a:r>
              <a:rPr sz="3200" b="1" spc="-5" dirty="0">
                <a:latin typeface="Corbel"/>
                <a:cs typeface="Corbel"/>
              </a:rPr>
              <a:t>he</a:t>
            </a:r>
            <a:r>
              <a:rPr sz="3200" b="1" dirty="0">
                <a:latin typeface="Corbel"/>
                <a:cs typeface="Corbel"/>
              </a:rPr>
              <a:t>-</a:t>
            </a:r>
            <a:r>
              <a:rPr sz="3200" b="1" spc="-265" dirty="0">
                <a:latin typeface="Corbel"/>
                <a:cs typeface="Corbel"/>
              </a:rPr>
              <a:t>Y</a:t>
            </a:r>
            <a:r>
              <a:rPr sz="3200" b="1" spc="-15" dirty="0">
                <a:latin typeface="Corbel"/>
                <a:cs typeface="Corbel"/>
              </a:rPr>
              <a:t>e</a:t>
            </a:r>
            <a:r>
              <a:rPr sz="3200" b="1" dirty="0">
                <a:latin typeface="Corbel"/>
                <a:cs typeface="Corbel"/>
              </a:rPr>
              <a:t>ar</a:t>
            </a:r>
            <a:r>
              <a:rPr sz="3200" b="1" spc="-265" dirty="0">
                <a:latin typeface="Corbel"/>
                <a:cs typeface="Corbel"/>
              </a:rPr>
              <a:t> </a:t>
            </a:r>
            <a:r>
              <a:rPr sz="3200" b="1" spc="-210" dirty="0">
                <a:latin typeface="Corbel"/>
                <a:cs typeface="Corbel"/>
              </a:rPr>
              <a:t>T</a:t>
            </a:r>
            <a:r>
              <a:rPr sz="3200" b="1" spc="-5" dirty="0">
                <a:latin typeface="Corbel"/>
                <a:cs typeface="Corbel"/>
              </a:rPr>
              <a:t>r</a:t>
            </a:r>
            <a:r>
              <a:rPr sz="3200" b="1" dirty="0">
                <a:latin typeface="Corbel"/>
                <a:cs typeface="Corbel"/>
              </a:rPr>
              <a:t>ain</a:t>
            </a:r>
            <a:r>
              <a:rPr sz="3200" b="1" spc="-5" dirty="0">
                <a:latin typeface="Corbel"/>
                <a:cs typeface="Corbel"/>
              </a:rPr>
              <a:t>i</a:t>
            </a:r>
            <a:r>
              <a:rPr sz="3200" b="1" dirty="0">
                <a:latin typeface="Corbel"/>
                <a:cs typeface="Corbel"/>
              </a:rPr>
              <a:t>ng</a:t>
            </a:r>
            <a:r>
              <a:rPr sz="3200" b="1" spc="-25" dirty="0">
                <a:latin typeface="Corbel"/>
                <a:cs typeface="Corbel"/>
              </a:rPr>
              <a:t> </a:t>
            </a:r>
            <a:r>
              <a:rPr sz="3200" dirty="0">
                <a:latin typeface="Corbel"/>
                <a:cs typeface="Corbel"/>
              </a:rPr>
              <a:t>–</a:t>
            </a:r>
            <a:r>
              <a:rPr sz="3200" spc="-15" dirty="0">
                <a:latin typeface="Corbel"/>
                <a:cs typeface="Corbel"/>
              </a:rPr>
              <a:t> </a:t>
            </a:r>
            <a:r>
              <a:rPr sz="3200" spc="-10" dirty="0">
                <a:latin typeface="Corbel"/>
                <a:cs typeface="Corbel"/>
              </a:rPr>
              <a:t>M</a:t>
            </a:r>
            <a:r>
              <a:rPr sz="3200" dirty="0">
                <a:latin typeface="Corbel"/>
                <a:cs typeface="Corbel"/>
              </a:rPr>
              <a:t>ay</a:t>
            </a:r>
            <a:r>
              <a:rPr sz="3200" spc="-15" dirty="0">
                <a:latin typeface="Corbel"/>
                <a:cs typeface="Corbel"/>
              </a:rPr>
              <a:t> </a:t>
            </a:r>
            <a:r>
              <a:rPr sz="3200" spc="-5" dirty="0">
                <a:latin typeface="Corbel"/>
                <a:cs typeface="Corbel"/>
              </a:rPr>
              <a:t>o</a:t>
            </a:r>
            <a:r>
              <a:rPr sz="3200" dirty="0">
                <a:latin typeface="Corbel"/>
                <a:cs typeface="Corbel"/>
              </a:rPr>
              <a:t>r</a:t>
            </a:r>
            <a:r>
              <a:rPr sz="3200" spc="-50" dirty="0">
                <a:latin typeface="Corbel"/>
                <a:cs typeface="Corbel"/>
              </a:rPr>
              <a:t> </a:t>
            </a:r>
            <a:r>
              <a:rPr sz="3200" dirty="0">
                <a:latin typeface="Corbel"/>
                <a:cs typeface="Corbel"/>
              </a:rPr>
              <a:t>J</a:t>
            </a:r>
            <a:r>
              <a:rPr sz="3200" spc="-5" dirty="0">
                <a:latin typeface="Corbel"/>
                <a:cs typeface="Corbel"/>
              </a:rPr>
              <a:t>u</a:t>
            </a:r>
            <a:r>
              <a:rPr sz="3200" dirty="0">
                <a:latin typeface="Corbel"/>
                <a:cs typeface="Corbel"/>
              </a:rPr>
              <a:t>ne </a:t>
            </a:r>
            <a:r>
              <a:rPr sz="3200" spc="-70" dirty="0">
                <a:latin typeface="Corbel"/>
                <a:cs typeface="Corbel"/>
              </a:rPr>
              <a:t>202</a:t>
            </a:r>
            <a:r>
              <a:rPr lang="en-US" sz="3200" spc="-70" dirty="0">
                <a:latin typeface="Corbel"/>
                <a:cs typeface="Corbel"/>
              </a:rPr>
              <a:t>3</a:t>
            </a:r>
            <a:endParaRPr sz="3200" dirty="0">
              <a:latin typeface="Corbel"/>
              <a:cs typeface="Corbel"/>
            </a:endParaRPr>
          </a:p>
          <a:p>
            <a:pPr marL="756285" lvl="1" indent="-287020">
              <a:lnSpc>
                <a:spcPct val="100000"/>
              </a:lnSpc>
              <a:spcBef>
                <a:spcPts val="1365"/>
              </a:spcBef>
              <a:buClr>
                <a:srgbClr val="8D1414"/>
              </a:buClr>
              <a:buSzPct val="145312"/>
              <a:buFont typeface="Arial"/>
              <a:buChar char="•"/>
              <a:tabLst>
                <a:tab pos="756920" algn="l"/>
                <a:tab pos="5028565" algn="l"/>
              </a:tabLst>
            </a:pPr>
            <a:r>
              <a:rPr sz="3200" spc="-5" dirty="0">
                <a:latin typeface="Corbel"/>
                <a:cs typeface="Corbel"/>
              </a:rPr>
              <a:t>O</a:t>
            </a:r>
            <a:r>
              <a:rPr sz="3200" dirty="0">
                <a:latin typeface="Corbel"/>
                <a:cs typeface="Corbel"/>
              </a:rPr>
              <a:t>t</a:t>
            </a:r>
            <a:r>
              <a:rPr sz="3200" spc="-5" dirty="0">
                <a:latin typeface="Corbel"/>
                <a:cs typeface="Corbel"/>
              </a:rPr>
              <a:t>h</a:t>
            </a:r>
            <a:r>
              <a:rPr sz="3200" dirty="0">
                <a:latin typeface="Corbel"/>
                <a:cs typeface="Corbel"/>
              </a:rPr>
              <a:t>er</a:t>
            </a:r>
            <a:r>
              <a:rPr sz="3200" spc="-25" dirty="0">
                <a:latin typeface="Corbel"/>
                <a:cs typeface="Corbel"/>
              </a:rPr>
              <a:t> </a:t>
            </a:r>
            <a:r>
              <a:rPr sz="3200" dirty="0">
                <a:latin typeface="Corbel"/>
                <a:cs typeface="Corbel"/>
              </a:rPr>
              <a:t>stat</a:t>
            </a:r>
            <a:r>
              <a:rPr sz="3200" spc="-5" dirty="0">
                <a:latin typeface="Corbel"/>
                <a:cs typeface="Corbel"/>
              </a:rPr>
              <a:t>ew</a:t>
            </a:r>
            <a:r>
              <a:rPr sz="3200" dirty="0">
                <a:latin typeface="Corbel"/>
                <a:cs typeface="Corbel"/>
              </a:rPr>
              <a:t>i</a:t>
            </a:r>
            <a:r>
              <a:rPr sz="3200" spc="-5" dirty="0">
                <a:latin typeface="Corbel"/>
                <a:cs typeface="Corbel"/>
              </a:rPr>
              <a:t>d</a:t>
            </a:r>
            <a:r>
              <a:rPr sz="3200" dirty="0">
                <a:latin typeface="Corbel"/>
                <a:cs typeface="Corbel"/>
              </a:rPr>
              <a:t>e</a:t>
            </a:r>
            <a:r>
              <a:rPr sz="3200" spc="-20" dirty="0">
                <a:latin typeface="Corbel"/>
                <a:cs typeface="Corbel"/>
              </a:rPr>
              <a:t> </a:t>
            </a:r>
            <a:r>
              <a:rPr sz="3200" dirty="0">
                <a:latin typeface="Corbel"/>
                <a:cs typeface="Corbel"/>
              </a:rPr>
              <a:t>t</a:t>
            </a:r>
            <a:r>
              <a:rPr sz="3200" spc="-10" dirty="0">
                <a:latin typeface="Corbel"/>
                <a:cs typeface="Corbel"/>
              </a:rPr>
              <a:t>r</a:t>
            </a:r>
            <a:r>
              <a:rPr sz="3200" dirty="0">
                <a:latin typeface="Corbel"/>
                <a:cs typeface="Corbel"/>
              </a:rPr>
              <a:t>ai</a:t>
            </a:r>
            <a:r>
              <a:rPr sz="3200" spc="-10" dirty="0">
                <a:latin typeface="Corbel"/>
                <a:cs typeface="Corbel"/>
              </a:rPr>
              <a:t>n</a:t>
            </a:r>
            <a:r>
              <a:rPr sz="3200" dirty="0">
                <a:latin typeface="Corbel"/>
                <a:cs typeface="Corbel"/>
              </a:rPr>
              <a:t>i</a:t>
            </a:r>
            <a:r>
              <a:rPr sz="3200" spc="-10" dirty="0">
                <a:latin typeface="Corbel"/>
                <a:cs typeface="Corbel"/>
              </a:rPr>
              <a:t>n</a:t>
            </a:r>
            <a:r>
              <a:rPr sz="3200" dirty="0">
                <a:latin typeface="Corbel"/>
                <a:cs typeface="Corbel"/>
              </a:rPr>
              <a:t>g	i</a:t>
            </a:r>
            <a:r>
              <a:rPr sz="3200" spc="5" dirty="0">
                <a:latin typeface="Corbel"/>
                <a:cs typeface="Corbel"/>
              </a:rPr>
              <a:t>.</a:t>
            </a:r>
            <a:r>
              <a:rPr sz="3200" dirty="0">
                <a:latin typeface="Corbel"/>
                <a:cs typeface="Corbel"/>
              </a:rPr>
              <a:t>e</a:t>
            </a:r>
            <a:r>
              <a:rPr sz="3200" spc="5" dirty="0">
                <a:latin typeface="Corbel"/>
                <a:cs typeface="Corbel"/>
              </a:rPr>
              <a:t>.</a:t>
            </a:r>
            <a:r>
              <a:rPr sz="3200" dirty="0">
                <a:latin typeface="Corbel"/>
                <a:cs typeface="Corbel"/>
              </a:rPr>
              <a:t>,</a:t>
            </a:r>
            <a:r>
              <a:rPr sz="3200" spc="-145" dirty="0">
                <a:latin typeface="Corbel"/>
                <a:cs typeface="Corbel"/>
              </a:rPr>
              <a:t> </a:t>
            </a:r>
            <a:r>
              <a:rPr sz="3200" spc="-5" dirty="0">
                <a:latin typeface="Corbel"/>
                <a:cs typeface="Corbel"/>
              </a:rPr>
              <a:t>C</a:t>
            </a:r>
            <a:r>
              <a:rPr sz="3200" dirty="0">
                <a:latin typeface="Corbel"/>
                <a:cs typeface="Corbel"/>
              </a:rPr>
              <a:t>a</a:t>
            </a:r>
            <a:r>
              <a:rPr sz="3200" spc="-5" dirty="0">
                <a:latin typeface="Corbel"/>
                <a:cs typeface="Corbel"/>
              </a:rPr>
              <a:t>r</a:t>
            </a:r>
            <a:r>
              <a:rPr sz="3200" dirty="0">
                <a:latin typeface="Corbel"/>
                <a:cs typeface="Corbel"/>
              </a:rPr>
              <a:t>eer</a:t>
            </a:r>
            <a:r>
              <a:rPr sz="3200" spc="-15" dirty="0">
                <a:latin typeface="Corbel"/>
                <a:cs typeface="Corbel"/>
              </a:rPr>
              <a:t> </a:t>
            </a:r>
            <a:r>
              <a:rPr sz="3200" spc="-5" dirty="0">
                <a:latin typeface="Corbel"/>
                <a:cs typeface="Corbel"/>
              </a:rPr>
              <a:t>D</a:t>
            </a:r>
            <a:r>
              <a:rPr sz="3200" dirty="0">
                <a:latin typeface="Corbel"/>
                <a:cs typeface="Corbel"/>
              </a:rPr>
              <a:t>ay</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53919" y="638428"/>
            <a:ext cx="4229100" cy="1122680"/>
          </a:xfrm>
          <a:prstGeom prst="rect">
            <a:avLst/>
          </a:prstGeom>
        </p:spPr>
        <p:txBody>
          <a:bodyPr vert="horz" wrap="square" lIns="0" tIns="12700" rIns="0" bIns="0" rtlCol="0">
            <a:spAutoFit/>
          </a:bodyPr>
          <a:lstStyle/>
          <a:p>
            <a:pPr marL="1155700" marR="5080" indent="-1143000">
              <a:lnSpc>
                <a:spcPct val="100000"/>
              </a:lnSpc>
              <a:spcBef>
                <a:spcPts val="100"/>
              </a:spcBef>
            </a:pPr>
            <a:r>
              <a:rPr sz="3600" spc="5" dirty="0">
                <a:solidFill>
                  <a:srgbClr val="2B8DAF"/>
                </a:solidFill>
              </a:rPr>
              <a:t>A</a:t>
            </a:r>
            <a:r>
              <a:rPr sz="3600" dirty="0">
                <a:solidFill>
                  <a:srgbClr val="2B8DAF"/>
                </a:solidFill>
              </a:rPr>
              <a:t>dditio</a:t>
            </a:r>
            <a:r>
              <a:rPr sz="3600" spc="-5" dirty="0">
                <a:solidFill>
                  <a:srgbClr val="2B8DAF"/>
                </a:solidFill>
              </a:rPr>
              <a:t>n</a:t>
            </a:r>
            <a:r>
              <a:rPr sz="3600" dirty="0">
                <a:solidFill>
                  <a:srgbClr val="2B8DAF"/>
                </a:solidFill>
              </a:rPr>
              <a:t>al</a:t>
            </a:r>
            <a:r>
              <a:rPr sz="3600" spc="-170" dirty="0">
                <a:solidFill>
                  <a:srgbClr val="2B8DAF"/>
                </a:solidFill>
              </a:rPr>
              <a:t> </a:t>
            </a:r>
            <a:r>
              <a:rPr sz="3600" spc="5" dirty="0">
                <a:solidFill>
                  <a:srgbClr val="2B8DAF"/>
                </a:solidFill>
              </a:rPr>
              <a:t>A</a:t>
            </a:r>
            <a:r>
              <a:rPr sz="3600" spc="-5" dirty="0">
                <a:solidFill>
                  <a:srgbClr val="2B8DAF"/>
                </a:solidFill>
              </a:rPr>
              <a:t>pp</a:t>
            </a:r>
            <a:r>
              <a:rPr sz="3600" dirty="0">
                <a:solidFill>
                  <a:srgbClr val="2B8DAF"/>
                </a:solidFill>
              </a:rPr>
              <a:t>li</a:t>
            </a:r>
            <a:r>
              <a:rPr sz="3600" spc="5" dirty="0">
                <a:solidFill>
                  <a:srgbClr val="2B8DAF"/>
                </a:solidFill>
              </a:rPr>
              <a:t>c</a:t>
            </a:r>
            <a:r>
              <a:rPr sz="3600" dirty="0">
                <a:solidFill>
                  <a:srgbClr val="2B8DAF"/>
                </a:solidFill>
              </a:rPr>
              <a:t>a</a:t>
            </a:r>
            <a:r>
              <a:rPr sz="3600" spc="-5" dirty="0">
                <a:solidFill>
                  <a:srgbClr val="2B8DAF"/>
                </a:solidFill>
              </a:rPr>
              <a:t>t</a:t>
            </a:r>
            <a:r>
              <a:rPr sz="3600" dirty="0">
                <a:solidFill>
                  <a:srgbClr val="2B8DAF"/>
                </a:solidFill>
              </a:rPr>
              <a:t>ion  </a:t>
            </a:r>
            <a:r>
              <a:rPr sz="3600" spc="-15" dirty="0">
                <a:solidFill>
                  <a:srgbClr val="2B8DAF"/>
                </a:solidFill>
              </a:rPr>
              <a:t>Resources</a:t>
            </a:r>
            <a:endParaRPr sz="3600" dirty="0"/>
          </a:p>
        </p:txBody>
      </p:sp>
      <p:sp>
        <p:nvSpPr>
          <p:cNvPr id="3" name="object 3"/>
          <p:cNvSpPr txBox="1"/>
          <p:nvPr/>
        </p:nvSpPr>
        <p:spPr>
          <a:xfrm>
            <a:off x="1221739" y="1762759"/>
            <a:ext cx="7400290" cy="2398092"/>
          </a:xfrm>
          <a:prstGeom prst="rect">
            <a:avLst/>
          </a:prstGeom>
        </p:spPr>
        <p:txBody>
          <a:bodyPr vert="horz" wrap="square" lIns="0" tIns="12700" rIns="0" bIns="0" rtlCol="0">
            <a:spAutoFit/>
          </a:bodyPr>
          <a:lstStyle/>
          <a:p>
            <a:pPr marL="299085" marR="184150" indent="-287020">
              <a:lnSpc>
                <a:spcPct val="100000"/>
              </a:lnSpc>
              <a:spcBef>
                <a:spcPts val="100"/>
              </a:spcBef>
              <a:buClr>
                <a:srgbClr val="8D1414"/>
              </a:buClr>
              <a:buSzPct val="145238"/>
              <a:buFont typeface="Arial"/>
              <a:buChar char="•"/>
              <a:tabLst>
                <a:tab pos="299720" algn="l"/>
              </a:tabLst>
            </a:pPr>
            <a:r>
              <a:rPr sz="2100" spc="-5" dirty="0">
                <a:latin typeface="Corbel"/>
                <a:cs typeface="Corbel"/>
              </a:rPr>
              <a:t>Please consult the </a:t>
            </a:r>
            <a:r>
              <a:rPr lang="en-US" sz="2100" spc="-5" dirty="0">
                <a:latin typeface="Corbel"/>
                <a:cs typeface="Corbel"/>
              </a:rPr>
              <a:t>AmeriCorps.gov </a:t>
            </a:r>
            <a:r>
              <a:rPr sz="2100" spc="-5" dirty="0">
                <a:latin typeface="Corbel"/>
                <a:cs typeface="Corbel"/>
              </a:rPr>
              <a:t> web</a:t>
            </a:r>
            <a:r>
              <a:rPr sz="2100" dirty="0">
                <a:latin typeface="Corbel"/>
                <a:cs typeface="Corbel"/>
              </a:rPr>
              <a:t>site </a:t>
            </a:r>
            <a:r>
              <a:rPr sz="2100" spc="-5" dirty="0">
                <a:latin typeface="Corbel"/>
                <a:cs typeface="Corbel"/>
              </a:rPr>
              <a:t>for</a:t>
            </a:r>
            <a:r>
              <a:rPr lang="en-US" sz="2100" spc="-5" dirty="0">
                <a:latin typeface="Corbel"/>
                <a:cs typeface="Corbel"/>
              </a:rPr>
              <a:t> </a:t>
            </a:r>
            <a:r>
              <a:rPr lang="en-US" sz="2100" spc="-15" dirty="0">
                <a:latin typeface="Corbel"/>
                <a:cs typeface="Corbel"/>
              </a:rPr>
              <a:t>t</a:t>
            </a:r>
            <a:r>
              <a:rPr sz="2100" spc="-15" dirty="0">
                <a:latin typeface="Corbel"/>
                <a:cs typeface="Corbel"/>
              </a:rPr>
              <a:t>utorials, </a:t>
            </a:r>
            <a:r>
              <a:rPr lang="en-US" sz="2100" spc="-5" dirty="0">
                <a:latin typeface="Corbel"/>
                <a:cs typeface="Corbel"/>
              </a:rPr>
              <a:t>e</a:t>
            </a:r>
            <a:r>
              <a:rPr sz="2100" spc="-5" dirty="0">
                <a:latin typeface="Corbel"/>
                <a:cs typeface="Corbel"/>
              </a:rPr>
              <a:t>vidence </a:t>
            </a:r>
            <a:r>
              <a:rPr lang="en-US" sz="2100" spc="-5" dirty="0">
                <a:latin typeface="Corbel"/>
                <a:cs typeface="Corbel"/>
              </a:rPr>
              <a:t>c</a:t>
            </a:r>
            <a:r>
              <a:rPr sz="2100" spc="-5" dirty="0">
                <a:latin typeface="Corbel"/>
                <a:cs typeface="Corbel"/>
              </a:rPr>
              <a:t>hecklist, </a:t>
            </a:r>
            <a:r>
              <a:rPr lang="en-US" sz="2100" spc="-5" dirty="0">
                <a:latin typeface="Corbel"/>
                <a:cs typeface="Corbel"/>
              </a:rPr>
              <a:t>l</a:t>
            </a:r>
            <a:r>
              <a:rPr sz="2100" spc="-5" dirty="0">
                <a:latin typeface="Corbel"/>
                <a:cs typeface="Corbel"/>
              </a:rPr>
              <a:t>ogic </a:t>
            </a:r>
            <a:r>
              <a:rPr sz="2100" spc="-409" dirty="0">
                <a:latin typeface="Corbel"/>
                <a:cs typeface="Corbel"/>
              </a:rPr>
              <a:t> </a:t>
            </a:r>
            <a:r>
              <a:rPr lang="en-US" sz="2100" spc="-5" dirty="0">
                <a:latin typeface="Corbel"/>
                <a:cs typeface="Corbel"/>
              </a:rPr>
              <a:t>m</a:t>
            </a:r>
            <a:r>
              <a:rPr sz="2100" spc="-5" dirty="0">
                <a:latin typeface="Corbel"/>
                <a:cs typeface="Corbel"/>
              </a:rPr>
              <a:t>odel Instructions, </a:t>
            </a:r>
            <a:r>
              <a:rPr lang="en-US" sz="2100" spc="-5" dirty="0">
                <a:latin typeface="Corbel"/>
                <a:cs typeface="Corbel"/>
              </a:rPr>
              <a:t>f</a:t>
            </a:r>
            <a:r>
              <a:rPr sz="2100" spc="-5" dirty="0">
                <a:latin typeface="Corbel"/>
                <a:cs typeface="Corbel"/>
              </a:rPr>
              <a:t>requently </a:t>
            </a:r>
            <a:r>
              <a:rPr lang="en-US" sz="2100" spc="-10" dirty="0">
                <a:latin typeface="Corbel"/>
                <a:cs typeface="Corbel"/>
              </a:rPr>
              <a:t>a</a:t>
            </a:r>
            <a:r>
              <a:rPr sz="2100" spc="-10" dirty="0">
                <a:latin typeface="Corbel"/>
                <a:cs typeface="Corbel"/>
              </a:rPr>
              <a:t>sked </a:t>
            </a:r>
            <a:r>
              <a:rPr lang="en-US" sz="2100" spc="-5" dirty="0">
                <a:latin typeface="Corbel"/>
                <a:cs typeface="Corbel"/>
              </a:rPr>
              <a:t>q</a:t>
            </a:r>
            <a:r>
              <a:rPr sz="2100" spc="-5" dirty="0">
                <a:latin typeface="Corbel"/>
                <a:cs typeface="Corbel"/>
              </a:rPr>
              <a:t>uestions, AmeriCorps </a:t>
            </a:r>
            <a:r>
              <a:rPr sz="2100" dirty="0">
                <a:latin typeface="Corbel"/>
                <a:cs typeface="Corbel"/>
              </a:rPr>
              <a:t> </a:t>
            </a:r>
            <a:r>
              <a:rPr sz="2100" spc="-30" dirty="0">
                <a:latin typeface="Corbel"/>
                <a:cs typeface="Corbel"/>
              </a:rPr>
              <a:t>Terms</a:t>
            </a:r>
            <a:r>
              <a:rPr sz="2100" spc="-5" dirty="0">
                <a:latin typeface="Corbel"/>
                <a:cs typeface="Corbel"/>
              </a:rPr>
              <a:t> and</a:t>
            </a:r>
            <a:r>
              <a:rPr sz="2100" spc="-85" dirty="0">
                <a:latin typeface="Corbel"/>
                <a:cs typeface="Corbel"/>
              </a:rPr>
              <a:t> </a:t>
            </a:r>
            <a:r>
              <a:rPr sz="2100" spc="-5" dirty="0">
                <a:latin typeface="Corbel"/>
                <a:cs typeface="Corbel"/>
              </a:rPr>
              <a:t>Conditions</a:t>
            </a:r>
            <a:r>
              <a:rPr sz="2100" spc="25" dirty="0">
                <a:latin typeface="Corbel"/>
                <a:cs typeface="Corbel"/>
              </a:rPr>
              <a:t> </a:t>
            </a:r>
            <a:r>
              <a:rPr sz="2100" spc="-5" dirty="0">
                <a:latin typeface="Corbel"/>
                <a:cs typeface="Corbel"/>
              </a:rPr>
              <a:t>and</a:t>
            </a:r>
            <a:r>
              <a:rPr sz="2100" dirty="0">
                <a:latin typeface="Corbel"/>
                <a:cs typeface="Corbel"/>
              </a:rPr>
              <a:t> </a:t>
            </a:r>
            <a:r>
              <a:rPr sz="2100" spc="-5" dirty="0">
                <a:latin typeface="Corbel"/>
                <a:cs typeface="Corbel"/>
              </a:rPr>
              <a:t>other</a:t>
            </a:r>
            <a:r>
              <a:rPr sz="2100" dirty="0">
                <a:latin typeface="Corbel"/>
                <a:cs typeface="Corbel"/>
              </a:rPr>
              <a:t> resources.</a:t>
            </a:r>
          </a:p>
          <a:p>
            <a:pPr marL="12700" marR="167640" algn="ctr">
              <a:lnSpc>
                <a:spcPct val="100000"/>
              </a:lnSpc>
              <a:spcBef>
                <a:spcPts val="1210"/>
              </a:spcBef>
            </a:pPr>
            <a:r>
              <a:rPr lang="en-US" sz="2700" u="heavy" spc="-10" dirty="0">
                <a:solidFill>
                  <a:srgbClr val="E36315"/>
                </a:solidFill>
                <a:uFill>
                  <a:solidFill>
                    <a:srgbClr val="E36315"/>
                  </a:solidFill>
                </a:uFill>
                <a:latin typeface="Corbel"/>
                <a:cs typeface="Corbel"/>
                <a:hlinkClick r:id="rId3"/>
              </a:rPr>
              <a:t>FY 2022 AmeriCorps State and National Grants</a:t>
            </a:r>
            <a:endParaRPr sz="2700" dirty="0">
              <a:latin typeface="Corbel"/>
              <a:cs typeface="Corbel"/>
            </a:endParaRPr>
          </a:p>
          <a:p>
            <a:pPr marL="299085" indent="-287020">
              <a:lnSpc>
                <a:spcPct val="100000"/>
              </a:lnSpc>
              <a:spcBef>
                <a:spcPts val="1190"/>
              </a:spcBef>
              <a:buClr>
                <a:srgbClr val="8D1414"/>
              </a:buClr>
              <a:buSzPct val="143750"/>
              <a:buFont typeface="Arial"/>
              <a:buChar char="•"/>
              <a:tabLst>
                <a:tab pos="299720" algn="l"/>
              </a:tabLst>
            </a:pPr>
            <a:r>
              <a:rPr sz="2400" spc="-5" dirty="0">
                <a:latin typeface="Corbel"/>
                <a:cs typeface="Corbel"/>
              </a:rPr>
              <a:t>The </a:t>
            </a:r>
            <a:r>
              <a:rPr sz="2400" dirty="0">
                <a:latin typeface="Corbel"/>
                <a:cs typeface="Corbel"/>
              </a:rPr>
              <a:t>full</a:t>
            </a:r>
            <a:r>
              <a:rPr sz="2400" spc="-5" dirty="0">
                <a:latin typeface="Corbel"/>
                <a:cs typeface="Corbel"/>
              </a:rPr>
              <a:t> </a:t>
            </a:r>
            <a:r>
              <a:rPr sz="2400" spc="-10" dirty="0">
                <a:latin typeface="Corbel"/>
                <a:cs typeface="Corbel"/>
              </a:rPr>
              <a:t>Regulations</a:t>
            </a:r>
            <a:r>
              <a:rPr sz="2400" spc="25" dirty="0">
                <a:latin typeface="Corbel"/>
                <a:cs typeface="Corbel"/>
              </a:rPr>
              <a:t> </a:t>
            </a:r>
            <a:r>
              <a:rPr sz="2400" dirty="0">
                <a:latin typeface="Corbel"/>
                <a:cs typeface="Corbel"/>
              </a:rPr>
              <a:t>are</a:t>
            </a:r>
            <a:r>
              <a:rPr sz="2400" spc="-10" dirty="0">
                <a:latin typeface="Corbel"/>
                <a:cs typeface="Corbel"/>
              </a:rPr>
              <a:t> </a:t>
            </a:r>
            <a:r>
              <a:rPr sz="2400" spc="-5" dirty="0">
                <a:latin typeface="Corbel"/>
                <a:cs typeface="Corbel"/>
              </a:rPr>
              <a:t>available</a:t>
            </a:r>
            <a:r>
              <a:rPr sz="2400" spc="40" dirty="0">
                <a:latin typeface="Corbel"/>
                <a:cs typeface="Corbel"/>
              </a:rPr>
              <a:t> </a:t>
            </a:r>
            <a:r>
              <a:rPr sz="2400" spc="-10" dirty="0">
                <a:latin typeface="Corbel"/>
                <a:cs typeface="Corbel"/>
              </a:rPr>
              <a:t>online</a:t>
            </a:r>
            <a:r>
              <a:rPr sz="2400" spc="15" dirty="0">
                <a:latin typeface="Corbel"/>
                <a:cs typeface="Corbel"/>
              </a:rPr>
              <a:t> </a:t>
            </a:r>
            <a:r>
              <a:rPr sz="2400" dirty="0">
                <a:latin typeface="Corbel"/>
                <a:cs typeface="Corbel"/>
              </a:rPr>
              <a:t>at</a:t>
            </a:r>
            <a:r>
              <a:rPr sz="2400" spc="10" dirty="0">
                <a:solidFill>
                  <a:srgbClr val="E36315"/>
                </a:solidFill>
                <a:latin typeface="Corbel"/>
                <a:cs typeface="Corbel"/>
              </a:rPr>
              <a:t> </a:t>
            </a:r>
            <a:r>
              <a:rPr sz="2400" u="heavy" spc="-20" dirty="0">
                <a:solidFill>
                  <a:srgbClr val="E36315"/>
                </a:solidFill>
                <a:uFill>
                  <a:solidFill>
                    <a:srgbClr val="E36315"/>
                  </a:solidFill>
                </a:uFill>
                <a:latin typeface="Corbel"/>
                <a:cs typeface="Corbel"/>
                <a:hlinkClick r:id="rId4"/>
              </a:rPr>
              <a:t>www.ecfr.gov</a:t>
            </a:r>
            <a:endParaRPr sz="2400" dirty="0">
              <a:latin typeface="Corbel"/>
              <a:cs typeface="Corbe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54150" y="1144333"/>
            <a:ext cx="5557520" cy="635000"/>
          </a:xfrm>
          <a:prstGeom prst="rect">
            <a:avLst/>
          </a:prstGeom>
        </p:spPr>
        <p:txBody>
          <a:bodyPr vert="horz" wrap="square" lIns="0" tIns="12065" rIns="0" bIns="0" rtlCol="0">
            <a:spAutoFit/>
          </a:bodyPr>
          <a:lstStyle/>
          <a:p>
            <a:pPr marL="12700">
              <a:lnSpc>
                <a:spcPct val="100000"/>
              </a:lnSpc>
              <a:spcBef>
                <a:spcPts val="95"/>
              </a:spcBef>
            </a:pPr>
            <a:r>
              <a:rPr spc="-45" dirty="0">
                <a:solidFill>
                  <a:srgbClr val="000000"/>
                </a:solidFill>
              </a:rPr>
              <a:t>CONTACT</a:t>
            </a:r>
            <a:r>
              <a:rPr spc="20" dirty="0">
                <a:solidFill>
                  <a:srgbClr val="000000"/>
                </a:solidFill>
              </a:rPr>
              <a:t> </a:t>
            </a:r>
            <a:r>
              <a:rPr spc="-30" dirty="0">
                <a:solidFill>
                  <a:srgbClr val="000000"/>
                </a:solidFill>
              </a:rPr>
              <a:t>INFORMATION</a:t>
            </a:r>
          </a:p>
        </p:txBody>
      </p:sp>
      <p:sp>
        <p:nvSpPr>
          <p:cNvPr id="12" name="object 12"/>
          <p:cNvSpPr txBox="1"/>
          <p:nvPr/>
        </p:nvSpPr>
        <p:spPr>
          <a:xfrm>
            <a:off x="582992" y="2085793"/>
            <a:ext cx="5262245" cy="2030730"/>
          </a:xfrm>
          <a:prstGeom prst="rect">
            <a:avLst/>
          </a:prstGeom>
        </p:spPr>
        <p:txBody>
          <a:bodyPr vert="horz" wrap="square" lIns="0" tIns="23495" rIns="0" bIns="0" rtlCol="0">
            <a:spAutoFit/>
          </a:bodyPr>
          <a:lstStyle/>
          <a:p>
            <a:pPr marL="12700" marR="5080" algn="ctr">
              <a:lnSpc>
                <a:spcPts val="2260"/>
              </a:lnSpc>
              <a:spcBef>
                <a:spcPts val="185"/>
              </a:spcBef>
            </a:pPr>
            <a:r>
              <a:rPr sz="1900" spc="-10" dirty="0">
                <a:latin typeface="Corbel"/>
                <a:cs typeface="Corbel"/>
              </a:rPr>
              <a:t>N</a:t>
            </a:r>
            <a:r>
              <a:rPr sz="1900" spc="-5" dirty="0">
                <a:latin typeface="Corbel"/>
                <a:cs typeface="Corbel"/>
              </a:rPr>
              <a:t>J</a:t>
            </a:r>
            <a:r>
              <a:rPr sz="1900" spc="-85" dirty="0">
                <a:latin typeface="Corbel"/>
                <a:cs typeface="Corbel"/>
              </a:rPr>
              <a:t> </a:t>
            </a:r>
            <a:r>
              <a:rPr sz="1900" spc="-10" dirty="0">
                <a:latin typeface="Corbel"/>
                <a:cs typeface="Corbel"/>
              </a:rPr>
              <a:t>Co</a:t>
            </a:r>
            <a:r>
              <a:rPr sz="1900" spc="-5" dirty="0">
                <a:latin typeface="Corbel"/>
                <a:cs typeface="Corbel"/>
              </a:rPr>
              <a:t>mmissi</a:t>
            </a:r>
            <a:r>
              <a:rPr sz="1900" spc="-10" dirty="0">
                <a:latin typeface="Corbel"/>
                <a:cs typeface="Corbel"/>
              </a:rPr>
              <a:t>o</a:t>
            </a:r>
            <a:r>
              <a:rPr sz="1900" spc="-5" dirty="0">
                <a:latin typeface="Corbel"/>
                <a:cs typeface="Corbel"/>
              </a:rPr>
              <a:t>n </a:t>
            </a:r>
            <a:r>
              <a:rPr sz="1900" spc="-10" dirty="0">
                <a:latin typeface="Corbel"/>
                <a:cs typeface="Corbel"/>
              </a:rPr>
              <a:t>o</a:t>
            </a:r>
            <a:r>
              <a:rPr sz="1900" spc="-5" dirty="0">
                <a:latin typeface="Corbel"/>
                <a:cs typeface="Corbel"/>
              </a:rPr>
              <a:t>n </a:t>
            </a:r>
            <a:r>
              <a:rPr sz="1900" spc="-10" dirty="0">
                <a:latin typeface="Corbel"/>
                <a:cs typeface="Corbel"/>
              </a:rPr>
              <a:t>Na</a:t>
            </a:r>
            <a:r>
              <a:rPr sz="1900" spc="-5" dirty="0">
                <a:latin typeface="Corbel"/>
                <a:cs typeface="Corbel"/>
              </a:rPr>
              <a:t>ti</a:t>
            </a:r>
            <a:r>
              <a:rPr sz="1900" spc="-10" dirty="0">
                <a:latin typeface="Corbel"/>
                <a:cs typeface="Corbel"/>
              </a:rPr>
              <a:t>on</a:t>
            </a:r>
            <a:r>
              <a:rPr sz="1900" spc="-15" dirty="0">
                <a:latin typeface="Corbel"/>
                <a:cs typeface="Corbel"/>
              </a:rPr>
              <a:t>a</a:t>
            </a:r>
            <a:r>
              <a:rPr sz="1900" spc="-5" dirty="0">
                <a:latin typeface="Corbel"/>
                <a:cs typeface="Corbel"/>
              </a:rPr>
              <a:t>l</a:t>
            </a:r>
            <a:r>
              <a:rPr sz="1900" spc="5" dirty="0">
                <a:latin typeface="Corbel"/>
                <a:cs typeface="Corbel"/>
              </a:rPr>
              <a:t> </a:t>
            </a:r>
            <a:r>
              <a:rPr sz="1900" spc="-10" dirty="0">
                <a:latin typeface="Corbel"/>
                <a:cs typeface="Corbel"/>
              </a:rPr>
              <a:t>an</a:t>
            </a:r>
            <a:r>
              <a:rPr sz="1900" spc="-5" dirty="0">
                <a:latin typeface="Corbel"/>
                <a:cs typeface="Corbel"/>
              </a:rPr>
              <a:t>d</a:t>
            </a:r>
            <a:r>
              <a:rPr sz="1900" spc="-90" dirty="0">
                <a:latin typeface="Corbel"/>
                <a:cs typeface="Corbel"/>
              </a:rPr>
              <a:t> </a:t>
            </a:r>
            <a:r>
              <a:rPr sz="1900" spc="-10" dirty="0">
                <a:latin typeface="Corbel"/>
                <a:cs typeface="Corbel"/>
              </a:rPr>
              <a:t>Co</a:t>
            </a:r>
            <a:r>
              <a:rPr sz="1900" spc="-5" dirty="0">
                <a:latin typeface="Corbel"/>
                <a:cs typeface="Corbel"/>
              </a:rPr>
              <a:t>mmu</a:t>
            </a:r>
            <a:r>
              <a:rPr sz="1900" spc="-10" dirty="0">
                <a:latin typeface="Corbel"/>
                <a:cs typeface="Corbel"/>
              </a:rPr>
              <a:t>n</a:t>
            </a:r>
            <a:r>
              <a:rPr sz="1900" spc="-5" dirty="0">
                <a:latin typeface="Corbel"/>
                <a:cs typeface="Corbel"/>
              </a:rPr>
              <a:t>ity</a:t>
            </a:r>
            <a:r>
              <a:rPr sz="1900" spc="-20" dirty="0">
                <a:latin typeface="Corbel"/>
                <a:cs typeface="Corbel"/>
              </a:rPr>
              <a:t> </a:t>
            </a:r>
            <a:r>
              <a:rPr sz="1900" spc="-10" dirty="0">
                <a:latin typeface="Corbel"/>
                <a:cs typeface="Corbel"/>
              </a:rPr>
              <a:t>S</a:t>
            </a:r>
            <a:r>
              <a:rPr sz="1900" spc="-5" dirty="0">
                <a:latin typeface="Corbel"/>
                <a:cs typeface="Corbel"/>
              </a:rPr>
              <a:t>ervi</a:t>
            </a:r>
            <a:r>
              <a:rPr sz="1900" spc="-10" dirty="0">
                <a:latin typeface="Corbel"/>
                <a:cs typeface="Corbel"/>
              </a:rPr>
              <a:t>c</a:t>
            </a:r>
            <a:r>
              <a:rPr sz="1900" spc="-5" dirty="0">
                <a:latin typeface="Corbel"/>
                <a:cs typeface="Corbel"/>
              </a:rPr>
              <a:t>es  NJ Department</a:t>
            </a:r>
            <a:r>
              <a:rPr sz="1900" spc="15" dirty="0">
                <a:latin typeface="Corbel"/>
                <a:cs typeface="Corbel"/>
              </a:rPr>
              <a:t> </a:t>
            </a:r>
            <a:r>
              <a:rPr sz="1900" spc="-5" dirty="0">
                <a:latin typeface="Corbel"/>
                <a:cs typeface="Corbel"/>
              </a:rPr>
              <a:t>of</a:t>
            </a:r>
            <a:r>
              <a:rPr sz="1900" spc="-50" dirty="0">
                <a:latin typeface="Corbel"/>
                <a:cs typeface="Corbel"/>
              </a:rPr>
              <a:t> </a:t>
            </a:r>
            <a:r>
              <a:rPr sz="1900" spc="-5" dirty="0">
                <a:latin typeface="Corbel"/>
                <a:cs typeface="Corbel"/>
              </a:rPr>
              <a:t>State</a:t>
            </a:r>
            <a:endParaRPr sz="1900" dirty="0">
              <a:latin typeface="Corbel"/>
              <a:cs typeface="Corbel"/>
            </a:endParaRPr>
          </a:p>
          <a:p>
            <a:pPr marL="1155065" marR="1099820" algn="ctr">
              <a:lnSpc>
                <a:spcPts val="2240"/>
              </a:lnSpc>
              <a:spcBef>
                <a:spcPts val="10"/>
              </a:spcBef>
            </a:pPr>
            <a:r>
              <a:rPr sz="1900" spc="-5" dirty="0">
                <a:latin typeface="Corbel"/>
                <a:cs typeface="Corbel"/>
              </a:rPr>
              <a:t>33</a:t>
            </a:r>
            <a:r>
              <a:rPr sz="1900" spc="-20" dirty="0">
                <a:latin typeface="Corbel"/>
                <a:cs typeface="Corbel"/>
              </a:rPr>
              <a:t> </a:t>
            </a:r>
            <a:r>
              <a:rPr sz="1900" spc="-5" dirty="0">
                <a:latin typeface="Corbel"/>
                <a:cs typeface="Corbel"/>
              </a:rPr>
              <a:t>west</a:t>
            </a:r>
            <a:r>
              <a:rPr sz="1900" spc="-55" dirty="0">
                <a:latin typeface="Corbel"/>
                <a:cs typeface="Corbel"/>
              </a:rPr>
              <a:t> </a:t>
            </a:r>
            <a:r>
              <a:rPr sz="1900" spc="-5" dirty="0">
                <a:latin typeface="Corbel"/>
                <a:cs typeface="Corbel"/>
              </a:rPr>
              <a:t>State</a:t>
            </a:r>
            <a:r>
              <a:rPr sz="1900" spc="-55" dirty="0">
                <a:latin typeface="Corbel"/>
                <a:cs typeface="Corbel"/>
              </a:rPr>
              <a:t> </a:t>
            </a:r>
            <a:r>
              <a:rPr sz="1900" spc="-5" dirty="0">
                <a:latin typeface="Corbel"/>
                <a:cs typeface="Corbel"/>
              </a:rPr>
              <a:t>Street, 4th</a:t>
            </a:r>
            <a:r>
              <a:rPr sz="1900" dirty="0">
                <a:latin typeface="Corbel"/>
                <a:cs typeface="Corbel"/>
              </a:rPr>
              <a:t> </a:t>
            </a:r>
            <a:r>
              <a:rPr sz="1900" spc="-5" dirty="0">
                <a:latin typeface="Corbel"/>
                <a:cs typeface="Corbel"/>
              </a:rPr>
              <a:t>Floor </a:t>
            </a:r>
            <a:r>
              <a:rPr sz="1900" spc="-365" dirty="0">
                <a:latin typeface="Corbel"/>
                <a:cs typeface="Corbel"/>
              </a:rPr>
              <a:t> </a:t>
            </a:r>
            <a:r>
              <a:rPr sz="1900" spc="-10" dirty="0">
                <a:latin typeface="Corbel"/>
                <a:cs typeface="Corbel"/>
              </a:rPr>
              <a:t>PO </a:t>
            </a:r>
            <a:r>
              <a:rPr sz="1900" spc="-5" dirty="0">
                <a:latin typeface="Corbel"/>
                <a:cs typeface="Corbel"/>
              </a:rPr>
              <a:t>Box</a:t>
            </a:r>
            <a:r>
              <a:rPr sz="1900" spc="-10" dirty="0">
                <a:latin typeface="Corbel"/>
                <a:cs typeface="Corbel"/>
              </a:rPr>
              <a:t> </a:t>
            </a:r>
            <a:r>
              <a:rPr sz="1900" spc="-5" dirty="0">
                <a:latin typeface="Corbel"/>
                <a:cs typeface="Corbel"/>
              </a:rPr>
              <a:t>456</a:t>
            </a:r>
            <a:endParaRPr sz="1900" dirty="0">
              <a:latin typeface="Corbel"/>
              <a:cs typeface="Corbel"/>
            </a:endParaRPr>
          </a:p>
          <a:p>
            <a:pPr marL="31750" algn="ctr">
              <a:lnSpc>
                <a:spcPts val="2190"/>
              </a:lnSpc>
            </a:pPr>
            <a:r>
              <a:rPr sz="1900" spc="-20" dirty="0">
                <a:latin typeface="Corbel"/>
                <a:cs typeface="Corbel"/>
              </a:rPr>
              <a:t>Trenton,</a:t>
            </a:r>
            <a:r>
              <a:rPr sz="1900" spc="-5" dirty="0">
                <a:latin typeface="Corbel"/>
                <a:cs typeface="Corbel"/>
              </a:rPr>
              <a:t> NJ</a:t>
            </a:r>
            <a:r>
              <a:rPr sz="1900" spc="-10" dirty="0">
                <a:latin typeface="Corbel"/>
                <a:cs typeface="Corbel"/>
              </a:rPr>
              <a:t> </a:t>
            </a:r>
            <a:r>
              <a:rPr sz="1900" spc="-15" dirty="0">
                <a:latin typeface="Corbel"/>
                <a:cs typeface="Corbel"/>
              </a:rPr>
              <a:t>08625-0456</a:t>
            </a:r>
          </a:p>
          <a:p>
            <a:pPr>
              <a:lnSpc>
                <a:spcPct val="100000"/>
              </a:lnSpc>
              <a:spcBef>
                <a:spcPts val="20"/>
              </a:spcBef>
            </a:pPr>
            <a:endParaRPr sz="1800" dirty="0">
              <a:latin typeface="Corbel"/>
              <a:cs typeface="Corbel"/>
            </a:endParaRPr>
          </a:p>
          <a:p>
            <a:pPr marR="86995" algn="ctr">
              <a:lnSpc>
                <a:spcPct val="100000"/>
              </a:lnSpc>
            </a:pPr>
            <a:r>
              <a:rPr lang="en-US" sz="1900" u="heavy" spc="-5" dirty="0">
                <a:solidFill>
                  <a:srgbClr val="E36315"/>
                </a:solidFill>
                <a:uFill>
                  <a:solidFill>
                    <a:srgbClr val="E36315"/>
                  </a:solidFill>
                </a:uFill>
                <a:latin typeface="Corbel"/>
                <a:cs typeface="Corbel"/>
                <a:hlinkClick r:id="rId3"/>
              </a:rPr>
              <a:t>AmeriCorps.NJ@sos.nj.gov</a:t>
            </a:r>
            <a:endParaRPr sz="1900" dirty="0">
              <a:latin typeface="Corbel"/>
              <a:cs typeface="Corbel"/>
            </a:endParaRPr>
          </a:p>
        </p:txBody>
      </p:sp>
      <p:grpSp>
        <p:nvGrpSpPr>
          <p:cNvPr id="13" name="object 13"/>
          <p:cNvGrpSpPr/>
          <p:nvPr/>
        </p:nvGrpSpPr>
        <p:grpSpPr>
          <a:xfrm>
            <a:off x="1909572" y="3726179"/>
            <a:ext cx="6937375" cy="2606040"/>
            <a:chOff x="1909572" y="3726179"/>
            <a:chExt cx="6937375" cy="2606040"/>
          </a:xfrm>
        </p:grpSpPr>
        <p:pic>
          <p:nvPicPr>
            <p:cNvPr id="14" name="object 14"/>
            <p:cNvPicPr/>
            <p:nvPr/>
          </p:nvPicPr>
          <p:blipFill>
            <a:blip r:embed="rId4" cstate="print"/>
            <a:stretch>
              <a:fillRect/>
            </a:stretch>
          </p:blipFill>
          <p:spPr>
            <a:xfrm>
              <a:off x="1909572" y="4041647"/>
              <a:ext cx="2609087" cy="47243"/>
            </a:xfrm>
            <a:prstGeom prst="rect">
              <a:avLst/>
            </a:prstGeom>
          </p:spPr>
        </p:pic>
        <p:sp>
          <p:nvSpPr>
            <p:cNvPr id="15" name="object 15"/>
            <p:cNvSpPr/>
            <p:nvPr/>
          </p:nvSpPr>
          <p:spPr>
            <a:xfrm>
              <a:off x="5029200" y="3733799"/>
              <a:ext cx="3810000" cy="2590800"/>
            </a:xfrm>
            <a:custGeom>
              <a:avLst/>
              <a:gdLst/>
              <a:ahLst/>
              <a:cxnLst/>
              <a:rect l="l" t="t" r="r" b="b"/>
              <a:pathLst>
                <a:path w="3810000" h="2590800">
                  <a:moveTo>
                    <a:pt x="3810000" y="0"/>
                  </a:moveTo>
                  <a:lnTo>
                    <a:pt x="0" y="0"/>
                  </a:lnTo>
                  <a:lnTo>
                    <a:pt x="0" y="2590800"/>
                  </a:lnTo>
                  <a:lnTo>
                    <a:pt x="3810000" y="2590800"/>
                  </a:lnTo>
                  <a:lnTo>
                    <a:pt x="3810000" y="0"/>
                  </a:lnTo>
                  <a:close/>
                </a:path>
              </a:pathLst>
            </a:custGeom>
            <a:solidFill>
              <a:srgbClr val="BB1C1C"/>
            </a:solidFill>
          </p:spPr>
          <p:txBody>
            <a:bodyPr wrap="square" lIns="0" tIns="0" rIns="0" bIns="0" rtlCol="0"/>
            <a:lstStyle/>
            <a:p>
              <a:endParaRPr dirty="0"/>
            </a:p>
          </p:txBody>
        </p:sp>
        <p:sp>
          <p:nvSpPr>
            <p:cNvPr id="16" name="object 16"/>
            <p:cNvSpPr/>
            <p:nvPr/>
          </p:nvSpPr>
          <p:spPr>
            <a:xfrm>
              <a:off x="5029200" y="3733799"/>
              <a:ext cx="3810000" cy="2590800"/>
            </a:xfrm>
            <a:custGeom>
              <a:avLst/>
              <a:gdLst/>
              <a:ahLst/>
              <a:cxnLst/>
              <a:rect l="l" t="t" r="r" b="b"/>
              <a:pathLst>
                <a:path w="3810000" h="2590800">
                  <a:moveTo>
                    <a:pt x="0" y="0"/>
                  </a:moveTo>
                  <a:lnTo>
                    <a:pt x="3810000" y="0"/>
                  </a:lnTo>
                  <a:lnTo>
                    <a:pt x="3810000" y="2590800"/>
                  </a:lnTo>
                  <a:lnTo>
                    <a:pt x="0" y="2590800"/>
                  </a:lnTo>
                  <a:lnTo>
                    <a:pt x="0" y="0"/>
                  </a:lnTo>
                  <a:close/>
                </a:path>
              </a:pathLst>
            </a:custGeom>
            <a:ln w="15240">
              <a:solidFill>
                <a:srgbClr val="881111"/>
              </a:solidFill>
            </a:ln>
          </p:spPr>
          <p:txBody>
            <a:bodyPr wrap="square" lIns="0" tIns="0" rIns="0" bIns="0" rtlCol="0"/>
            <a:lstStyle/>
            <a:p>
              <a:endParaRPr dirty="0"/>
            </a:p>
          </p:txBody>
        </p:sp>
        <p:pic>
          <p:nvPicPr>
            <p:cNvPr id="17" name="object 17"/>
            <p:cNvPicPr/>
            <p:nvPr/>
          </p:nvPicPr>
          <p:blipFill>
            <a:blip r:embed="rId5" cstate="print"/>
            <a:stretch>
              <a:fillRect/>
            </a:stretch>
          </p:blipFill>
          <p:spPr>
            <a:xfrm>
              <a:off x="5228844" y="3886199"/>
              <a:ext cx="3428999" cy="2285999"/>
            </a:xfrm>
            <a:prstGeom prst="rect">
              <a:avLst/>
            </a:prstGeom>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198120" y="253066"/>
            <a:ext cx="8839200" cy="750847"/>
          </a:xfrm>
          <a:prstGeom prst="rect">
            <a:avLst/>
          </a:prstGeom>
        </p:spPr>
        <p:txBody>
          <a:bodyPr vert="horz" wrap="square" lIns="0" tIns="12065" rIns="0" bIns="0" rtlCol="0">
            <a:spAutoFit/>
          </a:bodyPr>
          <a:lstStyle/>
          <a:p>
            <a:pPr marL="12700">
              <a:lnSpc>
                <a:spcPct val="100000"/>
              </a:lnSpc>
              <a:spcBef>
                <a:spcPts val="95"/>
              </a:spcBef>
              <a:tabLst>
                <a:tab pos="3772535" algn="l"/>
              </a:tabLst>
            </a:pPr>
            <a:r>
              <a:rPr spc="-5" dirty="0">
                <a:solidFill>
                  <a:srgbClr val="000000"/>
                </a:solidFill>
              </a:rPr>
              <a:t>National</a:t>
            </a:r>
            <a:r>
              <a:rPr spc="-75" dirty="0">
                <a:solidFill>
                  <a:srgbClr val="000000"/>
                </a:solidFill>
              </a:rPr>
              <a:t> </a:t>
            </a:r>
            <a:r>
              <a:rPr spc="-5" dirty="0">
                <a:solidFill>
                  <a:srgbClr val="000000"/>
                </a:solidFill>
              </a:rPr>
              <a:t>Service:</a:t>
            </a:r>
            <a:r>
              <a:rPr lang="en-US" spc="-5" dirty="0">
                <a:solidFill>
                  <a:srgbClr val="000000"/>
                </a:solidFill>
              </a:rPr>
              <a:t> The Funding Tree </a:t>
            </a:r>
            <a:endParaRPr spc="-5" dirty="0">
              <a:solidFill>
                <a:srgbClr val="000000"/>
              </a:solidFill>
            </a:endParaRPr>
          </a:p>
        </p:txBody>
      </p:sp>
      <p:grpSp>
        <p:nvGrpSpPr>
          <p:cNvPr id="3" name="object 3"/>
          <p:cNvGrpSpPr/>
          <p:nvPr/>
        </p:nvGrpSpPr>
        <p:grpSpPr>
          <a:xfrm>
            <a:off x="3093714" y="5644896"/>
            <a:ext cx="1676400" cy="303530"/>
            <a:chOff x="3093714" y="5644896"/>
            <a:chExt cx="1676400" cy="303530"/>
          </a:xfrm>
        </p:grpSpPr>
        <p:sp>
          <p:nvSpPr>
            <p:cNvPr id="4" name="object 4"/>
            <p:cNvSpPr/>
            <p:nvPr/>
          </p:nvSpPr>
          <p:spPr>
            <a:xfrm>
              <a:off x="3931919" y="5652516"/>
              <a:ext cx="830580" cy="288290"/>
            </a:xfrm>
            <a:custGeom>
              <a:avLst/>
              <a:gdLst/>
              <a:ahLst/>
              <a:cxnLst/>
              <a:rect l="l" t="t" r="r" b="b"/>
              <a:pathLst>
                <a:path w="830579" h="288289">
                  <a:moveTo>
                    <a:pt x="0" y="0"/>
                  </a:moveTo>
                  <a:lnTo>
                    <a:pt x="0" y="144081"/>
                  </a:lnTo>
                  <a:lnTo>
                    <a:pt x="830211" y="144081"/>
                  </a:lnTo>
                  <a:lnTo>
                    <a:pt x="830211" y="288175"/>
                  </a:lnTo>
                </a:path>
              </a:pathLst>
            </a:custGeom>
            <a:ln w="15239">
              <a:solidFill>
                <a:srgbClr val="AA1717"/>
              </a:solidFill>
            </a:ln>
          </p:spPr>
          <p:txBody>
            <a:bodyPr wrap="square" lIns="0" tIns="0" rIns="0" bIns="0" rtlCol="0"/>
            <a:lstStyle/>
            <a:p>
              <a:endParaRPr dirty="0"/>
            </a:p>
          </p:txBody>
        </p:sp>
        <p:sp>
          <p:nvSpPr>
            <p:cNvPr id="5" name="object 5"/>
            <p:cNvSpPr/>
            <p:nvPr/>
          </p:nvSpPr>
          <p:spPr>
            <a:xfrm>
              <a:off x="3101334" y="5652516"/>
              <a:ext cx="830580" cy="288290"/>
            </a:xfrm>
            <a:custGeom>
              <a:avLst/>
              <a:gdLst/>
              <a:ahLst/>
              <a:cxnLst/>
              <a:rect l="l" t="t" r="r" b="b"/>
              <a:pathLst>
                <a:path w="830579" h="288289">
                  <a:moveTo>
                    <a:pt x="830211" y="0"/>
                  </a:moveTo>
                  <a:lnTo>
                    <a:pt x="830211" y="144081"/>
                  </a:lnTo>
                  <a:lnTo>
                    <a:pt x="0" y="144081"/>
                  </a:lnTo>
                  <a:lnTo>
                    <a:pt x="0" y="288175"/>
                  </a:lnTo>
                </a:path>
              </a:pathLst>
            </a:custGeom>
            <a:ln w="15239">
              <a:solidFill>
                <a:srgbClr val="AA1717"/>
              </a:solidFill>
            </a:ln>
          </p:spPr>
          <p:txBody>
            <a:bodyPr wrap="square" lIns="0" tIns="0" rIns="0" bIns="0" rtlCol="0"/>
            <a:lstStyle/>
            <a:p>
              <a:endParaRPr dirty="0"/>
            </a:p>
          </p:txBody>
        </p:sp>
      </p:grpSp>
      <p:grpSp>
        <p:nvGrpSpPr>
          <p:cNvPr id="6" name="object 6"/>
          <p:cNvGrpSpPr/>
          <p:nvPr/>
        </p:nvGrpSpPr>
        <p:grpSpPr>
          <a:xfrm>
            <a:off x="3924294" y="4671059"/>
            <a:ext cx="1676400" cy="303530"/>
            <a:chOff x="3924294" y="4671059"/>
            <a:chExt cx="1676400" cy="303530"/>
          </a:xfrm>
        </p:grpSpPr>
        <p:sp>
          <p:nvSpPr>
            <p:cNvPr id="7" name="object 7"/>
            <p:cNvSpPr/>
            <p:nvPr/>
          </p:nvSpPr>
          <p:spPr>
            <a:xfrm>
              <a:off x="4762500" y="4678679"/>
              <a:ext cx="830580" cy="288290"/>
            </a:xfrm>
            <a:custGeom>
              <a:avLst/>
              <a:gdLst/>
              <a:ahLst/>
              <a:cxnLst/>
              <a:rect l="l" t="t" r="r" b="b"/>
              <a:pathLst>
                <a:path w="830579" h="288289">
                  <a:moveTo>
                    <a:pt x="0" y="0"/>
                  </a:moveTo>
                  <a:lnTo>
                    <a:pt x="0" y="144081"/>
                  </a:lnTo>
                  <a:lnTo>
                    <a:pt x="830211" y="144081"/>
                  </a:lnTo>
                  <a:lnTo>
                    <a:pt x="830211" y="288175"/>
                  </a:lnTo>
                </a:path>
              </a:pathLst>
            </a:custGeom>
            <a:ln w="15239">
              <a:solidFill>
                <a:srgbClr val="AA1717"/>
              </a:solidFill>
            </a:ln>
          </p:spPr>
          <p:txBody>
            <a:bodyPr wrap="square" lIns="0" tIns="0" rIns="0" bIns="0" rtlCol="0"/>
            <a:lstStyle/>
            <a:p>
              <a:endParaRPr dirty="0"/>
            </a:p>
          </p:txBody>
        </p:sp>
        <p:sp>
          <p:nvSpPr>
            <p:cNvPr id="8" name="object 8"/>
            <p:cNvSpPr/>
            <p:nvPr/>
          </p:nvSpPr>
          <p:spPr>
            <a:xfrm>
              <a:off x="3931914" y="4678679"/>
              <a:ext cx="830580" cy="288290"/>
            </a:xfrm>
            <a:custGeom>
              <a:avLst/>
              <a:gdLst/>
              <a:ahLst/>
              <a:cxnLst/>
              <a:rect l="l" t="t" r="r" b="b"/>
              <a:pathLst>
                <a:path w="830579" h="288289">
                  <a:moveTo>
                    <a:pt x="830211" y="0"/>
                  </a:moveTo>
                  <a:lnTo>
                    <a:pt x="830211" y="144081"/>
                  </a:lnTo>
                  <a:lnTo>
                    <a:pt x="0" y="144081"/>
                  </a:lnTo>
                  <a:lnTo>
                    <a:pt x="0" y="288175"/>
                  </a:lnTo>
                </a:path>
              </a:pathLst>
            </a:custGeom>
            <a:ln w="15239">
              <a:solidFill>
                <a:srgbClr val="AA1717"/>
              </a:solidFill>
            </a:ln>
          </p:spPr>
          <p:txBody>
            <a:bodyPr wrap="square" lIns="0" tIns="0" rIns="0" bIns="0" rtlCol="0"/>
            <a:lstStyle/>
            <a:p>
              <a:endParaRPr dirty="0"/>
            </a:p>
          </p:txBody>
        </p:sp>
      </p:grpSp>
      <p:grpSp>
        <p:nvGrpSpPr>
          <p:cNvPr id="9" name="object 9"/>
          <p:cNvGrpSpPr/>
          <p:nvPr/>
        </p:nvGrpSpPr>
        <p:grpSpPr>
          <a:xfrm>
            <a:off x="3093721" y="3697223"/>
            <a:ext cx="3336925" cy="303530"/>
            <a:chOff x="3093721" y="3697223"/>
            <a:chExt cx="3336925" cy="303530"/>
          </a:xfrm>
        </p:grpSpPr>
        <p:sp>
          <p:nvSpPr>
            <p:cNvPr id="10" name="object 10"/>
            <p:cNvSpPr/>
            <p:nvPr/>
          </p:nvSpPr>
          <p:spPr>
            <a:xfrm>
              <a:off x="4762500" y="3704843"/>
              <a:ext cx="1660525" cy="288290"/>
            </a:xfrm>
            <a:custGeom>
              <a:avLst/>
              <a:gdLst/>
              <a:ahLst/>
              <a:cxnLst/>
              <a:rect l="l" t="t" r="r" b="b"/>
              <a:pathLst>
                <a:path w="1660525" h="288289">
                  <a:moveTo>
                    <a:pt x="0" y="0"/>
                  </a:moveTo>
                  <a:lnTo>
                    <a:pt x="0" y="144081"/>
                  </a:lnTo>
                  <a:lnTo>
                    <a:pt x="1660410" y="144081"/>
                  </a:lnTo>
                  <a:lnTo>
                    <a:pt x="1660410" y="288175"/>
                  </a:lnTo>
                </a:path>
                <a:path w="1660525" h="288289">
                  <a:moveTo>
                    <a:pt x="0" y="0"/>
                  </a:moveTo>
                  <a:lnTo>
                    <a:pt x="0" y="288175"/>
                  </a:lnTo>
                </a:path>
              </a:pathLst>
            </a:custGeom>
            <a:ln w="15240">
              <a:solidFill>
                <a:srgbClr val="AA1717"/>
              </a:solidFill>
            </a:ln>
          </p:spPr>
          <p:txBody>
            <a:bodyPr wrap="square" lIns="0" tIns="0" rIns="0" bIns="0" rtlCol="0"/>
            <a:lstStyle/>
            <a:p>
              <a:endParaRPr dirty="0"/>
            </a:p>
          </p:txBody>
        </p:sp>
        <p:sp>
          <p:nvSpPr>
            <p:cNvPr id="11" name="object 11"/>
            <p:cNvSpPr/>
            <p:nvPr/>
          </p:nvSpPr>
          <p:spPr>
            <a:xfrm>
              <a:off x="3101341" y="3704843"/>
              <a:ext cx="1660525" cy="288290"/>
            </a:xfrm>
            <a:custGeom>
              <a:avLst/>
              <a:gdLst/>
              <a:ahLst/>
              <a:cxnLst/>
              <a:rect l="l" t="t" r="r" b="b"/>
              <a:pathLst>
                <a:path w="1660525" h="288289">
                  <a:moveTo>
                    <a:pt x="1660410" y="0"/>
                  </a:moveTo>
                  <a:lnTo>
                    <a:pt x="1660410" y="144081"/>
                  </a:lnTo>
                  <a:lnTo>
                    <a:pt x="0" y="144081"/>
                  </a:lnTo>
                  <a:lnTo>
                    <a:pt x="0" y="288175"/>
                  </a:lnTo>
                </a:path>
              </a:pathLst>
            </a:custGeom>
            <a:ln w="15240">
              <a:solidFill>
                <a:srgbClr val="AA1717"/>
              </a:solidFill>
            </a:ln>
          </p:spPr>
          <p:txBody>
            <a:bodyPr wrap="square" lIns="0" tIns="0" rIns="0" bIns="0" rtlCol="0"/>
            <a:lstStyle/>
            <a:p>
              <a:endParaRPr dirty="0"/>
            </a:p>
          </p:txBody>
        </p:sp>
      </p:grpSp>
      <p:grpSp>
        <p:nvGrpSpPr>
          <p:cNvPr id="12" name="object 12"/>
          <p:cNvGrpSpPr/>
          <p:nvPr/>
        </p:nvGrpSpPr>
        <p:grpSpPr>
          <a:xfrm>
            <a:off x="4754873" y="1748027"/>
            <a:ext cx="1676400" cy="1278255"/>
            <a:chOff x="4754873" y="1748027"/>
            <a:chExt cx="1676400" cy="1278255"/>
          </a:xfrm>
        </p:grpSpPr>
        <p:sp>
          <p:nvSpPr>
            <p:cNvPr id="13" name="object 13"/>
            <p:cNvSpPr/>
            <p:nvPr/>
          </p:nvSpPr>
          <p:spPr>
            <a:xfrm>
              <a:off x="5448303" y="1755647"/>
              <a:ext cx="144145" cy="631825"/>
            </a:xfrm>
            <a:custGeom>
              <a:avLst/>
              <a:gdLst/>
              <a:ahLst/>
              <a:cxnLst/>
              <a:rect l="l" t="t" r="r" b="b"/>
              <a:pathLst>
                <a:path w="144145" h="631825">
                  <a:moveTo>
                    <a:pt x="144081" y="0"/>
                  </a:moveTo>
                  <a:lnTo>
                    <a:pt x="144081" y="631228"/>
                  </a:lnTo>
                  <a:lnTo>
                    <a:pt x="0" y="631228"/>
                  </a:lnTo>
                </a:path>
              </a:pathLst>
            </a:custGeom>
            <a:ln w="15239">
              <a:solidFill>
                <a:srgbClr val="941313"/>
              </a:solidFill>
            </a:ln>
          </p:spPr>
          <p:txBody>
            <a:bodyPr wrap="square" lIns="0" tIns="0" rIns="0" bIns="0" rtlCol="0"/>
            <a:lstStyle/>
            <a:p>
              <a:endParaRPr dirty="0"/>
            </a:p>
          </p:txBody>
        </p:sp>
        <p:sp>
          <p:nvSpPr>
            <p:cNvPr id="14" name="object 14"/>
            <p:cNvSpPr/>
            <p:nvPr/>
          </p:nvSpPr>
          <p:spPr>
            <a:xfrm>
              <a:off x="5593080" y="1755647"/>
              <a:ext cx="830580" cy="1263015"/>
            </a:xfrm>
            <a:custGeom>
              <a:avLst/>
              <a:gdLst/>
              <a:ahLst/>
              <a:cxnLst/>
              <a:rect l="l" t="t" r="r" b="b"/>
              <a:pathLst>
                <a:path w="830579" h="1263014">
                  <a:moveTo>
                    <a:pt x="0" y="0"/>
                  </a:moveTo>
                  <a:lnTo>
                    <a:pt x="0" y="1118374"/>
                  </a:lnTo>
                  <a:lnTo>
                    <a:pt x="830211" y="1118374"/>
                  </a:lnTo>
                  <a:lnTo>
                    <a:pt x="830211" y="1262456"/>
                  </a:lnTo>
                </a:path>
              </a:pathLst>
            </a:custGeom>
            <a:ln w="15240">
              <a:solidFill>
                <a:srgbClr val="941313"/>
              </a:solidFill>
            </a:ln>
          </p:spPr>
          <p:txBody>
            <a:bodyPr wrap="square" lIns="0" tIns="0" rIns="0" bIns="0" rtlCol="0"/>
            <a:lstStyle/>
            <a:p>
              <a:endParaRPr dirty="0"/>
            </a:p>
          </p:txBody>
        </p:sp>
        <p:sp>
          <p:nvSpPr>
            <p:cNvPr id="15" name="object 15"/>
            <p:cNvSpPr/>
            <p:nvPr/>
          </p:nvSpPr>
          <p:spPr>
            <a:xfrm>
              <a:off x="4762493" y="1755647"/>
              <a:ext cx="830580" cy="1263015"/>
            </a:xfrm>
            <a:custGeom>
              <a:avLst/>
              <a:gdLst/>
              <a:ahLst/>
              <a:cxnLst/>
              <a:rect l="l" t="t" r="r" b="b"/>
              <a:pathLst>
                <a:path w="830579" h="1263014">
                  <a:moveTo>
                    <a:pt x="830211" y="0"/>
                  </a:moveTo>
                  <a:lnTo>
                    <a:pt x="830211" y="1118374"/>
                  </a:lnTo>
                  <a:lnTo>
                    <a:pt x="0" y="1118374"/>
                  </a:lnTo>
                  <a:lnTo>
                    <a:pt x="0" y="1262456"/>
                  </a:lnTo>
                </a:path>
              </a:pathLst>
            </a:custGeom>
            <a:ln w="15240">
              <a:solidFill>
                <a:srgbClr val="941313"/>
              </a:solidFill>
            </a:ln>
          </p:spPr>
          <p:txBody>
            <a:bodyPr wrap="square" lIns="0" tIns="0" rIns="0" bIns="0" rtlCol="0"/>
            <a:lstStyle/>
            <a:p>
              <a:endParaRPr dirty="0"/>
            </a:p>
          </p:txBody>
        </p:sp>
      </p:grpSp>
      <p:sp>
        <p:nvSpPr>
          <p:cNvPr id="16" name="object 16"/>
          <p:cNvSpPr txBox="1"/>
          <p:nvPr/>
        </p:nvSpPr>
        <p:spPr>
          <a:xfrm>
            <a:off x="4907279" y="1068324"/>
            <a:ext cx="1371600" cy="687705"/>
          </a:xfrm>
          <a:prstGeom prst="rect">
            <a:avLst/>
          </a:prstGeom>
          <a:solidFill>
            <a:srgbClr val="FFFF00"/>
          </a:solidFill>
          <a:ln w="15240">
            <a:solidFill>
              <a:srgbClr val="FFFFFF"/>
            </a:solidFill>
          </a:ln>
        </p:spPr>
        <p:txBody>
          <a:bodyPr vert="horz" wrap="square" lIns="0" tIns="0" rIns="0" bIns="0" rtlCol="0">
            <a:spAutoFit/>
          </a:bodyPr>
          <a:lstStyle/>
          <a:p>
            <a:pPr>
              <a:lnSpc>
                <a:spcPct val="100000"/>
              </a:lnSpc>
            </a:pPr>
            <a:endParaRPr sz="1550" dirty="0">
              <a:latin typeface="Times New Roman"/>
              <a:cs typeface="Times New Roman"/>
            </a:endParaRPr>
          </a:p>
          <a:p>
            <a:pPr marL="317500">
              <a:lnSpc>
                <a:spcPct val="100000"/>
              </a:lnSpc>
            </a:pPr>
            <a:r>
              <a:rPr sz="1400" dirty="0">
                <a:latin typeface="Palatino Linotype"/>
                <a:cs typeface="Palatino Linotype"/>
              </a:rPr>
              <a:t>Congress</a:t>
            </a:r>
          </a:p>
        </p:txBody>
      </p:sp>
      <p:sp>
        <p:nvSpPr>
          <p:cNvPr id="17" name="object 17"/>
          <p:cNvSpPr txBox="1"/>
          <p:nvPr/>
        </p:nvSpPr>
        <p:spPr>
          <a:xfrm>
            <a:off x="4076700" y="3017520"/>
            <a:ext cx="1371600" cy="687705"/>
          </a:xfrm>
          <a:prstGeom prst="rect">
            <a:avLst/>
          </a:prstGeom>
          <a:solidFill>
            <a:srgbClr val="FFFF00"/>
          </a:solidFill>
        </p:spPr>
        <p:txBody>
          <a:bodyPr vert="horz" wrap="square" lIns="0" tIns="6985" rIns="0" bIns="0" rtlCol="0">
            <a:spAutoFit/>
          </a:bodyPr>
          <a:lstStyle/>
          <a:p>
            <a:pPr>
              <a:lnSpc>
                <a:spcPct val="100000"/>
              </a:lnSpc>
              <a:spcBef>
                <a:spcPts val="55"/>
              </a:spcBef>
            </a:pPr>
            <a:endParaRPr sz="1500" dirty="0">
              <a:latin typeface="Times New Roman"/>
              <a:cs typeface="Times New Roman"/>
            </a:endParaRPr>
          </a:p>
          <a:p>
            <a:pPr marL="300990">
              <a:lnSpc>
                <a:spcPct val="100000"/>
              </a:lnSpc>
            </a:pPr>
            <a:r>
              <a:rPr sz="1400" spc="-135" dirty="0">
                <a:latin typeface="Arial"/>
                <a:cs typeface="Arial"/>
              </a:rPr>
              <a:t>AmeriCorps</a:t>
            </a:r>
            <a:endParaRPr sz="1400" dirty="0">
              <a:latin typeface="Arial"/>
              <a:cs typeface="Arial"/>
            </a:endParaRPr>
          </a:p>
        </p:txBody>
      </p:sp>
      <p:sp>
        <p:nvSpPr>
          <p:cNvPr id="18" name="object 18"/>
          <p:cNvSpPr txBox="1"/>
          <p:nvPr/>
        </p:nvSpPr>
        <p:spPr>
          <a:xfrm>
            <a:off x="2415539" y="3992879"/>
            <a:ext cx="1373505" cy="685800"/>
          </a:xfrm>
          <a:prstGeom prst="rect">
            <a:avLst/>
          </a:prstGeom>
          <a:solidFill>
            <a:srgbClr val="66CCFF"/>
          </a:solidFill>
          <a:ln w="15240">
            <a:solidFill>
              <a:srgbClr val="FFFFFF"/>
            </a:solidFill>
          </a:ln>
        </p:spPr>
        <p:txBody>
          <a:bodyPr vert="horz" wrap="square" lIns="0" tIns="22860" rIns="0" bIns="0" rtlCol="0">
            <a:spAutoFit/>
          </a:bodyPr>
          <a:lstStyle/>
          <a:p>
            <a:pPr marL="62230" marR="55880" algn="ctr">
              <a:lnSpc>
                <a:spcPct val="96800"/>
              </a:lnSpc>
              <a:spcBef>
                <a:spcPts val="180"/>
              </a:spcBef>
            </a:pPr>
            <a:r>
              <a:rPr sz="1400" spc="-170" dirty="0">
                <a:latin typeface="Arial"/>
                <a:cs typeface="Arial"/>
              </a:rPr>
              <a:t>A</a:t>
            </a:r>
            <a:r>
              <a:rPr sz="1400" spc="-210" dirty="0">
                <a:latin typeface="Arial"/>
                <a:cs typeface="Arial"/>
              </a:rPr>
              <a:t>m</a:t>
            </a:r>
            <a:r>
              <a:rPr sz="1400" spc="-145" dirty="0">
                <a:latin typeface="Arial"/>
                <a:cs typeface="Arial"/>
              </a:rPr>
              <a:t>e</a:t>
            </a:r>
            <a:r>
              <a:rPr sz="1400" spc="-85" dirty="0">
                <a:latin typeface="Arial"/>
                <a:cs typeface="Arial"/>
              </a:rPr>
              <a:t>r</a:t>
            </a:r>
            <a:r>
              <a:rPr sz="1400" spc="-125" dirty="0">
                <a:latin typeface="Arial"/>
                <a:cs typeface="Arial"/>
              </a:rPr>
              <a:t>iC</a:t>
            </a:r>
            <a:r>
              <a:rPr sz="1400" spc="-145" dirty="0">
                <a:latin typeface="Arial"/>
                <a:cs typeface="Arial"/>
              </a:rPr>
              <a:t>o</a:t>
            </a:r>
            <a:r>
              <a:rPr sz="1400" spc="-85" dirty="0">
                <a:latin typeface="Arial"/>
                <a:cs typeface="Arial"/>
              </a:rPr>
              <a:t>r</a:t>
            </a:r>
            <a:r>
              <a:rPr sz="1400" spc="-145" dirty="0">
                <a:latin typeface="Arial"/>
                <a:cs typeface="Arial"/>
              </a:rPr>
              <a:t>p</a:t>
            </a:r>
            <a:r>
              <a:rPr sz="1400" spc="-125" dirty="0">
                <a:latin typeface="Arial"/>
                <a:cs typeface="Arial"/>
              </a:rPr>
              <a:t>s</a:t>
            </a:r>
            <a:r>
              <a:rPr sz="1400" spc="-165" dirty="0">
                <a:latin typeface="Arial"/>
                <a:cs typeface="Arial"/>
              </a:rPr>
              <a:t>*NCC</a:t>
            </a:r>
            <a:r>
              <a:rPr sz="1400" spc="-110" dirty="0">
                <a:latin typeface="Arial"/>
                <a:cs typeface="Arial"/>
              </a:rPr>
              <a:t>C  </a:t>
            </a:r>
            <a:r>
              <a:rPr sz="1400" spc="-190" dirty="0">
                <a:latin typeface="Arial"/>
                <a:cs typeface="Arial"/>
              </a:rPr>
              <a:t>N</a:t>
            </a:r>
            <a:r>
              <a:rPr sz="1400" spc="-145" dirty="0">
                <a:latin typeface="Arial"/>
                <a:cs typeface="Arial"/>
              </a:rPr>
              <a:t>a</a:t>
            </a:r>
            <a:r>
              <a:rPr sz="1400" spc="-70" dirty="0">
                <a:latin typeface="Arial"/>
                <a:cs typeface="Arial"/>
              </a:rPr>
              <a:t>t</a:t>
            </a:r>
            <a:r>
              <a:rPr sz="1400" spc="-125" dirty="0">
                <a:latin typeface="Arial"/>
                <a:cs typeface="Arial"/>
              </a:rPr>
              <a:t>iona</a:t>
            </a:r>
            <a:r>
              <a:rPr sz="1400" spc="-60" dirty="0">
                <a:latin typeface="Arial"/>
                <a:cs typeface="Arial"/>
              </a:rPr>
              <a:t>l </a:t>
            </a:r>
            <a:r>
              <a:rPr sz="1400" spc="-190" dirty="0">
                <a:latin typeface="Arial"/>
                <a:cs typeface="Arial"/>
              </a:rPr>
              <a:t>C</a:t>
            </a:r>
            <a:r>
              <a:rPr sz="1400" spc="-65" dirty="0">
                <a:latin typeface="Arial"/>
                <a:cs typeface="Arial"/>
              </a:rPr>
              <a:t>i</a:t>
            </a:r>
            <a:r>
              <a:rPr sz="1400" spc="-125" dirty="0">
                <a:latin typeface="Arial"/>
                <a:cs typeface="Arial"/>
              </a:rPr>
              <a:t>v</a:t>
            </a:r>
            <a:r>
              <a:rPr sz="1400" spc="-90" dirty="0">
                <a:latin typeface="Arial"/>
                <a:cs typeface="Arial"/>
              </a:rPr>
              <a:t>ilian  </a:t>
            </a:r>
            <a:r>
              <a:rPr sz="1400" spc="-190" dirty="0">
                <a:latin typeface="Arial"/>
                <a:cs typeface="Arial"/>
              </a:rPr>
              <a:t>C</a:t>
            </a:r>
            <a:r>
              <a:rPr sz="1400" spc="-145" dirty="0">
                <a:latin typeface="Arial"/>
                <a:cs typeface="Arial"/>
              </a:rPr>
              <a:t>o</a:t>
            </a:r>
            <a:r>
              <a:rPr sz="1400" spc="-210" dirty="0">
                <a:latin typeface="Arial"/>
                <a:cs typeface="Arial"/>
              </a:rPr>
              <a:t>mm</a:t>
            </a:r>
            <a:r>
              <a:rPr sz="1400" spc="-120" dirty="0">
                <a:latin typeface="Arial"/>
                <a:cs typeface="Arial"/>
              </a:rPr>
              <a:t>uni</a:t>
            </a:r>
            <a:r>
              <a:rPr sz="1400" spc="-70" dirty="0">
                <a:latin typeface="Arial"/>
                <a:cs typeface="Arial"/>
              </a:rPr>
              <a:t>t</a:t>
            </a:r>
            <a:r>
              <a:rPr sz="1400" spc="-125" dirty="0">
                <a:latin typeface="Arial"/>
                <a:cs typeface="Arial"/>
              </a:rPr>
              <a:t>y</a:t>
            </a:r>
            <a:r>
              <a:rPr sz="1400" spc="-80" dirty="0">
                <a:latin typeface="Arial"/>
                <a:cs typeface="Arial"/>
              </a:rPr>
              <a:t> </a:t>
            </a:r>
            <a:r>
              <a:rPr sz="1400" spc="-190" dirty="0">
                <a:latin typeface="Arial"/>
                <a:cs typeface="Arial"/>
              </a:rPr>
              <a:t>C</a:t>
            </a:r>
            <a:r>
              <a:rPr sz="1400" spc="-145" dirty="0">
                <a:latin typeface="Arial"/>
                <a:cs typeface="Arial"/>
              </a:rPr>
              <a:t>o</a:t>
            </a:r>
            <a:r>
              <a:rPr sz="1400" spc="-85" dirty="0">
                <a:latin typeface="Arial"/>
                <a:cs typeface="Arial"/>
              </a:rPr>
              <a:t>r</a:t>
            </a:r>
            <a:r>
              <a:rPr sz="1400" spc="-140" dirty="0">
                <a:latin typeface="Arial"/>
                <a:cs typeface="Arial"/>
              </a:rPr>
              <a:t>ps</a:t>
            </a:r>
            <a:endParaRPr sz="1400" dirty="0">
              <a:latin typeface="Arial"/>
              <a:cs typeface="Arial"/>
            </a:endParaRPr>
          </a:p>
        </p:txBody>
      </p:sp>
      <p:sp>
        <p:nvSpPr>
          <p:cNvPr id="19" name="object 19"/>
          <p:cNvSpPr txBox="1"/>
          <p:nvPr/>
        </p:nvSpPr>
        <p:spPr>
          <a:xfrm>
            <a:off x="4076700" y="3992879"/>
            <a:ext cx="1371600" cy="685800"/>
          </a:xfrm>
          <a:prstGeom prst="rect">
            <a:avLst/>
          </a:prstGeom>
          <a:solidFill>
            <a:srgbClr val="FFFF00"/>
          </a:solidFill>
          <a:ln w="15240">
            <a:solidFill>
              <a:srgbClr val="FFFFFF"/>
            </a:solidFill>
          </a:ln>
        </p:spPr>
        <p:txBody>
          <a:bodyPr vert="horz" wrap="square" lIns="0" tIns="5715" rIns="0" bIns="0" rtlCol="0">
            <a:spAutoFit/>
          </a:bodyPr>
          <a:lstStyle/>
          <a:p>
            <a:pPr>
              <a:lnSpc>
                <a:spcPct val="100000"/>
              </a:lnSpc>
              <a:spcBef>
                <a:spcPts val="45"/>
              </a:spcBef>
            </a:pPr>
            <a:endParaRPr sz="1500" dirty="0">
              <a:latin typeface="Times New Roman"/>
              <a:cs typeface="Times New Roman"/>
            </a:endParaRPr>
          </a:p>
          <a:p>
            <a:pPr marL="122555">
              <a:lnSpc>
                <a:spcPct val="100000"/>
              </a:lnSpc>
            </a:pPr>
            <a:r>
              <a:rPr sz="1400" spc="-140" dirty="0">
                <a:latin typeface="Arial"/>
                <a:cs typeface="Arial"/>
              </a:rPr>
              <a:t>AmeriCorps*USA</a:t>
            </a:r>
            <a:endParaRPr sz="1400" dirty="0">
              <a:latin typeface="Arial"/>
              <a:cs typeface="Arial"/>
            </a:endParaRPr>
          </a:p>
        </p:txBody>
      </p:sp>
      <p:sp>
        <p:nvSpPr>
          <p:cNvPr id="20" name="object 20"/>
          <p:cNvSpPr txBox="1"/>
          <p:nvPr/>
        </p:nvSpPr>
        <p:spPr>
          <a:xfrm>
            <a:off x="3246120" y="4966715"/>
            <a:ext cx="1371600" cy="685800"/>
          </a:xfrm>
          <a:prstGeom prst="rect">
            <a:avLst/>
          </a:prstGeom>
          <a:solidFill>
            <a:srgbClr val="FFFF00"/>
          </a:solidFill>
          <a:ln w="15240">
            <a:solidFill>
              <a:srgbClr val="FFFFFF"/>
            </a:solidFill>
          </a:ln>
        </p:spPr>
        <p:txBody>
          <a:bodyPr vert="horz" wrap="square" lIns="0" tIns="23495" rIns="0" bIns="0" rtlCol="0">
            <a:spAutoFit/>
          </a:bodyPr>
          <a:lstStyle/>
          <a:p>
            <a:pPr marL="57150" marR="50800" algn="ctr">
              <a:lnSpc>
                <a:spcPct val="96800"/>
              </a:lnSpc>
              <a:spcBef>
                <a:spcPts val="185"/>
              </a:spcBef>
            </a:pPr>
            <a:r>
              <a:rPr sz="1400" spc="-170" dirty="0">
                <a:latin typeface="Arial"/>
                <a:cs typeface="Arial"/>
              </a:rPr>
              <a:t>S</a:t>
            </a:r>
            <a:r>
              <a:rPr sz="1400" spc="-70" dirty="0">
                <a:latin typeface="Arial"/>
                <a:cs typeface="Arial"/>
              </a:rPr>
              <a:t>t</a:t>
            </a:r>
            <a:r>
              <a:rPr sz="1400" spc="-145" dirty="0">
                <a:latin typeface="Arial"/>
                <a:cs typeface="Arial"/>
              </a:rPr>
              <a:t>a</a:t>
            </a:r>
            <a:r>
              <a:rPr sz="1400" spc="-70" dirty="0">
                <a:latin typeface="Arial"/>
                <a:cs typeface="Arial"/>
              </a:rPr>
              <a:t>t</a:t>
            </a:r>
            <a:r>
              <a:rPr sz="1400" spc="-140" dirty="0">
                <a:latin typeface="Arial"/>
                <a:cs typeface="Arial"/>
              </a:rPr>
              <a:t>e</a:t>
            </a:r>
            <a:r>
              <a:rPr sz="1400" spc="-85" dirty="0">
                <a:latin typeface="Arial"/>
                <a:cs typeface="Arial"/>
              </a:rPr>
              <a:t> </a:t>
            </a:r>
            <a:r>
              <a:rPr sz="1400" spc="-190" dirty="0">
                <a:latin typeface="Arial"/>
                <a:cs typeface="Arial"/>
              </a:rPr>
              <a:t>C</a:t>
            </a:r>
            <a:r>
              <a:rPr sz="1400" spc="-145" dirty="0">
                <a:latin typeface="Arial"/>
                <a:cs typeface="Arial"/>
              </a:rPr>
              <a:t>o</a:t>
            </a:r>
            <a:r>
              <a:rPr sz="1400" spc="-210" dirty="0">
                <a:latin typeface="Arial"/>
                <a:cs typeface="Arial"/>
              </a:rPr>
              <a:t>mm</a:t>
            </a:r>
            <a:r>
              <a:rPr sz="1400" spc="-65" dirty="0">
                <a:latin typeface="Arial"/>
                <a:cs typeface="Arial"/>
              </a:rPr>
              <a:t>i</a:t>
            </a:r>
            <a:r>
              <a:rPr sz="1400" spc="-125" dirty="0">
                <a:latin typeface="Arial"/>
                <a:cs typeface="Arial"/>
              </a:rPr>
              <a:t>ss</a:t>
            </a:r>
            <a:r>
              <a:rPr sz="1400" spc="-105" dirty="0">
                <a:latin typeface="Arial"/>
                <a:cs typeface="Arial"/>
              </a:rPr>
              <a:t>ions  </a:t>
            </a:r>
            <a:r>
              <a:rPr sz="1400" spc="-170" dirty="0">
                <a:latin typeface="Arial"/>
                <a:cs typeface="Arial"/>
              </a:rPr>
              <a:t>P</a:t>
            </a:r>
            <a:r>
              <a:rPr sz="1400" spc="-85" dirty="0">
                <a:latin typeface="Arial"/>
                <a:cs typeface="Arial"/>
              </a:rPr>
              <a:t>r</a:t>
            </a:r>
            <a:r>
              <a:rPr sz="1400" spc="-65" dirty="0">
                <a:latin typeface="Arial"/>
                <a:cs typeface="Arial"/>
              </a:rPr>
              <a:t>i</a:t>
            </a:r>
            <a:r>
              <a:rPr sz="1400" spc="-175" dirty="0">
                <a:latin typeface="Arial"/>
                <a:cs typeface="Arial"/>
              </a:rPr>
              <a:t>me</a:t>
            </a:r>
            <a:r>
              <a:rPr sz="1400" spc="-85" dirty="0">
                <a:latin typeface="Arial"/>
                <a:cs typeface="Arial"/>
              </a:rPr>
              <a:t> </a:t>
            </a:r>
            <a:r>
              <a:rPr sz="1400" spc="-195" dirty="0">
                <a:latin typeface="Arial"/>
                <a:cs typeface="Arial"/>
              </a:rPr>
              <a:t>G</a:t>
            </a:r>
            <a:r>
              <a:rPr sz="1400" spc="-85" dirty="0">
                <a:latin typeface="Arial"/>
                <a:cs typeface="Arial"/>
              </a:rPr>
              <a:t>r</a:t>
            </a:r>
            <a:r>
              <a:rPr sz="1400" spc="-145" dirty="0">
                <a:latin typeface="Arial"/>
                <a:cs typeface="Arial"/>
              </a:rPr>
              <a:t>an</a:t>
            </a:r>
            <a:r>
              <a:rPr sz="1400" spc="-70" dirty="0">
                <a:latin typeface="Arial"/>
                <a:cs typeface="Arial"/>
              </a:rPr>
              <a:t>t</a:t>
            </a:r>
            <a:r>
              <a:rPr sz="1400" spc="-145" dirty="0">
                <a:latin typeface="Arial"/>
                <a:cs typeface="Arial"/>
              </a:rPr>
              <a:t>e</a:t>
            </a:r>
            <a:r>
              <a:rPr sz="1400" spc="-140" dirty="0">
                <a:latin typeface="Arial"/>
                <a:cs typeface="Arial"/>
              </a:rPr>
              <a:t>e</a:t>
            </a:r>
            <a:r>
              <a:rPr sz="1400" spc="-70" dirty="0">
                <a:latin typeface="Arial"/>
                <a:cs typeface="Arial"/>
              </a:rPr>
              <a:t> </a:t>
            </a:r>
            <a:r>
              <a:rPr sz="1400" spc="-190" dirty="0">
                <a:latin typeface="Arial"/>
                <a:cs typeface="Arial"/>
              </a:rPr>
              <a:t>N</a:t>
            </a:r>
            <a:r>
              <a:rPr sz="1400" spc="-90" dirty="0">
                <a:latin typeface="Arial"/>
                <a:cs typeface="Arial"/>
              </a:rPr>
              <a:t>J  </a:t>
            </a:r>
            <a:r>
              <a:rPr sz="1400" spc="-190" dirty="0">
                <a:latin typeface="Arial"/>
                <a:cs typeface="Arial"/>
              </a:rPr>
              <a:t>D</a:t>
            </a:r>
            <a:r>
              <a:rPr sz="1400" spc="-145" dirty="0">
                <a:latin typeface="Arial"/>
                <a:cs typeface="Arial"/>
              </a:rPr>
              <a:t>ep</a:t>
            </a:r>
            <a:r>
              <a:rPr sz="1400" spc="-70" dirty="0">
                <a:latin typeface="Arial"/>
                <a:cs typeface="Arial"/>
              </a:rPr>
              <a:t>t.</a:t>
            </a:r>
            <a:r>
              <a:rPr sz="1400" spc="-75" dirty="0">
                <a:latin typeface="Arial"/>
                <a:cs typeface="Arial"/>
              </a:rPr>
              <a:t> </a:t>
            </a:r>
            <a:r>
              <a:rPr sz="1400" spc="-145" dirty="0">
                <a:latin typeface="Arial"/>
                <a:cs typeface="Arial"/>
              </a:rPr>
              <a:t>o</a:t>
            </a:r>
            <a:r>
              <a:rPr sz="1400" spc="-70" dirty="0">
                <a:latin typeface="Arial"/>
                <a:cs typeface="Arial"/>
              </a:rPr>
              <a:t>f</a:t>
            </a:r>
            <a:r>
              <a:rPr sz="1400" spc="-65" dirty="0">
                <a:latin typeface="Arial"/>
                <a:cs typeface="Arial"/>
              </a:rPr>
              <a:t> </a:t>
            </a:r>
            <a:r>
              <a:rPr sz="1400" spc="-170" dirty="0">
                <a:latin typeface="Arial"/>
                <a:cs typeface="Arial"/>
              </a:rPr>
              <a:t>S</a:t>
            </a:r>
            <a:r>
              <a:rPr sz="1400" spc="-70" dirty="0">
                <a:latin typeface="Arial"/>
                <a:cs typeface="Arial"/>
              </a:rPr>
              <a:t>t</a:t>
            </a:r>
            <a:r>
              <a:rPr sz="1400" spc="-145" dirty="0">
                <a:latin typeface="Arial"/>
                <a:cs typeface="Arial"/>
              </a:rPr>
              <a:t>a</a:t>
            </a:r>
            <a:r>
              <a:rPr sz="1400" spc="-105" dirty="0">
                <a:latin typeface="Arial"/>
                <a:cs typeface="Arial"/>
              </a:rPr>
              <a:t>te</a:t>
            </a:r>
            <a:endParaRPr sz="1400" dirty="0">
              <a:latin typeface="Arial"/>
              <a:cs typeface="Arial"/>
            </a:endParaRPr>
          </a:p>
        </p:txBody>
      </p:sp>
      <p:sp>
        <p:nvSpPr>
          <p:cNvPr id="21" name="object 21"/>
          <p:cNvSpPr txBox="1"/>
          <p:nvPr/>
        </p:nvSpPr>
        <p:spPr>
          <a:xfrm>
            <a:off x="2415539" y="5940552"/>
            <a:ext cx="1373505" cy="687705"/>
          </a:xfrm>
          <a:prstGeom prst="rect">
            <a:avLst/>
          </a:prstGeom>
          <a:solidFill>
            <a:srgbClr val="FFFF00"/>
          </a:solidFill>
          <a:ln w="15240">
            <a:solidFill>
              <a:srgbClr val="FFFFFF"/>
            </a:solidFill>
          </a:ln>
        </p:spPr>
        <p:txBody>
          <a:bodyPr vert="horz" wrap="square" lIns="0" tIns="6985" rIns="0" bIns="0" rtlCol="0">
            <a:spAutoFit/>
          </a:bodyPr>
          <a:lstStyle/>
          <a:p>
            <a:pPr marL="77470" marR="71120" indent="1270" algn="ctr">
              <a:lnSpc>
                <a:spcPct val="100699"/>
              </a:lnSpc>
              <a:spcBef>
                <a:spcPts val="55"/>
              </a:spcBef>
            </a:pPr>
            <a:r>
              <a:rPr sz="1400" spc="-155" dirty="0">
                <a:latin typeface="Arial"/>
                <a:cs typeface="Arial"/>
              </a:rPr>
              <a:t>F</a:t>
            </a:r>
            <a:r>
              <a:rPr sz="1400" spc="-145" dirty="0">
                <a:latin typeface="Arial"/>
                <a:cs typeface="Arial"/>
              </a:rPr>
              <a:t>o</a:t>
            </a:r>
            <a:r>
              <a:rPr sz="1400" spc="-85" dirty="0">
                <a:latin typeface="Arial"/>
                <a:cs typeface="Arial"/>
              </a:rPr>
              <a:t>r</a:t>
            </a:r>
            <a:r>
              <a:rPr sz="1400" spc="-210" dirty="0">
                <a:latin typeface="Arial"/>
                <a:cs typeface="Arial"/>
              </a:rPr>
              <a:t>m</a:t>
            </a:r>
            <a:r>
              <a:rPr sz="1400" spc="-105" dirty="0">
                <a:latin typeface="Arial"/>
                <a:cs typeface="Arial"/>
              </a:rPr>
              <a:t>ul</a:t>
            </a:r>
            <a:r>
              <a:rPr sz="1400" spc="-140" dirty="0">
                <a:latin typeface="Arial"/>
                <a:cs typeface="Arial"/>
              </a:rPr>
              <a:t>a</a:t>
            </a:r>
            <a:r>
              <a:rPr sz="1400" spc="-85" dirty="0">
                <a:latin typeface="Arial"/>
                <a:cs typeface="Arial"/>
              </a:rPr>
              <a:t> </a:t>
            </a:r>
            <a:r>
              <a:rPr sz="1400" spc="-155" dirty="0">
                <a:latin typeface="Arial"/>
                <a:cs typeface="Arial"/>
              </a:rPr>
              <a:t>F</a:t>
            </a:r>
            <a:r>
              <a:rPr sz="1400" spc="-125" dirty="0">
                <a:latin typeface="Arial"/>
                <a:cs typeface="Arial"/>
              </a:rPr>
              <a:t>unded  </a:t>
            </a:r>
            <a:r>
              <a:rPr sz="1400" spc="-5" dirty="0">
                <a:latin typeface="Palatino Linotype"/>
                <a:cs typeface="Palatino Linotype"/>
              </a:rPr>
              <a:t>Sub-prime</a:t>
            </a:r>
            <a:r>
              <a:rPr sz="1400" spc="-55" dirty="0">
                <a:latin typeface="Palatino Linotype"/>
                <a:cs typeface="Palatino Linotype"/>
              </a:rPr>
              <a:t> </a:t>
            </a:r>
            <a:r>
              <a:rPr sz="1400" dirty="0">
                <a:latin typeface="Palatino Linotype"/>
                <a:cs typeface="Palatino Linotype"/>
              </a:rPr>
              <a:t>sub- </a:t>
            </a:r>
            <a:r>
              <a:rPr sz="1400" spc="-335" dirty="0">
                <a:latin typeface="Palatino Linotype"/>
                <a:cs typeface="Palatino Linotype"/>
              </a:rPr>
              <a:t> </a:t>
            </a:r>
            <a:r>
              <a:rPr sz="1400" spc="-5" dirty="0">
                <a:latin typeface="Palatino Linotype"/>
                <a:cs typeface="Palatino Linotype"/>
              </a:rPr>
              <a:t>grantee</a:t>
            </a:r>
            <a:endParaRPr sz="1400" dirty="0">
              <a:latin typeface="Palatino Linotype"/>
              <a:cs typeface="Palatino Linotype"/>
            </a:endParaRPr>
          </a:p>
        </p:txBody>
      </p:sp>
      <p:sp>
        <p:nvSpPr>
          <p:cNvPr id="22" name="object 22"/>
          <p:cNvSpPr txBox="1"/>
          <p:nvPr/>
        </p:nvSpPr>
        <p:spPr>
          <a:xfrm>
            <a:off x="4076700" y="5940552"/>
            <a:ext cx="1371600" cy="651269"/>
          </a:xfrm>
          <a:prstGeom prst="rect">
            <a:avLst/>
          </a:prstGeom>
          <a:solidFill>
            <a:srgbClr val="F7CCCC"/>
          </a:solidFill>
          <a:ln w="15240">
            <a:solidFill>
              <a:srgbClr val="FFFFFF"/>
            </a:solidFill>
          </a:ln>
        </p:spPr>
        <p:txBody>
          <a:bodyPr vert="horz" wrap="square" lIns="0" tIns="24130" rIns="0" bIns="0" rtlCol="0">
            <a:spAutoFit/>
          </a:bodyPr>
          <a:lstStyle/>
          <a:p>
            <a:pPr marL="12700" marR="5080" algn="ctr">
              <a:lnSpc>
                <a:spcPct val="96800"/>
              </a:lnSpc>
              <a:spcBef>
                <a:spcPts val="190"/>
              </a:spcBef>
            </a:pPr>
            <a:r>
              <a:rPr sz="1400" spc="-190" dirty="0">
                <a:latin typeface="Arial"/>
                <a:cs typeface="Arial"/>
              </a:rPr>
              <a:t>N</a:t>
            </a:r>
            <a:r>
              <a:rPr sz="1400" spc="-145" dirty="0">
                <a:latin typeface="Arial"/>
                <a:cs typeface="Arial"/>
              </a:rPr>
              <a:t>a</a:t>
            </a:r>
            <a:r>
              <a:rPr sz="1400" spc="-70" dirty="0">
                <a:latin typeface="Arial"/>
                <a:cs typeface="Arial"/>
              </a:rPr>
              <a:t>t</a:t>
            </a:r>
            <a:r>
              <a:rPr sz="1400" spc="-125" dirty="0">
                <a:latin typeface="Arial"/>
                <a:cs typeface="Arial"/>
              </a:rPr>
              <a:t>iona</a:t>
            </a:r>
            <a:r>
              <a:rPr sz="1400" spc="-60" dirty="0">
                <a:latin typeface="Arial"/>
                <a:cs typeface="Arial"/>
              </a:rPr>
              <a:t>l </a:t>
            </a:r>
            <a:r>
              <a:rPr sz="1400" spc="-190" dirty="0">
                <a:latin typeface="Arial"/>
                <a:cs typeface="Arial"/>
              </a:rPr>
              <a:t>C</a:t>
            </a:r>
            <a:r>
              <a:rPr sz="1400" spc="-145" dirty="0">
                <a:latin typeface="Arial"/>
                <a:cs typeface="Arial"/>
              </a:rPr>
              <a:t>o</a:t>
            </a:r>
            <a:r>
              <a:rPr sz="1400" spc="-210" dirty="0">
                <a:latin typeface="Arial"/>
                <a:cs typeface="Arial"/>
              </a:rPr>
              <a:t>m</a:t>
            </a:r>
            <a:r>
              <a:rPr sz="1400" spc="-145" dirty="0">
                <a:latin typeface="Arial"/>
                <a:cs typeface="Arial"/>
              </a:rPr>
              <a:t>pe</a:t>
            </a:r>
            <a:r>
              <a:rPr sz="1400" spc="-70" dirty="0">
                <a:latin typeface="Arial"/>
                <a:cs typeface="Arial"/>
              </a:rPr>
              <a:t>t</a:t>
            </a:r>
            <a:r>
              <a:rPr sz="1400" spc="-65" dirty="0">
                <a:latin typeface="Arial"/>
                <a:cs typeface="Arial"/>
              </a:rPr>
              <a:t>i</a:t>
            </a:r>
            <a:r>
              <a:rPr sz="1400" spc="-70" dirty="0">
                <a:latin typeface="Arial"/>
                <a:cs typeface="Arial"/>
              </a:rPr>
              <a:t>t</a:t>
            </a:r>
            <a:r>
              <a:rPr sz="1400" spc="-65" dirty="0">
                <a:latin typeface="Arial"/>
                <a:cs typeface="Arial"/>
              </a:rPr>
              <a:t>i</a:t>
            </a:r>
            <a:r>
              <a:rPr sz="1400" spc="-125" dirty="0">
                <a:latin typeface="Arial"/>
                <a:cs typeface="Arial"/>
              </a:rPr>
              <a:t>v</a:t>
            </a:r>
            <a:r>
              <a:rPr sz="1400" spc="-95" dirty="0">
                <a:latin typeface="Arial"/>
                <a:cs typeface="Arial"/>
              </a:rPr>
              <a:t>e  </a:t>
            </a:r>
            <a:r>
              <a:rPr sz="1400" spc="-170" dirty="0">
                <a:latin typeface="Arial"/>
                <a:cs typeface="Arial"/>
              </a:rPr>
              <a:t>S</a:t>
            </a:r>
            <a:r>
              <a:rPr sz="1400" spc="-145" dirty="0">
                <a:latin typeface="Arial"/>
                <a:cs typeface="Arial"/>
              </a:rPr>
              <a:t>up</a:t>
            </a:r>
            <a:r>
              <a:rPr sz="1400" spc="-85" dirty="0">
                <a:latin typeface="Arial"/>
                <a:cs typeface="Arial"/>
              </a:rPr>
              <a:t>-</a:t>
            </a:r>
            <a:r>
              <a:rPr sz="1400" spc="-145" dirty="0">
                <a:latin typeface="Arial"/>
                <a:cs typeface="Arial"/>
              </a:rPr>
              <a:t>p</a:t>
            </a:r>
            <a:r>
              <a:rPr sz="1400" spc="-85" dirty="0">
                <a:latin typeface="Arial"/>
                <a:cs typeface="Arial"/>
              </a:rPr>
              <a:t>r</a:t>
            </a:r>
            <a:r>
              <a:rPr sz="1400" spc="-65" dirty="0">
                <a:latin typeface="Arial"/>
                <a:cs typeface="Arial"/>
              </a:rPr>
              <a:t>i</a:t>
            </a:r>
            <a:r>
              <a:rPr sz="1400" spc="-175" dirty="0">
                <a:latin typeface="Arial"/>
                <a:cs typeface="Arial"/>
              </a:rPr>
              <a:t>me</a:t>
            </a:r>
            <a:r>
              <a:rPr sz="1400" spc="-70" dirty="0">
                <a:latin typeface="Arial"/>
                <a:cs typeface="Arial"/>
              </a:rPr>
              <a:t> </a:t>
            </a:r>
            <a:r>
              <a:rPr sz="1400" spc="-125" dirty="0">
                <a:latin typeface="Arial"/>
                <a:cs typeface="Arial"/>
              </a:rPr>
              <a:t>s</a:t>
            </a:r>
            <a:r>
              <a:rPr sz="1400" spc="-145" dirty="0">
                <a:latin typeface="Arial"/>
                <a:cs typeface="Arial"/>
              </a:rPr>
              <a:t>ub</a:t>
            </a:r>
            <a:r>
              <a:rPr sz="1400" spc="-75" dirty="0">
                <a:latin typeface="Arial"/>
                <a:cs typeface="Arial"/>
              </a:rPr>
              <a:t>-  </a:t>
            </a:r>
            <a:r>
              <a:rPr sz="1400" spc="-125" dirty="0">
                <a:latin typeface="Arial"/>
                <a:cs typeface="Arial"/>
              </a:rPr>
              <a:t>grantees</a:t>
            </a:r>
            <a:endParaRPr sz="1400" dirty="0">
              <a:latin typeface="Arial"/>
              <a:cs typeface="Arial"/>
            </a:endParaRPr>
          </a:p>
        </p:txBody>
      </p:sp>
      <p:sp>
        <p:nvSpPr>
          <p:cNvPr id="23" name="object 23"/>
          <p:cNvSpPr txBox="1"/>
          <p:nvPr/>
        </p:nvSpPr>
        <p:spPr>
          <a:xfrm>
            <a:off x="4907279" y="4966715"/>
            <a:ext cx="1371600" cy="685800"/>
          </a:xfrm>
          <a:prstGeom prst="rect">
            <a:avLst/>
          </a:prstGeom>
          <a:solidFill>
            <a:srgbClr val="66CCFF"/>
          </a:solidFill>
        </p:spPr>
        <p:txBody>
          <a:bodyPr vert="horz" wrap="square" lIns="0" tIns="6350" rIns="0" bIns="0" rtlCol="0">
            <a:spAutoFit/>
          </a:bodyPr>
          <a:lstStyle/>
          <a:p>
            <a:pPr>
              <a:lnSpc>
                <a:spcPct val="100000"/>
              </a:lnSpc>
              <a:spcBef>
                <a:spcPts val="50"/>
              </a:spcBef>
            </a:pPr>
            <a:endParaRPr sz="1500" dirty="0">
              <a:latin typeface="Times New Roman"/>
              <a:cs typeface="Times New Roman"/>
            </a:endParaRPr>
          </a:p>
          <a:p>
            <a:pPr marL="205740">
              <a:lnSpc>
                <a:spcPct val="100000"/>
              </a:lnSpc>
            </a:pPr>
            <a:r>
              <a:rPr sz="1400" spc="-190" dirty="0">
                <a:latin typeface="Arial"/>
                <a:cs typeface="Arial"/>
              </a:rPr>
              <a:t>N</a:t>
            </a:r>
            <a:r>
              <a:rPr sz="1400" spc="-145" dirty="0">
                <a:latin typeface="Arial"/>
                <a:cs typeface="Arial"/>
              </a:rPr>
              <a:t>a</a:t>
            </a:r>
            <a:r>
              <a:rPr sz="1400" spc="-70" dirty="0">
                <a:latin typeface="Arial"/>
                <a:cs typeface="Arial"/>
              </a:rPr>
              <a:t>t</a:t>
            </a:r>
            <a:r>
              <a:rPr sz="1400" spc="-125" dirty="0">
                <a:latin typeface="Arial"/>
                <a:cs typeface="Arial"/>
              </a:rPr>
              <a:t>iona</a:t>
            </a:r>
            <a:r>
              <a:rPr sz="1400" spc="-60" dirty="0">
                <a:latin typeface="Arial"/>
                <a:cs typeface="Arial"/>
              </a:rPr>
              <a:t>l </a:t>
            </a:r>
            <a:r>
              <a:rPr sz="1400" spc="-190" dirty="0">
                <a:latin typeface="Arial"/>
                <a:cs typeface="Arial"/>
              </a:rPr>
              <a:t>D</a:t>
            </a:r>
            <a:r>
              <a:rPr sz="1400" spc="-65" dirty="0">
                <a:latin typeface="Arial"/>
                <a:cs typeface="Arial"/>
              </a:rPr>
              <a:t>i</a:t>
            </a:r>
            <a:r>
              <a:rPr sz="1400" spc="-85" dirty="0">
                <a:latin typeface="Arial"/>
                <a:cs typeface="Arial"/>
              </a:rPr>
              <a:t>r</a:t>
            </a:r>
            <a:r>
              <a:rPr sz="1400" spc="-145" dirty="0">
                <a:latin typeface="Arial"/>
                <a:cs typeface="Arial"/>
              </a:rPr>
              <a:t>e</a:t>
            </a:r>
            <a:r>
              <a:rPr sz="1400" spc="-125" dirty="0">
                <a:latin typeface="Arial"/>
                <a:cs typeface="Arial"/>
              </a:rPr>
              <a:t>c</a:t>
            </a:r>
            <a:r>
              <a:rPr sz="1400" spc="-70" dirty="0">
                <a:latin typeface="Arial"/>
                <a:cs typeface="Arial"/>
              </a:rPr>
              <a:t>t</a:t>
            </a:r>
            <a:endParaRPr sz="1400" dirty="0">
              <a:latin typeface="Arial"/>
              <a:cs typeface="Arial"/>
            </a:endParaRPr>
          </a:p>
        </p:txBody>
      </p:sp>
      <p:sp>
        <p:nvSpPr>
          <p:cNvPr id="24" name="object 24"/>
          <p:cNvSpPr txBox="1"/>
          <p:nvPr/>
        </p:nvSpPr>
        <p:spPr>
          <a:xfrm>
            <a:off x="5736335" y="3992879"/>
            <a:ext cx="1373505" cy="685800"/>
          </a:xfrm>
          <a:prstGeom prst="rect">
            <a:avLst/>
          </a:prstGeom>
          <a:solidFill>
            <a:srgbClr val="66CCFF"/>
          </a:solidFill>
          <a:ln w="15240">
            <a:solidFill>
              <a:srgbClr val="FFFFFF"/>
            </a:solidFill>
          </a:ln>
        </p:spPr>
        <p:txBody>
          <a:bodyPr vert="horz" wrap="square" lIns="0" tIns="5715" rIns="0" bIns="0" rtlCol="0">
            <a:spAutoFit/>
          </a:bodyPr>
          <a:lstStyle/>
          <a:p>
            <a:pPr>
              <a:lnSpc>
                <a:spcPct val="100000"/>
              </a:lnSpc>
              <a:spcBef>
                <a:spcPts val="45"/>
              </a:spcBef>
            </a:pPr>
            <a:endParaRPr sz="1500" dirty="0">
              <a:latin typeface="Times New Roman"/>
              <a:cs typeface="Times New Roman"/>
            </a:endParaRPr>
          </a:p>
          <a:p>
            <a:pPr marL="66675">
              <a:lnSpc>
                <a:spcPct val="100000"/>
              </a:lnSpc>
            </a:pPr>
            <a:r>
              <a:rPr sz="1400" spc="-140" dirty="0">
                <a:latin typeface="Arial"/>
                <a:cs typeface="Arial"/>
              </a:rPr>
              <a:t>AmeriCorps*VISTA</a:t>
            </a:r>
            <a:endParaRPr sz="1400" dirty="0">
              <a:latin typeface="Arial"/>
              <a:cs typeface="Arial"/>
            </a:endParaRPr>
          </a:p>
        </p:txBody>
      </p:sp>
      <p:sp>
        <p:nvSpPr>
          <p:cNvPr id="25" name="object 25"/>
          <p:cNvSpPr txBox="1"/>
          <p:nvPr/>
        </p:nvSpPr>
        <p:spPr>
          <a:xfrm>
            <a:off x="5736335" y="3017520"/>
            <a:ext cx="1373505" cy="687705"/>
          </a:xfrm>
          <a:prstGeom prst="rect">
            <a:avLst/>
          </a:prstGeom>
          <a:solidFill>
            <a:srgbClr val="66CCFF"/>
          </a:solidFill>
          <a:ln w="15240">
            <a:solidFill>
              <a:srgbClr val="FFFFFF"/>
            </a:solidFill>
          </a:ln>
        </p:spPr>
        <p:txBody>
          <a:bodyPr vert="horz" wrap="square" lIns="0" tIns="107950" rIns="0" bIns="0" rtlCol="0">
            <a:spAutoFit/>
          </a:bodyPr>
          <a:lstStyle/>
          <a:p>
            <a:pPr marL="397510" marR="189230" indent="-201295">
              <a:lnSpc>
                <a:spcPct val="103499"/>
              </a:lnSpc>
              <a:spcBef>
                <a:spcPts val="850"/>
              </a:spcBef>
            </a:pPr>
            <a:r>
              <a:rPr sz="1400" dirty="0">
                <a:latin typeface="Palatino Linotype"/>
                <a:cs typeface="Palatino Linotype"/>
              </a:rPr>
              <a:t>A</a:t>
            </a:r>
            <a:r>
              <a:rPr sz="1400" spc="-5" dirty="0">
                <a:latin typeface="Palatino Linotype"/>
                <a:cs typeface="Palatino Linotype"/>
              </a:rPr>
              <a:t>m</a:t>
            </a:r>
            <a:r>
              <a:rPr sz="1400" dirty="0">
                <a:latin typeface="Palatino Linotype"/>
                <a:cs typeface="Palatino Linotype"/>
              </a:rPr>
              <a:t>e</a:t>
            </a:r>
            <a:r>
              <a:rPr sz="1400" spc="-5" dirty="0">
                <a:latin typeface="Palatino Linotype"/>
                <a:cs typeface="Palatino Linotype"/>
              </a:rPr>
              <a:t>r</a:t>
            </a:r>
            <a:r>
              <a:rPr sz="1400" dirty="0">
                <a:latin typeface="Palatino Linotype"/>
                <a:cs typeface="Palatino Linotype"/>
              </a:rPr>
              <a:t>iCo</a:t>
            </a:r>
            <a:r>
              <a:rPr sz="1400" spc="-5" dirty="0">
                <a:latin typeface="Palatino Linotype"/>
                <a:cs typeface="Palatino Linotype"/>
              </a:rPr>
              <a:t>rp</a:t>
            </a:r>
            <a:r>
              <a:rPr sz="1400" dirty="0">
                <a:latin typeface="Palatino Linotype"/>
                <a:cs typeface="Palatino Linotype"/>
              </a:rPr>
              <a:t>s  </a:t>
            </a:r>
            <a:r>
              <a:rPr sz="1400" spc="-5" dirty="0">
                <a:latin typeface="Palatino Linotype"/>
                <a:cs typeface="Palatino Linotype"/>
              </a:rPr>
              <a:t>Seniors</a:t>
            </a:r>
            <a:endParaRPr sz="1400" dirty="0">
              <a:latin typeface="Palatino Linotype"/>
              <a:cs typeface="Palatino Linotype"/>
            </a:endParaRPr>
          </a:p>
        </p:txBody>
      </p:sp>
      <p:sp>
        <p:nvSpPr>
          <p:cNvPr id="26" name="object 26"/>
          <p:cNvSpPr/>
          <p:nvPr/>
        </p:nvSpPr>
        <p:spPr>
          <a:xfrm>
            <a:off x="4076700" y="2043683"/>
            <a:ext cx="1371600" cy="685800"/>
          </a:xfrm>
          <a:custGeom>
            <a:avLst/>
            <a:gdLst/>
            <a:ahLst/>
            <a:cxnLst/>
            <a:rect l="l" t="t" r="r" b="b"/>
            <a:pathLst>
              <a:path w="1371600" h="685800">
                <a:moveTo>
                  <a:pt x="1371600" y="0"/>
                </a:moveTo>
                <a:lnTo>
                  <a:pt x="0" y="0"/>
                </a:lnTo>
                <a:lnTo>
                  <a:pt x="0" y="685800"/>
                </a:lnTo>
                <a:lnTo>
                  <a:pt x="1371600" y="685800"/>
                </a:lnTo>
                <a:lnTo>
                  <a:pt x="1371600" y="0"/>
                </a:lnTo>
                <a:close/>
              </a:path>
            </a:pathLst>
          </a:custGeom>
          <a:solidFill>
            <a:srgbClr val="F7CCCC"/>
          </a:solidFill>
        </p:spPr>
        <p:txBody>
          <a:bodyPr wrap="square" lIns="0" tIns="0" rIns="0" bIns="0" rtlCol="0"/>
          <a:lstStyle/>
          <a:p>
            <a:endParaRPr dirty="0"/>
          </a:p>
        </p:txBody>
      </p:sp>
      <p:sp>
        <p:nvSpPr>
          <p:cNvPr id="27" name="object 27"/>
          <p:cNvSpPr txBox="1"/>
          <p:nvPr/>
        </p:nvSpPr>
        <p:spPr>
          <a:xfrm>
            <a:off x="4076700" y="2043683"/>
            <a:ext cx="1371600" cy="685800"/>
          </a:xfrm>
          <a:prstGeom prst="rect">
            <a:avLst/>
          </a:prstGeom>
          <a:ln w="15240">
            <a:solidFill>
              <a:srgbClr val="FFFFFF"/>
            </a:solidFill>
          </a:ln>
        </p:spPr>
        <p:txBody>
          <a:bodyPr vert="horz" wrap="square" lIns="0" tIns="6350" rIns="0" bIns="0" rtlCol="0">
            <a:spAutoFit/>
          </a:bodyPr>
          <a:lstStyle/>
          <a:p>
            <a:pPr>
              <a:lnSpc>
                <a:spcPct val="100000"/>
              </a:lnSpc>
              <a:spcBef>
                <a:spcPts val="50"/>
              </a:spcBef>
            </a:pPr>
            <a:endParaRPr sz="1500" dirty="0">
              <a:latin typeface="Times New Roman"/>
              <a:cs typeface="Times New Roman"/>
            </a:endParaRPr>
          </a:p>
          <a:p>
            <a:pPr marL="195580">
              <a:lnSpc>
                <a:spcPct val="100000"/>
              </a:lnSpc>
            </a:pPr>
            <a:r>
              <a:rPr sz="1400" dirty="0">
                <a:latin typeface="Palatino Linotype"/>
                <a:cs typeface="Palatino Linotype"/>
              </a:rPr>
              <a:t>AmeriCorps</a:t>
            </a:r>
          </a:p>
        </p:txBody>
      </p:sp>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9567" y="1412176"/>
            <a:ext cx="2423160" cy="265231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4200" y="77650"/>
            <a:ext cx="6435910" cy="4973204"/>
          </a:xfrm>
          <a:prstGeom prst="rect">
            <a:avLst/>
          </a:prstGeom>
        </p:spPr>
      </p:pic>
      <p:sp>
        <p:nvSpPr>
          <p:cNvPr id="4" name="Subtitle 2"/>
          <p:cNvSpPr txBox="1">
            <a:spLocks/>
          </p:cNvSpPr>
          <p:nvPr/>
        </p:nvSpPr>
        <p:spPr>
          <a:xfrm>
            <a:off x="2203913" y="907666"/>
            <a:ext cx="5244613" cy="362982"/>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600" b="1" dirty="0">
                <a:latin typeface="Segoe UI Semilight" panose="020B0402040204020203" pitchFamily="34" charset="0"/>
                <a:cs typeface="Segoe UI Semilight" panose="020B0402040204020203" pitchFamily="34" charset="0"/>
              </a:rPr>
              <a:t>Focus Areas Include:</a:t>
            </a:r>
          </a:p>
        </p:txBody>
      </p:sp>
      <p:pic>
        <p:nvPicPr>
          <p:cNvPr id="5" name="Picture 2" descr="S:\External Affairs\Bailes\_WORKING FOLDER\Task Force on National Service\icon\focusarea-disasterservice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3" y="2167373"/>
            <a:ext cx="250156" cy="250156"/>
          </a:xfrm>
          <a:prstGeom prst="rect">
            <a:avLst/>
          </a:prstGeom>
          <a:noFill/>
          <a:ln>
            <a:noFill/>
          </a:ln>
        </p:spPr>
      </p:pic>
      <p:sp>
        <p:nvSpPr>
          <p:cNvPr id="6" name="Rectangle 5"/>
          <p:cNvSpPr/>
          <p:nvPr/>
        </p:nvSpPr>
        <p:spPr>
          <a:xfrm>
            <a:off x="951670" y="2071280"/>
            <a:ext cx="1833579" cy="369332"/>
          </a:xfrm>
          <a:prstGeom prst="rect">
            <a:avLst/>
          </a:prstGeom>
        </p:spPr>
        <p:txBody>
          <a:bodyPr wrap="none">
            <a:spAutoFit/>
          </a:bodyPr>
          <a:lstStyle/>
          <a:p>
            <a:r>
              <a:rPr lang="en-US" b="1" dirty="0">
                <a:latin typeface="Segoe UI Semilight" panose="020B0402040204020203" pitchFamily="34" charset="0"/>
                <a:cs typeface="Segoe UI Semilight" panose="020B0402040204020203" pitchFamily="34" charset="0"/>
              </a:rPr>
              <a:t>Disaster Services</a:t>
            </a:r>
          </a:p>
        </p:txBody>
      </p:sp>
      <p:pic>
        <p:nvPicPr>
          <p:cNvPr id="7" name="Picture 3" descr="S:\External Affairs\Bailes\_WORKING FOLDER\Task Force on National Service\icon\focusarea-economi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256" y="2705379"/>
            <a:ext cx="250156" cy="250156"/>
          </a:xfrm>
          <a:prstGeom prst="rect">
            <a:avLst/>
          </a:prstGeom>
          <a:noFill/>
          <a:ln>
            <a:noFill/>
          </a:ln>
        </p:spPr>
      </p:pic>
      <p:pic>
        <p:nvPicPr>
          <p:cNvPr id="8" name="Picture 4" descr="S:\External Affairs\Bailes\_WORKING FOLDER\Task Force on National Service\icon\focusarea-educatio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3256" y="3371618"/>
            <a:ext cx="250156" cy="250156"/>
          </a:xfrm>
          <a:prstGeom prst="rect">
            <a:avLst/>
          </a:prstGeom>
          <a:noFill/>
          <a:ln>
            <a:noFill/>
          </a:ln>
        </p:spPr>
      </p:pic>
      <p:pic>
        <p:nvPicPr>
          <p:cNvPr id="9" name="Picture 5" descr="S:\External Affairs\Bailes\_WORKING FOLDER\Task Force on National Service\icon\focusarea-environment.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4076" y="3910197"/>
            <a:ext cx="250156" cy="250156"/>
          </a:xfrm>
          <a:prstGeom prst="rect">
            <a:avLst/>
          </a:prstGeom>
          <a:noFill/>
          <a:ln>
            <a:noFill/>
          </a:ln>
        </p:spPr>
      </p:pic>
      <p:pic>
        <p:nvPicPr>
          <p:cNvPr id="10" name="Picture 6" descr="S:\External Affairs\Bailes\_WORKING FOLDER\Task Force on National Service\icon\focusarea-healthyfuturesa.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3256" y="4442453"/>
            <a:ext cx="250156" cy="250156"/>
          </a:xfrm>
          <a:prstGeom prst="rect">
            <a:avLst/>
          </a:prstGeom>
          <a:noFill/>
          <a:ln>
            <a:noFill/>
          </a:ln>
        </p:spPr>
      </p:pic>
      <p:pic>
        <p:nvPicPr>
          <p:cNvPr id="11" name="Picture 7" descr="S:\External Affairs\Bailes\_WORKING FOLDER\Task Force on National Service\icon\focusarea-veteransa.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33256" y="5069010"/>
            <a:ext cx="250156" cy="250156"/>
          </a:xfrm>
          <a:prstGeom prst="rect">
            <a:avLst/>
          </a:prstGeom>
          <a:noFill/>
          <a:ln>
            <a:noFill/>
          </a:ln>
        </p:spPr>
      </p:pic>
      <p:sp>
        <p:nvSpPr>
          <p:cNvPr id="12" name="Rectangle 11"/>
          <p:cNvSpPr/>
          <p:nvPr/>
        </p:nvSpPr>
        <p:spPr>
          <a:xfrm>
            <a:off x="968883" y="2666375"/>
            <a:ext cx="2430730" cy="369332"/>
          </a:xfrm>
          <a:prstGeom prst="rect">
            <a:avLst/>
          </a:prstGeom>
        </p:spPr>
        <p:txBody>
          <a:bodyPr wrap="none">
            <a:spAutoFit/>
          </a:bodyPr>
          <a:lstStyle/>
          <a:p>
            <a:r>
              <a:rPr lang="en-US" b="1" dirty="0">
                <a:latin typeface="Segoe UI Semilight" panose="020B0402040204020203" pitchFamily="34" charset="0"/>
                <a:cs typeface="Segoe UI Semilight" panose="020B0402040204020203" pitchFamily="34" charset="0"/>
              </a:rPr>
              <a:t>Economic Opportunity</a:t>
            </a:r>
          </a:p>
        </p:txBody>
      </p:sp>
      <p:sp>
        <p:nvSpPr>
          <p:cNvPr id="13" name="Rectangle 12"/>
          <p:cNvSpPr/>
          <p:nvPr/>
        </p:nvSpPr>
        <p:spPr>
          <a:xfrm>
            <a:off x="968883" y="3298208"/>
            <a:ext cx="1164101" cy="369332"/>
          </a:xfrm>
          <a:prstGeom prst="rect">
            <a:avLst/>
          </a:prstGeom>
        </p:spPr>
        <p:txBody>
          <a:bodyPr wrap="none">
            <a:spAutoFit/>
          </a:bodyPr>
          <a:lstStyle/>
          <a:p>
            <a:r>
              <a:rPr lang="en-US" b="1" dirty="0">
                <a:latin typeface="Segoe UI Semilight" panose="020B0402040204020203" pitchFamily="34" charset="0"/>
                <a:cs typeface="Segoe UI Semilight" panose="020B0402040204020203" pitchFamily="34" charset="0"/>
              </a:rPr>
              <a:t>Education</a:t>
            </a:r>
          </a:p>
        </p:txBody>
      </p:sp>
      <p:sp>
        <p:nvSpPr>
          <p:cNvPr id="14" name="Rectangle 13"/>
          <p:cNvSpPr/>
          <p:nvPr/>
        </p:nvSpPr>
        <p:spPr>
          <a:xfrm>
            <a:off x="951669" y="3862149"/>
            <a:ext cx="2857642" cy="369332"/>
          </a:xfrm>
          <a:prstGeom prst="rect">
            <a:avLst/>
          </a:prstGeom>
        </p:spPr>
        <p:txBody>
          <a:bodyPr wrap="none">
            <a:spAutoFit/>
          </a:bodyPr>
          <a:lstStyle/>
          <a:p>
            <a:r>
              <a:rPr lang="en-US" b="1" dirty="0">
                <a:latin typeface="Segoe UI Semilight" panose="020B0402040204020203" pitchFamily="34" charset="0"/>
                <a:cs typeface="Segoe UI Semilight" panose="020B0402040204020203" pitchFamily="34" charset="0"/>
              </a:rPr>
              <a:t>Environmental Stewardship</a:t>
            </a:r>
          </a:p>
        </p:txBody>
      </p:sp>
      <p:sp>
        <p:nvSpPr>
          <p:cNvPr id="15" name="Rectangle 14"/>
          <p:cNvSpPr/>
          <p:nvPr/>
        </p:nvSpPr>
        <p:spPr>
          <a:xfrm>
            <a:off x="951669" y="4426090"/>
            <a:ext cx="1730154" cy="369332"/>
          </a:xfrm>
          <a:prstGeom prst="rect">
            <a:avLst/>
          </a:prstGeom>
        </p:spPr>
        <p:txBody>
          <a:bodyPr wrap="none">
            <a:spAutoFit/>
          </a:bodyPr>
          <a:lstStyle/>
          <a:p>
            <a:r>
              <a:rPr lang="en-US" b="1" dirty="0">
                <a:latin typeface="Segoe UI Semilight" panose="020B0402040204020203" pitchFamily="34" charset="0"/>
                <a:cs typeface="Segoe UI Semilight" panose="020B0402040204020203" pitchFamily="34" charset="0"/>
              </a:rPr>
              <a:t>Healthy Futures</a:t>
            </a:r>
          </a:p>
        </p:txBody>
      </p:sp>
      <p:sp>
        <p:nvSpPr>
          <p:cNvPr id="16" name="Rectangle 15"/>
          <p:cNvSpPr/>
          <p:nvPr/>
        </p:nvSpPr>
        <p:spPr>
          <a:xfrm>
            <a:off x="951669" y="5020962"/>
            <a:ext cx="3121688" cy="369332"/>
          </a:xfrm>
          <a:prstGeom prst="rect">
            <a:avLst/>
          </a:prstGeom>
        </p:spPr>
        <p:txBody>
          <a:bodyPr wrap="none">
            <a:spAutoFit/>
          </a:bodyPr>
          <a:lstStyle/>
          <a:p>
            <a:r>
              <a:rPr lang="en-US" b="1" dirty="0">
                <a:latin typeface="Segoe UI Semilight" panose="020B0402040204020203" pitchFamily="34" charset="0"/>
                <a:cs typeface="Segoe UI Semilight" panose="020B0402040204020203" pitchFamily="34" charset="0"/>
              </a:rPr>
              <a:t>Veterans and Military Families</a:t>
            </a:r>
          </a:p>
        </p:txBody>
      </p:sp>
    </p:spTree>
    <p:extLst>
      <p:ext uri="{BB962C8B-B14F-4D97-AF65-F5344CB8AC3E}">
        <p14:creationId xmlns:p14="http://schemas.microsoft.com/office/powerpoint/2010/main" val="2118470237"/>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156754C80DB0E42AFD28E6D2F00C9F8" ma:contentTypeVersion="8" ma:contentTypeDescription="Create a new document." ma:contentTypeScope="" ma:versionID="644fa71d26bf10e2d2464f8115e50338">
  <xsd:schema xmlns:xsd="http://www.w3.org/2001/XMLSchema" xmlns:xs="http://www.w3.org/2001/XMLSchema" xmlns:p="http://schemas.microsoft.com/office/2006/metadata/properties" xmlns:ns3="5fc2c4dc-e240-403f-bafc-ccfdc66f7669" targetNamespace="http://schemas.microsoft.com/office/2006/metadata/properties" ma:root="true" ma:fieldsID="30dc12b7687dd3cf4c4a6a187f2e67ad" ns3:_="">
    <xsd:import namespace="5fc2c4dc-e240-403f-bafc-ccfdc66f766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LengthInSeconds"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c2c4dc-e240-403f-bafc-ccfdc66f76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9AAFCCE-9F1B-4160-9F07-0270253BAFD0}">
  <ds:schemaRefs>
    <ds:schemaRef ds:uri="http://schemas.microsoft.com/sharepoint/v3/contenttype/forms"/>
  </ds:schemaRefs>
</ds:datastoreItem>
</file>

<file path=customXml/itemProps2.xml><?xml version="1.0" encoding="utf-8"?>
<ds:datastoreItem xmlns:ds="http://schemas.openxmlformats.org/officeDocument/2006/customXml" ds:itemID="{A10CB937-1CC9-4CD9-B015-810381B1E6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fc2c4dc-e240-403f-bafc-ccfdc66f76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2746711-6D7F-4ED4-BA48-60D9B469DC50}">
  <ds:schemaRefs>
    <ds:schemaRef ds:uri="http://purl.org/dc/terms/"/>
    <ds:schemaRef ds:uri="5fc2c4dc-e240-403f-bafc-ccfdc66f7669"/>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Retrospect</Template>
  <TotalTime>12187</TotalTime>
  <Words>5699</Words>
  <Application>Microsoft Office PowerPoint</Application>
  <PresentationFormat>On-screen Show (4:3)</PresentationFormat>
  <Paragraphs>571</Paragraphs>
  <Slides>72</Slides>
  <Notes>37</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72</vt:i4>
      </vt:variant>
    </vt:vector>
  </HeadingPairs>
  <TitlesOfParts>
    <vt:vector size="89" baseType="lpstr">
      <vt:lpstr>Arial</vt:lpstr>
      <vt:lpstr>Calibri</vt:lpstr>
      <vt:lpstr>Calibri Light</vt:lpstr>
      <vt:lpstr>Cambria</vt:lpstr>
      <vt:lpstr>Cooper Black</vt:lpstr>
      <vt:lpstr>Corbel</vt:lpstr>
      <vt:lpstr>Courier New</vt:lpstr>
      <vt:lpstr>Palatino Linotype</vt:lpstr>
      <vt:lpstr>Roboto</vt:lpstr>
      <vt:lpstr>Segoe UI Light</vt:lpstr>
      <vt:lpstr>Segoe UI Semibold</vt:lpstr>
      <vt:lpstr>Segoe UI Semilight</vt:lpstr>
      <vt:lpstr>Tahoma</vt:lpstr>
      <vt:lpstr>Times New Roman</vt:lpstr>
      <vt:lpstr>Verdana</vt:lpstr>
      <vt:lpstr>Wingdings</vt:lpstr>
      <vt:lpstr>Retrospect</vt:lpstr>
      <vt:lpstr>PowerPoint Presentation</vt:lpstr>
      <vt:lpstr>  NOFO  T/A Session Agenda</vt:lpstr>
      <vt:lpstr>Part 1</vt:lpstr>
      <vt:lpstr>PowerPoint Presentation</vt:lpstr>
      <vt:lpstr>What is AmeriCorps?</vt:lpstr>
      <vt:lpstr>AmeriCorps IS</vt:lpstr>
      <vt:lpstr>PowerPoint Presentation</vt:lpstr>
      <vt:lpstr>National Service: The Funding Tree </vt:lpstr>
      <vt:lpstr>PowerPoint Presentation</vt:lpstr>
      <vt:lpstr>What did NJ AmeriCorps Members  accomplish last year? A glimpse…</vt:lpstr>
      <vt:lpstr>PowerPoint Presentation</vt:lpstr>
      <vt:lpstr>PowerPoint Presentation</vt:lpstr>
      <vt:lpstr>Terms of Service</vt:lpstr>
      <vt:lpstr>PowerPoint Presentation</vt:lpstr>
      <vt:lpstr>Education Award Transfer</vt:lpstr>
      <vt:lpstr>PowerPoint Presentation</vt:lpstr>
      <vt:lpstr>PowerPoint Presentation</vt:lpstr>
      <vt:lpstr>PowerPoint Presentation</vt:lpstr>
      <vt:lpstr>PowerPoint Presentation</vt:lpstr>
      <vt:lpstr>Nonduplication and  Nondisplacement</vt:lpstr>
      <vt:lpstr>AmeriCorps members  are NOT...</vt:lpstr>
      <vt:lpstr>Supervision of AmeriCorps Members</vt:lpstr>
      <vt:lpstr>Questions on What is AmeriCorps?</vt:lpstr>
      <vt:lpstr>Part 2</vt:lpstr>
      <vt:lpstr>PowerPoint Presentation</vt:lpstr>
      <vt:lpstr>PowerPoint Presentation</vt:lpstr>
      <vt:lpstr>NOFO Sections</vt:lpstr>
      <vt:lpstr>NOFO Application Focus Areas for  Performance Measures</vt:lpstr>
      <vt:lpstr>Economic Opportunity</vt:lpstr>
      <vt:lpstr>Education</vt:lpstr>
      <vt:lpstr>Healthy Futures</vt:lpstr>
      <vt:lpstr>Veterans and Military Families</vt:lpstr>
      <vt:lpstr>Disaster Services</vt:lpstr>
      <vt:lpstr>Environmental Stewardship</vt:lpstr>
      <vt:lpstr>PowerPoint Presentation</vt:lpstr>
      <vt:lpstr>PowerPoint Presentation</vt:lpstr>
      <vt:lpstr>Funding priorities (cont.)</vt:lpstr>
      <vt:lpstr>Performance Measures</vt:lpstr>
      <vt:lpstr>PowerPoint Presentation</vt:lpstr>
      <vt:lpstr>PowerPoint Presentation</vt:lpstr>
      <vt:lpstr>PowerPoint Presentation</vt:lpstr>
      <vt:lpstr>Page Limitations</vt:lpstr>
      <vt:lpstr>PowerPoint Presentation</vt:lpstr>
      <vt:lpstr>Notice of Intent To Apply</vt:lpstr>
      <vt:lpstr>PowerPoint Presentation</vt:lpstr>
      <vt:lpstr>PowerPoint Presentation</vt:lpstr>
      <vt:lpstr>Additional Documents</vt:lpstr>
      <vt:lpstr>PowerPoint Presentation</vt:lpstr>
      <vt:lpstr>PART 3 Selection Criteria</vt:lpstr>
      <vt:lpstr>Review Criteria (see Section II of NOFO)</vt:lpstr>
      <vt:lpstr>Review Criteria (cont.) B. Program Design (50%)</vt:lpstr>
      <vt:lpstr>Theory of Change and Logic Model (TOC) ( 24 points)</vt:lpstr>
      <vt:lpstr>Theory of Change and Logic Model (TOC) ( 24 points) cont’d.</vt:lpstr>
      <vt:lpstr>PowerPoint Presentation</vt:lpstr>
      <vt:lpstr>PowerPoint Presentation</vt:lpstr>
      <vt:lpstr>Evidence Tier (12 points)</vt:lpstr>
      <vt:lpstr>Evidence Tier (12 points) cont’d</vt:lpstr>
      <vt:lpstr>Evidence Quality ( 8 points)</vt:lpstr>
      <vt:lpstr>Opportunities to develop as leaders.  Gaining skills valued by future employers   The program has a well-defined plan to recruit AmeriCorps members from the geographic or demographic communities in which the programs operate.   Inclusive service culture where different backgrounds, talents, and capabilities are welcomed and leveraged for learning and effective service delivery.  The applicant’s organization and/or program has a diversity, equity, and inclusion council that seeks to diversity its staff and board and create a supportive and safe environment as well ensure that its programming is culturally and community appropriate.  </vt:lpstr>
      <vt:lpstr>Organizational Capability (25 points)</vt:lpstr>
      <vt:lpstr>Organizational Capability (25 points)</vt:lpstr>
      <vt:lpstr>Organizational Capability (25 points)</vt:lpstr>
      <vt:lpstr>E. Evaluation Summary or Plan (Required for  recompeting grantees – 0 points)</vt:lpstr>
      <vt:lpstr>Important to your Budget What is a Cost Per MSY?</vt:lpstr>
      <vt:lpstr>Terms of Service and Living Allowance</vt:lpstr>
      <vt:lpstr>Important to your Budget   Match Requirements  Minimum Overall Share </vt:lpstr>
      <vt:lpstr>Important to your Budget  Budgeting Administration</vt:lpstr>
      <vt:lpstr>SUBMITTING  YOUR APPLICATION  IN  EGRANTS</vt:lpstr>
      <vt:lpstr>Program Manager Trainings  and Meetings</vt:lpstr>
      <vt:lpstr>Statewide Corps Member Trainings  and Events</vt:lpstr>
      <vt:lpstr>Additional Application  Resources</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Ivette Ramos</dc:creator>
  <cp:lastModifiedBy>Flythe, Lisa [DOS]</cp:lastModifiedBy>
  <cp:revision>141</cp:revision>
  <dcterms:created xsi:type="dcterms:W3CDTF">2021-02-19T18:14:24Z</dcterms:created>
  <dcterms:modified xsi:type="dcterms:W3CDTF">2021-09-30T16:24:01Z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2020-10-02T00:00:00Z</vt:filetime>
  </property>
  <property fmtid="{D5CDD505-2E9C-101B-9397-08002B2CF9AE}" pid="3" name="Creator">
    <vt:lpwstr>Acrobat PDFMaker 20 for PowerPoint</vt:lpwstr>
  </property>
  <property fmtid="{D5CDD505-2E9C-101B-9397-08002B2CF9AE}" pid="4" name="LastSaved">
    <vt:filetime>2021-02-19T00:00:00Z</vt:filetime>
  </property>
  <property fmtid="{D5CDD505-2E9C-101B-9397-08002B2CF9AE}" pid="5" name="ContentTypeId">
    <vt:lpwstr>0x0101002156754C80DB0E42AFD28E6D2F00C9F8</vt:lpwstr>
  </property>
</Properties>
</file>