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1" r:id="rId3"/>
    <p:sldId id="307" r:id="rId4"/>
    <p:sldId id="288" r:id="rId5"/>
    <p:sldId id="302" r:id="rId6"/>
    <p:sldId id="309" r:id="rId7"/>
    <p:sldId id="304" r:id="rId8"/>
    <p:sldId id="300" r:id="rId9"/>
    <p:sldId id="308" r:id="rId10"/>
    <p:sldId id="305" r:id="rId11"/>
    <p:sldId id="306" r:id="rId12"/>
    <p:sldId id="298" r:id="rId13"/>
    <p:sldId id="2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12B9-C918-4D8E-BF8A-41BA714F8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4C63A2-EB89-45C5-A523-7117975FC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C929A4-D0C2-4D4C-A4BC-508638A98AC3}"/>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BFF7B097-AC41-49AC-80C3-5949BF28A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7F07E-A155-4233-96A7-D938CF104380}"/>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146537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CABE7-F183-4A65-B787-8F18AAC83E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1EB105-622E-4D85-B46F-43420C8B18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0BA9D-3BBF-4FDD-B63D-57E8F4E5FAD6}"/>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E1AEBAAF-CE2E-46FE-8B39-DC607AF03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30E38-0A2A-4A53-94D2-BC67A7DE87F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16968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A6714-0796-4F3B-8F38-2013A95083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B0AE59-9501-4B39-82AC-1F03776DAD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AD607-42A9-4D84-8428-C7F5E3C79DC8}"/>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C7F31BFE-8AD0-4362-85C4-AE53289BC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29B02-B3A7-4388-833E-A90F515F3AD2}"/>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657343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206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E21B6A8-0CC0-ED4B-9561-0E7132458E06}"/>
              </a:ext>
            </a:extLst>
          </p:cNvPr>
          <p:cNvSpPr/>
          <p:nvPr userDrawn="1"/>
        </p:nvSpPr>
        <p:spPr>
          <a:xfrm>
            <a:off x="123288" y="133350"/>
            <a:ext cx="11945426" cy="65913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86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ew section slide">
    <p:bg>
      <p:bgPr>
        <a:solidFill>
          <a:srgbClr val="004D9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37E8F46-BCAD-1842-9782-B4588B877635}"/>
              </a:ext>
            </a:extLst>
          </p:cNvPr>
          <p:cNvSpPr/>
          <p:nvPr userDrawn="1"/>
        </p:nvSpPr>
        <p:spPr>
          <a:xfrm>
            <a:off x="123288" y="133350"/>
            <a:ext cx="11945426" cy="65913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0A2B4C3-AFF5-C648-B632-70A79793EB19}"/>
              </a:ext>
            </a:extLst>
          </p:cNvPr>
          <p:cNvSpPr/>
          <p:nvPr userDrawn="1"/>
        </p:nvSpPr>
        <p:spPr>
          <a:xfrm>
            <a:off x="6883005" y="-4517756"/>
            <a:ext cx="759417" cy="705173"/>
          </a:xfrm>
          <a:prstGeom prst="rect">
            <a:avLst/>
          </a:prstGeom>
          <a:solidFill>
            <a:srgbClr val="024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10;&#10;Description automatically generated">
            <a:extLst>
              <a:ext uri="{FF2B5EF4-FFF2-40B4-BE49-F238E27FC236}">
                <a16:creationId xmlns:a16="http://schemas.microsoft.com/office/drawing/2014/main" id="{80B6F312-2667-0343-B4FA-3358DD4F3FA6}"/>
              </a:ext>
            </a:extLst>
          </p:cNvPr>
          <p:cNvPicPr>
            <a:picLocks noChangeAspect="1"/>
          </p:cNvPicPr>
          <p:nvPr userDrawn="1"/>
        </p:nvPicPr>
        <p:blipFill>
          <a:blip r:embed="rId2"/>
          <a:stretch>
            <a:fillRect/>
          </a:stretch>
        </p:blipFill>
        <p:spPr>
          <a:xfrm>
            <a:off x="467416" y="337163"/>
            <a:ext cx="1185578" cy="1185578"/>
          </a:xfrm>
          <a:prstGeom prst="rect">
            <a:avLst/>
          </a:prstGeom>
        </p:spPr>
      </p:pic>
      <p:sp>
        <p:nvSpPr>
          <p:cNvPr id="10" name="TextBox 9">
            <a:extLst>
              <a:ext uri="{FF2B5EF4-FFF2-40B4-BE49-F238E27FC236}">
                <a16:creationId xmlns:a16="http://schemas.microsoft.com/office/drawing/2014/main" id="{76F80EF9-B7E3-E645-A937-EEDB533FA1BC}"/>
              </a:ext>
            </a:extLst>
          </p:cNvPr>
          <p:cNvSpPr txBox="1"/>
          <p:nvPr userDrawn="1"/>
        </p:nvSpPr>
        <p:spPr>
          <a:xfrm>
            <a:off x="7448158" y="6256765"/>
            <a:ext cx="4603934" cy="338554"/>
          </a:xfrm>
          <a:prstGeom prst="rect">
            <a:avLst/>
          </a:prstGeom>
          <a:noFill/>
          <a:ln>
            <a:noFill/>
          </a:ln>
        </p:spPr>
        <p:txBody>
          <a:bodyPr wrap="square" rtlCol="0">
            <a:spAutoFit/>
          </a:bodyPr>
          <a:lstStyle/>
          <a:p>
            <a:pPr algn="ctr"/>
            <a:r>
              <a:rPr lang="en-US" sz="1600" b="1" i="0">
                <a:solidFill>
                  <a:schemeClr val="bg1"/>
                </a:solidFill>
                <a:latin typeface="Helvetica" pitchFamily="2" charset="0"/>
              </a:rPr>
              <a:t>SUNY</a:t>
            </a:r>
            <a:r>
              <a:rPr lang="en-US" sz="1600" b="0" i="0">
                <a:solidFill>
                  <a:schemeClr val="bg1"/>
                </a:solidFill>
                <a:latin typeface="Helvetica" pitchFamily="2" charset="0"/>
              </a:rPr>
              <a:t> </a:t>
            </a:r>
            <a:r>
              <a:rPr lang="en-US" sz="1600" b="0" i="0">
                <a:solidFill>
                  <a:schemeClr val="bg1"/>
                </a:solidFill>
                <a:latin typeface="Helvetica Light" panose="020B0403020202020204" pitchFamily="34" charset="0"/>
              </a:rPr>
              <a:t>THE STATE UNIVERSITY OF NEW YORK</a:t>
            </a:r>
          </a:p>
        </p:txBody>
      </p:sp>
    </p:spTree>
    <p:extLst>
      <p:ext uri="{BB962C8B-B14F-4D97-AF65-F5344CB8AC3E}">
        <p14:creationId xmlns:p14="http://schemas.microsoft.com/office/powerpoint/2010/main" val="2010517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Quote slide">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CB1463-3401-6E49-B2AE-7F94951D05AD}"/>
              </a:ext>
            </a:extLst>
          </p:cNvPr>
          <p:cNvPicPr>
            <a:picLocks noChangeAspect="1"/>
          </p:cNvPicPr>
          <p:nvPr userDrawn="1"/>
        </p:nvPicPr>
        <p:blipFill>
          <a:blip r:embed="rId2"/>
          <a:stretch>
            <a:fillRect/>
          </a:stretch>
        </p:blipFill>
        <p:spPr>
          <a:xfrm>
            <a:off x="467416" y="337163"/>
            <a:ext cx="1185578" cy="1185578"/>
          </a:xfrm>
          <a:prstGeom prst="rect">
            <a:avLst/>
          </a:prstGeom>
        </p:spPr>
      </p:pic>
      <p:sp>
        <p:nvSpPr>
          <p:cNvPr id="9" name="Rectangle 8">
            <a:extLst>
              <a:ext uri="{FF2B5EF4-FFF2-40B4-BE49-F238E27FC236}">
                <a16:creationId xmlns:a16="http://schemas.microsoft.com/office/drawing/2014/main" id="{DAD63C6F-7C73-864A-8473-63707ADADFCB}"/>
              </a:ext>
            </a:extLst>
          </p:cNvPr>
          <p:cNvSpPr/>
          <p:nvPr userDrawn="1"/>
        </p:nvSpPr>
        <p:spPr>
          <a:xfrm>
            <a:off x="123288" y="133350"/>
            <a:ext cx="11945426" cy="65913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1437328-6064-F34B-99FA-0DF85E63AAB4}"/>
              </a:ext>
            </a:extLst>
          </p:cNvPr>
          <p:cNvSpPr txBox="1"/>
          <p:nvPr userDrawn="1"/>
        </p:nvSpPr>
        <p:spPr>
          <a:xfrm>
            <a:off x="7448158" y="6256765"/>
            <a:ext cx="4603934" cy="338554"/>
          </a:xfrm>
          <a:prstGeom prst="rect">
            <a:avLst/>
          </a:prstGeom>
          <a:noFill/>
          <a:ln>
            <a:noFill/>
          </a:ln>
        </p:spPr>
        <p:txBody>
          <a:bodyPr wrap="square" rtlCol="0">
            <a:spAutoFit/>
          </a:bodyPr>
          <a:lstStyle/>
          <a:p>
            <a:pPr algn="ctr"/>
            <a:r>
              <a:rPr lang="en-US" sz="1600" b="1" i="0">
                <a:solidFill>
                  <a:srgbClr val="002060"/>
                </a:solidFill>
                <a:latin typeface="Helvetica" pitchFamily="2" charset="0"/>
              </a:rPr>
              <a:t>SUNY</a:t>
            </a:r>
            <a:r>
              <a:rPr lang="en-US" sz="1600" b="0" i="0">
                <a:solidFill>
                  <a:srgbClr val="002060"/>
                </a:solidFill>
                <a:latin typeface="Helvetica" pitchFamily="2" charset="0"/>
              </a:rPr>
              <a:t> </a:t>
            </a:r>
            <a:r>
              <a:rPr lang="en-US" sz="1600" b="0" i="0">
                <a:solidFill>
                  <a:srgbClr val="002060"/>
                </a:solidFill>
                <a:latin typeface="Helvetica Light" panose="020B0403020202020204" pitchFamily="34" charset="0"/>
              </a:rPr>
              <a:t>THE STATE UNIVERSITY OF NEW YORK</a:t>
            </a:r>
          </a:p>
        </p:txBody>
      </p:sp>
    </p:spTree>
    <p:extLst>
      <p:ext uri="{BB962C8B-B14F-4D97-AF65-F5344CB8AC3E}">
        <p14:creationId xmlns:p14="http://schemas.microsoft.com/office/powerpoint/2010/main" val="412406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F1C6-8C59-4014-A70E-E70846CF63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CD5304-C769-41DE-9A8F-909CDB423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5D02C-D6AF-417E-8F4C-25820977399E}"/>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3030D72C-04A3-41D2-A37D-6B9BF9139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6D0EB-A0EA-4C45-9FD5-D63EBAC0937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43673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53BD-40A9-41CA-B6B8-B01C0008B9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39F388-31F8-49EA-9C36-2C084AC56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F48139-D068-4D4B-B8E7-2099A8103CB9}"/>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B65A7102-5CAD-4F35-98B7-E37C6A2D1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73333-78AF-491D-A147-0061D28628F0}"/>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77640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33EE-AEF6-4AD7-881D-DEBBADCF3B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CF2C02-D8CB-4913-AFCC-0BF015243B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D8F8F-0AEB-45B3-928C-7F283F72A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311922-B6C7-438D-BBFF-6DBF59E7E5A6}"/>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6" name="Footer Placeholder 5">
            <a:extLst>
              <a:ext uri="{FF2B5EF4-FFF2-40B4-BE49-F238E27FC236}">
                <a16:creationId xmlns:a16="http://schemas.microsoft.com/office/drawing/2014/main" id="{748343E2-1671-4D18-B3AE-D9060B606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E9C52-8774-4600-8000-66DB2EB8EDF3}"/>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55184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595C-CD1F-49E4-8669-D467AC1A01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335C96-6E4E-4C79-9B4C-0151655F5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2DFA3F-8E5B-4BDA-B395-ACA7E4912B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AEC0C0-F4B0-48AF-BC8A-64C030636D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FD82A-4535-4F39-8B7C-B31B04B8F9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7722D0-3570-4AE4-A04F-8A77E01149AB}"/>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8" name="Footer Placeholder 7">
            <a:extLst>
              <a:ext uri="{FF2B5EF4-FFF2-40B4-BE49-F238E27FC236}">
                <a16:creationId xmlns:a16="http://schemas.microsoft.com/office/drawing/2014/main" id="{56D07062-DCA9-43AC-BCF7-2DC071384A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1C39D-BA72-40A6-A6DA-BD6DA4ECD18A}"/>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57373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FA67-2388-4736-A32B-538F2ADCEB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16167D-B9B5-4AED-8818-AB722996CD8F}"/>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4" name="Footer Placeholder 3">
            <a:extLst>
              <a:ext uri="{FF2B5EF4-FFF2-40B4-BE49-F238E27FC236}">
                <a16:creationId xmlns:a16="http://schemas.microsoft.com/office/drawing/2014/main" id="{DF727B78-8C4F-4251-9AED-A3C3EC2D16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5A30E-DCCD-4EC0-9137-F3DCFEFCCA07}"/>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29041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990C6-00C4-473C-9945-C3094C72C4AE}"/>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3" name="Footer Placeholder 2">
            <a:extLst>
              <a:ext uri="{FF2B5EF4-FFF2-40B4-BE49-F238E27FC236}">
                <a16:creationId xmlns:a16="http://schemas.microsoft.com/office/drawing/2014/main" id="{1A0111C7-DA55-447C-9BE9-38AF353681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45B06-6644-4F41-BEEB-0924D06F17CC}"/>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03860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AC61-D807-4451-81C2-48680C84A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C2D5B5-95D2-49CB-8A62-6057E76F3D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32ADC-E44F-48C9-8FD6-1C785B54E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26C78-23AE-45C8-84BE-47D86BA1B163}"/>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6" name="Footer Placeholder 5">
            <a:extLst>
              <a:ext uri="{FF2B5EF4-FFF2-40B4-BE49-F238E27FC236}">
                <a16:creationId xmlns:a16="http://schemas.microsoft.com/office/drawing/2014/main" id="{AEE5BE11-655F-4C07-84E9-6C4E20125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7314C-05FB-4706-A0C0-E0F7EE1023B5}"/>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62776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6ABD-43BB-46DC-9A25-1B802F18F9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4EC7FB-0880-4E62-8E29-A2A2390E5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C527A5-0987-41F8-8CD6-77192352E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BEAC1-915D-452A-AD61-62049C05F024}"/>
              </a:ext>
            </a:extLst>
          </p:cNvPr>
          <p:cNvSpPr>
            <a:spLocks noGrp="1"/>
          </p:cNvSpPr>
          <p:nvPr>
            <p:ph type="dt" sz="half" idx="10"/>
          </p:nvPr>
        </p:nvSpPr>
        <p:spPr/>
        <p:txBody>
          <a:bodyPr/>
          <a:lstStyle/>
          <a:p>
            <a:fld id="{C5C9B991-76C1-41D1-9193-C74B6C8FA8F2}" type="datetimeFigureOut">
              <a:rPr lang="en-US" smtClean="0"/>
              <a:t>5/4/2022</a:t>
            </a:fld>
            <a:endParaRPr lang="en-US"/>
          </a:p>
        </p:txBody>
      </p:sp>
      <p:sp>
        <p:nvSpPr>
          <p:cNvPr id="6" name="Footer Placeholder 5">
            <a:extLst>
              <a:ext uri="{FF2B5EF4-FFF2-40B4-BE49-F238E27FC236}">
                <a16:creationId xmlns:a16="http://schemas.microsoft.com/office/drawing/2014/main" id="{F6FB414D-A84C-4E92-8BE2-0EAA29E97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1FE04-4310-41D8-8297-B756F667661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1298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538A0-13CB-4A87-A6C2-B933D460C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D5E026-82BB-420E-8557-B28B08AABC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3E453-13E4-4836-9538-93C568A9F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9B991-76C1-41D1-9193-C74B6C8FA8F2}" type="datetimeFigureOut">
              <a:rPr lang="en-US" smtClean="0"/>
              <a:t>5/4/2022</a:t>
            </a:fld>
            <a:endParaRPr lang="en-US"/>
          </a:p>
        </p:txBody>
      </p:sp>
      <p:sp>
        <p:nvSpPr>
          <p:cNvPr id="5" name="Footer Placeholder 4">
            <a:extLst>
              <a:ext uri="{FF2B5EF4-FFF2-40B4-BE49-F238E27FC236}">
                <a16:creationId xmlns:a16="http://schemas.microsoft.com/office/drawing/2014/main" id="{CAD67419-89E7-418A-BD67-DC8C8CEA1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73F225-F49F-41CA-9811-B8C55F56F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87677-EC6F-4316-8CCF-3F8ABA33B4AF}" type="slidenum">
              <a:rPr lang="en-US" smtClean="0"/>
              <a:t>‹#›</a:t>
            </a:fld>
            <a:endParaRPr lang="en-US"/>
          </a:p>
        </p:txBody>
      </p:sp>
    </p:spTree>
    <p:extLst>
      <p:ext uri="{BB962C8B-B14F-4D97-AF65-F5344CB8AC3E}">
        <p14:creationId xmlns:p14="http://schemas.microsoft.com/office/powerpoint/2010/main" val="262886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lcny.libwizard.com/f/IEC" TargetMode="External"/><Relationship Id="rId2" Type="http://schemas.openxmlformats.org/officeDocument/2006/relationships/hyperlink" Target="https://slcny.libguides.com/c.php?g=1092166&amp;p=8305911"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ideas.exlibrisgroup.com/forums/308173-alma/suggestions/30954355-automatically-populate-date-and-end-time-in-bookin" TargetMode="External"/><Relationship Id="rId2" Type="http://schemas.openxmlformats.org/officeDocument/2006/relationships/hyperlink" Target="https://ideas.exlibrisgroup.com/forums/308176-primo/suggestions/32631976-embargoed-resources-displaying-in-primo" TargetMode="External"/><Relationship Id="rId1" Type="http://schemas.openxmlformats.org/officeDocument/2006/relationships/slideLayout" Target="../slideLayouts/slideLayout14.xml"/><Relationship Id="rId4" Type="http://schemas.openxmlformats.org/officeDocument/2006/relationships/hyperlink" Target="https://ideas.exlibrisgroup.com/forums/308173-alma/suggestions/44086953-add-institution-address-information-to-xml-for-fu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hyperlink" Target="https://slcny.libguides.com/improvements-working-group"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ideas.exlibrisgroup.com/"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UNY brand color palette&#10;">
            <a:extLst>
              <a:ext uri="{FF2B5EF4-FFF2-40B4-BE49-F238E27FC236}">
                <a16:creationId xmlns:a16="http://schemas.microsoft.com/office/drawing/2014/main" id="{DA505A40-C5D5-A047-AB3A-EADB79BA409C}"/>
              </a:ext>
            </a:extLst>
          </p:cNvPr>
          <p:cNvPicPr>
            <a:picLocks noChangeAspect="1"/>
          </p:cNvPicPr>
          <p:nvPr/>
        </p:nvPicPr>
        <p:blipFill>
          <a:blip r:embed="rId2"/>
          <a:stretch>
            <a:fillRect/>
          </a:stretch>
        </p:blipFill>
        <p:spPr>
          <a:xfrm>
            <a:off x="-1161763" y="-5194419"/>
            <a:ext cx="8648700" cy="4724400"/>
          </a:xfrm>
          <a:prstGeom prst="rect">
            <a:avLst/>
          </a:prstGeom>
        </p:spPr>
      </p:pic>
      <p:pic>
        <p:nvPicPr>
          <p:cNvPr id="6" name="Picture 5" descr="SUNY Logo">
            <a:extLst>
              <a:ext uri="{FF2B5EF4-FFF2-40B4-BE49-F238E27FC236}">
                <a16:creationId xmlns:a16="http://schemas.microsoft.com/office/drawing/2014/main" id="{7C153E8F-FBDB-D54C-929C-BE86FFE85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1348" y="1330957"/>
            <a:ext cx="3289303" cy="3289303"/>
          </a:xfrm>
          <a:prstGeom prst="rect">
            <a:avLst/>
          </a:prstGeom>
        </p:spPr>
      </p:pic>
      <p:sp>
        <p:nvSpPr>
          <p:cNvPr id="7" name="TextBox 6">
            <a:extLst>
              <a:ext uri="{FF2B5EF4-FFF2-40B4-BE49-F238E27FC236}">
                <a16:creationId xmlns:a16="http://schemas.microsoft.com/office/drawing/2014/main" id="{D8FED0B1-9072-2141-8E83-CC5FD0CE2F5B}"/>
              </a:ext>
            </a:extLst>
          </p:cNvPr>
          <p:cNvSpPr txBox="1"/>
          <p:nvPr/>
        </p:nvSpPr>
        <p:spPr>
          <a:xfrm>
            <a:off x="134471" y="4890277"/>
            <a:ext cx="11932023" cy="523220"/>
          </a:xfrm>
          <a:prstGeom prst="rect">
            <a:avLst/>
          </a:prstGeom>
          <a:noFill/>
        </p:spPr>
        <p:txBody>
          <a:bodyPr wrap="square" rtlCol="0">
            <a:spAutoFit/>
          </a:bodyPr>
          <a:lstStyle/>
          <a:p>
            <a:pPr algn="ctr"/>
            <a:r>
              <a:rPr lang="en-US" sz="2800" b="1" dirty="0">
                <a:solidFill>
                  <a:schemeClr val="bg1"/>
                </a:solidFill>
                <a:latin typeface="Helvetica" pitchFamily="2" charset="0"/>
              </a:rPr>
              <a:t>Advocating for Change in Alma/Primo: Idea Exchange</a:t>
            </a:r>
          </a:p>
        </p:txBody>
      </p:sp>
      <p:sp>
        <p:nvSpPr>
          <p:cNvPr id="10" name="TextBox 9">
            <a:extLst>
              <a:ext uri="{FF2B5EF4-FFF2-40B4-BE49-F238E27FC236}">
                <a16:creationId xmlns:a16="http://schemas.microsoft.com/office/drawing/2014/main" id="{0B1734AB-3F9E-4647-89BF-C8A7523B9365}"/>
              </a:ext>
            </a:extLst>
          </p:cNvPr>
          <p:cNvSpPr txBox="1"/>
          <p:nvPr/>
        </p:nvSpPr>
        <p:spPr>
          <a:xfrm>
            <a:off x="134471" y="5403340"/>
            <a:ext cx="11932023" cy="523220"/>
          </a:xfrm>
          <a:prstGeom prst="rect">
            <a:avLst/>
          </a:prstGeom>
          <a:noFill/>
        </p:spPr>
        <p:txBody>
          <a:bodyPr wrap="square" rtlCol="0">
            <a:spAutoFit/>
          </a:bodyPr>
          <a:lstStyle/>
          <a:p>
            <a:pPr algn="ctr"/>
            <a:r>
              <a:rPr lang="en-US" sz="2800" dirty="0">
                <a:solidFill>
                  <a:srgbClr val="00B0F0"/>
                </a:solidFill>
                <a:latin typeface="Helvetica" pitchFamily="2" charset="0"/>
              </a:rPr>
              <a:t>Improvements &amp; Enhancements Working Group - May 4, 2022</a:t>
            </a:r>
          </a:p>
        </p:txBody>
      </p:sp>
    </p:spTree>
    <p:extLst>
      <p:ext uri="{BB962C8B-B14F-4D97-AF65-F5344CB8AC3E}">
        <p14:creationId xmlns:p14="http://schemas.microsoft.com/office/powerpoint/2010/main" val="136693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241213" y="390915"/>
            <a:ext cx="9018631" cy="1200329"/>
          </a:xfrm>
          <a:prstGeom prst="rect">
            <a:avLst/>
          </a:prstGeom>
          <a:noFill/>
        </p:spPr>
        <p:txBody>
          <a:bodyPr wrap="square" rtlCol="0">
            <a:spAutoFit/>
          </a:bodyPr>
          <a:lstStyle/>
          <a:p>
            <a:pPr algn="ctr"/>
            <a:r>
              <a:rPr lang="en-US" sz="3600" b="1" dirty="0">
                <a:solidFill>
                  <a:srgbClr val="002060"/>
                </a:solidFill>
                <a:latin typeface="Helvetica" pitchFamily="2" charset="0"/>
              </a:rPr>
              <a:t>Improvements &amp; Enhancements WG: Upvoting Ideas​</a:t>
            </a:r>
          </a:p>
        </p:txBody>
      </p:sp>
      <p:sp>
        <p:nvSpPr>
          <p:cNvPr id="7" name="Rectangle 6">
            <a:extLst>
              <a:ext uri="{FF2B5EF4-FFF2-40B4-BE49-F238E27FC236}">
                <a16:creationId xmlns:a16="http://schemas.microsoft.com/office/drawing/2014/main" id="{A6509B31-5CE7-6944-9A55-8297A17CB8F4}"/>
              </a:ext>
            </a:extLst>
          </p:cNvPr>
          <p:cNvSpPr/>
          <p:nvPr/>
        </p:nvSpPr>
        <p:spPr>
          <a:xfrm>
            <a:off x="923279" y="1804308"/>
            <a:ext cx="10591060" cy="3293209"/>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400" dirty="0">
                <a:solidFill>
                  <a:srgbClr val="000000"/>
                </a:solidFill>
                <a:latin typeface="Helvetica" pitchFamily="2" charset="0"/>
              </a:rPr>
              <a:t>Consult our </a:t>
            </a:r>
            <a:r>
              <a:rPr lang="en-US" sz="2400" dirty="0" err="1">
                <a:solidFill>
                  <a:srgbClr val="000000"/>
                </a:solidFill>
                <a:latin typeface="Helvetica" pitchFamily="2" charset="0"/>
              </a:rPr>
              <a:t>LibGuide</a:t>
            </a:r>
            <a:r>
              <a:rPr lang="en-US" sz="2400" dirty="0">
                <a:solidFill>
                  <a:srgbClr val="000000"/>
                </a:solidFill>
                <a:latin typeface="Helvetica" pitchFamily="2" charset="0"/>
              </a:rPr>
              <a:t> on SLCNY for a full list of selected ideas requesting votes: </a:t>
            </a:r>
          </a:p>
          <a:p>
            <a:pPr marL="800100" lvl="1" indent="-342900">
              <a:buFont typeface="Arial" panose="020B0604020202020204" pitchFamily="34" charset="0"/>
              <a:buChar char="•"/>
            </a:pPr>
            <a:r>
              <a:rPr lang="en-US" sz="2400" dirty="0">
                <a:solidFill>
                  <a:srgbClr val="000000"/>
                </a:solidFill>
                <a:latin typeface="Helvetica" pitchFamily="2" charset="0"/>
                <a:hlinkClick r:id="rId2"/>
              </a:rPr>
              <a:t>https://slcny.libguides.com/c.php?g=1092166&amp;p=8305911</a:t>
            </a:r>
            <a:endParaRPr lang="en-US" sz="2400" dirty="0">
              <a:solidFill>
                <a:srgbClr val="000000"/>
              </a:solidFill>
              <a:latin typeface="Helvetica" pitchFamily="2" charset="0"/>
            </a:endParaRPr>
          </a:p>
          <a:p>
            <a:pPr marL="342900" indent="-342900">
              <a:buFont typeface="Arial" panose="020B0604020202020204" pitchFamily="34" charset="0"/>
              <a:buChar char="•"/>
            </a:pPr>
            <a:r>
              <a:rPr lang="en-US" sz="2400" dirty="0">
                <a:solidFill>
                  <a:srgbClr val="000000"/>
                </a:solidFill>
                <a:latin typeface="Helvetica" pitchFamily="2" charset="0"/>
              </a:rPr>
              <a:t>Add to the list of flagged ideas by submitting an idea through our SUNY Community Input Survey:</a:t>
            </a:r>
          </a:p>
          <a:p>
            <a:pPr marL="800100" lvl="1" indent="-342900">
              <a:buFont typeface="Arial" panose="020B0604020202020204" pitchFamily="34" charset="0"/>
              <a:buChar char="•"/>
            </a:pPr>
            <a:r>
              <a:rPr lang="en-US" sz="2400" dirty="0">
                <a:solidFill>
                  <a:srgbClr val="000000"/>
                </a:solidFill>
                <a:latin typeface="Helvetica" pitchFamily="2" charset="0"/>
                <a:hlinkClick r:id="rId3"/>
              </a:rPr>
              <a:t>https://slcny.libwizard.com/f/IEC</a:t>
            </a:r>
            <a:endParaRPr lang="en-US" sz="2400" dirty="0">
              <a:solidFill>
                <a:srgbClr val="000000"/>
              </a:solidFill>
              <a:latin typeface="Helvetica" pitchFamily="2" charset="0"/>
            </a:endParaRPr>
          </a:p>
          <a:p>
            <a:pPr marL="800100" lvl="1" indent="-342900">
              <a:buFont typeface="Arial" panose="020B0604020202020204" pitchFamily="34" charset="0"/>
              <a:buChar char="•"/>
            </a:pPr>
            <a:endParaRPr lang="en-US" sz="2400" dirty="0">
              <a:solidFill>
                <a:srgbClr val="000000"/>
              </a:solidFill>
              <a:latin typeface="Helvetica" pitchFamily="2" charset="0"/>
            </a:endParaRPr>
          </a:p>
          <a:p>
            <a:pPr marL="800100" lvl="1" indent="-342900">
              <a:buFont typeface="Arial" panose="020B0604020202020204" pitchFamily="34" charset="0"/>
              <a:buChar char="•"/>
            </a:pPr>
            <a:endParaRPr lang="en-US" sz="2400" dirty="0">
              <a:solidFill>
                <a:srgbClr val="000000"/>
              </a:solidFill>
              <a:latin typeface="Helvetica" pitchFamily="2" charset="0"/>
            </a:endParaRPr>
          </a:p>
          <a:p>
            <a:pPr marL="342900" indent="-342900">
              <a:buFont typeface="Arial" panose="020B0604020202020204" pitchFamily="34" charset="0"/>
              <a:buChar char="•"/>
            </a:pPr>
            <a:endParaRPr lang="en-US" sz="1600" dirty="0">
              <a:solidFill>
                <a:srgbClr val="000000"/>
              </a:solidFill>
              <a:latin typeface="Helvetica" pitchFamily="2" charset="0"/>
            </a:endParaRPr>
          </a:p>
        </p:txBody>
      </p:sp>
    </p:spTree>
    <p:extLst>
      <p:ext uri="{BB962C8B-B14F-4D97-AF65-F5344CB8AC3E}">
        <p14:creationId xmlns:p14="http://schemas.microsoft.com/office/powerpoint/2010/main" val="71674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241213" y="390915"/>
            <a:ext cx="9018631" cy="646331"/>
          </a:xfrm>
          <a:prstGeom prst="rect">
            <a:avLst/>
          </a:prstGeom>
          <a:noFill/>
        </p:spPr>
        <p:txBody>
          <a:bodyPr wrap="square" rtlCol="0">
            <a:spAutoFit/>
          </a:bodyPr>
          <a:lstStyle/>
          <a:p>
            <a:pPr algn="ctr"/>
            <a:r>
              <a:rPr lang="en-US" sz="3600" b="1" dirty="0">
                <a:solidFill>
                  <a:srgbClr val="002060"/>
                </a:solidFill>
                <a:latin typeface="Helvetica" pitchFamily="2" charset="0"/>
              </a:rPr>
              <a:t>Suggestions to Vote​</a:t>
            </a:r>
          </a:p>
        </p:txBody>
      </p:sp>
      <p:sp>
        <p:nvSpPr>
          <p:cNvPr id="7" name="Rectangle 6">
            <a:extLst>
              <a:ext uri="{FF2B5EF4-FFF2-40B4-BE49-F238E27FC236}">
                <a16:creationId xmlns:a16="http://schemas.microsoft.com/office/drawing/2014/main" id="{A6509B31-5CE7-6944-9A55-8297A17CB8F4}"/>
              </a:ext>
            </a:extLst>
          </p:cNvPr>
          <p:cNvSpPr/>
          <p:nvPr/>
        </p:nvSpPr>
        <p:spPr>
          <a:xfrm>
            <a:off x="923279" y="1804308"/>
            <a:ext cx="10591060" cy="5509200"/>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400" dirty="0">
                <a:solidFill>
                  <a:srgbClr val="000000"/>
                </a:solidFill>
                <a:latin typeface="Helvetica" pitchFamily="2" charset="0"/>
              </a:rPr>
              <a:t>Embargoed Resources in Primo: </a:t>
            </a:r>
            <a:r>
              <a:rPr lang="en-US" sz="2400" dirty="0">
                <a:solidFill>
                  <a:srgbClr val="000000"/>
                </a:solidFill>
                <a:latin typeface="Helvetica" pitchFamily="2" charset="0"/>
                <a:hlinkClick r:id="rId2"/>
              </a:rPr>
              <a:t>https://ideas.exlibrisgroup.com/forums/308176-primo/suggestions/32631976-embargoed-resources-displaying-in-primo</a:t>
            </a:r>
            <a:endParaRPr lang="en-US" sz="2400" dirty="0">
              <a:solidFill>
                <a:srgbClr val="000000"/>
              </a:solidFill>
              <a:latin typeface="Helvetica" pitchFamily="2" charset="0"/>
            </a:endParaRPr>
          </a:p>
          <a:p>
            <a:pPr marL="342900" indent="-342900">
              <a:buFont typeface="Arial" panose="020B0604020202020204" pitchFamily="34" charset="0"/>
              <a:buChar char="•"/>
            </a:pPr>
            <a:r>
              <a:rPr lang="en-US" sz="2400" dirty="0">
                <a:solidFill>
                  <a:srgbClr val="000000"/>
                </a:solidFill>
                <a:latin typeface="Helvetica" pitchFamily="2" charset="0"/>
              </a:rPr>
              <a:t>Update Booking with End time: </a:t>
            </a:r>
            <a:r>
              <a:rPr lang="en-US" sz="2400" dirty="0">
                <a:solidFill>
                  <a:srgbClr val="000000"/>
                </a:solidFill>
                <a:latin typeface="Helvetica" pitchFamily="2" charset="0"/>
                <a:hlinkClick r:id="rId3"/>
              </a:rPr>
              <a:t>https://ideas.exlibrisgroup.com/forums/308173-alma/suggestions/30954355-automatically-populate-date-and-end-time-in-bookin</a:t>
            </a:r>
            <a:endParaRPr lang="en-US" sz="2400" dirty="0">
              <a:solidFill>
                <a:srgbClr val="000000"/>
              </a:solidFill>
              <a:latin typeface="Helvetica" pitchFamily="2" charset="0"/>
            </a:endParaRPr>
          </a:p>
          <a:p>
            <a:pPr marL="342900" indent="-342900">
              <a:buFont typeface="Arial" panose="020B0604020202020204" pitchFamily="34" charset="0"/>
              <a:buChar char="•"/>
            </a:pPr>
            <a:r>
              <a:rPr lang="en-US" sz="2400" dirty="0">
                <a:solidFill>
                  <a:srgbClr val="000000"/>
                </a:solidFill>
                <a:latin typeface="Helvetica" pitchFamily="2" charset="0"/>
              </a:rPr>
              <a:t>Adding Institution Address to Transit Slip Letter: </a:t>
            </a:r>
            <a:r>
              <a:rPr lang="en-US" sz="2400" dirty="0">
                <a:solidFill>
                  <a:srgbClr val="000000"/>
                </a:solidFill>
                <a:latin typeface="Helvetica" pitchFamily="2" charset="0"/>
                <a:hlinkClick r:id="rId4"/>
              </a:rPr>
              <a:t>https://ideas.exlibrisgroup.com/forums/308173-alma/suggestions/44086953-add-institution-address-information-to-xml-for-ful</a:t>
            </a:r>
            <a:endParaRPr lang="en-US" sz="2400" dirty="0">
              <a:solidFill>
                <a:srgbClr val="000000"/>
              </a:solidFill>
              <a:latin typeface="Helvetica" pitchFamily="2" charset="0"/>
            </a:endParaRPr>
          </a:p>
          <a:p>
            <a:r>
              <a:rPr lang="en-US" sz="2400" dirty="0">
                <a:solidFill>
                  <a:srgbClr val="000000"/>
                </a:solidFill>
                <a:latin typeface="Helvetica" pitchFamily="2" charset="0"/>
              </a:rPr>
              <a:t> </a:t>
            </a:r>
          </a:p>
          <a:p>
            <a:pPr marL="342900" indent="-342900">
              <a:buFont typeface="Arial" panose="020B0604020202020204" pitchFamily="34" charset="0"/>
              <a:buChar char="•"/>
            </a:pPr>
            <a:endParaRPr lang="en-US" sz="2400" dirty="0">
              <a:solidFill>
                <a:srgbClr val="000000"/>
              </a:solidFill>
              <a:latin typeface="Helvetica" pitchFamily="2" charset="0"/>
            </a:endParaRPr>
          </a:p>
          <a:p>
            <a:pPr marL="800100" lvl="1" indent="-342900">
              <a:buFont typeface="Arial" panose="020B0604020202020204" pitchFamily="34" charset="0"/>
              <a:buChar char="•"/>
            </a:pPr>
            <a:endParaRPr lang="en-US" sz="2400" dirty="0">
              <a:solidFill>
                <a:srgbClr val="000000"/>
              </a:solidFill>
              <a:latin typeface="Helvetica" pitchFamily="2" charset="0"/>
            </a:endParaRPr>
          </a:p>
          <a:p>
            <a:pPr marL="342900" indent="-342900">
              <a:buFont typeface="Arial" panose="020B0604020202020204" pitchFamily="34" charset="0"/>
              <a:buChar char="•"/>
            </a:pPr>
            <a:endParaRPr lang="en-US" sz="1600" dirty="0">
              <a:solidFill>
                <a:srgbClr val="000000"/>
              </a:solidFill>
              <a:latin typeface="Helvetica" pitchFamily="2" charset="0"/>
            </a:endParaRPr>
          </a:p>
        </p:txBody>
      </p:sp>
    </p:spTree>
    <p:extLst>
      <p:ext uri="{BB962C8B-B14F-4D97-AF65-F5344CB8AC3E}">
        <p14:creationId xmlns:p14="http://schemas.microsoft.com/office/powerpoint/2010/main" val="1230846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D9A99E-FC0C-4542-AC66-20328FDA76E3}"/>
              </a:ext>
            </a:extLst>
          </p:cNvPr>
          <p:cNvSpPr txBox="1"/>
          <p:nvPr/>
        </p:nvSpPr>
        <p:spPr>
          <a:xfrm>
            <a:off x="2415808" y="2751594"/>
            <a:ext cx="7360384" cy="769441"/>
          </a:xfrm>
          <a:prstGeom prst="rect">
            <a:avLst/>
          </a:prstGeom>
          <a:noFill/>
        </p:spPr>
        <p:txBody>
          <a:bodyPr wrap="square" rtlCol="0">
            <a:spAutoFit/>
          </a:bodyPr>
          <a:lstStyle/>
          <a:p>
            <a:pPr algn="ctr"/>
            <a:r>
              <a:rPr lang="en-US" sz="4400" b="1" dirty="0">
                <a:solidFill>
                  <a:schemeClr val="bg1"/>
                </a:solidFill>
                <a:latin typeface="Helvetica" pitchFamily="2" charset="0"/>
              </a:rPr>
              <a:t>Demo</a:t>
            </a:r>
          </a:p>
        </p:txBody>
      </p:sp>
    </p:spTree>
    <p:extLst>
      <p:ext uri="{BB962C8B-B14F-4D97-AF65-F5344CB8AC3E}">
        <p14:creationId xmlns:p14="http://schemas.microsoft.com/office/powerpoint/2010/main" val="217008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NY Logo">
            <a:extLst>
              <a:ext uri="{FF2B5EF4-FFF2-40B4-BE49-F238E27FC236}">
                <a16:creationId xmlns:a16="http://schemas.microsoft.com/office/drawing/2014/main" id="{7C153E8F-FBDB-D54C-929C-BE86FFE857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48" y="1784348"/>
            <a:ext cx="3289303" cy="3289303"/>
          </a:xfrm>
          <a:prstGeom prst="rect">
            <a:avLst/>
          </a:prstGeom>
        </p:spPr>
      </p:pic>
    </p:spTree>
    <p:extLst>
      <p:ext uri="{BB962C8B-B14F-4D97-AF65-F5344CB8AC3E}">
        <p14:creationId xmlns:p14="http://schemas.microsoft.com/office/powerpoint/2010/main" val="361223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8" y="654173"/>
            <a:ext cx="7360384" cy="584775"/>
          </a:xfrm>
          <a:prstGeom prst="rect">
            <a:avLst/>
          </a:prstGeom>
          <a:noFill/>
        </p:spPr>
        <p:txBody>
          <a:bodyPr wrap="square" rtlCol="0">
            <a:spAutoFit/>
          </a:bodyPr>
          <a:lstStyle/>
          <a:p>
            <a:pPr algn="ctr"/>
            <a:r>
              <a:rPr lang="en-US" sz="3200" b="1" dirty="0">
                <a:solidFill>
                  <a:srgbClr val="002060"/>
                </a:solidFill>
                <a:latin typeface="Helvetica" pitchFamily="2" charset="0"/>
              </a:rPr>
              <a:t>Improvements &amp; Enhancements WG</a:t>
            </a:r>
          </a:p>
        </p:txBody>
      </p:sp>
      <p:sp>
        <p:nvSpPr>
          <p:cNvPr id="7" name="Rectangle 6">
            <a:extLst>
              <a:ext uri="{FF2B5EF4-FFF2-40B4-BE49-F238E27FC236}">
                <a16:creationId xmlns:a16="http://schemas.microsoft.com/office/drawing/2014/main" id="{A6509B31-5CE7-6944-9A55-8297A17CB8F4}"/>
              </a:ext>
            </a:extLst>
          </p:cNvPr>
          <p:cNvSpPr/>
          <p:nvPr/>
        </p:nvSpPr>
        <p:spPr>
          <a:xfrm>
            <a:off x="1176323" y="1766953"/>
            <a:ext cx="10173982" cy="3416320"/>
          </a:xfrm>
          <a:prstGeom prst="rect">
            <a:avLst/>
          </a:prstGeom>
        </p:spPr>
        <p:txBody>
          <a:bodyPr wrap="square">
            <a:spAutoFit/>
          </a:bodyPr>
          <a:lstStyle/>
          <a:p>
            <a:pPr marL="285750"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SUNY LSP Working Group</a:t>
            </a:r>
          </a:p>
          <a:p>
            <a:pPr marL="285750" indent="-285750">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Formed November 2020 after Task Force Advisory Group on Improvements</a:t>
            </a:r>
          </a:p>
          <a:p>
            <a:pPr marL="285750"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Charge: </a:t>
            </a:r>
            <a:r>
              <a:rPr lang="en-US" sz="2400" b="0" i="0" dirty="0">
                <a:effectLst/>
                <a:latin typeface="Helvetica" panose="020B0604020202020204" pitchFamily="34" charset="0"/>
                <a:cs typeface="Helvetica" panose="020B0604020202020204" pitchFamily="34" charset="0"/>
              </a:rPr>
              <a:t>​</a:t>
            </a:r>
          </a:p>
          <a:p>
            <a:pPr marL="742950" lvl="1" indent="-285750" algn="just">
              <a:buFont typeface="Arial" panose="020B0604020202020204" pitchFamily="34" charset="0"/>
              <a:buChar char="•"/>
            </a:pPr>
            <a:r>
              <a:rPr lang="en-US" sz="2400" b="0" i="1" u="none" strike="noStrike" dirty="0">
                <a:solidFill>
                  <a:srgbClr val="000000"/>
                </a:solidFill>
                <a:effectLst/>
                <a:latin typeface="Helvetica" panose="020B0604020202020204" pitchFamily="34" charset="0"/>
                <a:cs typeface="Helvetica" panose="020B0604020202020204" pitchFamily="34" charset="0"/>
              </a:rPr>
              <a:t>The Improvements and Enhancements Working Group will focus on gathering performance and functionality problems with the Alma and Primo systems across SUNY libraries, and work collaboratively with the SLS to pursue avenues for improvements</a:t>
            </a:r>
          </a:p>
          <a:p>
            <a:pPr algn="just"/>
            <a:endParaRPr lang="en-US" sz="24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93144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8" y="654173"/>
            <a:ext cx="7360384" cy="584775"/>
          </a:xfrm>
          <a:prstGeom prst="rect">
            <a:avLst/>
          </a:prstGeom>
          <a:noFill/>
        </p:spPr>
        <p:txBody>
          <a:bodyPr wrap="square" rtlCol="0">
            <a:spAutoFit/>
          </a:bodyPr>
          <a:lstStyle/>
          <a:p>
            <a:pPr algn="ctr"/>
            <a:r>
              <a:rPr lang="en-US" sz="3200" b="1" dirty="0">
                <a:solidFill>
                  <a:srgbClr val="002060"/>
                </a:solidFill>
                <a:latin typeface="Helvetica" pitchFamily="2" charset="0"/>
              </a:rPr>
              <a:t>Improvements &amp; Enhancements WG</a:t>
            </a:r>
          </a:p>
        </p:txBody>
      </p:sp>
      <p:sp>
        <p:nvSpPr>
          <p:cNvPr id="7" name="Rectangle 6">
            <a:extLst>
              <a:ext uri="{FF2B5EF4-FFF2-40B4-BE49-F238E27FC236}">
                <a16:creationId xmlns:a16="http://schemas.microsoft.com/office/drawing/2014/main" id="{A6509B31-5CE7-6944-9A55-8297A17CB8F4}"/>
              </a:ext>
            </a:extLst>
          </p:cNvPr>
          <p:cNvSpPr/>
          <p:nvPr/>
        </p:nvSpPr>
        <p:spPr>
          <a:xfrm>
            <a:off x="1176323" y="1766953"/>
            <a:ext cx="10173982" cy="4524315"/>
          </a:xfrm>
          <a:prstGeom prst="rect">
            <a:avLst/>
          </a:prstGeom>
        </p:spPr>
        <p:txBody>
          <a:bodyPr wrap="square">
            <a:spAutoFit/>
          </a:bodyPr>
          <a:lstStyle/>
          <a:p>
            <a:pPr marL="285750"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hlinkClick r:id="rId2"/>
              </a:rPr>
              <a:t>https://slcny.libguides.com/improvements-working-group</a:t>
            </a:r>
            <a:endParaRPr lang="en-US" sz="2400" b="0" i="0" u="none" strike="noStrike" dirty="0">
              <a:solidFill>
                <a:srgbClr val="000000"/>
              </a:solidFill>
              <a:effectLst/>
              <a:latin typeface="Helvetica" panose="020B0604020202020204" pitchFamily="34" charset="0"/>
              <a:cs typeface="Helvetica" panose="020B0604020202020204" pitchFamily="34" charset="0"/>
            </a:endParaRPr>
          </a:p>
          <a:p>
            <a:pPr marL="285750" indent="-285750" algn="just">
              <a:buFont typeface="Arial" panose="020B0604020202020204" pitchFamily="34" charset="0"/>
              <a:buChar char="•"/>
            </a:pPr>
            <a:r>
              <a:rPr lang="en-US" sz="2400" dirty="0">
                <a:solidFill>
                  <a:srgbClr val="000000"/>
                </a:solidFill>
                <a:latin typeface="Helvetica" panose="020B0604020202020204" pitchFamily="34" charset="0"/>
                <a:cs typeface="Helvetica" panose="020B0604020202020204" pitchFamily="34" charset="0"/>
              </a:rPr>
              <a:t>Members:</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Angela M. Rhodes, Morrisville, Chair</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Ellen Bahr, Alfred University</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Lana Bittman, Fashion Institute of Technology</a:t>
            </a:r>
          </a:p>
          <a:p>
            <a:pPr marL="742950" lvl="1" indent="-285750" algn="just">
              <a:buFont typeface="Arial" panose="020B0604020202020204" pitchFamily="34" charset="0"/>
              <a:buChar char="•"/>
            </a:pPr>
            <a:r>
              <a:rPr lang="en-US" sz="2400" b="0" i="0" u="none" strike="noStrike" dirty="0" err="1">
                <a:solidFill>
                  <a:srgbClr val="000000"/>
                </a:solidFill>
                <a:effectLst/>
                <a:latin typeface="Helvetica" panose="020B0604020202020204" pitchFamily="34" charset="0"/>
                <a:cs typeface="Helvetica" panose="020B0604020202020204" pitchFamily="34" charset="0"/>
              </a:rPr>
              <a:t>Chaeyeon</a:t>
            </a:r>
            <a:r>
              <a:rPr lang="en-US" sz="2400" b="0" i="0" u="none" strike="noStrike" dirty="0">
                <a:solidFill>
                  <a:srgbClr val="000000"/>
                </a:solidFill>
                <a:effectLst/>
                <a:latin typeface="Helvetica" panose="020B0604020202020204" pitchFamily="34" charset="0"/>
                <a:cs typeface="Helvetica" panose="020B0604020202020204" pitchFamily="34" charset="0"/>
              </a:rPr>
              <a:t> Kim, Upstate Medical</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Gregg Headrick, SUNY Downstate</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Jason Parker, University at Buffalo</a:t>
            </a:r>
          </a:p>
          <a:p>
            <a:pPr marL="742950" lvl="1" indent="-285750" algn="just">
              <a:buFont typeface="Arial" panose="020B0604020202020204" pitchFamily="34" charset="0"/>
              <a:buChar char="•"/>
            </a:pPr>
            <a:r>
              <a:rPr lang="en-US" sz="2400" b="0" i="0" u="none" strike="noStrike" dirty="0">
                <a:solidFill>
                  <a:srgbClr val="000000"/>
                </a:solidFill>
                <a:effectLst/>
                <a:latin typeface="Helvetica" panose="020B0604020202020204" pitchFamily="34" charset="0"/>
                <a:cs typeface="Helvetica" panose="020B0604020202020204" pitchFamily="34" charset="0"/>
              </a:rPr>
              <a:t>Liz Simmons, Genesee Community College</a:t>
            </a:r>
          </a:p>
          <a:p>
            <a:pPr marL="742950" lvl="1" indent="-285750" algn="just">
              <a:buFont typeface="Arial" panose="020B0604020202020204" pitchFamily="34" charset="0"/>
              <a:buChar char="•"/>
            </a:pPr>
            <a:r>
              <a:rPr lang="en-US" sz="2400" dirty="0">
                <a:solidFill>
                  <a:srgbClr val="000000"/>
                </a:solidFill>
                <a:latin typeface="Helvetica" panose="020B0604020202020204" pitchFamily="34" charset="0"/>
                <a:cs typeface="Helvetica" panose="020B0604020202020204" pitchFamily="34" charset="0"/>
              </a:rPr>
              <a:t>Timothy Jackson, SLS</a:t>
            </a:r>
          </a:p>
          <a:p>
            <a:pPr marL="285750" indent="-285750" algn="just">
              <a:buFont typeface="Arial" panose="020B0604020202020204" pitchFamily="34" charset="0"/>
              <a:buChar char="•"/>
            </a:pPr>
            <a:r>
              <a:rPr lang="en-US" sz="2400" dirty="0">
                <a:solidFill>
                  <a:srgbClr val="000000"/>
                </a:solidFill>
                <a:latin typeface="Helvetica" panose="020B0604020202020204" pitchFamily="34" charset="0"/>
                <a:cs typeface="Helvetica" panose="020B0604020202020204" pitchFamily="34" charset="0"/>
              </a:rPr>
              <a:t>Will be recruiting new members for Fall 2022</a:t>
            </a:r>
            <a:endParaRPr lang="en-US" sz="2400" b="0" dirty="0">
              <a:effectLst/>
              <a:latin typeface="Helvetica" panose="020B0604020202020204" pitchFamily="34" charset="0"/>
              <a:cs typeface="Helvetica" panose="020B0604020202020204" pitchFamily="34" charset="0"/>
            </a:endParaRPr>
          </a:p>
          <a:p>
            <a:pPr algn="just"/>
            <a:endParaRPr lang="en-US" sz="2400" b="0" i="0" u="none" strike="noStrike"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1886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91309" y="508761"/>
            <a:ext cx="7360384" cy="584775"/>
          </a:xfrm>
          <a:prstGeom prst="rect">
            <a:avLst/>
          </a:prstGeom>
          <a:noFill/>
        </p:spPr>
        <p:txBody>
          <a:bodyPr wrap="square" rtlCol="0">
            <a:spAutoFit/>
          </a:bodyPr>
          <a:lstStyle/>
          <a:p>
            <a:pPr algn="ctr"/>
            <a:r>
              <a:rPr lang="en-US" sz="3200" b="1" dirty="0">
                <a:solidFill>
                  <a:srgbClr val="002060"/>
                </a:solidFill>
                <a:latin typeface="Helvetica" pitchFamily="2" charset="0"/>
              </a:rPr>
              <a:t>Individual Support Cases &amp; NERS</a:t>
            </a:r>
          </a:p>
        </p:txBody>
      </p:sp>
      <p:sp>
        <p:nvSpPr>
          <p:cNvPr id="7" name="Rectangle 6">
            <a:extLst>
              <a:ext uri="{FF2B5EF4-FFF2-40B4-BE49-F238E27FC236}">
                <a16:creationId xmlns:a16="http://schemas.microsoft.com/office/drawing/2014/main" id="{A6509B31-5CE7-6944-9A55-8297A17CB8F4}"/>
              </a:ext>
            </a:extLst>
          </p:cNvPr>
          <p:cNvSpPr/>
          <p:nvPr/>
        </p:nvSpPr>
        <p:spPr>
          <a:xfrm>
            <a:off x="1474507" y="1364066"/>
            <a:ext cx="10335238" cy="5570756"/>
          </a:xfrm>
          <a:prstGeom prst="rect">
            <a:avLst/>
          </a:prstGeom>
        </p:spPr>
        <p:txBody>
          <a:bodyPr wrap="square">
            <a:spAutoFit/>
          </a:bodyPr>
          <a:lstStyle/>
          <a:p>
            <a:pPr marL="285750" indent="-285750" algn="just">
              <a:buFont typeface="Arial" panose="020B0604020202020204" pitchFamily="34" charset="0"/>
              <a:buChar char="•"/>
            </a:pPr>
            <a:r>
              <a:rPr lang="en-US" sz="2000" dirty="0">
                <a:solidFill>
                  <a:srgbClr val="000000"/>
                </a:solidFill>
                <a:latin typeface="Helvetica" pitchFamily="2" charset="0"/>
              </a:rPr>
              <a:t>This presentation is not about support cases or NERS voting</a:t>
            </a:r>
          </a:p>
          <a:p>
            <a:pPr marL="285750" indent="-285750" algn="just">
              <a:buFont typeface="Arial" panose="020B0604020202020204" pitchFamily="34" charset="0"/>
              <a:buChar char="•"/>
            </a:pPr>
            <a:r>
              <a:rPr lang="en-US" sz="2000" dirty="0">
                <a:solidFill>
                  <a:srgbClr val="000000"/>
                </a:solidFill>
                <a:latin typeface="Helvetica" pitchFamily="2" charset="0"/>
              </a:rPr>
              <a:t>Support Cases:</a:t>
            </a:r>
          </a:p>
          <a:p>
            <a:pPr marL="742950" lvl="1" indent="-285750" algn="just">
              <a:buFont typeface="Arial" panose="020B0604020202020204" pitchFamily="34" charset="0"/>
              <a:buChar char="•"/>
            </a:pPr>
            <a:r>
              <a:rPr lang="en-US" sz="2000" dirty="0">
                <a:solidFill>
                  <a:srgbClr val="000000"/>
                </a:solidFill>
                <a:latin typeface="Helvetica" pitchFamily="2" charset="0"/>
              </a:rPr>
              <a:t>Should be used if problematic behavior is unexpected</a:t>
            </a:r>
          </a:p>
          <a:p>
            <a:pPr marL="1200150" lvl="2" indent="-285750" algn="just">
              <a:buFont typeface="Arial" panose="020B0604020202020204" pitchFamily="34" charset="0"/>
              <a:buChar char="•"/>
            </a:pPr>
            <a:r>
              <a:rPr lang="en-US" sz="2000" dirty="0">
                <a:solidFill>
                  <a:srgbClr val="000000"/>
                </a:solidFill>
                <a:latin typeface="Helvetica" pitchFamily="2" charset="0"/>
              </a:rPr>
              <a:t>Cases with response issues should be escalated</a:t>
            </a:r>
          </a:p>
          <a:p>
            <a:pPr marL="742950" lvl="1" indent="-285750" algn="just">
              <a:buFont typeface="Arial" panose="020B0604020202020204" pitchFamily="34" charset="0"/>
              <a:buChar char="•"/>
            </a:pPr>
            <a:r>
              <a:rPr lang="en-US" sz="2000" dirty="0">
                <a:solidFill>
                  <a:srgbClr val="000000"/>
                </a:solidFill>
                <a:latin typeface="Helvetica" pitchFamily="2" charset="0"/>
              </a:rPr>
              <a:t>If the issue is the result of a bug, Ex Libris will add a fix to their roadmap</a:t>
            </a:r>
          </a:p>
          <a:p>
            <a:pPr marL="742950" lvl="1" indent="-285750" algn="just">
              <a:buFont typeface="Arial" panose="020B0604020202020204" pitchFamily="34" charset="0"/>
              <a:buChar char="•"/>
            </a:pPr>
            <a:r>
              <a:rPr lang="en-US" sz="2000" dirty="0">
                <a:solidFill>
                  <a:srgbClr val="000000"/>
                </a:solidFill>
                <a:latin typeface="Helvetica" pitchFamily="2" charset="0"/>
              </a:rPr>
              <a:t>If Alma is behaving as currently designed, Ex Libris will recommend you submit an enhancement request</a:t>
            </a:r>
          </a:p>
          <a:p>
            <a:pPr marL="285750" indent="-285750" algn="just">
              <a:buFont typeface="Arial" panose="020B0604020202020204" pitchFamily="34" charset="0"/>
              <a:buChar char="•"/>
            </a:pPr>
            <a:r>
              <a:rPr lang="en-US" sz="2000" dirty="0">
                <a:solidFill>
                  <a:srgbClr val="000000"/>
                </a:solidFill>
                <a:latin typeface="Helvetica" pitchFamily="2" charset="0"/>
              </a:rPr>
              <a:t>NERS:</a:t>
            </a:r>
          </a:p>
          <a:p>
            <a:pPr marL="742950" lvl="1" indent="-285750" algn="just">
              <a:buFont typeface="Arial" panose="020B0604020202020204" pitchFamily="34" charset="0"/>
              <a:buChar char="•"/>
            </a:pPr>
            <a:r>
              <a:rPr lang="en-US" sz="2000" dirty="0">
                <a:solidFill>
                  <a:srgbClr val="000000"/>
                </a:solidFill>
                <a:latin typeface="Helvetica" pitchFamily="2" charset="0"/>
              </a:rPr>
              <a:t>ELUNA (Ex Libris Users of North America) and its sister organization </a:t>
            </a:r>
            <a:r>
              <a:rPr lang="en-US" sz="2000" dirty="0" err="1">
                <a:solidFill>
                  <a:srgbClr val="000000"/>
                </a:solidFill>
                <a:latin typeface="Helvetica" pitchFamily="2" charset="0"/>
              </a:rPr>
              <a:t>IGeLU</a:t>
            </a:r>
            <a:r>
              <a:rPr lang="en-US" sz="2000" dirty="0">
                <a:solidFill>
                  <a:srgbClr val="000000"/>
                </a:solidFill>
                <a:latin typeface="Helvetica" pitchFamily="2" charset="0"/>
              </a:rPr>
              <a:t> (International Group of Ex Libris Users) have a contractual agreement with Ex Libris for the enhancement of Ex Libris products</a:t>
            </a:r>
          </a:p>
          <a:p>
            <a:pPr marL="742950" lvl="1" indent="-285750" algn="just">
              <a:buFont typeface="Arial" panose="020B0604020202020204" pitchFamily="34" charset="0"/>
              <a:buChar char="•"/>
            </a:pPr>
            <a:r>
              <a:rPr lang="en-US" sz="2000" dirty="0">
                <a:solidFill>
                  <a:srgbClr val="000000"/>
                </a:solidFill>
                <a:latin typeface="Helvetica" pitchFamily="2" charset="0"/>
              </a:rPr>
              <a:t>NERS (the New Enhancements Request System) is used to support voting by ELUNA members</a:t>
            </a:r>
          </a:p>
          <a:p>
            <a:pPr marL="742950" lvl="1" indent="-285750" algn="just">
              <a:buFont typeface="Arial" panose="020B0604020202020204" pitchFamily="34" charset="0"/>
              <a:buChar char="•"/>
            </a:pPr>
            <a:r>
              <a:rPr lang="en-US" sz="2000" dirty="0">
                <a:solidFill>
                  <a:srgbClr val="000000"/>
                </a:solidFill>
                <a:latin typeface="Helvetica" pitchFamily="2" charset="0"/>
              </a:rPr>
              <a:t>Not enough votes in SUNY to make coordination worthwhile</a:t>
            </a:r>
          </a:p>
          <a:p>
            <a:pPr marL="285750" indent="-285750" algn="just">
              <a:buFont typeface="Arial" panose="020B0604020202020204" pitchFamily="34" charset="0"/>
              <a:buChar char="•"/>
            </a:pPr>
            <a:r>
              <a:rPr lang="en-US" sz="2000" dirty="0">
                <a:solidFill>
                  <a:srgbClr val="000000"/>
                </a:solidFill>
                <a:latin typeface="Helvetica" pitchFamily="2" charset="0"/>
              </a:rPr>
              <a:t>Idea Exchange is SUNY’s best option for advocating for change</a:t>
            </a:r>
          </a:p>
          <a:p>
            <a:pPr lvl="1" algn="just"/>
            <a:endParaRPr lang="en-US" sz="2000" dirty="0">
              <a:solidFill>
                <a:srgbClr val="000000"/>
              </a:solidFill>
              <a:latin typeface="Helvetica" pitchFamily="2" charset="0"/>
            </a:endParaRPr>
          </a:p>
          <a:p>
            <a:pPr marL="285750" indent="-285750" algn="just">
              <a:buFont typeface="Arial" panose="020B0604020202020204" pitchFamily="34" charset="0"/>
              <a:buChar char="•"/>
            </a:pPr>
            <a:endParaRPr lang="en-US" sz="2000" dirty="0">
              <a:solidFill>
                <a:srgbClr val="000000"/>
              </a:solidFill>
              <a:latin typeface="Helvetica" pitchFamily="2" charset="0"/>
            </a:endParaRPr>
          </a:p>
          <a:p>
            <a:pPr marL="742950" lvl="1" indent="-285750" algn="just">
              <a:buFont typeface="Arial" panose="020B0604020202020204" pitchFamily="34" charset="0"/>
              <a:buChar char="•"/>
            </a:pPr>
            <a:endParaRPr lang="en-US" sz="1600" dirty="0">
              <a:solidFill>
                <a:srgbClr val="000000"/>
              </a:solidFill>
              <a:latin typeface="Helvetica" pitchFamily="2" charset="0"/>
            </a:endParaRPr>
          </a:p>
        </p:txBody>
      </p:sp>
    </p:spTree>
    <p:extLst>
      <p:ext uri="{BB962C8B-B14F-4D97-AF65-F5344CB8AC3E}">
        <p14:creationId xmlns:p14="http://schemas.microsoft.com/office/powerpoint/2010/main" val="397410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7" y="654173"/>
            <a:ext cx="9211333" cy="584775"/>
          </a:xfrm>
          <a:prstGeom prst="rect">
            <a:avLst/>
          </a:prstGeom>
          <a:noFill/>
        </p:spPr>
        <p:txBody>
          <a:bodyPr wrap="square" rtlCol="0">
            <a:spAutoFit/>
          </a:bodyPr>
          <a:lstStyle/>
          <a:p>
            <a:pPr algn="ctr"/>
            <a:r>
              <a:rPr lang="en-US" sz="3200" b="1" dirty="0">
                <a:solidFill>
                  <a:srgbClr val="002060"/>
                </a:solidFill>
                <a:latin typeface="Helvetica" pitchFamily="2" charset="0"/>
              </a:rPr>
              <a:t>Idea Exchange</a:t>
            </a:r>
          </a:p>
        </p:txBody>
      </p:sp>
      <p:sp>
        <p:nvSpPr>
          <p:cNvPr id="7" name="Rectangle 6">
            <a:extLst>
              <a:ext uri="{FF2B5EF4-FFF2-40B4-BE49-F238E27FC236}">
                <a16:creationId xmlns:a16="http://schemas.microsoft.com/office/drawing/2014/main" id="{A6509B31-5CE7-6944-9A55-8297A17CB8F4}"/>
              </a:ext>
            </a:extLst>
          </p:cNvPr>
          <p:cNvSpPr/>
          <p:nvPr/>
        </p:nvSpPr>
        <p:spPr>
          <a:xfrm>
            <a:off x="1125988" y="1679512"/>
            <a:ext cx="9645475" cy="3477875"/>
          </a:xfrm>
          <a:prstGeom prst="rect">
            <a:avLst/>
          </a:prstGeom>
        </p:spPr>
        <p:txBody>
          <a:bodyPr wrap="square">
            <a:spAutoFit/>
          </a:bodyPr>
          <a:lstStyle/>
          <a:p>
            <a:pPr marL="285750" indent="-285750" algn="just">
              <a:buFont typeface="Arial" panose="020B0604020202020204" pitchFamily="34" charset="0"/>
              <a:buChar char="•"/>
            </a:pPr>
            <a:r>
              <a:rPr lang="en-US" sz="2000" dirty="0">
                <a:solidFill>
                  <a:srgbClr val="000000"/>
                </a:solidFill>
                <a:latin typeface="Helvetica" pitchFamily="2" charset="0"/>
              </a:rPr>
              <a:t>Idea Exchange is a platform where Alma/Primo users can suggest improvements </a:t>
            </a:r>
          </a:p>
          <a:p>
            <a:pPr marL="742950" lvl="1" indent="-285750" algn="just">
              <a:buFont typeface="Arial" panose="020B0604020202020204" pitchFamily="34" charset="0"/>
              <a:buChar char="•"/>
            </a:pPr>
            <a:r>
              <a:rPr lang="en-US" sz="2000" dirty="0">
                <a:solidFill>
                  <a:srgbClr val="000000"/>
                </a:solidFill>
                <a:latin typeface="Helvetica" pitchFamily="2" charset="0"/>
              </a:rPr>
              <a:t>Only way to request new content to be added to the CDI</a:t>
            </a:r>
            <a:endParaRPr lang="en-US" sz="2000" dirty="0">
              <a:solidFill>
                <a:srgbClr val="000000"/>
              </a:solidFill>
              <a:latin typeface="Helvetica" pitchFamily="2" charset="0"/>
              <a:hlinkClick r:id="rId2"/>
            </a:endParaRPr>
          </a:p>
          <a:p>
            <a:pPr marL="285750" indent="-285750" algn="just">
              <a:buFont typeface="Arial" panose="020B0604020202020204" pitchFamily="34" charset="0"/>
              <a:buChar char="•"/>
            </a:pPr>
            <a:r>
              <a:rPr lang="en-US" sz="2000" dirty="0">
                <a:solidFill>
                  <a:srgbClr val="000000"/>
                </a:solidFill>
                <a:latin typeface="Helvetica" pitchFamily="2" charset="0"/>
                <a:hlinkClick r:id="rId2"/>
              </a:rPr>
              <a:t>https://ideas.exlibrisgroup.com/</a:t>
            </a:r>
            <a:endParaRPr lang="en-US" sz="2000" dirty="0">
              <a:solidFill>
                <a:srgbClr val="000000"/>
              </a:solidFill>
              <a:latin typeface="Helvetica" pitchFamily="2" charset="0"/>
            </a:endParaRPr>
          </a:p>
          <a:p>
            <a:pPr marL="285750" indent="-285750" algn="just">
              <a:buFont typeface="Arial" panose="020B0604020202020204" pitchFamily="34" charset="0"/>
              <a:buChar char="•"/>
            </a:pPr>
            <a:r>
              <a:rPr lang="en-US" sz="2000" dirty="0">
                <a:solidFill>
                  <a:srgbClr val="000000"/>
                </a:solidFill>
                <a:latin typeface="Helvetica" pitchFamily="2" charset="0"/>
              </a:rPr>
              <a:t>Log in with your SUNY email address</a:t>
            </a:r>
          </a:p>
          <a:p>
            <a:pPr marL="742950" lvl="1" indent="-285750" algn="just">
              <a:buFont typeface="Arial" panose="020B0604020202020204" pitchFamily="34" charset="0"/>
              <a:buChar char="•"/>
            </a:pPr>
            <a:r>
              <a:rPr lang="en-US" sz="2000" dirty="0">
                <a:solidFill>
                  <a:srgbClr val="000000"/>
                </a:solidFill>
                <a:latin typeface="Helvetica" pitchFamily="2" charset="0"/>
              </a:rPr>
              <a:t>Anyone with a SUNY address can submit ideas and vote</a:t>
            </a:r>
          </a:p>
          <a:p>
            <a:pPr marL="285750" indent="-285750" algn="just">
              <a:buFont typeface="Arial" panose="020B0604020202020204" pitchFamily="34" charset="0"/>
              <a:buChar char="•"/>
            </a:pPr>
            <a:r>
              <a:rPr lang="en-US" sz="2000" dirty="0">
                <a:solidFill>
                  <a:srgbClr val="000000"/>
                </a:solidFill>
                <a:latin typeface="Helvetica" pitchFamily="2" charset="0"/>
              </a:rPr>
              <a:t>Up to 25 votes allowed (3 votes allowed on a single idea)</a:t>
            </a:r>
          </a:p>
          <a:p>
            <a:pPr marL="742950" lvl="1" indent="-285750" algn="just">
              <a:buFont typeface="Arial" panose="020B0604020202020204" pitchFamily="34" charset="0"/>
              <a:buChar char="•"/>
            </a:pPr>
            <a:r>
              <a:rPr lang="en-US" sz="2000" dirty="0">
                <a:solidFill>
                  <a:srgbClr val="000000"/>
                </a:solidFill>
                <a:latin typeface="Helvetica" pitchFamily="2" charset="0"/>
              </a:rPr>
              <a:t>Votes returned to you as ideas are added to Ex Libris roadmap</a:t>
            </a:r>
          </a:p>
          <a:p>
            <a:pPr marL="742950" lvl="1" indent="-285750" algn="just">
              <a:buFont typeface="Arial" panose="020B0604020202020204" pitchFamily="34" charset="0"/>
              <a:buChar char="•"/>
            </a:pPr>
            <a:r>
              <a:rPr lang="en-US" sz="2000" dirty="0">
                <a:solidFill>
                  <a:srgbClr val="000000"/>
                </a:solidFill>
                <a:latin typeface="Helvetica" pitchFamily="2" charset="0"/>
              </a:rPr>
              <a:t>You can remove your votes from ideas if need be</a:t>
            </a:r>
          </a:p>
          <a:p>
            <a:pPr marL="285750" indent="-285750" algn="just">
              <a:buFont typeface="Arial" panose="020B0604020202020204" pitchFamily="34" charset="0"/>
              <a:buChar char="•"/>
            </a:pPr>
            <a:r>
              <a:rPr lang="en-US" sz="2000" dirty="0">
                <a:solidFill>
                  <a:srgbClr val="000000"/>
                </a:solidFill>
                <a:latin typeface="Helvetica" pitchFamily="2" charset="0"/>
              </a:rPr>
              <a:t>Can leveraging the power of 60 campuses x hundreds of people x 3 votes each​</a:t>
            </a:r>
          </a:p>
          <a:p>
            <a:pPr marL="285750" indent="-285750" algn="just">
              <a:buFont typeface="Arial" panose="020B0604020202020204" pitchFamily="34" charset="0"/>
              <a:buChar char="•"/>
            </a:pPr>
            <a:r>
              <a:rPr lang="en-US" sz="2000" dirty="0">
                <a:solidFill>
                  <a:srgbClr val="000000"/>
                </a:solidFill>
                <a:latin typeface="Helvetica" pitchFamily="2" charset="0"/>
              </a:rPr>
              <a:t>Ex Libris not obligated to implement ideas, but they do look at and implement upvoted ideas​</a:t>
            </a:r>
          </a:p>
        </p:txBody>
      </p:sp>
    </p:spTree>
    <p:extLst>
      <p:ext uri="{BB962C8B-B14F-4D97-AF65-F5344CB8AC3E}">
        <p14:creationId xmlns:p14="http://schemas.microsoft.com/office/powerpoint/2010/main" val="108941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7" y="654173"/>
            <a:ext cx="9211333" cy="584775"/>
          </a:xfrm>
          <a:prstGeom prst="rect">
            <a:avLst/>
          </a:prstGeom>
          <a:noFill/>
        </p:spPr>
        <p:txBody>
          <a:bodyPr wrap="square" rtlCol="0">
            <a:spAutoFit/>
          </a:bodyPr>
          <a:lstStyle/>
          <a:p>
            <a:pPr algn="ctr"/>
            <a:r>
              <a:rPr lang="en-US" sz="3200" b="1" dirty="0">
                <a:solidFill>
                  <a:srgbClr val="002060"/>
                </a:solidFill>
                <a:latin typeface="Helvetica" pitchFamily="2" charset="0"/>
              </a:rPr>
              <a:t>Idea Exchange: Recent Implementations</a:t>
            </a:r>
          </a:p>
        </p:txBody>
      </p:sp>
      <p:sp>
        <p:nvSpPr>
          <p:cNvPr id="7" name="Rectangle 6">
            <a:extLst>
              <a:ext uri="{FF2B5EF4-FFF2-40B4-BE49-F238E27FC236}">
                <a16:creationId xmlns:a16="http://schemas.microsoft.com/office/drawing/2014/main" id="{A6509B31-5CE7-6944-9A55-8297A17CB8F4}"/>
              </a:ext>
            </a:extLst>
          </p:cNvPr>
          <p:cNvSpPr/>
          <p:nvPr/>
        </p:nvSpPr>
        <p:spPr>
          <a:xfrm>
            <a:off x="1125988" y="1679512"/>
            <a:ext cx="9645475" cy="3477875"/>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0000"/>
                </a:solidFill>
                <a:latin typeface="Helvetica" pitchFamily="2" charset="0"/>
              </a:rPr>
              <a:t>Ideas Implemented in March and April 2022:</a:t>
            </a:r>
          </a:p>
          <a:p>
            <a:pPr marL="742950" lvl="1" indent="-285750">
              <a:buFont typeface="Arial" panose="020B0604020202020204" pitchFamily="34" charset="0"/>
              <a:buChar char="•"/>
            </a:pPr>
            <a:r>
              <a:rPr lang="en-US" sz="2000" dirty="0">
                <a:solidFill>
                  <a:srgbClr val="000000"/>
                </a:solidFill>
                <a:latin typeface="Helvetica" pitchFamily="2" charset="0"/>
              </a:rPr>
              <a:t>Configuring different sender e-mail addresses (SMPT-envelope-from) for one letter-type </a:t>
            </a:r>
          </a:p>
          <a:p>
            <a:pPr marL="742950" lvl="1" indent="-285750">
              <a:buFont typeface="Arial" panose="020B0604020202020204" pitchFamily="34" charset="0"/>
              <a:buChar char="•"/>
            </a:pPr>
            <a:r>
              <a:rPr lang="en-US" sz="2000" dirty="0">
                <a:solidFill>
                  <a:srgbClr val="000000"/>
                </a:solidFill>
                <a:latin typeface="Helvetica" pitchFamily="2" charset="0"/>
              </a:rPr>
              <a:t>Implement auto holdings for Wiley </a:t>
            </a:r>
          </a:p>
          <a:p>
            <a:pPr marL="742950" lvl="1" indent="-285750">
              <a:buFont typeface="Arial" panose="020B0604020202020204" pitchFamily="34" charset="0"/>
              <a:buChar char="•"/>
            </a:pPr>
            <a:r>
              <a:rPr lang="en-US" sz="2000" dirty="0">
                <a:solidFill>
                  <a:srgbClr val="000000"/>
                </a:solidFill>
                <a:latin typeface="Helvetica" pitchFamily="2" charset="0"/>
              </a:rPr>
              <a:t>Search PO Line by PO Line Note in Alma </a:t>
            </a:r>
          </a:p>
          <a:p>
            <a:pPr marL="742950" lvl="1" indent="-285750">
              <a:buFont typeface="Arial" panose="020B0604020202020204" pitchFamily="34" charset="0"/>
              <a:buChar char="•"/>
            </a:pPr>
            <a:r>
              <a:rPr lang="en-US" sz="2000" dirty="0">
                <a:solidFill>
                  <a:srgbClr val="000000"/>
                </a:solidFill>
                <a:latin typeface="Helvetica" pitchFamily="2" charset="0"/>
              </a:rPr>
              <a:t>Alma should work on Mac Safari</a:t>
            </a:r>
          </a:p>
          <a:p>
            <a:pPr marL="742950" lvl="1" indent="-285750">
              <a:buFont typeface="Arial" panose="020B0604020202020204" pitchFamily="34" charset="0"/>
              <a:buChar char="•"/>
            </a:pPr>
            <a:r>
              <a:rPr lang="en-US" sz="2000" dirty="0">
                <a:solidFill>
                  <a:srgbClr val="000000"/>
                </a:solidFill>
                <a:latin typeface="Helvetica" pitchFamily="2" charset="0"/>
              </a:rPr>
              <a:t>Allow due date after patron expiry date</a:t>
            </a:r>
          </a:p>
          <a:p>
            <a:pPr marL="742950" lvl="1" indent="-285750">
              <a:buFont typeface="Arial" panose="020B0604020202020204" pitchFamily="34" charset="0"/>
              <a:buChar char="•"/>
            </a:pPr>
            <a:r>
              <a:rPr lang="en-US" sz="2000" dirty="0">
                <a:solidFill>
                  <a:srgbClr val="000000"/>
                </a:solidFill>
                <a:latin typeface="Helvetica" pitchFamily="2" charset="0"/>
              </a:rPr>
              <a:t>Add Access Model to PO Line reporting</a:t>
            </a:r>
          </a:p>
          <a:p>
            <a:pPr marL="285750" indent="-285750">
              <a:buFont typeface="Arial" panose="020B0604020202020204" pitchFamily="34" charset="0"/>
              <a:buChar char="•"/>
            </a:pPr>
            <a:r>
              <a:rPr lang="en-US" sz="2000" dirty="0">
                <a:solidFill>
                  <a:srgbClr val="000000"/>
                </a:solidFill>
                <a:latin typeface="Helvetica" pitchFamily="2" charset="0"/>
              </a:rPr>
              <a:t>Idea to be implemented in May 2022:</a:t>
            </a:r>
          </a:p>
          <a:p>
            <a:pPr marL="742950" lvl="1" indent="-285750">
              <a:buFont typeface="Arial" panose="020B0604020202020204" pitchFamily="34" charset="0"/>
              <a:buChar char="•"/>
            </a:pPr>
            <a:r>
              <a:rPr lang="en-US" sz="2000" dirty="0">
                <a:solidFill>
                  <a:srgbClr val="000000"/>
                </a:solidFill>
                <a:latin typeface="Helvetica" pitchFamily="2" charset="0"/>
              </a:rPr>
              <a:t>Push Requests to </a:t>
            </a:r>
            <a:r>
              <a:rPr lang="en-US" sz="2000" dirty="0" err="1">
                <a:solidFill>
                  <a:srgbClr val="000000"/>
                </a:solidFill>
                <a:latin typeface="Helvetica" pitchFamily="2" charset="0"/>
              </a:rPr>
              <a:t>ILLiad</a:t>
            </a:r>
            <a:r>
              <a:rPr lang="en-US" sz="2000" dirty="0">
                <a:solidFill>
                  <a:srgbClr val="000000"/>
                </a:solidFill>
                <a:latin typeface="Helvetica" pitchFamily="2" charset="0"/>
              </a:rPr>
              <a:t> should include comments in the resource sharing request</a:t>
            </a:r>
          </a:p>
        </p:txBody>
      </p:sp>
    </p:spTree>
    <p:extLst>
      <p:ext uri="{BB962C8B-B14F-4D97-AF65-F5344CB8AC3E}">
        <p14:creationId xmlns:p14="http://schemas.microsoft.com/office/powerpoint/2010/main" val="392377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7" y="654173"/>
            <a:ext cx="9211333" cy="584775"/>
          </a:xfrm>
          <a:prstGeom prst="rect">
            <a:avLst/>
          </a:prstGeom>
          <a:noFill/>
        </p:spPr>
        <p:txBody>
          <a:bodyPr wrap="square" rtlCol="0">
            <a:spAutoFit/>
          </a:bodyPr>
          <a:lstStyle/>
          <a:p>
            <a:pPr algn="ctr"/>
            <a:r>
              <a:rPr lang="en-US" sz="3200" b="1" dirty="0">
                <a:solidFill>
                  <a:srgbClr val="002060"/>
                </a:solidFill>
                <a:latin typeface="Helvetica" pitchFamily="2" charset="0"/>
              </a:rPr>
              <a:t>Voting &amp; Creating New Ideas</a:t>
            </a:r>
          </a:p>
        </p:txBody>
      </p:sp>
      <p:sp>
        <p:nvSpPr>
          <p:cNvPr id="9" name="TextBox 8">
            <a:extLst>
              <a:ext uri="{FF2B5EF4-FFF2-40B4-BE49-F238E27FC236}">
                <a16:creationId xmlns:a16="http://schemas.microsoft.com/office/drawing/2014/main" id="{8C932949-EF8E-451B-9CEB-6026F6B5D817}"/>
              </a:ext>
            </a:extLst>
          </p:cNvPr>
          <p:cNvSpPr txBox="1"/>
          <p:nvPr/>
        </p:nvSpPr>
        <p:spPr>
          <a:xfrm>
            <a:off x="3047260" y="3246553"/>
            <a:ext cx="6094520" cy="369332"/>
          </a:xfrm>
          <a:prstGeom prst="rect">
            <a:avLst/>
          </a:prstGeom>
          <a:noFill/>
        </p:spPr>
        <p:txBody>
          <a:bodyPr wrap="square">
            <a:spAutoFit/>
          </a:bodyPr>
          <a:lstStyle/>
          <a:p>
            <a:r>
              <a:rPr lang="en-US" dirty="0"/>
              <a:t> </a:t>
            </a:r>
          </a:p>
        </p:txBody>
      </p:sp>
      <p:pic>
        <p:nvPicPr>
          <p:cNvPr id="3" name="Picture 2">
            <a:extLst>
              <a:ext uri="{FF2B5EF4-FFF2-40B4-BE49-F238E27FC236}">
                <a16:creationId xmlns:a16="http://schemas.microsoft.com/office/drawing/2014/main" id="{7DBFFD5E-CAA1-4549-B431-A8B500389A7F}"/>
              </a:ext>
            </a:extLst>
          </p:cNvPr>
          <p:cNvPicPr>
            <a:picLocks noChangeAspect="1"/>
          </p:cNvPicPr>
          <p:nvPr/>
        </p:nvPicPr>
        <p:blipFill>
          <a:blip r:embed="rId2"/>
          <a:stretch>
            <a:fillRect/>
          </a:stretch>
        </p:blipFill>
        <p:spPr>
          <a:xfrm>
            <a:off x="2042945" y="1414495"/>
            <a:ext cx="8314105" cy="4631290"/>
          </a:xfrm>
          <a:prstGeom prst="rect">
            <a:avLst/>
          </a:prstGeom>
        </p:spPr>
      </p:pic>
    </p:spTree>
    <p:extLst>
      <p:ext uri="{BB962C8B-B14F-4D97-AF65-F5344CB8AC3E}">
        <p14:creationId xmlns:p14="http://schemas.microsoft.com/office/powerpoint/2010/main" val="27474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241213" y="390915"/>
            <a:ext cx="9018631" cy="646331"/>
          </a:xfrm>
          <a:prstGeom prst="rect">
            <a:avLst/>
          </a:prstGeom>
          <a:noFill/>
        </p:spPr>
        <p:txBody>
          <a:bodyPr wrap="square" rtlCol="0">
            <a:spAutoFit/>
          </a:bodyPr>
          <a:lstStyle/>
          <a:p>
            <a:pPr algn="ctr"/>
            <a:r>
              <a:rPr lang="en-US" sz="3600" b="1" dirty="0">
                <a:solidFill>
                  <a:srgbClr val="002060"/>
                </a:solidFill>
                <a:latin typeface="Helvetica" pitchFamily="2" charset="0"/>
              </a:rPr>
              <a:t>Statuses of Ideas​</a:t>
            </a:r>
          </a:p>
        </p:txBody>
      </p:sp>
      <p:sp>
        <p:nvSpPr>
          <p:cNvPr id="7" name="Rectangle 6">
            <a:extLst>
              <a:ext uri="{FF2B5EF4-FFF2-40B4-BE49-F238E27FC236}">
                <a16:creationId xmlns:a16="http://schemas.microsoft.com/office/drawing/2014/main" id="{A6509B31-5CE7-6944-9A55-8297A17CB8F4}"/>
              </a:ext>
            </a:extLst>
          </p:cNvPr>
          <p:cNvSpPr/>
          <p:nvPr/>
        </p:nvSpPr>
        <p:spPr>
          <a:xfrm>
            <a:off x="923279" y="1804308"/>
            <a:ext cx="10591060" cy="3539430"/>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1600" b="1" dirty="0">
                <a:solidFill>
                  <a:srgbClr val="000000"/>
                </a:solidFill>
                <a:latin typeface="Helvetica" pitchFamily="2" charset="0"/>
              </a:rPr>
              <a:t>Under Review</a:t>
            </a:r>
            <a:r>
              <a:rPr lang="en-US" sz="1600" dirty="0">
                <a:solidFill>
                  <a:srgbClr val="000000"/>
                </a:solidFill>
                <a:latin typeface="Helvetica" pitchFamily="2" charset="0"/>
              </a:rPr>
              <a:t>: When an idea has received a certain number of points, Ex Libris initiates a review of the idea, and its status changes to Under Review. You can still support and comment on the idea. </a:t>
            </a:r>
          </a:p>
          <a:p>
            <a:pPr marL="342900" indent="-342900">
              <a:buFont typeface="Arial" panose="020B0604020202020204" pitchFamily="34" charset="0"/>
              <a:buChar char="•"/>
            </a:pPr>
            <a:r>
              <a:rPr lang="en-US" sz="1600" b="1" dirty="0">
                <a:solidFill>
                  <a:srgbClr val="000000"/>
                </a:solidFill>
                <a:latin typeface="Helvetica" pitchFamily="2" charset="0"/>
              </a:rPr>
              <a:t>Accepted</a:t>
            </a:r>
            <a:r>
              <a:rPr lang="en-US" sz="1600" dirty="0">
                <a:solidFill>
                  <a:srgbClr val="000000"/>
                </a:solidFill>
                <a:latin typeface="Helvetica" pitchFamily="2" charset="0"/>
              </a:rPr>
              <a:t>: If an idea has already been added to the product backlog or is added to the backlog based on the user community’s support, the idea’s status changes to Accepted. Accepted Ideas are ideas that Ex Libris acknowledges their importance and is planning to add them to the product roadmap, however there aren’t yet specific plans for adding them. ​​</a:t>
            </a:r>
          </a:p>
          <a:p>
            <a:pPr marL="342900" indent="-342900">
              <a:buFont typeface="Arial" panose="020B0604020202020204" pitchFamily="34" charset="0"/>
              <a:buChar char="•"/>
            </a:pPr>
            <a:r>
              <a:rPr lang="en-US" sz="1600" b="1" dirty="0">
                <a:solidFill>
                  <a:srgbClr val="000000"/>
                </a:solidFill>
                <a:latin typeface="Helvetica" pitchFamily="2" charset="0"/>
              </a:rPr>
              <a:t>Planned</a:t>
            </a:r>
            <a:r>
              <a:rPr lang="en-US" sz="1600" dirty="0">
                <a:solidFill>
                  <a:srgbClr val="000000"/>
                </a:solidFill>
                <a:latin typeface="Helvetica" pitchFamily="2" charset="0"/>
              </a:rPr>
              <a:t>: If an idea has already been planned for the product road map or added to the road map based on the user community’s support, the idea’s status changes to Planned. When feasible, Ex Libris also adds release dates to ideas whose status is Planned.​</a:t>
            </a:r>
          </a:p>
          <a:p>
            <a:pPr marL="342900" indent="-342900">
              <a:buFont typeface="Arial" panose="020B0604020202020204" pitchFamily="34" charset="0"/>
              <a:buChar char="•"/>
            </a:pPr>
            <a:r>
              <a:rPr lang="en-US" sz="1600" b="1" dirty="0">
                <a:solidFill>
                  <a:srgbClr val="000000"/>
                </a:solidFill>
                <a:latin typeface="Helvetica" pitchFamily="2" charset="0"/>
              </a:rPr>
              <a:t>Completed</a:t>
            </a:r>
            <a:r>
              <a:rPr lang="en-US" sz="1600" dirty="0">
                <a:solidFill>
                  <a:srgbClr val="000000"/>
                </a:solidFill>
                <a:latin typeface="Helvetica" pitchFamily="2" charset="0"/>
              </a:rPr>
              <a:t>: When an idea whose status is Planned is incorporated in a release, the idea’s status changes to Completed and all points associated with the idea are returned to the users who supported it. </a:t>
            </a:r>
          </a:p>
          <a:p>
            <a:pPr marL="342900" indent="-342900">
              <a:buFont typeface="Arial" panose="020B0604020202020204" pitchFamily="34" charset="0"/>
              <a:buChar char="•"/>
            </a:pPr>
            <a:r>
              <a:rPr lang="en-US" sz="1600" b="1" dirty="0">
                <a:solidFill>
                  <a:srgbClr val="000000"/>
                </a:solidFill>
                <a:latin typeface="Helvetica" pitchFamily="2" charset="0"/>
              </a:rPr>
              <a:t>Already Supported</a:t>
            </a:r>
            <a:r>
              <a:rPr lang="en-US" sz="1600" dirty="0">
                <a:solidFill>
                  <a:srgbClr val="000000"/>
                </a:solidFill>
                <a:latin typeface="Helvetica" pitchFamily="2" charset="0"/>
              </a:rPr>
              <a:t>: From time to time, an idea is submitted for a feature that the product already supports.</a:t>
            </a:r>
          </a:p>
          <a:p>
            <a:pPr marL="342900" indent="-342900">
              <a:buFont typeface="Arial" panose="020B0604020202020204" pitchFamily="34" charset="0"/>
              <a:buChar char="•"/>
            </a:pPr>
            <a:r>
              <a:rPr lang="en-US" sz="1600" b="1" dirty="0">
                <a:solidFill>
                  <a:srgbClr val="000000"/>
                </a:solidFill>
                <a:latin typeface="Helvetica" pitchFamily="2" charset="0"/>
              </a:rPr>
              <a:t>Closed</a:t>
            </a:r>
            <a:r>
              <a:rPr lang="en-US" sz="1600" dirty="0">
                <a:solidFill>
                  <a:srgbClr val="000000"/>
                </a:solidFill>
                <a:latin typeface="Helvetica" pitchFamily="2" charset="0"/>
              </a:rPr>
              <a:t>: In certain rare cases, an idea is not aligned with our product vision or is not technically feasible. In such cases, Ex Libris updates the status of the idea to Closed and provides an explanation.</a:t>
            </a:r>
          </a:p>
        </p:txBody>
      </p:sp>
    </p:spTree>
    <p:extLst>
      <p:ext uri="{BB962C8B-B14F-4D97-AF65-F5344CB8AC3E}">
        <p14:creationId xmlns:p14="http://schemas.microsoft.com/office/powerpoint/2010/main" val="318448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2415807" y="654173"/>
            <a:ext cx="9211333" cy="584775"/>
          </a:xfrm>
          <a:prstGeom prst="rect">
            <a:avLst/>
          </a:prstGeom>
          <a:noFill/>
        </p:spPr>
        <p:txBody>
          <a:bodyPr wrap="square" rtlCol="0">
            <a:spAutoFit/>
          </a:bodyPr>
          <a:lstStyle/>
          <a:p>
            <a:pPr algn="ctr"/>
            <a:r>
              <a:rPr lang="en-US" sz="3200" b="1" dirty="0">
                <a:solidFill>
                  <a:srgbClr val="002060"/>
                </a:solidFill>
                <a:latin typeface="Helvetica" pitchFamily="2" charset="0"/>
              </a:rPr>
              <a:t>Idea Exchange Voting Tips</a:t>
            </a:r>
          </a:p>
        </p:txBody>
      </p:sp>
      <p:sp>
        <p:nvSpPr>
          <p:cNvPr id="7" name="Rectangle 6">
            <a:extLst>
              <a:ext uri="{FF2B5EF4-FFF2-40B4-BE49-F238E27FC236}">
                <a16:creationId xmlns:a16="http://schemas.microsoft.com/office/drawing/2014/main" id="{A6509B31-5CE7-6944-9A55-8297A17CB8F4}"/>
              </a:ext>
            </a:extLst>
          </p:cNvPr>
          <p:cNvSpPr/>
          <p:nvPr/>
        </p:nvSpPr>
        <p:spPr>
          <a:xfrm>
            <a:off x="1125988" y="1679512"/>
            <a:ext cx="9645475" cy="3785652"/>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0000"/>
                </a:solidFill>
                <a:latin typeface="Helvetica" pitchFamily="2" charset="0"/>
              </a:rPr>
              <a:t>If you’re creating an idea:</a:t>
            </a:r>
          </a:p>
          <a:p>
            <a:pPr marL="742950" lvl="1" indent="-285750">
              <a:buFont typeface="Arial" panose="020B0604020202020204" pitchFamily="34" charset="0"/>
              <a:buChar char="•"/>
            </a:pPr>
            <a:r>
              <a:rPr lang="en-US" sz="2000" dirty="0">
                <a:solidFill>
                  <a:srgbClr val="000000"/>
                </a:solidFill>
                <a:latin typeface="Helvetica" pitchFamily="2" charset="0"/>
              </a:rPr>
              <a:t>Make the title clear and concise</a:t>
            </a:r>
          </a:p>
          <a:p>
            <a:pPr marL="742950" lvl="1" indent="-285750">
              <a:buFont typeface="Arial" panose="020B0604020202020204" pitchFamily="34" charset="0"/>
              <a:buChar char="•"/>
            </a:pPr>
            <a:r>
              <a:rPr lang="en-US" sz="2000" dirty="0">
                <a:solidFill>
                  <a:srgbClr val="000000"/>
                </a:solidFill>
                <a:latin typeface="Helvetica" pitchFamily="2" charset="0"/>
              </a:rPr>
              <a:t>Limit submission to one idea</a:t>
            </a:r>
          </a:p>
          <a:p>
            <a:pPr marL="742950" lvl="1" indent="-285750">
              <a:buFont typeface="Arial" panose="020B0604020202020204" pitchFamily="34" charset="0"/>
              <a:buChar char="•"/>
            </a:pPr>
            <a:r>
              <a:rPr lang="en-US" sz="2000" dirty="0">
                <a:solidFill>
                  <a:srgbClr val="000000"/>
                </a:solidFill>
                <a:latin typeface="Helvetica" pitchFamily="2" charset="0"/>
              </a:rPr>
              <a:t>Phrase idea as a user story (“As a &lt;role&gt;, I would like &lt;proposed feature&gt; so that &lt;feature’s benefit&gt;.”)</a:t>
            </a:r>
          </a:p>
          <a:p>
            <a:pPr marL="742950" lvl="1" indent="-285750">
              <a:buFont typeface="Arial" panose="020B0604020202020204" pitchFamily="34" charset="0"/>
              <a:buChar char="•"/>
            </a:pPr>
            <a:r>
              <a:rPr lang="en-US" sz="2000" dirty="0">
                <a:solidFill>
                  <a:srgbClr val="000000"/>
                </a:solidFill>
                <a:latin typeface="Helvetica" pitchFamily="2" charset="0"/>
              </a:rPr>
              <a:t>Assign a category to your idea</a:t>
            </a:r>
          </a:p>
          <a:p>
            <a:pPr marL="285750" indent="-285750" algn="just">
              <a:buFont typeface="Arial" panose="020B0604020202020204" pitchFamily="34" charset="0"/>
              <a:buChar char="•"/>
            </a:pPr>
            <a:r>
              <a:rPr lang="en-US" sz="2000" dirty="0">
                <a:solidFill>
                  <a:srgbClr val="000000"/>
                </a:solidFill>
                <a:latin typeface="Helvetica" pitchFamily="2" charset="0"/>
              </a:rPr>
              <a:t>Focus votes on ideas that have no status or are in the Under Review</a:t>
            </a:r>
          </a:p>
          <a:p>
            <a:pPr marL="742950" lvl="1" indent="-285750">
              <a:buFont typeface="Arial" panose="020B0604020202020204" pitchFamily="34" charset="0"/>
              <a:buChar char="•"/>
            </a:pPr>
            <a:r>
              <a:rPr lang="en-US" sz="2000" dirty="0">
                <a:solidFill>
                  <a:srgbClr val="000000"/>
                </a:solidFill>
                <a:latin typeface="Helvetica" pitchFamily="2" charset="0"/>
              </a:rPr>
              <a:t>Voting for ideas that have no status or are Under Review will encourage Ex Libris to consider those ideas for implementation</a:t>
            </a:r>
          </a:p>
          <a:p>
            <a:pPr marL="742950" lvl="1" indent="-285750">
              <a:buFont typeface="Arial" panose="020B0604020202020204" pitchFamily="34" charset="0"/>
              <a:buChar char="•"/>
            </a:pPr>
            <a:r>
              <a:rPr lang="en-US" sz="2000" dirty="0">
                <a:solidFill>
                  <a:srgbClr val="000000"/>
                </a:solidFill>
                <a:latin typeface="Helvetica" pitchFamily="2" charset="0"/>
              </a:rPr>
              <a:t>Voting for Accepted ideas could help accelerate implementation timeline</a:t>
            </a:r>
          </a:p>
          <a:p>
            <a:pPr marL="742950" lvl="1" indent="-285750">
              <a:buFont typeface="Arial" panose="020B0604020202020204" pitchFamily="34" charset="0"/>
              <a:buChar char="•"/>
            </a:pPr>
            <a:r>
              <a:rPr lang="en-US" sz="2000" dirty="0">
                <a:solidFill>
                  <a:srgbClr val="000000"/>
                </a:solidFill>
                <a:latin typeface="Helvetica" pitchFamily="2" charset="0"/>
              </a:rPr>
              <a:t>Not possible to vote for Planned ideas</a:t>
            </a:r>
          </a:p>
          <a:p>
            <a:pPr marL="285750" indent="-285750">
              <a:buFont typeface="Arial" panose="020B0604020202020204" pitchFamily="34" charset="0"/>
              <a:buChar char="•"/>
            </a:pPr>
            <a:r>
              <a:rPr lang="en-US" sz="2000" dirty="0">
                <a:solidFill>
                  <a:srgbClr val="000000"/>
                </a:solidFill>
                <a:latin typeface="Helvetica" pitchFamily="2" charset="0"/>
              </a:rPr>
              <a:t>Leave comments when voting (Ex Libris staff sometimes respond)</a:t>
            </a:r>
          </a:p>
        </p:txBody>
      </p:sp>
    </p:spTree>
    <p:extLst>
      <p:ext uri="{BB962C8B-B14F-4D97-AF65-F5344CB8AC3E}">
        <p14:creationId xmlns:p14="http://schemas.microsoft.com/office/powerpoint/2010/main" val="1808094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1008</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vt:lpstr>
      <vt:lpstr>Helvetica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Jackson</dc:creator>
  <cp:lastModifiedBy>Tim Jackson</cp:lastModifiedBy>
  <cp:revision>192</cp:revision>
  <dcterms:created xsi:type="dcterms:W3CDTF">2022-02-22T23:15:54Z</dcterms:created>
  <dcterms:modified xsi:type="dcterms:W3CDTF">2022-05-04T17:48:00Z</dcterms:modified>
</cp:coreProperties>
</file>