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21"/>
  </p:notesMasterIdLst>
  <p:handoutMasterIdLst>
    <p:handoutMasterId r:id="rId22"/>
  </p:handoutMasterIdLst>
  <p:sldIdLst>
    <p:sldId id="281" r:id="rId2"/>
    <p:sldId id="285" r:id="rId3"/>
    <p:sldId id="308" r:id="rId4"/>
    <p:sldId id="305" r:id="rId5"/>
    <p:sldId id="299" r:id="rId6"/>
    <p:sldId id="304" r:id="rId7"/>
    <p:sldId id="311" r:id="rId8"/>
    <p:sldId id="312" r:id="rId9"/>
    <p:sldId id="293" r:id="rId10"/>
    <p:sldId id="279" r:id="rId11"/>
    <p:sldId id="298" r:id="rId12"/>
    <p:sldId id="315" r:id="rId13"/>
    <p:sldId id="316" r:id="rId14"/>
    <p:sldId id="295" r:id="rId15"/>
    <p:sldId id="329" r:id="rId16"/>
    <p:sldId id="330" r:id="rId17"/>
    <p:sldId id="306" r:id="rId18"/>
    <p:sldId id="331" r:id="rId19"/>
    <p:sldId id="307"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A4"/>
    <a:srgbClr val="F374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p:restoredTop sz="94676"/>
  </p:normalViewPr>
  <p:slideViewPr>
    <p:cSldViewPr snapToGrid="0" snapToObjects="1">
      <p:cViewPr varScale="1">
        <p:scale>
          <a:sx n="106" d="100"/>
          <a:sy n="106" d="100"/>
        </p:scale>
        <p:origin x="1160"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30641A-1404-5C10-AAF6-5CED3864BD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dirty="0"/>
              <a:t>SMARTLY</a:t>
            </a:r>
            <a:endParaRPr lang="en-MT"/>
          </a:p>
        </p:txBody>
      </p:sp>
      <p:sp>
        <p:nvSpPr>
          <p:cNvPr id="3" name="Date Placeholder 2">
            <a:extLst>
              <a:ext uri="{FF2B5EF4-FFF2-40B4-BE49-F238E27FC236}">
                <a16:creationId xmlns:a16="http://schemas.microsoft.com/office/drawing/2014/main" id="{FD9C7573-7208-F44A-DA8A-89CECDF55C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F4758E-0ACF-D24A-B2B1-B2CC9EDBF9C7}" type="datetimeFigureOut">
              <a:rPr lang="en-MT" smtClean="0"/>
              <a:t>11/13/23</a:t>
            </a:fld>
            <a:endParaRPr lang="en-MT"/>
          </a:p>
        </p:txBody>
      </p:sp>
      <p:sp>
        <p:nvSpPr>
          <p:cNvPr id="4" name="Footer Placeholder 3">
            <a:extLst>
              <a:ext uri="{FF2B5EF4-FFF2-40B4-BE49-F238E27FC236}">
                <a16:creationId xmlns:a16="http://schemas.microsoft.com/office/drawing/2014/main" id="{3C407E52-DD2A-2DA3-88E8-A9E63867F9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MT"/>
          </a:p>
        </p:txBody>
      </p:sp>
      <p:sp>
        <p:nvSpPr>
          <p:cNvPr id="5" name="Slide Number Placeholder 4">
            <a:extLst>
              <a:ext uri="{FF2B5EF4-FFF2-40B4-BE49-F238E27FC236}">
                <a16:creationId xmlns:a16="http://schemas.microsoft.com/office/drawing/2014/main" id="{7F97A0DC-8886-CADD-D4E3-863878063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5C4C80-B333-1043-B812-C7FA9F0BF0BC}" type="slidenum">
              <a:rPr lang="en-MT" smtClean="0"/>
              <a:t>‹N›</a:t>
            </a:fld>
            <a:endParaRPr lang="en-MT"/>
          </a:p>
        </p:txBody>
      </p:sp>
    </p:spTree>
    <p:extLst>
      <p:ext uri="{BB962C8B-B14F-4D97-AF65-F5344CB8AC3E}">
        <p14:creationId xmlns:p14="http://schemas.microsoft.com/office/powerpoint/2010/main" val="235309377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dirty="0"/>
              <a:t>SMARTLY</a:t>
            </a:r>
            <a:endParaRPr lang="en-M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0050C-AE67-B948-930B-B2DDF485F926}" type="datetimeFigureOut">
              <a:rPr lang="en-MT" smtClean="0"/>
              <a:t>11/13/23</a:t>
            </a:fld>
            <a:endParaRPr lang="en-M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M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M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4639B7-48DB-0741-85D9-14E2B77C9634}" type="slidenum">
              <a:rPr lang="en-MT" smtClean="0"/>
              <a:t>‹N›</a:t>
            </a:fld>
            <a:endParaRPr lang="en-MT"/>
          </a:p>
        </p:txBody>
      </p:sp>
    </p:spTree>
    <p:extLst>
      <p:ext uri="{BB962C8B-B14F-4D97-AF65-F5344CB8AC3E}">
        <p14:creationId xmlns:p14="http://schemas.microsoft.com/office/powerpoint/2010/main" val="41762287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intestazione 3"/>
          <p:cNvSpPr>
            <a:spLocks noGrp="1"/>
          </p:cNvSpPr>
          <p:nvPr>
            <p:ph type="hdr" sz="quarter"/>
          </p:nvPr>
        </p:nvSpPr>
        <p:spPr/>
        <p:txBody>
          <a:bodyPr/>
          <a:lstStyle/>
          <a:p>
            <a:r>
              <a:rPr lang="en-GB" dirty="0"/>
              <a:t>SMARTLY</a:t>
            </a:r>
            <a:endParaRPr lang="en-MT"/>
          </a:p>
        </p:txBody>
      </p:sp>
      <p:sp>
        <p:nvSpPr>
          <p:cNvPr id="5" name="Segnaposto numero diapositiva 4"/>
          <p:cNvSpPr>
            <a:spLocks noGrp="1"/>
          </p:cNvSpPr>
          <p:nvPr>
            <p:ph type="sldNum" sz="quarter" idx="5"/>
          </p:nvPr>
        </p:nvSpPr>
        <p:spPr/>
        <p:txBody>
          <a:bodyPr/>
          <a:lstStyle/>
          <a:p>
            <a:fld id="{714639B7-48DB-0741-85D9-14E2B77C9634}" type="slidenum">
              <a:rPr lang="en-MT" smtClean="0"/>
              <a:t>5</a:t>
            </a:fld>
            <a:endParaRPr lang="en-MT"/>
          </a:p>
        </p:txBody>
      </p:sp>
    </p:spTree>
    <p:extLst>
      <p:ext uri="{BB962C8B-B14F-4D97-AF65-F5344CB8AC3E}">
        <p14:creationId xmlns:p14="http://schemas.microsoft.com/office/powerpoint/2010/main" val="322874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intestazione 3"/>
          <p:cNvSpPr>
            <a:spLocks noGrp="1"/>
          </p:cNvSpPr>
          <p:nvPr>
            <p:ph type="hdr" sz="quarter"/>
          </p:nvPr>
        </p:nvSpPr>
        <p:spPr/>
        <p:txBody>
          <a:bodyPr/>
          <a:lstStyle/>
          <a:p>
            <a:r>
              <a:rPr lang="en-GB" dirty="0"/>
              <a:t>SMARTLY</a:t>
            </a:r>
            <a:endParaRPr lang="en-MT"/>
          </a:p>
        </p:txBody>
      </p:sp>
      <p:sp>
        <p:nvSpPr>
          <p:cNvPr id="5" name="Segnaposto numero diapositiva 4"/>
          <p:cNvSpPr>
            <a:spLocks noGrp="1"/>
          </p:cNvSpPr>
          <p:nvPr>
            <p:ph type="sldNum" sz="quarter" idx="5"/>
          </p:nvPr>
        </p:nvSpPr>
        <p:spPr/>
        <p:txBody>
          <a:bodyPr/>
          <a:lstStyle/>
          <a:p>
            <a:fld id="{714639B7-48DB-0741-85D9-14E2B77C9634}" type="slidenum">
              <a:rPr lang="en-MT" smtClean="0"/>
              <a:t>15</a:t>
            </a:fld>
            <a:endParaRPr lang="en-MT"/>
          </a:p>
        </p:txBody>
      </p:sp>
    </p:spTree>
    <p:extLst>
      <p:ext uri="{BB962C8B-B14F-4D97-AF65-F5344CB8AC3E}">
        <p14:creationId xmlns:p14="http://schemas.microsoft.com/office/powerpoint/2010/main" val="48724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intestazione 3"/>
          <p:cNvSpPr>
            <a:spLocks noGrp="1"/>
          </p:cNvSpPr>
          <p:nvPr>
            <p:ph type="hdr" sz="quarter"/>
          </p:nvPr>
        </p:nvSpPr>
        <p:spPr/>
        <p:txBody>
          <a:bodyPr/>
          <a:lstStyle/>
          <a:p>
            <a:r>
              <a:rPr lang="en-GB" dirty="0"/>
              <a:t>SMARTLY</a:t>
            </a:r>
            <a:endParaRPr lang="en-MT"/>
          </a:p>
        </p:txBody>
      </p:sp>
      <p:sp>
        <p:nvSpPr>
          <p:cNvPr id="5" name="Segnaposto numero diapositiva 4"/>
          <p:cNvSpPr>
            <a:spLocks noGrp="1"/>
          </p:cNvSpPr>
          <p:nvPr>
            <p:ph type="sldNum" sz="quarter" idx="5"/>
          </p:nvPr>
        </p:nvSpPr>
        <p:spPr/>
        <p:txBody>
          <a:bodyPr/>
          <a:lstStyle/>
          <a:p>
            <a:fld id="{714639B7-48DB-0741-85D9-14E2B77C9634}" type="slidenum">
              <a:rPr lang="en-MT" smtClean="0"/>
              <a:t>16</a:t>
            </a:fld>
            <a:endParaRPr lang="en-MT"/>
          </a:p>
        </p:txBody>
      </p:sp>
    </p:spTree>
    <p:extLst>
      <p:ext uri="{BB962C8B-B14F-4D97-AF65-F5344CB8AC3E}">
        <p14:creationId xmlns:p14="http://schemas.microsoft.com/office/powerpoint/2010/main" val="151162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F57287-727B-294E-A1E0-50D93EE97660}" type="datetime1">
              <a:rPr lang="en-US" smtClean="0"/>
              <a:t>11/13/23</a:t>
            </a:fld>
            <a:endParaRPr lang="en-MT"/>
          </a:p>
        </p:txBody>
      </p:sp>
      <p:sp>
        <p:nvSpPr>
          <p:cNvPr id="4" name="Footer Placeholder 3"/>
          <p:cNvSpPr>
            <a:spLocks noGrp="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r>
              <a:rPr lang="en-GB" dirty="0"/>
              <a:t>smartlyproject.eu</a:t>
            </a:r>
            <a:endParaRPr lang="en-MT"/>
          </a:p>
        </p:txBody>
      </p:sp>
      <p:sp>
        <p:nvSpPr>
          <p:cNvPr id="5" name="Slide Number Placeholder 4"/>
          <p:cNvSpPr>
            <a:spLocks noGrp="1"/>
          </p:cNvSpPr>
          <p:nvPr>
            <p:ph type="sldNum" sz="quarter" idx="12"/>
          </p:nvPr>
        </p:nvSpPr>
        <p:spPr/>
        <p:txBody>
          <a:bodyPr/>
          <a:lstStyle>
            <a:lvl1pPr>
              <a:defRPr sz="1100">
                <a:latin typeface="Arial" panose="020B0604020202020204" pitchFamily="34" charset="0"/>
                <a:cs typeface="Arial" panose="020B0604020202020204" pitchFamily="34" charset="0"/>
              </a:defRPr>
            </a:lvl1pPr>
          </a:lstStyle>
          <a:p>
            <a:fld id="{CBB0EA09-9A97-9E44-9C82-34AA32318810}" type="slidenum">
              <a:rPr lang="en-MT" smtClean="0"/>
              <a:pPr/>
              <a:t>‹N›</a:t>
            </a:fld>
            <a:endParaRPr lang="en-MT"/>
          </a:p>
        </p:txBody>
      </p:sp>
      <p:sp>
        <p:nvSpPr>
          <p:cNvPr id="6" name="Date Placeholder 3">
            <a:extLst>
              <a:ext uri="{FF2B5EF4-FFF2-40B4-BE49-F238E27FC236}">
                <a16:creationId xmlns:a16="http://schemas.microsoft.com/office/drawing/2014/main" id="{4A1E0E80-EFA5-6CF6-E45A-AC27B72984A4}"/>
              </a:ext>
            </a:extLst>
          </p:cNvPr>
          <p:cNvSpPr txBox="1">
            <a:spLocks/>
          </p:cNvSpPr>
          <p:nvPr userDrawn="1"/>
        </p:nvSpPr>
        <p:spPr>
          <a:xfrm>
            <a:off x="614711" y="356839"/>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i="0" dirty="0">
                <a:latin typeface="Magistral Bold" panose="020B0704030204080304" pitchFamily="34" charset="77"/>
              </a:rPr>
              <a:t>SMARTLY</a:t>
            </a:r>
            <a:endParaRPr lang="en-MT" sz="1100" b="1" i="0">
              <a:latin typeface="Magistral Bold" panose="020B0704030204080304" pitchFamily="34" charset="77"/>
            </a:endParaRPr>
          </a:p>
        </p:txBody>
      </p:sp>
    </p:spTree>
    <p:extLst>
      <p:ext uri="{BB962C8B-B14F-4D97-AF65-F5344CB8AC3E}">
        <p14:creationId xmlns:p14="http://schemas.microsoft.com/office/powerpoint/2010/main" val="2021453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987426"/>
            <a:ext cx="2949178" cy="1069974"/>
          </a:xfrm>
        </p:spPr>
        <p:txBody>
          <a:bodyPr anchor="ctr">
            <a:normAutofit/>
          </a:bodyPr>
          <a:lstStyle>
            <a:lvl1pPr>
              <a:defRPr sz="1800"/>
            </a:lvl1pPr>
          </a:lstStyle>
          <a:p>
            <a:r>
              <a:rPr lang="en-GB" dirty="0"/>
              <a:t>CLICK TO </a:t>
            </a:r>
            <a:br>
              <a:rPr lang="en-GB" dirty="0"/>
            </a:br>
            <a:r>
              <a:rPr lang="en-GB" dirty="0"/>
              <a:t>EDIT MASTER TITLE STYLE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marL="0" indent="0">
              <a:buNone/>
              <a:defRPr sz="1100" b="0">
                <a:solidFill>
                  <a:schemeClr val="tx1"/>
                </a:solidFill>
              </a:defRPr>
            </a:lvl1pPr>
            <a:lvl2pPr>
              <a:defRPr sz="1500"/>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hasCustomPrompt="1"/>
          </p:nvPr>
        </p:nvSpPr>
        <p:spPr>
          <a:xfrm>
            <a:off x="629841" y="2322862"/>
            <a:ext cx="2949178" cy="3546126"/>
          </a:xfrm>
        </p:spPr>
        <p:txBody>
          <a:bodyPr anchor="t">
            <a:normAutofit/>
          </a:bodyPr>
          <a:lstStyle>
            <a:lvl1pPr marL="0" indent="0">
              <a:buNone/>
              <a:defRPr sz="11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79A81C2B-177F-B044-B05E-0397E1BBB8A6}" type="datetime1">
              <a:rPr lang="en-US" smtClean="0"/>
              <a:t>11/13/23</a:t>
            </a:fld>
            <a:endParaRPr lang="en-MT"/>
          </a:p>
        </p:txBody>
      </p:sp>
      <p:sp>
        <p:nvSpPr>
          <p:cNvPr id="6" name="Footer Placeholder 5"/>
          <p:cNvSpPr>
            <a:spLocks noGrp="1"/>
          </p:cNvSpPr>
          <p:nvPr>
            <p:ph type="ftr" sz="quarter" idx="11"/>
          </p:nvPr>
        </p:nvSpPr>
        <p:spPr/>
        <p:txBody>
          <a:bodyPr/>
          <a:lstStyle/>
          <a:p>
            <a:r>
              <a:rPr lang="en-GB" dirty="0"/>
              <a:t>smartlyproject.eu</a:t>
            </a:r>
            <a:endParaRPr lang="en-MT"/>
          </a:p>
        </p:txBody>
      </p:sp>
      <p:sp>
        <p:nvSpPr>
          <p:cNvPr id="7" name="Slide Number Placeholder 6"/>
          <p:cNvSpPr>
            <a:spLocks noGrp="1"/>
          </p:cNvSpPr>
          <p:nvPr>
            <p:ph type="sldNum" sz="quarter" idx="12"/>
          </p:nvPr>
        </p:nvSpPr>
        <p:spPr/>
        <p:txBody>
          <a:bodyPr/>
          <a:lstStyle/>
          <a:p>
            <a:fld id="{CBB0EA09-9A97-9E44-9C82-34AA32318810}" type="slidenum">
              <a:rPr lang="en-MT" smtClean="0"/>
              <a:t>‹N›</a:t>
            </a:fld>
            <a:endParaRPr lang="en-MT"/>
          </a:p>
        </p:txBody>
      </p:sp>
      <p:sp>
        <p:nvSpPr>
          <p:cNvPr id="8" name="Date Placeholder 3">
            <a:extLst>
              <a:ext uri="{FF2B5EF4-FFF2-40B4-BE49-F238E27FC236}">
                <a16:creationId xmlns:a16="http://schemas.microsoft.com/office/drawing/2014/main" id="{D78D4944-EBF7-C43F-72F5-D298E40CBFD7}"/>
              </a:ext>
            </a:extLst>
          </p:cNvPr>
          <p:cNvSpPr txBox="1">
            <a:spLocks/>
          </p:cNvSpPr>
          <p:nvPr userDrawn="1"/>
        </p:nvSpPr>
        <p:spPr>
          <a:xfrm>
            <a:off x="614711" y="356839"/>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i="0" dirty="0">
                <a:latin typeface="Magistral Bold" panose="020B0704030204080304" pitchFamily="34" charset="77"/>
              </a:rPr>
              <a:t>SMARTLY</a:t>
            </a:r>
            <a:endParaRPr lang="en-MT" sz="1100" b="1" i="0">
              <a:latin typeface="Magistral Bold" panose="020B0704030204080304" pitchFamily="34" charset="77"/>
            </a:endParaRPr>
          </a:p>
        </p:txBody>
      </p:sp>
    </p:spTree>
    <p:extLst>
      <p:ext uri="{BB962C8B-B14F-4D97-AF65-F5344CB8AC3E}">
        <p14:creationId xmlns:p14="http://schemas.microsoft.com/office/powerpoint/2010/main" val="122440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976275"/>
            <a:ext cx="7886700" cy="703263"/>
          </a:xfrm>
        </p:spPr>
        <p:txBody>
          <a:bodyPr anchor="ctr"/>
          <a:lstStyle/>
          <a:p>
            <a:r>
              <a:rPr lang="en-GB" dirty="0"/>
              <a:t>CLICK TO EDIT </a:t>
            </a:r>
            <a:br>
              <a:rPr lang="en-GB" dirty="0"/>
            </a:br>
            <a:r>
              <a:rPr lang="en-GB" dirty="0"/>
              <a:t>MASTER TITLE STYLE</a:t>
            </a:r>
            <a:endParaRPr lang="en-US" dirty="0"/>
          </a:p>
        </p:txBody>
      </p:sp>
      <p:sp>
        <p:nvSpPr>
          <p:cNvPr id="3" name="Content Placeholder 2"/>
          <p:cNvSpPr>
            <a:spLocks noGrp="1"/>
          </p:cNvSpPr>
          <p:nvPr>
            <p:ph sz="half" idx="1" hasCustomPrompt="1"/>
          </p:nvPr>
        </p:nvSpPr>
        <p:spPr>
          <a:xfrm>
            <a:off x="628650" y="1825625"/>
            <a:ext cx="3886200" cy="4056100"/>
          </a:xfrm>
        </p:spPr>
        <p:txBody>
          <a:bodyPr>
            <a:normAutofit/>
          </a:bodyPr>
          <a:lstStyle>
            <a:lvl1pPr marL="0" indent="0">
              <a:buNone/>
              <a:defRPr sz="1100" b="0">
                <a:solidFill>
                  <a:schemeClr val="tx1"/>
                </a:solidFill>
              </a:defRPr>
            </a:lvl1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Write here</a:t>
            </a:r>
          </a:p>
        </p:txBody>
      </p:sp>
      <p:sp>
        <p:nvSpPr>
          <p:cNvPr id="4" name="Content Placeholder 3"/>
          <p:cNvSpPr>
            <a:spLocks noGrp="1"/>
          </p:cNvSpPr>
          <p:nvPr>
            <p:ph sz="half" idx="2" hasCustomPrompt="1"/>
          </p:nvPr>
        </p:nvSpPr>
        <p:spPr>
          <a:xfrm>
            <a:off x="4629150" y="1825625"/>
            <a:ext cx="3886200" cy="4056100"/>
          </a:xfrm>
        </p:spPr>
        <p:txBody>
          <a:bodyPr>
            <a:normAutofit/>
          </a:bodyPr>
          <a:lstStyle>
            <a:lvl1pPr marL="0" indent="0">
              <a:buNone/>
              <a:defRPr sz="1100" b="0">
                <a:solidFill>
                  <a:schemeClr val="tx1"/>
                </a:solidFill>
              </a:defRPr>
            </a:lvl1pPr>
          </a:lstStyle>
          <a:p>
            <a:pPr lvl="0"/>
            <a:r>
              <a:rPr lang="en-US" dirty="0"/>
              <a:t>Write here</a:t>
            </a:r>
          </a:p>
        </p:txBody>
      </p:sp>
      <p:sp>
        <p:nvSpPr>
          <p:cNvPr id="5" name="Date Placeholder 4"/>
          <p:cNvSpPr>
            <a:spLocks noGrp="1"/>
          </p:cNvSpPr>
          <p:nvPr>
            <p:ph type="dt" sz="half" idx="10"/>
          </p:nvPr>
        </p:nvSpPr>
        <p:spPr/>
        <p:txBody>
          <a:bodyPr/>
          <a:lstStyle/>
          <a:p>
            <a:fld id="{4248FC0F-E4F0-8140-9F4E-2B8FB6EA2A69}" type="datetime1">
              <a:rPr lang="en-US" smtClean="0"/>
              <a:t>11/13/23</a:t>
            </a:fld>
            <a:endParaRPr lang="en-MT"/>
          </a:p>
        </p:txBody>
      </p:sp>
      <p:sp>
        <p:nvSpPr>
          <p:cNvPr id="6" name="Footer Placeholder 5"/>
          <p:cNvSpPr>
            <a:spLocks noGrp="1"/>
          </p:cNvSpPr>
          <p:nvPr>
            <p:ph type="ftr" sz="quarter" idx="11"/>
          </p:nvPr>
        </p:nvSpPr>
        <p:spPr/>
        <p:txBody>
          <a:bodyPr/>
          <a:lstStyle/>
          <a:p>
            <a:r>
              <a:rPr lang="en-GB" dirty="0"/>
              <a:t>smartlyproject.eu</a:t>
            </a:r>
            <a:endParaRPr lang="en-MT"/>
          </a:p>
        </p:txBody>
      </p:sp>
      <p:sp>
        <p:nvSpPr>
          <p:cNvPr id="7" name="Slide Number Placeholder 6"/>
          <p:cNvSpPr>
            <a:spLocks noGrp="1"/>
          </p:cNvSpPr>
          <p:nvPr>
            <p:ph type="sldNum" sz="quarter" idx="12"/>
          </p:nvPr>
        </p:nvSpPr>
        <p:spPr/>
        <p:txBody>
          <a:bodyPr/>
          <a:lstStyle/>
          <a:p>
            <a:fld id="{CBB0EA09-9A97-9E44-9C82-34AA32318810}" type="slidenum">
              <a:rPr lang="en-MT" smtClean="0"/>
              <a:t>‹N›</a:t>
            </a:fld>
            <a:endParaRPr lang="en-MT"/>
          </a:p>
        </p:txBody>
      </p:sp>
      <p:sp>
        <p:nvSpPr>
          <p:cNvPr id="8" name="Date Placeholder 3">
            <a:extLst>
              <a:ext uri="{FF2B5EF4-FFF2-40B4-BE49-F238E27FC236}">
                <a16:creationId xmlns:a16="http://schemas.microsoft.com/office/drawing/2014/main" id="{BCC5620C-1F19-2FFD-ED5D-A35A146DD848}"/>
              </a:ext>
            </a:extLst>
          </p:cNvPr>
          <p:cNvSpPr txBox="1">
            <a:spLocks/>
          </p:cNvSpPr>
          <p:nvPr userDrawn="1"/>
        </p:nvSpPr>
        <p:spPr>
          <a:xfrm>
            <a:off x="614711" y="356839"/>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i="0" dirty="0">
                <a:latin typeface="Magistral Bold" panose="020B0704030204080304" pitchFamily="34" charset="77"/>
              </a:rPr>
              <a:t>SMARTLY</a:t>
            </a:r>
            <a:endParaRPr lang="en-MT" sz="1100" b="1" i="0">
              <a:latin typeface="Magistral Bold" panose="020B0704030204080304" pitchFamily="34" charset="77"/>
            </a:endParaRPr>
          </a:p>
        </p:txBody>
      </p:sp>
    </p:spTree>
    <p:extLst>
      <p:ext uri="{BB962C8B-B14F-4D97-AF65-F5344CB8AC3E}">
        <p14:creationId xmlns:p14="http://schemas.microsoft.com/office/powerpoint/2010/main" val="3927922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901352"/>
            <a:ext cx="7886700" cy="789337"/>
          </a:xfrm>
        </p:spPr>
        <p:txBody>
          <a:bodyPr anchor="ctr"/>
          <a:lstStyle/>
          <a:p>
            <a:r>
              <a:rPr lang="en-GB" dirty="0"/>
              <a:t>CLICK TO EDIT </a:t>
            </a:r>
            <a:br>
              <a:rPr lang="en-GB" dirty="0"/>
            </a:br>
            <a:r>
              <a:rPr lang="en-GB" dirty="0"/>
              <a:t>MASTER TITLE STYLE</a:t>
            </a:r>
            <a:endParaRPr lang="en-US" dirty="0"/>
          </a:p>
        </p:txBody>
      </p:sp>
      <p:sp>
        <p:nvSpPr>
          <p:cNvPr id="3" name="Content Placeholder 2"/>
          <p:cNvSpPr>
            <a:spLocks noGrp="1"/>
          </p:cNvSpPr>
          <p:nvPr>
            <p:ph sz="half" idx="1"/>
          </p:nvPr>
        </p:nvSpPr>
        <p:spPr>
          <a:xfrm>
            <a:off x="628650" y="1825625"/>
            <a:ext cx="3886200" cy="4351338"/>
          </a:xfrm>
        </p:spPr>
        <p:txBody>
          <a:bodyPr>
            <a:normAutofit/>
          </a:bodyPr>
          <a:lstStyle>
            <a:lvl1pPr marL="0" indent="0">
              <a:buNone/>
              <a:defRPr sz="1100" b="0">
                <a:solidFill>
                  <a:schemeClr val="tx1"/>
                </a:solidFill>
              </a:defRPr>
            </a:lvl1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marL="0" indent="0">
              <a:buNone/>
              <a:defRPr sz="1100" b="0">
                <a:solidFill>
                  <a:schemeClr val="tx1"/>
                </a:solidFill>
              </a:defRPr>
            </a:lvl1pPr>
          </a:lstStyle>
          <a:p>
            <a:pPr lvl="0"/>
            <a:endParaRPr lang="en-US" dirty="0"/>
          </a:p>
        </p:txBody>
      </p:sp>
      <p:sp>
        <p:nvSpPr>
          <p:cNvPr id="5" name="Date Placeholder 4"/>
          <p:cNvSpPr>
            <a:spLocks noGrp="1"/>
          </p:cNvSpPr>
          <p:nvPr>
            <p:ph type="dt" sz="half" idx="10"/>
          </p:nvPr>
        </p:nvSpPr>
        <p:spPr/>
        <p:txBody>
          <a:bodyPr/>
          <a:lstStyle/>
          <a:p>
            <a:fld id="{4248FC0F-E4F0-8140-9F4E-2B8FB6EA2A69}" type="datetime1">
              <a:rPr lang="en-US" smtClean="0"/>
              <a:t>11/13/23</a:t>
            </a:fld>
            <a:endParaRPr lang="en-MT"/>
          </a:p>
        </p:txBody>
      </p:sp>
      <p:sp>
        <p:nvSpPr>
          <p:cNvPr id="6" name="Footer Placeholder 5"/>
          <p:cNvSpPr>
            <a:spLocks noGrp="1"/>
          </p:cNvSpPr>
          <p:nvPr>
            <p:ph type="ftr" sz="quarter" idx="11"/>
          </p:nvPr>
        </p:nvSpPr>
        <p:spPr/>
        <p:txBody>
          <a:bodyPr/>
          <a:lstStyle/>
          <a:p>
            <a:r>
              <a:rPr lang="en-GB" dirty="0"/>
              <a:t>smartlyproject.eu</a:t>
            </a:r>
            <a:endParaRPr lang="en-MT"/>
          </a:p>
        </p:txBody>
      </p:sp>
      <p:sp>
        <p:nvSpPr>
          <p:cNvPr id="7" name="Slide Number Placeholder 6"/>
          <p:cNvSpPr>
            <a:spLocks noGrp="1"/>
          </p:cNvSpPr>
          <p:nvPr>
            <p:ph type="sldNum" sz="quarter" idx="12"/>
          </p:nvPr>
        </p:nvSpPr>
        <p:spPr/>
        <p:txBody>
          <a:bodyPr/>
          <a:lstStyle/>
          <a:p>
            <a:fld id="{CBB0EA09-9A97-9E44-9C82-34AA32318810}" type="slidenum">
              <a:rPr lang="en-MT" smtClean="0"/>
              <a:t>‹N›</a:t>
            </a:fld>
            <a:endParaRPr lang="en-MT"/>
          </a:p>
        </p:txBody>
      </p:sp>
      <p:sp>
        <p:nvSpPr>
          <p:cNvPr id="8" name="Date Placeholder 3">
            <a:extLst>
              <a:ext uri="{FF2B5EF4-FFF2-40B4-BE49-F238E27FC236}">
                <a16:creationId xmlns:a16="http://schemas.microsoft.com/office/drawing/2014/main" id="{BCC5620C-1F19-2FFD-ED5D-A35A146DD848}"/>
              </a:ext>
            </a:extLst>
          </p:cNvPr>
          <p:cNvSpPr txBox="1">
            <a:spLocks/>
          </p:cNvSpPr>
          <p:nvPr userDrawn="1"/>
        </p:nvSpPr>
        <p:spPr>
          <a:xfrm>
            <a:off x="614711" y="356839"/>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i="0" dirty="0">
                <a:latin typeface="Magistral Bold" panose="020B0704030204080304" pitchFamily="34" charset="77"/>
              </a:rPr>
              <a:t>SMARTLY</a:t>
            </a:r>
            <a:endParaRPr lang="en-MT" sz="1100" b="1" i="0">
              <a:latin typeface="Magistral Bold" panose="020B0704030204080304" pitchFamily="34" charset="77"/>
            </a:endParaRPr>
          </a:p>
        </p:txBody>
      </p:sp>
    </p:spTree>
    <p:extLst>
      <p:ext uri="{BB962C8B-B14F-4D97-AF65-F5344CB8AC3E}">
        <p14:creationId xmlns:p14="http://schemas.microsoft.com/office/powerpoint/2010/main" val="3344604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F0F490C-2849-2942-B307-0953A85DADE2}"/>
              </a:ext>
            </a:extLst>
          </p:cNvPr>
          <p:cNvSpPr>
            <a:spLocks noGrp="1" noChangeAspect="1"/>
          </p:cNvSpPr>
          <p:nvPr>
            <p:ph type="pic" idx="1" hasCustomPrompt="1"/>
          </p:nvPr>
        </p:nvSpPr>
        <p:spPr>
          <a:xfrm>
            <a:off x="-12863" y="-1"/>
            <a:ext cx="9156864" cy="5146723"/>
          </a:xfrm>
          <a:solidFill>
            <a:schemeClr val="bg1">
              <a:lumMod val="95000"/>
            </a:schemeClr>
          </a:solidFill>
        </p:spPr>
        <p:txBody>
          <a:bodyPr anchor="t">
            <a:normAutofit/>
          </a:bodyPr>
          <a:lstStyle>
            <a:lvl1pPr marL="0" indent="0">
              <a:buNone/>
              <a:defRPr sz="11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pic>
        <p:nvPicPr>
          <p:cNvPr id="12" name="Picture 11" descr="A picture containing shape&#10;&#10;Description automatically generated">
            <a:extLst>
              <a:ext uri="{FF2B5EF4-FFF2-40B4-BE49-F238E27FC236}">
                <a16:creationId xmlns:a16="http://schemas.microsoft.com/office/drawing/2014/main" id="{7EE43FD2-E031-90C8-3C06-BCDB457058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8948" y="5375674"/>
            <a:ext cx="1111947" cy="1127249"/>
          </a:xfrm>
          <a:prstGeom prst="rect">
            <a:avLst/>
          </a:prstGeom>
        </p:spPr>
      </p:pic>
      <p:sp>
        <p:nvSpPr>
          <p:cNvPr id="6" name="Rectangle 5">
            <a:extLst>
              <a:ext uri="{FF2B5EF4-FFF2-40B4-BE49-F238E27FC236}">
                <a16:creationId xmlns:a16="http://schemas.microsoft.com/office/drawing/2014/main" id="{4DD2C3D7-274B-E9D8-D00C-3D3322A2C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7" name="Picture 6">
            <a:extLst>
              <a:ext uri="{FF2B5EF4-FFF2-40B4-BE49-F238E27FC236}">
                <a16:creationId xmlns:a16="http://schemas.microsoft.com/office/drawing/2014/main" id="{1D769E86-BA3B-77ED-253F-7EC81147D39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203200" y="6438901"/>
            <a:ext cx="622300" cy="215900"/>
          </a:xfrm>
          <a:prstGeom prst="rect">
            <a:avLst/>
          </a:prstGeom>
        </p:spPr>
      </p:pic>
      <p:sp>
        <p:nvSpPr>
          <p:cNvPr id="5" name="Title 4">
            <a:extLst>
              <a:ext uri="{FF2B5EF4-FFF2-40B4-BE49-F238E27FC236}">
                <a16:creationId xmlns:a16="http://schemas.microsoft.com/office/drawing/2014/main" id="{ED7DE0ED-E9CF-A320-84C6-D957FB929869}"/>
              </a:ext>
            </a:extLst>
          </p:cNvPr>
          <p:cNvSpPr>
            <a:spLocks noGrp="1"/>
          </p:cNvSpPr>
          <p:nvPr>
            <p:ph type="title" hasCustomPrompt="1"/>
          </p:nvPr>
        </p:nvSpPr>
        <p:spPr>
          <a:xfrm>
            <a:off x="628650" y="2766218"/>
            <a:ext cx="7886700" cy="1325563"/>
          </a:xfrm>
        </p:spPr>
        <p:txBody>
          <a:bodyPr>
            <a:normAutofit/>
          </a:bodyPr>
          <a:lstStyle>
            <a:lvl1pPr algn="ctr">
              <a:defRPr sz="6500" b="1" i="0">
                <a:solidFill>
                  <a:schemeClr val="bg1">
                    <a:alpha val="92035"/>
                  </a:schemeClr>
                </a:solidFill>
                <a:latin typeface="Magistral Bold" panose="020B0704030204080304" pitchFamily="34" charset="77"/>
              </a:defRPr>
            </a:lvl1pPr>
          </a:lstStyle>
          <a:p>
            <a:r>
              <a:rPr lang="en-GB" dirty="0"/>
              <a:t>SMARTLY</a:t>
            </a:r>
            <a:endParaRPr lang="en-MT" dirty="0"/>
          </a:p>
        </p:txBody>
      </p:sp>
      <p:sp>
        <p:nvSpPr>
          <p:cNvPr id="9" name="Footer Placeholder 5">
            <a:extLst>
              <a:ext uri="{FF2B5EF4-FFF2-40B4-BE49-F238E27FC236}">
                <a16:creationId xmlns:a16="http://schemas.microsoft.com/office/drawing/2014/main" id="{F8BB711E-913A-1C15-4ABC-147C461D0C84}"/>
              </a:ext>
            </a:extLst>
          </p:cNvPr>
          <p:cNvSpPr>
            <a:spLocks noGrp="1"/>
          </p:cNvSpPr>
          <p:nvPr>
            <p:ph type="ftr" sz="quarter" idx="11"/>
          </p:nvPr>
        </p:nvSpPr>
        <p:spPr>
          <a:xfrm>
            <a:off x="3022518" y="3909218"/>
            <a:ext cx="3086100" cy="365125"/>
          </a:xfrm>
        </p:spPr>
        <p:txBody>
          <a:bodyPr/>
          <a:lstStyle>
            <a:lvl1pPr>
              <a:defRPr sz="1100" spc="600">
                <a:latin typeface="Magistral Medium" panose="020B0704030204080304" pitchFamily="34" charset="77"/>
              </a:defRPr>
            </a:lvl1pPr>
          </a:lstStyle>
          <a:p>
            <a:r>
              <a:rPr lang="en-GB" dirty="0"/>
              <a:t>SMARTLYPROJECT.EU</a:t>
            </a:r>
            <a:endParaRPr lang="en-MT"/>
          </a:p>
        </p:txBody>
      </p:sp>
    </p:spTree>
    <p:extLst>
      <p:ext uri="{BB962C8B-B14F-4D97-AF65-F5344CB8AC3E}">
        <p14:creationId xmlns:p14="http://schemas.microsoft.com/office/powerpoint/2010/main" val="133236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10BD298-C46F-76B7-DDE8-E66C1B0966AF}"/>
              </a:ext>
            </a:extLst>
          </p:cNvPr>
          <p:cNvSpPr txBox="1"/>
          <p:nvPr userDrawn="1"/>
        </p:nvSpPr>
        <p:spPr>
          <a:xfrm>
            <a:off x="1143000" y="354793"/>
            <a:ext cx="6858000" cy="1107996"/>
          </a:xfrm>
          <a:prstGeom prst="rect">
            <a:avLst/>
          </a:prstGeom>
          <a:noFill/>
        </p:spPr>
        <p:txBody>
          <a:bodyPr wrap="square" rtlCol="0">
            <a:spAutoFit/>
          </a:bodyPr>
          <a:lstStyle/>
          <a:p>
            <a:pPr algn="ctr"/>
            <a:r>
              <a:rPr lang="en-MT" sz="5100" b="1">
                <a:latin typeface="Magistral Bold" panose="020B0704030204080304" pitchFamily="34" charset="77"/>
              </a:rPr>
              <a:t>SMARTLY</a:t>
            </a:r>
          </a:p>
          <a:p>
            <a:pPr algn="ctr"/>
            <a:r>
              <a:rPr lang="en-MT" sz="1500">
                <a:solidFill>
                  <a:srgbClr val="F37406"/>
                </a:solidFill>
                <a:latin typeface="Arial" panose="020B0604020202020204" pitchFamily="34" charset="0"/>
                <a:cs typeface="Arial" panose="020B0604020202020204" pitchFamily="34" charset="0"/>
              </a:rPr>
              <a:t>NEETS’ EMPLOYABILITY IN THE GREEN AND DIGITAL ECONOMY</a:t>
            </a:r>
          </a:p>
        </p:txBody>
      </p:sp>
      <p:pic>
        <p:nvPicPr>
          <p:cNvPr id="12" name="Picture 11" descr="A picture containing shape&#10;&#10;Description automatically generated">
            <a:extLst>
              <a:ext uri="{FF2B5EF4-FFF2-40B4-BE49-F238E27FC236}">
                <a16:creationId xmlns:a16="http://schemas.microsoft.com/office/drawing/2014/main" id="{7EE43FD2-E031-90C8-3C06-BCDB457058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8948" y="5375674"/>
            <a:ext cx="1111947" cy="1127249"/>
          </a:xfrm>
          <a:prstGeom prst="rect">
            <a:avLst/>
          </a:prstGeom>
        </p:spPr>
      </p:pic>
      <p:sp>
        <p:nvSpPr>
          <p:cNvPr id="13" name="Picture Placeholder 2">
            <a:extLst>
              <a:ext uri="{FF2B5EF4-FFF2-40B4-BE49-F238E27FC236}">
                <a16:creationId xmlns:a16="http://schemas.microsoft.com/office/drawing/2014/main" id="{1C5AE61A-EC00-4B01-FBD3-4FFFC3D4F80B}"/>
              </a:ext>
            </a:extLst>
          </p:cNvPr>
          <p:cNvSpPr>
            <a:spLocks noGrp="1" noChangeAspect="1"/>
          </p:cNvSpPr>
          <p:nvPr>
            <p:ph type="pic" idx="1" hasCustomPrompt="1"/>
          </p:nvPr>
        </p:nvSpPr>
        <p:spPr>
          <a:xfrm>
            <a:off x="923150" y="1612656"/>
            <a:ext cx="7297699" cy="3613150"/>
          </a:xfrm>
          <a:solidFill>
            <a:schemeClr val="bg1">
              <a:lumMod val="95000"/>
            </a:schemeClr>
          </a:solidFill>
        </p:spPr>
        <p:txBody>
          <a:bodyPr anchor="t">
            <a:normAutofit/>
          </a:bodyPr>
          <a:lstStyle>
            <a:lvl1pPr marL="0" indent="0">
              <a:buNone/>
              <a:defRPr sz="11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Tree>
    <p:extLst>
      <p:ext uri="{BB962C8B-B14F-4D97-AF65-F5344CB8AC3E}">
        <p14:creationId xmlns:p14="http://schemas.microsoft.com/office/powerpoint/2010/main" val="165034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7EE43FD2-E031-90C8-3C06-BCDB457058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18948" y="5375674"/>
            <a:ext cx="1111947" cy="1127249"/>
          </a:xfrm>
          <a:prstGeom prst="rect">
            <a:avLst/>
          </a:prstGeom>
        </p:spPr>
      </p:pic>
      <p:sp>
        <p:nvSpPr>
          <p:cNvPr id="13" name="Picture Placeholder 2">
            <a:extLst>
              <a:ext uri="{FF2B5EF4-FFF2-40B4-BE49-F238E27FC236}">
                <a16:creationId xmlns:a16="http://schemas.microsoft.com/office/drawing/2014/main" id="{1C5AE61A-EC00-4B01-FBD3-4FFFC3D4F80B}"/>
              </a:ext>
            </a:extLst>
          </p:cNvPr>
          <p:cNvSpPr>
            <a:spLocks noGrp="1" noChangeAspect="1"/>
          </p:cNvSpPr>
          <p:nvPr>
            <p:ph type="pic" idx="1" hasCustomPrompt="1"/>
          </p:nvPr>
        </p:nvSpPr>
        <p:spPr>
          <a:xfrm>
            <a:off x="-12863" y="-1"/>
            <a:ext cx="9156864" cy="5146723"/>
          </a:xfrm>
          <a:solidFill>
            <a:schemeClr val="bg1">
              <a:lumMod val="95000"/>
            </a:schemeClr>
          </a:solidFill>
        </p:spPr>
        <p:txBody>
          <a:bodyPr anchor="t">
            <a:normAutofit/>
          </a:bodyPr>
          <a:lstStyle>
            <a:lvl1pPr marL="0" indent="0">
              <a:buNone/>
              <a:defRPr sz="11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6" name="Rectangle 5">
            <a:extLst>
              <a:ext uri="{FF2B5EF4-FFF2-40B4-BE49-F238E27FC236}">
                <a16:creationId xmlns:a16="http://schemas.microsoft.com/office/drawing/2014/main" id="{4DD2C3D7-274B-E9D8-D00C-3D3322A2C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7" name="Picture 6">
            <a:extLst>
              <a:ext uri="{FF2B5EF4-FFF2-40B4-BE49-F238E27FC236}">
                <a16:creationId xmlns:a16="http://schemas.microsoft.com/office/drawing/2014/main" id="{1D769E86-BA3B-77ED-253F-7EC81147D39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203200" y="6438901"/>
            <a:ext cx="622300" cy="215900"/>
          </a:xfrm>
          <a:prstGeom prst="rect">
            <a:avLst/>
          </a:prstGeom>
        </p:spPr>
      </p:pic>
      <p:sp>
        <p:nvSpPr>
          <p:cNvPr id="5" name="Title 4">
            <a:extLst>
              <a:ext uri="{FF2B5EF4-FFF2-40B4-BE49-F238E27FC236}">
                <a16:creationId xmlns:a16="http://schemas.microsoft.com/office/drawing/2014/main" id="{ED7DE0ED-E9CF-A320-84C6-D957FB929869}"/>
              </a:ext>
            </a:extLst>
          </p:cNvPr>
          <p:cNvSpPr>
            <a:spLocks noGrp="1"/>
          </p:cNvSpPr>
          <p:nvPr>
            <p:ph type="title" hasCustomPrompt="1"/>
          </p:nvPr>
        </p:nvSpPr>
        <p:spPr>
          <a:xfrm>
            <a:off x="628650" y="2766218"/>
            <a:ext cx="7886700" cy="1325563"/>
          </a:xfrm>
        </p:spPr>
        <p:txBody>
          <a:bodyPr>
            <a:normAutofit/>
          </a:bodyPr>
          <a:lstStyle>
            <a:lvl1pPr algn="ctr">
              <a:defRPr sz="6500" b="1" i="0">
                <a:solidFill>
                  <a:schemeClr val="bg1">
                    <a:alpha val="92035"/>
                  </a:schemeClr>
                </a:solidFill>
                <a:latin typeface="Magistral Bold" panose="020B0704030204080304" pitchFamily="34" charset="77"/>
              </a:defRPr>
            </a:lvl1pPr>
          </a:lstStyle>
          <a:p>
            <a:r>
              <a:rPr lang="en-GB" dirty="0"/>
              <a:t>SMARTLY</a:t>
            </a:r>
            <a:endParaRPr lang="en-MT" dirty="0"/>
          </a:p>
        </p:txBody>
      </p:sp>
    </p:spTree>
    <p:extLst>
      <p:ext uri="{BB962C8B-B14F-4D97-AF65-F5344CB8AC3E}">
        <p14:creationId xmlns:p14="http://schemas.microsoft.com/office/powerpoint/2010/main" val="96330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C98CEC8-B18C-1D05-94C3-7EB67C334A68}"/>
              </a:ext>
            </a:extLst>
          </p:cNvPr>
          <p:cNvSpPr>
            <a:spLocks noGrp="1" noChangeAspect="1"/>
          </p:cNvSpPr>
          <p:nvPr>
            <p:ph type="pic" idx="1" hasCustomPrompt="1"/>
          </p:nvPr>
        </p:nvSpPr>
        <p:spPr>
          <a:xfrm>
            <a:off x="0" y="0"/>
            <a:ext cx="9144000" cy="6858000"/>
          </a:xfrm>
        </p:spPr>
        <p:txBody>
          <a:bodyPr anchor="t">
            <a:normAutofit/>
          </a:bodyPr>
          <a:lstStyle>
            <a:lvl1pPr marL="0" indent="0">
              <a:buNone/>
              <a:defRPr sz="11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3" name="Footer Placeholder 2"/>
          <p:cNvSpPr>
            <a:spLocks noGrp="1"/>
          </p:cNvSpPr>
          <p:nvPr>
            <p:ph type="ftr" sz="quarter" idx="11"/>
          </p:nvPr>
        </p:nvSpPr>
        <p:spPr/>
        <p:txBody>
          <a:bodyPr/>
          <a:lstStyle/>
          <a:p>
            <a:r>
              <a:rPr lang="en-GB" dirty="0"/>
              <a:t>smartlyproject.eu</a:t>
            </a:r>
            <a:endParaRPr lang="en-MT"/>
          </a:p>
        </p:txBody>
      </p:sp>
      <p:sp>
        <p:nvSpPr>
          <p:cNvPr id="4" name="Slide Number Placeholder 3"/>
          <p:cNvSpPr>
            <a:spLocks noGrp="1"/>
          </p:cNvSpPr>
          <p:nvPr>
            <p:ph type="sldNum" sz="quarter" idx="12"/>
          </p:nvPr>
        </p:nvSpPr>
        <p:spPr/>
        <p:txBody>
          <a:bodyPr/>
          <a:lstStyle/>
          <a:p>
            <a:fld id="{CBB0EA09-9A97-9E44-9C82-34AA32318810}" type="slidenum">
              <a:rPr lang="en-MT" smtClean="0"/>
              <a:t>‹N›</a:t>
            </a:fld>
            <a:endParaRPr lang="en-MT"/>
          </a:p>
        </p:txBody>
      </p:sp>
      <p:sp>
        <p:nvSpPr>
          <p:cNvPr id="7" name="Date Placeholder 3">
            <a:extLst>
              <a:ext uri="{FF2B5EF4-FFF2-40B4-BE49-F238E27FC236}">
                <a16:creationId xmlns:a16="http://schemas.microsoft.com/office/drawing/2014/main" id="{A5EF3A18-74DD-FE0F-09C2-B086BE115D80}"/>
              </a:ext>
            </a:extLst>
          </p:cNvPr>
          <p:cNvSpPr>
            <a:spLocks noGrp="1"/>
          </p:cNvSpPr>
          <p:nvPr>
            <p:ph type="dt" sz="half" idx="10"/>
          </p:nvPr>
        </p:nvSpPr>
        <p:spPr>
          <a:xfrm>
            <a:off x="628650" y="6356351"/>
            <a:ext cx="2057400" cy="365125"/>
          </a:xfrm>
        </p:spPr>
        <p:txBody>
          <a:bodyPr/>
          <a:lstStyle/>
          <a:p>
            <a:fld id="{F74F4EA7-491B-7943-94C0-39728F7A25D3}" type="datetime1">
              <a:rPr lang="en-US" smtClean="0"/>
              <a:t>11/13/23</a:t>
            </a:fld>
            <a:endParaRPr lang="en-MT"/>
          </a:p>
        </p:txBody>
      </p:sp>
      <p:sp>
        <p:nvSpPr>
          <p:cNvPr id="9" name="Title 1">
            <a:extLst>
              <a:ext uri="{FF2B5EF4-FFF2-40B4-BE49-F238E27FC236}">
                <a16:creationId xmlns:a16="http://schemas.microsoft.com/office/drawing/2014/main" id="{1A3B9985-D947-14A7-83AE-047E38F24F22}"/>
              </a:ext>
            </a:extLst>
          </p:cNvPr>
          <p:cNvSpPr>
            <a:spLocks noGrp="1"/>
          </p:cNvSpPr>
          <p:nvPr>
            <p:ph type="ctrTitle" hasCustomPrompt="1"/>
          </p:nvPr>
        </p:nvSpPr>
        <p:spPr>
          <a:xfrm>
            <a:off x="685800" y="2893702"/>
            <a:ext cx="7772400" cy="365125"/>
          </a:xfrm>
        </p:spPr>
        <p:txBody>
          <a:bodyPr anchor="ctr">
            <a:normAutofit/>
          </a:bodyPr>
          <a:lstStyle>
            <a:lvl1pPr algn="ctr">
              <a:defRPr sz="1800">
                <a:solidFill>
                  <a:srgbClr val="F37406"/>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68442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smartlyproject.eu</a:t>
            </a:r>
            <a:endParaRPr lang="en-MT"/>
          </a:p>
        </p:txBody>
      </p:sp>
      <p:sp>
        <p:nvSpPr>
          <p:cNvPr id="4" name="Slide Number Placeholder 3"/>
          <p:cNvSpPr>
            <a:spLocks noGrp="1"/>
          </p:cNvSpPr>
          <p:nvPr>
            <p:ph type="sldNum" sz="quarter" idx="12"/>
          </p:nvPr>
        </p:nvSpPr>
        <p:spPr/>
        <p:txBody>
          <a:bodyPr/>
          <a:lstStyle/>
          <a:p>
            <a:fld id="{CBB0EA09-9A97-9E44-9C82-34AA32318810}" type="slidenum">
              <a:rPr lang="en-MT" smtClean="0"/>
              <a:t>‹N›</a:t>
            </a:fld>
            <a:endParaRPr lang="en-MT"/>
          </a:p>
        </p:txBody>
      </p:sp>
      <p:sp>
        <p:nvSpPr>
          <p:cNvPr id="7" name="Date Placeholder 3">
            <a:extLst>
              <a:ext uri="{FF2B5EF4-FFF2-40B4-BE49-F238E27FC236}">
                <a16:creationId xmlns:a16="http://schemas.microsoft.com/office/drawing/2014/main" id="{A5EF3A18-74DD-FE0F-09C2-B086BE115D80}"/>
              </a:ext>
            </a:extLst>
          </p:cNvPr>
          <p:cNvSpPr>
            <a:spLocks noGrp="1"/>
          </p:cNvSpPr>
          <p:nvPr>
            <p:ph type="dt" sz="half" idx="10"/>
          </p:nvPr>
        </p:nvSpPr>
        <p:spPr>
          <a:xfrm>
            <a:off x="628650" y="6356351"/>
            <a:ext cx="2057400" cy="365125"/>
          </a:xfrm>
        </p:spPr>
        <p:txBody>
          <a:bodyPr/>
          <a:lstStyle/>
          <a:p>
            <a:fld id="{F74F4EA7-491B-7943-94C0-39728F7A25D3}" type="datetime1">
              <a:rPr lang="en-US" smtClean="0"/>
              <a:t>11/13/23</a:t>
            </a:fld>
            <a:endParaRPr lang="en-MT"/>
          </a:p>
        </p:txBody>
      </p:sp>
      <p:sp>
        <p:nvSpPr>
          <p:cNvPr id="9" name="Title 1">
            <a:extLst>
              <a:ext uri="{FF2B5EF4-FFF2-40B4-BE49-F238E27FC236}">
                <a16:creationId xmlns:a16="http://schemas.microsoft.com/office/drawing/2014/main" id="{1A3B9985-D947-14A7-83AE-047E38F24F22}"/>
              </a:ext>
            </a:extLst>
          </p:cNvPr>
          <p:cNvSpPr>
            <a:spLocks noGrp="1"/>
          </p:cNvSpPr>
          <p:nvPr>
            <p:ph type="ctrTitle" hasCustomPrompt="1"/>
          </p:nvPr>
        </p:nvSpPr>
        <p:spPr>
          <a:xfrm>
            <a:off x="685800" y="2893702"/>
            <a:ext cx="7772400" cy="365125"/>
          </a:xfrm>
        </p:spPr>
        <p:txBody>
          <a:bodyPr anchor="ctr">
            <a:normAutofit/>
          </a:bodyPr>
          <a:lstStyle>
            <a:lvl1pPr algn="ctr">
              <a:defRPr sz="1800">
                <a:solidFill>
                  <a:srgbClr val="F37406"/>
                </a:solidFill>
              </a:defRPr>
            </a:lvl1pPr>
          </a:lstStyle>
          <a:p>
            <a:r>
              <a:rPr lang="en-GB" dirty="0"/>
              <a:t>CLICK TO EDIT MASTER TITLE STYLE</a:t>
            </a:r>
            <a:endParaRPr lang="en-US" dirty="0"/>
          </a:p>
        </p:txBody>
      </p:sp>
      <p:sp>
        <p:nvSpPr>
          <p:cNvPr id="6" name="Date Placeholder 3">
            <a:extLst>
              <a:ext uri="{FF2B5EF4-FFF2-40B4-BE49-F238E27FC236}">
                <a16:creationId xmlns:a16="http://schemas.microsoft.com/office/drawing/2014/main" id="{D39A80FE-A7F3-8413-DA7D-D7F2C1D7B662}"/>
              </a:ext>
            </a:extLst>
          </p:cNvPr>
          <p:cNvSpPr txBox="1">
            <a:spLocks/>
          </p:cNvSpPr>
          <p:nvPr userDrawn="1"/>
        </p:nvSpPr>
        <p:spPr>
          <a:xfrm>
            <a:off x="614711" y="356839"/>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i="0" dirty="0">
                <a:latin typeface="Magistral Bold" panose="020B0704030204080304" pitchFamily="34" charset="77"/>
              </a:rPr>
              <a:t>SMARTLY</a:t>
            </a:r>
            <a:endParaRPr lang="en-MT" sz="1100" b="1" i="0">
              <a:latin typeface="Magistral Bold" panose="020B0704030204080304" pitchFamily="34" charset="77"/>
            </a:endParaRPr>
          </a:p>
        </p:txBody>
      </p:sp>
    </p:spTree>
    <p:extLst>
      <p:ext uri="{BB962C8B-B14F-4D97-AF65-F5344CB8AC3E}">
        <p14:creationId xmlns:p14="http://schemas.microsoft.com/office/powerpoint/2010/main" val="3310263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987426"/>
            <a:ext cx="2949178" cy="1069974"/>
          </a:xfrm>
        </p:spPr>
        <p:txBody>
          <a:bodyPr anchor="ctr">
            <a:normAutofit/>
          </a:bodyPr>
          <a:lstStyle>
            <a:lvl1pPr>
              <a:defRPr sz="1800"/>
            </a:lvl1pPr>
          </a:lstStyle>
          <a:p>
            <a:r>
              <a:rPr lang="en-GB" dirty="0"/>
              <a:t>CLICK TO </a:t>
            </a:r>
            <a:br>
              <a:rPr lang="en-GB" dirty="0"/>
            </a:br>
            <a:r>
              <a:rPr lang="en-GB" dirty="0"/>
              <a:t>EDIT MASTER TITLE STYLE</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anchor="t">
            <a:normAutofit/>
          </a:bodyPr>
          <a:lstStyle>
            <a:lvl1pPr marL="0" indent="0">
              <a:buNone/>
              <a:defRPr sz="11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hasCustomPrompt="1"/>
          </p:nvPr>
        </p:nvSpPr>
        <p:spPr>
          <a:xfrm>
            <a:off x="629841" y="2322862"/>
            <a:ext cx="2949178" cy="3538189"/>
          </a:xfrm>
        </p:spPr>
        <p:txBody>
          <a:bodyPr anchor="t">
            <a:normAutofit/>
          </a:bodyPr>
          <a:lstStyle>
            <a:lvl1pPr marL="0" indent="0" algn="l">
              <a:buNone/>
              <a:defRPr sz="11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Integer </a:t>
            </a:r>
            <a:r>
              <a:rPr lang="en-GB" dirty="0" err="1"/>
              <a:t>nec</a:t>
            </a:r>
            <a:r>
              <a:rPr lang="en-GB" dirty="0"/>
              <a:t> </a:t>
            </a:r>
            <a:r>
              <a:rPr lang="en-GB" dirty="0" err="1"/>
              <a:t>odio</a:t>
            </a:r>
            <a:r>
              <a:rPr lang="en-GB" dirty="0"/>
              <a:t>. </a:t>
            </a:r>
            <a:r>
              <a:rPr lang="en-GB" dirty="0" err="1"/>
              <a:t>Praesent</a:t>
            </a:r>
            <a:r>
              <a:rPr lang="en-GB" dirty="0"/>
              <a:t> libero. </a:t>
            </a:r>
            <a:r>
              <a:rPr lang="en-GB" dirty="0" err="1"/>
              <a:t>Sed</a:t>
            </a:r>
            <a:r>
              <a:rPr lang="en-GB" dirty="0"/>
              <a:t> cursus ante </a:t>
            </a:r>
            <a:r>
              <a:rPr lang="en-GB" dirty="0" err="1"/>
              <a:t>dapibus</a:t>
            </a:r>
            <a:r>
              <a:rPr lang="en-GB" dirty="0"/>
              <a:t> diam. </a:t>
            </a:r>
            <a:r>
              <a:rPr lang="en-GB" dirty="0" err="1"/>
              <a:t>Sed</a:t>
            </a:r>
            <a:r>
              <a:rPr lang="en-GB" dirty="0"/>
              <a:t> nisi. </a:t>
            </a:r>
            <a:r>
              <a:rPr lang="en-GB" dirty="0" err="1"/>
              <a:t>Nulla</a:t>
            </a:r>
            <a:r>
              <a:rPr lang="en-GB" dirty="0"/>
              <a:t> </a:t>
            </a:r>
            <a:r>
              <a:rPr lang="en-GB" dirty="0" err="1"/>
              <a:t>quis</a:t>
            </a:r>
            <a:r>
              <a:rPr lang="en-GB" dirty="0"/>
              <a:t> </a:t>
            </a:r>
            <a:r>
              <a:rPr lang="en-GB" dirty="0" err="1"/>
              <a:t>sem</a:t>
            </a:r>
            <a:r>
              <a:rPr lang="en-GB" dirty="0"/>
              <a:t> at </a:t>
            </a:r>
            <a:r>
              <a:rPr lang="en-GB" dirty="0" err="1"/>
              <a:t>nibh</a:t>
            </a:r>
            <a:r>
              <a:rPr lang="en-GB" dirty="0"/>
              <a:t> </a:t>
            </a:r>
            <a:r>
              <a:rPr lang="en-GB" dirty="0" err="1"/>
              <a:t>elementum</a:t>
            </a:r>
            <a:r>
              <a:rPr lang="en-GB" dirty="0"/>
              <a:t> </a:t>
            </a:r>
            <a:r>
              <a:rPr lang="en-GB" dirty="0" err="1"/>
              <a:t>imperdiet</a:t>
            </a:r>
            <a:r>
              <a:rPr lang="en-GB" dirty="0"/>
              <a:t>. Duis </a:t>
            </a:r>
            <a:r>
              <a:rPr lang="en-GB" dirty="0" err="1"/>
              <a:t>sagittis</a:t>
            </a:r>
            <a:r>
              <a:rPr lang="en-GB" dirty="0"/>
              <a:t> ipsum. </a:t>
            </a:r>
            <a:r>
              <a:rPr lang="en-GB" dirty="0" err="1"/>
              <a:t>Praesent</a:t>
            </a:r>
            <a:r>
              <a:rPr lang="en-GB" dirty="0"/>
              <a:t> </a:t>
            </a:r>
            <a:r>
              <a:rPr lang="en-GB" dirty="0" err="1"/>
              <a:t>mauris</a:t>
            </a:r>
            <a:r>
              <a:rPr lang="en-GB" dirty="0"/>
              <a:t>.</a:t>
            </a:r>
          </a:p>
          <a:p>
            <a:pPr lvl="0"/>
            <a:r>
              <a:rPr lang="en-GB" dirty="0" err="1"/>
              <a:t>Fusce</a:t>
            </a:r>
            <a:r>
              <a:rPr lang="en-GB" dirty="0"/>
              <a:t> </a:t>
            </a:r>
            <a:r>
              <a:rPr lang="en-GB" dirty="0" err="1"/>
              <a:t>nec</a:t>
            </a:r>
            <a:r>
              <a:rPr lang="en-GB" dirty="0"/>
              <a:t> </a:t>
            </a:r>
            <a:r>
              <a:rPr lang="en-GB" dirty="0" err="1"/>
              <a:t>tellus</a:t>
            </a:r>
            <a:r>
              <a:rPr lang="en-GB" dirty="0"/>
              <a:t> </a:t>
            </a:r>
            <a:r>
              <a:rPr lang="en-GB" dirty="0" err="1"/>
              <a:t>sed</a:t>
            </a:r>
            <a:r>
              <a:rPr lang="en-GB" dirty="0"/>
              <a:t> </a:t>
            </a:r>
            <a:r>
              <a:rPr lang="en-GB" dirty="0" err="1"/>
              <a:t>augue</a:t>
            </a:r>
            <a:r>
              <a:rPr lang="en-GB" dirty="0"/>
              <a:t> semper porta. </a:t>
            </a:r>
            <a:r>
              <a:rPr lang="en-GB" dirty="0" err="1"/>
              <a:t>Mauris</a:t>
            </a:r>
            <a:r>
              <a:rPr lang="en-GB" dirty="0"/>
              <a:t> </a:t>
            </a:r>
            <a:r>
              <a:rPr lang="en-GB" dirty="0" err="1"/>
              <a:t>massa</a:t>
            </a:r>
            <a:r>
              <a:rPr lang="en-GB" dirty="0"/>
              <a:t>. Vestibulum lacinia </a:t>
            </a:r>
            <a:r>
              <a:rPr lang="en-GB" dirty="0" err="1"/>
              <a:t>arcu</a:t>
            </a:r>
            <a:r>
              <a:rPr lang="en-GB" dirty="0"/>
              <a:t> </a:t>
            </a:r>
            <a:r>
              <a:rPr lang="en-GB" dirty="0" err="1"/>
              <a:t>eget</a:t>
            </a:r>
            <a:r>
              <a:rPr lang="en-GB" dirty="0"/>
              <a:t> </a:t>
            </a:r>
            <a:r>
              <a:rPr lang="en-GB" dirty="0" err="1"/>
              <a:t>nulla</a:t>
            </a:r>
            <a:r>
              <a:rPr lang="en-GB" dirty="0"/>
              <a:t>.</a:t>
            </a:r>
          </a:p>
        </p:txBody>
      </p:sp>
      <p:sp>
        <p:nvSpPr>
          <p:cNvPr id="5" name="Date Placeholder 4"/>
          <p:cNvSpPr>
            <a:spLocks noGrp="1"/>
          </p:cNvSpPr>
          <p:nvPr>
            <p:ph type="dt" sz="half" idx="10"/>
          </p:nvPr>
        </p:nvSpPr>
        <p:spPr/>
        <p:txBody>
          <a:bodyPr/>
          <a:lstStyle/>
          <a:p>
            <a:fld id="{2680755A-9D55-E640-8ECC-9CDAF6EEE33B}" type="datetime1">
              <a:rPr lang="en-US" smtClean="0"/>
              <a:t>11/13/23</a:t>
            </a:fld>
            <a:endParaRPr lang="en-MT"/>
          </a:p>
        </p:txBody>
      </p:sp>
      <p:sp>
        <p:nvSpPr>
          <p:cNvPr id="6" name="Footer Placeholder 5"/>
          <p:cNvSpPr>
            <a:spLocks noGrp="1"/>
          </p:cNvSpPr>
          <p:nvPr>
            <p:ph type="ftr" sz="quarter" idx="11"/>
          </p:nvPr>
        </p:nvSpPr>
        <p:spPr/>
        <p:txBody>
          <a:bodyPr/>
          <a:lstStyle/>
          <a:p>
            <a:r>
              <a:rPr lang="en-GB" dirty="0"/>
              <a:t>smartlyproject.eu</a:t>
            </a:r>
            <a:endParaRPr lang="en-MT"/>
          </a:p>
        </p:txBody>
      </p:sp>
      <p:sp>
        <p:nvSpPr>
          <p:cNvPr id="7" name="Slide Number Placeholder 6"/>
          <p:cNvSpPr>
            <a:spLocks noGrp="1"/>
          </p:cNvSpPr>
          <p:nvPr>
            <p:ph type="sldNum" sz="quarter" idx="12"/>
          </p:nvPr>
        </p:nvSpPr>
        <p:spPr/>
        <p:txBody>
          <a:bodyPr/>
          <a:lstStyle/>
          <a:p>
            <a:fld id="{CBB0EA09-9A97-9E44-9C82-34AA32318810}" type="slidenum">
              <a:rPr lang="en-MT" smtClean="0"/>
              <a:t>‹N›</a:t>
            </a:fld>
            <a:endParaRPr lang="en-MT"/>
          </a:p>
        </p:txBody>
      </p:sp>
      <p:sp>
        <p:nvSpPr>
          <p:cNvPr id="8" name="Date Placeholder 3">
            <a:extLst>
              <a:ext uri="{FF2B5EF4-FFF2-40B4-BE49-F238E27FC236}">
                <a16:creationId xmlns:a16="http://schemas.microsoft.com/office/drawing/2014/main" id="{0639DED2-ABEE-B3D9-17E0-E4A8328C21E2}"/>
              </a:ext>
            </a:extLst>
          </p:cNvPr>
          <p:cNvSpPr txBox="1">
            <a:spLocks/>
          </p:cNvSpPr>
          <p:nvPr userDrawn="1"/>
        </p:nvSpPr>
        <p:spPr>
          <a:xfrm>
            <a:off x="614711" y="356839"/>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i="0" dirty="0">
                <a:latin typeface="Magistral Bold" panose="020B0704030204080304" pitchFamily="34" charset="77"/>
              </a:rPr>
              <a:t>SMARTLY</a:t>
            </a:r>
            <a:endParaRPr lang="en-MT" sz="1100" b="1" i="0">
              <a:latin typeface="Magistral Bold" panose="020B0704030204080304" pitchFamily="34" charset="77"/>
            </a:endParaRPr>
          </a:p>
        </p:txBody>
      </p:sp>
    </p:spTree>
    <p:extLst>
      <p:ext uri="{BB962C8B-B14F-4D97-AF65-F5344CB8AC3E}">
        <p14:creationId xmlns:p14="http://schemas.microsoft.com/office/powerpoint/2010/main" val="91415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970350"/>
            <a:ext cx="7886700" cy="1674696"/>
          </a:xfrm>
        </p:spPr>
        <p:txBody>
          <a:bodyPr anchor="ctr">
            <a:normAutofit/>
          </a:bodyPr>
          <a:lstStyle>
            <a:lvl1pPr algn="ctr">
              <a:defRPr sz="1800"/>
            </a:lvl1pPr>
          </a:lstStyle>
          <a:p>
            <a:r>
              <a:rPr lang="en-GB" dirty="0"/>
              <a:t>CLICK TO EDIT MASTER TITLE STYLE</a:t>
            </a:r>
            <a:endParaRPr lang="en-US" dirty="0"/>
          </a:p>
        </p:txBody>
      </p:sp>
      <p:sp>
        <p:nvSpPr>
          <p:cNvPr id="3" name="Subtitle 2"/>
          <p:cNvSpPr>
            <a:spLocks noGrp="1"/>
          </p:cNvSpPr>
          <p:nvPr>
            <p:ph type="subTitle" idx="1" hasCustomPrompt="1"/>
          </p:nvPr>
        </p:nvSpPr>
        <p:spPr>
          <a:xfrm>
            <a:off x="628650" y="2893432"/>
            <a:ext cx="3824705" cy="624273"/>
          </a:xfrm>
        </p:spPr>
        <p:txBody>
          <a:bodyPr>
            <a:normAutofit/>
          </a:bodyPr>
          <a:lstStyle>
            <a:lvl1pPr marL="0" indent="0" algn="l">
              <a:lnSpc>
                <a:spcPct val="100000"/>
              </a:lnSpc>
              <a:spcBef>
                <a:spcPts val="0"/>
              </a:spcBef>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a:t>
            </a:r>
          </a:p>
          <a:p>
            <a:r>
              <a:rPr lang="en-GB" dirty="0"/>
              <a:t>SUBTITLE STYLE</a:t>
            </a:r>
            <a:endParaRPr lang="en-US" dirty="0"/>
          </a:p>
        </p:txBody>
      </p:sp>
      <p:sp>
        <p:nvSpPr>
          <p:cNvPr id="4" name="Date Placeholder 3"/>
          <p:cNvSpPr>
            <a:spLocks noGrp="1"/>
          </p:cNvSpPr>
          <p:nvPr>
            <p:ph type="dt" sz="half" idx="10"/>
          </p:nvPr>
        </p:nvSpPr>
        <p:spPr/>
        <p:txBody>
          <a:bodyPr/>
          <a:lstStyle/>
          <a:p>
            <a:fld id="{556FFF1A-3267-794E-9C19-EC9F7118A1C3}" type="datetime1">
              <a:rPr lang="en-US" smtClean="0"/>
              <a:t>11/13/23</a:t>
            </a:fld>
            <a:endParaRPr lang="en-MT"/>
          </a:p>
        </p:txBody>
      </p:sp>
      <p:sp>
        <p:nvSpPr>
          <p:cNvPr id="5" name="Footer Placeholder 4"/>
          <p:cNvSpPr>
            <a:spLocks noGrp="1"/>
          </p:cNvSpPr>
          <p:nvPr>
            <p:ph type="ftr" sz="quarter" idx="11"/>
          </p:nvPr>
        </p:nvSpPr>
        <p:spPr/>
        <p:txBody>
          <a:bodyPr/>
          <a:lstStyle/>
          <a:p>
            <a:r>
              <a:rPr lang="en-GB" dirty="0"/>
              <a:t>smartlyproject.eu</a:t>
            </a:r>
            <a:endParaRPr lang="en-MT"/>
          </a:p>
        </p:txBody>
      </p:sp>
      <p:sp>
        <p:nvSpPr>
          <p:cNvPr id="6" name="Slide Number Placeholder 5"/>
          <p:cNvSpPr>
            <a:spLocks noGrp="1"/>
          </p:cNvSpPr>
          <p:nvPr>
            <p:ph type="sldNum" sz="quarter" idx="12"/>
          </p:nvPr>
        </p:nvSpPr>
        <p:spPr/>
        <p:txBody>
          <a:bodyPr/>
          <a:lstStyle>
            <a:lvl1pPr>
              <a:defRPr>
                <a:solidFill>
                  <a:srgbClr val="F37406"/>
                </a:solidFill>
              </a:defRPr>
            </a:lvl1pPr>
          </a:lstStyle>
          <a:p>
            <a:fld id="{CBB0EA09-9A97-9E44-9C82-34AA32318810}" type="slidenum">
              <a:rPr lang="en-MT" smtClean="0"/>
              <a:pPr/>
              <a:t>‹N›</a:t>
            </a:fld>
            <a:endParaRPr lang="en-MT"/>
          </a:p>
        </p:txBody>
      </p:sp>
      <p:pic>
        <p:nvPicPr>
          <p:cNvPr id="7" name="Picture 6">
            <a:extLst>
              <a:ext uri="{FF2B5EF4-FFF2-40B4-BE49-F238E27FC236}">
                <a16:creationId xmlns:a16="http://schemas.microsoft.com/office/drawing/2014/main" id="{CE11A65C-7EA5-8CA7-06D3-A737115437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203200" y="6438901"/>
            <a:ext cx="622300" cy="215900"/>
          </a:xfrm>
          <a:prstGeom prst="rect">
            <a:avLst/>
          </a:prstGeom>
        </p:spPr>
      </p:pic>
      <p:sp>
        <p:nvSpPr>
          <p:cNvPr id="11" name="Date Placeholder 3">
            <a:extLst>
              <a:ext uri="{FF2B5EF4-FFF2-40B4-BE49-F238E27FC236}">
                <a16:creationId xmlns:a16="http://schemas.microsoft.com/office/drawing/2014/main" id="{76425182-6475-B9EC-C1AC-0BCA4052A26B}"/>
              </a:ext>
            </a:extLst>
          </p:cNvPr>
          <p:cNvSpPr txBox="1">
            <a:spLocks/>
          </p:cNvSpPr>
          <p:nvPr userDrawn="1"/>
        </p:nvSpPr>
        <p:spPr>
          <a:xfrm>
            <a:off x="614711" y="356839"/>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i="0" dirty="0">
                <a:latin typeface="Magistral Bold" panose="020B0704030204080304" pitchFamily="34" charset="77"/>
              </a:rPr>
              <a:t>SMARTLY</a:t>
            </a:r>
            <a:endParaRPr lang="en-MT" sz="1100" b="1" i="0">
              <a:latin typeface="Magistral Bold" panose="020B0704030204080304" pitchFamily="34" charset="77"/>
            </a:endParaRPr>
          </a:p>
        </p:txBody>
      </p:sp>
      <p:sp>
        <p:nvSpPr>
          <p:cNvPr id="12" name="Picture Placeholder 2">
            <a:extLst>
              <a:ext uri="{FF2B5EF4-FFF2-40B4-BE49-F238E27FC236}">
                <a16:creationId xmlns:a16="http://schemas.microsoft.com/office/drawing/2014/main" id="{1AACBBB4-B806-CE63-D53F-104DF34203F0}"/>
              </a:ext>
            </a:extLst>
          </p:cNvPr>
          <p:cNvSpPr>
            <a:spLocks noGrp="1" noChangeAspect="1"/>
          </p:cNvSpPr>
          <p:nvPr>
            <p:ph type="pic" idx="13" hasCustomPrompt="1"/>
          </p:nvPr>
        </p:nvSpPr>
        <p:spPr>
          <a:xfrm>
            <a:off x="4572000" y="2893431"/>
            <a:ext cx="3943350" cy="2984695"/>
          </a:xfrm>
        </p:spPr>
        <p:txBody>
          <a:bodyPr anchor="t">
            <a:normAutofit/>
          </a:bodyPr>
          <a:lstStyle>
            <a:lvl1pPr marL="0" indent="0">
              <a:buNone/>
              <a:defRPr sz="11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14" name="Text Placeholder 3">
            <a:extLst>
              <a:ext uri="{FF2B5EF4-FFF2-40B4-BE49-F238E27FC236}">
                <a16:creationId xmlns:a16="http://schemas.microsoft.com/office/drawing/2014/main" id="{29F1E516-DB23-760D-867B-14A577935295}"/>
              </a:ext>
            </a:extLst>
          </p:cNvPr>
          <p:cNvSpPr>
            <a:spLocks noGrp="1"/>
          </p:cNvSpPr>
          <p:nvPr>
            <p:ph type="body" sz="half" idx="2" hasCustomPrompt="1"/>
          </p:nvPr>
        </p:nvSpPr>
        <p:spPr>
          <a:xfrm>
            <a:off x="628650" y="3646449"/>
            <a:ext cx="3824705" cy="2241201"/>
          </a:xfrm>
        </p:spPr>
        <p:txBody>
          <a:bodyPr>
            <a:normAutofit/>
          </a:bodyPr>
          <a:lstStyle>
            <a:lvl1pPr marL="0" indent="0">
              <a:buNone/>
              <a:defRPr sz="1100" b="0"/>
            </a:lvl1pPr>
          </a:lstStyle>
          <a:p>
            <a:r>
              <a:rPr lang="en-MT" dirty="0"/>
              <a:t>Click to add text.</a:t>
            </a:r>
          </a:p>
        </p:txBody>
      </p:sp>
    </p:spTree>
    <p:extLst>
      <p:ext uri="{BB962C8B-B14F-4D97-AF65-F5344CB8AC3E}">
        <p14:creationId xmlns:p14="http://schemas.microsoft.com/office/powerpoint/2010/main" val="326341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5800" y="2855075"/>
            <a:ext cx="7772400" cy="491899"/>
          </a:xfrm>
        </p:spPr>
        <p:txBody>
          <a:bodyPr>
            <a:normAutofit/>
          </a:bodyPr>
          <a:lstStyle>
            <a:lvl1pPr marL="0" indent="0" algn="l">
              <a:buNone/>
              <a:defRPr sz="1500" b="0">
                <a:solidFill>
                  <a:srgbClr val="F3740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556FFF1A-3267-794E-9C19-EC9F7118A1C3}" type="datetime1">
              <a:rPr lang="en-US" smtClean="0"/>
              <a:t>11/13/23</a:t>
            </a:fld>
            <a:endParaRPr lang="en-MT"/>
          </a:p>
        </p:txBody>
      </p:sp>
      <p:sp>
        <p:nvSpPr>
          <p:cNvPr id="5" name="Footer Placeholder 4"/>
          <p:cNvSpPr>
            <a:spLocks noGrp="1"/>
          </p:cNvSpPr>
          <p:nvPr>
            <p:ph type="ftr" sz="quarter" idx="11"/>
          </p:nvPr>
        </p:nvSpPr>
        <p:spPr/>
        <p:txBody>
          <a:bodyPr/>
          <a:lstStyle/>
          <a:p>
            <a:r>
              <a:rPr lang="en-GB" dirty="0"/>
              <a:t>smartlyproject.eu</a:t>
            </a:r>
            <a:endParaRPr lang="en-MT"/>
          </a:p>
        </p:txBody>
      </p:sp>
      <p:sp>
        <p:nvSpPr>
          <p:cNvPr id="6" name="Slide Number Placeholder 5"/>
          <p:cNvSpPr>
            <a:spLocks noGrp="1"/>
          </p:cNvSpPr>
          <p:nvPr>
            <p:ph type="sldNum" sz="quarter" idx="12"/>
          </p:nvPr>
        </p:nvSpPr>
        <p:spPr/>
        <p:txBody>
          <a:bodyPr/>
          <a:lstStyle>
            <a:lvl1pPr>
              <a:defRPr>
                <a:solidFill>
                  <a:srgbClr val="F37406"/>
                </a:solidFill>
              </a:defRPr>
            </a:lvl1pPr>
          </a:lstStyle>
          <a:p>
            <a:fld id="{CBB0EA09-9A97-9E44-9C82-34AA32318810}" type="slidenum">
              <a:rPr lang="en-MT" smtClean="0"/>
              <a:pPr/>
              <a:t>‹N›</a:t>
            </a:fld>
            <a:endParaRPr lang="en-MT"/>
          </a:p>
        </p:txBody>
      </p:sp>
      <p:pic>
        <p:nvPicPr>
          <p:cNvPr id="7" name="Picture 6">
            <a:extLst>
              <a:ext uri="{FF2B5EF4-FFF2-40B4-BE49-F238E27FC236}">
                <a16:creationId xmlns:a16="http://schemas.microsoft.com/office/drawing/2014/main" id="{CE11A65C-7EA5-8CA7-06D3-A737115437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203200" y="6438901"/>
            <a:ext cx="622300" cy="215900"/>
          </a:xfrm>
          <a:prstGeom prst="rect">
            <a:avLst/>
          </a:prstGeom>
        </p:spPr>
      </p:pic>
      <p:sp>
        <p:nvSpPr>
          <p:cNvPr id="11" name="Date Placeholder 3">
            <a:extLst>
              <a:ext uri="{FF2B5EF4-FFF2-40B4-BE49-F238E27FC236}">
                <a16:creationId xmlns:a16="http://schemas.microsoft.com/office/drawing/2014/main" id="{76425182-6475-B9EC-C1AC-0BCA4052A26B}"/>
              </a:ext>
            </a:extLst>
          </p:cNvPr>
          <p:cNvSpPr txBox="1">
            <a:spLocks/>
          </p:cNvSpPr>
          <p:nvPr userDrawn="1"/>
        </p:nvSpPr>
        <p:spPr>
          <a:xfrm>
            <a:off x="614711" y="356839"/>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i="0" dirty="0">
                <a:latin typeface="Magistral Bold" panose="020B0704030204080304" pitchFamily="34" charset="77"/>
              </a:rPr>
              <a:t>SMARTLY</a:t>
            </a:r>
            <a:endParaRPr lang="en-MT" sz="1100" b="1" i="0">
              <a:latin typeface="Magistral Bold" panose="020B0704030204080304" pitchFamily="34" charset="77"/>
            </a:endParaRPr>
          </a:p>
        </p:txBody>
      </p:sp>
      <p:sp>
        <p:nvSpPr>
          <p:cNvPr id="9" name="Title 1">
            <a:extLst>
              <a:ext uri="{FF2B5EF4-FFF2-40B4-BE49-F238E27FC236}">
                <a16:creationId xmlns:a16="http://schemas.microsoft.com/office/drawing/2014/main" id="{AC20D874-533A-5E82-B851-9BC1BAC8FFFE}"/>
              </a:ext>
            </a:extLst>
          </p:cNvPr>
          <p:cNvSpPr txBox="1">
            <a:spLocks/>
          </p:cNvSpPr>
          <p:nvPr userDrawn="1"/>
        </p:nvSpPr>
        <p:spPr>
          <a:xfrm>
            <a:off x="685800" y="4340689"/>
            <a:ext cx="7772400" cy="189501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1800" b="1" kern="1200">
                <a:solidFill>
                  <a:schemeClr val="tx1"/>
                </a:solidFill>
                <a:latin typeface="Arial" panose="020B0604020202020204" pitchFamily="34" charset="0"/>
                <a:ea typeface="+mj-ea"/>
                <a:cs typeface="Arial" panose="020B0604020202020204" pitchFamily="34" charset="0"/>
              </a:defRPr>
            </a:lvl1pPr>
          </a:lstStyle>
          <a:p>
            <a:pPr algn="l"/>
            <a:endParaRPr lang="en-GB" sz="1100" b="0" dirty="0">
              <a:solidFill>
                <a:schemeClr val="tx1"/>
              </a:solidFill>
            </a:endParaRPr>
          </a:p>
          <a:p>
            <a:pPr marL="171450" indent="-171450" algn="l">
              <a:buFont typeface="Arial" panose="020B0604020202020204" pitchFamily="34" charset="0"/>
              <a:buChar char="•"/>
            </a:pPr>
            <a:endParaRPr lang="en-US" sz="1100" b="0" dirty="0">
              <a:solidFill>
                <a:schemeClr val="tx1"/>
              </a:solidFill>
            </a:endParaRPr>
          </a:p>
        </p:txBody>
      </p:sp>
      <p:sp>
        <p:nvSpPr>
          <p:cNvPr id="10" name="Picture Placeholder 2">
            <a:extLst>
              <a:ext uri="{FF2B5EF4-FFF2-40B4-BE49-F238E27FC236}">
                <a16:creationId xmlns:a16="http://schemas.microsoft.com/office/drawing/2014/main" id="{C1B8F96C-C250-CC2E-E5E2-8F2FFDE07159}"/>
              </a:ext>
            </a:extLst>
          </p:cNvPr>
          <p:cNvSpPr>
            <a:spLocks noGrp="1" noChangeAspect="1"/>
          </p:cNvSpPr>
          <p:nvPr>
            <p:ph type="pic" idx="13" hasCustomPrompt="1"/>
          </p:nvPr>
        </p:nvSpPr>
        <p:spPr>
          <a:xfrm>
            <a:off x="685800" y="976275"/>
            <a:ext cx="7772400" cy="1713140"/>
          </a:xfrm>
        </p:spPr>
        <p:txBody>
          <a:bodyPr anchor="t">
            <a:normAutofit/>
          </a:bodyPr>
          <a:lstStyle>
            <a:lvl1pPr marL="0" indent="0">
              <a:buNone/>
              <a:defRPr sz="11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13" name="Text Placeholder 3">
            <a:extLst>
              <a:ext uri="{FF2B5EF4-FFF2-40B4-BE49-F238E27FC236}">
                <a16:creationId xmlns:a16="http://schemas.microsoft.com/office/drawing/2014/main" id="{6F75CFED-71AB-7A90-E732-490D5C9DC080}"/>
              </a:ext>
            </a:extLst>
          </p:cNvPr>
          <p:cNvSpPr>
            <a:spLocks noGrp="1"/>
          </p:cNvSpPr>
          <p:nvPr>
            <p:ph type="body" sz="half" idx="2" hasCustomPrompt="1"/>
          </p:nvPr>
        </p:nvSpPr>
        <p:spPr>
          <a:xfrm>
            <a:off x="685800" y="3512634"/>
            <a:ext cx="7772400" cy="2357940"/>
          </a:xfrm>
        </p:spPr>
        <p:txBody>
          <a:bodyPr>
            <a:normAutofit/>
          </a:bodyPr>
          <a:lstStyle>
            <a:lvl1pPr marL="0" indent="0">
              <a:buNone/>
              <a:defRPr sz="1100" b="0"/>
            </a:lvl1pPr>
          </a:lstStyle>
          <a:p>
            <a:r>
              <a:rPr lang="en-MT" dirty="0"/>
              <a:t>Click to add text.</a:t>
            </a:r>
          </a:p>
        </p:txBody>
      </p:sp>
    </p:spTree>
    <p:extLst>
      <p:ext uri="{BB962C8B-B14F-4D97-AF65-F5344CB8AC3E}">
        <p14:creationId xmlns:p14="http://schemas.microsoft.com/office/powerpoint/2010/main" val="367585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987426"/>
            <a:ext cx="7886700" cy="703262"/>
          </a:xfrm>
        </p:spPr>
        <p:txBody>
          <a:bodyPr anchor="ctr"/>
          <a:lstStyle/>
          <a:p>
            <a:r>
              <a:rPr lang="en-GB" dirty="0"/>
              <a:t>CLICK TO EDIT </a:t>
            </a:r>
            <a:br>
              <a:rPr lang="en-GB" dirty="0"/>
            </a:br>
            <a:r>
              <a:rPr lang="en-GB" dirty="0"/>
              <a:t>MASTER TITLE STYLE</a:t>
            </a:r>
            <a:endParaRPr lang="en-US" dirty="0"/>
          </a:p>
        </p:txBody>
      </p:sp>
      <p:sp>
        <p:nvSpPr>
          <p:cNvPr id="3" name="Content Placeholder 2"/>
          <p:cNvSpPr>
            <a:spLocks noGrp="1"/>
          </p:cNvSpPr>
          <p:nvPr>
            <p:ph idx="1"/>
          </p:nvPr>
        </p:nvSpPr>
        <p:spPr>
          <a:xfrm>
            <a:off x="628650" y="1825625"/>
            <a:ext cx="7886700" cy="4044949"/>
          </a:xfrm>
        </p:spPr>
        <p:txBody>
          <a:bodyPr>
            <a:normAutofit/>
          </a:bodyPr>
          <a:lstStyle>
            <a:lvl1pPr marL="0" indent="0">
              <a:buNone/>
              <a:defRPr sz="1100" b="0"/>
            </a:lvl1pPr>
          </a:lstStyle>
          <a:p>
            <a:pPr lvl="0"/>
            <a:endParaRPr lang="en-US" dirty="0"/>
          </a:p>
        </p:txBody>
      </p:sp>
      <p:sp>
        <p:nvSpPr>
          <p:cNvPr id="4" name="Date Placeholder 3"/>
          <p:cNvSpPr>
            <a:spLocks noGrp="1"/>
          </p:cNvSpPr>
          <p:nvPr>
            <p:ph type="dt" sz="half" idx="10"/>
          </p:nvPr>
        </p:nvSpPr>
        <p:spPr/>
        <p:txBody>
          <a:bodyPr/>
          <a:lstStyle/>
          <a:p>
            <a:fld id="{F74F4EA7-491B-7943-94C0-39728F7A25D3}" type="datetime1">
              <a:rPr lang="en-US" smtClean="0"/>
              <a:t>11/13/23</a:t>
            </a:fld>
            <a:endParaRPr lang="en-MT"/>
          </a:p>
        </p:txBody>
      </p:sp>
      <p:sp>
        <p:nvSpPr>
          <p:cNvPr id="5" name="Footer Placeholder 4"/>
          <p:cNvSpPr>
            <a:spLocks noGrp="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r>
              <a:rPr lang="en-GB" dirty="0"/>
              <a:t>smartlyproject.eu</a:t>
            </a:r>
            <a:endParaRPr lang="en-MT"/>
          </a:p>
        </p:txBody>
      </p:sp>
      <p:sp>
        <p:nvSpPr>
          <p:cNvPr id="6" name="Slide Number Placeholder 5"/>
          <p:cNvSpPr>
            <a:spLocks noGrp="1"/>
          </p:cNvSpPr>
          <p:nvPr>
            <p:ph type="sldNum" sz="quarter" idx="12"/>
          </p:nvPr>
        </p:nvSpPr>
        <p:spPr/>
        <p:txBody>
          <a:bodyPr/>
          <a:lstStyle>
            <a:lvl1pPr>
              <a:defRPr sz="1100">
                <a:latin typeface="Arial" panose="020B0604020202020204" pitchFamily="34" charset="0"/>
                <a:cs typeface="Arial" panose="020B0604020202020204" pitchFamily="34" charset="0"/>
              </a:defRPr>
            </a:lvl1pPr>
          </a:lstStyle>
          <a:p>
            <a:fld id="{CBB0EA09-9A97-9E44-9C82-34AA32318810}" type="slidenum">
              <a:rPr lang="en-MT" smtClean="0"/>
              <a:pPr/>
              <a:t>‹N›</a:t>
            </a:fld>
            <a:endParaRPr lang="en-MT"/>
          </a:p>
        </p:txBody>
      </p:sp>
      <p:sp>
        <p:nvSpPr>
          <p:cNvPr id="7" name="Date Placeholder 3">
            <a:extLst>
              <a:ext uri="{FF2B5EF4-FFF2-40B4-BE49-F238E27FC236}">
                <a16:creationId xmlns:a16="http://schemas.microsoft.com/office/drawing/2014/main" id="{AD6A56CA-09DD-4768-6D76-D13E4FB71E49}"/>
              </a:ext>
            </a:extLst>
          </p:cNvPr>
          <p:cNvSpPr txBox="1">
            <a:spLocks/>
          </p:cNvSpPr>
          <p:nvPr userDrawn="1"/>
        </p:nvSpPr>
        <p:spPr>
          <a:xfrm>
            <a:off x="614711" y="356839"/>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i="0" dirty="0">
                <a:latin typeface="Magistral Bold" panose="020B0704030204080304" pitchFamily="34" charset="77"/>
              </a:rPr>
              <a:t>SMARTLY</a:t>
            </a:r>
            <a:endParaRPr lang="en-MT" sz="1100" b="1" i="0">
              <a:latin typeface="Magistral Bold" panose="020B0704030204080304" pitchFamily="34" charset="77"/>
            </a:endParaRPr>
          </a:p>
        </p:txBody>
      </p:sp>
    </p:spTree>
    <p:extLst>
      <p:ext uri="{BB962C8B-B14F-4D97-AF65-F5344CB8AC3E}">
        <p14:creationId xmlns:p14="http://schemas.microsoft.com/office/powerpoint/2010/main" val="22708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chor="ct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FDF43-110F-CC43-A709-2FC7A45E77C0}" type="datetime1">
              <a:rPr lang="en-US" smtClean="0"/>
              <a:t>11/13/23</a:t>
            </a:fld>
            <a:endParaRPr lang="en-M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00">
                <a:solidFill>
                  <a:srgbClr val="F37406"/>
                </a:solidFill>
                <a:latin typeface="Arial" panose="020B0604020202020204" pitchFamily="34" charset="0"/>
                <a:cs typeface="Arial" panose="020B0604020202020204" pitchFamily="34" charset="0"/>
              </a:defRPr>
            </a:lvl1pPr>
          </a:lstStyle>
          <a:p>
            <a:r>
              <a:rPr lang="en-GB" dirty="0"/>
              <a:t>smartlyproject.eu</a:t>
            </a:r>
            <a:endParaRPr lang="en-M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100">
                <a:solidFill>
                  <a:srgbClr val="F37406"/>
                </a:solidFill>
                <a:latin typeface="Arial" panose="020B0604020202020204" pitchFamily="34" charset="0"/>
                <a:cs typeface="Arial" panose="020B0604020202020204" pitchFamily="34" charset="0"/>
              </a:defRPr>
            </a:lvl1pPr>
          </a:lstStyle>
          <a:p>
            <a:fld id="{CBB0EA09-9A97-9E44-9C82-34AA32318810}" type="slidenum">
              <a:rPr lang="en-MT" smtClean="0"/>
              <a:pPr/>
              <a:t>‹N›</a:t>
            </a:fld>
            <a:endParaRPr lang="en-MT"/>
          </a:p>
        </p:txBody>
      </p:sp>
      <p:pic>
        <p:nvPicPr>
          <p:cNvPr id="7" name="Picture 6">
            <a:extLst>
              <a:ext uri="{FF2B5EF4-FFF2-40B4-BE49-F238E27FC236}">
                <a16:creationId xmlns:a16="http://schemas.microsoft.com/office/drawing/2014/main" id="{F4F32205-1533-1014-45CF-502E860C9C2E}"/>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rot="5400000">
            <a:off x="-203200" y="6438901"/>
            <a:ext cx="622300" cy="215900"/>
          </a:xfrm>
          <a:prstGeom prst="rect">
            <a:avLst/>
          </a:prstGeom>
        </p:spPr>
      </p:pic>
    </p:spTree>
    <p:extLst>
      <p:ext uri="{BB962C8B-B14F-4D97-AF65-F5344CB8AC3E}">
        <p14:creationId xmlns:p14="http://schemas.microsoft.com/office/powerpoint/2010/main" val="1631283289"/>
      </p:ext>
    </p:extLst>
  </p:cSld>
  <p:clrMap bg1="lt1" tx1="dk1" bg2="lt2" tx2="dk2" accent1="accent1" accent2="accent2" accent3="accent3" accent4="accent4" accent5="accent5" accent6="accent6" hlink="hlink" folHlink="folHlink"/>
  <p:sldLayoutIdLst>
    <p:sldLayoutId id="2147483690" r:id="rId1"/>
    <p:sldLayoutId id="2147483697" r:id="rId2"/>
    <p:sldLayoutId id="2147483698" r:id="rId3"/>
    <p:sldLayoutId id="2147483699" r:id="rId4"/>
    <p:sldLayoutId id="2147483701" r:id="rId5"/>
    <p:sldLayoutId id="2147483693" r:id="rId6"/>
    <p:sldLayoutId id="2147483685" r:id="rId7"/>
    <p:sldLayoutId id="2147483700" r:id="rId8"/>
    <p:sldLayoutId id="2147483686" r:id="rId9"/>
    <p:sldLayoutId id="2147483692" r:id="rId10"/>
    <p:sldLayoutId id="2147483696" r:id="rId11"/>
    <p:sldLayoutId id="2147483702" r:id="rId12"/>
    <p:sldLayoutId id="2147483704" r:id="rId13"/>
  </p:sldLayoutIdLst>
  <p:hf hdr="0" dt="0"/>
  <p:txStyles>
    <p:titleStyle>
      <a:lvl1pPr algn="l" defTabSz="914400" rtl="0" eaLnBrk="1" latinLnBrk="0" hangingPunct="1">
        <a:lnSpc>
          <a:spcPct val="90000"/>
        </a:lnSpc>
        <a:spcBef>
          <a:spcPct val="0"/>
        </a:spcBef>
        <a:buNone/>
        <a:defRPr sz="1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D10FBA1-9AF9-4AF6-FDC4-FF3EBCC0E157}"/>
              </a:ext>
            </a:extLst>
          </p:cNvPr>
          <p:cNvPicPr>
            <a:picLocks noGrp="1" noChangeAspect="1"/>
          </p:cNvPicPr>
          <p:nvPr>
            <p:ph type="pic" idx="1"/>
          </p:nvPr>
        </p:nvPicPr>
        <p:blipFill>
          <a:blip r:embed="rId2" cstate="screen">
            <a:alphaModFix amt="91000"/>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a:ext>
            </a:extLst>
          </a:blip>
          <a:srcRect/>
          <a:stretch/>
        </p:blipFill>
        <p:spPr>
          <a:xfrm>
            <a:off x="0" y="354793"/>
            <a:ext cx="9156864" cy="5146723"/>
          </a:xfrm>
        </p:spPr>
      </p:pic>
      <p:sp>
        <p:nvSpPr>
          <p:cNvPr id="3" name="Title 2">
            <a:extLst>
              <a:ext uri="{FF2B5EF4-FFF2-40B4-BE49-F238E27FC236}">
                <a16:creationId xmlns:a16="http://schemas.microsoft.com/office/drawing/2014/main" id="{7E397DB8-38CB-98AA-545E-3E3DFE01C919}"/>
              </a:ext>
            </a:extLst>
          </p:cNvPr>
          <p:cNvSpPr>
            <a:spLocks noGrp="1"/>
          </p:cNvSpPr>
          <p:nvPr>
            <p:ph type="title"/>
          </p:nvPr>
        </p:nvSpPr>
        <p:spPr/>
        <p:txBody>
          <a:bodyPr/>
          <a:lstStyle/>
          <a:p>
            <a:r>
              <a:rPr lang="en-MT">
                <a:solidFill>
                  <a:schemeClr val="bg1">
                    <a:alpha val="92000"/>
                  </a:schemeClr>
                </a:solidFill>
              </a:rPr>
              <a:t>SMARTLY</a:t>
            </a:r>
          </a:p>
        </p:txBody>
      </p:sp>
      <p:sp>
        <p:nvSpPr>
          <p:cNvPr id="2" name="Subtitle 2">
            <a:extLst>
              <a:ext uri="{FF2B5EF4-FFF2-40B4-BE49-F238E27FC236}">
                <a16:creationId xmlns:a16="http://schemas.microsoft.com/office/drawing/2014/main" id="{F0DCFA61-BB7B-3099-0B3F-D7CB894DEBBC}"/>
              </a:ext>
            </a:extLst>
          </p:cNvPr>
          <p:cNvSpPr txBox="1">
            <a:spLocks/>
          </p:cNvSpPr>
          <p:nvPr/>
        </p:nvSpPr>
        <p:spPr>
          <a:xfrm>
            <a:off x="813104" y="5429907"/>
            <a:ext cx="5460695" cy="10733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500" dirty="0"/>
              <a:t>R6 – Mainstreaming and Validation</a:t>
            </a:r>
            <a:endParaRPr lang="en-MT" sz="1500"/>
          </a:p>
          <a:p>
            <a:pPr marL="0" indent="0">
              <a:lnSpc>
                <a:spcPct val="100000"/>
              </a:lnSpc>
              <a:spcBef>
                <a:spcPts val="0"/>
              </a:spcBef>
              <a:buNone/>
            </a:pPr>
            <a:r>
              <a:rPr lang="en-US" sz="1100" dirty="0"/>
              <a:t>14</a:t>
            </a:r>
            <a:r>
              <a:rPr lang="en-MT" sz="1100"/>
              <a:t>/</a:t>
            </a:r>
            <a:r>
              <a:rPr lang="en-US" sz="1100" dirty="0"/>
              <a:t>11</a:t>
            </a:r>
            <a:r>
              <a:rPr lang="en-MT" sz="1100"/>
              <a:t>/202</a:t>
            </a:r>
            <a:r>
              <a:rPr lang="en-US" sz="1100" dirty="0"/>
              <a:t>3</a:t>
            </a:r>
            <a:endParaRPr lang="en-MT" sz="1100"/>
          </a:p>
          <a:p>
            <a:pPr>
              <a:lnSpc>
                <a:spcPct val="100000"/>
              </a:lnSpc>
              <a:spcBef>
                <a:spcPts val="0"/>
              </a:spcBef>
            </a:pPr>
            <a:endParaRPr lang="en-MT" sz="1350"/>
          </a:p>
          <a:p>
            <a:pPr marL="0" indent="0">
              <a:lnSpc>
                <a:spcPct val="100000"/>
              </a:lnSpc>
              <a:spcBef>
                <a:spcPts val="0"/>
              </a:spcBef>
              <a:buNone/>
            </a:pPr>
            <a:r>
              <a:rPr lang="en-GB" sz="1100" dirty="0">
                <a:solidFill>
                  <a:srgbClr val="F37406"/>
                </a:solidFill>
                <a:ea typeface="Arial" panose="020B0604020202020204" pitchFamily="34" charset="0"/>
              </a:rPr>
              <a:t>Fondazione Polo Universitario Grossetano</a:t>
            </a:r>
          </a:p>
        </p:txBody>
      </p:sp>
    </p:spTree>
    <p:extLst>
      <p:ext uri="{BB962C8B-B14F-4D97-AF65-F5344CB8AC3E}">
        <p14:creationId xmlns:p14="http://schemas.microsoft.com/office/powerpoint/2010/main" val="3822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skateboard&#10;&#10;Description automatically generated with medium confidence">
            <a:extLst>
              <a:ext uri="{FF2B5EF4-FFF2-40B4-BE49-F238E27FC236}">
                <a16:creationId xmlns:a16="http://schemas.microsoft.com/office/drawing/2014/main" id="{29B5E26E-47BB-F7B4-87A8-89A0DDCBD670}"/>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3" name="Footer Placeholder 2">
            <a:extLst>
              <a:ext uri="{FF2B5EF4-FFF2-40B4-BE49-F238E27FC236}">
                <a16:creationId xmlns:a16="http://schemas.microsoft.com/office/drawing/2014/main" id="{EDE2ADCC-9A3F-7E27-E807-1EC0B6060D80}"/>
              </a:ext>
            </a:extLst>
          </p:cNvPr>
          <p:cNvSpPr>
            <a:spLocks noGrp="1"/>
          </p:cNvSpPr>
          <p:nvPr>
            <p:ph type="ftr" sz="quarter" idx="11"/>
          </p:nvPr>
        </p:nvSpPr>
        <p:spPr/>
        <p:txBody>
          <a:bodyPr/>
          <a:lstStyle/>
          <a:p>
            <a:r>
              <a:rPr lang="en-GB" dirty="0"/>
              <a:t>smartlyproject.eu</a:t>
            </a:r>
            <a:endParaRPr lang="en-MT"/>
          </a:p>
        </p:txBody>
      </p:sp>
      <p:sp>
        <p:nvSpPr>
          <p:cNvPr id="4" name="Slide Number Placeholder 3">
            <a:extLst>
              <a:ext uri="{FF2B5EF4-FFF2-40B4-BE49-F238E27FC236}">
                <a16:creationId xmlns:a16="http://schemas.microsoft.com/office/drawing/2014/main" id="{5A72D8E7-C5E3-A836-3540-3FD5701FBA81}"/>
              </a:ext>
            </a:extLst>
          </p:cNvPr>
          <p:cNvSpPr>
            <a:spLocks noGrp="1"/>
          </p:cNvSpPr>
          <p:nvPr>
            <p:ph type="sldNum" sz="quarter" idx="12"/>
          </p:nvPr>
        </p:nvSpPr>
        <p:spPr/>
        <p:txBody>
          <a:bodyPr/>
          <a:lstStyle/>
          <a:p>
            <a:fld id="{CBB0EA09-9A97-9E44-9C82-34AA32318810}" type="slidenum">
              <a:rPr lang="en-MT" smtClean="0"/>
              <a:t>10</a:t>
            </a:fld>
            <a:endParaRPr lang="en-MT"/>
          </a:p>
        </p:txBody>
      </p:sp>
      <p:pic>
        <p:nvPicPr>
          <p:cNvPr id="7" name="Picture 6">
            <a:extLst>
              <a:ext uri="{FF2B5EF4-FFF2-40B4-BE49-F238E27FC236}">
                <a16:creationId xmlns:a16="http://schemas.microsoft.com/office/drawing/2014/main" id="{2CE77B89-A4BC-9B18-C209-5A293B143E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203200" y="6438901"/>
            <a:ext cx="622300" cy="215900"/>
          </a:xfrm>
          <a:prstGeom prst="rect">
            <a:avLst/>
          </a:prstGeom>
        </p:spPr>
      </p:pic>
    </p:spTree>
    <p:extLst>
      <p:ext uri="{BB962C8B-B14F-4D97-AF65-F5344CB8AC3E}">
        <p14:creationId xmlns:p14="http://schemas.microsoft.com/office/powerpoint/2010/main" val="1143527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F28D7AE-185C-A96F-56D2-B12523602D90}"/>
              </a:ext>
            </a:extLst>
          </p:cNvPr>
          <p:cNvSpPr>
            <a:spLocks noGrp="1"/>
          </p:cNvSpPr>
          <p:nvPr>
            <p:ph type="ftr" sz="quarter" idx="11"/>
          </p:nvPr>
        </p:nvSpPr>
        <p:spPr/>
        <p:txBody>
          <a:bodyPr/>
          <a:lstStyle/>
          <a:p>
            <a:r>
              <a:rPr lang="en-GB" dirty="0"/>
              <a:t>smartlyproject.eu</a:t>
            </a:r>
            <a:endParaRPr lang="en-MT"/>
          </a:p>
        </p:txBody>
      </p:sp>
      <p:sp>
        <p:nvSpPr>
          <p:cNvPr id="6" name="Slide Number Placeholder 5">
            <a:extLst>
              <a:ext uri="{FF2B5EF4-FFF2-40B4-BE49-F238E27FC236}">
                <a16:creationId xmlns:a16="http://schemas.microsoft.com/office/drawing/2014/main" id="{B57A8F7B-864D-3FBB-620C-A68863611485}"/>
              </a:ext>
            </a:extLst>
          </p:cNvPr>
          <p:cNvSpPr>
            <a:spLocks noGrp="1"/>
          </p:cNvSpPr>
          <p:nvPr>
            <p:ph type="sldNum" sz="quarter" idx="12"/>
          </p:nvPr>
        </p:nvSpPr>
        <p:spPr/>
        <p:txBody>
          <a:bodyPr/>
          <a:lstStyle/>
          <a:p>
            <a:fld id="{CBB0EA09-9A97-9E44-9C82-34AA32318810}" type="slidenum">
              <a:rPr lang="en-MT" smtClean="0"/>
              <a:t>11</a:t>
            </a:fld>
            <a:endParaRPr lang="en-MT"/>
          </a:p>
        </p:txBody>
      </p:sp>
      <p:pic>
        <p:nvPicPr>
          <p:cNvPr id="9" name="Picture Placeholder 3" descr="Induction Training on Digital Jobs">
            <a:extLst>
              <a:ext uri="{FF2B5EF4-FFF2-40B4-BE49-F238E27FC236}">
                <a16:creationId xmlns:a16="http://schemas.microsoft.com/office/drawing/2014/main" id="{93082822-7E87-A26A-8E52-3DD36CB244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5482" y="666726"/>
            <a:ext cx="5770180" cy="1975914"/>
          </a:xfrm>
          <a:prstGeom prst="rect">
            <a:avLst/>
          </a:prstGeom>
        </p:spPr>
      </p:pic>
      <p:sp>
        <p:nvSpPr>
          <p:cNvPr id="10" name="Subtitle 1">
            <a:extLst>
              <a:ext uri="{FF2B5EF4-FFF2-40B4-BE49-F238E27FC236}">
                <a16:creationId xmlns:a16="http://schemas.microsoft.com/office/drawing/2014/main" id="{46FC7635-BD6F-C840-ACDB-ED0C9FEECFF2}"/>
              </a:ext>
            </a:extLst>
          </p:cNvPr>
          <p:cNvSpPr txBox="1">
            <a:spLocks/>
          </p:cNvSpPr>
          <p:nvPr/>
        </p:nvSpPr>
        <p:spPr>
          <a:xfrm>
            <a:off x="695450" y="2998172"/>
            <a:ext cx="7772400" cy="82628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1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sz="1500" dirty="0">
                <a:solidFill>
                  <a:srgbClr val="F37406"/>
                </a:solidFill>
              </a:rPr>
              <a:t>Induction training on Digital Jobs </a:t>
            </a:r>
          </a:p>
          <a:p>
            <a:r>
              <a:rPr lang="it-IT" sz="1500" dirty="0">
                <a:solidFill>
                  <a:srgbClr val="F37406"/>
                </a:solidFill>
              </a:rPr>
              <a:t>AWARD IN </a:t>
            </a:r>
            <a:r>
              <a:rPr lang="it-IT" sz="1500" b="1" dirty="0">
                <a:solidFill>
                  <a:srgbClr val="F37406"/>
                </a:solidFill>
              </a:rPr>
              <a:t>DIGITAL</a:t>
            </a:r>
            <a:r>
              <a:rPr lang="it-IT" sz="1500" dirty="0">
                <a:solidFill>
                  <a:srgbClr val="F37406"/>
                </a:solidFill>
              </a:rPr>
              <a:t> SKILLS</a:t>
            </a:r>
          </a:p>
          <a:p>
            <a:endParaRPr lang="en-MT"/>
          </a:p>
        </p:txBody>
      </p:sp>
      <p:sp>
        <p:nvSpPr>
          <p:cNvPr id="2" name="CasellaDiTesto 1">
            <a:extLst>
              <a:ext uri="{FF2B5EF4-FFF2-40B4-BE49-F238E27FC236}">
                <a16:creationId xmlns:a16="http://schemas.microsoft.com/office/drawing/2014/main" id="{BFF796AB-41C8-75FF-9B7B-9DA18CF4A475}"/>
              </a:ext>
            </a:extLst>
          </p:cNvPr>
          <p:cNvSpPr txBox="1"/>
          <p:nvPr/>
        </p:nvSpPr>
        <p:spPr>
          <a:xfrm>
            <a:off x="603504" y="4672584"/>
            <a:ext cx="2425446" cy="256032"/>
          </a:xfrm>
          <a:prstGeom prst="rect">
            <a:avLst/>
          </a:prstGeom>
          <a:solidFill>
            <a:srgbClr val="FFC000"/>
          </a:solidFill>
        </p:spPr>
        <p:txBody>
          <a:bodyPr wrap="square" rtlCol="0">
            <a:spAutoFit/>
          </a:bodyPr>
          <a:lstStyle/>
          <a:p>
            <a:endParaRPr lang="en-GB" dirty="0"/>
          </a:p>
        </p:txBody>
      </p:sp>
      <p:sp>
        <p:nvSpPr>
          <p:cNvPr id="11" name="Text Placeholder 5">
            <a:extLst>
              <a:ext uri="{FF2B5EF4-FFF2-40B4-BE49-F238E27FC236}">
                <a16:creationId xmlns:a16="http://schemas.microsoft.com/office/drawing/2014/main" id="{28E1BAE2-EE0A-710B-A666-52B323C7FEC7}"/>
              </a:ext>
            </a:extLst>
          </p:cNvPr>
          <p:cNvSpPr>
            <a:spLocks noGrp="1"/>
          </p:cNvSpPr>
          <p:nvPr>
            <p:ph type="body" sz="half" idx="2"/>
          </p:nvPr>
        </p:nvSpPr>
        <p:spPr>
          <a:xfrm>
            <a:off x="685800" y="3831527"/>
            <a:ext cx="7772400" cy="2927350"/>
          </a:xfrm>
        </p:spPr>
        <p:txBody>
          <a:bodyPr/>
          <a:lstStyle/>
          <a:p>
            <a:r>
              <a:rPr lang="en-GB" b="1" dirty="0">
                <a:solidFill>
                  <a:srgbClr val="000000"/>
                </a:solidFill>
                <a:effectLst/>
                <a:latin typeface="Arial" panose="020B0604020202020204" pitchFamily="34" charset="0"/>
              </a:rPr>
              <a:t>5 Thematic Areas:</a:t>
            </a:r>
          </a:p>
          <a:p>
            <a:endParaRPr lang="en-GB" b="1" dirty="0">
              <a:solidFill>
                <a:srgbClr val="000000"/>
              </a:solidFill>
              <a:effectLst/>
              <a:latin typeface="Arial" panose="020B0604020202020204" pitchFamily="34" charset="0"/>
            </a:endParaRPr>
          </a:p>
          <a:p>
            <a:r>
              <a:rPr lang="en-GB" b="1" dirty="0">
                <a:solidFill>
                  <a:srgbClr val="000000"/>
                </a:solidFill>
                <a:effectLst/>
                <a:latin typeface="Arial" panose="020B0604020202020204" pitchFamily="34" charset="0"/>
              </a:rPr>
              <a:t>Area A: Introduction to digital jobs</a:t>
            </a:r>
          </a:p>
          <a:p>
            <a:r>
              <a:rPr lang="en-GB" b="1" dirty="0">
                <a:solidFill>
                  <a:srgbClr val="000000"/>
                </a:solidFill>
                <a:effectLst/>
                <a:latin typeface="Arial" panose="020B0604020202020204" pitchFamily="34" charset="0"/>
              </a:rPr>
              <a:t>Area B: Digital communication</a:t>
            </a:r>
          </a:p>
          <a:p>
            <a:r>
              <a:rPr lang="en-GB" b="1" dirty="0">
                <a:solidFill>
                  <a:srgbClr val="000000"/>
                </a:solidFill>
                <a:effectLst/>
                <a:latin typeface="Arial" panose="020B0604020202020204" pitchFamily="34" charset="0"/>
              </a:rPr>
              <a:t>Area C: Digital training and digital information</a:t>
            </a:r>
          </a:p>
          <a:p>
            <a:r>
              <a:rPr lang="en-GB" b="1" dirty="0">
                <a:solidFill>
                  <a:srgbClr val="000000"/>
                </a:solidFill>
                <a:effectLst/>
                <a:latin typeface="Arial" panose="020B0604020202020204" pitchFamily="34" charset="0"/>
              </a:rPr>
              <a:t>Area D: Digital Opportunities</a:t>
            </a:r>
          </a:p>
          <a:p>
            <a:r>
              <a:rPr lang="en-GB" b="1" dirty="0">
                <a:solidFill>
                  <a:srgbClr val="000000"/>
                </a:solidFill>
                <a:effectLst/>
                <a:latin typeface="Arial" panose="020B0604020202020204" pitchFamily="34" charset="0"/>
              </a:rPr>
              <a:t>Area E: Green digital jobs</a:t>
            </a:r>
          </a:p>
        </p:txBody>
      </p:sp>
    </p:spTree>
    <p:extLst>
      <p:ext uri="{BB962C8B-B14F-4D97-AF65-F5344CB8AC3E}">
        <p14:creationId xmlns:p14="http://schemas.microsoft.com/office/powerpoint/2010/main" val="393493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145A-96BC-AB7B-9A4F-5992BC1DC0A8}"/>
              </a:ext>
            </a:extLst>
          </p:cNvPr>
          <p:cNvSpPr>
            <a:spLocks noGrp="1"/>
          </p:cNvSpPr>
          <p:nvPr>
            <p:ph type="title"/>
          </p:nvPr>
        </p:nvSpPr>
        <p:spPr>
          <a:xfrm>
            <a:off x="629840" y="987426"/>
            <a:ext cx="5085159" cy="1069974"/>
          </a:xfrm>
        </p:spPr>
        <p:txBody>
          <a:bodyPr>
            <a:normAutofit/>
          </a:bodyPr>
          <a:lstStyle/>
          <a:p>
            <a:r>
              <a:rPr lang="en-US" dirty="0"/>
              <a:t>Example: </a:t>
            </a:r>
            <a:r>
              <a:rPr lang="en-GB" dirty="0"/>
              <a:t>AREA B - </a:t>
            </a:r>
            <a:r>
              <a:rPr lang="en-GB" dirty="0">
                <a:solidFill>
                  <a:srgbClr val="000000"/>
                </a:solidFill>
                <a:effectLst/>
                <a:latin typeface="Arial" panose="020B0604020202020204" pitchFamily="34" charset="0"/>
              </a:rPr>
              <a:t>Digital communication</a:t>
            </a:r>
            <a:br>
              <a:rPr lang="en-GB" dirty="0">
                <a:solidFill>
                  <a:srgbClr val="000000"/>
                </a:solidFill>
                <a:effectLst/>
                <a:latin typeface="Arial" panose="020B0604020202020204" pitchFamily="34" charset="0"/>
              </a:rPr>
            </a:br>
            <a:br>
              <a:rPr lang="en-GB" dirty="0">
                <a:solidFill>
                  <a:srgbClr val="000000"/>
                </a:solidFill>
                <a:effectLst/>
                <a:latin typeface="Arial" panose="020B0604020202020204" pitchFamily="34" charset="0"/>
              </a:rPr>
            </a:br>
            <a:endParaRPr lang="en-GB" dirty="0"/>
          </a:p>
        </p:txBody>
      </p:sp>
      <p:sp>
        <p:nvSpPr>
          <p:cNvPr id="4" name="Text Placeholder 3">
            <a:extLst>
              <a:ext uri="{FF2B5EF4-FFF2-40B4-BE49-F238E27FC236}">
                <a16:creationId xmlns:a16="http://schemas.microsoft.com/office/drawing/2014/main" id="{D39B03BE-C52D-FB99-BBC4-BBA1AD40FA5A}"/>
              </a:ext>
            </a:extLst>
          </p:cNvPr>
          <p:cNvSpPr>
            <a:spLocks noGrp="1"/>
          </p:cNvSpPr>
          <p:nvPr>
            <p:ph type="body" sz="half" idx="2"/>
          </p:nvPr>
        </p:nvSpPr>
        <p:spPr>
          <a:xfrm>
            <a:off x="629840" y="1717589"/>
            <a:ext cx="8341165" cy="4540707"/>
          </a:xfrm>
        </p:spPr>
        <p:txBody>
          <a:bodyPr>
            <a:normAutofit/>
          </a:bodyPr>
          <a:lstStyle/>
          <a:p>
            <a:r>
              <a:rPr lang="en-GB" sz="1400" dirty="0">
                <a:solidFill>
                  <a:srgbClr val="000000"/>
                </a:solidFill>
                <a:effectLst/>
                <a:latin typeface="Arial" panose="020B0604020202020204" pitchFamily="34" charset="0"/>
              </a:rPr>
              <a:t>This </a:t>
            </a:r>
            <a:r>
              <a:rPr lang="en-GB" sz="1400" dirty="0">
                <a:solidFill>
                  <a:srgbClr val="000000"/>
                </a:solidFill>
              </a:rPr>
              <a:t>Area</a:t>
            </a:r>
            <a:r>
              <a:rPr lang="en-GB" sz="1400" dirty="0">
                <a:solidFill>
                  <a:srgbClr val="000000"/>
                </a:solidFill>
                <a:effectLst/>
                <a:latin typeface="Arial" panose="020B0604020202020204" pitchFamily="34" charset="0"/>
              </a:rPr>
              <a:t> will cover the topic of Digital Communication, which is a key sector of the digital economy. </a:t>
            </a:r>
          </a:p>
          <a:p>
            <a:r>
              <a:rPr lang="en-GB" sz="1400" dirty="0">
                <a:solidFill>
                  <a:srgbClr val="000000"/>
                </a:solidFill>
                <a:effectLst/>
                <a:latin typeface="Arial" panose="020B0604020202020204" pitchFamily="34" charset="0"/>
              </a:rPr>
              <a:t>Moreover, this sector has a general great</a:t>
            </a:r>
            <a:r>
              <a:rPr lang="en-GB" sz="1400" dirty="0">
                <a:solidFill>
                  <a:srgbClr val="000000"/>
                </a:solidFill>
              </a:rPr>
              <a:t> </a:t>
            </a:r>
            <a:r>
              <a:rPr lang="en-GB" sz="1400" dirty="0">
                <a:solidFill>
                  <a:srgbClr val="000000"/>
                </a:solidFill>
                <a:effectLst/>
                <a:latin typeface="Arial" panose="020B0604020202020204" pitchFamily="34" charset="0"/>
              </a:rPr>
              <a:t>relevance in every person’s lives nowadays.</a:t>
            </a:r>
          </a:p>
          <a:p>
            <a:pPr>
              <a:lnSpc>
                <a:spcPct val="100000"/>
              </a:lnSpc>
            </a:pPr>
            <a:endParaRPr lang="en-GB" sz="1400" dirty="0">
              <a:solidFill>
                <a:srgbClr val="000000"/>
              </a:solidFill>
              <a:effectLst/>
              <a:latin typeface="Arial" panose="020B0604020202020204" pitchFamily="34" charset="0"/>
            </a:endParaRPr>
          </a:p>
          <a:p>
            <a:r>
              <a:rPr lang="en-GB" sz="1400" dirty="0">
                <a:solidFill>
                  <a:srgbClr val="000000"/>
                </a:solidFill>
                <a:effectLst/>
                <a:latin typeface="Arial" panose="020B0604020202020204" pitchFamily="34" charset="0"/>
              </a:rPr>
              <a:t>Modules:</a:t>
            </a:r>
          </a:p>
          <a:p>
            <a:r>
              <a:rPr lang="en-GB" sz="1400" b="1" dirty="0">
                <a:solidFill>
                  <a:srgbClr val="000000"/>
                </a:solidFill>
                <a:effectLst/>
                <a:latin typeface="Arial" panose="020B0604020202020204" pitchFamily="34" charset="0"/>
              </a:rPr>
              <a:t>1. </a:t>
            </a:r>
            <a:r>
              <a:rPr lang="en-GB" sz="1400" b="1" dirty="0">
                <a:solidFill>
                  <a:srgbClr val="000000"/>
                </a:solidFill>
              </a:rPr>
              <a:t>A</a:t>
            </a:r>
            <a:r>
              <a:rPr lang="en-GB" sz="1400" dirty="0">
                <a:solidFill>
                  <a:srgbClr val="000000"/>
                </a:solidFill>
                <a:effectLst/>
                <a:latin typeface="Arial" panose="020B0604020202020204" pitchFamily="34" charset="0"/>
              </a:rPr>
              <a:t> </a:t>
            </a:r>
            <a:r>
              <a:rPr lang="en-GB" sz="1400" b="1" dirty="0">
                <a:solidFill>
                  <a:srgbClr val="000000"/>
                </a:solidFill>
                <a:effectLst/>
                <a:latin typeface="Arial" panose="020B0604020202020204" pitchFamily="34" charset="0"/>
              </a:rPr>
              <a:t>shared definition of personal, formal/informal, professional “Digital communication”.</a:t>
            </a:r>
          </a:p>
          <a:p>
            <a:r>
              <a:rPr lang="en-GB" sz="1400" b="1" dirty="0">
                <a:solidFill>
                  <a:srgbClr val="000000"/>
                </a:solidFill>
                <a:effectLst/>
                <a:latin typeface="Arial" panose="020B0604020202020204" pitchFamily="34" charset="0"/>
              </a:rPr>
              <a:t>2. Netiquette: definition and rules.</a:t>
            </a:r>
          </a:p>
          <a:p>
            <a:r>
              <a:rPr lang="en-GB" sz="1400" b="1" dirty="0">
                <a:solidFill>
                  <a:srgbClr val="000000"/>
                </a:solidFill>
                <a:effectLst/>
                <a:latin typeface="Arial" panose="020B0604020202020204" pitchFamily="34" charset="0"/>
              </a:rPr>
              <a:t>3. Instant messaging: services and tools, most appropriate ways to use them.</a:t>
            </a:r>
          </a:p>
          <a:p>
            <a:r>
              <a:rPr lang="en-GB" sz="1400" b="1" dirty="0">
                <a:solidFill>
                  <a:srgbClr val="000000"/>
                </a:solidFill>
                <a:effectLst/>
                <a:latin typeface="Arial" panose="020B0604020202020204" pitchFamily="34" charset="0"/>
              </a:rPr>
              <a:t>4. Social networks: main platforms and their use.</a:t>
            </a:r>
          </a:p>
          <a:p>
            <a:r>
              <a:rPr lang="en-GB" sz="1400" b="1" dirty="0">
                <a:solidFill>
                  <a:srgbClr val="000000"/>
                </a:solidFill>
                <a:effectLst/>
                <a:latin typeface="Arial" panose="020B0604020202020204" pitchFamily="34" charset="0"/>
              </a:rPr>
              <a:t>5. Digital reputation: what it is and why it is important.</a:t>
            </a:r>
          </a:p>
          <a:p>
            <a:r>
              <a:rPr lang="en-GB" sz="1400" b="1" dirty="0">
                <a:solidFill>
                  <a:srgbClr val="000000"/>
                </a:solidFill>
                <a:effectLst/>
                <a:latin typeface="Arial" panose="020B0604020202020204" pitchFamily="34" charset="0"/>
              </a:rPr>
              <a:t>6. </a:t>
            </a:r>
            <a:r>
              <a:rPr lang="en-GB" sz="1400" b="1" dirty="0">
                <a:solidFill>
                  <a:srgbClr val="000000"/>
                </a:solidFill>
              </a:rPr>
              <a:t>P</a:t>
            </a:r>
            <a:r>
              <a:rPr lang="en-GB" sz="1400" b="1" dirty="0">
                <a:solidFill>
                  <a:srgbClr val="000000"/>
                </a:solidFill>
                <a:effectLst/>
                <a:latin typeface="Arial" panose="020B0604020202020204" pitchFamily="34" charset="0"/>
              </a:rPr>
              <a:t>ractical session to test what they learnt.</a:t>
            </a:r>
          </a:p>
          <a:p>
            <a:pPr>
              <a:lnSpc>
                <a:spcPct val="100000"/>
              </a:lnSpc>
            </a:pPr>
            <a:endParaRPr lang="en-GB" dirty="0">
              <a:solidFill>
                <a:srgbClr val="000000"/>
              </a:solidFill>
              <a:effectLst/>
              <a:latin typeface="Arial" panose="020B0604020202020204" pitchFamily="34" charset="0"/>
            </a:endParaRPr>
          </a:p>
          <a:p>
            <a:endParaRPr lang="en-GB" dirty="0"/>
          </a:p>
        </p:txBody>
      </p:sp>
      <p:sp>
        <p:nvSpPr>
          <p:cNvPr id="5" name="Footer Placeholder 4">
            <a:extLst>
              <a:ext uri="{FF2B5EF4-FFF2-40B4-BE49-F238E27FC236}">
                <a16:creationId xmlns:a16="http://schemas.microsoft.com/office/drawing/2014/main" id="{2A49CD32-BF7E-0E7C-7DBC-D7108E2C9002}"/>
              </a:ext>
            </a:extLst>
          </p:cNvPr>
          <p:cNvSpPr>
            <a:spLocks noGrp="1"/>
          </p:cNvSpPr>
          <p:nvPr>
            <p:ph type="ftr" sz="quarter" idx="11"/>
          </p:nvPr>
        </p:nvSpPr>
        <p:spPr/>
        <p:txBody>
          <a:bodyPr/>
          <a:lstStyle/>
          <a:p>
            <a:r>
              <a:rPr lang="en-GB" dirty="0"/>
              <a:t>smartlyproject.eu</a:t>
            </a:r>
            <a:endParaRPr lang="en-MT"/>
          </a:p>
        </p:txBody>
      </p:sp>
      <p:sp>
        <p:nvSpPr>
          <p:cNvPr id="6" name="Slide Number Placeholder 5">
            <a:extLst>
              <a:ext uri="{FF2B5EF4-FFF2-40B4-BE49-F238E27FC236}">
                <a16:creationId xmlns:a16="http://schemas.microsoft.com/office/drawing/2014/main" id="{329A17EE-04E1-8BBC-B759-E8F21301BDAD}"/>
              </a:ext>
            </a:extLst>
          </p:cNvPr>
          <p:cNvSpPr>
            <a:spLocks noGrp="1"/>
          </p:cNvSpPr>
          <p:nvPr>
            <p:ph type="sldNum" sz="quarter" idx="12"/>
          </p:nvPr>
        </p:nvSpPr>
        <p:spPr/>
        <p:txBody>
          <a:bodyPr/>
          <a:lstStyle/>
          <a:p>
            <a:fld id="{CBB0EA09-9A97-9E44-9C82-34AA32318810}" type="slidenum">
              <a:rPr lang="en-MT" smtClean="0"/>
              <a:t>12</a:t>
            </a:fld>
            <a:endParaRPr lang="en-MT"/>
          </a:p>
        </p:txBody>
      </p:sp>
      <p:sp>
        <p:nvSpPr>
          <p:cNvPr id="9" name="CasellaDiTesto 8">
            <a:extLst>
              <a:ext uri="{FF2B5EF4-FFF2-40B4-BE49-F238E27FC236}">
                <a16:creationId xmlns:a16="http://schemas.microsoft.com/office/drawing/2014/main" id="{10A8A996-1ED7-3B0F-1EF2-179526D943B8}"/>
              </a:ext>
            </a:extLst>
          </p:cNvPr>
          <p:cNvSpPr txBox="1"/>
          <p:nvPr/>
        </p:nvSpPr>
        <p:spPr>
          <a:xfrm>
            <a:off x="1425039" y="6258296"/>
            <a:ext cx="950026" cy="369332"/>
          </a:xfrm>
          <a:prstGeom prst="rect">
            <a:avLst/>
          </a:prstGeom>
          <a:noFill/>
        </p:spPr>
        <p:txBody>
          <a:bodyPr wrap="square" rtlCol="0">
            <a:spAutoFit/>
          </a:bodyPr>
          <a:lstStyle/>
          <a:p>
            <a:r>
              <a:rPr lang="en-GB" dirty="0"/>
              <a:t>6 hours</a:t>
            </a:r>
          </a:p>
        </p:txBody>
      </p:sp>
      <p:sp>
        <p:nvSpPr>
          <p:cNvPr id="10" name="CasellaDiTesto 9">
            <a:extLst>
              <a:ext uri="{FF2B5EF4-FFF2-40B4-BE49-F238E27FC236}">
                <a16:creationId xmlns:a16="http://schemas.microsoft.com/office/drawing/2014/main" id="{A91922B8-3AD7-40F6-9F97-328F9E702941}"/>
              </a:ext>
            </a:extLst>
          </p:cNvPr>
          <p:cNvSpPr txBox="1"/>
          <p:nvPr/>
        </p:nvSpPr>
        <p:spPr>
          <a:xfrm>
            <a:off x="722375" y="4886696"/>
            <a:ext cx="7952393" cy="1615827"/>
          </a:xfrm>
          <a:prstGeom prst="rect">
            <a:avLst/>
          </a:prstGeom>
          <a:solidFill>
            <a:schemeClr val="accent3">
              <a:lumMod val="20000"/>
              <a:lumOff val="80000"/>
            </a:schemeClr>
          </a:solidFill>
        </p:spPr>
        <p:txBody>
          <a:bodyPr wrap="square" rtlCol="0">
            <a:spAutoFit/>
          </a:bodyPr>
          <a:lstStyle/>
          <a:p>
            <a:r>
              <a:rPr lang="en-GB" sz="1100" dirty="0">
                <a:solidFill>
                  <a:srgbClr val="000000"/>
                </a:solidFill>
                <a:effectLst/>
                <a:latin typeface="Arial" panose="020B0604020202020204" pitchFamily="34" charset="0"/>
              </a:rPr>
              <a:t>Learners during the module will attend theoretical and practical lessons on the topic. This will help them to become more conscious digital users, as well as in better understanding how to work in this job sector.</a:t>
            </a:r>
          </a:p>
          <a:p>
            <a:endParaRPr lang="en-GB" sz="1100" dirty="0">
              <a:solidFill>
                <a:srgbClr val="000000"/>
              </a:solidFill>
              <a:effectLst/>
              <a:latin typeface="Arial" panose="020B0604020202020204" pitchFamily="34" charset="0"/>
            </a:endParaRPr>
          </a:p>
          <a:p>
            <a:r>
              <a:rPr lang="en-GB" sz="1100" dirty="0">
                <a:solidFill>
                  <a:srgbClr val="000000"/>
                </a:solidFill>
                <a:latin typeface="Arial" panose="020B0604020202020204" pitchFamily="34" charset="0"/>
              </a:rPr>
              <a:t>This Area will start with a brainstorming session in which the learners will come up with a shared definition of personal, formal/informal, professional “Digital communication”.</a:t>
            </a:r>
          </a:p>
          <a:p>
            <a:r>
              <a:rPr lang="en-GB" sz="1100" dirty="0">
                <a:solidFill>
                  <a:srgbClr val="000000"/>
                </a:solidFill>
                <a:latin typeface="Arial" panose="020B0604020202020204" pitchFamily="34" charset="0"/>
              </a:rPr>
              <a:t>After the brainstorming session, the module will cover the following topic of modules 2, 3, 4 and 5. These topics will be covered by encouraging learners to share their knowledge and ideas.</a:t>
            </a:r>
          </a:p>
          <a:p>
            <a:r>
              <a:rPr lang="en-GB" sz="1100" dirty="0">
                <a:solidFill>
                  <a:srgbClr val="000000"/>
                </a:solidFill>
                <a:latin typeface="Arial" panose="020B0604020202020204" pitchFamily="34" charset="0"/>
              </a:rPr>
              <a:t>At the end of the module the learners will take part in practical session to test what they learnt.</a:t>
            </a:r>
          </a:p>
          <a:p>
            <a:endParaRPr lang="en-GB" sz="1100" dirty="0">
              <a:solidFill>
                <a:srgbClr val="000000"/>
              </a:solidFill>
              <a:effectLst/>
              <a:latin typeface="Arial" panose="020B0604020202020204" pitchFamily="34" charset="0"/>
            </a:endParaRPr>
          </a:p>
        </p:txBody>
      </p:sp>
      <p:sp>
        <p:nvSpPr>
          <p:cNvPr id="3" name="Rettangolo 2">
            <a:extLst>
              <a:ext uri="{FF2B5EF4-FFF2-40B4-BE49-F238E27FC236}">
                <a16:creationId xmlns:a16="http://schemas.microsoft.com/office/drawing/2014/main" id="{6F7DC84C-AE52-BE81-5159-E50B8DD66D0E}"/>
              </a:ext>
            </a:extLst>
          </p:cNvPr>
          <p:cNvSpPr/>
          <p:nvPr/>
        </p:nvSpPr>
        <p:spPr>
          <a:xfrm>
            <a:off x="722375" y="3272589"/>
            <a:ext cx="2856643" cy="336885"/>
          </a:xfrm>
          <a:prstGeom prst="rect">
            <a:avLst/>
          </a:prstGeom>
          <a:solidFill>
            <a:srgbClr val="FFC000">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555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29A17EE-04E1-8BBC-B759-E8F21301BDAD}"/>
              </a:ext>
            </a:extLst>
          </p:cNvPr>
          <p:cNvSpPr>
            <a:spLocks noGrp="1"/>
          </p:cNvSpPr>
          <p:nvPr>
            <p:ph type="sldNum" sz="quarter" idx="12"/>
          </p:nvPr>
        </p:nvSpPr>
        <p:spPr/>
        <p:txBody>
          <a:bodyPr/>
          <a:lstStyle/>
          <a:p>
            <a:fld id="{CBB0EA09-9A97-9E44-9C82-34AA32318810}" type="slidenum">
              <a:rPr lang="en-MT" smtClean="0"/>
              <a:t>13</a:t>
            </a:fld>
            <a:endParaRPr lang="en-MT"/>
          </a:p>
        </p:txBody>
      </p:sp>
      <p:sp>
        <p:nvSpPr>
          <p:cNvPr id="8" name="Segnaposto contenuto 7">
            <a:extLst>
              <a:ext uri="{FF2B5EF4-FFF2-40B4-BE49-F238E27FC236}">
                <a16:creationId xmlns:a16="http://schemas.microsoft.com/office/drawing/2014/main" id="{6D3E2D05-D853-0008-7DC2-0D4E0BFE6331}"/>
              </a:ext>
            </a:extLst>
          </p:cNvPr>
          <p:cNvSpPr>
            <a:spLocks noGrp="1"/>
          </p:cNvSpPr>
          <p:nvPr>
            <p:ph idx="1"/>
          </p:nvPr>
        </p:nvSpPr>
        <p:spPr>
          <a:xfrm>
            <a:off x="4897816" y="506293"/>
            <a:ext cx="4332389" cy="6807111"/>
          </a:xfrm>
          <a:solidFill>
            <a:schemeClr val="accent2">
              <a:lumMod val="20000"/>
              <a:lumOff val="80000"/>
            </a:schemeClr>
          </a:solidFill>
        </p:spPr>
        <p:txBody>
          <a:bodyPr>
            <a:normAutofit/>
          </a:bodyPr>
          <a:lstStyle/>
          <a:p>
            <a:r>
              <a:rPr lang="en-GB" sz="1900" dirty="0"/>
              <a:t>LEARNING OUTCOMES FOR </a:t>
            </a:r>
            <a:r>
              <a:rPr lang="en-GB" sz="1900" b="1" dirty="0">
                <a:solidFill>
                  <a:srgbClr val="F37406"/>
                </a:solidFill>
              </a:rPr>
              <a:t>SKILLS</a:t>
            </a:r>
            <a:r>
              <a:rPr lang="en-GB" sz="1900" dirty="0">
                <a:solidFill>
                  <a:srgbClr val="F37406"/>
                </a:solidFill>
              </a:rPr>
              <a:t> </a:t>
            </a:r>
            <a:endParaRPr lang="en-GB" sz="1900" dirty="0"/>
          </a:p>
          <a:p>
            <a:r>
              <a:rPr lang="en-GB" sz="1900" dirty="0">
                <a:solidFill>
                  <a:srgbClr val="F37406"/>
                </a:solidFill>
              </a:rPr>
              <a:t>The learner will be able to:</a:t>
            </a:r>
          </a:p>
          <a:p>
            <a:endParaRPr lang="en-GB" sz="1900" dirty="0">
              <a:solidFill>
                <a:srgbClr val="000000"/>
              </a:solidFill>
              <a:effectLst/>
              <a:latin typeface="Arial" panose="020B0604020202020204" pitchFamily="34" charset="0"/>
            </a:endParaRPr>
          </a:p>
          <a:p>
            <a:r>
              <a:rPr lang="en-GB" sz="1900" b="1" dirty="0">
                <a:solidFill>
                  <a:srgbClr val="000000"/>
                </a:solidFill>
                <a:effectLst/>
                <a:latin typeface="Arial" panose="020B0604020202020204" pitchFamily="34" charset="0"/>
              </a:rPr>
              <a:t>2. Netiquette: definition and rules.</a:t>
            </a:r>
          </a:p>
          <a:p>
            <a:r>
              <a:rPr lang="en-GB" sz="1900" dirty="0">
                <a:solidFill>
                  <a:srgbClr val="000000"/>
                </a:solidFill>
                <a:effectLst/>
                <a:latin typeface="Arial" panose="020B0604020202020204" pitchFamily="34" charset="0"/>
              </a:rPr>
              <a:t>● Use and recognize the basic rules of netiquette.</a:t>
            </a:r>
          </a:p>
          <a:p>
            <a:r>
              <a:rPr lang="en-GB" sz="1900" dirty="0">
                <a:solidFill>
                  <a:srgbClr val="000000"/>
                </a:solidFill>
                <a:effectLst/>
                <a:latin typeface="Arial" panose="020B0604020202020204" pitchFamily="34" charset="0"/>
              </a:rPr>
              <a:t>● Communicate in a proper way with digital tools.</a:t>
            </a:r>
          </a:p>
          <a:p>
            <a:endParaRPr lang="en-GB" sz="1900" dirty="0">
              <a:solidFill>
                <a:srgbClr val="000000"/>
              </a:solidFill>
              <a:effectLst/>
              <a:latin typeface="Arial" panose="020B0604020202020204" pitchFamily="34" charset="0"/>
            </a:endParaRPr>
          </a:p>
          <a:p>
            <a:endParaRPr lang="en-GB" dirty="0"/>
          </a:p>
          <a:p>
            <a:endParaRPr lang="en-GB" dirty="0"/>
          </a:p>
        </p:txBody>
      </p:sp>
      <p:sp>
        <p:nvSpPr>
          <p:cNvPr id="10" name="Segnaposto contenuto 7">
            <a:extLst>
              <a:ext uri="{FF2B5EF4-FFF2-40B4-BE49-F238E27FC236}">
                <a16:creationId xmlns:a16="http://schemas.microsoft.com/office/drawing/2014/main" id="{A5C94232-3F8D-1C95-F6F6-1F017909AE70}"/>
              </a:ext>
            </a:extLst>
          </p:cNvPr>
          <p:cNvSpPr txBox="1">
            <a:spLocks/>
          </p:cNvSpPr>
          <p:nvPr/>
        </p:nvSpPr>
        <p:spPr>
          <a:xfrm>
            <a:off x="164592" y="615169"/>
            <a:ext cx="4709160" cy="624283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1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GB" sz="2000" dirty="0"/>
              <a:t>LEARNING OUTCOMES FOR </a:t>
            </a:r>
            <a:r>
              <a:rPr lang="en-GB" sz="2000" b="1" dirty="0">
                <a:solidFill>
                  <a:srgbClr val="F37406"/>
                </a:solidFill>
              </a:rPr>
              <a:t>KNOWLEDGE</a:t>
            </a:r>
            <a:r>
              <a:rPr lang="en-GB" sz="2000" dirty="0">
                <a:solidFill>
                  <a:srgbClr val="F37406"/>
                </a:solidFill>
              </a:rPr>
              <a:t> </a:t>
            </a:r>
            <a:endParaRPr lang="en-GB" sz="2000" dirty="0"/>
          </a:p>
          <a:p>
            <a:r>
              <a:rPr lang="en-GB" sz="2000" dirty="0">
                <a:solidFill>
                  <a:srgbClr val="F37406"/>
                </a:solidFill>
              </a:rPr>
              <a:t>The learner will be able to:</a:t>
            </a:r>
          </a:p>
          <a:p>
            <a:endParaRPr lang="en-GB" sz="2000" b="1" dirty="0">
              <a:solidFill>
                <a:srgbClr val="000000"/>
              </a:solidFill>
            </a:endParaRPr>
          </a:p>
          <a:p>
            <a:endParaRPr lang="en-GB" sz="2000" b="1" dirty="0">
              <a:solidFill>
                <a:srgbClr val="000000"/>
              </a:solidFill>
            </a:endParaRPr>
          </a:p>
          <a:p>
            <a:r>
              <a:rPr lang="en-GB" sz="2000" b="1" dirty="0">
                <a:solidFill>
                  <a:srgbClr val="000000"/>
                </a:solidFill>
              </a:rPr>
              <a:t>2. Netiquette: definition and rules.</a:t>
            </a:r>
          </a:p>
          <a:p>
            <a:pPr>
              <a:lnSpc>
                <a:spcPct val="120000"/>
              </a:lnSpc>
            </a:pPr>
            <a:r>
              <a:rPr lang="en-GB" sz="2000" dirty="0">
                <a:solidFill>
                  <a:srgbClr val="000000"/>
                </a:solidFill>
              </a:rPr>
              <a:t>● Provide a definition of netiquette, what it is and why it is important.</a:t>
            </a:r>
          </a:p>
          <a:p>
            <a:pPr algn="just">
              <a:lnSpc>
                <a:spcPct val="120000"/>
              </a:lnSpc>
            </a:pPr>
            <a:r>
              <a:rPr lang="en-GB" sz="2000" dirty="0">
                <a:solidFill>
                  <a:srgbClr val="000000"/>
                </a:solidFill>
              </a:rPr>
              <a:t>● Understand the basic rules of netiquette in order to be able to communicate in a proper way with digital tools (e.g. user identification must be clear in all communications; etc.).</a:t>
            </a:r>
          </a:p>
          <a:p>
            <a:endParaRPr lang="en-GB" dirty="0"/>
          </a:p>
        </p:txBody>
      </p:sp>
      <p:sp>
        <p:nvSpPr>
          <p:cNvPr id="15" name="Footer Placeholder 4">
            <a:extLst>
              <a:ext uri="{FF2B5EF4-FFF2-40B4-BE49-F238E27FC236}">
                <a16:creationId xmlns:a16="http://schemas.microsoft.com/office/drawing/2014/main" id="{E945CE38-41A6-6B31-E275-8763AE89B5E5}"/>
              </a:ext>
            </a:extLst>
          </p:cNvPr>
          <p:cNvSpPr>
            <a:spLocks noGrp="1"/>
          </p:cNvSpPr>
          <p:nvPr>
            <p:ph type="ftr" sz="quarter" idx="11"/>
          </p:nvPr>
        </p:nvSpPr>
        <p:spPr>
          <a:xfrm>
            <a:off x="3239262" y="6447791"/>
            <a:ext cx="3086100" cy="365125"/>
          </a:xfrm>
        </p:spPr>
        <p:txBody>
          <a:bodyPr/>
          <a:lstStyle/>
          <a:p>
            <a:r>
              <a:rPr lang="en-GB" dirty="0"/>
              <a:t>smartlyproject.eu</a:t>
            </a:r>
            <a:endParaRPr lang="en-MT"/>
          </a:p>
        </p:txBody>
      </p:sp>
      <p:sp>
        <p:nvSpPr>
          <p:cNvPr id="18" name="Title 1">
            <a:extLst>
              <a:ext uri="{FF2B5EF4-FFF2-40B4-BE49-F238E27FC236}">
                <a16:creationId xmlns:a16="http://schemas.microsoft.com/office/drawing/2014/main" id="{B6F2046F-A97F-A099-1C22-1D0A787692A8}"/>
              </a:ext>
            </a:extLst>
          </p:cNvPr>
          <p:cNvSpPr txBox="1">
            <a:spLocks/>
          </p:cNvSpPr>
          <p:nvPr/>
        </p:nvSpPr>
        <p:spPr>
          <a:xfrm>
            <a:off x="2421648" y="73152"/>
            <a:ext cx="5232557" cy="1069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kern="1200">
                <a:solidFill>
                  <a:schemeClr val="tx1"/>
                </a:solidFill>
                <a:latin typeface="Arial" panose="020B0604020202020204" pitchFamily="34" charset="0"/>
                <a:ea typeface="+mj-ea"/>
                <a:cs typeface="Arial" panose="020B0604020202020204" pitchFamily="34" charset="0"/>
              </a:defRPr>
            </a:lvl1pPr>
          </a:lstStyle>
          <a:p>
            <a:r>
              <a:rPr lang="en-US" dirty="0"/>
              <a:t>Example: AREA B - </a:t>
            </a:r>
            <a:r>
              <a:rPr lang="it-IT" dirty="0">
                <a:solidFill>
                  <a:srgbClr val="000000"/>
                </a:solidFill>
              </a:rPr>
              <a:t>Digital communication</a:t>
            </a:r>
            <a:br>
              <a:rPr lang="it-IT" dirty="0">
                <a:solidFill>
                  <a:srgbClr val="000000"/>
                </a:solidFill>
              </a:rPr>
            </a:br>
            <a:br>
              <a:rPr lang="it-IT" dirty="0">
                <a:solidFill>
                  <a:srgbClr val="000000"/>
                </a:solidFill>
              </a:rPr>
            </a:br>
            <a:endParaRPr lang="en-MT"/>
          </a:p>
        </p:txBody>
      </p:sp>
      <p:sp>
        <p:nvSpPr>
          <p:cNvPr id="2" name="CasellaDiTesto 1">
            <a:extLst>
              <a:ext uri="{FF2B5EF4-FFF2-40B4-BE49-F238E27FC236}">
                <a16:creationId xmlns:a16="http://schemas.microsoft.com/office/drawing/2014/main" id="{6E0C65AD-D780-3E3B-BF15-CBA6D9571ED2}"/>
              </a:ext>
            </a:extLst>
          </p:cNvPr>
          <p:cNvSpPr txBox="1"/>
          <p:nvPr/>
        </p:nvSpPr>
        <p:spPr>
          <a:xfrm>
            <a:off x="2193417" y="6412833"/>
            <a:ext cx="1167064" cy="376656"/>
          </a:xfrm>
          <a:prstGeom prst="rect">
            <a:avLst/>
          </a:prstGeom>
          <a:noFill/>
        </p:spPr>
        <p:txBody>
          <a:bodyPr wrap="square" rtlCol="0">
            <a:spAutoFit/>
          </a:bodyPr>
          <a:lstStyle/>
          <a:p>
            <a:r>
              <a:rPr lang="en-GB" b="1" dirty="0"/>
              <a:t>…</a:t>
            </a:r>
          </a:p>
        </p:txBody>
      </p:sp>
      <p:sp>
        <p:nvSpPr>
          <p:cNvPr id="3" name="CasellaDiTesto 2">
            <a:extLst>
              <a:ext uri="{FF2B5EF4-FFF2-40B4-BE49-F238E27FC236}">
                <a16:creationId xmlns:a16="http://schemas.microsoft.com/office/drawing/2014/main" id="{4BBE15C9-F967-8656-99A6-F4C6080131DD}"/>
              </a:ext>
            </a:extLst>
          </p:cNvPr>
          <p:cNvSpPr txBox="1"/>
          <p:nvPr/>
        </p:nvSpPr>
        <p:spPr>
          <a:xfrm>
            <a:off x="6944026" y="6412833"/>
            <a:ext cx="1167064" cy="376656"/>
          </a:xfrm>
          <a:prstGeom prst="rect">
            <a:avLst/>
          </a:prstGeom>
          <a:noFill/>
        </p:spPr>
        <p:txBody>
          <a:bodyPr wrap="square" rtlCol="0">
            <a:spAutoFit/>
          </a:bodyPr>
          <a:lstStyle/>
          <a:p>
            <a:r>
              <a:rPr lang="en-GB" b="1" dirty="0"/>
              <a:t>…</a:t>
            </a:r>
          </a:p>
        </p:txBody>
      </p:sp>
      <p:sp>
        <p:nvSpPr>
          <p:cNvPr id="5" name="Rettangolo 4">
            <a:extLst>
              <a:ext uri="{FF2B5EF4-FFF2-40B4-BE49-F238E27FC236}">
                <a16:creationId xmlns:a16="http://schemas.microsoft.com/office/drawing/2014/main" id="{3ABC3748-FD6E-212D-F4E3-06448C835888}"/>
              </a:ext>
            </a:extLst>
          </p:cNvPr>
          <p:cNvSpPr/>
          <p:nvPr/>
        </p:nvSpPr>
        <p:spPr>
          <a:xfrm>
            <a:off x="164593" y="2911643"/>
            <a:ext cx="4599912" cy="3176336"/>
          </a:xfrm>
          <a:prstGeom prst="rect">
            <a:avLst/>
          </a:prstGeom>
          <a:solidFill>
            <a:srgbClr val="FFC000">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a:extLst>
              <a:ext uri="{FF2B5EF4-FFF2-40B4-BE49-F238E27FC236}">
                <a16:creationId xmlns:a16="http://schemas.microsoft.com/office/drawing/2014/main" id="{0B33C03D-9F87-7A27-0BAF-80E7873008CC}"/>
              </a:ext>
            </a:extLst>
          </p:cNvPr>
          <p:cNvSpPr/>
          <p:nvPr/>
        </p:nvSpPr>
        <p:spPr>
          <a:xfrm>
            <a:off x="5000456" y="3198692"/>
            <a:ext cx="4143543" cy="1974888"/>
          </a:xfrm>
          <a:prstGeom prst="rect">
            <a:avLst/>
          </a:prstGeom>
          <a:solidFill>
            <a:srgbClr val="FFC000">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220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0B39-1D09-88F0-2CC3-07204B6E1B28}"/>
              </a:ext>
            </a:extLst>
          </p:cNvPr>
          <p:cNvSpPr>
            <a:spLocks noGrp="1"/>
          </p:cNvSpPr>
          <p:nvPr>
            <p:ph type="title"/>
          </p:nvPr>
        </p:nvSpPr>
        <p:spPr/>
        <p:txBody>
          <a:bodyPr/>
          <a:lstStyle/>
          <a:p>
            <a:r>
              <a:rPr lang="en-US" dirty="0"/>
              <a:t>Further information:</a:t>
            </a:r>
            <a:endParaRPr lang="en-MT"/>
          </a:p>
        </p:txBody>
      </p:sp>
      <p:sp>
        <p:nvSpPr>
          <p:cNvPr id="4" name="Text Placeholder 3">
            <a:extLst>
              <a:ext uri="{FF2B5EF4-FFF2-40B4-BE49-F238E27FC236}">
                <a16:creationId xmlns:a16="http://schemas.microsoft.com/office/drawing/2014/main" id="{1B6E4D8F-D03F-1670-1A97-59E8B4E4573E}"/>
              </a:ext>
            </a:extLst>
          </p:cNvPr>
          <p:cNvSpPr>
            <a:spLocks noGrp="1"/>
          </p:cNvSpPr>
          <p:nvPr>
            <p:ph type="body" sz="half" idx="2"/>
          </p:nvPr>
        </p:nvSpPr>
        <p:spPr>
          <a:xfrm>
            <a:off x="259492" y="1989228"/>
            <a:ext cx="3319527" cy="3538189"/>
          </a:xfrm>
        </p:spPr>
        <p:txBody>
          <a:bodyPr/>
          <a:lstStyle/>
          <a:p>
            <a:r>
              <a:rPr lang="en-US" dirty="0"/>
              <a:t>Please find more information on the Induction Training on Digital Jobs on:</a:t>
            </a:r>
          </a:p>
          <a:p>
            <a:endParaRPr lang="en-US" dirty="0"/>
          </a:p>
          <a:p>
            <a:r>
              <a:rPr lang="en-US" sz="1400" b="1" dirty="0"/>
              <a:t>https://www.smartlyproject.eu/news </a:t>
            </a:r>
            <a:endParaRPr lang="en-MT" sz="1400" b="1"/>
          </a:p>
          <a:p>
            <a:endParaRPr lang="en-MT"/>
          </a:p>
        </p:txBody>
      </p:sp>
      <p:sp>
        <p:nvSpPr>
          <p:cNvPr id="5" name="Footer Placeholder 4">
            <a:extLst>
              <a:ext uri="{FF2B5EF4-FFF2-40B4-BE49-F238E27FC236}">
                <a16:creationId xmlns:a16="http://schemas.microsoft.com/office/drawing/2014/main" id="{BF8695B3-D403-616F-04D2-BE326F4C2694}"/>
              </a:ext>
            </a:extLst>
          </p:cNvPr>
          <p:cNvSpPr>
            <a:spLocks noGrp="1"/>
          </p:cNvSpPr>
          <p:nvPr>
            <p:ph type="ftr" sz="quarter" idx="11"/>
          </p:nvPr>
        </p:nvSpPr>
        <p:spPr/>
        <p:txBody>
          <a:bodyPr/>
          <a:lstStyle/>
          <a:p>
            <a:r>
              <a:rPr lang="en-GB" dirty="0"/>
              <a:t>smartlyproject.eu</a:t>
            </a:r>
            <a:endParaRPr lang="en-MT"/>
          </a:p>
        </p:txBody>
      </p:sp>
      <p:sp>
        <p:nvSpPr>
          <p:cNvPr id="6" name="Slide Number Placeholder 5">
            <a:extLst>
              <a:ext uri="{FF2B5EF4-FFF2-40B4-BE49-F238E27FC236}">
                <a16:creationId xmlns:a16="http://schemas.microsoft.com/office/drawing/2014/main" id="{83B0A053-431B-2577-1DA9-28961D2D3EFC}"/>
              </a:ext>
            </a:extLst>
          </p:cNvPr>
          <p:cNvSpPr>
            <a:spLocks noGrp="1"/>
          </p:cNvSpPr>
          <p:nvPr>
            <p:ph type="sldNum" sz="quarter" idx="12"/>
          </p:nvPr>
        </p:nvSpPr>
        <p:spPr/>
        <p:txBody>
          <a:bodyPr/>
          <a:lstStyle/>
          <a:p>
            <a:fld id="{CBB0EA09-9A97-9E44-9C82-34AA32318810}" type="slidenum">
              <a:rPr lang="en-MT" smtClean="0"/>
              <a:t>14</a:t>
            </a:fld>
            <a:endParaRPr lang="en-MT"/>
          </a:p>
        </p:txBody>
      </p:sp>
      <p:pic>
        <p:nvPicPr>
          <p:cNvPr id="3" name="Picture Placeholder 9">
            <a:extLst>
              <a:ext uri="{FF2B5EF4-FFF2-40B4-BE49-F238E27FC236}">
                <a16:creationId xmlns:a16="http://schemas.microsoft.com/office/drawing/2014/main" id="{8DC011F9-C99A-68D4-F0DE-F8E2F9071D0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887392" y="987426"/>
            <a:ext cx="4526434" cy="3394826"/>
          </a:xfrm>
          <a:prstGeom prst="rect">
            <a:avLst/>
          </a:prstGeom>
        </p:spPr>
      </p:pic>
      <p:sp>
        <p:nvSpPr>
          <p:cNvPr id="9" name="Segnaposto immagine 8">
            <a:extLst>
              <a:ext uri="{FF2B5EF4-FFF2-40B4-BE49-F238E27FC236}">
                <a16:creationId xmlns:a16="http://schemas.microsoft.com/office/drawing/2014/main" id="{C4E0D8F9-78F2-3D7D-7FDA-715D0474C06D}"/>
              </a:ext>
            </a:extLst>
          </p:cNvPr>
          <p:cNvSpPr>
            <a:spLocks noGrp="1"/>
          </p:cNvSpPr>
          <p:nvPr>
            <p:ph type="pic" idx="1"/>
          </p:nvPr>
        </p:nvSpPr>
        <p:spPr/>
      </p:sp>
      <p:pic>
        <p:nvPicPr>
          <p:cNvPr id="10" name="Immagine 9">
            <a:extLst>
              <a:ext uri="{FF2B5EF4-FFF2-40B4-BE49-F238E27FC236}">
                <a16:creationId xmlns:a16="http://schemas.microsoft.com/office/drawing/2014/main" id="{95869C48-F450-D68C-97E6-953D0A554310}"/>
              </a:ext>
            </a:extLst>
          </p:cNvPr>
          <p:cNvPicPr>
            <a:picLocks noChangeAspect="1"/>
          </p:cNvPicPr>
          <p:nvPr/>
        </p:nvPicPr>
        <p:blipFill>
          <a:blip r:embed="rId3"/>
          <a:stretch>
            <a:fillRect/>
          </a:stretch>
        </p:blipFill>
        <p:spPr>
          <a:xfrm>
            <a:off x="738672" y="3350096"/>
            <a:ext cx="2401491" cy="3238793"/>
          </a:xfrm>
          <a:prstGeom prst="rect">
            <a:avLst/>
          </a:prstGeom>
          <a:ln>
            <a:solidFill>
              <a:schemeClr val="tx2"/>
            </a:solidFill>
          </a:ln>
        </p:spPr>
      </p:pic>
      <p:pic>
        <p:nvPicPr>
          <p:cNvPr id="11" name="Immagine 10">
            <a:extLst>
              <a:ext uri="{FF2B5EF4-FFF2-40B4-BE49-F238E27FC236}">
                <a16:creationId xmlns:a16="http://schemas.microsoft.com/office/drawing/2014/main" id="{024601C9-C73C-A392-601E-4BBD475F59A5}"/>
              </a:ext>
            </a:extLst>
          </p:cNvPr>
          <p:cNvPicPr>
            <a:picLocks noChangeAspect="1"/>
          </p:cNvPicPr>
          <p:nvPr/>
        </p:nvPicPr>
        <p:blipFill>
          <a:blip r:embed="rId4"/>
          <a:stretch>
            <a:fillRect/>
          </a:stretch>
        </p:blipFill>
        <p:spPr>
          <a:xfrm>
            <a:off x="4572000" y="3285250"/>
            <a:ext cx="1961200" cy="2823451"/>
          </a:xfrm>
          <a:prstGeom prst="rect">
            <a:avLst/>
          </a:prstGeom>
          <a:ln>
            <a:solidFill>
              <a:schemeClr val="tx2"/>
            </a:solidFill>
          </a:ln>
        </p:spPr>
      </p:pic>
      <p:pic>
        <p:nvPicPr>
          <p:cNvPr id="12" name="Immagine 11">
            <a:extLst>
              <a:ext uri="{FF2B5EF4-FFF2-40B4-BE49-F238E27FC236}">
                <a16:creationId xmlns:a16="http://schemas.microsoft.com/office/drawing/2014/main" id="{4D7A2302-2356-3A75-E624-4463CEEE1822}"/>
              </a:ext>
            </a:extLst>
          </p:cNvPr>
          <p:cNvPicPr>
            <a:picLocks noChangeAspect="1"/>
          </p:cNvPicPr>
          <p:nvPr/>
        </p:nvPicPr>
        <p:blipFill>
          <a:blip r:embed="rId5"/>
          <a:stretch>
            <a:fillRect/>
          </a:stretch>
        </p:blipFill>
        <p:spPr>
          <a:xfrm>
            <a:off x="6957323" y="3285250"/>
            <a:ext cx="1927185" cy="2823451"/>
          </a:xfrm>
          <a:prstGeom prst="rect">
            <a:avLst/>
          </a:prstGeom>
          <a:ln>
            <a:solidFill>
              <a:schemeClr val="tx2"/>
            </a:solidFill>
          </a:ln>
        </p:spPr>
      </p:pic>
    </p:spTree>
    <p:extLst>
      <p:ext uri="{BB962C8B-B14F-4D97-AF65-F5344CB8AC3E}">
        <p14:creationId xmlns:p14="http://schemas.microsoft.com/office/powerpoint/2010/main" val="123226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D42A4BA-C86D-1C73-E63E-08BDA9C95FEB}"/>
              </a:ext>
            </a:extLst>
          </p:cNvPr>
          <p:cNvSpPr>
            <a:spLocks noGrp="1"/>
          </p:cNvSpPr>
          <p:nvPr>
            <p:ph type="subTitle" idx="1"/>
          </p:nvPr>
        </p:nvSpPr>
        <p:spPr>
          <a:xfrm>
            <a:off x="358347" y="829461"/>
            <a:ext cx="4213654" cy="640993"/>
          </a:xfrm>
        </p:spPr>
        <p:txBody>
          <a:bodyPr>
            <a:noAutofit/>
          </a:bodyPr>
          <a:lstStyle/>
          <a:p>
            <a:r>
              <a:rPr lang="en-US" sz="1600" b="1" dirty="0"/>
              <a:t>EXTERNAL EVALUATION OF TRAININGS </a:t>
            </a:r>
          </a:p>
          <a:p>
            <a:r>
              <a:rPr lang="en-US" sz="1600" b="1" dirty="0"/>
              <a:t>EMPLOYERS</a:t>
            </a:r>
            <a:endParaRPr lang="en-MT" sz="1600" b="1"/>
          </a:p>
        </p:txBody>
      </p:sp>
      <p:sp>
        <p:nvSpPr>
          <p:cNvPr id="3" name="Footer Placeholder 2">
            <a:extLst>
              <a:ext uri="{FF2B5EF4-FFF2-40B4-BE49-F238E27FC236}">
                <a16:creationId xmlns:a16="http://schemas.microsoft.com/office/drawing/2014/main" id="{AB1E8B4A-451A-1E3A-C3EB-8AD5310A0E95}"/>
              </a:ext>
            </a:extLst>
          </p:cNvPr>
          <p:cNvSpPr>
            <a:spLocks noGrp="1"/>
          </p:cNvSpPr>
          <p:nvPr>
            <p:ph type="ftr" sz="quarter" idx="11"/>
          </p:nvPr>
        </p:nvSpPr>
        <p:spPr/>
        <p:txBody>
          <a:bodyPr/>
          <a:lstStyle/>
          <a:p>
            <a:r>
              <a:rPr lang="en-GB" dirty="0"/>
              <a:t>smartlyproject.eu</a:t>
            </a:r>
            <a:endParaRPr lang="en-MT"/>
          </a:p>
        </p:txBody>
      </p:sp>
      <p:sp>
        <p:nvSpPr>
          <p:cNvPr id="4" name="Slide Number Placeholder 3">
            <a:extLst>
              <a:ext uri="{FF2B5EF4-FFF2-40B4-BE49-F238E27FC236}">
                <a16:creationId xmlns:a16="http://schemas.microsoft.com/office/drawing/2014/main" id="{F4927B00-B68E-B870-2911-8D82945E912E}"/>
              </a:ext>
            </a:extLst>
          </p:cNvPr>
          <p:cNvSpPr>
            <a:spLocks noGrp="1"/>
          </p:cNvSpPr>
          <p:nvPr>
            <p:ph type="sldNum" sz="quarter" idx="12"/>
          </p:nvPr>
        </p:nvSpPr>
        <p:spPr/>
        <p:txBody>
          <a:bodyPr/>
          <a:lstStyle/>
          <a:p>
            <a:fld id="{CBB0EA09-9A97-9E44-9C82-34AA32318810}" type="slidenum">
              <a:rPr lang="en-MT" smtClean="0"/>
              <a:pPr/>
              <a:t>15</a:t>
            </a:fld>
            <a:endParaRPr lang="en-MT"/>
          </a:p>
        </p:txBody>
      </p:sp>
      <p:pic>
        <p:nvPicPr>
          <p:cNvPr id="10" name="Picture Placeholder 9">
            <a:extLst>
              <a:ext uri="{FF2B5EF4-FFF2-40B4-BE49-F238E27FC236}">
                <a16:creationId xmlns:a16="http://schemas.microsoft.com/office/drawing/2014/main" id="{A823C955-2CC5-B9A4-77A4-2AA2271A2DA1}"/>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4707924" y="643844"/>
            <a:ext cx="3750275" cy="826610"/>
          </a:xfrm>
        </p:spPr>
      </p:pic>
      <p:sp>
        <p:nvSpPr>
          <p:cNvPr id="11" name="CasellaDiTesto 10">
            <a:extLst>
              <a:ext uri="{FF2B5EF4-FFF2-40B4-BE49-F238E27FC236}">
                <a16:creationId xmlns:a16="http://schemas.microsoft.com/office/drawing/2014/main" id="{96F4B026-3F0E-82A7-DCC7-4A713126C16A}"/>
              </a:ext>
            </a:extLst>
          </p:cNvPr>
          <p:cNvSpPr txBox="1"/>
          <p:nvPr/>
        </p:nvSpPr>
        <p:spPr>
          <a:xfrm>
            <a:off x="37067" y="2450893"/>
            <a:ext cx="8699157" cy="677108"/>
          </a:xfrm>
          <a:prstGeom prst="rect">
            <a:avLst/>
          </a:prstGeom>
          <a:noFill/>
        </p:spPr>
        <p:txBody>
          <a:bodyPr wrap="square" rtlCol="0">
            <a:spAutoFit/>
          </a:bodyPr>
          <a:lstStyle/>
          <a:p>
            <a:r>
              <a:rPr lang="en-GB" sz="2000" dirty="0"/>
              <a:t>A.</a:t>
            </a:r>
            <a:r>
              <a:rPr lang="it-IT" sz="2000" dirty="0">
                <a:solidFill>
                  <a:srgbClr val="000000"/>
                </a:solidFill>
                <a:effectLst/>
                <a:latin typeface="Arial" panose="020B0604020202020204" pitchFamily="34" charset="0"/>
              </a:rPr>
              <a:t> </a:t>
            </a:r>
            <a:r>
              <a:rPr lang="it-IT" sz="2000" dirty="0" err="1">
                <a:solidFill>
                  <a:srgbClr val="000000"/>
                </a:solidFill>
                <a:effectLst/>
                <a:latin typeface="Arial" panose="020B0604020202020204" pitchFamily="34" charset="0"/>
              </a:rPr>
              <a:t>Responsiveness</a:t>
            </a:r>
            <a:r>
              <a:rPr lang="it-IT" sz="2000" dirty="0">
                <a:solidFill>
                  <a:srgbClr val="000000"/>
                </a:solidFill>
                <a:effectLst/>
                <a:latin typeface="Arial" panose="020B0604020202020204" pitchFamily="34" charset="0"/>
              </a:rPr>
              <a:t> of training </a:t>
            </a:r>
            <a:r>
              <a:rPr lang="it-IT" sz="2000" b="1" dirty="0">
                <a:solidFill>
                  <a:srgbClr val="000000"/>
                </a:solidFill>
                <a:effectLst/>
                <a:latin typeface="Arial" panose="020B0604020202020204" pitchFamily="34" charset="0"/>
              </a:rPr>
              <a:t>Module (x) </a:t>
            </a:r>
            <a:r>
              <a:rPr lang="it-IT" sz="2000" dirty="0">
                <a:solidFill>
                  <a:srgbClr val="000000"/>
                </a:solidFill>
                <a:effectLst/>
                <a:latin typeface="Arial" panose="020B0604020202020204" pitchFamily="34" charset="0"/>
              </a:rPr>
              <a:t>to the job market </a:t>
            </a:r>
            <a:r>
              <a:rPr lang="it-IT" sz="2000" dirty="0" err="1">
                <a:solidFill>
                  <a:srgbClr val="000000"/>
                </a:solidFill>
                <a:effectLst/>
                <a:latin typeface="Arial" panose="020B0604020202020204" pitchFamily="34" charset="0"/>
              </a:rPr>
              <a:t>needs</a:t>
            </a:r>
            <a:r>
              <a:rPr lang="it-IT" sz="2000" dirty="0">
                <a:solidFill>
                  <a:srgbClr val="000000"/>
                </a:solidFill>
                <a:effectLst/>
                <a:latin typeface="Arial" panose="020B0604020202020204" pitchFamily="34" charset="0"/>
              </a:rPr>
              <a:t>;</a:t>
            </a:r>
          </a:p>
          <a:p>
            <a:r>
              <a:rPr lang="en-GB" dirty="0"/>
              <a:t> </a:t>
            </a:r>
          </a:p>
        </p:txBody>
      </p:sp>
      <p:sp>
        <p:nvSpPr>
          <p:cNvPr id="12" name="CasellaDiTesto 11">
            <a:extLst>
              <a:ext uri="{FF2B5EF4-FFF2-40B4-BE49-F238E27FC236}">
                <a16:creationId xmlns:a16="http://schemas.microsoft.com/office/drawing/2014/main" id="{15E8D26E-CBA6-2A59-C3E7-9E69557D38BE}"/>
              </a:ext>
            </a:extLst>
          </p:cNvPr>
          <p:cNvSpPr txBox="1"/>
          <p:nvPr/>
        </p:nvSpPr>
        <p:spPr>
          <a:xfrm>
            <a:off x="37066" y="3584037"/>
            <a:ext cx="8699157" cy="677108"/>
          </a:xfrm>
          <a:prstGeom prst="rect">
            <a:avLst/>
          </a:prstGeom>
          <a:noFill/>
        </p:spPr>
        <p:txBody>
          <a:bodyPr wrap="square" rtlCol="0">
            <a:spAutoFit/>
          </a:bodyPr>
          <a:lstStyle/>
          <a:p>
            <a:r>
              <a:rPr lang="en-GB" sz="2000" dirty="0">
                <a:solidFill>
                  <a:srgbClr val="000000"/>
                </a:solidFill>
                <a:latin typeface="Arial" panose="020B0604020202020204" pitchFamily="34" charset="0"/>
              </a:rPr>
              <a:t>B.</a:t>
            </a:r>
            <a:r>
              <a:rPr lang="it-IT" sz="2000" dirty="0">
                <a:solidFill>
                  <a:srgbClr val="000000"/>
                </a:solidFill>
                <a:latin typeface="Arial" panose="020B0604020202020204" pitchFamily="34" charset="0"/>
              </a:rPr>
              <a:t> </a:t>
            </a:r>
            <a:r>
              <a:rPr lang="it-IT" sz="2000" dirty="0" err="1">
                <a:solidFill>
                  <a:srgbClr val="000000"/>
                </a:solidFill>
                <a:latin typeface="Arial" panose="020B0604020202020204" pitchFamily="34" charset="0"/>
              </a:rPr>
              <a:t>Responsiveness</a:t>
            </a:r>
            <a:r>
              <a:rPr lang="it-IT" sz="2000" dirty="0">
                <a:solidFill>
                  <a:srgbClr val="000000"/>
                </a:solidFill>
                <a:latin typeface="Arial" panose="020B0604020202020204" pitchFamily="34" charset="0"/>
              </a:rPr>
              <a:t> of the </a:t>
            </a:r>
            <a:r>
              <a:rPr lang="it-IT" sz="2000" b="1" dirty="0">
                <a:solidFill>
                  <a:srgbClr val="000000"/>
                </a:solidFill>
                <a:latin typeface="Arial" panose="020B0604020202020204" pitchFamily="34" charset="0"/>
              </a:rPr>
              <a:t>overall training </a:t>
            </a:r>
            <a:r>
              <a:rPr lang="it-IT" sz="2000" dirty="0">
                <a:solidFill>
                  <a:srgbClr val="000000"/>
                </a:solidFill>
                <a:latin typeface="Arial" panose="020B0604020202020204" pitchFamily="34" charset="0"/>
              </a:rPr>
              <a:t>to the job market needs?</a:t>
            </a:r>
          </a:p>
          <a:p>
            <a:endParaRPr lang="en-GB" dirty="0"/>
          </a:p>
        </p:txBody>
      </p:sp>
      <p:sp>
        <p:nvSpPr>
          <p:cNvPr id="13" name="CasellaDiTesto 12">
            <a:extLst>
              <a:ext uri="{FF2B5EF4-FFF2-40B4-BE49-F238E27FC236}">
                <a16:creationId xmlns:a16="http://schemas.microsoft.com/office/drawing/2014/main" id="{826DE2AA-98EA-B1FF-2DC9-686BDBB0DFCA}"/>
              </a:ext>
            </a:extLst>
          </p:cNvPr>
          <p:cNvSpPr txBox="1"/>
          <p:nvPr/>
        </p:nvSpPr>
        <p:spPr>
          <a:xfrm>
            <a:off x="0" y="4829831"/>
            <a:ext cx="9144000" cy="984885"/>
          </a:xfrm>
          <a:prstGeom prst="rect">
            <a:avLst/>
          </a:prstGeom>
          <a:noFill/>
        </p:spPr>
        <p:txBody>
          <a:bodyPr wrap="square" rtlCol="0">
            <a:spAutoFit/>
          </a:bodyPr>
          <a:lstStyle/>
          <a:p>
            <a:r>
              <a:rPr lang="en-GB" sz="2000" dirty="0">
                <a:solidFill>
                  <a:srgbClr val="000000"/>
                </a:solidFill>
                <a:latin typeface="Arial" panose="020B0604020202020204" pitchFamily="34" charset="0"/>
              </a:rPr>
              <a:t>C.</a:t>
            </a:r>
            <a:r>
              <a:rPr lang="it-IT" sz="2000" dirty="0">
                <a:solidFill>
                  <a:srgbClr val="000000"/>
                </a:solidFill>
                <a:latin typeface="Arial" panose="020B0604020202020204" pitchFamily="34" charset="0"/>
              </a:rPr>
              <a:t> Will it be an asset if a candidate at your workplace shows a certificate of </a:t>
            </a:r>
            <a:r>
              <a:rPr lang="it-IT" sz="2000" dirty="0" err="1">
                <a:solidFill>
                  <a:srgbClr val="000000"/>
                </a:solidFill>
                <a:latin typeface="Arial" panose="020B0604020202020204" pitchFamily="34" charset="0"/>
              </a:rPr>
              <a:t>attending</a:t>
            </a:r>
            <a:r>
              <a:rPr lang="it-IT" sz="2000" dirty="0">
                <a:solidFill>
                  <a:srgbClr val="000000"/>
                </a:solidFill>
                <a:latin typeface="Arial" panose="020B0604020202020204" pitchFamily="34" charset="0"/>
              </a:rPr>
              <a:t> </a:t>
            </a:r>
            <a:r>
              <a:rPr lang="it-IT" sz="2000" dirty="0" err="1">
                <a:solidFill>
                  <a:srgbClr val="000000"/>
                </a:solidFill>
                <a:latin typeface="Arial" panose="020B0604020202020204" pitchFamily="34" charset="0"/>
              </a:rPr>
              <a:t>such</a:t>
            </a:r>
            <a:r>
              <a:rPr lang="it-IT" sz="2000" dirty="0">
                <a:solidFill>
                  <a:srgbClr val="000000"/>
                </a:solidFill>
                <a:latin typeface="Arial" panose="020B0604020202020204" pitchFamily="34" charset="0"/>
              </a:rPr>
              <a:t> training?</a:t>
            </a:r>
          </a:p>
          <a:p>
            <a:endParaRPr lang="en-GB" dirty="0"/>
          </a:p>
        </p:txBody>
      </p:sp>
      <p:sp>
        <p:nvSpPr>
          <p:cNvPr id="15" name="CasellaDiTesto 14">
            <a:extLst>
              <a:ext uri="{FF2B5EF4-FFF2-40B4-BE49-F238E27FC236}">
                <a16:creationId xmlns:a16="http://schemas.microsoft.com/office/drawing/2014/main" id="{123D21C5-A9A8-2860-04C4-EE28A8929DCE}"/>
              </a:ext>
            </a:extLst>
          </p:cNvPr>
          <p:cNvSpPr txBox="1"/>
          <p:nvPr/>
        </p:nvSpPr>
        <p:spPr>
          <a:xfrm>
            <a:off x="1705232" y="5614804"/>
            <a:ext cx="1099752" cy="383059"/>
          </a:xfrm>
          <a:prstGeom prst="rect">
            <a:avLst/>
          </a:prstGeom>
          <a:noFill/>
        </p:spPr>
        <p:txBody>
          <a:bodyPr wrap="square" rtlCol="0">
            <a:spAutoFit/>
          </a:bodyPr>
          <a:lstStyle/>
          <a:p>
            <a:r>
              <a:rPr lang="en-GB" dirty="0">
                <a:solidFill>
                  <a:srgbClr val="00B050"/>
                </a:solidFill>
              </a:rPr>
              <a:t>100% Yes</a:t>
            </a:r>
          </a:p>
        </p:txBody>
      </p:sp>
      <p:sp>
        <p:nvSpPr>
          <p:cNvPr id="16" name="CasellaDiTesto 15">
            <a:extLst>
              <a:ext uri="{FF2B5EF4-FFF2-40B4-BE49-F238E27FC236}">
                <a16:creationId xmlns:a16="http://schemas.microsoft.com/office/drawing/2014/main" id="{447631A4-59CC-A3D1-72BC-19F4AF5DA592}"/>
              </a:ext>
            </a:extLst>
          </p:cNvPr>
          <p:cNvSpPr txBox="1"/>
          <p:nvPr/>
        </p:nvSpPr>
        <p:spPr>
          <a:xfrm>
            <a:off x="1533862" y="4178322"/>
            <a:ext cx="1974479" cy="369332"/>
          </a:xfrm>
          <a:prstGeom prst="rect">
            <a:avLst/>
          </a:prstGeom>
          <a:noFill/>
        </p:spPr>
        <p:txBody>
          <a:bodyPr wrap="square" rtlCol="0">
            <a:spAutoFit/>
          </a:bodyPr>
          <a:lstStyle/>
          <a:p>
            <a:r>
              <a:rPr lang="en-GB" dirty="0">
                <a:solidFill>
                  <a:srgbClr val="00B050"/>
                </a:solidFill>
              </a:rPr>
              <a:t>Green Jobs 4.15/5</a:t>
            </a:r>
          </a:p>
        </p:txBody>
      </p:sp>
      <p:sp>
        <p:nvSpPr>
          <p:cNvPr id="17" name="CasellaDiTesto 16">
            <a:extLst>
              <a:ext uri="{FF2B5EF4-FFF2-40B4-BE49-F238E27FC236}">
                <a16:creationId xmlns:a16="http://schemas.microsoft.com/office/drawing/2014/main" id="{7B925701-E3CD-E4A0-C551-76B601F40757}"/>
              </a:ext>
            </a:extLst>
          </p:cNvPr>
          <p:cNvSpPr txBox="1"/>
          <p:nvPr/>
        </p:nvSpPr>
        <p:spPr>
          <a:xfrm>
            <a:off x="1533862" y="2927298"/>
            <a:ext cx="2629834" cy="369332"/>
          </a:xfrm>
          <a:prstGeom prst="rect">
            <a:avLst/>
          </a:prstGeom>
          <a:noFill/>
        </p:spPr>
        <p:txBody>
          <a:bodyPr wrap="square" rtlCol="0">
            <a:spAutoFit/>
          </a:bodyPr>
          <a:lstStyle/>
          <a:p>
            <a:r>
              <a:rPr lang="en-GB" dirty="0">
                <a:solidFill>
                  <a:srgbClr val="00B050"/>
                </a:solidFill>
              </a:rPr>
              <a:t>Green Jobs 4.15-4.38/5</a:t>
            </a:r>
          </a:p>
        </p:txBody>
      </p:sp>
      <p:sp>
        <p:nvSpPr>
          <p:cNvPr id="18" name="CasellaDiTesto 17">
            <a:extLst>
              <a:ext uri="{FF2B5EF4-FFF2-40B4-BE49-F238E27FC236}">
                <a16:creationId xmlns:a16="http://schemas.microsoft.com/office/drawing/2014/main" id="{FC8F2219-E3A3-CFCC-4FF8-80E5A5BF050A}"/>
              </a:ext>
            </a:extLst>
          </p:cNvPr>
          <p:cNvSpPr txBox="1"/>
          <p:nvPr/>
        </p:nvSpPr>
        <p:spPr>
          <a:xfrm>
            <a:off x="4874745" y="2850455"/>
            <a:ext cx="2306848" cy="369332"/>
          </a:xfrm>
          <a:prstGeom prst="rect">
            <a:avLst/>
          </a:prstGeom>
          <a:noFill/>
        </p:spPr>
        <p:txBody>
          <a:bodyPr wrap="square" rtlCol="0">
            <a:spAutoFit/>
          </a:bodyPr>
          <a:lstStyle/>
          <a:p>
            <a:r>
              <a:rPr lang="en-GB" dirty="0">
                <a:solidFill>
                  <a:srgbClr val="005AA4"/>
                </a:solidFill>
              </a:rPr>
              <a:t>Digital Jobs 4.15-4.5/5</a:t>
            </a:r>
          </a:p>
        </p:txBody>
      </p:sp>
      <p:sp>
        <p:nvSpPr>
          <p:cNvPr id="19" name="CasellaDiTesto 18">
            <a:extLst>
              <a:ext uri="{FF2B5EF4-FFF2-40B4-BE49-F238E27FC236}">
                <a16:creationId xmlns:a16="http://schemas.microsoft.com/office/drawing/2014/main" id="{E27D14E5-ED28-1E23-7588-4945F1EAC98D}"/>
              </a:ext>
            </a:extLst>
          </p:cNvPr>
          <p:cNvSpPr txBox="1"/>
          <p:nvPr/>
        </p:nvSpPr>
        <p:spPr>
          <a:xfrm>
            <a:off x="4939941" y="4116709"/>
            <a:ext cx="2176456" cy="369332"/>
          </a:xfrm>
          <a:prstGeom prst="rect">
            <a:avLst/>
          </a:prstGeom>
          <a:noFill/>
        </p:spPr>
        <p:txBody>
          <a:bodyPr wrap="square" rtlCol="0">
            <a:spAutoFit/>
          </a:bodyPr>
          <a:lstStyle/>
          <a:p>
            <a:r>
              <a:rPr lang="en-GB" dirty="0">
                <a:solidFill>
                  <a:srgbClr val="005AA4"/>
                </a:solidFill>
              </a:rPr>
              <a:t>Digital Jobs 4.3/5</a:t>
            </a:r>
          </a:p>
        </p:txBody>
      </p:sp>
      <p:sp>
        <p:nvSpPr>
          <p:cNvPr id="20" name="CasellaDiTesto 19">
            <a:extLst>
              <a:ext uri="{FF2B5EF4-FFF2-40B4-BE49-F238E27FC236}">
                <a16:creationId xmlns:a16="http://schemas.microsoft.com/office/drawing/2014/main" id="{A0089831-D227-3188-9088-C0962A23F552}"/>
              </a:ext>
            </a:extLst>
          </p:cNvPr>
          <p:cNvSpPr txBox="1"/>
          <p:nvPr/>
        </p:nvSpPr>
        <p:spPr>
          <a:xfrm>
            <a:off x="5225610" y="5634922"/>
            <a:ext cx="1099752" cy="383059"/>
          </a:xfrm>
          <a:prstGeom prst="rect">
            <a:avLst/>
          </a:prstGeom>
          <a:noFill/>
        </p:spPr>
        <p:txBody>
          <a:bodyPr wrap="square" rtlCol="0">
            <a:spAutoFit/>
          </a:bodyPr>
          <a:lstStyle/>
          <a:p>
            <a:r>
              <a:rPr lang="en-GB" dirty="0">
                <a:solidFill>
                  <a:srgbClr val="005AA4"/>
                </a:solidFill>
              </a:rPr>
              <a:t>85% Yes</a:t>
            </a:r>
          </a:p>
        </p:txBody>
      </p:sp>
    </p:spTree>
    <p:extLst>
      <p:ext uri="{BB962C8B-B14F-4D97-AF65-F5344CB8AC3E}">
        <p14:creationId xmlns:p14="http://schemas.microsoft.com/office/powerpoint/2010/main" val="206022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D42A4BA-C86D-1C73-E63E-08BDA9C95FEB}"/>
              </a:ext>
            </a:extLst>
          </p:cNvPr>
          <p:cNvSpPr>
            <a:spLocks noGrp="1"/>
          </p:cNvSpPr>
          <p:nvPr>
            <p:ph type="subTitle" idx="1"/>
          </p:nvPr>
        </p:nvSpPr>
        <p:spPr>
          <a:xfrm>
            <a:off x="358347" y="829461"/>
            <a:ext cx="4213654" cy="640993"/>
          </a:xfrm>
        </p:spPr>
        <p:txBody>
          <a:bodyPr>
            <a:noAutofit/>
          </a:bodyPr>
          <a:lstStyle/>
          <a:p>
            <a:r>
              <a:rPr lang="en-US" sz="1600" b="1" dirty="0"/>
              <a:t>EXTERNAL EVALUATION OF TRAININGS </a:t>
            </a:r>
          </a:p>
          <a:p>
            <a:r>
              <a:rPr lang="en-US" sz="1600" b="1" dirty="0"/>
              <a:t>EMPLOYERS</a:t>
            </a:r>
            <a:endParaRPr lang="en-MT" sz="1600" b="1"/>
          </a:p>
        </p:txBody>
      </p:sp>
      <p:sp>
        <p:nvSpPr>
          <p:cNvPr id="3" name="Footer Placeholder 2">
            <a:extLst>
              <a:ext uri="{FF2B5EF4-FFF2-40B4-BE49-F238E27FC236}">
                <a16:creationId xmlns:a16="http://schemas.microsoft.com/office/drawing/2014/main" id="{AB1E8B4A-451A-1E3A-C3EB-8AD5310A0E95}"/>
              </a:ext>
            </a:extLst>
          </p:cNvPr>
          <p:cNvSpPr>
            <a:spLocks noGrp="1"/>
          </p:cNvSpPr>
          <p:nvPr>
            <p:ph type="ftr" sz="quarter" idx="11"/>
          </p:nvPr>
        </p:nvSpPr>
        <p:spPr/>
        <p:txBody>
          <a:bodyPr/>
          <a:lstStyle/>
          <a:p>
            <a:r>
              <a:rPr lang="en-GB" dirty="0"/>
              <a:t>smartlyproject.eu</a:t>
            </a:r>
            <a:endParaRPr lang="en-MT"/>
          </a:p>
        </p:txBody>
      </p:sp>
      <p:sp>
        <p:nvSpPr>
          <p:cNvPr id="4" name="Slide Number Placeholder 3">
            <a:extLst>
              <a:ext uri="{FF2B5EF4-FFF2-40B4-BE49-F238E27FC236}">
                <a16:creationId xmlns:a16="http://schemas.microsoft.com/office/drawing/2014/main" id="{F4927B00-B68E-B870-2911-8D82945E912E}"/>
              </a:ext>
            </a:extLst>
          </p:cNvPr>
          <p:cNvSpPr>
            <a:spLocks noGrp="1"/>
          </p:cNvSpPr>
          <p:nvPr>
            <p:ph type="sldNum" sz="quarter" idx="12"/>
          </p:nvPr>
        </p:nvSpPr>
        <p:spPr/>
        <p:txBody>
          <a:bodyPr/>
          <a:lstStyle/>
          <a:p>
            <a:fld id="{CBB0EA09-9A97-9E44-9C82-34AA32318810}" type="slidenum">
              <a:rPr lang="en-MT" smtClean="0"/>
              <a:pPr/>
              <a:t>16</a:t>
            </a:fld>
            <a:endParaRPr lang="en-MT"/>
          </a:p>
        </p:txBody>
      </p:sp>
      <p:pic>
        <p:nvPicPr>
          <p:cNvPr id="10" name="Picture Placeholder 9">
            <a:extLst>
              <a:ext uri="{FF2B5EF4-FFF2-40B4-BE49-F238E27FC236}">
                <a16:creationId xmlns:a16="http://schemas.microsoft.com/office/drawing/2014/main" id="{A823C955-2CC5-B9A4-77A4-2AA2271A2DA1}"/>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4707924" y="643844"/>
            <a:ext cx="3750275" cy="826610"/>
          </a:xfrm>
        </p:spPr>
      </p:pic>
      <p:sp>
        <p:nvSpPr>
          <p:cNvPr id="14" name="CasellaDiTesto 13">
            <a:extLst>
              <a:ext uri="{FF2B5EF4-FFF2-40B4-BE49-F238E27FC236}">
                <a16:creationId xmlns:a16="http://schemas.microsoft.com/office/drawing/2014/main" id="{87D76CB3-3357-0B8E-B61B-59E351C38CA3}"/>
              </a:ext>
            </a:extLst>
          </p:cNvPr>
          <p:cNvSpPr txBox="1"/>
          <p:nvPr/>
        </p:nvSpPr>
        <p:spPr>
          <a:xfrm>
            <a:off x="358347" y="1688298"/>
            <a:ext cx="9144000" cy="984885"/>
          </a:xfrm>
          <a:prstGeom prst="rect">
            <a:avLst/>
          </a:prstGeom>
          <a:noFill/>
        </p:spPr>
        <p:txBody>
          <a:bodyPr wrap="square" rtlCol="0">
            <a:spAutoFit/>
          </a:bodyPr>
          <a:lstStyle/>
          <a:p>
            <a:r>
              <a:rPr lang="en-GB" sz="2000" b="1" dirty="0">
                <a:solidFill>
                  <a:srgbClr val="000000"/>
                </a:solidFill>
                <a:latin typeface="Arial" panose="020B0604020202020204" pitchFamily="34" charset="0"/>
              </a:rPr>
              <a:t>D. What topics on </a:t>
            </a:r>
            <a:r>
              <a:rPr lang="en-GB" sz="2000" b="1" u="sng" dirty="0">
                <a:solidFill>
                  <a:srgbClr val="000000"/>
                </a:solidFill>
                <a:latin typeface="Arial" panose="020B0604020202020204" pitchFamily="34" charset="0"/>
              </a:rPr>
              <a:t>green</a:t>
            </a:r>
            <a:r>
              <a:rPr lang="en-GB" sz="2000" b="1" dirty="0">
                <a:solidFill>
                  <a:srgbClr val="000000"/>
                </a:solidFill>
                <a:latin typeface="Arial" panose="020B0604020202020204" pitchFamily="34" charset="0"/>
              </a:rPr>
              <a:t> skills would fit to be included in the future training program development?</a:t>
            </a:r>
          </a:p>
          <a:p>
            <a:endParaRPr lang="en-GB" dirty="0"/>
          </a:p>
        </p:txBody>
      </p:sp>
      <p:sp>
        <p:nvSpPr>
          <p:cNvPr id="5" name="CasellaDiTesto 4">
            <a:extLst>
              <a:ext uri="{FF2B5EF4-FFF2-40B4-BE49-F238E27FC236}">
                <a16:creationId xmlns:a16="http://schemas.microsoft.com/office/drawing/2014/main" id="{F60663F1-DE35-AEC8-0180-85395B8ED2A8}"/>
              </a:ext>
            </a:extLst>
          </p:cNvPr>
          <p:cNvSpPr txBox="1"/>
          <p:nvPr/>
        </p:nvSpPr>
        <p:spPr>
          <a:xfrm>
            <a:off x="358347" y="2459282"/>
            <a:ext cx="8411863" cy="4678204"/>
          </a:xfrm>
          <a:prstGeom prst="rect">
            <a:avLst/>
          </a:prstGeom>
          <a:noFill/>
        </p:spPr>
        <p:txBody>
          <a:bodyPr wrap="square" rtlCol="0">
            <a:spAutoFit/>
          </a:bodyPr>
          <a:lstStyle/>
          <a:p>
            <a:r>
              <a:rPr lang="en-GB" sz="2000" dirty="0">
                <a:solidFill>
                  <a:srgbClr val="000000"/>
                </a:solidFill>
                <a:effectLst/>
                <a:latin typeface="Arial" panose="020B0604020202020204" pitchFamily="34" charset="0"/>
              </a:rPr>
              <a:t>● </a:t>
            </a:r>
            <a:r>
              <a:rPr lang="en-GB" sz="2000" i="1" dirty="0">
                <a:solidFill>
                  <a:srgbClr val="000000"/>
                </a:solidFill>
                <a:effectLst/>
                <a:latin typeface="Arial" panose="020B0604020202020204" pitchFamily="34" charset="0"/>
              </a:rPr>
              <a:t>Ecological design, Certification of environmental standards, Knowledge of</a:t>
            </a:r>
            <a:r>
              <a:rPr lang="en-GB" sz="2000" dirty="0">
                <a:solidFill>
                  <a:srgbClr val="000000"/>
                </a:solidFill>
                <a:latin typeface="Arial" panose="020B0604020202020204" pitchFamily="34" charset="0"/>
              </a:rPr>
              <a:t> </a:t>
            </a:r>
            <a:r>
              <a:rPr lang="en-GB" sz="2000" i="1" dirty="0">
                <a:solidFill>
                  <a:srgbClr val="000000"/>
                </a:solidFill>
                <a:effectLst/>
                <a:latin typeface="Arial" panose="020B0604020202020204" pitchFamily="34" charset="0"/>
              </a:rPr>
              <a:t>environmentally friendly materials, Calculation of the energy efficiency of buildings,</a:t>
            </a:r>
            <a:r>
              <a:rPr lang="en-GB" sz="2000" dirty="0">
                <a:solidFill>
                  <a:srgbClr val="000000"/>
                </a:solidFill>
                <a:latin typeface="Arial" panose="020B0604020202020204" pitchFamily="34" charset="0"/>
              </a:rPr>
              <a:t> </a:t>
            </a:r>
            <a:r>
              <a:rPr lang="en-GB" sz="2000" i="1" dirty="0">
                <a:solidFill>
                  <a:srgbClr val="000000"/>
                </a:solidFill>
                <a:effectLst/>
                <a:latin typeface="Arial" panose="020B0604020202020204" pitchFamily="34" charset="0"/>
              </a:rPr>
              <a:t>Providing expert environmental advice</a:t>
            </a:r>
            <a:r>
              <a:rPr lang="en-GB" sz="2000" dirty="0">
                <a:solidFill>
                  <a:srgbClr val="000000"/>
                </a:solidFill>
                <a:effectLst/>
                <a:latin typeface="Arial" panose="020B0604020202020204" pitchFamily="34" charset="0"/>
              </a:rPr>
              <a:t> (from a real estate representative)</a:t>
            </a:r>
          </a:p>
          <a:p>
            <a:endParaRPr lang="en-GB" sz="2000" dirty="0">
              <a:solidFill>
                <a:srgbClr val="000000"/>
              </a:solidFill>
              <a:effectLst/>
              <a:latin typeface="Arial" panose="020B0604020202020204" pitchFamily="34" charset="0"/>
            </a:endParaRPr>
          </a:p>
          <a:p>
            <a:r>
              <a:rPr lang="en-GB" sz="2000" dirty="0">
                <a:solidFill>
                  <a:srgbClr val="000000"/>
                </a:solidFill>
                <a:effectLst/>
                <a:latin typeface="Arial" panose="020B0604020202020204" pitchFamily="34" charset="0"/>
              </a:rPr>
              <a:t>● </a:t>
            </a:r>
            <a:r>
              <a:rPr lang="en-GB" sz="2000" i="1" dirty="0">
                <a:solidFill>
                  <a:srgbClr val="000000"/>
                </a:solidFill>
                <a:effectLst/>
                <a:latin typeface="Arial" panose="020B0604020202020204" pitchFamily="34" charset="0"/>
              </a:rPr>
              <a:t>Bioeconomy </a:t>
            </a:r>
            <a:r>
              <a:rPr lang="en-GB" sz="2000" dirty="0">
                <a:solidFill>
                  <a:srgbClr val="000000"/>
                </a:solidFill>
                <a:effectLst/>
                <a:latin typeface="Arial" panose="020B0604020202020204" pitchFamily="34" charset="0"/>
              </a:rPr>
              <a:t>(from a Research and Education representative)</a:t>
            </a:r>
          </a:p>
          <a:p>
            <a:endParaRPr lang="en-GB" sz="2000" dirty="0">
              <a:solidFill>
                <a:srgbClr val="000000"/>
              </a:solidFill>
              <a:effectLst/>
              <a:latin typeface="Arial" panose="020B0604020202020204" pitchFamily="34" charset="0"/>
            </a:endParaRPr>
          </a:p>
          <a:p>
            <a:r>
              <a:rPr lang="en-GB" sz="2000" dirty="0">
                <a:solidFill>
                  <a:srgbClr val="000000"/>
                </a:solidFill>
                <a:effectLst/>
                <a:latin typeface="Arial" panose="020B0604020202020204" pitchFamily="34" charset="0"/>
              </a:rPr>
              <a:t>● </a:t>
            </a:r>
            <a:r>
              <a:rPr lang="en-GB" sz="2000" i="1" dirty="0">
                <a:solidFill>
                  <a:srgbClr val="000000"/>
                </a:solidFill>
                <a:effectLst/>
                <a:latin typeface="Arial" panose="020B0604020202020204" pitchFamily="34" charset="0"/>
              </a:rPr>
              <a:t>How to implement the knowledge and to translate it to actual behavior change</a:t>
            </a:r>
            <a:r>
              <a:rPr lang="en-GB" sz="2000" dirty="0">
                <a:solidFill>
                  <a:srgbClr val="000000"/>
                </a:solidFill>
                <a:effectLst/>
                <a:latin typeface="Arial" panose="020B0604020202020204" pitchFamily="34" charset="0"/>
              </a:rPr>
              <a:t> (from an Electricity and Automobile Mechanics sector representative)</a:t>
            </a:r>
          </a:p>
          <a:p>
            <a:endParaRPr lang="en-GB" sz="2000" dirty="0">
              <a:solidFill>
                <a:srgbClr val="000000"/>
              </a:solidFill>
              <a:effectLst/>
              <a:latin typeface="Arial" panose="020B0604020202020204" pitchFamily="34" charset="0"/>
            </a:endParaRPr>
          </a:p>
          <a:p>
            <a:r>
              <a:rPr lang="en-GB" sz="2000" i="1" dirty="0">
                <a:solidFill>
                  <a:srgbClr val="000000"/>
                </a:solidFill>
                <a:latin typeface="Arial" panose="020B0604020202020204" pitchFamily="34" charset="0"/>
              </a:rPr>
              <a:t>● Link between digital architecture and Sustainability </a:t>
            </a:r>
            <a:r>
              <a:rPr lang="en-GB" sz="2000" dirty="0">
                <a:solidFill>
                  <a:srgbClr val="000000"/>
                </a:solidFill>
                <a:latin typeface="Arial" panose="020B0604020202020204" pitchFamily="34" charset="0"/>
              </a:rPr>
              <a:t>(from a Research and Education representative)</a:t>
            </a:r>
          </a:p>
          <a:p>
            <a:endParaRPr lang="en-GB" sz="2000" dirty="0">
              <a:solidFill>
                <a:srgbClr val="000000"/>
              </a:solidFill>
              <a:effectLst/>
              <a:latin typeface="Arial" panose="020B0604020202020204" pitchFamily="34" charset="0"/>
            </a:endParaRPr>
          </a:p>
          <a:p>
            <a:endParaRPr lang="en-GB" dirty="0"/>
          </a:p>
        </p:txBody>
      </p:sp>
      <p:sp>
        <p:nvSpPr>
          <p:cNvPr id="6" name="CasellaDiTesto 5">
            <a:extLst>
              <a:ext uri="{FF2B5EF4-FFF2-40B4-BE49-F238E27FC236}">
                <a16:creationId xmlns:a16="http://schemas.microsoft.com/office/drawing/2014/main" id="{BE903359-7121-B382-8745-186C63B4F3A5}"/>
              </a:ext>
            </a:extLst>
          </p:cNvPr>
          <p:cNvSpPr txBox="1"/>
          <p:nvPr/>
        </p:nvSpPr>
        <p:spPr>
          <a:xfrm>
            <a:off x="628650" y="5725409"/>
            <a:ext cx="8411863" cy="646331"/>
          </a:xfrm>
          <a:prstGeom prst="rect">
            <a:avLst/>
          </a:prstGeom>
          <a:noFill/>
        </p:spPr>
        <p:txBody>
          <a:bodyPr wrap="square" rtlCol="0">
            <a:spAutoFit/>
          </a:bodyPr>
          <a:lstStyle/>
          <a:p>
            <a:r>
              <a:rPr lang="en-GB" i="1" dirty="0">
                <a:solidFill>
                  <a:srgbClr val="000000"/>
                </a:solidFill>
                <a:effectLst/>
                <a:latin typeface="Arial" panose="020B0604020202020204" pitchFamily="34" charset="0"/>
              </a:rPr>
              <a:t>.</a:t>
            </a:r>
            <a:endParaRPr lang="en-GB" dirty="0">
              <a:solidFill>
                <a:srgbClr val="000000"/>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3683494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88EBB-50DF-D6C3-43F8-68C7A56F38A6}"/>
              </a:ext>
            </a:extLst>
          </p:cNvPr>
          <p:cNvSpPr>
            <a:spLocks noGrp="1"/>
          </p:cNvSpPr>
          <p:nvPr>
            <p:ph type="title"/>
          </p:nvPr>
        </p:nvSpPr>
        <p:spPr>
          <a:xfrm>
            <a:off x="628650" y="778565"/>
            <a:ext cx="7886700" cy="703263"/>
          </a:xfrm>
        </p:spPr>
        <p:txBody>
          <a:bodyPr/>
          <a:lstStyle/>
          <a:p>
            <a:r>
              <a:rPr lang="en-US" dirty="0">
                <a:solidFill>
                  <a:srgbClr val="F37406"/>
                </a:solidFill>
              </a:rPr>
              <a:t>REFERENCES</a:t>
            </a:r>
            <a:endParaRPr lang="en-MT">
              <a:solidFill>
                <a:srgbClr val="F37406"/>
              </a:solidFill>
            </a:endParaRPr>
          </a:p>
        </p:txBody>
      </p:sp>
      <p:pic>
        <p:nvPicPr>
          <p:cNvPr id="7" name="Segnaposto contenuto 6">
            <a:extLst>
              <a:ext uri="{FF2B5EF4-FFF2-40B4-BE49-F238E27FC236}">
                <a16:creationId xmlns:a16="http://schemas.microsoft.com/office/drawing/2014/main" id="{BDCEF4FF-9D7D-8D9C-9DCA-B64C64588ACC}"/>
              </a:ext>
            </a:extLst>
          </p:cNvPr>
          <p:cNvPicPr>
            <a:picLocks noGrp="1" noChangeAspect="1"/>
          </p:cNvPicPr>
          <p:nvPr>
            <p:ph sz="half" idx="1"/>
          </p:nvPr>
        </p:nvPicPr>
        <p:blipFill>
          <a:blip r:embed="rId2"/>
          <a:stretch>
            <a:fillRect/>
          </a:stretch>
        </p:blipFill>
        <p:spPr>
          <a:xfrm>
            <a:off x="628650" y="1481828"/>
            <a:ext cx="2901381" cy="3937191"/>
          </a:xfrm>
          <a:prstGeom prst="rect">
            <a:avLst/>
          </a:prstGeom>
          <a:ln>
            <a:solidFill>
              <a:schemeClr val="tx2"/>
            </a:solidFill>
          </a:ln>
        </p:spPr>
      </p:pic>
      <p:pic>
        <p:nvPicPr>
          <p:cNvPr id="8" name="Segnaposto contenuto 7">
            <a:extLst>
              <a:ext uri="{FF2B5EF4-FFF2-40B4-BE49-F238E27FC236}">
                <a16:creationId xmlns:a16="http://schemas.microsoft.com/office/drawing/2014/main" id="{410B3AF4-E0A8-C126-B151-7C84150E3BE8}"/>
              </a:ext>
            </a:extLst>
          </p:cNvPr>
          <p:cNvPicPr>
            <a:picLocks noGrp="1" noChangeAspect="1"/>
          </p:cNvPicPr>
          <p:nvPr>
            <p:ph sz="half" idx="2"/>
          </p:nvPr>
        </p:nvPicPr>
        <p:blipFill>
          <a:blip r:embed="rId3"/>
          <a:stretch>
            <a:fillRect/>
          </a:stretch>
        </p:blipFill>
        <p:spPr>
          <a:xfrm>
            <a:off x="6902280" y="313423"/>
            <a:ext cx="1638300" cy="2201075"/>
          </a:xfrm>
          <a:prstGeom prst="rect">
            <a:avLst/>
          </a:prstGeom>
          <a:ln>
            <a:solidFill>
              <a:schemeClr val="tx2"/>
            </a:solidFill>
          </a:ln>
        </p:spPr>
      </p:pic>
      <p:sp>
        <p:nvSpPr>
          <p:cNvPr id="5" name="Footer Placeholder 4">
            <a:extLst>
              <a:ext uri="{FF2B5EF4-FFF2-40B4-BE49-F238E27FC236}">
                <a16:creationId xmlns:a16="http://schemas.microsoft.com/office/drawing/2014/main" id="{8038262A-80C6-F4C8-1ADD-6CDB4B37116C}"/>
              </a:ext>
            </a:extLst>
          </p:cNvPr>
          <p:cNvSpPr>
            <a:spLocks noGrp="1"/>
          </p:cNvSpPr>
          <p:nvPr>
            <p:ph type="ftr" sz="quarter" idx="11"/>
          </p:nvPr>
        </p:nvSpPr>
        <p:spPr/>
        <p:txBody>
          <a:bodyPr/>
          <a:lstStyle/>
          <a:p>
            <a:r>
              <a:rPr lang="en-GB" dirty="0"/>
              <a:t>smartlyproject.eu</a:t>
            </a:r>
            <a:endParaRPr lang="en-MT"/>
          </a:p>
        </p:txBody>
      </p:sp>
      <p:sp>
        <p:nvSpPr>
          <p:cNvPr id="6" name="Slide Number Placeholder 5">
            <a:extLst>
              <a:ext uri="{FF2B5EF4-FFF2-40B4-BE49-F238E27FC236}">
                <a16:creationId xmlns:a16="http://schemas.microsoft.com/office/drawing/2014/main" id="{C46EDD87-AC27-8E47-9D87-1DFF7ED35255}"/>
              </a:ext>
            </a:extLst>
          </p:cNvPr>
          <p:cNvSpPr>
            <a:spLocks noGrp="1"/>
          </p:cNvSpPr>
          <p:nvPr>
            <p:ph type="sldNum" sz="quarter" idx="12"/>
          </p:nvPr>
        </p:nvSpPr>
        <p:spPr/>
        <p:txBody>
          <a:bodyPr/>
          <a:lstStyle/>
          <a:p>
            <a:fld id="{CBB0EA09-9A97-9E44-9C82-34AA32318810}" type="slidenum">
              <a:rPr lang="en-MT" smtClean="0"/>
              <a:t>17</a:t>
            </a:fld>
            <a:endParaRPr lang="en-MT"/>
          </a:p>
        </p:txBody>
      </p:sp>
      <p:pic>
        <p:nvPicPr>
          <p:cNvPr id="9" name="Immagine 8">
            <a:extLst>
              <a:ext uri="{FF2B5EF4-FFF2-40B4-BE49-F238E27FC236}">
                <a16:creationId xmlns:a16="http://schemas.microsoft.com/office/drawing/2014/main" id="{8C446E13-7C20-6878-337A-55413B5104B8}"/>
              </a:ext>
            </a:extLst>
          </p:cNvPr>
          <p:cNvPicPr>
            <a:picLocks noChangeAspect="1"/>
          </p:cNvPicPr>
          <p:nvPr/>
        </p:nvPicPr>
        <p:blipFill>
          <a:blip r:embed="rId4"/>
          <a:stretch>
            <a:fillRect/>
          </a:stretch>
        </p:blipFill>
        <p:spPr>
          <a:xfrm>
            <a:off x="6914638" y="3199682"/>
            <a:ext cx="1645588" cy="2219337"/>
          </a:xfrm>
          <a:prstGeom prst="rect">
            <a:avLst/>
          </a:prstGeom>
          <a:ln>
            <a:solidFill>
              <a:schemeClr val="tx2"/>
            </a:solidFill>
          </a:ln>
        </p:spPr>
      </p:pic>
      <p:sp>
        <p:nvSpPr>
          <p:cNvPr id="4" name="CasellaDiTesto 3">
            <a:extLst>
              <a:ext uri="{FF2B5EF4-FFF2-40B4-BE49-F238E27FC236}">
                <a16:creationId xmlns:a16="http://schemas.microsoft.com/office/drawing/2014/main" id="{8D5794CC-9335-A180-DBFC-CABD93F9F6E2}"/>
              </a:ext>
            </a:extLst>
          </p:cNvPr>
          <p:cNvSpPr txBox="1"/>
          <p:nvPr/>
        </p:nvSpPr>
        <p:spPr>
          <a:xfrm>
            <a:off x="2644349" y="5985229"/>
            <a:ext cx="387693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https://www.smartlyproject.eu/news </a:t>
            </a:r>
            <a:endParaRPr lang="en-MT" b="1"/>
          </a:p>
        </p:txBody>
      </p:sp>
      <p:sp>
        <p:nvSpPr>
          <p:cNvPr id="3" name="CasellaDiTesto 2">
            <a:extLst>
              <a:ext uri="{FF2B5EF4-FFF2-40B4-BE49-F238E27FC236}">
                <a16:creationId xmlns:a16="http://schemas.microsoft.com/office/drawing/2014/main" id="{3AF800C0-9281-E1A0-71B7-4A6162011B27}"/>
              </a:ext>
            </a:extLst>
          </p:cNvPr>
          <p:cNvSpPr txBox="1"/>
          <p:nvPr/>
        </p:nvSpPr>
        <p:spPr>
          <a:xfrm>
            <a:off x="3914818" y="2468599"/>
            <a:ext cx="2543132"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dirty="0"/>
              <a:t>EQF</a:t>
            </a:r>
          </a:p>
          <a:p>
            <a:pPr marL="285750" indent="-285750">
              <a:buFont typeface="Arial" panose="020B0604020202020204" pitchFamily="34" charset="0"/>
              <a:buChar char="•"/>
            </a:pPr>
            <a:r>
              <a:rPr lang="en-GB" dirty="0"/>
              <a:t>Overall process</a:t>
            </a:r>
          </a:p>
          <a:p>
            <a:pPr marL="285750" indent="-285750">
              <a:buFont typeface="Arial" panose="020B0604020202020204" pitchFamily="34" charset="0"/>
              <a:buChar char="•"/>
            </a:pPr>
            <a:r>
              <a:rPr lang="en-GB" dirty="0"/>
              <a:t>SMARTLY training frameworks</a:t>
            </a:r>
          </a:p>
          <a:p>
            <a:pPr marL="285750" indent="-285750">
              <a:buFont typeface="Arial" panose="020B0604020202020204" pitchFamily="34" charset="0"/>
              <a:buChar char="•"/>
            </a:pPr>
            <a:r>
              <a:rPr lang="en-GB" dirty="0"/>
              <a:t>Employers evaluation</a:t>
            </a:r>
          </a:p>
          <a:p>
            <a:pPr marL="285750" indent="-285750">
              <a:buFont typeface="Arial" panose="020B0604020202020204" pitchFamily="34" charset="0"/>
              <a:buChar char="•"/>
            </a:pPr>
            <a:r>
              <a:rPr lang="en-GB" dirty="0"/>
              <a:t>Accreditation</a:t>
            </a:r>
          </a:p>
          <a:p>
            <a:pPr marL="285750" indent="-285750">
              <a:buFont typeface="Arial" panose="020B0604020202020204" pitchFamily="34" charset="0"/>
              <a:buChar char="•"/>
            </a:pPr>
            <a:r>
              <a:rPr lang="en-GB" dirty="0"/>
              <a:t>…</a:t>
            </a:r>
          </a:p>
        </p:txBody>
      </p:sp>
      <p:cxnSp>
        <p:nvCxnSpPr>
          <p:cNvPr id="11" name="Connettore 2 10">
            <a:extLst>
              <a:ext uri="{FF2B5EF4-FFF2-40B4-BE49-F238E27FC236}">
                <a16:creationId xmlns:a16="http://schemas.microsoft.com/office/drawing/2014/main" id="{56CB2990-8B5E-69FE-D4F8-4CD122C5F141}"/>
              </a:ext>
            </a:extLst>
          </p:cNvPr>
          <p:cNvCxnSpPr>
            <a:cxnSpLocks/>
            <a:stCxn id="3" idx="1"/>
          </p:cNvCxnSpPr>
          <p:nvPr/>
        </p:nvCxnSpPr>
        <p:spPr>
          <a:xfrm flipH="1">
            <a:off x="3323968" y="3484262"/>
            <a:ext cx="59085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CasellaDiTesto 11">
            <a:extLst>
              <a:ext uri="{FF2B5EF4-FFF2-40B4-BE49-F238E27FC236}">
                <a16:creationId xmlns:a16="http://schemas.microsoft.com/office/drawing/2014/main" id="{3D4C2111-4CEF-7FC2-034D-55EC4D93EE1D}"/>
              </a:ext>
            </a:extLst>
          </p:cNvPr>
          <p:cNvSpPr txBox="1"/>
          <p:nvPr/>
        </p:nvSpPr>
        <p:spPr>
          <a:xfrm>
            <a:off x="6892102" y="2520085"/>
            <a:ext cx="1418888" cy="369332"/>
          </a:xfrm>
          <a:prstGeom prst="rect">
            <a:avLst/>
          </a:prstGeom>
          <a:noFill/>
        </p:spPr>
        <p:txBody>
          <a:bodyPr wrap="square" rtlCol="0">
            <a:spAutoFit/>
          </a:bodyPr>
          <a:lstStyle/>
          <a:p>
            <a:r>
              <a:rPr lang="en-GB" dirty="0">
                <a:solidFill>
                  <a:srgbClr val="F37406"/>
                </a:solidFill>
              </a:rPr>
              <a:t>Green Jobs</a:t>
            </a:r>
          </a:p>
        </p:txBody>
      </p:sp>
      <p:sp>
        <p:nvSpPr>
          <p:cNvPr id="13" name="CasellaDiTesto 12">
            <a:extLst>
              <a:ext uri="{FF2B5EF4-FFF2-40B4-BE49-F238E27FC236}">
                <a16:creationId xmlns:a16="http://schemas.microsoft.com/office/drawing/2014/main" id="{B73BB556-8BC3-F38F-29B6-D918D8CAFE4F}"/>
              </a:ext>
            </a:extLst>
          </p:cNvPr>
          <p:cNvSpPr txBox="1"/>
          <p:nvPr/>
        </p:nvSpPr>
        <p:spPr>
          <a:xfrm>
            <a:off x="6914677" y="5431376"/>
            <a:ext cx="1383957" cy="369332"/>
          </a:xfrm>
          <a:prstGeom prst="rect">
            <a:avLst/>
          </a:prstGeom>
          <a:noFill/>
        </p:spPr>
        <p:txBody>
          <a:bodyPr wrap="square" rtlCol="0">
            <a:spAutoFit/>
          </a:bodyPr>
          <a:lstStyle/>
          <a:p>
            <a:r>
              <a:rPr lang="en-GB" dirty="0">
                <a:solidFill>
                  <a:srgbClr val="F37406"/>
                </a:solidFill>
              </a:rPr>
              <a:t>Digital</a:t>
            </a:r>
            <a:r>
              <a:rPr lang="en-GB" dirty="0"/>
              <a:t> </a:t>
            </a:r>
            <a:r>
              <a:rPr lang="en-GB" dirty="0">
                <a:solidFill>
                  <a:srgbClr val="F37406"/>
                </a:solidFill>
              </a:rPr>
              <a:t>Jobs</a:t>
            </a:r>
          </a:p>
        </p:txBody>
      </p:sp>
    </p:spTree>
    <p:extLst>
      <p:ext uri="{BB962C8B-B14F-4D97-AF65-F5344CB8AC3E}">
        <p14:creationId xmlns:p14="http://schemas.microsoft.com/office/powerpoint/2010/main" val="1616919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0B39-1D09-88F0-2CC3-07204B6E1B28}"/>
              </a:ext>
            </a:extLst>
          </p:cNvPr>
          <p:cNvSpPr>
            <a:spLocks noGrp="1"/>
          </p:cNvSpPr>
          <p:nvPr>
            <p:ph type="title"/>
          </p:nvPr>
        </p:nvSpPr>
        <p:spPr/>
        <p:txBody>
          <a:bodyPr/>
          <a:lstStyle/>
          <a:p>
            <a:r>
              <a:rPr lang="en-US" dirty="0">
                <a:solidFill>
                  <a:srgbClr val="F37406"/>
                </a:solidFill>
              </a:rPr>
              <a:t>CONCLUSIONS</a:t>
            </a:r>
            <a:endParaRPr lang="en-MT">
              <a:solidFill>
                <a:srgbClr val="F37406"/>
              </a:solidFill>
            </a:endParaRPr>
          </a:p>
        </p:txBody>
      </p:sp>
      <p:pic>
        <p:nvPicPr>
          <p:cNvPr id="8" name="Picture Placeholder 7">
            <a:extLst>
              <a:ext uri="{FF2B5EF4-FFF2-40B4-BE49-F238E27FC236}">
                <a16:creationId xmlns:a16="http://schemas.microsoft.com/office/drawing/2014/main" id="{140BB24A-33D5-E8EC-87D3-FB2CF57F5370}"/>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p:blipFill>
        <p:spPr>
          <a:xfrm>
            <a:off x="6018229" y="0"/>
            <a:ext cx="3108426" cy="3272589"/>
          </a:xfrm>
        </p:spPr>
      </p:pic>
      <p:sp>
        <p:nvSpPr>
          <p:cNvPr id="4" name="Text Placeholder 3">
            <a:extLst>
              <a:ext uri="{FF2B5EF4-FFF2-40B4-BE49-F238E27FC236}">
                <a16:creationId xmlns:a16="http://schemas.microsoft.com/office/drawing/2014/main" id="{1B6E4D8F-D03F-1670-1A97-59E8B4E4573E}"/>
              </a:ext>
            </a:extLst>
          </p:cNvPr>
          <p:cNvSpPr>
            <a:spLocks noGrp="1"/>
          </p:cNvSpPr>
          <p:nvPr>
            <p:ph type="body" sz="half" idx="2"/>
          </p:nvPr>
        </p:nvSpPr>
        <p:spPr>
          <a:xfrm>
            <a:off x="292278" y="1907725"/>
            <a:ext cx="5822772" cy="4601358"/>
          </a:xfrm>
        </p:spPr>
        <p:txBody>
          <a:bodyPr>
            <a:normAutofit fontScale="92500" lnSpcReduction="20000"/>
          </a:bodyPr>
          <a:lstStyle/>
          <a:p>
            <a:pPr marL="171450" indent="-171450">
              <a:lnSpc>
                <a:spcPct val="100000"/>
              </a:lnSpc>
              <a:buFont typeface="Arial" panose="020B0604020202020204" pitchFamily="34" charset="0"/>
              <a:buChar char="•"/>
            </a:pPr>
            <a:r>
              <a:rPr lang="en-GB" sz="2000" dirty="0">
                <a:solidFill>
                  <a:srgbClr val="000000"/>
                </a:solidFill>
              </a:rPr>
              <a:t>European Qualification Framework approach and opportunities opportunity to share effective ALMP measures.</a:t>
            </a:r>
          </a:p>
          <a:p>
            <a:pPr marL="171450" indent="-171450">
              <a:lnSpc>
                <a:spcPct val="100000"/>
              </a:lnSpc>
              <a:buFont typeface="Arial" panose="020B0604020202020204" pitchFamily="34" charset="0"/>
              <a:buChar char="•"/>
            </a:pPr>
            <a:r>
              <a:rPr lang="en-GB" sz="2000" dirty="0">
                <a:solidFill>
                  <a:srgbClr val="000000"/>
                </a:solidFill>
              </a:rPr>
              <a:t>N</a:t>
            </a:r>
            <a:r>
              <a:rPr lang="en-GB" sz="2000" dirty="0">
                <a:solidFill>
                  <a:srgbClr val="000000"/>
                </a:solidFill>
                <a:effectLst/>
                <a:latin typeface="Arial" panose="020B0604020202020204" pitchFamily="34" charset="0"/>
              </a:rPr>
              <a:t>eed for a mix of practical knowledge and soft/learning skill (coherence with R1 analysis)</a:t>
            </a:r>
          </a:p>
          <a:p>
            <a:pPr marL="171450" indent="-171450">
              <a:lnSpc>
                <a:spcPct val="100000"/>
              </a:lnSpc>
              <a:buFont typeface="Arial" panose="020B0604020202020204" pitchFamily="34" charset="0"/>
              <a:buChar char="•"/>
            </a:pPr>
            <a:r>
              <a:rPr lang="en-GB" sz="2000" dirty="0">
                <a:solidFill>
                  <a:srgbClr val="000000"/>
                </a:solidFill>
              </a:rPr>
              <a:t>Important </a:t>
            </a:r>
            <a:r>
              <a:rPr lang="en-GB" sz="2000" dirty="0">
                <a:solidFill>
                  <a:srgbClr val="000000"/>
                </a:solidFill>
                <a:effectLst/>
                <a:latin typeface="Arial" panose="020B0604020202020204" pitchFamily="34" charset="0"/>
              </a:rPr>
              <a:t>to include practitioners' (employers) feedback in a framework’s final version</a:t>
            </a:r>
          </a:p>
          <a:p>
            <a:pPr marL="171450" indent="-171450">
              <a:lnSpc>
                <a:spcPct val="100000"/>
              </a:lnSpc>
              <a:buFont typeface="Arial" panose="020B0604020202020204" pitchFamily="34" charset="0"/>
              <a:buChar char="•"/>
            </a:pPr>
            <a:r>
              <a:rPr lang="en-GB" sz="2000" dirty="0">
                <a:solidFill>
                  <a:srgbClr val="000000"/>
                </a:solidFill>
              </a:rPr>
              <a:t>Induction trainings were generally found to provide added value for candidates, altough effectiveness may vary according to the NEET and the company’s profile. </a:t>
            </a:r>
            <a:endParaRPr lang="en-GB" sz="2000" dirty="0">
              <a:solidFill>
                <a:srgbClr val="000000"/>
              </a:solidFill>
              <a:effectLst/>
              <a:latin typeface="Arial" panose="020B0604020202020204" pitchFamily="34" charset="0"/>
            </a:endParaRPr>
          </a:p>
          <a:p>
            <a:pPr marL="171450" indent="-171450">
              <a:lnSpc>
                <a:spcPct val="100000"/>
              </a:lnSpc>
              <a:buFont typeface="Arial" panose="020B0604020202020204" pitchFamily="34" charset="0"/>
              <a:buChar char="•"/>
            </a:pPr>
            <a:r>
              <a:rPr lang="en-GB" sz="2000" dirty="0">
                <a:solidFill>
                  <a:srgbClr val="000000"/>
                </a:solidFill>
              </a:rPr>
              <a:t>Regarding the accreditation process, need to foresee further work to adjust the training.</a:t>
            </a:r>
          </a:p>
          <a:p>
            <a:pPr marL="171450" indent="-171450">
              <a:lnSpc>
                <a:spcPct val="100000"/>
              </a:lnSpc>
              <a:buFont typeface="Arial" panose="020B0604020202020204" pitchFamily="34" charset="0"/>
              <a:buChar char="•"/>
            </a:pPr>
            <a:r>
              <a:rPr lang="en-GB" sz="2000" dirty="0">
                <a:solidFill>
                  <a:srgbClr val="000000"/>
                </a:solidFill>
              </a:rPr>
              <a:t>Both trainings were successfully accredited in Malta.</a:t>
            </a:r>
          </a:p>
          <a:p>
            <a:pPr>
              <a:lnSpc>
                <a:spcPct val="170000"/>
              </a:lnSpc>
            </a:pPr>
            <a:endParaRPr lang="en-GB" dirty="0">
              <a:solidFill>
                <a:srgbClr val="000000"/>
              </a:solidFill>
            </a:endParaRPr>
          </a:p>
        </p:txBody>
      </p:sp>
      <p:sp>
        <p:nvSpPr>
          <p:cNvPr id="5" name="Footer Placeholder 4">
            <a:extLst>
              <a:ext uri="{FF2B5EF4-FFF2-40B4-BE49-F238E27FC236}">
                <a16:creationId xmlns:a16="http://schemas.microsoft.com/office/drawing/2014/main" id="{BF8695B3-D403-616F-04D2-BE326F4C2694}"/>
              </a:ext>
            </a:extLst>
          </p:cNvPr>
          <p:cNvSpPr>
            <a:spLocks noGrp="1"/>
          </p:cNvSpPr>
          <p:nvPr>
            <p:ph type="ftr" sz="quarter" idx="11"/>
          </p:nvPr>
        </p:nvSpPr>
        <p:spPr/>
        <p:txBody>
          <a:bodyPr/>
          <a:lstStyle/>
          <a:p>
            <a:r>
              <a:rPr lang="en-GB" dirty="0"/>
              <a:t>smartlyproject.eu</a:t>
            </a:r>
            <a:endParaRPr lang="en-MT"/>
          </a:p>
        </p:txBody>
      </p:sp>
      <p:sp>
        <p:nvSpPr>
          <p:cNvPr id="6" name="Slide Number Placeholder 5">
            <a:extLst>
              <a:ext uri="{FF2B5EF4-FFF2-40B4-BE49-F238E27FC236}">
                <a16:creationId xmlns:a16="http://schemas.microsoft.com/office/drawing/2014/main" id="{83B0A053-431B-2577-1DA9-28961D2D3EFC}"/>
              </a:ext>
            </a:extLst>
          </p:cNvPr>
          <p:cNvSpPr>
            <a:spLocks noGrp="1"/>
          </p:cNvSpPr>
          <p:nvPr>
            <p:ph type="sldNum" sz="quarter" idx="12"/>
          </p:nvPr>
        </p:nvSpPr>
        <p:spPr/>
        <p:txBody>
          <a:bodyPr/>
          <a:lstStyle/>
          <a:p>
            <a:fld id="{CBB0EA09-9A97-9E44-9C82-34AA32318810}" type="slidenum">
              <a:rPr lang="en-MT" smtClean="0"/>
              <a:t>18</a:t>
            </a:fld>
            <a:endParaRPr lang="en-MT"/>
          </a:p>
        </p:txBody>
      </p:sp>
    </p:spTree>
    <p:extLst>
      <p:ext uri="{BB962C8B-B14F-4D97-AF65-F5344CB8AC3E}">
        <p14:creationId xmlns:p14="http://schemas.microsoft.com/office/powerpoint/2010/main" val="3947524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wearing a mask&#10;&#10;Description automatically generated with low confidence">
            <a:extLst>
              <a:ext uri="{FF2B5EF4-FFF2-40B4-BE49-F238E27FC236}">
                <a16:creationId xmlns:a16="http://schemas.microsoft.com/office/drawing/2014/main" id="{E2CA5EF0-BBFF-C1F9-9144-0D9EC51D0FF5}"/>
              </a:ext>
            </a:extLst>
          </p:cNvPr>
          <p:cNvPicPr>
            <a:picLocks noGrp="1" noChangeAspect="1"/>
          </p:cNvPicPr>
          <p:nvPr>
            <p:ph type="pic" idx="1"/>
          </p:nvPr>
        </p:nvPicPr>
        <p:blipFill>
          <a:blip r:embed="rId2" cstate="screen">
            <a:alphaModFix/>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92A4E877-2774-68F3-2850-62442A39D3F8}"/>
              </a:ext>
            </a:extLst>
          </p:cNvPr>
          <p:cNvSpPr>
            <a:spLocks noGrp="1"/>
          </p:cNvSpPr>
          <p:nvPr>
            <p:ph type="title"/>
          </p:nvPr>
        </p:nvSpPr>
        <p:spPr/>
        <p:txBody>
          <a:bodyPr/>
          <a:lstStyle/>
          <a:p>
            <a:r>
              <a:rPr lang="en-MT"/>
              <a:t>SMARTLY</a:t>
            </a:r>
          </a:p>
        </p:txBody>
      </p:sp>
      <p:sp>
        <p:nvSpPr>
          <p:cNvPr id="4" name="Footer Placeholder 3">
            <a:extLst>
              <a:ext uri="{FF2B5EF4-FFF2-40B4-BE49-F238E27FC236}">
                <a16:creationId xmlns:a16="http://schemas.microsoft.com/office/drawing/2014/main" id="{5B95871C-C7D4-4C6F-FD4E-452C75096209}"/>
              </a:ext>
            </a:extLst>
          </p:cNvPr>
          <p:cNvSpPr>
            <a:spLocks noGrp="1"/>
          </p:cNvSpPr>
          <p:nvPr>
            <p:ph type="ftr" sz="quarter" idx="11"/>
          </p:nvPr>
        </p:nvSpPr>
        <p:spPr/>
        <p:txBody>
          <a:bodyPr/>
          <a:lstStyle/>
          <a:p>
            <a:r>
              <a:rPr lang="en-GB" dirty="0"/>
              <a:t>SMARTLYPROJECT.EU</a:t>
            </a:r>
            <a:endParaRPr lang="en-MT"/>
          </a:p>
        </p:txBody>
      </p:sp>
      <p:sp>
        <p:nvSpPr>
          <p:cNvPr id="7" name="Subtitle 2">
            <a:extLst>
              <a:ext uri="{FF2B5EF4-FFF2-40B4-BE49-F238E27FC236}">
                <a16:creationId xmlns:a16="http://schemas.microsoft.com/office/drawing/2014/main" id="{46191CF0-9649-672E-24E4-DC3B5DF95EA5}"/>
              </a:ext>
            </a:extLst>
          </p:cNvPr>
          <p:cNvSpPr txBox="1">
            <a:spLocks/>
          </p:cNvSpPr>
          <p:nvPr/>
        </p:nvSpPr>
        <p:spPr>
          <a:xfrm>
            <a:off x="813104" y="5429907"/>
            <a:ext cx="5813327" cy="107330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500" dirty="0"/>
              <a:t>Thank </a:t>
            </a:r>
          </a:p>
          <a:p>
            <a:pPr marL="0" indent="0">
              <a:lnSpc>
                <a:spcPct val="100000"/>
              </a:lnSpc>
              <a:spcBef>
                <a:spcPts val="0"/>
              </a:spcBef>
              <a:buNone/>
            </a:pPr>
            <a:r>
              <a:rPr lang="en-GB" sz="1500" dirty="0">
                <a:solidFill>
                  <a:srgbClr val="005AA4"/>
                </a:solidFill>
              </a:rPr>
              <a:t>Y</a:t>
            </a:r>
            <a:r>
              <a:rPr lang="en-GB" sz="1500" dirty="0"/>
              <a:t>ou.</a:t>
            </a:r>
            <a:endParaRPr lang="en-MT" sz="1100"/>
          </a:p>
          <a:p>
            <a:pPr marL="0" indent="0">
              <a:lnSpc>
                <a:spcPct val="100000"/>
              </a:lnSpc>
              <a:spcBef>
                <a:spcPts val="0"/>
              </a:spcBef>
              <a:buNone/>
            </a:pPr>
            <a:endParaRPr lang="en-MT" sz="1100"/>
          </a:p>
          <a:p>
            <a:pPr marL="0" indent="0">
              <a:lnSpc>
                <a:spcPct val="100000"/>
              </a:lnSpc>
              <a:spcBef>
                <a:spcPts val="0"/>
              </a:spcBef>
              <a:buNone/>
            </a:pPr>
            <a:endParaRPr lang="en-MT" sz="1350"/>
          </a:p>
          <a:p>
            <a:pPr marL="0" indent="0">
              <a:lnSpc>
                <a:spcPct val="100000"/>
              </a:lnSpc>
              <a:spcBef>
                <a:spcPts val="0"/>
              </a:spcBef>
              <a:buNone/>
            </a:pPr>
            <a:r>
              <a:rPr lang="en-GB" sz="1100" dirty="0">
                <a:solidFill>
                  <a:srgbClr val="F37406"/>
                </a:solidFill>
                <a:ea typeface="Arial" panose="020B0604020202020204" pitchFamily="34" charset="0"/>
              </a:rPr>
              <a:t>projects@pologr.it		Fondazione Polo Universitario Grossetano</a:t>
            </a:r>
          </a:p>
        </p:txBody>
      </p:sp>
    </p:spTree>
    <p:extLst>
      <p:ext uri="{BB962C8B-B14F-4D97-AF65-F5344CB8AC3E}">
        <p14:creationId xmlns:p14="http://schemas.microsoft.com/office/powerpoint/2010/main" val="1782046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8FDE10-DA2D-4CC6-EC05-B6D5EA2A1CD2}"/>
              </a:ext>
            </a:extLst>
          </p:cNvPr>
          <p:cNvSpPr>
            <a:spLocks noGrp="1"/>
          </p:cNvSpPr>
          <p:nvPr>
            <p:ph type="ftr" sz="quarter" idx="11"/>
          </p:nvPr>
        </p:nvSpPr>
        <p:spPr/>
        <p:txBody>
          <a:bodyPr/>
          <a:lstStyle/>
          <a:p>
            <a:r>
              <a:rPr lang="en-GB" dirty="0"/>
              <a:t>smartlyproject.eu</a:t>
            </a:r>
            <a:endParaRPr lang="en-MT"/>
          </a:p>
        </p:txBody>
      </p:sp>
      <p:sp>
        <p:nvSpPr>
          <p:cNvPr id="3" name="Slide Number Placeholder 2">
            <a:extLst>
              <a:ext uri="{FF2B5EF4-FFF2-40B4-BE49-F238E27FC236}">
                <a16:creationId xmlns:a16="http://schemas.microsoft.com/office/drawing/2014/main" id="{9C1E3DFA-C931-2342-E939-06793C4CE2B5}"/>
              </a:ext>
            </a:extLst>
          </p:cNvPr>
          <p:cNvSpPr>
            <a:spLocks noGrp="1"/>
          </p:cNvSpPr>
          <p:nvPr>
            <p:ph type="sldNum" sz="quarter" idx="12"/>
          </p:nvPr>
        </p:nvSpPr>
        <p:spPr/>
        <p:txBody>
          <a:bodyPr/>
          <a:lstStyle/>
          <a:p>
            <a:fld id="{CBB0EA09-9A97-9E44-9C82-34AA32318810}" type="slidenum">
              <a:rPr lang="en-MT" smtClean="0"/>
              <a:t>2</a:t>
            </a:fld>
            <a:endParaRPr lang="en-MT"/>
          </a:p>
        </p:txBody>
      </p:sp>
      <p:sp>
        <p:nvSpPr>
          <p:cNvPr id="4" name="Title 3">
            <a:extLst>
              <a:ext uri="{FF2B5EF4-FFF2-40B4-BE49-F238E27FC236}">
                <a16:creationId xmlns:a16="http://schemas.microsoft.com/office/drawing/2014/main" id="{80AF83BE-EE64-348F-7F28-3AF24326E162}"/>
              </a:ext>
            </a:extLst>
          </p:cNvPr>
          <p:cNvSpPr>
            <a:spLocks noGrp="1"/>
          </p:cNvSpPr>
          <p:nvPr>
            <p:ph type="ctrTitle"/>
          </p:nvPr>
        </p:nvSpPr>
        <p:spPr>
          <a:xfrm>
            <a:off x="685800" y="1005526"/>
            <a:ext cx="7772400" cy="365125"/>
          </a:xfrm>
        </p:spPr>
        <p:txBody>
          <a:bodyPr/>
          <a:lstStyle/>
          <a:p>
            <a:r>
              <a:rPr lang="en-US" dirty="0"/>
              <a:t>SUMMARY</a:t>
            </a:r>
            <a:endParaRPr lang="en-MT"/>
          </a:p>
        </p:txBody>
      </p:sp>
      <p:sp>
        <p:nvSpPr>
          <p:cNvPr id="5" name="CasellaDiTesto 4">
            <a:extLst>
              <a:ext uri="{FF2B5EF4-FFF2-40B4-BE49-F238E27FC236}">
                <a16:creationId xmlns:a16="http://schemas.microsoft.com/office/drawing/2014/main" id="{7E6A64F2-C49B-C675-10AF-D4ACE3CD8E1D}"/>
              </a:ext>
            </a:extLst>
          </p:cNvPr>
          <p:cNvSpPr txBox="1"/>
          <p:nvPr/>
        </p:nvSpPr>
        <p:spPr>
          <a:xfrm>
            <a:off x="806428" y="1815980"/>
            <a:ext cx="7861465" cy="3848554"/>
          </a:xfrm>
          <a:prstGeom prst="rect">
            <a:avLst/>
          </a:prstGeom>
          <a:noFill/>
        </p:spPr>
        <p:txBody>
          <a:bodyPr wrap="square" rtlCol="0">
            <a:spAutoFit/>
          </a:bodyPr>
          <a:lstStyle/>
          <a:p>
            <a:pPr marL="285750" indent="-285750">
              <a:buFont typeface="Wingdings" pitchFamily="2" charset="2"/>
              <a:buChar char="Ø"/>
            </a:pPr>
            <a:r>
              <a:rPr lang="en-GB" sz="2200" dirty="0"/>
              <a:t>Objectives and methodology</a:t>
            </a:r>
          </a:p>
          <a:p>
            <a:endParaRPr lang="en-GB" sz="2200" dirty="0"/>
          </a:p>
          <a:p>
            <a:pPr marL="285750" indent="-285750">
              <a:buFont typeface="Wingdings" pitchFamily="2" charset="2"/>
              <a:buChar char="Ø"/>
            </a:pPr>
            <a:r>
              <a:rPr lang="en-GB" sz="2200" dirty="0"/>
              <a:t>Overview on Induction Training on Green Jobs (R3) and Digital Jobs (R4) – </a:t>
            </a:r>
            <a:r>
              <a:rPr lang="en-GB" sz="2200" i="1" dirty="0"/>
              <a:t>Learning Outcomes</a:t>
            </a:r>
          </a:p>
          <a:p>
            <a:pPr marL="285750" indent="-285750">
              <a:lnSpc>
                <a:spcPct val="250000"/>
              </a:lnSpc>
              <a:buFont typeface="Wingdings" pitchFamily="2" charset="2"/>
              <a:buChar char="Ø"/>
            </a:pPr>
            <a:r>
              <a:rPr lang="en-GB" sz="2200" dirty="0"/>
              <a:t>External evaluation (Employers)</a:t>
            </a:r>
          </a:p>
          <a:p>
            <a:pPr marL="285750" indent="-285750">
              <a:lnSpc>
                <a:spcPct val="250000"/>
              </a:lnSpc>
              <a:buFont typeface="Wingdings" pitchFamily="2" charset="2"/>
              <a:buChar char="Ø"/>
            </a:pPr>
            <a:r>
              <a:rPr lang="en-GB" sz="2200" dirty="0"/>
              <a:t>References</a:t>
            </a:r>
          </a:p>
          <a:p>
            <a:pPr marL="285750" indent="-285750">
              <a:lnSpc>
                <a:spcPct val="250000"/>
              </a:lnSpc>
              <a:buFont typeface="Wingdings" pitchFamily="2" charset="2"/>
              <a:buChar char="Ø"/>
            </a:pPr>
            <a:r>
              <a:rPr lang="en-GB" sz="2200" dirty="0"/>
              <a:t>Conclusions</a:t>
            </a:r>
          </a:p>
        </p:txBody>
      </p:sp>
    </p:spTree>
    <p:extLst>
      <p:ext uri="{BB962C8B-B14F-4D97-AF65-F5344CB8AC3E}">
        <p14:creationId xmlns:p14="http://schemas.microsoft.com/office/powerpoint/2010/main" val="362590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8FDE10-DA2D-4CC6-EC05-B6D5EA2A1CD2}"/>
              </a:ext>
            </a:extLst>
          </p:cNvPr>
          <p:cNvSpPr>
            <a:spLocks noGrp="1"/>
          </p:cNvSpPr>
          <p:nvPr>
            <p:ph type="ftr" sz="quarter" idx="11"/>
          </p:nvPr>
        </p:nvSpPr>
        <p:spPr/>
        <p:txBody>
          <a:bodyPr/>
          <a:lstStyle/>
          <a:p>
            <a:r>
              <a:rPr lang="en-GB" dirty="0"/>
              <a:t>smartlyproject.eu</a:t>
            </a:r>
            <a:endParaRPr lang="en-MT"/>
          </a:p>
        </p:txBody>
      </p:sp>
      <p:sp>
        <p:nvSpPr>
          <p:cNvPr id="3" name="Slide Number Placeholder 2">
            <a:extLst>
              <a:ext uri="{FF2B5EF4-FFF2-40B4-BE49-F238E27FC236}">
                <a16:creationId xmlns:a16="http://schemas.microsoft.com/office/drawing/2014/main" id="{9C1E3DFA-C931-2342-E939-06793C4CE2B5}"/>
              </a:ext>
            </a:extLst>
          </p:cNvPr>
          <p:cNvSpPr>
            <a:spLocks noGrp="1"/>
          </p:cNvSpPr>
          <p:nvPr>
            <p:ph type="sldNum" sz="quarter" idx="12"/>
          </p:nvPr>
        </p:nvSpPr>
        <p:spPr/>
        <p:txBody>
          <a:bodyPr/>
          <a:lstStyle/>
          <a:p>
            <a:fld id="{CBB0EA09-9A97-9E44-9C82-34AA32318810}" type="slidenum">
              <a:rPr lang="en-MT" smtClean="0"/>
              <a:t>3</a:t>
            </a:fld>
            <a:endParaRPr lang="en-MT"/>
          </a:p>
        </p:txBody>
      </p:sp>
      <p:sp>
        <p:nvSpPr>
          <p:cNvPr id="4" name="Title 3">
            <a:extLst>
              <a:ext uri="{FF2B5EF4-FFF2-40B4-BE49-F238E27FC236}">
                <a16:creationId xmlns:a16="http://schemas.microsoft.com/office/drawing/2014/main" id="{80AF83BE-EE64-348F-7F28-3AF24326E162}"/>
              </a:ext>
            </a:extLst>
          </p:cNvPr>
          <p:cNvSpPr>
            <a:spLocks noGrp="1"/>
          </p:cNvSpPr>
          <p:nvPr>
            <p:ph type="ctrTitle"/>
          </p:nvPr>
        </p:nvSpPr>
        <p:spPr>
          <a:xfrm>
            <a:off x="685800" y="632546"/>
            <a:ext cx="7772400" cy="365125"/>
          </a:xfrm>
        </p:spPr>
        <p:txBody>
          <a:bodyPr>
            <a:noAutofit/>
          </a:bodyPr>
          <a:lstStyle/>
          <a:p>
            <a:r>
              <a:rPr lang="en-US" sz="2400" dirty="0"/>
              <a:t>Objectives</a:t>
            </a:r>
            <a:endParaRPr lang="en-MT" sz="2400"/>
          </a:p>
        </p:txBody>
      </p:sp>
      <p:sp>
        <p:nvSpPr>
          <p:cNvPr id="5" name="CasellaDiTesto 4">
            <a:extLst>
              <a:ext uri="{FF2B5EF4-FFF2-40B4-BE49-F238E27FC236}">
                <a16:creationId xmlns:a16="http://schemas.microsoft.com/office/drawing/2014/main" id="{7E6A64F2-C49B-C675-10AF-D4ACE3CD8E1D}"/>
              </a:ext>
            </a:extLst>
          </p:cNvPr>
          <p:cNvSpPr txBox="1"/>
          <p:nvPr/>
        </p:nvSpPr>
        <p:spPr>
          <a:xfrm>
            <a:off x="385011" y="1153155"/>
            <a:ext cx="8626642" cy="5632311"/>
          </a:xfrm>
          <a:prstGeom prst="rect">
            <a:avLst/>
          </a:prstGeom>
          <a:noFill/>
        </p:spPr>
        <p:txBody>
          <a:bodyPr wrap="square" rtlCol="0">
            <a:spAutoFit/>
          </a:bodyPr>
          <a:lstStyle/>
          <a:p>
            <a:pPr algn="just">
              <a:lnSpc>
                <a:spcPct val="150000"/>
              </a:lnSpc>
            </a:pPr>
            <a:r>
              <a:rPr lang="en-GB" sz="2400" dirty="0"/>
              <a:t>-To provide guidelines and tools to </a:t>
            </a:r>
            <a:r>
              <a:rPr lang="en-GB" sz="2400" b="1" dirty="0"/>
              <a:t>mainstream training structures </a:t>
            </a:r>
            <a:r>
              <a:rPr lang="en-GB" sz="2400" dirty="0"/>
              <a:t>ensuring</a:t>
            </a:r>
            <a:r>
              <a:rPr lang="en-GB" sz="2400" b="1" dirty="0"/>
              <a:t> </a:t>
            </a:r>
            <a:r>
              <a:rPr lang="en-GB" sz="2400" dirty="0"/>
              <a:t>coherence with the European Qualification Framework (</a:t>
            </a:r>
            <a:r>
              <a:rPr lang="en-GB" sz="2400" b="1" dirty="0"/>
              <a:t>EQF</a:t>
            </a:r>
            <a:r>
              <a:rPr lang="en-GB" sz="2400" dirty="0"/>
              <a:t>) at the beginning and during their development.</a:t>
            </a:r>
          </a:p>
          <a:p>
            <a:pPr>
              <a:lnSpc>
                <a:spcPct val="150000"/>
              </a:lnSpc>
            </a:pPr>
            <a:endParaRPr lang="en-GB" sz="2400" dirty="0"/>
          </a:p>
          <a:p>
            <a:pPr algn="just">
              <a:lnSpc>
                <a:spcPct val="150000"/>
              </a:lnSpc>
            </a:pPr>
            <a:r>
              <a:rPr lang="en-GB" sz="2400" dirty="0"/>
              <a:t>- To create a </a:t>
            </a:r>
            <a:r>
              <a:rPr lang="en-GB" sz="2400" b="1" dirty="0"/>
              <a:t>final reference report </a:t>
            </a:r>
            <a:r>
              <a:rPr lang="en-GB" sz="2400" dirty="0"/>
              <a:t>for project partners for accreditation/recognition purposes (Information on EQF, Training development process, Induction Green and Digital jobs training frameworks, evaluations, concrete example of accreditation, recommendations …).</a:t>
            </a:r>
          </a:p>
          <a:p>
            <a:endParaRPr lang="en-GB" dirty="0"/>
          </a:p>
          <a:p>
            <a:endParaRPr lang="en-GB" dirty="0"/>
          </a:p>
        </p:txBody>
      </p:sp>
    </p:spTree>
    <p:extLst>
      <p:ext uri="{BB962C8B-B14F-4D97-AF65-F5344CB8AC3E}">
        <p14:creationId xmlns:p14="http://schemas.microsoft.com/office/powerpoint/2010/main" val="263754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485CB-B872-F8FB-6031-08962FF52346}"/>
              </a:ext>
            </a:extLst>
          </p:cNvPr>
          <p:cNvSpPr>
            <a:spLocks noGrp="1"/>
          </p:cNvSpPr>
          <p:nvPr>
            <p:ph type="title"/>
          </p:nvPr>
        </p:nvSpPr>
        <p:spPr/>
        <p:txBody>
          <a:bodyPr/>
          <a:lstStyle/>
          <a:p>
            <a:r>
              <a:rPr lang="en-US" dirty="0">
                <a:solidFill>
                  <a:srgbClr val="F37406"/>
                </a:solidFill>
              </a:rPr>
              <a:t>METHODOLOGY</a:t>
            </a:r>
            <a:endParaRPr lang="en-MT">
              <a:solidFill>
                <a:srgbClr val="F37406"/>
              </a:solidFill>
            </a:endParaRPr>
          </a:p>
        </p:txBody>
      </p:sp>
      <p:sp>
        <p:nvSpPr>
          <p:cNvPr id="4" name="Footer Placeholder 3">
            <a:extLst>
              <a:ext uri="{FF2B5EF4-FFF2-40B4-BE49-F238E27FC236}">
                <a16:creationId xmlns:a16="http://schemas.microsoft.com/office/drawing/2014/main" id="{850ED948-2720-B55A-CF1F-7E2571CBE661}"/>
              </a:ext>
            </a:extLst>
          </p:cNvPr>
          <p:cNvSpPr>
            <a:spLocks noGrp="1"/>
          </p:cNvSpPr>
          <p:nvPr>
            <p:ph type="ftr" sz="quarter" idx="11"/>
          </p:nvPr>
        </p:nvSpPr>
        <p:spPr/>
        <p:txBody>
          <a:bodyPr/>
          <a:lstStyle/>
          <a:p>
            <a:r>
              <a:rPr lang="en-GB" dirty="0"/>
              <a:t>smartlyproject.eu</a:t>
            </a:r>
            <a:endParaRPr lang="en-MT"/>
          </a:p>
        </p:txBody>
      </p:sp>
      <p:sp>
        <p:nvSpPr>
          <p:cNvPr id="5" name="Slide Number Placeholder 4">
            <a:extLst>
              <a:ext uri="{FF2B5EF4-FFF2-40B4-BE49-F238E27FC236}">
                <a16:creationId xmlns:a16="http://schemas.microsoft.com/office/drawing/2014/main" id="{912B248A-CDF6-A2AC-F372-68E0180E04E5}"/>
              </a:ext>
            </a:extLst>
          </p:cNvPr>
          <p:cNvSpPr>
            <a:spLocks noGrp="1"/>
          </p:cNvSpPr>
          <p:nvPr>
            <p:ph type="sldNum" sz="quarter" idx="12"/>
          </p:nvPr>
        </p:nvSpPr>
        <p:spPr/>
        <p:txBody>
          <a:bodyPr/>
          <a:lstStyle/>
          <a:p>
            <a:fld id="{CBB0EA09-9A97-9E44-9C82-34AA32318810}" type="slidenum">
              <a:rPr lang="en-MT" smtClean="0"/>
              <a:pPr/>
              <a:t>4</a:t>
            </a:fld>
            <a:endParaRPr lang="en-MT"/>
          </a:p>
        </p:txBody>
      </p:sp>
      <p:sp>
        <p:nvSpPr>
          <p:cNvPr id="6" name="CasellaDiTesto 5">
            <a:extLst>
              <a:ext uri="{FF2B5EF4-FFF2-40B4-BE49-F238E27FC236}">
                <a16:creationId xmlns:a16="http://schemas.microsoft.com/office/drawing/2014/main" id="{6B896A17-C2C5-802A-2B5B-F740A45BE7D7}"/>
              </a:ext>
            </a:extLst>
          </p:cNvPr>
          <p:cNvSpPr txBox="1"/>
          <p:nvPr/>
        </p:nvSpPr>
        <p:spPr>
          <a:xfrm>
            <a:off x="343643" y="3170290"/>
            <a:ext cx="2304554"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Collection of </a:t>
            </a:r>
            <a:r>
              <a:rPr lang="it-IT" dirty="0"/>
              <a:t>official accreditation template for home-grown training from partners’ own</a:t>
            </a:r>
          </a:p>
          <a:p>
            <a:r>
              <a:rPr lang="it-IT" dirty="0"/>
              <a:t>National or Regional accreditation authority and analysis</a:t>
            </a:r>
          </a:p>
        </p:txBody>
      </p:sp>
      <p:sp>
        <p:nvSpPr>
          <p:cNvPr id="7" name="CasellaDiTesto 6">
            <a:extLst>
              <a:ext uri="{FF2B5EF4-FFF2-40B4-BE49-F238E27FC236}">
                <a16:creationId xmlns:a16="http://schemas.microsoft.com/office/drawing/2014/main" id="{91664609-CC66-1B2A-9449-103488151EDF}"/>
              </a:ext>
            </a:extLst>
          </p:cNvPr>
          <p:cNvSpPr txBox="1"/>
          <p:nvPr/>
        </p:nvSpPr>
        <p:spPr>
          <a:xfrm>
            <a:off x="3016329" y="3194048"/>
            <a:ext cx="2018806"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Identification and provision of final tool and guidelines to be used for mainstreamed development of R3 and R4 trainings on the basis of EQF</a:t>
            </a:r>
          </a:p>
        </p:txBody>
      </p:sp>
      <p:sp>
        <p:nvSpPr>
          <p:cNvPr id="9" name="CasellaDiTesto 8">
            <a:extLst>
              <a:ext uri="{FF2B5EF4-FFF2-40B4-BE49-F238E27FC236}">
                <a16:creationId xmlns:a16="http://schemas.microsoft.com/office/drawing/2014/main" id="{AA1CBD3E-03F5-E2DD-A7C8-12F395853DC0}"/>
              </a:ext>
            </a:extLst>
          </p:cNvPr>
          <p:cNvSpPr txBox="1"/>
          <p:nvPr/>
        </p:nvSpPr>
        <p:spPr>
          <a:xfrm>
            <a:off x="5379518" y="2932788"/>
            <a:ext cx="1591294"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Training drafts: Internal and external feedback (content) + validation activities (coherence of structure with EQF - CASE)</a:t>
            </a:r>
          </a:p>
        </p:txBody>
      </p:sp>
      <p:sp>
        <p:nvSpPr>
          <p:cNvPr id="10" name="CasellaDiTesto 9">
            <a:extLst>
              <a:ext uri="{FF2B5EF4-FFF2-40B4-BE49-F238E27FC236}">
                <a16:creationId xmlns:a16="http://schemas.microsoft.com/office/drawing/2014/main" id="{F88CD6D8-F83D-6545-524E-421C6004FCAB}"/>
              </a:ext>
            </a:extLst>
          </p:cNvPr>
          <p:cNvSpPr txBox="1"/>
          <p:nvPr/>
        </p:nvSpPr>
        <p:spPr>
          <a:xfrm>
            <a:off x="7309629" y="3645304"/>
            <a:ext cx="1626919"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Final version, Accreditation in Malta,</a:t>
            </a:r>
          </a:p>
          <a:p>
            <a:r>
              <a:rPr lang="en-GB" dirty="0"/>
              <a:t>Report/Manual </a:t>
            </a:r>
          </a:p>
        </p:txBody>
      </p:sp>
      <p:cxnSp>
        <p:nvCxnSpPr>
          <p:cNvPr id="19" name="Connettore 2 18">
            <a:extLst>
              <a:ext uri="{FF2B5EF4-FFF2-40B4-BE49-F238E27FC236}">
                <a16:creationId xmlns:a16="http://schemas.microsoft.com/office/drawing/2014/main" id="{2B87AF76-150D-3B5B-298A-32FC0BDF36FB}"/>
              </a:ext>
            </a:extLst>
          </p:cNvPr>
          <p:cNvCxnSpPr>
            <a:cxnSpLocks/>
          </p:cNvCxnSpPr>
          <p:nvPr/>
        </p:nvCxnSpPr>
        <p:spPr>
          <a:xfrm>
            <a:off x="2671946" y="4246556"/>
            <a:ext cx="30319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nettore 2 25">
            <a:extLst>
              <a:ext uri="{FF2B5EF4-FFF2-40B4-BE49-F238E27FC236}">
                <a16:creationId xmlns:a16="http://schemas.microsoft.com/office/drawing/2014/main" id="{6113F19C-07A1-1E04-5C1D-DD5810695591}"/>
              </a:ext>
            </a:extLst>
          </p:cNvPr>
          <p:cNvCxnSpPr>
            <a:cxnSpLocks/>
          </p:cNvCxnSpPr>
          <p:nvPr/>
        </p:nvCxnSpPr>
        <p:spPr>
          <a:xfrm>
            <a:off x="5033159" y="4232701"/>
            <a:ext cx="30319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nettore 2 26">
            <a:extLst>
              <a:ext uri="{FF2B5EF4-FFF2-40B4-BE49-F238E27FC236}">
                <a16:creationId xmlns:a16="http://schemas.microsoft.com/office/drawing/2014/main" id="{CF1536AE-DF47-04C2-D18A-DA8694230FC4}"/>
              </a:ext>
            </a:extLst>
          </p:cNvPr>
          <p:cNvCxnSpPr>
            <a:cxnSpLocks/>
          </p:cNvCxnSpPr>
          <p:nvPr/>
        </p:nvCxnSpPr>
        <p:spPr>
          <a:xfrm>
            <a:off x="6990607" y="4218849"/>
            <a:ext cx="30319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CasellaDiTesto 2">
            <a:extLst>
              <a:ext uri="{FF2B5EF4-FFF2-40B4-BE49-F238E27FC236}">
                <a16:creationId xmlns:a16="http://schemas.microsoft.com/office/drawing/2014/main" id="{E51AE38E-9C7F-9EA4-B9D6-3EEDF68E3A24}"/>
              </a:ext>
            </a:extLst>
          </p:cNvPr>
          <p:cNvSpPr txBox="1"/>
          <p:nvPr/>
        </p:nvSpPr>
        <p:spPr>
          <a:xfrm>
            <a:off x="4188942" y="830112"/>
            <a:ext cx="4238366" cy="1200329"/>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n-GB" b="1" dirty="0"/>
              <a:t>Based on </a:t>
            </a:r>
            <a:r>
              <a:rPr lang="en-GB" b="1" u="sng" dirty="0"/>
              <a:t>EQF</a:t>
            </a:r>
          </a:p>
          <a:p>
            <a:pPr algn="ctr"/>
            <a:r>
              <a:rPr lang="en-GB" b="1" dirty="0">
                <a:solidFill>
                  <a:srgbClr val="F37406"/>
                </a:solidFill>
              </a:rPr>
              <a:t>European Qualification Framework</a:t>
            </a:r>
          </a:p>
          <a:p>
            <a:pPr algn="ctr"/>
            <a:r>
              <a:rPr lang="en-GB" i="1" dirty="0"/>
              <a:t>Mutual Recognition of Qualifications/trainings throughout EU</a:t>
            </a:r>
          </a:p>
        </p:txBody>
      </p:sp>
    </p:spTree>
    <p:extLst>
      <p:ext uri="{BB962C8B-B14F-4D97-AF65-F5344CB8AC3E}">
        <p14:creationId xmlns:p14="http://schemas.microsoft.com/office/powerpoint/2010/main" val="32991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D42A4BA-C86D-1C73-E63E-08BDA9C95FEB}"/>
              </a:ext>
            </a:extLst>
          </p:cNvPr>
          <p:cNvSpPr>
            <a:spLocks noGrp="1"/>
          </p:cNvSpPr>
          <p:nvPr>
            <p:ph type="subTitle" idx="1"/>
          </p:nvPr>
        </p:nvSpPr>
        <p:spPr>
          <a:xfrm>
            <a:off x="685800" y="2447756"/>
            <a:ext cx="7772400" cy="491899"/>
          </a:xfrm>
        </p:spPr>
        <p:txBody>
          <a:bodyPr>
            <a:normAutofit/>
          </a:bodyPr>
          <a:lstStyle/>
          <a:p>
            <a:pPr algn="ctr"/>
            <a:r>
              <a:rPr lang="en-US" sz="2000" b="1" dirty="0"/>
              <a:t>Green AND Digital TRAINING STRUCTURES</a:t>
            </a:r>
            <a:endParaRPr lang="en-MT" sz="2000" b="1"/>
          </a:p>
        </p:txBody>
      </p:sp>
      <p:sp>
        <p:nvSpPr>
          <p:cNvPr id="3" name="Footer Placeholder 2">
            <a:extLst>
              <a:ext uri="{FF2B5EF4-FFF2-40B4-BE49-F238E27FC236}">
                <a16:creationId xmlns:a16="http://schemas.microsoft.com/office/drawing/2014/main" id="{AB1E8B4A-451A-1E3A-C3EB-8AD5310A0E95}"/>
              </a:ext>
            </a:extLst>
          </p:cNvPr>
          <p:cNvSpPr>
            <a:spLocks noGrp="1"/>
          </p:cNvSpPr>
          <p:nvPr>
            <p:ph type="ftr" sz="quarter" idx="11"/>
          </p:nvPr>
        </p:nvSpPr>
        <p:spPr/>
        <p:txBody>
          <a:bodyPr/>
          <a:lstStyle/>
          <a:p>
            <a:r>
              <a:rPr lang="en-GB" dirty="0"/>
              <a:t>smartlyproject.eu</a:t>
            </a:r>
            <a:endParaRPr lang="en-MT"/>
          </a:p>
        </p:txBody>
      </p:sp>
      <p:sp>
        <p:nvSpPr>
          <p:cNvPr id="4" name="Slide Number Placeholder 3">
            <a:extLst>
              <a:ext uri="{FF2B5EF4-FFF2-40B4-BE49-F238E27FC236}">
                <a16:creationId xmlns:a16="http://schemas.microsoft.com/office/drawing/2014/main" id="{F4927B00-B68E-B870-2911-8D82945E912E}"/>
              </a:ext>
            </a:extLst>
          </p:cNvPr>
          <p:cNvSpPr>
            <a:spLocks noGrp="1"/>
          </p:cNvSpPr>
          <p:nvPr>
            <p:ph type="sldNum" sz="quarter" idx="12"/>
          </p:nvPr>
        </p:nvSpPr>
        <p:spPr/>
        <p:txBody>
          <a:bodyPr/>
          <a:lstStyle/>
          <a:p>
            <a:fld id="{CBB0EA09-9A97-9E44-9C82-34AA32318810}" type="slidenum">
              <a:rPr lang="en-MT" smtClean="0"/>
              <a:pPr/>
              <a:t>5</a:t>
            </a:fld>
            <a:endParaRPr lang="en-MT"/>
          </a:p>
        </p:txBody>
      </p:sp>
      <p:pic>
        <p:nvPicPr>
          <p:cNvPr id="10" name="Picture Placeholder 9">
            <a:extLst>
              <a:ext uri="{FF2B5EF4-FFF2-40B4-BE49-F238E27FC236}">
                <a16:creationId xmlns:a16="http://schemas.microsoft.com/office/drawing/2014/main" id="{A823C955-2CC5-B9A4-77A4-2AA2271A2DA1}"/>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685800" y="655642"/>
            <a:ext cx="7772400" cy="1713140"/>
          </a:xfrm>
        </p:spPr>
      </p:pic>
      <p:sp>
        <p:nvSpPr>
          <p:cNvPr id="6" name="Text Placeholder 5">
            <a:extLst>
              <a:ext uri="{FF2B5EF4-FFF2-40B4-BE49-F238E27FC236}">
                <a16:creationId xmlns:a16="http://schemas.microsoft.com/office/drawing/2014/main" id="{90051610-A4B6-46F5-F174-3AA4BDE8D92F}"/>
              </a:ext>
            </a:extLst>
          </p:cNvPr>
          <p:cNvSpPr>
            <a:spLocks noGrp="1"/>
          </p:cNvSpPr>
          <p:nvPr>
            <p:ph type="body" sz="half" idx="2"/>
          </p:nvPr>
        </p:nvSpPr>
        <p:spPr>
          <a:xfrm>
            <a:off x="128016" y="2797754"/>
            <a:ext cx="8924543" cy="3790246"/>
          </a:xfrm>
        </p:spPr>
        <p:txBody>
          <a:bodyPr>
            <a:normAutofit fontScale="85000" lnSpcReduction="20000"/>
          </a:bodyPr>
          <a:lstStyle/>
          <a:p>
            <a:pPr marL="285750" indent="-285750">
              <a:buFont typeface="Wingdings" pitchFamily="2" charset="2"/>
              <a:buChar char="Ø"/>
            </a:pPr>
            <a:r>
              <a:rPr lang="en-US" sz="2400" b="1" dirty="0"/>
              <a:t>Induction</a:t>
            </a:r>
            <a:r>
              <a:rPr lang="en-US" sz="2400" dirty="0"/>
              <a:t> trainings (Total amount 25 </a:t>
            </a:r>
            <a:r>
              <a:rPr lang="en-US" sz="2400" dirty="0" err="1"/>
              <a:t>hrs</a:t>
            </a:r>
            <a:r>
              <a:rPr lang="en-US" sz="2400" dirty="0"/>
              <a:t>): NEETs profiles are varied (R1); objective -&gt; guidance for possible paths (ALMP)</a:t>
            </a:r>
          </a:p>
          <a:p>
            <a:pPr marL="285750" indent="-285750">
              <a:buFont typeface="Wingdings" pitchFamily="2" charset="2"/>
              <a:buChar char="Ø"/>
            </a:pPr>
            <a:endParaRPr lang="en-US" sz="2000" dirty="0"/>
          </a:p>
          <a:p>
            <a:pPr marL="285750" indent="-285750">
              <a:buFont typeface="Wingdings" pitchFamily="2" charset="2"/>
              <a:buChar char="Ø"/>
            </a:pPr>
            <a:r>
              <a:rPr lang="en-US" sz="2000" dirty="0"/>
              <a:t>Trainings:</a:t>
            </a:r>
          </a:p>
          <a:p>
            <a:pPr marL="1028700" lvl="1" indent="-342900">
              <a:buFont typeface="Wingdings" pitchFamily="2" charset="2"/>
              <a:buChar char="§"/>
            </a:pPr>
            <a:r>
              <a:rPr lang="en-US" sz="2400" u="sng" dirty="0"/>
              <a:t>Content: </a:t>
            </a:r>
            <a:r>
              <a:rPr lang="en-US" sz="2400" dirty="0"/>
              <a:t>composed by different </a:t>
            </a:r>
            <a:r>
              <a:rPr lang="en-US" sz="2400" b="1" dirty="0"/>
              <a:t>Areas</a:t>
            </a:r>
            <a:r>
              <a:rPr lang="en-US" sz="2400" dirty="0"/>
              <a:t> -&gt; </a:t>
            </a:r>
            <a:r>
              <a:rPr lang="en-US" sz="2400" b="1" u="sng" dirty="0"/>
              <a:t>LEARNING OUTCOMES </a:t>
            </a:r>
            <a:r>
              <a:rPr lang="en-US" sz="2400" dirty="0"/>
              <a:t>that the learner is expected to acquire at the end of the training activity, in terms of KNOWLEDGE and SKILLS </a:t>
            </a:r>
          </a:p>
          <a:p>
            <a:pPr marL="1028700" lvl="1" indent="-342900">
              <a:lnSpc>
                <a:spcPct val="160000"/>
              </a:lnSpc>
              <a:buFont typeface="Wingdings" pitchFamily="2" charset="2"/>
              <a:buChar char="§"/>
            </a:pPr>
            <a:r>
              <a:rPr lang="en-US" sz="2400" dirty="0"/>
              <a:t>Each training proposes reference </a:t>
            </a:r>
            <a:r>
              <a:rPr lang="en-US" sz="2400" u="sng" dirty="0"/>
              <a:t>Learning methods</a:t>
            </a:r>
            <a:r>
              <a:rPr lang="en-US" sz="2400" dirty="0"/>
              <a:t>, </a:t>
            </a:r>
            <a:r>
              <a:rPr lang="en-US" sz="2400" u="sng" dirty="0"/>
              <a:t>Reading material </a:t>
            </a:r>
            <a:r>
              <a:rPr lang="en-US" sz="2400" dirty="0"/>
              <a:t>and </a:t>
            </a:r>
            <a:r>
              <a:rPr lang="en-US" sz="2400" u="sng" dirty="0"/>
              <a:t>Assessment methods.</a:t>
            </a:r>
          </a:p>
          <a:p>
            <a:pPr marL="1028700" lvl="1" indent="-342900">
              <a:lnSpc>
                <a:spcPct val="160000"/>
              </a:lnSpc>
              <a:buFont typeface="Wingdings" pitchFamily="2" charset="2"/>
              <a:buChar char="§"/>
            </a:pPr>
            <a:r>
              <a:rPr lang="en-US" sz="2400" u="sng" dirty="0"/>
              <a:t>Trainers</a:t>
            </a:r>
            <a:r>
              <a:rPr lang="en-US" sz="2400" dirty="0"/>
              <a:t> education level and specifications and Entry requirements </a:t>
            </a:r>
            <a:r>
              <a:rPr lang="en-US" sz="2400" u="sng" dirty="0"/>
              <a:t>learners </a:t>
            </a:r>
            <a:r>
              <a:rPr lang="en-US" sz="2400" dirty="0"/>
              <a:t>are provided. </a:t>
            </a:r>
            <a:endParaRPr lang="en-MT"/>
          </a:p>
        </p:txBody>
      </p:sp>
    </p:spTree>
    <p:extLst>
      <p:ext uri="{BB962C8B-B14F-4D97-AF65-F5344CB8AC3E}">
        <p14:creationId xmlns:p14="http://schemas.microsoft.com/office/powerpoint/2010/main" val="3580752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D42A4BA-C86D-1C73-E63E-08BDA9C95FEB}"/>
              </a:ext>
            </a:extLst>
          </p:cNvPr>
          <p:cNvSpPr>
            <a:spLocks noGrp="1"/>
          </p:cNvSpPr>
          <p:nvPr>
            <p:ph type="subTitle" idx="1"/>
          </p:nvPr>
        </p:nvSpPr>
        <p:spPr>
          <a:xfrm>
            <a:off x="685800" y="2750410"/>
            <a:ext cx="7772400" cy="826280"/>
          </a:xfrm>
        </p:spPr>
        <p:txBody>
          <a:bodyPr vert="horz" lIns="91440" tIns="45720" rIns="91440" bIns="45720" rtlCol="0" anchor="ctr">
            <a:normAutofit fontScale="85000" lnSpcReduction="10000"/>
          </a:bodyPr>
          <a:lstStyle/>
          <a:p>
            <a:r>
              <a:rPr lang="en-US" sz="2000" dirty="0"/>
              <a:t>Induction training on Green Jobs </a:t>
            </a:r>
          </a:p>
          <a:p>
            <a:r>
              <a:rPr lang="it-IT" sz="2000" dirty="0"/>
              <a:t>AWARD IN </a:t>
            </a:r>
            <a:r>
              <a:rPr lang="it-IT" sz="2000" b="1" dirty="0"/>
              <a:t>GREEN</a:t>
            </a:r>
            <a:r>
              <a:rPr lang="it-IT" sz="2000" dirty="0"/>
              <a:t> SKILLS – THE FOUR CHALLENGES EXPERIENCE</a:t>
            </a:r>
          </a:p>
          <a:p>
            <a:endParaRPr lang="en-MT"/>
          </a:p>
        </p:txBody>
      </p:sp>
      <p:sp>
        <p:nvSpPr>
          <p:cNvPr id="3" name="Footer Placeholder 2">
            <a:extLst>
              <a:ext uri="{FF2B5EF4-FFF2-40B4-BE49-F238E27FC236}">
                <a16:creationId xmlns:a16="http://schemas.microsoft.com/office/drawing/2014/main" id="{AB1E8B4A-451A-1E3A-C3EB-8AD5310A0E95}"/>
              </a:ext>
            </a:extLst>
          </p:cNvPr>
          <p:cNvSpPr>
            <a:spLocks noGrp="1"/>
          </p:cNvSpPr>
          <p:nvPr>
            <p:ph type="ftr" sz="quarter" idx="11"/>
          </p:nvPr>
        </p:nvSpPr>
        <p:spPr/>
        <p:txBody>
          <a:bodyPr/>
          <a:lstStyle/>
          <a:p>
            <a:r>
              <a:rPr lang="en-GB" dirty="0"/>
              <a:t>smartlyproject.eu</a:t>
            </a:r>
            <a:endParaRPr lang="en-MT"/>
          </a:p>
        </p:txBody>
      </p:sp>
      <p:sp>
        <p:nvSpPr>
          <p:cNvPr id="4" name="Slide Number Placeholder 3">
            <a:extLst>
              <a:ext uri="{FF2B5EF4-FFF2-40B4-BE49-F238E27FC236}">
                <a16:creationId xmlns:a16="http://schemas.microsoft.com/office/drawing/2014/main" id="{F4927B00-B68E-B870-2911-8D82945E912E}"/>
              </a:ext>
            </a:extLst>
          </p:cNvPr>
          <p:cNvSpPr>
            <a:spLocks noGrp="1"/>
          </p:cNvSpPr>
          <p:nvPr>
            <p:ph type="sldNum" sz="quarter" idx="12"/>
          </p:nvPr>
        </p:nvSpPr>
        <p:spPr/>
        <p:txBody>
          <a:bodyPr/>
          <a:lstStyle/>
          <a:p>
            <a:fld id="{CBB0EA09-9A97-9E44-9C82-34AA32318810}" type="slidenum">
              <a:rPr lang="en-MT" smtClean="0"/>
              <a:pPr/>
              <a:t>6</a:t>
            </a:fld>
            <a:endParaRPr lang="en-MT"/>
          </a:p>
        </p:txBody>
      </p:sp>
      <p:pic>
        <p:nvPicPr>
          <p:cNvPr id="10" name="Picture Placeholder 9">
            <a:extLst>
              <a:ext uri="{FF2B5EF4-FFF2-40B4-BE49-F238E27FC236}">
                <a16:creationId xmlns:a16="http://schemas.microsoft.com/office/drawing/2014/main" id="{A823C955-2CC5-B9A4-77A4-2AA2271A2DA1}"/>
              </a:ext>
            </a:extLst>
          </p:cNvPr>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p:blipFill>
        <p:spPr>
          <a:xfrm>
            <a:off x="685800" y="819863"/>
            <a:ext cx="7772400" cy="1713140"/>
          </a:xfrm>
        </p:spPr>
      </p:pic>
      <p:sp>
        <p:nvSpPr>
          <p:cNvPr id="5" name="CasellaDiTesto 4">
            <a:extLst>
              <a:ext uri="{FF2B5EF4-FFF2-40B4-BE49-F238E27FC236}">
                <a16:creationId xmlns:a16="http://schemas.microsoft.com/office/drawing/2014/main" id="{B9FFBE1C-0978-D117-46BE-7434CCBDAF9A}"/>
              </a:ext>
            </a:extLst>
          </p:cNvPr>
          <p:cNvSpPr txBox="1"/>
          <p:nvPr/>
        </p:nvSpPr>
        <p:spPr>
          <a:xfrm>
            <a:off x="589546" y="5042925"/>
            <a:ext cx="4451685" cy="539477"/>
          </a:xfrm>
          <a:prstGeom prst="rect">
            <a:avLst/>
          </a:prstGeom>
          <a:solidFill>
            <a:srgbClr val="FFC000"/>
          </a:solidFill>
        </p:spPr>
        <p:txBody>
          <a:bodyPr wrap="square" rtlCol="0">
            <a:spAutoFit/>
          </a:bodyPr>
          <a:lstStyle/>
          <a:p>
            <a:endParaRPr lang="en-GB" dirty="0"/>
          </a:p>
        </p:txBody>
      </p:sp>
      <p:sp>
        <p:nvSpPr>
          <p:cNvPr id="6" name="Text Placeholder 5">
            <a:extLst>
              <a:ext uri="{FF2B5EF4-FFF2-40B4-BE49-F238E27FC236}">
                <a16:creationId xmlns:a16="http://schemas.microsoft.com/office/drawing/2014/main" id="{90051610-A4B6-46F5-F174-3AA4BDE8D92F}"/>
              </a:ext>
            </a:extLst>
          </p:cNvPr>
          <p:cNvSpPr>
            <a:spLocks noGrp="1"/>
          </p:cNvSpPr>
          <p:nvPr>
            <p:ph type="body" sz="half" idx="2"/>
          </p:nvPr>
        </p:nvSpPr>
        <p:spPr>
          <a:xfrm>
            <a:off x="685800" y="3433968"/>
            <a:ext cx="8566485" cy="2927350"/>
          </a:xfrm>
        </p:spPr>
        <p:txBody>
          <a:bodyPr>
            <a:noAutofit/>
          </a:bodyPr>
          <a:lstStyle/>
          <a:p>
            <a:r>
              <a:rPr lang="it-IT" sz="2000" dirty="0">
                <a:solidFill>
                  <a:srgbClr val="000000"/>
                </a:solidFill>
                <a:effectLst/>
                <a:latin typeface="Arial" panose="020B0604020202020204" pitchFamily="34" charset="0"/>
              </a:rPr>
              <a:t>5 Thematic Areas:</a:t>
            </a:r>
          </a:p>
          <a:p>
            <a:endParaRPr lang="it-IT" sz="2000" dirty="0">
              <a:solidFill>
                <a:srgbClr val="000000"/>
              </a:solidFill>
              <a:effectLst/>
              <a:latin typeface="Arial" panose="020B0604020202020204" pitchFamily="34" charset="0"/>
            </a:endParaRPr>
          </a:p>
          <a:p>
            <a:r>
              <a:rPr lang="it-IT" sz="2000" b="1" dirty="0">
                <a:solidFill>
                  <a:srgbClr val="000000"/>
                </a:solidFill>
                <a:effectLst/>
                <a:latin typeface="Arial" panose="020B0604020202020204" pitchFamily="34" charset="0"/>
              </a:rPr>
              <a:t>Area A. Introduction to green jobs addressing sustainable challenges</a:t>
            </a:r>
          </a:p>
          <a:p>
            <a:r>
              <a:rPr lang="it-IT" sz="2000" b="1" dirty="0">
                <a:solidFill>
                  <a:srgbClr val="000000"/>
                </a:solidFill>
                <a:effectLst/>
                <a:latin typeface="Arial" panose="020B0604020202020204" pitchFamily="34" charset="0"/>
              </a:rPr>
              <a:t>Area B. Climate Action</a:t>
            </a:r>
          </a:p>
          <a:p>
            <a:r>
              <a:rPr lang="it-IT" sz="2000" b="1" dirty="0">
                <a:solidFill>
                  <a:srgbClr val="000000"/>
                </a:solidFill>
                <a:effectLst/>
                <a:latin typeface="Arial" panose="020B0604020202020204" pitchFamily="34" charset="0"/>
              </a:rPr>
              <a:t>Area C. Sustainable Consumption</a:t>
            </a:r>
          </a:p>
          <a:p>
            <a:r>
              <a:rPr lang="it-IT" sz="2000" b="1" dirty="0">
                <a:solidFill>
                  <a:srgbClr val="000000"/>
                </a:solidFill>
                <a:effectLst/>
                <a:latin typeface="Arial" panose="020B0604020202020204" pitchFamily="34" charset="0"/>
              </a:rPr>
              <a:t>Area D. Water Management</a:t>
            </a:r>
          </a:p>
          <a:p>
            <a:r>
              <a:rPr lang="it-IT" sz="2000" b="1" dirty="0">
                <a:solidFill>
                  <a:srgbClr val="000000"/>
                </a:solidFill>
                <a:effectLst/>
                <a:latin typeface="Arial" panose="020B0604020202020204" pitchFamily="34" charset="0"/>
              </a:rPr>
              <a:t>Area E. Biodiversity</a:t>
            </a:r>
          </a:p>
        </p:txBody>
      </p:sp>
    </p:spTree>
    <p:extLst>
      <p:ext uri="{BB962C8B-B14F-4D97-AF65-F5344CB8AC3E}">
        <p14:creationId xmlns:p14="http://schemas.microsoft.com/office/powerpoint/2010/main" val="105745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145A-96BC-AB7B-9A4F-5992BC1DC0A8}"/>
              </a:ext>
            </a:extLst>
          </p:cNvPr>
          <p:cNvSpPr>
            <a:spLocks noGrp="1"/>
          </p:cNvSpPr>
          <p:nvPr>
            <p:ph type="title"/>
          </p:nvPr>
        </p:nvSpPr>
        <p:spPr>
          <a:xfrm>
            <a:off x="1564105" y="188337"/>
            <a:ext cx="5751095" cy="1069974"/>
          </a:xfrm>
        </p:spPr>
        <p:txBody>
          <a:bodyPr>
            <a:normAutofit/>
          </a:bodyPr>
          <a:lstStyle/>
          <a:p>
            <a:r>
              <a:rPr lang="en-GB" dirty="0"/>
              <a:t>Example: AREA C - </a:t>
            </a:r>
            <a:r>
              <a:rPr lang="en-GB" b="1" dirty="0">
                <a:solidFill>
                  <a:srgbClr val="000000"/>
                </a:solidFill>
                <a:effectLst/>
                <a:latin typeface="Arial" panose="020B0604020202020204" pitchFamily="34" charset="0"/>
              </a:rPr>
              <a:t>Sustainable Consumption</a:t>
            </a:r>
            <a:br>
              <a:rPr lang="en-GB" dirty="0">
                <a:solidFill>
                  <a:srgbClr val="000000"/>
                </a:solidFill>
                <a:effectLst/>
                <a:latin typeface="Arial" panose="020B0604020202020204" pitchFamily="34" charset="0"/>
              </a:rPr>
            </a:br>
            <a:endParaRPr lang="en-GB" dirty="0"/>
          </a:p>
        </p:txBody>
      </p:sp>
      <p:sp>
        <p:nvSpPr>
          <p:cNvPr id="4" name="Text Placeholder 3">
            <a:extLst>
              <a:ext uri="{FF2B5EF4-FFF2-40B4-BE49-F238E27FC236}">
                <a16:creationId xmlns:a16="http://schemas.microsoft.com/office/drawing/2014/main" id="{D39B03BE-C52D-FB99-BBC4-BBA1AD40FA5A}"/>
              </a:ext>
            </a:extLst>
          </p:cNvPr>
          <p:cNvSpPr>
            <a:spLocks noGrp="1"/>
          </p:cNvSpPr>
          <p:nvPr>
            <p:ph type="body" sz="half" idx="2"/>
          </p:nvPr>
        </p:nvSpPr>
        <p:spPr>
          <a:xfrm>
            <a:off x="397599" y="878305"/>
            <a:ext cx="8493738" cy="4444892"/>
          </a:xfrm>
        </p:spPr>
        <p:txBody>
          <a:bodyPr>
            <a:normAutofit fontScale="77500" lnSpcReduction="20000"/>
          </a:bodyPr>
          <a:lstStyle/>
          <a:p>
            <a:pPr>
              <a:lnSpc>
                <a:spcPct val="110000"/>
              </a:lnSpc>
            </a:pPr>
            <a:r>
              <a:rPr lang="en-GB" sz="1900" b="1" dirty="0">
                <a:solidFill>
                  <a:srgbClr val="F37406"/>
                </a:solidFill>
                <a:effectLst/>
                <a:latin typeface="Arial" panose="020B0604020202020204" pitchFamily="34" charset="0"/>
              </a:rPr>
              <a:t>Overall Description of Area C</a:t>
            </a:r>
          </a:p>
          <a:p>
            <a:pPr>
              <a:lnSpc>
                <a:spcPct val="110000"/>
              </a:lnSpc>
            </a:pPr>
            <a:r>
              <a:rPr lang="en-GB" sz="1900" dirty="0">
                <a:solidFill>
                  <a:srgbClr val="000000"/>
                </a:solidFill>
                <a:effectLst/>
                <a:latin typeface="Arial" panose="020B0604020202020204" pitchFamily="34" charset="0"/>
              </a:rPr>
              <a:t>The objective of this Area is to explain how the worldwide consumption</a:t>
            </a:r>
            <a:r>
              <a:rPr lang="en-GB" sz="1900" dirty="0">
                <a:solidFill>
                  <a:srgbClr val="000000"/>
                </a:solidFill>
              </a:rPr>
              <a:t> </a:t>
            </a:r>
            <a:r>
              <a:rPr lang="en-GB" sz="1900" dirty="0">
                <a:solidFill>
                  <a:srgbClr val="000000"/>
                </a:solidFill>
                <a:effectLst/>
                <a:latin typeface="Arial" panose="020B0604020202020204" pitchFamily="34" charset="0"/>
              </a:rPr>
              <a:t>and production — a driving force of the global economy — rests on the use of the natural environment and resources in a way that continues to have destructive impacts on the planet. </a:t>
            </a:r>
          </a:p>
          <a:p>
            <a:pPr>
              <a:lnSpc>
                <a:spcPct val="110000"/>
              </a:lnSpc>
            </a:pPr>
            <a:r>
              <a:rPr lang="en-GB" sz="1900" dirty="0">
                <a:solidFill>
                  <a:srgbClr val="000000"/>
                </a:solidFill>
                <a:effectLst/>
                <a:latin typeface="Arial" panose="020B0604020202020204" pitchFamily="34" charset="0"/>
              </a:rPr>
              <a:t>Economic and social progress over the last century has been accompanied by environmental</a:t>
            </a:r>
            <a:r>
              <a:rPr lang="en-GB" sz="1900" dirty="0">
                <a:solidFill>
                  <a:srgbClr val="000000"/>
                </a:solidFill>
              </a:rPr>
              <a:t> </a:t>
            </a:r>
            <a:r>
              <a:rPr lang="en-GB" sz="1900" dirty="0">
                <a:solidFill>
                  <a:srgbClr val="000000"/>
                </a:solidFill>
                <a:effectLst/>
                <a:latin typeface="Arial" panose="020B0604020202020204" pitchFamily="34" charset="0"/>
              </a:rPr>
              <a:t>degradation that is endangering the systems on which our future development — indeed, our very survival — depends.</a:t>
            </a:r>
          </a:p>
          <a:p>
            <a:pPr>
              <a:lnSpc>
                <a:spcPct val="110000"/>
              </a:lnSpc>
            </a:pPr>
            <a:r>
              <a:rPr lang="en-GB" sz="1900" dirty="0">
                <a:solidFill>
                  <a:srgbClr val="000000"/>
                </a:solidFill>
                <a:effectLst/>
                <a:latin typeface="Arial" panose="020B0604020202020204" pitchFamily="34" charset="0"/>
              </a:rPr>
              <a:t>The module will concentrate on three negative aspects specifically:</a:t>
            </a:r>
          </a:p>
          <a:p>
            <a:r>
              <a:rPr lang="en-GB" sz="1900" dirty="0">
                <a:solidFill>
                  <a:srgbClr val="000000"/>
                </a:solidFill>
                <a:effectLst/>
                <a:latin typeface="Arial" panose="020B0604020202020204" pitchFamily="34" charset="0"/>
              </a:rPr>
              <a:t>● </a:t>
            </a:r>
            <a:r>
              <a:rPr lang="en-GB" sz="1900" b="1" dirty="0">
                <a:solidFill>
                  <a:srgbClr val="000000"/>
                </a:solidFill>
                <a:effectLst/>
                <a:latin typeface="Arial" panose="020B0604020202020204" pitchFamily="34" charset="0"/>
              </a:rPr>
              <a:t>Food waste</a:t>
            </a:r>
          </a:p>
          <a:p>
            <a:r>
              <a:rPr lang="en-GB" sz="1900" b="1" dirty="0">
                <a:solidFill>
                  <a:srgbClr val="000000"/>
                </a:solidFill>
                <a:effectLst/>
                <a:latin typeface="Arial" panose="020B0604020202020204" pitchFamily="34" charset="0"/>
              </a:rPr>
              <a:t>● Energy waste</a:t>
            </a:r>
          </a:p>
          <a:p>
            <a:r>
              <a:rPr lang="en-GB" sz="1900" b="1" dirty="0">
                <a:solidFill>
                  <a:srgbClr val="000000"/>
                </a:solidFill>
                <a:effectLst/>
                <a:latin typeface="Arial" panose="020B0604020202020204" pitchFamily="34" charset="0"/>
              </a:rPr>
              <a:t>● Ecological footprint</a:t>
            </a:r>
          </a:p>
          <a:p>
            <a:r>
              <a:rPr lang="en-GB" sz="1900" dirty="0">
                <a:solidFill>
                  <a:srgbClr val="000000"/>
                </a:solidFill>
                <a:effectLst/>
                <a:latin typeface="Arial" panose="020B0604020202020204" pitchFamily="34" charset="0"/>
              </a:rPr>
              <a:t>Next, the participants will be encouraged to focus on the following countermeasures:</a:t>
            </a:r>
          </a:p>
          <a:p>
            <a:r>
              <a:rPr lang="en-GB" sz="1900" b="1" dirty="0">
                <a:solidFill>
                  <a:srgbClr val="000000"/>
                </a:solidFill>
                <a:effectLst/>
                <a:latin typeface="Arial" panose="020B0604020202020204" pitchFamily="34" charset="0"/>
              </a:rPr>
              <a:t>● Circular economy and sustainability</a:t>
            </a:r>
          </a:p>
          <a:p>
            <a:r>
              <a:rPr lang="en-GB" sz="1900" b="1" dirty="0">
                <a:solidFill>
                  <a:srgbClr val="000000"/>
                </a:solidFill>
                <a:effectLst/>
                <a:latin typeface="Arial" panose="020B0604020202020204" pitchFamily="34" charset="0"/>
              </a:rPr>
              <a:t>● Recycling</a:t>
            </a:r>
          </a:p>
          <a:p>
            <a:pPr>
              <a:lnSpc>
                <a:spcPct val="120000"/>
              </a:lnSpc>
            </a:pPr>
            <a:r>
              <a:rPr lang="en-GB" sz="1900" b="1" dirty="0">
                <a:solidFill>
                  <a:srgbClr val="000000"/>
                </a:solidFill>
                <a:effectLst/>
                <a:latin typeface="Arial" panose="020B0604020202020204" pitchFamily="34" charset="0"/>
              </a:rPr>
              <a:t>● Green Jobs referring to sustainable use of resources </a:t>
            </a:r>
            <a:r>
              <a:rPr lang="en-GB" sz="1900" dirty="0">
                <a:solidFill>
                  <a:srgbClr val="000000"/>
                </a:solidFill>
                <a:effectLst/>
                <a:latin typeface="Arial" panose="020B0604020202020204" pitchFamily="34" charset="0"/>
              </a:rPr>
              <a:t>(e.g. Recycling collector, Site recycling Manager, Recycling Operator)</a:t>
            </a:r>
          </a:p>
          <a:p>
            <a:pPr>
              <a:lnSpc>
                <a:spcPct val="120000"/>
              </a:lnSpc>
            </a:pPr>
            <a:endParaRPr lang="en-GB" dirty="0">
              <a:solidFill>
                <a:srgbClr val="000000"/>
              </a:solidFill>
              <a:effectLst/>
              <a:latin typeface="Arial" panose="020B0604020202020204" pitchFamily="34" charset="0"/>
            </a:endParaRPr>
          </a:p>
          <a:p>
            <a:endParaRPr lang="en-GB" dirty="0">
              <a:solidFill>
                <a:srgbClr val="000000"/>
              </a:solidFill>
              <a:effectLst/>
              <a:latin typeface="Arial" panose="020B0604020202020204" pitchFamily="34" charset="0"/>
            </a:endParaRPr>
          </a:p>
          <a:p>
            <a:endParaRPr lang="en-GB" dirty="0"/>
          </a:p>
        </p:txBody>
      </p:sp>
      <p:sp>
        <p:nvSpPr>
          <p:cNvPr id="6" name="Slide Number Placeholder 5">
            <a:extLst>
              <a:ext uri="{FF2B5EF4-FFF2-40B4-BE49-F238E27FC236}">
                <a16:creationId xmlns:a16="http://schemas.microsoft.com/office/drawing/2014/main" id="{329A17EE-04E1-8BBC-B759-E8F21301BDAD}"/>
              </a:ext>
            </a:extLst>
          </p:cNvPr>
          <p:cNvSpPr>
            <a:spLocks noGrp="1"/>
          </p:cNvSpPr>
          <p:nvPr>
            <p:ph type="sldNum" sz="quarter" idx="12"/>
          </p:nvPr>
        </p:nvSpPr>
        <p:spPr/>
        <p:txBody>
          <a:bodyPr/>
          <a:lstStyle/>
          <a:p>
            <a:fld id="{CBB0EA09-9A97-9E44-9C82-34AA32318810}" type="slidenum">
              <a:rPr lang="en-MT" smtClean="0"/>
              <a:t>7</a:t>
            </a:fld>
            <a:endParaRPr lang="en-MT"/>
          </a:p>
        </p:txBody>
      </p:sp>
      <p:sp>
        <p:nvSpPr>
          <p:cNvPr id="7" name="Rettangolo 6">
            <a:extLst>
              <a:ext uri="{FF2B5EF4-FFF2-40B4-BE49-F238E27FC236}">
                <a16:creationId xmlns:a16="http://schemas.microsoft.com/office/drawing/2014/main" id="{D0F9F86D-7B0D-932A-D227-BCEBDEC0DD88}"/>
              </a:ext>
            </a:extLst>
          </p:cNvPr>
          <p:cNvSpPr/>
          <p:nvPr/>
        </p:nvSpPr>
        <p:spPr>
          <a:xfrm>
            <a:off x="397598" y="2995863"/>
            <a:ext cx="1431201" cy="276726"/>
          </a:xfrm>
          <a:prstGeom prst="rect">
            <a:avLst/>
          </a:prstGeom>
          <a:solidFill>
            <a:srgbClr val="FFC000">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sellaDiTesto 11">
            <a:extLst>
              <a:ext uri="{FF2B5EF4-FFF2-40B4-BE49-F238E27FC236}">
                <a16:creationId xmlns:a16="http://schemas.microsoft.com/office/drawing/2014/main" id="{8F173657-8B38-3AA1-6CB4-B08F3F407772}"/>
              </a:ext>
            </a:extLst>
          </p:cNvPr>
          <p:cNvSpPr txBox="1"/>
          <p:nvPr/>
        </p:nvSpPr>
        <p:spPr>
          <a:xfrm>
            <a:off x="397599" y="5323196"/>
            <a:ext cx="8614054" cy="1446550"/>
          </a:xfrm>
          <a:prstGeom prst="rect">
            <a:avLst/>
          </a:prstGeom>
          <a:solidFill>
            <a:schemeClr val="accent3">
              <a:lumMod val="20000"/>
              <a:lumOff val="80000"/>
            </a:schemeClr>
          </a:solidFill>
        </p:spPr>
        <p:txBody>
          <a:bodyPr wrap="square" rtlCol="0">
            <a:spAutoFit/>
          </a:bodyPr>
          <a:lstStyle/>
          <a:p>
            <a:r>
              <a:rPr lang="en-GB" sz="1400" dirty="0">
                <a:solidFill>
                  <a:srgbClr val="000000"/>
                </a:solidFill>
                <a:effectLst/>
                <a:latin typeface="Arial" panose="020B0604020202020204" pitchFamily="34" charset="0"/>
              </a:rPr>
              <a:t>The implementation of this module is based on :</a:t>
            </a:r>
          </a:p>
          <a:p>
            <a:r>
              <a:rPr lang="en-GB" sz="1400" dirty="0">
                <a:solidFill>
                  <a:srgbClr val="000000"/>
                </a:solidFill>
                <a:effectLst/>
                <a:latin typeface="Arial" panose="020B0604020202020204" pitchFamily="34" charset="0"/>
              </a:rPr>
              <a:t>- The introduction of the basic concepts set out in the "4 challenges of the SD" support by the trainer</a:t>
            </a:r>
          </a:p>
          <a:p>
            <a:r>
              <a:rPr lang="en-GB" sz="1400" dirty="0">
                <a:solidFill>
                  <a:srgbClr val="000000"/>
                </a:solidFill>
                <a:effectLst/>
                <a:latin typeface="Arial" panose="020B0604020202020204" pitchFamily="34" charset="0"/>
              </a:rPr>
              <a:t>- The implementation of individual or group activities by choosing from the catalogue of activities proposed in the support "Green job Activities" in section 2 on sustainable consumption. The activities are chosen to allow</a:t>
            </a:r>
            <a:r>
              <a:rPr lang="en-GB" sz="1400" dirty="0">
                <a:solidFill>
                  <a:srgbClr val="000000"/>
                </a:solidFill>
              </a:rPr>
              <a:t> </a:t>
            </a:r>
            <a:r>
              <a:rPr lang="en-GB" sz="1400" dirty="0">
                <a:solidFill>
                  <a:srgbClr val="000000"/>
                </a:solidFill>
                <a:effectLst/>
                <a:latin typeface="Arial" panose="020B0604020202020204" pitchFamily="34" charset="0"/>
              </a:rPr>
              <a:t>for rotation among the learners, depending on their number.</a:t>
            </a:r>
          </a:p>
          <a:p>
            <a:endParaRPr lang="en-GB" dirty="0"/>
          </a:p>
        </p:txBody>
      </p:sp>
      <p:sp>
        <p:nvSpPr>
          <p:cNvPr id="3" name="Footer Placeholder 4">
            <a:extLst>
              <a:ext uri="{FF2B5EF4-FFF2-40B4-BE49-F238E27FC236}">
                <a16:creationId xmlns:a16="http://schemas.microsoft.com/office/drawing/2014/main" id="{3C431EFF-53CF-3BD9-6C1E-38FA7B09D34B}"/>
              </a:ext>
            </a:extLst>
          </p:cNvPr>
          <p:cNvSpPr>
            <a:spLocks noGrp="1"/>
          </p:cNvSpPr>
          <p:nvPr>
            <p:ph type="ftr" sz="quarter" idx="11"/>
          </p:nvPr>
        </p:nvSpPr>
        <p:spPr>
          <a:xfrm>
            <a:off x="3028950" y="6356351"/>
            <a:ext cx="3086100" cy="365125"/>
          </a:xfrm>
        </p:spPr>
        <p:txBody>
          <a:bodyPr/>
          <a:lstStyle/>
          <a:p>
            <a:r>
              <a:rPr lang="en-GB" dirty="0"/>
              <a:t>smartlyproject.eu</a:t>
            </a:r>
            <a:endParaRPr lang="en-MT"/>
          </a:p>
        </p:txBody>
      </p:sp>
      <p:sp>
        <p:nvSpPr>
          <p:cNvPr id="5" name="CasellaDiTesto 4">
            <a:extLst>
              <a:ext uri="{FF2B5EF4-FFF2-40B4-BE49-F238E27FC236}">
                <a16:creationId xmlns:a16="http://schemas.microsoft.com/office/drawing/2014/main" id="{230B5311-23D2-921A-F45E-F3704C4138A6}"/>
              </a:ext>
            </a:extLst>
          </p:cNvPr>
          <p:cNvSpPr txBox="1"/>
          <p:nvPr/>
        </p:nvSpPr>
        <p:spPr>
          <a:xfrm>
            <a:off x="1344371" y="6470687"/>
            <a:ext cx="950026" cy="369332"/>
          </a:xfrm>
          <a:prstGeom prst="rect">
            <a:avLst/>
          </a:prstGeom>
          <a:noFill/>
        </p:spPr>
        <p:txBody>
          <a:bodyPr wrap="square" rtlCol="0">
            <a:spAutoFit/>
          </a:bodyPr>
          <a:lstStyle/>
          <a:p>
            <a:r>
              <a:rPr lang="en-GB" dirty="0"/>
              <a:t>6 hours</a:t>
            </a:r>
          </a:p>
        </p:txBody>
      </p:sp>
    </p:spTree>
    <p:extLst>
      <p:ext uri="{BB962C8B-B14F-4D97-AF65-F5344CB8AC3E}">
        <p14:creationId xmlns:p14="http://schemas.microsoft.com/office/powerpoint/2010/main" val="67029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145A-96BC-AB7B-9A4F-5992BC1DC0A8}"/>
              </a:ext>
            </a:extLst>
          </p:cNvPr>
          <p:cNvSpPr>
            <a:spLocks noGrp="1"/>
          </p:cNvSpPr>
          <p:nvPr>
            <p:ph type="title"/>
          </p:nvPr>
        </p:nvSpPr>
        <p:spPr>
          <a:xfrm>
            <a:off x="1419727" y="173692"/>
            <a:ext cx="5824220" cy="1069974"/>
          </a:xfrm>
        </p:spPr>
        <p:txBody>
          <a:bodyPr>
            <a:normAutofit/>
          </a:bodyPr>
          <a:lstStyle/>
          <a:p>
            <a:r>
              <a:rPr lang="en-US" dirty="0"/>
              <a:t>Example: LOs AREA C - </a:t>
            </a:r>
            <a:r>
              <a:rPr lang="it-IT" b="1" dirty="0">
                <a:solidFill>
                  <a:srgbClr val="000000"/>
                </a:solidFill>
                <a:effectLst/>
                <a:latin typeface="Arial" panose="020B0604020202020204" pitchFamily="34" charset="0"/>
              </a:rPr>
              <a:t>Sustainable Consumption</a:t>
            </a:r>
            <a:br>
              <a:rPr lang="it-IT" dirty="0">
                <a:solidFill>
                  <a:srgbClr val="000000"/>
                </a:solidFill>
                <a:effectLst/>
                <a:latin typeface="Arial" panose="020B0604020202020204" pitchFamily="34" charset="0"/>
              </a:rPr>
            </a:br>
            <a:endParaRPr lang="en-MT"/>
          </a:p>
        </p:txBody>
      </p:sp>
      <p:sp>
        <p:nvSpPr>
          <p:cNvPr id="6" name="Slide Number Placeholder 5">
            <a:extLst>
              <a:ext uri="{FF2B5EF4-FFF2-40B4-BE49-F238E27FC236}">
                <a16:creationId xmlns:a16="http://schemas.microsoft.com/office/drawing/2014/main" id="{329A17EE-04E1-8BBC-B759-E8F21301BDAD}"/>
              </a:ext>
            </a:extLst>
          </p:cNvPr>
          <p:cNvSpPr>
            <a:spLocks noGrp="1"/>
          </p:cNvSpPr>
          <p:nvPr>
            <p:ph type="sldNum" sz="quarter" idx="12"/>
          </p:nvPr>
        </p:nvSpPr>
        <p:spPr/>
        <p:txBody>
          <a:bodyPr/>
          <a:lstStyle/>
          <a:p>
            <a:fld id="{CBB0EA09-9A97-9E44-9C82-34AA32318810}" type="slidenum">
              <a:rPr lang="en-MT" smtClean="0"/>
              <a:t>8</a:t>
            </a:fld>
            <a:endParaRPr lang="en-MT"/>
          </a:p>
        </p:txBody>
      </p:sp>
      <p:sp>
        <p:nvSpPr>
          <p:cNvPr id="8" name="Segnaposto contenuto 7">
            <a:extLst>
              <a:ext uri="{FF2B5EF4-FFF2-40B4-BE49-F238E27FC236}">
                <a16:creationId xmlns:a16="http://schemas.microsoft.com/office/drawing/2014/main" id="{6D3E2D05-D853-0008-7DC2-0D4E0BFE6331}"/>
              </a:ext>
            </a:extLst>
          </p:cNvPr>
          <p:cNvSpPr>
            <a:spLocks noGrp="1"/>
          </p:cNvSpPr>
          <p:nvPr>
            <p:ph idx="1"/>
          </p:nvPr>
        </p:nvSpPr>
        <p:spPr>
          <a:xfrm>
            <a:off x="4759993" y="1011147"/>
            <a:ext cx="4384007" cy="6328124"/>
          </a:xfrm>
          <a:solidFill>
            <a:schemeClr val="accent3">
              <a:lumMod val="20000"/>
              <a:lumOff val="80000"/>
            </a:schemeClr>
          </a:solidFill>
        </p:spPr>
        <p:txBody>
          <a:bodyPr>
            <a:normAutofit fontScale="92500" lnSpcReduction="10000"/>
          </a:bodyPr>
          <a:lstStyle/>
          <a:p>
            <a:endParaRPr lang="en-GB" sz="2000" dirty="0"/>
          </a:p>
          <a:p>
            <a:endParaRPr lang="en-GB" sz="2000" dirty="0"/>
          </a:p>
          <a:p>
            <a:r>
              <a:rPr lang="en-GB" sz="2000" dirty="0"/>
              <a:t>LEARNING OUTCOMES FOR </a:t>
            </a:r>
            <a:r>
              <a:rPr lang="en-GB" sz="2000" b="1" dirty="0">
                <a:solidFill>
                  <a:srgbClr val="F37406"/>
                </a:solidFill>
              </a:rPr>
              <a:t>SKILLS </a:t>
            </a:r>
            <a:endParaRPr lang="en-GB" sz="2000" dirty="0"/>
          </a:p>
          <a:p>
            <a:r>
              <a:rPr lang="en-GB" sz="2000" dirty="0">
                <a:solidFill>
                  <a:srgbClr val="F37406"/>
                </a:solidFill>
              </a:rPr>
              <a:t>The learner will be able to:</a:t>
            </a:r>
          </a:p>
          <a:p>
            <a:endParaRPr lang="en-GB" sz="2000" dirty="0">
              <a:solidFill>
                <a:srgbClr val="F37406"/>
              </a:solidFill>
            </a:endParaRPr>
          </a:p>
          <a:p>
            <a:r>
              <a:rPr lang="en-GB" sz="2000" u="sng" dirty="0"/>
              <a:t>On the subject of </a:t>
            </a:r>
            <a:r>
              <a:rPr lang="en-GB" sz="2000" b="1" u="sng" dirty="0"/>
              <a:t>Food waste</a:t>
            </a:r>
            <a:r>
              <a:rPr lang="en-GB" sz="2000" u="sng" dirty="0"/>
              <a:t>:</a:t>
            </a:r>
          </a:p>
          <a:p>
            <a:r>
              <a:rPr lang="en-GB" sz="2000" dirty="0"/>
              <a:t>● Provide examples and arguments in favor of sustainable processes</a:t>
            </a:r>
          </a:p>
          <a:p>
            <a:r>
              <a:rPr lang="en-GB" sz="2000" dirty="0"/>
              <a:t>● Discuss patterns possible for implementing within consumption processes</a:t>
            </a:r>
          </a:p>
          <a:p>
            <a:pPr>
              <a:lnSpc>
                <a:spcPct val="120000"/>
              </a:lnSpc>
            </a:pPr>
            <a:r>
              <a:rPr lang="en-GB" sz="2000" dirty="0"/>
              <a:t>● Define and apply at least two eco-gestures likely to respond to this environmental challenge. Explain them to an audience.</a:t>
            </a:r>
          </a:p>
          <a:p>
            <a:pPr>
              <a:lnSpc>
                <a:spcPct val="120000"/>
              </a:lnSpc>
            </a:pPr>
            <a:r>
              <a:rPr lang="en-GB" sz="2000" dirty="0"/>
              <a:t>● Plan and suggest participant’s own alternative behavior patterns enhancing sustainability</a:t>
            </a:r>
          </a:p>
          <a:p>
            <a:pPr>
              <a:lnSpc>
                <a:spcPct val="120000"/>
              </a:lnSpc>
            </a:pPr>
            <a:endParaRPr lang="en-GB" sz="2000" u="sng" dirty="0">
              <a:solidFill>
                <a:srgbClr val="000000"/>
              </a:solidFill>
            </a:endParaRPr>
          </a:p>
          <a:p>
            <a:pPr>
              <a:lnSpc>
                <a:spcPct val="120000"/>
              </a:lnSpc>
            </a:pPr>
            <a:endParaRPr lang="en-GB" sz="2000" dirty="0"/>
          </a:p>
          <a:p>
            <a:pPr>
              <a:lnSpc>
                <a:spcPct val="120000"/>
              </a:lnSpc>
            </a:pPr>
            <a:endParaRPr lang="en-GB" sz="2000" dirty="0"/>
          </a:p>
          <a:p>
            <a:endParaRPr lang="en-GB" dirty="0"/>
          </a:p>
        </p:txBody>
      </p:sp>
      <p:sp>
        <p:nvSpPr>
          <p:cNvPr id="10" name="Segnaposto contenuto 7">
            <a:extLst>
              <a:ext uri="{FF2B5EF4-FFF2-40B4-BE49-F238E27FC236}">
                <a16:creationId xmlns:a16="http://schemas.microsoft.com/office/drawing/2014/main" id="{B8355A13-44D3-D2CB-BDF6-611EB57BCB87}"/>
              </a:ext>
            </a:extLst>
          </p:cNvPr>
          <p:cNvSpPr txBox="1">
            <a:spLocks/>
          </p:cNvSpPr>
          <p:nvPr/>
        </p:nvSpPr>
        <p:spPr>
          <a:xfrm>
            <a:off x="130843" y="1080847"/>
            <a:ext cx="4629150" cy="509086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1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GB" sz="2000" dirty="0"/>
              <a:t>LEARNING OUTCOMES FOR </a:t>
            </a:r>
            <a:r>
              <a:rPr lang="en-GB" sz="2000" b="1" dirty="0">
                <a:solidFill>
                  <a:srgbClr val="F37406"/>
                </a:solidFill>
              </a:rPr>
              <a:t>KNOWLEDGE</a:t>
            </a:r>
            <a:endParaRPr lang="en-GB" sz="2000" dirty="0"/>
          </a:p>
          <a:p>
            <a:r>
              <a:rPr lang="en-GB" sz="2000" dirty="0">
                <a:solidFill>
                  <a:srgbClr val="F37406"/>
                </a:solidFill>
              </a:rPr>
              <a:t>The learner will be able to:</a:t>
            </a:r>
          </a:p>
          <a:p>
            <a:endParaRPr lang="en-GB" sz="2000" dirty="0">
              <a:solidFill>
                <a:srgbClr val="F37406"/>
              </a:solidFill>
            </a:endParaRPr>
          </a:p>
          <a:p>
            <a:pPr>
              <a:lnSpc>
                <a:spcPct val="100000"/>
              </a:lnSpc>
            </a:pPr>
            <a:r>
              <a:rPr lang="en-GB" sz="2000" u="sng" dirty="0">
                <a:solidFill>
                  <a:srgbClr val="000000"/>
                </a:solidFill>
              </a:rPr>
              <a:t>On the subject of </a:t>
            </a:r>
            <a:r>
              <a:rPr lang="en-GB" sz="2000" b="1" u="sng" dirty="0">
                <a:solidFill>
                  <a:srgbClr val="000000"/>
                </a:solidFill>
              </a:rPr>
              <a:t>Food waste</a:t>
            </a:r>
            <a:r>
              <a:rPr lang="en-GB" sz="2000" u="sng" dirty="0">
                <a:solidFill>
                  <a:srgbClr val="000000"/>
                </a:solidFill>
              </a:rPr>
              <a:t>:</a:t>
            </a:r>
          </a:p>
          <a:p>
            <a:pPr>
              <a:lnSpc>
                <a:spcPct val="100000"/>
              </a:lnSpc>
            </a:pPr>
            <a:r>
              <a:rPr lang="en-GB" sz="2000" dirty="0">
                <a:solidFill>
                  <a:srgbClr val="000000"/>
                </a:solidFill>
              </a:rPr>
              <a:t>● Indicate best sustainable practices in use in the food system</a:t>
            </a:r>
          </a:p>
          <a:p>
            <a:pPr>
              <a:lnSpc>
                <a:spcPct val="100000"/>
              </a:lnSpc>
            </a:pPr>
            <a:r>
              <a:rPr lang="en-GB" sz="2000" dirty="0">
                <a:solidFill>
                  <a:srgbClr val="000000"/>
                </a:solidFill>
              </a:rPr>
              <a:t>● Describe the food production system, the stakeholder involved and their different roles</a:t>
            </a:r>
          </a:p>
          <a:p>
            <a:pPr>
              <a:lnSpc>
                <a:spcPct val="100000"/>
              </a:lnSpc>
            </a:pPr>
            <a:endParaRPr lang="en-GB" sz="2000" dirty="0">
              <a:solidFill>
                <a:srgbClr val="000000"/>
              </a:solidFill>
            </a:endParaRPr>
          </a:p>
          <a:p>
            <a:endParaRPr lang="en-GB" dirty="0"/>
          </a:p>
        </p:txBody>
      </p:sp>
      <p:sp>
        <p:nvSpPr>
          <p:cNvPr id="11" name="Footer Placeholder 4">
            <a:extLst>
              <a:ext uri="{FF2B5EF4-FFF2-40B4-BE49-F238E27FC236}">
                <a16:creationId xmlns:a16="http://schemas.microsoft.com/office/drawing/2014/main" id="{61C16F5C-0950-6333-FF9B-BB0B5C656656}"/>
              </a:ext>
            </a:extLst>
          </p:cNvPr>
          <p:cNvSpPr>
            <a:spLocks noGrp="1"/>
          </p:cNvSpPr>
          <p:nvPr>
            <p:ph type="ftr" sz="quarter" idx="11"/>
          </p:nvPr>
        </p:nvSpPr>
        <p:spPr>
          <a:xfrm>
            <a:off x="3028950" y="6416511"/>
            <a:ext cx="3086100" cy="365125"/>
          </a:xfrm>
        </p:spPr>
        <p:txBody>
          <a:bodyPr/>
          <a:lstStyle/>
          <a:p>
            <a:r>
              <a:rPr lang="en-GB" dirty="0"/>
              <a:t>smartlyproject.eu</a:t>
            </a:r>
            <a:endParaRPr lang="en-MT"/>
          </a:p>
        </p:txBody>
      </p:sp>
      <p:sp>
        <p:nvSpPr>
          <p:cNvPr id="3" name="CasellaDiTesto 2">
            <a:extLst>
              <a:ext uri="{FF2B5EF4-FFF2-40B4-BE49-F238E27FC236}">
                <a16:creationId xmlns:a16="http://schemas.microsoft.com/office/drawing/2014/main" id="{D3E02505-047D-ACDC-2B07-643856C1227A}"/>
              </a:ext>
            </a:extLst>
          </p:cNvPr>
          <p:cNvSpPr txBox="1"/>
          <p:nvPr/>
        </p:nvSpPr>
        <p:spPr>
          <a:xfrm>
            <a:off x="1861886" y="6008893"/>
            <a:ext cx="1167064" cy="376656"/>
          </a:xfrm>
          <a:prstGeom prst="rect">
            <a:avLst/>
          </a:prstGeom>
          <a:noFill/>
        </p:spPr>
        <p:txBody>
          <a:bodyPr wrap="square" rtlCol="0">
            <a:spAutoFit/>
          </a:bodyPr>
          <a:lstStyle/>
          <a:p>
            <a:r>
              <a:rPr lang="en-GB" b="1" dirty="0"/>
              <a:t>…</a:t>
            </a:r>
          </a:p>
        </p:txBody>
      </p:sp>
      <p:sp>
        <p:nvSpPr>
          <p:cNvPr id="4" name="CasellaDiTesto 3">
            <a:extLst>
              <a:ext uri="{FF2B5EF4-FFF2-40B4-BE49-F238E27FC236}">
                <a16:creationId xmlns:a16="http://schemas.microsoft.com/office/drawing/2014/main" id="{A9A7829A-EAEF-CAEF-BE21-78E7298A8A11}"/>
              </a:ext>
            </a:extLst>
          </p:cNvPr>
          <p:cNvSpPr txBox="1"/>
          <p:nvPr/>
        </p:nvSpPr>
        <p:spPr>
          <a:xfrm>
            <a:off x="6781800" y="6335283"/>
            <a:ext cx="1167064" cy="376656"/>
          </a:xfrm>
          <a:prstGeom prst="rect">
            <a:avLst/>
          </a:prstGeom>
          <a:noFill/>
        </p:spPr>
        <p:txBody>
          <a:bodyPr wrap="square" rtlCol="0">
            <a:spAutoFit/>
          </a:bodyPr>
          <a:lstStyle/>
          <a:p>
            <a:r>
              <a:rPr lang="en-GB" b="1" dirty="0"/>
              <a:t>…</a:t>
            </a:r>
          </a:p>
        </p:txBody>
      </p:sp>
      <p:sp>
        <p:nvSpPr>
          <p:cNvPr id="5" name="Rettangolo 4">
            <a:extLst>
              <a:ext uri="{FF2B5EF4-FFF2-40B4-BE49-F238E27FC236}">
                <a16:creationId xmlns:a16="http://schemas.microsoft.com/office/drawing/2014/main" id="{4F1EB6F2-2D28-4D29-A368-6654D9B91A6F}"/>
              </a:ext>
            </a:extLst>
          </p:cNvPr>
          <p:cNvSpPr/>
          <p:nvPr/>
        </p:nvSpPr>
        <p:spPr>
          <a:xfrm>
            <a:off x="164593" y="2911643"/>
            <a:ext cx="4599912" cy="3176336"/>
          </a:xfrm>
          <a:prstGeom prst="rect">
            <a:avLst/>
          </a:prstGeom>
          <a:solidFill>
            <a:srgbClr val="FFC000">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a:extLst>
              <a:ext uri="{FF2B5EF4-FFF2-40B4-BE49-F238E27FC236}">
                <a16:creationId xmlns:a16="http://schemas.microsoft.com/office/drawing/2014/main" id="{9C4141EB-FC8A-8A30-F246-81AEB956DC99}"/>
              </a:ext>
            </a:extLst>
          </p:cNvPr>
          <p:cNvSpPr/>
          <p:nvPr/>
        </p:nvSpPr>
        <p:spPr>
          <a:xfrm>
            <a:off x="4759993" y="2038111"/>
            <a:ext cx="4384007" cy="4347437"/>
          </a:xfrm>
          <a:prstGeom prst="rect">
            <a:avLst/>
          </a:prstGeom>
          <a:solidFill>
            <a:srgbClr val="FFC000">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585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9BCC-83E0-BD6C-B4EB-C313FA8C3253}"/>
              </a:ext>
            </a:extLst>
          </p:cNvPr>
          <p:cNvSpPr>
            <a:spLocks noGrp="1"/>
          </p:cNvSpPr>
          <p:nvPr>
            <p:ph type="title"/>
          </p:nvPr>
        </p:nvSpPr>
        <p:spPr/>
        <p:txBody>
          <a:bodyPr>
            <a:normAutofit/>
          </a:bodyPr>
          <a:lstStyle/>
          <a:p>
            <a:br>
              <a:rPr lang="en-US" dirty="0"/>
            </a:br>
            <a:r>
              <a:rPr lang="en-US" dirty="0"/>
              <a:t>Further information:</a:t>
            </a:r>
            <a:br>
              <a:rPr lang="en-US" dirty="0"/>
            </a:br>
            <a:r>
              <a:rPr lang="en-US" dirty="0"/>
              <a:t> </a:t>
            </a:r>
            <a:endParaRPr lang="en-MT"/>
          </a:p>
        </p:txBody>
      </p:sp>
      <p:pic>
        <p:nvPicPr>
          <p:cNvPr id="8" name="Picture Placeholder 7" descr="A person holding a pot of flowers&#10;&#10;Description automatically generated with low confidence">
            <a:extLst>
              <a:ext uri="{FF2B5EF4-FFF2-40B4-BE49-F238E27FC236}">
                <a16:creationId xmlns:a16="http://schemas.microsoft.com/office/drawing/2014/main" id="{197B5701-1630-8FF5-7FEE-44E555145C32}"/>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t="-195"/>
          <a:stretch/>
        </p:blipFill>
        <p:spPr>
          <a:xfrm>
            <a:off x="3885009" y="203707"/>
            <a:ext cx="4629150" cy="4873625"/>
          </a:xfrm>
        </p:spPr>
      </p:pic>
      <p:sp>
        <p:nvSpPr>
          <p:cNvPr id="4" name="Text Placeholder 3">
            <a:extLst>
              <a:ext uri="{FF2B5EF4-FFF2-40B4-BE49-F238E27FC236}">
                <a16:creationId xmlns:a16="http://schemas.microsoft.com/office/drawing/2014/main" id="{E1ED9270-48E6-14CB-3434-BC4B951B242D}"/>
              </a:ext>
            </a:extLst>
          </p:cNvPr>
          <p:cNvSpPr>
            <a:spLocks noGrp="1"/>
          </p:cNvSpPr>
          <p:nvPr>
            <p:ph type="body" sz="half" idx="2"/>
          </p:nvPr>
        </p:nvSpPr>
        <p:spPr>
          <a:xfrm>
            <a:off x="222422" y="2322862"/>
            <a:ext cx="3356597" cy="3538189"/>
          </a:xfrm>
        </p:spPr>
        <p:txBody>
          <a:bodyPr/>
          <a:lstStyle/>
          <a:p>
            <a:r>
              <a:rPr lang="en-US" dirty="0"/>
              <a:t>Please find more information on the Induction Training on Green Jobs on:</a:t>
            </a:r>
          </a:p>
          <a:p>
            <a:endParaRPr lang="en-US" dirty="0"/>
          </a:p>
          <a:p>
            <a:r>
              <a:rPr lang="en-US" sz="1400" b="1" dirty="0"/>
              <a:t>https://www.smartlyproject.eu/news </a:t>
            </a:r>
            <a:endParaRPr lang="en-MT" sz="1400" b="1"/>
          </a:p>
        </p:txBody>
      </p:sp>
      <p:sp>
        <p:nvSpPr>
          <p:cNvPr id="5" name="Footer Placeholder 4">
            <a:extLst>
              <a:ext uri="{FF2B5EF4-FFF2-40B4-BE49-F238E27FC236}">
                <a16:creationId xmlns:a16="http://schemas.microsoft.com/office/drawing/2014/main" id="{2093705C-1F6A-C59F-6CC6-69470D0B7209}"/>
              </a:ext>
            </a:extLst>
          </p:cNvPr>
          <p:cNvSpPr>
            <a:spLocks noGrp="1"/>
          </p:cNvSpPr>
          <p:nvPr>
            <p:ph type="ftr" sz="quarter" idx="11"/>
          </p:nvPr>
        </p:nvSpPr>
        <p:spPr/>
        <p:txBody>
          <a:bodyPr/>
          <a:lstStyle/>
          <a:p>
            <a:r>
              <a:rPr lang="en-GB" dirty="0"/>
              <a:t>smartlyproject.eu</a:t>
            </a:r>
            <a:endParaRPr lang="en-MT"/>
          </a:p>
        </p:txBody>
      </p:sp>
      <p:sp>
        <p:nvSpPr>
          <p:cNvPr id="6" name="Slide Number Placeholder 5">
            <a:extLst>
              <a:ext uri="{FF2B5EF4-FFF2-40B4-BE49-F238E27FC236}">
                <a16:creationId xmlns:a16="http://schemas.microsoft.com/office/drawing/2014/main" id="{E4FA05FF-A76D-FF25-2458-83FCDA580051}"/>
              </a:ext>
            </a:extLst>
          </p:cNvPr>
          <p:cNvSpPr>
            <a:spLocks noGrp="1"/>
          </p:cNvSpPr>
          <p:nvPr>
            <p:ph type="sldNum" sz="quarter" idx="12"/>
          </p:nvPr>
        </p:nvSpPr>
        <p:spPr/>
        <p:txBody>
          <a:bodyPr/>
          <a:lstStyle/>
          <a:p>
            <a:fld id="{CBB0EA09-9A97-9E44-9C82-34AA32318810}" type="slidenum">
              <a:rPr lang="en-MT" smtClean="0"/>
              <a:t>9</a:t>
            </a:fld>
            <a:endParaRPr lang="en-MT"/>
          </a:p>
        </p:txBody>
      </p:sp>
      <p:pic>
        <p:nvPicPr>
          <p:cNvPr id="3" name="Segnaposto contenuto 7">
            <a:extLst>
              <a:ext uri="{FF2B5EF4-FFF2-40B4-BE49-F238E27FC236}">
                <a16:creationId xmlns:a16="http://schemas.microsoft.com/office/drawing/2014/main" id="{EC2B06D1-4051-931E-AAF7-EAD384387BE8}"/>
              </a:ext>
            </a:extLst>
          </p:cNvPr>
          <p:cNvPicPr>
            <a:picLocks noChangeAspect="1"/>
          </p:cNvPicPr>
          <p:nvPr/>
        </p:nvPicPr>
        <p:blipFill>
          <a:blip r:embed="rId3"/>
          <a:stretch>
            <a:fillRect/>
          </a:stretch>
        </p:blipFill>
        <p:spPr>
          <a:xfrm>
            <a:off x="687315" y="3560165"/>
            <a:ext cx="2258510" cy="3034334"/>
          </a:xfrm>
          <a:prstGeom prst="rect">
            <a:avLst/>
          </a:prstGeom>
          <a:ln>
            <a:solidFill>
              <a:schemeClr val="tx2"/>
            </a:solidFill>
          </a:ln>
        </p:spPr>
      </p:pic>
      <p:pic>
        <p:nvPicPr>
          <p:cNvPr id="7" name="Immagine 6">
            <a:extLst>
              <a:ext uri="{FF2B5EF4-FFF2-40B4-BE49-F238E27FC236}">
                <a16:creationId xmlns:a16="http://schemas.microsoft.com/office/drawing/2014/main" id="{F5509C53-9310-46A0-44FF-8754866BA48C}"/>
              </a:ext>
            </a:extLst>
          </p:cNvPr>
          <p:cNvPicPr>
            <a:picLocks noChangeAspect="1"/>
          </p:cNvPicPr>
          <p:nvPr/>
        </p:nvPicPr>
        <p:blipFill>
          <a:blip r:embed="rId4"/>
          <a:stretch>
            <a:fillRect/>
          </a:stretch>
        </p:blipFill>
        <p:spPr>
          <a:xfrm>
            <a:off x="4303968" y="3668687"/>
            <a:ext cx="1894207" cy="2687664"/>
          </a:xfrm>
          <a:prstGeom prst="rect">
            <a:avLst/>
          </a:prstGeom>
          <a:ln>
            <a:solidFill>
              <a:schemeClr val="tx2"/>
            </a:solidFill>
          </a:ln>
        </p:spPr>
      </p:pic>
      <p:pic>
        <p:nvPicPr>
          <p:cNvPr id="9" name="Immagine 8">
            <a:extLst>
              <a:ext uri="{FF2B5EF4-FFF2-40B4-BE49-F238E27FC236}">
                <a16:creationId xmlns:a16="http://schemas.microsoft.com/office/drawing/2014/main" id="{A79732AC-1D64-5BF4-29C0-5152E58F8A37}"/>
              </a:ext>
            </a:extLst>
          </p:cNvPr>
          <p:cNvPicPr>
            <a:picLocks noChangeAspect="1"/>
          </p:cNvPicPr>
          <p:nvPr/>
        </p:nvPicPr>
        <p:blipFill>
          <a:blip r:embed="rId5"/>
          <a:stretch>
            <a:fillRect/>
          </a:stretch>
        </p:blipFill>
        <p:spPr>
          <a:xfrm>
            <a:off x="6396051" y="3668687"/>
            <a:ext cx="1894208" cy="2730855"/>
          </a:xfrm>
          <a:prstGeom prst="rect">
            <a:avLst/>
          </a:prstGeom>
          <a:ln>
            <a:solidFill>
              <a:schemeClr val="tx2"/>
            </a:solidFill>
          </a:ln>
        </p:spPr>
      </p:pic>
    </p:spTree>
    <p:extLst>
      <p:ext uri="{BB962C8B-B14F-4D97-AF65-F5344CB8AC3E}">
        <p14:creationId xmlns:p14="http://schemas.microsoft.com/office/powerpoint/2010/main" val="3964857128"/>
      </p:ext>
    </p:extLst>
  </p:cSld>
  <p:clrMapOvr>
    <a:masterClrMapping/>
  </p:clrMapOvr>
</p:sld>
</file>

<file path=ppt/theme/theme1.xml><?xml version="1.0" encoding="utf-8"?>
<a:theme xmlns:a="http://schemas.openxmlformats.org/drawingml/2006/main" name="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2607</TotalTime>
  <Words>1560</Words>
  <Application>Microsoft Macintosh PowerPoint</Application>
  <PresentationFormat>Presentazione su schermo (4:3)</PresentationFormat>
  <Paragraphs>218</Paragraphs>
  <Slides>19</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Calibri</vt:lpstr>
      <vt:lpstr>Magistral Bold</vt:lpstr>
      <vt:lpstr>Magistral Medium</vt:lpstr>
      <vt:lpstr>Wingdings</vt:lpstr>
      <vt:lpstr>Office Theme</vt:lpstr>
      <vt:lpstr>SMARTLY</vt:lpstr>
      <vt:lpstr>SUMMARY</vt:lpstr>
      <vt:lpstr>Objectives</vt:lpstr>
      <vt:lpstr>METHODOLOGY</vt:lpstr>
      <vt:lpstr>Presentazione standard di PowerPoint</vt:lpstr>
      <vt:lpstr>Presentazione standard di PowerPoint</vt:lpstr>
      <vt:lpstr>Example: AREA C - Sustainable Consumption </vt:lpstr>
      <vt:lpstr>Example: LOs AREA C - Sustainable Consumption </vt:lpstr>
      <vt:lpstr> Further information:  </vt:lpstr>
      <vt:lpstr>Presentazione standard di PowerPoint</vt:lpstr>
      <vt:lpstr>Presentazione standard di PowerPoint</vt:lpstr>
      <vt:lpstr>Example: AREA B - Digital communication  </vt:lpstr>
      <vt:lpstr>Presentazione standard di PowerPoint</vt:lpstr>
      <vt:lpstr>Further information:</vt:lpstr>
      <vt:lpstr>Presentazione standard di PowerPoint</vt:lpstr>
      <vt:lpstr>Presentazione standard di PowerPoint</vt:lpstr>
      <vt:lpstr>REFERENCES</vt:lpstr>
      <vt:lpstr>CONCLUSIONS</vt:lpstr>
      <vt:lpstr>SMARTLY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Mallan Kevin at Jobsplus</dc:creator>
  <cp:lastModifiedBy>Eleonora Turchetto</cp:lastModifiedBy>
  <cp:revision>259</cp:revision>
  <dcterms:created xsi:type="dcterms:W3CDTF">2022-07-07T17:47:41Z</dcterms:created>
  <dcterms:modified xsi:type="dcterms:W3CDTF">2023-11-13T15:23:56Z</dcterms:modified>
</cp:coreProperties>
</file>