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sldIdLst>
    <p:sldId id="256" r:id="rId3"/>
    <p:sldId id="258" r:id="rId4"/>
    <p:sldId id="260" r:id="rId5"/>
    <p:sldId id="261" r:id="rId6"/>
    <p:sldId id="266" r:id="rId7"/>
    <p:sldId id="267" r:id="rId8"/>
    <p:sldId id="262" r:id="rId9"/>
    <p:sldId id="264" r:id="rId10"/>
    <p:sldId id="265" r:id="rId11"/>
    <p:sldId id="268" r:id="rId12"/>
    <p:sldId id="269" r:id="rId13"/>
    <p:sldId id="270" r:id="rId14"/>
    <p:sldId id="271" r:id="rId15"/>
    <p:sldId id="272" r:id="rId16"/>
    <p:sldId id="273" r:id="rId17"/>
    <p:sldId id="274" r:id="rId18"/>
    <p:sldId id="275" r:id="rId19"/>
    <p:sldId id="279" r:id="rId20"/>
    <p:sldId id="297" r:id="rId21"/>
    <p:sldId id="281" r:id="rId22"/>
    <p:sldId id="282" r:id="rId23"/>
    <p:sldId id="283" r:id="rId24"/>
    <p:sldId id="284" r:id="rId25"/>
    <p:sldId id="285" r:id="rId26"/>
    <p:sldId id="286" r:id="rId27"/>
    <p:sldId id="287" r:id="rId28"/>
    <p:sldId id="288" r:id="rId29"/>
    <p:sldId id="289" r:id="rId30"/>
    <p:sldId id="291" r:id="rId31"/>
    <p:sldId id="296" r:id="rId32"/>
    <p:sldId id="294"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ECF8EB-4088-46BA-9690-D624A343C581}" v="367" dt="2022-12-07T16:14:16.2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76" autoAdjust="0"/>
    <p:restoredTop sz="78662"/>
  </p:normalViewPr>
  <p:slideViewPr>
    <p:cSldViewPr snapToGrid="0">
      <p:cViewPr varScale="1">
        <p:scale>
          <a:sx n="69" d="100"/>
          <a:sy n="69" d="100"/>
        </p:scale>
        <p:origin x="186" y="9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wicks, Kabel Nathan" userId="080f0c62-efd4-44f6-bcd6-bc8e7a4086b1" providerId="ADAL" clId="{D5ECF8EB-4088-46BA-9690-D624A343C581}"/>
    <pc:docChg chg="undo custSel addSld delSld modSld">
      <pc:chgData name="Stanwicks, Kabel Nathan" userId="080f0c62-efd4-44f6-bcd6-bc8e7a4086b1" providerId="ADAL" clId="{D5ECF8EB-4088-46BA-9690-D624A343C581}" dt="2022-12-07T16:14:24.383" v="437" actId="1076"/>
      <pc:docMkLst>
        <pc:docMk/>
      </pc:docMkLst>
      <pc:sldChg chg="modNotesTx">
        <pc:chgData name="Stanwicks, Kabel Nathan" userId="080f0c62-efd4-44f6-bcd6-bc8e7a4086b1" providerId="ADAL" clId="{D5ECF8EB-4088-46BA-9690-D624A343C581}" dt="2022-12-07T14:30:18.855" v="0" actId="6549"/>
        <pc:sldMkLst>
          <pc:docMk/>
          <pc:sldMk cId="2007251708" sldId="258"/>
        </pc:sldMkLst>
      </pc:sldChg>
      <pc:sldChg chg="addSp delSp modSp mod">
        <pc:chgData name="Stanwicks, Kabel Nathan" userId="080f0c62-efd4-44f6-bcd6-bc8e7a4086b1" providerId="ADAL" clId="{D5ECF8EB-4088-46BA-9690-D624A343C581}" dt="2022-12-07T16:14:24.383" v="437" actId="1076"/>
        <pc:sldMkLst>
          <pc:docMk/>
          <pc:sldMk cId="1334758172" sldId="267"/>
        </pc:sldMkLst>
        <pc:graphicFrameChg chg="del">
          <ac:chgData name="Stanwicks, Kabel Nathan" userId="080f0c62-efd4-44f6-bcd6-bc8e7a4086b1" providerId="ADAL" clId="{D5ECF8EB-4088-46BA-9690-D624A343C581}" dt="2022-12-07T16:14:14.559" v="435" actId="478"/>
          <ac:graphicFrameMkLst>
            <pc:docMk/>
            <pc:sldMk cId="1334758172" sldId="267"/>
            <ac:graphicFrameMk id="14" creationId="{D90827DB-D3A3-4262-9690-1854207C0BDC}"/>
          </ac:graphicFrameMkLst>
        </pc:graphicFrameChg>
        <pc:graphicFrameChg chg="add mod">
          <ac:chgData name="Stanwicks, Kabel Nathan" userId="080f0c62-efd4-44f6-bcd6-bc8e7a4086b1" providerId="ADAL" clId="{D5ECF8EB-4088-46BA-9690-D624A343C581}" dt="2022-12-07T16:14:24.383" v="437" actId="1076"/>
          <ac:graphicFrameMkLst>
            <pc:docMk/>
            <pc:sldMk cId="1334758172" sldId="267"/>
            <ac:graphicFrameMk id="15" creationId="{1135F097-4C38-4CC9-9639-73B88056CF1D}"/>
          </ac:graphicFrameMkLst>
        </pc:graphicFrameChg>
      </pc:sldChg>
      <pc:sldChg chg="addSp delSp modSp mod modAnim">
        <pc:chgData name="Stanwicks, Kabel Nathan" userId="080f0c62-efd4-44f6-bcd6-bc8e7a4086b1" providerId="ADAL" clId="{D5ECF8EB-4088-46BA-9690-D624A343C581}" dt="2022-12-07T15:32:47.915" v="214"/>
        <pc:sldMkLst>
          <pc:docMk/>
          <pc:sldMk cId="1295461257" sldId="275"/>
        </pc:sldMkLst>
        <pc:spChg chg="add del mod">
          <ac:chgData name="Stanwicks, Kabel Nathan" userId="080f0c62-efd4-44f6-bcd6-bc8e7a4086b1" providerId="ADAL" clId="{D5ECF8EB-4088-46BA-9690-D624A343C581}" dt="2022-12-07T15:03:45.303" v="30" actId="478"/>
          <ac:spMkLst>
            <pc:docMk/>
            <pc:sldMk cId="1295461257" sldId="275"/>
            <ac:spMk id="3" creationId="{61036919-47E9-49D8-A1B8-25924D48252E}"/>
          </ac:spMkLst>
        </pc:spChg>
        <pc:spChg chg="add del mod">
          <ac:chgData name="Stanwicks, Kabel Nathan" userId="080f0c62-efd4-44f6-bcd6-bc8e7a4086b1" providerId="ADAL" clId="{D5ECF8EB-4088-46BA-9690-D624A343C581}" dt="2022-12-07T15:23:27.173" v="142" actId="1076"/>
          <ac:spMkLst>
            <pc:docMk/>
            <pc:sldMk cId="1295461257" sldId="275"/>
            <ac:spMk id="6" creationId="{B718FC6D-764D-4DD8-A475-A0E2D8390DC5}"/>
          </ac:spMkLst>
        </pc:spChg>
        <pc:spChg chg="add mod">
          <ac:chgData name="Stanwicks, Kabel Nathan" userId="080f0c62-efd4-44f6-bcd6-bc8e7a4086b1" providerId="ADAL" clId="{D5ECF8EB-4088-46BA-9690-D624A343C581}" dt="2022-12-07T15:17:10.306" v="116" actId="1076"/>
          <ac:spMkLst>
            <pc:docMk/>
            <pc:sldMk cId="1295461257" sldId="275"/>
            <ac:spMk id="11" creationId="{C541C75E-B0C7-4FB6-AD95-19F332D4FE82}"/>
          </ac:spMkLst>
        </pc:spChg>
        <pc:graphicFrameChg chg="del">
          <ac:chgData name="Stanwicks, Kabel Nathan" userId="080f0c62-efd4-44f6-bcd6-bc8e7a4086b1" providerId="ADAL" clId="{D5ECF8EB-4088-46BA-9690-D624A343C581}" dt="2022-12-07T15:04:06.183" v="31" actId="478"/>
          <ac:graphicFrameMkLst>
            <pc:docMk/>
            <pc:sldMk cId="1295461257" sldId="275"/>
            <ac:graphicFrameMk id="7" creationId="{48469D46-1B1D-4ED5-8B3F-C4BA1BC58804}"/>
          </ac:graphicFrameMkLst>
        </pc:graphicFrameChg>
        <pc:graphicFrameChg chg="add del">
          <ac:chgData name="Stanwicks, Kabel Nathan" userId="080f0c62-efd4-44f6-bcd6-bc8e7a4086b1" providerId="ADAL" clId="{D5ECF8EB-4088-46BA-9690-D624A343C581}" dt="2022-12-07T15:07:34.555" v="70" actId="26606"/>
          <ac:graphicFrameMkLst>
            <pc:docMk/>
            <pc:sldMk cId="1295461257" sldId="275"/>
            <ac:graphicFrameMk id="8" creationId="{AB66C987-CD56-6503-996F-6BD79EBF709C}"/>
          </ac:graphicFrameMkLst>
        </pc:graphicFrameChg>
        <pc:graphicFrameChg chg="add del modGraphic">
          <ac:chgData name="Stanwicks, Kabel Nathan" userId="080f0c62-efd4-44f6-bcd6-bc8e7a4086b1" providerId="ADAL" clId="{D5ECF8EB-4088-46BA-9690-D624A343C581}" dt="2022-12-07T15:08:46.843" v="84" actId="26606"/>
          <ac:graphicFrameMkLst>
            <pc:docMk/>
            <pc:sldMk cId="1295461257" sldId="275"/>
            <ac:graphicFrameMk id="10" creationId="{50B5D1CC-D447-374B-0490-96DFDDF1AFC6}"/>
          </ac:graphicFrameMkLst>
        </pc:graphicFrameChg>
      </pc:sldChg>
      <pc:sldChg chg="addSp delSp modSp mod modAnim">
        <pc:chgData name="Stanwicks, Kabel Nathan" userId="080f0c62-efd4-44f6-bcd6-bc8e7a4086b1" providerId="ADAL" clId="{D5ECF8EB-4088-46BA-9690-D624A343C581}" dt="2022-12-07T15:40:01.414" v="284"/>
        <pc:sldMkLst>
          <pc:docMk/>
          <pc:sldMk cId="3943186460" sldId="279"/>
        </pc:sldMkLst>
        <pc:spChg chg="add del mod">
          <ac:chgData name="Stanwicks, Kabel Nathan" userId="080f0c62-efd4-44f6-bcd6-bc8e7a4086b1" providerId="ADAL" clId="{D5ECF8EB-4088-46BA-9690-D624A343C581}" dt="2022-12-07T15:34:13.366" v="217" actId="478"/>
          <ac:spMkLst>
            <pc:docMk/>
            <pc:sldMk cId="3943186460" sldId="279"/>
            <ac:spMk id="4" creationId="{E37B4C72-EECD-4D76-93D4-45126C89E1FE}"/>
          </ac:spMkLst>
        </pc:spChg>
        <pc:spChg chg="add mod">
          <ac:chgData name="Stanwicks, Kabel Nathan" userId="080f0c62-efd4-44f6-bcd6-bc8e7a4086b1" providerId="ADAL" clId="{D5ECF8EB-4088-46BA-9690-D624A343C581}" dt="2022-12-07T15:38:43.609" v="281" actId="255"/>
          <ac:spMkLst>
            <pc:docMk/>
            <pc:sldMk cId="3943186460" sldId="279"/>
            <ac:spMk id="8" creationId="{B509D3D0-72FF-471B-A367-2D881CF4D3AD}"/>
          </ac:spMkLst>
        </pc:spChg>
        <pc:spChg chg="add mod">
          <ac:chgData name="Stanwicks, Kabel Nathan" userId="080f0c62-efd4-44f6-bcd6-bc8e7a4086b1" providerId="ADAL" clId="{D5ECF8EB-4088-46BA-9690-D624A343C581}" dt="2022-12-07T15:38:49.372" v="282" actId="1076"/>
          <ac:spMkLst>
            <pc:docMk/>
            <pc:sldMk cId="3943186460" sldId="279"/>
            <ac:spMk id="9" creationId="{C5648524-5E36-4B5E-AF3E-E67078D64469}"/>
          </ac:spMkLst>
        </pc:spChg>
        <pc:graphicFrameChg chg="del">
          <ac:chgData name="Stanwicks, Kabel Nathan" userId="080f0c62-efd4-44f6-bcd6-bc8e7a4086b1" providerId="ADAL" clId="{D5ECF8EB-4088-46BA-9690-D624A343C581}" dt="2022-12-07T15:34:01.336" v="215" actId="478"/>
          <ac:graphicFrameMkLst>
            <pc:docMk/>
            <pc:sldMk cId="3943186460" sldId="279"/>
            <ac:graphicFrameMk id="7" creationId="{48469D46-1B1D-4ED5-8B3F-C4BA1BC58804}"/>
          </ac:graphicFrameMkLst>
        </pc:graphicFrameChg>
      </pc:sldChg>
      <pc:sldChg chg="del">
        <pc:chgData name="Stanwicks, Kabel Nathan" userId="080f0c62-efd4-44f6-bcd6-bc8e7a4086b1" providerId="ADAL" clId="{D5ECF8EB-4088-46BA-9690-D624A343C581}" dt="2022-12-07T15:41:58.925" v="289" actId="2696"/>
        <pc:sldMkLst>
          <pc:docMk/>
          <pc:sldMk cId="971623697" sldId="280"/>
        </pc:sldMkLst>
      </pc:sldChg>
      <pc:sldChg chg="addSp delSp modSp mod modAnim">
        <pc:chgData name="Stanwicks, Kabel Nathan" userId="080f0c62-efd4-44f6-bcd6-bc8e7a4086b1" providerId="ADAL" clId="{D5ECF8EB-4088-46BA-9690-D624A343C581}" dt="2022-12-07T16:01:16.024" v="434"/>
        <pc:sldMkLst>
          <pc:docMk/>
          <pc:sldMk cId="2684956079" sldId="281"/>
        </pc:sldMkLst>
        <pc:spChg chg="add del mod">
          <ac:chgData name="Stanwicks, Kabel Nathan" userId="080f0c62-efd4-44f6-bcd6-bc8e7a4086b1" providerId="ADAL" clId="{D5ECF8EB-4088-46BA-9690-D624A343C581}" dt="2022-12-07T15:51:09.328" v="330" actId="478"/>
          <ac:spMkLst>
            <pc:docMk/>
            <pc:sldMk cId="2684956079" sldId="281"/>
            <ac:spMk id="4" creationId="{60C77FA6-5973-4C08-AAD9-61B9D1247D1E}"/>
          </ac:spMkLst>
        </pc:spChg>
        <pc:spChg chg="add mod">
          <ac:chgData name="Stanwicks, Kabel Nathan" userId="080f0c62-efd4-44f6-bcd6-bc8e7a4086b1" providerId="ADAL" clId="{D5ECF8EB-4088-46BA-9690-D624A343C581}" dt="2022-12-07T15:53:30.109" v="350" actId="14100"/>
          <ac:spMkLst>
            <pc:docMk/>
            <pc:sldMk cId="2684956079" sldId="281"/>
            <ac:spMk id="8" creationId="{3ECCB522-4806-4108-B303-2AE43D66162F}"/>
          </ac:spMkLst>
        </pc:spChg>
        <pc:graphicFrameChg chg="del">
          <ac:chgData name="Stanwicks, Kabel Nathan" userId="080f0c62-efd4-44f6-bcd6-bc8e7a4086b1" providerId="ADAL" clId="{D5ECF8EB-4088-46BA-9690-D624A343C581}" dt="2022-12-07T15:51:07.116" v="329" actId="478"/>
          <ac:graphicFrameMkLst>
            <pc:docMk/>
            <pc:sldMk cId="2684956079" sldId="281"/>
            <ac:graphicFrameMk id="7" creationId="{48469D46-1B1D-4ED5-8B3F-C4BA1BC58804}"/>
          </ac:graphicFrameMkLst>
        </pc:graphicFrameChg>
      </pc:sldChg>
      <pc:sldChg chg="modSp add mod modAnim">
        <pc:chgData name="Stanwicks, Kabel Nathan" userId="080f0c62-efd4-44f6-bcd6-bc8e7a4086b1" providerId="ADAL" clId="{D5ECF8EB-4088-46BA-9690-D624A343C581}" dt="2022-12-07T15:49:11.524" v="328"/>
        <pc:sldMkLst>
          <pc:docMk/>
          <pc:sldMk cId="2702020007" sldId="297"/>
        </pc:sldMkLst>
        <pc:spChg chg="mod">
          <ac:chgData name="Stanwicks, Kabel Nathan" userId="080f0c62-efd4-44f6-bcd6-bc8e7a4086b1" providerId="ADAL" clId="{D5ECF8EB-4088-46BA-9690-D624A343C581}" dt="2022-12-07T15:41:35.204" v="287" actId="14100"/>
          <ac:spMkLst>
            <pc:docMk/>
            <pc:sldMk cId="2702020007" sldId="297"/>
            <ac:spMk id="2" creationId="{9D53E217-4ABE-E740-A62F-7B88C57734E6}"/>
          </ac:spMkLst>
        </pc:spChg>
        <pc:spChg chg="mod">
          <ac:chgData name="Stanwicks, Kabel Nathan" userId="080f0c62-efd4-44f6-bcd6-bc8e7a4086b1" providerId="ADAL" clId="{D5ECF8EB-4088-46BA-9690-D624A343C581}" dt="2022-12-07T15:41:48.550" v="288"/>
          <ac:spMkLst>
            <pc:docMk/>
            <pc:sldMk cId="2702020007" sldId="297"/>
            <ac:spMk id="5" creationId="{D0F87F6A-593F-1E4F-A5FE-91D87DDF8702}"/>
          </ac:spMkLst>
        </pc:spChg>
        <pc:spChg chg="mod">
          <ac:chgData name="Stanwicks, Kabel Nathan" userId="080f0c62-efd4-44f6-bcd6-bc8e7a4086b1" providerId="ADAL" clId="{D5ECF8EB-4088-46BA-9690-D624A343C581}" dt="2022-12-07T15:46:57.869" v="318" actId="255"/>
          <ac:spMkLst>
            <pc:docMk/>
            <pc:sldMk cId="2702020007" sldId="297"/>
            <ac:spMk id="8" creationId="{B509D3D0-72FF-471B-A367-2D881CF4D3AD}"/>
          </ac:spMkLst>
        </pc:spChg>
        <pc:spChg chg="mod">
          <ac:chgData name="Stanwicks, Kabel Nathan" userId="080f0c62-efd4-44f6-bcd6-bc8e7a4086b1" providerId="ADAL" clId="{D5ECF8EB-4088-46BA-9690-D624A343C581}" dt="2022-12-07T15:46:44.754" v="317" actId="20577"/>
          <ac:spMkLst>
            <pc:docMk/>
            <pc:sldMk cId="2702020007" sldId="297"/>
            <ac:spMk id="9" creationId="{C5648524-5E36-4B5E-AF3E-E67078D6446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DF6498-06ED-4B9D-BE21-4110D550C13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05B9AD3-5E0E-4D20-9781-024D2345A1FC}">
      <dgm:prSet phldrT="[Text]"/>
      <dgm:spPr/>
      <dgm:t>
        <a:bodyPr/>
        <a:lstStyle/>
        <a:p>
          <a:r>
            <a:rPr lang="en-US" b="1"/>
            <a:t>Access Services</a:t>
          </a:r>
          <a:br>
            <a:rPr lang="en-US" b="1"/>
          </a:br>
          <a:endParaRPr lang="en-US" b="1"/>
        </a:p>
      </dgm:t>
    </dgm:pt>
    <dgm:pt modelId="{84153D71-0EE4-4A40-97FE-2CAEB83BC537}" type="parTrans" cxnId="{7406D32C-8FA8-4C44-AC64-5D3122C06080}">
      <dgm:prSet/>
      <dgm:spPr/>
      <dgm:t>
        <a:bodyPr/>
        <a:lstStyle/>
        <a:p>
          <a:endParaRPr lang="en-US"/>
        </a:p>
      </dgm:t>
    </dgm:pt>
    <dgm:pt modelId="{9D0B1123-ACED-4FE3-BC99-74D5D201F567}" type="sibTrans" cxnId="{7406D32C-8FA8-4C44-AC64-5D3122C06080}">
      <dgm:prSet/>
      <dgm:spPr/>
      <dgm:t>
        <a:bodyPr/>
        <a:lstStyle/>
        <a:p>
          <a:endParaRPr lang="en-US"/>
        </a:p>
      </dgm:t>
    </dgm:pt>
    <dgm:pt modelId="{2B4C2134-6E4B-4256-B211-534074BE7427}">
      <dgm:prSet phldrT="[Text]"/>
      <dgm:spPr/>
      <dgm:t>
        <a:bodyPr/>
        <a:lstStyle/>
        <a:p>
          <a:r>
            <a:rPr lang="en-US" b="1"/>
            <a:t>Dewey Library Access Services</a:t>
          </a:r>
          <a:endParaRPr lang="en-US"/>
        </a:p>
      </dgm:t>
    </dgm:pt>
    <dgm:pt modelId="{98030ED6-D27E-4BB9-AE3A-E2D79A368C18}" type="parTrans" cxnId="{6E26C7F0-01DD-4A81-9958-49A6C6B60A1B}">
      <dgm:prSet/>
      <dgm:spPr/>
      <dgm:t>
        <a:bodyPr/>
        <a:lstStyle/>
        <a:p>
          <a:endParaRPr lang="en-US"/>
        </a:p>
      </dgm:t>
    </dgm:pt>
    <dgm:pt modelId="{78B0084C-6FA4-4A1E-8B93-0A7A8DD634E1}" type="sibTrans" cxnId="{6E26C7F0-01DD-4A81-9958-49A6C6B60A1B}">
      <dgm:prSet/>
      <dgm:spPr/>
      <dgm:t>
        <a:bodyPr/>
        <a:lstStyle/>
        <a:p>
          <a:endParaRPr lang="en-US"/>
        </a:p>
      </dgm:t>
    </dgm:pt>
    <dgm:pt modelId="{D88E01E5-3D73-4752-BF46-B09B4451A249}">
      <dgm:prSet phldrT="[Text]"/>
      <dgm:spPr/>
      <dgm:t>
        <a:bodyPr/>
        <a:lstStyle/>
        <a:p>
          <a:r>
            <a:rPr lang="en-US" b="1"/>
            <a:t>Resource Sharing &amp; Reserves</a:t>
          </a:r>
        </a:p>
      </dgm:t>
    </dgm:pt>
    <dgm:pt modelId="{4B03974D-B78A-47B5-AECF-8892AFDA93B9}" type="parTrans" cxnId="{1B6AAB7F-C251-4FF4-80D3-459D329B6811}">
      <dgm:prSet/>
      <dgm:spPr/>
      <dgm:t>
        <a:bodyPr/>
        <a:lstStyle/>
        <a:p>
          <a:endParaRPr lang="en-US"/>
        </a:p>
      </dgm:t>
    </dgm:pt>
    <dgm:pt modelId="{8D23EA29-3825-44DB-BA6D-8175A6571755}" type="sibTrans" cxnId="{1B6AAB7F-C251-4FF4-80D3-459D329B6811}">
      <dgm:prSet/>
      <dgm:spPr/>
      <dgm:t>
        <a:bodyPr/>
        <a:lstStyle/>
        <a:p>
          <a:endParaRPr lang="en-US"/>
        </a:p>
      </dgm:t>
    </dgm:pt>
    <dgm:pt modelId="{D0214004-165F-4D59-8C94-86206D3DEE36}">
      <dgm:prSet phldrT="[Text]"/>
      <dgm:spPr/>
      <dgm:t>
        <a:bodyPr/>
        <a:lstStyle/>
        <a:p>
          <a:r>
            <a:rPr lang="en-US" b="1"/>
            <a:t>Access Services Technology &amp; Operations</a:t>
          </a:r>
          <a:endParaRPr lang="en-US"/>
        </a:p>
      </dgm:t>
    </dgm:pt>
    <dgm:pt modelId="{C13FFB1E-3D51-463C-893A-EDCCACA44193}" type="parTrans" cxnId="{B934970B-6839-45EB-BCD4-E0123DC6F3EE}">
      <dgm:prSet/>
      <dgm:spPr/>
      <dgm:t>
        <a:bodyPr/>
        <a:lstStyle/>
        <a:p>
          <a:endParaRPr lang="en-US"/>
        </a:p>
      </dgm:t>
    </dgm:pt>
    <dgm:pt modelId="{D085D4F5-E87E-4E70-852B-93A55F92BEB9}" type="sibTrans" cxnId="{B934970B-6839-45EB-BCD4-E0123DC6F3EE}">
      <dgm:prSet/>
      <dgm:spPr/>
      <dgm:t>
        <a:bodyPr/>
        <a:lstStyle/>
        <a:p>
          <a:endParaRPr lang="en-US"/>
        </a:p>
      </dgm:t>
    </dgm:pt>
    <dgm:pt modelId="{2BC61143-4328-4A0A-A953-907AF4210F1D}">
      <dgm:prSet phldrT="[Text]"/>
      <dgm:spPr/>
      <dgm:t>
        <a:bodyPr/>
        <a:lstStyle/>
        <a:p>
          <a:r>
            <a:rPr lang="en-US" b="1"/>
            <a:t>Frontline Services</a:t>
          </a:r>
          <a:endParaRPr lang="en-US"/>
        </a:p>
      </dgm:t>
    </dgm:pt>
    <dgm:pt modelId="{39372725-24E7-4E4E-A208-4DC567E1D616}" type="parTrans" cxnId="{417F9341-4F79-4A37-981B-456C4A9B21C9}">
      <dgm:prSet/>
      <dgm:spPr/>
      <dgm:t>
        <a:bodyPr/>
        <a:lstStyle/>
        <a:p>
          <a:endParaRPr lang="en-US"/>
        </a:p>
      </dgm:t>
    </dgm:pt>
    <dgm:pt modelId="{04C40405-69F3-48A0-AD16-FA8159949772}" type="sibTrans" cxnId="{417F9341-4F79-4A37-981B-456C4A9B21C9}">
      <dgm:prSet/>
      <dgm:spPr/>
      <dgm:t>
        <a:bodyPr/>
        <a:lstStyle/>
        <a:p>
          <a:endParaRPr lang="en-US"/>
        </a:p>
      </dgm:t>
    </dgm:pt>
    <dgm:pt modelId="{65DD9740-912D-4B95-AEC0-B30B13E67CD7}" type="pres">
      <dgm:prSet presAssocID="{E7DF6498-06ED-4B9D-BE21-4110D550C13B}" presName="hierChild1" presStyleCnt="0">
        <dgm:presLayoutVars>
          <dgm:orgChart val="1"/>
          <dgm:chPref val="1"/>
          <dgm:dir/>
          <dgm:animOne val="branch"/>
          <dgm:animLvl val="lvl"/>
          <dgm:resizeHandles/>
        </dgm:presLayoutVars>
      </dgm:prSet>
      <dgm:spPr/>
    </dgm:pt>
    <dgm:pt modelId="{2D95E014-CB95-4870-91C0-F8F396621685}" type="pres">
      <dgm:prSet presAssocID="{505B9AD3-5E0E-4D20-9781-024D2345A1FC}" presName="hierRoot1" presStyleCnt="0">
        <dgm:presLayoutVars>
          <dgm:hierBranch val="init"/>
        </dgm:presLayoutVars>
      </dgm:prSet>
      <dgm:spPr/>
    </dgm:pt>
    <dgm:pt modelId="{55EA3C4C-00DF-48B4-91F1-F50B9DCC1DA7}" type="pres">
      <dgm:prSet presAssocID="{505B9AD3-5E0E-4D20-9781-024D2345A1FC}" presName="rootComposite1" presStyleCnt="0"/>
      <dgm:spPr/>
    </dgm:pt>
    <dgm:pt modelId="{74B820E6-D121-4D08-A5F7-21CEE5E55D44}" type="pres">
      <dgm:prSet presAssocID="{505B9AD3-5E0E-4D20-9781-024D2345A1FC}" presName="rootText1" presStyleLbl="node0" presStyleIdx="0" presStyleCnt="1">
        <dgm:presLayoutVars>
          <dgm:chPref val="3"/>
        </dgm:presLayoutVars>
      </dgm:prSet>
      <dgm:spPr/>
    </dgm:pt>
    <dgm:pt modelId="{C6843036-32E7-4A04-AF77-37F4B5422DBB}" type="pres">
      <dgm:prSet presAssocID="{505B9AD3-5E0E-4D20-9781-024D2345A1FC}" presName="rootConnector1" presStyleLbl="node1" presStyleIdx="0" presStyleCnt="0"/>
      <dgm:spPr/>
    </dgm:pt>
    <dgm:pt modelId="{D5761ABF-55F1-488C-AB3B-04CF3635ED71}" type="pres">
      <dgm:prSet presAssocID="{505B9AD3-5E0E-4D20-9781-024D2345A1FC}" presName="hierChild2" presStyleCnt="0"/>
      <dgm:spPr/>
    </dgm:pt>
    <dgm:pt modelId="{A767FC74-61B9-4D6B-9D85-6A7A35C4089A}" type="pres">
      <dgm:prSet presAssocID="{98030ED6-D27E-4BB9-AE3A-E2D79A368C18}" presName="Name37" presStyleLbl="parChTrans1D2" presStyleIdx="0" presStyleCnt="4"/>
      <dgm:spPr/>
    </dgm:pt>
    <dgm:pt modelId="{0D462A16-9AEB-4727-9344-A23E820B8DC4}" type="pres">
      <dgm:prSet presAssocID="{2B4C2134-6E4B-4256-B211-534074BE7427}" presName="hierRoot2" presStyleCnt="0">
        <dgm:presLayoutVars>
          <dgm:hierBranch val="init"/>
        </dgm:presLayoutVars>
      </dgm:prSet>
      <dgm:spPr/>
    </dgm:pt>
    <dgm:pt modelId="{26A5B075-113D-46F5-9D58-337CBAF88AE5}" type="pres">
      <dgm:prSet presAssocID="{2B4C2134-6E4B-4256-B211-534074BE7427}" presName="rootComposite" presStyleCnt="0"/>
      <dgm:spPr/>
    </dgm:pt>
    <dgm:pt modelId="{0D6302B8-6F13-4B15-86E7-3BC4093E226D}" type="pres">
      <dgm:prSet presAssocID="{2B4C2134-6E4B-4256-B211-534074BE7427}" presName="rootText" presStyleLbl="node2" presStyleIdx="0" presStyleCnt="4">
        <dgm:presLayoutVars>
          <dgm:chPref val="3"/>
        </dgm:presLayoutVars>
      </dgm:prSet>
      <dgm:spPr/>
    </dgm:pt>
    <dgm:pt modelId="{342E0F5C-BEFD-4D22-B622-65A99605568B}" type="pres">
      <dgm:prSet presAssocID="{2B4C2134-6E4B-4256-B211-534074BE7427}" presName="rootConnector" presStyleLbl="node2" presStyleIdx="0" presStyleCnt="4"/>
      <dgm:spPr/>
    </dgm:pt>
    <dgm:pt modelId="{5F0E223B-E7CE-4EBA-B9FE-457F42BBCD59}" type="pres">
      <dgm:prSet presAssocID="{2B4C2134-6E4B-4256-B211-534074BE7427}" presName="hierChild4" presStyleCnt="0"/>
      <dgm:spPr/>
    </dgm:pt>
    <dgm:pt modelId="{F1FD1324-5382-4976-BC00-A0AD4423BB2D}" type="pres">
      <dgm:prSet presAssocID="{2B4C2134-6E4B-4256-B211-534074BE7427}" presName="hierChild5" presStyleCnt="0"/>
      <dgm:spPr/>
    </dgm:pt>
    <dgm:pt modelId="{6660E16A-F44D-4B6C-84CC-81EFABB9596F}" type="pres">
      <dgm:prSet presAssocID="{4B03974D-B78A-47B5-AECF-8892AFDA93B9}" presName="Name37" presStyleLbl="parChTrans1D2" presStyleIdx="1" presStyleCnt="4"/>
      <dgm:spPr/>
    </dgm:pt>
    <dgm:pt modelId="{0B558F59-A33A-469D-857F-A54FE6384230}" type="pres">
      <dgm:prSet presAssocID="{D88E01E5-3D73-4752-BF46-B09B4451A249}" presName="hierRoot2" presStyleCnt="0">
        <dgm:presLayoutVars>
          <dgm:hierBranch val="init"/>
        </dgm:presLayoutVars>
      </dgm:prSet>
      <dgm:spPr/>
    </dgm:pt>
    <dgm:pt modelId="{DD49AB6D-DA35-4484-A4F3-A592689B2660}" type="pres">
      <dgm:prSet presAssocID="{D88E01E5-3D73-4752-BF46-B09B4451A249}" presName="rootComposite" presStyleCnt="0"/>
      <dgm:spPr/>
    </dgm:pt>
    <dgm:pt modelId="{CD27B3C3-5281-464B-A665-B7EB1FABC2E3}" type="pres">
      <dgm:prSet presAssocID="{D88E01E5-3D73-4752-BF46-B09B4451A249}" presName="rootText" presStyleLbl="node2" presStyleIdx="1" presStyleCnt="4">
        <dgm:presLayoutVars>
          <dgm:chPref val="3"/>
        </dgm:presLayoutVars>
      </dgm:prSet>
      <dgm:spPr/>
    </dgm:pt>
    <dgm:pt modelId="{BE3EF568-295D-4B1E-8536-CC24C5B04584}" type="pres">
      <dgm:prSet presAssocID="{D88E01E5-3D73-4752-BF46-B09B4451A249}" presName="rootConnector" presStyleLbl="node2" presStyleIdx="1" presStyleCnt="4"/>
      <dgm:spPr/>
    </dgm:pt>
    <dgm:pt modelId="{2CBEAB3E-886A-4F7B-A989-ECA535DC5824}" type="pres">
      <dgm:prSet presAssocID="{D88E01E5-3D73-4752-BF46-B09B4451A249}" presName="hierChild4" presStyleCnt="0"/>
      <dgm:spPr/>
    </dgm:pt>
    <dgm:pt modelId="{F03A0F66-C7F8-4119-A9A9-49FD5B77834B}" type="pres">
      <dgm:prSet presAssocID="{D88E01E5-3D73-4752-BF46-B09B4451A249}" presName="hierChild5" presStyleCnt="0"/>
      <dgm:spPr/>
    </dgm:pt>
    <dgm:pt modelId="{747A071F-D138-4B27-9770-55A724334E76}" type="pres">
      <dgm:prSet presAssocID="{C13FFB1E-3D51-463C-893A-EDCCACA44193}" presName="Name37" presStyleLbl="parChTrans1D2" presStyleIdx="2" presStyleCnt="4"/>
      <dgm:spPr/>
    </dgm:pt>
    <dgm:pt modelId="{BB4A7899-5838-46D7-9CAF-2D78D0FAEC51}" type="pres">
      <dgm:prSet presAssocID="{D0214004-165F-4D59-8C94-86206D3DEE36}" presName="hierRoot2" presStyleCnt="0">
        <dgm:presLayoutVars>
          <dgm:hierBranch val="init"/>
        </dgm:presLayoutVars>
      </dgm:prSet>
      <dgm:spPr/>
    </dgm:pt>
    <dgm:pt modelId="{8911DA2E-4F64-4AB2-BC18-AF31E84101C6}" type="pres">
      <dgm:prSet presAssocID="{D0214004-165F-4D59-8C94-86206D3DEE36}" presName="rootComposite" presStyleCnt="0"/>
      <dgm:spPr/>
    </dgm:pt>
    <dgm:pt modelId="{562B5F92-0CF3-41F9-AD2A-5A0017582E01}" type="pres">
      <dgm:prSet presAssocID="{D0214004-165F-4D59-8C94-86206D3DEE36}" presName="rootText" presStyleLbl="node2" presStyleIdx="2" presStyleCnt="4">
        <dgm:presLayoutVars>
          <dgm:chPref val="3"/>
        </dgm:presLayoutVars>
      </dgm:prSet>
      <dgm:spPr/>
    </dgm:pt>
    <dgm:pt modelId="{6A1C8787-0544-4013-B56E-F779F0BC442E}" type="pres">
      <dgm:prSet presAssocID="{D0214004-165F-4D59-8C94-86206D3DEE36}" presName="rootConnector" presStyleLbl="node2" presStyleIdx="2" presStyleCnt="4"/>
      <dgm:spPr/>
    </dgm:pt>
    <dgm:pt modelId="{B01C6510-7B37-467B-B945-C3E627F09A84}" type="pres">
      <dgm:prSet presAssocID="{D0214004-165F-4D59-8C94-86206D3DEE36}" presName="hierChild4" presStyleCnt="0"/>
      <dgm:spPr/>
    </dgm:pt>
    <dgm:pt modelId="{611AB97B-87A0-4682-B703-B04375227196}" type="pres">
      <dgm:prSet presAssocID="{D0214004-165F-4D59-8C94-86206D3DEE36}" presName="hierChild5" presStyleCnt="0"/>
      <dgm:spPr/>
    </dgm:pt>
    <dgm:pt modelId="{47887E0F-DA27-408F-AA0E-26553F5A7ACD}" type="pres">
      <dgm:prSet presAssocID="{39372725-24E7-4E4E-A208-4DC567E1D616}" presName="Name37" presStyleLbl="parChTrans1D2" presStyleIdx="3" presStyleCnt="4"/>
      <dgm:spPr/>
    </dgm:pt>
    <dgm:pt modelId="{36F2B093-6643-44A7-A022-D82FC372EFCF}" type="pres">
      <dgm:prSet presAssocID="{2BC61143-4328-4A0A-A953-907AF4210F1D}" presName="hierRoot2" presStyleCnt="0">
        <dgm:presLayoutVars>
          <dgm:hierBranch val="init"/>
        </dgm:presLayoutVars>
      </dgm:prSet>
      <dgm:spPr/>
    </dgm:pt>
    <dgm:pt modelId="{4A87F1CA-E69E-4A0A-A308-7892AD91C479}" type="pres">
      <dgm:prSet presAssocID="{2BC61143-4328-4A0A-A953-907AF4210F1D}" presName="rootComposite" presStyleCnt="0"/>
      <dgm:spPr/>
    </dgm:pt>
    <dgm:pt modelId="{2100303B-0D6A-44CE-A770-52F7075183A2}" type="pres">
      <dgm:prSet presAssocID="{2BC61143-4328-4A0A-A953-907AF4210F1D}" presName="rootText" presStyleLbl="node2" presStyleIdx="3" presStyleCnt="4">
        <dgm:presLayoutVars>
          <dgm:chPref val="3"/>
        </dgm:presLayoutVars>
      </dgm:prSet>
      <dgm:spPr/>
    </dgm:pt>
    <dgm:pt modelId="{91BCDE26-49F2-4CA1-A113-2C58443072B2}" type="pres">
      <dgm:prSet presAssocID="{2BC61143-4328-4A0A-A953-907AF4210F1D}" presName="rootConnector" presStyleLbl="node2" presStyleIdx="3" presStyleCnt="4"/>
      <dgm:spPr/>
    </dgm:pt>
    <dgm:pt modelId="{7CB3D712-B62E-4D66-8879-C4889B88C034}" type="pres">
      <dgm:prSet presAssocID="{2BC61143-4328-4A0A-A953-907AF4210F1D}" presName="hierChild4" presStyleCnt="0"/>
      <dgm:spPr/>
    </dgm:pt>
    <dgm:pt modelId="{CB0E2E98-C85D-4E64-AA2E-989D8F9A06B6}" type="pres">
      <dgm:prSet presAssocID="{2BC61143-4328-4A0A-A953-907AF4210F1D}" presName="hierChild5" presStyleCnt="0"/>
      <dgm:spPr/>
    </dgm:pt>
    <dgm:pt modelId="{2706148A-BEF0-4ECB-8E91-B728C67BCB25}" type="pres">
      <dgm:prSet presAssocID="{505B9AD3-5E0E-4D20-9781-024D2345A1FC}" presName="hierChild3" presStyleCnt="0"/>
      <dgm:spPr/>
    </dgm:pt>
  </dgm:ptLst>
  <dgm:cxnLst>
    <dgm:cxn modelId="{B934970B-6839-45EB-BCD4-E0123DC6F3EE}" srcId="{505B9AD3-5E0E-4D20-9781-024D2345A1FC}" destId="{D0214004-165F-4D59-8C94-86206D3DEE36}" srcOrd="2" destOrd="0" parTransId="{C13FFB1E-3D51-463C-893A-EDCCACA44193}" sibTransId="{D085D4F5-E87E-4E70-852B-93A55F92BEB9}"/>
    <dgm:cxn modelId="{7406D32C-8FA8-4C44-AC64-5D3122C06080}" srcId="{E7DF6498-06ED-4B9D-BE21-4110D550C13B}" destId="{505B9AD3-5E0E-4D20-9781-024D2345A1FC}" srcOrd="0" destOrd="0" parTransId="{84153D71-0EE4-4A40-97FE-2CAEB83BC537}" sibTransId="{9D0B1123-ACED-4FE3-BC99-74D5D201F567}"/>
    <dgm:cxn modelId="{417F9341-4F79-4A37-981B-456C4A9B21C9}" srcId="{505B9AD3-5E0E-4D20-9781-024D2345A1FC}" destId="{2BC61143-4328-4A0A-A953-907AF4210F1D}" srcOrd="3" destOrd="0" parTransId="{39372725-24E7-4E4E-A208-4DC567E1D616}" sibTransId="{04C40405-69F3-48A0-AD16-FA8159949772}"/>
    <dgm:cxn modelId="{D2906568-2399-41AC-8490-92D00D8BBF4A}" type="presOf" srcId="{D88E01E5-3D73-4752-BF46-B09B4451A249}" destId="{CD27B3C3-5281-464B-A665-B7EB1FABC2E3}" srcOrd="0" destOrd="0" presId="urn:microsoft.com/office/officeart/2005/8/layout/orgChart1"/>
    <dgm:cxn modelId="{1890986B-FC94-4A9A-A7BB-EADFD3A6F8E1}" type="presOf" srcId="{2BC61143-4328-4A0A-A953-907AF4210F1D}" destId="{91BCDE26-49F2-4CA1-A113-2C58443072B2}" srcOrd="1" destOrd="0" presId="urn:microsoft.com/office/officeart/2005/8/layout/orgChart1"/>
    <dgm:cxn modelId="{D818A973-26F1-4B79-AE58-8180B22883FE}" type="presOf" srcId="{D88E01E5-3D73-4752-BF46-B09B4451A249}" destId="{BE3EF568-295D-4B1E-8536-CC24C5B04584}" srcOrd="1" destOrd="0" presId="urn:microsoft.com/office/officeart/2005/8/layout/orgChart1"/>
    <dgm:cxn modelId="{1B6AAB7F-C251-4FF4-80D3-459D329B6811}" srcId="{505B9AD3-5E0E-4D20-9781-024D2345A1FC}" destId="{D88E01E5-3D73-4752-BF46-B09B4451A249}" srcOrd="1" destOrd="0" parTransId="{4B03974D-B78A-47B5-AECF-8892AFDA93B9}" sibTransId="{8D23EA29-3825-44DB-BA6D-8175A6571755}"/>
    <dgm:cxn modelId="{84654080-CDDC-44D3-9096-736A45E2AB32}" type="presOf" srcId="{2BC61143-4328-4A0A-A953-907AF4210F1D}" destId="{2100303B-0D6A-44CE-A770-52F7075183A2}" srcOrd="0" destOrd="0" presId="urn:microsoft.com/office/officeart/2005/8/layout/orgChart1"/>
    <dgm:cxn modelId="{FB7E5082-A611-46AA-870F-7E94B8545CF4}" type="presOf" srcId="{98030ED6-D27E-4BB9-AE3A-E2D79A368C18}" destId="{A767FC74-61B9-4D6B-9D85-6A7A35C4089A}" srcOrd="0" destOrd="0" presId="urn:microsoft.com/office/officeart/2005/8/layout/orgChart1"/>
    <dgm:cxn modelId="{AD83A494-660B-4D6B-AA4F-BBCFFCCAA4A3}" type="presOf" srcId="{D0214004-165F-4D59-8C94-86206D3DEE36}" destId="{562B5F92-0CF3-41F9-AD2A-5A0017582E01}" srcOrd="0" destOrd="0" presId="urn:microsoft.com/office/officeart/2005/8/layout/orgChart1"/>
    <dgm:cxn modelId="{396E05A5-F0BB-42BF-B4A1-C4EBBD6CE0DD}" type="presOf" srcId="{505B9AD3-5E0E-4D20-9781-024D2345A1FC}" destId="{C6843036-32E7-4A04-AF77-37F4B5422DBB}" srcOrd="1" destOrd="0" presId="urn:microsoft.com/office/officeart/2005/8/layout/orgChart1"/>
    <dgm:cxn modelId="{98BA7AA6-DBA0-452D-9333-34B226605243}" type="presOf" srcId="{39372725-24E7-4E4E-A208-4DC567E1D616}" destId="{47887E0F-DA27-408F-AA0E-26553F5A7ACD}" srcOrd="0" destOrd="0" presId="urn:microsoft.com/office/officeart/2005/8/layout/orgChart1"/>
    <dgm:cxn modelId="{409654A8-5507-4F21-AF6B-FFBB488A6D93}" type="presOf" srcId="{505B9AD3-5E0E-4D20-9781-024D2345A1FC}" destId="{74B820E6-D121-4D08-A5F7-21CEE5E55D44}" srcOrd="0" destOrd="0" presId="urn:microsoft.com/office/officeart/2005/8/layout/orgChart1"/>
    <dgm:cxn modelId="{AED64AB1-1473-4F35-9CDC-4FA1930DF44D}" type="presOf" srcId="{D0214004-165F-4D59-8C94-86206D3DEE36}" destId="{6A1C8787-0544-4013-B56E-F779F0BC442E}" srcOrd="1" destOrd="0" presId="urn:microsoft.com/office/officeart/2005/8/layout/orgChart1"/>
    <dgm:cxn modelId="{47FD32CB-9B75-4D61-A42E-98664A05602E}" type="presOf" srcId="{E7DF6498-06ED-4B9D-BE21-4110D550C13B}" destId="{65DD9740-912D-4B95-AEC0-B30B13E67CD7}" srcOrd="0" destOrd="0" presId="urn:microsoft.com/office/officeart/2005/8/layout/orgChart1"/>
    <dgm:cxn modelId="{507934CD-9E7B-46A5-85E4-58E2B25551B9}" type="presOf" srcId="{2B4C2134-6E4B-4256-B211-534074BE7427}" destId="{342E0F5C-BEFD-4D22-B622-65A99605568B}" srcOrd="1" destOrd="0" presId="urn:microsoft.com/office/officeart/2005/8/layout/orgChart1"/>
    <dgm:cxn modelId="{E91174D8-D032-43DA-B9CE-2ED6BCA43600}" type="presOf" srcId="{4B03974D-B78A-47B5-AECF-8892AFDA93B9}" destId="{6660E16A-F44D-4B6C-84CC-81EFABB9596F}" srcOrd="0" destOrd="0" presId="urn:microsoft.com/office/officeart/2005/8/layout/orgChart1"/>
    <dgm:cxn modelId="{5E0C02E1-85B4-4556-8AFD-A3C09B99FF53}" type="presOf" srcId="{2B4C2134-6E4B-4256-B211-534074BE7427}" destId="{0D6302B8-6F13-4B15-86E7-3BC4093E226D}" srcOrd="0" destOrd="0" presId="urn:microsoft.com/office/officeart/2005/8/layout/orgChart1"/>
    <dgm:cxn modelId="{0795CFE4-A8EF-4C17-9789-09D1D05F0382}" type="presOf" srcId="{C13FFB1E-3D51-463C-893A-EDCCACA44193}" destId="{747A071F-D138-4B27-9770-55A724334E76}" srcOrd="0" destOrd="0" presId="urn:microsoft.com/office/officeart/2005/8/layout/orgChart1"/>
    <dgm:cxn modelId="{6E26C7F0-01DD-4A81-9958-49A6C6B60A1B}" srcId="{505B9AD3-5E0E-4D20-9781-024D2345A1FC}" destId="{2B4C2134-6E4B-4256-B211-534074BE7427}" srcOrd="0" destOrd="0" parTransId="{98030ED6-D27E-4BB9-AE3A-E2D79A368C18}" sibTransId="{78B0084C-6FA4-4A1E-8B93-0A7A8DD634E1}"/>
    <dgm:cxn modelId="{3DB72A35-771A-49BE-89E3-5E53F5FA2AD2}" type="presParOf" srcId="{65DD9740-912D-4B95-AEC0-B30B13E67CD7}" destId="{2D95E014-CB95-4870-91C0-F8F396621685}" srcOrd="0" destOrd="0" presId="urn:microsoft.com/office/officeart/2005/8/layout/orgChart1"/>
    <dgm:cxn modelId="{BBEE8180-01BF-4BAA-BBC5-C839E6879FB5}" type="presParOf" srcId="{2D95E014-CB95-4870-91C0-F8F396621685}" destId="{55EA3C4C-00DF-48B4-91F1-F50B9DCC1DA7}" srcOrd="0" destOrd="0" presId="urn:microsoft.com/office/officeart/2005/8/layout/orgChart1"/>
    <dgm:cxn modelId="{A326AFDD-9AED-4524-B9D0-F685A0477C07}" type="presParOf" srcId="{55EA3C4C-00DF-48B4-91F1-F50B9DCC1DA7}" destId="{74B820E6-D121-4D08-A5F7-21CEE5E55D44}" srcOrd="0" destOrd="0" presId="urn:microsoft.com/office/officeart/2005/8/layout/orgChart1"/>
    <dgm:cxn modelId="{4DE1B3AB-3384-4172-B1A0-AFCD12BA121F}" type="presParOf" srcId="{55EA3C4C-00DF-48B4-91F1-F50B9DCC1DA7}" destId="{C6843036-32E7-4A04-AF77-37F4B5422DBB}" srcOrd="1" destOrd="0" presId="urn:microsoft.com/office/officeart/2005/8/layout/orgChart1"/>
    <dgm:cxn modelId="{A918FA93-501F-474A-8FBA-87BD06CD77CD}" type="presParOf" srcId="{2D95E014-CB95-4870-91C0-F8F396621685}" destId="{D5761ABF-55F1-488C-AB3B-04CF3635ED71}" srcOrd="1" destOrd="0" presId="urn:microsoft.com/office/officeart/2005/8/layout/orgChart1"/>
    <dgm:cxn modelId="{2DAC65BB-5A27-45F0-ABC9-CCE03386999B}" type="presParOf" srcId="{D5761ABF-55F1-488C-AB3B-04CF3635ED71}" destId="{A767FC74-61B9-4D6B-9D85-6A7A35C4089A}" srcOrd="0" destOrd="0" presId="urn:microsoft.com/office/officeart/2005/8/layout/orgChart1"/>
    <dgm:cxn modelId="{58039E8C-7A9B-48F5-B104-33434FEFFE6C}" type="presParOf" srcId="{D5761ABF-55F1-488C-AB3B-04CF3635ED71}" destId="{0D462A16-9AEB-4727-9344-A23E820B8DC4}" srcOrd="1" destOrd="0" presId="urn:microsoft.com/office/officeart/2005/8/layout/orgChart1"/>
    <dgm:cxn modelId="{BA008CFE-AC7E-429E-95BC-9D07BF748B15}" type="presParOf" srcId="{0D462A16-9AEB-4727-9344-A23E820B8DC4}" destId="{26A5B075-113D-46F5-9D58-337CBAF88AE5}" srcOrd="0" destOrd="0" presId="urn:microsoft.com/office/officeart/2005/8/layout/orgChart1"/>
    <dgm:cxn modelId="{0C301851-773D-42D6-989D-5E25703DA0E8}" type="presParOf" srcId="{26A5B075-113D-46F5-9D58-337CBAF88AE5}" destId="{0D6302B8-6F13-4B15-86E7-3BC4093E226D}" srcOrd="0" destOrd="0" presId="urn:microsoft.com/office/officeart/2005/8/layout/orgChart1"/>
    <dgm:cxn modelId="{3E3AF8E3-8B4F-4027-A8E8-8C9CBE2451CA}" type="presParOf" srcId="{26A5B075-113D-46F5-9D58-337CBAF88AE5}" destId="{342E0F5C-BEFD-4D22-B622-65A99605568B}" srcOrd="1" destOrd="0" presId="urn:microsoft.com/office/officeart/2005/8/layout/orgChart1"/>
    <dgm:cxn modelId="{2792C4C5-EDC1-411C-9073-66454D3CB876}" type="presParOf" srcId="{0D462A16-9AEB-4727-9344-A23E820B8DC4}" destId="{5F0E223B-E7CE-4EBA-B9FE-457F42BBCD59}" srcOrd="1" destOrd="0" presId="urn:microsoft.com/office/officeart/2005/8/layout/orgChart1"/>
    <dgm:cxn modelId="{20505169-2BB8-47F4-BF9A-66130DAABD4C}" type="presParOf" srcId="{0D462A16-9AEB-4727-9344-A23E820B8DC4}" destId="{F1FD1324-5382-4976-BC00-A0AD4423BB2D}" srcOrd="2" destOrd="0" presId="urn:microsoft.com/office/officeart/2005/8/layout/orgChart1"/>
    <dgm:cxn modelId="{CCFF360F-1C52-4DD2-90B3-EE6BAB8C34B7}" type="presParOf" srcId="{D5761ABF-55F1-488C-AB3B-04CF3635ED71}" destId="{6660E16A-F44D-4B6C-84CC-81EFABB9596F}" srcOrd="2" destOrd="0" presId="urn:microsoft.com/office/officeart/2005/8/layout/orgChart1"/>
    <dgm:cxn modelId="{8949AEC6-B3B8-4E0B-B771-E0887B0ABD31}" type="presParOf" srcId="{D5761ABF-55F1-488C-AB3B-04CF3635ED71}" destId="{0B558F59-A33A-469D-857F-A54FE6384230}" srcOrd="3" destOrd="0" presId="urn:microsoft.com/office/officeart/2005/8/layout/orgChart1"/>
    <dgm:cxn modelId="{4F2BD798-5EBA-489E-B8F3-974F2F4FFC61}" type="presParOf" srcId="{0B558F59-A33A-469D-857F-A54FE6384230}" destId="{DD49AB6D-DA35-4484-A4F3-A592689B2660}" srcOrd="0" destOrd="0" presId="urn:microsoft.com/office/officeart/2005/8/layout/orgChart1"/>
    <dgm:cxn modelId="{BD546E71-2FEC-4FDA-8047-6A6E38806EC3}" type="presParOf" srcId="{DD49AB6D-DA35-4484-A4F3-A592689B2660}" destId="{CD27B3C3-5281-464B-A665-B7EB1FABC2E3}" srcOrd="0" destOrd="0" presId="urn:microsoft.com/office/officeart/2005/8/layout/orgChart1"/>
    <dgm:cxn modelId="{27BC9546-69D8-4AD9-8E1D-DE9D1D8B5617}" type="presParOf" srcId="{DD49AB6D-DA35-4484-A4F3-A592689B2660}" destId="{BE3EF568-295D-4B1E-8536-CC24C5B04584}" srcOrd="1" destOrd="0" presId="urn:microsoft.com/office/officeart/2005/8/layout/orgChart1"/>
    <dgm:cxn modelId="{42EA7E6A-F64E-4D0F-92CA-1F6D57027D9A}" type="presParOf" srcId="{0B558F59-A33A-469D-857F-A54FE6384230}" destId="{2CBEAB3E-886A-4F7B-A989-ECA535DC5824}" srcOrd="1" destOrd="0" presId="urn:microsoft.com/office/officeart/2005/8/layout/orgChart1"/>
    <dgm:cxn modelId="{BA3C63BF-3094-4FE2-BFB1-5B0EC5D3A4FE}" type="presParOf" srcId="{0B558F59-A33A-469D-857F-A54FE6384230}" destId="{F03A0F66-C7F8-4119-A9A9-49FD5B77834B}" srcOrd="2" destOrd="0" presId="urn:microsoft.com/office/officeart/2005/8/layout/orgChart1"/>
    <dgm:cxn modelId="{6A4E2E86-0D9F-4DA4-B60F-4C274F4EC2EE}" type="presParOf" srcId="{D5761ABF-55F1-488C-AB3B-04CF3635ED71}" destId="{747A071F-D138-4B27-9770-55A724334E76}" srcOrd="4" destOrd="0" presId="urn:microsoft.com/office/officeart/2005/8/layout/orgChart1"/>
    <dgm:cxn modelId="{AECE56B0-4D94-436B-BCB1-E8FF0AC5B060}" type="presParOf" srcId="{D5761ABF-55F1-488C-AB3B-04CF3635ED71}" destId="{BB4A7899-5838-46D7-9CAF-2D78D0FAEC51}" srcOrd="5" destOrd="0" presId="urn:microsoft.com/office/officeart/2005/8/layout/orgChart1"/>
    <dgm:cxn modelId="{B5F058A9-3835-41AB-BF5E-6183F70CCE99}" type="presParOf" srcId="{BB4A7899-5838-46D7-9CAF-2D78D0FAEC51}" destId="{8911DA2E-4F64-4AB2-BC18-AF31E84101C6}" srcOrd="0" destOrd="0" presId="urn:microsoft.com/office/officeart/2005/8/layout/orgChart1"/>
    <dgm:cxn modelId="{EA8B6341-58E8-4868-9182-6E82FB7FB46F}" type="presParOf" srcId="{8911DA2E-4F64-4AB2-BC18-AF31E84101C6}" destId="{562B5F92-0CF3-41F9-AD2A-5A0017582E01}" srcOrd="0" destOrd="0" presId="urn:microsoft.com/office/officeart/2005/8/layout/orgChart1"/>
    <dgm:cxn modelId="{2DD58376-F0FA-45E2-AD27-BA7A76FEFAB7}" type="presParOf" srcId="{8911DA2E-4F64-4AB2-BC18-AF31E84101C6}" destId="{6A1C8787-0544-4013-B56E-F779F0BC442E}" srcOrd="1" destOrd="0" presId="urn:microsoft.com/office/officeart/2005/8/layout/orgChart1"/>
    <dgm:cxn modelId="{F91EB2EA-E40D-4015-95C1-CB5FF778882E}" type="presParOf" srcId="{BB4A7899-5838-46D7-9CAF-2D78D0FAEC51}" destId="{B01C6510-7B37-467B-B945-C3E627F09A84}" srcOrd="1" destOrd="0" presId="urn:microsoft.com/office/officeart/2005/8/layout/orgChart1"/>
    <dgm:cxn modelId="{5C15EC33-BAFC-4604-B311-6ED04FB2713A}" type="presParOf" srcId="{BB4A7899-5838-46D7-9CAF-2D78D0FAEC51}" destId="{611AB97B-87A0-4682-B703-B04375227196}" srcOrd="2" destOrd="0" presId="urn:microsoft.com/office/officeart/2005/8/layout/orgChart1"/>
    <dgm:cxn modelId="{638E3A43-1694-4B76-BBEA-CB24814F9984}" type="presParOf" srcId="{D5761ABF-55F1-488C-AB3B-04CF3635ED71}" destId="{47887E0F-DA27-408F-AA0E-26553F5A7ACD}" srcOrd="6" destOrd="0" presId="urn:microsoft.com/office/officeart/2005/8/layout/orgChart1"/>
    <dgm:cxn modelId="{094A82CD-AE5C-401A-9521-F7DE47D7D7F4}" type="presParOf" srcId="{D5761ABF-55F1-488C-AB3B-04CF3635ED71}" destId="{36F2B093-6643-44A7-A022-D82FC372EFCF}" srcOrd="7" destOrd="0" presId="urn:microsoft.com/office/officeart/2005/8/layout/orgChart1"/>
    <dgm:cxn modelId="{EE19C405-B1D2-4972-A398-3A91DA13FAAB}" type="presParOf" srcId="{36F2B093-6643-44A7-A022-D82FC372EFCF}" destId="{4A87F1CA-E69E-4A0A-A308-7892AD91C479}" srcOrd="0" destOrd="0" presId="urn:microsoft.com/office/officeart/2005/8/layout/orgChart1"/>
    <dgm:cxn modelId="{307F2F71-3653-4908-86B3-6365CAFF6D59}" type="presParOf" srcId="{4A87F1CA-E69E-4A0A-A308-7892AD91C479}" destId="{2100303B-0D6A-44CE-A770-52F7075183A2}" srcOrd="0" destOrd="0" presId="urn:microsoft.com/office/officeart/2005/8/layout/orgChart1"/>
    <dgm:cxn modelId="{18D54472-463F-4DE5-AFC8-083932724535}" type="presParOf" srcId="{4A87F1CA-E69E-4A0A-A308-7892AD91C479}" destId="{91BCDE26-49F2-4CA1-A113-2C58443072B2}" srcOrd="1" destOrd="0" presId="urn:microsoft.com/office/officeart/2005/8/layout/orgChart1"/>
    <dgm:cxn modelId="{7B8A2F86-1581-4BB6-83F9-A3C9784595E2}" type="presParOf" srcId="{36F2B093-6643-44A7-A022-D82FC372EFCF}" destId="{7CB3D712-B62E-4D66-8879-C4889B88C034}" srcOrd="1" destOrd="0" presId="urn:microsoft.com/office/officeart/2005/8/layout/orgChart1"/>
    <dgm:cxn modelId="{60431161-B053-4631-BCE2-6896F60A263F}" type="presParOf" srcId="{36F2B093-6643-44A7-A022-D82FC372EFCF}" destId="{CB0E2E98-C85D-4E64-AA2E-989D8F9A06B6}" srcOrd="2" destOrd="0" presId="urn:microsoft.com/office/officeart/2005/8/layout/orgChart1"/>
    <dgm:cxn modelId="{FA93DB4B-D3BD-4FEA-ACBA-6D01FB90B25A}" type="presParOf" srcId="{2D95E014-CB95-4870-91C0-F8F396621685}" destId="{2706148A-BEF0-4ECB-8E91-B728C67BCB2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71F4BF-C163-4B5B-B3E0-7870FBE320C4}"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2EA7A03E-97F1-497B-A5DC-A9C7D4BD5656}">
      <dgm:prSet custT="1"/>
      <dgm:spPr/>
      <dgm:t>
        <a:bodyPr/>
        <a:lstStyle/>
        <a:p>
          <a:r>
            <a:rPr lang="en-US" sz="1100" dirty="0"/>
            <a:t>Meeting to </a:t>
          </a:r>
          <a:r>
            <a:rPr lang="en-US" sz="1100" b="1" dirty="0"/>
            <a:t>introduce SWOT</a:t>
          </a:r>
          <a:r>
            <a:rPr lang="en-US" sz="1100" dirty="0"/>
            <a:t>, process, timeline, and examples</a:t>
          </a:r>
        </a:p>
      </dgm:t>
    </dgm:pt>
    <dgm:pt modelId="{E258C160-AE80-484F-92DA-122C02103B39}" type="parTrans" cxnId="{EE495605-DF1A-4C85-A8DA-0DE5C3EA6B7A}">
      <dgm:prSet/>
      <dgm:spPr/>
      <dgm:t>
        <a:bodyPr/>
        <a:lstStyle/>
        <a:p>
          <a:endParaRPr lang="en-US"/>
        </a:p>
      </dgm:t>
    </dgm:pt>
    <dgm:pt modelId="{2D9B8242-5F23-4354-A397-8FE020EB74E2}" type="sibTrans" cxnId="{EE495605-DF1A-4C85-A8DA-0DE5C3EA6B7A}">
      <dgm:prSet phldrT="1" phldr="0"/>
      <dgm:spPr/>
      <dgm:t>
        <a:bodyPr/>
        <a:lstStyle/>
        <a:p>
          <a:r>
            <a:rPr lang="en-US"/>
            <a:t>1</a:t>
          </a:r>
        </a:p>
      </dgm:t>
    </dgm:pt>
    <dgm:pt modelId="{1F78C257-056A-424F-B921-5883F2E5B126}">
      <dgm:prSet custT="1"/>
      <dgm:spPr/>
      <dgm:t>
        <a:bodyPr/>
        <a:lstStyle/>
        <a:p>
          <a:r>
            <a:rPr lang="en-US" sz="1100" dirty="0"/>
            <a:t>Staff members work independently or in groups to </a:t>
          </a:r>
          <a:r>
            <a:rPr lang="en-US" sz="1100" b="1" dirty="0"/>
            <a:t>develop ideas for SWOT </a:t>
          </a:r>
          <a:r>
            <a:rPr lang="en-US" sz="1100" dirty="0"/>
            <a:t>matrix</a:t>
          </a:r>
        </a:p>
      </dgm:t>
    </dgm:pt>
    <dgm:pt modelId="{E612E308-CA6A-4C87-8D6E-0EA531ED5D58}" type="parTrans" cxnId="{EF470988-0EAC-4127-A625-E566B645F6EB}">
      <dgm:prSet/>
      <dgm:spPr/>
      <dgm:t>
        <a:bodyPr/>
        <a:lstStyle/>
        <a:p>
          <a:endParaRPr lang="en-US"/>
        </a:p>
      </dgm:t>
    </dgm:pt>
    <dgm:pt modelId="{B2454E21-75FB-4967-A227-3162600A0B42}" type="sibTrans" cxnId="{EF470988-0EAC-4127-A625-E566B645F6EB}">
      <dgm:prSet phldrT="2" phldr="0"/>
      <dgm:spPr/>
      <dgm:t>
        <a:bodyPr/>
        <a:lstStyle/>
        <a:p>
          <a:r>
            <a:rPr lang="en-US"/>
            <a:t>2</a:t>
          </a:r>
        </a:p>
      </dgm:t>
    </dgm:pt>
    <dgm:pt modelId="{C3455874-E501-455F-8B79-1940B359CD1D}">
      <dgm:prSet/>
      <dgm:spPr/>
      <dgm:t>
        <a:bodyPr/>
        <a:lstStyle/>
        <a:p>
          <a:r>
            <a:rPr lang="en-US" b="0" dirty="0"/>
            <a:t>Meeting to</a:t>
          </a:r>
          <a:r>
            <a:rPr lang="en-US" b="1" dirty="0"/>
            <a:t> </a:t>
          </a:r>
          <a:r>
            <a:rPr lang="en-US" b="0" dirty="0"/>
            <a:t>d</a:t>
          </a:r>
          <a:r>
            <a:rPr lang="en-US" dirty="0"/>
            <a:t>iscuss &amp; brainstorm </a:t>
          </a:r>
          <a:r>
            <a:rPr lang="en-US" b="1" dirty="0"/>
            <a:t>Strengths and Weaknesses</a:t>
          </a:r>
        </a:p>
      </dgm:t>
    </dgm:pt>
    <dgm:pt modelId="{B9618D46-828E-4848-BD79-416796DDF22C}" type="parTrans" cxnId="{9FC54116-D43D-4961-AB5B-664481E50FA7}">
      <dgm:prSet/>
      <dgm:spPr/>
      <dgm:t>
        <a:bodyPr/>
        <a:lstStyle/>
        <a:p>
          <a:endParaRPr lang="en-US"/>
        </a:p>
      </dgm:t>
    </dgm:pt>
    <dgm:pt modelId="{9AF19CC5-1202-4944-AB8C-6D587012E938}" type="sibTrans" cxnId="{9FC54116-D43D-4961-AB5B-664481E50FA7}">
      <dgm:prSet phldrT="3" phldr="0"/>
      <dgm:spPr/>
      <dgm:t>
        <a:bodyPr/>
        <a:lstStyle/>
        <a:p>
          <a:r>
            <a:rPr lang="en-US"/>
            <a:t>3</a:t>
          </a:r>
        </a:p>
      </dgm:t>
    </dgm:pt>
    <dgm:pt modelId="{4B4856C1-5822-46F2-8A46-E332AED8325C}">
      <dgm:prSet/>
      <dgm:spPr/>
      <dgm:t>
        <a:bodyPr/>
        <a:lstStyle/>
        <a:p>
          <a:r>
            <a:rPr lang="en-US" b="0" dirty="0"/>
            <a:t>Meeting to d</a:t>
          </a:r>
          <a:r>
            <a:rPr lang="en-US" dirty="0"/>
            <a:t>iscuss &amp; brainstorm </a:t>
          </a:r>
          <a:r>
            <a:rPr lang="en-US" b="1" dirty="0"/>
            <a:t>Opportunities and Threats</a:t>
          </a:r>
        </a:p>
      </dgm:t>
    </dgm:pt>
    <dgm:pt modelId="{9FBF61CF-9DE7-43D3-AD2C-AD84542C7925}" type="parTrans" cxnId="{2E091AE1-82C5-49D7-9BFD-DE997B7B93A8}">
      <dgm:prSet/>
      <dgm:spPr/>
      <dgm:t>
        <a:bodyPr/>
        <a:lstStyle/>
        <a:p>
          <a:endParaRPr lang="en-US"/>
        </a:p>
      </dgm:t>
    </dgm:pt>
    <dgm:pt modelId="{ADDA6988-133D-452E-9B34-12517CC3369B}" type="sibTrans" cxnId="{2E091AE1-82C5-49D7-9BFD-DE997B7B93A8}">
      <dgm:prSet phldrT="4" phldr="0"/>
      <dgm:spPr/>
      <dgm:t>
        <a:bodyPr/>
        <a:lstStyle/>
        <a:p>
          <a:r>
            <a:rPr lang="en-US"/>
            <a:t>4</a:t>
          </a:r>
        </a:p>
      </dgm:t>
    </dgm:pt>
    <dgm:pt modelId="{D5C042D7-25E1-4783-8546-E1826695ADC2}">
      <dgm:prSet/>
      <dgm:spPr/>
      <dgm:t>
        <a:bodyPr/>
        <a:lstStyle/>
        <a:p>
          <a:r>
            <a:rPr lang="en-US" dirty="0"/>
            <a:t>Meeting to review inventory; final additions; </a:t>
          </a:r>
          <a:r>
            <a:rPr lang="en-US" b="1" dirty="0"/>
            <a:t>generate strategic ideas</a:t>
          </a:r>
        </a:p>
      </dgm:t>
    </dgm:pt>
    <dgm:pt modelId="{46830047-D273-49AF-BFAF-B1AEBCC6E20A}" type="parTrans" cxnId="{13D88755-775B-4E2B-BD70-FA48DEC36AD9}">
      <dgm:prSet/>
      <dgm:spPr/>
      <dgm:t>
        <a:bodyPr/>
        <a:lstStyle/>
        <a:p>
          <a:endParaRPr lang="en-US"/>
        </a:p>
      </dgm:t>
    </dgm:pt>
    <dgm:pt modelId="{17807E4B-7BD1-4D42-9029-685849C1DF4B}" type="sibTrans" cxnId="{13D88755-775B-4E2B-BD70-FA48DEC36AD9}">
      <dgm:prSet phldrT="5" phldr="0"/>
      <dgm:spPr/>
      <dgm:t>
        <a:bodyPr/>
        <a:lstStyle/>
        <a:p>
          <a:r>
            <a:rPr lang="en-US"/>
            <a:t>5</a:t>
          </a:r>
        </a:p>
      </dgm:t>
    </dgm:pt>
    <dgm:pt modelId="{309068E0-57CB-42C6-91A7-006099829160}">
      <dgm:prSet/>
      <dgm:spPr/>
      <dgm:t>
        <a:bodyPr/>
        <a:lstStyle/>
        <a:p>
          <a:r>
            <a:rPr lang="en-US" b="0" dirty="0"/>
            <a:t>Department managers meet to </a:t>
          </a:r>
          <a:r>
            <a:rPr lang="en-US" b="1" dirty="0"/>
            <a:t>group strategic ideas into themes; </a:t>
          </a:r>
          <a:r>
            <a:rPr lang="en-US" dirty="0"/>
            <a:t>which ideas are/aren’t strategic?</a:t>
          </a:r>
        </a:p>
      </dgm:t>
    </dgm:pt>
    <dgm:pt modelId="{1B51AFCF-8F5D-4AD1-A864-89105210F30B}" type="parTrans" cxnId="{71FBBF47-4FC0-4C0C-98E3-8CA38C724B50}">
      <dgm:prSet/>
      <dgm:spPr/>
      <dgm:t>
        <a:bodyPr/>
        <a:lstStyle/>
        <a:p>
          <a:endParaRPr lang="en-US"/>
        </a:p>
      </dgm:t>
    </dgm:pt>
    <dgm:pt modelId="{3D07F8AB-51E8-45F1-A040-DCBAB857AAC6}" type="sibTrans" cxnId="{71FBBF47-4FC0-4C0C-98E3-8CA38C724B50}">
      <dgm:prSet phldrT="6" phldr="0"/>
      <dgm:spPr/>
      <dgm:t>
        <a:bodyPr/>
        <a:lstStyle/>
        <a:p>
          <a:r>
            <a:rPr lang="en-US"/>
            <a:t>6</a:t>
          </a:r>
        </a:p>
      </dgm:t>
    </dgm:pt>
    <dgm:pt modelId="{2F4D950B-DD61-46C5-B8EC-3F24D4DDB058}">
      <dgm:prSet/>
      <dgm:spPr/>
      <dgm:t>
        <a:bodyPr/>
        <a:lstStyle/>
        <a:p>
          <a:r>
            <a:rPr lang="en-US" b="1" dirty="0"/>
            <a:t>Draft plan </a:t>
          </a:r>
          <a:r>
            <a:rPr lang="en-US" dirty="0"/>
            <a:t>based on outcomes from department managers meeting; share for feedback</a:t>
          </a:r>
        </a:p>
      </dgm:t>
    </dgm:pt>
    <dgm:pt modelId="{1D8D5DC8-8FB2-4A0C-97E4-3700BFBD4995}" type="parTrans" cxnId="{2D27F88F-EA16-418F-8EC1-59CB240002E4}">
      <dgm:prSet/>
      <dgm:spPr/>
      <dgm:t>
        <a:bodyPr/>
        <a:lstStyle/>
        <a:p>
          <a:endParaRPr lang="en-US"/>
        </a:p>
      </dgm:t>
    </dgm:pt>
    <dgm:pt modelId="{F2CADF2B-5734-4C68-88D7-AF14BCE4A544}" type="sibTrans" cxnId="{2D27F88F-EA16-418F-8EC1-59CB240002E4}">
      <dgm:prSet phldrT="7" phldr="0"/>
      <dgm:spPr/>
      <dgm:t>
        <a:bodyPr/>
        <a:lstStyle/>
        <a:p>
          <a:r>
            <a:rPr lang="en-US"/>
            <a:t>7</a:t>
          </a:r>
        </a:p>
      </dgm:t>
    </dgm:pt>
    <dgm:pt modelId="{26DAEAB0-800A-477F-8723-E7A589056315}">
      <dgm:prSet/>
      <dgm:spPr/>
      <dgm:t>
        <a:bodyPr/>
        <a:lstStyle/>
        <a:p>
          <a:r>
            <a:rPr lang="en-US" b="1" dirty="0"/>
            <a:t>Input</a:t>
          </a:r>
          <a:r>
            <a:rPr lang="en-US" dirty="0"/>
            <a:t> from department; </a:t>
          </a:r>
          <a:r>
            <a:rPr lang="en-US" b="1" dirty="0"/>
            <a:t>finalize</a:t>
          </a:r>
          <a:r>
            <a:rPr lang="en-US" dirty="0"/>
            <a:t> plan</a:t>
          </a:r>
        </a:p>
      </dgm:t>
    </dgm:pt>
    <dgm:pt modelId="{0995599C-F282-4E61-92C8-EEF5E17D04BD}" type="parTrans" cxnId="{457FC88D-D93D-485B-8BF4-739C39409C9D}">
      <dgm:prSet/>
      <dgm:spPr/>
      <dgm:t>
        <a:bodyPr/>
        <a:lstStyle/>
        <a:p>
          <a:endParaRPr lang="en-US"/>
        </a:p>
      </dgm:t>
    </dgm:pt>
    <dgm:pt modelId="{E60B2AA8-3676-41D1-A2FD-83B8CB60E54C}" type="sibTrans" cxnId="{457FC88D-D93D-485B-8BF4-739C39409C9D}">
      <dgm:prSet phldrT="8" phldr="0"/>
      <dgm:spPr/>
      <dgm:t>
        <a:bodyPr/>
        <a:lstStyle/>
        <a:p>
          <a:r>
            <a:rPr lang="en-US"/>
            <a:t>8</a:t>
          </a:r>
        </a:p>
      </dgm:t>
    </dgm:pt>
    <dgm:pt modelId="{9946657B-B06A-4E0B-9A65-21AB026332EA}">
      <dgm:prSet/>
      <dgm:spPr/>
      <dgm:t>
        <a:bodyPr/>
        <a:lstStyle/>
        <a:p>
          <a:r>
            <a:rPr lang="en-US" b="1" dirty="0"/>
            <a:t>Share</a:t>
          </a:r>
          <a:r>
            <a:rPr lang="en-US" dirty="0"/>
            <a:t> plan broadly</a:t>
          </a:r>
        </a:p>
      </dgm:t>
    </dgm:pt>
    <dgm:pt modelId="{E8B65411-EC26-4B5A-9297-CD373CD1672E}" type="parTrans" cxnId="{F786B127-4CBD-41B1-ACC2-14BB5B31C8DA}">
      <dgm:prSet/>
      <dgm:spPr/>
      <dgm:t>
        <a:bodyPr/>
        <a:lstStyle/>
        <a:p>
          <a:endParaRPr lang="en-US"/>
        </a:p>
      </dgm:t>
    </dgm:pt>
    <dgm:pt modelId="{DDD16ED8-7D71-46A4-BCDE-A18209A1D8BD}" type="sibTrans" cxnId="{F786B127-4CBD-41B1-ACC2-14BB5B31C8DA}">
      <dgm:prSet phldrT="9" phldr="0"/>
      <dgm:spPr/>
      <dgm:t>
        <a:bodyPr/>
        <a:lstStyle/>
        <a:p>
          <a:r>
            <a:rPr lang="en-US"/>
            <a:t>9</a:t>
          </a:r>
        </a:p>
      </dgm:t>
    </dgm:pt>
    <dgm:pt modelId="{62147856-FCD2-104E-AF84-047F8F3BE764}" type="pres">
      <dgm:prSet presAssocID="{E171F4BF-C163-4B5B-B3E0-7870FBE320C4}" presName="linearFlow" presStyleCnt="0">
        <dgm:presLayoutVars>
          <dgm:dir/>
          <dgm:animLvl val="lvl"/>
          <dgm:resizeHandles val="exact"/>
        </dgm:presLayoutVars>
      </dgm:prSet>
      <dgm:spPr/>
    </dgm:pt>
    <dgm:pt modelId="{085CCC26-8CFD-C243-A525-991F416E7471}" type="pres">
      <dgm:prSet presAssocID="{2EA7A03E-97F1-497B-A5DC-A9C7D4BD5656}" presName="compositeNode" presStyleCnt="0"/>
      <dgm:spPr/>
    </dgm:pt>
    <dgm:pt modelId="{87D2E008-8962-1B47-ABCA-65ECFAA32D6C}" type="pres">
      <dgm:prSet presAssocID="{2EA7A03E-97F1-497B-A5DC-A9C7D4BD5656}" presName="parTx" presStyleLbl="node1" presStyleIdx="0" presStyleCnt="0">
        <dgm:presLayoutVars>
          <dgm:chMax val="0"/>
          <dgm:chPref val="0"/>
          <dgm:bulletEnabled val="1"/>
        </dgm:presLayoutVars>
      </dgm:prSet>
      <dgm:spPr/>
    </dgm:pt>
    <dgm:pt modelId="{9D2AA3FD-8FC0-2D4B-A2F2-ED117A334061}" type="pres">
      <dgm:prSet presAssocID="{2EA7A03E-97F1-497B-A5DC-A9C7D4BD5656}" presName="parSh" presStyleCnt="0"/>
      <dgm:spPr/>
    </dgm:pt>
    <dgm:pt modelId="{EEDB0028-7280-0243-B701-609690136B22}" type="pres">
      <dgm:prSet presAssocID="{2EA7A03E-97F1-497B-A5DC-A9C7D4BD5656}" presName="lineNode" presStyleLbl="alignAccFollowNode1" presStyleIdx="0" presStyleCnt="27"/>
      <dgm:spPr/>
    </dgm:pt>
    <dgm:pt modelId="{1774F71B-74E6-A646-91F5-02D588291C2A}" type="pres">
      <dgm:prSet presAssocID="{2EA7A03E-97F1-497B-A5DC-A9C7D4BD5656}" presName="lineArrowNode" presStyleLbl="alignAccFollowNode1" presStyleIdx="1" presStyleCnt="27"/>
      <dgm:spPr/>
    </dgm:pt>
    <dgm:pt modelId="{96F7B459-5B28-6849-BEEA-62ABCAEAD71B}" type="pres">
      <dgm:prSet presAssocID="{2D9B8242-5F23-4354-A397-8FE020EB74E2}" presName="sibTransNodeCircle" presStyleLbl="alignNode1" presStyleIdx="0" presStyleCnt="9">
        <dgm:presLayoutVars>
          <dgm:chMax val="0"/>
          <dgm:bulletEnabled/>
        </dgm:presLayoutVars>
      </dgm:prSet>
      <dgm:spPr/>
    </dgm:pt>
    <dgm:pt modelId="{69C71F26-9F3E-5E48-8D2B-39DADEE6E6A3}" type="pres">
      <dgm:prSet presAssocID="{2D9B8242-5F23-4354-A397-8FE020EB74E2}" presName="spacerBetweenCircleAndCallout" presStyleCnt="0">
        <dgm:presLayoutVars/>
      </dgm:prSet>
      <dgm:spPr/>
    </dgm:pt>
    <dgm:pt modelId="{AEB32B4C-9F17-4244-A91E-B67165C7C678}" type="pres">
      <dgm:prSet presAssocID="{2EA7A03E-97F1-497B-A5DC-A9C7D4BD5656}" presName="nodeText" presStyleLbl="alignAccFollowNode1" presStyleIdx="2" presStyleCnt="27">
        <dgm:presLayoutVars>
          <dgm:bulletEnabled val="1"/>
        </dgm:presLayoutVars>
      </dgm:prSet>
      <dgm:spPr/>
    </dgm:pt>
    <dgm:pt modelId="{43340BFE-1587-C949-96B2-FB094BF824EB}" type="pres">
      <dgm:prSet presAssocID="{2D9B8242-5F23-4354-A397-8FE020EB74E2}" presName="sibTransComposite" presStyleCnt="0"/>
      <dgm:spPr/>
    </dgm:pt>
    <dgm:pt modelId="{375151C7-9D59-9542-AA13-1077E5ACF3B3}" type="pres">
      <dgm:prSet presAssocID="{1F78C257-056A-424F-B921-5883F2E5B126}" presName="compositeNode" presStyleCnt="0"/>
      <dgm:spPr/>
    </dgm:pt>
    <dgm:pt modelId="{0BEAE0C4-0014-EF41-9887-6FB3EC9091DF}" type="pres">
      <dgm:prSet presAssocID="{1F78C257-056A-424F-B921-5883F2E5B126}" presName="parTx" presStyleLbl="node1" presStyleIdx="0" presStyleCnt="0">
        <dgm:presLayoutVars>
          <dgm:chMax val="0"/>
          <dgm:chPref val="0"/>
          <dgm:bulletEnabled val="1"/>
        </dgm:presLayoutVars>
      </dgm:prSet>
      <dgm:spPr/>
    </dgm:pt>
    <dgm:pt modelId="{B4246FD1-C6FC-7E4A-9592-76AD4336B900}" type="pres">
      <dgm:prSet presAssocID="{1F78C257-056A-424F-B921-5883F2E5B126}" presName="parSh" presStyleCnt="0"/>
      <dgm:spPr/>
    </dgm:pt>
    <dgm:pt modelId="{641DC96C-F0CE-E940-BFC3-BCACA1DE7BB0}" type="pres">
      <dgm:prSet presAssocID="{1F78C257-056A-424F-B921-5883F2E5B126}" presName="lineNode" presStyleLbl="alignAccFollowNode1" presStyleIdx="3" presStyleCnt="27"/>
      <dgm:spPr/>
    </dgm:pt>
    <dgm:pt modelId="{3B502D4F-4F22-8E42-B7B0-023C33187B1C}" type="pres">
      <dgm:prSet presAssocID="{1F78C257-056A-424F-B921-5883F2E5B126}" presName="lineArrowNode" presStyleLbl="alignAccFollowNode1" presStyleIdx="4" presStyleCnt="27"/>
      <dgm:spPr/>
    </dgm:pt>
    <dgm:pt modelId="{E904E685-580C-8D46-B696-D0917DE9F2B2}" type="pres">
      <dgm:prSet presAssocID="{B2454E21-75FB-4967-A227-3162600A0B42}" presName="sibTransNodeCircle" presStyleLbl="alignNode1" presStyleIdx="1" presStyleCnt="9">
        <dgm:presLayoutVars>
          <dgm:chMax val="0"/>
          <dgm:bulletEnabled/>
        </dgm:presLayoutVars>
      </dgm:prSet>
      <dgm:spPr/>
    </dgm:pt>
    <dgm:pt modelId="{378B521B-436C-0F46-8343-39F891A65535}" type="pres">
      <dgm:prSet presAssocID="{B2454E21-75FB-4967-A227-3162600A0B42}" presName="spacerBetweenCircleAndCallout" presStyleCnt="0">
        <dgm:presLayoutVars/>
      </dgm:prSet>
      <dgm:spPr/>
    </dgm:pt>
    <dgm:pt modelId="{F5A8684D-5408-A249-8CE9-C2AAE43FDC5E}" type="pres">
      <dgm:prSet presAssocID="{1F78C257-056A-424F-B921-5883F2E5B126}" presName="nodeText" presStyleLbl="alignAccFollowNode1" presStyleIdx="5" presStyleCnt="27">
        <dgm:presLayoutVars>
          <dgm:bulletEnabled val="1"/>
        </dgm:presLayoutVars>
      </dgm:prSet>
      <dgm:spPr/>
    </dgm:pt>
    <dgm:pt modelId="{DE0F961F-9B4E-594D-8C62-F2263527D252}" type="pres">
      <dgm:prSet presAssocID="{B2454E21-75FB-4967-A227-3162600A0B42}" presName="sibTransComposite" presStyleCnt="0"/>
      <dgm:spPr/>
    </dgm:pt>
    <dgm:pt modelId="{A2016AD1-3403-2B43-B15B-F551A0498D09}" type="pres">
      <dgm:prSet presAssocID="{C3455874-E501-455F-8B79-1940B359CD1D}" presName="compositeNode" presStyleCnt="0"/>
      <dgm:spPr/>
    </dgm:pt>
    <dgm:pt modelId="{38B8F14C-8561-024A-B8B2-1A682C128143}" type="pres">
      <dgm:prSet presAssocID="{C3455874-E501-455F-8B79-1940B359CD1D}" presName="parTx" presStyleLbl="node1" presStyleIdx="0" presStyleCnt="0">
        <dgm:presLayoutVars>
          <dgm:chMax val="0"/>
          <dgm:chPref val="0"/>
          <dgm:bulletEnabled val="1"/>
        </dgm:presLayoutVars>
      </dgm:prSet>
      <dgm:spPr/>
    </dgm:pt>
    <dgm:pt modelId="{29F14D87-20ED-A247-922C-68231AD9BDB2}" type="pres">
      <dgm:prSet presAssocID="{C3455874-E501-455F-8B79-1940B359CD1D}" presName="parSh" presStyleCnt="0"/>
      <dgm:spPr/>
    </dgm:pt>
    <dgm:pt modelId="{5C98A100-F6F7-C84D-A066-9F118C7EE8C5}" type="pres">
      <dgm:prSet presAssocID="{C3455874-E501-455F-8B79-1940B359CD1D}" presName="lineNode" presStyleLbl="alignAccFollowNode1" presStyleIdx="6" presStyleCnt="27"/>
      <dgm:spPr/>
    </dgm:pt>
    <dgm:pt modelId="{B763F702-0B4E-0744-ADB5-123F2A6FB433}" type="pres">
      <dgm:prSet presAssocID="{C3455874-E501-455F-8B79-1940B359CD1D}" presName="lineArrowNode" presStyleLbl="alignAccFollowNode1" presStyleIdx="7" presStyleCnt="27"/>
      <dgm:spPr/>
    </dgm:pt>
    <dgm:pt modelId="{10ED0112-2149-DE41-AC19-3876B2160638}" type="pres">
      <dgm:prSet presAssocID="{9AF19CC5-1202-4944-AB8C-6D587012E938}" presName="sibTransNodeCircle" presStyleLbl="alignNode1" presStyleIdx="2" presStyleCnt="9">
        <dgm:presLayoutVars>
          <dgm:chMax val="0"/>
          <dgm:bulletEnabled/>
        </dgm:presLayoutVars>
      </dgm:prSet>
      <dgm:spPr/>
    </dgm:pt>
    <dgm:pt modelId="{35418445-809E-1C42-BB32-B58670D0CEA7}" type="pres">
      <dgm:prSet presAssocID="{9AF19CC5-1202-4944-AB8C-6D587012E938}" presName="spacerBetweenCircleAndCallout" presStyleCnt="0">
        <dgm:presLayoutVars/>
      </dgm:prSet>
      <dgm:spPr/>
    </dgm:pt>
    <dgm:pt modelId="{DE22788B-997D-6F45-9A42-4107DA300615}" type="pres">
      <dgm:prSet presAssocID="{C3455874-E501-455F-8B79-1940B359CD1D}" presName="nodeText" presStyleLbl="alignAccFollowNode1" presStyleIdx="8" presStyleCnt="27">
        <dgm:presLayoutVars>
          <dgm:bulletEnabled val="1"/>
        </dgm:presLayoutVars>
      </dgm:prSet>
      <dgm:spPr/>
    </dgm:pt>
    <dgm:pt modelId="{D644A50E-03A0-8443-8B74-893CF04BBA12}" type="pres">
      <dgm:prSet presAssocID="{9AF19CC5-1202-4944-AB8C-6D587012E938}" presName="sibTransComposite" presStyleCnt="0"/>
      <dgm:spPr/>
    </dgm:pt>
    <dgm:pt modelId="{BEDC6E6C-DB6B-A649-845A-672CEC335C92}" type="pres">
      <dgm:prSet presAssocID="{4B4856C1-5822-46F2-8A46-E332AED8325C}" presName="compositeNode" presStyleCnt="0"/>
      <dgm:spPr/>
    </dgm:pt>
    <dgm:pt modelId="{D2C9D20D-997B-B944-8F52-983033C0DE9B}" type="pres">
      <dgm:prSet presAssocID="{4B4856C1-5822-46F2-8A46-E332AED8325C}" presName="parTx" presStyleLbl="node1" presStyleIdx="0" presStyleCnt="0">
        <dgm:presLayoutVars>
          <dgm:chMax val="0"/>
          <dgm:chPref val="0"/>
          <dgm:bulletEnabled val="1"/>
        </dgm:presLayoutVars>
      </dgm:prSet>
      <dgm:spPr/>
    </dgm:pt>
    <dgm:pt modelId="{DE86C80D-4283-DC4B-BC40-0E223BFA6E7E}" type="pres">
      <dgm:prSet presAssocID="{4B4856C1-5822-46F2-8A46-E332AED8325C}" presName="parSh" presStyleCnt="0"/>
      <dgm:spPr/>
    </dgm:pt>
    <dgm:pt modelId="{BA3B4631-E1B7-BB45-868C-ED17983329F0}" type="pres">
      <dgm:prSet presAssocID="{4B4856C1-5822-46F2-8A46-E332AED8325C}" presName="lineNode" presStyleLbl="alignAccFollowNode1" presStyleIdx="9" presStyleCnt="27"/>
      <dgm:spPr/>
    </dgm:pt>
    <dgm:pt modelId="{C1785C9D-DBB8-F641-91BF-6D407D4589F2}" type="pres">
      <dgm:prSet presAssocID="{4B4856C1-5822-46F2-8A46-E332AED8325C}" presName="lineArrowNode" presStyleLbl="alignAccFollowNode1" presStyleIdx="10" presStyleCnt="27"/>
      <dgm:spPr/>
    </dgm:pt>
    <dgm:pt modelId="{23AE5AED-BEEC-CF49-8F4B-7818CFCF47CC}" type="pres">
      <dgm:prSet presAssocID="{ADDA6988-133D-452E-9B34-12517CC3369B}" presName="sibTransNodeCircle" presStyleLbl="alignNode1" presStyleIdx="3" presStyleCnt="9">
        <dgm:presLayoutVars>
          <dgm:chMax val="0"/>
          <dgm:bulletEnabled/>
        </dgm:presLayoutVars>
      </dgm:prSet>
      <dgm:spPr/>
    </dgm:pt>
    <dgm:pt modelId="{DA16CD67-C07F-F041-940C-0B918B058000}" type="pres">
      <dgm:prSet presAssocID="{ADDA6988-133D-452E-9B34-12517CC3369B}" presName="spacerBetweenCircleAndCallout" presStyleCnt="0">
        <dgm:presLayoutVars/>
      </dgm:prSet>
      <dgm:spPr/>
    </dgm:pt>
    <dgm:pt modelId="{C2B69A18-04EF-8845-99F0-0C0C17635A68}" type="pres">
      <dgm:prSet presAssocID="{4B4856C1-5822-46F2-8A46-E332AED8325C}" presName="nodeText" presStyleLbl="alignAccFollowNode1" presStyleIdx="11" presStyleCnt="27">
        <dgm:presLayoutVars>
          <dgm:bulletEnabled val="1"/>
        </dgm:presLayoutVars>
      </dgm:prSet>
      <dgm:spPr/>
    </dgm:pt>
    <dgm:pt modelId="{36026561-9814-E146-BD86-629E5D9CE494}" type="pres">
      <dgm:prSet presAssocID="{ADDA6988-133D-452E-9B34-12517CC3369B}" presName="sibTransComposite" presStyleCnt="0"/>
      <dgm:spPr/>
    </dgm:pt>
    <dgm:pt modelId="{0E6B51A2-229A-3E44-AFE3-49ADCA9CD7C4}" type="pres">
      <dgm:prSet presAssocID="{D5C042D7-25E1-4783-8546-E1826695ADC2}" presName="compositeNode" presStyleCnt="0"/>
      <dgm:spPr/>
    </dgm:pt>
    <dgm:pt modelId="{B9FFF2B3-469E-BB4C-B3EB-3FA8FE50F7FB}" type="pres">
      <dgm:prSet presAssocID="{D5C042D7-25E1-4783-8546-E1826695ADC2}" presName="parTx" presStyleLbl="node1" presStyleIdx="0" presStyleCnt="0">
        <dgm:presLayoutVars>
          <dgm:chMax val="0"/>
          <dgm:chPref val="0"/>
          <dgm:bulletEnabled val="1"/>
        </dgm:presLayoutVars>
      </dgm:prSet>
      <dgm:spPr/>
    </dgm:pt>
    <dgm:pt modelId="{2FD3FE64-86EB-484C-AE54-8110A1F45404}" type="pres">
      <dgm:prSet presAssocID="{D5C042D7-25E1-4783-8546-E1826695ADC2}" presName="parSh" presStyleCnt="0"/>
      <dgm:spPr/>
    </dgm:pt>
    <dgm:pt modelId="{BB175D14-F5AC-324B-B4B6-8A7AE29EBB8C}" type="pres">
      <dgm:prSet presAssocID="{D5C042D7-25E1-4783-8546-E1826695ADC2}" presName="lineNode" presStyleLbl="alignAccFollowNode1" presStyleIdx="12" presStyleCnt="27"/>
      <dgm:spPr/>
    </dgm:pt>
    <dgm:pt modelId="{72CC0013-7BEB-954E-8436-1383620E3CA0}" type="pres">
      <dgm:prSet presAssocID="{D5C042D7-25E1-4783-8546-E1826695ADC2}" presName="lineArrowNode" presStyleLbl="alignAccFollowNode1" presStyleIdx="13" presStyleCnt="27"/>
      <dgm:spPr/>
    </dgm:pt>
    <dgm:pt modelId="{F13A30C9-F0BE-0D42-81E6-4C3F42F8B56B}" type="pres">
      <dgm:prSet presAssocID="{17807E4B-7BD1-4D42-9029-685849C1DF4B}" presName="sibTransNodeCircle" presStyleLbl="alignNode1" presStyleIdx="4" presStyleCnt="9">
        <dgm:presLayoutVars>
          <dgm:chMax val="0"/>
          <dgm:bulletEnabled/>
        </dgm:presLayoutVars>
      </dgm:prSet>
      <dgm:spPr/>
    </dgm:pt>
    <dgm:pt modelId="{EE816713-9B44-B849-A462-2DE375458E48}" type="pres">
      <dgm:prSet presAssocID="{17807E4B-7BD1-4D42-9029-685849C1DF4B}" presName="spacerBetweenCircleAndCallout" presStyleCnt="0">
        <dgm:presLayoutVars/>
      </dgm:prSet>
      <dgm:spPr/>
    </dgm:pt>
    <dgm:pt modelId="{A05FC0F8-EDFB-624A-8451-707B02ABBE37}" type="pres">
      <dgm:prSet presAssocID="{D5C042D7-25E1-4783-8546-E1826695ADC2}" presName="nodeText" presStyleLbl="alignAccFollowNode1" presStyleIdx="14" presStyleCnt="27">
        <dgm:presLayoutVars>
          <dgm:bulletEnabled val="1"/>
        </dgm:presLayoutVars>
      </dgm:prSet>
      <dgm:spPr/>
    </dgm:pt>
    <dgm:pt modelId="{2F508D1E-2C45-E047-B2B6-D83E5A55DD83}" type="pres">
      <dgm:prSet presAssocID="{17807E4B-7BD1-4D42-9029-685849C1DF4B}" presName="sibTransComposite" presStyleCnt="0"/>
      <dgm:spPr/>
    </dgm:pt>
    <dgm:pt modelId="{88FFE858-B2A4-FE4C-A88C-95B6858DE083}" type="pres">
      <dgm:prSet presAssocID="{309068E0-57CB-42C6-91A7-006099829160}" presName="compositeNode" presStyleCnt="0"/>
      <dgm:spPr/>
    </dgm:pt>
    <dgm:pt modelId="{CB8228B4-FF8B-1941-992F-FFEDC4EF16D9}" type="pres">
      <dgm:prSet presAssocID="{309068E0-57CB-42C6-91A7-006099829160}" presName="parTx" presStyleLbl="node1" presStyleIdx="0" presStyleCnt="0">
        <dgm:presLayoutVars>
          <dgm:chMax val="0"/>
          <dgm:chPref val="0"/>
          <dgm:bulletEnabled val="1"/>
        </dgm:presLayoutVars>
      </dgm:prSet>
      <dgm:spPr/>
    </dgm:pt>
    <dgm:pt modelId="{678DE438-2DF2-864B-8E68-32333A52F110}" type="pres">
      <dgm:prSet presAssocID="{309068E0-57CB-42C6-91A7-006099829160}" presName="parSh" presStyleCnt="0"/>
      <dgm:spPr/>
    </dgm:pt>
    <dgm:pt modelId="{27F68724-428C-8849-9F5F-9DADFB45A021}" type="pres">
      <dgm:prSet presAssocID="{309068E0-57CB-42C6-91A7-006099829160}" presName="lineNode" presStyleLbl="alignAccFollowNode1" presStyleIdx="15" presStyleCnt="27"/>
      <dgm:spPr/>
    </dgm:pt>
    <dgm:pt modelId="{AFE9C2A7-4CF9-054F-83E5-7263D501F442}" type="pres">
      <dgm:prSet presAssocID="{309068E0-57CB-42C6-91A7-006099829160}" presName="lineArrowNode" presStyleLbl="alignAccFollowNode1" presStyleIdx="16" presStyleCnt="27"/>
      <dgm:spPr/>
    </dgm:pt>
    <dgm:pt modelId="{8AF9E287-803D-B143-AE7B-B0FDACD8E509}" type="pres">
      <dgm:prSet presAssocID="{3D07F8AB-51E8-45F1-A040-DCBAB857AAC6}" presName="sibTransNodeCircle" presStyleLbl="alignNode1" presStyleIdx="5" presStyleCnt="9">
        <dgm:presLayoutVars>
          <dgm:chMax val="0"/>
          <dgm:bulletEnabled/>
        </dgm:presLayoutVars>
      </dgm:prSet>
      <dgm:spPr/>
    </dgm:pt>
    <dgm:pt modelId="{B00B8CB4-E25A-7E4F-AEA9-4B2095D7FAE9}" type="pres">
      <dgm:prSet presAssocID="{3D07F8AB-51E8-45F1-A040-DCBAB857AAC6}" presName="spacerBetweenCircleAndCallout" presStyleCnt="0">
        <dgm:presLayoutVars/>
      </dgm:prSet>
      <dgm:spPr/>
    </dgm:pt>
    <dgm:pt modelId="{BB4BF7D9-8288-2A43-9529-6C97345E9BCD}" type="pres">
      <dgm:prSet presAssocID="{309068E0-57CB-42C6-91A7-006099829160}" presName="nodeText" presStyleLbl="alignAccFollowNode1" presStyleIdx="17" presStyleCnt="27">
        <dgm:presLayoutVars>
          <dgm:bulletEnabled val="1"/>
        </dgm:presLayoutVars>
      </dgm:prSet>
      <dgm:spPr/>
    </dgm:pt>
    <dgm:pt modelId="{B8AFBBC2-5F5F-E34D-B23C-420924D46DEB}" type="pres">
      <dgm:prSet presAssocID="{3D07F8AB-51E8-45F1-A040-DCBAB857AAC6}" presName="sibTransComposite" presStyleCnt="0"/>
      <dgm:spPr/>
    </dgm:pt>
    <dgm:pt modelId="{29620D6D-FAFF-4C45-B6AD-DB7C27EB054C}" type="pres">
      <dgm:prSet presAssocID="{2F4D950B-DD61-46C5-B8EC-3F24D4DDB058}" presName="compositeNode" presStyleCnt="0"/>
      <dgm:spPr/>
    </dgm:pt>
    <dgm:pt modelId="{36B523B2-15B1-7040-9867-FAAA5C59A21A}" type="pres">
      <dgm:prSet presAssocID="{2F4D950B-DD61-46C5-B8EC-3F24D4DDB058}" presName="parTx" presStyleLbl="node1" presStyleIdx="0" presStyleCnt="0">
        <dgm:presLayoutVars>
          <dgm:chMax val="0"/>
          <dgm:chPref val="0"/>
          <dgm:bulletEnabled val="1"/>
        </dgm:presLayoutVars>
      </dgm:prSet>
      <dgm:spPr/>
    </dgm:pt>
    <dgm:pt modelId="{F12C0020-5BC3-3845-9896-C409D35D61AE}" type="pres">
      <dgm:prSet presAssocID="{2F4D950B-DD61-46C5-B8EC-3F24D4DDB058}" presName="parSh" presStyleCnt="0"/>
      <dgm:spPr/>
    </dgm:pt>
    <dgm:pt modelId="{FA91464D-9BEF-144E-8FEF-E59063B0C7F6}" type="pres">
      <dgm:prSet presAssocID="{2F4D950B-DD61-46C5-B8EC-3F24D4DDB058}" presName="lineNode" presStyleLbl="alignAccFollowNode1" presStyleIdx="18" presStyleCnt="27"/>
      <dgm:spPr/>
    </dgm:pt>
    <dgm:pt modelId="{21794470-ED5D-404C-B463-5946BC95F269}" type="pres">
      <dgm:prSet presAssocID="{2F4D950B-DD61-46C5-B8EC-3F24D4DDB058}" presName="lineArrowNode" presStyleLbl="alignAccFollowNode1" presStyleIdx="19" presStyleCnt="27"/>
      <dgm:spPr/>
    </dgm:pt>
    <dgm:pt modelId="{1975F712-2338-DD40-9172-F97C408FE5D4}" type="pres">
      <dgm:prSet presAssocID="{F2CADF2B-5734-4C68-88D7-AF14BCE4A544}" presName="sibTransNodeCircle" presStyleLbl="alignNode1" presStyleIdx="6" presStyleCnt="9">
        <dgm:presLayoutVars>
          <dgm:chMax val="0"/>
          <dgm:bulletEnabled/>
        </dgm:presLayoutVars>
      </dgm:prSet>
      <dgm:spPr/>
    </dgm:pt>
    <dgm:pt modelId="{EE00B4A3-7170-C84D-9123-3F94B0F931D9}" type="pres">
      <dgm:prSet presAssocID="{F2CADF2B-5734-4C68-88D7-AF14BCE4A544}" presName="spacerBetweenCircleAndCallout" presStyleCnt="0">
        <dgm:presLayoutVars/>
      </dgm:prSet>
      <dgm:spPr/>
    </dgm:pt>
    <dgm:pt modelId="{37D60960-4081-2E4D-8C8C-22E7414D9831}" type="pres">
      <dgm:prSet presAssocID="{2F4D950B-DD61-46C5-B8EC-3F24D4DDB058}" presName="nodeText" presStyleLbl="alignAccFollowNode1" presStyleIdx="20" presStyleCnt="27">
        <dgm:presLayoutVars>
          <dgm:bulletEnabled val="1"/>
        </dgm:presLayoutVars>
      </dgm:prSet>
      <dgm:spPr/>
    </dgm:pt>
    <dgm:pt modelId="{7EB46E39-C32B-D847-A20F-D229AFB92164}" type="pres">
      <dgm:prSet presAssocID="{F2CADF2B-5734-4C68-88D7-AF14BCE4A544}" presName="sibTransComposite" presStyleCnt="0"/>
      <dgm:spPr/>
    </dgm:pt>
    <dgm:pt modelId="{3F1F1598-CE12-FD4B-BC88-88EA7B228D0F}" type="pres">
      <dgm:prSet presAssocID="{26DAEAB0-800A-477F-8723-E7A589056315}" presName="compositeNode" presStyleCnt="0"/>
      <dgm:spPr/>
    </dgm:pt>
    <dgm:pt modelId="{B77DF1A6-0AEB-BB4E-B7DB-52ED958DA234}" type="pres">
      <dgm:prSet presAssocID="{26DAEAB0-800A-477F-8723-E7A589056315}" presName="parTx" presStyleLbl="node1" presStyleIdx="0" presStyleCnt="0">
        <dgm:presLayoutVars>
          <dgm:chMax val="0"/>
          <dgm:chPref val="0"/>
          <dgm:bulletEnabled val="1"/>
        </dgm:presLayoutVars>
      </dgm:prSet>
      <dgm:spPr/>
    </dgm:pt>
    <dgm:pt modelId="{E32325A5-3AED-2343-B344-932890B532E4}" type="pres">
      <dgm:prSet presAssocID="{26DAEAB0-800A-477F-8723-E7A589056315}" presName="parSh" presStyleCnt="0"/>
      <dgm:spPr/>
    </dgm:pt>
    <dgm:pt modelId="{DFC7059F-642A-E447-A3A6-EA13160A6719}" type="pres">
      <dgm:prSet presAssocID="{26DAEAB0-800A-477F-8723-E7A589056315}" presName="lineNode" presStyleLbl="alignAccFollowNode1" presStyleIdx="21" presStyleCnt="27"/>
      <dgm:spPr/>
    </dgm:pt>
    <dgm:pt modelId="{2CF23B54-AF0B-2A42-BAC5-747AAA2CE7AD}" type="pres">
      <dgm:prSet presAssocID="{26DAEAB0-800A-477F-8723-E7A589056315}" presName="lineArrowNode" presStyleLbl="alignAccFollowNode1" presStyleIdx="22" presStyleCnt="27"/>
      <dgm:spPr/>
    </dgm:pt>
    <dgm:pt modelId="{8DAF8EFB-CEC0-4841-9C7E-42D448A90C21}" type="pres">
      <dgm:prSet presAssocID="{E60B2AA8-3676-41D1-A2FD-83B8CB60E54C}" presName="sibTransNodeCircle" presStyleLbl="alignNode1" presStyleIdx="7" presStyleCnt="9">
        <dgm:presLayoutVars>
          <dgm:chMax val="0"/>
          <dgm:bulletEnabled/>
        </dgm:presLayoutVars>
      </dgm:prSet>
      <dgm:spPr/>
    </dgm:pt>
    <dgm:pt modelId="{84DE4E92-CE89-3B43-8293-E8DF718F7698}" type="pres">
      <dgm:prSet presAssocID="{E60B2AA8-3676-41D1-A2FD-83B8CB60E54C}" presName="spacerBetweenCircleAndCallout" presStyleCnt="0">
        <dgm:presLayoutVars/>
      </dgm:prSet>
      <dgm:spPr/>
    </dgm:pt>
    <dgm:pt modelId="{3A8D83CA-6E1F-FD48-856A-2114D0A5D3F8}" type="pres">
      <dgm:prSet presAssocID="{26DAEAB0-800A-477F-8723-E7A589056315}" presName="nodeText" presStyleLbl="alignAccFollowNode1" presStyleIdx="23" presStyleCnt="27">
        <dgm:presLayoutVars>
          <dgm:bulletEnabled val="1"/>
        </dgm:presLayoutVars>
      </dgm:prSet>
      <dgm:spPr/>
    </dgm:pt>
    <dgm:pt modelId="{A44D79ED-03FF-2B4B-8703-17FC6C1EBFA1}" type="pres">
      <dgm:prSet presAssocID="{E60B2AA8-3676-41D1-A2FD-83B8CB60E54C}" presName="sibTransComposite" presStyleCnt="0"/>
      <dgm:spPr/>
    </dgm:pt>
    <dgm:pt modelId="{C1C99472-29D8-6F40-B0FE-A39F3BF3417A}" type="pres">
      <dgm:prSet presAssocID="{9946657B-B06A-4E0B-9A65-21AB026332EA}" presName="compositeNode" presStyleCnt="0"/>
      <dgm:spPr/>
    </dgm:pt>
    <dgm:pt modelId="{40836D6F-3546-A547-BECA-31B17769A2D9}" type="pres">
      <dgm:prSet presAssocID="{9946657B-B06A-4E0B-9A65-21AB026332EA}" presName="parTx" presStyleLbl="node1" presStyleIdx="0" presStyleCnt="0">
        <dgm:presLayoutVars>
          <dgm:chMax val="0"/>
          <dgm:chPref val="0"/>
          <dgm:bulletEnabled val="1"/>
        </dgm:presLayoutVars>
      </dgm:prSet>
      <dgm:spPr/>
    </dgm:pt>
    <dgm:pt modelId="{02068EE7-E143-3D49-8B4E-C065D4A8F867}" type="pres">
      <dgm:prSet presAssocID="{9946657B-B06A-4E0B-9A65-21AB026332EA}" presName="parSh" presStyleCnt="0"/>
      <dgm:spPr/>
    </dgm:pt>
    <dgm:pt modelId="{C69D34C7-84CC-BF4F-A0F7-0EDC93489DD6}" type="pres">
      <dgm:prSet presAssocID="{9946657B-B06A-4E0B-9A65-21AB026332EA}" presName="lineNode" presStyleLbl="alignAccFollowNode1" presStyleIdx="24" presStyleCnt="27"/>
      <dgm:spPr/>
    </dgm:pt>
    <dgm:pt modelId="{0EDF303B-CC58-0E44-95CA-875EBF672843}" type="pres">
      <dgm:prSet presAssocID="{9946657B-B06A-4E0B-9A65-21AB026332EA}" presName="lineArrowNode" presStyleLbl="alignAccFollowNode1" presStyleIdx="25" presStyleCnt="27"/>
      <dgm:spPr/>
    </dgm:pt>
    <dgm:pt modelId="{69AD4DE6-3D49-C34B-BAA8-F9E5ED6AF2FC}" type="pres">
      <dgm:prSet presAssocID="{DDD16ED8-7D71-46A4-BCDE-A18209A1D8BD}" presName="sibTransNodeCircle" presStyleLbl="alignNode1" presStyleIdx="8" presStyleCnt="9">
        <dgm:presLayoutVars>
          <dgm:chMax val="0"/>
          <dgm:bulletEnabled/>
        </dgm:presLayoutVars>
      </dgm:prSet>
      <dgm:spPr/>
    </dgm:pt>
    <dgm:pt modelId="{723EDFB5-6AD2-8349-AE28-B9847E8AAC41}" type="pres">
      <dgm:prSet presAssocID="{DDD16ED8-7D71-46A4-BCDE-A18209A1D8BD}" presName="spacerBetweenCircleAndCallout" presStyleCnt="0">
        <dgm:presLayoutVars/>
      </dgm:prSet>
      <dgm:spPr/>
    </dgm:pt>
    <dgm:pt modelId="{526DE119-0A8D-A543-B0A3-9242E0D4A65D}" type="pres">
      <dgm:prSet presAssocID="{9946657B-B06A-4E0B-9A65-21AB026332EA}" presName="nodeText" presStyleLbl="alignAccFollowNode1" presStyleIdx="26" presStyleCnt="27">
        <dgm:presLayoutVars>
          <dgm:bulletEnabled val="1"/>
        </dgm:presLayoutVars>
      </dgm:prSet>
      <dgm:spPr/>
    </dgm:pt>
  </dgm:ptLst>
  <dgm:cxnLst>
    <dgm:cxn modelId="{EE495605-DF1A-4C85-A8DA-0DE5C3EA6B7A}" srcId="{E171F4BF-C163-4B5B-B3E0-7870FBE320C4}" destId="{2EA7A03E-97F1-497B-A5DC-A9C7D4BD5656}" srcOrd="0" destOrd="0" parTransId="{E258C160-AE80-484F-92DA-122C02103B39}" sibTransId="{2D9B8242-5F23-4354-A397-8FE020EB74E2}"/>
    <dgm:cxn modelId="{E1AFE906-9EA3-1F40-81E9-41A31F7BBE5C}" type="presOf" srcId="{2D9B8242-5F23-4354-A397-8FE020EB74E2}" destId="{96F7B459-5B28-6849-BEEA-62ABCAEAD71B}" srcOrd="0" destOrd="0" presId="urn:microsoft.com/office/officeart/2016/7/layout/LinearArrowProcessNumbered"/>
    <dgm:cxn modelId="{A59F150A-EE1E-6749-B5A1-EB9A223D234C}" type="presOf" srcId="{1F78C257-056A-424F-B921-5883F2E5B126}" destId="{F5A8684D-5408-A249-8CE9-C2AAE43FDC5E}" srcOrd="0" destOrd="0" presId="urn:microsoft.com/office/officeart/2016/7/layout/LinearArrowProcessNumbered"/>
    <dgm:cxn modelId="{C238A70A-6C67-ED44-B93D-F5D3FDDAB882}" type="presOf" srcId="{E171F4BF-C163-4B5B-B3E0-7870FBE320C4}" destId="{62147856-FCD2-104E-AF84-047F8F3BE764}" srcOrd="0" destOrd="0" presId="urn:microsoft.com/office/officeart/2016/7/layout/LinearArrowProcessNumbered"/>
    <dgm:cxn modelId="{CFF2EC0C-C979-0B43-B3CD-F07728F61AA1}" type="presOf" srcId="{F2CADF2B-5734-4C68-88D7-AF14BCE4A544}" destId="{1975F712-2338-DD40-9172-F97C408FE5D4}" srcOrd="0" destOrd="0" presId="urn:microsoft.com/office/officeart/2016/7/layout/LinearArrowProcessNumbered"/>
    <dgm:cxn modelId="{9FC54116-D43D-4961-AB5B-664481E50FA7}" srcId="{E171F4BF-C163-4B5B-B3E0-7870FBE320C4}" destId="{C3455874-E501-455F-8B79-1940B359CD1D}" srcOrd="2" destOrd="0" parTransId="{B9618D46-828E-4848-BD79-416796DDF22C}" sibTransId="{9AF19CC5-1202-4944-AB8C-6D587012E938}"/>
    <dgm:cxn modelId="{5CE67F20-2036-3046-81B2-358155F4A544}" type="presOf" srcId="{26DAEAB0-800A-477F-8723-E7A589056315}" destId="{3A8D83CA-6E1F-FD48-856A-2114D0A5D3F8}" srcOrd="0" destOrd="0" presId="urn:microsoft.com/office/officeart/2016/7/layout/LinearArrowProcessNumbered"/>
    <dgm:cxn modelId="{F786B127-4CBD-41B1-ACC2-14BB5B31C8DA}" srcId="{E171F4BF-C163-4B5B-B3E0-7870FBE320C4}" destId="{9946657B-B06A-4E0B-9A65-21AB026332EA}" srcOrd="8" destOrd="0" parTransId="{E8B65411-EC26-4B5A-9297-CD373CD1672E}" sibTransId="{DDD16ED8-7D71-46A4-BCDE-A18209A1D8BD}"/>
    <dgm:cxn modelId="{0658712D-75AD-6A46-8323-0D9958F17474}" type="presOf" srcId="{4B4856C1-5822-46F2-8A46-E332AED8325C}" destId="{C2B69A18-04EF-8845-99F0-0C0C17635A68}" srcOrd="0" destOrd="0" presId="urn:microsoft.com/office/officeart/2016/7/layout/LinearArrowProcessNumbered"/>
    <dgm:cxn modelId="{912A6934-87C7-4849-8284-57B31533D577}" type="presOf" srcId="{309068E0-57CB-42C6-91A7-006099829160}" destId="{BB4BF7D9-8288-2A43-9529-6C97345E9BCD}" srcOrd="0" destOrd="0" presId="urn:microsoft.com/office/officeart/2016/7/layout/LinearArrowProcessNumbered"/>
    <dgm:cxn modelId="{027C855F-A359-2A42-A29A-E81B1DA8E7B9}" type="presOf" srcId="{E60B2AA8-3676-41D1-A2FD-83B8CB60E54C}" destId="{8DAF8EFB-CEC0-4841-9C7E-42D448A90C21}" srcOrd="0" destOrd="0" presId="urn:microsoft.com/office/officeart/2016/7/layout/LinearArrowProcessNumbered"/>
    <dgm:cxn modelId="{71FBBF47-4FC0-4C0C-98E3-8CA38C724B50}" srcId="{E171F4BF-C163-4B5B-B3E0-7870FBE320C4}" destId="{309068E0-57CB-42C6-91A7-006099829160}" srcOrd="5" destOrd="0" parTransId="{1B51AFCF-8F5D-4AD1-A864-89105210F30B}" sibTransId="{3D07F8AB-51E8-45F1-A040-DCBAB857AAC6}"/>
    <dgm:cxn modelId="{64804148-1B7D-F44E-8729-724E086A860D}" type="presOf" srcId="{D5C042D7-25E1-4783-8546-E1826695ADC2}" destId="{A05FC0F8-EDFB-624A-8451-707B02ABBE37}" srcOrd="0" destOrd="0" presId="urn:microsoft.com/office/officeart/2016/7/layout/LinearArrowProcessNumbered"/>
    <dgm:cxn modelId="{4DB7DD68-7064-F34F-861D-B9634EF268A4}" type="presOf" srcId="{ADDA6988-133D-452E-9B34-12517CC3369B}" destId="{23AE5AED-BEEC-CF49-8F4B-7818CFCF47CC}" srcOrd="0" destOrd="0" presId="urn:microsoft.com/office/officeart/2016/7/layout/LinearArrowProcessNumbered"/>
    <dgm:cxn modelId="{13D88755-775B-4E2B-BD70-FA48DEC36AD9}" srcId="{E171F4BF-C163-4B5B-B3E0-7870FBE320C4}" destId="{D5C042D7-25E1-4783-8546-E1826695ADC2}" srcOrd="4" destOrd="0" parTransId="{46830047-D273-49AF-BFAF-B1AEBCC6E20A}" sibTransId="{17807E4B-7BD1-4D42-9029-685849C1DF4B}"/>
    <dgm:cxn modelId="{EF470988-0EAC-4127-A625-E566B645F6EB}" srcId="{E171F4BF-C163-4B5B-B3E0-7870FBE320C4}" destId="{1F78C257-056A-424F-B921-5883F2E5B126}" srcOrd="1" destOrd="0" parTransId="{E612E308-CA6A-4C87-8D6E-0EA531ED5D58}" sibTransId="{B2454E21-75FB-4967-A227-3162600A0B42}"/>
    <dgm:cxn modelId="{457FC88D-D93D-485B-8BF4-739C39409C9D}" srcId="{E171F4BF-C163-4B5B-B3E0-7870FBE320C4}" destId="{26DAEAB0-800A-477F-8723-E7A589056315}" srcOrd="7" destOrd="0" parTransId="{0995599C-F282-4E61-92C8-EEF5E17D04BD}" sibTransId="{E60B2AA8-3676-41D1-A2FD-83B8CB60E54C}"/>
    <dgm:cxn modelId="{6959CB8E-C61E-6A4A-A18E-D1A30E5179E8}" type="presOf" srcId="{17807E4B-7BD1-4D42-9029-685849C1DF4B}" destId="{F13A30C9-F0BE-0D42-81E6-4C3F42F8B56B}" srcOrd="0" destOrd="0" presId="urn:microsoft.com/office/officeart/2016/7/layout/LinearArrowProcessNumbered"/>
    <dgm:cxn modelId="{2D27F88F-EA16-418F-8EC1-59CB240002E4}" srcId="{E171F4BF-C163-4B5B-B3E0-7870FBE320C4}" destId="{2F4D950B-DD61-46C5-B8EC-3F24D4DDB058}" srcOrd="6" destOrd="0" parTransId="{1D8D5DC8-8FB2-4A0C-97E4-3700BFBD4995}" sibTransId="{F2CADF2B-5734-4C68-88D7-AF14BCE4A544}"/>
    <dgm:cxn modelId="{68B36796-F27B-6847-8C37-C73DBEEE367E}" type="presOf" srcId="{9AF19CC5-1202-4944-AB8C-6D587012E938}" destId="{10ED0112-2149-DE41-AC19-3876B2160638}" srcOrd="0" destOrd="0" presId="urn:microsoft.com/office/officeart/2016/7/layout/LinearArrowProcessNumbered"/>
    <dgm:cxn modelId="{CC4FD197-B2CC-2049-9A03-F1C305A064E2}" type="presOf" srcId="{9946657B-B06A-4E0B-9A65-21AB026332EA}" destId="{526DE119-0A8D-A543-B0A3-9242E0D4A65D}" srcOrd="0" destOrd="0" presId="urn:microsoft.com/office/officeart/2016/7/layout/LinearArrowProcessNumbered"/>
    <dgm:cxn modelId="{639D269C-604D-7445-9AFF-D7D7E49ACA36}" type="presOf" srcId="{3D07F8AB-51E8-45F1-A040-DCBAB857AAC6}" destId="{8AF9E287-803D-B143-AE7B-B0FDACD8E509}" srcOrd="0" destOrd="0" presId="urn:microsoft.com/office/officeart/2016/7/layout/LinearArrowProcessNumbered"/>
    <dgm:cxn modelId="{01DD4CB0-7D64-C849-AF15-D297338CB083}" type="presOf" srcId="{C3455874-E501-455F-8B79-1940B359CD1D}" destId="{DE22788B-997D-6F45-9A42-4107DA300615}" srcOrd="0" destOrd="0" presId="urn:microsoft.com/office/officeart/2016/7/layout/LinearArrowProcessNumbered"/>
    <dgm:cxn modelId="{7E9092BE-9C7C-C44E-8682-B22AE8716FD1}" type="presOf" srcId="{B2454E21-75FB-4967-A227-3162600A0B42}" destId="{E904E685-580C-8D46-B696-D0917DE9F2B2}" srcOrd="0" destOrd="0" presId="urn:microsoft.com/office/officeart/2016/7/layout/LinearArrowProcessNumbered"/>
    <dgm:cxn modelId="{97CA9DDC-FE51-4E42-85AF-408125BEEEF4}" type="presOf" srcId="{DDD16ED8-7D71-46A4-BCDE-A18209A1D8BD}" destId="{69AD4DE6-3D49-C34B-BAA8-F9E5ED6AF2FC}" srcOrd="0" destOrd="0" presId="urn:microsoft.com/office/officeart/2016/7/layout/LinearArrowProcessNumbered"/>
    <dgm:cxn modelId="{2E091AE1-82C5-49D7-9BFD-DE997B7B93A8}" srcId="{E171F4BF-C163-4B5B-B3E0-7870FBE320C4}" destId="{4B4856C1-5822-46F2-8A46-E332AED8325C}" srcOrd="3" destOrd="0" parTransId="{9FBF61CF-9DE7-43D3-AD2C-AD84542C7925}" sibTransId="{ADDA6988-133D-452E-9B34-12517CC3369B}"/>
    <dgm:cxn modelId="{EAF9F3E3-DDE1-B44E-BE0B-83F316B99D4F}" type="presOf" srcId="{2EA7A03E-97F1-497B-A5DC-A9C7D4BD5656}" destId="{AEB32B4C-9F17-4244-A91E-B67165C7C678}" srcOrd="0" destOrd="0" presId="urn:microsoft.com/office/officeart/2016/7/layout/LinearArrowProcessNumbered"/>
    <dgm:cxn modelId="{2E257FF8-B1B0-DD42-B64C-493D46958017}" type="presOf" srcId="{2F4D950B-DD61-46C5-B8EC-3F24D4DDB058}" destId="{37D60960-4081-2E4D-8C8C-22E7414D9831}" srcOrd="0" destOrd="0" presId="urn:microsoft.com/office/officeart/2016/7/layout/LinearArrowProcessNumbered"/>
    <dgm:cxn modelId="{A21ABC86-AE60-174A-AB12-FC30043DE5C7}" type="presParOf" srcId="{62147856-FCD2-104E-AF84-047F8F3BE764}" destId="{085CCC26-8CFD-C243-A525-991F416E7471}" srcOrd="0" destOrd="0" presId="urn:microsoft.com/office/officeart/2016/7/layout/LinearArrowProcessNumbered"/>
    <dgm:cxn modelId="{DEFCDA09-E5CC-D342-8573-4194E5ED9D21}" type="presParOf" srcId="{085CCC26-8CFD-C243-A525-991F416E7471}" destId="{87D2E008-8962-1B47-ABCA-65ECFAA32D6C}" srcOrd="0" destOrd="0" presId="urn:microsoft.com/office/officeart/2016/7/layout/LinearArrowProcessNumbered"/>
    <dgm:cxn modelId="{80221031-237E-B54E-8AA8-D32C8DC6D829}" type="presParOf" srcId="{085CCC26-8CFD-C243-A525-991F416E7471}" destId="{9D2AA3FD-8FC0-2D4B-A2F2-ED117A334061}" srcOrd="1" destOrd="0" presId="urn:microsoft.com/office/officeart/2016/7/layout/LinearArrowProcessNumbered"/>
    <dgm:cxn modelId="{FCD23826-58F4-9043-9637-592304DA3682}" type="presParOf" srcId="{9D2AA3FD-8FC0-2D4B-A2F2-ED117A334061}" destId="{EEDB0028-7280-0243-B701-609690136B22}" srcOrd="0" destOrd="0" presId="urn:microsoft.com/office/officeart/2016/7/layout/LinearArrowProcessNumbered"/>
    <dgm:cxn modelId="{35AC5674-E3A9-C14D-AD91-CEDE58D32F57}" type="presParOf" srcId="{9D2AA3FD-8FC0-2D4B-A2F2-ED117A334061}" destId="{1774F71B-74E6-A646-91F5-02D588291C2A}" srcOrd="1" destOrd="0" presId="urn:microsoft.com/office/officeart/2016/7/layout/LinearArrowProcessNumbered"/>
    <dgm:cxn modelId="{BF1F53B3-A0CF-3843-A4DD-4A20E659562B}" type="presParOf" srcId="{9D2AA3FD-8FC0-2D4B-A2F2-ED117A334061}" destId="{96F7B459-5B28-6849-BEEA-62ABCAEAD71B}" srcOrd="2" destOrd="0" presId="urn:microsoft.com/office/officeart/2016/7/layout/LinearArrowProcessNumbered"/>
    <dgm:cxn modelId="{7A6E136A-EF37-624F-890E-4947839F92DE}" type="presParOf" srcId="{9D2AA3FD-8FC0-2D4B-A2F2-ED117A334061}" destId="{69C71F26-9F3E-5E48-8D2B-39DADEE6E6A3}" srcOrd="3" destOrd="0" presId="urn:microsoft.com/office/officeart/2016/7/layout/LinearArrowProcessNumbered"/>
    <dgm:cxn modelId="{D9A11AF1-5AD2-054B-A905-9FC4E371C770}" type="presParOf" srcId="{085CCC26-8CFD-C243-A525-991F416E7471}" destId="{AEB32B4C-9F17-4244-A91E-B67165C7C678}" srcOrd="2" destOrd="0" presId="urn:microsoft.com/office/officeart/2016/7/layout/LinearArrowProcessNumbered"/>
    <dgm:cxn modelId="{BC895BCF-D5C4-E64C-8393-DC2A765A47EB}" type="presParOf" srcId="{62147856-FCD2-104E-AF84-047F8F3BE764}" destId="{43340BFE-1587-C949-96B2-FB094BF824EB}" srcOrd="1" destOrd="0" presId="urn:microsoft.com/office/officeart/2016/7/layout/LinearArrowProcessNumbered"/>
    <dgm:cxn modelId="{B0CF2DDC-F13F-8741-BB25-CF14E82568DF}" type="presParOf" srcId="{62147856-FCD2-104E-AF84-047F8F3BE764}" destId="{375151C7-9D59-9542-AA13-1077E5ACF3B3}" srcOrd="2" destOrd="0" presId="urn:microsoft.com/office/officeart/2016/7/layout/LinearArrowProcessNumbered"/>
    <dgm:cxn modelId="{03A0FA30-F2AC-E44D-8A04-3DD042A18777}" type="presParOf" srcId="{375151C7-9D59-9542-AA13-1077E5ACF3B3}" destId="{0BEAE0C4-0014-EF41-9887-6FB3EC9091DF}" srcOrd="0" destOrd="0" presId="urn:microsoft.com/office/officeart/2016/7/layout/LinearArrowProcessNumbered"/>
    <dgm:cxn modelId="{44C4CF34-C6F9-864B-A032-74CC92CC05B8}" type="presParOf" srcId="{375151C7-9D59-9542-AA13-1077E5ACF3B3}" destId="{B4246FD1-C6FC-7E4A-9592-76AD4336B900}" srcOrd="1" destOrd="0" presId="urn:microsoft.com/office/officeart/2016/7/layout/LinearArrowProcessNumbered"/>
    <dgm:cxn modelId="{95A148F8-5E73-D04B-8430-D31100E23B1E}" type="presParOf" srcId="{B4246FD1-C6FC-7E4A-9592-76AD4336B900}" destId="{641DC96C-F0CE-E940-BFC3-BCACA1DE7BB0}" srcOrd="0" destOrd="0" presId="urn:microsoft.com/office/officeart/2016/7/layout/LinearArrowProcessNumbered"/>
    <dgm:cxn modelId="{50FEC7E6-D6CA-2F44-9EDA-CD8D19DB8AFC}" type="presParOf" srcId="{B4246FD1-C6FC-7E4A-9592-76AD4336B900}" destId="{3B502D4F-4F22-8E42-B7B0-023C33187B1C}" srcOrd="1" destOrd="0" presId="urn:microsoft.com/office/officeart/2016/7/layout/LinearArrowProcessNumbered"/>
    <dgm:cxn modelId="{19E94DFD-EDC6-424B-8B11-81BC0CE7B5A4}" type="presParOf" srcId="{B4246FD1-C6FC-7E4A-9592-76AD4336B900}" destId="{E904E685-580C-8D46-B696-D0917DE9F2B2}" srcOrd="2" destOrd="0" presId="urn:microsoft.com/office/officeart/2016/7/layout/LinearArrowProcessNumbered"/>
    <dgm:cxn modelId="{204D047F-6BB8-AA41-B766-FC696496D39E}" type="presParOf" srcId="{B4246FD1-C6FC-7E4A-9592-76AD4336B900}" destId="{378B521B-436C-0F46-8343-39F891A65535}" srcOrd="3" destOrd="0" presId="urn:microsoft.com/office/officeart/2016/7/layout/LinearArrowProcessNumbered"/>
    <dgm:cxn modelId="{2A5D52C9-8795-5044-93DF-272EF40A68D2}" type="presParOf" srcId="{375151C7-9D59-9542-AA13-1077E5ACF3B3}" destId="{F5A8684D-5408-A249-8CE9-C2AAE43FDC5E}" srcOrd="2" destOrd="0" presId="urn:microsoft.com/office/officeart/2016/7/layout/LinearArrowProcessNumbered"/>
    <dgm:cxn modelId="{FF94A9E2-4E42-8345-B6BC-F1FC63BEFE86}" type="presParOf" srcId="{62147856-FCD2-104E-AF84-047F8F3BE764}" destId="{DE0F961F-9B4E-594D-8C62-F2263527D252}" srcOrd="3" destOrd="0" presId="urn:microsoft.com/office/officeart/2016/7/layout/LinearArrowProcessNumbered"/>
    <dgm:cxn modelId="{3AAC0F7C-7D8F-7640-9FFF-86567C9C426A}" type="presParOf" srcId="{62147856-FCD2-104E-AF84-047F8F3BE764}" destId="{A2016AD1-3403-2B43-B15B-F551A0498D09}" srcOrd="4" destOrd="0" presId="urn:microsoft.com/office/officeart/2016/7/layout/LinearArrowProcessNumbered"/>
    <dgm:cxn modelId="{BA948E40-283C-7B43-8A53-71985B175947}" type="presParOf" srcId="{A2016AD1-3403-2B43-B15B-F551A0498D09}" destId="{38B8F14C-8561-024A-B8B2-1A682C128143}" srcOrd="0" destOrd="0" presId="urn:microsoft.com/office/officeart/2016/7/layout/LinearArrowProcessNumbered"/>
    <dgm:cxn modelId="{4F8CF4F1-AC16-6647-BEE3-B1AACF0520D8}" type="presParOf" srcId="{A2016AD1-3403-2B43-B15B-F551A0498D09}" destId="{29F14D87-20ED-A247-922C-68231AD9BDB2}" srcOrd="1" destOrd="0" presId="urn:microsoft.com/office/officeart/2016/7/layout/LinearArrowProcessNumbered"/>
    <dgm:cxn modelId="{4F080236-6C23-9E42-9373-8AAA3B3BD01D}" type="presParOf" srcId="{29F14D87-20ED-A247-922C-68231AD9BDB2}" destId="{5C98A100-F6F7-C84D-A066-9F118C7EE8C5}" srcOrd="0" destOrd="0" presId="urn:microsoft.com/office/officeart/2016/7/layout/LinearArrowProcessNumbered"/>
    <dgm:cxn modelId="{68905B5A-F39D-0A4B-9870-2A813746B0D6}" type="presParOf" srcId="{29F14D87-20ED-A247-922C-68231AD9BDB2}" destId="{B763F702-0B4E-0744-ADB5-123F2A6FB433}" srcOrd="1" destOrd="0" presId="urn:microsoft.com/office/officeart/2016/7/layout/LinearArrowProcessNumbered"/>
    <dgm:cxn modelId="{C9B152D0-FCA9-F04C-B5B2-DF82C519A7F3}" type="presParOf" srcId="{29F14D87-20ED-A247-922C-68231AD9BDB2}" destId="{10ED0112-2149-DE41-AC19-3876B2160638}" srcOrd="2" destOrd="0" presId="urn:microsoft.com/office/officeart/2016/7/layout/LinearArrowProcessNumbered"/>
    <dgm:cxn modelId="{E9BA4A7A-63A1-A240-A498-AA2F7E49B61A}" type="presParOf" srcId="{29F14D87-20ED-A247-922C-68231AD9BDB2}" destId="{35418445-809E-1C42-BB32-B58670D0CEA7}" srcOrd="3" destOrd="0" presId="urn:microsoft.com/office/officeart/2016/7/layout/LinearArrowProcessNumbered"/>
    <dgm:cxn modelId="{7218BC10-5595-CF4B-BAC7-8D275E52A0BF}" type="presParOf" srcId="{A2016AD1-3403-2B43-B15B-F551A0498D09}" destId="{DE22788B-997D-6F45-9A42-4107DA300615}" srcOrd="2" destOrd="0" presId="urn:microsoft.com/office/officeart/2016/7/layout/LinearArrowProcessNumbered"/>
    <dgm:cxn modelId="{059BB959-E73D-B746-9639-29F7AA49EB39}" type="presParOf" srcId="{62147856-FCD2-104E-AF84-047F8F3BE764}" destId="{D644A50E-03A0-8443-8B74-893CF04BBA12}" srcOrd="5" destOrd="0" presId="urn:microsoft.com/office/officeart/2016/7/layout/LinearArrowProcessNumbered"/>
    <dgm:cxn modelId="{DF778A43-7CC7-3A4C-9E6D-B4C55BA3D753}" type="presParOf" srcId="{62147856-FCD2-104E-AF84-047F8F3BE764}" destId="{BEDC6E6C-DB6B-A649-845A-672CEC335C92}" srcOrd="6" destOrd="0" presId="urn:microsoft.com/office/officeart/2016/7/layout/LinearArrowProcessNumbered"/>
    <dgm:cxn modelId="{6EFC5166-189D-6D4E-9A34-059CD67FC179}" type="presParOf" srcId="{BEDC6E6C-DB6B-A649-845A-672CEC335C92}" destId="{D2C9D20D-997B-B944-8F52-983033C0DE9B}" srcOrd="0" destOrd="0" presId="urn:microsoft.com/office/officeart/2016/7/layout/LinearArrowProcessNumbered"/>
    <dgm:cxn modelId="{6F50E07F-F6D1-2547-8E9E-6CD7F38E70DB}" type="presParOf" srcId="{BEDC6E6C-DB6B-A649-845A-672CEC335C92}" destId="{DE86C80D-4283-DC4B-BC40-0E223BFA6E7E}" srcOrd="1" destOrd="0" presId="urn:microsoft.com/office/officeart/2016/7/layout/LinearArrowProcessNumbered"/>
    <dgm:cxn modelId="{C1BA0B62-A444-AD41-B7F3-8F415A3BFABE}" type="presParOf" srcId="{DE86C80D-4283-DC4B-BC40-0E223BFA6E7E}" destId="{BA3B4631-E1B7-BB45-868C-ED17983329F0}" srcOrd="0" destOrd="0" presId="urn:microsoft.com/office/officeart/2016/7/layout/LinearArrowProcessNumbered"/>
    <dgm:cxn modelId="{B7FDC78A-70F3-1F44-AED5-1B3ED55A7DC5}" type="presParOf" srcId="{DE86C80D-4283-DC4B-BC40-0E223BFA6E7E}" destId="{C1785C9D-DBB8-F641-91BF-6D407D4589F2}" srcOrd="1" destOrd="0" presId="urn:microsoft.com/office/officeart/2016/7/layout/LinearArrowProcessNumbered"/>
    <dgm:cxn modelId="{1DC54032-B4A5-994C-8AFB-A7118D970D5E}" type="presParOf" srcId="{DE86C80D-4283-DC4B-BC40-0E223BFA6E7E}" destId="{23AE5AED-BEEC-CF49-8F4B-7818CFCF47CC}" srcOrd="2" destOrd="0" presId="urn:microsoft.com/office/officeart/2016/7/layout/LinearArrowProcessNumbered"/>
    <dgm:cxn modelId="{81ECC572-04C1-EA47-B394-016FB38EE797}" type="presParOf" srcId="{DE86C80D-4283-DC4B-BC40-0E223BFA6E7E}" destId="{DA16CD67-C07F-F041-940C-0B918B058000}" srcOrd="3" destOrd="0" presId="urn:microsoft.com/office/officeart/2016/7/layout/LinearArrowProcessNumbered"/>
    <dgm:cxn modelId="{079BAE50-07B9-6E4C-AB5F-D529FC41292B}" type="presParOf" srcId="{BEDC6E6C-DB6B-A649-845A-672CEC335C92}" destId="{C2B69A18-04EF-8845-99F0-0C0C17635A68}" srcOrd="2" destOrd="0" presId="urn:microsoft.com/office/officeart/2016/7/layout/LinearArrowProcessNumbered"/>
    <dgm:cxn modelId="{FB3DE724-7769-B04C-9C59-63CA69357503}" type="presParOf" srcId="{62147856-FCD2-104E-AF84-047F8F3BE764}" destId="{36026561-9814-E146-BD86-629E5D9CE494}" srcOrd="7" destOrd="0" presId="urn:microsoft.com/office/officeart/2016/7/layout/LinearArrowProcessNumbered"/>
    <dgm:cxn modelId="{4C9A8AD1-1ABA-A141-987A-5A9E8FC29391}" type="presParOf" srcId="{62147856-FCD2-104E-AF84-047F8F3BE764}" destId="{0E6B51A2-229A-3E44-AFE3-49ADCA9CD7C4}" srcOrd="8" destOrd="0" presId="urn:microsoft.com/office/officeart/2016/7/layout/LinearArrowProcessNumbered"/>
    <dgm:cxn modelId="{450AADB5-8502-B648-A8D9-E0A568E10C89}" type="presParOf" srcId="{0E6B51A2-229A-3E44-AFE3-49ADCA9CD7C4}" destId="{B9FFF2B3-469E-BB4C-B3EB-3FA8FE50F7FB}" srcOrd="0" destOrd="0" presId="urn:microsoft.com/office/officeart/2016/7/layout/LinearArrowProcessNumbered"/>
    <dgm:cxn modelId="{67F677C6-94F0-B64F-96AD-BBAD262E74F4}" type="presParOf" srcId="{0E6B51A2-229A-3E44-AFE3-49ADCA9CD7C4}" destId="{2FD3FE64-86EB-484C-AE54-8110A1F45404}" srcOrd="1" destOrd="0" presId="urn:microsoft.com/office/officeart/2016/7/layout/LinearArrowProcessNumbered"/>
    <dgm:cxn modelId="{B790EA3C-CDBA-B64B-B1A8-FF0D21242A6C}" type="presParOf" srcId="{2FD3FE64-86EB-484C-AE54-8110A1F45404}" destId="{BB175D14-F5AC-324B-B4B6-8A7AE29EBB8C}" srcOrd="0" destOrd="0" presId="urn:microsoft.com/office/officeart/2016/7/layout/LinearArrowProcessNumbered"/>
    <dgm:cxn modelId="{F49CCAEE-2610-C34F-A714-A33EF14051CC}" type="presParOf" srcId="{2FD3FE64-86EB-484C-AE54-8110A1F45404}" destId="{72CC0013-7BEB-954E-8436-1383620E3CA0}" srcOrd="1" destOrd="0" presId="urn:microsoft.com/office/officeart/2016/7/layout/LinearArrowProcessNumbered"/>
    <dgm:cxn modelId="{E64F0E0D-DB1A-2442-8560-7CF63F858322}" type="presParOf" srcId="{2FD3FE64-86EB-484C-AE54-8110A1F45404}" destId="{F13A30C9-F0BE-0D42-81E6-4C3F42F8B56B}" srcOrd="2" destOrd="0" presId="urn:microsoft.com/office/officeart/2016/7/layout/LinearArrowProcessNumbered"/>
    <dgm:cxn modelId="{BBCBAB22-54BB-C740-83F1-1D2FC64B655F}" type="presParOf" srcId="{2FD3FE64-86EB-484C-AE54-8110A1F45404}" destId="{EE816713-9B44-B849-A462-2DE375458E48}" srcOrd="3" destOrd="0" presId="urn:microsoft.com/office/officeart/2016/7/layout/LinearArrowProcessNumbered"/>
    <dgm:cxn modelId="{37E92F44-7617-D74F-83DD-C001657E9F71}" type="presParOf" srcId="{0E6B51A2-229A-3E44-AFE3-49ADCA9CD7C4}" destId="{A05FC0F8-EDFB-624A-8451-707B02ABBE37}" srcOrd="2" destOrd="0" presId="urn:microsoft.com/office/officeart/2016/7/layout/LinearArrowProcessNumbered"/>
    <dgm:cxn modelId="{B11A6ADC-8E94-F44C-B822-DE28DFDC5FD3}" type="presParOf" srcId="{62147856-FCD2-104E-AF84-047F8F3BE764}" destId="{2F508D1E-2C45-E047-B2B6-D83E5A55DD83}" srcOrd="9" destOrd="0" presId="urn:microsoft.com/office/officeart/2016/7/layout/LinearArrowProcessNumbered"/>
    <dgm:cxn modelId="{E8B9BC15-25F9-3C42-85BE-E7CD87695FDF}" type="presParOf" srcId="{62147856-FCD2-104E-AF84-047F8F3BE764}" destId="{88FFE858-B2A4-FE4C-A88C-95B6858DE083}" srcOrd="10" destOrd="0" presId="urn:microsoft.com/office/officeart/2016/7/layout/LinearArrowProcessNumbered"/>
    <dgm:cxn modelId="{6D5B37A7-A2F9-544F-A13D-5D5C2237C4D2}" type="presParOf" srcId="{88FFE858-B2A4-FE4C-A88C-95B6858DE083}" destId="{CB8228B4-FF8B-1941-992F-FFEDC4EF16D9}" srcOrd="0" destOrd="0" presId="urn:microsoft.com/office/officeart/2016/7/layout/LinearArrowProcessNumbered"/>
    <dgm:cxn modelId="{E40E53AE-10D9-294A-99B9-5019B875CC7D}" type="presParOf" srcId="{88FFE858-B2A4-FE4C-A88C-95B6858DE083}" destId="{678DE438-2DF2-864B-8E68-32333A52F110}" srcOrd="1" destOrd="0" presId="urn:microsoft.com/office/officeart/2016/7/layout/LinearArrowProcessNumbered"/>
    <dgm:cxn modelId="{413FECE3-0A5E-AE41-A058-DD35586F7EF1}" type="presParOf" srcId="{678DE438-2DF2-864B-8E68-32333A52F110}" destId="{27F68724-428C-8849-9F5F-9DADFB45A021}" srcOrd="0" destOrd="0" presId="urn:microsoft.com/office/officeart/2016/7/layout/LinearArrowProcessNumbered"/>
    <dgm:cxn modelId="{EBE1E9A0-3F1B-B844-803D-F5DFE656F796}" type="presParOf" srcId="{678DE438-2DF2-864B-8E68-32333A52F110}" destId="{AFE9C2A7-4CF9-054F-83E5-7263D501F442}" srcOrd="1" destOrd="0" presId="urn:microsoft.com/office/officeart/2016/7/layout/LinearArrowProcessNumbered"/>
    <dgm:cxn modelId="{F1681D33-D897-E644-82A7-FA1B5EE31DF1}" type="presParOf" srcId="{678DE438-2DF2-864B-8E68-32333A52F110}" destId="{8AF9E287-803D-B143-AE7B-B0FDACD8E509}" srcOrd="2" destOrd="0" presId="urn:microsoft.com/office/officeart/2016/7/layout/LinearArrowProcessNumbered"/>
    <dgm:cxn modelId="{5BCD77BF-353D-8443-AF5C-FB590DB04CAD}" type="presParOf" srcId="{678DE438-2DF2-864B-8E68-32333A52F110}" destId="{B00B8CB4-E25A-7E4F-AEA9-4B2095D7FAE9}" srcOrd="3" destOrd="0" presId="urn:microsoft.com/office/officeart/2016/7/layout/LinearArrowProcessNumbered"/>
    <dgm:cxn modelId="{0E5523AD-6471-7345-AC1A-B286EC011198}" type="presParOf" srcId="{88FFE858-B2A4-FE4C-A88C-95B6858DE083}" destId="{BB4BF7D9-8288-2A43-9529-6C97345E9BCD}" srcOrd="2" destOrd="0" presId="urn:microsoft.com/office/officeart/2016/7/layout/LinearArrowProcessNumbered"/>
    <dgm:cxn modelId="{B0C05B64-B850-804A-AD23-DA095EE2BF94}" type="presParOf" srcId="{62147856-FCD2-104E-AF84-047F8F3BE764}" destId="{B8AFBBC2-5F5F-E34D-B23C-420924D46DEB}" srcOrd="11" destOrd="0" presId="urn:microsoft.com/office/officeart/2016/7/layout/LinearArrowProcessNumbered"/>
    <dgm:cxn modelId="{7B3E00A5-A16E-C449-BDD9-91F536E6AC55}" type="presParOf" srcId="{62147856-FCD2-104E-AF84-047F8F3BE764}" destId="{29620D6D-FAFF-4C45-B6AD-DB7C27EB054C}" srcOrd="12" destOrd="0" presId="urn:microsoft.com/office/officeart/2016/7/layout/LinearArrowProcessNumbered"/>
    <dgm:cxn modelId="{E9DEA305-FFF7-CA41-9E7A-64F7315C3E34}" type="presParOf" srcId="{29620D6D-FAFF-4C45-B6AD-DB7C27EB054C}" destId="{36B523B2-15B1-7040-9867-FAAA5C59A21A}" srcOrd="0" destOrd="0" presId="urn:microsoft.com/office/officeart/2016/7/layout/LinearArrowProcessNumbered"/>
    <dgm:cxn modelId="{EF6AB850-C030-EA46-871C-415B3F60BBF8}" type="presParOf" srcId="{29620D6D-FAFF-4C45-B6AD-DB7C27EB054C}" destId="{F12C0020-5BC3-3845-9896-C409D35D61AE}" srcOrd="1" destOrd="0" presId="urn:microsoft.com/office/officeart/2016/7/layout/LinearArrowProcessNumbered"/>
    <dgm:cxn modelId="{3D7ACC63-0E4E-8142-A5C0-382A5D32348A}" type="presParOf" srcId="{F12C0020-5BC3-3845-9896-C409D35D61AE}" destId="{FA91464D-9BEF-144E-8FEF-E59063B0C7F6}" srcOrd="0" destOrd="0" presId="urn:microsoft.com/office/officeart/2016/7/layout/LinearArrowProcessNumbered"/>
    <dgm:cxn modelId="{95D94D9D-1925-4040-AF44-3E0B73F21D59}" type="presParOf" srcId="{F12C0020-5BC3-3845-9896-C409D35D61AE}" destId="{21794470-ED5D-404C-B463-5946BC95F269}" srcOrd="1" destOrd="0" presId="urn:microsoft.com/office/officeart/2016/7/layout/LinearArrowProcessNumbered"/>
    <dgm:cxn modelId="{3A57FAF1-5C44-7840-97E5-9BB83A630F59}" type="presParOf" srcId="{F12C0020-5BC3-3845-9896-C409D35D61AE}" destId="{1975F712-2338-DD40-9172-F97C408FE5D4}" srcOrd="2" destOrd="0" presId="urn:microsoft.com/office/officeart/2016/7/layout/LinearArrowProcessNumbered"/>
    <dgm:cxn modelId="{6FFFDBE8-2851-FB48-9625-F6AD318431B9}" type="presParOf" srcId="{F12C0020-5BC3-3845-9896-C409D35D61AE}" destId="{EE00B4A3-7170-C84D-9123-3F94B0F931D9}" srcOrd="3" destOrd="0" presId="urn:microsoft.com/office/officeart/2016/7/layout/LinearArrowProcessNumbered"/>
    <dgm:cxn modelId="{313395AB-C7C5-F542-9005-6641B4A151EB}" type="presParOf" srcId="{29620D6D-FAFF-4C45-B6AD-DB7C27EB054C}" destId="{37D60960-4081-2E4D-8C8C-22E7414D9831}" srcOrd="2" destOrd="0" presId="urn:microsoft.com/office/officeart/2016/7/layout/LinearArrowProcessNumbered"/>
    <dgm:cxn modelId="{71C27B58-704A-BE4D-9276-DBF6D160A1F2}" type="presParOf" srcId="{62147856-FCD2-104E-AF84-047F8F3BE764}" destId="{7EB46E39-C32B-D847-A20F-D229AFB92164}" srcOrd="13" destOrd="0" presId="urn:microsoft.com/office/officeart/2016/7/layout/LinearArrowProcessNumbered"/>
    <dgm:cxn modelId="{C614ED38-7A6F-B749-9363-886F30D879B9}" type="presParOf" srcId="{62147856-FCD2-104E-AF84-047F8F3BE764}" destId="{3F1F1598-CE12-FD4B-BC88-88EA7B228D0F}" srcOrd="14" destOrd="0" presId="urn:microsoft.com/office/officeart/2016/7/layout/LinearArrowProcessNumbered"/>
    <dgm:cxn modelId="{C9100819-2123-D044-BDBD-B33ED6F9A46A}" type="presParOf" srcId="{3F1F1598-CE12-FD4B-BC88-88EA7B228D0F}" destId="{B77DF1A6-0AEB-BB4E-B7DB-52ED958DA234}" srcOrd="0" destOrd="0" presId="urn:microsoft.com/office/officeart/2016/7/layout/LinearArrowProcessNumbered"/>
    <dgm:cxn modelId="{39F57EBC-0EAC-654F-BD27-C2F9BBD008B4}" type="presParOf" srcId="{3F1F1598-CE12-FD4B-BC88-88EA7B228D0F}" destId="{E32325A5-3AED-2343-B344-932890B532E4}" srcOrd="1" destOrd="0" presId="urn:microsoft.com/office/officeart/2016/7/layout/LinearArrowProcessNumbered"/>
    <dgm:cxn modelId="{26E502EB-A936-3648-83FB-E9929D4C41B4}" type="presParOf" srcId="{E32325A5-3AED-2343-B344-932890B532E4}" destId="{DFC7059F-642A-E447-A3A6-EA13160A6719}" srcOrd="0" destOrd="0" presId="urn:microsoft.com/office/officeart/2016/7/layout/LinearArrowProcessNumbered"/>
    <dgm:cxn modelId="{57D948A8-29D1-FE4E-B2ED-8D0B13E966AC}" type="presParOf" srcId="{E32325A5-3AED-2343-B344-932890B532E4}" destId="{2CF23B54-AF0B-2A42-BAC5-747AAA2CE7AD}" srcOrd="1" destOrd="0" presId="urn:microsoft.com/office/officeart/2016/7/layout/LinearArrowProcessNumbered"/>
    <dgm:cxn modelId="{F8637587-82BB-5749-91C8-8EA2F1576731}" type="presParOf" srcId="{E32325A5-3AED-2343-B344-932890B532E4}" destId="{8DAF8EFB-CEC0-4841-9C7E-42D448A90C21}" srcOrd="2" destOrd="0" presId="urn:microsoft.com/office/officeart/2016/7/layout/LinearArrowProcessNumbered"/>
    <dgm:cxn modelId="{660FE382-3148-5742-B6A8-F338AE76F2A7}" type="presParOf" srcId="{E32325A5-3AED-2343-B344-932890B532E4}" destId="{84DE4E92-CE89-3B43-8293-E8DF718F7698}" srcOrd="3" destOrd="0" presId="urn:microsoft.com/office/officeart/2016/7/layout/LinearArrowProcessNumbered"/>
    <dgm:cxn modelId="{DDC54040-CC27-9145-93B2-0D12CEB6DD2A}" type="presParOf" srcId="{3F1F1598-CE12-FD4B-BC88-88EA7B228D0F}" destId="{3A8D83CA-6E1F-FD48-856A-2114D0A5D3F8}" srcOrd="2" destOrd="0" presId="urn:microsoft.com/office/officeart/2016/7/layout/LinearArrowProcessNumbered"/>
    <dgm:cxn modelId="{83AEEDEF-94C6-E14B-8663-B4E14529AD56}" type="presParOf" srcId="{62147856-FCD2-104E-AF84-047F8F3BE764}" destId="{A44D79ED-03FF-2B4B-8703-17FC6C1EBFA1}" srcOrd="15" destOrd="0" presId="urn:microsoft.com/office/officeart/2016/7/layout/LinearArrowProcessNumbered"/>
    <dgm:cxn modelId="{938627B1-029F-C044-8427-0E5B8ED492BB}" type="presParOf" srcId="{62147856-FCD2-104E-AF84-047F8F3BE764}" destId="{C1C99472-29D8-6F40-B0FE-A39F3BF3417A}" srcOrd="16" destOrd="0" presId="urn:microsoft.com/office/officeart/2016/7/layout/LinearArrowProcessNumbered"/>
    <dgm:cxn modelId="{52A5A5D6-3919-4C4F-824B-F3CD65CA093A}" type="presParOf" srcId="{C1C99472-29D8-6F40-B0FE-A39F3BF3417A}" destId="{40836D6F-3546-A547-BECA-31B17769A2D9}" srcOrd="0" destOrd="0" presId="urn:microsoft.com/office/officeart/2016/7/layout/LinearArrowProcessNumbered"/>
    <dgm:cxn modelId="{5440D0B7-E9EC-CA44-8547-4BA9D75735AE}" type="presParOf" srcId="{C1C99472-29D8-6F40-B0FE-A39F3BF3417A}" destId="{02068EE7-E143-3D49-8B4E-C065D4A8F867}" srcOrd="1" destOrd="0" presId="urn:microsoft.com/office/officeart/2016/7/layout/LinearArrowProcessNumbered"/>
    <dgm:cxn modelId="{EE48F0FF-A6B4-3D4E-8FBD-958442103FC7}" type="presParOf" srcId="{02068EE7-E143-3D49-8B4E-C065D4A8F867}" destId="{C69D34C7-84CC-BF4F-A0F7-0EDC93489DD6}" srcOrd="0" destOrd="0" presId="urn:microsoft.com/office/officeart/2016/7/layout/LinearArrowProcessNumbered"/>
    <dgm:cxn modelId="{1AE3BA67-ADF7-9D44-830C-35E7DDFBEBB5}" type="presParOf" srcId="{02068EE7-E143-3D49-8B4E-C065D4A8F867}" destId="{0EDF303B-CC58-0E44-95CA-875EBF672843}" srcOrd="1" destOrd="0" presId="urn:microsoft.com/office/officeart/2016/7/layout/LinearArrowProcessNumbered"/>
    <dgm:cxn modelId="{8DFD6BE7-1A64-834D-9327-266A67D7B10F}" type="presParOf" srcId="{02068EE7-E143-3D49-8B4E-C065D4A8F867}" destId="{69AD4DE6-3D49-C34B-BAA8-F9E5ED6AF2FC}" srcOrd="2" destOrd="0" presId="urn:microsoft.com/office/officeart/2016/7/layout/LinearArrowProcessNumbered"/>
    <dgm:cxn modelId="{5CF2F98A-F818-C94D-936B-98CD844D5489}" type="presParOf" srcId="{02068EE7-E143-3D49-8B4E-C065D4A8F867}" destId="{723EDFB5-6AD2-8349-AE28-B9847E8AAC41}" srcOrd="3" destOrd="0" presId="urn:microsoft.com/office/officeart/2016/7/layout/LinearArrowProcessNumbered"/>
    <dgm:cxn modelId="{6C0F23C4-6A98-B14B-AFB3-5A7F2D2ACF09}" type="presParOf" srcId="{C1C99472-29D8-6F40-B0FE-A39F3BF3417A}" destId="{526DE119-0A8D-A543-B0A3-9242E0D4A65D}"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87E0F-DA27-408F-AA0E-26553F5A7ACD}">
      <dsp:nvSpPr>
        <dsp:cNvPr id="0" name=""/>
        <dsp:cNvSpPr/>
      </dsp:nvSpPr>
      <dsp:spPr>
        <a:xfrm>
          <a:off x="2967037" y="3318377"/>
          <a:ext cx="2323802" cy="268869"/>
        </a:xfrm>
        <a:custGeom>
          <a:avLst/>
          <a:gdLst/>
          <a:ahLst/>
          <a:cxnLst/>
          <a:rect l="0" t="0" r="0" b="0"/>
          <a:pathLst>
            <a:path>
              <a:moveTo>
                <a:pt x="0" y="0"/>
              </a:moveTo>
              <a:lnTo>
                <a:pt x="0" y="134434"/>
              </a:lnTo>
              <a:lnTo>
                <a:pt x="2323802" y="134434"/>
              </a:lnTo>
              <a:lnTo>
                <a:pt x="2323802" y="26886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7A071F-D138-4B27-9770-55A724334E76}">
      <dsp:nvSpPr>
        <dsp:cNvPr id="0" name=""/>
        <dsp:cNvSpPr/>
      </dsp:nvSpPr>
      <dsp:spPr>
        <a:xfrm>
          <a:off x="2967037" y="3318377"/>
          <a:ext cx="774600" cy="268869"/>
        </a:xfrm>
        <a:custGeom>
          <a:avLst/>
          <a:gdLst/>
          <a:ahLst/>
          <a:cxnLst/>
          <a:rect l="0" t="0" r="0" b="0"/>
          <a:pathLst>
            <a:path>
              <a:moveTo>
                <a:pt x="0" y="0"/>
              </a:moveTo>
              <a:lnTo>
                <a:pt x="0" y="134434"/>
              </a:lnTo>
              <a:lnTo>
                <a:pt x="774600" y="134434"/>
              </a:lnTo>
              <a:lnTo>
                <a:pt x="774600" y="26886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60E16A-F44D-4B6C-84CC-81EFABB9596F}">
      <dsp:nvSpPr>
        <dsp:cNvPr id="0" name=""/>
        <dsp:cNvSpPr/>
      </dsp:nvSpPr>
      <dsp:spPr>
        <a:xfrm>
          <a:off x="2192436" y="3318377"/>
          <a:ext cx="774600" cy="268869"/>
        </a:xfrm>
        <a:custGeom>
          <a:avLst/>
          <a:gdLst/>
          <a:ahLst/>
          <a:cxnLst/>
          <a:rect l="0" t="0" r="0" b="0"/>
          <a:pathLst>
            <a:path>
              <a:moveTo>
                <a:pt x="774600" y="0"/>
              </a:moveTo>
              <a:lnTo>
                <a:pt x="774600" y="134434"/>
              </a:lnTo>
              <a:lnTo>
                <a:pt x="0" y="134434"/>
              </a:lnTo>
              <a:lnTo>
                <a:pt x="0" y="26886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67FC74-61B9-4D6B-9D85-6A7A35C4089A}">
      <dsp:nvSpPr>
        <dsp:cNvPr id="0" name=""/>
        <dsp:cNvSpPr/>
      </dsp:nvSpPr>
      <dsp:spPr>
        <a:xfrm>
          <a:off x="643235" y="3318377"/>
          <a:ext cx="2323802" cy="268869"/>
        </a:xfrm>
        <a:custGeom>
          <a:avLst/>
          <a:gdLst/>
          <a:ahLst/>
          <a:cxnLst/>
          <a:rect l="0" t="0" r="0" b="0"/>
          <a:pathLst>
            <a:path>
              <a:moveTo>
                <a:pt x="2323802" y="0"/>
              </a:moveTo>
              <a:lnTo>
                <a:pt x="2323802" y="134434"/>
              </a:lnTo>
              <a:lnTo>
                <a:pt x="0" y="134434"/>
              </a:lnTo>
              <a:lnTo>
                <a:pt x="0" y="26886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B820E6-D121-4D08-A5F7-21CEE5E55D44}">
      <dsp:nvSpPr>
        <dsp:cNvPr id="0" name=""/>
        <dsp:cNvSpPr/>
      </dsp:nvSpPr>
      <dsp:spPr>
        <a:xfrm>
          <a:off x="2326871" y="2678211"/>
          <a:ext cx="1280331" cy="6401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a:t>Access Services</a:t>
          </a:r>
          <a:br>
            <a:rPr lang="en-US" sz="1500" b="1" kern="1200"/>
          </a:br>
          <a:endParaRPr lang="en-US" sz="1500" b="1" kern="1200"/>
        </a:p>
      </dsp:txBody>
      <dsp:txXfrm>
        <a:off x="2326871" y="2678211"/>
        <a:ext cx="1280331" cy="640165"/>
      </dsp:txXfrm>
    </dsp:sp>
    <dsp:sp modelId="{0D6302B8-6F13-4B15-86E7-3BC4093E226D}">
      <dsp:nvSpPr>
        <dsp:cNvPr id="0" name=""/>
        <dsp:cNvSpPr/>
      </dsp:nvSpPr>
      <dsp:spPr>
        <a:xfrm>
          <a:off x="3069" y="3587247"/>
          <a:ext cx="1280331" cy="6401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a:t>Dewey Library Access Services</a:t>
          </a:r>
          <a:endParaRPr lang="en-US" sz="1500" kern="1200"/>
        </a:p>
      </dsp:txBody>
      <dsp:txXfrm>
        <a:off x="3069" y="3587247"/>
        <a:ext cx="1280331" cy="640165"/>
      </dsp:txXfrm>
    </dsp:sp>
    <dsp:sp modelId="{CD27B3C3-5281-464B-A665-B7EB1FABC2E3}">
      <dsp:nvSpPr>
        <dsp:cNvPr id="0" name=""/>
        <dsp:cNvSpPr/>
      </dsp:nvSpPr>
      <dsp:spPr>
        <a:xfrm>
          <a:off x="1552270" y="3587247"/>
          <a:ext cx="1280331" cy="6401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a:t>Resource Sharing &amp; Reserves</a:t>
          </a:r>
        </a:p>
      </dsp:txBody>
      <dsp:txXfrm>
        <a:off x="1552270" y="3587247"/>
        <a:ext cx="1280331" cy="640165"/>
      </dsp:txXfrm>
    </dsp:sp>
    <dsp:sp modelId="{562B5F92-0CF3-41F9-AD2A-5A0017582E01}">
      <dsp:nvSpPr>
        <dsp:cNvPr id="0" name=""/>
        <dsp:cNvSpPr/>
      </dsp:nvSpPr>
      <dsp:spPr>
        <a:xfrm>
          <a:off x="3101472" y="3587247"/>
          <a:ext cx="1280331" cy="6401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a:t>Access Services Technology &amp; Operations</a:t>
          </a:r>
          <a:endParaRPr lang="en-US" sz="1500" kern="1200"/>
        </a:p>
      </dsp:txBody>
      <dsp:txXfrm>
        <a:off x="3101472" y="3587247"/>
        <a:ext cx="1280331" cy="640165"/>
      </dsp:txXfrm>
    </dsp:sp>
    <dsp:sp modelId="{2100303B-0D6A-44CE-A770-52F7075183A2}">
      <dsp:nvSpPr>
        <dsp:cNvPr id="0" name=""/>
        <dsp:cNvSpPr/>
      </dsp:nvSpPr>
      <dsp:spPr>
        <a:xfrm>
          <a:off x="4650673" y="3587247"/>
          <a:ext cx="1280331" cy="6401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a:t>Frontline Services</a:t>
          </a:r>
          <a:endParaRPr lang="en-US" sz="1500" kern="1200"/>
        </a:p>
      </dsp:txBody>
      <dsp:txXfrm>
        <a:off x="4650673" y="3587247"/>
        <a:ext cx="1280331" cy="640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B0028-7280-0243-B701-609690136B22}">
      <dsp:nvSpPr>
        <dsp:cNvPr id="0" name=""/>
        <dsp:cNvSpPr/>
      </dsp:nvSpPr>
      <dsp:spPr>
        <a:xfrm>
          <a:off x="644399" y="931695"/>
          <a:ext cx="514424" cy="71"/>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74F71B-74E6-A646-91F5-02D588291C2A}">
      <dsp:nvSpPr>
        <dsp:cNvPr id="0" name=""/>
        <dsp:cNvSpPr/>
      </dsp:nvSpPr>
      <dsp:spPr>
        <a:xfrm>
          <a:off x="1189689" y="888519"/>
          <a:ext cx="59158" cy="111114"/>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7B459-5B28-6849-BEEA-62ABCAEAD71B}">
      <dsp:nvSpPr>
        <dsp:cNvPr id="0" name=""/>
        <dsp:cNvSpPr/>
      </dsp:nvSpPr>
      <dsp:spPr>
        <a:xfrm>
          <a:off x="354241" y="705875"/>
          <a:ext cx="451710" cy="451710"/>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9" tIns="17529" rIns="17529" bIns="17529" numCol="1" spcCol="1270" anchor="ctr" anchorCtr="0">
          <a:noAutofit/>
        </a:bodyPr>
        <a:lstStyle/>
        <a:p>
          <a:pPr marL="0" lvl="0" indent="0" algn="ctr" defTabSz="933450">
            <a:lnSpc>
              <a:spcPct val="90000"/>
            </a:lnSpc>
            <a:spcBef>
              <a:spcPct val="0"/>
            </a:spcBef>
            <a:spcAft>
              <a:spcPct val="35000"/>
            </a:spcAft>
            <a:buNone/>
          </a:pPr>
          <a:r>
            <a:rPr lang="en-US" sz="2100" kern="1200"/>
            <a:t>1</a:t>
          </a:r>
        </a:p>
      </dsp:txBody>
      <dsp:txXfrm>
        <a:off x="420392" y="772026"/>
        <a:ext cx="319408" cy="319408"/>
      </dsp:txXfrm>
    </dsp:sp>
    <dsp:sp modelId="{AEB32B4C-9F17-4244-A91E-B67165C7C678}">
      <dsp:nvSpPr>
        <dsp:cNvPr id="0" name=""/>
        <dsp:cNvSpPr/>
      </dsp:nvSpPr>
      <dsp:spPr>
        <a:xfrm>
          <a:off x="1369" y="1323185"/>
          <a:ext cx="115745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01" tIns="165100" rIns="91301" bIns="165100" numCol="1" spcCol="1270" anchor="t" anchorCtr="0">
          <a:noAutofit/>
        </a:bodyPr>
        <a:lstStyle/>
        <a:p>
          <a:pPr marL="0" lvl="0" indent="0" algn="l" defTabSz="488950">
            <a:lnSpc>
              <a:spcPct val="90000"/>
            </a:lnSpc>
            <a:spcBef>
              <a:spcPct val="0"/>
            </a:spcBef>
            <a:spcAft>
              <a:spcPct val="35000"/>
            </a:spcAft>
            <a:buNone/>
          </a:pPr>
          <a:r>
            <a:rPr lang="en-US" sz="1100" kern="1200" dirty="0"/>
            <a:t>Meeting to </a:t>
          </a:r>
          <a:r>
            <a:rPr lang="en-US" sz="1100" b="1" kern="1200" dirty="0"/>
            <a:t>introduce SWOT</a:t>
          </a:r>
          <a:r>
            <a:rPr lang="en-US" sz="1100" kern="1200" dirty="0"/>
            <a:t>, process, timeline, and examples</a:t>
          </a:r>
        </a:p>
      </dsp:txBody>
      <dsp:txXfrm>
        <a:off x="1369" y="1554676"/>
        <a:ext cx="1157454" cy="1734109"/>
      </dsp:txXfrm>
    </dsp:sp>
    <dsp:sp modelId="{641DC96C-F0CE-E940-BFC3-BCACA1DE7BB0}">
      <dsp:nvSpPr>
        <dsp:cNvPr id="0" name=""/>
        <dsp:cNvSpPr/>
      </dsp:nvSpPr>
      <dsp:spPr>
        <a:xfrm>
          <a:off x="1287430" y="931697"/>
          <a:ext cx="1157454" cy="7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502D4F-4F22-8E42-B7B0-023C33187B1C}">
      <dsp:nvSpPr>
        <dsp:cNvPr id="0" name=""/>
        <dsp:cNvSpPr/>
      </dsp:nvSpPr>
      <dsp:spPr>
        <a:xfrm>
          <a:off x="2475750" y="888520"/>
          <a:ext cx="59158" cy="111116"/>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04E685-580C-8D46-B696-D0917DE9F2B2}">
      <dsp:nvSpPr>
        <dsp:cNvPr id="0" name=""/>
        <dsp:cNvSpPr/>
      </dsp:nvSpPr>
      <dsp:spPr>
        <a:xfrm>
          <a:off x="1640302" y="705877"/>
          <a:ext cx="451710" cy="451710"/>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9" tIns="17529" rIns="17529" bIns="17529" numCol="1" spcCol="1270" anchor="ctr" anchorCtr="0">
          <a:noAutofit/>
        </a:bodyPr>
        <a:lstStyle/>
        <a:p>
          <a:pPr marL="0" lvl="0" indent="0" algn="ctr" defTabSz="933450">
            <a:lnSpc>
              <a:spcPct val="90000"/>
            </a:lnSpc>
            <a:spcBef>
              <a:spcPct val="0"/>
            </a:spcBef>
            <a:spcAft>
              <a:spcPct val="35000"/>
            </a:spcAft>
            <a:buNone/>
          </a:pPr>
          <a:r>
            <a:rPr lang="en-US" sz="2100" kern="1200"/>
            <a:t>2</a:t>
          </a:r>
        </a:p>
      </dsp:txBody>
      <dsp:txXfrm>
        <a:off x="1706453" y="772028"/>
        <a:ext cx="319408" cy="319408"/>
      </dsp:txXfrm>
    </dsp:sp>
    <dsp:sp modelId="{F5A8684D-5408-A249-8CE9-C2AAE43FDC5E}">
      <dsp:nvSpPr>
        <dsp:cNvPr id="0" name=""/>
        <dsp:cNvSpPr/>
      </dsp:nvSpPr>
      <dsp:spPr>
        <a:xfrm>
          <a:off x="1287430" y="1323190"/>
          <a:ext cx="115745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01" tIns="165100" rIns="91301" bIns="165100" numCol="1" spcCol="1270" anchor="t" anchorCtr="0">
          <a:noAutofit/>
        </a:bodyPr>
        <a:lstStyle/>
        <a:p>
          <a:pPr marL="0" lvl="0" indent="0" algn="l" defTabSz="488950">
            <a:lnSpc>
              <a:spcPct val="90000"/>
            </a:lnSpc>
            <a:spcBef>
              <a:spcPct val="0"/>
            </a:spcBef>
            <a:spcAft>
              <a:spcPct val="35000"/>
            </a:spcAft>
            <a:buNone/>
          </a:pPr>
          <a:r>
            <a:rPr lang="en-US" sz="1100" kern="1200" dirty="0"/>
            <a:t>Staff members work independently or in groups to </a:t>
          </a:r>
          <a:r>
            <a:rPr lang="en-US" sz="1100" b="1" kern="1200" dirty="0"/>
            <a:t>develop ideas for SWOT </a:t>
          </a:r>
          <a:r>
            <a:rPr lang="en-US" sz="1100" kern="1200" dirty="0"/>
            <a:t>matrix</a:t>
          </a:r>
        </a:p>
      </dsp:txBody>
      <dsp:txXfrm>
        <a:off x="1287430" y="1554681"/>
        <a:ext cx="1157454" cy="1734109"/>
      </dsp:txXfrm>
    </dsp:sp>
    <dsp:sp modelId="{5C98A100-F6F7-C84D-A066-9F118C7EE8C5}">
      <dsp:nvSpPr>
        <dsp:cNvPr id="0" name=""/>
        <dsp:cNvSpPr/>
      </dsp:nvSpPr>
      <dsp:spPr>
        <a:xfrm>
          <a:off x="2573491" y="931697"/>
          <a:ext cx="1157454" cy="7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63F702-0B4E-0744-ADB5-123F2A6FB433}">
      <dsp:nvSpPr>
        <dsp:cNvPr id="0" name=""/>
        <dsp:cNvSpPr/>
      </dsp:nvSpPr>
      <dsp:spPr>
        <a:xfrm>
          <a:off x="3761811" y="888520"/>
          <a:ext cx="59158" cy="111116"/>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ED0112-2149-DE41-AC19-3876B2160638}">
      <dsp:nvSpPr>
        <dsp:cNvPr id="0" name=""/>
        <dsp:cNvSpPr/>
      </dsp:nvSpPr>
      <dsp:spPr>
        <a:xfrm>
          <a:off x="2926363" y="705877"/>
          <a:ext cx="451710" cy="451710"/>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9" tIns="17529" rIns="17529" bIns="17529" numCol="1" spcCol="1270" anchor="ctr" anchorCtr="0">
          <a:noAutofit/>
        </a:bodyPr>
        <a:lstStyle/>
        <a:p>
          <a:pPr marL="0" lvl="0" indent="0" algn="ctr" defTabSz="933450">
            <a:lnSpc>
              <a:spcPct val="90000"/>
            </a:lnSpc>
            <a:spcBef>
              <a:spcPct val="0"/>
            </a:spcBef>
            <a:spcAft>
              <a:spcPct val="35000"/>
            </a:spcAft>
            <a:buNone/>
          </a:pPr>
          <a:r>
            <a:rPr lang="en-US" sz="2100" kern="1200"/>
            <a:t>3</a:t>
          </a:r>
        </a:p>
      </dsp:txBody>
      <dsp:txXfrm>
        <a:off x="2992514" y="772028"/>
        <a:ext cx="319408" cy="319408"/>
      </dsp:txXfrm>
    </dsp:sp>
    <dsp:sp modelId="{DE22788B-997D-6F45-9A42-4107DA300615}">
      <dsp:nvSpPr>
        <dsp:cNvPr id="0" name=""/>
        <dsp:cNvSpPr/>
      </dsp:nvSpPr>
      <dsp:spPr>
        <a:xfrm>
          <a:off x="2573491" y="1323190"/>
          <a:ext cx="115745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01" tIns="165100" rIns="91301" bIns="165100" numCol="1" spcCol="1270" anchor="t" anchorCtr="0">
          <a:noAutofit/>
        </a:bodyPr>
        <a:lstStyle/>
        <a:p>
          <a:pPr marL="0" lvl="0" indent="0" algn="l" defTabSz="533400">
            <a:lnSpc>
              <a:spcPct val="90000"/>
            </a:lnSpc>
            <a:spcBef>
              <a:spcPct val="0"/>
            </a:spcBef>
            <a:spcAft>
              <a:spcPct val="35000"/>
            </a:spcAft>
            <a:buNone/>
          </a:pPr>
          <a:r>
            <a:rPr lang="en-US" sz="1200" b="0" kern="1200" dirty="0"/>
            <a:t>Meeting to</a:t>
          </a:r>
          <a:r>
            <a:rPr lang="en-US" sz="1200" b="1" kern="1200" dirty="0"/>
            <a:t> </a:t>
          </a:r>
          <a:r>
            <a:rPr lang="en-US" sz="1200" b="0" kern="1200" dirty="0"/>
            <a:t>d</a:t>
          </a:r>
          <a:r>
            <a:rPr lang="en-US" sz="1200" kern="1200" dirty="0"/>
            <a:t>iscuss &amp; brainstorm </a:t>
          </a:r>
          <a:r>
            <a:rPr lang="en-US" sz="1200" b="1" kern="1200" dirty="0"/>
            <a:t>Strengths and Weaknesses</a:t>
          </a:r>
        </a:p>
      </dsp:txBody>
      <dsp:txXfrm>
        <a:off x="2573491" y="1554681"/>
        <a:ext cx="1157454" cy="1734109"/>
      </dsp:txXfrm>
    </dsp:sp>
    <dsp:sp modelId="{BA3B4631-E1B7-BB45-868C-ED17983329F0}">
      <dsp:nvSpPr>
        <dsp:cNvPr id="0" name=""/>
        <dsp:cNvSpPr/>
      </dsp:nvSpPr>
      <dsp:spPr>
        <a:xfrm>
          <a:off x="3859551" y="931697"/>
          <a:ext cx="1157454" cy="7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785C9D-DBB8-F641-91BF-6D407D4589F2}">
      <dsp:nvSpPr>
        <dsp:cNvPr id="0" name=""/>
        <dsp:cNvSpPr/>
      </dsp:nvSpPr>
      <dsp:spPr>
        <a:xfrm>
          <a:off x="5047872" y="888520"/>
          <a:ext cx="59158" cy="111116"/>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AE5AED-BEEC-CF49-8F4B-7818CFCF47CC}">
      <dsp:nvSpPr>
        <dsp:cNvPr id="0" name=""/>
        <dsp:cNvSpPr/>
      </dsp:nvSpPr>
      <dsp:spPr>
        <a:xfrm>
          <a:off x="4212424" y="705877"/>
          <a:ext cx="451710" cy="451710"/>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9" tIns="17529" rIns="17529" bIns="17529" numCol="1" spcCol="1270" anchor="ctr" anchorCtr="0">
          <a:noAutofit/>
        </a:bodyPr>
        <a:lstStyle/>
        <a:p>
          <a:pPr marL="0" lvl="0" indent="0" algn="ctr" defTabSz="933450">
            <a:lnSpc>
              <a:spcPct val="90000"/>
            </a:lnSpc>
            <a:spcBef>
              <a:spcPct val="0"/>
            </a:spcBef>
            <a:spcAft>
              <a:spcPct val="35000"/>
            </a:spcAft>
            <a:buNone/>
          </a:pPr>
          <a:r>
            <a:rPr lang="en-US" sz="2100" kern="1200"/>
            <a:t>4</a:t>
          </a:r>
        </a:p>
      </dsp:txBody>
      <dsp:txXfrm>
        <a:off x="4278575" y="772028"/>
        <a:ext cx="319408" cy="319408"/>
      </dsp:txXfrm>
    </dsp:sp>
    <dsp:sp modelId="{C2B69A18-04EF-8845-99F0-0C0C17635A68}">
      <dsp:nvSpPr>
        <dsp:cNvPr id="0" name=""/>
        <dsp:cNvSpPr/>
      </dsp:nvSpPr>
      <dsp:spPr>
        <a:xfrm>
          <a:off x="3859551" y="1323190"/>
          <a:ext cx="115745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01" tIns="165100" rIns="91301" bIns="165100" numCol="1" spcCol="1270" anchor="t" anchorCtr="0">
          <a:noAutofit/>
        </a:bodyPr>
        <a:lstStyle/>
        <a:p>
          <a:pPr marL="0" lvl="0" indent="0" algn="l" defTabSz="533400">
            <a:lnSpc>
              <a:spcPct val="90000"/>
            </a:lnSpc>
            <a:spcBef>
              <a:spcPct val="0"/>
            </a:spcBef>
            <a:spcAft>
              <a:spcPct val="35000"/>
            </a:spcAft>
            <a:buNone/>
          </a:pPr>
          <a:r>
            <a:rPr lang="en-US" sz="1200" b="0" kern="1200" dirty="0"/>
            <a:t>Meeting to d</a:t>
          </a:r>
          <a:r>
            <a:rPr lang="en-US" sz="1200" kern="1200" dirty="0"/>
            <a:t>iscuss &amp; brainstorm </a:t>
          </a:r>
          <a:r>
            <a:rPr lang="en-US" sz="1200" b="1" kern="1200" dirty="0"/>
            <a:t>Opportunities and Threats</a:t>
          </a:r>
        </a:p>
      </dsp:txBody>
      <dsp:txXfrm>
        <a:off x="3859551" y="1554681"/>
        <a:ext cx="1157454" cy="1734109"/>
      </dsp:txXfrm>
    </dsp:sp>
    <dsp:sp modelId="{BB175D14-F5AC-324B-B4B6-8A7AE29EBB8C}">
      <dsp:nvSpPr>
        <dsp:cNvPr id="0" name=""/>
        <dsp:cNvSpPr/>
      </dsp:nvSpPr>
      <dsp:spPr>
        <a:xfrm>
          <a:off x="5145612" y="931697"/>
          <a:ext cx="1157454" cy="7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CC0013-7BEB-954E-8436-1383620E3CA0}">
      <dsp:nvSpPr>
        <dsp:cNvPr id="0" name=""/>
        <dsp:cNvSpPr/>
      </dsp:nvSpPr>
      <dsp:spPr>
        <a:xfrm>
          <a:off x="6333932" y="888520"/>
          <a:ext cx="59158" cy="111116"/>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3A30C9-F0BE-0D42-81E6-4C3F42F8B56B}">
      <dsp:nvSpPr>
        <dsp:cNvPr id="0" name=""/>
        <dsp:cNvSpPr/>
      </dsp:nvSpPr>
      <dsp:spPr>
        <a:xfrm>
          <a:off x="5498484" y="705877"/>
          <a:ext cx="451710" cy="451710"/>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9" tIns="17529" rIns="17529" bIns="17529" numCol="1" spcCol="1270" anchor="ctr" anchorCtr="0">
          <a:noAutofit/>
        </a:bodyPr>
        <a:lstStyle/>
        <a:p>
          <a:pPr marL="0" lvl="0" indent="0" algn="ctr" defTabSz="933450">
            <a:lnSpc>
              <a:spcPct val="90000"/>
            </a:lnSpc>
            <a:spcBef>
              <a:spcPct val="0"/>
            </a:spcBef>
            <a:spcAft>
              <a:spcPct val="35000"/>
            </a:spcAft>
            <a:buNone/>
          </a:pPr>
          <a:r>
            <a:rPr lang="en-US" sz="2100" kern="1200"/>
            <a:t>5</a:t>
          </a:r>
        </a:p>
      </dsp:txBody>
      <dsp:txXfrm>
        <a:off x="5564635" y="772028"/>
        <a:ext cx="319408" cy="319408"/>
      </dsp:txXfrm>
    </dsp:sp>
    <dsp:sp modelId="{A05FC0F8-EDFB-624A-8451-707B02ABBE37}">
      <dsp:nvSpPr>
        <dsp:cNvPr id="0" name=""/>
        <dsp:cNvSpPr/>
      </dsp:nvSpPr>
      <dsp:spPr>
        <a:xfrm>
          <a:off x="5145612" y="1323190"/>
          <a:ext cx="115745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01" tIns="165100" rIns="91301" bIns="165100" numCol="1" spcCol="1270" anchor="t" anchorCtr="0">
          <a:noAutofit/>
        </a:bodyPr>
        <a:lstStyle/>
        <a:p>
          <a:pPr marL="0" lvl="0" indent="0" algn="l" defTabSz="533400">
            <a:lnSpc>
              <a:spcPct val="90000"/>
            </a:lnSpc>
            <a:spcBef>
              <a:spcPct val="0"/>
            </a:spcBef>
            <a:spcAft>
              <a:spcPct val="35000"/>
            </a:spcAft>
            <a:buNone/>
          </a:pPr>
          <a:r>
            <a:rPr lang="en-US" sz="1200" kern="1200" dirty="0"/>
            <a:t>Meeting to review inventory; final additions; </a:t>
          </a:r>
          <a:r>
            <a:rPr lang="en-US" sz="1200" b="1" kern="1200" dirty="0"/>
            <a:t>generate strategic ideas</a:t>
          </a:r>
        </a:p>
      </dsp:txBody>
      <dsp:txXfrm>
        <a:off x="5145612" y="1554681"/>
        <a:ext cx="1157454" cy="1734109"/>
      </dsp:txXfrm>
    </dsp:sp>
    <dsp:sp modelId="{27F68724-428C-8849-9F5F-9DADFB45A021}">
      <dsp:nvSpPr>
        <dsp:cNvPr id="0" name=""/>
        <dsp:cNvSpPr/>
      </dsp:nvSpPr>
      <dsp:spPr>
        <a:xfrm>
          <a:off x="6431673" y="931697"/>
          <a:ext cx="1157454" cy="7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E9C2A7-4CF9-054F-83E5-7263D501F442}">
      <dsp:nvSpPr>
        <dsp:cNvPr id="0" name=""/>
        <dsp:cNvSpPr/>
      </dsp:nvSpPr>
      <dsp:spPr>
        <a:xfrm>
          <a:off x="7619993" y="888520"/>
          <a:ext cx="59158" cy="111116"/>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F9E287-803D-B143-AE7B-B0FDACD8E509}">
      <dsp:nvSpPr>
        <dsp:cNvPr id="0" name=""/>
        <dsp:cNvSpPr/>
      </dsp:nvSpPr>
      <dsp:spPr>
        <a:xfrm>
          <a:off x="6784545" y="705877"/>
          <a:ext cx="451710" cy="451710"/>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9" tIns="17529" rIns="17529" bIns="17529" numCol="1" spcCol="1270" anchor="ctr" anchorCtr="0">
          <a:noAutofit/>
        </a:bodyPr>
        <a:lstStyle/>
        <a:p>
          <a:pPr marL="0" lvl="0" indent="0" algn="ctr" defTabSz="933450">
            <a:lnSpc>
              <a:spcPct val="90000"/>
            </a:lnSpc>
            <a:spcBef>
              <a:spcPct val="0"/>
            </a:spcBef>
            <a:spcAft>
              <a:spcPct val="35000"/>
            </a:spcAft>
            <a:buNone/>
          </a:pPr>
          <a:r>
            <a:rPr lang="en-US" sz="2100" kern="1200"/>
            <a:t>6</a:t>
          </a:r>
        </a:p>
      </dsp:txBody>
      <dsp:txXfrm>
        <a:off x="6850696" y="772028"/>
        <a:ext cx="319408" cy="319408"/>
      </dsp:txXfrm>
    </dsp:sp>
    <dsp:sp modelId="{BB4BF7D9-8288-2A43-9529-6C97345E9BCD}">
      <dsp:nvSpPr>
        <dsp:cNvPr id="0" name=""/>
        <dsp:cNvSpPr/>
      </dsp:nvSpPr>
      <dsp:spPr>
        <a:xfrm>
          <a:off x="6431673" y="1323190"/>
          <a:ext cx="115745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01" tIns="165100" rIns="91301" bIns="165100" numCol="1" spcCol="1270" anchor="t" anchorCtr="0">
          <a:noAutofit/>
        </a:bodyPr>
        <a:lstStyle/>
        <a:p>
          <a:pPr marL="0" lvl="0" indent="0" algn="l" defTabSz="533400">
            <a:lnSpc>
              <a:spcPct val="90000"/>
            </a:lnSpc>
            <a:spcBef>
              <a:spcPct val="0"/>
            </a:spcBef>
            <a:spcAft>
              <a:spcPct val="35000"/>
            </a:spcAft>
            <a:buNone/>
          </a:pPr>
          <a:r>
            <a:rPr lang="en-US" sz="1200" b="0" kern="1200" dirty="0"/>
            <a:t>Department managers meet to </a:t>
          </a:r>
          <a:r>
            <a:rPr lang="en-US" sz="1200" b="1" kern="1200" dirty="0"/>
            <a:t>group strategic ideas into themes; </a:t>
          </a:r>
          <a:r>
            <a:rPr lang="en-US" sz="1200" kern="1200" dirty="0"/>
            <a:t>which ideas are/aren’t strategic?</a:t>
          </a:r>
        </a:p>
      </dsp:txBody>
      <dsp:txXfrm>
        <a:off x="6431673" y="1554681"/>
        <a:ext cx="1157454" cy="1734109"/>
      </dsp:txXfrm>
    </dsp:sp>
    <dsp:sp modelId="{FA91464D-9BEF-144E-8FEF-E59063B0C7F6}">
      <dsp:nvSpPr>
        <dsp:cNvPr id="0" name=""/>
        <dsp:cNvSpPr/>
      </dsp:nvSpPr>
      <dsp:spPr>
        <a:xfrm>
          <a:off x="7717734" y="931697"/>
          <a:ext cx="1157454" cy="7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794470-ED5D-404C-B463-5946BC95F269}">
      <dsp:nvSpPr>
        <dsp:cNvPr id="0" name=""/>
        <dsp:cNvSpPr/>
      </dsp:nvSpPr>
      <dsp:spPr>
        <a:xfrm>
          <a:off x="8906054" y="888520"/>
          <a:ext cx="59158" cy="111116"/>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75F712-2338-DD40-9172-F97C408FE5D4}">
      <dsp:nvSpPr>
        <dsp:cNvPr id="0" name=""/>
        <dsp:cNvSpPr/>
      </dsp:nvSpPr>
      <dsp:spPr>
        <a:xfrm>
          <a:off x="8070606" y="705877"/>
          <a:ext cx="451710" cy="451710"/>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9" tIns="17529" rIns="17529" bIns="17529" numCol="1" spcCol="1270" anchor="ctr" anchorCtr="0">
          <a:noAutofit/>
        </a:bodyPr>
        <a:lstStyle/>
        <a:p>
          <a:pPr marL="0" lvl="0" indent="0" algn="ctr" defTabSz="933450">
            <a:lnSpc>
              <a:spcPct val="90000"/>
            </a:lnSpc>
            <a:spcBef>
              <a:spcPct val="0"/>
            </a:spcBef>
            <a:spcAft>
              <a:spcPct val="35000"/>
            </a:spcAft>
            <a:buNone/>
          </a:pPr>
          <a:r>
            <a:rPr lang="en-US" sz="2100" kern="1200"/>
            <a:t>7</a:t>
          </a:r>
        </a:p>
      </dsp:txBody>
      <dsp:txXfrm>
        <a:off x="8136757" y="772028"/>
        <a:ext cx="319408" cy="319408"/>
      </dsp:txXfrm>
    </dsp:sp>
    <dsp:sp modelId="{37D60960-4081-2E4D-8C8C-22E7414D9831}">
      <dsp:nvSpPr>
        <dsp:cNvPr id="0" name=""/>
        <dsp:cNvSpPr/>
      </dsp:nvSpPr>
      <dsp:spPr>
        <a:xfrm>
          <a:off x="7717734" y="1323190"/>
          <a:ext cx="115753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08" tIns="165100" rIns="91308" bIns="165100" numCol="1" spcCol="1270" anchor="t" anchorCtr="0">
          <a:noAutofit/>
        </a:bodyPr>
        <a:lstStyle/>
        <a:p>
          <a:pPr marL="0" lvl="0" indent="0" algn="l" defTabSz="533400">
            <a:lnSpc>
              <a:spcPct val="90000"/>
            </a:lnSpc>
            <a:spcBef>
              <a:spcPct val="0"/>
            </a:spcBef>
            <a:spcAft>
              <a:spcPct val="35000"/>
            </a:spcAft>
            <a:buNone/>
          </a:pPr>
          <a:r>
            <a:rPr lang="en-US" sz="1200" b="1" kern="1200" dirty="0"/>
            <a:t>Draft plan </a:t>
          </a:r>
          <a:r>
            <a:rPr lang="en-US" sz="1200" kern="1200" dirty="0"/>
            <a:t>based on outcomes from department managers meeting; share for feedback</a:t>
          </a:r>
        </a:p>
      </dsp:txBody>
      <dsp:txXfrm>
        <a:off x="7717734" y="1554697"/>
        <a:ext cx="1157533" cy="1734093"/>
      </dsp:txXfrm>
    </dsp:sp>
    <dsp:sp modelId="{DFC7059F-642A-E447-A3A6-EA13160A6719}">
      <dsp:nvSpPr>
        <dsp:cNvPr id="0" name=""/>
        <dsp:cNvSpPr/>
      </dsp:nvSpPr>
      <dsp:spPr>
        <a:xfrm>
          <a:off x="9003882" y="931697"/>
          <a:ext cx="1157454" cy="7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23B54-AF0B-2A42-BAC5-747AAA2CE7AD}">
      <dsp:nvSpPr>
        <dsp:cNvPr id="0" name=""/>
        <dsp:cNvSpPr/>
      </dsp:nvSpPr>
      <dsp:spPr>
        <a:xfrm>
          <a:off x="10192203" y="888520"/>
          <a:ext cx="59158" cy="111116"/>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F8EFB-CEC0-4841-9C7E-42D448A90C21}">
      <dsp:nvSpPr>
        <dsp:cNvPr id="0" name=""/>
        <dsp:cNvSpPr/>
      </dsp:nvSpPr>
      <dsp:spPr>
        <a:xfrm>
          <a:off x="9356754" y="705877"/>
          <a:ext cx="451710" cy="451710"/>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9" tIns="17529" rIns="17529" bIns="17529" numCol="1" spcCol="1270" anchor="ctr" anchorCtr="0">
          <a:noAutofit/>
        </a:bodyPr>
        <a:lstStyle/>
        <a:p>
          <a:pPr marL="0" lvl="0" indent="0" algn="ctr" defTabSz="933450">
            <a:lnSpc>
              <a:spcPct val="90000"/>
            </a:lnSpc>
            <a:spcBef>
              <a:spcPct val="0"/>
            </a:spcBef>
            <a:spcAft>
              <a:spcPct val="35000"/>
            </a:spcAft>
            <a:buNone/>
          </a:pPr>
          <a:r>
            <a:rPr lang="en-US" sz="2100" kern="1200"/>
            <a:t>8</a:t>
          </a:r>
        </a:p>
      </dsp:txBody>
      <dsp:txXfrm>
        <a:off x="9422905" y="772028"/>
        <a:ext cx="319408" cy="319408"/>
      </dsp:txXfrm>
    </dsp:sp>
    <dsp:sp modelId="{3A8D83CA-6E1F-FD48-856A-2114D0A5D3F8}">
      <dsp:nvSpPr>
        <dsp:cNvPr id="0" name=""/>
        <dsp:cNvSpPr/>
      </dsp:nvSpPr>
      <dsp:spPr>
        <a:xfrm>
          <a:off x="9003882" y="1323190"/>
          <a:ext cx="115745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01" tIns="165100" rIns="91301" bIns="165100" numCol="1" spcCol="1270" anchor="t" anchorCtr="0">
          <a:noAutofit/>
        </a:bodyPr>
        <a:lstStyle/>
        <a:p>
          <a:pPr marL="0" lvl="0" indent="0" algn="l" defTabSz="533400">
            <a:lnSpc>
              <a:spcPct val="90000"/>
            </a:lnSpc>
            <a:spcBef>
              <a:spcPct val="0"/>
            </a:spcBef>
            <a:spcAft>
              <a:spcPct val="35000"/>
            </a:spcAft>
            <a:buNone/>
          </a:pPr>
          <a:r>
            <a:rPr lang="en-US" sz="1200" b="1" kern="1200" dirty="0"/>
            <a:t>Input</a:t>
          </a:r>
          <a:r>
            <a:rPr lang="en-US" sz="1200" kern="1200" dirty="0"/>
            <a:t> from department; </a:t>
          </a:r>
          <a:r>
            <a:rPr lang="en-US" sz="1200" b="1" kern="1200" dirty="0"/>
            <a:t>finalize</a:t>
          </a:r>
          <a:r>
            <a:rPr lang="en-US" sz="1200" kern="1200" dirty="0"/>
            <a:t> plan</a:t>
          </a:r>
        </a:p>
      </dsp:txBody>
      <dsp:txXfrm>
        <a:off x="9003882" y="1554681"/>
        <a:ext cx="1157454" cy="1734109"/>
      </dsp:txXfrm>
    </dsp:sp>
    <dsp:sp modelId="{C69D34C7-84CC-BF4F-A0F7-0EDC93489DD6}">
      <dsp:nvSpPr>
        <dsp:cNvPr id="0" name=""/>
        <dsp:cNvSpPr/>
      </dsp:nvSpPr>
      <dsp:spPr>
        <a:xfrm>
          <a:off x="10289943" y="931697"/>
          <a:ext cx="578727" cy="7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AD4DE6-3D49-C34B-BAA8-F9E5ED6AF2FC}">
      <dsp:nvSpPr>
        <dsp:cNvPr id="0" name=""/>
        <dsp:cNvSpPr/>
      </dsp:nvSpPr>
      <dsp:spPr>
        <a:xfrm>
          <a:off x="10642815" y="705877"/>
          <a:ext cx="451710" cy="451710"/>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9" tIns="17529" rIns="17529" bIns="17529" numCol="1" spcCol="1270" anchor="ctr" anchorCtr="0">
          <a:noAutofit/>
        </a:bodyPr>
        <a:lstStyle/>
        <a:p>
          <a:pPr marL="0" lvl="0" indent="0" algn="ctr" defTabSz="933450">
            <a:lnSpc>
              <a:spcPct val="90000"/>
            </a:lnSpc>
            <a:spcBef>
              <a:spcPct val="0"/>
            </a:spcBef>
            <a:spcAft>
              <a:spcPct val="35000"/>
            </a:spcAft>
            <a:buNone/>
          </a:pPr>
          <a:r>
            <a:rPr lang="en-US" sz="2100" kern="1200"/>
            <a:t>9</a:t>
          </a:r>
        </a:p>
      </dsp:txBody>
      <dsp:txXfrm>
        <a:off x="10708966" y="772028"/>
        <a:ext cx="319408" cy="319408"/>
      </dsp:txXfrm>
    </dsp:sp>
    <dsp:sp modelId="{526DE119-0A8D-A543-B0A3-9242E0D4A65D}">
      <dsp:nvSpPr>
        <dsp:cNvPr id="0" name=""/>
        <dsp:cNvSpPr/>
      </dsp:nvSpPr>
      <dsp:spPr>
        <a:xfrm>
          <a:off x="10289943" y="1323190"/>
          <a:ext cx="115745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01" tIns="165100" rIns="91301" bIns="165100" numCol="1" spcCol="1270" anchor="t" anchorCtr="0">
          <a:noAutofit/>
        </a:bodyPr>
        <a:lstStyle/>
        <a:p>
          <a:pPr marL="0" lvl="0" indent="0" algn="l" defTabSz="533400">
            <a:lnSpc>
              <a:spcPct val="90000"/>
            </a:lnSpc>
            <a:spcBef>
              <a:spcPct val="0"/>
            </a:spcBef>
            <a:spcAft>
              <a:spcPct val="35000"/>
            </a:spcAft>
            <a:buNone/>
          </a:pPr>
          <a:r>
            <a:rPr lang="en-US" sz="1200" b="1" kern="1200" dirty="0"/>
            <a:t>Share</a:t>
          </a:r>
          <a:r>
            <a:rPr lang="en-US" sz="1200" kern="1200" dirty="0"/>
            <a:t> plan broadly</a:t>
          </a:r>
        </a:p>
      </dsp:txBody>
      <dsp:txXfrm>
        <a:off x="10289943" y="1554681"/>
        <a:ext cx="1157454" cy="17341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C9C39-9DDA-124A-BB9F-4DA53317CC03}"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9A8D6-F6BD-9C46-A9B3-AE6D5821E107}" type="slidenum">
              <a:rPr lang="en-US" smtClean="0"/>
              <a:t>‹#›</a:t>
            </a:fld>
            <a:endParaRPr lang="en-US"/>
          </a:p>
        </p:txBody>
      </p:sp>
    </p:spTree>
    <p:extLst>
      <p:ext uri="{BB962C8B-B14F-4D97-AF65-F5344CB8AC3E}">
        <p14:creationId xmlns:p14="http://schemas.microsoft.com/office/powerpoint/2010/main" val="80489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1</a:t>
            </a:fld>
            <a:endParaRPr lang="en-US"/>
          </a:p>
        </p:txBody>
      </p:sp>
    </p:spTree>
    <p:extLst>
      <p:ext uri="{BB962C8B-B14F-4D97-AF65-F5344CB8AC3E}">
        <p14:creationId xmlns:p14="http://schemas.microsoft.com/office/powerpoint/2010/main" val="3738904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7B9A8D6-F6BD-9C46-A9B3-AE6D5821E107}" type="slidenum">
              <a:rPr lang="en-US" smtClean="0"/>
              <a:t>10</a:t>
            </a:fld>
            <a:endParaRPr lang="en-US"/>
          </a:p>
        </p:txBody>
      </p:sp>
    </p:spTree>
    <p:extLst>
      <p:ext uri="{BB962C8B-B14F-4D97-AF65-F5344CB8AC3E}">
        <p14:creationId xmlns:p14="http://schemas.microsoft.com/office/powerpoint/2010/main" val="2518194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11</a:t>
            </a:fld>
            <a:endParaRPr lang="en-US"/>
          </a:p>
        </p:txBody>
      </p:sp>
    </p:spTree>
    <p:extLst>
      <p:ext uri="{BB962C8B-B14F-4D97-AF65-F5344CB8AC3E}">
        <p14:creationId xmlns:p14="http://schemas.microsoft.com/office/powerpoint/2010/main" val="106851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12</a:t>
            </a:fld>
            <a:endParaRPr lang="en-US"/>
          </a:p>
        </p:txBody>
      </p:sp>
    </p:spTree>
    <p:extLst>
      <p:ext uri="{BB962C8B-B14F-4D97-AF65-F5344CB8AC3E}">
        <p14:creationId xmlns:p14="http://schemas.microsoft.com/office/powerpoint/2010/main" val="4209242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13</a:t>
            </a:fld>
            <a:endParaRPr lang="en-US"/>
          </a:p>
        </p:txBody>
      </p:sp>
    </p:spTree>
    <p:extLst>
      <p:ext uri="{BB962C8B-B14F-4D97-AF65-F5344CB8AC3E}">
        <p14:creationId xmlns:p14="http://schemas.microsoft.com/office/powerpoint/2010/main" val="432743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14</a:t>
            </a:fld>
            <a:endParaRPr lang="en-US"/>
          </a:p>
        </p:txBody>
      </p:sp>
    </p:spTree>
    <p:extLst>
      <p:ext uri="{BB962C8B-B14F-4D97-AF65-F5344CB8AC3E}">
        <p14:creationId xmlns:p14="http://schemas.microsoft.com/office/powerpoint/2010/main" val="1123076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7B9A8D6-F6BD-9C46-A9B3-AE6D5821E107}" type="slidenum">
              <a:rPr lang="en-US" smtClean="0"/>
              <a:t>15</a:t>
            </a:fld>
            <a:endParaRPr lang="en-US"/>
          </a:p>
        </p:txBody>
      </p:sp>
    </p:spTree>
    <p:extLst>
      <p:ext uri="{BB962C8B-B14F-4D97-AF65-F5344CB8AC3E}">
        <p14:creationId xmlns:p14="http://schemas.microsoft.com/office/powerpoint/2010/main" val="2154695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16</a:t>
            </a:fld>
            <a:endParaRPr lang="en-US"/>
          </a:p>
        </p:txBody>
      </p:sp>
    </p:spTree>
    <p:extLst>
      <p:ext uri="{BB962C8B-B14F-4D97-AF65-F5344CB8AC3E}">
        <p14:creationId xmlns:p14="http://schemas.microsoft.com/office/powerpoint/2010/main" val="1187763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17</a:t>
            </a:fld>
            <a:endParaRPr lang="en-US"/>
          </a:p>
        </p:txBody>
      </p:sp>
    </p:spTree>
    <p:extLst>
      <p:ext uri="{BB962C8B-B14F-4D97-AF65-F5344CB8AC3E}">
        <p14:creationId xmlns:p14="http://schemas.microsoft.com/office/powerpoint/2010/main" val="1305766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18</a:t>
            </a:fld>
            <a:endParaRPr lang="en-US"/>
          </a:p>
        </p:txBody>
      </p:sp>
    </p:spTree>
    <p:extLst>
      <p:ext uri="{BB962C8B-B14F-4D97-AF65-F5344CB8AC3E}">
        <p14:creationId xmlns:p14="http://schemas.microsoft.com/office/powerpoint/2010/main" val="3143927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19</a:t>
            </a:fld>
            <a:endParaRPr lang="en-US"/>
          </a:p>
        </p:txBody>
      </p:sp>
    </p:spTree>
    <p:extLst>
      <p:ext uri="{BB962C8B-B14F-4D97-AF65-F5344CB8AC3E}">
        <p14:creationId xmlns:p14="http://schemas.microsoft.com/office/powerpoint/2010/main" val="1118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9A8D6-F6BD-9C46-A9B3-AE6D5821E107}" type="slidenum">
              <a:rPr lang="en-US" smtClean="0"/>
              <a:t>2</a:t>
            </a:fld>
            <a:endParaRPr lang="en-US"/>
          </a:p>
        </p:txBody>
      </p:sp>
    </p:spTree>
    <p:extLst>
      <p:ext uri="{BB962C8B-B14F-4D97-AF65-F5344CB8AC3E}">
        <p14:creationId xmlns:p14="http://schemas.microsoft.com/office/powerpoint/2010/main" val="1590701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20</a:t>
            </a:fld>
            <a:endParaRPr lang="en-US"/>
          </a:p>
        </p:txBody>
      </p:sp>
    </p:spTree>
    <p:extLst>
      <p:ext uri="{BB962C8B-B14F-4D97-AF65-F5344CB8AC3E}">
        <p14:creationId xmlns:p14="http://schemas.microsoft.com/office/powerpoint/2010/main" val="297144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21</a:t>
            </a:fld>
            <a:endParaRPr lang="en-US"/>
          </a:p>
        </p:txBody>
      </p:sp>
    </p:spTree>
    <p:extLst>
      <p:ext uri="{BB962C8B-B14F-4D97-AF65-F5344CB8AC3E}">
        <p14:creationId xmlns:p14="http://schemas.microsoft.com/office/powerpoint/2010/main" val="32827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22</a:t>
            </a:fld>
            <a:endParaRPr lang="en-US"/>
          </a:p>
        </p:txBody>
      </p:sp>
    </p:spTree>
    <p:extLst>
      <p:ext uri="{BB962C8B-B14F-4D97-AF65-F5344CB8AC3E}">
        <p14:creationId xmlns:p14="http://schemas.microsoft.com/office/powerpoint/2010/main" val="1334212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23</a:t>
            </a:fld>
            <a:endParaRPr lang="en-US"/>
          </a:p>
        </p:txBody>
      </p:sp>
    </p:spTree>
    <p:extLst>
      <p:ext uri="{BB962C8B-B14F-4D97-AF65-F5344CB8AC3E}">
        <p14:creationId xmlns:p14="http://schemas.microsoft.com/office/powerpoint/2010/main" val="3249973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24</a:t>
            </a:fld>
            <a:endParaRPr lang="en-US"/>
          </a:p>
        </p:txBody>
      </p:sp>
    </p:spTree>
    <p:extLst>
      <p:ext uri="{BB962C8B-B14F-4D97-AF65-F5344CB8AC3E}">
        <p14:creationId xmlns:p14="http://schemas.microsoft.com/office/powerpoint/2010/main" val="1346524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25</a:t>
            </a:fld>
            <a:endParaRPr lang="en-US"/>
          </a:p>
        </p:txBody>
      </p:sp>
    </p:spTree>
    <p:extLst>
      <p:ext uri="{BB962C8B-B14F-4D97-AF65-F5344CB8AC3E}">
        <p14:creationId xmlns:p14="http://schemas.microsoft.com/office/powerpoint/2010/main" val="586052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26</a:t>
            </a:fld>
            <a:endParaRPr lang="en-US"/>
          </a:p>
        </p:txBody>
      </p:sp>
    </p:spTree>
    <p:extLst>
      <p:ext uri="{BB962C8B-B14F-4D97-AF65-F5344CB8AC3E}">
        <p14:creationId xmlns:p14="http://schemas.microsoft.com/office/powerpoint/2010/main" val="1730359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27</a:t>
            </a:fld>
            <a:endParaRPr lang="en-US"/>
          </a:p>
        </p:txBody>
      </p:sp>
    </p:spTree>
    <p:extLst>
      <p:ext uri="{BB962C8B-B14F-4D97-AF65-F5344CB8AC3E}">
        <p14:creationId xmlns:p14="http://schemas.microsoft.com/office/powerpoint/2010/main" val="2809033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28</a:t>
            </a:fld>
            <a:endParaRPr lang="en-US"/>
          </a:p>
        </p:txBody>
      </p:sp>
    </p:spTree>
    <p:extLst>
      <p:ext uri="{BB962C8B-B14F-4D97-AF65-F5344CB8AC3E}">
        <p14:creationId xmlns:p14="http://schemas.microsoft.com/office/powerpoint/2010/main" val="958541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29</a:t>
            </a:fld>
            <a:endParaRPr lang="en-US"/>
          </a:p>
        </p:txBody>
      </p:sp>
    </p:spTree>
    <p:extLst>
      <p:ext uri="{BB962C8B-B14F-4D97-AF65-F5344CB8AC3E}">
        <p14:creationId xmlns:p14="http://schemas.microsoft.com/office/powerpoint/2010/main" val="384634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3</a:t>
            </a:fld>
            <a:endParaRPr lang="en-US"/>
          </a:p>
        </p:txBody>
      </p:sp>
    </p:spTree>
    <p:extLst>
      <p:ext uri="{BB962C8B-B14F-4D97-AF65-F5344CB8AC3E}">
        <p14:creationId xmlns:p14="http://schemas.microsoft.com/office/powerpoint/2010/main" val="601228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30</a:t>
            </a:fld>
            <a:endParaRPr lang="en-US"/>
          </a:p>
        </p:txBody>
      </p:sp>
    </p:spTree>
    <p:extLst>
      <p:ext uri="{BB962C8B-B14F-4D97-AF65-F5344CB8AC3E}">
        <p14:creationId xmlns:p14="http://schemas.microsoft.com/office/powerpoint/2010/main" val="3079258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9A8D6-F6BD-9C46-A9B3-AE6D5821E107}" type="slidenum">
              <a:rPr lang="en-US" smtClean="0"/>
              <a:t>31</a:t>
            </a:fld>
            <a:endParaRPr lang="en-US"/>
          </a:p>
        </p:txBody>
      </p:sp>
    </p:spTree>
    <p:extLst>
      <p:ext uri="{BB962C8B-B14F-4D97-AF65-F5344CB8AC3E}">
        <p14:creationId xmlns:p14="http://schemas.microsoft.com/office/powerpoint/2010/main" val="1054484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7B9A8D6-F6BD-9C46-A9B3-AE6D5821E107}" type="slidenum">
              <a:rPr lang="en-US" smtClean="0"/>
              <a:t>32</a:t>
            </a:fld>
            <a:endParaRPr lang="en-US"/>
          </a:p>
        </p:txBody>
      </p:sp>
    </p:spTree>
    <p:extLst>
      <p:ext uri="{BB962C8B-B14F-4D97-AF65-F5344CB8AC3E}">
        <p14:creationId xmlns:p14="http://schemas.microsoft.com/office/powerpoint/2010/main" val="407361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4</a:t>
            </a:fld>
            <a:endParaRPr lang="en-US"/>
          </a:p>
        </p:txBody>
      </p:sp>
    </p:spTree>
    <p:extLst>
      <p:ext uri="{BB962C8B-B14F-4D97-AF65-F5344CB8AC3E}">
        <p14:creationId xmlns:p14="http://schemas.microsoft.com/office/powerpoint/2010/main" val="247804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5</a:t>
            </a:fld>
            <a:endParaRPr lang="en-US"/>
          </a:p>
        </p:txBody>
      </p:sp>
    </p:spTree>
    <p:extLst>
      <p:ext uri="{BB962C8B-B14F-4D97-AF65-F5344CB8AC3E}">
        <p14:creationId xmlns:p14="http://schemas.microsoft.com/office/powerpoint/2010/main" val="3379553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6</a:t>
            </a:fld>
            <a:endParaRPr lang="en-US"/>
          </a:p>
        </p:txBody>
      </p:sp>
    </p:spTree>
    <p:extLst>
      <p:ext uri="{BB962C8B-B14F-4D97-AF65-F5344CB8AC3E}">
        <p14:creationId xmlns:p14="http://schemas.microsoft.com/office/powerpoint/2010/main" val="120121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7</a:t>
            </a:fld>
            <a:endParaRPr lang="en-US"/>
          </a:p>
        </p:txBody>
      </p:sp>
    </p:spTree>
    <p:extLst>
      <p:ext uri="{BB962C8B-B14F-4D97-AF65-F5344CB8AC3E}">
        <p14:creationId xmlns:p14="http://schemas.microsoft.com/office/powerpoint/2010/main" val="1570009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8</a:t>
            </a:fld>
            <a:endParaRPr lang="en-US"/>
          </a:p>
        </p:txBody>
      </p:sp>
    </p:spTree>
    <p:extLst>
      <p:ext uri="{BB962C8B-B14F-4D97-AF65-F5344CB8AC3E}">
        <p14:creationId xmlns:p14="http://schemas.microsoft.com/office/powerpoint/2010/main" val="174676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9A8D6-F6BD-9C46-A9B3-AE6D5821E107}" type="slidenum">
              <a:rPr lang="en-US" smtClean="0"/>
              <a:t>9</a:t>
            </a:fld>
            <a:endParaRPr lang="en-US"/>
          </a:p>
        </p:txBody>
      </p:sp>
    </p:spTree>
    <p:extLst>
      <p:ext uri="{BB962C8B-B14F-4D97-AF65-F5344CB8AC3E}">
        <p14:creationId xmlns:p14="http://schemas.microsoft.com/office/powerpoint/2010/main" val="2369781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84D627-5188-4AAA-BE28-20877162C54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74C4E-72FE-4F9D-913E-1FA634EEFC79}" type="slidenum">
              <a:rPr lang="en-US" smtClean="0"/>
              <a:t>‹#›</a:t>
            </a:fld>
            <a:endParaRPr lang="en-US"/>
          </a:p>
        </p:txBody>
      </p:sp>
    </p:spTree>
    <p:extLst>
      <p:ext uri="{BB962C8B-B14F-4D97-AF65-F5344CB8AC3E}">
        <p14:creationId xmlns:p14="http://schemas.microsoft.com/office/powerpoint/2010/main" val="212328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4D627-5188-4AAA-BE28-20877162C54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74C4E-72FE-4F9D-913E-1FA634EEFC79}" type="slidenum">
              <a:rPr lang="en-US" smtClean="0"/>
              <a:t>‹#›</a:t>
            </a:fld>
            <a:endParaRPr lang="en-US"/>
          </a:p>
        </p:txBody>
      </p:sp>
    </p:spTree>
    <p:extLst>
      <p:ext uri="{BB962C8B-B14F-4D97-AF65-F5344CB8AC3E}">
        <p14:creationId xmlns:p14="http://schemas.microsoft.com/office/powerpoint/2010/main" val="295728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4D627-5188-4AAA-BE28-20877162C54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74C4E-72FE-4F9D-913E-1FA634EEFC79}" type="slidenum">
              <a:rPr lang="en-US" smtClean="0"/>
              <a:t>‹#›</a:t>
            </a:fld>
            <a:endParaRPr lang="en-US"/>
          </a:p>
        </p:txBody>
      </p:sp>
    </p:spTree>
    <p:extLst>
      <p:ext uri="{BB962C8B-B14F-4D97-AF65-F5344CB8AC3E}">
        <p14:creationId xmlns:p14="http://schemas.microsoft.com/office/powerpoint/2010/main" val="3628559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b="1"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5432" y="5802399"/>
            <a:ext cx="3392477" cy="513860"/>
          </a:xfrm>
          <a:prstGeom prst="rect">
            <a:avLst/>
          </a:prstGeom>
        </p:spPr>
      </p:pic>
    </p:spTree>
    <p:extLst>
      <p:ext uri="{BB962C8B-B14F-4D97-AF65-F5344CB8AC3E}">
        <p14:creationId xmlns:p14="http://schemas.microsoft.com/office/powerpoint/2010/main" val="4022231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4362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81100" y="1141612"/>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48835" y="1210736"/>
            <a:ext cx="3757545" cy="2283824"/>
          </a:xfrm>
        </p:spPr>
        <p:txBody>
          <a:bodyPr anchor="ctr"/>
          <a:lstStyle>
            <a:lvl1pPr marL="0" indent="0" algn="l">
              <a:buNone/>
              <a:defRPr sz="2000" b="1"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6627" y="6190481"/>
            <a:ext cx="3503705" cy="530708"/>
          </a:xfrm>
          <a:prstGeom prst="rect">
            <a:avLst/>
          </a:prstGeom>
        </p:spPr>
      </p:pic>
    </p:spTree>
    <p:extLst>
      <p:ext uri="{BB962C8B-B14F-4D97-AF65-F5344CB8AC3E}">
        <p14:creationId xmlns:p14="http://schemas.microsoft.com/office/powerpoint/2010/main" val="2259801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9507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4321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492133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2316" y="6181943"/>
            <a:ext cx="3574187" cy="541384"/>
          </a:xfrm>
          <a:prstGeom prst="rect">
            <a:avLst/>
          </a:prstGeom>
        </p:spPr>
      </p:pic>
    </p:spTree>
    <p:extLst>
      <p:ext uri="{BB962C8B-B14F-4D97-AF65-F5344CB8AC3E}">
        <p14:creationId xmlns:p14="http://schemas.microsoft.com/office/powerpoint/2010/main" val="3351320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7238" y="6218628"/>
            <a:ext cx="3624073" cy="548940"/>
          </a:xfrm>
          <a:prstGeom prst="rect">
            <a:avLst/>
          </a:prstGeom>
        </p:spPr>
      </p:pic>
    </p:spTree>
    <p:extLst>
      <p:ext uri="{BB962C8B-B14F-4D97-AF65-F5344CB8AC3E}">
        <p14:creationId xmlns:p14="http://schemas.microsoft.com/office/powerpoint/2010/main" val="271509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4D627-5188-4AAA-BE28-20877162C54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74C4E-72FE-4F9D-913E-1FA634EEFC79}" type="slidenum">
              <a:rPr lang="en-US" smtClean="0"/>
              <a:t>‹#›</a:t>
            </a:fld>
            <a:endParaRPr lang="en-US"/>
          </a:p>
        </p:txBody>
      </p:sp>
    </p:spTree>
    <p:extLst>
      <p:ext uri="{BB962C8B-B14F-4D97-AF65-F5344CB8AC3E}">
        <p14:creationId xmlns:p14="http://schemas.microsoft.com/office/powerpoint/2010/main" val="1545621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35202" y="6237150"/>
            <a:ext cx="3205219" cy="485496"/>
          </a:xfrm>
          <a:prstGeom prst="rect">
            <a:avLst/>
          </a:prstGeom>
        </p:spPr>
      </p:pic>
    </p:spTree>
    <p:extLst>
      <p:ext uri="{BB962C8B-B14F-4D97-AF65-F5344CB8AC3E}">
        <p14:creationId xmlns:p14="http://schemas.microsoft.com/office/powerpoint/2010/main" val="3790730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59266" y="6391508"/>
            <a:ext cx="3157092" cy="478207"/>
          </a:xfrm>
          <a:prstGeom prst="rect">
            <a:avLst/>
          </a:prstGeom>
        </p:spPr>
      </p:pic>
    </p:spTree>
    <p:extLst>
      <p:ext uri="{BB962C8B-B14F-4D97-AF65-F5344CB8AC3E}">
        <p14:creationId xmlns:p14="http://schemas.microsoft.com/office/powerpoint/2010/main" val="1670079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9509" y="6248936"/>
            <a:ext cx="3526061" cy="534095"/>
          </a:xfrm>
          <a:prstGeom prst="rect">
            <a:avLst/>
          </a:prstGeom>
        </p:spPr>
      </p:pic>
    </p:spTree>
    <p:extLst>
      <p:ext uri="{BB962C8B-B14F-4D97-AF65-F5344CB8AC3E}">
        <p14:creationId xmlns:p14="http://schemas.microsoft.com/office/powerpoint/2010/main" val="431640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8961" y="6330791"/>
            <a:ext cx="3096520" cy="469032"/>
          </a:xfrm>
          <a:prstGeom prst="rect">
            <a:avLst/>
          </a:prstGeom>
        </p:spPr>
      </p:pic>
    </p:spTree>
    <p:extLst>
      <p:ext uri="{BB962C8B-B14F-4D97-AF65-F5344CB8AC3E}">
        <p14:creationId xmlns:p14="http://schemas.microsoft.com/office/powerpoint/2010/main" val="285972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b="1"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1751" y="6239933"/>
            <a:ext cx="3638355" cy="551104"/>
          </a:xfrm>
          <a:prstGeom prst="rect">
            <a:avLst/>
          </a:prstGeom>
        </p:spPr>
      </p:pic>
    </p:spTree>
    <p:extLst>
      <p:ext uri="{BB962C8B-B14F-4D97-AF65-F5344CB8AC3E}">
        <p14:creationId xmlns:p14="http://schemas.microsoft.com/office/powerpoint/2010/main" val="1438903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48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8390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8553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6836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84D627-5188-4AAA-BE28-20877162C54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74C4E-72FE-4F9D-913E-1FA634EEFC79}" type="slidenum">
              <a:rPr lang="en-US" smtClean="0"/>
              <a:t>‹#›</a:t>
            </a:fld>
            <a:endParaRPr lang="en-US"/>
          </a:p>
        </p:txBody>
      </p:sp>
    </p:spTree>
    <p:extLst>
      <p:ext uri="{BB962C8B-B14F-4D97-AF65-F5344CB8AC3E}">
        <p14:creationId xmlns:p14="http://schemas.microsoft.com/office/powerpoint/2010/main" val="958311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84D627-5188-4AAA-BE28-20877162C54F}"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74C4E-72FE-4F9D-913E-1FA634EEFC79}" type="slidenum">
              <a:rPr lang="en-US" smtClean="0"/>
              <a:t>‹#›</a:t>
            </a:fld>
            <a:endParaRPr lang="en-US"/>
          </a:p>
        </p:txBody>
      </p:sp>
    </p:spTree>
    <p:extLst>
      <p:ext uri="{BB962C8B-B14F-4D97-AF65-F5344CB8AC3E}">
        <p14:creationId xmlns:p14="http://schemas.microsoft.com/office/powerpoint/2010/main" val="298526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84D627-5188-4AAA-BE28-20877162C54F}"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474C4E-72FE-4F9D-913E-1FA634EEFC79}" type="slidenum">
              <a:rPr lang="en-US" smtClean="0"/>
              <a:t>‹#›</a:t>
            </a:fld>
            <a:endParaRPr lang="en-US"/>
          </a:p>
        </p:txBody>
      </p:sp>
    </p:spTree>
    <p:extLst>
      <p:ext uri="{BB962C8B-B14F-4D97-AF65-F5344CB8AC3E}">
        <p14:creationId xmlns:p14="http://schemas.microsoft.com/office/powerpoint/2010/main" val="23318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84D627-5188-4AAA-BE28-20877162C54F}"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474C4E-72FE-4F9D-913E-1FA634EEFC79}" type="slidenum">
              <a:rPr lang="en-US" smtClean="0"/>
              <a:t>‹#›</a:t>
            </a:fld>
            <a:endParaRPr lang="en-US"/>
          </a:p>
        </p:txBody>
      </p:sp>
    </p:spTree>
    <p:extLst>
      <p:ext uri="{BB962C8B-B14F-4D97-AF65-F5344CB8AC3E}">
        <p14:creationId xmlns:p14="http://schemas.microsoft.com/office/powerpoint/2010/main" val="58429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4D627-5188-4AAA-BE28-20877162C54F}"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474C4E-72FE-4F9D-913E-1FA634EEFC79}" type="slidenum">
              <a:rPr lang="en-US" smtClean="0"/>
              <a:t>‹#›</a:t>
            </a:fld>
            <a:endParaRPr lang="en-US"/>
          </a:p>
        </p:txBody>
      </p:sp>
    </p:spTree>
    <p:extLst>
      <p:ext uri="{BB962C8B-B14F-4D97-AF65-F5344CB8AC3E}">
        <p14:creationId xmlns:p14="http://schemas.microsoft.com/office/powerpoint/2010/main" val="53388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84D627-5188-4AAA-BE28-20877162C54F}"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74C4E-72FE-4F9D-913E-1FA634EEFC79}" type="slidenum">
              <a:rPr lang="en-US" smtClean="0"/>
              <a:t>‹#›</a:t>
            </a:fld>
            <a:endParaRPr lang="en-US"/>
          </a:p>
        </p:txBody>
      </p:sp>
    </p:spTree>
    <p:extLst>
      <p:ext uri="{BB962C8B-B14F-4D97-AF65-F5344CB8AC3E}">
        <p14:creationId xmlns:p14="http://schemas.microsoft.com/office/powerpoint/2010/main" val="26102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84D627-5188-4AAA-BE28-20877162C54F}"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74C4E-72FE-4F9D-913E-1FA634EEFC79}" type="slidenum">
              <a:rPr lang="en-US" smtClean="0"/>
              <a:t>‹#›</a:t>
            </a:fld>
            <a:endParaRPr lang="en-US"/>
          </a:p>
        </p:txBody>
      </p:sp>
    </p:spTree>
    <p:extLst>
      <p:ext uri="{BB962C8B-B14F-4D97-AF65-F5344CB8AC3E}">
        <p14:creationId xmlns:p14="http://schemas.microsoft.com/office/powerpoint/2010/main" val="345612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4D627-5188-4AAA-BE28-20877162C54F}" type="datetimeFigureOut">
              <a:rPr lang="en-US" smtClean="0"/>
              <a:t>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74C4E-72FE-4F9D-913E-1FA634EEFC79}" type="slidenum">
              <a:rPr lang="en-US" smtClean="0"/>
              <a:t>‹#›</a:t>
            </a:fld>
            <a:endParaRPr lang="en-US"/>
          </a:p>
        </p:txBody>
      </p:sp>
    </p:spTree>
    <p:extLst>
      <p:ext uri="{BB962C8B-B14F-4D97-AF65-F5344CB8AC3E}">
        <p14:creationId xmlns:p14="http://schemas.microsoft.com/office/powerpoint/2010/main" val="1078591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1" name="Picture 1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354206" y="6206475"/>
            <a:ext cx="3572896" cy="541189"/>
          </a:xfrm>
          <a:prstGeom prst="rect">
            <a:avLst/>
          </a:prstGeom>
        </p:spPr>
      </p:pic>
    </p:spTree>
    <p:extLst>
      <p:ext uri="{BB962C8B-B14F-4D97-AF65-F5344CB8AC3E}">
        <p14:creationId xmlns:p14="http://schemas.microsoft.com/office/powerpoint/2010/main" val="545240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376429"/>
            <a:ext cx="8825658" cy="2696761"/>
          </a:xfrm>
        </p:spPr>
        <p:txBody>
          <a:bodyPr/>
          <a:lstStyle/>
          <a:p>
            <a:r>
              <a:rPr lang="en-US" sz="8000" dirty="0"/>
              <a:t>Got Strategy? </a:t>
            </a:r>
            <a:br>
              <a:rPr lang="en-US" dirty="0"/>
            </a:br>
            <a:r>
              <a:rPr lang="en-US" sz="4400" dirty="0"/>
              <a:t>Collaborative and Inclusive Departmental Strategic Planning </a:t>
            </a:r>
          </a:p>
        </p:txBody>
      </p:sp>
      <p:sp>
        <p:nvSpPr>
          <p:cNvPr id="3" name="Subtitle 2"/>
          <p:cNvSpPr>
            <a:spLocks noGrp="1"/>
          </p:cNvSpPr>
          <p:nvPr>
            <p:ph type="subTitle" idx="1"/>
          </p:nvPr>
        </p:nvSpPr>
        <p:spPr/>
        <p:txBody>
          <a:bodyPr/>
          <a:lstStyle/>
          <a:p>
            <a:r>
              <a:rPr lang="en-US" dirty="0"/>
              <a:t>Kabel Stanwicks (he/him/his), head of access services</a:t>
            </a:r>
          </a:p>
          <a:p>
            <a:r>
              <a:rPr lang="en-US" dirty="0"/>
              <a:t>University Libraries, university at Albany, SUNY</a:t>
            </a:r>
          </a:p>
        </p:txBody>
      </p:sp>
    </p:spTree>
    <p:extLst>
      <p:ext uri="{BB962C8B-B14F-4D97-AF65-F5344CB8AC3E}">
        <p14:creationId xmlns:p14="http://schemas.microsoft.com/office/powerpoint/2010/main" val="1276951197"/>
      </p:ext>
    </p:extLst>
  </p:cSld>
  <p:clrMapOvr>
    <a:masterClrMapping/>
  </p:clrMapOvr>
  <mc:AlternateContent xmlns:mc="http://schemas.openxmlformats.org/markup-compatibility/2006" xmlns:p14="http://schemas.microsoft.com/office/powerpoint/2010/main">
    <mc:Choice Requires="p14">
      <p:transition spd="slow" p14:dur="2000" advTm="30420"/>
    </mc:Choice>
    <mc:Fallback xmlns="">
      <p:transition spd="slow" advTm="304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8" name="Rectangle 137">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Oval 138">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3" name="Oval 142">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4"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5"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6"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8" name="Rectangle 147">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Title 8">
            <a:extLst>
              <a:ext uri="{FF2B5EF4-FFF2-40B4-BE49-F238E27FC236}">
                <a16:creationId xmlns:a16="http://schemas.microsoft.com/office/drawing/2014/main" id="{F08013C5-8545-6745-B339-A01712EA6AE1}"/>
              </a:ext>
            </a:extLst>
          </p:cNvPr>
          <p:cNvSpPr>
            <a:spLocks noGrp="1"/>
          </p:cNvSpPr>
          <p:nvPr>
            <p:ph type="title"/>
          </p:nvPr>
        </p:nvSpPr>
        <p:spPr>
          <a:xfrm>
            <a:off x="1154954" y="973668"/>
            <a:ext cx="9122902" cy="706964"/>
          </a:xfrm>
        </p:spPr>
        <p:txBody>
          <a:bodyPr vert="horz" lIns="91440" tIns="45720" rIns="91440" bIns="45720" rtlCol="0" anchor="ctr">
            <a:normAutofit fontScale="90000"/>
          </a:bodyPr>
          <a:lstStyle/>
          <a:p>
            <a:r>
              <a:rPr lang="en-US" sz="3600" dirty="0"/>
              <a:t>Where does the Access Services Department fit?</a:t>
            </a:r>
          </a:p>
        </p:txBody>
      </p:sp>
      <p:sp>
        <p:nvSpPr>
          <p:cNvPr id="10" name="Text Placeholder 9">
            <a:extLst>
              <a:ext uri="{FF2B5EF4-FFF2-40B4-BE49-F238E27FC236}">
                <a16:creationId xmlns:a16="http://schemas.microsoft.com/office/drawing/2014/main" id="{99708B13-1D2E-4344-B5CE-C6CE87B3DCE1}"/>
              </a:ext>
            </a:extLst>
          </p:cNvPr>
          <p:cNvSpPr>
            <a:spLocks noGrp="1"/>
          </p:cNvSpPr>
          <p:nvPr>
            <p:ph type="body" sz="half" idx="2"/>
          </p:nvPr>
        </p:nvSpPr>
        <p:spPr>
          <a:xfrm>
            <a:off x="1154955" y="2603500"/>
            <a:ext cx="3481054" cy="3416300"/>
          </a:xfrm>
        </p:spPr>
        <p:txBody>
          <a:bodyPr vert="horz" lIns="91440" tIns="45720" rIns="91440" bIns="45720" rtlCol="0" anchor="ctr">
            <a:normAutofit/>
          </a:bodyPr>
          <a:lstStyle/>
          <a:p>
            <a:pPr>
              <a:buFont typeface="Wingdings 3" charset="2"/>
              <a:buChar char=""/>
            </a:pPr>
            <a:r>
              <a:rPr lang="en-US" sz="2000" dirty="0">
                <a:solidFill>
                  <a:schemeClr val="tx1">
                    <a:lumMod val="75000"/>
                    <a:lumOff val="25000"/>
                  </a:schemeClr>
                </a:solidFill>
              </a:rPr>
              <a:t>Staff members felt left out of processes &amp; final written documents.</a:t>
            </a:r>
          </a:p>
          <a:p>
            <a:pPr>
              <a:buFont typeface="Wingdings 3" charset="2"/>
              <a:buChar char=""/>
            </a:pPr>
            <a:r>
              <a:rPr lang="en-US" sz="2000" dirty="0">
                <a:solidFill>
                  <a:schemeClr val="tx1">
                    <a:lumMod val="75000"/>
                    <a:lumOff val="25000"/>
                  </a:schemeClr>
                </a:solidFill>
              </a:rPr>
              <a:t>Morale issues result from disconnect.</a:t>
            </a:r>
          </a:p>
          <a:p>
            <a:pPr>
              <a:buFont typeface="Wingdings 3" charset="2"/>
              <a:buChar char=""/>
            </a:pPr>
            <a:r>
              <a:rPr lang="en-US" sz="2000" dirty="0">
                <a:solidFill>
                  <a:schemeClr val="tx1">
                    <a:lumMod val="75000"/>
                    <a:lumOff val="25000"/>
                  </a:schemeClr>
                </a:solidFill>
              </a:rPr>
              <a:t>Needed explicit connection to University’s strategic plan &amp; Libraries’ strategic plan.</a:t>
            </a:r>
          </a:p>
        </p:txBody>
      </p:sp>
      <p:pic>
        <p:nvPicPr>
          <p:cNvPr id="4100" name="Picture 4">
            <a:extLst>
              <a:ext uri="{FF2B5EF4-FFF2-40B4-BE49-F238E27FC236}">
                <a16:creationId xmlns:a16="http://schemas.microsoft.com/office/drawing/2014/main" id="{CC12AD15-B282-8A47-B898-F3703CB0E799}"/>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3179" b="9065"/>
          <a:stretch/>
        </p:blipFill>
        <p:spPr bwMode="auto">
          <a:xfrm>
            <a:off x="4984956" y="2775951"/>
            <a:ext cx="6158802"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77749"/>
      </p:ext>
    </p:extLst>
  </p:cSld>
  <p:clrMapOvr>
    <a:masterClrMapping/>
  </p:clrMapOvr>
  <mc:AlternateContent xmlns:mc="http://schemas.openxmlformats.org/markup-compatibility/2006" xmlns:p14="http://schemas.microsoft.com/office/powerpoint/2010/main">
    <mc:Choice Requires="p14">
      <p:transition spd="slow" p14:dur="2000" advTm="36697"/>
    </mc:Choice>
    <mc:Fallback xmlns="">
      <p:transition spd="slow" advTm="3669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980732-B821-FB4C-81DC-E41E0985BD94}"/>
              </a:ext>
            </a:extLst>
          </p:cNvPr>
          <p:cNvSpPr>
            <a:spLocks noGrp="1"/>
          </p:cNvSpPr>
          <p:nvPr>
            <p:ph type="title"/>
          </p:nvPr>
        </p:nvSpPr>
        <p:spPr/>
        <p:txBody>
          <a:bodyPr/>
          <a:lstStyle/>
          <a:p>
            <a:r>
              <a:rPr lang="en-US" dirty="0"/>
              <a:t>How do we prioritize all the work?</a:t>
            </a:r>
          </a:p>
        </p:txBody>
      </p:sp>
      <p:sp>
        <p:nvSpPr>
          <p:cNvPr id="5" name="Content Placeholder 4">
            <a:extLst>
              <a:ext uri="{FF2B5EF4-FFF2-40B4-BE49-F238E27FC236}">
                <a16:creationId xmlns:a16="http://schemas.microsoft.com/office/drawing/2014/main" id="{EBF8F6E9-2F5F-9342-851D-F4B10289980C}"/>
              </a:ext>
            </a:extLst>
          </p:cNvPr>
          <p:cNvSpPr>
            <a:spLocks noGrp="1"/>
          </p:cNvSpPr>
          <p:nvPr>
            <p:ph idx="1"/>
          </p:nvPr>
        </p:nvSpPr>
        <p:spPr/>
        <p:txBody>
          <a:bodyPr>
            <a:normAutofit/>
          </a:bodyPr>
          <a:lstStyle/>
          <a:p>
            <a:r>
              <a:rPr lang="en-US" sz="3200" dirty="0"/>
              <a:t>Access Services staff members are always here</a:t>
            </a:r>
          </a:p>
          <a:p>
            <a:r>
              <a:rPr lang="en-US" sz="3200" dirty="0"/>
              <a:t>There are lots of things we should be doing</a:t>
            </a:r>
          </a:p>
          <a:p>
            <a:r>
              <a:rPr lang="en-US" sz="3200" dirty="0"/>
              <a:t>There are lots of things we want to do</a:t>
            </a:r>
          </a:p>
          <a:p>
            <a:r>
              <a:rPr lang="en-US" sz="3200" dirty="0"/>
              <a:t>There are certain things we must do</a:t>
            </a:r>
          </a:p>
        </p:txBody>
      </p:sp>
    </p:spTree>
    <p:extLst>
      <p:ext uri="{BB962C8B-B14F-4D97-AF65-F5344CB8AC3E}">
        <p14:creationId xmlns:p14="http://schemas.microsoft.com/office/powerpoint/2010/main" val="2681254550"/>
      </p:ext>
    </p:extLst>
  </p:cSld>
  <p:clrMapOvr>
    <a:masterClrMapping/>
  </p:clrMapOvr>
  <mc:AlternateContent xmlns:mc="http://schemas.openxmlformats.org/markup-compatibility/2006" xmlns:p14="http://schemas.microsoft.com/office/powerpoint/2010/main">
    <mc:Choice Requires="p14">
      <p:transition spd="slow" p14:dur="2000" advTm="47237"/>
    </mc:Choice>
    <mc:Fallback xmlns="">
      <p:transition spd="slow" advTm="472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314F-8C38-DD44-BE94-D14443498A37}"/>
              </a:ext>
            </a:extLst>
          </p:cNvPr>
          <p:cNvSpPr>
            <a:spLocks noGrp="1"/>
          </p:cNvSpPr>
          <p:nvPr>
            <p:ph type="title"/>
          </p:nvPr>
        </p:nvSpPr>
        <p:spPr/>
        <p:txBody>
          <a:bodyPr/>
          <a:lstStyle/>
          <a:p>
            <a:r>
              <a:rPr lang="en-US" dirty="0"/>
              <a:t>Two Realizations &amp; One Epiphany</a:t>
            </a:r>
          </a:p>
        </p:txBody>
      </p:sp>
      <p:sp>
        <p:nvSpPr>
          <p:cNvPr id="3" name="Text Placeholder 2">
            <a:extLst>
              <a:ext uri="{FF2B5EF4-FFF2-40B4-BE49-F238E27FC236}">
                <a16:creationId xmlns:a16="http://schemas.microsoft.com/office/drawing/2014/main" id="{18D8F1CA-FE2D-CC47-B1E1-A27659C5A914}"/>
              </a:ext>
            </a:extLst>
          </p:cNvPr>
          <p:cNvSpPr>
            <a:spLocks noGrp="1"/>
          </p:cNvSpPr>
          <p:nvPr>
            <p:ph type="body" idx="1"/>
          </p:nvPr>
        </p:nvSpPr>
        <p:spPr/>
        <p:txBody>
          <a:bodyPr/>
          <a:lstStyle/>
          <a:p>
            <a:r>
              <a:rPr lang="en-US" dirty="0"/>
              <a:t>We can’t do it all</a:t>
            </a:r>
          </a:p>
        </p:txBody>
      </p:sp>
      <p:sp>
        <p:nvSpPr>
          <p:cNvPr id="4" name="Content Placeholder 3">
            <a:extLst>
              <a:ext uri="{FF2B5EF4-FFF2-40B4-BE49-F238E27FC236}">
                <a16:creationId xmlns:a16="http://schemas.microsoft.com/office/drawing/2014/main" id="{C9DB15D3-922B-2C4F-851D-DEFA6F3ADF1C}"/>
              </a:ext>
            </a:extLst>
          </p:cNvPr>
          <p:cNvSpPr>
            <a:spLocks noGrp="1"/>
          </p:cNvSpPr>
          <p:nvPr>
            <p:ph sz="half" idx="2"/>
          </p:nvPr>
        </p:nvSpPr>
        <p:spPr/>
        <p:txBody>
          <a:bodyPr/>
          <a:lstStyle/>
          <a:p>
            <a:r>
              <a:rPr lang="en-US" dirty="0"/>
              <a:t>Service demands are increasing</a:t>
            </a:r>
          </a:p>
          <a:p>
            <a:r>
              <a:rPr lang="en-US" dirty="0"/>
              <a:t>Budgets are decreasing</a:t>
            </a:r>
          </a:p>
          <a:p>
            <a:r>
              <a:rPr lang="en-US" dirty="0"/>
              <a:t>Staffing has so much capacity</a:t>
            </a:r>
          </a:p>
          <a:p>
            <a:endParaRPr lang="en-US" dirty="0"/>
          </a:p>
        </p:txBody>
      </p:sp>
      <p:sp>
        <p:nvSpPr>
          <p:cNvPr id="5" name="Text Placeholder 4">
            <a:extLst>
              <a:ext uri="{FF2B5EF4-FFF2-40B4-BE49-F238E27FC236}">
                <a16:creationId xmlns:a16="http://schemas.microsoft.com/office/drawing/2014/main" id="{39B0411B-32A1-EA42-8C78-ECC98620E31B}"/>
              </a:ext>
            </a:extLst>
          </p:cNvPr>
          <p:cNvSpPr>
            <a:spLocks noGrp="1"/>
          </p:cNvSpPr>
          <p:nvPr>
            <p:ph type="body" sz="quarter" idx="3"/>
          </p:nvPr>
        </p:nvSpPr>
        <p:spPr/>
        <p:txBody>
          <a:bodyPr/>
          <a:lstStyle/>
          <a:p>
            <a:r>
              <a:rPr lang="en-US" dirty="0"/>
              <a:t>We don’t agree on what to do</a:t>
            </a:r>
          </a:p>
        </p:txBody>
      </p:sp>
      <p:sp>
        <p:nvSpPr>
          <p:cNvPr id="6" name="Content Placeholder 5">
            <a:extLst>
              <a:ext uri="{FF2B5EF4-FFF2-40B4-BE49-F238E27FC236}">
                <a16:creationId xmlns:a16="http://schemas.microsoft.com/office/drawing/2014/main" id="{F46A1931-DE81-C247-942A-87A33D3C47F1}"/>
              </a:ext>
            </a:extLst>
          </p:cNvPr>
          <p:cNvSpPr>
            <a:spLocks noGrp="1"/>
          </p:cNvSpPr>
          <p:nvPr>
            <p:ph sz="quarter" idx="4"/>
          </p:nvPr>
        </p:nvSpPr>
        <p:spPr/>
        <p:txBody>
          <a:bodyPr/>
          <a:lstStyle/>
          <a:p>
            <a:r>
              <a:rPr lang="en-US" dirty="0"/>
              <a:t>Large department: ~25% of University Libraries personnel</a:t>
            </a:r>
          </a:p>
          <a:p>
            <a:r>
              <a:rPr lang="en-US" dirty="0"/>
              <a:t>Divergent views on what’s important</a:t>
            </a:r>
          </a:p>
          <a:p>
            <a:endParaRPr lang="en-US" dirty="0"/>
          </a:p>
        </p:txBody>
      </p:sp>
      <p:sp>
        <p:nvSpPr>
          <p:cNvPr id="7" name="TextBox 6">
            <a:extLst>
              <a:ext uri="{FF2B5EF4-FFF2-40B4-BE49-F238E27FC236}">
                <a16:creationId xmlns:a16="http://schemas.microsoft.com/office/drawing/2014/main" id="{3469C26B-325C-CB48-886C-A459BB60EEA0}"/>
              </a:ext>
            </a:extLst>
          </p:cNvPr>
          <p:cNvSpPr txBox="1"/>
          <p:nvPr/>
        </p:nvSpPr>
        <p:spPr>
          <a:xfrm>
            <a:off x="1154954" y="4786489"/>
            <a:ext cx="9853442" cy="954107"/>
          </a:xfrm>
          <a:prstGeom prst="rect">
            <a:avLst/>
          </a:prstGeom>
          <a:noFill/>
        </p:spPr>
        <p:txBody>
          <a:bodyPr wrap="square" rtlCol="0">
            <a:spAutoFit/>
          </a:bodyPr>
          <a:lstStyle/>
          <a:p>
            <a:r>
              <a:rPr lang="en-US" sz="2800" dirty="0">
                <a:solidFill>
                  <a:schemeClr val="accent1"/>
                </a:solidFill>
              </a:rPr>
              <a:t>We need a shared understanding of what’s important and how we’re going to invest our time and energy… or we will fail.</a:t>
            </a:r>
          </a:p>
        </p:txBody>
      </p:sp>
    </p:spTree>
    <p:extLst>
      <p:ext uri="{BB962C8B-B14F-4D97-AF65-F5344CB8AC3E}">
        <p14:creationId xmlns:p14="http://schemas.microsoft.com/office/powerpoint/2010/main" val="816302999"/>
      </p:ext>
    </p:extLst>
  </p:cSld>
  <p:clrMapOvr>
    <a:masterClrMapping/>
  </p:clrMapOvr>
  <mc:AlternateContent xmlns:mc="http://schemas.openxmlformats.org/markup-compatibility/2006" xmlns:p14="http://schemas.microsoft.com/office/powerpoint/2010/main">
    <mc:Choice Requires="p14">
      <p:transition spd="slow" p14:dur="2000" advTm="52990"/>
    </mc:Choice>
    <mc:Fallback xmlns="">
      <p:transition spd="slow" advTm="5299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9CC2B1-198F-0A47-9C67-8AB9FC7D31F1}"/>
              </a:ext>
            </a:extLst>
          </p:cNvPr>
          <p:cNvSpPr>
            <a:spLocks noGrp="1"/>
          </p:cNvSpPr>
          <p:nvPr>
            <p:ph type="title"/>
          </p:nvPr>
        </p:nvSpPr>
        <p:spPr/>
        <p:txBody>
          <a:bodyPr/>
          <a:lstStyle/>
          <a:p>
            <a:r>
              <a:rPr lang="en-US" dirty="0"/>
              <a:t>A Communication Tool</a:t>
            </a:r>
          </a:p>
        </p:txBody>
      </p:sp>
      <p:sp>
        <p:nvSpPr>
          <p:cNvPr id="8" name="Content Placeholder 7">
            <a:extLst>
              <a:ext uri="{FF2B5EF4-FFF2-40B4-BE49-F238E27FC236}">
                <a16:creationId xmlns:a16="http://schemas.microsoft.com/office/drawing/2014/main" id="{0570785C-1A39-6942-A268-FA651EA552DE}"/>
              </a:ext>
            </a:extLst>
          </p:cNvPr>
          <p:cNvSpPr>
            <a:spLocks noGrp="1"/>
          </p:cNvSpPr>
          <p:nvPr>
            <p:ph idx="1"/>
          </p:nvPr>
        </p:nvSpPr>
        <p:spPr/>
        <p:txBody>
          <a:bodyPr>
            <a:normAutofit/>
          </a:bodyPr>
          <a:lstStyle/>
          <a:p>
            <a:r>
              <a:rPr lang="en-US" sz="2400" dirty="0"/>
              <a:t>A documented, shared understanding of our priorities and initiatives is helpful to internal communication and conversations.</a:t>
            </a:r>
          </a:p>
          <a:p>
            <a:r>
              <a:rPr lang="en-US" sz="2400" dirty="0"/>
              <a:t>Our strategic plan shows others in our organization what we are doing and what our priorities are.</a:t>
            </a:r>
          </a:p>
          <a:p>
            <a:r>
              <a:rPr lang="en-US" sz="2400" dirty="0"/>
              <a:t>Manage workload/job creep.</a:t>
            </a:r>
          </a:p>
          <a:p>
            <a:r>
              <a:rPr lang="en-US" sz="2400" dirty="0"/>
              <a:t>Communicating what we do to job applicants.</a:t>
            </a:r>
          </a:p>
          <a:p>
            <a:endParaRPr lang="en-US" dirty="0"/>
          </a:p>
        </p:txBody>
      </p:sp>
    </p:spTree>
    <p:extLst>
      <p:ext uri="{BB962C8B-B14F-4D97-AF65-F5344CB8AC3E}">
        <p14:creationId xmlns:p14="http://schemas.microsoft.com/office/powerpoint/2010/main" val="1579250828"/>
      </p:ext>
    </p:extLst>
  </p:cSld>
  <p:clrMapOvr>
    <a:masterClrMapping/>
  </p:clrMapOvr>
  <mc:AlternateContent xmlns:mc="http://schemas.openxmlformats.org/markup-compatibility/2006" xmlns:p14="http://schemas.microsoft.com/office/powerpoint/2010/main">
    <mc:Choice Requires="p14">
      <p:transition spd="slow" p14:dur="2000" advTm="49470"/>
    </mc:Choice>
    <mc:Fallback xmlns="">
      <p:transition spd="slow" advTm="4947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DB034-3957-3B4B-85D2-339DCB88BC3A}"/>
              </a:ext>
            </a:extLst>
          </p:cNvPr>
          <p:cNvSpPr>
            <a:spLocks noGrp="1"/>
          </p:cNvSpPr>
          <p:nvPr>
            <p:ph type="title"/>
          </p:nvPr>
        </p:nvSpPr>
        <p:spPr/>
        <p:txBody>
          <a:bodyPr/>
          <a:lstStyle/>
          <a:p>
            <a:r>
              <a:rPr lang="en-US" sz="3400" dirty="0"/>
              <a:t>People in any organization are always attached to the obsolete—the things that should have worked but did not, the things that once were productive and no longer are.</a:t>
            </a:r>
          </a:p>
        </p:txBody>
      </p:sp>
      <p:sp>
        <p:nvSpPr>
          <p:cNvPr id="3" name="Text Placeholder 2">
            <a:extLst>
              <a:ext uri="{FF2B5EF4-FFF2-40B4-BE49-F238E27FC236}">
                <a16:creationId xmlns:a16="http://schemas.microsoft.com/office/drawing/2014/main" id="{3E66355A-4637-1C4D-A803-96DB5FACF279}"/>
              </a:ext>
            </a:extLst>
          </p:cNvPr>
          <p:cNvSpPr>
            <a:spLocks noGrp="1"/>
          </p:cNvSpPr>
          <p:nvPr>
            <p:ph type="body" sz="half" idx="13"/>
          </p:nvPr>
        </p:nvSpPr>
        <p:spPr>
          <a:xfrm>
            <a:off x="1945945" y="3690055"/>
            <a:ext cx="7731219" cy="342174"/>
          </a:xfrm>
        </p:spPr>
        <p:txBody>
          <a:bodyPr/>
          <a:lstStyle/>
          <a:p>
            <a:r>
              <a:rPr lang="en-US" dirty="0"/>
              <a:t>Peter Drucker</a:t>
            </a:r>
          </a:p>
        </p:txBody>
      </p:sp>
      <p:sp>
        <p:nvSpPr>
          <p:cNvPr id="4" name="Text Placeholder 3">
            <a:extLst>
              <a:ext uri="{FF2B5EF4-FFF2-40B4-BE49-F238E27FC236}">
                <a16:creationId xmlns:a16="http://schemas.microsoft.com/office/drawing/2014/main" id="{BAB8E97C-525F-664F-8A46-E4B8574D1821}"/>
              </a:ext>
            </a:extLst>
          </p:cNvPr>
          <p:cNvSpPr>
            <a:spLocks noGrp="1"/>
          </p:cNvSpPr>
          <p:nvPr>
            <p:ph type="body" sz="half" idx="2"/>
          </p:nvPr>
        </p:nvSpPr>
        <p:spPr>
          <a:xfrm>
            <a:off x="525514" y="5029199"/>
            <a:ext cx="9958417" cy="997857"/>
          </a:xfrm>
        </p:spPr>
        <p:txBody>
          <a:bodyPr>
            <a:normAutofit fontScale="92500"/>
          </a:bodyPr>
          <a:lstStyle/>
          <a:p>
            <a:r>
              <a:rPr lang="en-US" sz="3600" dirty="0"/>
              <a:t>How we embarked on the strategic planning process…</a:t>
            </a:r>
          </a:p>
        </p:txBody>
      </p:sp>
    </p:spTree>
    <p:extLst>
      <p:ext uri="{BB962C8B-B14F-4D97-AF65-F5344CB8AC3E}">
        <p14:creationId xmlns:p14="http://schemas.microsoft.com/office/powerpoint/2010/main" val="3457369930"/>
      </p:ext>
    </p:extLst>
  </p:cSld>
  <p:clrMapOvr>
    <a:masterClrMapping/>
  </p:clrMapOvr>
  <mc:AlternateContent xmlns:mc="http://schemas.openxmlformats.org/markup-compatibility/2006" xmlns:p14="http://schemas.microsoft.com/office/powerpoint/2010/main">
    <mc:Choice Requires="p14">
      <p:transition spd="slow" p14:dur="2000" advTm="14525"/>
    </mc:Choice>
    <mc:Fallback xmlns="">
      <p:transition spd="slow" advTm="1452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CC54-F437-5E48-8746-B958F03BABD1}"/>
              </a:ext>
            </a:extLst>
          </p:cNvPr>
          <p:cNvSpPr>
            <a:spLocks noGrp="1"/>
          </p:cNvSpPr>
          <p:nvPr>
            <p:ph type="title"/>
          </p:nvPr>
        </p:nvSpPr>
        <p:spPr/>
        <p:txBody>
          <a:bodyPr/>
          <a:lstStyle/>
          <a:p>
            <a:r>
              <a:rPr lang="en-US" dirty="0"/>
              <a:t>SWOT</a:t>
            </a:r>
          </a:p>
        </p:txBody>
      </p:sp>
      <p:sp>
        <p:nvSpPr>
          <p:cNvPr id="4" name="Text Placeholder 3">
            <a:extLst>
              <a:ext uri="{FF2B5EF4-FFF2-40B4-BE49-F238E27FC236}">
                <a16:creationId xmlns:a16="http://schemas.microsoft.com/office/drawing/2014/main" id="{62729EE1-71AB-384C-8DA7-D62A7EE23B96}"/>
              </a:ext>
            </a:extLst>
          </p:cNvPr>
          <p:cNvSpPr>
            <a:spLocks noGrp="1"/>
          </p:cNvSpPr>
          <p:nvPr>
            <p:ph type="body" idx="1"/>
          </p:nvPr>
        </p:nvSpPr>
        <p:spPr/>
        <p:txBody>
          <a:bodyPr/>
          <a:lstStyle/>
          <a:p>
            <a:r>
              <a:rPr lang="en-US" sz="3200" dirty="0"/>
              <a:t>Internal</a:t>
            </a:r>
          </a:p>
        </p:txBody>
      </p:sp>
      <p:sp>
        <p:nvSpPr>
          <p:cNvPr id="3" name="Content Placeholder 2">
            <a:extLst>
              <a:ext uri="{FF2B5EF4-FFF2-40B4-BE49-F238E27FC236}">
                <a16:creationId xmlns:a16="http://schemas.microsoft.com/office/drawing/2014/main" id="{1D01DAE9-E7A6-AD48-B2E7-544BA3B51B7A}"/>
              </a:ext>
            </a:extLst>
          </p:cNvPr>
          <p:cNvSpPr>
            <a:spLocks noGrp="1"/>
          </p:cNvSpPr>
          <p:nvPr>
            <p:ph sz="half" idx="2"/>
          </p:nvPr>
        </p:nvSpPr>
        <p:spPr/>
        <p:txBody>
          <a:bodyPr>
            <a:normAutofit/>
          </a:bodyPr>
          <a:lstStyle/>
          <a:p>
            <a:r>
              <a:rPr lang="en-US" sz="2400" b="1" dirty="0"/>
              <a:t>Strengths: </a:t>
            </a:r>
            <a:r>
              <a:rPr lang="en-US" sz="2400" dirty="0"/>
              <a:t>things we are really good at doing</a:t>
            </a:r>
          </a:p>
          <a:p>
            <a:r>
              <a:rPr lang="en-US" sz="2400" b="1" dirty="0"/>
              <a:t>Weaknesses:</a:t>
            </a:r>
            <a:r>
              <a:rPr lang="en-US" sz="2400" dirty="0"/>
              <a:t> things we need to do better</a:t>
            </a:r>
          </a:p>
        </p:txBody>
      </p:sp>
      <p:sp>
        <p:nvSpPr>
          <p:cNvPr id="5" name="Text Placeholder 4">
            <a:extLst>
              <a:ext uri="{FF2B5EF4-FFF2-40B4-BE49-F238E27FC236}">
                <a16:creationId xmlns:a16="http://schemas.microsoft.com/office/drawing/2014/main" id="{D032DD59-D472-3F49-827A-E09810832B0E}"/>
              </a:ext>
            </a:extLst>
          </p:cNvPr>
          <p:cNvSpPr>
            <a:spLocks noGrp="1"/>
          </p:cNvSpPr>
          <p:nvPr>
            <p:ph type="body" sz="quarter" idx="3"/>
          </p:nvPr>
        </p:nvSpPr>
        <p:spPr/>
        <p:txBody>
          <a:bodyPr/>
          <a:lstStyle/>
          <a:p>
            <a:r>
              <a:rPr lang="en-US" sz="3200" dirty="0"/>
              <a:t>External</a:t>
            </a:r>
          </a:p>
        </p:txBody>
      </p:sp>
      <p:sp>
        <p:nvSpPr>
          <p:cNvPr id="6" name="Content Placeholder 5">
            <a:extLst>
              <a:ext uri="{FF2B5EF4-FFF2-40B4-BE49-F238E27FC236}">
                <a16:creationId xmlns:a16="http://schemas.microsoft.com/office/drawing/2014/main" id="{62993A6A-FF99-C64A-B62C-28940F480852}"/>
              </a:ext>
            </a:extLst>
          </p:cNvPr>
          <p:cNvSpPr>
            <a:spLocks noGrp="1"/>
          </p:cNvSpPr>
          <p:nvPr>
            <p:ph sz="quarter" idx="4"/>
          </p:nvPr>
        </p:nvSpPr>
        <p:spPr/>
        <p:txBody>
          <a:bodyPr>
            <a:normAutofit/>
          </a:bodyPr>
          <a:lstStyle/>
          <a:p>
            <a:r>
              <a:rPr lang="en-US" sz="2400" b="1" dirty="0"/>
              <a:t>Opportunities:</a:t>
            </a:r>
            <a:r>
              <a:rPr lang="en-US" sz="2400" dirty="0"/>
              <a:t> things we can take advantage of</a:t>
            </a:r>
          </a:p>
          <a:p>
            <a:r>
              <a:rPr lang="en-US" sz="2400" b="1" dirty="0"/>
              <a:t>Threats:</a:t>
            </a:r>
            <a:r>
              <a:rPr lang="en-US" sz="2400" dirty="0"/>
              <a:t> things that can negatively affect us</a:t>
            </a:r>
          </a:p>
          <a:p>
            <a:endParaRPr lang="en-US" dirty="0"/>
          </a:p>
        </p:txBody>
      </p:sp>
    </p:spTree>
    <p:extLst>
      <p:ext uri="{BB962C8B-B14F-4D97-AF65-F5344CB8AC3E}">
        <p14:creationId xmlns:p14="http://schemas.microsoft.com/office/powerpoint/2010/main" val="3533954068"/>
      </p:ext>
    </p:extLst>
  </p:cSld>
  <p:clrMapOvr>
    <a:masterClrMapping/>
  </p:clrMapOvr>
  <mc:AlternateContent xmlns:mc="http://schemas.openxmlformats.org/markup-compatibility/2006" xmlns:p14="http://schemas.microsoft.com/office/powerpoint/2010/main">
    <mc:Choice Requires="p14">
      <p:transition spd="slow" p14:dur="2000" advTm="24387"/>
    </mc:Choice>
    <mc:Fallback xmlns="">
      <p:transition spd="slow" advTm="2438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BD0D-7525-F244-903E-98A673DDCCA8}"/>
              </a:ext>
            </a:extLst>
          </p:cNvPr>
          <p:cNvSpPr>
            <a:spLocks noGrp="1"/>
          </p:cNvSpPr>
          <p:nvPr>
            <p:ph type="title"/>
          </p:nvPr>
        </p:nvSpPr>
        <p:spPr/>
        <p:txBody>
          <a:bodyPr/>
          <a:lstStyle/>
          <a:p>
            <a:r>
              <a:rPr lang="en-US"/>
              <a:t>The Process</a:t>
            </a:r>
            <a:endParaRPr lang="en-US" dirty="0"/>
          </a:p>
        </p:txBody>
      </p:sp>
      <p:graphicFrame>
        <p:nvGraphicFramePr>
          <p:cNvPr id="10" name="Content Placeholder 2">
            <a:extLst>
              <a:ext uri="{FF2B5EF4-FFF2-40B4-BE49-F238E27FC236}">
                <a16:creationId xmlns:a16="http://schemas.microsoft.com/office/drawing/2014/main" id="{F74E9E65-6CCA-432A-9EA2-C144D9950E8E}"/>
              </a:ext>
            </a:extLst>
          </p:cNvPr>
          <p:cNvGraphicFramePr>
            <a:graphicFrameLocks noGrp="1"/>
          </p:cNvGraphicFramePr>
          <p:nvPr>
            <p:ph idx="1"/>
            <p:extLst>
              <p:ext uri="{D42A27DB-BD31-4B8C-83A1-F6EECF244321}">
                <p14:modId xmlns:p14="http://schemas.microsoft.com/office/powerpoint/2010/main" val="757488800"/>
              </p:ext>
            </p:extLst>
          </p:nvPr>
        </p:nvGraphicFramePr>
        <p:xfrm>
          <a:off x="309826" y="1889666"/>
          <a:ext cx="11577374" cy="3994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B3C6EBE-FB33-004C-8073-B791728BCB72}"/>
              </a:ext>
            </a:extLst>
          </p:cNvPr>
          <p:cNvSpPr txBox="1"/>
          <p:nvPr/>
        </p:nvSpPr>
        <p:spPr>
          <a:xfrm>
            <a:off x="2898105" y="5515000"/>
            <a:ext cx="6380007" cy="369332"/>
          </a:xfrm>
          <a:prstGeom prst="rect">
            <a:avLst/>
          </a:prstGeom>
          <a:noFill/>
        </p:spPr>
        <p:txBody>
          <a:bodyPr wrap="square" rtlCol="0">
            <a:spAutoFit/>
          </a:bodyPr>
          <a:lstStyle/>
          <a:p>
            <a:r>
              <a:rPr lang="en-US" dirty="0"/>
              <a:t>Review, Digest, Add Content, Provide Feedback between each step</a:t>
            </a:r>
          </a:p>
        </p:txBody>
      </p:sp>
    </p:spTree>
    <p:extLst>
      <p:ext uri="{BB962C8B-B14F-4D97-AF65-F5344CB8AC3E}">
        <p14:creationId xmlns:p14="http://schemas.microsoft.com/office/powerpoint/2010/main" val="486644556"/>
      </p:ext>
    </p:extLst>
  </p:cSld>
  <p:clrMapOvr>
    <a:masterClrMapping/>
  </p:clrMapOvr>
  <mc:AlternateContent xmlns:mc="http://schemas.openxmlformats.org/markup-compatibility/2006" xmlns:p14="http://schemas.microsoft.com/office/powerpoint/2010/main">
    <mc:Choice Requires="p14">
      <p:transition spd="slow" p14:dur="2000" advTm="110072"/>
    </mc:Choice>
    <mc:Fallback xmlns="">
      <p:transition spd="slow" advTm="11007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E217-4ABE-E740-A62F-7B88C57734E6}"/>
              </a:ext>
            </a:extLst>
          </p:cNvPr>
          <p:cNvSpPr>
            <a:spLocks noGrp="1"/>
          </p:cNvSpPr>
          <p:nvPr>
            <p:ph type="title"/>
          </p:nvPr>
        </p:nvSpPr>
        <p:spPr>
          <a:xfrm>
            <a:off x="1154954" y="1295400"/>
            <a:ext cx="3014709" cy="1600200"/>
          </a:xfrm>
        </p:spPr>
        <p:txBody>
          <a:bodyPr/>
          <a:lstStyle/>
          <a:p>
            <a:r>
              <a:rPr lang="en-US" sz="3600" dirty="0"/>
              <a:t>What are our </a:t>
            </a:r>
            <a:r>
              <a:rPr lang="en-US" sz="3600" b="1" dirty="0"/>
              <a:t>Strengths</a:t>
            </a:r>
            <a:r>
              <a:rPr lang="en-US" sz="3600" dirty="0"/>
              <a:t>?</a:t>
            </a:r>
          </a:p>
        </p:txBody>
      </p:sp>
      <p:sp>
        <p:nvSpPr>
          <p:cNvPr id="5" name="Text Placeholder 4">
            <a:extLst>
              <a:ext uri="{FF2B5EF4-FFF2-40B4-BE49-F238E27FC236}">
                <a16:creationId xmlns:a16="http://schemas.microsoft.com/office/drawing/2014/main" id="{D0F87F6A-593F-1E4F-A5FE-91D87DDF8702}"/>
              </a:ext>
            </a:extLst>
          </p:cNvPr>
          <p:cNvSpPr>
            <a:spLocks noGrp="1"/>
          </p:cNvSpPr>
          <p:nvPr>
            <p:ph type="body" sz="half" idx="2"/>
          </p:nvPr>
        </p:nvSpPr>
        <p:spPr/>
        <p:txBody>
          <a:bodyPr>
            <a:normAutofit/>
          </a:bodyPr>
          <a:lstStyle/>
          <a:p>
            <a:r>
              <a:rPr lang="en-US" sz="1800" dirty="0"/>
              <a:t>What are our strongest contributions to the university community? </a:t>
            </a:r>
          </a:p>
          <a:p>
            <a:r>
              <a:rPr lang="en-US" sz="1800" dirty="0"/>
              <a:t>What do we do that no one else does? </a:t>
            </a:r>
          </a:p>
          <a:p>
            <a:r>
              <a:rPr lang="en-US" sz="1800" dirty="0"/>
              <a:t>What do users like best about our services?</a:t>
            </a:r>
          </a:p>
        </p:txBody>
      </p:sp>
      <p:sp>
        <p:nvSpPr>
          <p:cNvPr id="6" name="Content Placeholder 5">
            <a:extLst>
              <a:ext uri="{FF2B5EF4-FFF2-40B4-BE49-F238E27FC236}">
                <a16:creationId xmlns:a16="http://schemas.microsoft.com/office/drawing/2014/main" id="{B718FC6D-764D-4DD8-A475-A0E2D8390DC5}"/>
              </a:ext>
            </a:extLst>
          </p:cNvPr>
          <p:cNvSpPr>
            <a:spLocks noGrp="1"/>
          </p:cNvSpPr>
          <p:nvPr>
            <p:ph idx="1"/>
          </p:nvPr>
        </p:nvSpPr>
        <p:spPr>
          <a:xfrm>
            <a:off x="4977584" y="1447800"/>
            <a:ext cx="3560740" cy="4572000"/>
          </a:xfrm>
        </p:spPr>
        <p:txBody>
          <a:bodyPr>
            <a:normAutofit fontScale="85000" lnSpcReduction="20000"/>
          </a:bodyPr>
          <a:lstStyle/>
          <a:p>
            <a:r>
              <a:rPr lang="en-US" dirty="0"/>
              <a:t>Collection Quality</a:t>
            </a:r>
          </a:p>
          <a:p>
            <a:r>
              <a:rPr lang="en-US" dirty="0"/>
              <a:t>Purchase recommendation in </a:t>
            </a:r>
            <a:r>
              <a:rPr lang="en-US" dirty="0" err="1"/>
              <a:t>ILLiad</a:t>
            </a:r>
            <a:endParaRPr lang="en-US" dirty="0"/>
          </a:p>
          <a:p>
            <a:r>
              <a:rPr lang="en-US" dirty="0"/>
              <a:t>Resources</a:t>
            </a:r>
          </a:p>
          <a:p>
            <a:r>
              <a:rPr lang="en-US" dirty="0"/>
              <a:t>3 libraries &amp; 3 circulation points (convenience, spaces, services)</a:t>
            </a:r>
          </a:p>
          <a:p>
            <a:r>
              <a:rPr lang="en-US" dirty="0"/>
              <a:t>Dedicated Staff: adaptable, flexible</a:t>
            </a:r>
          </a:p>
          <a:p>
            <a:r>
              <a:rPr lang="en-US" dirty="0"/>
              <a:t>Student employees (and funding)</a:t>
            </a:r>
          </a:p>
          <a:p>
            <a:r>
              <a:rPr lang="en-US" dirty="0"/>
              <a:t>Hours</a:t>
            </a:r>
          </a:p>
          <a:p>
            <a:r>
              <a:rPr lang="en-US" dirty="0"/>
              <a:t>Combined Service Desk</a:t>
            </a:r>
          </a:p>
          <a:p>
            <a:r>
              <a:rPr lang="en-US" dirty="0"/>
              <a:t>PhD Study Carrels</a:t>
            </a:r>
          </a:p>
          <a:p>
            <a:r>
              <a:rPr lang="en-US" dirty="0"/>
              <a:t>Centrally located on campus: study, space, collaborate</a:t>
            </a:r>
          </a:p>
          <a:p>
            <a:r>
              <a:rPr lang="en-US" dirty="0"/>
              <a:t>Training materials/handouts</a:t>
            </a:r>
          </a:p>
          <a:p>
            <a:r>
              <a:rPr lang="en-US" dirty="0"/>
              <a:t>Reserves: textbooks</a:t>
            </a:r>
          </a:p>
          <a:p>
            <a:r>
              <a:rPr lang="en-US" dirty="0"/>
              <a:t>Request services (delivery &amp; ILL)</a:t>
            </a:r>
          </a:p>
          <a:p>
            <a:pPr marL="0" indent="0">
              <a:buNone/>
            </a:pPr>
            <a:endParaRPr lang="en-US" dirty="0"/>
          </a:p>
        </p:txBody>
      </p:sp>
      <p:sp>
        <p:nvSpPr>
          <p:cNvPr id="11" name="Content Placeholder 5">
            <a:extLst>
              <a:ext uri="{FF2B5EF4-FFF2-40B4-BE49-F238E27FC236}">
                <a16:creationId xmlns:a16="http://schemas.microsoft.com/office/drawing/2014/main" id="{C541C75E-B0C7-4FB6-AD95-19F332D4FE82}"/>
              </a:ext>
            </a:extLst>
          </p:cNvPr>
          <p:cNvSpPr txBox="1">
            <a:spLocks/>
          </p:cNvSpPr>
          <p:nvPr/>
        </p:nvSpPr>
        <p:spPr>
          <a:xfrm>
            <a:off x="8538324" y="1447800"/>
            <a:ext cx="3002635" cy="4572000"/>
          </a:xfrm>
          <a:prstGeom prst="rect">
            <a:avLst/>
          </a:prstGeom>
        </p:spPr>
        <p:txBody>
          <a:bodyPr vert="horz" lIns="91440" tIns="45720" rIns="91440" bIns="45720" rtlCol="0" anchor="ct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High usage</a:t>
            </a:r>
          </a:p>
          <a:p>
            <a:r>
              <a:rPr lang="en-US" dirty="0"/>
              <a:t>Budget (healthy for services)</a:t>
            </a:r>
          </a:p>
          <a:p>
            <a:r>
              <a:rPr lang="en-US" dirty="0"/>
              <a:t>Zoned spaces</a:t>
            </a:r>
          </a:p>
          <a:p>
            <a:r>
              <a:rPr lang="en-US" dirty="0"/>
              <a:t>Group Study Rooms with technology</a:t>
            </a:r>
          </a:p>
          <a:p>
            <a:r>
              <a:rPr lang="en-US" dirty="0"/>
              <a:t>ILL/DD services (paging, distance, office delivery)</a:t>
            </a:r>
          </a:p>
          <a:p>
            <a:r>
              <a:rPr lang="en-US" dirty="0"/>
              <a:t>Equipment: scan, copy, print, laptops, phone chargers, calculators, etc.</a:t>
            </a:r>
          </a:p>
          <a:p>
            <a:r>
              <a:rPr lang="en-US" dirty="0"/>
              <a:t>Services and libraries appreciated &amp; highly regarded by campus community</a:t>
            </a:r>
          </a:p>
          <a:p>
            <a:r>
              <a:rPr lang="en-US" dirty="0"/>
              <a:t>Staff's general university knowledge</a:t>
            </a:r>
          </a:p>
          <a:p>
            <a:r>
              <a:rPr lang="en-US" dirty="0"/>
              <a:t>Final exams: extended hours, programs</a:t>
            </a:r>
          </a:p>
          <a:p>
            <a:r>
              <a:rPr lang="en-US" dirty="0"/>
              <a:t>Transforming Space</a:t>
            </a:r>
          </a:p>
          <a:p>
            <a:endParaRPr lang="en-US" dirty="0"/>
          </a:p>
        </p:txBody>
      </p:sp>
    </p:spTree>
    <p:extLst>
      <p:ext uri="{BB962C8B-B14F-4D97-AF65-F5344CB8AC3E}">
        <p14:creationId xmlns:p14="http://schemas.microsoft.com/office/powerpoint/2010/main" val="1295461257"/>
      </p:ext>
    </p:extLst>
  </p:cSld>
  <p:clrMapOvr>
    <a:masterClrMapping/>
  </p:clrMapOvr>
  <mc:AlternateContent xmlns:mc="http://schemas.openxmlformats.org/markup-compatibility/2006" xmlns:p14="http://schemas.microsoft.com/office/powerpoint/2010/main">
    <mc:Choice Requires="p14">
      <p:transition spd="slow" p14:dur="2000" advTm="75094"/>
    </mc:Choice>
    <mc:Fallback xmlns="">
      <p:transition spd="slow" advTm="750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1500" fill="hold"/>
                                        <p:tgtEl>
                                          <p:spTgt spid="6">
                                            <p:txEl>
                                              <p:pRg st="0" end="0"/>
                                            </p:txEl>
                                          </p:spTgt>
                                        </p:tgtEl>
                                      </p:cBhvr>
                                      <p:by x="150000" y="150000"/>
                                    </p:animScale>
                                  </p:childTnLst>
                                </p:cTn>
                              </p:par>
                            </p:childTnLst>
                          </p:cTn>
                        </p:par>
                        <p:par>
                          <p:cTn id="7" fill="hold">
                            <p:stCondLst>
                              <p:cond delay="3000"/>
                            </p:stCondLst>
                            <p:childTnLst>
                              <p:par>
                                <p:cTn id="8" presetID="6" presetClass="emph" presetSubtype="0" autoRev="1" fill="hold" nodeType="afterEffect">
                                  <p:stCondLst>
                                    <p:cond delay="0"/>
                                  </p:stCondLst>
                                  <p:childTnLst>
                                    <p:animScale>
                                      <p:cBhvr>
                                        <p:cTn id="9" dur="1000" fill="hold"/>
                                        <p:tgtEl>
                                          <p:spTgt spid="6">
                                            <p:txEl>
                                              <p:pRg st="1" end="1"/>
                                            </p:txEl>
                                          </p:spTgt>
                                        </p:tgtEl>
                                      </p:cBhvr>
                                      <p:by x="150000" y="150000"/>
                                    </p:animScale>
                                  </p:childTnLst>
                                </p:cTn>
                              </p:par>
                            </p:childTnLst>
                          </p:cTn>
                        </p:par>
                        <p:par>
                          <p:cTn id="10" fill="hold">
                            <p:stCondLst>
                              <p:cond delay="5000"/>
                            </p:stCondLst>
                            <p:childTnLst>
                              <p:par>
                                <p:cTn id="11" presetID="6" presetClass="emph" presetSubtype="0" autoRev="1" fill="hold" nodeType="afterEffect">
                                  <p:stCondLst>
                                    <p:cond delay="0"/>
                                  </p:stCondLst>
                                  <p:childTnLst>
                                    <p:animScale>
                                      <p:cBhvr>
                                        <p:cTn id="12" dur="1000" fill="hold"/>
                                        <p:tgtEl>
                                          <p:spTgt spid="6">
                                            <p:txEl>
                                              <p:pRg st="2" end="2"/>
                                            </p:txEl>
                                          </p:spTgt>
                                        </p:tgtEl>
                                      </p:cBhvr>
                                      <p:by x="150000" y="150000"/>
                                    </p:animScale>
                                  </p:childTnLst>
                                </p:cTn>
                              </p:par>
                            </p:childTnLst>
                          </p:cTn>
                        </p:par>
                        <p:par>
                          <p:cTn id="13" fill="hold">
                            <p:stCondLst>
                              <p:cond delay="7000"/>
                            </p:stCondLst>
                            <p:childTnLst>
                              <p:par>
                                <p:cTn id="14" presetID="6" presetClass="emph" presetSubtype="0" autoRev="1" fill="hold" nodeType="afterEffect">
                                  <p:stCondLst>
                                    <p:cond delay="0"/>
                                  </p:stCondLst>
                                  <p:childTnLst>
                                    <p:animScale>
                                      <p:cBhvr>
                                        <p:cTn id="15" dur="1000" fill="hold"/>
                                        <p:tgtEl>
                                          <p:spTgt spid="6">
                                            <p:txEl>
                                              <p:pRg st="3" end="3"/>
                                            </p:txEl>
                                          </p:spTgt>
                                        </p:tgtEl>
                                      </p:cBhvr>
                                      <p:by x="150000" y="150000"/>
                                    </p:animScale>
                                  </p:childTnLst>
                                </p:cTn>
                              </p:par>
                            </p:childTnLst>
                          </p:cTn>
                        </p:par>
                        <p:par>
                          <p:cTn id="16" fill="hold">
                            <p:stCondLst>
                              <p:cond delay="9000"/>
                            </p:stCondLst>
                            <p:childTnLst>
                              <p:par>
                                <p:cTn id="17" presetID="6" presetClass="emph" presetSubtype="0" autoRev="1" fill="hold" nodeType="afterEffect">
                                  <p:stCondLst>
                                    <p:cond delay="0"/>
                                  </p:stCondLst>
                                  <p:childTnLst>
                                    <p:animScale>
                                      <p:cBhvr>
                                        <p:cTn id="18" dur="1000" fill="hold"/>
                                        <p:tgtEl>
                                          <p:spTgt spid="6">
                                            <p:txEl>
                                              <p:pRg st="4" end="4"/>
                                            </p:txEl>
                                          </p:spTgt>
                                        </p:tgtEl>
                                      </p:cBhvr>
                                      <p:by x="150000" y="150000"/>
                                    </p:animScale>
                                  </p:childTnLst>
                                </p:cTn>
                              </p:par>
                            </p:childTnLst>
                          </p:cTn>
                        </p:par>
                        <p:par>
                          <p:cTn id="19" fill="hold">
                            <p:stCondLst>
                              <p:cond delay="11000"/>
                            </p:stCondLst>
                            <p:childTnLst>
                              <p:par>
                                <p:cTn id="20" presetID="6" presetClass="emph" presetSubtype="0" autoRev="1" fill="hold" nodeType="afterEffect">
                                  <p:stCondLst>
                                    <p:cond delay="0"/>
                                  </p:stCondLst>
                                  <p:childTnLst>
                                    <p:animScale>
                                      <p:cBhvr>
                                        <p:cTn id="21" dur="1000" fill="hold"/>
                                        <p:tgtEl>
                                          <p:spTgt spid="6">
                                            <p:txEl>
                                              <p:pRg st="5" end="5"/>
                                            </p:txEl>
                                          </p:spTgt>
                                        </p:tgtEl>
                                      </p:cBhvr>
                                      <p:by x="150000" y="150000"/>
                                    </p:animScale>
                                  </p:childTnLst>
                                </p:cTn>
                              </p:par>
                            </p:childTnLst>
                          </p:cTn>
                        </p:par>
                        <p:par>
                          <p:cTn id="22" fill="hold">
                            <p:stCondLst>
                              <p:cond delay="13000"/>
                            </p:stCondLst>
                            <p:childTnLst>
                              <p:par>
                                <p:cTn id="23" presetID="6" presetClass="emph" presetSubtype="0" autoRev="1" fill="hold" nodeType="afterEffect">
                                  <p:stCondLst>
                                    <p:cond delay="0"/>
                                  </p:stCondLst>
                                  <p:childTnLst>
                                    <p:animScale>
                                      <p:cBhvr>
                                        <p:cTn id="24" dur="1000" fill="hold"/>
                                        <p:tgtEl>
                                          <p:spTgt spid="6">
                                            <p:txEl>
                                              <p:pRg st="6" end="6"/>
                                            </p:txEl>
                                          </p:spTgt>
                                        </p:tgtEl>
                                      </p:cBhvr>
                                      <p:by x="150000" y="150000"/>
                                    </p:animScale>
                                  </p:childTnLst>
                                </p:cTn>
                              </p:par>
                            </p:childTnLst>
                          </p:cTn>
                        </p:par>
                        <p:par>
                          <p:cTn id="25" fill="hold">
                            <p:stCondLst>
                              <p:cond delay="15000"/>
                            </p:stCondLst>
                            <p:childTnLst>
                              <p:par>
                                <p:cTn id="26" presetID="6" presetClass="emph" presetSubtype="0" autoRev="1" fill="hold" nodeType="afterEffect">
                                  <p:stCondLst>
                                    <p:cond delay="0"/>
                                  </p:stCondLst>
                                  <p:childTnLst>
                                    <p:animScale>
                                      <p:cBhvr>
                                        <p:cTn id="27" dur="1000" fill="hold"/>
                                        <p:tgtEl>
                                          <p:spTgt spid="6">
                                            <p:txEl>
                                              <p:pRg st="7" end="7"/>
                                            </p:txEl>
                                          </p:spTgt>
                                        </p:tgtEl>
                                      </p:cBhvr>
                                      <p:by x="150000" y="150000"/>
                                    </p:animScale>
                                  </p:childTnLst>
                                </p:cTn>
                              </p:par>
                            </p:childTnLst>
                          </p:cTn>
                        </p:par>
                        <p:par>
                          <p:cTn id="28" fill="hold">
                            <p:stCondLst>
                              <p:cond delay="17000"/>
                            </p:stCondLst>
                            <p:childTnLst>
                              <p:par>
                                <p:cTn id="29" presetID="6" presetClass="emph" presetSubtype="0" autoRev="1" fill="hold" nodeType="afterEffect">
                                  <p:stCondLst>
                                    <p:cond delay="0"/>
                                  </p:stCondLst>
                                  <p:childTnLst>
                                    <p:animScale>
                                      <p:cBhvr>
                                        <p:cTn id="30" dur="1000" fill="hold"/>
                                        <p:tgtEl>
                                          <p:spTgt spid="6">
                                            <p:txEl>
                                              <p:pRg st="8" end="8"/>
                                            </p:txEl>
                                          </p:spTgt>
                                        </p:tgtEl>
                                      </p:cBhvr>
                                      <p:by x="150000" y="150000"/>
                                    </p:animScale>
                                  </p:childTnLst>
                                </p:cTn>
                              </p:par>
                            </p:childTnLst>
                          </p:cTn>
                        </p:par>
                        <p:par>
                          <p:cTn id="31" fill="hold">
                            <p:stCondLst>
                              <p:cond delay="19000"/>
                            </p:stCondLst>
                            <p:childTnLst>
                              <p:par>
                                <p:cTn id="32" presetID="6" presetClass="emph" presetSubtype="0" autoRev="1" fill="hold" nodeType="afterEffect">
                                  <p:stCondLst>
                                    <p:cond delay="0"/>
                                  </p:stCondLst>
                                  <p:childTnLst>
                                    <p:animScale>
                                      <p:cBhvr>
                                        <p:cTn id="33" dur="1000" fill="hold"/>
                                        <p:tgtEl>
                                          <p:spTgt spid="6">
                                            <p:txEl>
                                              <p:pRg st="9" end="9"/>
                                            </p:txEl>
                                          </p:spTgt>
                                        </p:tgtEl>
                                      </p:cBhvr>
                                      <p:by x="150000" y="150000"/>
                                    </p:animScale>
                                  </p:childTnLst>
                                </p:cTn>
                              </p:par>
                            </p:childTnLst>
                          </p:cTn>
                        </p:par>
                        <p:par>
                          <p:cTn id="34" fill="hold">
                            <p:stCondLst>
                              <p:cond delay="21000"/>
                            </p:stCondLst>
                            <p:childTnLst>
                              <p:par>
                                <p:cTn id="35" presetID="6" presetClass="emph" presetSubtype="0" autoRev="1" fill="hold" nodeType="afterEffect">
                                  <p:stCondLst>
                                    <p:cond delay="0"/>
                                  </p:stCondLst>
                                  <p:childTnLst>
                                    <p:animScale>
                                      <p:cBhvr>
                                        <p:cTn id="36" dur="1000" fill="hold"/>
                                        <p:tgtEl>
                                          <p:spTgt spid="6">
                                            <p:txEl>
                                              <p:pRg st="10" end="10"/>
                                            </p:txEl>
                                          </p:spTgt>
                                        </p:tgtEl>
                                      </p:cBhvr>
                                      <p:by x="150000" y="150000"/>
                                    </p:animScale>
                                  </p:childTnLst>
                                </p:cTn>
                              </p:par>
                            </p:childTnLst>
                          </p:cTn>
                        </p:par>
                        <p:par>
                          <p:cTn id="37" fill="hold">
                            <p:stCondLst>
                              <p:cond delay="23000"/>
                            </p:stCondLst>
                            <p:childTnLst>
                              <p:par>
                                <p:cTn id="38" presetID="6" presetClass="emph" presetSubtype="0" autoRev="1" fill="hold" nodeType="afterEffect">
                                  <p:stCondLst>
                                    <p:cond delay="0"/>
                                  </p:stCondLst>
                                  <p:childTnLst>
                                    <p:animScale>
                                      <p:cBhvr>
                                        <p:cTn id="39" dur="1000" fill="hold"/>
                                        <p:tgtEl>
                                          <p:spTgt spid="6">
                                            <p:txEl>
                                              <p:pRg st="11" end="11"/>
                                            </p:txEl>
                                          </p:spTgt>
                                        </p:tgtEl>
                                      </p:cBhvr>
                                      <p:by x="150000" y="150000"/>
                                    </p:animScale>
                                  </p:childTnLst>
                                </p:cTn>
                              </p:par>
                            </p:childTnLst>
                          </p:cTn>
                        </p:par>
                        <p:par>
                          <p:cTn id="40" fill="hold">
                            <p:stCondLst>
                              <p:cond delay="25000"/>
                            </p:stCondLst>
                            <p:childTnLst>
                              <p:par>
                                <p:cTn id="41" presetID="6" presetClass="emph" presetSubtype="0" autoRev="1" fill="hold" nodeType="afterEffect">
                                  <p:stCondLst>
                                    <p:cond delay="0"/>
                                  </p:stCondLst>
                                  <p:childTnLst>
                                    <p:animScale>
                                      <p:cBhvr>
                                        <p:cTn id="42" dur="1000" fill="hold"/>
                                        <p:tgtEl>
                                          <p:spTgt spid="6">
                                            <p:txEl>
                                              <p:pRg st="12" end="12"/>
                                            </p:txEl>
                                          </p:spTgt>
                                        </p:tgtEl>
                                      </p:cBhvr>
                                      <p:by x="150000" y="150000"/>
                                    </p:animScale>
                                  </p:childTnLst>
                                </p:cTn>
                              </p:par>
                            </p:childTnLst>
                          </p:cTn>
                        </p:par>
                        <p:par>
                          <p:cTn id="43" fill="hold">
                            <p:stCondLst>
                              <p:cond delay="27000"/>
                            </p:stCondLst>
                            <p:childTnLst>
                              <p:par>
                                <p:cTn id="44" presetID="6" presetClass="emph" presetSubtype="0" autoRev="1" fill="hold" nodeType="afterEffect">
                                  <p:stCondLst>
                                    <p:cond delay="0"/>
                                  </p:stCondLst>
                                  <p:childTnLst>
                                    <p:animScale>
                                      <p:cBhvr>
                                        <p:cTn id="45" dur="2000" fill="hold"/>
                                        <p:tgtEl>
                                          <p:spTgt spid="11">
                                            <p:txEl>
                                              <p:pRg st="0" end="0"/>
                                            </p:txEl>
                                          </p:spTgt>
                                        </p:tgtEl>
                                      </p:cBhvr>
                                      <p:by x="150000" y="150000"/>
                                    </p:animScale>
                                  </p:childTnLst>
                                </p:cTn>
                              </p:par>
                            </p:childTnLst>
                          </p:cTn>
                        </p:par>
                        <p:par>
                          <p:cTn id="46" fill="hold">
                            <p:stCondLst>
                              <p:cond delay="31000"/>
                            </p:stCondLst>
                            <p:childTnLst>
                              <p:par>
                                <p:cTn id="47" presetID="6" presetClass="emph" presetSubtype="0" autoRev="1" fill="hold" nodeType="afterEffect">
                                  <p:stCondLst>
                                    <p:cond delay="0"/>
                                  </p:stCondLst>
                                  <p:childTnLst>
                                    <p:animScale>
                                      <p:cBhvr>
                                        <p:cTn id="48" dur="2000" fill="hold"/>
                                        <p:tgtEl>
                                          <p:spTgt spid="11">
                                            <p:txEl>
                                              <p:pRg st="1" end="1"/>
                                            </p:txEl>
                                          </p:spTgt>
                                        </p:tgtEl>
                                      </p:cBhvr>
                                      <p:by x="150000" y="150000"/>
                                    </p:animScale>
                                  </p:childTnLst>
                                </p:cTn>
                              </p:par>
                            </p:childTnLst>
                          </p:cTn>
                        </p:par>
                        <p:par>
                          <p:cTn id="49" fill="hold">
                            <p:stCondLst>
                              <p:cond delay="35000"/>
                            </p:stCondLst>
                            <p:childTnLst>
                              <p:par>
                                <p:cTn id="50" presetID="6" presetClass="emph" presetSubtype="0" autoRev="1" fill="hold" nodeType="afterEffect">
                                  <p:stCondLst>
                                    <p:cond delay="0"/>
                                  </p:stCondLst>
                                  <p:childTnLst>
                                    <p:animScale>
                                      <p:cBhvr>
                                        <p:cTn id="51" dur="2000" fill="hold"/>
                                        <p:tgtEl>
                                          <p:spTgt spid="11">
                                            <p:txEl>
                                              <p:pRg st="2" end="2"/>
                                            </p:txEl>
                                          </p:spTgt>
                                        </p:tgtEl>
                                      </p:cBhvr>
                                      <p:by x="150000" y="150000"/>
                                    </p:animScale>
                                  </p:childTnLst>
                                </p:cTn>
                              </p:par>
                            </p:childTnLst>
                          </p:cTn>
                        </p:par>
                        <p:par>
                          <p:cTn id="52" fill="hold">
                            <p:stCondLst>
                              <p:cond delay="39000"/>
                            </p:stCondLst>
                            <p:childTnLst>
                              <p:par>
                                <p:cTn id="53" presetID="6" presetClass="emph" presetSubtype="0" autoRev="1" fill="hold" nodeType="afterEffect">
                                  <p:stCondLst>
                                    <p:cond delay="0"/>
                                  </p:stCondLst>
                                  <p:childTnLst>
                                    <p:animScale>
                                      <p:cBhvr>
                                        <p:cTn id="54" dur="2000" fill="hold"/>
                                        <p:tgtEl>
                                          <p:spTgt spid="11">
                                            <p:txEl>
                                              <p:pRg st="3" end="3"/>
                                            </p:txEl>
                                          </p:spTgt>
                                        </p:tgtEl>
                                      </p:cBhvr>
                                      <p:by x="150000" y="150000"/>
                                    </p:animScale>
                                  </p:childTnLst>
                                </p:cTn>
                              </p:par>
                            </p:childTnLst>
                          </p:cTn>
                        </p:par>
                        <p:par>
                          <p:cTn id="55" fill="hold">
                            <p:stCondLst>
                              <p:cond delay="43000"/>
                            </p:stCondLst>
                            <p:childTnLst>
                              <p:par>
                                <p:cTn id="56" presetID="6" presetClass="emph" presetSubtype="0" autoRev="1" fill="hold" nodeType="afterEffect">
                                  <p:stCondLst>
                                    <p:cond delay="0"/>
                                  </p:stCondLst>
                                  <p:childTnLst>
                                    <p:animScale>
                                      <p:cBhvr>
                                        <p:cTn id="57" dur="2000" fill="hold"/>
                                        <p:tgtEl>
                                          <p:spTgt spid="11">
                                            <p:txEl>
                                              <p:pRg st="4" end="4"/>
                                            </p:txEl>
                                          </p:spTgt>
                                        </p:tgtEl>
                                      </p:cBhvr>
                                      <p:by x="150000" y="150000"/>
                                    </p:animScale>
                                  </p:childTnLst>
                                </p:cTn>
                              </p:par>
                            </p:childTnLst>
                          </p:cTn>
                        </p:par>
                        <p:par>
                          <p:cTn id="58" fill="hold">
                            <p:stCondLst>
                              <p:cond delay="47000"/>
                            </p:stCondLst>
                            <p:childTnLst>
                              <p:par>
                                <p:cTn id="59" presetID="6" presetClass="emph" presetSubtype="0" autoRev="1" fill="hold" nodeType="afterEffect">
                                  <p:stCondLst>
                                    <p:cond delay="0"/>
                                  </p:stCondLst>
                                  <p:childTnLst>
                                    <p:animScale>
                                      <p:cBhvr>
                                        <p:cTn id="60" dur="2000" fill="hold"/>
                                        <p:tgtEl>
                                          <p:spTgt spid="11">
                                            <p:txEl>
                                              <p:pRg st="5" end="5"/>
                                            </p:txEl>
                                          </p:spTgt>
                                        </p:tgtEl>
                                      </p:cBhvr>
                                      <p:by x="150000" y="150000"/>
                                    </p:animScale>
                                  </p:childTnLst>
                                </p:cTn>
                              </p:par>
                            </p:childTnLst>
                          </p:cTn>
                        </p:par>
                        <p:par>
                          <p:cTn id="61" fill="hold">
                            <p:stCondLst>
                              <p:cond delay="51000"/>
                            </p:stCondLst>
                            <p:childTnLst>
                              <p:par>
                                <p:cTn id="62" presetID="6" presetClass="emph" presetSubtype="0" autoRev="1" fill="hold" nodeType="afterEffect">
                                  <p:stCondLst>
                                    <p:cond delay="0"/>
                                  </p:stCondLst>
                                  <p:childTnLst>
                                    <p:animScale>
                                      <p:cBhvr>
                                        <p:cTn id="63" dur="2000" fill="hold"/>
                                        <p:tgtEl>
                                          <p:spTgt spid="11">
                                            <p:txEl>
                                              <p:pRg st="6" end="6"/>
                                            </p:txEl>
                                          </p:spTgt>
                                        </p:tgtEl>
                                      </p:cBhvr>
                                      <p:by x="150000" y="150000"/>
                                    </p:animScale>
                                  </p:childTnLst>
                                </p:cTn>
                              </p:par>
                            </p:childTnLst>
                          </p:cTn>
                        </p:par>
                        <p:par>
                          <p:cTn id="64" fill="hold">
                            <p:stCondLst>
                              <p:cond delay="55000"/>
                            </p:stCondLst>
                            <p:childTnLst>
                              <p:par>
                                <p:cTn id="65" presetID="6" presetClass="emph" presetSubtype="0" autoRev="1" fill="hold" nodeType="afterEffect">
                                  <p:stCondLst>
                                    <p:cond delay="0"/>
                                  </p:stCondLst>
                                  <p:childTnLst>
                                    <p:animScale>
                                      <p:cBhvr>
                                        <p:cTn id="66" dur="2000" fill="hold"/>
                                        <p:tgtEl>
                                          <p:spTgt spid="11">
                                            <p:txEl>
                                              <p:pRg st="7" end="7"/>
                                            </p:txEl>
                                          </p:spTgt>
                                        </p:tgtEl>
                                      </p:cBhvr>
                                      <p:by x="150000" y="150000"/>
                                    </p:animScale>
                                  </p:childTnLst>
                                </p:cTn>
                              </p:par>
                            </p:childTnLst>
                          </p:cTn>
                        </p:par>
                        <p:par>
                          <p:cTn id="67" fill="hold">
                            <p:stCondLst>
                              <p:cond delay="59000"/>
                            </p:stCondLst>
                            <p:childTnLst>
                              <p:par>
                                <p:cTn id="68" presetID="6" presetClass="emph" presetSubtype="0" autoRev="1" fill="hold" nodeType="afterEffect">
                                  <p:stCondLst>
                                    <p:cond delay="0"/>
                                  </p:stCondLst>
                                  <p:childTnLst>
                                    <p:animScale>
                                      <p:cBhvr>
                                        <p:cTn id="69" dur="2000" fill="hold"/>
                                        <p:tgtEl>
                                          <p:spTgt spid="11">
                                            <p:txEl>
                                              <p:pRg st="8" end="8"/>
                                            </p:txEl>
                                          </p:spTgt>
                                        </p:tgtEl>
                                      </p:cBhvr>
                                      <p:by x="150000" y="150000"/>
                                    </p:animScale>
                                  </p:childTnLst>
                                </p:cTn>
                              </p:par>
                            </p:childTnLst>
                          </p:cTn>
                        </p:par>
                        <p:par>
                          <p:cTn id="70" fill="hold">
                            <p:stCondLst>
                              <p:cond delay="63000"/>
                            </p:stCondLst>
                            <p:childTnLst>
                              <p:par>
                                <p:cTn id="71" presetID="6" presetClass="emph" presetSubtype="0" autoRev="1" fill="hold" nodeType="afterEffect">
                                  <p:stCondLst>
                                    <p:cond delay="0"/>
                                  </p:stCondLst>
                                  <p:childTnLst>
                                    <p:animScale>
                                      <p:cBhvr>
                                        <p:cTn id="72" dur="2000" fill="hold"/>
                                        <p:tgtEl>
                                          <p:spTgt spid="11">
                                            <p:txEl>
                                              <p:pRg st="9" end="9"/>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E217-4ABE-E740-A62F-7B88C57734E6}"/>
              </a:ext>
            </a:extLst>
          </p:cNvPr>
          <p:cNvSpPr>
            <a:spLocks noGrp="1"/>
          </p:cNvSpPr>
          <p:nvPr>
            <p:ph type="title"/>
          </p:nvPr>
        </p:nvSpPr>
        <p:spPr>
          <a:xfrm>
            <a:off x="1154954" y="1295400"/>
            <a:ext cx="3173206" cy="1600200"/>
          </a:xfrm>
        </p:spPr>
        <p:txBody>
          <a:bodyPr/>
          <a:lstStyle/>
          <a:p>
            <a:r>
              <a:rPr lang="en-US" sz="3600" dirty="0"/>
              <a:t>What are our </a:t>
            </a:r>
            <a:r>
              <a:rPr lang="en-US" sz="3600" b="1" dirty="0"/>
              <a:t>Weaknesses</a:t>
            </a:r>
            <a:r>
              <a:rPr lang="en-US" sz="3600" dirty="0"/>
              <a:t>?</a:t>
            </a:r>
          </a:p>
        </p:txBody>
      </p:sp>
      <p:sp>
        <p:nvSpPr>
          <p:cNvPr id="5" name="Text Placeholder 4">
            <a:extLst>
              <a:ext uri="{FF2B5EF4-FFF2-40B4-BE49-F238E27FC236}">
                <a16:creationId xmlns:a16="http://schemas.microsoft.com/office/drawing/2014/main" id="{D0F87F6A-593F-1E4F-A5FE-91D87DDF8702}"/>
              </a:ext>
            </a:extLst>
          </p:cNvPr>
          <p:cNvSpPr>
            <a:spLocks noGrp="1"/>
          </p:cNvSpPr>
          <p:nvPr>
            <p:ph type="body" sz="half" idx="2"/>
          </p:nvPr>
        </p:nvSpPr>
        <p:spPr/>
        <p:txBody>
          <a:bodyPr>
            <a:normAutofit/>
          </a:bodyPr>
          <a:lstStyle/>
          <a:p>
            <a:r>
              <a:rPr lang="en-US" sz="1800" dirty="0"/>
              <a:t>How/where are we lacking resources? </a:t>
            </a:r>
          </a:p>
          <a:p>
            <a:r>
              <a:rPr lang="en-US" sz="1800" dirty="0"/>
              <a:t>What do we need to improve? </a:t>
            </a:r>
          </a:p>
          <a:p>
            <a:r>
              <a:rPr lang="en-US" sz="1800" dirty="0"/>
              <a:t>What do users want us to do better?</a:t>
            </a:r>
          </a:p>
        </p:txBody>
      </p:sp>
      <p:sp>
        <p:nvSpPr>
          <p:cNvPr id="8" name="Content Placeholder 5">
            <a:extLst>
              <a:ext uri="{FF2B5EF4-FFF2-40B4-BE49-F238E27FC236}">
                <a16:creationId xmlns:a16="http://schemas.microsoft.com/office/drawing/2014/main" id="{B509D3D0-72FF-471B-A367-2D881CF4D3AD}"/>
              </a:ext>
            </a:extLst>
          </p:cNvPr>
          <p:cNvSpPr txBox="1">
            <a:spLocks/>
          </p:cNvSpPr>
          <p:nvPr/>
        </p:nvSpPr>
        <p:spPr>
          <a:xfrm>
            <a:off x="4893177" y="1308295"/>
            <a:ext cx="3560740" cy="5121812"/>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0"/>
            <a:r>
              <a:rPr lang="en-US" sz="1500" dirty="0"/>
              <a:t>Recalls and communicating policies</a:t>
            </a:r>
          </a:p>
          <a:p>
            <a:r>
              <a:rPr lang="en-US" sz="1500" dirty="0"/>
              <a:t>no quality feedback from community</a:t>
            </a:r>
          </a:p>
          <a:p>
            <a:r>
              <a:rPr lang="en-US" sz="1500" dirty="0"/>
              <a:t>multiple, disconnected systems used to provide service</a:t>
            </a:r>
          </a:p>
          <a:p>
            <a:r>
              <a:rPr lang="en-US" sz="1500" dirty="0"/>
              <a:t>need more study rooms and equipment</a:t>
            </a:r>
          </a:p>
          <a:p>
            <a:r>
              <a:rPr lang="en-US" sz="1500" dirty="0"/>
              <a:t>projects interdependent with other departments</a:t>
            </a:r>
          </a:p>
          <a:p>
            <a:r>
              <a:rPr lang="en-US" sz="1500" dirty="0"/>
              <a:t>siloed from other library departments</a:t>
            </a:r>
          </a:p>
          <a:p>
            <a:r>
              <a:rPr lang="en-US" sz="1500" dirty="0"/>
              <a:t>public space set up: needs cohesive thought/approach, not maximizing space, not modern/friendly</a:t>
            </a:r>
          </a:p>
          <a:p>
            <a:r>
              <a:rPr lang="en-US" sz="1500" dirty="0"/>
              <a:t>old security technology</a:t>
            </a:r>
          </a:p>
          <a:p>
            <a:r>
              <a:rPr lang="en-US" sz="1500" dirty="0"/>
              <a:t>multiple buildings to staff/manage</a:t>
            </a:r>
          </a:p>
          <a:p>
            <a:r>
              <a:rPr lang="en-US" sz="1500" dirty="0"/>
              <a:t>Lack IT support for implementing new stuff</a:t>
            </a:r>
          </a:p>
          <a:p>
            <a:r>
              <a:rPr lang="en-US" sz="1500" dirty="0"/>
              <a:t>service to Health Sciences Campus</a:t>
            </a:r>
          </a:p>
        </p:txBody>
      </p:sp>
      <p:sp>
        <p:nvSpPr>
          <p:cNvPr id="9" name="Content Placeholder 5">
            <a:extLst>
              <a:ext uri="{FF2B5EF4-FFF2-40B4-BE49-F238E27FC236}">
                <a16:creationId xmlns:a16="http://schemas.microsoft.com/office/drawing/2014/main" id="{C5648524-5E36-4B5E-AF3E-E67078D64469}"/>
              </a:ext>
            </a:extLst>
          </p:cNvPr>
          <p:cNvSpPr>
            <a:spLocks noGrp="1"/>
          </p:cNvSpPr>
          <p:nvPr>
            <p:ph idx="1"/>
          </p:nvPr>
        </p:nvSpPr>
        <p:spPr>
          <a:xfrm>
            <a:off x="8453917" y="1308295"/>
            <a:ext cx="3560740" cy="4572000"/>
          </a:xfrm>
        </p:spPr>
        <p:txBody>
          <a:bodyPr>
            <a:normAutofit fontScale="85000" lnSpcReduction="20000"/>
          </a:bodyPr>
          <a:lstStyle/>
          <a:p>
            <a:pPr lvl="0"/>
            <a:r>
              <a:rPr lang="en-US" dirty="0"/>
              <a:t>convoluted billing: outdated, appeals, staff time (and cost)</a:t>
            </a:r>
          </a:p>
          <a:p>
            <a:r>
              <a:rPr lang="en-US" dirty="0"/>
              <a:t>Our department data not used for collection development </a:t>
            </a:r>
          </a:p>
          <a:p>
            <a:r>
              <a:rPr lang="en-US" dirty="0"/>
              <a:t>communication across shifts, departments, desks</a:t>
            </a:r>
          </a:p>
          <a:p>
            <a:r>
              <a:rPr lang="en-US" dirty="0"/>
              <a:t>SUNY Card (guest cards, machines, service): bad machines and directions, printing/SUNY Card problems reflect poorly on us</a:t>
            </a:r>
          </a:p>
          <a:p>
            <a:r>
              <a:rPr lang="en-US" dirty="0"/>
              <a:t>Inconsistent equipment between libraries</a:t>
            </a:r>
          </a:p>
          <a:p>
            <a:r>
              <a:rPr lang="en-US" dirty="0"/>
              <a:t>Tied to email/USPS communication</a:t>
            </a:r>
          </a:p>
          <a:p>
            <a:r>
              <a:rPr lang="en-US" dirty="0"/>
              <a:t>E-Reserves: Ares/Blackboard</a:t>
            </a:r>
          </a:p>
          <a:p>
            <a:r>
              <a:rPr lang="en-US" dirty="0"/>
              <a:t>Permanent Reserves</a:t>
            </a:r>
          </a:p>
          <a:p>
            <a:r>
              <a:rPr lang="en-US" dirty="0"/>
              <a:t>non-circulating materials in regular collection and storage</a:t>
            </a:r>
          </a:p>
          <a:p>
            <a:r>
              <a:rPr lang="en-US" dirty="0"/>
              <a:t>IT on Saturdays</a:t>
            </a:r>
          </a:p>
        </p:txBody>
      </p:sp>
    </p:spTree>
    <p:extLst>
      <p:ext uri="{BB962C8B-B14F-4D97-AF65-F5344CB8AC3E}">
        <p14:creationId xmlns:p14="http://schemas.microsoft.com/office/powerpoint/2010/main" val="3943186460"/>
      </p:ext>
    </p:extLst>
  </p:cSld>
  <p:clrMapOvr>
    <a:masterClrMapping/>
  </p:clrMapOvr>
  <mc:AlternateContent xmlns:mc="http://schemas.openxmlformats.org/markup-compatibility/2006" xmlns:p14="http://schemas.microsoft.com/office/powerpoint/2010/main">
    <mc:Choice Requires="p14">
      <p:transition spd="slow" p14:dur="2000" advTm="77038"/>
    </mc:Choice>
    <mc:Fallback xmlns="">
      <p:transition spd="slow" advTm="770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1500" fill="hold"/>
                                        <p:tgtEl>
                                          <p:spTgt spid="8">
                                            <p:txEl>
                                              <p:pRg st="0" end="0"/>
                                            </p:txEl>
                                          </p:spTgt>
                                        </p:tgtEl>
                                      </p:cBhvr>
                                      <p:by x="150000" y="150000"/>
                                    </p:animScale>
                                  </p:childTnLst>
                                </p:cTn>
                              </p:par>
                            </p:childTnLst>
                          </p:cTn>
                        </p:par>
                        <p:par>
                          <p:cTn id="7" fill="hold">
                            <p:stCondLst>
                              <p:cond delay="3000"/>
                            </p:stCondLst>
                            <p:childTnLst>
                              <p:par>
                                <p:cTn id="8" presetID="6" presetClass="emph" presetSubtype="0" autoRev="1" fill="hold" nodeType="afterEffect">
                                  <p:stCondLst>
                                    <p:cond delay="0"/>
                                  </p:stCondLst>
                                  <p:childTnLst>
                                    <p:animScale>
                                      <p:cBhvr>
                                        <p:cTn id="9" dur="1500" fill="hold"/>
                                        <p:tgtEl>
                                          <p:spTgt spid="8">
                                            <p:txEl>
                                              <p:pRg st="1" end="1"/>
                                            </p:txEl>
                                          </p:spTgt>
                                        </p:tgtEl>
                                      </p:cBhvr>
                                      <p:by x="150000" y="150000"/>
                                    </p:animScale>
                                  </p:childTnLst>
                                </p:cTn>
                              </p:par>
                            </p:childTnLst>
                          </p:cTn>
                        </p:par>
                        <p:par>
                          <p:cTn id="10" fill="hold">
                            <p:stCondLst>
                              <p:cond delay="6000"/>
                            </p:stCondLst>
                            <p:childTnLst>
                              <p:par>
                                <p:cTn id="11" presetID="6" presetClass="emph" presetSubtype="0" autoRev="1" fill="hold" nodeType="afterEffect">
                                  <p:stCondLst>
                                    <p:cond delay="0"/>
                                  </p:stCondLst>
                                  <p:childTnLst>
                                    <p:animScale>
                                      <p:cBhvr>
                                        <p:cTn id="12" dur="1500" fill="hold"/>
                                        <p:tgtEl>
                                          <p:spTgt spid="8">
                                            <p:txEl>
                                              <p:pRg st="2" end="2"/>
                                            </p:txEl>
                                          </p:spTgt>
                                        </p:tgtEl>
                                      </p:cBhvr>
                                      <p:by x="150000" y="150000"/>
                                    </p:animScale>
                                  </p:childTnLst>
                                </p:cTn>
                              </p:par>
                            </p:childTnLst>
                          </p:cTn>
                        </p:par>
                        <p:par>
                          <p:cTn id="13" fill="hold">
                            <p:stCondLst>
                              <p:cond delay="9000"/>
                            </p:stCondLst>
                            <p:childTnLst>
                              <p:par>
                                <p:cTn id="14" presetID="6" presetClass="emph" presetSubtype="0" autoRev="1" fill="hold" nodeType="afterEffect">
                                  <p:stCondLst>
                                    <p:cond delay="0"/>
                                  </p:stCondLst>
                                  <p:childTnLst>
                                    <p:animScale>
                                      <p:cBhvr>
                                        <p:cTn id="15" dur="1500" fill="hold"/>
                                        <p:tgtEl>
                                          <p:spTgt spid="8">
                                            <p:txEl>
                                              <p:pRg st="3" end="3"/>
                                            </p:txEl>
                                          </p:spTgt>
                                        </p:tgtEl>
                                      </p:cBhvr>
                                      <p:by x="150000" y="150000"/>
                                    </p:animScale>
                                  </p:childTnLst>
                                </p:cTn>
                              </p:par>
                            </p:childTnLst>
                          </p:cTn>
                        </p:par>
                        <p:par>
                          <p:cTn id="16" fill="hold">
                            <p:stCondLst>
                              <p:cond delay="12000"/>
                            </p:stCondLst>
                            <p:childTnLst>
                              <p:par>
                                <p:cTn id="17" presetID="6" presetClass="emph" presetSubtype="0" autoRev="1" fill="hold" nodeType="afterEffect">
                                  <p:stCondLst>
                                    <p:cond delay="0"/>
                                  </p:stCondLst>
                                  <p:childTnLst>
                                    <p:animScale>
                                      <p:cBhvr>
                                        <p:cTn id="18" dur="1500" fill="hold"/>
                                        <p:tgtEl>
                                          <p:spTgt spid="8">
                                            <p:txEl>
                                              <p:pRg st="4" end="4"/>
                                            </p:txEl>
                                          </p:spTgt>
                                        </p:tgtEl>
                                      </p:cBhvr>
                                      <p:by x="150000" y="150000"/>
                                    </p:animScale>
                                  </p:childTnLst>
                                </p:cTn>
                              </p:par>
                            </p:childTnLst>
                          </p:cTn>
                        </p:par>
                        <p:par>
                          <p:cTn id="19" fill="hold">
                            <p:stCondLst>
                              <p:cond delay="15000"/>
                            </p:stCondLst>
                            <p:childTnLst>
                              <p:par>
                                <p:cTn id="20" presetID="6" presetClass="emph" presetSubtype="0" autoRev="1" fill="hold" nodeType="afterEffect">
                                  <p:stCondLst>
                                    <p:cond delay="0"/>
                                  </p:stCondLst>
                                  <p:childTnLst>
                                    <p:animScale>
                                      <p:cBhvr>
                                        <p:cTn id="21" dur="1500" fill="hold"/>
                                        <p:tgtEl>
                                          <p:spTgt spid="8">
                                            <p:txEl>
                                              <p:pRg st="5" end="5"/>
                                            </p:txEl>
                                          </p:spTgt>
                                        </p:tgtEl>
                                      </p:cBhvr>
                                      <p:by x="150000" y="150000"/>
                                    </p:animScale>
                                  </p:childTnLst>
                                </p:cTn>
                              </p:par>
                            </p:childTnLst>
                          </p:cTn>
                        </p:par>
                        <p:par>
                          <p:cTn id="22" fill="hold">
                            <p:stCondLst>
                              <p:cond delay="18000"/>
                            </p:stCondLst>
                            <p:childTnLst>
                              <p:par>
                                <p:cTn id="23" presetID="6" presetClass="emph" presetSubtype="0" autoRev="1" fill="hold" nodeType="afterEffect">
                                  <p:stCondLst>
                                    <p:cond delay="0"/>
                                  </p:stCondLst>
                                  <p:childTnLst>
                                    <p:animScale>
                                      <p:cBhvr>
                                        <p:cTn id="24" dur="1500" fill="hold"/>
                                        <p:tgtEl>
                                          <p:spTgt spid="8">
                                            <p:txEl>
                                              <p:pRg st="6" end="6"/>
                                            </p:txEl>
                                          </p:spTgt>
                                        </p:tgtEl>
                                      </p:cBhvr>
                                      <p:by x="150000" y="150000"/>
                                    </p:animScale>
                                  </p:childTnLst>
                                </p:cTn>
                              </p:par>
                            </p:childTnLst>
                          </p:cTn>
                        </p:par>
                        <p:par>
                          <p:cTn id="25" fill="hold">
                            <p:stCondLst>
                              <p:cond delay="21000"/>
                            </p:stCondLst>
                            <p:childTnLst>
                              <p:par>
                                <p:cTn id="26" presetID="6" presetClass="emph" presetSubtype="0" autoRev="1" fill="hold" nodeType="afterEffect">
                                  <p:stCondLst>
                                    <p:cond delay="0"/>
                                  </p:stCondLst>
                                  <p:childTnLst>
                                    <p:animScale>
                                      <p:cBhvr>
                                        <p:cTn id="27" dur="1500" fill="hold"/>
                                        <p:tgtEl>
                                          <p:spTgt spid="8">
                                            <p:txEl>
                                              <p:pRg st="7" end="7"/>
                                            </p:txEl>
                                          </p:spTgt>
                                        </p:tgtEl>
                                      </p:cBhvr>
                                      <p:by x="150000" y="150000"/>
                                    </p:animScale>
                                  </p:childTnLst>
                                </p:cTn>
                              </p:par>
                            </p:childTnLst>
                          </p:cTn>
                        </p:par>
                        <p:par>
                          <p:cTn id="28" fill="hold">
                            <p:stCondLst>
                              <p:cond delay="24000"/>
                            </p:stCondLst>
                            <p:childTnLst>
                              <p:par>
                                <p:cTn id="29" presetID="6" presetClass="emph" presetSubtype="0" autoRev="1" fill="hold" nodeType="afterEffect">
                                  <p:stCondLst>
                                    <p:cond delay="0"/>
                                  </p:stCondLst>
                                  <p:childTnLst>
                                    <p:animScale>
                                      <p:cBhvr>
                                        <p:cTn id="30" dur="1500" fill="hold"/>
                                        <p:tgtEl>
                                          <p:spTgt spid="8">
                                            <p:txEl>
                                              <p:pRg st="8" end="8"/>
                                            </p:txEl>
                                          </p:spTgt>
                                        </p:tgtEl>
                                      </p:cBhvr>
                                      <p:by x="150000" y="150000"/>
                                    </p:animScale>
                                  </p:childTnLst>
                                </p:cTn>
                              </p:par>
                            </p:childTnLst>
                          </p:cTn>
                        </p:par>
                        <p:par>
                          <p:cTn id="31" fill="hold">
                            <p:stCondLst>
                              <p:cond delay="27000"/>
                            </p:stCondLst>
                            <p:childTnLst>
                              <p:par>
                                <p:cTn id="32" presetID="6" presetClass="emph" presetSubtype="0" autoRev="1" fill="hold" nodeType="afterEffect">
                                  <p:stCondLst>
                                    <p:cond delay="0"/>
                                  </p:stCondLst>
                                  <p:childTnLst>
                                    <p:animScale>
                                      <p:cBhvr>
                                        <p:cTn id="33" dur="1500" fill="hold"/>
                                        <p:tgtEl>
                                          <p:spTgt spid="8">
                                            <p:txEl>
                                              <p:pRg st="9" end="9"/>
                                            </p:txEl>
                                          </p:spTgt>
                                        </p:tgtEl>
                                      </p:cBhvr>
                                      <p:by x="150000" y="150000"/>
                                    </p:animScale>
                                  </p:childTnLst>
                                </p:cTn>
                              </p:par>
                            </p:childTnLst>
                          </p:cTn>
                        </p:par>
                        <p:par>
                          <p:cTn id="34" fill="hold">
                            <p:stCondLst>
                              <p:cond delay="30000"/>
                            </p:stCondLst>
                            <p:childTnLst>
                              <p:par>
                                <p:cTn id="35" presetID="6" presetClass="emph" presetSubtype="0" autoRev="1" fill="hold" nodeType="afterEffect">
                                  <p:stCondLst>
                                    <p:cond delay="0"/>
                                  </p:stCondLst>
                                  <p:childTnLst>
                                    <p:animScale>
                                      <p:cBhvr>
                                        <p:cTn id="36" dur="1500" fill="hold"/>
                                        <p:tgtEl>
                                          <p:spTgt spid="8">
                                            <p:txEl>
                                              <p:pRg st="10" end="10"/>
                                            </p:txEl>
                                          </p:spTgt>
                                        </p:tgtEl>
                                      </p:cBhvr>
                                      <p:by x="150000" y="150000"/>
                                    </p:animScale>
                                  </p:childTnLst>
                                </p:cTn>
                              </p:par>
                            </p:childTnLst>
                          </p:cTn>
                        </p:par>
                        <p:par>
                          <p:cTn id="37" fill="hold">
                            <p:stCondLst>
                              <p:cond delay="33000"/>
                            </p:stCondLst>
                            <p:childTnLst>
                              <p:par>
                                <p:cTn id="38" presetID="6" presetClass="emph" presetSubtype="0" autoRev="1" fill="hold" nodeType="afterEffect">
                                  <p:stCondLst>
                                    <p:cond delay="0"/>
                                  </p:stCondLst>
                                  <p:childTnLst>
                                    <p:animScale>
                                      <p:cBhvr>
                                        <p:cTn id="39" dur="1000" fill="hold"/>
                                        <p:tgtEl>
                                          <p:spTgt spid="9">
                                            <p:txEl>
                                              <p:pRg st="0" end="0"/>
                                            </p:txEl>
                                          </p:spTgt>
                                        </p:tgtEl>
                                      </p:cBhvr>
                                      <p:by x="150000" y="150000"/>
                                    </p:animScale>
                                  </p:childTnLst>
                                </p:cTn>
                              </p:par>
                            </p:childTnLst>
                          </p:cTn>
                        </p:par>
                        <p:par>
                          <p:cTn id="40" fill="hold">
                            <p:stCondLst>
                              <p:cond delay="35000"/>
                            </p:stCondLst>
                            <p:childTnLst>
                              <p:par>
                                <p:cTn id="41" presetID="6" presetClass="emph" presetSubtype="0" autoRev="1" fill="hold" nodeType="afterEffect">
                                  <p:stCondLst>
                                    <p:cond delay="0"/>
                                  </p:stCondLst>
                                  <p:childTnLst>
                                    <p:animScale>
                                      <p:cBhvr>
                                        <p:cTn id="42" dur="1000" fill="hold"/>
                                        <p:tgtEl>
                                          <p:spTgt spid="9">
                                            <p:txEl>
                                              <p:pRg st="1" end="1"/>
                                            </p:txEl>
                                          </p:spTgt>
                                        </p:tgtEl>
                                      </p:cBhvr>
                                      <p:by x="150000" y="150000"/>
                                    </p:animScale>
                                  </p:childTnLst>
                                </p:cTn>
                              </p:par>
                            </p:childTnLst>
                          </p:cTn>
                        </p:par>
                        <p:par>
                          <p:cTn id="43" fill="hold">
                            <p:stCondLst>
                              <p:cond delay="37000"/>
                            </p:stCondLst>
                            <p:childTnLst>
                              <p:par>
                                <p:cTn id="44" presetID="6" presetClass="emph" presetSubtype="0" autoRev="1" fill="hold" nodeType="afterEffect">
                                  <p:stCondLst>
                                    <p:cond delay="0"/>
                                  </p:stCondLst>
                                  <p:childTnLst>
                                    <p:animScale>
                                      <p:cBhvr>
                                        <p:cTn id="45" dur="1000" fill="hold"/>
                                        <p:tgtEl>
                                          <p:spTgt spid="9">
                                            <p:txEl>
                                              <p:pRg st="2" end="2"/>
                                            </p:txEl>
                                          </p:spTgt>
                                        </p:tgtEl>
                                      </p:cBhvr>
                                      <p:by x="150000" y="150000"/>
                                    </p:animScale>
                                  </p:childTnLst>
                                </p:cTn>
                              </p:par>
                            </p:childTnLst>
                          </p:cTn>
                        </p:par>
                        <p:par>
                          <p:cTn id="46" fill="hold">
                            <p:stCondLst>
                              <p:cond delay="39000"/>
                            </p:stCondLst>
                            <p:childTnLst>
                              <p:par>
                                <p:cTn id="47" presetID="6" presetClass="emph" presetSubtype="0" autoRev="1" fill="hold" nodeType="afterEffect">
                                  <p:stCondLst>
                                    <p:cond delay="0"/>
                                  </p:stCondLst>
                                  <p:childTnLst>
                                    <p:animScale>
                                      <p:cBhvr>
                                        <p:cTn id="48" dur="1000" fill="hold"/>
                                        <p:tgtEl>
                                          <p:spTgt spid="9">
                                            <p:txEl>
                                              <p:pRg st="3" end="3"/>
                                            </p:txEl>
                                          </p:spTgt>
                                        </p:tgtEl>
                                      </p:cBhvr>
                                      <p:by x="150000" y="150000"/>
                                    </p:animScale>
                                  </p:childTnLst>
                                </p:cTn>
                              </p:par>
                            </p:childTnLst>
                          </p:cTn>
                        </p:par>
                        <p:par>
                          <p:cTn id="49" fill="hold">
                            <p:stCondLst>
                              <p:cond delay="41000"/>
                            </p:stCondLst>
                            <p:childTnLst>
                              <p:par>
                                <p:cTn id="50" presetID="6" presetClass="emph" presetSubtype="0" autoRev="1" fill="hold" nodeType="afterEffect">
                                  <p:stCondLst>
                                    <p:cond delay="0"/>
                                  </p:stCondLst>
                                  <p:childTnLst>
                                    <p:animScale>
                                      <p:cBhvr>
                                        <p:cTn id="51" dur="1000" fill="hold"/>
                                        <p:tgtEl>
                                          <p:spTgt spid="9">
                                            <p:txEl>
                                              <p:pRg st="4" end="4"/>
                                            </p:txEl>
                                          </p:spTgt>
                                        </p:tgtEl>
                                      </p:cBhvr>
                                      <p:by x="150000" y="150000"/>
                                    </p:animScale>
                                  </p:childTnLst>
                                </p:cTn>
                              </p:par>
                            </p:childTnLst>
                          </p:cTn>
                        </p:par>
                        <p:par>
                          <p:cTn id="52" fill="hold">
                            <p:stCondLst>
                              <p:cond delay="43000"/>
                            </p:stCondLst>
                            <p:childTnLst>
                              <p:par>
                                <p:cTn id="53" presetID="6" presetClass="emph" presetSubtype="0" autoRev="1" fill="hold" nodeType="afterEffect">
                                  <p:stCondLst>
                                    <p:cond delay="0"/>
                                  </p:stCondLst>
                                  <p:childTnLst>
                                    <p:animScale>
                                      <p:cBhvr>
                                        <p:cTn id="54" dur="1000" fill="hold"/>
                                        <p:tgtEl>
                                          <p:spTgt spid="9">
                                            <p:txEl>
                                              <p:pRg st="5" end="5"/>
                                            </p:txEl>
                                          </p:spTgt>
                                        </p:tgtEl>
                                      </p:cBhvr>
                                      <p:by x="150000" y="150000"/>
                                    </p:animScale>
                                  </p:childTnLst>
                                </p:cTn>
                              </p:par>
                            </p:childTnLst>
                          </p:cTn>
                        </p:par>
                        <p:par>
                          <p:cTn id="55" fill="hold">
                            <p:stCondLst>
                              <p:cond delay="45000"/>
                            </p:stCondLst>
                            <p:childTnLst>
                              <p:par>
                                <p:cTn id="56" presetID="6" presetClass="emph" presetSubtype="0" autoRev="1" fill="hold" nodeType="afterEffect">
                                  <p:stCondLst>
                                    <p:cond delay="0"/>
                                  </p:stCondLst>
                                  <p:childTnLst>
                                    <p:animScale>
                                      <p:cBhvr>
                                        <p:cTn id="57" dur="1000" fill="hold"/>
                                        <p:tgtEl>
                                          <p:spTgt spid="9">
                                            <p:txEl>
                                              <p:pRg st="6" end="6"/>
                                            </p:txEl>
                                          </p:spTgt>
                                        </p:tgtEl>
                                      </p:cBhvr>
                                      <p:by x="150000" y="150000"/>
                                    </p:animScale>
                                  </p:childTnLst>
                                </p:cTn>
                              </p:par>
                            </p:childTnLst>
                          </p:cTn>
                        </p:par>
                        <p:par>
                          <p:cTn id="58" fill="hold">
                            <p:stCondLst>
                              <p:cond delay="47000"/>
                            </p:stCondLst>
                            <p:childTnLst>
                              <p:par>
                                <p:cTn id="59" presetID="6" presetClass="emph" presetSubtype="0" autoRev="1" fill="hold" nodeType="afterEffect">
                                  <p:stCondLst>
                                    <p:cond delay="0"/>
                                  </p:stCondLst>
                                  <p:childTnLst>
                                    <p:animScale>
                                      <p:cBhvr>
                                        <p:cTn id="60" dur="1000" fill="hold"/>
                                        <p:tgtEl>
                                          <p:spTgt spid="9">
                                            <p:txEl>
                                              <p:pRg st="7" end="7"/>
                                            </p:txEl>
                                          </p:spTgt>
                                        </p:tgtEl>
                                      </p:cBhvr>
                                      <p:by x="150000" y="150000"/>
                                    </p:animScale>
                                  </p:childTnLst>
                                </p:cTn>
                              </p:par>
                            </p:childTnLst>
                          </p:cTn>
                        </p:par>
                        <p:par>
                          <p:cTn id="61" fill="hold">
                            <p:stCondLst>
                              <p:cond delay="49000"/>
                            </p:stCondLst>
                            <p:childTnLst>
                              <p:par>
                                <p:cTn id="62" presetID="6" presetClass="emph" presetSubtype="0" autoRev="1" fill="hold" nodeType="afterEffect">
                                  <p:stCondLst>
                                    <p:cond delay="0"/>
                                  </p:stCondLst>
                                  <p:childTnLst>
                                    <p:animScale>
                                      <p:cBhvr>
                                        <p:cTn id="63" dur="1000" fill="hold"/>
                                        <p:tgtEl>
                                          <p:spTgt spid="9">
                                            <p:txEl>
                                              <p:pRg st="8" end="8"/>
                                            </p:txEl>
                                          </p:spTgt>
                                        </p:tgtEl>
                                      </p:cBhvr>
                                      <p:by x="150000" y="150000"/>
                                    </p:animScale>
                                  </p:childTnLst>
                                </p:cTn>
                              </p:par>
                            </p:childTnLst>
                          </p:cTn>
                        </p:par>
                        <p:par>
                          <p:cTn id="64" fill="hold">
                            <p:stCondLst>
                              <p:cond delay="51000"/>
                            </p:stCondLst>
                            <p:childTnLst>
                              <p:par>
                                <p:cTn id="65" presetID="6" presetClass="emph" presetSubtype="0" autoRev="1" fill="hold" nodeType="afterEffect">
                                  <p:stCondLst>
                                    <p:cond delay="0"/>
                                  </p:stCondLst>
                                  <p:childTnLst>
                                    <p:animScale>
                                      <p:cBhvr>
                                        <p:cTn id="66" dur="1000" fill="hold"/>
                                        <p:tgtEl>
                                          <p:spTgt spid="9">
                                            <p:txEl>
                                              <p:pRg st="9" end="9"/>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E217-4ABE-E740-A62F-7B88C57734E6}"/>
              </a:ext>
            </a:extLst>
          </p:cNvPr>
          <p:cNvSpPr>
            <a:spLocks noGrp="1"/>
          </p:cNvSpPr>
          <p:nvPr>
            <p:ph type="title"/>
          </p:nvPr>
        </p:nvSpPr>
        <p:spPr>
          <a:xfrm>
            <a:off x="1154954" y="1295400"/>
            <a:ext cx="3560740" cy="1600200"/>
          </a:xfrm>
        </p:spPr>
        <p:txBody>
          <a:bodyPr/>
          <a:lstStyle/>
          <a:p>
            <a:r>
              <a:rPr lang="en-US" sz="3600" dirty="0"/>
              <a:t>What are our </a:t>
            </a:r>
            <a:r>
              <a:rPr lang="en-US" sz="3600" b="1" dirty="0"/>
              <a:t>Opportunities</a:t>
            </a:r>
            <a:r>
              <a:rPr lang="en-US" sz="3600" dirty="0"/>
              <a:t>?</a:t>
            </a:r>
          </a:p>
        </p:txBody>
      </p:sp>
      <p:sp>
        <p:nvSpPr>
          <p:cNvPr id="5" name="Text Placeholder 4">
            <a:extLst>
              <a:ext uri="{FF2B5EF4-FFF2-40B4-BE49-F238E27FC236}">
                <a16:creationId xmlns:a16="http://schemas.microsoft.com/office/drawing/2014/main" id="{D0F87F6A-593F-1E4F-A5FE-91D87DDF8702}"/>
              </a:ext>
            </a:extLst>
          </p:cNvPr>
          <p:cNvSpPr>
            <a:spLocks noGrp="1"/>
          </p:cNvSpPr>
          <p:nvPr>
            <p:ph type="body" sz="half" idx="2"/>
          </p:nvPr>
        </p:nvSpPr>
        <p:spPr/>
        <p:txBody>
          <a:bodyPr>
            <a:normAutofit/>
          </a:bodyPr>
          <a:lstStyle/>
          <a:p>
            <a:r>
              <a:rPr lang="en-US" sz="1800" dirty="0"/>
              <a:t>What could we do better if we had resources to do it? </a:t>
            </a:r>
          </a:p>
          <a:p>
            <a:r>
              <a:rPr lang="en-US" sz="1800" dirty="0"/>
              <a:t>What are things happening outside our organization that we would like to take advantage of? </a:t>
            </a:r>
          </a:p>
          <a:p>
            <a:r>
              <a:rPr lang="en-US" sz="1800" dirty="0"/>
              <a:t>What are things that we can build from our strengths?</a:t>
            </a:r>
          </a:p>
        </p:txBody>
      </p:sp>
      <p:sp>
        <p:nvSpPr>
          <p:cNvPr id="8" name="Content Placeholder 5">
            <a:extLst>
              <a:ext uri="{FF2B5EF4-FFF2-40B4-BE49-F238E27FC236}">
                <a16:creationId xmlns:a16="http://schemas.microsoft.com/office/drawing/2014/main" id="{B509D3D0-72FF-471B-A367-2D881CF4D3AD}"/>
              </a:ext>
            </a:extLst>
          </p:cNvPr>
          <p:cNvSpPr txBox="1">
            <a:spLocks/>
          </p:cNvSpPr>
          <p:nvPr/>
        </p:nvSpPr>
        <p:spPr>
          <a:xfrm>
            <a:off x="4893177" y="1308295"/>
            <a:ext cx="3560740" cy="5121812"/>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0"/>
            <a:r>
              <a:rPr lang="en-US" sz="1400" dirty="0"/>
              <a:t>Decreased collection use: reallocate space</a:t>
            </a:r>
          </a:p>
          <a:p>
            <a:pPr lvl="0"/>
            <a:r>
              <a:rPr lang="en-US" sz="1400" dirty="0"/>
              <a:t>better signage and naming conventions for zones</a:t>
            </a:r>
          </a:p>
          <a:p>
            <a:pPr lvl="0"/>
            <a:r>
              <a:rPr lang="en-US" sz="1400" dirty="0"/>
              <a:t>Science Library open space on second floor; Index/Abstract area; current periodicals; CCBW for library book storage; B&amp;N patio</a:t>
            </a:r>
          </a:p>
          <a:p>
            <a:pPr lvl="0"/>
            <a:r>
              <a:rPr lang="en-US" sz="1400" dirty="0"/>
              <a:t>ALMA migration</a:t>
            </a:r>
          </a:p>
          <a:p>
            <a:pPr lvl="0"/>
            <a:r>
              <a:rPr lang="en-US" sz="1400" dirty="0"/>
              <a:t>RFID</a:t>
            </a:r>
          </a:p>
          <a:p>
            <a:pPr lvl="0"/>
            <a:r>
              <a:rPr lang="en-US" sz="1400" dirty="0"/>
              <a:t>Online fine payment, do away with cash transactions</a:t>
            </a:r>
          </a:p>
          <a:p>
            <a:pPr lvl="0"/>
            <a:r>
              <a:rPr lang="en-US" sz="1400" dirty="0"/>
              <a:t>Online forms (appeals, claims returned, etc.)</a:t>
            </a:r>
          </a:p>
          <a:p>
            <a:pPr lvl="0"/>
            <a:r>
              <a:rPr lang="en-US" sz="1400" dirty="0"/>
              <a:t>Different approach for printing/SUNY Card funds; remove SUNY Card guest cards (sell at desk if needed) to improve customer service</a:t>
            </a:r>
          </a:p>
          <a:p>
            <a:pPr lvl="0"/>
            <a:r>
              <a:rPr lang="en-US" sz="1400" dirty="0"/>
              <a:t>Weeding</a:t>
            </a:r>
          </a:p>
        </p:txBody>
      </p:sp>
      <p:sp>
        <p:nvSpPr>
          <p:cNvPr id="9" name="Content Placeholder 5">
            <a:extLst>
              <a:ext uri="{FF2B5EF4-FFF2-40B4-BE49-F238E27FC236}">
                <a16:creationId xmlns:a16="http://schemas.microsoft.com/office/drawing/2014/main" id="{C5648524-5E36-4B5E-AF3E-E67078D64469}"/>
              </a:ext>
            </a:extLst>
          </p:cNvPr>
          <p:cNvSpPr>
            <a:spLocks noGrp="1"/>
          </p:cNvSpPr>
          <p:nvPr>
            <p:ph idx="1"/>
          </p:nvPr>
        </p:nvSpPr>
        <p:spPr>
          <a:xfrm>
            <a:off x="8453917" y="1308295"/>
            <a:ext cx="3560740" cy="4572000"/>
          </a:xfrm>
        </p:spPr>
        <p:txBody>
          <a:bodyPr>
            <a:normAutofit fontScale="77500" lnSpcReduction="20000"/>
          </a:bodyPr>
          <a:lstStyle/>
          <a:p>
            <a:pPr lvl="0"/>
            <a:r>
              <a:rPr lang="en-US" dirty="0"/>
              <a:t>Purge records to speed up transactions</a:t>
            </a:r>
          </a:p>
          <a:p>
            <a:pPr lvl="0"/>
            <a:r>
              <a:rPr lang="en-US" dirty="0"/>
              <a:t>School of Public Health services for students</a:t>
            </a:r>
          </a:p>
          <a:p>
            <a:pPr lvl="0"/>
            <a:r>
              <a:rPr lang="en-US" dirty="0"/>
              <a:t>Collection sharing between SUNYs</a:t>
            </a:r>
          </a:p>
          <a:p>
            <a:pPr lvl="0"/>
            <a:r>
              <a:rPr lang="en-US" dirty="0"/>
              <a:t>Collaborate with other student service units on campus; build relationships</a:t>
            </a:r>
          </a:p>
          <a:p>
            <a:r>
              <a:rPr lang="en-US" dirty="0"/>
              <a:t>Inconsistent equipment between libraries</a:t>
            </a:r>
          </a:p>
          <a:p>
            <a:pPr lvl="0"/>
            <a:r>
              <a:rPr lang="en-US" dirty="0"/>
              <a:t>Comprehensive space planning with more appropriate furniture</a:t>
            </a:r>
          </a:p>
          <a:p>
            <a:pPr lvl="0"/>
            <a:r>
              <a:rPr lang="en-US" dirty="0"/>
              <a:t>Community Outreach</a:t>
            </a:r>
          </a:p>
          <a:p>
            <a:pPr lvl="0"/>
            <a:r>
              <a:rPr lang="en-US" dirty="0"/>
              <a:t>Involvement with advancement</a:t>
            </a:r>
          </a:p>
          <a:p>
            <a:pPr lvl="0"/>
            <a:r>
              <a:rPr lang="en-US" dirty="0"/>
              <a:t>Contact with patrons: marketing, outreach, promotion</a:t>
            </a:r>
          </a:p>
          <a:p>
            <a:pPr lvl="0"/>
            <a:r>
              <a:rPr lang="en-US" dirty="0"/>
              <a:t>Programming</a:t>
            </a:r>
          </a:p>
          <a:p>
            <a:r>
              <a:rPr lang="en-US" dirty="0"/>
              <a:t>Collaboration in workplace</a:t>
            </a:r>
          </a:p>
          <a:p>
            <a:r>
              <a:rPr lang="en-US" dirty="0"/>
              <a:t>Engage Public libraries</a:t>
            </a:r>
          </a:p>
        </p:txBody>
      </p:sp>
    </p:spTree>
    <p:extLst>
      <p:ext uri="{BB962C8B-B14F-4D97-AF65-F5344CB8AC3E}">
        <p14:creationId xmlns:p14="http://schemas.microsoft.com/office/powerpoint/2010/main" val="2702020007"/>
      </p:ext>
    </p:extLst>
  </p:cSld>
  <p:clrMapOvr>
    <a:masterClrMapping/>
  </p:clrMapOvr>
  <mc:AlternateContent xmlns:mc="http://schemas.openxmlformats.org/markup-compatibility/2006" xmlns:p14="http://schemas.microsoft.com/office/powerpoint/2010/main">
    <mc:Choice Requires="p14">
      <p:transition spd="slow" p14:dur="2000" advTm="77038"/>
    </mc:Choice>
    <mc:Fallback xmlns="">
      <p:transition spd="slow" advTm="770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1500" fill="hold"/>
                                        <p:tgtEl>
                                          <p:spTgt spid="8">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autoRev="1" fill="hold" nodeType="clickEffect">
                                  <p:stCondLst>
                                    <p:cond delay="0"/>
                                  </p:stCondLst>
                                  <p:childTnLst>
                                    <p:animScale>
                                      <p:cBhvr>
                                        <p:cTn id="10" dur="1500" fill="hold"/>
                                        <p:tgtEl>
                                          <p:spTgt spid="8">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nodeType="clickEffect">
                                  <p:stCondLst>
                                    <p:cond delay="0"/>
                                  </p:stCondLst>
                                  <p:childTnLst>
                                    <p:animScale>
                                      <p:cBhvr>
                                        <p:cTn id="14" dur="1500" fill="hold"/>
                                        <p:tgtEl>
                                          <p:spTgt spid="8">
                                            <p:txEl>
                                              <p:pRg st="2" end="2"/>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autoRev="1" fill="hold" nodeType="clickEffect">
                                  <p:stCondLst>
                                    <p:cond delay="0"/>
                                  </p:stCondLst>
                                  <p:childTnLst>
                                    <p:animScale>
                                      <p:cBhvr>
                                        <p:cTn id="18" dur="1500" fill="hold"/>
                                        <p:tgtEl>
                                          <p:spTgt spid="8">
                                            <p:txEl>
                                              <p:pRg st="3" end="3"/>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autoRev="1" fill="hold" nodeType="clickEffect">
                                  <p:stCondLst>
                                    <p:cond delay="0"/>
                                  </p:stCondLst>
                                  <p:childTnLst>
                                    <p:animScale>
                                      <p:cBhvr>
                                        <p:cTn id="22" dur="1500" fill="hold"/>
                                        <p:tgtEl>
                                          <p:spTgt spid="8">
                                            <p:txEl>
                                              <p:pRg st="4" end="4"/>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autoRev="1" fill="hold" nodeType="clickEffect">
                                  <p:stCondLst>
                                    <p:cond delay="0"/>
                                  </p:stCondLst>
                                  <p:childTnLst>
                                    <p:animScale>
                                      <p:cBhvr>
                                        <p:cTn id="26" dur="1500" fill="hold"/>
                                        <p:tgtEl>
                                          <p:spTgt spid="8">
                                            <p:txEl>
                                              <p:pRg st="5" end="5"/>
                                            </p:txEl>
                                          </p:spTgt>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autoRev="1" fill="hold" nodeType="clickEffect">
                                  <p:stCondLst>
                                    <p:cond delay="0"/>
                                  </p:stCondLst>
                                  <p:childTnLst>
                                    <p:animScale>
                                      <p:cBhvr>
                                        <p:cTn id="30" dur="1500" fill="hold"/>
                                        <p:tgtEl>
                                          <p:spTgt spid="8">
                                            <p:txEl>
                                              <p:pRg st="6" end="6"/>
                                            </p:txEl>
                                          </p:spTgt>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autoRev="1" fill="hold" nodeType="clickEffect">
                                  <p:stCondLst>
                                    <p:cond delay="0"/>
                                  </p:stCondLst>
                                  <p:childTnLst>
                                    <p:animScale>
                                      <p:cBhvr>
                                        <p:cTn id="34" dur="1500" fill="hold"/>
                                        <p:tgtEl>
                                          <p:spTgt spid="8">
                                            <p:txEl>
                                              <p:pRg st="7" end="7"/>
                                            </p:txEl>
                                          </p:spTgt>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autoRev="1" fill="hold" nodeType="clickEffect">
                                  <p:stCondLst>
                                    <p:cond delay="0"/>
                                  </p:stCondLst>
                                  <p:childTnLst>
                                    <p:animScale>
                                      <p:cBhvr>
                                        <p:cTn id="38" dur="1500" fill="hold"/>
                                        <p:tgtEl>
                                          <p:spTgt spid="8">
                                            <p:txEl>
                                              <p:pRg st="8" end="8"/>
                                            </p:txEl>
                                          </p:spTgt>
                                        </p:tgtEl>
                                      </p:cBhvr>
                                      <p:by x="150000" y="150000"/>
                                    </p:animScale>
                                  </p:childTnLst>
                                </p:cTn>
                              </p:par>
                            </p:childTnLst>
                          </p:cTn>
                        </p:par>
                        <p:par>
                          <p:cTn id="39" fill="hold">
                            <p:stCondLst>
                              <p:cond delay="3000"/>
                            </p:stCondLst>
                            <p:childTnLst>
                              <p:par>
                                <p:cTn id="40" presetID="6" presetClass="emph" presetSubtype="0" autoRev="1" fill="hold" nodeType="afterEffect">
                                  <p:stCondLst>
                                    <p:cond delay="0"/>
                                  </p:stCondLst>
                                  <p:childTnLst>
                                    <p:animScale>
                                      <p:cBhvr>
                                        <p:cTn id="41" dur="1500" fill="hold"/>
                                        <p:tgtEl>
                                          <p:spTgt spid="9">
                                            <p:txEl>
                                              <p:pRg st="0" end="0"/>
                                            </p:txEl>
                                          </p:spTgt>
                                        </p:tgtEl>
                                      </p:cBhvr>
                                      <p:by x="150000" y="150000"/>
                                    </p:animScale>
                                  </p:childTnLst>
                                </p:cTn>
                              </p:par>
                            </p:childTnLst>
                          </p:cTn>
                        </p:par>
                        <p:par>
                          <p:cTn id="42" fill="hold">
                            <p:stCondLst>
                              <p:cond delay="6000"/>
                            </p:stCondLst>
                            <p:childTnLst>
                              <p:par>
                                <p:cTn id="43" presetID="6" presetClass="emph" presetSubtype="0" autoRev="1" fill="hold" nodeType="afterEffect">
                                  <p:stCondLst>
                                    <p:cond delay="0"/>
                                  </p:stCondLst>
                                  <p:childTnLst>
                                    <p:animScale>
                                      <p:cBhvr>
                                        <p:cTn id="44" dur="1500" fill="hold"/>
                                        <p:tgtEl>
                                          <p:spTgt spid="9">
                                            <p:txEl>
                                              <p:pRg st="1" end="1"/>
                                            </p:txEl>
                                          </p:spTgt>
                                        </p:tgtEl>
                                      </p:cBhvr>
                                      <p:by x="150000" y="150000"/>
                                    </p:animScale>
                                  </p:childTnLst>
                                </p:cTn>
                              </p:par>
                            </p:childTnLst>
                          </p:cTn>
                        </p:par>
                        <p:par>
                          <p:cTn id="45" fill="hold">
                            <p:stCondLst>
                              <p:cond delay="9000"/>
                            </p:stCondLst>
                            <p:childTnLst>
                              <p:par>
                                <p:cTn id="46" presetID="6" presetClass="emph" presetSubtype="0" autoRev="1" fill="hold" nodeType="afterEffect">
                                  <p:stCondLst>
                                    <p:cond delay="0"/>
                                  </p:stCondLst>
                                  <p:childTnLst>
                                    <p:animScale>
                                      <p:cBhvr>
                                        <p:cTn id="47" dur="1500" fill="hold"/>
                                        <p:tgtEl>
                                          <p:spTgt spid="9">
                                            <p:txEl>
                                              <p:pRg st="2" end="2"/>
                                            </p:txEl>
                                          </p:spTgt>
                                        </p:tgtEl>
                                      </p:cBhvr>
                                      <p:by x="150000" y="150000"/>
                                    </p:animScale>
                                  </p:childTnLst>
                                </p:cTn>
                              </p:par>
                            </p:childTnLst>
                          </p:cTn>
                        </p:par>
                        <p:par>
                          <p:cTn id="48" fill="hold">
                            <p:stCondLst>
                              <p:cond delay="12000"/>
                            </p:stCondLst>
                            <p:childTnLst>
                              <p:par>
                                <p:cTn id="49" presetID="6" presetClass="emph" presetSubtype="0" autoRev="1" fill="hold" nodeType="afterEffect">
                                  <p:stCondLst>
                                    <p:cond delay="0"/>
                                  </p:stCondLst>
                                  <p:childTnLst>
                                    <p:animScale>
                                      <p:cBhvr>
                                        <p:cTn id="50" dur="1500" fill="hold"/>
                                        <p:tgtEl>
                                          <p:spTgt spid="9">
                                            <p:txEl>
                                              <p:pRg st="4" end="4"/>
                                            </p:txEl>
                                          </p:spTgt>
                                        </p:tgtEl>
                                      </p:cBhvr>
                                      <p:by x="150000" y="150000"/>
                                    </p:animScale>
                                  </p:childTnLst>
                                </p:cTn>
                              </p:par>
                            </p:childTnLst>
                          </p:cTn>
                        </p:par>
                        <p:par>
                          <p:cTn id="51" fill="hold">
                            <p:stCondLst>
                              <p:cond delay="15000"/>
                            </p:stCondLst>
                            <p:childTnLst>
                              <p:par>
                                <p:cTn id="52" presetID="6" presetClass="emph" presetSubtype="0" autoRev="1" fill="hold" nodeType="afterEffect">
                                  <p:stCondLst>
                                    <p:cond delay="0"/>
                                  </p:stCondLst>
                                  <p:childTnLst>
                                    <p:animScale>
                                      <p:cBhvr>
                                        <p:cTn id="53" dur="1500" fill="hold"/>
                                        <p:tgtEl>
                                          <p:spTgt spid="9">
                                            <p:txEl>
                                              <p:pRg st="3" end="3"/>
                                            </p:txEl>
                                          </p:spTgt>
                                        </p:tgtEl>
                                      </p:cBhvr>
                                      <p:by x="150000" y="150000"/>
                                    </p:animScale>
                                  </p:childTnLst>
                                </p:cTn>
                              </p:par>
                            </p:childTnLst>
                          </p:cTn>
                        </p:par>
                        <p:par>
                          <p:cTn id="54" fill="hold">
                            <p:stCondLst>
                              <p:cond delay="18000"/>
                            </p:stCondLst>
                            <p:childTnLst>
                              <p:par>
                                <p:cTn id="55" presetID="6" presetClass="emph" presetSubtype="0" autoRev="1" fill="hold" nodeType="afterEffect">
                                  <p:stCondLst>
                                    <p:cond delay="0"/>
                                  </p:stCondLst>
                                  <p:childTnLst>
                                    <p:animScale>
                                      <p:cBhvr>
                                        <p:cTn id="56" dur="1500" fill="hold"/>
                                        <p:tgtEl>
                                          <p:spTgt spid="9">
                                            <p:txEl>
                                              <p:pRg st="5" end="5"/>
                                            </p:txEl>
                                          </p:spTgt>
                                        </p:tgtEl>
                                      </p:cBhvr>
                                      <p:by x="150000" y="150000"/>
                                    </p:animScale>
                                  </p:childTnLst>
                                </p:cTn>
                              </p:par>
                            </p:childTnLst>
                          </p:cTn>
                        </p:par>
                        <p:par>
                          <p:cTn id="57" fill="hold">
                            <p:stCondLst>
                              <p:cond delay="21000"/>
                            </p:stCondLst>
                            <p:childTnLst>
                              <p:par>
                                <p:cTn id="58" presetID="6" presetClass="emph" presetSubtype="0" autoRev="1" fill="hold" nodeType="afterEffect">
                                  <p:stCondLst>
                                    <p:cond delay="0"/>
                                  </p:stCondLst>
                                  <p:childTnLst>
                                    <p:animScale>
                                      <p:cBhvr>
                                        <p:cTn id="59" dur="1500" fill="hold"/>
                                        <p:tgtEl>
                                          <p:spTgt spid="9">
                                            <p:txEl>
                                              <p:pRg st="6" end="6"/>
                                            </p:txEl>
                                          </p:spTgt>
                                        </p:tgtEl>
                                      </p:cBhvr>
                                      <p:by x="150000" y="150000"/>
                                    </p:animScale>
                                  </p:childTnLst>
                                </p:cTn>
                              </p:par>
                            </p:childTnLst>
                          </p:cTn>
                        </p:par>
                        <p:par>
                          <p:cTn id="60" fill="hold">
                            <p:stCondLst>
                              <p:cond delay="24000"/>
                            </p:stCondLst>
                            <p:childTnLst>
                              <p:par>
                                <p:cTn id="61" presetID="6" presetClass="emph" presetSubtype="0" autoRev="1" fill="hold" nodeType="afterEffect">
                                  <p:stCondLst>
                                    <p:cond delay="0"/>
                                  </p:stCondLst>
                                  <p:childTnLst>
                                    <p:animScale>
                                      <p:cBhvr>
                                        <p:cTn id="62" dur="1500" fill="hold"/>
                                        <p:tgtEl>
                                          <p:spTgt spid="9">
                                            <p:txEl>
                                              <p:pRg st="7" end="7"/>
                                            </p:txEl>
                                          </p:spTgt>
                                        </p:tgtEl>
                                      </p:cBhvr>
                                      <p:by x="150000" y="150000"/>
                                    </p:animScale>
                                  </p:childTnLst>
                                </p:cTn>
                              </p:par>
                            </p:childTnLst>
                          </p:cTn>
                        </p:par>
                        <p:par>
                          <p:cTn id="63" fill="hold">
                            <p:stCondLst>
                              <p:cond delay="27000"/>
                            </p:stCondLst>
                            <p:childTnLst>
                              <p:par>
                                <p:cTn id="64" presetID="6" presetClass="emph" presetSubtype="0" autoRev="1" fill="hold" nodeType="afterEffect">
                                  <p:stCondLst>
                                    <p:cond delay="0"/>
                                  </p:stCondLst>
                                  <p:childTnLst>
                                    <p:animScale>
                                      <p:cBhvr>
                                        <p:cTn id="65" dur="1500" fill="hold"/>
                                        <p:tgtEl>
                                          <p:spTgt spid="9">
                                            <p:txEl>
                                              <p:pRg st="8" end="8"/>
                                            </p:txEl>
                                          </p:spTgt>
                                        </p:tgtEl>
                                      </p:cBhvr>
                                      <p:by x="150000" y="150000"/>
                                    </p:animScale>
                                  </p:childTnLst>
                                </p:cTn>
                              </p:par>
                            </p:childTnLst>
                          </p:cTn>
                        </p:par>
                        <p:par>
                          <p:cTn id="66" fill="hold">
                            <p:stCondLst>
                              <p:cond delay="30000"/>
                            </p:stCondLst>
                            <p:childTnLst>
                              <p:par>
                                <p:cTn id="67" presetID="6" presetClass="emph" presetSubtype="0" autoRev="1" fill="hold" nodeType="afterEffect">
                                  <p:stCondLst>
                                    <p:cond delay="0"/>
                                  </p:stCondLst>
                                  <p:childTnLst>
                                    <p:animScale>
                                      <p:cBhvr>
                                        <p:cTn id="68" dur="1500" fill="hold"/>
                                        <p:tgtEl>
                                          <p:spTgt spid="9">
                                            <p:txEl>
                                              <p:pRg st="9" end="9"/>
                                            </p:txEl>
                                          </p:spTgt>
                                        </p:tgtEl>
                                      </p:cBhvr>
                                      <p:by x="150000" y="150000"/>
                                    </p:animScale>
                                  </p:childTnLst>
                                </p:cTn>
                              </p:par>
                            </p:childTnLst>
                          </p:cTn>
                        </p:par>
                        <p:par>
                          <p:cTn id="69" fill="hold">
                            <p:stCondLst>
                              <p:cond delay="33000"/>
                            </p:stCondLst>
                            <p:childTnLst>
                              <p:par>
                                <p:cTn id="70" presetID="6" presetClass="emph" presetSubtype="0" autoRev="1" fill="hold" nodeType="afterEffect">
                                  <p:stCondLst>
                                    <p:cond delay="0"/>
                                  </p:stCondLst>
                                  <p:childTnLst>
                                    <p:animScale>
                                      <p:cBhvr>
                                        <p:cTn id="71" dur="1500" fill="hold"/>
                                        <p:tgtEl>
                                          <p:spTgt spid="9">
                                            <p:txEl>
                                              <p:pRg st="10" end="10"/>
                                            </p:txEl>
                                          </p:spTgt>
                                        </p:tgtEl>
                                      </p:cBhvr>
                                      <p:by x="150000" y="150000"/>
                                    </p:animScale>
                                  </p:childTnLst>
                                </p:cTn>
                              </p:par>
                            </p:childTnLst>
                          </p:cTn>
                        </p:par>
                        <p:par>
                          <p:cTn id="72" fill="hold">
                            <p:stCondLst>
                              <p:cond delay="36000"/>
                            </p:stCondLst>
                            <p:childTnLst>
                              <p:par>
                                <p:cTn id="73" presetID="6" presetClass="emph" presetSubtype="0" autoRev="1" fill="hold" nodeType="afterEffect">
                                  <p:stCondLst>
                                    <p:cond delay="0"/>
                                  </p:stCondLst>
                                  <p:childTnLst>
                                    <p:animScale>
                                      <p:cBhvr>
                                        <p:cTn id="74" dur="1500" fill="hold"/>
                                        <p:tgtEl>
                                          <p:spTgt spid="9">
                                            <p:txEl>
                                              <p:pRg st="11" end="1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6483-D51A-5B4E-ABA9-84128A814BD0}"/>
              </a:ext>
            </a:extLst>
          </p:cNvPr>
          <p:cNvSpPr>
            <a:spLocks noGrp="1"/>
          </p:cNvSpPr>
          <p:nvPr>
            <p:ph type="title"/>
          </p:nvPr>
        </p:nvSpPr>
        <p:spPr/>
        <p:txBody>
          <a:bodyPr/>
          <a:lstStyle/>
          <a:p>
            <a:r>
              <a:rPr lang="en-US" dirty="0"/>
              <a:t>Overview &amp; Objectives</a:t>
            </a:r>
          </a:p>
        </p:txBody>
      </p:sp>
      <p:sp>
        <p:nvSpPr>
          <p:cNvPr id="4" name="Content Placeholder 3"/>
          <p:cNvSpPr>
            <a:spLocks noGrp="1"/>
          </p:cNvSpPr>
          <p:nvPr>
            <p:ph idx="1"/>
          </p:nvPr>
        </p:nvSpPr>
        <p:spPr>
          <a:xfrm>
            <a:off x="1154955" y="2603499"/>
            <a:ext cx="4941046" cy="3935845"/>
          </a:xfrm>
        </p:spPr>
        <p:txBody>
          <a:bodyPr>
            <a:normAutofit/>
          </a:bodyPr>
          <a:lstStyle/>
          <a:p>
            <a:pPr marL="0" indent="0">
              <a:buNone/>
            </a:pPr>
            <a:r>
              <a:rPr lang="en-US" b="1" dirty="0"/>
              <a:t>Overview</a:t>
            </a:r>
          </a:p>
          <a:p>
            <a:r>
              <a:rPr lang="en-US" dirty="0"/>
              <a:t>Institutional background</a:t>
            </a:r>
          </a:p>
          <a:p>
            <a:r>
              <a:rPr lang="en-US" dirty="0"/>
              <a:t>Why my department developed a strategic plan</a:t>
            </a:r>
          </a:p>
          <a:p>
            <a:r>
              <a:rPr lang="en-US" dirty="0"/>
              <a:t>How we approached the planning process</a:t>
            </a:r>
          </a:p>
          <a:p>
            <a:r>
              <a:rPr lang="en-US" dirty="0"/>
              <a:t>A look at our plan</a:t>
            </a:r>
          </a:p>
          <a:p>
            <a:r>
              <a:rPr lang="en-US" dirty="0"/>
              <a:t>Helpful ideas</a:t>
            </a:r>
          </a:p>
          <a:p>
            <a:r>
              <a:rPr lang="en-US" dirty="0"/>
              <a:t>Next steps for us</a:t>
            </a:r>
          </a:p>
          <a:p>
            <a:endParaRPr lang="en-US" dirty="0"/>
          </a:p>
        </p:txBody>
      </p:sp>
      <p:sp>
        <p:nvSpPr>
          <p:cNvPr id="5" name="Content Placeholder 3">
            <a:extLst>
              <a:ext uri="{FF2B5EF4-FFF2-40B4-BE49-F238E27FC236}">
                <a16:creationId xmlns:a16="http://schemas.microsoft.com/office/drawing/2014/main" id="{80FED236-31EF-41D3-BFFF-57DF541007D6}"/>
              </a:ext>
            </a:extLst>
          </p:cNvPr>
          <p:cNvSpPr txBox="1">
            <a:spLocks/>
          </p:cNvSpPr>
          <p:nvPr/>
        </p:nvSpPr>
        <p:spPr>
          <a:xfrm>
            <a:off x="6345390" y="2603499"/>
            <a:ext cx="4941046" cy="39358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b="1" dirty="0"/>
              <a:t>Objectives</a:t>
            </a:r>
          </a:p>
          <a:p>
            <a:r>
              <a:rPr lang="en-US" dirty="0"/>
              <a:t>Understand why planning at this level is important</a:t>
            </a:r>
          </a:p>
          <a:p>
            <a:r>
              <a:rPr lang="en-US" dirty="0"/>
              <a:t>Utilize an easy process for basic planning</a:t>
            </a:r>
          </a:p>
          <a:p>
            <a:endParaRPr lang="en-US" dirty="0"/>
          </a:p>
          <a:p>
            <a:endParaRPr lang="en-US" dirty="0"/>
          </a:p>
        </p:txBody>
      </p:sp>
    </p:spTree>
    <p:extLst>
      <p:ext uri="{BB962C8B-B14F-4D97-AF65-F5344CB8AC3E}">
        <p14:creationId xmlns:p14="http://schemas.microsoft.com/office/powerpoint/2010/main" val="2007251708"/>
      </p:ext>
    </p:extLst>
  </p:cSld>
  <p:clrMapOvr>
    <a:masterClrMapping/>
  </p:clrMapOvr>
  <mc:AlternateContent xmlns:mc="http://schemas.openxmlformats.org/markup-compatibility/2006" xmlns:p14="http://schemas.microsoft.com/office/powerpoint/2010/main">
    <mc:Choice Requires="p14">
      <p:transition spd="slow" p14:dur="2000" advTm="41098"/>
    </mc:Choice>
    <mc:Fallback xmlns="">
      <p:transition spd="slow" advTm="4109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E217-4ABE-E740-A62F-7B88C57734E6}"/>
              </a:ext>
            </a:extLst>
          </p:cNvPr>
          <p:cNvSpPr>
            <a:spLocks noGrp="1"/>
          </p:cNvSpPr>
          <p:nvPr>
            <p:ph type="title"/>
          </p:nvPr>
        </p:nvSpPr>
        <p:spPr>
          <a:xfrm>
            <a:off x="1154954" y="1295400"/>
            <a:ext cx="2929365" cy="1600200"/>
          </a:xfrm>
        </p:spPr>
        <p:txBody>
          <a:bodyPr/>
          <a:lstStyle/>
          <a:p>
            <a:r>
              <a:rPr lang="en-US" sz="3600" dirty="0"/>
              <a:t>What are our </a:t>
            </a:r>
            <a:r>
              <a:rPr lang="en-US" sz="3600" b="1" dirty="0"/>
              <a:t>Threats</a:t>
            </a:r>
            <a:r>
              <a:rPr lang="en-US" sz="3600" dirty="0"/>
              <a:t>?</a:t>
            </a:r>
          </a:p>
        </p:txBody>
      </p:sp>
      <p:sp>
        <p:nvSpPr>
          <p:cNvPr id="5" name="Text Placeholder 4">
            <a:extLst>
              <a:ext uri="{FF2B5EF4-FFF2-40B4-BE49-F238E27FC236}">
                <a16:creationId xmlns:a16="http://schemas.microsoft.com/office/drawing/2014/main" id="{D0F87F6A-593F-1E4F-A5FE-91D87DDF8702}"/>
              </a:ext>
            </a:extLst>
          </p:cNvPr>
          <p:cNvSpPr>
            <a:spLocks noGrp="1"/>
          </p:cNvSpPr>
          <p:nvPr>
            <p:ph type="body" sz="half" idx="2"/>
          </p:nvPr>
        </p:nvSpPr>
        <p:spPr/>
        <p:txBody>
          <a:bodyPr>
            <a:noAutofit/>
          </a:bodyPr>
          <a:lstStyle/>
          <a:p>
            <a:r>
              <a:rPr lang="en-US" sz="1800" dirty="0"/>
              <a:t>What are things happening outside our organization that could impact us negatively? </a:t>
            </a:r>
          </a:p>
          <a:p>
            <a:r>
              <a:rPr lang="en-US" sz="1800" dirty="0"/>
              <a:t>Does someone else provide similar services with greater ease for our users? </a:t>
            </a:r>
          </a:p>
          <a:p>
            <a:r>
              <a:rPr lang="en-US" sz="1800" dirty="0"/>
              <a:t>What weaknesses leave us vulnerable?</a:t>
            </a:r>
          </a:p>
        </p:txBody>
      </p:sp>
      <p:sp>
        <p:nvSpPr>
          <p:cNvPr id="8" name="Content Placeholder 5">
            <a:extLst>
              <a:ext uri="{FF2B5EF4-FFF2-40B4-BE49-F238E27FC236}">
                <a16:creationId xmlns:a16="http://schemas.microsoft.com/office/drawing/2014/main" id="{3ECCB522-4806-4108-B303-2AE43D66162F}"/>
              </a:ext>
            </a:extLst>
          </p:cNvPr>
          <p:cNvSpPr txBox="1">
            <a:spLocks/>
          </p:cNvSpPr>
          <p:nvPr/>
        </p:nvSpPr>
        <p:spPr>
          <a:xfrm>
            <a:off x="5281104" y="937703"/>
            <a:ext cx="5755942" cy="5121812"/>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0"/>
            <a:r>
              <a:rPr lang="en-US" sz="1400" dirty="0"/>
              <a:t>ALMA Migration</a:t>
            </a:r>
          </a:p>
          <a:p>
            <a:pPr lvl="0"/>
            <a:r>
              <a:rPr lang="en-US" sz="1400" dirty="0" err="1"/>
              <a:t>Tipasa</a:t>
            </a:r>
            <a:r>
              <a:rPr lang="en-US" sz="1400" dirty="0"/>
              <a:t> Migration</a:t>
            </a:r>
          </a:p>
          <a:p>
            <a:pPr lvl="0"/>
            <a:r>
              <a:rPr lang="en-US" sz="1400" dirty="0"/>
              <a:t>Office of Campus Planning</a:t>
            </a:r>
          </a:p>
          <a:p>
            <a:pPr lvl="0"/>
            <a:r>
              <a:rPr lang="en-US" sz="1400" dirty="0"/>
              <a:t>Copyright costs</a:t>
            </a:r>
          </a:p>
          <a:p>
            <a:r>
              <a:rPr lang="en-US" sz="1400" dirty="0"/>
              <a:t>decreased staffing in science library and increased building activity</a:t>
            </a:r>
          </a:p>
          <a:p>
            <a:pPr lvl="0"/>
            <a:r>
              <a:rPr lang="en-US" sz="1400" dirty="0"/>
              <a:t>Budget cuts: TS, S&amp;E, collections</a:t>
            </a:r>
          </a:p>
          <a:p>
            <a:pPr lvl="0"/>
            <a:r>
              <a:rPr lang="en-US" sz="1400" dirty="0"/>
              <a:t>Campus Center</a:t>
            </a:r>
          </a:p>
          <a:p>
            <a:pPr lvl="0"/>
            <a:r>
              <a:rPr lang="en-US" sz="1400" dirty="0"/>
              <a:t>Decreased collection use</a:t>
            </a:r>
          </a:p>
          <a:p>
            <a:pPr lvl="0"/>
            <a:r>
              <a:rPr lang="en-US" sz="1400" dirty="0"/>
              <a:t>Security/UPD presence; public safety threats; community users</a:t>
            </a:r>
          </a:p>
          <a:p>
            <a:r>
              <a:rPr lang="en-US" sz="1400" dirty="0"/>
              <a:t>Accounting/Audit decisions/policies without consultation</a:t>
            </a:r>
          </a:p>
          <a:p>
            <a:r>
              <a:rPr lang="en-US" sz="1400" dirty="0"/>
              <a:t>Not enforcing zones (alienating users)</a:t>
            </a:r>
          </a:p>
          <a:p>
            <a:r>
              <a:rPr lang="en-US" sz="1400" dirty="0"/>
              <a:t>External problems internal to libraries (vending machines, SUNY card)</a:t>
            </a:r>
          </a:p>
          <a:p>
            <a:r>
              <a:rPr lang="en-US" sz="1400" dirty="0"/>
              <a:t>ITS computers slow boot time</a:t>
            </a:r>
          </a:p>
          <a:p>
            <a:pPr marL="0" lvl="0" indent="0">
              <a:buNone/>
            </a:pPr>
            <a:endParaRPr lang="en-US" sz="1400" dirty="0"/>
          </a:p>
        </p:txBody>
      </p:sp>
    </p:spTree>
    <p:extLst>
      <p:ext uri="{BB962C8B-B14F-4D97-AF65-F5344CB8AC3E}">
        <p14:creationId xmlns:p14="http://schemas.microsoft.com/office/powerpoint/2010/main" val="2684956079"/>
      </p:ext>
    </p:extLst>
  </p:cSld>
  <p:clrMapOvr>
    <a:masterClrMapping/>
  </p:clrMapOvr>
  <mc:AlternateContent xmlns:mc="http://schemas.openxmlformats.org/markup-compatibility/2006" xmlns:p14="http://schemas.microsoft.com/office/powerpoint/2010/main">
    <mc:Choice Requires="p14">
      <p:transition spd="slow" p14:dur="2000" advTm="54558"/>
    </mc:Choice>
    <mc:Fallback xmlns="">
      <p:transition spd="slow" advTm="545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1500" fill="hold"/>
                                        <p:tgtEl>
                                          <p:spTgt spid="8">
                                            <p:txEl>
                                              <p:pRg st="0" end="0"/>
                                            </p:txEl>
                                          </p:spTgt>
                                        </p:tgtEl>
                                      </p:cBhvr>
                                      <p:by x="150000" y="150000"/>
                                    </p:animScale>
                                  </p:childTnLst>
                                </p:cTn>
                              </p:par>
                            </p:childTnLst>
                          </p:cTn>
                        </p:par>
                        <p:par>
                          <p:cTn id="7" fill="hold">
                            <p:stCondLst>
                              <p:cond delay="3000"/>
                            </p:stCondLst>
                            <p:childTnLst>
                              <p:par>
                                <p:cTn id="8" presetID="6" presetClass="emph" presetSubtype="0" autoRev="1" fill="hold" nodeType="afterEffect">
                                  <p:stCondLst>
                                    <p:cond delay="0"/>
                                  </p:stCondLst>
                                  <p:childTnLst>
                                    <p:animScale>
                                      <p:cBhvr>
                                        <p:cTn id="9" dur="1500" fill="hold"/>
                                        <p:tgtEl>
                                          <p:spTgt spid="8">
                                            <p:txEl>
                                              <p:pRg st="1" end="1"/>
                                            </p:txEl>
                                          </p:spTgt>
                                        </p:tgtEl>
                                      </p:cBhvr>
                                      <p:by x="150000" y="150000"/>
                                    </p:animScale>
                                  </p:childTnLst>
                                </p:cTn>
                              </p:par>
                            </p:childTnLst>
                          </p:cTn>
                        </p:par>
                        <p:par>
                          <p:cTn id="10" fill="hold">
                            <p:stCondLst>
                              <p:cond delay="6000"/>
                            </p:stCondLst>
                            <p:childTnLst>
                              <p:par>
                                <p:cTn id="11" presetID="6" presetClass="emph" presetSubtype="0" autoRev="1" fill="hold" nodeType="afterEffect">
                                  <p:stCondLst>
                                    <p:cond delay="0"/>
                                  </p:stCondLst>
                                  <p:childTnLst>
                                    <p:animScale>
                                      <p:cBhvr>
                                        <p:cTn id="12" dur="1500" fill="hold"/>
                                        <p:tgtEl>
                                          <p:spTgt spid="8">
                                            <p:txEl>
                                              <p:pRg st="2" end="2"/>
                                            </p:txEl>
                                          </p:spTgt>
                                        </p:tgtEl>
                                      </p:cBhvr>
                                      <p:by x="150000" y="150000"/>
                                    </p:animScale>
                                  </p:childTnLst>
                                </p:cTn>
                              </p:par>
                            </p:childTnLst>
                          </p:cTn>
                        </p:par>
                        <p:par>
                          <p:cTn id="13" fill="hold">
                            <p:stCondLst>
                              <p:cond delay="9000"/>
                            </p:stCondLst>
                            <p:childTnLst>
                              <p:par>
                                <p:cTn id="14" presetID="6" presetClass="emph" presetSubtype="0" autoRev="1" fill="hold" nodeType="afterEffect">
                                  <p:stCondLst>
                                    <p:cond delay="0"/>
                                  </p:stCondLst>
                                  <p:childTnLst>
                                    <p:animScale>
                                      <p:cBhvr>
                                        <p:cTn id="15" dur="1500" fill="hold"/>
                                        <p:tgtEl>
                                          <p:spTgt spid="8">
                                            <p:txEl>
                                              <p:pRg st="3" end="3"/>
                                            </p:txEl>
                                          </p:spTgt>
                                        </p:tgtEl>
                                      </p:cBhvr>
                                      <p:by x="150000" y="150000"/>
                                    </p:animScale>
                                  </p:childTnLst>
                                </p:cTn>
                              </p:par>
                            </p:childTnLst>
                          </p:cTn>
                        </p:par>
                        <p:par>
                          <p:cTn id="16" fill="hold">
                            <p:stCondLst>
                              <p:cond delay="12000"/>
                            </p:stCondLst>
                            <p:childTnLst>
                              <p:par>
                                <p:cTn id="17" presetID="6" presetClass="emph" presetSubtype="0" autoRev="1" fill="hold" nodeType="afterEffect">
                                  <p:stCondLst>
                                    <p:cond delay="0"/>
                                  </p:stCondLst>
                                  <p:childTnLst>
                                    <p:animScale>
                                      <p:cBhvr>
                                        <p:cTn id="18" dur="1500" fill="hold"/>
                                        <p:tgtEl>
                                          <p:spTgt spid="8">
                                            <p:txEl>
                                              <p:pRg st="4" end="4"/>
                                            </p:txEl>
                                          </p:spTgt>
                                        </p:tgtEl>
                                      </p:cBhvr>
                                      <p:by x="150000" y="150000"/>
                                    </p:animScale>
                                  </p:childTnLst>
                                </p:cTn>
                              </p:par>
                            </p:childTnLst>
                          </p:cTn>
                        </p:par>
                        <p:par>
                          <p:cTn id="19" fill="hold">
                            <p:stCondLst>
                              <p:cond delay="15000"/>
                            </p:stCondLst>
                            <p:childTnLst>
                              <p:par>
                                <p:cTn id="20" presetID="6" presetClass="emph" presetSubtype="0" autoRev="1" fill="hold" nodeType="afterEffect">
                                  <p:stCondLst>
                                    <p:cond delay="0"/>
                                  </p:stCondLst>
                                  <p:childTnLst>
                                    <p:animScale>
                                      <p:cBhvr>
                                        <p:cTn id="21" dur="1500" fill="hold"/>
                                        <p:tgtEl>
                                          <p:spTgt spid="8">
                                            <p:txEl>
                                              <p:pRg st="5" end="5"/>
                                            </p:txEl>
                                          </p:spTgt>
                                        </p:tgtEl>
                                      </p:cBhvr>
                                      <p:by x="150000" y="150000"/>
                                    </p:animScale>
                                  </p:childTnLst>
                                </p:cTn>
                              </p:par>
                            </p:childTnLst>
                          </p:cTn>
                        </p:par>
                        <p:par>
                          <p:cTn id="22" fill="hold">
                            <p:stCondLst>
                              <p:cond delay="18000"/>
                            </p:stCondLst>
                            <p:childTnLst>
                              <p:par>
                                <p:cTn id="23" presetID="6" presetClass="emph" presetSubtype="0" autoRev="1" fill="hold" nodeType="afterEffect">
                                  <p:stCondLst>
                                    <p:cond delay="0"/>
                                  </p:stCondLst>
                                  <p:childTnLst>
                                    <p:animScale>
                                      <p:cBhvr>
                                        <p:cTn id="24" dur="1500" fill="hold"/>
                                        <p:tgtEl>
                                          <p:spTgt spid="8">
                                            <p:txEl>
                                              <p:pRg st="6" end="6"/>
                                            </p:txEl>
                                          </p:spTgt>
                                        </p:tgtEl>
                                      </p:cBhvr>
                                      <p:by x="150000" y="150000"/>
                                    </p:animScale>
                                  </p:childTnLst>
                                </p:cTn>
                              </p:par>
                            </p:childTnLst>
                          </p:cTn>
                        </p:par>
                        <p:par>
                          <p:cTn id="25" fill="hold">
                            <p:stCondLst>
                              <p:cond delay="21000"/>
                            </p:stCondLst>
                            <p:childTnLst>
                              <p:par>
                                <p:cTn id="26" presetID="6" presetClass="emph" presetSubtype="0" autoRev="1" fill="hold" nodeType="afterEffect">
                                  <p:stCondLst>
                                    <p:cond delay="0"/>
                                  </p:stCondLst>
                                  <p:childTnLst>
                                    <p:animScale>
                                      <p:cBhvr>
                                        <p:cTn id="27" dur="1500" fill="hold"/>
                                        <p:tgtEl>
                                          <p:spTgt spid="8">
                                            <p:txEl>
                                              <p:pRg st="7" end="7"/>
                                            </p:txEl>
                                          </p:spTgt>
                                        </p:tgtEl>
                                      </p:cBhvr>
                                      <p:by x="150000" y="150000"/>
                                    </p:animScale>
                                  </p:childTnLst>
                                </p:cTn>
                              </p:par>
                            </p:childTnLst>
                          </p:cTn>
                        </p:par>
                        <p:par>
                          <p:cTn id="28" fill="hold">
                            <p:stCondLst>
                              <p:cond delay="24000"/>
                            </p:stCondLst>
                            <p:childTnLst>
                              <p:par>
                                <p:cTn id="29" presetID="6" presetClass="emph" presetSubtype="0" autoRev="1" fill="hold" nodeType="afterEffect">
                                  <p:stCondLst>
                                    <p:cond delay="0"/>
                                  </p:stCondLst>
                                  <p:childTnLst>
                                    <p:animScale>
                                      <p:cBhvr>
                                        <p:cTn id="30" dur="1500" fill="hold"/>
                                        <p:tgtEl>
                                          <p:spTgt spid="8">
                                            <p:txEl>
                                              <p:pRg st="8" end="8"/>
                                            </p:txEl>
                                          </p:spTgt>
                                        </p:tgtEl>
                                      </p:cBhvr>
                                      <p:by x="150000" y="150000"/>
                                    </p:animScale>
                                  </p:childTnLst>
                                </p:cTn>
                              </p:par>
                            </p:childTnLst>
                          </p:cTn>
                        </p:par>
                        <p:par>
                          <p:cTn id="31" fill="hold">
                            <p:stCondLst>
                              <p:cond delay="27000"/>
                            </p:stCondLst>
                            <p:childTnLst>
                              <p:par>
                                <p:cTn id="32" presetID="6" presetClass="emph" presetSubtype="0" autoRev="1" fill="hold" nodeType="afterEffect">
                                  <p:stCondLst>
                                    <p:cond delay="0"/>
                                  </p:stCondLst>
                                  <p:childTnLst>
                                    <p:animScale>
                                      <p:cBhvr>
                                        <p:cTn id="33" dur="1500" fill="hold"/>
                                        <p:tgtEl>
                                          <p:spTgt spid="8">
                                            <p:txEl>
                                              <p:pRg st="9" end="9"/>
                                            </p:txEl>
                                          </p:spTgt>
                                        </p:tgtEl>
                                      </p:cBhvr>
                                      <p:by x="150000" y="150000"/>
                                    </p:animScale>
                                  </p:childTnLst>
                                </p:cTn>
                              </p:par>
                            </p:childTnLst>
                          </p:cTn>
                        </p:par>
                        <p:par>
                          <p:cTn id="34" fill="hold">
                            <p:stCondLst>
                              <p:cond delay="30000"/>
                            </p:stCondLst>
                            <p:childTnLst>
                              <p:par>
                                <p:cTn id="35" presetID="6" presetClass="emph" presetSubtype="0" autoRev="1" fill="hold" nodeType="afterEffect">
                                  <p:stCondLst>
                                    <p:cond delay="0"/>
                                  </p:stCondLst>
                                  <p:childTnLst>
                                    <p:animScale>
                                      <p:cBhvr>
                                        <p:cTn id="36" dur="1500" fill="hold"/>
                                        <p:tgtEl>
                                          <p:spTgt spid="8">
                                            <p:txEl>
                                              <p:pRg st="10" end="10"/>
                                            </p:txEl>
                                          </p:spTgt>
                                        </p:tgtEl>
                                      </p:cBhvr>
                                      <p:by x="150000" y="150000"/>
                                    </p:animScale>
                                  </p:childTnLst>
                                </p:cTn>
                              </p:par>
                            </p:childTnLst>
                          </p:cTn>
                        </p:par>
                        <p:par>
                          <p:cTn id="37" fill="hold">
                            <p:stCondLst>
                              <p:cond delay="33000"/>
                            </p:stCondLst>
                            <p:childTnLst>
                              <p:par>
                                <p:cTn id="38" presetID="6" presetClass="emph" presetSubtype="0" autoRev="1" fill="hold" nodeType="afterEffect">
                                  <p:stCondLst>
                                    <p:cond delay="0"/>
                                  </p:stCondLst>
                                  <p:childTnLst>
                                    <p:animScale>
                                      <p:cBhvr>
                                        <p:cTn id="39" dur="1500" fill="hold"/>
                                        <p:tgtEl>
                                          <p:spTgt spid="8">
                                            <p:txEl>
                                              <p:pRg st="11" end="11"/>
                                            </p:txEl>
                                          </p:spTgt>
                                        </p:tgtEl>
                                      </p:cBhvr>
                                      <p:by x="150000" y="150000"/>
                                    </p:animScale>
                                  </p:childTnLst>
                                </p:cTn>
                              </p:par>
                            </p:childTnLst>
                          </p:cTn>
                        </p:par>
                        <p:par>
                          <p:cTn id="40" fill="hold">
                            <p:stCondLst>
                              <p:cond delay="36000"/>
                            </p:stCondLst>
                            <p:childTnLst>
                              <p:par>
                                <p:cTn id="41" presetID="6" presetClass="emph" presetSubtype="0" autoRev="1" fill="hold" nodeType="afterEffect">
                                  <p:stCondLst>
                                    <p:cond delay="0"/>
                                  </p:stCondLst>
                                  <p:childTnLst>
                                    <p:animScale>
                                      <p:cBhvr>
                                        <p:cTn id="42" dur="1500" fill="hold"/>
                                        <p:tgtEl>
                                          <p:spTgt spid="8">
                                            <p:txEl>
                                              <p:pRg st="12" end="1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2C357-9614-394F-97DA-8EC1AE1F6636}"/>
              </a:ext>
            </a:extLst>
          </p:cNvPr>
          <p:cNvSpPr>
            <a:spLocks noGrp="1"/>
          </p:cNvSpPr>
          <p:nvPr>
            <p:ph type="title"/>
          </p:nvPr>
        </p:nvSpPr>
        <p:spPr/>
        <p:txBody>
          <a:bodyPr/>
          <a:lstStyle/>
          <a:p>
            <a:r>
              <a:rPr lang="en-US" dirty="0"/>
              <a:t>Actionable items</a:t>
            </a:r>
          </a:p>
        </p:txBody>
      </p:sp>
      <p:sp>
        <p:nvSpPr>
          <p:cNvPr id="3" name="Content Placeholder 2">
            <a:extLst>
              <a:ext uri="{FF2B5EF4-FFF2-40B4-BE49-F238E27FC236}">
                <a16:creationId xmlns:a16="http://schemas.microsoft.com/office/drawing/2014/main" id="{DBC82E7E-4491-4D42-B325-B59F4F5FF055}"/>
              </a:ext>
            </a:extLst>
          </p:cNvPr>
          <p:cNvSpPr>
            <a:spLocks noGrp="1"/>
          </p:cNvSpPr>
          <p:nvPr>
            <p:ph idx="1"/>
          </p:nvPr>
        </p:nvSpPr>
        <p:spPr>
          <a:xfrm>
            <a:off x="5145024" y="816864"/>
            <a:ext cx="5826188" cy="5202936"/>
          </a:xfrm>
        </p:spPr>
        <p:txBody>
          <a:bodyPr>
            <a:normAutofit fontScale="85000" lnSpcReduction="20000"/>
          </a:bodyPr>
          <a:lstStyle/>
          <a:p>
            <a:pPr marL="0" indent="0">
              <a:buNone/>
            </a:pPr>
            <a:r>
              <a:rPr lang="en-US" b="1" dirty="0"/>
              <a:t>Action Item List Examples:</a:t>
            </a:r>
          </a:p>
          <a:p>
            <a:r>
              <a:rPr lang="en-US" dirty="0"/>
              <a:t>Promote our services/collections to public libraries; promote public libraries to our users (CDLC)</a:t>
            </a:r>
          </a:p>
          <a:p>
            <a:r>
              <a:rPr lang="en-US" dirty="0"/>
              <a:t>Update/Upgrade PA system (including automated announcements)</a:t>
            </a:r>
          </a:p>
          <a:p>
            <a:r>
              <a:rPr lang="en-US" dirty="0"/>
              <a:t>Move appeals process online</a:t>
            </a:r>
          </a:p>
          <a:p>
            <a:r>
              <a:rPr lang="en-US" dirty="0"/>
              <a:t>IDS reports: automate request data reporting for collections (partner with collections on system development)</a:t>
            </a:r>
          </a:p>
          <a:p>
            <a:r>
              <a:rPr lang="en-US" dirty="0"/>
              <a:t>Assess noise zones; consider level-by-level zones</a:t>
            </a:r>
          </a:p>
          <a:p>
            <a:r>
              <a:rPr lang="en-US" dirty="0"/>
              <a:t>Remove SUNY card guest cards from machines: sell at desk, give away at desk, sell with money already loaded?</a:t>
            </a:r>
          </a:p>
          <a:p>
            <a:r>
              <a:rPr lang="en-US" dirty="0"/>
              <a:t>Collaborate with bookstore to place materials on reserve (proactive)</a:t>
            </a:r>
          </a:p>
          <a:p>
            <a:r>
              <a:rPr lang="en-US" dirty="0"/>
              <a:t>Work with collections to purchase frequently requested items for reserves</a:t>
            </a:r>
          </a:p>
          <a:p>
            <a:r>
              <a:rPr lang="en-US" dirty="0"/>
              <a:t>Purge records to speed up transactions (patrons, equipment, items)</a:t>
            </a:r>
          </a:p>
          <a:p>
            <a:r>
              <a:rPr lang="en-US" dirty="0"/>
              <a:t>Streamline transactions (e.g., laptops) with electronic forms/workflows</a:t>
            </a:r>
          </a:p>
          <a:p>
            <a:r>
              <a:rPr lang="en-US" dirty="0"/>
              <a:t>Loan period consistencies: laptops, rooms, markers, etc.</a:t>
            </a:r>
          </a:p>
          <a:p>
            <a:r>
              <a:rPr lang="en-US" dirty="0"/>
              <a:t>Documentation: better/consistent approach to training &amp; customer service.</a:t>
            </a:r>
          </a:p>
        </p:txBody>
      </p:sp>
      <p:sp>
        <p:nvSpPr>
          <p:cNvPr id="4" name="Text Placeholder 3">
            <a:extLst>
              <a:ext uri="{FF2B5EF4-FFF2-40B4-BE49-F238E27FC236}">
                <a16:creationId xmlns:a16="http://schemas.microsoft.com/office/drawing/2014/main" id="{6FA74D10-72C1-974D-92FD-F602B1EC48CB}"/>
              </a:ext>
            </a:extLst>
          </p:cNvPr>
          <p:cNvSpPr>
            <a:spLocks noGrp="1"/>
          </p:cNvSpPr>
          <p:nvPr>
            <p:ph type="body" sz="half" idx="2"/>
          </p:nvPr>
        </p:nvSpPr>
        <p:spPr/>
        <p:txBody>
          <a:bodyPr/>
          <a:lstStyle/>
          <a:p>
            <a:r>
              <a:rPr lang="en-US" dirty="0"/>
              <a:t>What are some things that we just need to do?</a:t>
            </a:r>
          </a:p>
          <a:p>
            <a:r>
              <a:rPr lang="en-US" dirty="0"/>
              <a:t>How can we leverage our strengths to address our weaknesses or threats?</a:t>
            </a:r>
          </a:p>
          <a:p>
            <a:r>
              <a:rPr lang="en-US" dirty="0"/>
              <a:t>What opportunities can we take advantage of to mitigate threats or offset weaknesses?</a:t>
            </a:r>
          </a:p>
          <a:p>
            <a:r>
              <a:rPr lang="en-US" dirty="0"/>
              <a:t>SWOT concepts that need to be addressed on their own?</a:t>
            </a:r>
          </a:p>
        </p:txBody>
      </p:sp>
    </p:spTree>
    <p:extLst>
      <p:ext uri="{BB962C8B-B14F-4D97-AF65-F5344CB8AC3E}">
        <p14:creationId xmlns:p14="http://schemas.microsoft.com/office/powerpoint/2010/main" val="3794037972"/>
      </p:ext>
    </p:extLst>
  </p:cSld>
  <p:clrMapOvr>
    <a:masterClrMapping/>
  </p:clrMapOvr>
  <mc:AlternateContent xmlns:mc="http://schemas.openxmlformats.org/markup-compatibility/2006" xmlns:p14="http://schemas.microsoft.com/office/powerpoint/2010/main">
    <mc:Choice Requires="p14">
      <p:transition spd="slow" p14:dur="2000" advTm="67295"/>
    </mc:Choice>
    <mc:Fallback xmlns="">
      <p:transition spd="slow" advTm="6729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1971-7BD9-5946-A714-E69374489704}"/>
              </a:ext>
            </a:extLst>
          </p:cNvPr>
          <p:cNvSpPr>
            <a:spLocks noGrp="1"/>
          </p:cNvSpPr>
          <p:nvPr>
            <p:ph type="title"/>
          </p:nvPr>
        </p:nvSpPr>
        <p:spPr/>
        <p:txBody>
          <a:bodyPr/>
          <a:lstStyle/>
          <a:p>
            <a:r>
              <a:rPr lang="en-US" dirty="0"/>
              <a:t>Grouping Ideas</a:t>
            </a:r>
          </a:p>
        </p:txBody>
      </p:sp>
      <p:sp>
        <p:nvSpPr>
          <p:cNvPr id="4" name="Content Placeholder 3">
            <a:extLst>
              <a:ext uri="{FF2B5EF4-FFF2-40B4-BE49-F238E27FC236}">
                <a16:creationId xmlns:a16="http://schemas.microsoft.com/office/drawing/2014/main" id="{A7DB5D64-4A9B-C846-B82E-D43CEB4D47C9}"/>
              </a:ext>
            </a:extLst>
          </p:cNvPr>
          <p:cNvSpPr>
            <a:spLocks noGrp="1"/>
          </p:cNvSpPr>
          <p:nvPr>
            <p:ph sz="half" idx="1"/>
          </p:nvPr>
        </p:nvSpPr>
        <p:spPr/>
        <p:txBody>
          <a:bodyPr>
            <a:normAutofit fontScale="70000" lnSpcReduction="20000"/>
          </a:bodyPr>
          <a:lstStyle/>
          <a:p>
            <a:r>
              <a:rPr lang="en-US" b="1" dirty="0"/>
              <a:t>Develop quality documentation and training to improve service quality, better empower staff, and decrease on-boarding time for new staff members and student employees.</a:t>
            </a:r>
            <a:endParaRPr lang="en-US" dirty="0"/>
          </a:p>
          <a:p>
            <a:pPr lvl="1"/>
            <a:r>
              <a:rPr lang="en-US" dirty="0"/>
              <a:t>Revise existing documentation and create new documentation for services, tasks, workflows, policies, and procedures.</a:t>
            </a:r>
          </a:p>
          <a:p>
            <a:pPr lvl="1"/>
            <a:r>
              <a:rPr lang="en-US" dirty="0"/>
              <a:t>Design interface for online policy/procedure manual to store documentation; populate with documentation</a:t>
            </a:r>
          </a:p>
          <a:p>
            <a:pPr lvl="1"/>
            <a:r>
              <a:rPr lang="en-US" dirty="0"/>
              <a:t>Review and revise staff training plan; develop student employee training plan</a:t>
            </a:r>
          </a:p>
          <a:p>
            <a:pPr lvl="1"/>
            <a:r>
              <a:rPr lang="en-US" dirty="0"/>
              <a:t>Design and deploy training modules aligned with training plan: use documentation; develop exercises, tracking, assessment</a:t>
            </a:r>
          </a:p>
          <a:p>
            <a:r>
              <a:rPr lang="en-US" b="1" dirty="0"/>
              <a:t>Student Employment &amp; Supervision</a:t>
            </a:r>
          </a:p>
          <a:p>
            <a:pPr lvl="1"/>
            <a:r>
              <a:rPr lang="en-US" dirty="0"/>
              <a:t>Develop training guides for consistent training delivery</a:t>
            </a:r>
          </a:p>
          <a:p>
            <a:r>
              <a:rPr lang="en-US" b="1" dirty="0"/>
              <a:t>Enhance patron services</a:t>
            </a:r>
            <a:endParaRPr lang="en-US" dirty="0"/>
          </a:p>
          <a:p>
            <a:pPr lvl="1"/>
            <a:r>
              <a:rPr lang="en-US" dirty="0"/>
              <a:t>Move forms online</a:t>
            </a:r>
          </a:p>
        </p:txBody>
      </p:sp>
      <p:sp>
        <p:nvSpPr>
          <p:cNvPr id="5" name="Content Placeholder 4">
            <a:extLst>
              <a:ext uri="{FF2B5EF4-FFF2-40B4-BE49-F238E27FC236}">
                <a16:creationId xmlns:a16="http://schemas.microsoft.com/office/drawing/2014/main" id="{4BED9033-FC69-384A-9802-A424553E35D4}"/>
              </a:ext>
            </a:extLst>
          </p:cNvPr>
          <p:cNvSpPr>
            <a:spLocks noGrp="1"/>
          </p:cNvSpPr>
          <p:nvPr>
            <p:ph sz="half" idx="2"/>
          </p:nvPr>
        </p:nvSpPr>
        <p:spPr/>
        <p:txBody>
          <a:bodyPr>
            <a:normAutofit fontScale="70000" lnSpcReduction="20000"/>
          </a:bodyPr>
          <a:lstStyle/>
          <a:p>
            <a:r>
              <a:rPr lang="en-US" b="1" dirty="0"/>
              <a:t>Enterprise Systems Migrations and Futures:</a:t>
            </a:r>
            <a:endParaRPr lang="en-US" dirty="0"/>
          </a:p>
          <a:p>
            <a:pPr lvl="1"/>
            <a:r>
              <a:rPr lang="en-US" dirty="0"/>
              <a:t>Data cleanup: IPS cleanup, delete patron records,</a:t>
            </a:r>
          </a:p>
          <a:p>
            <a:pPr lvl="1"/>
            <a:r>
              <a:rPr lang="en-US" dirty="0"/>
              <a:t>Training</a:t>
            </a:r>
          </a:p>
          <a:p>
            <a:pPr lvl="1"/>
            <a:r>
              <a:rPr lang="en-US" dirty="0"/>
              <a:t>Ares </a:t>
            </a:r>
          </a:p>
          <a:p>
            <a:pPr lvl="1"/>
            <a:r>
              <a:rPr lang="en-US" dirty="0" err="1"/>
              <a:t>Tipasa</a:t>
            </a:r>
            <a:endParaRPr lang="en-US" dirty="0"/>
          </a:p>
          <a:p>
            <a:pPr lvl="1"/>
            <a:r>
              <a:rPr lang="en-US" dirty="0"/>
              <a:t>Alma</a:t>
            </a:r>
          </a:p>
          <a:p>
            <a:r>
              <a:rPr lang="en-US" b="1" dirty="0"/>
              <a:t>Billing</a:t>
            </a:r>
            <a:endParaRPr lang="en-US" dirty="0"/>
          </a:p>
          <a:p>
            <a:pPr lvl="1"/>
            <a:r>
              <a:rPr lang="en-US" dirty="0"/>
              <a:t>Appeals process</a:t>
            </a:r>
          </a:p>
          <a:p>
            <a:pPr lvl="1"/>
            <a:r>
              <a:rPr lang="en-US" dirty="0"/>
              <a:t>Old bills: write off delinquent, uncollectable debt</a:t>
            </a:r>
          </a:p>
          <a:p>
            <a:pPr lvl="1"/>
            <a:r>
              <a:rPr lang="en-US" dirty="0"/>
              <a:t>Migrate billing to PS</a:t>
            </a:r>
          </a:p>
          <a:p>
            <a:pPr lvl="1"/>
            <a:r>
              <a:rPr lang="en-US" dirty="0"/>
              <a:t>Revise fine/fee structures</a:t>
            </a:r>
          </a:p>
        </p:txBody>
      </p:sp>
    </p:spTree>
    <p:extLst>
      <p:ext uri="{BB962C8B-B14F-4D97-AF65-F5344CB8AC3E}">
        <p14:creationId xmlns:p14="http://schemas.microsoft.com/office/powerpoint/2010/main" val="2131012982"/>
      </p:ext>
    </p:extLst>
  </p:cSld>
  <p:clrMapOvr>
    <a:masterClrMapping/>
  </p:clrMapOvr>
  <mc:AlternateContent xmlns:mc="http://schemas.openxmlformats.org/markup-compatibility/2006" xmlns:p14="http://schemas.microsoft.com/office/powerpoint/2010/main">
    <mc:Choice Requires="p14">
      <p:transition spd="slow" p14:dur="2000" advTm="10479"/>
    </mc:Choice>
    <mc:Fallback xmlns="">
      <p:transition spd="slow" advTm="1047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1448-6EB0-F04D-A7EF-BE8B1DD68348}"/>
              </a:ext>
            </a:extLst>
          </p:cNvPr>
          <p:cNvSpPr>
            <a:spLocks noGrp="1"/>
          </p:cNvSpPr>
          <p:nvPr>
            <p:ph type="title"/>
          </p:nvPr>
        </p:nvSpPr>
        <p:spPr/>
        <p:txBody>
          <a:bodyPr/>
          <a:lstStyle/>
          <a:p>
            <a:r>
              <a:rPr lang="en-US" dirty="0"/>
              <a:t>Groupings </a:t>
            </a:r>
            <a:r>
              <a:rPr lang="en-US" dirty="0">
                <a:sym typeface="Wingdings" pitchFamily="2" charset="2"/>
              </a:rPr>
              <a:t> </a:t>
            </a:r>
            <a:r>
              <a:rPr lang="en-US" dirty="0"/>
              <a:t>Themes</a:t>
            </a:r>
          </a:p>
        </p:txBody>
      </p:sp>
      <p:sp>
        <p:nvSpPr>
          <p:cNvPr id="3" name="Content Placeholder 2">
            <a:extLst>
              <a:ext uri="{FF2B5EF4-FFF2-40B4-BE49-F238E27FC236}">
                <a16:creationId xmlns:a16="http://schemas.microsoft.com/office/drawing/2014/main" id="{3BDC8F56-3D5E-5846-AC3D-9650FA2C8358}"/>
              </a:ext>
            </a:extLst>
          </p:cNvPr>
          <p:cNvSpPr>
            <a:spLocks noGrp="1"/>
          </p:cNvSpPr>
          <p:nvPr>
            <p:ph idx="1"/>
          </p:nvPr>
        </p:nvSpPr>
        <p:spPr>
          <a:xfrm>
            <a:off x="1154954" y="2603500"/>
            <a:ext cx="8825659" cy="3687572"/>
          </a:xfrm>
        </p:spPr>
        <p:txBody>
          <a:bodyPr>
            <a:noAutofit/>
          </a:bodyPr>
          <a:lstStyle/>
          <a:p>
            <a:r>
              <a:rPr lang="en-US" sz="2000" dirty="0"/>
              <a:t>Enhance patron services to better meet users' needs.</a:t>
            </a:r>
          </a:p>
          <a:p>
            <a:r>
              <a:rPr lang="en-US" sz="2000" dirty="0"/>
              <a:t>Develop quality documentation and training to improve service quality, better empower staff, and decrease on-boarding time for new staff members and student employees.</a:t>
            </a:r>
          </a:p>
          <a:p>
            <a:r>
              <a:rPr lang="en-US" sz="2000" dirty="0"/>
              <a:t>Re-evaluate department student employment &amp; supervision policies and practices and implement new approaches.</a:t>
            </a:r>
          </a:p>
          <a:p>
            <a:r>
              <a:rPr lang="en-US" sz="2000" dirty="0"/>
              <a:t>Address issues related to enterprise system migrations and futures in Access Services.</a:t>
            </a:r>
          </a:p>
          <a:p>
            <a:r>
              <a:rPr lang="en-US" sz="2000" dirty="0"/>
              <a:t>Streamline circulation billing practices to facilitate patron payments, billing management, and system migration.</a:t>
            </a:r>
          </a:p>
        </p:txBody>
      </p:sp>
    </p:spTree>
    <p:extLst>
      <p:ext uri="{BB962C8B-B14F-4D97-AF65-F5344CB8AC3E}">
        <p14:creationId xmlns:p14="http://schemas.microsoft.com/office/powerpoint/2010/main" val="441021905"/>
      </p:ext>
    </p:extLst>
  </p:cSld>
  <p:clrMapOvr>
    <a:masterClrMapping/>
  </p:clrMapOvr>
  <mc:AlternateContent xmlns:mc="http://schemas.openxmlformats.org/markup-compatibility/2006" xmlns:p14="http://schemas.microsoft.com/office/powerpoint/2010/main">
    <mc:Choice Requires="p14">
      <p:transition spd="slow" p14:dur="2000" advTm="53147"/>
    </mc:Choice>
    <mc:Fallback xmlns="">
      <p:transition spd="slow" advTm="5314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2FE9-82CB-B041-B839-E1C65B965FBF}"/>
              </a:ext>
            </a:extLst>
          </p:cNvPr>
          <p:cNvSpPr>
            <a:spLocks noGrp="1"/>
          </p:cNvSpPr>
          <p:nvPr>
            <p:ph type="title"/>
          </p:nvPr>
        </p:nvSpPr>
        <p:spPr>
          <a:xfrm>
            <a:off x="1154954" y="512064"/>
            <a:ext cx="8761413" cy="1168568"/>
          </a:xfrm>
        </p:spPr>
        <p:txBody>
          <a:bodyPr/>
          <a:lstStyle/>
          <a:p>
            <a:r>
              <a:rPr lang="en-US" b="1" dirty="0"/>
              <a:t>Patron Services</a:t>
            </a:r>
            <a:endParaRPr lang="en-US" dirty="0"/>
          </a:p>
        </p:txBody>
      </p:sp>
      <p:sp>
        <p:nvSpPr>
          <p:cNvPr id="3" name="Content Placeholder 2">
            <a:extLst>
              <a:ext uri="{FF2B5EF4-FFF2-40B4-BE49-F238E27FC236}">
                <a16:creationId xmlns:a16="http://schemas.microsoft.com/office/drawing/2014/main" id="{1ABF1C13-2E09-9240-A88B-52F8DD919FB8}"/>
              </a:ext>
            </a:extLst>
          </p:cNvPr>
          <p:cNvSpPr>
            <a:spLocks noGrp="1"/>
          </p:cNvSpPr>
          <p:nvPr>
            <p:ph idx="1"/>
          </p:nvPr>
        </p:nvSpPr>
        <p:spPr>
          <a:xfrm>
            <a:off x="1154954" y="2408428"/>
            <a:ext cx="10134838" cy="4102100"/>
          </a:xfrm>
        </p:spPr>
        <p:txBody>
          <a:bodyPr>
            <a:noAutofit/>
          </a:bodyPr>
          <a:lstStyle/>
          <a:p>
            <a:pPr marL="0" indent="0">
              <a:buNone/>
            </a:pPr>
            <a:r>
              <a:rPr lang="en-US" sz="1400" b="1" dirty="0"/>
              <a:t>Enhance patron services to better meet users' needs.</a:t>
            </a:r>
            <a:endParaRPr lang="en-US" sz="1400" dirty="0"/>
          </a:p>
          <a:p>
            <a:r>
              <a:rPr lang="en-US" sz="1400" dirty="0"/>
              <a:t>Develop a culture committed to providing high-quality customer service to users in-person and remotely.</a:t>
            </a:r>
          </a:p>
          <a:p>
            <a:r>
              <a:rPr lang="en-US" sz="1400" dirty="0"/>
              <a:t>Migrate and centralize patron forms online.</a:t>
            </a:r>
          </a:p>
          <a:p>
            <a:r>
              <a:rPr lang="en-US" sz="1400" dirty="0"/>
              <a:t>Improve </a:t>
            </a:r>
            <a:r>
              <a:rPr lang="en-US" sz="1400" dirty="0" err="1"/>
              <a:t>ILLiad</a:t>
            </a:r>
            <a:r>
              <a:rPr lang="en-US" sz="1400" dirty="0"/>
              <a:t> patron interface and </a:t>
            </a:r>
            <a:r>
              <a:rPr lang="en-US" sz="1400" dirty="0" err="1"/>
              <a:t>ILLiad</a:t>
            </a:r>
            <a:r>
              <a:rPr lang="en-US" sz="1400" dirty="0"/>
              <a:t> communication with patrons using email notifications and IDS Logic; identify repeat requests for re-delivery (articles) or purchase on demand (monographs).</a:t>
            </a:r>
          </a:p>
          <a:p>
            <a:r>
              <a:rPr lang="en-US" sz="1400" dirty="0"/>
              <a:t>Promote paging and delivery services.</a:t>
            </a:r>
          </a:p>
          <a:p>
            <a:r>
              <a:rPr lang="en-US" sz="1400" dirty="0"/>
              <a:t>Promote reserves textbook services (i.e., instructor personal copies on reserve) to instructors to facilitate student access to textbooks.</a:t>
            </a:r>
          </a:p>
          <a:p>
            <a:r>
              <a:rPr lang="en-US" sz="1400" dirty="0"/>
              <a:t>Enhance library materials access for School of Public Health graduate students.</a:t>
            </a:r>
          </a:p>
          <a:p>
            <a:r>
              <a:rPr lang="en-US" sz="1400" dirty="0"/>
              <a:t>Examine current practices for SUNY Card machines, recommend improvements, and implement changes as needed.</a:t>
            </a:r>
          </a:p>
          <a:p>
            <a:r>
              <a:rPr lang="en-US" sz="1400" dirty="0"/>
              <a:t>Complete collection shifts and collection space assessments to improve collection usability and inform space planning decisions.</a:t>
            </a:r>
          </a:p>
          <a:p>
            <a:r>
              <a:rPr lang="en-US" sz="1400" dirty="0"/>
              <a:t>Focus on collection inventory to improve the accuracy of our libraries' holdings in discovery interfaces.</a:t>
            </a:r>
          </a:p>
        </p:txBody>
      </p:sp>
    </p:spTree>
    <p:extLst>
      <p:ext uri="{BB962C8B-B14F-4D97-AF65-F5344CB8AC3E}">
        <p14:creationId xmlns:p14="http://schemas.microsoft.com/office/powerpoint/2010/main" val="3217958967"/>
      </p:ext>
    </p:extLst>
  </p:cSld>
  <p:clrMapOvr>
    <a:masterClrMapping/>
  </p:clrMapOvr>
  <mc:AlternateContent xmlns:mc="http://schemas.openxmlformats.org/markup-compatibility/2006" xmlns:p14="http://schemas.microsoft.com/office/powerpoint/2010/main">
    <mc:Choice Requires="p14">
      <p:transition spd="slow" p14:dur="2000" advTm="30778"/>
    </mc:Choice>
    <mc:Fallback xmlns="">
      <p:transition spd="slow" advTm="3077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ECC3-D88E-9D41-994A-1A42BE27E721}"/>
              </a:ext>
            </a:extLst>
          </p:cNvPr>
          <p:cNvSpPr>
            <a:spLocks noGrp="1"/>
          </p:cNvSpPr>
          <p:nvPr>
            <p:ph type="title"/>
          </p:nvPr>
        </p:nvSpPr>
        <p:spPr/>
        <p:txBody>
          <a:bodyPr/>
          <a:lstStyle/>
          <a:p>
            <a:r>
              <a:rPr lang="en-US" dirty="0"/>
              <a:t>Documentation and Training</a:t>
            </a:r>
          </a:p>
        </p:txBody>
      </p:sp>
      <p:sp>
        <p:nvSpPr>
          <p:cNvPr id="3" name="Content Placeholder 2">
            <a:extLst>
              <a:ext uri="{FF2B5EF4-FFF2-40B4-BE49-F238E27FC236}">
                <a16:creationId xmlns:a16="http://schemas.microsoft.com/office/drawing/2014/main" id="{534C28BE-427D-4747-9949-3759A1B96C5D}"/>
              </a:ext>
            </a:extLst>
          </p:cNvPr>
          <p:cNvSpPr>
            <a:spLocks noGrp="1"/>
          </p:cNvSpPr>
          <p:nvPr>
            <p:ph idx="1"/>
          </p:nvPr>
        </p:nvSpPr>
        <p:spPr/>
        <p:txBody>
          <a:bodyPr>
            <a:normAutofit lnSpcReduction="10000"/>
          </a:bodyPr>
          <a:lstStyle/>
          <a:p>
            <a:pPr marL="0" indent="0">
              <a:buNone/>
            </a:pPr>
            <a:r>
              <a:rPr lang="en-US" b="1" dirty="0"/>
              <a:t>Develop quality documentation and training to improve service quality, better empower staff, and decrease on-boarding time for new staff members and student employees.</a:t>
            </a:r>
            <a:endParaRPr lang="en-US" dirty="0"/>
          </a:p>
          <a:p>
            <a:r>
              <a:rPr lang="en-US" dirty="0"/>
              <a:t>Revise existing documentation and create new documentation for services, tasks, workflows, policies, and procedures.</a:t>
            </a:r>
          </a:p>
          <a:p>
            <a:r>
              <a:rPr lang="en-US" dirty="0"/>
              <a:t>Design interface for online policy/procedure manual to store documentation; populate with documentation.</a:t>
            </a:r>
          </a:p>
          <a:p>
            <a:r>
              <a:rPr lang="en-US" dirty="0"/>
              <a:t>Review and revise staff training plan; develop student employee training plan.</a:t>
            </a:r>
          </a:p>
          <a:p>
            <a:r>
              <a:rPr lang="en-US" dirty="0"/>
              <a:t>Design and deploy training modules aligned with training plan: use documentation; develop exercises, tracking, and assessment.</a:t>
            </a:r>
          </a:p>
          <a:p>
            <a:r>
              <a:rPr lang="en-US" dirty="0"/>
              <a:t>Create documents for staff to use for consistent student training process.</a:t>
            </a:r>
          </a:p>
        </p:txBody>
      </p:sp>
    </p:spTree>
    <p:extLst>
      <p:ext uri="{BB962C8B-B14F-4D97-AF65-F5344CB8AC3E}">
        <p14:creationId xmlns:p14="http://schemas.microsoft.com/office/powerpoint/2010/main" val="3489223396"/>
      </p:ext>
    </p:extLst>
  </p:cSld>
  <p:clrMapOvr>
    <a:masterClrMapping/>
  </p:clrMapOvr>
  <mc:AlternateContent xmlns:mc="http://schemas.openxmlformats.org/markup-compatibility/2006" xmlns:p14="http://schemas.microsoft.com/office/powerpoint/2010/main">
    <mc:Choice Requires="p14">
      <p:transition spd="slow" p14:dur="2000" advTm="29791"/>
    </mc:Choice>
    <mc:Fallback xmlns="">
      <p:transition spd="slow" advTm="2979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1A721-226E-294C-850C-25B6A0125026}"/>
              </a:ext>
            </a:extLst>
          </p:cNvPr>
          <p:cNvSpPr>
            <a:spLocks noGrp="1"/>
          </p:cNvSpPr>
          <p:nvPr>
            <p:ph type="title"/>
          </p:nvPr>
        </p:nvSpPr>
        <p:spPr/>
        <p:txBody>
          <a:bodyPr/>
          <a:lstStyle/>
          <a:p>
            <a:r>
              <a:rPr lang="en-US" dirty="0"/>
              <a:t>Student Employment</a:t>
            </a:r>
          </a:p>
        </p:txBody>
      </p:sp>
      <p:sp>
        <p:nvSpPr>
          <p:cNvPr id="3" name="Content Placeholder 2">
            <a:extLst>
              <a:ext uri="{FF2B5EF4-FFF2-40B4-BE49-F238E27FC236}">
                <a16:creationId xmlns:a16="http://schemas.microsoft.com/office/drawing/2014/main" id="{0A7013DF-1623-ED45-90F3-2B6A32ECBB47}"/>
              </a:ext>
            </a:extLst>
          </p:cNvPr>
          <p:cNvSpPr>
            <a:spLocks noGrp="1"/>
          </p:cNvSpPr>
          <p:nvPr>
            <p:ph idx="1"/>
          </p:nvPr>
        </p:nvSpPr>
        <p:spPr/>
        <p:txBody>
          <a:bodyPr/>
          <a:lstStyle/>
          <a:p>
            <a:pPr marL="0" indent="0">
              <a:buNone/>
            </a:pPr>
            <a:r>
              <a:rPr lang="en-US" b="1" dirty="0"/>
              <a:t>Re-evaluate department student employment &amp; supervision policies and practices and implement new approaches.</a:t>
            </a:r>
            <a:endParaRPr lang="en-US" dirty="0"/>
          </a:p>
          <a:p>
            <a:r>
              <a:rPr lang="en-US" dirty="0"/>
              <a:t>Review and modify/supplement existing employment policies.</a:t>
            </a:r>
          </a:p>
          <a:p>
            <a:r>
              <a:rPr lang="en-US" dirty="0"/>
              <a:t>Document the hiring process and work with Library Budget Officer to re-evaluate portions of process.</a:t>
            </a:r>
          </a:p>
          <a:p>
            <a:r>
              <a:rPr lang="en-US" dirty="0"/>
              <a:t>Improve student employee attendance through consistent follow up, tracking, and attendance policy enforcement.</a:t>
            </a:r>
          </a:p>
          <a:p>
            <a:r>
              <a:rPr lang="en-US" dirty="0"/>
              <a:t>Empower staff to succeed in student supervision duties.</a:t>
            </a:r>
          </a:p>
        </p:txBody>
      </p:sp>
    </p:spTree>
    <p:extLst>
      <p:ext uri="{BB962C8B-B14F-4D97-AF65-F5344CB8AC3E}">
        <p14:creationId xmlns:p14="http://schemas.microsoft.com/office/powerpoint/2010/main" val="3725639702"/>
      </p:ext>
    </p:extLst>
  </p:cSld>
  <p:clrMapOvr>
    <a:masterClrMapping/>
  </p:clrMapOvr>
  <mc:AlternateContent xmlns:mc="http://schemas.openxmlformats.org/markup-compatibility/2006" xmlns:p14="http://schemas.microsoft.com/office/powerpoint/2010/main">
    <mc:Choice Requires="p14">
      <p:transition spd="slow" p14:dur="2000" advTm="29030"/>
    </mc:Choice>
    <mc:Fallback xmlns="">
      <p:transition spd="slow" advTm="2903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80BD81-F92B-7E4B-AE4D-CCFA8204CCD3}"/>
              </a:ext>
            </a:extLst>
          </p:cNvPr>
          <p:cNvSpPr>
            <a:spLocks noGrp="1"/>
          </p:cNvSpPr>
          <p:nvPr>
            <p:ph type="title"/>
          </p:nvPr>
        </p:nvSpPr>
        <p:spPr/>
        <p:txBody>
          <a:bodyPr/>
          <a:lstStyle/>
          <a:p>
            <a:r>
              <a:rPr lang="en-US" dirty="0"/>
              <a:t>Enterprise Systems</a:t>
            </a:r>
          </a:p>
        </p:txBody>
      </p:sp>
      <p:sp>
        <p:nvSpPr>
          <p:cNvPr id="5" name="Content Placeholder 4">
            <a:extLst>
              <a:ext uri="{FF2B5EF4-FFF2-40B4-BE49-F238E27FC236}">
                <a16:creationId xmlns:a16="http://schemas.microsoft.com/office/drawing/2014/main" id="{D4C06BEC-57D5-434D-A8DD-6ADF50270A9D}"/>
              </a:ext>
            </a:extLst>
          </p:cNvPr>
          <p:cNvSpPr>
            <a:spLocks noGrp="1"/>
          </p:cNvSpPr>
          <p:nvPr>
            <p:ph sz="half" idx="1"/>
          </p:nvPr>
        </p:nvSpPr>
        <p:spPr>
          <a:xfrm>
            <a:off x="1154954" y="2786380"/>
            <a:ext cx="4825158" cy="3416301"/>
          </a:xfrm>
        </p:spPr>
        <p:txBody>
          <a:bodyPr>
            <a:normAutofit fontScale="85000" lnSpcReduction="20000"/>
          </a:bodyPr>
          <a:lstStyle/>
          <a:p>
            <a:r>
              <a:rPr lang="en-US" b="1" dirty="0"/>
              <a:t>ALMA Migration:</a:t>
            </a:r>
          </a:p>
          <a:p>
            <a:pPr lvl="1"/>
            <a:r>
              <a:rPr lang="en-US" dirty="0"/>
              <a:t>Clean up data to facilitate the move to Alma (IPS, </a:t>
            </a:r>
            <a:r>
              <a:rPr lang="en-US" dirty="0" err="1"/>
              <a:t>Sublibrary</a:t>
            </a:r>
            <a:r>
              <a:rPr lang="en-US" dirty="0"/>
              <a:t>, Collection Code, expired patron records, old billing data).</a:t>
            </a:r>
          </a:p>
          <a:p>
            <a:pPr lvl="1"/>
            <a:r>
              <a:rPr lang="en-US" dirty="0"/>
              <a:t>Redesign department workflows for Alma.</a:t>
            </a:r>
          </a:p>
          <a:p>
            <a:pPr lvl="1"/>
            <a:r>
              <a:rPr lang="en-US" dirty="0"/>
              <a:t>Investigate using Primo with Alma as the primary user interface for resource sharing.</a:t>
            </a:r>
          </a:p>
          <a:p>
            <a:pPr lvl="1"/>
            <a:r>
              <a:rPr lang="en-US" dirty="0"/>
              <a:t>Migrate </a:t>
            </a:r>
            <a:r>
              <a:rPr lang="en-US" dirty="0" err="1"/>
              <a:t>ILLiad</a:t>
            </a:r>
            <a:r>
              <a:rPr lang="en-US" dirty="0"/>
              <a:t> circulation into Alma Fulfillment. </a:t>
            </a:r>
          </a:p>
          <a:p>
            <a:pPr lvl="1"/>
            <a:r>
              <a:rPr lang="en-US" dirty="0"/>
              <a:t>Enhance collection sharing between SUNY schools and other resource sharing partners.</a:t>
            </a:r>
          </a:p>
          <a:p>
            <a:pPr lvl="1"/>
            <a:r>
              <a:rPr lang="en-US" dirty="0"/>
              <a:t>Prioritize staff training: schedule time for staff to learn and practice using the new system; develop training strategies to facilitate continued service delivery at go-live.</a:t>
            </a:r>
          </a:p>
        </p:txBody>
      </p:sp>
      <p:sp>
        <p:nvSpPr>
          <p:cNvPr id="6" name="Content Placeholder 5">
            <a:extLst>
              <a:ext uri="{FF2B5EF4-FFF2-40B4-BE49-F238E27FC236}">
                <a16:creationId xmlns:a16="http://schemas.microsoft.com/office/drawing/2014/main" id="{6D298BC2-3AC4-CD4C-9BA5-EEEE542C46B4}"/>
              </a:ext>
            </a:extLst>
          </p:cNvPr>
          <p:cNvSpPr>
            <a:spLocks noGrp="1"/>
          </p:cNvSpPr>
          <p:nvPr>
            <p:ph sz="half" idx="2"/>
          </p:nvPr>
        </p:nvSpPr>
        <p:spPr>
          <a:xfrm>
            <a:off x="6208712" y="2786380"/>
            <a:ext cx="4825159" cy="3416300"/>
          </a:xfrm>
        </p:spPr>
        <p:txBody>
          <a:bodyPr>
            <a:normAutofit fontScale="85000" lnSpcReduction="20000"/>
          </a:bodyPr>
          <a:lstStyle/>
          <a:p>
            <a:r>
              <a:rPr lang="en-US" b="1" dirty="0"/>
              <a:t>Ares Electronic Reserves</a:t>
            </a:r>
          </a:p>
          <a:p>
            <a:pPr lvl="1"/>
            <a:r>
              <a:rPr lang="en-US" dirty="0"/>
              <a:t>Upgrade the Ares system to maintain vendor support.</a:t>
            </a:r>
          </a:p>
          <a:p>
            <a:pPr lvl="1"/>
            <a:r>
              <a:rPr lang="en-US" dirty="0"/>
              <a:t>Assess options, and continued need, for providing electronic reserves services to the campus community; develop services to meet users' needs.</a:t>
            </a:r>
          </a:p>
          <a:p>
            <a:r>
              <a:rPr lang="en-US" b="1" dirty="0" err="1"/>
              <a:t>ILLiad</a:t>
            </a:r>
            <a:r>
              <a:rPr lang="en-US" b="1" dirty="0"/>
              <a:t> to </a:t>
            </a:r>
            <a:r>
              <a:rPr lang="en-US" b="1" dirty="0" err="1"/>
              <a:t>Tipasa</a:t>
            </a:r>
            <a:endParaRPr lang="en-US" b="1" dirty="0"/>
          </a:p>
          <a:p>
            <a:pPr lvl="1"/>
            <a:r>
              <a:rPr lang="en-US" dirty="0"/>
              <a:t>Work with regional and national resource sharing partners to advocate for needed functionality in the </a:t>
            </a:r>
            <a:r>
              <a:rPr lang="en-US" dirty="0" err="1"/>
              <a:t>Tipasa</a:t>
            </a:r>
            <a:r>
              <a:rPr lang="en-US" dirty="0"/>
              <a:t> system, and to develop workarounds to address system shortcomings as needed.</a:t>
            </a:r>
          </a:p>
          <a:p>
            <a:pPr lvl="1"/>
            <a:r>
              <a:rPr lang="en-US" dirty="0"/>
              <a:t>Provide staff training in new system.</a:t>
            </a:r>
          </a:p>
        </p:txBody>
      </p:sp>
      <p:sp>
        <p:nvSpPr>
          <p:cNvPr id="7" name="TextBox 6">
            <a:extLst>
              <a:ext uri="{FF2B5EF4-FFF2-40B4-BE49-F238E27FC236}">
                <a16:creationId xmlns:a16="http://schemas.microsoft.com/office/drawing/2014/main" id="{BDF634A9-FAB1-9047-957B-402AB2713D34}"/>
              </a:ext>
            </a:extLst>
          </p:cNvPr>
          <p:cNvSpPr txBox="1"/>
          <p:nvPr/>
        </p:nvSpPr>
        <p:spPr>
          <a:xfrm>
            <a:off x="1154954" y="2304718"/>
            <a:ext cx="8571962" cy="646331"/>
          </a:xfrm>
          <a:prstGeom prst="rect">
            <a:avLst/>
          </a:prstGeom>
          <a:noFill/>
        </p:spPr>
        <p:txBody>
          <a:bodyPr wrap="none" rtlCol="0">
            <a:spAutoFit/>
          </a:bodyPr>
          <a:lstStyle/>
          <a:p>
            <a:r>
              <a:rPr lang="en-US" b="1" dirty="0"/>
              <a:t>Address issues related to enterprise system migrations and futures in Access Services.</a:t>
            </a:r>
          </a:p>
          <a:p>
            <a:endParaRPr lang="en-US" dirty="0"/>
          </a:p>
        </p:txBody>
      </p:sp>
    </p:spTree>
    <p:extLst>
      <p:ext uri="{BB962C8B-B14F-4D97-AF65-F5344CB8AC3E}">
        <p14:creationId xmlns:p14="http://schemas.microsoft.com/office/powerpoint/2010/main" val="3982274914"/>
      </p:ext>
    </p:extLst>
  </p:cSld>
  <p:clrMapOvr>
    <a:masterClrMapping/>
  </p:clrMapOvr>
  <mc:AlternateContent xmlns:mc="http://schemas.openxmlformats.org/markup-compatibility/2006" xmlns:p14="http://schemas.microsoft.com/office/powerpoint/2010/main">
    <mc:Choice Requires="p14">
      <p:transition spd="slow" p14:dur="2000" advTm="36525"/>
    </mc:Choice>
    <mc:Fallback xmlns="">
      <p:transition spd="slow" advTm="3652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13EA-2310-3043-BDE3-A63EACB4D836}"/>
              </a:ext>
            </a:extLst>
          </p:cNvPr>
          <p:cNvSpPr>
            <a:spLocks noGrp="1"/>
          </p:cNvSpPr>
          <p:nvPr>
            <p:ph type="title"/>
          </p:nvPr>
        </p:nvSpPr>
        <p:spPr/>
        <p:txBody>
          <a:bodyPr/>
          <a:lstStyle/>
          <a:p>
            <a:r>
              <a:rPr lang="en-US" dirty="0"/>
              <a:t>Update Circulation Billing</a:t>
            </a:r>
          </a:p>
        </p:txBody>
      </p:sp>
      <p:sp>
        <p:nvSpPr>
          <p:cNvPr id="3" name="Content Placeholder 2">
            <a:extLst>
              <a:ext uri="{FF2B5EF4-FFF2-40B4-BE49-F238E27FC236}">
                <a16:creationId xmlns:a16="http://schemas.microsoft.com/office/drawing/2014/main" id="{02917638-3A20-6949-AC05-B659FD1A2385}"/>
              </a:ext>
            </a:extLst>
          </p:cNvPr>
          <p:cNvSpPr>
            <a:spLocks noGrp="1"/>
          </p:cNvSpPr>
          <p:nvPr>
            <p:ph idx="1"/>
          </p:nvPr>
        </p:nvSpPr>
        <p:spPr/>
        <p:txBody>
          <a:bodyPr/>
          <a:lstStyle/>
          <a:p>
            <a:pPr marL="0" indent="0">
              <a:buNone/>
            </a:pPr>
            <a:r>
              <a:rPr lang="en-US" b="1" dirty="0"/>
              <a:t>Streamline circulation billing practices to facilitate patron payments, billing management, and system migration.</a:t>
            </a:r>
          </a:p>
          <a:p>
            <a:r>
              <a:rPr lang="en-US" dirty="0"/>
              <a:t>Revise fine/fee structures and write off old Aleph debt in preparation for Alma migration and to design user-focused fine/fee structures.</a:t>
            </a:r>
          </a:p>
          <a:p>
            <a:r>
              <a:rPr lang="en-US" dirty="0"/>
              <a:t>Streamline the appeals process to make the process more efficient for users and staff.</a:t>
            </a:r>
          </a:p>
          <a:p>
            <a:r>
              <a:rPr lang="en-US" dirty="0"/>
              <a:t>Clean up legacy financial files to facilitate billing management; write off old, delinquent, uncollectable debt; purge old paper files.</a:t>
            </a:r>
          </a:p>
          <a:p>
            <a:r>
              <a:rPr lang="en-US" dirty="0"/>
              <a:t>Migrate billing from Integrated Library System/Library Service Platform to PeopleSoft E-Pay to facilitate payment and increase collection rates; automate data transfers between systems.</a:t>
            </a:r>
          </a:p>
        </p:txBody>
      </p:sp>
    </p:spTree>
    <p:extLst>
      <p:ext uri="{BB962C8B-B14F-4D97-AF65-F5344CB8AC3E}">
        <p14:creationId xmlns:p14="http://schemas.microsoft.com/office/powerpoint/2010/main" val="3368951901"/>
      </p:ext>
    </p:extLst>
  </p:cSld>
  <p:clrMapOvr>
    <a:masterClrMapping/>
  </p:clrMapOvr>
  <mc:AlternateContent xmlns:mc="http://schemas.openxmlformats.org/markup-compatibility/2006" xmlns:p14="http://schemas.microsoft.com/office/powerpoint/2010/main">
    <mc:Choice Requires="p14">
      <p:transition spd="slow" p14:dur="2000" advTm="3889"/>
    </mc:Choice>
    <mc:Fallback xmlns="">
      <p:transition spd="slow" advTm="388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30641-A544-8649-BF41-72EBC2EA5E34}"/>
              </a:ext>
            </a:extLst>
          </p:cNvPr>
          <p:cNvSpPr>
            <a:spLocks noGrp="1"/>
          </p:cNvSpPr>
          <p:nvPr>
            <p:ph type="title"/>
          </p:nvPr>
        </p:nvSpPr>
        <p:spPr/>
        <p:txBody>
          <a:bodyPr/>
          <a:lstStyle/>
          <a:p>
            <a:r>
              <a:rPr lang="en-US" dirty="0"/>
              <a:t>Tips for Success</a:t>
            </a:r>
          </a:p>
        </p:txBody>
      </p:sp>
      <p:sp>
        <p:nvSpPr>
          <p:cNvPr id="3" name="Content Placeholder 2">
            <a:extLst>
              <a:ext uri="{FF2B5EF4-FFF2-40B4-BE49-F238E27FC236}">
                <a16:creationId xmlns:a16="http://schemas.microsoft.com/office/drawing/2014/main" id="{DF9D905F-ED40-904F-9E03-A58147BA0AF3}"/>
              </a:ext>
            </a:extLst>
          </p:cNvPr>
          <p:cNvSpPr>
            <a:spLocks noGrp="1"/>
          </p:cNvSpPr>
          <p:nvPr>
            <p:ph idx="1"/>
          </p:nvPr>
        </p:nvSpPr>
        <p:spPr>
          <a:xfrm>
            <a:off x="1154954" y="2603500"/>
            <a:ext cx="8825659" cy="3898900"/>
          </a:xfrm>
        </p:spPr>
        <p:txBody>
          <a:bodyPr>
            <a:noAutofit/>
          </a:bodyPr>
          <a:lstStyle/>
          <a:p>
            <a:r>
              <a:rPr lang="en-US" sz="2400" dirty="0"/>
              <a:t>Determine staff members’ prior experiences (especially the bad ones) with strategic planning—plan around these experiences</a:t>
            </a:r>
          </a:p>
          <a:p>
            <a:r>
              <a:rPr lang="en-US" sz="2400" dirty="0"/>
              <a:t>Ground rules for meetings</a:t>
            </a:r>
          </a:p>
          <a:p>
            <a:r>
              <a:rPr lang="en-US" sz="2400" dirty="0"/>
              <a:t>Handling the ideas that don’t apply to your department</a:t>
            </a:r>
          </a:p>
          <a:p>
            <a:r>
              <a:rPr lang="en-US" sz="2400" dirty="0"/>
              <a:t>What about the ideas that didn’t make it onto the plan?</a:t>
            </a:r>
          </a:p>
          <a:p>
            <a:r>
              <a:rPr lang="en-US" sz="2400" dirty="0"/>
              <a:t>SMART goals</a:t>
            </a:r>
          </a:p>
          <a:p>
            <a:r>
              <a:rPr lang="en-US" sz="2400" dirty="0"/>
              <a:t>Tie it into the parent organization’s strategy</a:t>
            </a:r>
          </a:p>
          <a:p>
            <a:r>
              <a:rPr lang="en-US" sz="2400" dirty="0"/>
              <a:t>Keep the plan front and center</a:t>
            </a:r>
          </a:p>
        </p:txBody>
      </p:sp>
    </p:spTree>
    <p:extLst>
      <p:ext uri="{BB962C8B-B14F-4D97-AF65-F5344CB8AC3E}">
        <p14:creationId xmlns:p14="http://schemas.microsoft.com/office/powerpoint/2010/main" val="1123238727"/>
      </p:ext>
    </p:extLst>
  </p:cSld>
  <p:clrMapOvr>
    <a:masterClrMapping/>
  </p:clrMapOvr>
  <mc:AlternateContent xmlns:mc="http://schemas.openxmlformats.org/markup-compatibility/2006" xmlns:p14="http://schemas.microsoft.com/office/powerpoint/2010/main">
    <mc:Choice Requires="p14">
      <p:transition spd="slow" p14:dur="2000" advTm="222030"/>
    </mc:Choice>
    <mc:Fallback xmlns="">
      <p:transition spd="slow" advTm="22203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3" name="Freeform: Shape 72">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5"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BF5EE9D-C1D1-7948-96CE-CFC6E1BBA56F}"/>
              </a:ext>
            </a:extLst>
          </p:cNvPr>
          <p:cNvSpPr>
            <a:spLocks noGrp="1"/>
          </p:cNvSpPr>
          <p:nvPr>
            <p:ph type="title"/>
          </p:nvPr>
        </p:nvSpPr>
        <p:spPr>
          <a:xfrm>
            <a:off x="1154955" y="973668"/>
            <a:ext cx="2942210" cy="1020232"/>
          </a:xfrm>
        </p:spPr>
        <p:txBody>
          <a:bodyPr>
            <a:normAutofit fontScale="90000"/>
          </a:bodyPr>
          <a:lstStyle/>
          <a:p>
            <a:pPr>
              <a:lnSpc>
                <a:spcPct val="90000"/>
              </a:lnSpc>
            </a:pPr>
            <a:r>
              <a:rPr lang="en-US" dirty="0">
                <a:solidFill>
                  <a:srgbClr val="EBEBEB"/>
                </a:solidFill>
              </a:rPr>
              <a:t>The University at Albany</a:t>
            </a:r>
            <a:endParaRPr lang="en-US" sz="3300" dirty="0">
              <a:solidFill>
                <a:schemeClr val="tx1"/>
              </a:solidFill>
            </a:endParaRPr>
          </a:p>
        </p:txBody>
      </p:sp>
      <p:sp>
        <p:nvSpPr>
          <p:cNvPr id="77" name="Rectangle 76">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6910B07-BABD-DF4F-BB40-E193EF269D40}"/>
              </a:ext>
            </a:extLst>
          </p:cNvPr>
          <p:cNvSpPr>
            <a:spLocks noGrp="1"/>
          </p:cNvSpPr>
          <p:nvPr>
            <p:ph idx="1"/>
          </p:nvPr>
        </p:nvSpPr>
        <p:spPr>
          <a:xfrm>
            <a:off x="1154955" y="2120900"/>
            <a:ext cx="3133726" cy="3898900"/>
          </a:xfrm>
        </p:spPr>
        <p:txBody>
          <a:bodyPr>
            <a:normAutofit/>
          </a:bodyPr>
          <a:lstStyle/>
          <a:p>
            <a:r>
              <a:rPr lang="en-US" dirty="0"/>
              <a:t>Over 17,000 students and 1,100 faculty</a:t>
            </a:r>
          </a:p>
          <a:p>
            <a:r>
              <a:rPr lang="en-US" dirty="0"/>
              <a:t>Originally founded in 1844 as a State Normal School </a:t>
            </a:r>
            <a:r>
              <a:rPr lang="en-US" dirty="0">
                <a:sym typeface="Wingdings" pitchFamily="2" charset="2"/>
              </a:rPr>
              <a:t> </a:t>
            </a:r>
            <a:r>
              <a:rPr lang="en-US" dirty="0"/>
              <a:t>College for Teachers </a:t>
            </a:r>
            <a:r>
              <a:rPr lang="en-US" dirty="0">
                <a:sym typeface="Wingdings" pitchFamily="2" charset="2"/>
              </a:rPr>
              <a:t> </a:t>
            </a:r>
            <a:r>
              <a:rPr lang="en-US" dirty="0"/>
              <a:t>University</a:t>
            </a:r>
          </a:p>
          <a:p>
            <a:r>
              <a:rPr lang="en-US" dirty="0"/>
              <a:t>Three campuses: Uptown, Downtown, Health Sciences</a:t>
            </a:r>
          </a:p>
          <a:p>
            <a:endParaRPr lang="en-US" dirty="0">
              <a:solidFill>
                <a:schemeClr val="tx1"/>
              </a:solidFill>
            </a:endParaRPr>
          </a:p>
          <a:p>
            <a:endParaRPr lang="en-US" dirty="0">
              <a:solidFill>
                <a:schemeClr val="tx1"/>
              </a:solidFill>
            </a:endParaRPr>
          </a:p>
        </p:txBody>
      </p:sp>
      <p:sp>
        <p:nvSpPr>
          <p:cNvPr id="83"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12" name="Picture 2">
            <a:extLst>
              <a:ext uri="{FF2B5EF4-FFF2-40B4-BE49-F238E27FC236}">
                <a16:creationId xmlns:a16="http://schemas.microsoft.com/office/drawing/2014/main" id="{3C149786-50BE-464E-A161-7C48D2ED3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478" y="1543577"/>
            <a:ext cx="6729187" cy="332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6442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5694"/>
    </mc:Choice>
    <mc:Fallback xmlns="">
      <p:transition spd="slow" advTm="5569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30641-A544-8649-BF41-72EBC2EA5E34}"/>
              </a:ext>
            </a:extLst>
          </p:cNvPr>
          <p:cNvSpPr>
            <a:spLocks noGrp="1"/>
          </p:cNvSpPr>
          <p:nvPr>
            <p:ph type="title"/>
          </p:nvPr>
        </p:nvSpPr>
        <p:spPr/>
        <p:txBody>
          <a:bodyPr/>
          <a:lstStyle/>
          <a:p>
            <a:r>
              <a:rPr lang="en-US" dirty="0"/>
              <a:t>Our Successes &amp; Happy Accidents</a:t>
            </a:r>
          </a:p>
        </p:txBody>
      </p:sp>
      <p:sp>
        <p:nvSpPr>
          <p:cNvPr id="3" name="Content Placeholder 2">
            <a:extLst>
              <a:ext uri="{FF2B5EF4-FFF2-40B4-BE49-F238E27FC236}">
                <a16:creationId xmlns:a16="http://schemas.microsoft.com/office/drawing/2014/main" id="{DF9D905F-ED40-904F-9E03-A58147BA0AF3}"/>
              </a:ext>
            </a:extLst>
          </p:cNvPr>
          <p:cNvSpPr>
            <a:spLocks noGrp="1"/>
          </p:cNvSpPr>
          <p:nvPr>
            <p:ph idx="1"/>
          </p:nvPr>
        </p:nvSpPr>
        <p:spPr/>
        <p:txBody>
          <a:bodyPr>
            <a:noAutofit/>
          </a:bodyPr>
          <a:lstStyle/>
          <a:p>
            <a:r>
              <a:rPr lang="en-US" sz="2400" dirty="0"/>
              <a:t>Shared understanding</a:t>
            </a:r>
          </a:p>
          <a:p>
            <a:r>
              <a:rPr lang="en-US" sz="2400" dirty="0"/>
              <a:t>Explicit connections</a:t>
            </a:r>
          </a:p>
          <a:p>
            <a:r>
              <a:rPr lang="en-US" sz="2400" dirty="0"/>
              <a:t>Morale boost</a:t>
            </a:r>
          </a:p>
          <a:p>
            <a:r>
              <a:rPr lang="en-US" sz="2400" dirty="0"/>
              <a:t>Advocating for positions (new and rehires)</a:t>
            </a:r>
          </a:p>
          <a:p>
            <a:r>
              <a:rPr lang="en-US" sz="2400" dirty="0"/>
              <a:t>Incorporating the plan in the employment interview process</a:t>
            </a:r>
          </a:p>
          <a:p>
            <a:r>
              <a:rPr lang="en-US" sz="2400" dirty="0"/>
              <a:t>Communicating up</a:t>
            </a:r>
          </a:p>
        </p:txBody>
      </p:sp>
    </p:spTree>
    <p:extLst>
      <p:ext uri="{BB962C8B-B14F-4D97-AF65-F5344CB8AC3E}">
        <p14:creationId xmlns:p14="http://schemas.microsoft.com/office/powerpoint/2010/main" val="4121435241"/>
      </p:ext>
    </p:extLst>
  </p:cSld>
  <p:clrMapOvr>
    <a:masterClrMapping/>
  </p:clrMapOvr>
  <mc:AlternateContent xmlns:mc="http://schemas.openxmlformats.org/markup-compatibility/2006" xmlns:p14="http://schemas.microsoft.com/office/powerpoint/2010/main">
    <mc:Choice Requires="p14">
      <p:transition spd="slow" p14:dur="2000" advTm="222030"/>
    </mc:Choice>
    <mc:Fallback xmlns="">
      <p:transition spd="slow" advTm="22203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t>
            </a:r>
          </a:p>
        </p:txBody>
      </p:sp>
      <p:sp>
        <p:nvSpPr>
          <p:cNvPr id="3" name="Content Placeholder 2"/>
          <p:cNvSpPr>
            <a:spLocks noGrp="1"/>
          </p:cNvSpPr>
          <p:nvPr>
            <p:ph idx="1"/>
          </p:nvPr>
        </p:nvSpPr>
        <p:spPr/>
        <p:txBody>
          <a:bodyPr/>
          <a:lstStyle/>
          <a:p>
            <a:r>
              <a:rPr lang="en-US" dirty="0"/>
              <a:t>Current Plan</a:t>
            </a:r>
          </a:p>
          <a:p>
            <a:pPr lvl="1"/>
            <a:r>
              <a:rPr lang="en-US" dirty="0"/>
              <a:t>Wrapping/scrapping remaining action items.</a:t>
            </a:r>
          </a:p>
          <a:p>
            <a:pPr lvl="1"/>
            <a:r>
              <a:rPr lang="en-US" dirty="0"/>
              <a:t>Assessment</a:t>
            </a:r>
          </a:p>
          <a:p>
            <a:r>
              <a:rPr lang="en-US" dirty="0"/>
              <a:t>Planning for the next plan</a:t>
            </a:r>
          </a:p>
          <a:p>
            <a:pPr lvl="1"/>
            <a:r>
              <a:rPr lang="en-US" dirty="0"/>
              <a:t>Use SWOT internally again</a:t>
            </a:r>
          </a:p>
          <a:p>
            <a:pPr lvl="1"/>
            <a:r>
              <a:rPr lang="en-US" dirty="0"/>
              <a:t>Include student employees in next SWOT</a:t>
            </a:r>
          </a:p>
          <a:p>
            <a:pPr lvl="1"/>
            <a:r>
              <a:rPr lang="en-US" dirty="0"/>
              <a:t>Survey others in the library to contribute to our SWOT</a:t>
            </a:r>
          </a:p>
          <a:p>
            <a:pPr lvl="1"/>
            <a:r>
              <a:rPr lang="en-US" dirty="0"/>
              <a:t>Student Advisory Board input</a:t>
            </a:r>
          </a:p>
        </p:txBody>
      </p:sp>
    </p:spTree>
    <p:extLst>
      <p:ext uri="{BB962C8B-B14F-4D97-AF65-F5344CB8AC3E}">
        <p14:creationId xmlns:p14="http://schemas.microsoft.com/office/powerpoint/2010/main" val="2417240540"/>
      </p:ext>
    </p:extLst>
  </p:cSld>
  <p:clrMapOvr>
    <a:masterClrMapping/>
  </p:clrMapOvr>
  <mc:AlternateContent xmlns:mc="http://schemas.openxmlformats.org/markup-compatibility/2006" xmlns:p14="http://schemas.microsoft.com/office/powerpoint/2010/main">
    <mc:Choice Requires="p14">
      <p:transition spd="slow" p14:dur="2000" advTm="83927"/>
    </mc:Choice>
    <mc:Fallback xmlns="">
      <p:transition spd="slow" advTm="8392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F0BA0-E652-1744-B7FE-608235E57532}"/>
              </a:ext>
            </a:extLst>
          </p:cNvPr>
          <p:cNvSpPr>
            <a:spLocks noGrp="1"/>
          </p:cNvSpPr>
          <p:nvPr>
            <p:ph type="title"/>
          </p:nvPr>
        </p:nvSpPr>
        <p:spPr/>
        <p:txBody>
          <a:bodyPr/>
          <a:lstStyle/>
          <a:p>
            <a:r>
              <a:rPr lang="en-US" dirty="0"/>
              <a:t>Questions, Comments, Ideas</a:t>
            </a:r>
            <a:br>
              <a:rPr lang="en-US" dirty="0"/>
            </a:br>
            <a:r>
              <a:rPr lang="en-US" dirty="0"/>
              <a:t>Please reach out!</a:t>
            </a:r>
            <a:br>
              <a:rPr lang="en-US" dirty="0"/>
            </a:br>
            <a:br>
              <a:rPr lang="en-US" dirty="0"/>
            </a:br>
            <a:r>
              <a:rPr lang="en-US" dirty="0"/>
              <a:t>Kabel Stanwicks</a:t>
            </a:r>
          </a:p>
        </p:txBody>
      </p:sp>
      <p:sp>
        <p:nvSpPr>
          <p:cNvPr id="3" name="Text Placeholder 2">
            <a:extLst>
              <a:ext uri="{FF2B5EF4-FFF2-40B4-BE49-F238E27FC236}">
                <a16:creationId xmlns:a16="http://schemas.microsoft.com/office/drawing/2014/main" id="{516573CF-B441-5747-9818-5F977C4DD549}"/>
              </a:ext>
            </a:extLst>
          </p:cNvPr>
          <p:cNvSpPr>
            <a:spLocks noGrp="1"/>
          </p:cNvSpPr>
          <p:nvPr>
            <p:ph type="body" idx="1"/>
          </p:nvPr>
        </p:nvSpPr>
        <p:spPr>
          <a:xfrm>
            <a:off x="1154954" y="5024967"/>
            <a:ext cx="8825659" cy="1173814"/>
          </a:xfrm>
        </p:spPr>
        <p:txBody>
          <a:bodyPr>
            <a:normAutofit fontScale="92500" lnSpcReduction="10000"/>
          </a:bodyPr>
          <a:lstStyle/>
          <a:p>
            <a:r>
              <a:rPr lang="en-US" dirty="0"/>
              <a:t>Email: </a:t>
            </a:r>
            <a:r>
              <a:rPr lang="en-US" dirty="0" err="1"/>
              <a:t>kstanwicks@albany.edu</a:t>
            </a:r>
            <a:endParaRPr lang="en-US" dirty="0"/>
          </a:p>
          <a:p>
            <a:r>
              <a:rPr lang="en-US" dirty="0"/>
              <a:t>Twitter: @</a:t>
            </a:r>
            <a:r>
              <a:rPr lang="en-US" dirty="0" err="1"/>
              <a:t>kstanwicks</a:t>
            </a:r>
            <a:endParaRPr lang="en-US" dirty="0"/>
          </a:p>
          <a:p>
            <a:r>
              <a:rPr lang="en-US" dirty="0"/>
              <a:t>Phone: 518-442-3578</a:t>
            </a:r>
          </a:p>
        </p:txBody>
      </p:sp>
    </p:spTree>
    <p:extLst>
      <p:ext uri="{BB962C8B-B14F-4D97-AF65-F5344CB8AC3E}">
        <p14:creationId xmlns:p14="http://schemas.microsoft.com/office/powerpoint/2010/main" val="1818485612"/>
      </p:ext>
    </p:extLst>
  </p:cSld>
  <p:clrMapOvr>
    <a:masterClrMapping/>
  </p:clrMapOvr>
  <mc:AlternateContent xmlns:mc="http://schemas.openxmlformats.org/markup-compatibility/2006" xmlns:p14="http://schemas.microsoft.com/office/powerpoint/2010/main">
    <mc:Choice Requires="p14">
      <p:transition spd="slow" p14:dur="2000" advTm="42727"/>
    </mc:Choice>
    <mc:Fallback xmlns="">
      <p:transition spd="slow" advTm="4272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3" name="Freeform: Shape 72">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5"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BF5EE9D-C1D1-7948-96CE-CFC6E1BBA56F}"/>
              </a:ext>
            </a:extLst>
          </p:cNvPr>
          <p:cNvSpPr>
            <a:spLocks noGrp="1"/>
          </p:cNvSpPr>
          <p:nvPr>
            <p:ph type="title"/>
          </p:nvPr>
        </p:nvSpPr>
        <p:spPr>
          <a:xfrm>
            <a:off x="1154955" y="973668"/>
            <a:ext cx="2942210" cy="1020232"/>
          </a:xfrm>
        </p:spPr>
        <p:txBody>
          <a:bodyPr>
            <a:normAutofit/>
          </a:bodyPr>
          <a:lstStyle/>
          <a:p>
            <a:pPr>
              <a:lnSpc>
                <a:spcPct val="90000"/>
              </a:lnSpc>
            </a:pPr>
            <a:r>
              <a:rPr lang="en-US" sz="3300" dirty="0">
                <a:solidFill>
                  <a:schemeClr val="tx1"/>
                </a:solidFill>
              </a:rPr>
              <a:t>The University Libraries</a:t>
            </a:r>
          </a:p>
        </p:txBody>
      </p:sp>
      <p:pic>
        <p:nvPicPr>
          <p:cNvPr id="2050" name="Picture 2" descr="Aerial View of Library second floor">
            <a:extLst>
              <a:ext uri="{FF2B5EF4-FFF2-40B4-BE49-F238E27FC236}">
                <a16:creationId xmlns:a16="http://schemas.microsoft.com/office/drawing/2014/main" id="{6AA19488-4901-E343-BEAF-25E88D88CE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37" r="5012" b="1"/>
          <a:stretch/>
        </p:blipFill>
        <p:spPr bwMode="auto">
          <a:xfrm>
            <a:off x="5194607" y="803751"/>
            <a:ext cx="6391533" cy="5250498"/>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6910B07-BABD-DF4F-BB40-E193EF269D40}"/>
              </a:ext>
            </a:extLst>
          </p:cNvPr>
          <p:cNvSpPr>
            <a:spLocks noGrp="1"/>
          </p:cNvSpPr>
          <p:nvPr>
            <p:ph idx="1"/>
          </p:nvPr>
        </p:nvSpPr>
        <p:spPr>
          <a:xfrm>
            <a:off x="1154955" y="2120900"/>
            <a:ext cx="3133726" cy="3898900"/>
          </a:xfrm>
        </p:spPr>
        <p:txBody>
          <a:bodyPr>
            <a:normAutofit/>
          </a:bodyPr>
          <a:lstStyle/>
          <a:p>
            <a:r>
              <a:rPr lang="en-US" dirty="0">
                <a:solidFill>
                  <a:schemeClr val="tx1"/>
                </a:solidFill>
              </a:rPr>
              <a:t>Three Libraries: University Library, Dewey Graduate Library, Science Library</a:t>
            </a:r>
          </a:p>
          <a:p>
            <a:r>
              <a:rPr lang="en-US" dirty="0">
                <a:solidFill>
                  <a:schemeClr val="tx1"/>
                </a:solidFill>
              </a:rPr>
              <a:t>Over 2.3 million print volumes</a:t>
            </a:r>
          </a:p>
          <a:p>
            <a:r>
              <a:rPr lang="en-US" dirty="0">
                <a:solidFill>
                  <a:schemeClr val="tx1"/>
                </a:solidFill>
              </a:rPr>
              <a:t>Approximately 400K visitors annually</a:t>
            </a:r>
          </a:p>
          <a:p>
            <a:r>
              <a:rPr lang="en-US" dirty="0">
                <a:solidFill>
                  <a:schemeClr val="tx1"/>
                </a:solidFill>
              </a:rPr>
              <a:t>73 faculty/staff members</a:t>
            </a:r>
          </a:p>
          <a:p>
            <a:endParaRPr lang="en-US" dirty="0">
              <a:solidFill>
                <a:schemeClr val="tx1"/>
              </a:solidFill>
            </a:endParaRPr>
          </a:p>
        </p:txBody>
      </p:sp>
      <p:sp>
        <p:nvSpPr>
          <p:cNvPr id="83"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9389766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2480"/>
    </mc:Choice>
    <mc:Fallback xmlns="">
      <p:transition spd="slow" advTm="4248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9" name="Freeform: Shape 138">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1"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BF5EE9D-C1D1-7948-96CE-CFC6E1BBA56F}"/>
              </a:ext>
            </a:extLst>
          </p:cNvPr>
          <p:cNvSpPr>
            <a:spLocks noGrp="1"/>
          </p:cNvSpPr>
          <p:nvPr>
            <p:ph type="title"/>
          </p:nvPr>
        </p:nvSpPr>
        <p:spPr>
          <a:xfrm>
            <a:off x="1154955" y="973668"/>
            <a:ext cx="2942210" cy="1020232"/>
          </a:xfrm>
        </p:spPr>
        <p:txBody>
          <a:bodyPr>
            <a:normAutofit/>
          </a:bodyPr>
          <a:lstStyle/>
          <a:p>
            <a:pPr>
              <a:lnSpc>
                <a:spcPct val="90000"/>
              </a:lnSpc>
            </a:pPr>
            <a:r>
              <a:rPr lang="en-US" sz="2800">
                <a:solidFill>
                  <a:schemeClr val="tx1"/>
                </a:solidFill>
              </a:rPr>
              <a:t>Access Services Department</a:t>
            </a:r>
          </a:p>
        </p:txBody>
      </p:sp>
      <p:pic>
        <p:nvPicPr>
          <p:cNvPr id="5124" name="Picture 4">
            <a:extLst>
              <a:ext uri="{FF2B5EF4-FFF2-40B4-BE49-F238E27FC236}">
                <a16:creationId xmlns:a16="http://schemas.microsoft.com/office/drawing/2014/main" id="{32C60A2F-923C-7742-9C9F-85853F8F47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 r="7130" b="2"/>
          <a:stretch/>
        </p:blipFill>
        <p:spPr bwMode="auto">
          <a:xfrm>
            <a:off x="5194607" y="803751"/>
            <a:ext cx="6391533" cy="5250498"/>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5" name="Oval 144">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7" name="Oval 146">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6910B07-BABD-DF4F-BB40-E193EF269D40}"/>
              </a:ext>
            </a:extLst>
          </p:cNvPr>
          <p:cNvSpPr>
            <a:spLocks noGrp="1"/>
          </p:cNvSpPr>
          <p:nvPr>
            <p:ph idx="1"/>
          </p:nvPr>
        </p:nvSpPr>
        <p:spPr>
          <a:xfrm>
            <a:off x="1154955" y="2120900"/>
            <a:ext cx="3133726" cy="3898900"/>
          </a:xfrm>
        </p:spPr>
        <p:txBody>
          <a:bodyPr>
            <a:normAutofit/>
          </a:bodyPr>
          <a:lstStyle/>
          <a:p>
            <a:r>
              <a:rPr lang="en-US" dirty="0">
                <a:solidFill>
                  <a:schemeClr val="tx1"/>
                </a:solidFill>
              </a:rPr>
              <a:t>Circulation Services</a:t>
            </a:r>
          </a:p>
          <a:p>
            <a:r>
              <a:rPr lang="en-US" dirty="0">
                <a:solidFill>
                  <a:schemeClr val="tx1"/>
                </a:solidFill>
              </a:rPr>
              <a:t>Interlibrary Loan/Document Delivery</a:t>
            </a:r>
          </a:p>
          <a:p>
            <a:r>
              <a:rPr lang="en-US" dirty="0">
                <a:solidFill>
                  <a:schemeClr val="tx1"/>
                </a:solidFill>
              </a:rPr>
              <a:t>Course Reserves (physical &amp; electronic)</a:t>
            </a:r>
          </a:p>
          <a:p>
            <a:r>
              <a:rPr lang="en-US" dirty="0">
                <a:solidFill>
                  <a:schemeClr val="tx1"/>
                </a:solidFill>
              </a:rPr>
              <a:t>Stacks Maintenance</a:t>
            </a:r>
          </a:p>
          <a:p>
            <a:r>
              <a:rPr lang="en-US" dirty="0">
                <a:solidFill>
                  <a:schemeClr val="tx1"/>
                </a:solidFill>
              </a:rPr>
              <a:t>Periodicals &amp; Microforms</a:t>
            </a:r>
          </a:p>
          <a:p>
            <a:r>
              <a:rPr lang="en-US" dirty="0">
                <a:solidFill>
                  <a:schemeClr val="tx1"/>
                </a:solidFill>
              </a:rPr>
              <a:t>Circulation Billing</a:t>
            </a:r>
          </a:p>
          <a:p>
            <a:r>
              <a:rPr lang="en-US" dirty="0">
                <a:solidFill>
                  <a:schemeClr val="tx1"/>
                </a:solidFill>
              </a:rPr>
              <a:t>Student Employment</a:t>
            </a:r>
          </a:p>
          <a:p>
            <a:endParaRPr lang="en-US" dirty="0">
              <a:solidFill>
                <a:schemeClr val="tx1"/>
              </a:solidFill>
            </a:endParaRPr>
          </a:p>
        </p:txBody>
      </p:sp>
      <p:sp>
        <p:nvSpPr>
          <p:cNvPr id="149"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5976764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9445"/>
    </mc:Choice>
    <mc:Fallback xmlns="">
      <p:transition spd="slow" advTm="1944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Shape 89">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92"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BF5EE9D-C1D1-7948-96CE-CFC6E1BBA56F}"/>
              </a:ext>
            </a:extLst>
          </p:cNvPr>
          <p:cNvSpPr>
            <a:spLocks noGrp="1"/>
          </p:cNvSpPr>
          <p:nvPr>
            <p:ph type="title"/>
          </p:nvPr>
        </p:nvSpPr>
        <p:spPr>
          <a:xfrm>
            <a:off x="1154955" y="973668"/>
            <a:ext cx="2942210" cy="1020232"/>
          </a:xfrm>
        </p:spPr>
        <p:txBody>
          <a:bodyPr>
            <a:normAutofit/>
          </a:bodyPr>
          <a:lstStyle/>
          <a:p>
            <a:pPr>
              <a:lnSpc>
                <a:spcPct val="90000"/>
              </a:lnSpc>
            </a:pPr>
            <a:r>
              <a:rPr lang="en-US" sz="2800">
                <a:solidFill>
                  <a:srgbClr val="EBEBEB"/>
                </a:solidFill>
              </a:rPr>
              <a:t>Access Services Department</a:t>
            </a:r>
          </a:p>
        </p:txBody>
      </p:sp>
      <p:sp>
        <p:nvSpPr>
          <p:cNvPr id="94" name="Rectangle 93">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6" name="Oval 95">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8" name="Oval 97">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6910B07-BABD-DF4F-BB40-E193EF269D40}"/>
              </a:ext>
            </a:extLst>
          </p:cNvPr>
          <p:cNvSpPr>
            <a:spLocks noGrp="1"/>
          </p:cNvSpPr>
          <p:nvPr>
            <p:ph idx="1"/>
          </p:nvPr>
        </p:nvSpPr>
        <p:spPr>
          <a:xfrm>
            <a:off x="1154955" y="2120900"/>
            <a:ext cx="3133726" cy="3898900"/>
          </a:xfrm>
        </p:spPr>
        <p:txBody>
          <a:bodyPr>
            <a:normAutofit lnSpcReduction="10000"/>
          </a:bodyPr>
          <a:lstStyle/>
          <a:p>
            <a:pPr>
              <a:lnSpc>
                <a:spcPct val="90000"/>
              </a:lnSpc>
            </a:pPr>
            <a:r>
              <a:rPr lang="en-US" sz="1500" dirty="0">
                <a:solidFill>
                  <a:srgbClr val="FFFFFF"/>
                </a:solidFill>
              </a:rPr>
              <a:t>Staffing</a:t>
            </a:r>
          </a:p>
          <a:p>
            <a:pPr lvl="1">
              <a:lnSpc>
                <a:spcPct val="90000"/>
              </a:lnSpc>
            </a:pPr>
            <a:r>
              <a:rPr lang="en-US" sz="1500" dirty="0">
                <a:solidFill>
                  <a:srgbClr val="FFFFFF"/>
                </a:solidFill>
              </a:rPr>
              <a:t>1 librarian</a:t>
            </a:r>
          </a:p>
          <a:p>
            <a:pPr lvl="1">
              <a:lnSpc>
                <a:spcPct val="90000"/>
              </a:lnSpc>
            </a:pPr>
            <a:r>
              <a:rPr lang="en-US" sz="1500" dirty="0">
                <a:solidFill>
                  <a:srgbClr val="FFFFFF"/>
                </a:solidFill>
              </a:rPr>
              <a:t>6.5 professional staff</a:t>
            </a:r>
          </a:p>
          <a:p>
            <a:pPr lvl="1">
              <a:lnSpc>
                <a:spcPct val="90000"/>
              </a:lnSpc>
            </a:pPr>
            <a:r>
              <a:rPr lang="en-US" sz="1500" dirty="0">
                <a:solidFill>
                  <a:srgbClr val="FFFFFF"/>
                </a:solidFill>
              </a:rPr>
              <a:t>10 clerical staff</a:t>
            </a:r>
          </a:p>
          <a:p>
            <a:pPr lvl="1">
              <a:lnSpc>
                <a:spcPct val="90000"/>
              </a:lnSpc>
            </a:pPr>
            <a:r>
              <a:rPr lang="en-US" sz="1500" dirty="0">
                <a:solidFill>
                  <a:srgbClr val="FFFFFF"/>
                </a:solidFill>
              </a:rPr>
              <a:t>40 student employees</a:t>
            </a:r>
          </a:p>
          <a:p>
            <a:pPr>
              <a:lnSpc>
                <a:spcPct val="90000"/>
              </a:lnSpc>
            </a:pPr>
            <a:r>
              <a:rPr lang="en-US" sz="1500" dirty="0">
                <a:solidFill>
                  <a:srgbClr val="FFFFFF"/>
                </a:solidFill>
              </a:rPr>
              <a:t>Department reorganizations</a:t>
            </a:r>
          </a:p>
          <a:p>
            <a:pPr lvl="1">
              <a:lnSpc>
                <a:spcPct val="90000"/>
              </a:lnSpc>
            </a:pPr>
            <a:r>
              <a:rPr lang="en-US" sz="1500" dirty="0">
                <a:solidFill>
                  <a:srgbClr val="FFFFFF"/>
                </a:solidFill>
              </a:rPr>
              <a:t>Retirement wave</a:t>
            </a:r>
          </a:p>
          <a:p>
            <a:pPr lvl="1">
              <a:lnSpc>
                <a:spcPct val="90000"/>
              </a:lnSpc>
            </a:pPr>
            <a:r>
              <a:rPr lang="en-US" sz="1500" dirty="0">
                <a:solidFill>
                  <a:srgbClr val="FFFFFF"/>
                </a:solidFill>
              </a:rPr>
              <a:t>Civil Service &amp; promotions</a:t>
            </a:r>
          </a:p>
          <a:p>
            <a:pPr lvl="1">
              <a:lnSpc>
                <a:spcPct val="90000"/>
              </a:lnSpc>
            </a:pPr>
            <a:r>
              <a:rPr lang="en-US" sz="1500" dirty="0">
                <a:solidFill>
                  <a:srgbClr val="FFFFFF"/>
                </a:solidFill>
              </a:rPr>
              <a:t>Moving out, moving up</a:t>
            </a:r>
          </a:p>
          <a:p>
            <a:pPr lvl="1">
              <a:lnSpc>
                <a:spcPct val="90000"/>
              </a:lnSpc>
            </a:pPr>
            <a:r>
              <a:rPr lang="en-US" sz="1500" dirty="0">
                <a:solidFill>
                  <a:srgbClr val="FFFFFF"/>
                </a:solidFill>
              </a:rPr>
              <a:t>Financial/Budget impacts</a:t>
            </a:r>
          </a:p>
          <a:p>
            <a:pPr>
              <a:lnSpc>
                <a:spcPct val="90000"/>
              </a:lnSpc>
            </a:pPr>
            <a:r>
              <a:rPr lang="en-US" sz="1500" dirty="0">
                <a:solidFill>
                  <a:srgbClr val="FFFFFF"/>
                </a:solidFill>
              </a:rPr>
              <a:t>Collapsed work units</a:t>
            </a:r>
          </a:p>
          <a:p>
            <a:pPr>
              <a:lnSpc>
                <a:spcPct val="90000"/>
              </a:lnSpc>
            </a:pPr>
            <a:r>
              <a:rPr lang="en-US" sz="1500" dirty="0">
                <a:solidFill>
                  <a:srgbClr val="FFFFFF"/>
                </a:solidFill>
              </a:rPr>
              <a:t>Cross-training</a:t>
            </a:r>
          </a:p>
        </p:txBody>
      </p:sp>
      <p:sp>
        <p:nvSpPr>
          <p:cNvPr id="100"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graphicFrame>
        <p:nvGraphicFramePr>
          <p:cNvPr id="15" name="Diagram 14">
            <a:extLst>
              <a:ext uri="{FF2B5EF4-FFF2-40B4-BE49-F238E27FC236}">
                <a16:creationId xmlns:a16="http://schemas.microsoft.com/office/drawing/2014/main" id="{1135F097-4C38-4CC9-9639-73B88056CF1D}"/>
              </a:ext>
            </a:extLst>
          </p:cNvPr>
          <p:cNvGraphicFramePr/>
          <p:nvPr>
            <p:extLst>
              <p:ext uri="{D42A27DB-BD31-4B8C-83A1-F6EECF244321}">
                <p14:modId xmlns:p14="http://schemas.microsoft.com/office/powerpoint/2010/main" val="1813624538"/>
              </p:ext>
            </p:extLst>
          </p:nvPr>
        </p:nvGraphicFramePr>
        <p:xfrm>
          <a:off x="5483212" y="-449790"/>
          <a:ext cx="5934075" cy="6905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47581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9284"/>
    </mc:Choice>
    <mc:Fallback xmlns="">
      <p:transition spd="slow" advTm="4928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DB034-3957-3B4B-85D2-339DCB88BC3A}"/>
              </a:ext>
            </a:extLst>
          </p:cNvPr>
          <p:cNvSpPr>
            <a:spLocks noGrp="1"/>
          </p:cNvSpPr>
          <p:nvPr>
            <p:ph type="title"/>
          </p:nvPr>
        </p:nvSpPr>
        <p:spPr/>
        <p:txBody>
          <a:bodyPr/>
          <a:lstStyle/>
          <a:p>
            <a:r>
              <a:rPr lang="en-US" sz="6000" dirty="0"/>
              <a:t>If you fail to plan, you are planning to fail!</a:t>
            </a:r>
          </a:p>
        </p:txBody>
      </p:sp>
      <p:sp>
        <p:nvSpPr>
          <p:cNvPr id="3" name="Text Placeholder 2">
            <a:extLst>
              <a:ext uri="{FF2B5EF4-FFF2-40B4-BE49-F238E27FC236}">
                <a16:creationId xmlns:a16="http://schemas.microsoft.com/office/drawing/2014/main" id="{3E66355A-4637-1C4D-A803-96DB5FACF279}"/>
              </a:ext>
            </a:extLst>
          </p:cNvPr>
          <p:cNvSpPr>
            <a:spLocks noGrp="1"/>
          </p:cNvSpPr>
          <p:nvPr>
            <p:ph type="body" sz="half" idx="13"/>
          </p:nvPr>
        </p:nvSpPr>
        <p:spPr/>
        <p:txBody>
          <a:bodyPr/>
          <a:lstStyle/>
          <a:p>
            <a:r>
              <a:rPr lang="en-US" dirty="0"/>
              <a:t>Benjamin Franklin</a:t>
            </a:r>
          </a:p>
        </p:txBody>
      </p:sp>
      <p:sp>
        <p:nvSpPr>
          <p:cNvPr id="4" name="Text Placeholder 3">
            <a:extLst>
              <a:ext uri="{FF2B5EF4-FFF2-40B4-BE49-F238E27FC236}">
                <a16:creationId xmlns:a16="http://schemas.microsoft.com/office/drawing/2014/main" id="{BAB8E97C-525F-664F-8A46-E4B8574D1821}"/>
              </a:ext>
            </a:extLst>
          </p:cNvPr>
          <p:cNvSpPr>
            <a:spLocks noGrp="1"/>
          </p:cNvSpPr>
          <p:nvPr>
            <p:ph type="body" sz="half" idx="2"/>
          </p:nvPr>
        </p:nvSpPr>
        <p:spPr>
          <a:xfrm>
            <a:off x="525514" y="5029199"/>
            <a:ext cx="9958417" cy="997857"/>
          </a:xfrm>
        </p:spPr>
        <p:txBody>
          <a:bodyPr>
            <a:normAutofit fontScale="92500" lnSpcReduction="10000"/>
          </a:bodyPr>
          <a:lstStyle/>
          <a:p>
            <a:r>
              <a:rPr lang="en-US" sz="3600" dirty="0"/>
              <a:t>Why we embarked on the strategic planning process at the departmental level…</a:t>
            </a:r>
          </a:p>
        </p:txBody>
      </p:sp>
    </p:spTree>
    <p:extLst>
      <p:ext uri="{BB962C8B-B14F-4D97-AF65-F5344CB8AC3E}">
        <p14:creationId xmlns:p14="http://schemas.microsoft.com/office/powerpoint/2010/main" val="4088123034"/>
      </p:ext>
    </p:extLst>
  </p:cSld>
  <p:clrMapOvr>
    <a:masterClrMapping/>
  </p:clrMapOvr>
  <mc:AlternateContent xmlns:mc="http://schemas.openxmlformats.org/markup-compatibility/2006" xmlns:p14="http://schemas.microsoft.com/office/powerpoint/2010/main">
    <mc:Choice Requires="p14">
      <p:transition spd="slow" p14:dur="2000" advTm="26889"/>
    </mc:Choice>
    <mc:Fallback xmlns="">
      <p:transition spd="slow" advTm="2688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3" name="Freeform: Shape 72">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5"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BF5EE9D-C1D1-7948-96CE-CFC6E1BBA56F}"/>
              </a:ext>
            </a:extLst>
          </p:cNvPr>
          <p:cNvSpPr>
            <a:spLocks noGrp="1"/>
          </p:cNvSpPr>
          <p:nvPr>
            <p:ph type="title"/>
          </p:nvPr>
        </p:nvSpPr>
        <p:spPr>
          <a:xfrm>
            <a:off x="1154955" y="973668"/>
            <a:ext cx="2942210" cy="1020232"/>
          </a:xfrm>
        </p:spPr>
        <p:txBody>
          <a:bodyPr>
            <a:normAutofit/>
          </a:bodyPr>
          <a:lstStyle/>
          <a:p>
            <a:pPr>
              <a:lnSpc>
                <a:spcPct val="90000"/>
              </a:lnSpc>
            </a:pPr>
            <a:r>
              <a:rPr lang="en-US" sz="3300" dirty="0" err="1">
                <a:solidFill>
                  <a:schemeClr val="tx1"/>
                </a:solidFill>
              </a:rPr>
              <a:t>UAlbany</a:t>
            </a:r>
            <a:r>
              <a:rPr lang="en-US" sz="3300" dirty="0">
                <a:solidFill>
                  <a:schemeClr val="tx1"/>
                </a:solidFill>
              </a:rPr>
              <a:t> Strategic Plan</a:t>
            </a:r>
          </a:p>
        </p:txBody>
      </p:sp>
      <p:sp>
        <p:nvSpPr>
          <p:cNvPr id="77" name="Rectangle 76">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6910B07-BABD-DF4F-BB40-E193EF269D40}"/>
              </a:ext>
            </a:extLst>
          </p:cNvPr>
          <p:cNvSpPr>
            <a:spLocks noGrp="1"/>
          </p:cNvSpPr>
          <p:nvPr>
            <p:ph idx="1"/>
          </p:nvPr>
        </p:nvSpPr>
        <p:spPr>
          <a:xfrm>
            <a:off x="1154955" y="2120900"/>
            <a:ext cx="3133726" cy="3898900"/>
          </a:xfrm>
        </p:spPr>
        <p:txBody>
          <a:bodyPr>
            <a:normAutofit fontScale="92500" lnSpcReduction="10000"/>
          </a:bodyPr>
          <a:lstStyle/>
          <a:p>
            <a:r>
              <a:rPr lang="en-US" dirty="0">
                <a:solidFill>
                  <a:schemeClr val="tx1"/>
                </a:solidFill>
              </a:rPr>
              <a:t>University went through strategic planning process in 2016 – 2017</a:t>
            </a:r>
          </a:p>
          <a:p>
            <a:r>
              <a:rPr lang="en-US" dirty="0">
                <a:solidFill>
                  <a:schemeClr val="tx1"/>
                </a:solidFill>
              </a:rPr>
              <a:t>Strategic Plan focuses on:</a:t>
            </a:r>
          </a:p>
          <a:p>
            <a:pPr lvl="1"/>
            <a:r>
              <a:rPr lang="en-US" dirty="0">
                <a:solidFill>
                  <a:schemeClr val="tx1"/>
                </a:solidFill>
              </a:rPr>
              <a:t>Student Success</a:t>
            </a:r>
          </a:p>
          <a:p>
            <a:pPr lvl="1"/>
            <a:r>
              <a:rPr lang="en-US" dirty="0">
                <a:solidFill>
                  <a:schemeClr val="tx1"/>
                </a:solidFill>
              </a:rPr>
              <a:t>Research Excellence</a:t>
            </a:r>
          </a:p>
          <a:p>
            <a:pPr lvl="1"/>
            <a:r>
              <a:rPr lang="en-US" dirty="0">
                <a:solidFill>
                  <a:schemeClr val="tx1"/>
                </a:solidFill>
              </a:rPr>
              <a:t>Diversity &amp; Inclusion</a:t>
            </a:r>
          </a:p>
          <a:p>
            <a:pPr lvl="1"/>
            <a:r>
              <a:rPr lang="en-US" dirty="0">
                <a:solidFill>
                  <a:schemeClr val="tx1"/>
                </a:solidFill>
              </a:rPr>
              <a:t>Internationalization</a:t>
            </a:r>
          </a:p>
          <a:p>
            <a:pPr lvl="1"/>
            <a:r>
              <a:rPr lang="en-US" dirty="0">
                <a:solidFill>
                  <a:schemeClr val="tx1"/>
                </a:solidFill>
              </a:rPr>
              <a:t>Community Engagement</a:t>
            </a:r>
          </a:p>
          <a:p>
            <a:r>
              <a:rPr lang="en-US" dirty="0">
                <a:solidFill>
                  <a:schemeClr val="tx1"/>
                </a:solidFill>
              </a:rPr>
              <a:t>Staff members knew their work was important but connection not really apparent</a:t>
            </a:r>
          </a:p>
        </p:txBody>
      </p:sp>
      <p:sp>
        <p:nvSpPr>
          <p:cNvPr id="83"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12" name="Content Placeholder 5" descr="Graphical user interface, website&#10;&#10;Description automatically generated">
            <a:extLst>
              <a:ext uri="{FF2B5EF4-FFF2-40B4-BE49-F238E27FC236}">
                <a16:creationId xmlns:a16="http://schemas.microsoft.com/office/drawing/2014/main" id="{1617FBF8-03BE-5C46-B2A4-ED92501CC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903" y="1295400"/>
            <a:ext cx="5940169" cy="4729479"/>
          </a:xfrm>
          <a:prstGeom prst="rect">
            <a:avLst/>
          </a:prstGeom>
        </p:spPr>
      </p:pic>
    </p:spTree>
    <p:extLst>
      <p:ext uri="{BB962C8B-B14F-4D97-AF65-F5344CB8AC3E}">
        <p14:creationId xmlns:p14="http://schemas.microsoft.com/office/powerpoint/2010/main" val="26454653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3158"/>
    </mc:Choice>
    <mc:Fallback xmlns="">
      <p:transition spd="slow" advTm="5315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3" name="Freeform: Shape 72">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5"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BF5EE9D-C1D1-7948-96CE-CFC6E1BBA56F}"/>
              </a:ext>
            </a:extLst>
          </p:cNvPr>
          <p:cNvSpPr>
            <a:spLocks noGrp="1"/>
          </p:cNvSpPr>
          <p:nvPr>
            <p:ph type="title"/>
          </p:nvPr>
        </p:nvSpPr>
        <p:spPr>
          <a:xfrm>
            <a:off x="1154955" y="973668"/>
            <a:ext cx="2942210" cy="1020232"/>
          </a:xfrm>
        </p:spPr>
        <p:txBody>
          <a:bodyPr>
            <a:normAutofit fontScale="90000"/>
          </a:bodyPr>
          <a:lstStyle/>
          <a:p>
            <a:pPr>
              <a:lnSpc>
                <a:spcPct val="90000"/>
              </a:lnSpc>
            </a:pPr>
            <a:r>
              <a:rPr lang="en-US" sz="3300" dirty="0">
                <a:solidFill>
                  <a:schemeClr val="tx1"/>
                </a:solidFill>
              </a:rPr>
              <a:t>University Libraries Strategic Plan</a:t>
            </a:r>
          </a:p>
        </p:txBody>
      </p:sp>
      <p:sp>
        <p:nvSpPr>
          <p:cNvPr id="77" name="Rectangle 76">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6910B07-BABD-DF4F-BB40-E193EF269D40}"/>
              </a:ext>
            </a:extLst>
          </p:cNvPr>
          <p:cNvSpPr>
            <a:spLocks noGrp="1"/>
          </p:cNvSpPr>
          <p:nvPr>
            <p:ph idx="1"/>
          </p:nvPr>
        </p:nvSpPr>
        <p:spPr>
          <a:xfrm>
            <a:off x="1154955" y="2120900"/>
            <a:ext cx="3133726" cy="3898900"/>
          </a:xfrm>
        </p:spPr>
        <p:txBody>
          <a:bodyPr>
            <a:normAutofit/>
          </a:bodyPr>
          <a:lstStyle/>
          <a:p>
            <a:r>
              <a:rPr lang="en-US" dirty="0">
                <a:solidFill>
                  <a:schemeClr val="tx1"/>
                </a:solidFill>
              </a:rPr>
              <a:t>The Libraries underwent a strategic planning process in 2018.</a:t>
            </a:r>
          </a:p>
          <a:p>
            <a:r>
              <a:rPr lang="en-US" dirty="0">
                <a:solidFill>
                  <a:schemeClr val="tx1"/>
                </a:solidFill>
              </a:rPr>
              <a:t>Divisions took different approaches to contribute to the plan.</a:t>
            </a:r>
          </a:p>
          <a:p>
            <a:r>
              <a:rPr lang="en-US" dirty="0">
                <a:solidFill>
                  <a:schemeClr val="tx1"/>
                </a:solidFill>
              </a:rPr>
              <a:t>Developed five broad strategic goals—each with objectives and initiatives.</a:t>
            </a:r>
          </a:p>
        </p:txBody>
      </p:sp>
      <p:sp>
        <p:nvSpPr>
          <p:cNvPr id="83"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4" name="TextBox 3">
            <a:extLst>
              <a:ext uri="{FF2B5EF4-FFF2-40B4-BE49-F238E27FC236}">
                <a16:creationId xmlns:a16="http://schemas.microsoft.com/office/drawing/2014/main" id="{F979DD3A-5236-AD47-BAC4-88CF4C0FB4A6}"/>
              </a:ext>
            </a:extLst>
          </p:cNvPr>
          <p:cNvSpPr txBox="1"/>
          <p:nvPr/>
        </p:nvSpPr>
        <p:spPr>
          <a:xfrm>
            <a:off x="5297213" y="977468"/>
            <a:ext cx="6316717" cy="4616648"/>
          </a:xfrm>
          <a:prstGeom prst="rect">
            <a:avLst/>
          </a:prstGeom>
          <a:noFill/>
        </p:spPr>
        <p:txBody>
          <a:bodyPr wrap="square" rtlCol="0">
            <a:spAutoFit/>
          </a:bodyPr>
          <a:lstStyle/>
          <a:p>
            <a:r>
              <a:rPr lang="en-US" sz="2400" b="1" dirty="0">
                <a:solidFill>
                  <a:schemeClr val="bg1"/>
                </a:solidFill>
              </a:rPr>
              <a:t>Strategic Goals:</a:t>
            </a:r>
          </a:p>
          <a:p>
            <a:endParaRPr lang="en-US" dirty="0">
              <a:solidFill>
                <a:schemeClr val="bg1"/>
              </a:solidFill>
            </a:endParaRPr>
          </a:p>
          <a:p>
            <a:pPr marL="342900" indent="-342900">
              <a:buAutoNum type="arabicPeriod"/>
            </a:pPr>
            <a:r>
              <a:rPr lang="en-US" dirty="0">
                <a:solidFill>
                  <a:schemeClr val="bg1"/>
                </a:solidFill>
              </a:rPr>
              <a:t>Provide excellent services and collections to support research, teaching and learning to a diverse campus community.</a:t>
            </a:r>
          </a:p>
          <a:p>
            <a:pPr marL="342900" indent="-342900">
              <a:buAutoNum type="arabicPeriod"/>
            </a:pPr>
            <a:r>
              <a:rPr lang="en-US" dirty="0">
                <a:solidFill>
                  <a:schemeClr val="bg1"/>
                </a:solidFill>
              </a:rPr>
              <a:t>Foster collaboration within the Libraries, with other University departments/units, with SUNY campuses, and internationally.</a:t>
            </a:r>
          </a:p>
          <a:p>
            <a:pPr marL="342900" indent="-342900">
              <a:buAutoNum type="arabicPeriod"/>
            </a:pPr>
            <a:r>
              <a:rPr lang="en-US" dirty="0">
                <a:solidFill>
                  <a:schemeClr val="bg1"/>
                </a:solidFill>
              </a:rPr>
              <a:t>Invest in physical and virtual library spaces that are inclusive and welcoming.</a:t>
            </a:r>
          </a:p>
          <a:p>
            <a:pPr marL="342900" indent="-342900">
              <a:buAutoNum type="arabicPeriod"/>
            </a:pPr>
            <a:r>
              <a:rPr lang="en-US" dirty="0">
                <a:solidFill>
                  <a:schemeClr val="bg1"/>
                </a:solidFill>
              </a:rPr>
              <a:t>Promote an organizational culture that helps library faculty and staff succeed in a changing environment, embracing broader engagement with the University at Albany community and academia.</a:t>
            </a:r>
          </a:p>
          <a:p>
            <a:pPr marL="342900" indent="-342900">
              <a:buAutoNum type="arabicPeriod"/>
            </a:pPr>
            <a:r>
              <a:rPr lang="en-US" dirty="0">
                <a:solidFill>
                  <a:schemeClr val="bg1"/>
                </a:solidFill>
              </a:rPr>
              <a:t>Provide services to support the full cycle of research and scholarly communication. Lead the effort to capture, steward and share the scholarly record and research output of the University at Albany.</a:t>
            </a:r>
          </a:p>
        </p:txBody>
      </p:sp>
    </p:spTree>
    <p:extLst>
      <p:ext uri="{BB962C8B-B14F-4D97-AF65-F5344CB8AC3E}">
        <p14:creationId xmlns:p14="http://schemas.microsoft.com/office/powerpoint/2010/main" val="1503233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5465"/>
    </mc:Choice>
    <mc:Fallback xmlns="">
      <p:transition spd="slow" advTm="55465"/>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Custom 2">
      <a:dk1>
        <a:sysClr val="windowText" lastClr="000000"/>
      </a:dk1>
      <a:lt1>
        <a:sysClr val="window" lastClr="FFFFFF"/>
      </a:lt1>
      <a:dk2>
        <a:srgbClr val="3B3059"/>
      </a:dk2>
      <a:lt2>
        <a:srgbClr val="EBEBEB"/>
      </a:lt2>
      <a:accent1>
        <a:srgbClr val="E4BB24"/>
      </a:accent1>
      <a:accent2>
        <a:srgbClr val="E33D6F"/>
      </a:accent2>
      <a:accent3>
        <a:srgbClr val="000000"/>
      </a:accent3>
      <a:accent4>
        <a:srgbClr val="B31166"/>
      </a:accent4>
      <a:accent5>
        <a:srgbClr val="9B6BF2"/>
      </a:accent5>
      <a:accent6>
        <a:srgbClr val="D53DD0"/>
      </a:accent6>
      <a:hlink>
        <a:srgbClr val="8F8F8F"/>
      </a:hlink>
      <a:folHlink>
        <a:srgbClr val="A5A5A5"/>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4137</TotalTime>
  <Words>2737</Words>
  <Application>Microsoft Office PowerPoint</Application>
  <PresentationFormat>Widescreen</PresentationFormat>
  <Paragraphs>360</Paragraphs>
  <Slides>32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Calibri Light</vt:lpstr>
      <vt:lpstr>Times New Roman</vt:lpstr>
      <vt:lpstr>Wingdings 3</vt:lpstr>
      <vt:lpstr>Custom Design</vt:lpstr>
      <vt:lpstr>Ion Boardroom</vt:lpstr>
      <vt:lpstr>Got Strategy?  Collaborative and Inclusive Departmental Strategic Planning </vt:lpstr>
      <vt:lpstr>Overview &amp; Objectives</vt:lpstr>
      <vt:lpstr>The University at Albany</vt:lpstr>
      <vt:lpstr>The University Libraries</vt:lpstr>
      <vt:lpstr>Access Services Department</vt:lpstr>
      <vt:lpstr>Access Services Department</vt:lpstr>
      <vt:lpstr>If you fail to plan, you are planning to fail!</vt:lpstr>
      <vt:lpstr>UAlbany Strategic Plan</vt:lpstr>
      <vt:lpstr>University Libraries Strategic Plan</vt:lpstr>
      <vt:lpstr>Where does the Access Services Department fit?</vt:lpstr>
      <vt:lpstr>How do we prioritize all the work?</vt:lpstr>
      <vt:lpstr>Two Realizations &amp; One Epiphany</vt:lpstr>
      <vt:lpstr>A Communication Tool</vt:lpstr>
      <vt:lpstr>People in any organization are always attached to the obsolete—the things that should have worked but did not, the things that once were productive and no longer are.</vt:lpstr>
      <vt:lpstr>SWOT</vt:lpstr>
      <vt:lpstr>The Process</vt:lpstr>
      <vt:lpstr>What are our Strengths?</vt:lpstr>
      <vt:lpstr>What are our Weaknesses?</vt:lpstr>
      <vt:lpstr>What are our Opportunities?</vt:lpstr>
      <vt:lpstr>What are our Threats?</vt:lpstr>
      <vt:lpstr>Actionable items</vt:lpstr>
      <vt:lpstr>Grouping Ideas</vt:lpstr>
      <vt:lpstr>Groupings  Themes</vt:lpstr>
      <vt:lpstr>Patron Services</vt:lpstr>
      <vt:lpstr>Documentation and Training</vt:lpstr>
      <vt:lpstr>Student Employment</vt:lpstr>
      <vt:lpstr>Enterprise Systems</vt:lpstr>
      <vt:lpstr>Update Circulation Billing</vt:lpstr>
      <vt:lpstr>Tips for Success</vt:lpstr>
      <vt:lpstr>Our Successes &amp; Happy Accidents</vt:lpstr>
      <vt:lpstr>Next Steps </vt:lpstr>
      <vt:lpstr>Questions, Comments, Ideas Please reach out!  Kabel Stanwicks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 Strategy?  Collaborative and Inclusive Departmental Strategic Planning </dc:title>
  <dc:creator>Stanwicks, Kabel Nathan</dc:creator>
  <cp:lastModifiedBy>Stanwicks, Kabel Nathan</cp:lastModifiedBy>
  <cp:revision>42</cp:revision>
  <cp:lastPrinted>2020-10-23T12:55:13Z</cp:lastPrinted>
  <dcterms:created xsi:type="dcterms:W3CDTF">2020-10-09T19:50:36Z</dcterms:created>
  <dcterms:modified xsi:type="dcterms:W3CDTF">2022-12-07T16:14:33Z</dcterms:modified>
</cp:coreProperties>
</file>