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3"/>
    <p:sldMasterId id="2147483685" r:id="rId4"/>
  </p:sldMasterIdLst>
  <p:notesMasterIdLst>
    <p:notesMasterId r:id="rId17"/>
  </p:notesMasterIdLst>
  <p:handoutMasterIdLst>
    <p:handoutMasterId r:id="rId18"/>
  </p:handoutMasterIdLst>
  <p:sldIdLst>
    <p:sldId id="2685" r:id="rId5"/>
    <p:sldId id="2693" r:id="rId6"/>
    <p:sldId id="2695" r:id="rId7"/>
    <p:sldId id="2662" r:id="rId8"/>
    <p:sldId id="2696" r:id="rId9"/>
    <p:sldId id="2692" r:id="rId10"/>
    <p:sldId id="2678" r:id="rId11"/>
    <p:sldId id="2684" r:id="rId12"/>
    <p:sldId id="2694" r:id="rId13"/>
    <p:sldId id="2698" r:id="rId14"/>
    <p:sldId id="2697" r:id="rId15"/>
    <p:sldId id="304" r:id="rId16"/>
  </p:sldIdLst>
  <p:sldSz cx="12192000" cy="6858000"/>
  <p:notesSz cx="7010400" cy="9296400"/>
  <p:embeddedFontLst>
    <p:embeddedFont>
      <p:font typeface="Arial Nova" panose="020B0504020202020204" pitchFamily="34" charset="0"/>
      <p:regular r:id="rId19"/>
      <p:bold r:id="rId20"/>
      <p:italic r:id="rId21"/>
      <p:boldItalic r:id="rId22"/>
    </p:embeddedFont>
    <p:embeddedFont>
      <p:font typeface="Calibri" panose="020F0502020204030204" pitchFamily="34" charset="0"/>
      <p:regular r:id="rId23"/>
      <p:bold r:id="rId24"/>
      <p:italic r:id="rId25"/>
      <p:boldItalic r:id="rId26"/>
    </p:embeddedFont>
    <p:embeddedFont>
      <p:font typeface="Tahoma" panose="020B0604030504040204" pitchFamily="34" charset="0"/>
      <p:regular r:id="rId27"/>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DE83EBE-2872-4FD6-881F-17538E304FC7}">
          <p14:sldIdLst>
            <p14:sldId id="2685"/>
            <p14:sldId id="2693"/>
            <p14:sldId id="2695"/>
            <p14:sldId id="2662"/>
            <p14:sldId id="2696"/>
            <p14:sldId id="2692"/>
            <p14:sldId id="2678"/>
            <p14:sldId id="2684"/>
            <p14:sldId id="2694"/>
            <p14:sldId id="2698"/>
            <p14:sldId id="2697"/>
            <p14:sldId id="30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lyn Olds" initials="JO" lastIdx="2" clrIdx="0">
    <p:extLst>
      <p:ext uri="{19B8F6BF-5375-455C-9EA6-DF929625EA0E}">
        <p15:presenceInfo xmlns:p15="http://schemas.microsoft.com/office/powerpoint/2012/main" userId="Jaclyn Old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3008"/>
    <a:srgbClr val="0A548B"/>
    <a:srgbClr val="EA3546"/>
    <a:srgbClr val="0D6685"/>
    <a:srgbClr val="14A0D2"/>
    <a:srgbClr val="FF9F1C"/>
    <a:srgbClr val="FF5050"/>
    <a:srgbClr val="FDC854"/>
    <a:srgbClr val="F95738"/>
    <a:srgbClr val="F2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20" autoAdjust="0"/>
    <p:restoredTop sz="91709" autoAdjust="0"/>
  </p:normalViewPr>
  <p:slideViewPr>
    <p:cSldViewPr snapToGrid="0" snapToObjects="1" showGuides="1">
      <p:cViewPr varScale="1">
        <p:scale>
          <a:sx n="66" d="100"/>
          <a:sy n="66" d="100"/>
        </p:scale>
        <p:origin x="1068" y="78"/>
      </p:cViewPr>
      <p:guideLst>
        <p:guide orient="horz" pos="2160"/>
        <p:guide pos="3840"/>
      </p:guideLst>
    </p:cSldViewPr>
  </p:slideViewPr>
  <p:notesTextViewPr>
    <p:cViewPr>
      <p:scale>
        <a:sx n="1" d="1"/>
        <a:sy n="1" d="1"/>
      </p:scale>
      <p:origin x="0" y="0"/>
    </p:cViewPr>
  </p:notesTextViewPr>
  <p:notesViewPr>
    <p:cSldViewPr snapToGrid="0" snapToObjects="1">
      <p:cViewPr varScale="1">
        <p:scale>
          <a:sx n="118" d="100"/>
          <a:sy n="118" d="100"/>
        </p:scale>
        <p:origin x="2424"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Master" Target="slideMasters/slideMaster1.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2BB7A8-3F91-4391-BE90-A110CDA04E2B}"/>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B097428-A222-4038-B032-C1526E1FB00E}"/>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AE8AEF01-66F3-4043-8EEE-CBC9C033C08B}" type="datetime1">
              <a:rPr lang="en-US" smtClean="0"/>
              <a:t>4/15/2024</a:t>
            </a:fld>
            <a:endParaRPr lang="en-US"/>
          </a:p>
        </p:txBody>
      </p:sp>
      <p:sp>
        <p:nvSpPr>
          <p:cNvPr id="4" name="Footer Placeholder 3">
            <a:extLst>
              <a:ext uri="{FF2B5EF4-FFF2-40B4-BE49-F238E27FC236}">
                <a16:creationId xmlns:a16="http://schemas.microsoft.com/office/drawing/2014/main" id="{ACE77895-0903-448F-83C4-059C501FA658}"/>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739E310-4F49-47DF-B19E-44584308A9A3}"/>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530A76DF-0B67-4542-8E20-94FA092859F0}" type="slidenum">
              <a:rPr lang="en-US" smtClean="0"/>
              <a:t>‹#›</a:t>
            </a:fld>
            <a:endParaRPr lang="en-US"/>
          </a:p>
        </p:txBody>
      </p:sp>
    </p:spTree>
    <p:extLst>
      <p:ext uri="{BB962C8B-B14F-4D97-AF65-F5344CB8AC3E}">
        <p14:creationId xmlns:p14="http://schemas.microsoft.com/office/powerpoint/2010/main" val="155498593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98DF981-879C-4866-9ED6-0E637C3CE701}" type="datetime1">
              <a:rPr lang="en-US" smtClean="0"/>
              <a:t>4/15/2024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2F5DCB3-5B7F-F945-9999-FB87C7B4630B}" type="slidenum">
              <a:rPr lang="en-US" smtClean="0"/>
              <a:t>‹#›</a:t>
            </a:fld>
            <a:endParaRPr lang="en-US" dirty="0"/>
          </a:p>
        </p:txBody>
      </p:sp>
    </p:spTree>
    <p:extLst>
      <p:ext uri="{BB962C8B-B14F-4D97-AF65-F5344CB8AC3E}">
        <p14:creationId xmlns:p14="http://schemas.microsoft.com/office/powerpoint/2010/main" val="250664947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oledo.oh.gov/residents/neighborhoods/revitalization/neighborhood-association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toledo.oh.gov/residents/neighborhoods/revitalization/neighborhood-association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all neighborhood associations, organizations, or Coalitions to register their community organization on the City of Toledo Neighborhood Association website:  </a:t>
            </a:r>
            <a:r>
              <a:rPr lang="en-US" dirty="0">
                <a:hlinkClick r:id="rId3"/>
              </a:rPr>
              <a:t>City of Toledo | Neighborhood Associations (oh.gov)</a:t>
            </a:r>
            <a:r>
              <a:rPr lang="en-US" dirty="0"/>
              <a:t> .  </a:t>
            </a:r>
          </a:p>
        </p:txBody>
      </p:sp>
      <p:sp>
        <p:nvSpPr>
          <p:cNvPr id="4" name="Slide Number Placeholder 3"/>
          <p:cNvSpPr>
            <a:spLocks noGrp="1"/>
          </p:cNvSpPr>
          <p:nvPr>
            <p:ph type="sldNum" sz="quarter" idx="5"/>
          </p:nvPr>
        </p:nvSpPr>
        <p:spPr/>
        <p:txBody>
          <a:bodyPr/>
          <a:lstStyle/>
          <a:p>
            <a:fld id="{32F5DCB3-5B7F-F945-9999-FB87C7B4630B}" type="slidenum">
              <a:rPr lang="en-US" smtClean="0"/>
              <a:t>4</a:t>
            </a:fld>
            <a:endParaRPr lang="en-US" dirty="0"/>
          </a:p>
        </p:txBody>
      </p:sp>
      <p:sp>
        <p:nvSpPr>
          <p:cNvPr id="5" name="Date Placeholder 4">
            <a:extLst>
              <a:ext uri="{FF2B5EF4-FFF2-40B4-BE49-F238E27FC236}">
                <a16:creationId xmlns:a16="http://schemas.microsoft.com/office/drawing/2014/main" id="{E28D52F6-4A30-4ABE-862C-F4449FE7BD5F}"/>
              </a:ext>
            </a:extLst>
          </p:cNvPr>
          <p:cNvSpPr>
            <a:spLocks noGrp="1"/>
          </p:cNvSpPr>
          <p:nvPr>
            <p:ph type="dt" idx="1"/>
          </p:nvPr>
        </p:nvSpPr>
        <p:spPr/>
        <p:txBody>
          <a:bodyPr/>
          <a:lstStyle/>
          <a:p>
            <a:fld id="{52F0E546-93ED-4DB7-B267-4E35BFF3F92C}" type="datetime1">
              <a:rPr lang="en-US" smtClean="0"/>
              <a:t>4/15/2024</a:t>
            </a:fld>
            <a:endParaRPr lang="en-US" dirty="0"/>
          </a:p>
        </p:txBody>
      </p:sp>
    </p:spTree>
    <p:extLst>
      <p:ext uri="{BB962C8B-B14F-4D97-AF65-F5344CB8AC3E}">
        <p14:creationId xmlns:p14="http://schemas.microsoft.com/office/powerpoint/2010/main" val="2165680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all neighborhood associations, organizations, or Coalitions to register their community organization on the City of Toledo Neighborhood Association website:  </a:t>
            </a:r>
            <a:r>
              <a:rPr lang="en-US" dirty="0">
                <a:hlinkClick r:id="rId3"/>
              </a:rPr>
              <a:t>City of Toledo | Neighborhood Associations (oh.gov)</a:t>
            </a:r>
            <a:r>
              <a:rPr lang="en-US" dirty="0"/>
              <a:t> .  </a:t>
            </a:r>
          </a:p>
        </p:txBody>
      </p:sp>
      <p:sp>
        <p:nvSpPr>
          <p:cNvPr id="4" name="Slide Number Placeholder 3"/>
          <p:cNvSpPr>
            <a:spLocks noGrp="1"/>
          </p:cNvSpPr>
          <p:nvPr>
            <p:ph type="sldNum" sz="quarter" idx="5"/>
          </p:nvPr>
        </p:nvSpPr>
        <p:spPr/>
        <p:txBody>
          <a:bodyPr/>
          <a:lstStyle/>
          <a:p>
            <a:fld id="{32F5DCB3-5B7F-F945-9999-FB87C7B4630B}" type="slidenum">
              <a:rPr lang="en-US" smtClean="0"/>
              <a:t>5</a:t>
            </a:fld>
            <a:endParaRPr lang="en-US" dirty="0"/>
          </a:p>
        </p:txBody>
      </p:sp>
      <p:sp>
        <p:nvSpPr>
          <p:cNvPr id="5" name="Date Placeholder 4">
            <a:extLst>
              <a:ext uri="{FF2B5EF4-FFF2-40B4-BE49-F238E27FC236}">
                <a16:creationId xmlns:a16="http://schemas.microsoft.com/office/drawing/2014/main" id="{612F2EDE-D842-4EAA-89ED-37C9BD0D3BBF}"/>
              </a:ext>
            </a:extLst>
          </p:cNvPr>
          <p:cNvSpPr>
            <a:spLocks noGrp="1"/>
          </p:cNvSpPr>
          <p:nvPr>
            <p:ph type="dt" idx="1"/>
          </p:nvPr>
        </p:nvSpPr>
        <p:spPr/>
        <p:txBody>
          <a:bodyPr/>
          <a:lstStyle/>
          <a:p>
            <a:fld id="{FEBA678C-1184-4D92-9551-8E60D4DF97E9}" type="datetime1">
              <a:rPr lang="en-US" smtClean="0"/>
              <a:t>4/15/2024</a:t>
            </a:fld>
            <a:endParaRPr lang="en-US" dirty="0"/>
          </a:p>
        </p:txBody>
      </p:sp>
    </p:spTree>
    <p:extLst>
      <p:ext uri="{BB962C8B-B14F-4D97-AF65-F5344CB8AC3E}">
        <p14:creationId xmlns:p14="http://schemas.microsoft.com/office/powerpoint/2010/main" val="1142132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identified several grassroots community based organizations to participate in Cohort II.  We are in need of several more organizations that would like to strengthen their capacity.  If you know of any CBOs that would be interested in participating in this intensive, year-long program, please send the organizations name and contact information to LuCynthia.Jones@toledo.oh.gov or 419-936-2602.  Thank you!</a:t>
            </a:r>
          </a:p>
        </p:txBody>
      </p:sp>
      <p:sp>
        <p:nvSpPr>
          <p:cNvPr id="4" name="Slide Number Placeholder 3"/>
          <p:cNvSpPr>
            <a:spLocks noGrp="1"/>
          </p:cNvSpPr>
          <p:nvPr>
            <p:ph type="sldNum" sz="quarter" idx="5"/>
          </p:nvPr>
        </p:nvSpPr>
        <p:spPr/>
        <p:txBody>
          <a:bodyPr/>
          <a:lstStyle/>
          <a:p>
            <a:fld id="{32F5DCB3-5B7F-F945-9999-FB87C7B4630B}" type="slidenum">
              <a:rPr lang="en-US" smtClean="0"/>
              <a:t>6</a:t>
            </a:fld>
            <a:endParaRPr lang="en-US" dirty="0"/>
          </a:p>
        </p:txBody>
      </p:sp>
      <p:sp>
        <p:nvSpPr>
          <p:cNvPr id="5" name="Date Placeholder 4">
            <a:extLst>
              <a:ext uri="{FF2B5EF4-FFF2-40B4-BE49-F238E27FC236}">
                <a16:creationId xmlns:a16="http://schemas.microsoft.com/office/drawing/2014/main" id="{9496052A-8F58-43FB-9FB5-6BDEED0DC291}"/>
              </a:ext>
            </a:extLst>
          </p:cNvPr>
          <p:cNvSpPr>
            <a:spLocks noGrp="1"/>
          </p:cNvSpPr>
          <p:nvPr>
            <p:ph type="dt" idx="1"/>
          </p:nvPr>
        </p:nvSpPr>
        <p:spPr/>
        <p:txBody>
          <a:bodyPr/>
          <a:lstStyle/>
          <a:p>
            <a:fld id="{9E4CBE06-8DC8-4DE1-AAC7-8D9FF9695BBF}" type="datetime1">
              <a:rPr lang="en-US" smtClean="0"/>
              <a:t>4/15/2024</a:t>
            </a:fld>
            <a:endParaRPr lang="en-US" dirty="0"/>
          </a:p>
        </p:txBody>
      </p:sp>
    </p:spTree>
    <p:extLst>
      <p:ext uri="{BB962C8B-B14F-4D97-AF65-F5344CB8AC3E}">
        <p14:creationId xmlns:p14="http://schemas.microsoft.com/office/powerpoint/2010/main" val="1435573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know of anyone who has expertise in one or more of the modules listed above, please ask them submit a letter of interest with their biography and resume to ameliareinvest@gmail.com. </a:t>
            </a:r>
          </a:p>
        </p:txBody>
      </p:sp>
      <p:sp>
        <p:nvSpPr>
          <p:cNvPr id="4" name="Slide Number Placeholder 3"/>
          <p:cNvSpPr>
            <a:spLocks noGrp="1"/>
          </p:cNvSpPr>
          <p:nvPr>
            <p:ph type="sldNum" sz="quarter" idx="5"/>
          </p:nvPr>
        </p:nvSpPr>
        <p:spPr/>
        <p:txBody>
          <a:bodyPr/>
          <a:lstStyle/>
          <a:p>
            <a:fld id="{32F5DCB3-5B7F-F945-9999-FB87C7B4630B}" type="slidenum">
              <a:rPr lang="en-US" smtClean="0"/>
              <a:t>7</a:t>
            </a:fld>
            <a:endParaRPr lang="en-US" dirty="0"/>
          </a:p>
        </p:txBody>
      </p:sp>
      <p:sp>
        <p:nvSpPr>
          <p:cNvPr id="5" name="Date Placeholder 4">
            <a:extLst>
              <a:ext uri="{FF2B5EF4-FFF2-40B4-BE49-F238E27FC236}">
                <a16:creationId xmlns:a16="http://schemas.microsoft.com/office/drawing/2014/main" id="{93600D13-A099-499A-B3D8-6FDCB1B107B4}"/>
              </a:ext>
            </a:extLst>
          </p:cNvPr>
          <p:cNvSpPr>
            <a:spLocks noGrp="1"/>
          </p:cNvSpPr>
          <p:nvPr>
            <p:ph type="dt" idx="1"/>
          </p:nvPr>
        </p:nvSpPr>
        <p:spPr/>
        <p:txBody>
          <a:bodyPr/>
          <a:lstStyle/>
          <a:p>
            <a:fld id="{BD6A3DD8-5264-4474-A102-E3689E3CAE55}" type="datetime1">
              <a:rPr lang="en-US" smtClean="0"/>
              <a:t>4/15/2024</a:t>
            </a:fld>
            <a:endParaRPr lang="en-US" dirty="0"/>
          </a:p>
        </p:txBody>
      </p:sp>
    </p:spTree>
    <p:extLst>
      <p:ext uri="{BB962C8B-B14F-4D97-AF65-F5344CB8AC3E}">
        <p14:creationId xmlns:p14="http://schemas.microsoft.com/office/powerpoint/2010/main" val="4161701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know of anyone who has expertise in one or more of the modules listed above, please ask them submit a letter of interest with their biography and resume to ameliareinvest@gmail.com.  </a:t>
            </a:r>
          </a:p>
          <a:p>
            <a:endParaRPr lang="en-US" dirty="0"/>
          </a:p>
        </p:txBody>
      </p:sp>
      <p:sp>
        <p:nvSpPr>
          <p:cNvPr id="4" name="Slide Number Placeholder 3"/>
          <p:cNvSpPr>
            <a:spLocks noGrp="1"/>
          </p:cNvSpPr>
          <p:nvPr>
            <p:ph type="sldNum" sz="quarter" idx="5"/>
          </p:nvPr>
        </p:nvSpPr>
        <p:spPr/>
        <p:txBody>
          <a:bodyPr/>
          <a:lstStyle/>
          <a:p>
            <a:fld id="{32F5DCB3-5B7F-F945-9999-FB87C7B4630B}" type="slidenum">
              <a:rPr lang="en-US" smtClean="0"/>
              <a:t>8</a:t>
            </a:fld>
            <a:endParaRPr lang="en-US" dirty="0"/>
          </a:p>
        </p:txBody>
      </p:sp>
      <p:sp>
        <p:nvSpPr>
          <p:cNvPr id="5" name="Date Placeholder 4">
            <a:extLst>
              <a:ext uri="{FF2B5EF4-FFF2-40B4-BE49-F238E27FC236}">
                <a16:creationId xmlns:a16="http://schemas.microsoft.com/office/drawing/2014/main" id="{D059AAC8-D983-45F0-B5B6-D1381E7B1ABC}"/>
              </a:ext>
            </a:extLst>
          </p:cNvPr>
          <p:cNvSpPr>
            <a:spLocks noGrp="1"/>
          </p:cNvSpPr>
          <p:nvPr>
            <p:ph type="dt" idx="1"/>
          </p:nvPr>
        </p:nvSpPr>
        <p:spPr/>
        <p:txBody>
          <a:bodyPr/>
          <a:lstStyle/>
          <a:p>
            <a:fld id="{B95F82BD-01DF-42FD-9882-9F8105B93996}" type="datetime1">
              <a:rPr lang="en-US" smtClean="0"/>
              <a:t>4/15/2024</a:t>
            </a:fld>
            <a:endParaRPr lang="en-US" dirty="0"/>
          </a:p>
        </p:txBody>
      </p:sp>
    </p:spTree>
    <p:extLst>
      <p:ext uri="{BB962C8B-B14F-4D97-AF65-F5344CB8AC3E}">
        <p14:creationId xmlns:p14="http://schemas.microsoft.com/office/powerpoint/2010/main" val="3317340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identified several grassroots community based organizations to participate in Cohort II.  We are in need of several more organizations that would like to strengthen their capacity.  If you know of any CBOs that would be interested in participating in this intensive, year-long program, please send the organizations name and contact information to LuCynthia.Jones@toledo.oh.gov or 419-936-2602.  Thank you!</a:t>
            </a:r>
          </a:p>
        </p:txBody>
      </p:sp>
      <p:sp>
        <p:nvSpPr>
          <p:cNvPr id="4" name="Slide Number Placeholder 3"/>
          <p:cNvSpPr>
            <a:spLocks noGrp="1"/>
          </p:cNvSpPr>
          <p:nvPr>
            <p:ph type="sldNum" sz="quarter" idx="5"/>
          </p:nvPr>
        </p:nvSpPr>
        <p:spPr/>
        <p:txBody>
          <a:bodyPr/>
          <a:lstStyle/>
          <a:p>
            <a:fld id="{32F5DCB3-5B7F-F945-9999-FB87C7B4630B}" type="slidenum">
              <a:rPr lang="en-US" smtClean="0"/>
              <a:t>9</a:t>
            </a:fld>
            <a:endParaRPr lang="en-US" dirty="0"/>
          </a:p>
        </p:txBody>
      </p:sp>
      <p:sp>
        <p:nvSpPr>
          <p:cNvPr id="5" name="Date Placeholder 4">
            <a:extLst>
              <a:ext uri="{FF2B5EF4-FFF2-40B4-BE49-F238E27FC236}">
                <a16:creationId xmlns:a16="http://schemas.microsoft.com/office/drawing/2014/main" id="{ABBF45A2-8C56-4634-A2C0-75F291538E5C}"/>
              </a:ext>
            </a:extLst>
          </p:cNvPr>
          <p:cNvSpPr>
            <a:spLocks noGrp="1"/>
          </p:cNvSpPr>
          <p:nvPr>
            <p:ph type="dt" idx="1"/>
          </p:nvPr>
        </p:nvSpPr>
        <p:spPr/>
        <p:txBody>
          <a:bodyPr/>
          <a:lstStyle/>
          <a:p>
            <a:fld id="{D3FEF195-35C8-4C5C-B944-E563CE771694}" type="datetime1">
              <a:rPr lang="en-US" smtClean="0"/>
              <a:t>4/15/2024</a:t>
            </a:fld>
            <a:endParaRPr lang="en-US" dirty="0"/>
          </a:p>
        </p:txBody>
      </p:sp>
    </p:spTree>
    <p:extLst>
      <p:ext uri="{BB962C8B-B14F-4D97-AF65-F5344CB8AC3E}">
        <p14:creationId xmlns:p14="http://schemas.microsoft.com/office/powerpoint/2010/main" val="3371845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identified several grassroots community based organizations to participate in Cohort II.  We are in need of several more organizations that would like to strengthen their capacity.  If you know of any CBOs that would be interested in participating in this intensive, year-long program, please send the organizations name and contact information to LuCynthia.Jones@toledo.oh.gov or 419-936-2602.  Thank you!</a:t>
            </a:r>
          </a:p>
        </p:txBody>
      </p:sp>
      <p:sp>
        <p:nvSpPr>
          <p:cNvPr id="4" name="Slide Number Placeholder 3"/>
          <p:cNvSpPr>
            <a:spLocks noGrp="1"/>
          </p:cNvSpPr>
          <p:nvPr>
            <p:ph type="sldNum" sz="quarter" idx="5"/>
          </p:nvPr>
        </p:nvSpPr>
        <p:spPr/>
        <p:txBody>
          <a:bodyPr/>
          <a:lstStyle/>
          <a:p>
            <a:fld id="{32F5DCB3-5B7F-F945-9999-FB87C7B4630B}" type="slidenum">
              <a:rPr lang="en-US" smtClean="0"/>
              <a:t>10</a:t>
            </a:fld>
            <a:endParaRPr lang="en-US" dirty="0"/>
          </a:p>
        </p:txBody>
      </p:sp>
      <p:sp>
        <p:nvSpPr>
          <p:cNvPr id="5" name="Date Placeholder 4">
            <a:extLst>
              <a:ext uri="{FF2B5EF4-FFF2-40B4-BE49-F238E27FC236}">
                <a16:creationId xmlns:a16="http://schemas.microsoft.com/office/drawing/2014/main" id="{ABBF45A2-8C56-4634-A2C0-75F291538E5C}"/>
              </a:ext>
            </a:extLst>
          </p:cNvPr>
          <p:cNvSpPr>
            <a:spLocks noGrp="1"/>
          </p:cNvSpPr>
          <p:nvPr>
            <p:ph type="dt" idx="1"/>
          </p:nvPr>
        </p:nvSpPr>
        <p:spPr/>
        <p:txBody>
          <a:bodyPr/>
          <a:lstStyle/>
          <a:p>
            <a:fld id="{C6123FF7-03DF-409A-BCD2-1F6ECDA43B86}" type="datetime1">
              <a:rPr lang="en-US" smtClean="0"/>
              <a:t>4/15/2024</a:t>
            </a:fld>
            <a:endParaRPr lang="en-US" dirty="0"/>
          </a:p>
        </p:txBody>
      </p:sp>
    </p:spTree>
    <p:extLst>
      <p:ext uri="{BB962C8B-B14F-4D97-AF65-F5344CB8AC3E}">
        <p14:creationId xmlns:p14="http://schemas.microsoft.com/office/powerpoint/2010/main" val="3598766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F5DCB3-5B7F-F945-9999-FB87C7B4630B}" type="slidenum">
              <a:rPr lang="en-US" smtClean="0"/>
              <a:t>11</a:t>
            </a:fld>
            <a:endParaRPr lang="en-US" dirty="0"/>
          </a:p>
        </p:txBody>
      </p:sp>
      <p:sp>
        <p:nvSpPr>
          <p:cNvPr id="5" name="Date Placeholder 4">
            <a:extLst>
              <a:ext uri="{FF2B5EF4-FFF2-40B4-BE49-F238E27FC236}">
                <a16:creationId xmlns:a16="http://schemas.microsoft.com/office/drawing/2014/main" id="{ABBF45A2-8C56-4634-A2C0-75F291538E5C}"/>
              </a:ext>
            </a:extLst>
          </p:cNvPr>
          <p:cNvSpPr>
            <a:spLocks noGrp="1"/>
          </p:cNvSpPr>
          <p:nvPr>
            <p:ph type="dt" idx="1"/>
          </p:nvPr>
        </p:nvSpPr>
        <p:spPr/>
        <p:txBody>
          <a:bodyPr/>
          <a:lstStyle/>
          <a:p>
            <a:fld id="{7021B87D-18E6-41A5-9A65-08E89EC62590}" type="datetime1">
              <a:rPr lang="en-US" smtClean="0"/>
              <a:t>4/15/2024</a:t>
            </a:fld>
            <a:endParaRPr lang="en-US" dirty="0"/>
          </a:p>
        </p:txBody>
      </p:sp>
    </p:spTree>
    <p:extLst>
      <p:ext uri="{BB962C8B-B14F-4D97-AF65-F5344CB8AC3E}">
        <p14:creationId xmlns:p14="http://schemas.microsoft.com/office/powerpoint/2010/main" val="4608859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Ligh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25E3-8340-0847-B81C-572666AE6A1F}"/>
              </a:ext>
            </a:extLst>
          </p:cNvPr>
          <p:cNvSpPr>
            <a:spLocks noGrp="1"/>
          </p:cNvSpPr>
          <p:nvPr>
            <p:ph type="ctrTitle"/>
          </p:nvPr>
        </p:nvSpPr>
        <p:spPr>
          <a:xfrm>
            <a:off x="1540328" y="3272653"/>
            <a:ext cx="9144000" cy="2711768"/>
          </a:xfrm>
        </p:spPr>
        <p:txBody>
          <a:bodyPr anchor="t" anchorCtr="0"/>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FF0AAE98-61EE-D041-A5D7-A92E8A084C69}"/>
              </a:ext>
            </a:extLst>
          </p:cNvPr>
          <p:cNvSpPr>
            <a:spLocks noGrp="1"/>
          </p:cNvSpPr>
          <p:nvPr>
            <p:ph type="subTitle" idx="1" hasCustomPrompt="1"/>
          </p:nvPr>
        </p:nvSpPr>
        <p:spPr>
          <a:xfrm>
            <a:off x="1540328" y="2686050"/>
            <a:ext cx="9144000" cy="379413"/>
          </a:xfrm>
        </p:spPr>
        <p:txBody>
          <a:bodyPr anchor="b" anchorCtr="0"/>
          <a:lstStyle>
            <a:lvl1pPr marL="0" indent="0" algn="l">
              <a:buNone/>
              <a:defRPr sz="2400" b="0" i="0" spc="600">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descr="A picture containing drawing&#10;&#10;Description automatically generated">
            <a:extLst>
              <a:ext uri="{FF2B5EF4-FFF2-40B4-BE49-F238E27FC236}">
                <a16:creationId xmlns:a16="http://schemas.microsoft.com/office/drawing/2014/main" id="{BB3F95DA-E9CC-3C46-873E-09CB87AE4866}"/>
              </a:ext>
            </a:extLst>
          </p:cNvPr>
          <p:cNvPicPr>
            <a:picLocks noChangeAspect="1"/>
          </p:cNvPicPr>
          <p:nvPr userDrawn="1"/>
        </p:nvPicPr>
        <p:blipFill>
          <a:blip r:embed="rId2"/>
          <a:stretch>
            <a:fillRect/>
          </a:stretch>
        </p:blipFill>
        <p:spPr>
          <a:xfrm>
            <a:off x="1442360" y="1374510"/>
            <a:ext cx="1379902" cy="736958"/>
          </a:xfrm>
          <a:prstGeom prst="rect">
            <a:avLst/>
          </a:prstGeom>
        </p:spPr>
      </p:pic>
    </p:spTree>
    <p:extLst>
      <p:ext uri="{BB962C8B-B14F-4D97-AF65-F5344CB8AC3E}">
        <p14:creationId xmlns:p14="http://schemas.microsoft.com/office/powerpoint/2010/main" val="519326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Slide_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2B84106-BCAE-5C49-959B-04691A943757}"/>
              </a:ext>
            </a:extLst>
          </p:cNvPr>
          <p:cNvSpPr>
            <a:spLocks noGrp="1"/>
          </p:cNvSpPr>
          <p:nvPr>
            <p:ph type="ctrTitle"/>
          </p:nvPr>
        </p:nvSpPr>
        <p:spPr>
          <a:xfrm>
            <a:off x="1540329" y="2898321"/>
            <a:ext cx="5382986" cy="2841172"/>
          </a:xfrm>
        </p:spPr>
        <p:txBody>
          <a:bodyPr anchor="b" anchorCtr="0">
            <a:normAutofit/>
          </a:bodyPr>
          <a:lstStyle>
            <a:lvl1pPr algn="l">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4597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Slide_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FA568-3E50-724C-A467-F8527EF831CE}"/>
              </a:ext>
            </a:extLst>
          </p:cNvPr>
          <p:cNvSpPr>
            <a:spLocks noGrp="1"/>
          </p:cNvSpPr>
          <p:nvPr>
            <p:ph type="ctrTitle"/>
          </p:nvPr>
        </p:nvSpPr>
        <p:spPr>
          <a:xfrm>
            <a:off x="1540329" y="2898321"/>
            <a:ext cx="5382986" cy="2841172"/>
          </a:xfrm>
        </p:spPr>
        <p:txBody>
          <a:bodyPr anchor="b" anchorCtr="0">
            <a:normAutofit/>
          </a:bodyPr>
          <a:lstStyle>
            <a:lvl1pPr algn="l">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272059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Slide_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60082-09A8-3D40-950B-9355B40AC663}"/>
              </a:ext>
            </a:extLst>
          </p:cNvPr>
          <p:cNvSpPr>
            <a:spLocks noGrp="1"/>
          </p:cNvSpPr>
          <p:nvPr>
            <p:ph type="ctrTitle"/>
          </p:nvPr>
        </p:nvSpPr>
        <p:spPr>
          <a:xfrm>
            <a:off x="1540329" y="2898321"/>
            <a:ext cx="5382986" cy="2841172"/>
          </a:xfrm>
        </p:spPr>
        <p:txBody>
          <a:bodyPr anchor="b" anchorCtr="0">
            <a:normAutofit/>
          </a:bodyPr>
          <a:lstStyle>
            <a:lvl1pPr algn="l">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58456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Slide_10">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60082-09A8-3D40-950B-9355B40AC663}"/>
              </a:ext>
            </a:extLst>
          </p:cNvPr>
          <p:cNvSpPr>
            <a:spLocks noGrp="1"/>
          </p:cNvSpPr>
          <p:nvPr>
            <p:ph type="ctrTitle"/>
          </p:nvPr>
        </p:nvSpPr>
        <p:spPr>
          <a:xfrm>
            <a:off x="1540329" y="2898321"/>
            <a:ext cx="5382986" cy="2841172"/>
          </a:xfrm>
        </p:spPr>
        <p:txBody>
          <a:bodyPr anchor="b" anchorCtr="0">
            <a:normAutofit/>
          </a:bodyPr>
          <a:lstStyle>
            <a:lvl1pPr algn="l">
              <a:defRPr sz="4000">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3152493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Slide_1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60082-09A8-3D40-950B-9355B40AC663}"/>
              </a:ext>
            </a:extLst>
          </p:cNvPr>
          <p:cNvSpPr>
            <a:spLocks noGrp="1"/>
          </p:cNvSpPr>
          <p:nvPr>
            <p:ph type="ctrTitle"/>
          </p:nvPr>
        </p:nvSpPr>
        <p:spPr>
          <a:xfrm>
            <a:off x="1540329" y="2898321"/>
            <a:ext cx="5382986" cy="2841172"/>
          </a:xfrm>
        </p:spPr>
        <p:txBody>
          <a:bodyPr anchor="b" anchorCtr="0">
            <a:normAutofit/>
          </a:bodyPr>
          <a:lstStyle>
            <a:lvl1pPr algn="l">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58652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Slide_1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60082-09A8-3D40-950B-9355B40AC663}"/>
              </a:ext>
            </a:extLst>
          </p:cNvPr>
          <p:cNvSpPr>
            <a:spLocks noGrp="1"/>
          </p:cNvSpPr>
          <p:nvPr>
            <p:ph type="ctrTitle"/>
          </p:nvPr>
        </p:nvSpPr>
        <p:spPr>
          <a:xfrm>
            <a:off x="1540329" y="2898321"/>
            <a:ext cx="5382986" cy="2841172"/>
          </a:xfrm>
        </p:spPr>
        <p:txBody>
          <a:bodyPr anchor="b" anchorCtr="0">
            <a:normAutofit/>
          </a:bodyPr>
          <a:lstStyle>
            <a:lvl1pPr algn="l">
              <a:defRPr sz="4000">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1759354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D1D3D4-2832-5F4A-927B-DA734A2DE518}"/>
              </a:ext>
            </a:extLst>
          </p:cNvPr>
          <p:cNvSpPr/>
          <p:nvPr userDrawn="1"/>
        </p:nvSpPr>
        <p:spPr>
          <a:xfrm>
            <a:off x="0" y="6176963"/>
            <a:ext cx="12192000" cy="6810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drawing&#10;&#10;Description automatically generated">
            <a:extLst>
              <a:ext uri="{FF2B5EF4-FFF2-40B4-BE49-F238E27FC236}">
                <a16:creationId xmlns:a16="http://schemas.microsoft.com/office/drawing/2014/main" id="{DF1E2C88-CCAA-F041-B6C9-C0692B3176A9}"/>
              </a:ext>
            </a:extLst>
          </p:cNvPr>
          <p:cNvPicPr>
            <a:picLocks noChangeAspect="1"/>
          </p:cNvPicPr>
          <p:nvPr userDrawn="1"/>
        </p:nvPicPr>
        <p:blipFill>
          <a:blip r:embed="rId2"/>
          <a:stretch>
            <a:fillRect/>
          </a:stretch>
        </p:blipFill>
        <p:spPr>
          <a:xfrm>
            <a:off x="838199" y="6348090"/>
            <a:ext cx="683671" cy="365125"/>
          </a:xfrm>
          <a:prstGeom prst="rect">
            <a:avLst/>
          </a:prstGeom>
        </p:spPr>
      </p:pic>
      <p:sp>
        <p:nvSpPr>
          <p:cNvPr id="2" name="Title 1">
            <a:extLst>
              <a:ext uri="{FF2B5EF4-FFF2-40B4-BE49-F238E27FC236}">
                <a16:creationId xmlns:a16="http://schemas.microsoft.com/office/drawing/2014/main" id="{F7A41D4C-82FA-AF4F-9303-827C21E52A4B}"/>
              </a:ext>
            </a:extLst>
          </p:cNvPr>
          <p:cNvSpPr>
            <a:spLocks noGrp="1"/>
          </p:cNvSpPr>
          <p:nvPr>
            <p:ph type="title"/>
          </p:nvPr>
        </p:nvSpPr>
        <p:spPr>
          <a:xfrm>
            <a:off x="838200" y="365125"/>
            <a:ext cx="8915400" cy="1325563"/>
          </a:xfrm>
        </p:spPr>
        <p:txBody>
          <a:bodyPr lIns="0" tIns="0" rIns="0" bIns="0"/>
          <a:lstStyle/>
          <a:p>
            <a:r>
              <a:rPr lang="en-US" dirty="0"/>
              <a:t>Click to edit Master title style</a:t>
            </a:r>
          </a:p>
        </p:txBody>
      </p:sp>
      <p:sp>
        <p:nvSpPr>
          <p:cNvPr id="3" name="Content Placeholder 2">
            <a:extLst>
              <a:ext uri="{FF2B5EF4-FFF2-40B4-BE49-F238E27FC236}">
                <a16:creationId xmlns:a16="http://schemas.microsoft.com/office/drawing/2014/main" id="{9392D9C2-8591-7B45-835F-6F51B90B4F0E}"/>
              </a:ext>
            </a:extLst>
          </p:cNvPr>
          <p:cNvSpPr>
            <a:spLocks noGrp="1"/>
          </p:cNvSpPr>
          <p:nvPr>
            <p:ph idx="1"/>
          </p:nvPr>
        </p:nvSpPr>
        <p:spPr>
          <a:xfrm>
            <a:off x="838200" y="1825625"/>
            <a:ext cx="8915400" cy="4214813"/>
          </a:xfrm>
        </p:spPr>
        <p:txBody>
          <a:bodyPr lIns="0" tIns="0" rIns="0" bIns="0"/>
          <a:lstStyle>
            <a:lvl1pPr>
              <a:lnSpc>
                <a:spcPct val="15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853F9F1-601B-DC44-AD8C-D2C15021435E}"/>
              </a:ext>
            </a:extLst>
          </p:cNvPr>
          <p:cNvSpPr>
            <a:spLocks noGrp="1"/>
          </p:cNvSpPr>
          <p:nvPr>
            <p:ph type="sldNum" sz="quarter" idx="12"/>
          </p:nvPr>
        </p:nvSpPr>
        <p:spPr/>
        <p:txBody>
          <a:bodyPr lIns="0" tIns="0" rIns="0" bIns="0"/>
          <a:lstStyle>
            <a:lvl1pPr>
              <a:defRPr sz="1000">
                <a:solidFill>
                  <a:schemeClr val="bg1"/>
                </a:solidFill>
              </a:defRPr>
            </a:lvl1pPr>
          </a:lstStyle>
          <a:p>
            <a:fld id="{C19ACBCD-99F5-B54D-89FF-148D72822A0F}" type="slidenum">
              <a:rPr lang="en-US" smtClean="0"/>
              <a:pPr/>
              <a:t>‹#›</a:t>
            </a:fld>
            <a:endParaRPr lang="en-US" dirty="0"/>
          </a:p>
        </p:txBody>
      </p:sp>
    </p:spTree>
    <p:extLst>
      <p:ext uri="{BB962C8B-B14F-4D97-AF65-F5344CB8AC3E}">
        <p14:creationId xmlns:p14="http://schemas.microsoft.com/office/powerpoint/2010/main" val="4237283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6"/>
        </a:solidFill>
        <a:effectLst/>
      </p:bgPr>
    </p:bg>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DF1E2C88-CCAA-F041-B6C9-C0692B3176A9}"/>
              </a:ext>
            </a:extLst>
          </p:cNvPr>
          <p:cNvPicPr>
            <a:picLocks noChangeAspect="1"/>
          </p:cNvPicPr>
          <p:nvPr userDrawn="1"/>
        </p:nvPicPr>
        <p:blipFill>
          <a:blip r:embed="rId2"/>
          <a:stretch>
            <a:fillRect/>
          </a:stretch>
        </p:blipFill>
        <p:spPr>
          <a:xfrm>
            <a:off x="838199" y="6348090"/>
            <a:ext cx="683671" cy="365125"/>
          </a:xfrm>
          <a:prstGeom prst="rect">
            <a:avLst/>
          </a:prstGeom>
        </p:spPr>
      </p:pic>
      <p:sp>
        <p:nvSpPr>
          <p:cNvPr id="2" name="Title 1">
            <a:extLst>
              <a:ext uri="{FF2B5EF4-FFF2-40B4-BE49-F238E27FC236}">
                <a16:creationId xmlns:a16="http://schemas.microsoft.com/office/drawing/2014/main" id="{F7A41D4C-82FA-AF4F-9303-827C21E52A4B}"/>
              </a:ext>
            </a:extLst>
          </p:cNvPr>
          <p:cNvSpPr>
            <a:spLocks noGrp="1"/>
          </p:cNvSpPr>
          <p:nvPr>
            <p:ph type="title"/>
          </p:nvPr>
        </p:nvSpPr>
        <p:spPr>
          <a:xfrm>
            <a:off x="838200" y="365125"/>
            <a:ext cx="10515600" cy="1325563"/>
          </a:xfrm>
        </p:spPr>
        <p:txBody>
          <a:bodyPr lIns="0" tIns="0" rIns="0" bIns="0"/>
          <a:lstStyle>
            <a:lvl1pPr>
              <a:defRPr>
                <a:solidFill>
                  <a:schemeClr val="bg2"/>
                </a:solidFill>
                <a:latin typeface="Mont Heavy DEMO" panose="00000A00000000000000"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392D9C2-8591-7B45-835F-6F51B90B4F0E}"/>
              </a:ext>
            </a:extLst>
          </p:cNvPr>
          <p:cNvSpPr>
            <a:spLocks noGrp="1"/>
          </p:cNvSpPr>
          <p:nvPr>
            <p:ph idx="1" hasCustomPrompt="1"/>
          </p:nvPr>
        </p:nvSpPr>
        <p:spPr>
          <a:xfrm>
            <a:off x="838200" y="1825625"/>
            <a:ext cx="10515600" cy="4214813"/>
          </a:xfrm>
        </p:spPr>
        <p:txBody>
          <a:bodyPr lIns="0" tIns="0" rIns="0" bIns="0"/>
          <a:lstStyle>
            <a:lvl1pPr>
              <a:lnSpc>
                <a:spcPct val="150000"/>
              </a:lnSpc>
              <a:defRPr>
                <a:solidFill>
                  <a:schemeClr val="bg2"/>
                </a:solidFill>
              </a:defRPr>
            </a:lvl1pPr>
            <a:lvl2pPr marL="342900" indent="-342900">
              <a:buClr>
                <a:schemeClr val="bg1"/>
              </a:buClr>
              <a:buSzPct val="100000"/>
              <a:buFont typeface="Tahoma" panose="020B0604030504040204" pitchFamily="34" charset="0"/>
              <a:buChar char="•"/>
              <a:defRPr>
                <a:solidFill>
                  <a:schemeClr val="bg2"/>
                </a:solidFill>
              </a:defRPr>
            </a:lvl2pPr>
            <a:lvl3pPr marL="342900" indent="-342900">
              <a:buClr>
                <a:schemeClr val="bg1"/>
              </a:buClr>
              <a:buSzPct val="100000"/>
              <a:buFont typeface="Arial" panose="020B0604020202020204" pitchFamily="34" charset="0"/>
              <a:buChar char="•"/>
              <a:defRPr sz="2000">
                <a:solidFill>
                  <a:schemeClr val="bg2"/>
                </a:solidFill>
              </a:defRPr>
            </a:lvl3pPr>
            <a:lvl4pPr marL="342900" indent="-342900">
              <a:buClr>
                <a:schemeClr val="bg1"/>
              </a:buClr>
              <a:buSzPct val="100000"/>
              <a:buFont typeface="Tahoma" panose="020B0604030504040204" pitchFamily="34" charset="0"/>
              <a:buChar char="•"/>
              <a:defRPr>
                <a:solidFill>
                  <a:schemeClr val="bg2"/>
                </a:solidFill>
              </a:defRPr>
            </a:lvl4pPr>
            <a:lvl5pPr marL="342900" indent="-342900">
              <a:buClr>
                <a:schemeClr val="bg1"/>
              </a:buClr>
              <a:buSzPct val="100000"/>
              <a:buFont typeface="Arial" panose="020B0604020202020204" pitchFamily="34" charset="0"/>
              <a:buChar char="•"/>
              <a:defRPr sz="2000">
                <a:solidFill>
                  <a:schemeClr val="bg2"/>
                </a:solidFill>
              </a:defRPr>
            </a:lvl5pPr>
            <a:lvl6pPr marL="2571750" indent="-285750">
              <a:buFont typeface="Arial" panose="020B0604020202020204" pitchFamily="34" charset="0"/>
              <a:buChar char="•"/>
              <a:defRPr sz="1800"/>
            </a:lvl6pPr>
          </a:lstStyle>
          <a:p>
            <a:pPr lvl="0"/>
            <a:r>
              <a:rPr lang="en-US" dirty="0"/>
              <a:t>Click to edit Master text styles</a:t>
            </a:r>
          </a:p>
          <a:p>
            <a:pPr lvl="2"/>
            <a:r>
              <a:rPr lang="en-US" dirty="0"/>
              <a:t>First level</a:t>
            </a:r>
          </a:p>
          <a:p>
            <a:pPr lvl="2"/>
            <a:r>
              <a:rPr lang="en-US" dirty="0"/>
              <a:t>Second level</a:t>
            </a:r>
          </a:p>
          <a:p>
            <a:pPr lvl="2"/>
            <a:r>
              <a:rPr lang="en-US" dirty="0"/>
              <a:t>Third level</a:t>
            </a:r>
          </a:p>
          <a:p>
            <a:pPr lvl="4"/>
            <a:r>
              <a:rPr lang="en-US" dirty="0"/>
              <a:t>Fourth level</a:t>
            </a:r>
          </a:p>
        </p:txBody>
      </p:sp>
      <p:sp>
        <p:nvSpPr>
          <p:cNvPr id="6" name="Slide Number Placeholder 5">
            <a:extLst>
              <a:ext uri="{FF2B5EF4-FFF2-40B4-BE49-F238E27FC236}">
                <a16:creationId xmlns:a16="http://schemas.microsoft.com/office/drawing/2014/main" id="{0853F9F1-601B-DC44-AD8C-D2C15021435E}"/>
              </a:ext>
            </a:extLst>
          </p:cNvPr>
          <p:cNvSpPr>
            <a:spLocks noGrp="1"/>
          </p:cNvSpPr>
          <p:nvPr>
            <p:ph type="sldNum" sz="quarter" idx="12"/>
          </p:nvPr>
        </p:nvSpPr>
        <p:spPr/>
        <p:txBody>
          <a:bodyPr lIns="0" tIns="0" rIns="0" bIns="0"/>
          <a:lstStyle>
            <a:lvl1pPr>
              <a:defRPr sz="1000">
                <a:solidFill>
                  <a:schemeClr val="bg1"/>
                </a:solidFill>
              </a:defRPr>
            </a:lvl1pPr>
          </a:lstStyle>
          <a:p>
            <a:fld id="{C19ACBCD-99F5-B54D-89FF-148D72822A0F}" type="slidenum">
              <a:rPr lang="en-US" smtClean="0"/>
              <a:pPr/>
              <a:t>‹#›</a:t>
            </a:fld>
            <a:endParaRPr lang="en-US" dirty="0"/>
          </a:p>
        </p:txBody>
      </p:sp>
    </p:spTree>
    <p:extLst>
      <p:ext uri="{BB962C8B-B14F-4D97-AF65-F5344CB8AC3E}">
        <p14:creationId xmlns:p14="http://schemas.microsoft.com/office/powerpoint/2010/main" val="3177951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A5226-1CDE-6F47-A7C5-2730A306E1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51653D-90CA-314E-9251-CC3649429B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Rectangle 8">
            <a:extLst>
              <a:ext uri="{FF2B5EF4-FFF2-40B4-BE49-F238E27FC236}">
                <a16:creationId xmlns:a16="http://schemas.microsoft.com/office/drawing/2014/main" id="{E017EF89-3BAE-FF48-B844-6552E4AB7EE0}"/>
              </a:ext>
            </a:extLst>
          </p:cNvPr>
          <p:cNvSpPr/>
          <p:nvPr userDrawn="1"/>
        </p:nvSpPr>
        <p:spPr>
          <a:xfrm>
            <a:off x="0" y="6176963"/>
            <a:ext cx="12192000" cy="6810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drawing&#10;&#10;Description automatically generated">
            <a:extLst>
              <a:ext uri="{FF2B5EF4-FFF2-40B4-BE49-F238E27FC236}">
                <a16:creationId xmlns:a16="http://schemas.microsoft.com/office/drawing/2014/main" id="{E43FB057-42BE-B944-819D-C2C5AFB28252}"/>
              </a:ext>
            </a:extLst>
          </p:cNvPr>
          <p:cNvPicPr>
            <a:picLocks noChangeAspect="1"/>
          </p:cNvPicPr>
          <p:nvPr userDrawn="1"/>
        </p:nvPicPr>
        <p:blipFill>
          <a:blip r:embed="rId2"/>
          <a:stretch>
            <a:fillRect/>
          </a:stretch>
        </p:blipFill>
        <p:spPr>
          <a:xfrm>
            <a:off x="838199" y="6348090"/>
            <a:ext cx="683671" cy="365125"/>
          </a:xfrm>
          <a:prstGeom prst="rect">
            <a:avLst/>
          </a:prstGeom>
        </p:spPr>
      </p:pic>
      <p:sp>
        <p:nvSpPr>
          <p:cNvPr id="11" name="Slide Number Placeholder 5">
            <a:extLst>
              <a:ext uri="{FF2B5EF4-FFF2-40B4-BE49-F238E27FC236}">
                <a16:creationId xmlns:a16="http://schemas.microsoft.com/office/drawing/2014/main" id="{CAC4D26E-28DC-254D-98FA-E08E2D8ED3DF}"/>
              </a:ext>
            </a:extLst>
          </p:cNvPr>
          <p:cNvSpPr>
            <a:spLocks noGrp="1"/>
          </p:cNvSpPr>
          <p:nvPr>
            <p:ph type="sldNum" sz="quarter" idx="12"/>
          </p:nvPr>
        </p:nvSpPr>
        <p:spPr>
          <a:xfrm>
            <a:off x="8610600" y="6356350"/>
            <a:ext cx="2743200" cy="365125"/>
          </a:xfrm>
        </p:spPr>
        <p:txBody>
          <a:bodyPr lIns="0" tIns="0" rIns="0" bIns="0"/>
          <a:lstStyle>
            <a:lvl1pPr>
              <a:defRPr sz="1000">
                <a:solidFill>
                  <a:schemeClr val="bg1"/>
                </a:solidFill>
              </a:defRPr>
            </a:lvl1pPr>
          </a:lstStyle>
          <a:p>
            <a:fld id="{C19ACBCD-99F5-B54D-89FF-148D72822A0F}" type="slidenum">
              <a:rPr lang="en-US" smtClean="0"/>
              <a:pPr/>
              <a:t>‹#›</a:t>
            </a:fld>
            <a:endParaRPr lang="en-US" dirty="0"/>
          </a:p>
        </p:txBody>
      </p:sp>
    </p:spTree>
    <p:extLst>
      <p:ext uri="{BB962C8B-B14F-4D97-AF65-F5344CB8AC3E}">
        <p14:creationId xmlns:p14="http://schemas.microsoft.com/office/powerpoint/2010/main" val="1075141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735BB-DD7F-9145-ABD6-6A68037CF5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53FD63-A44B-314D-9E07-D1CA6F6C0317}"/>
              </a:ext>
            </a:extLst>
          </p:cNvPr>
          <p:cNvSpPr>
            <a:spLocks noGrp="1"/>
          </p:cNvSpPr>
          <p:nvPr>
            <p:ph sz="half" idx="1"/>
          </p:nvPr>
        </p:nvSpPr>
        <p:spPr>
          <a:xfrm>
            <a:off x="838200" y="1825625"/>
            <a:ext cx="5181600" cy="4214813"/>
          </a:xfr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DEAD878-5157-BD45-8B91-D6A56E5478CC}"/>
              </a:ext>
            </a:extLst>
          </p:cNvPr>
          <p:cNvSpPr>
            <a:spLocks noGrp="1"/>
          </p:cNvSpPr>
          <p:nvPr>
            <p:ph sz="half" idx="2"/>
          </p:nvPr>
        </p:nvSpPr>
        <p:spPr>
          <a:xfrm>
            <a:off x="6172200" y="1825625"/>
            <a:ext cx="5181600" cy="4214813"/>
          </a:xfr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600A5BE1-CA19-7D41-BBAA-D0EF519A89B3}"/>
              </a:ext>
            </a:extLst>
          </p:cNvPr>
          <p:cNvSpPr/>
          <p:nvPr userDrawn="1"/>
        </p:nvSpPr>
        <p:spPr>
          <a:xfrm>
            <a:off x="0" y="6176963"/>
            <a:ext cx="12192000" cy="6810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drawing&#10;&#10;Description automatically generated">
            <a:extLst>
              <a:ext uri="{FF2B5EF4-FFF2-40B4-BE49-F238E27FC236}">
                <a16:creationId xmlns:a16="http://schemas.microsoft.com/office/drawing/2014/main" id="{7DD4828D-B191-DF43-9B3F-692D2BE177D1}"/>
              </a:ext>
            </a:extLst>
          </p:cNvPr>
          <p:cNvPicPr>
            <a:picLocks noChangeAspect="1"/>
          </p:cNvPicPr>
          <p:nvPr userDrawn="1"/>
        </p:nvPicPr>
        <p:blipFill>
          <a:blip r:embed="rId2"/>
          <a:stretch>
            <a:fillRect/>
          </a:stretch>
        </p:blipFill>
        <p:spPr>
          <a:xfrm>
            <a:off x="838199" y="6348090"/>
            <a:ext cx="683671" cy="365125"/>
          </a:xfrm>
          <a:prstGeom prst="rect">
            <a:avLst/>
          </a:prstGeom>
        </p:spPr>
      </p:pic>
      <p:sp>
        <p:nvSpPr>
          <p:cNvPr id="10" name="Slide Number Placeholder 5">
            <a:extLst>
              <a:ext uri="{FF2B5EF4-FFF2-40B4-BE49-F238E27FC236}">
                <a16:creationId xmlns:a16="http://schemas.microsoft.com/office/drawing/2014/main" id="{2C05AB5D-1A0F-C74B-8E2F-767F66554AC5}"/>
              </a:ext>
            </a:extLst>
          </p:cNvPr>
          <p:cNvSpPr>
            <a:spLocks noGrp="1"/>
          </p:cNvSpPr>
          <p:nvPr>
            <p:ph type="sldNum" sz="quarter" idx="12"/>
          </p:nvPr>
        </p:nvSpPr>
        <p:spPr>
          <a:xfrm>
            <a:off x="8610600" y="6356350"/>
            <a:ext cx="2743200" cy="365125"/>
          </a:xfrm>
        </p:spPr>
        <p:txBody>
          <a:bodyPr lIns="0" tIns="0" rIns="0" bIns="0"/>
          <a:lstStyle>
            <a:lvl1pPr>
              <a:defRPr sz="1000">
                <a:solidFill>
                  <a:schemeClr val="bg1"/>
                </a:solidFill>
              </a:defRPr>
            </a:lvl1pPr>
          </a:lstStyle>
          <a:p>
            <a:fld id="{C19ACBCD-99F5-B54D-89FF-148D72822A0F}" type="slidenum">
              <a:rPr lang="en-US" smtClean="0"/>
              <a:pPr/>
              <a:t>‹#›</a:t>
            </a:fld>
            <a:endParaRPr lang="en-US" dirty="0"/>
          </a:p>
        </p:txBody>
      </p:sp>
    </p:spTree>
    <p:extLst>
      <p:ext uri="{BB962C8B-B14F-4D97-AF65-F5344CB8AC3E}">
        <p14:creationId xmlns:p14="http://schemas.microsoft.com/office/powerpoint/2010/main" val="4235543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Nav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25E3-8340-0847-B81C-572666AE6A1F}"/>
              </a:ext>
            </a:extLst>
          </p:cNvPr>
          <p:cNvSpPr>
            <a:spLocks noGrp="1"/>
          </p:cNvSpPr>
          <p:nvPr>
            <p:ph type="ctrTitle"/>
          </p:nvPr>
        </p:nvSpPr>
        <p:spPr>
          <a:xfrm>
            <a:off x="1540328" y="3272653"/>
            <a:ext cx="9144000" cy="2711768"/>
          </a:xfrm>
          <a:solidFill>
            <a:schemeClr val="tx1"/>
          </a:solidFill>
        </p:spPr>
        <p:txBody>
          <a:bodyPr anchor="t" anchorCtr="0"/>
          <a:lstStyle>
            <a:lvl1pPr algn="l">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FF0AAE98-61EE-D041-A5D7-A92E8A084C69}"/>
              </a:ext>
            </a:extLst>
          </p:cNvPr>
          <p:cNvSpPr>
            <a:spLocks noGrp="1"/>
          </p:cNvSpPr>
          <p:nvPr>
            <p:ph type="subTitle" idx="1" hasCustomPrompt="1"/>
          </p:nvPr>
        </p:nvSpPr>
        <p:spPr>
          <a:xfrm>
            <a:off x="1540328" y="2686050"/>
            <a:ext cx="9144000" cy="379413"/>
          </a:xfrm>
        </p:spPr>
        <p:txBody>
          <a:bodyPr anchor="b" anchorCtr="0"/>
          <a:lstStyle>
            <a:lvl1pPr marL="0" indent="0" algn="l">
              <a:buNone/>
              <a:defRPr sz="2400" b="0" i="0" spc="60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descr="A close up of a logo&#10;&#10;Description automatically generated">
            <a:extLst>
              <a:ext uri="{FF2B5EF4-FFF2-40B4-BE49-F238E27FC236}">
                <a16:creationId xmlns:a16="http://schemas.microsoft.com/office/drawing/2014/main" id="{1570FA77-C96A-3544-9459-16B5B65D2E34}"/>
              </a:ext>
            </a:extLst>
          </p:cNvPr>
          <p:cNvPicPr>
            <a:picLocks noChangeAspect="1"/>
          </p:cNvPicPr>
          <p:nvPr userDrawn="1"/>
        </p:nvPicPr>
        <p:blipFill>
          <a:blip r:embed="rId2"/>
          <a:stretch>
            <a:fillRect/>
          </a:stretch>
        </p:blipFill>
        <p:spPr>
          <a:xfrm>
            <a:off x="1442360" y="1374510"/>
            <a:ext cx="1379902" cy="736959"/>
          </a:xfrm>
          <a:prstGeom prst="rect">
            <a:avLst/>
          </a:prstGeom>
        </p:spPr>
      </p:pic>
    </p:spTree>
    <p:extLst>
      <p:ext uri="{BB962C8B-B14F-4D97-AF65-F5344CB8AC3E}">
        <p14:creationId xmlns:p14="http://schemas.microsoft.com/office/powerpoint/2010/main" val="2191362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ED7EF-4A1E-274D-AE3F-7549D88C97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0D4DB1-6BD6-C241-9640-DCB759CCD613}"/>
              </a:ext>
            </a:extLst>
          </p:cNvPr>
          <p:cNvSpPr>
            <a:spLocks noGrp="1"/>
          </p:cNvSpPr>
          <p:nvPr>
            <p:ph type="body" idx="1" hasCustomPrompt="1"/>
          </p:nvPr>
        </p:nvSpPr>
        <p:spPr>
          <a:xfrm>
            <a:off x="839788" y="1835473"/>
            <a:ext cx="5157787" cy="669602"/>
          </a:xfrm>
        </p:spPr>
        <p:txBody>
          <a:bodyPr anchor="b"/>
          <a:lstStyle>
            <a:lvl1pPr marL="0" indent="0">
              <a:buNone/>
              <a:defRPr sz="2000" b="0" spc="60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00796E1-C197-6E43-8500-E2EE2E602398}"/>
              </a:ext>
            </a:extLst>
          </p:cNvPr>
          <p:cNvSpPr>
            <a:spLocks noGrp="1"/>
          </p:cNvSpPr>
          <p:nvPr>
            <p:ph sz="half" idx="2"/>
          </p:nvPr>
        </p:nvSpPr>
        <p:spPr>
          <a:xfrm>
            <a:off x="839788" y="2579914"/>
            <a:ext cx="5157787" cy="3452264"/>
          </a:xfr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36E021-D2C3-CE49-9EDF-3EEDCF439F71}"/>
              </a:ext>
            </a:extLst>
          </p:cNvPr>
          <p:cNvSpPr>
            <a:spLocks noGrp="1"/>
          </p:cNvSpPr>
          <p:nvPr>
            <p:ph type="body" sz="quarter" idx="3" hasCustomPrompt="1"/>
          </p:nvPr>
        </p:nvSpPr>
        <p:spPr>
          <a:xfrm>
            <a:off x="6172200" y="1835473"/>
            <a:ext cx="5183188" cy="669602"/>
          </a:xfrm>
        </p:spPr>
        <p:txBody>
          <a:bodyPr anchor="b"/>
          <a:lstStyle>
            <a:lvl1pPr marL="0" indent="0">
              <a:buNone/>
              <a:defRPr sz="2000" b="0" spc="60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4798798-1215-8243-9C68-97416A6B6CC8}"/>
              </a:ext>
            </a:extLst>
          </p:cNvPr>
          <p:cNvSpPr>
            <a:spLocks noGrp="1"/>
          </p:cNvSpPr>
          <p:nvPr>
            <p:ph sz="quarter" idx="4"/>
          </p:nvPr>
        </p:nvSpPr>
        <p:spPr>
          <a:xfrm>
            <a:off x="6172200" y="2579914"/>
            <a:ext cx="5183188" cy="3452264"/>
          </a:xfr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6B1906D1-D8C1-794E-B5AA-1242D07510DE}"/>
              </a:ext>
            </a:extLst>
          </p:cNvPr>
          <p:cNvSpPr/>
          <p:nvPr userDrawn="1"/>
        </p:nvSpPr>
        <p:spPr>
          <a:xfrm>
            <a:off x="0" y="6176963"/>
            <a:ext cx="12192000" cy="6810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drawing&#10;&#10;Description automatically generated">
            <a:extLst>
              <a:ext uri="{FF2B5EF4-FFF2-40B4-BE49-F238E27FC236}">
                <a16:creationId xmlns:a16="http://schemas.microsoft.com/office/drawing/2014/main" id="{182D77CE-B992-374E-B886-076A5994CFE4}"/>
              </a:ext>
            </a:extLst>
          </p:cNvPr>
          <p:cNvPicPr>
            <a:picLocks noChangeAspect="1"/>
          </p:cNvPicPr>
          <p:nvPr userDrawn="1"/>
        </p:nvPicPr>
        <p:blipFill>
          <a:blip r:embed="rId2"/>
          <a:stretch>
            <a:fillRect/>
          </a:stretch>
        </p:blipFill>
        <p:spPr>
          <a:xfrm>
            <a:off x="838199" y="6348090"/>
            <a:ext cx="683671" cy="365125"/>
          </a:xfrm>
          <a:prstGeom prst="rect">
            <a:avLst/>
          </a:prstGeom>
        </p:spPr>
      </p:pic>
      <p:sp>
        <p:nvSpPr>
          <p:cNvPr id="12" name="Slide Number Placeholder 5">
            <a:extLst>
              <a:ext uri="{FF2B5EF4-FFF2-40B4-BE49-F238E27FC236}">
                <a16:creationId xmlns:a16="http://schemas.microsoft.com/office/drawing/2014/main" id="{2D9C3050-B8F0-2041-928A-95D71F26C894}"/>
              </a:ext>
            </a:extLst>
          </p:cNvPr>
          <p:cNvSpPr>
            <a:spLocks noGrp="1"/>
          </p:cNvSpPr>
          <p:nvPr>
            <p:ph type="sldNum" sz="quarter" idx="12"/>
          </p:nvPr>
        </p:nvSpPr>
        <p:spPr>
          <a:xfrm>
            <a:off x="8610600" y="6356350"/>
            <a:ext cx="2743200" cy="365125"/>
          </a:xfrm>
        </p:spPr>
        <p:txBody>
          <a:bodyPr lIns="0" tIns="0" rIns="0" bIns="0"/>
          <a:lstStyle>
            <a:lvl1pPr>
              <a:defRPr sz="1000">
                <a:solidFill>
                  <a:schemeClr val="bg1"/>
                </a:solidFill>
              </a:defRPr>
            </a:lvl1pPr>
          </a:lstStyle>
          <a:p>
            <a:fld id="{C19ACBCD-99F5-B54D-89FF-148D72822A0F}" type="slidenum">
              <a:rPr lang="en-US" smtClean="0"/>
              <a:pPr/>
              <a:t>‹#›</a:t>
            </a:fld>
            <a:endParaRPr lang="en-US" dirty="0"/>
          </a:p>
        </p:txBody>
      </p:sp>
    </p:spTree>
    <p:extLst>
      <p:ext uri="{BB962C8B-B14F-4D97-AF65-F5344CB8AC3E}">
        <p14:creationId xmlns:p14="http://schemas.microsoft.com/office/powerpoint/2010/main" val="3665621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B7EB4-B184-DB40-A6BD-D34C7C75FB28}"/>
              </a:ext>
            </a:extLst>
          </p:cNvPr>
          <p:cNvSpPr>
            <a:spLocks noGrp="1"/>
          </p:cNvSpPr>
          <p:nvPr>
            <p:ph type="title"/>
          </p:nvPr>
        </p:nvSpPr>
        <p:spPr>
          <a:xfrm>
            <a:off x="838200" y="365125"/>
            <a:ext cx="10515600" cy="549275"/>
          </a:xfrm>
        </p:spPr>
        <p:txBody>
          <a:bodyPr/>
          <a:lstStyle>
            <a:lvl1pPr>
              <a:defRPr b="1">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B4AE7D88-6084-BA4C-A1C3-BE035E1FBB37}"/>
              </a:ext>
            </a:extLst>
          </p:cNvPr>
          <p:cNvSpPr/>
          <p:nvPr userDrawn="1"/>
        </p:nvSpPr>
        <p:spPr>
          <a:xfrm>
            <a:off x="0" y="6176963"/>
            <a:ext cx="12192000" cy="6810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drawing&#10;&#10;Description automatically generated">
            <a:extLst>
              <a:ext uri="{FF2B5EF4-FFF2-40B4-BE49-F238E27FC236}">
                <a16:creationId xmlns:a16="http://schemas.microsoft.com/office/drawing/2014/main" id="{DD1CBFFE-A1F3-4D47-9CF2-7DDD1EB3956D}"/>
              </a:ext>
            </a:extLst>
          </p:cNvPr>
          <p:cNvPicPr>
            <a:picLocks noChangeAspect="1"/>
          </p:cNvPicPr>
          <p:nvPr userDrawn="1"/>
        </p:nvPicPr>
        <p:blipFill>
          <a:blip r:embed="rId2"/>
          <a:stretch>
            <a:fillRect/>
          </a:stretch>
        </p:blipFill>
        <p:spPr>
          <a:xfrm>
            <a:off x="838199" y="6348090"/>
            <a:ext cx="683671" cy="365125"/>
          </a:xfrm>
          <a:prstGeom prst="rect">
            <a:avLst/>
          </a:prstGeom>
        </p:spPr>
      </p:pic>
      <p:sp>
        <p:nvSpPr>
          <p:cNvPr id="8" name="Slide Number Placeholder 5">
            <a:extLst>
              <a:ext uri="{FF2B5EF4-FFF2-40B4-BE49-F238E27FC236}">
                <a16:creationId xmlns:a16="http://schemas.microsoft.com/office/drawing/2014/main" id="{DACF6548-E8AF-D443-889C-D5541CA6C7C5}"/>
              </a:ext>
            </a:extLst>
          </p:cNvPr>
          <p:cNvSpPr>
            <a:spLocks noGrp="1"/>
          </p:cNvSpPr>
          <p:nvPr>
            <p:ph type="sldNum" sz="quarter" idx="12"/>
          </p:nvPr>
        </p:nvSpPr>
        <p:spPr>
          <a:xfrm>
            <a:off x="8610600" y="6356350"/>
            <a:ext cx="2743200" cy="365125"/>
          </a:xfrm>
        </p:spPr>
        <p:txBody>
          <a:bodyPr lIns="0" tIns="0" rIns="0" bIns="0"/>
          <a:lstStyle>
            <a:lvl1pPr>
              <a:defRPr sz="1000">
                <a:solidFill>
                  <a:schemeClr val="bg1"/>
                </a:solidFill>
              </a:defRPr>
            </a:lvl1pPr>
          </a:lstStyle>
          <a:p>
            <a:fld id="{C19ACBCD-99F5-B54D-89FF-148D72822A0F}" type="slidenum">
              <a:rPr lang="en-US" smtClean="0"/>
              <a:pPr/>
              <a:t>‹#›</a:t>
            </a:fld>
            <a:endParaRPr lang="en-US" dirty="0"/>
          </a:p>
        </p:txBody>
      </p:sp>
      <p:sp>
        <p:nvSpPr>
          <p:cNvPr id="3" name="TextBox 2">
            <a:extLst>
              <a:ext uri="{FF2B5EF4-FFF2-40B4-BE49-F238E27FC236}">
                <a16:creationId xmlns:a16="http://schemas.microsoft.com/office/drawing/2014/main" id="{673B4687-4CD7-405D-ACCB-B066C70DB036}"/>
              </a:ext>
            </a:extLst>
          </p:cNvPr>
          <p:cNvSpPr txBox="1"/>
          <p:nvPr userDrawn="1"/>
        </p:nvSpPr>
        <p:spPr>
          <a:xfrm>
            <a:off x="838199" y="924911"/>
            <a:ext cx="10515601" cy="369332"/>
          </a:xfrm>
          <a:prstGeom prst="rect">
            <a:avLst/>
          </a:prstGeom>
          <a:noFill/>
        </p:spPr>
        <p:txBody>
          <a:bodyPr wrap="square" rtlCol="0">
            <a:spAutoFit/>
          </a:bodyPr>
          <a:lstStyle/>
          <a:p>
            <a:r>
              <a:rPr lang="en-US" dirty="0"/>
              <a:t>(Subtitle)</a:t>
            </a:r>
          </a:p>
        </p:txBody>
      </p:sp>
    </p:spTree>
    <p:extLst>
      <p:ext uri="{BB962C8B-B14F-4D97-AF65-F5344CB8AC3E}">
        <p14:creationId xmlns:p14="http://schemas.microsoft.com/office/powerpoint/2010/main" val="2338486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tx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B5ED10C-6B8A-4E4E-B490-5D062F98816A}"/>
              </a:ext>
            </a:extLst>
          </p:cNvPr>
          <p:cNvSpPr>
            <a:spLocks noGrp="1"/>
          </p:cNvSpPr>
          <p:nvPr>
            <p:ph type="title"/>
          </p:nvPr>
        </p:nvSpPr>
        <p:spPr>
          <a:xfrm>
            <a:off x="838200" y="365125"/>
            <a:ext cx="10515600" cy="549275"/>
          </a:xfrm>
        </p:spPr>
        <p:txBody>
          <a:bodyPr/>
          <a:lstStyle>
            <a:lvl1pPr>
              <a:defRPr b="1">
                <a:solidFill>
                  <a:schemeClr val="bg1"/>
                </a:solidFill>
                <a:latin typeface="+mn-lt"/>
              </a:defRPr>
            </a:lvl1pPr>
          </a:lstStyle>
          <a:p>
            <a:r>
              <a:rPr lang="en-US" dirty="0"/>
              <a:t>Click to edit Master title style</a:t>
            </a:r>
          </a:p>
        </p:txBody>
      </p:sp>
      <p:sp>
        <p:nvSpPr>
          <p:cNvPr id="9" name="TextBox 8">
            <a:extLst>
              <a:ext uri="{FF2B5EF4-FFF2-40B4-BE49-F238E27FC236}">
                <a16:creationId xmlns:a16="http://schemas.microsoft.com/office/drawing/2014/main" id="{34BC1A44-DB94-4E45-BFE7-5C884B70208B}"/>
              </a:ext>
            </a:extLst>
          </p:cNvPr>
          <p:cNvSpPr txBox="1"/>
          <p:nvPr userDrawn="1"/>
        </p:nvSpPr>
        <p:spPr>
          <a:xfrm>
            <a:off x="838199" y="924911"/>
            <a:ext cx="10515601" cy="369332"/>
          </a:xfrm>
          <a:prstGeom prst="rect">
            <a:avLst/>
          </a:prstGeom>
          <a:noFill/>
        </p:spPr>
        <p:txBody>
          <a:bodyPr wrap="square" rtlCol="0">
            <a:spAutoFit/>
          </a:bodyPr>
          <a:lstStyle/>
          <a:p>
            <a:r>
              <a:rPr lang="en-US" dirty="0">
                <a:solidFill>
                  <a:schemeClr val="bg1"/>
                </a:solidFill>
              </a:rPr>
              <a:t>(Subtitle)</a:t>
            </a:r>
          </a:p>
        </p:txBody>
      </p:sp>
    </p:spTree>
    <p:extLst>
      <p:ext uri="{BB962C8B-B14F-4D97-AF65-F5344CB8AC3E}">
        <p14:creationId xmlns:p14="http://schemas.microsoft.com/office/powerpoint/2010/main" val="2191001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alpha val="99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B5ED10C-6B8A-4E4E-B490-5D062F98816A}"/>
              </a:ext>
            </a:extLst>
          </p:cNvPr>
          <p:cNvSpPr>
            <a:spLocks noGrp="1"/>
          </p:cNvSpPr>
          <p:nvPr>
            <p:ph type="title"/>
          </p:nvPr>
        </p:nvSpPr>
        <p:spPr>
          <a:xfrm>
            <a:off x="838200" y="365125"/>
            <a:ext cx="10515600" cy="549275"/>
          </a:xfrm>
        </p:spPr>
        <p:txBody>
          <a:bodyPr/>
          <a:lstStyle>
            <a:lvl1pPr>
              <a:defRPr b="1">
                <a:solidFill>
                  <a:schemeClr val="tx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5355B8F1-B303-4077-A1ED-096A3B2DC28D}"/>
              </a:ext>
            </a:extLst>
          </p:cNvPr>
          <p:cNvSpPr>
            <a:spLocks noGrp="1"/>
          </p:cNvSpPr>
          <p:nvPr>
            <p:ph type="body" sz="quarter" idx="10"/>
          </p:nvPr>
        </p:nvSpPr>
        <p:spPr>
          <a:xfrm>
            <a:off x="838200" y="914400"/>
            <a:ext cx="7689487" cy="914400"/>
          </a:xfrm>
        </p:spPr>
        <p:txBody>
          <a:bodyPr/>
          <a:lstStyle>
            <a:lvl1pPr>
              <a:defRPr sz="1800">
                <a:latin typeface="+mn-lt"/>
              </a:defRPr>
            </a:lvl1pPr>
          </a:lstStyle>
          <a:p>
            <a:pPr lvl="0"/>
            <a:r>
              <a:rPr lang="en-US" dirty="0"/>
              <a:t>Click to edit Master text styles</a:t>
            </a:r>
          </a:p>
        </p:txBody>
      </p:sp>
    </p:spTree>
    <p:extLst>
      <p:ext uri="{BB962C8B-B14F-4D97-AF65-F5344CB8AC3E}">
        <p14:creationId xmlns:p14="http://schemas.microsoft.com/office/powerpoint/2010/main" val="32711357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tx1">
            <a:alpha val="99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B5ED10C-6B8A-4E4E-B490-5D062F98816A}"/>
              </a:ext>
            </a:extLst>
          </p:cNvPr>
          <p:cNvSpPr>
            <a:spLocks noGrp="1"/>
          </p:cNvSpPr>
          <p:nvPr>
            <p:ph type="title"/>
          </p:nvPr>
        </p:nvSpPr>
        <p:spPr>
          <a:xfrm>
            <a:off x="838200" y="365125"/>
            <a:ext cx="10515600" cy="549275"/>
          </a:xfrm>
        </p:spPr>
        <p:txBody>
          <a:bodyPr/>
          <a:lstStyle>
            <a:lvl1pPr>
              <a:defRPr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5355B8F1-B303-4077-A1ED-096A3B2DC28D}"/>
              </a:ext>
            </a:extLst>
          </p:cNvPr>
          <p:cNvSpPr>
            <a:spLocks noGrp="1"/>
          </p:cNvSpPr>
          <p:nvPr>
            <p:ph type="body" sz="quarter" idx="10"/>
          </p:nvPr>
        </p:nvSpPr>
        <p:spPr>
          <a:xfrm>
            <a:off x="838200" y="914400"/>
            <a:ext cx="7689487" cy="391886"/>
          </a:xfrm>
        </p:spPr>
        <p:txBody>
          <a:bodyPr/>
          <a:lstStyle>
            <a:lvl1pPr>
              <a:defRPr sz="1800">
                <a:solidFill>
                  <a:schemeClr val="bg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40930038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Blank">
    <p:bg>
      <p:bgPr>
        <a:solidFill>
          <a:schemeClr val="tx2">
            <a:alpha val="99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B5ED10C-6B8A-4E4E-B490-5D062F98816A}"/>
              </a:ext>
            </a:extLst>
          </p:cNvPr>
          <p:cNvSpPr>
            <a:spLocks noGrp="1"/>
          </p:cNvSpPr>
          <p:nvPr>
            <p:ph type="title"/>
          </p:nvPr>
        </p:nvSpPr>
        <p:spPr>
          <a:xfrm>
            <a:off x="838200" y="365125"/>
            <a:ext cx="10515600" cy="549275"/>
          </a:xfrm>
        </p:spPr>
        <p:txBody>
          <a:bodyPr/>
          <a:lstStyle>
            <a:lvl1pPr>
              <a:defRPr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5355B8F1-B303-4077-A1ED-096A3B2DC28D}"/>
              </a:ext>
            </a:extLst>
          </p:cNvPr>
          <p:cNvSpPr>
            <a:spLocks noGrp="1"/>
          </p:cNvSpPr>
          <p:nvPr>
            <p:ph type="body" sz="quarter" idx="10"/>
          </p:nvPr>
        </p:nvSpPr>
        <p:spPr>
          <a:xfrm>
            <a:off x="838200" y="914400"/>
            <a:ext cx="7689487" cy="391886"/>
          </a:xfrm>
        </p:spPr>
        <p:txBody>
          <a:bodyPr/>
          <a:lstStyle>
            <a:lvl1pPr>
              <a:defRPr sz="1800">
                <a:solidFill>
                  <a:schemeClr val="bg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31140620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Blank">
    <p:bg>
      <p:bgPr>
        <a:solidFill>
          <a:schemeClr val="accent2">
            <a:lumMod val="75000"/>
            <a:alpha val="99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B5ED10C-6B8A-4E4E-B490-5D062F98816A}"/>
              </a:ext>
            </a:extLst>
          </p:cNvPr>
          <p:cNvSpPr>
            <a:spLocks noGrp="1"/>
          </p:cNvSpPr>
          <p:nvPr>
            <p:ph type="title"/>
          </p:nvPr>
        </p:nvSpPr>
        <p:spPr>
          <a:xfrm>
            <a:off x="838200" y="365125"/>
            <a:ext cx="10515600" cy="549275"/>
          </a:xfrm>
        </p:spPr>
        <p:txBody>
          <a:bodyPr/>
          <a:lstStyle>
            <a:lvl1pPr>
              <a:defRPr b="1">
                <a:solidFill>
                  <a:schemeClr val="tx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5355B8F1-B303-4077-A1ED-096A3B2DC28D}"/>
              </a:ext>
            </a:extLst>
          </p:cNvPr>
          <p:cNvSpPr>
            <a:spLocks noGrp="1"/>
          </p:cNvSpPr>
          <p:nvPr>
            <p:ph type="body" sz="quarter" idx="10"/>
          </p:nvPr>
        </p:nvSpPr>
        <p:spPr>
          <a:xfrm>
            <a:off x="838200" y="914400"/>
            <a:ext cx="7689487" cy="391886"/>
          </a:xfrm>
        </p:spPr>
        <p:txBody>
          <a:bodyPr/>
          <a:lstStyle>
            <a:lvl1pPr>
              <a:defRPr sz="1800">
                <a:solidFill>
                  <a:schemeClr val="tx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10726900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17FA0-7E67-E248-8FAE-B4082EAA0D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B77947-11FF-334D-9828-FE95089F58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81E958-D0E3-1143-B925-FC597A4E8C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Rectangle 9">
            <a:extLst>
              <a:ext uri="{FF2B5EF4-FFF2-40B4-BE49-F238E27FC236}">
                <a16:creationId xmlns:a16="http://schemas.microsoft.com/office/drawing/2014/main" id="{6BA10200-FCFC-114B-BDBC-1646A3F53C08}"/>
              </a:ext>
            </a:extLst>
          </p:cNvPr>
          <p:cNvSpPr/>
          <p:nvPr userDrawn="1"/>
        </p:nvSpPr>
        <p:spPr>
          <a:xfrm>
            <a:off x="0" y="6176963"/>
            <a:ext cx="12192000" cy="6810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drawing&#10;&#10;Description automatically generated">
            <a:extLst>
              <a:ext uri="{FF2B5EF4-FFF2-40B4-BE49-F238E27FC236}">
                <a16:creationId xmlns:a16="http://schemas.microsoft.com/office/drawing/2014/main" id="{A04AB0B8-4864-1F47-B3DC-1ED612A8901E}"/>
              </a:ext>
            </a:extLst>
          </p:cNvPr>
          <p:cNvPicPr>
            <a:picLocks noChangeAspect="1"/>
          </p:cNvPicPr>
          <p:nvPr userDrawn="1"/>
        </p:nvPicPr>
        <p:blipFill>
          <a:blip r:embed="rId2"/>
          <a:stretch>
            <a:fillRect/>
          </a:stretch>
        </p:blipFill>
        <p:spPr>
          <a:xfrm>
            <a:off x="838199" y="6348090"/>
            <a:ext cx="683671" cy="365125"/>
          </a:xfrm>
          <a:prstGeom prst="rect">
            <a:avLst/>
          </a:prstGeom>
        </p:spPr>
      </p:pic>
      <p:sp>
        <p:nvSpPr>
          <p:cNvPr id="12" name="Slide Number Placeholder 5">
            <a:extLst>
              <a:ext uri="{FF2B5EF4-FFF2-40B4-BE49-F238E27FC236}">
                <a16:creationId xmlns:a16="http://schemas.microsoft.com/office/drawing/2014/main" id="{274975BD-08E5-D345-A4F1-F2733D581840}"/>
              </a:ext>
            </a:extLst>
          </p:cNvPr>
          <p:cNvSpPr>
            <a:spLocks noGrp="1"/>
          </p:cNvSpPr>
          <p:nvPr>
            <p:ph type="sldNum" sz="quarter" idx="12"/>
          </p:nvPr>
        </p:nvSpPr>
        <p:spPr>
          <a:xfrm>
            <a:off x="8610600" y="6356350"/>
            <a:ext cx="2743200" cy="365125"/>
          </a:xfrm>
        </p:spPr>
        <p:txBody>
          <a:bodyPr lIns="0" tIns="0" rIns="0" bIns="0"/>
          <a:lstStyle>
            <a:lvl1pPr>
              <a:defRPr sz="1000">
                <a:solidFill>
                  <a:schemeClr val="bg1"/>
                </a:solidFill>
              </a:defRPr>
            </a:lvl1pPr>
          </a:lstStyle>
          <a:p>
            <a:fld id="{C19ACBCD-99F5-B54D-89FF-148D72822A0F}" type="slidenum">
              <a:rPr lang="en-US" smtClean="0"/>
              <a:pPr/>
              <a:t>‹#›</a:t>
            </a:fld>
            <a:endParaRPr lang="en-US" dirty="0"/>
          </a:p>
        </p:txBody>
      </p:sp>
    </p:spTree>
    <p:extLst>
      <p:ext uri="{BB962C8B-B14F-4D97-AF65-F5344CB8AC3E}">
        <p14:creationId xmlns:p14="http://schemas.microsoft.com/office/powerpoint/2010/main" val="1887547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52B5E2D-7271-7648-9F8F-539F2ABF8347}"/>
              </a:ext>
            </a:extLst>
          </p:cNvPr>
          <p:cNvSpPr>
            <a:spLocks noGrp="1"/>
          </p:cNvSpPr>
          <p:nvPr>
            <p:ph type="pic" idx="1"/>
          </p:nvPr>
        </p:nvSpPr>
        <p:spPr>
          <a:xfrm>
            <a:off x="5183188" y="1"/>
            <a:ext cx="7008812" cy="61769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0B8DCA74-CFD1-B34F-91D1-23DCA16661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1EAC18EF-4079-3F44-A3D7-C44836118BB1}"/>
              </a:ext>
            </a:extLst>
          </p:cNvPr>
          <p:cNvSpPr>
            <a:spLocks noGrp="1"/>
          </p:cNvSpPr>
          <p:nvPr>
            <p:ph type="body" sz="half" idx="2"/>
          </p:nvPr>
        </p:nvSpPr>
        <p:spPr>
          <a:xfrm>
            <a:off x="839788" y="2211387"/>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Rectangle 7">
            <a:extLst>
              <a:ext uri="{FF2B5EF4-FFF2-40B4-BE49-F238E27FC236}">
                <a16:creationId xmlns:a16="http://schemas.microsoft.com/office/drawing/2014/main" id="{483ECC0B-B959-204B-8614-E5A190598D62}"/>
              </a:ext>
            </a:extLst>
          </p:cNvPr>
          <p:cNvSpPr/>
          <p:nvPr userDrawn="1"/>
        </p:nvSpPr>
        <p:spPr>
          <a:xfrm>
            <a:off x="0" y="6176963"/>
            <a:ext cx="12192000" cy="6810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drawing&#10;&#10;Description automatically generated">
            <a:extLst>
              <a:ext uri="{FF2B5EF4-FFF2-40B4-BE49-F238E27FC236}">
                <a16:creationId xmlns:a16="http://schemas.microsoft.com/office/drawing/2014/main" id="{904BFDFA-1873-C24B-B51B-AF278D9842E0}"/>
              </a:ext>
            </a:extLst>
          </p:cNvPr>
          <p:cNvPicPr>
            <a:picLocks noChangeAspect="1"/>
          </p:cNvPicPr>
          <p:nvPr userDrawn="1"/>
        </p:nvPicPr>
        <p:blipFill>
          <a:blip r:embed="rId2"/>
          <a:stretch>
            <a:fillRect/>
          </a:stretch>
        </p:blipFill>
        <p:spPr>
          <a:xfrm>
            <a:off x="838199" y="6348090"/>
            <a:ext cx="683671" cy="365125"/>
          </a:xfrm>
          <a:prstGeom prst="rect">
            <a:avLst/>
          </a:prstGeom>
        </p:spPr>
      </p:pic>
      <p:sp>
        <p:nvSpPr>
          <p:cNvPr id="10" name="Slide Number Placeholder 5">
            <a:extLst>
              <a:ext uri="{FF2B5EF4-FFF2-40B4-BE49-F238E27FC236}">
                <a16:creationId xmlns:a16="http://schemas.microsoft.com/office/drawing/2014/main" id="{41866894-044E-D245-A98E-35B7FA4CE093}"/>
              </a:ext>
            </a:extLst>
          </p:cNvPr>
          <p:cNvSpPr>
            <a:spLocks noGrp="1"/>
          </p:cNvSpPr>
          <p:nvPr>
            <p:ph type="sldNum" sz="quarter" idx="12"/>
          </p:nvPr>
        </p:nvSpPr>
        <p:spPr>
          <a:xfrm>
            <a:off x="8610600" y="6356350"/>
            <a:ext cx="2743200" cy="365125"/>
          </a:xfrm>
        </p:spPr>
        <p:txBody>
          <a:bodyPr lIns="0" tIns="0" rIns="0" bIns="0"/>
          <a:lstStyle>
            <a:lvl1pPr>
              <a:defRPr sz="1000">
                <a:solidFill>
                  <a:schemeClr val="bg1"/>
                </a:solidFill>
              </a:defRPr>
            </a:lvl1pPr>
          </a:lstStyle>
          <a:p>
            <a:fld id="{C19ACBCD-99F5-B54D-89FF-148D72822A0F}" type="slidenum">
              <a:rPr lang="en-US" smtClean="0"/>
              <a:pPr/>
              <a:t>‹#›</a:t>
            </a:fld>
            <a:endParaRPr lang="en-US" dirty="0"/>
          </a:p>
        </p:txBody>
      </p:sp>
    </p:spTree>
    <p:extLst>
      <p:ext uri="{BB962C8B-B14F-4D97-AF65-F5344CB8AC3E}">
        <p14:creationId xmlns:p14="http://schemas.microsoft.com/office/powerpoint/2010/main" val="2726128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1"/>
        </a:solidFill>
        <a:effectLst/>
      </p:bgPr>
    </p:bg>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1570FA77-C96A-3544-9459-16B5B65D2E34}"/>
              </a:ext>
            </a:extLst>
          </p:cNvPr>
          <p:cNvPicPr>
            <a:picLocks noChangeAspect="1"/>
          </p:cNvPicPr>
          <p:nvPr userDrawn="1"/>
        </p:nvPicPr>
        <p:blipFill>
          <a:blip r:embed="rId2"/>
          <a:stretch>
            <a:fillRect/>
          </a:stretch>
        </p:blipFill>
        <p:spPr>
          <a:xfrm>
            <a:off x="1442360" y="3108228"/>
            <a:ext cx="1379902" cy="736959"/>
          </a:xfrm>
          <a:prstGeom prst="rect">
            <a:avLst/>
          </a:prstGeom>
        </p:spPr>
      </p:pic>
      <p:sp>
        <p:nvSpPr>
          <p:cNvPr id="5" name="Text Placeholder 4">
            <a:extLst>
              <a:ext uri="{FF2B5EF4-FFF2-40B4-BE49-F238E27FC236}">
                <a16:creationId xmlns:a16="http://schemas.microsoft.com/office/drawing/2014/main" id="{35A452E7-63FA-F84D-882D-5BFBE175AB6B}"/>
              </a:ext>
            </a:extLst>
          </p:cNvPr>
          <p:cNvSpPr>
            <a:spLocks noGrp="1"/>
          </p:cNvSpPr>
          <p:nvPr>
            <p:ph type="body" sz="quarter" idx="10" hasCustomPrompt="1"/>
          </p:nvPr>
        </p:nvSpPr>
        <p:spPr>
          <a:xfrm>
            <a:off x="1838167" y="5508094"/>
            <a:ext cx="2444296" cy="379414"/>
          </a:xfrm>
        </p:spPr>
        <p:txBody>
          <a:bodyPr/>
          <a:lstStyle>
            <a:lvl1pPr>
              <a:defRPr sz="2000" b="1" spc="0">
                <a:solidFill>
                  <a:schemeClr val="bg1"/>
                </a:solidFill>
              </a:defRPr>
            </a:lvl1pPr>
          </a:lstStyle>
          <a:p>
            <a:pPr lvl="0"/>
            <a:r>
              <a:rPr lang="en-US" dirty="0" err="1"/>
              <a:t>toledo.gov</a:t>
            </a:r>
            <a:endParaRPr lang="en-US" dirty="0"/>
          </a:p>
        </p:txBody>
      </p:sp>
      <p:pic>
        <p:nvPicPr>
          <p:cNvPr id="8" name="Picture 7" descr="A close up of a piece of paper&#10;&#10;Description automatically generated">
            <a:extLst>
              <a:ext uri="{FF2B5EF4-FFF2-40B4-BE49-F238E27FC236}">
                <a16:creationId xmlns:a16="http://schemas.microsoft.com/office/drawing/2014/main" id="{F2729BA6-05E4-9646-95D1-6524C2C93227}"/>
              </a:ext>
            </a:extLst>
          </p:cNvPr>
          <p:cNvPicPr>
            <a:picLocks noChangeAspect="1"/>
          </p:cNvPicPr>
          <p:nvPr userDrawn="1"/>
        </p:nvPicPr>
        <p:blipFill>
          <a:blip r:embed="rId3"/>
          <a:stretch>
            <a:fillRect/>
          </a:stretch>
        </p:blipFill>
        <p:spPr>
          <a:xfrm>
            <a:off x="1539875" y="5584237"/>
            <a:ext cx="209480" cy="193050"/>
          </a:xfrm>
          <a:prstGeom prst="rect">
            <a:avLst/>
          </a:prstGeom>
        </p:spPr>
      </p:pic>
      <p:sp>
        <p:nvSpPr>
          <p:cNvPr id="9" name="Title 1">
            <a:extLst>
              <a:ext uri="{FF2B5EF4-FFF2-40B4-BE49-F238E27FC236}">
                <a16:creationId xmlns:a16="http://schemas.microsoft.com/office/drawing/2014/main" id="{271C818B-F316-E548-B18D-9559723309D9}"/>
              </a:ext>
            </a:extLst>
          </p:cNvPr>
          <p:cNvSpPr>
            <a:spLocks noGrp="1"/>
          </p:cNvSpPr>
          <p:nvPr>
            <p:ph type="ctrTitle" hasCustomPrompt="1"/>
          </p:nvPr>
        </p:nvSpPr>
        <p:spPr>
          <a:xfrm>
            <a:off x="1540329" y="4136067"/>
            <a:ext cx="5382986" cy="866410"/>
          </a:xfrm>
        </p:spPr>
        <p:txBody>
          <a:bodyPr anchor="b" anchorCtr="0">
            <a:normAutofit/>
          </a:bodyPr>
          <a:lstStyle>
            <a:lvl1pPr algn="l">
              <a:defRPr sz="4000">
                <a:solidFill>
                  <a:schemeClr val="bg1"/>
                </a:solidFill>
              </a:defRPr>
            </a:lvl1pPr>
          </a:lstStyle>
          <a:p>
            <a:r>
              <a:rPr lang="en-US" dirty="0"/>
              <a:t>Thank you.</a:t>
            </a:r>
          </a:p>
        </p:txBody>
      </p:sp>
    </p:spTree>
    <p:extLst>
      <p:ext uri="{BB962C8B-B14F-4D97-AF65-F5344CB8AC3E}">
        <p14:creationId xmlns:p14="http://schemas.microsoft.com/office/powerpoint/2010/main" val="3543762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25E3-8340-0847-B81C-572666AE6A1F}"/>
              </a:ext>
            </a:extLst>
          </p:cNvPr>
          <p:cNvSpPr>
            <a:spLocks noGrp="1"/>
          </p:cNvSpPr>
          <p:nvPr>
            <p:ph type="ctrTitle"/>
          </p:nvPr>
        </p:nvSpPr>
        <p:spPr>
          <a:xfrm>
            <a:off x="1540328" y="3272653"/>
            <a:ext cx="9144000" cy="2711768"/>
          </a:xfrm>
        </p:spPr>
        <p:txBody>
          <a:bodyPr anchor="t" anchorCtr="0"/>
          <a:lstStyle>
            <a:lvl1pPr algn="l">
              <a:defRPr sz="60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FF0AAE98-61EE-D041-A5D7-A92E8A084C69}"/>
              </a:ext>
            </a:extLst>
          </p:cNvPr>
          <p:cNvSpPr>
            <a:spLocks noGrp="1"/>
          </p:cNvSpPr>
          <p:nvPr>
            <p:ph type="subTitle" idx="1" hasCustomPrompt="1"/>
          </p:nvPr>
        </p:nvSpPr>
        <p:spPr>
          <a:xfrm>
            <a:off x="1540328" y="2686050"/>
            <a:ext cx="9144000" cy="379413"/>
          </a:xfrm>
        </p:spPr>
        <p:txBody>
          <a:bodyPr anchor="b" anchorCtr="0"/>
          <a:lstStyle>
            <a:lvl1pPr marL="0" indent="0" algn="l">
              <a:buNone/>
              <a:defRPr sz="2400" b="0" i="0" spc="600">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descr="A close up of a logo&#10;&#10;Description automatically generated">
            <a:extLst>
              <a:ext uri="{FF2B5EF4-FFF2-40B4-BE49-F238E27FC236}">
                <a16:creationId xmlns:a16="http://schemas.microsoft.com/office/drawing/2014/main" id="{8CE5B1C3-4489-C541-B1E9-718A6DD749DA}"/>
              </a:ext>
            </a:extLst>
          </p:cNvPr>
          <p:cNvPicPr>
            <a:picLocks noChangeAspect="1"/>
          </p:cNvPicPr>
          <p:nvPr userDrawn="1"/>
        </p:nvPicPr>
        <p:blipFill>
          <a:blip r:embed="rId2"/>
          <a:stretch>
            <a:fillRect/>
          </a:stretch>
        </p:blipFill>
        <p:spPr>
          <a:xfrm>
            <a:off x="1442361" y="1374508"/>
            <a:ext cx="1379902" cy="736959"/>
          </a:xfrm>
          <a:prstGeom prst="rect">
            <a:avLst/>
          </a:prstGeom>
        </p:spPr>
      </p:pic>
    </p:spTree>
    <p:extLst>
      <p:ext uri="{BB962C8B-B14F-4D97-AF65-F5344CB8AC3E}">
        <p14:creationId xmlns:p14="http://schemas.microsoft.com/office/powerpoint/2010/main" val="4048966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6" name="Holder 6"/>
          <p:cNvSpPr>
            <a:spLocks noGrp="1"/>
          </p:cNvSpPr>
          <p:nvPr>
            <p:ph type="sldNum" sz="quarter" idx="7"/>
          </p:nvPr>
        </p:nvSpPr>
        <p:spPr/>
        <p:txBody>
          <a:bodyPr lIns="0" tIns="0" rIns="0" bIns="0"/>
          <a:lstStyle>
            <a:lvl1pPr>
              <a:defRPr sz="1000" b="0" i="0">
                <a:solidFill>
                  <a:schemeClr val="bg1"/>
                </a:solidFill>
                <a:latin typeface="Tahoma"/>
                <a:cs typeface="Tahoma"/>
              </a:defRPr>
            </a:lvl1pPr>
          </a:lstStyle>
          <a:p>
            <a:pPr marL="25400">
              <a:lnSpc>
                <a:spcPct val="100000"/>
              </a:lnSpc>
              <a:spcBef>
                <a:spcPts val="95"/>
              </a:spcBef>
            </a:pPr>
            <a:fld id="{81D60167-4931-47E6-BA6A-407CBD079E47}" type="slidenum">
              <a:rPr spc="-5" dirty="0"/>
              <a:t>‹#›</a:t>
            </a:fld>
            <a:endParaRPr spc="-5" dirty="0"/>
          </a:p>
        </p:txBody>
      </p:sp>
    </p:spTree>
    <p:extLst>
      <p:ext uri="{BB962C8B-B14F-4D97-AF65-F5344CB8AC3E}">
        <p14:creationId xmlns:p14="http://schemas.microsoft.com/office/powerpoint/2010/main" val="37311275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123B5F"/>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600" b="1" i="0">
                <a:solidFill>
                  <a:srgbClr val="123B5F"/>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6" name="Holder 6"/>
          <p:cNvSpPr>
            <a:spLocks noGrp="1"/>
          </p:cNvSpPr>
          <p:nvPr>
            <p:ph type="sldNum" sz="quarter" idx="7"/>
          </p:nvPr>
        </p:nvSpPr>
        <p:spPr/>
        <p:txBody>
          <a:bodyPr lIns="0" tIns="0" rIns="0" bIns="0"/>
          <a:lstStyle>
            <a:lvl1pPr>
              <a:defRPr sz="1000" b="0" i="0">
                <a:solidFill>
                  <a:schemeClr val="bg1"/>
                </a:solidFill>
                <a:latin typeface="Tahoma"/>
                <a:cs typeface="Tahoma"/>
              </a:defRPr>
            </a:lvl1pPr>
          </a:lstStyle>
          <a:p>
            <a:pPr marL="25400">
              <a:lnSpc>
                <a:spcPct val="100000"/>
              </a:lnSpc>
              <a:spcBef>
                <a:spcPts val="95"/>
              </a:spcBef>
            </a:pPr>
            <a:fld id="{81D60167-4931-47E6-BA6A-407CBD079E47}" type="slidenum">
              <a:rPr spc="-5" dirty="0"/>
              <a:t>‹#›</a:t>
            </a:fld>
            <a:endParaRPr spc="-5" dirty="0"/>
          </a:p>
        </p:txBody>
      </p:sp>
    </p:spTree>
    <p:extLst>
      <p:ext uri="{BB962C8B-B14F-4D97-AF65-F5344CB8AC3E}">
        <p14:creationId xmlns:p14="http://schemas.microsoft.com/office/powerpoint/2010/main" val="2155460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123B5F"/>
                </a:solidFill>
                <a:latin typeface="Tahoma"/>
                <a:cs typeface="Tahom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7" name="Holder 7"/>
          <p:cNvSpPr>
            <a:spLocks noGrp="1"/>
          </p:cNvSpPr>
          <p:nvPr>
            <p:ph type="sldNum" sz="quarter" idx="7"/>
          </p:nvPr>
        </p:nvSpPr>
        <p:spPr/>
        <p:txBody>
          <a:bodyPr lIns="0" tIns="0" rIns="0" bIns="0"/>
          <a:lstStyle>
            <a:lvl1pPr>
              <a:defRPr sz="1000" b="0" i="0">
                <a:solidFill>
                  <a:schemeClr val="bg1"/>
                </a:solidFill>
                <a:latin typeface="Tahoma"/>
                <a:cs typeface="Tahoma"/>
              </a:defRPr>
            </a:lvl1pPr>
          </a:lstStyle>
          <a:p>
            <a:pPr marL="25400">
              <a:lnSpc>
                <a:spcPct val="100000"/>
              </a:lnSpc>
              <a:spcBef>
                <a:spcPts val="95"/>
              </a:spcBef>
            </a:pPr>
            <a:fld id="{81D60167-4931-47E6-BA6A-407CBD079E47}" type="slidenum">
              <a:rPr spc="-5" dirty="0"/>
              <a:t>‹#›</a:t>
            </a:fld>
            <a:endParaRPr spc="-5" dirty="0"/>
          </a:p>
        </p:txBody>
      </p:sp>
    </p:spTree>
    <p:extLst>
      <p:ext uri="{BB962C8B-B14F-4D97-AF65-F5344CB8AC3E}">
        <p14:creationId xmlns:p14="http://schemas.microsoft.com/office/powerpoint/2010/main" val="39365016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123B5F"/>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5" name="Holder 5"/>
          <p:cNvSpPr>
            <a:spLocks noGrp="1"/>
          </p:cNvSpPr>
          <p:nvPr>
            <p:ph type="sldNum" sz="quarter" idx="7"/>
          </p:nvPr>
        </p:nvSpPr>
        <p:spPr/>
        <p:txBody>
          <a:bodyPr lIns="0" tIns="0" rIns="0" bIns="0"/>
          <a:lstStyle>
            <a:lvl1pPr>
              <a:defRPr sz="1000" b="0" i="0">
                <a:solidFill>
                  <a:schemeClr val="bg1"/>
                </a:solidFill>
                <a:latin typeface="Tahoma"/>
                <a:cs typeface="Tahoma"/>
              </a:defRPr>
            </a:lvl1pPr>
          </a:lstStyle>
          <a:p>
            <a:pPr marL="25400">
              <a:lnSpc>
                <a:spcPct val="100000"/>
              </a:lnSpc>
              <a:spcBef>
                <a:spcPts val="95"/>
              </a:spcBef>
            </a:pPr>
            <a:fld id="{81D60167-4931-47E6-BA6A-407CBD079E47}" type="slidenum">
              <a:rPr spc="-5" dirty="0"/>
              <a:t>‹#›</a:t>
            </a:fld>
            <a:endParaRPr spc="-5" dirty="0"/>
          </a:p>
        </p:txBody>
      </p:sp>
    </p:spTree>
    <p:extLst>
      <p:ext uri="{BB962C8B-B14F-4D97-AF65-F5344CB8AC3E}">
        <p14:creationId xmlns:p14="http://schemas.microsoft.com/office/powerpoint/2010/main" val="3637869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4" name="Holder 4"/>
          <p:cNvSpPr>
            <a:spLocks noGrp="1"/>
          </p:cNvSpPr>
          <p:nvPr>
            <p:ph type="sldNum" sz="quarter" idx="7"/>
          </p:nvPr>
        </p:nvSpPr>
        <p:spPr/>
        <p:txBody>
          <a:bodyPr lIns="0" tIns="0" rIns="0" bIns="0"/>
          <a:lstStyle>
            <a:lvl1pPr>
              <a:defRPr sz="1000" b="0" i="0">
                <a:solidFill>
                  <a:schemeClr val="bg1"/>
                </a:solidFill>
                <a:latin typeface="Tahoma"/>
                <a:cs typeface="Tahoma"/>
              </a:defRPr>
            </a:lvl1pPr>
          </a:lstStyle>
          <a:p>
            <a:pPr marL="25400">
              <a:lnSpc>
                <a:spcPct val="100000"/>
              </a:lnSpc>
              <a:spcBef>
                <a:spcPts val="95"/>
              </a:spcBef>
            </a:pPr>
            <a:fld id="{81D60167-4931-47E6-BA6A-407CBD079E47}" type="slidenum">
              <a:rPr spc="-5" dirty="0"/>
              <a:t>‹#›</a:t>
            </a:fld>
            <a:endParaRPr spc="-5" dirty="0"/>
          </a:p>
        </p:txBody>
      </p:sp>
    </p:spTree>
    <p:extLst>
      <p:ext uri="{BB962C8B-B14F-4D97-AF65-F5344CB8AC3E}">
        <p14:creationId xmlns:p14="http://schemas.microsoft.com/office/powerpoint/2010/main" val="973710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Slide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CFE74-F194-5540-9978-C2F085F46F66}"/>
              </a:ext>
            </a:extLst>
          </p:cNvPr>
          <p:cNvSpPr>
            <a:spLocks noGrp="1"/>
          </p:cNvSpPr>
          <p:nvPr>
            <p:ph type="ctrTitle"/>
          </p:nvPr>
        </p:nvSpPr>
        <p:spPr>
          <a:xfrm>
            <a:off x="1540329" y="2898321"/>
            <a:ext cx="5382986" cy="2841172"/>
          </a:xfrm>
        </p:spPr>
        <p:txBody>
          <a:bodyPr anchor="b" anchorCtr="0">
            <a:normAutofit/>
          </a:bodyPr>
          <a:lstStyle>
            <a:lvl1pPr algn="l">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232112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6254A-E138-3240-89FF-098B04BFCE3E}"/>
              </a:ext>
            </a:extLst>
          </p:cNvPr>
          <p:cNvSpPr>
            <a:spLocks noGrp="1"/>
          </p:cNvSpPr>
          <p:nvPr>
            <p:ph type="ctrTitle"/>
          </p:nvPr>
        </p:nvSpPr>
        <p:spPr>
          <a:xfrm>
            <a:off x="1540329" y="2898321"/>
            <a:ext cx="5382986" cy="2841172"/>
          </a:xfrm>
        </p:spPr>
        <p:txBody>
          <a:bodyPr anchor="b" anchorCtr="0">
            <a:normAutofit/>
          </a:bodyPr>
          <a:lstStyle>
            <a:lvl1pPr algn="l">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59221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Slide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F9426-EB38-2C47-B452-868CB6E6FFF0}"/>
              </a:ext>
            </a:extLst>
          </p:cNvPr>
          <p:cNvSpPr>
            <a:spLocks noGrp="1"/>
          </p:cNvSpPr>
          <p:nvPr>
            <p:ph type="ctrTitle"/>
          </p:nvPr>
        </p:nvSpPr>
        <p:spPr>
          <a:xfrm>
            <a:off x="1540329" y="2898321"/>
            <a:ext cx="5382986" cy="2841172"/>
          </a:xfrm>
        </p:spPr>
        <p:txBody>
          <a:bodyPr anchor="b" anchorCtr="0">
            <a:normAutofit/>
          </a:bodyPr>
          <a:lstStyle>
            <a:lvl1pPr algn="l">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94624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Slide_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85B2-6C25-7445-BECB-E7868207511A}"/>
              </a:ext>
            </a:extLst>
          </p:cNvPr>
          <p:cNvSpPr>
            <a:spLocks noGrp="1"/>
          </p:cNvSpPr>
          <p:nvPr>
            <p:ph type="ctrTitle"/>
          </p:nvPr>
        </p:nvSpPr>
        <p:spPr>
          <a:xfrm>
            <a:off x="1540329" y="2898321"/>
            <a:ext cx="5382986" cy="2841172"/>
          </a:xfrm>
        </p:spPr>
        <p:txBody>
          <a:bodyPr anchor="b" anchorCtr="0">
            <a:normAutofit/>
          </a:bodyPr>
          <a:lstStyle>
            <a:lvl1pPr algn="l">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95736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Slide_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2D664-8F2F-3347-BE34-DAFACABB5442}"/>
              </a:ext>
            </a:extLst>
          </p:cNvPr>
          <p:cNvSpPr>
            <a:spLocks noGrp="1"/>
          </p:cNvSpPr>
          <p:nvPr>
            <p:ph type="ctrTitle"/>
          </p:nvPr>
        </p:nvSpPr>
        <p:spPr>
          <a:xfrm>
            <a:off x="1540329" y="2898321"/>
            <a:ext cx="5382986" cy="2841172"/>
          </a:xfrm>
        </p:spPr>
        <p:txBody>
          <a:bodyPr anchor="b" anchorCtr="0">
            <a:normAutofit/>
          </a:bodyPr>
          <a:lstStyle>
            <a:lvl1pPr algn="l">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85023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Slide_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DC4C4-25D3-AA47-B624-2ECC2244676D}"/>
              </a:ext>
            </a:extLst>
          </p:cNvPr>
          <p:cNvSpPr>
            <a:spLocks noGrp="1"/>
          </p:cNvSpPr>
          <p:nvPr>
            <p:ph type="ctrTitle"/>
          </p:nvPr>
        </p:nvSpPr>
        <p:spPr>
          <a:xfrm>
            <a:off x="1540329" y="2898321"/>
            <a:ext cx="5382986" cy="2841172"/>
          </a:xfrm>
        </p:spPr>
        <p:txBody>
          <a:bodyPr anchor="b" anchorCtr="0">
            <a:normAutofit/>
          </a:bodyPr>
          <a:lstStyle>
            <a:lvl1pPr algn="l">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39041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14.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2.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ECA672-941B-E44A-8974-D20D6A116017}"/>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F2445E0-3480-664D-8D48-A6EDF4D35E4D}"/>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B51AB97-099B-7B4B-A318-FC2EAC2A79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5" name="Footer Placeholder 4">
            <a:extLst>
              <a:ext uri="{FF2B5EF4-FFF2-40B4-BE49-F238E27FC236}">
                <a16:creationId xmlns:a16="http://schemas.microsoft.com/office/drawing/2014/main" id="{51304FC9-435E-5C42-B06E-B64E9AF800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6" name="Slide Number Placeholder 5">
            <a:extLst>
              <a:ext uri="{FF2B5EF4-FFF2-40B4-BE49-F238E27FC236}">
                <a16:creationId xmlns:a16="http://schemas.microsoft.com/office/drawing/2014/main" id="{26D0EB0B-F105-CA42-9D2B-03910BD27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fld id="{C19ACBCD-99F5-B54D-89FF-148D72822A0F}" type="slidenum">
              <a:rPr lang="en-US" smtClean="0"/>
              <a:pPr/>
              <a:t>‹#›</a:t>
            </a:fld>
            <a:endParaRPr lang="en-US" dirty="0"/>
          </a:p>
        </p:txBody>
      </p:sp>
    </p:spTree>
    <p:extLst>
      <p:ext uri="{BB962C8B-B14F-4D97-AF65-F5344CB8AC3E}">
        <p14:creationId xmlns:p14="http://schemas.microsoft.com/office/powerpoint/2010/main" val="253751839"/>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8" r:id="rId3"/>
    <p:sldLayoutId id="2147483666" r:id="rId4"/>
    <p:sldLayoutId id="2147483662" r:id="rId5"/>
    <p:sldLayoutId id="2147483664" r:id="rId6"/>
    <p:sldLayoutId id="2147483661" r:id="rId7"/>
    <p:sldLayoutId id="2147483663" r:id="rId8"/>
    <p:sldLayoutId id="2147483659" r:id="rId9"/>
    <p:sldLayoutId id="2147483658" r:id="rId10"/>
    <p:sldLayoutId id="2147483665" r:id="rId11"/>
    <p:sldLayoutId id="2147483660" r:id="rId12"/>
    <p:sldLayoutId id="2147483671" r:id="rId13"/>
    <p:sldLayoutId id="2147483672" r:id="rId14"/>
    <p:sldLayoutId id="2147483673" r:id="rId15"/>
    <p:sldLayoutId id="2147483650" r:id="rId16"/>
    <p:sldLayoutId id="2147483682" r:id="rId17"/>
    <p:sldLayoutId id="2147483651" r:id="rId18"/>
    <p:sldLayoutId id="2147483652" r:id="rId19"/>
    <p:sldLayoutId id="2147483653" r:id="rId20"/>
    <p:sldLayoutId id="2147483654" r:id="rId21"/>
    <p:sldLayoutId id="2147483655" r:id="rId22"/>
    <p:sldLayoutId id="2147483677" r:id="rId23"/>
    <p:sldLayoutId id="2147483678" r:id="rId24"/>
    <p:sldLayoutId id="2147483679" r:id="rId25"/>
    <p:sldLayoutId id="2147483680" r:id="rId26"/>
    <p:sldLayoutId id="2147483656" r:id="rId27"/>
    <p:sldLayoutId id="2147483657" r:id="rId28"/>
    <p:sldLayoutId id="2147483670" r:id="rId29"/>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lnSpc>
          <a:spcPct val="100000"/>
        </a:lnSpc>
        <a:spcBef>
          <a:spcPts val="1000"/>
        </a:spcBef>
        <a:spcAft>
          <a:spcPts val="1200"/>
        </a:spcAft>
        <a:buFontTx/>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0" indent="0" algn="l" defTabSz="914400" rtl="0" eaLnBrk="1" latinLnBrk="0" hangingPunct="1">
        <a:lnSpc>
          <a:spcPct val="100000"/>
        </a:lnSpc>
        <a:spcBef>
          <a:spcPts val="0"/>
        </a:spcBef>
        <a:spcAft>
          <a:spcPts val="1200"/>
        </a:spcAft>
        <a:buClr>
          <a:schemeClr val="tx1"/>
        </a:buClr>
        <a:buSzPct val="80000"/>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0" indent="0" algn="l" defTabSz="914400" rtl="0" eaLnBrk="1" latinLnBrk="0" hangingPunct="1">
        <a:lnSpc>
          <a:spcPct val="100000"/>
        </a:lnSpc>
        <a:spcBef>
          <a:spcPts val="0"/>
        </a:spcBef>
        <a:spcAft>
          <a:spcPts val="1200"/>
        </a:spcAft>
        <a:buClr>
          <a:schemeClr val="tx1"/>
        </a:buClr>
        <a:buSzPct val="80000"/>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0" indent="0" algn="l" defTabSz="914400" rtl="0" eaLnBrk="1" latinLnBrk="0" hangingPunct="1">
        <a:lnSpc>
          <a:spcPct val="100000"/>
        </a:lnSpc>
        <a:spcBef>
          <a:spcPts val="0"/>
        </a:spcBef>
        <a:spcAft>
          <a:spcPts val="1200"/>
        </a:spcAft>
        <a:buClr>
          <a:schemeClr val="tx1"/>
        </a:buClr>
        <a:buSzPct val="80000"/>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0" indent="0" algn="l" defTabSz="914400" rtl="0" eaLnBrk="1" latinLnBrk="0" hangingPunct="1">
        <a:lnSpc>
          <a:spcPct val="100000"/>
        </a:lnSpc>
        <a:spcBef>
          <a:spcPts val="0"/>
        </a:spcBef>
        <a:spcAft>
          <a:spcPts val="1200"/>
        </a:spcAft>
        <a:buClr>
          <a:schemeClr val="tx1"/>
        </a:buClr>
        <a:buSzPct val="80000"/>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176771"/>
            <a:ext cx="12192000" cy="681355"/>
          </a:xfrm>
          <a:custGeom>
            <a:avLst/>
            <a:gdLst/>
            <a:ahLst/>
            <a:cxnLst/>
            <a:rect l="l" t="t" r="r" b="b"/>
            <a:pathLst>
              <a:path w="12192000" h="681354">
                <a:moveTo>
                  <a:pt x="0" y="681227"/>
                </a:moveTo>
                <a:lnTo>
                  <a:pt x="12192000" y="681227"/>
                </a:lnTo>
                <a:lnTo>
                  <a:pt x="12192000" y="0"/>
                </a:lnTo>
                <a:lnTo>
                  <a:pt x="0" y="0"/>
                </a:lnTo>
                <a:lnTo>
                  <a:pt x="0" y="681227"/>
                </a:lnTo>
                <a:close/>
              </a:path>
            </a:pathLst>
          </a:custGeom>
          <a:solidFill>
            <a:srgbClr val="139FD2"/>
          </a:solidFill>
        </p:spPr>
        <p:txBody>
          <a:bodyPr wrap="square" lIns="0" tIns="0" rIns="0" bIns="0" rtlCol="0"/>
          <a:lstStyle/>
          <a:p>
            <a:endParaRPr dirty="0"/>
          </a:p>
        </p:txBody>
      </p:sp>
      <p:sp>
        <p:nvSpPr>
          <p:cNvPr id="17" name="bk object 17"/>
          <p:cNvSpPr/>
          <p:nvPr/>
        </p:nvSpPr>
        <p:spPr>
          <a:xfrm>
            <a:off x="838200" y="6347459"/>
            <a:ext cx="684276" cy="365760"/>
          </a:xfrm>
          <a:prstGeom prst="rect">
            <a:avLst/>
          </a:prstGeom>
          <a:blipFill>
            <a:blip r:embed="rId7" cstate="print"/>
            <a:stretch>
              <a:fillRect/>
            </a:stretch>
          </a:blipFill>
        </p:spPr>
        <p:txBody>
          <a:bodyPr wrap="square" lIns="0" tIns="0" rIns="0" bIns="0" rtlCol="0"/>
          <a:lstStyle/>
          <a:p>
            <a:endParaRPr dirty="0"/>
          </a:p>
        </p:txBody>
      </p:sp>
      <p:sp>
        <p:nvSpPr>
          <p:cNvPr id="2" name="Holder 2"/>
          <p:cNvSpPr>
            <a:spLocks noGrp="1"/>
          </p:cNvSpPr>
          <p:nvPr>
            <p:ph type="title"/>
          </p:nvPr>
        </p:nvSpPr>
        <p:spPr>
          <a:xfrm>
            <a:off x="827328" y="676401"/>
            <a:ext cx="3898900" cy="1391920"/>
          </a:xfrm>
          <a:prstGeom prst="rect">
            <a:avLst/>
          </a:prstGeom>
        </p:spPr>
        <p:txBody>
          <a:bodyPr wrap="square" lIns="0" tIns="0" rIns="0" bIns="0">
            <a:spAutoFit/>
          </a:bodyPr>
          <a:lstStyle>
            <a:lvl1pPr>
              <a:defRPr sz="3200" b="1" i="0">
                <a:solidFill>
                  <a:srgbClr val="123B5F"/>
                </a:solidFill>
                <a:latin typeface="Tahoma"/>
                <a:cs typeface="Tahoma"/>
              </a:defRPr>
            </a:lvl1pPr>
          </a:lstStyle>
          <a:p>
            <a:endParaRPr/>
          </a:p>
        </p:txBody>
      </p:sp>
      <p:sp>
        <p:nvSpPr>
          <p:cNvPr id="3" name="Holder 3"/>
          <p:cNvSpPr>
            <a:spLocks noGrp="1"/>
          </p:cNvSpPr>
          <p:nvPr>
            <p:ph type="body" idx="1"/>
          </p:nvPr>
        </p:nvSpPr>
        <p:spPr>
          <a:xfrm>
            <a:off x="825500" y="2243480"/>
            <a:ext cx="6695440" cy="2872740"/>
          </a:xfrm>
          <a:prstGeom prst="rect">
            <a:avLst/>
          </a:prstGeom>
        </p:spPr>
        <p:txBody>
          <a:bodyPr wrap="square" lIns="0" tIns="0" rIns="0" bIns="0">
            <a:spAutoFit/>
          </a:bodyPr>
          <a:lstStyle>
            <a:lvl1pPr>
              <a:defRPr sz="1600" b="1" i="0">
                <a:solidFill>
                  <a:srgbClr val="123B5F"/>
                </a:solidFill>
                <a:latin typeface="Tahoma"/>
                <a:cs typeface="Tahoma"/>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endParaRPr lang="en-US" dirty="0"/>
          </a:p>
        </p:txBody>
      </p:sp>
      <p:sp>
        <p:nvSpPr>
          <p:cNvPr id="6" name="Holder 6"/>
          <p:cNvSpPr>
            <a:spLocks noGrp="1"/>
          </p:cNvSpPr>
          <p:nvPr>
            <p:ph type="sldNum" sz="quarter" idx="7"/>
          </p:nvPr>
        </p:nvSpPr>
        <p:spPr>
          <a:xfrm>
            <a:off x="11192764" y="6451436"/>
            <a:ext cx="187959" cy="178434"/>
          </a:xfrm>
          <a:prstGeom prst="rect">
            <a:avLst/>
          </a:prstGeom>
        </p:spPr>
        <p:txBody>
          <a:bodyPr wrap="square" lIns="0" tIns="0" rIns="0" bIns="0">
            <a:spAutoFit/>
          </a:bodyPr>
          <a:lstStyle>
            <a:lvl1pPr>
              <a:defRPr sz="1000" b="0" i="0">
                <a:solidFill>
                  <a:schemeClr val="bg1"/>
                </a:solidFill>
                <a:latin typeface="Tahoma"/>
                <a:cs typeface="Tahoma"/>
              </a:defRPr>
            </a:lvl1pPr>
          </a:lstStyle>
          <a:p>
            <a:pPr marL="25400">
              <a:lnSpc>
                <a:spcPct val="100000"/>
              </a:lnSpc>
              <a:spcBef>
                <a:spcPts val="95"/>
              </a:spcBef>
            </a:pPr>
            <a:fld id="{81D60167-4931-47E6-BA6A-407CBD079E47}" type="slidenum">
              <a:rPr spc="-5" dirty="0"/>
              <a:t>‹#›</a:t>
            </a:fld>
            <a:endParaRPr spc="-5" dirty="0"/>
          </a:p>
        </p:txBody>
      </p:sp>
    </p:spTree>
    <p:extLst>
      <p:ext uri="{BB962C8B-B14F-4D97-AF65-F5344CB8AC3E}">
        <p14:creationId xmlns:p14="http://schemas.microsoft.com/office/powerpoint/2010/main" val="258252170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toledo.oh.gov/residents/neighborhoods/revitalization/capacity-building-institute" TargetMode="External"/><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hyperlink" Target="https://toledo.oh.gov/residents/neighborhoods/revitalization/neighborhood-associations"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hyperlink" Target="mailto:ameliareinvest@gmail.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hyperlink" Target="https://www.toledo.oh.gov/tenant-Tuesday" TargetMode="Externa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5E0E9-C6CD-4714-9011-1CF5EF9CCE24}"/>
              </a:ext>
            </a:extLst>
          </p:cNvPr>
          <p:cNvSpPr>
            <a:spLocks noGrp="1"/>
          </p:cNvSpPr>
          <p:nvPr>
            <p:ph type="ctrTitle"/>
          </p:nvPr>
        </p:nvSpPr>
        <p:spPr>
          <a:xfrm>
            <a:off x="1540328" y="4017817"/>
            <a:ext cx="9275454" cy="1633939"/>
          </a:xfrm>
        </p:spPr>
        <p:txBody>
          <a:bodyPr>
            <a:normAutofit fontScale="90000"/>
          </a:bodyPr>
          <a:lstStyle/>
          <a:p>
            <a:pPr algn="r"/>
            <a:r>
              <a:rPr lang="en-US" sz="3600" spc="-10" dirty="0">
                <a:solidFill>
                  <a:schemeClr val="bg1"/>
                </a:solidFill>
                <a:effectLst>
                  <a:outerShdw blurRad="38100" dist="38100" dir="2700000" algn="tl">
                    <a:srgbClr val="000000">
                      <a:alpha val="43137"/>
                    </a:srgbClr>
                  </a:outerShdw>
                </a:effectLst>
              </a:rPr>
              <a:t>Neighborhood Navigator</a:t>
            </a:r>
            <a:br>
              <a:rPr lang="en-US" sz="3600" spc="-10" dirty="0">
                <a:effectLst>
                  <a:outerShdw blurRad="38100" dist="38100" dir="2700000" algn="tl">
                    <a:srgbClr val="000000">
                      <a:alpha val="43137"/>
                    </a:srgbClr>
                  </a:outerShdw>
                </a:effectLst>
              </a:rPr>
            </a:br>
            <a:br>
              <a:rPr lang="en-US" sz="3600" spc="-10" dirty="0">
                <a:effectLst>
                  <a:outerShdw blurRad="38100" dist="38100" dir="2700000" algn="tl">
                    <a:srgbClr val="000000">
                      <a:alpha val="43137"/>
                    </a:srgbClr>
                  </a:outerShdw>
                </a:effectLst>
              </a:rPr>
            </a:br>
            <a:br>
              <a:rPr lang="en-US" sz="3600" spc="-10" dirty="0">
                <a:effectLst>
                  <a:outerShdw blurRad="38100" dist="38100" dir="2700000" algn="tl">
                    <a:srgbClr val="000000">
                      <a:alpha val="43137"/>
                    </a:srgbClr>
                  </a:outerShdw>
                </a:effectLst>
              </a:rPr>
            </a:br>
            <a:r>
              <a:rPr lang="en-US" sz="2200" spc="-10" dirty="0">
                <a:effectLst>
                  <a:outerShdw blurRad="38100" dist="38100" dir="2700000" algn="tl">
                    <a:srgbClr val="000000">
                      <a:alpha val="43137"/>
                    </a:srgbClr>
                  </a:outerShdw>
                </a:effectLst>
                <a:latin typeface="Arial Nova" panose="020B0504020202020204" pitchFamily="34" charset="0"/>
              </a:rPr>
              <a:t>LuCynthia Jones</a:t>
            </a:r>
            <a:br>
              <a:rPr lang="en-US" sz="2200" spc="-10" dirty="0">
                <a:effectLst>
                  <a:outerShdw blurRad="38100" dist="38100" dir="2700000" algn="tl">
                    <a:srgbClr val="000000">
                      <a:alpha val="43137"/>
                    </a:srgbClr>
                  </a:outerShdw>
                </a:effectLst>
                <a:latin typeface="Arial Nova" panose="020B0504020202020204" pitchFamily="34" charset="0"/>
              </a:rPr>
            </a:br>
            <a:br>
              <a:rPr lang="en-US" sz="2200" spc="-10" dirty="0">
                <a:latin typeface="Arial Nova" panose="020B0504020202020204" pitchFamily="34" charset="0"/>
              </a:rPr>
            </a:br>
            <a:br>
              <a:rPr lang="en-US" sz="3600" spc="-10" dirty="0"/>
            </a:br>
            <a:endParaRPr lang="en-US" sz="3600" dirty="0"/>
          </a:p>
        </p:txBody>
      </p:sp>
      <p:sp>
        <p:nvSpPr>
          <p:cNvPr id="5" name="TextBox 4">
            <a:extLst>
              <a:ext uri="{FF2B5EF4-FFF2-40B4-BE49-F238E27FC236}">
                <a16:creationId xmlns:a16="http://schemas.microsoft.com/office/drawing/2014/main" id="{50ADACC7-05D3-4EBD-8C6C-44532E1BB694}"/>
              </a:ext>
            </a:extLst>
          </p:cNvPr>
          <p:cNvSpPr txBox="1"/>
          <p:nvPr/>
        </p:nvSpPr>
        <p:spPr>
          <a:xfrm flipH="1">
            <a:off x="8591550" y="6153150"/>
            <a:ext cx="2345055" cy="369332"/>
          </a:xfrm>
          <a:prstGeom prst="rect">
            <a:avLst/>
          </a:prstGeom>
          <a:noFill/>
        </p:spPr>
        <p:txBody>
          <a:bodyPr wrap="square" rtlCol="0">
            <a:spAutoFit/>
          </a:bodyPr>
          <a:lstStyle/>
          <a:p>
            <a:pPr algn="r"/>
            <a:r>
              <a:rPr lang="en-US" b="1" dirty="0">
                <a:effectLst>
                  <a:outerShdw blurRad="38100" dist="38100" dir="2700000" algn="tl">
                    <a:srgbClr val="000000">
                      <a:alpha val="43137"/>
                    </a:srgbClr>
                  </a:outerShdw>
                </a:effectLst>
                <a:latin typeface="Arial Nova" panose="020B0504020202020204" pitchFamily="34" charset="0"/>
              </a:rPr>
              <a:t>April 15, 2024</a:t>
            </a:r>
          </a:p>
        </p:txBody>
      </p:sp>
      <p:sp>
        <p:nvSpPr>
          <p:cNvPr id="7" name="Subtitle 6">
            <a:extLst>
              <a:ext uri="{FF2B5EF4-FFF2-40B4-BE49-F238E27FC236}">
                <a16:creationId xmlns:a16="http://schemas.microsoft.com/office/drawing/2014/main" id="{7A1439A1-D433-498F-83AE-C8FC19801B38}"/>
              </a:ext>
            </a:extLst>
          </p:cNvPr>
          <p:cNvSpPr>
            <a:spLocks noGrp="1"/>
          </p:cNvSpPr>
          <p:nvPr>
            <p:ph type="subTitle" idx="1"/>
          </p:nvPr>
        </p:nvSpPr>
        <p:spPr>
          <a:xfrm>
            <a:off x="1524000" y="2419927"/>
            <a:ext cx="9144000" cy="1128195"/>
          </a:xfrm>
        </p:spPr>
        <p:txBody>
          <a:bodyPr/>
          <a:lstStyle/>
          <a:p>
            <a:r>
              <a:rPr lang="en-US" sz="3600" b="1" dirty="0">
                <a:solidFill>
                  <a:schemeClr val="bg1"/>
                </a:solidFill>
                <a:effectLst>
                  <a:outerShdw blurRad="38100" dist="38100" dir="2700000" algn="tl">
                    <a:srgbClr val="000000">
                      <a:alpha val="43137"/>
                    </a:srgbClr>
                  </a:outerShdw>
                </a:effectLst>
              </a:rPr>
              <a:t>Department of Housing and Community Development</a:t>
            </a:r>
          </a:p>
        </p:txBody>
      </p:sp>
    </p:spTree>
    <p:extLst>
      <p:ext uri="{BB962C8B-B14F-4D97-AF65-F5344CB8AC3E}">
        <p14:creationId xmlns:p14="http://schemas.microsoft.com/office/powerpoint/2010/main" val="2377372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2C6C2-5317-4525-B9F7-5F97E74B3493}"/>
              </a:ext>
            </a:extLst>
          </p:cNvPr>
          <p:cNvSpPr>
            <a:spLocks noGrp="1"/>
          </p:cNvSpPr>
          <p:nvPr>
            <p:ph type="title"/>
          </p:nvPr>
        </p:nvSpPr>
        <p:spPr>
          <a:xfrm>
            <a:off x="838200" y="365125"/>
            <a:ext cx="8915400" cy="1009653"/>
          </a:xfrm>
        </p:spPr>
        <p:txBody>
          <a:bodyPr>
            <a:normAutofit/>
          </a:bodyPr>
          <a:lstStyle/>
          <a:p>
            <a:pPr algn="ctr"/>
            <a:r>
              <a:rPr lang="en-US" sz="3200" dirty="0"/>
              <a:t>TNCBI Important Upcoming Dates</a:t>
            </a:r>
          </a:p>
        </p:txBody>
      </p:sp>
      <p:sp>
        <p:nvSpPr>
          <p:cNvPr id="3" name="Content Placeholder 2">
            <a:extLst>
              <a:ext uri="{FF2B5EF4-FFF2-40B4-BE49-F238E27FC236}">
                <a16:creationId xmlns:a16="http://schemas.microsoft.com/office/drawing/2014/main" id="{058116D7-4948-4CC2-A35E-C863AE404E5A}"/>
              </a:ext>
            </a:extLst>
          </p:cNvPr>
          <p:cNvSpPr>
            <a:spLocks noGrp="1"/>
          </p:cNvSpPr>
          <p:nvPr>
            <p:ph idx="1"/>
          </p:nvPr>
        </p:nvSpPr>
        <p:spPr>
          <a:xfrm>
            <a:off x="838200" y="1505526"/>
            <a:ext cx="8915400" cy="4645891"/>
          </a:xfrm>
        </p:spPr>
        <p:txBody>
          <a:bodyPr numCol="1"/>
          <a:lstStyle/>
          <a:p>
            <a:pPr>
              <a:lnSpc>
                <a:spcPct val="100000"/>
              </a:lnSpc>
            </a:pPr>
            <a:r>
              <a:rPr lang="en-US" sz="1600" b="1" dirty="0"/>
              <a:t>April 29-May 31, 2024</a:t>
            </a:r>
            <a:r>
              <a:rPr lang="en-US" sz="1600" dirty="0"/>
              <a:t>:  Admissions Form Available on </a:t>
            </a:r>
            <a:r>
              <a:rPr lang="en-US" sz="1600" dirty="0">
                <a:hlinkClick r:id="rId3"/>
              </a:rPr>
              <a:t>City of Toledo | Neighborhood Capacity Building Institute (oh.gov)</a:t>
            </a:r>
            <a:r>
              <a:rPr lang="en-US" sz="1600" dirty="0"/>
              <a:t> and due by May 31, 2024</a:t>
            </a:r>
          </a:p>
          <a:p>
            <a:pPr>
              <a:lnSpc>
                <a:spcPct val="100000"/>
              </a:lnSpc>
            </a:pPr>
            <a:r>
              <a:rPr lang="en-US" sz="1600" b="1" dirty="0"/>
              <a:t>June 3-7, 2024</a:t>
            </a:r>
            <a:r>
              <a:rPr lang="en-US" sz="1600" dirty="0"/>
              <a:t>:  Review submitted admissions forms (online)</a:t>
            </a:r>
          </a:p>
          <a:p>
            <a:pPr>
              <a:lnSpc>
                <a:spcPct val="100000"/>
              </a:lnSpc>
            </a:pPr>
            <a:r>
              <a:rPr lang="en-US" sz="1600" b="1" dirty="0"/>
              <a:t>June 14, 2024</a:t>
            </a:r>
            <a:r>
              <a:rPr lang="en-US" sz="1600" dirty="0"/>
              <a:t>:  Formally notify all organizations of their selection in the next cohort</a:t>
            </a:r>
          </a:p>
          <a:p>
            <a:pPr>
              <a:lnSpc>
                <a:spcPct val="100000"/>
              </a:lnSpc>
            </a:pPr>
            <a:r>
              <a:rPr lang="en-US" sz="1600" b="1" dirty="0"/>
              <a:t>July 8-26, 2024 TBD</a:t>
            </a:r>
            <a:r>
              <a:rPr lang="en-US" sz="1600" dirty="0"/>
              <a:t>:  *NRSA Tour and Community Conversation (1/2 day event with cohort II participants)</a:t>
            </a:r>
          </a:p>
          <a:p>
            <a:pPr>
              <a:lnSpc>
                <a:spcPct val="100000"/>
              </a:lnSpc>
            </a:pPr>
            <a:r>
              <a:rPr lang="en-US" sz="1600" b="1" dirty="0"/>
              <a:t>August 1, 2024</a:t>
            </a:r>
            <a:r>
              <a:rPr lang="en-US" sz="1600" dirty="0"/>
              <a:t>:  TNCBI Kick-Off Event in City Council Chambers (reception in One Government Center Lobby)</a:t>
            </a:r>
          </a:p>
          <a:p>
            <a:pPr>
              <a:lnSpc>
                <a:spcPct val="100000"/>
              </a:lnSpc>
            </a:pPr>
            <a:endParaRPr lang="en-US" sz="1600" dirty="0"/>
          </a:p>
          <a:p>
            <a:pPr>
              <a:lnSpc>
                <a:spcPct val="100000"/>
              </a:lnSpc>
            </a:pPr>
            <a:r>
              <a:rPr lang="en-US" sz="1400" dirty="0"/>
              <a:t>*</a:t>
            </a:r>
            <a:r>
              <a:rPr lang="en-US" sz="1400" b="1" dirty="0"/>
              <a:t>Neighborhood Revitalization Strategy Area (NRSA)</a:t>
            </a:r>
            <a:r>
              <a:rPr lang="en-US" sz="1400" dirty="0"/>
              <a:t>:  Englewood, Old South End, Junction (Choice Neighborhood) Increase economic development (housing, employment, etc.) and remove the 15% public service cap on CDBG funds for Community Based Development Organizations. </a:t>
            </a:r>
          </a:p>
          <a:p>
            <a:endParaRPr lang="en-US" sz="1600" dirty="0"/>
          </a:p>
          <a:p>
            <a:pPr marL="457200" indent="-4572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D8ABE42F-1CEB-4BC9-ADF4-4A772455833C}"/>
              </a:ext>
            </a:extLst>
          </p:cNvPr>
          <p:cNvSpPr>
            <a:spLocks noGrp="1"/>
          </p:cNvSpPr>
          <p:nvPr>
            <p:ph type="sldNum" sz="quarter" idx="12"/>
          </p:nvPr>
        </p:nvSpPr>
        <p:spPr/>
        <p:txBody>
          <a:bodyPr/>
          <a:lstStyle/>
          <a:p>
            <a:fld id="{C19ACBCD-99F5-B54D-89FF-148D72822A0F}" type="slidenum">
              <a:rPr lang="en-US" smtClean="0"/>
              <a:pPr/>
              <a:t>10</a:t>
            </a:fld>
            <a:endParaRPr lang="en-US" dirty="0"/>
          </a:p>
        </p:txBody>
      </p:sp>
    </p:spTree>
    <p:extLst>
      <p:ext uri="{BB962C8B-B14F-4D97-AF65-F5344CB8AC3E}">
        <p14:creationId xmlns:p14="http://schemas.microsoft.com/office/powerpoint/2010/main" val="2891614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2C6C2-5317-4525-B9F7-5F97E74B3493}"/>
              </a:ext>
            </a:extLst>
          </p:cNvPr>
          <p:cNvSpPr>
            <a:spLocks noGrp="1"/>
          </p:cNvSpPr>
          <p:nvPr>
            <p:ph type="title"/>
          </p:nvPr>
        </p:nvSpPr>
        <p:spPr>
          <a:xfrm>
            <a:off x="838200" y="365125"/>
            <a:ext cx="9875982" cy="752475"/>
          </a:xfrm>
        </p:spPr>
        <p:txBody>
          <a:bodyPr>
            <a:normAutofit/>
          </a:bodyPr>
          <a:lstStyle/>
          <a:p>
            <a:pPr algn="ctr"/>
            <a:r>
              <a:rPr lang="en-US" sz="3200" dirty="0"/>
              <a:t>Engaged Community</a:t>
            </a:r>
          </a:p>
        </p:txBody>
      </p:sp>
      <p:sp>
        <p:nvSpPr>
          <p:cNvPr id="3" name="Content Placeholder 2">
            <a:extLst>
              <a:ext uri="{FF2B5EF4-FFF2-40B4-BE49-F238E27FC236}">
                <a16:creationId xmlns:a16="http://schemas.microsoft.com/office/drawing/2014/main" id="{058116D7-4948-4CC2-A35E-C863AE404E5A}"/>
              </a:ext>
            </a:extLst>
          </p:cNvPr>
          <p:cNvSpPr>
            <a:spLocks noGrp="1"/>
          </p:cNvSpPr>
          <p:nvPr>
            <p:ph idx="1"/>
          </p:nvPr>
        </p:nvSpPr>
        <p:spPr>
          <a:xfrm>
            <a:off x="838199" y="1200727"/>
            <a:ext cx="9543473" cy="4839712"/>
          </a:xfrm>
        </p:spPr>
        <p:txBody>
          <a:bodyPr numCol="1"/>
          <a:lstStyle/>
          <a:p>
            <a:pPr marL="285750" indent="-285750">
              <a:buFont typeface="Wingdings" panose="05000000000000000000" pitchFamily="2" charset="2"/>
              <a:buChar char="Ø"/>
            </a:pPr>
            <a:r>
              <a:rPr lang="en-US" sz="1600" dirty="0"/>
              <a:t>Encourage all neighborhood associations, organizations, or coalitions to register their community group on the City of Toledo Neighborhood Association website:  </a:t>
            </a:r>
            <a:r>
              <a:rPr lang="en-US" sz="1600" dirty="0">
                <a:hlinkClick r:id="rId3"/>
              </a:rPr>
              <a:t>City of Toledo | Neighborhood Associations (oh.gov)</a:t>
            </a:r>
            <a:r>
              <a:rPr lang="en-US" sz="1600" dirty="0"/>
              <a:t>. </a:t>
            </a:r>
          </a:p>
          <a:p>
            <a:pPr marL="285750" indent="-285750">
              <a:buFont typeface="Wingdings" panose="05000000000000000000" pitchFamily="2" charset="2"/>
              <a:buChar char="Ø"/>
            </a:pPr>
            <a:r>
              <a:rPr lang="en-US" sz="1600" dirty="0"/>
              <a:t>We have identified several grassroots community based organizations to participate in TNCBI Cohort II.  We are in need of several more organizations that would like to strengthen their capacity.  If you know of any CBOs that would be interested in participating in this intensive, year-long program, please send the organizations name and contact information to LuCynthia.Jones@toledo.oh.gov or 419-936-2602.  </a:t>
            </a:r>
          </a:p>
          <a:p>
            <a:pPr marL="285750" indent="-285750">
              <a:buFont typeface="Wingdings" panose="05000000000000000000" pitchFamily="2" charset="2"/>
              <a:buChar char="Ø"/>
            </a:pPr>
            <a:r>
              <a:rPr lang="en-US" sz="1600" dirty="0"/>
              <a:t>If you know of anyone who has expertise in one or more of the TNCBI modules listed on the previous slides, please ask them submit a letter of interest with their biography and resume to </a:t>
            </a:r>
            <a:r>
              <a:rPr lang="en-US" sz="1600" dirty="0">
                <a:hlinkClick r:id="rId4"/>
              </a:rPr>
              <a:t>ameliareinvest@gmail.com</a:t>
            </a:r>
            <a:r>
              <a:rPr lang="en-US" sz="1600" dirty="0"/>
              <a:t> by April 30, 2024. </a:t>
            </a:r>
          </a:p>
          <a:p>
            <a:pPr marL="285750" indent="-285750">
              <a:buFont typeface="Wingdings" panose="05000000000000000000" pitchFamily="2" charset="2"/>
              <a:buChar char="§"/>
            </a:pPr>
            <a:endParaRPr lang="en-US" sz="1400" dirty="0"/>
          </a:p>
          <a:p>
            <a:endParaRPr lang="en-US" dirty="0"/>
          </a:p>
        </p:txBody>
      </p:sp>
      <p:sp>
        <p:nvSpPr>
          <p:cNvPr id="4" name="Slide Number Placeholder 3">
            <a:extLst>
              <a:ext uri="{FF2B5EF4-FFF2-40B4-BE49-F238E27FC236}">
                <a16:creationId xmlns:a16="http://schemas.microsoft.com/office/drawing/2014/main" id="{D8ABE42F-1CEB-4BC9-ADF4-4A772455833C}"/>
              </a:ext>
            </a:extLst>
          </p:cNvPr>
          <p:cNvSpPr>
            <a:spLocks noGrp="1"/>
          </p:cNvSpPr>
          <p:nvPr>
            <p:ph type="sldNum" sz="quarter" idx="12"/>
          </p:nvPr>
        </p:nvSpPr>
        <p:spPr/>
        <p:txBody>
          <a:bodyPr/>
          <a:lstStyle/>
          <a:p>
            <a:fld id="{C19ACBCD-99F5-B54D-89FF-148D72822A0F}" type="slidenum">
              <a:rPr lang="en-US" smtClean="0"/>
              <a:pPr/>
              <a:t>11</a:t>
            </a:fld>
            <a:endParaRPr lang="en-US" dirty="0"/>
          </a:p>
        </p:txBody>
      </p:sp>
    </p:spTree>
    <p:extLst>
      <p:ext uri="{BB962C8B-B14F-4D97-AF65-F5344CB8AC3E}">
        <p14:creationId xmlns:p14="http://schemas.microsoft.com/office/powerpoint/2010/main" val="2381285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123B5F"/>
          </a:solidFill>
        </p:spPr>
        <p:txBody>
          <a:bodyPr wrap="square" lIns="0" tIns="0" rIns="0" bIns="0" rtlCol="0"/>
          <a:lstStyle/>
          <a:p>
            <a:endParaRPr dirty="0"/>
          </a:p>
        </p:txBody>
      </p:sp>
      <p:sp>
        <p:nvSpPr>
          <p:cNvPr id="3" name="object 3"/>
          <p:cNvSpPr/>
          <p:nvPr/>
        </p:nvSpPr>
        <p:spPr>
          <a:xfrm>
            <a:off x="1527810" y="2396619"/>
            <a:ext cx="1380744" cy="736091"/>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1539239" y="5583935"/>
            <a:ext cx="210311" cy="193547"/>
          </a:xfrm>
          <a:prstGeom prst="rect">
            <a:avLst/>
          </a:prstGeom>
          <a:blipFill>
            <a:blip r:embed="rId3" cstate="print"/>
            <a:stretch>
              <a:fillRect/>
            </a:stretch>
          </a:blipFill>
        </p:spPr>
        <p:txBody>
          <a:bodyPr wrap="square" lIns="0" tIns="0" rIns="0" bIns="0" rtlCol="0"/>
          <a:lstStyle/>
          <a:p>
            <a:endParaRPr dirty="0"/>
          </a:p>
        </p:txBody>
      </p:sp>
      <p:sp>
        <p:nvSpPr>
          <p:cNvPr id="5" name="object 5"/>
          <p:cNvSpPr txBox="1"/>
          <p:nvPr/>
        </p:nvSpPr>
        <p:spPr>
          <a:xfrm>
            <a:off x="1825879" y="5495340"/>
            <a:ext cx="1774189" cy="330835"/>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FFFFFF"/>
                </a:solidFill>
                <a:latin typeface="Tahoma"/>
                <a:cs typeface="Tahoma"/>
              </a:rPr>
              <a:t>toledo.oh.gov</a:t>
            </a:r>
            <a:endParaRPr sz="2000" dirty="0">
              <a:latin typeface="Tahoma"/>
              <a:cs typeface="Tahoma"/>
            </a:endParaRPr>
          </a:p>
        </p:txBody>
      </p:sp>
      <p:sp>
        <p:nvSpPr>
          <p:cNvPr id="6" name="object 6"/>
          <p:cNvSpPr txBox="1">
            <a:spLocks noGrp="1"/>
          </p:cNvSpPr>
          <p:nvPr>
            <p:ph type="title"/>
          </p:nvPr>
        </p:nvSpPr>
        <p:spPr>
          <a:xfrm>
            <a:off x="1527810" y="4379417"/>
            <a:ext cx="2837180" cy="635000"/>
          </a:xfrm>
          <a:prstGeom prst="rect">
            <a:avLst/>
          </a:prstGeom>
        </p:spPr>
        <p:txBody>
          <a:bodyPr vert="horz" wrap="square" lIns="0" tIns="12065" rIns="0" bIns="0" rtlCol="0">
            <a:spAutoFit/>
          </a:bodyPr>
          <a:lstStyle/>
          <a:p>
            <a:pPr marL="12700">
              <a:lnSpc>
                <a:spcPct val="100000"/>
              </a:lnSpc>
              <a:spcBef>
                <a:spcPts val="95"/>
              </a:spcBef>
            </a:pPr>
            <a:r>
              <a:rPr sz="4000" spc="-10" dirty="0">
                <a:solidFill>
                  <a:srgbClr val="FFFFFF"/>
                </a:solidFill>
              </a:rPr>
              <a:t>Thank</a:t>
            </a:r>
            <a:r>
              <a:rPr sz="4000" spc="-40" dirty="0">
                <a:solidFill>
                  <a:srgbClr val="FFFFFF"/>
                </a:solidFill>
              </a:rPr>
              <a:t> </a:t>
            </a:r>
            <a:r>
              <a:rPr sz="4000" spc="-5" dirty="0">
                <a:solidFill>
                  <a:srgbClr val="FFFFFF"/>
                </a:solidFill>
              </a:rPr>
              <a:t>you</a:t>
            </a:r>
            <a:r>
              <a:rPr lang="en-US" sz="4000" spc="-5" dirty="0">
                <a:solidFill>
                  <a:srgbClr val="FFFFFF"/>
                </a:solidFill>
              </a:rPr>
              <a:t>.</a:t>
            </a:r>
            <a:endParaRPr sz="4000" dirty="0"/>
          </a:p>
        </p:txBody>
      </p:sp>
      <p:sp>
        <p:nvSpPr>
          <p:cNvPr id="7" name="Slide Number Placeholder 6">
            <a:extLst>
              <a:ext uri="{FF2B5EF4-FFF2-40B4-BE49-F238E27FC236}">
                <a16:creationId xmlns:a16="http://schemas.microsoft.com/office/drawing/2014/main" id="{FB16AE8E-FFB0-4A78-BF9E-39F945A12346}"/>
              </a:ext>
            </a:extLst>
          </p:cNvPr>
          <p:cNvSpPr>
            <a:spLocks noGrp="1"/>
          </p:cNvSpPr>
          <p:nvPr>
            <p:ph type="sldNum" sz="quarter" idx="7"/>
          </p:nvPr>
        </p:nvSpPr>
        <p:spPr/>
        <p:txBody>
          <a:bodyPr/>
          <a:lstStyle/>
          <a:p>
            <a:pPr marL="25400">
              <a:lnSpc>
                <a:spcPct val="100000"/>
              </a:lnSpc>
              <a:spcBef>
                <a:spcPts val="95"/>
              </a:spcBef>
            </a:pPr>
            <a:fld id="{81D60167-4931-47E6-BA6A-407CBD079E47}" type="slidenum">
              <a:rPr lang="en-US" spc="-5" smtClean="0"/>
              <a:t>12</a:t>
            </a:fld>
            <a:endParaRPr lang="en-US" spc="-5"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2C6C2-5317-4525-B9F7-5F97E74B3493}"/>
              </a:ext>
            </a:extLst>
          </p:cNvPr>
          <p:cNvSpPr>
            <a:spLocks noGrp="1"/>
          </p:cNvSpPr>
          <p:nvPr>
            <p:ph type="title"/>
          </p:nvPr>
        </p:nvSpPr>
        <p:spPr>
          <a:xfrm>
            <a:off x="838200" y="365125"/>
            <a:ext cx="8915400" cy="1009653"/>
          </a:xfrm>
        </p:spPr>
        <p:txBody>
          <a:bodyPr>
            <a:normAutofit/>
          </a:bodyPr>
          <a:lstStyle/>
          <a:p>
            <a:pPr algn="ctr"/>
            <a:r>
              <a:rPr lang="en-US" sz="3200" dirty="0"/>
              <a:t>Upcoming Projects from the Department of Housing and Community Development </a:t>
            </a:r>
          </a:p>
        </p:txBody>
      </p:sp>
      <p:sp>
        <p:nvSpPr>
          <p:cNvPr id="3" name="Content Placeholder 2">
            <a:extLst>
              <a:ext uri="{FF2B5EF4-FFF2-40B4-BE49-F238E27FC236}">
                <a16:creationId xmlns:a16="http://schemas.microsoft.com/office/drawing/2014/main" id="{058116D7-4948-4CC2-A35E-C863AE404E5A}"/>
              </a:ext>
            </a:extLst>
          </p:cNvPr>
          <p:cNvSpPr>
            <a:spLocks noGrp="1"/>
          </p:cNvSpPr>
          <p:nvPr>
            <p:ph idx="1"/>
          </p:nvPr>
        </p:nvSpPr>
        <p:spPr>
          <a:xfrm>
            <a:off x="838200" y="1515198"/>
            <a:ext cx="8915400" cy="4349750"/>
          </a:xfrm>
        </p:spPr>
        <p:txBody>
          <a:bodyPr numCol="1"/>
          <a:lstStyle/>
          <a:p>
            <a:pPr marL="285750" indent="-285750">
              <a:buFont typeface="Wingdings" panose="05000000000000000000" pitchFamily="2" charset="2"/>
              <a:buChar char="Ø"/>
            </a:pPr>
            <a:r>
              <a:rPr lang="en-US" sz="1600" dirty="0"/>
              <a:t>AmeriCorps Volunteers Needed (next slide)</a:t>
            </a:r>
          </a:p>
          <a:p>
            <a:pPr marL="285750" indent="-285750">
              <a:buFont typeface="Wingdings" panose="05000000000000000000" pitchFamily="2" charset="2"/>
              <a:buChar char="Ø"/>
            </a:pPr>
            <a:r>
              <a:rPr lang="en-US" sz="1600" dirty="0"/>
              <a:t>Tenant Tuesday:  April 30</a:t>
            </a:r>
            <a:r>
              <a:rPr lang="en-US" sz="1600" baseline="30000" dirty="0"/>
              <a:t>th</a:t>
            </a:r>
            <a:r>
              <a:rPr lang="en-US" sz="1600" dirty="0"/>
              <a:t> from 12-3pm at the Toledo Lucas County Library (last day to register is April 15</a:t>
            </a:r>
            <a:r>
              <a:rPr lang="en-US" sz="1600" baseline="30000" dirty="0"/>
              <a:t>th</a:t>
            </a:r>
            <a:r>
              <a:rPr lang="en-US" sz="1600" dirty="0"/>
              <a:t>).  Register at </a:t>
            </a:r>
            <a:r>
              <a:rPr lang="en-US" sz="1600" dirty="0">
                <a:hlinkClick r:id="rId2"/>
              </a:rPr>
              <a:t>https://www.Toledo.oh.gov/tenant-Tuesday</a:t>
            </a:r>
            <a:r>
              <a:rPr lang="en-US" sz="1600" dirty="0"/>
              <a:t>  </a:t>
            </a:r>
          </a:p>
          <a:p>
            <a:pPr marL="285750" indent="-285750">
              <a:buFont typeface="Wingdings" panose="05000000000000000000" pitchFamily="2" charset="2"/>
              <a:buChar char="Ø"/>
            </a:pPr>
            <a:r>
              <a:rPr lang="en-US" sz="1600" dirty="0"/>
              <a:t>Homeownership Fair:  Saturday, June 22, 2024 at Scott High School from 10-3pm (volunteers needed)</a:t>
            </a:r>
          </a:p>
          <a:p>
            <a:pPr marL="285750" indent="-285750">
              <a:buFont typeface="Wingdings" panose="05000000000000000000" pitchFamily="2" charset="2"/>
              <a:buChar char="Ø"/>
            </a:pPr>
            <a:r>
              <a:rPr lang="en-US" sz="1600" dirty="0"/>
              <a:t>Neighborhood Revitalization Strategy Area Tour (TBD in July 2024 for TNCBI Cohort II participants)</a:t>
            </a:r>
          </a:p>
          <a:p>
            <a:pPr marL="285750" indent="-285750">
              <a:buFont typeface="Wingdings" panose="05000000000000000000" pitchFamily="2" charset="2"/>
              <a:buChar char="Ø"/>
            </a:pPr>
            <a:r>
              <a:rPr lang="en-US" sz="1600" dirty="0"/>
              <a:t>Toledo Neighborhoods Capacity Building Institute (TNCBI):  August 1 2024 through June 5, 2025</a:t>
            </a:r>
          </a:p>
          <a:p>
            <a:pPr marL="285750" indent="-285750">
              <a:buFont typeface="Wingdings" panose="05000000000000000000" pitchFamily="2" charset="2"/>
              <a:buChar char="Ø"/>
            </a:pPr>
            <a:endParaRPr lang="en-US" sz="1600" dirty="0"/>
          </a:p>
          <a:p>
            <a:pPr marL="285750" indent="-285750">
              <a:buFont typeface="Wingdings" panose="05000000000000000000" pitchFamily="2" charset="2"/>
              <a:buChar char="Ø"/>
            </a:pPr>
            <a:endParaRPr lang="en-US" sz="1600" dirty="0"/>
          </a:p>
          <a:p>
            <a:pPr marL="285750" indent="-285750">
              <a:buFont typeface="Wingdings" panose="05000000000000000000" pitchFamily="2" charset="2"/>
              <a:buChar char="Ø"/>
            </a:pPr>
            <a:endParaRPr lang="en-US" sz="1600" dirty="0"/>
          </a:p>
          <a:p>
            <a:pPr marL="285750" indent="-285750">
              <a:buFont typeface="Wingdings" panose="05000000000000000000" pitchFamily="2" charset="2"/>
              <a:buChar char="Ø"/>
            </a:pPr>
            <a:endParaRPr lang="en-US" sz="1600" dirty="0"/>
          </a:p>
          <a:p>
            <a:pPr marL="285750" indent="-285750">
              <a:buFont typeface="Wingdings" panose="05000000000000000000" pitchFamily="2" charset="2"/>
              <a:buChar char="Ø"/>
            </a:pPr>
            <a:endParaRPr lang="en-US" sz="1600" dirty="0"/>
          </a:p>
          <a:p>
            <a:pPr marL="457200" indent="-4572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D8ABE42F-1CEB-4BC9-ADF4-4A772455833C}"/>
              </a:ext>
            </a:extLst>
          </p:cNvPr>
          <p:cNvSpPr>
            <a:spLocks noGrp="1"/>
          </p:cNvSpPr>
          <p:nvPr>
            <p:ph type="sldNum" sz="quarter" idx="12"/>
          </p:nvPr>
        </p:nvSpPr>
        <p:spPr/>
        <p:txBody>
          <a:bodyPr/>
          <a:lstStyle/>
          <a:p>
            <a:fld id="{C19ACBCD-99F5-B54D-89FF-148D72822A0F}" type="slidenum">
              <a:rPr lang="en-US" smtClean="0"/>
              <a:pPr/>
              <a:t>2</a:t>
            </a:fld>
            <a:endParaRPr lang="en-US" dirty="0"/>
          </a:p>
        </p:txBody>
      </p:sp>
    </p:spTree>
    <p:extLst>
      <p:ext uri="{BB962C8B-B14F-4D97-AF65-F5344CB8AC3E}">
        <p14:creationId xmlns:p14="http://schemas.microsoft.com/office/powerpoint/2010/main" val="1548886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8116D7-4948-4CC2-A35E-C863AE404E5A}"/>
              </a:ext>
            </a:extLst>
          </p:cNvPr>
          <p:cNvSpPr>
            <a:spLocks noGrp="1"/>
          </p:cNvSpPr>
          <p:nvPr>
            <p:ph idx="1"/>
          </p:nvPr>
        </p:nvSpPr>
        <p:spPr>
          <a:xfrm>
            <a:off x="838200" y="1515198"/>
            <a:ext cx="8915400" cy="4349750"/>
          </a:xfrm>
        </p:spPr>
        <p:txBody>
          <a:bodyPr numCol="1"/>
          <a:lstStyle/>
          <a:p>
            <a:endParaRPr lang="en-US" sz="1600" dirty="0"/>
          </a:p>
          <a:p>
            <a:pPr marL="285750" indent="-285750">
              <a:buFont typeface="Wingdings" panose="05000000000000000000" pitchFamily="2" charset="2"/>
              <a:buChar char="Ø"/>
            </a:pPr>
            <a:endParaRPr lang="en-US" sz="1600" dirty="0"/>
          </a:p>
          <a:p>
            <a:pPr marL="285750" indent="-285750">
              <a:buFont typeface="Wingdings" panose="05000000000000000000" pitchFamily="2" charset="2"/>
              <a:buChar char="Ø"/>
            </a:pPr>
            <a:endParaRPr lang="en-US" sz="1600" dirty="0"/>
          </a:p>
          <a:p>
            <a:pPr marL="285750" indent="-285750">
              <a:buFont typeface="Wingdings" panose="05000000000000000000" pitchFamily="2" charset="2"/>
              <a:buChar char="Ø"/>
            </a:pPr>
            <a:endParaRPr lang="en-US" sz="1600" dirty="0"/>
          </a:p>
          <a:p>
            <a:pPr marL="285750" indent="-285750">
              <a:buFont typeface="Wingdings" panose="05000000000000000000" pitchFamily="2" charset="2"/>
              <a:buChar char="Ø"/>
            </a:pPr>
            <a:endParaRPr lang="en-US" sz="1600" dirty="0"/>
          </a:p>
          <a:p>
            <a:pPr marL="457200" indent="-4572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D8ABE42F-1CEB-4BC9-ADF4-4A772455833C}"/>
              </a:ext>
            </a:extLst>
          </p:cNvPr>
          <p:cNvSpPr>
            <a:spLocks noGrp="1"/>
          </p:cNvSpPr>
          <p:nvPr>
            <p:ph type="sldNum" sz="quarter" idx="12"/>
          </p:nvPr>
        </p:nvSpPr>
        <p:spPr/>
        <p:txBody>
          <a:bodyPr/>
          <a:lstStyle/>
          <a:p>
            <a:fld id="{C19ACBCD-99F5-B54D-89FF-148D72822A0F}" type="slidenum">
              <a:rPr lang="en-US" smtClean="0"/>
              <a:pPr/>
              <a:t>3</a:t>
            </a:fld>
            <a:endParaRPr lang="en-US" dirty="0"/>
          </a:p>
        </p:txBody>
      </p:sp>
      <p:pic>
        <p:nvPicPr>
          <p:cNvPr id="6" name="Picture 5">
            <a:extLst>
              <a:ext uri="{FF2B5EF4-FFF2-40B4-BE49-F238E27FC236}">
                <a16:creationId xmlns:a16="http://schemas.microsoft.com/office/drawing/2014/main" id="{42EDF0A1-9F48-4034-B66B-5719C6C5B3E1}"/>
              </a:ext>
            </a:extLst>
          </p:cNvPr>
          <p:cNvPicPr>
            <a:picLocks noChangeAspect="1"/>
          </p:cNvPicPr>
          <p:nvPr/>
        </p:nvPicPr>
        <p:blipFill>
          <a:blip r:embed="rId2"/>
          <a:stretch>
            <a:fillRect/>
          </a:stretch>
        </p:blipFill>
        <p:spPr>
          <a:xfrm>
            <a:off x="2503056" y="136524"/>
            <a:ext cx="6908800" cy="6014893"/>
          </a:xfrm>
          <a:prstGeom prst="rect">
            <a:avLst/>
          </a:prstGeom>
        </p:spPr>
      </p:pic>
    </p:spTree>
    <p:extLst>
      <p:ext uri="{BB962C8B-B14F-4D97-AF65-F5344CB8AC3E}">
        <p14:creationId xmlns:p14="http://schemas.microsoft.com/office/powerpoint/2010/main" val="133977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2C6C2-5317-4525-B9F7-5F97E74B3493}"/>
              </a:ext>
            </a:extLst>
          </p:cNvPr>
          <p:cNvSpPr>
            <a:spLocks noGrp="1"/>
          </p:cNvSpPr>
          <p:nvPr>
            <p:ph type="title"/>
          </p:nvPr>
        </p:nvSpPr>
        <p:spPr>
          <a:xfrm>
            <a:off x="838200" y="365125"/>
            <a:ext cx="9940636" cy="1009653"/>
          </a:xfrm>
        </p:spPr>
        <p:txBody>
          <a:bodyPr>
            <a:normAutofit/>
          </a:bodyPr>
          <a:lstStyle/>
          <a:p>
            <a:pPr algn="ctr"/>
            <a:r>
              <a:rPr lang="en-US" sz="3200" dirty="0"/>
              <a:t>What are the responsibilities of a Neighborhood Navigator?</a:t>
            </a:r>
          </a:p>
        </p:txBody>
      </p:sp>
      <p:sp>
        <p:nvSpPr>
          <p:cNvPr id="3" name="Content Placeholder 2">
            <a:extLst>
              <a:ext uri="{FF2B5EF4-FFF2-40B4-BE49-F238E27FC236}">
                <a16:creationId xmlns:a16="http://schemas.microsoft.com/office/drawing/2014/main" id="{058116D7-4948-4CC2-A35E-C863AE404E5A}"/>
              </a:ext>
            </a:extLst>
          </p:cNvPr>
          <p:cNvSpPr>
            <a:spLocks noGrp="1"/>
          </p:cNvSpPr>
          <p:nvPr>
            <p:ph idx="1"/>
          </p:nvPr>
        </p:nvSpPr>
        <p:spPr>
          <a:xfrm>
            <a:off x="838200" y="1283856"/>
            <a:ext cx="10383982" cy="4839854"/>
          </a:xfrm>
        </p:spPr>
        <p:txBody>
          <a:bodyPr numCol="1"/>
          <a:lstStyle/>
          <a:p>
            <a:pPr marL="285750" indent="-285750">
              <a:buFont typeface="Wingdings" panose="05000000000000000000" pitchFamily="2" charset="2"/>
              <a:buChar char="v"/>
            </a:pPr>
            <a:r>
              <a:rPr lang="en-US" sz="1600" dirty="0"/>
              <a:t>Assists neighborhood based community organizations in increasing their capacity and sustainability by providing assessment and technical assistance to increase organizational stability and project management capacity:  </a:t>
            </a:r>
            <a:r>
              <a:rPr lang="en-US" sz="1600" b="1" dirty="0"/>
              <a:t>Toledo Neighborhoods Capacity Building Institute </a:t>
            </a:r>
            <a:r>
              <a:rPr lang="en-US" sz="1600" dirty="0"/>
              <a:t>(TNCBI)</a:t>
            </a:r>
          </a:p>
          <a:p>
            <a:pPr marL="285750" indent="-285750">
              <a:buFont typeface="Wingdings" panose="05000000000000000000" pitchFamily="2" charset="2"/>
              <a:buChar char="v"/>
            </a:pPr>
            <a:r>
              <a:rPr lang="en-US" sz="1600" dirty="0"/>
              <a:t>Serve as a liaison between City, neighborhood and community organizations, neighborhood residents and civic/public service groups desiring to communicate issues and effect positive change</a:t>
            </a:r>
          </a:p>
          <a:p>
            <a:pPr marL="285750" indent="-285750">
              <a:buFont typeface="Wingdings" panose="05000000000000000000" pitchFamily="2" charset="2"/>
              <a:buChar char="v"/>
            </a:pPr>
            <a:r>
              <a:rPr lang="en-US" sz="1600" dirty="0"/>
              <a:t>Assist community and neighborhood groups with solving community problems</a:t>
            </a:r>
          </a:p>
          <a:p>
            <a:pPr marL="285750" indent="-285750">
              <a:buFont typeface="Wingdings" panose="05000000000000000000" pitchFamily="2" charset="2"/>
              <a:buChar char="v"/>
            </a:pPr>
            <a:r>
              <a:rPr lang="en-US" sz="1600" dirty="0"/>
              <a:t>Resource for referral of citizen problems and information needs/ link citizens to the appropriate government and/or community agency</a:t>
            </a:r>
          </a:p>
          <a:p>
            <a:pPr marL="285750" indent="-285750">
              <a:buFont typeface="Wingdings" panose="05000000000000000000" pitchFamily="2" charset="2"/>
              <a:buChar char="v"/>
            </a:pPr>
            <a:r>
              <a:rPr lang="en-US" sz="1600" dirty="0"/>
              <a:t>Conduct physical, economic, housing and population research of neighborhoods (</a:t>
            </a:r>
            <a:r>
              <a:rPr lang="en-US" sz="1600" b="1" dirty="0"/>
              <a:t>Comprehensive Enhanced Neighborhood Assessment-CENA</a:t>
            </a:r>
            <a:r>
              <a:rPr lang="en-US" sz="1600" dirty="0"/>
              <a:t>).  </a:t>
            </a:r>
          </a:p>
          <a:p>
            <a:pPr marL="285750" lvl="1" indent="-285750">
              <a:buFont typeface="Wingdings" panose="05000000000000000000" pitchFamily="2" charset="2"/>
              <a:buChar char="Ø"/>
            </a:pPr>
            <a:endParaRPr lang="en-US" sz="100" dirty="0"/>
          </a:p>
          <a:p>
            <a:pPr marL="285750" indent="-285750">
              <a:buFont typeface="Wingdings" panose="05000000000000000000" pitchFamily="2" charset="2"/>
              <a:buChar char="Ø"/>
            </a:pPr>
            <a:endParaRPr lang="en-US" sz="1600" dirty="0"/>
          </a:p>
          <a:p>
            <a:pPr marL="457200" indent="-4572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D8ABE42F-1CEB-4BC9-ADF4-4A772455833C}"/>
              </a:ext>
            </a:extLst>
          </p:cNvPr>
          <p:cNvSpPr>
            <a:spLocks noGrp="1"/>
          </p:cNvSpPr>
          <p:nvPr>
            <p:ph type="sldNum" sz="quarter" idx="12"/>
          </p:nvPr>
        </p:nvSpPr>
        <p:spPr/>
        <p:txBody>
          <a:bodyPr/>
          <a:lstStyle/>
          <a:p>
            <a:fld id="{C19ACBCD-99F5-B54D-89FF-148D72822A0F}" type="slidenum">
              <a:rPr lang="en-US" smtClean="0"/>
              <a:pPr/>
              <a:t>4</a:t>
            </a:fld>
            <a:endParaRPr lang="en-US" dirty="0"/>
          </a:p>
        </p:txBody>
      </p:sp>
    </p:spTree>
    <p:extLst>
      <p:ext uri="{BB962C8B-B14F-4D97-AF65-F5344CB8AC3E}">
        <p14:creationId xmlns:p14="http://schemas.microsoft.com/office/powerpoint/2010/main" val="3511803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2C6C2-5317-4525-B9F7-5F97E74B3493}"/>
              </a:ext>
            </a:extLst>
          </p:cNvPr>
          <p:cNvSpPr>
            <a:spLocks noGrp="1"/>
          </p:cNvSpPr>
          <p:nvPr>
            <p:ph type="title"/>
          </p:nvPr>
        </p:nvSpPr>
        <p:spPr>
          <a:xfrm>
            <a:off x="838200" y="365125"/>
            <a:ext cx="9940636" cy="1009653"/>
          </a:xfrm>
        </p:spPr>
        <p:txBody>
          <a:bodyPr>
            <a:normAutofit/>
          </a:bodyPr>
          <a:lstStyle/>
          <a:p>
            <a:pPr algn="ctr"/>
            <a:r>
              <a:rPr lang="en-US" sz="3200" dirty="0"/>
              <a:t>City of Toledo Neighborhoods</a:t>
            </a:r>
          </a:p>
        </p:txBody>
      </p:sp>
      <p:sp>
        <p:nvSpPr>
          <p:cNvPr id="4" name="Slide Number Placeholder 3">
            <a:extLst>
              <a:ext uri="{FF2B5EF4-FFF2-40B4-BE49-F238E27FC236}">
                <a16:creationId xmlns:a16="http://schemas.microsoft.com/office/drawing/2014/main" id="{D8ABE42F-1CEB-4BC9-ADF4-4A772455833C}"/>
              </a:ext>
            </a:extLst>
          </p:cNvPr>
          <p:cNvSpPr>
            <a:spLocks noGrp="1"/>
          </p:cNvSpPr>
          <p:nvPr>
            <p:ph type="sldNum" sz="quarter" idx="12"/>
          </p:nvPr>
        </p:nvSpPr>
        <p:spPr/>
        <p:txBody>
          <a:bodyPr/>
          <a:lstStyle/>
          <a:p>
            <a:fld id="{C19ACBCD-99F5-B54D-89FF-148D72822A0F}" type="slidenum">
              <a:rPr lang="en-US" smtClean="0"/>
              <a:pPr/>
              <a:t>5</a:t>
            </a:fld>
            <a:endParaRPr lang="en-US" dirty="0"/>
          </a:p>
        </p:txBody>
      </p:sp>
      <p:pic>
        <p:nvPicPr>
          <p:cNvPr id="8" name="Content Placeholder 7">
            <a:extLst>
              <a:ext uri="{FF2B5EF4-FFF2-40B4-BE49-F238E27FC236}">
                <a16:creationId xmlns:a16="http://schemas.microsoft.com/office/drawing/2014/main" id="{DFAFF8C7-06F2-49B4-9101-21E41EC5A0FA}"/>
              </a:ext>
            </a:extLst>
          </p:cNvPr>
          <p:cNvPicPr>
            <a:picLocks noGrp="1" noChangeAspect="1"/>
          </p:cNvPicPr>
          <p:nvPr>
            <p:ph idx="1"/>
          </p:nvPr>
        </p:nvPicPr>
        <p:blipFill>
          <a:blip r:embed="rId3"/>
          <a:stretch>
            <a:fillRect/>
          </a:stretch>
        </p:blipFill>
        <p:spPr>
          <a:xfrm>
            <a:off x="387927" y="1228436"/>
            <a:ext cx="11055928" cy="4802909"/>
          </a:xfrm>
        </p:spPr>
      </p:pic>
    </p:spTree>
    <p:extLst>
      <p:ext uri="{BB962C8B-B14F-4D97-AF65-F5344CB8AC3E}">
        <p14:creationId xmlns:p14="http://schemas.microsoft.com/office/powerpoint/2010/main" val="3211067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2C6C2-5317-4525-B9F7-5F97E74B3493}"/>
              </a:ext>
            </a:extLst>
          </p:cNvPr>
          <p:cNvSpPr>
            <a:spLocks noGrp="1"/>
          </p:cNvSpPr>
          <p:nvPr>
            <p:ph type="title"/>
          </p:nvPr>
        </p:nvSpPr>
        <p:spPr>
          <a:xfrm>
            <a:off x="838200" y="365125"/>
            <a:ext cx="8915400" cy="1009653"/>
          </a:xfrm>
        </p:spPr>
        <p:txBody>
          <a:bodyPr>
            <a:normAutofit/>
          </a:bodyPr>
          <a:lstStyle/>
          <a:p>
            <a:pPr algn="ctr"/>
            <a:r>
              <a:rPr lang="en-US" sz="3200" dirty="0"/>
              <a:t>Toledo Neighborhood Capacity Building Institute</a:t>
            </a:r>
          </a:p>
        </p:txBody>
      </p:sp>
      <p:sp>
        <p:nvSpPr>
          <p:cNvPr id="3" name="Content Placeholder 2">
            <a:extLst>
              <a:ext uri="{FF2B5EF4-FFF2-40B4-BE49-F238E27FC236}">
                <a16:creationId xmlns:a16="http://schemas.microsoft.com/office/drawing/2014/main" id="{058116D7-4948-4CC2-A35E-C863AE404E5A}"/>
              </a:ext>
            </a:extLst>
          </p:cNvPr>
          <p:cNvSpPr>
            <a:spLocks noGrp="1"/>
          </p:cNvSpPr>
          <p:nvPr>
            <p:ph idx="1"/>
          </p:nvPr>
        </p:nvSpPr>
        <p:spPr>
          <a:xfrm>
            <a:off x="838200" y="1505527"/>
            <a:ext cx="8915400" cy="4534912"/>
          </a:xfrm>
        </p:spPr>
        <p:txBody>
          <a:bodyPr numCol="1"/>
          <a:lstStyle/>
          <a:p>
            <a:pPr>
              <a:lnSpc>
                <a:spcPct val="100000"/>
              </a:lnSpc>
              <a:spcBef>
                <a:spcPts val="0"/>
              </a:spcBef>
              <a:spcAft>
                <a:spcPts val="0"/>
              </a:spcAft>
            </a:pPr>
            <a:r>
              <a:rPr lang="en-US" sz="1400" dirty="0"/>
              <a:t>In partnership with Reinvest Toledo, the Toledo Neighborhood Capacity Building Institute (TNCBI) Cohort II will commence on August 1, 2024 through June 5, 2025.  The TNCBI will engage fifteen (15) select grassroots community-based nonprofit organizations to build capacity in strategic areas necessary for effective neighborhood revitalization and sustainability. Cohort II will offer a streamlined focus on the following topics:  </a:t>
            </a:r>
          </a:p>
          <a:p>
            <a:pPr>
              <a:lnSpc>
                <a:spcPct val="100000"/>
              </a:lnSpc>
              <a:spcBef>
                <a:spcPts val="0"/>
              </a:spcBef>
              <a:spcAft>
                <a:spcPts val="0"/>
              </a:spcAft>
            </a:pPr>
            <a:endParaRPr lang="en-US" sz="1400" dirty="0"/>
          </a:p>
          <a:p>
            <a:pPr>
              <a:lnSpc>
                <a:spcPct val="100000"/>
              </a:lnSpc>
              <a:spcBef>
                <a:spcPts val="0"/>
              </a:spcBef>
              <a:spcAft>
                <a:spcPts val="0"/>
              </a:spcAft>
              <a:buFont typeface="Wingdings" panose="05000000000000000000" pitchFamily="2" charset="2"/>
              <a:buChar char="Ø"/>
            </a:pPr>
            <a:r>
              <a:rPr lang="en-US" sz="1400" dirty="0"/>
              <a:t>Board Development, </a:t>
            </a:r>
          </a:p>
          <a:p>
            <a:pPr>
              <a:lnSpc>
                <a:spcPct val="100000"/>
              </a:lnSpc>
              <a:spcBef>
                <a:spcPts val="0"/>
              </a:spcBef>
              <a:spcAft>
                <a:spcPts val="0"/>
              </a:spcAft>
              <a:buFont typeface="Wingdings" panose="05000000000000000000" pitchFamily="2" charset="2"/>
              <a:buChar char="Ø"/>
            </a:pPr>
            <a:r>
              <a:rPr lang="en-US" sz="1400" dirty="0"/>
              <a:t>Strategic Planning, </a:t>
            </a:r>
          </a:p>
          <a:p>
            <a:pPr>
              <a:lnSpc>
                <a:spcPct val="100000"/>
              </a:lnSpc>
              <a:spcBef>
                <a:spcPts val="0"/>
              </a:spcBef>
              <a:spcAft>
                <a:spcPts val="0"/>
              </a:spcAft>
              <a:buFont typeface="Wingdings" panose="05000000000000000000" pitchFamily="2" charset="2"/>
              <a:buChar char="Ø"/>
            </a:pPr>
            <a:r>
              <a:rPr lang="en-US" sz="1400" dirty="0"/>
              <a:t>Succession Planning, </a:t>
            </a:r>
          </a:p>
          <a:p>
            <a:pPr>
              <a:lnSpc>
                <a:spcPct val="100000"/>
              </a:lnSpc>
              <a:spcBef>
                <a:spcPts val="0"/>
              </a:spcBef>
              <a:spcAft>
                <a:spcPts val="0"/>
              </a:spcAft>
              <a:buFont typeface="Wingdings" panose="05000000000000000000" pitchFamily="2" charset="2"/>
              <a:buChar char="Ø"/>
            </a:pPr>
            <a:r>
              <a:rPr lang="en-US" sz="1400" dirty="0"/>
              <a:t>Collaborations and Partnerships, </a:t>
            </a:r>
          </a:p>
          <a:p>
            <a:pPr>
              <a:lnSpc>
                <a:spcPct val="100000"/>
              </a:lnSpc>
              <a:spcBef>
                <a:spcPts val="0"/>
              </a:spcBef>
              <a:spcAft>
                <a:spcPts val="0"/>
              </a:spcAft>
              <a:buFont typeface="Wingdings" panose="05000000000000000000" pitchFamily="2" charset="2"/>
              <a:buChar char="Ø"/>
            </a:pPr>
            <a:r>
              <a:rPr lang="en-US" sz="1400" dirty="0"/>
              <a:t>Grant Writing</a:t>
            </a:r>
          </a:p>
          <a:p>
            <a:pPr>
              <a:lnSpc>
                <a:spcPct val="100000"/>
              </a:lnSpc>
              <a:spcBef>
                <a:spcPts val="0"/>
              </a:spcBef>
              <a:spcAft>
                <a:spcPts val="0"/>
              </a:spcAft>
              <a:buFont typeface="Wingdings" panose="05000000000000000000" pitchFamily="2" charset="2"/>
              <a:buChar char="Ø"/>
            </a:pPr>
            <a:r>
              <a:rPr lang="en-US" sz="1400" dirty="0"/>
              <a:t>Fund Development vs. Fundraising, </a:t>
            </a:r>
          </a:p>
          <a:p>
            <a:pPr>
              <a:lnSpc>
                <a:spcPct val="100000"/>
              </a:lnSpc>
              <a:spcBef>
                <a:spcPts val="0"/>
              </a:spcBef>
              <a:spcAft>
                <a:spcPts val="0"/>
              </a:spcAft>
              <a:buFont typeface="Wingdings" panose="05000000000000000000" pitchFamily="2" charset="2"/>
              <a:buChar char="Ø"/>
            </a:pPr>
            <a:r>
              <a:rPr lang="en-US" sz="1400" dirty="0"/>
              <a:t>Financial Policies, Grant Writing, </a:t>
            </a:r>
          </a:p>
          <a:p>
            <a:pPr>
              <a:lnSpc>
                <a:spcPct val="100000"/>
              </a:lnSpc>
              <a:spcBef>
                <a:spcPts val="0"/>
              </a:spcBef>
              <a:spcAft>
                <a:spcPts val="0"/>
              </a:spcAft>
              <a:buFont typeface="Wingdings" panose="05000000000000000000" pitchFamily="2" charset="2"/>
              <a:buChar char="Ø"/>
            </a:pPr>
            <a:r>
              <a:rPr lang="en-US" sz="1400" dirty="0"/>
              <a:t>Providing Solutions-based programming and services, </a:t>
            </a:r>
          </a:p>
          <a:p>
            <a:pPr>
              <a:lnSpc>
                <a:spcPct val="100000"/>
              </a:lnSpc>
              <a:spcBef>
                <a:spcPts val="0"/>
              </a:spcBef>
              <a:spcAft>
                <a:spcPts val="0"/>
              </a:spcAft>
              <a:buFont typeface="Wingdings" panose="05000000000000000000" pitchFamily="2" charset="2"/>
              <a:buChar char="Ø"/>
            </a:pPr>
            <a:r>
              <a:rPr lang="en-US" sz="1400" dirty="0"/>
              <a:t>Planning and Zoning in Neighborhoods, and</a:t>
            </a:r>
          </a:p>
          <a:p>
            <a:pPr>
              <a:lnSpc>
                <a:spcPct val="100000"/>
              </a:lnSpc>
              <a:spcBef>
                <a:spcPts val="0"/>
              </a:spcBef>
              <a:spcAft>
                <a:spcPts val="0"/>
              </a:spcAft>
              <a:buFont typeface="Wingdings" panose="05000000000000000000" pitchFamily="2" charset="2"/>
              <a:buChar char="Ø"/>
            </a:pPr>
            <a:r>
              <a:rPr lang="en-US" sz="1400" dirty="0"/>
              <a:t>Social Media Marketing. </a:t>
            </a:r>
          </a:p>
          <a:p>
            <a:pPr>
              <a:lnSpc>
                <a:spcPct val="100000"/>
              </a:lnSpc>
              <a:spcBef>
                <a:spcPts val="0"/>
              </a:spcBef>
              <a:spcAft>
                <a:spcPts val="0"/>
              </a:spcAft>
            </a:pPr>
            <a:endParaRPr lang="en-US" sz="1400" dirty="0"/>
          </a:p>
          <a:p>
            <a:pPr>
              <a:lnSpc>
                <a:spcPct val="100000"/>
              </a:lnSpc>
              <a:spcBef>
                <a:spcPts val="0"/>
              </a:spcBef>
              <a:spcAft>
                <a:spcPts val="0"/>
              </a:spcAft>
            </a:pPr>
            <a:r>
              <a:rPr lang="en-US" sz="1400" dirty="0"/>
              <a:t>TNCBI will also include four to six (4-6) Micro-Learning sessions focused on specific organizational and neighborhood issues identified by participants of the institute.  These sessions will be led by subject matter experts and offer real-time solutions to current issues.  Finally, participants will be led through a capstone project to demonstrate the knowledge and skills learned throughout the institute.   </a:t>
            </a:r>
            <a:endParaRPr lang="en-US" sz="1400" b="1" dirty="0"/>
          </a:p>
          <a:p>
            <a:pPr marL="285750" indent="-285750">
              <a:buFont typeface="Wingdings" panose="05000000000000000000" pitchFamily="2" charset="2"/>
              <a:buChar char="Ø"/>
            </a:pPr>
            <a:endParaRPr lang="en-US" sz="1600" dirty="0"/>
          </a:p>
          <a:p>
            <a:pPr marL="285750" indent="-285750">
              <a:buFont typeface="Wingdings" panose="05000000000000000000" pitchFamily="2" charset="2"/>
              <a:buChar char="Ø"/>
            </a:pPr>
            <a:endParaRPr lang="en-US" sz="1600" dirty="0"/>
          </a:p>
          <a:p>
            <a:pPr marL="457200" indent="-4572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D8ABE42F-1CEB-4BC9-ADF4-4A772455833C}"/>
              </a:ext>
            </a:extLst>
          </p:cNvPr>
          <p:cNvSpPr>
            <a:spLocks noGrp="1"/>
          </p:cNvSpPr>
          <p:nvPr>
            <p:ph type="sldNum" sz="quarter" idx="12"/>
          </p:nvPr>
        </p:nvSpPr>
        <p:spPr/>
        <p:txBody>
          <a:bodyPr/>
          <a:lstStyle/>
          <a:p>
            <a:fld id="{C19ACBCD-99F5-B54D-89FF-148D72822A0F}" type="slidenum">
              <a:rPr lang="en-US" smtClean="0"/>
              <a:pPr/>
              <a:t>6</a:t>
            </a:fld>
            <a:endParaRPr lang="en-US" dirty="0"/>
          </a:p>
        </p:txBody>
      </p:sp>
    </p:spTree>
    <p:extLst>
      <p:ext uri="{BB962C8B-B14F-4D97-AF65-F5344CB8AC3E}">
        <p14:creationId xmlns:p14="http://schemas.microsoft.com/office/powerpoint/2010/main" val="2893856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399"/>
            <a:ext cx="6345382" cy="615553"/>
          </a:xfrm>
        </p:spPr>
        <p:txBody>
          <a:bodyPr/>
          <a:lstStyle/>
          <a:p>
            <a:r>
              <a:rPr lang="en-US" sz="2000" dirty="0"/>
              <a:t>MODULES AND CURRICULUM OBJECTIVES </a:t>
            </a:r>
          </a:p>
        </p:txBody>
      </p:sp>
      <p:sp>
        <p:nvSpPr>
          <p:cNvPr id="3" name="Text Placeholder 2"/>
          <p:cNvSpPr>
            <a:spLocks noGrp="1"/>
          </p:cNvSpPr>
          <p:nvPr>
            <p:ph type="body" idx="1"/>
          </p:nvPr>
        </p:nvSpPr>
        <p:spPr>
          <a:xfrm>
            <a:off x="825500" y="1148951"/>
            <a:ext cx="8211968" cy="4960019"/>
          </a:xfrm>
        </p:spPr>
        <p:txBody>
          <a:bodyPr/>
          <a:lstStyle/>
          <a:p>
            <a:pPr marL="342900" lvl="3" indent="-342900">
              <a:spcAft>
                <a:spcPts val="0"/>
              </a:spcAft>
              <a:buFont typeface="+mj-lt"/>
              <a:buAutoNum type="arabicPeriod"/>
            </a:pPr>
            <a:r>
              <a:rPr lang="en-US" sz="1400" b="1" dirty="0">
                <a:latin typeface="+mn-lt"/>
              </a:rPr>
              <a:t>City of Toledo Housing and Community Development Department (PRE-RECORDED)</a:t>
            </a:r>
            <a:r>
              <a:rPr lang="en-US" sz="1300" dirty="0">
                <a:latin typeface="+mn-lt"/>
              </a:rPr>
              <a:t>:  What is a NRSA (update) and how does this designation impact my neighborhood?  Overview of the HCD department and how to gain access to valuable programs.</a:t>
            </a:r>
            <a:endParaRPr lang="en-US" sz="1300" b="1" dirty="0">
              <a:latin typeface="+mn-lt"/>
            </a:endParaRPr>
          </a:p>
          <a:p>
            <a:pPr marL="342900" lvl="3" indent="-342900">
              <a:spcAft>
                <a:spcPts val="0"/>
              </a:spcAft>
              <a:buFont typeface="+mj-lt"/>
              <a:buAutoNum type="arabicPeriod"/>
            </a:pPr>
            <a:endParaRPr lang="en-US" sz="1300" b="1" dirty="0">
              <a:latin typeface="+mn-lt"/>
            </a:endParaRPr>
          </a:p>
          <a:p>
            <a:pPr marL="342900" lvl="3" indent="-342900">
              <a:spcAft>
                <a:spcPts val="0"/>
              </a:spcAft>
              <a:buFont typeface="+mj-lt"/>
              <a:buAutoNum type="arabicPeriod"/>
            </a:pPr>
            <a:r>
              <a:rPr lang="en-US" sz="1400" b="1" dirty="0">
                <a:latin typeface="+mn-lt"/>
              </a:rPr>
              <a:t>Board Development</a:t>
            </a:r>
            <a:r>
              <a:rPr lang="en-US" sz="1300" dirty="0">
                <a:latin typeface="+mn-lt"/>
              </a:rPr>
              <a:t>:  Board Recruitment Strategies.  What is a working board vs. governance board?                                                     Should all board members fundraise?  Why you should look outside your sphere for board members?                                                                                            How an inactive Board can negatively impact your Mission and Vision?  What committees should your board have?                                                                                                                                                                                            What are bylaws (code of regulations) and why are they important?  </a:t>
            </a:r>
          </a:p>
          <a:p>
            <a:pPr marL="342900" lvl="3" indent="-342900">
              <a:spcAft>
                <a:spcPts val="0"/>
              </a:spcAft>
              <a:buFont typeface="+mj-lt"/>
              <a:buAutoNum type="arabicPeriod"/>
            </a:pPr>
            <a:endParaRPr lang="en-US" sz="1300" b="1" dirty="0">
              <a:latin typeface="+mn-lt"/>
            </a:endParaRPr>
          </a:p>
          <a:p>
            <a:pPr marL="342900" lvl="3" indent="-342900">
              <a:spcAft>
                <a:spcPts val="0"/>
              </a:spcAft>
              <a:buFont typeface="+mj-lt"/>
              <a:buAutoNum type="arabicPeriod"/>
            </a:pPr>
            <a:r>
              <a:rPr lang="en-US" sz="1400" b="1" dirty="0">
                <a:latin typeface="+mn-lt"/>
              </a:rPr>
              <a:t>Strategic Planning</a:t>
            </a:r>
            <a:r>
              <a:rPr lang="en-US" sz="1300" b="1" dirty="0">
                <a:latin typeface="+mn-lt"/>
              </a:rPr>
              <a:t>:  </a:t>
            </a:r>
            <a:r>
              <a:rPr lang="en-US" sz="1300" dirty="0">
                <a:latin typeface="+mn-lt"/>
              </a:rPr>
              <a:t>What is a strategic plan and why is it important? How do you ensure execution of the strategic plan?  The CAPE Method (Champion, Assess, Plan, and Execute).  </a:t>
            </a:r>
          </a:p>
          <a:p>
            <a:pPr marL="342900" lvl="3" indent="-342900">
              <a:spcAft>
                <a:spcPts val="0"/>
              </a:spcAft>
              <a:buFont typeface="+mj-lt"/>
              <a:buAutoNum type="arabicPeriod"/>
            </a:pPr>
            <a:endParaRPr lang="en-US" sz="1300" b="1" dirty="0">
              <a:latin typeface="+mn-lt"/>
            </a:endParaRPr>
          </a:p>
          <a:p>
            <a:pPr marL="342900" lvl="3" indent="-342900">
              <a:spcAft>
                <a:spcPts val="0"/>
              </a:spcAft>
              <a:buFont typeface="+mj-lt"/>
              <a:buAutoNum type="arabicPeriod"/>
            </a:pPr>
            <a:r>
              <a:rPr lang="en-US" sz="1400" b="1" dirty="0">
                <a:latin typeface="+mn-lt"/>
              </a:rPr>
              <a:t>Financial Policies/Budgeting</a:t>
            </a:r>
            <a:r>
              <a:rPr lang="en-US" sz="1300" b="1" dirty="0">
                <a:latin typeface="+mn-lt"/>
              </a:rPr>
              <a:t>:  </a:t>
            </a:r>
            <a:r>
              <a:rPr lang="en-US" sz="1300" dirty="0">
                <a:latin typeface="+mn-lt"/>
              </a:rPr>
              <a:t>What is legally required for a nonprofit?                                                                                       How to develop an operational budget?  How to create a budget with limited resources?                                                                                                 How to create buy-in for organizational changes effected by a lean budget?                                                                                           The components of a financial reporting system.   The importance of a well executed budget.</a:t>
            </a:r>
          </a:p>
          <a:p>
            <a:pPr marL="342900" lvl="3" indent="-342900">
              <a:spcAft>
                <a:spcPts val="0"/>
              </a:spcAft>
              <a:buFont typeface="+mj-lt"/>
              <a:buAutoNum type="arabicPeriod"/>
            </a:pPr>
            <a:endParaRPr lang="en-US" sz="1300" b="1" dirty="0">
              <a:latin typeface="+mn-lt"/>
            </a:endParaRPr>
          </a:p>
          <a:p>
            <a:pPr marL="342900" lvl="3" indent="-342900">
              <a:spcAft>
                <a:spcPts val="0"/>
              </a:spcAft>
              <a:buFont typeface="+mj-lt"/>
              <a:buAutoNum type="arabicPeriod"/>
            </a:pPr>
            <a:r>
              <a:rPr lang="en-US" sz="1400" b="1" dirty="0">
                <a:latin typeface="+mn-lt"/>
              </a:rPr>
              <a:t>Grant Writing</a:t>
            </a:r>
            <a:r>
              <a:rPr lang="en-US" sz="1300" b="1" dirty="0">
                <a:latin typeface="+mn-lt"/>
              </a:rPr>
              <a:t>: </a:t>
            </a:r>
            <a:r>
              <a:rPr lang="en-US" sz="1300" dirty="0">
                <a:latin typeface="+mn-lt"/>
              </a:rPr>
              <a:t>Components of a well-written grant (including:  how to write a grant, how to articulate/measure your community impact successfully, what is leveraging, and how to articulate your organization’s capacity).  Community Development Block Grant overview.  Applying for foundation grants.  </a:t>
            </a:r>
          </a:p>
          <a:p>
            <a:pPr marL="342900" lvl="3" indent="-342900">
              <a:spcAft>
                <a:spcPts val="0"/>
              </a:spcAft>
              <a:buFont typeface="+mj-lt"/>
              <a:buAutoNum type="arabicPeriod"/>
            </a:pPr>
            <a:endParaRPr lang="en-US" sz="1300" dirty="0">
              <a:latin typeface="+mn-lt"/>
            </a:endParaRPr>
          </a:p>
          <a:p>
            <a:pPr marL="342900" lvl="3" indent="-342900">
              <a:spcAft>
                <a:spcPts val="0"/>
              </a:spcAft>
              <a:buFont typeface="+mj-lt"/>
              <a:buAutoNum type="arabicPeriod"/>
            </a:pPr>
            <a:r>
              <a:rPr lang="en-US" sz="1400" b="1" dirty="0">
                <a:latin typeface="+mn-lt"/>
              </a:rPr>
              <a:t>Providing Solutions-based Programming and Services</a:t>
            </a:r>
            <a:r>
              <a:rPr lang="en-US" sz="1300" dirty="0">
                <a:latin typeface="+mn-lt"/>
              </a:rPr>
              <a:t>:  How to measure program impact?  How to involve community partners?  Identifying collaborative partners?  When do you need an MOU?  How to develop a social enterprise?  Asset/resource mapping?  </a:t>
            </a:r>
          </a:p>
          <a:p>
            <a:pPr marL="342900" lvl="3" indent="-342900">
              <a:spcAft>
                <a:spcPts val="0"/>
              </a:spcAft>
              <a:buFont typeface="+mj-lt"/>
              <a:buAutoNum type="alphaLcParenR"/>
            </a:pPr>
            <a:endParaRPr lang="en-US" sz="1300" dirty="0">
              <a:latin typeface="+mn-lt"/>
            </a:endParaRPr>
          </a:p>
          <a:p>
            <a:pPr lvl="3">
              <a:spcAft>
                <a:spcPts val="0"/>
              </a:spcAft>
              <a:buNone/>
            </a:pPr>
            <a:endParaRPr lang="en-US" dirty="0"/>
          </a:p>
        </p:txBody>
      </p:sp>
      <p:sp>
        <p:nvSpPr>
          <p:cNvPr id="4" name="Slide Number Placeholder 3">
            <a:extLst>
              <a:ext uri="{FF2B5EF4-FFF2-40B4-BE49-F238E27FC236}">
                <a16:creationId xmlns:a16="http://schemas.microsoft.com/office/drawing/2014/main" id="{BC4A98FD-8737-4EEA-AED7-B54FDA01A415}"/>
              </a:ext>
            </a:extLst>
          </p:cNvPr>
          <p:cNvSpPr>
            <a:spLocks noGrp="1"/>
          </p:cNvSpPr>
          <p:nvPr>
            <p:ph type="sldNum" sz="quarter" idx="12"/>
          </p:nvPr>
        </p:nvSpPr>
        <p:spPr/>
        <p:txBody>
          <a:bodyPr/>
          <a:lstStyle/>
          <a:p>
            <a:fld id="{C19ACBCD-99F5-B54D-89FF-148D72822A0F}" type="slidenum">
              <a:rPr lang="en-US" smtClean="0"/>
              <a:pPr/>
              <a:t>7</a:t>
            </a:fld>
            <a:endParaRPr lang="en-US" dirty="0"/>
          </a:p>
        </p:txBody>
      </p:sp>
    </p:spTree>
    <p:extLst>
      <p:ext uri="{BB962C8B-B14F-4D97-AF65-F5344CB8AC3E}">
        <p14:creationId xmlns:p14="http://schemas.microsoft.com/office/powerpoint/2010/main" val="3532333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533399"/>
            <a:ext cx="6123709" cy="615553"/>
          </a:xfrm>
        </p:spPr>
        <p:txBody>
          <a:bodyPr/>
          <a:lstStyle/>
          <a:p>
            <a:r>
              <a:rPr lang="en-US" sz="2000" dirty="0"/>
              <a:t>MODULES AND CURRICULUM OBJECTIVES</a:t>
            </a:r>
          </a:p>
        </p:txBody>
      </p:sp>
      <p:sp>
        <p:nvSpPr>
          <p:cNvPr id="3" name="Text Placeholder 2"/>
          <p:cNvSpPr>
            <a:spLocks noGrp="1"/>
          </p:cNvSpPr>
          <p:nvPr>
            <p:ph type="body" idx="1"/>
          </p:nvPr>
        </p:nvSpPr>
        <p:spPr>
          <a:xfrm>
            <a:off x="825499" y="1148951"/>
            <a:ext cx="9870209" cy="4960019"/>
          </a:xfrm>
        </p:spPr>
        <p:txBody>
          <a:bodyPr/>
          <a:lstStyle/>
          <a:p>
            <a:pPr marL="342900" lvl="3" indent="-342900">
              <a:spcAft>
                <a:spcPts val="0"/>
              </a:spcAft>
              <a:buAutoNum type="arabicPeriod" startAt="7"/>
            </a:pPr>
            <a:r>
              <a:rPr lang="en-US" sz="1400" b="1" dirty="0">
                <a:latin typeface="+mn-lt"/>
              </a:rPr>
              <a:t>Succession Planning</a:t>
            </a:r>
            <a:r>
              <a:rPr lang="en-US" sz="1300" b="1" dirty="0">
                <a:latin typeface="+mn-lt"/>
              </a:rPr>
              <a:t>:  </a:t>
            </a:r>
            <a:r>
              <a:rPr lang="en-US" sz="1300" dirty="0">
                <a:latin typeface="+mn-lt"/>
              </a:rPr>
              <a:t>How to determine which vacancies your nonprofit will address?                                                                                                    Aligning an internal vision for your nonprofit.  How to cultivate internal talent for future transitions.                                                                                       How to attract external talent?  Best Practices in succession planning. How to communicate your vision?  What information should be gathered?  Creating a realistic timeline.  Creating a plan for workload coverage.  How to create an atmosphere for success for the new leader.</a:t>
            </a:r>
          </a:p>
          <a:p>
            <a:pPr marL="342900" lvl="3" indent="-342900">
              <a:spcAft>
                <a:spcPts val="0"/>
              </a:spcAft>
              <a:buAutoNum type="arabicPeriod" startAt="7"/>
            </a:pPr>
            <a:endParaRPr lang="en-US" sz="1300" b="1" dirty="0">
              <a:latin typeface="+mn-lt"/>
            </a:endParaRPr>
          </a:p>
          <a:p>
            <a:pPr marL="342900" lvl="3" indent="-342900">
              <a:spcAft>
                <a:spcPts val="0"/>
              </a:spcAft>
              <a:buAutoNum type="arabicPeriod" startAt="7"/>
            </a:pPr>
            <a:r>
              <a:rPr lang="en-US" sz="1400" b="1" dirty="0">
                <a:latin typeface="+mn-lt"/>
              </a:rPr>
              <a:t>Fund Development vs. Fundraising</a:t>
            </a:r>
            <a:r>
              <a:rPr lang="en-US" sz="1300" dirty="0">
                <a:latin typeface="+mn-lt"/>
              </a:rPr>
              <a:t>:  How to create a fund development strategy? How to engage your Board?  Creating successful, low cost fundraising events?</a:t>
            </a:r>
          </a:p>
          <a:p>
            <a:pPr marL="342900" lvl="3" indent="-342900">
              <a:spcAft>
                <a:spcPts val="0"/>
              </a:spcAft>
              <a:buAutoNum type="arabicPeriod" startAt="7"/>
            </a:pPr>
            <a:endParaRPr lang="en-US" sz="1300" b="1" dirty="0">
              <a:latin typeface="+mn-lt"/>
            </a:endParaRPr>
          </a:p>
          <a:p>
            <a:pPr marL="342900" lvl="3" indent="-342900">
              <a:spcAft>
                <a:spcPts val="0"/>
              </a:spcAft>
              <a:buAutoNum type="arabicPeriod" startAt="7"/>
            </a:pPr>
            <a:r>
              <a:rPr lang="en-US" sz="1400" b="1" dirty="0">
                <a:latin typeface="+mn-lt"/>
              </a:rPr>
              <a:t>Building Collaborative Partnerships and Networks</a:t>
            </a:r>
            <a:r>
              <a:rPr lang="en-US" sz="1300" dirty="0">
                <a:latin typeface="+mn-lt"/>
              </a:rPr>
              <a:t>:  How to cultivate trust?  How to convene the right people?  How to stay on mission in the collaboration process?  How to coordinate activities in an effort to decrease duplication? </a:t>
            </a:r>
          </a:p>
          <a:p>
            <a:pPr marL="342900" lvl="3" indent="-342900">
              <a:spcAft>
                <a:spcPts val="0"/>
              </a:spcAft>
              <a:buAutoNum type="arabicPeriod" startAt="7"/>
            </a:pPr>
            <a:endParaRPr lang="en-US" sz="1300" b="1" dirty="0">
              <a:latin typeface="+mn-lt"/>
            </a:endParaRPr>
          </a:p>
          <a:p>
            <a:pPr marL="342900" lvl="3" indent="-342900">
              <a:spcAft>
                <a:spcPts val="0"/>
              </a:spcAft>
              <a:buAutoNum type="arabicPeriod" startAt="7"/>
            </a:pPr>
            <a:r>
              <a:rPr lang="en-US" sz="1400" b="1" dirty="0">
                <a:latin typeface="+mn-lt"/>
              </a:rPr>
              <a:t>Planning &amp; Zoning</a:t>
            </a:r>
            <a:r>
              <a:rPr lang="en-US" sz="1300" b="1" dirty="0">
                <a:latin typeface="+mn-lt"/>
              </a:rPr>
              <a:t>:  </a:t>
            </a:r>
            <a:r>
              <a:rPr lang="en-US" sz="1300" dirty="0">
                <a:latin typeface="+mn-lt"/>
              </a:rPr>
              <a:t>Understanding neighborhood planning and zoning process.  Understanding the land use and permitting process.</a:t>
            </a:r>
          </a:p>
          <a:p>
            <a:pPr marL="342900" lvl="3" indent="-342900">
              <a:spcAft>
                <a:spcPts val="0"/>
              </a:spcAft>
              <a:buAutoNum type="arabicPeriod" startAt="7"/>
            </a:pPr>
            <a:endParaRPr lang="en-US" sz="1300" b="1" dirty="0">
              <a:latin typeface="+mn-lt"/>
            </a:endParaRPr>
          </a:p>
          <a:p>
            <a:pPr marL="342900" lvl="3" indent="-342900">
              <a:spcAft>
                <a:spcPts val="0"/>
              </a:spcAft>
              <a:buAutoNum type="arabicPeriod" startAt="7"/>
            </a:pPr>
            <a:r>
              <a:rPr lang="en-US" sz="1400" b="1" dirty="0">
                <a:latin typeface="+mn-lt"/>
              </a:rPr>
              <a:t>Overview of the Community Reinvestment Act (PRE-RECORDED</a:t>
            </a:r>
            <a:r>
              <a:rPr lang="en-US" sz="1300" b="1" dirty="0">
                <a:latin typeface="+mn-lt"/>
              </a:rPr>
              <a:t>):  </a:t>
            </a:r>
            <a:r>
              <a:rPr lang="en-US" sz="1300" dirty="0">
                <a:latin typeface="+mn-lt"/>
              </a:rPr>
              <a:t>What is CRA and how to access funding to further your mission?</a:t>
            </a:r>
          </a:p>
          <a:p>
            <a:pPr marL="342900" lvl="3" indent="-342900">
              <a:spcAft>
                <a:spcPts val="0"/>
              </a:spcAft>
              <a:buAutoNum type="arabicPeriod" startAt="7"/>
            </a:pPr>
            <a:endParaRPr lang="en-US" sz="1300" b="1" dirty="0">
              <a:latin typeface="+mn-lt"/>
            </a:endParaRPr>
          </a:p>
          <a:p>
            <a:pPr marL="342900" lvl="3" indent="-342900">
              <a:spcAft>
                <a:spcPts val="0"/>
              </a:spcAft>
              <a:buAutoNum type="arabicPeriod" startAt="7"/>
            </a:pPr>
            <a:r>
              <a:rPr lang="en-US" sz="1400" b="1" dirty="0">
                <a:latin typeface="+mn-lt"/>
              </a:rPr>
              <a:t>Social Media Marketing Strategies (PRE-RECORDED)</a:t>
            </a:r>
            <a:r>
              <a:rPr lang="en-US" sz="1300" b="1" dirty="0">
                <a:latin typeface="+mn-lt"/>
              </a:rPr>
              <a:t>:  </a:t>
            </a:r>
            <a:r>
              <a:rPr lang="en-US" sz="1300" dirty="0">
                <a:latin typeface="+mn-lt"/>
              </a:rPr>
              <a:t>How to use social media to empower and raise awareness?  How to Convey your mission/vision? How to create an interactive platform?  Using SM as a fundraising and marketing tool.   </a:t>
            </a:r>
          </a:p>
          <a:p>
            <a:pPr marL="342900" lvl="3" indent="-342900">
              <a:spcAft>
                <a:spcPts val="0"/>
              </a:spcAft>
              <a:buAutoNum type="arabicPeriod" startAt="7"/>
            </a:pPr>
            <a:endParaRPr lang="en-US" sz="1300" b="1" dirty="0">
              <a:latin typeface="+mn-lt"/>
            </a:endParaRPr>
          </a:p>
          <a:p>
            <a:pPr marL="342900" lvl="3" indent="-342900">
              <a:spcAft>
                <a:spcPts val="0"/>
              </a:spcAft>
              <a:buAutoNum type="arabicPeriod" startAt="7"/>
            </a:pPr>
            <a:r>
              <a:rPr lang="en-US" sz="1400" b="1" dirty="0">
                <a:latin typeface="+mn-lt"/>
              </a:rPr>
              <a:t>Conducting Effective Staff and Board Meetings (PRE-RECORDED)</a:t>
            </a:r>
            <a:r>
              <a:rPr lang="en-US" sz="1300" dirty="0">
                <a:latin typeface="+mn-lt"/>
              </a:rPr>
              <a:t>:  How to create a concise agenda?  Ground rules for conducting an effective meeting.  Robert’s Rules of Order simplified and when should this process be used?     </a:t>
            </a:r>
          </a:p>
          <a:p>
            <a:pPr lvl="3">
              <a:spcAft>
                <a:spcPts val="0"/>
              </a:spcAft>
              <a:buNone/>
            </a:pPr>
            <a:endParaRPr lang="en-US" sz="1300" b="1" dirty="0">
              <a:latin typeface="+mn-lt"/>
            </a:endParaRPr>
          </a:p>
          <a:p>
            <a:pPr lvl="3">
              <a:spcAft>
                <a:spcPts val="0"/>
              </a:spcAft>
              <a:buNone/>
            </a:pPr>
            <a:r>
              <a:rPr lang="en-US" sz="1400" b="1" dirty="0">
                <a:latin typeface="+mn-lt"/>
              </a:rPr>
              <a:t>Micro-Learning Sessions (Lunch and Learn):  Neighborhood Specific Problem Solving</a:t>
            </a:r>
            <a:r>
              <a:rPr lang="en-US" sz="1300" dirty="0">
                <a:latin typeface="+mn-lt"/>
              </a:rPr>
              <a:t>:  One-hour lunch and learn meetings offered during the second semester of the institute to discuss specific issues within your organization and/or neighborhood.  Subject Matter Expert will be brought in to “problem solve”.  Mid-Review surveys will be completed in October and November 2024 to develop these meetings.     </a:t>
            </a:r>
          </a:p>
          <a:p>
            <a:pPr lvl="3">
              <a:spcAft>
                <a:spcPts val="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lvl="3">
              <a:spcAft>
                <a:spcPts val="0"/>
              </a:spcAft>
              <a:buNone/>
            </a:pPr>
            <a:r>
              <a:rPr lang="en-US" dirty="0"/>
              <a:t>  </a:t>
            </a:r>
          </a:p>
        </p:txBody>
      </p:sp>
      <p:sp>
        <p:nvSpPr>
          <p:cNvPr id="4" name="Slide Number Placeholder 3">
            <a:extLst>
              <a:ext uri="{FF2B5EF4-FFF2-40B4-BE49-F238E27FC236}">
                <a16:creationId xmlns:a16="http://schemas.microsoft.com/office/drawing/2014/main" id="{2D5F4E5C-2E35-4A6D-BADE-2AB1302596F8}"/>
              </a:ext>
            </a:extLst>
          </p:cNvPr>
          <p:cNvSpPr>
            <a:spLocks noGrp="1"/>
          </p:cNvSpPr>
          <p:nvPr>
            <p:ph type="sldNum" sz="quarter" idx="12"/>
          </p:nvPr>
        </p:nvSpPr>
        <p:spPr/>
        <p:txBody>
          <a:bodyPr/>
          <a:lstStyle/>
          <a:p>
            <a:fld id="{C19ACBCD-99F5-B54D-89FF-148D72822A0F}" type="slidenum">
              <a:rPr lang="en-US" smtClean="0"/>
              <a:pPr/>
              <a:t>8</a:t>
            </a:fld>
            <a:endParaRPr lang="en-US" dirty="0"/>
          </a:p>
        </p:txBody>
      </p:sp>
    </p:spTree>
    <p:extLst>
      <p:ext uri="{BB962C8B-B14F-4D97-AF65-F5344CB8AC3E}">
        <p14:creationId xmlns:p14="http://schemas.microsoft.com/office/powerpoint/2010/main" val="2292148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2C6C2-5317-4525-B9F7-5F97E74B3493}"/>
              </a:ext>
            </a:extLst>
          </p:cNvPr>
          <p:cNvSpPr>
            <a:spLocks noGrp="1"/>
          </p:cNvSpPr>
          <p:nvPr>
            <p:ph type="title"/>
          </p:nvPr>
        </p:nvSpPr>
        <p:spPr>
          <a:xfrm>
            <a:off x="838200" y="365125"/>
            <a:ext cx="8915400" cy="1009653"/>
          </a:xfrm>
        </p:spPr>
        <p:txBody>
          <a:bodyPr>
            <a:normAutofit/>
          </a:bodyPr>
          <a:lstStyle/>
          <a:p>
            <a:pPr algn="ctr"/>
            <a:r>
              <a:rPr lang="en-US" sz="3200" dirty="0"/>
              <a:t>TNCBI:  Program Completion Incentives</a:t>
            </a:r>
          </a:p>
        </p:txBody>
      </p:sp>
      <p:sp>
        <p:nvSpPr>
          <p:cNvPr id="3" name="Content Placeholder 2">
            <a:extLst>
              <a:ext uri="{FF2B5EF4-FFF2-40B4-BE49-F238E27FC236}">
                <a16:creationId xmlns:a16="http://schemas.microsoft.com/office/drawing/2014/main" id="{058116D7-4948-4CC2-A35E-C863AE404E5A}"/>
              </a:ext>
            </a:extLst>
          </p:cNvPr>
          <p:cNvSpPr>
            <a:spLocks noGrp="1"/>
          </p:cNvSpPr>
          <p:nvPr>
            <p:ph idx="1"/>
          </p:nvPr>
        </p:nvSpPr>
        <p:spPr>
          <a:xfrm>
            <a:off x="838200" y="1505527"/>
            <a:ext cx="8915400" cy="4534912"/>
          </a:xfrm>
        </p:spPr>
        <p:txBody>
          <a:bodyPr numCol="1"/>
          <a:lstStyle/>
          <a:p>
            <a:pPr marL="285750" lvl="3" indent="-285750">
              <a:spcAft>
                <a:spcPts val="0"/>
              </a:spcAft>
              <a:buFont typeface="Wingdings" panose="05000000000000000000" pitchFamily="2" charset="2"/>
              <a:buChar char="Ø"/>
            </a:pPr>
            <a:r>
              <a:rPr lang="en-US" sz="1400" dirty="0"/>
              <a:t>10 hours of Strategic Planning, </a:t>
            </a:r>
          </a:p>
          <a:p>
            <a:pPr marL="285750" lvl="3" indent="-285750">
              <a:spcAft>
                <a:spcPts val="0"/>
              </a:spcAft>
              <a:buFont typeface="Wingdings" panose="05000000000000000000" pitchFamily="2" charset="2"/>
              <a:buChar char="Ø"/>
            </a:pPr>
            <a:endParaRPr lang="en-US" sz="1400" dirty="0"/>
          </a:p>
          <a:p>
            <a:pPr marL="285750" lvl="3" indent="-285750">
              <a:spcAft>
                <a:spcPts val="0"/>
              </a:spcAft>
              <a:buFont typeface="Wingdings" panose="05000000000000000000" pitchFamily="2" charset="2"/>
              <a:buChar char="Ø"/>
            </a:pPr>
            <a:r>
              <a:rPr lang="en-US" sz="1400" dirty="0"/>
              <a:t>10 hours of Grant Writing Support, </a:t>
            </a:r>
          </a:p>
          <a:p>
            <a:pPr marL="285750" lvl="3" indent="-285750">
              <a:spcAft>
                <a:spcPts val="0"/>
              </a:spcAft>
              <a:buFont typeface="Wingdings" panose="05000000000000000000" pitchFamily="2" charset="2"/>
              <a:buChar char="Ø"/>
            </a:pPr>
            <a:endParaRPr lang="en-US" sz="1400" dirty="0"/>
          </a:p>
          <a:p>
            <a:pPr marL="285750" lvl="3" indent="-285750">
              <a:spcAft>
                <a:spcPts val="0"/>
              </a:spcAft>
              <a:buFont typeface="Wingdings" panose="05000000000000000000" pitchFamily="2" charset="2"/>
              <a:buChar char="Ø"/>
            </a:pPr>
            <a:r>
              <a:rPr lang="en-US" sz="1400" dirty="0"/>
              <a:t>10 hours of CPA review/Financial Management, or </a:t>
            </a:r>
          </a:p>
          <a:p>
            <a:pPr marL="285750" lvl="3" indent="-285750">
              <a:spcAft>
                <a:spcPts val="0"/>
              </a:spcAft>
              <a:buFont typeface="Wingdings" panose="05000000000000000000" pitchFamily="2" charset="2"/>
              <a:buChar char="Ø"/>
            </a:pPr>
            <a:endParaRPr lang="en-US" sz="1400" dirty="0"/>
          </a:p>
          <a:p>
            <a:pPr marL="285750" lvl="3" indent="-285750">
              <a:spcAft>
                <a:spcPts val="0"/>
              </a:spcAft>
              <a:buFont typeface="Wingdings" panose="05000000000000000000" pitchFamily="2" charset="2"/>
              <a:buChar char="Ø"/>
            </a:pPr>
            <a:r>
              <a:rPr lang="en-US" sz="1400" dirty="0"/>
              <a:t>10 hours of organizational infrastructure consultation/review.  Organizations will be able to pick two incentives after program completion.</a:t>
            </a:r>
          </a:p>
          <a:p>
            <a:r>
              <a:rPr lang="en-US" sz="1400" b="1" i="1" u="sng" dirty="0"/>
              <a:t>Post-Program Group Mentoring/Coaching</a:t>
            </a:r>
            <a:r>
              <a:rPr lang="en-US" sz="1400" dirty="0"/>
              <a:t>:  Four (4) group mentoring sessions will be offered after graduation in June and July 2025.  These sessions will be led by the Institute facilitators and is an optional resource to institute graduates.    </a:t>
            </a:r>
            <a:endParaRPr lang="en-US" sz="1400" dirty="0">
              <a:effectLst/>
            </a:endParaRPr>
          </a:p>
          <a:p>
            <a:pPr marL="285750" indent="-285750">
              <a:buFont typeface="Wingdings" panose="05000000000000000000" pitchFamily="2" charset="2"/>
              <a:buChar char="Ø"/>
            </a:pPr>
            <a:endParaRPr lang="en-US" sz="1600" dirty="0"/>
          </a:p>
          <a:p>
            <a:pPr marL="457200" indent="-4572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D8ABE42F-1CEB-4BC9-ADF4-4A772455833C}"/>
              </a:ext>
            </a:extLst>
          </p:cNvPr>
          <p:cNvSpPr>
            <a:spLocks noGrp="1"/>
          </p:cNvSpPr>
          <p:nvPr>
            <p:ph type="sldNum" sz="quarter" idx="12"/>
          </p:nvPr>
        </p:nvSpPr>
        <p:spPr/>
        <p:txBody>
          <a:bodyPr/>
          <a:lstStyle/>
          <a:p>
            <a:fld id="{C19ACBCD-99F5-B54D-89FF-148D72822A0F}" type="slidenum">
              <a:rPr lang="en-US" smtClean="0"/>
              <a:pPr/>
              <a:t>9</a:t>
            </a:fld>
            <a:endParaRPr lang="en-US" dirty="0"/>
          </a:p>
        </p:txBody>
      </p:sp>
    </p:spTree>
    <p:extLst>
      <p:ext uri="{BB962C8B-B14F-4D97-AF65-F5344CB8AC3E}">
        <p14:creationId xmlns:p14="http://schemas.microsoft.com/office/powerpoint/2010/main" val="3285061283"/>
      </p:ext>
    </p:extLst>
  </p:cSld>
  <p:clrMapOvr>
    <a:masterClrMapping/>
  </p:clrMapOvr>
</p:sld>
</file>

<file path=ppt/theme/theme1.xml><?xml version="1.0" encoding="utf-8"?>
<a:theme xmlns:a="http://schemas.openxmlformats.org/drawingml/2006/main" name="Office Theme">
  <a:themeElements>
    <a:clrScheme name="City of Toledo">
      <a:dk1>
        <a:srgbClr val="123C5F"/>
      </a:dk1>
      <a:lt1>
        <a:srgbClr val="FFFFFF"/>
      </a:lt1>
      <a:dk2>
        <a:srgbClr val="14A0D2"/>
      </a:dk2>
      <a:lt2>
        <a:srgbClr val="FFFFFF"/>
      </a:lt2>
      <a:accent1>
        <a:srgbClr val="0D70B9"/>
      </a:accent1>
      <a:accent2>
        <a:srgbClr val="FCC853"/>
      </a:accent2>
      <a:accent3>
        <a:srgbClr val="009C85"/>
      </a:accent3>
      <a:accent4>
        <a:srgbClr val="113B5E"/>
      </a:accent4>
      <a:accent5>
        <a:srgbClr val="FCC853"/>
      </a:accent5>
      <a:accent6>
        <a:srgbClr val="009C85"/>
      </a:accent6>
      <a:hlink>
        <a:srgbClr val="0D70B9"/>
      </a:hlink>
      <a:folHlink>
        <a:srgbClr val="113B5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DC90A98B093B47887CE871E1CEDFB3" ma:contentTypeVersion="16" ma:contentTypeDescription="Create a new document." ma:contentTypeScope="" ma:versionID="dc29b7e9f3c2d3e6a20dc36f57bc95ab">
  <xsd:schema xmlns:xsd="http://www.w3.org/2001/XMLSchema" xmlns:xs="http://www.w3.org/2001/XMLSchema" xmlns:p="http://schemas.microsoft.com/office/2006/metadata/properties" xmlns:ns2="74ab21f6-2ef9-4ce6-8f9d-657b7d3ba7bd" xmlns:ns3="4009a23e-e0e8-4bb2-a711-4671f26a4180" targetNamespace="http://schemas.microsoft.com/office/2006/metadata/properties" ma:root="true" ma:fieldsID="413a4bd885dfc020ec50f61477c64b83" ns2:_="" ns3:_="">
    <xsd:import namespace="74ab21f6-2ef9-4ce6-8f9d-657b7d3ba7bd"/>
    <xsd:import namespace="4009a23e-e0e8-4bb2-a711-4671f26a418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ab21f6-2ef9-4ce6-8f9d-657b7d3ba7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a4601ea-ff97-487b-a5ba-202a53901ff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009a23e-e0e8-4bb2-a711-4671f26a4180" elementFormDefault="qualified">
    <xsd:import namespace="http://schemas.microsoft.com/office/2006/documentManagement/types"/>
    <xsd:import namespace="http://schemas.microsoft.com/office/infopath/2007/PartnerControls"/>
    <xsd:element name="SharedWithUsers" ma:index="16" nillable="true" ma:displayName="Scook@banningca.gov" ma:description="Please deposit all files discussed regarding the CNA."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7a42bc5-bd69-422f-80c2-a16dcea8bb08}" ma:internalName="TaxCatchAll" ma:showField="CatchAllData" ma:web="4009a23e-e0e8-4bb2-a711-4671f26a41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33ACEB-FB1A-472A-BAE4-FC42ABF4AE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ab21f6-2ef9-4ce6-8f9d-657b7d3ba7bd"/>
    <ds:schemaRef ds:uri="4009a23e-e0e8-4bb2-a711-4671f26a41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86DBC45-097F-4FB1-9C0A-C53E207BE0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TM04033917[[fn=Berlin]]</Template>
  <TotalTime>40470</TotalTime>
  <Words>1853</Words>
  <Application>Microsoft Office PowerPoint</Application>
  <PresentationFormat>Widescreen</PresentationFormat>
  <Paragraphs>128</Paragraphs>
  <Slides>12</Slides>
  <Notes>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Arial Nova</vt:lpstr>
      <vt:lpstr>Mont Heavy DEMO</vt:lpstr>
      <vt:lpstr>Times New Roman</vt:lpstr>
      <vt:lpstr>Tahoma</vt:lpstr>
      <vt:lpstr>Wingdings</vt:lpstr>
      <vt:lpstr>Arial</vt:lpstr>
      <vt:lpstr>Calibri</vt:lpstr>
      <vt:lpstr>Office Theme</vt:lpstr>
      <vt:lpstr>1_Office Theme</vt:lpstr>
      <vt:lpstr>Neighborhood Navigator   LuCynthia Jones   </vt:lpstr>
      <vt:lpstr>Upcoming Projects from the Department of Housing and Community Development </vt:lpstr>
      <vt:lpstr>PowerPoint Presentation</vt:lpstr>
      <vt:lpstr>What are the responsibilities of a Neighborhood Navigator?</vt:lpstr>
      <vt:lpstr>City of Toledo Neighborhoods</vt:lpstr>
      <vt:lpstr>Toledo Neighborhood Capacity Building Institute</vt:lpstr>
      <vt:lpstr>MODULES AND CURRICULUM OBJECTIVES </vt:lpstr>
      <vt:lpstr>MODULES AND CURRICULUM OBJECTIVES</vt:lpstr>
      <vt:lpstr>TNCBI:  Program Completion Incentives</vt:lpstr>
      <vt:lpstr>TNCBI Important Upcoming Dates</vt:lpstr>
      <vt:lpstr>Engaged Community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Jackie Olds</dc:creator>
  <cp:lastModifiedBy>Maloney, Caryn</cp:lastModifiedBy>
  <cp:revision>498</cp:revision>
  <cp:lastPrinted>2024-04-15T18:33:19Z</cp:lastPrinted>
  <dcterms:created xsi:type="dcterms:W3CDTF">2020-04-24T14:24:41Z</dcterms:created>
  <dcterms:modified xsi:type="dcterms:W3CDTF">2024-04-15T22:23:50Z</dcterms:modified>
</cp:coreProperties>
</file>