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42"/>
  </p:notesMasterIdLst>
  <p:sldIdLst>
    <p:sldId id="657" r:id="rId3"/>
    <p:sldId id="705" r:id="rId4"/>
    <p:sldId id="658" r:id="rId5"/>
    <p:sldId id="691" r:id="rId6"/>
    <p:sldId id="709" r:id="rId7"/>
    <p:sldId id="710" r:id="rId8"/>
    <p:sldId id="258" r:id="rId9"/>
    <p:sldId id="256" r:id="rId10"/>
    <p:sldId id="257" r:id="rId11"/>
    <p:sldId id="706" r:id="rId12"/>
    <p:sldId id="259" r:id="rId13"/>
    <p:sldId id="260" r:id="rId14"/>
    <p:sldId id="261" r:id="rId15"/>
    <p:sldId id="262" r:id="rId16"/>
    <p:sldId id="707" r:id="rId17"/>
    <p:sldId id="708" r:id="rId18"/>
    <p:sldId id="650" r:id="rId19"/>
    <p:sldId id="704" r:id="rId20"/>
    <p:sldId id="316" r:id="rId21"/>
    <p:sldId id="317" r:id="rId22"/>
    <p:sldId id="303" r:id="rId23"/>
    <p:sldId id="622" r:id="rId24"/>
    <p:sldId id="623" r:id="rId25"/>
    <p:sldId id="626" r:id="rId26"/>
    <p:sldId id="624" r:id="rId27"/>
    <p:sldId id="629" r:id="rId28"/>
    <p:sldId id="628" r:id="rId29"/>
    <p:sldId id="625" r:id="rId30"/>
    <p:sldId id="621" r:id="rId31"/>
    <p:sldId id="304" r:id="rId32"/>
    <p:sldId id="617" r:id="rId33"/>
    <p:sldId id="627" r:id="rId34"/>
    <p:sldId id="600" r:id="rId35"/>
    <p:sldId id="700" r:id="rId36"/>
    <p:sldId id="269" r:id="rId37"/>
    <p:sldId id="664" r:id="rId38"/>
    <p:sldId id="703" r:id="rId39"/>
    <p:sldId id="267" r:id="rId40"/>
    <p:sldId id="673" r:id="rId41"/>
  </p:sldIdLst>
  <p:sldSz cx="12192000" cy="6858000"/>
  <p:notesSz cx="7077075" cy="9363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F4955753-C45B-4F5D-9E0F-36FC65298905}">
          <p14:sldIdLst>
            <p14:sldId id="657"/>
            <p14:sldId id="705"/>
            <p14:sldId id="658"/>
            <p14:sldId id="691"/>
            <p14:sldId id="709"/>
            <p14:sldId id="710"/>
            <p14:sldId id="258"/>
            <p14:sldId id="256"/>
            <p14:sldId id="257"/>
            <p14:sldId id="706"/>
            <p14:sldId id="259"/>
            <p14:sldId id="260"/>
            <p14:sldId id="261"/>
            <p14:sldId id="262"/>
            <p14:sldId id="707"/>
            <p14:sldId id="708"/>
            <p14:sldId id="650"/>
            <p14:sldId id="704"/>
            <p14:sldId id="316"/>
            <p14:sldId id="317"/>
            <p14:sldId id="303"/>
            <p14:sldId id="622"/>
            <p14:sldId id="623"/>
            <p14:sldId id="626"/>
            <p14:sldId id="624"/>
            <p14:sldId id="629"/>
            <p14:sldId id="628"/>
            <p14:sldId id="625"/>
            <p14:sldId id="621"/>
            <p14:sldId id="304"/>
            <p14:sldId id="617"/>
            <p14:sldId id="627"/>
            <p14:sldId id="600"/>
            <p14:sldId id="700"/>
            <p14:sldId id="269"/>
            <p14:sldId id="664"/>
            <p14:sldId id="703"/>
            <p14:sldId id="267"/>
            <p14:sldId id="6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9ED"/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</p:spPr>
        <p:txBody>
          <a:bodyPr lIns="93935" tIns="46968" rIns="93935" bIns="46968"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5" tIns="46968" rIns="93935" bIns="4696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Sea Base Trip on Jul 29-Aug 3, 2024 - FULL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0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767E-8A14-4E70-91B9-2101CBC4D7BD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1AF0C4B-5A4A-45CA-ABEC-10F107160D33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4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5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6443-42C3-9C19-F95985500186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5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4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73C3-B243-44D3-809D-EF8FDFBD85D4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3E3-28E2-4380-A113-67698215C5F8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49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989806E-8E94-473C-AEE7-BE6F15F85533}" type="datetime1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trlapham@gmail.com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TRLAPHAM@GMAIL.COM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lick.icptrack.com/icp/relay.php?r=30354341&amp;msgid=299576&amp;act=85C6&amp;c=1518147&amp;pid=1672759&amp;destination=https%3A%2F%2Fpublic.3.basecamp.com%2Fp%2FVuwmdaZrSUgEwpvf7FwavNX4&amp;cf=14346&amp;v=42bcae3bcb26d33eef2260a85c1238b79ac22890444950148ea5581ff4603fc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cbsa.org/wp-content/uploads/2022/09/DC-STEM-Trek-2.pdf" TargetMode="External"/><Relationship Id="rId2" Type="http://schemas.openxmlformats.org/officeDocument/2006/relationships/hyperlink" Target="https://scoutingevent.com/082-7159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scoutingevent.com/082-707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m.advancement@gmail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M.MB.Dean@hotmail.com" TargetMode="External"/><Relationship Id="rId2" Type="http://schemas.openxmlformats.org/officeDocument/2006/relationships/hyperlink" Target="https://my.scouting.org/VES/OnlineReg/1.0.0/?tu=UF-MB-082gm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coutingevent.com/082-Fall2023" TargetMode="External"/><Relationship Id="rId13" Type="http://schemas.openxmlformats.org/officeDocument/2006/relationships/hyperlink" Target="https://docs.google.com/forms/d/e/1FAIpQLSe-7UORw4wBNIkuzqEkKjolA_-RogqHYMojzhB2xwLoENWVSg/viewform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s://scoutingevent.com/082-65171" TargetMode="External"/><Relationship Id="rId12" Type="http://schemas.openxmlformats.org/officeDocument/2006/relationships/hyperlink" Target="https://scoutingevent.com/082-69069" TargetMode="External"/><Relationship Id="rId2" Type="http://schemas.openxmlformats.org/officeDocument/2006/relationships/hyperlink" Target="https://www.ncacbsa.org/george-mason/trai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utingevent.com/082-70527" TargetMode="External"/><Relationship Id="rId11" Type="http://schemas.openxmlformats.org/officeDocument/2006/relationships/hyperlink" Target="https://scoutingevent.com/082-69068" TargetMode="External"/><Relationship Id="rId5" Type="http://schemas.openxmlformats.org/officeDocument/2006/relationships/hyperlink" Target="https://scoutingevent.com/082-69852" TargetMode="External"/><Relationship Id="rId10" Type="http://schemas.openxmlformats.org/officeDocument/2006/relationships/hyperlink" Target="https://scoutingevent.com/082-66417" TargetMode="External"/><Relationship Id="rId4" Type="http://schemas.openxmlformats.org/officeDocument/2006/relationships/hyperlink" Target="https://scoutingevent.com/082-wsd_balooiols" TargetMode="External"/><Relationship Id="rId9" Type="http://schemas.openxmlformats.org/officeDocument/2006/relationships/hyperlink" Target="https://www.ncacbsa.org/wood-badge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nehighadventure.org/" TargetMode="External"/><Relationship Id="rId3" Type="http://schemas.openxmlformats.org/officeDocument/2006/relationships/hyperlink" Target="https://www.philmontscoutranch.org/register/" TargetMode="External"/><Relationship Id="rId7" Type="http://schemas.openxmlformats.org/officeDocument/2006/relationships/hyperlink" Target="https://public.3.basecamp.com/p/hLgsVbk7Suju6cuDzQQJaEn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mmitbsa.org/registration/scoutconnections/" TargetMode="External"/><Relationship Id="rId5" Type="http://schemas.openxmlformats.org/officeDocument/2006/relationships/hyperlink" Target="https://www.bsaseabase.org/scouts/scout-connections/" TargetMode="External"/><Relationship Id="rId10" Type="http://schemas.openxmlformats.org/officeDocument/2006/relationships/image" Target="../media/image36.jpeg"/><Relationship Id="rId4" Type="http://schemas.openxmlformats.org/officeDocument/2006/relationships/hyperlink" Target="https://www.ntier.org/provisional-scout-connections/" TargetMode="External"/><Relationship Id="rId9" Type="http://schemas.openxmlformats.org/officeDocument/2006/relationships/hyperlink" Target="https://montanabsa.org/camps/high-adventure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cbsa.org/george-mason/district-resources/merit-badges/rifle-shotgun-training/" TargetMode="External"/><Relationship Id="rId2" Type="http://schemas.openxmlformats.org/officeDocument/2006/relationships/hyperlink" Target="https://www.scouting.org/outdoor-programs/shooting-spor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ipit470.org/index.html" TargetMode="External"/><Relationship Id="rId2" Type="http://schemas.openxmlformats.org/officeDocument/2006/relationships/hyperlink" Target="https://wipit470.org/du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ck.icptrack.com/icp/relay.php?r=30354341&amp;msgid=299576&amp;act=85C6&amp;c=1518147&amp;pid=1672759&amp;destination=https%3A%2F%2Fpublic.3.basecamp.com%2Fp%2FVuwmdaZrSUgEwpvf7FwavNX4&amp;cf=14346&amp;v=42bcae3bcb26d33eef2260a85c1238b79ac22890444950148ea5581ff4603fc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326977" y="348974"/>
            <a:ext cx="12024049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George Mason District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635968" y="3060862"/>
            <a:ext cx="9448800" cy="165576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August 10,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oundtables - Patriot">
            <a:extLst>
              <a:ext uri="{FF2B5EF4-FFF2-40B4-BE49-F238E27FC236}">
                <a16:creationId xmlns:a16="http://schemas.microsoft.com/office/drawing/2014/main" id="{BECD56B6-7C0E-4BD1-8262-D63277E1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09" y="4028182"/>
            <a:ext cx="5916917" cy="2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43C9B-437E-815E-D5BC-B70A3C9A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Theme: Merit badge Carnival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6200-ACF0-D76E-5FFC-900CDB83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Partial and full merit badge classes</a:t>
            </a:r>
          </a:p>
          <a:p>
            <a:r>
              <a:rPr lang="en-US" sz="2800" dirty="0"/>
              <a:t>Scouts sign up for Merit Badges when they register and pay</a:t>
            </a:r>
          </a:p>
          <a:p>
            <a:r>
              <a:rPr lang="en-US" sz="2800" dirty="0">
                <a:highlight>
                  <a:srgbClr val="00FF00"/>
                </a:highlight>
              </a:rPr>
              <a:t>Cut off for MB Sign Up is Oct 2 </a:t>
            </a:r>
          </a:p>
          <a:p>
            <a:r>
              <a:rPr lang="en-US" sz="2800" dirty="0"/>
              <a:t>Cost is $30 for scouts, adults and staff</a:t>
            </a:r>
          </a:p>
          <a:p>
            <a:r>
              <a:rPr lang="en-US" sz="2800" dirty="0"/>
              <a:t>Open to districts outside GMD</a:t>
            </a:r>
          </a:p>
        </p:txBody>
      </p:sp>
    </p:spTree>
    <p:extLst>
      <p:ext uri="{BB962C8B-B14F-4D97-AF65-F5344CB8AC3E}">
        <p14:creationId xmlns:p14="http://schemas.microsoft.com/office/powerpoint/2010/main" val="103485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ED31-E26F-29C3-B29B-48008A8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Badges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5D9EF-E671-9217-869D-68F984F45A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Astronomy</a:t>
            </a:r>
          </a:p>
          <a:p>
            <a:r>
              <a:rPr lang="en-US" dirty="0"/>
              <a:t>Backpacking</a:t>
            </a:r>
          </a:p>
          <a:p>
            <a:r>
              <a:rPr lang="en-US" dirty="0"/>
              <a:t>Canoeing/Kayaking</a:t>
            </a:r>
          </a:p>
          <a:p>
            <a:r>
              <a:rPr lang="en-US" dirty="0"/>
              <a:t>CITC, CITN, CIS, CITW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Cooking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8E76CE-91A4-4DD5-34AA-E094B48FCB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Ecology</a:t>
            </a:r>
          </a:p>
          <a:p>
            <a:r>
              <a:rPr lang="en-US" dirty="0"/>
              <a:t>Environmental Science</a:t>
            </a:r>
          </a:p>
          <a:p>
            <a:r>
              <a:rPr lang="en-US" dirty="0"/>
              <a:t>First Aid</a:t>
            </a:r>
          </a:p>
          <a:p>
            <a:r>
              <a:rPr lang="en-US" dirty="0"/>
              <a:t>Orienteering</a:t>
            </a:r>
          </a:p>
          <a:p>
            <a:r>
              <a:rPr lang="en-US" dirty="0"/>
              <a:t>Pioneering</a:t>
            </a:r>
          </a:p>
          <a:p>
            <a:r>
              <a:rPr lang="en-US" dirty="0"/>
              <a:t>Shooting Sports: Rifle, Shotgun, Archery</a:t>
            </a:r>
          </a:p>
          <a:p>
            <a:endParaRPr lang="en-US" dirty="0"/>
          </a:p>
        </p:txBody>
      </p:sp>
      <p:pic>
        <p:nvPicPr>
          <p:cNvPr id="7" name="Picture 6" descr="A person shooting a bow and arrow&#10;&#10;Description automatically generated">
            <a:extLst>
              <a:ext uri="{FF2B5EF4-FFF2-40B4-BE49-F238E27FC236}">
                <a16:creationId xmlns:a16="http://schemas.microsoft.com/office/drawing/2014/main" id="{C00138C0-BAC5-238D-6CDB-A531943C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940" y="389128"/>
            <a:ext cx="1504950" cy="2006600"/>
          </a:xfrm>
          <a:prstGeom prst="rect">
            <a:avLst/>
          </a:prstGeom>
        </p:spPr>
      </p:pic>
      <p:pic>
        <p:nvPicPr>
          <p:cNvPr id="9" name="Picture 8" descr="A close up of a badge&#10;&#10;Description automatically generated">
            <a:extLst>
              <a:ext uri="{FF2B5EF4-FFF2-40B4-BE49-F238E27FC236}">
                <a16:creationId xmlns:a16="http://schemas.microsoft.com/office/drawing/2014/main" id="{1889857D-15C0-70FC-202D-A0DFB36E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329" y="4704589"/>
            <a:ext cx="1935670" cy="1935670"/>
          </a:xfrm>
          <a:prstGeom prst="rect">
            <a:avLst/>
          </a:prstGeom>
        </p:spPr>
      </p:pic>
      <p:pic>
        <p:nvPicPr>
          <p:cNvPr id="11" name="Picture 10" descr="A close-up of a badge&#10;&#10;Description automatically generated">
            <a:extLst>
              <a:ext uri="{FF2B5EF4-FFF2-40B4-BE49-F238E27FC236}">
                <a16:creationId xmlns:a16="http://schemas.microsoft.com/office/drawing/2014/main" id="{B045F81A-1B6E-F538-89FB-D56AF19B3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10" y="821817"/>
            <a:ext cx="1542924" cy="1553210"/>
          </a:xfrm>
          <a:prstGeom prst="rect">
            <a:avLst/>
          </a:prstGeom>
        </p:spPr>
      </p:pic>
      <p:pic>
        <p:nvPicPr>
          <p:cNvPr id="13" name="Picture 12" descr="A close-up of a badge&#10;&#10;Description automatically generated">
            <a:extLst>
              <a:ext uri="{FF2B5EF4-FFF2-40B4-BE49-F238E27FC236}">
                <a16:creationId xmlns:a16="http://schemas.microsoft.com/office/drawing/2014/main" id="{0E83A3BF-2CE5-167D-7C94-2913EFD11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" y="5072063"/>
            <a:ext cx="1749887" cy="1742504"/>
          </a:xfrm>
          <a:prstGeom prst="rect">
            <a:avLst/>
          </a:prstGeom>
        </p:spPr>
      </p:pic>
      <p:pic>
        <p:nvPicPr>
          <p:cNvPr id="15" name="Picture 14" descr="A patch with a tower in the middle&#10;&#10;Description automatically generated">
            <a:extLst>
              <a:ext uri="{FF2B5EF4-FFF2-40B4-BE49-F238E27FC236}">
                <a16:creationId xmlns:a16="http://schemas.microsoft.com/office/drawing/2014/main" id="{C03AEB78-903E-2C1D-CCFC-2E82956D2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141" y="4878897"/>
            <a:ext cx="1935670" cy="1935670"/>
          </a:xfrm>
          <a:prstGeom prst="rect">
            <a:avLst/>
          </a:prstGeom>
        </p:spPr>
      </p:pic>
      <p:pic>
        <p:nvPicPr>
          <p:cNvPr id="17" name="Picture 16" descr="A red and yellow cross on a white background&#10;&#10;Description automatically generated">
            <a:extLst>
              <a:ext uri="{FF2B5EF4-FFF2-40B4-BE49-F238E27FC236}">
                <a16:creationId xmlns:a16="http://schemas.microsoft.com/office/drawing/2014/main" id="{F15CAC7B-FA9D-4274-CAC1-762C2522C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2940" y="2824512"/>
            <a:ext cx="161877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8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3EE4A-2220-420F-B277-AF770ABA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Merit badge counselors: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Additional merit badges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4A51B-0EC0-98EA-8B00-8FF88154F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trlapham@gmail.com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 restrictions on MBs for counselors</a:t>
            </a:r>
          </a:p>
          <a:p>
            <a:r>
              <a:rPr lang="en-US" dirty="0">
                <a:solidFill>
                  <a:schemeClr val="bg1"/>
                </a:solidFill>
              </a:rPr>
              <a:t>Counselors must bring their own supplies</a:t>
            </a:r>
          </a:p>
          <a:p>
            <a:r>
              <a:rPr lang="en-US" dirty="0">
                <a:solidFill>
                  <a:schemeClr val="bg1"/>
                </a:solidFill>
              </a:rPr>
              <a:t>Include availability and partial vs. complete</a:t>
            </a:r>
          </a:p>
        </p:txBody>
      </p:sp>
      <p:pic>
        <p:nvPicPr>
          <p:cNvPr id="6" name="Content Placeholder 5" descr="A person in a blue suit pointing at the camera&#10;&#10;Description automatically generated">
            <a:extLst>
              <a:ext uri="{FF2B5EF4-FFF2-40B4-BE49-F238E27FC236}">
                <a16:creationId xmlns:a16="http://schemas.microsoft.com/office/drawing/2014/main" id="{FD5214B8-64F0-4D2C-D5AC-2ADD3A7CBD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97763" y="882546"/>
            <a:ext cx="6250769" cy="49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13" descr="Several ribbons with white text&#10;&#10;Description automatically generated">
            <a:extLst>
              <a:ext uri="{FF2B5EF4-FFF2-40B4-BE49-F238E27FC236}">
                <a16:creationId xmlns:a16="http://schemas.microsoft.com/office/drawing/2014/main" id="{4BEC3781-F755-D0FE-ED22-FD560CCE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062"/>
          <a:stretch/>
        </p:blipFill>
        <p:spPr>
          <a:xfrm>
            <a:off x="4650909" y="10"/>
            <a:ext cx="3770541" cy="3428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5F4DBB-E534-141F-4568-24222A5E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MB 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CEEE-FA69-8922-C0B4-DD7B07CC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 90-minute AM MB slots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2 90-minute PM MB slots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1 60-minute slot prior to dinner break</a:t>
            </a:r>
          </a:p>
        </p:txBody>
      </p:sp>
      <p:pic>
        <p:nvPicPr>
          <p:cNvPr id="10" name="Picture 9" descr="A fire in a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FDE18419-6624-7172-1728-80656D95B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41" r="1" b="556"/>
          <a:stretch/>
        </p:blipFill>
        <p:spPr>
          <a:xfrm>
            <a:off x="8421459" y="10"/>
            <a:ext cx="3770541" cy="3428990"/>
          </a:xfrm>
          <a:prstGeom prst="rect">
            <a:avLst/>
          </a:prstGeom>
        </p:spPr>
      </p:pic>
      <p:pic>
        <p:nvPicPr>
          <p:cNvPr id="12" name="Picture 11" descr="A sign on a building&#10;&#10;Description automatically generated">
            <a:extLst>
              <a:ext uri="{FF2B5EF4-FFF2-40B4-BE49-F238E27FC236}">
                <a16:creationId xmlns:a16="http://schemas.microsoft.com/office/drawing/2014/main" id="{301BF149-98FB-3777-6AC3-E7D7469B9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0" r="17164" b="-5"/>
          <a:stretch/>
        </p:blipFill>
        <p:spPr>
          <a:xfrm>
            <a:off x="8421441" y="3429000"/>
            <a:ext cx="3770541" cy="3429000"/>
          </a:xfrm>
          <a:prstGeom prst="rect">
            <a:avLst/>
          </a:prstGeom>
        </p:spPr>
      </p:pic>
      <p:pic>
        <p:nvPicPr>
          <p:cNvPr id="8" name="Picture 7" descr="A group of boys holding a flag&#10;&#10;Description automatically generated">
            <a:extLst>
              <a:ext uri="{FF2B5EF4-FFF2-40B4-BE49-F238E27FC236}">
                <a16:creationId xmlns:a16="http://schemas.microsoft.com/office/drawing/2014/main" id="{05F90A67-F51A-C3EC-DBC9-A14FD1BC40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72" r="8420" b="-2"/>
          <a:stretch/>
        </p:blipFill>
        <p:spPr>
          <a:xfrm>
            <a:off x="4650900" y="3429000"/>
            <a:ext cx="37705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B1F9A-A355-12F2-5434-D1A7652B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Check IN: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5-9 PM Fri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7-8 AM Sat</a:t>
            </a:r>
            <a:br>
              <a:rPr lang="en-US" sz="1500" dirty="0">
                <a:solidFill>
                  <a:schemeClr val="bg1"/>
                </a:solidFill>
              </a:rPr>
            </a:b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CF45EE-3992-09C9-E1EC-543A34A3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TRLAPHAM@GMAIL.COM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703 969 9900</a:t>
            </a:r>
          </a:p>
        </p:txBody>
      </p:sp>
      <p:pic>
        <p:nvPicPr>
          <p:cNvPr id="7" name="Content Placeholder 6" descr="A person in a trench coat&#10;&#10;Description automatically generated">
            <a:extLst>
              <a:ext uri="{FF2B5EF4-FFF2-40B4-BE49-F238E27FC236}">
                <a16:creationId xmlns:a16="http://schemas.microsoft.com/office/drawing/2014/main" id="{1F26095E-06E8-58A0-057A-22946734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045294"/>
            <a:ext cx="6250769" cy="46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9239-718C-990A-75B8-B10DC405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284" y="2470372"/>
            <a:ext cx="10515600" cy="1325563"/>
          </a:xfrm>
        </p:spPr>
        <p:txBody>
          <a:bodyPr/>
          <a:lstStyle/>
          <a:p>
            <a:r>
              <a:rPr lang="en-US" b="1" dirty="0"/>
              <a:t>Join Scouting - Discussion</a:t>
            </a:r>
          </a:p>
        </p:txBody>
      </p:sp>
    </p:spTree>
    <p:extLst>
      <p:ext uri="{BB962C8B-B14F-4D97-AF65-F5344CB8AC3E}">
        <p14:creationId xmlns:p14="http://schemas.microsoft.com/office/powerpoint/2010/main" val="4409003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6D0D-B630-5981-D127-AAB3B006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/>
          <a:lstStyle/>
          <a:p>
            <a:r>
              <a:rPr lang="en-US" b="1" dirty="0"/>
              <a:t>Summer Activities/Camps - Discussion</a:t>
            </a:r>
          </a:p>
        </p:txBody>
      </p:sp>
    </p:spTree>
    <p:extLst>
      <p:ext uri="{BB962C8B-B14F-4D97-AF65-F5344CB8AC3E}">
        <p14:creationId xmlns:p14="http://schemas.microsoft.com/office/powerpoint/2010/main" val="22884994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2ED717A-FA3A-4F58-94D8-DC7773E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Time for Cracker Barrell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C177-CE9F-403A-9687-7FCF2C83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875"/>
            <a:ext cx="10515600" cy="50790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Minutes and slides available on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GMD web site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(District Resources, Roundtable).  Password is “GMDRT”</a:t>
            </a:r>
          </a:p>
          <a:p>
            <a:pPr>
              <a:defRPr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Next meeting – September 14, 2023, at Thoreau MS 7:30pm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DE16-04C7-FA87-CFA2-1F11DF49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98" y="2629860"/>
            <a:ext cx="3765698" cy="1325563"/>
          </a:xfrm>
        </p:spPr>
        <p:txBody>
          <a:bodyPr/>
          <a:lstStyle/>
          <a:p>
            <a:r>
              <a:rPr lang="en-US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63295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9459-11AC-4E1A-E1C9-A03BA796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656" y="2742535"/>
            <a:ext cx="3722688" cy="1138238"/>
          </a:xfrm>
        </p:spPr>
        <p:txBody>
          <a:bodyPr lIns="68580" tIns="34290" rIns="68580" bIns="34290" rtlCol="0" anchor="b">
            <a:no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 Scouting</a:t>
            </a:r>
            <a:endParaRPr lang="en-US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662D-4172-0AED-8B61-0744B57A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6869-9FB0-BF0A-35BE-3C5777ED1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Pledge and Welcome</a:t>
            </a:r>
            <a:endParaRPr lang="en-US" sz="3200" dirty="0">
              <a:solidFill>
                <a:srgbClr val="83636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 about </a:t>
            </a:r>
            <a:r>
              <a:rPr lang="en-US" sz="3200" u="sng" dirty="0">
                <a:solidFill>
                  <a:srgbClr val="0A16F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Read-ahead</a:t>
            </a:r>
            <a:r>
              <a:rPr lang="en-US" sz="3200" dirty="0">
                <a:solidFill>
                  <a:srgbClr val="83636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Announcements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George Mason Calendar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Fall Camporee Update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Joint Session: Join Scouting Discussion</a:t>
            </a:r>
            <a:endParaRPr lang="en-US" sz="3200" dirty="0">
              <a:solidFill>
                <a:srgbClr val="83636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Joint Session: Summer Activities/Camps Discussion</a:t>
            </a:r>
            <a:endParaRPr lang="en-US" sz="3200" dirty="0">
              <a:solidFill>
                <a:srgbClr val="83636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Cracker Barrel/Networking (Optional; NLT 9pm)</a:t>
            </a:r>
            <a:endParaRPr lang="en-US" sz="3200" dirty="0">
              <a:solidFill>
                <a:srgbClr val="83636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9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 Meeting: Sept.14, 2023 (7:30pm) – Thoreau MS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7231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5DAF948-2173-11A3-BFA8-CBFA18C3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Join Scouting Night/Event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70BE-33BD-8944-EA0B-96A6CE59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:  Provide information and resources that can assist your Unit for upcoming recruitment events.  This includes: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Online Tools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Resources Available from Council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Planning Timelines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Best Practices – Please share your successes!</a:t>
            </a:r>
          </a:p>
          <a:p>
            <a:pPr>
              <a:defRPr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17B2595-E6BC-0263-52BF-9F568B95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https://ncacbsa.org/george-mason/</a:t>
            </a:r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id="{5D572AE6-88AA-F5A5-60A9-CAF4C0F6D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574" y="1602893"/>
            <a:ext cx="10295461" cy="438708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882A78-3B6B-D8B6-0D18-56B0E8851EE7}"/>
              </a:ext>
            </a:extLst>
          </p:cNvPr>
          <p:cNvSpPr/>
          <p:nvPr/>
        </p:nvSpPr>
        <p:spPr>
          <a:xfrm>
            <a:off x="2786685" y="4264508"/>
            <a:ext cx="1325563" cy="36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0B44035-AD98-11FF-ECC1-2B748B02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24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https://ncacbsa.org/membership-resources/</a:t>
            </a:r>
            <a:endParaRPr lang="en-US" altLang="en-US" sz="3000" u="sng" dirty="0">
              <a:solidFill>
                <a:srgbClr val="2409ED"/>
              </a:solidFill>
              <a:latin typeface="Helvetica" panose="020B0604020202020204" pitchFamily="34" charset="0"/>
              <a:ea typeface="ヒラギノ角ゴ Pro W3" charset="-128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3B66EFD-7977-3355-1480-04C3FEB7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72" y="1457878"/>
            <a:ext cx="7157256" cy="50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F6440F-D026-4EDD-E619-13AFBFF27B59}"/>
              </a:ext>
            </a:extLst>
          </p:cNvPr>
          <p:cNvSpPr/>
          <p:nvPr/>
        </p:nvSpPr>
        <p:spPr>
          <a:xfrm>
            <a:off x="2812499" y="1778828"/>
            <a:ext cx="1736725" cy="2084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55A0694-9D65-60A6-D79E-416BA163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https://ncacbsa.org/unit-resources/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2B2BE211-703E-EAB1-0937-554ADD3D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9144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7DD41B-130E-3D7C-B34D-F8C5E2A12BBB}"/>
              </a:ext>
            </a:extLst>
          </p:cNvPr>
          <p:cNvSpPr/>
          <p:nvPr/>
        </p:nvSpPr>
        <p:spPr>
          <a:xfrm>
            <a:off x="3892550" y="2851976"/>
            <a:ext cx="2203450" cy="212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E5B5994-2785-CF46-F16D-5DA59BAD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Geofence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6CEB-5922-BC06-9E80-B64A9DA1D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9372600" cy="53578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Information Needed:</a:t>
            </a:r>
          </a:p>
          <a:p>
            <a:pPr>
              <a:defRPr/>
            </a:pPr>
            <a:r>
              <a:rPr lang="en-US" sz="2000" dirty="0"/>
              <a:t>Email</a:t>
            </a:r>
          </a:p>
          <a:p>
            <a:pPr>
              <a:defRPr/>
            </a:pPr>
            <a:r>
              <a:rPr lang="en-US" sz="2000" dirty="0"/>
              <a:t>District</a:t>
            </a:r>
          </a:p>
          <a:p>
            <a:pPr>
              <a:defRPr/>
            </a:pPr>
            <a:r>
              <a:rPr lang="en-US" sz="2000" dirty="0"/>
              <a:t>Unit Number</a:t>
            </a:r>
          </a:p>
          <a:p>
            <a:pPr>
              <a:defRPr/>
            </a:pPr>
            <a:r>
              <a:rPr lang="en-US" sz="2000" dirty="0"/>
              <a:t>Unit Type (Pack, Troop)</a:t>
            </a:r>
          </a:p>
          <a:p>
            <a:pPr>
              <a:defRPr/>
            </a:pPr>
            <a:r>
              <a:rPr lang="en-US" sz="2000" dirty="0"/>
              <a:t>Name of Chartering Organization</a:t>
            </a:r>
          </a:p>
          <a:p>
            <a:pPr>
              <a:defRPr/>
            </a:pPr>
            <a:r>
              <a:rPr lang="en-US" sz="2000" dirty="0"/>
              <a:t>Is the event In-Person or On-line</a:t>
            </a:r>
          </a:p>
          <a:p>
            <a:pPr lvl="1">
              <a:defRPr/>
            </a:pPr>
            <a:r>
              <a:rPr lang="en-US" sz="1800" dirty="0"/>
              <a:t>Address of In-Person Event</a:t>
            </a:r>
          </a:p>
          <a:p>
            <a:pPr lvl="1">
              <a:defRPr/>
            </a:pPr>
            <a:r>
              <a:rPr lang="en-US" sz="1800" dirty="0"/>
              <a:t>URL (if virtual event) w/ login instructions</a:t>
            </a:r>
          </a:p>
          <a:p>
            <a:pPr>
              <a:defRPr/>
            </a:pPr>
            <a:r>
              <a:rPr lang="en-US" sz="2000" dirty="0"/>
              <a:t>Event Date/Time and description of activity</a:t>
            </a:r>
          </a:p>
          <a:p>
            <a:pPr>
              <a:defRPr/>
            </a:pPr>
            <a:r>
              <a:rPr lang="en-US" sz="2000" dirty="0"/>
              <a:t>Unit Facebook Page info (if applicable)</a:t>
            </a:r>
          </a:p>
          <a:p>
            <a:pPr>
              <a:defRPr/>
            </a:pPr>
            <a:r>
              <a:rPr lang="en-US" sz="2000" dirty="0"/>
              <a:t>Flyer (if available)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D540A2-2C10-88D8-0C6D-DC0D1F259A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0DE6F0C-8767-010D-1AB7-DD95CB24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https://ncacbsa.org/unit-resources/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0236D-C46C-845D-6FE8-97017B0A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11" y="1377951"/>
            <a:ext cx="8951978" cy="5227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9EE9C4E-0CAF-CF04-BB97-7B44B9FB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JSN Resources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A07B3A7-6BC3-A685-F51A-F2D23F65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Scout Talks – Videos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JSN Logistics – Resources for various stations – Activities, Advancement, Ideals of Scouting, Calendar, Application, etc.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New Leader Welcome Packet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Program Information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Unit Guides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8AE537E-C65E-707D-FFF8-C4225555FB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7F80A93-DD04-E67B-FEC8-E62402F1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Peer-to-Peer Cards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9E9E68E-DE54-7AF8-369B-DBE52AAC0C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id="{47DB5E52-5A3C-F913-B223-5C2A0DFE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24" y="1802309"/>
            <a:ext cx="6116501" cy="470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743B133C-F3F5-2C1A-0453-8B0461F8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1452564"/>
            <a:ext cx="6116501" cy="475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71F777D-01C4-7388-B7B7-07E701A0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https://ncacbsa.org/unit-resources/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41798-F649-994E-6BF1-D2A81854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2" y="1507539"/>
            <a:ext cx="11250595" cy="51823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13D4278-D3AB-6847-9D8C-59596D1F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NCAC Resources Available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F862-B0D2-FC3A-59F6-FCC23849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6"/>
            <a:ext cx="9296400" cy="51726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Items to request/keep on-hand:</a:t>
            </a:r>
          </a:p>
          <a:p>
            <a:pPr>
              <a:defRPr/>
            </a:pPr>
            <a:r>
              <a:rPr lang="en-US" sz="2000" dirty="0"/>
              <a:t>Flyers – Please give Liz 2-3 week’s notice</a:t>
            </a:r>
          </a:p>
          <a:p>
            <a:pPr>
              <a:defRPr/>
            </a:pPr>
            <a:r>
              <a:rPr lang="en-US" sz="2000" dirty="0"/>
              <a:t>Yard Signs</a:t>
            </a:r>
          </a:p>
          <a:p>
            <a:pPr>
              <a:defRPr/>
            </a:pPr>
            <a:r>
              <a:rPr lang="en-US" sz="2000" dirty="0"/>
              <a:t>BeAScout.org Pencils</a:t>
            </a:r>
          </a:p>
          <a:p>
            <a:pPr>
              <a:defRPr/>
            </a:pPr>
            <a:r>
              <a:rPr lang="en-US" sz="2000" dirty="0"/>
              <a:t>Stickers</a:t>
            </a:r>
          </a:p>
          <a:p>
            <a:pPr>
              <a:defRPr/>
            </a:pPr>
            <a:r>
              <a:rPr lang="en-US" sz="2000" dirty="0"/>
              <a:t>Parent’s Guides</a:t>
            </a:r>
          </a:p>
          <a:p>
            <a:pPr>
              <a:defRPr/>
            </a:pPr>
            <a:r>
              <a:rPr lang="en-US" sz="2000" dirty="0"/>
              <a:t>Paper Applications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Items to borrow and return:</a:t>
            </a:r>
          </a:p>
          <a:p>
            <a:pPr>
              <a:defRPr/>
            </a:pPr>
            <a:r>
              <a:rPr lang="en-US" sz="2000" dirty="0"/>
              <a:t>Roll-out recruitment banners</a:t>
            </a:r>
          </a:p>
          <a:p>
            <a:pPr>
              <a:defRPr/>
            </a:pPr>
            <a:r>
              <a:rPr lang="en-US" sz="2000" dirty="0"/>
              <a:t>Pup-up Tents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557432F-9B77-B52E-9CF9-B766044096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B4170163-4083-AB5D-752B-DC9A70D8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2243138"/>
            <a:ext cx="2885446" cy="277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B3B2-30D6-7F35-2D15-590CF384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EEA5-4EDE-2A18-9827-DD8C09761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0" r="7144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7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2177EB3-91EC-0BE6-7E20-AC9FB81F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58" y="204788"/>
            <a:ext cx="7720794" cy="995363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Helvetica" panose="020B0604020202020204" pitchFamily="34" charset="0"/>
                <a:ea typeface="ヒラギノ角ゴ Pro W3" charset="-128"/>
              </a:rPr>
              <a:t>Planning Timelines (Suggested)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0D8C680-5A6D-AFC8-4F8A-E8D16C1F2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69" y="1246189"/>
            <a:ext cx="9914007" cy="52435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Weeks Prior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Facebook Geofenced Advertising (date, location, time, &amp; contact info)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PeachJar Advertisements (Flyer, Schools, additional info)</a:t>
            </a:r>
          </a:p>
          <a:p>
            <a:pPr marL="0" indent="0">
              <a:buNone/>
              <a:defRPr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Two Weeks Prior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Submitted Physical Flyer Requests (Color: 10 cents per page)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Submitted Peer-to-Peer Cards Requests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Council Recruitment Banners (While resources are available)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Council Projectors (While resources are available)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Council Pop-Up Tents (While resources are available)</a:t>
            </a:r>
          </a:p>
          <a:p>
            <a:pPr marL="0" indent="0">
              <a:buNone/>
              <a:defRPr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One Week Prior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Yard Signs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Parents’ Guides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Paper Applications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Printed “How-To” Social Media templates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Pens/Pencils</a:t>
            </a:r>
            <a:endParaRPr lang="en-US" alt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BD289593-E619-7BF1-14A8-548A27D3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75" y="204788"/>
            <a:ext cx="138271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98B4374-3E4A-63A9-DC04-326F4023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  </a:t>
            </a:r>
            <a:r>
              <a:rPr lang="en-US" altLang="en-US" sz="3600" b="1" dirty="0">
                <a:latin typeface="Helvetica" panose="020B0604020202020204" pitchFamily="34" charset="0"/>
                <a:ea typeface="ヒラギノ角ゴ Pro W3" charset="-128"/>
              </a:rPr>
              <a:t>Best Practices Some Units Use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  </a:t>
            </a:r>
            <a:r>
              <a:rPr lang="en-US" altLang="en-US" sz="2000" dirty="0">
                <a:latin typeface="Helvetica" panose="020B0604020202020204" pitchFamily="34" charset="0"/>
                <a:ea typeface="ヒラギノ角ゴ Pro W3" charset="-128"/>
              </a:rPr>
              <a:t>(Please share your successes/ideas!)</a:t>
            </a:r>
            <a:endParaRPr lang="en-US" altLang="en-US" sz="1700" dirty="0">
              <a:solidFill>
                <a:srgbClr val="00B0F0"/>
              </a:solidFill>
              <a:latin typeface="Helvetica" panose="020B0604020202020204" pitchFamily="34" charset="0"/>
              <a:ea typeface="ヒラギノ角ゴ Pro W3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732141A-61BC-2271-2266-B28A836C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041" y="1771650"/>
            <a:ext cx="9757741" cy="46561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information they need – ideally one page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Meeting location, day of week/month and time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Background about the unit (size, history, typical events)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Contact information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Costs – BSA, NCAC insurance, Unit fees, how you raise funds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Other needed items – uniform, equipment, books, etc.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a way to sign up immediately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Tablet / Computer for adults to register their youth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Paper forms and pens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A way to collect fees (Square, check, etc.)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a way for Parents to volunteer/be informed of unit needs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Emphasize that your unit is a volunteer organization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a list of possible jobs they can volunteer to do</a:t>
            </a:r>
          </a:p>
          <a:p>
            <a:pPr lvl="1"/>
            <a:r>
              <a:rPr lang="en-US" altLang="en-US" sz="1900" b="1" dirty="0">
                <a:latin typeface="Helvetica" panose="020B0604020202020204" pitchFamily="34" charset="0"/>
                <a:ea typeface="ヒラギノ角ゴ Pro W3" charset="-128"/>
              </a:rPr>
              <a:t>Emphasize the need for YPT when recruiting Adults 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425AF94-7447-F60F-13BE-655D0D3504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1111D73-89F2-85D6-56E1-62AD92C5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Helvetica" panose="020B0604020202020204" pitchFamily="34" charset="0"/>
                <a:ea typeface="ヒラギノ角ゴ Pro W3" charset="-128"/>
              </a:rPr>
              <a:t>Make it fun!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0C26700-BF62-4829-FD05-4190AACAE8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  <p:pic>
        <p:nvPicPr>
          <p:cNvPr id="27652" name="Picture 12">
            <a:extLst>
              <a:ext uri="{FF2B5EF4-FFF2-40B4-BE49-F238E27FC236}">
                <a16:creationId xmlns:a16="http://schemas.microsoft.com/office/drawing/2014/main" id="{D3468B0E-22B6-2268-5546-AB17C331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1184" b="2"/>
          <a:stretch>
            <a:fillRect/>
          </a:stretch>
        </p:blipFill>
        <p:spPr bwMode="auto">
          <a:xfrm>
            <a:off x="185530" y="1359487"/>
            <a:ext cx="3903870" cy="32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>
            <a:extLst>
              <a:ext uri="{FF2B5EF4-FFF2-40B4-BE49-F238E27FC236}">
                <a16:creationId xmlns:a16="http://schemas.microsoft.com/office/drawing/2014/main" id="{911C3FB7-F554-E178-AE58-18EAF384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/>
          <a:stretch>
            <a:fillRect/>
          </a:stretch>
        </p:blipFill>
        <p:spPr bwMode="auto">
          <a:xfrm>
            <a:off x="3020805" y="3851276"/>
            <a:ext cx="3903870" cy="28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>
            <a:extLst>
              <a:ext uri="{FF2B5EF4-FFF2-40B4-BE49-F238E27FC236}">
                <a16:creationId xmlns:a16="http://schemas.microsoft.com/office/drawing/2014/main" id="{89B06584-EB73-D29E-F975-8EB93F3E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5" b="2"/>
          <a:stretch>
            <a:fillRect/>
          </a:stretch>
        </p:blipFill>
        <p:spPr bwMode="auto">
          <a:xfrm>
            <a:off x="7519987" y="3531907"/>
            <a:ext cx="3572083" cy="301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>
            <a:extLst>
              <a:ext uri="{FF2B5EF4-FFF2-40B4-BE49-F238E27FC236}">
                <a16:creationId xmlns:a16="http://schemas.microsoft.com/office/drawing/2014/main" id="{FD3EB3D4-82FA-FAEB-7A90-0D5E18C1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 b="-5"/>
          <a:stretch>
            <a:fillRect/>
          </a:stretch>
        </p:blipFill>
        <p:spPr bwMode="auto">
          <a:xfrm>
            <a:off x="4972740" y="1003631"/>
            <a:ext cx="3903870" cy="28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C761-6F50-4FF9-B83A-85F4D56E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ED84-CA8C-4124-AA00-10F028E3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1690688"/>
            <a:ext cx="11585358" cy="4967564"/>
          </a:xfrm>
        </p:spPr>
        <p:txBody>
          <a:bodyPr>
            <a:normAutofit/>
          </a:bodyPr>
          <a:lstStyle/>
          <a:p>
            <a:r>
              <a:rPr lang="en-US" dirty="0"/>
              <a:t>08/12 – </a:t>
            </a:r>
            <a:r>
              <a:rPr lang="en-US" dirty="0">
                <a:hlinkClick r:id="rId2"/>
              </a:rPr>
              <a:t>Townes Supernova Project </a:t>
            </a:r>
            <a:r>
              <a:rPr lang="en-US" dirty="0"/>
              <a:t>– Individuals and Small Groups, Camp Snyder, Haymarket, VA</a:t>
            </a:r>
          </a:p>
          <a:p>
            <a:r>
              <a:rPr lang="en-US" dirty="0"/>
              <a:t>Anytime   </a:t>
            </a:r>
            <a:r>
              <a:rPr lang="en-US" b="0" i="0" dirty="0">
                <a:solidFill>
                  <a:srgbClr val="000000"/>
                </a:solidFill>
                <a:effectLst/>
                <a:latin typeface="Arvo"/>
              </a:rPr>
              <a:t>–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DC STEM Trek</a:t>
            </a:r>
            <a:r>
              <a:rPr lang="en-US" dirty="0"/>
              <a:t>- Showcases 24 government agencies, private organizations and monuments related to the tenets upon which STEM is based.  Two hikes - 10.57 miles, or 4.75 miles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623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FAC4-7F0D-4F04-80FB-6395B06B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126060"/>
            <a:ext cx="10515600" cy="1020262"/>
          </a:xfrm>
        </p:spPr>
        <p:txBody>
          <a:bodyPr>
            <a:normAutofit/>
          </a:bodyPr>
          <a:lstStyle/>
          <a:p>
            <a:r>
              <a:rPr lang="en-US" b="1" dirty="0"/>
              <a:t>District Life to Eagle Seminar – September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9B8B-CA7E-466D-B304-B2740347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001" y="1296418"/>
            <a:ext cx="7858233" cy="16031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Saturday, 23 September 2023</a:t>
            </a:r>
            <a:endParaRPr lang="en-US" dirty="0"/>
          </a:p>
          <a:p>
            <a:r>
              <a:rPr lang="en-US" b="1" dirty="0"/>
              <a:t>1:00 to 4:00 p.m.</a:t>
            </a:r>
            <a:endParaRPr lang="en-US" dirty="0"/>
          </a:p>
          <a:p>
            <a:r>
              <a:rPr lang="en-US" b="1" dirty="0"/>
              <a:t>In Person at St. James Catholic Church in Falls Church</a:t>
            </a:r>
          </a:p>
          <a:p>
            <a:r>
              <a:rPr lang="en-US" b="1" dirty="0"/>
              <a:t>Register at: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https://scoutingevent.com/082-70702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453816A-EBA4-46A7-B0ED-ABB67D7939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5" y="1065475"/>
            <a:ext cx="2043485" cy="23238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17EEEB-6990-4160-979C-1760F2989DB1}"/>
              </a:ext>
            </a:extLst>
          </p:cNvPr>
          <p:cNvSpPr txBox="1"/>
          <p:nvPr/>
        </p:nvSpPr>
        <p:spPr>
          <a:xfrm>
            <a:off x="151074" y="3468712"/>
            <a:ext cx="7399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Who should attend: 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Life Scouts or advanced Star Scouts who want to pursue the Eagle Rank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Eagle advisors, coaches or unit leaders that haven’t attended a seminar in two years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Parents of Scouts working on Eagle or other adults interested in Scouting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CCAF4-D785-4100-A436-86F99F29D06A}"/>
              </a:ext>
            </a:extLst>
          </p:cNvPr>
          <p:cNvSpPr txBox="1"/>
          <p:nvPr/>
        </p:nvSpPr>
        <p:spPr>
          <a:xfrm>
            <a:off x="7550331" y="3898311"/>
            <a:ext cx="376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Registration is live now and must be registered by 21 September 2023.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Any questions contact Matt Burns at 703-938-9550 or at </a:t>
            </a:r>
            <a:r>
              <a:rPr lang="en-US" dirty="0">
                <a:hlinkClick r:id="rId4"/>
              </a:rPr>
              <a:t>gm</a:t>
            </a:r>
            <a:r>
              <a:rPr lang="en-US">
                <a:hlinkClick r:id="rId4"/>
              </a:rPr>
              <a:t>.advancement@</a:t>
            </a:r>
            <a:r>
              <a:rPr lang="en-US" dirty="0">
                <a:hlinkClick r:id="rId4"/>
              </a:rPr>
              <a:t>gmail</a:t>
            </a:r>
            <a:r>
              <a:rPr lang="en-US">
                <a:hlinkClick r:id="rId4"/>
              </a:rPr>
              <a:t>.com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377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/>
          </p:nvPr>
        </p:nvSpPr>
        <p:spPr>
          <a:xfrm>
            <a:off x="629194" y="157713"/>
            <a:ext cx="10515601" cy="765314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Merit Badges</a:t>
            </a: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29194" y="836763"/>
            <a:ext cx="10196957" cy="61247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600" dirty="0"/>
              <a:t>The online Merit Badge Counselor </a:t>
            </a:r>
            <a:r>
              <a:rPr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registration</a:t>
            </a:r>
            <a:r>
              <a:rPr sz="1600" dirty="0"/>
              <a:t> works for all Scouters who do not already hold another District position.  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600" dirty="0"/>
              <a:t>New Merit Badge Counselors must complete online merit badge counselor training, in addition to YPT. </a:t>
            </a:r>
            <a:r>
              <a:rPr sz="1600" dirty="0"/>
              <a:t>Be sure the counselor uses his/her legal name – no nicknames.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600" dirty="0"/>
              <a:t>Merit Badge Counselors, or the unit Dean/Leader, also need to scan and send Margee the Merit Badge application form listing the badges the counselor is applying to teach and providing a justification of his/her qualifications.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600" dirty="0"/>
              <a:t>Youth Protection Training is the essential first step.  Don’t hit “send” on the application without it!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sz="1600" dirty="0"/>
              <a:t>Contact Margee if you have questions at </a:t>
            </a:r>
            <a:r>
              <a:rPr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GM.MB.Dean@hotmail.com</a:t>
            </a:r>
            <a:r>
              <a:rPr sz="1600" dirty="0"/>
              <a:t>. </a:t>
            </a:r>
            <a:br>
              <a:rPr lang="en-US" sz="1600" dirty="0"/>
            </a:b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700"/>
            </a:pPr>
            <a:r>
              <a:rPr lang="en-US" sz="1600" b="1" i="1" dirty="0"/>
              <a:t>Did you know</a:t>
            </a:r>
            <a:r>
              <a:rPr lang="en-US" sz="16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600" dirty="0"/>
              <a:t>The National Council does not limit the number of merit badges a youth may earn from one counselor, though a </a:t>
            </a:r>
            <a:r>
              <a:rPr lang="en-US" sz="1600" b="1" u="sng" dirty="0"/>
              <a:t>unit leader is permitted to do so</a:t>
            </a:r>
            <a:r>
              <a:rPr lang="en-US" sz="1600" dirty="0"/>
              <a:t>, as long as the same limit applies to all Scouts in the unit. Ideally, Scouts should work with a variety of adults. (GTA 7.0.0.3)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600" dirty="0"/>
              <a:t>Partial Merit Badges have no expiration except the Scout’s 18th birthday. (GTA 7.0.3.3)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600" dirty="0"/>
              <a:t>Due to the BSA policies related to Youth Protection and two-deep leadership, a merit badge counselor must have another adult present during all merit badge counseling sessions. However, the parent or legal guardian of the Scout may serve as the second adult. </a:t>
            </a:r>
            <a:r>
              <a:rPr lang="en-US" sz="1600" b="1" u="sng" dirty="0"/>
              <a:t>This parent or legal guardian does not have to be a registered leader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700"/>
            </a:pPr>
            <a:r>
              <a:rPr lang="en-US" sz="1600" dirty="0"/>
              <a:t>If the requirements for a merit badge differ between the merit badge pamphlet and the current edition of Scouts BSA Requirements, the requirements in the Scouts BSA Requirements book supersede all others. </a:t>
            </a:r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5" y="740665"/>
            <a:ext cx="895350" cy="273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125" y="3474339"/>
            <a:ext cx="904875" cy="271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38093" y="-187823"/>
            <a:ext cx="7973866" cy="1097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/>
              <a:t>Training</a:t>
            </a:r>
            <a:r>
              <a:rPr lang="en-US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(</a:t>
            </a:r>
            <a:r>
              <a:rPr lang="en-US" sz="2200" b="1" dirty="0">
                <a:solidFill>
                  <a:schemeClr val="tx1"/>
                </a:solidFill>
                <a:hlinkClick r:id="rId2"/>
              </a:rPr>
              <a:t>https://www.ncacbsa.org/george-mason/training/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3"/>
          <a:srcRect l="4616" r="15757"/>
          <a:stretch>
            <a:fillRect/>
          </a:stretch>
        </p:blipFill>
        <p:spPr>
          <a:xfrm>
            <a:off x="8051765" y="54038"/>
            <a:ext cx="4204434" cy="574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lnTo>
                  <a:pt x="107" y="900"/>
                </a:lnTo>
                <a:cubicBezTo>
                  <a:pt x="36" y="1590"/>
                  <a:pt x="0" y="2290"/>
                  <a:pt x="0" y="2998"/>
                </a:cubicBezTo>
                <a:cubicBezTo>
                  <a:pt x="0" y="10781"/>
                  <a:pt x="4417" y="17615"/>
                  <a:pt x="11071" y="21490"/>
                </a:cubicBezTo>
                <a:lnTo>
                  <a:pt x="1127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2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42770D-65FD-875A-7687-305719AAC6C1}"/>
              </a:ext>
            </a:extLst>
          </p:cNvPr>
          <p:cNvSpPr txBox="1">
            <a:spLocks/>
          </p:cNvSpPr>
          <p:nvPr/>
        </p:nvSpPr>
        <p:spPr>
          <a:xfrm>
            <a:off x="222977" y="707365"/>
            <a:ext cx="8588774" cy="588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lvl="4" indent="0" hangingPunct="1">
              <a:lnSpc>
                <a:spcPct val="120000"/>
              </a:lnSpc>
              <a:spcBef>
                <a:spcPts val="0"/>
              </a:spcBef>
              <a:defRPr sz="3600"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7A6071-4100-68B7-4402-77AE0C77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74C88-8FF2-86A2-41C5-01CE209C0D9B}"/>
              </a:ext>
            </a:extLst>
          </p:cNvPr>
          <p:cNvSpPr txBox="1"/>
          <p:nvPr/>
        </p:nvSpPr>
        <p:spPr>
          <a:xfrm>
            <a:off x="391073" y="707365"/>
            <a:ext cx="7591646" cy="6061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Adult Leader Outdoor Orientation </a:t>
            </a: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BALOO;C32) – </a:t>
            </a: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10/13/23 – 10/14/23, Huntingtown, MD</a:t>
            </a:r>
            <a:endParaRPr lang="en-US" sz="11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100" dirty="0">
              <a:solidFill>
                <a:srgbClr val="7A7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Outdoor Leadership Skills (IOLS; S11)</a:t>
            </a:r>
            <a:endParaRPr lang="en-US" sz="1100" dirty="0">
              <a:solidFill>
                <a:srgbClr val="7A7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09/15/23 – 09/16/23, Camp Snyder, Haymarket, VA</a:t>
            </a:r>
            <a:endParaRPr lang="en-US" sz="1100" dirty="0">
              <a:solidFill>
                <a:srgbClr val="0C0CE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10/13/23 – 10/14/23, Huntingtown, MD</a:t>
            </a:r>
            <a:endParaRPr lang="en-US" sz="1100" dirty="0">
              <a:solidFill>
                <a:srgbClr val="7A7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1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Country Outdoor Leadership Skills (BCOLS)</a:t>
            </a:r>
            <a:endParaRPr lang="en-US" sz="1100" dirty="0">
              <a:solidFill>
                <a:srgbClr val="7A7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09/23/23 (Alexandria, VA) &amp; 10/21/23-10/22/23 (Markham, VA)</a:t>
            </a:r>
            <a:endParaRPr lang="en-US" sz="1100" dirty="0">
              <a:solidFill>
                <a:srgbClr val="7A7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Country Outdoor Leader Skills (BCOLS) -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09/23/23 (Alexandria, VA) &amp; 10/21/23 -10/22/23 (Camp Big Mac, Markham, VA)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NYLT</a:t>
            </a:r>
          </a:p>
          <a:p>
            <a:pPr lvl="1">
              <a:lnSpc>
                <a:spcPct val="107000"/>
              </a:lnSpc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24-1:  01/12/24 -01/15/24 &amp; 01/27/24-01/28/24</a:t>
            </a:r>
          </a:p>
          <a:p>
            <a:pPr lvl="1"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24.2:  06/16/24-06/21/24</a:t>
            </a:r>
          </a:p>
          <a:p>
            <a:pPr lvl="1"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24.3:  06/23/24-06/28/24</a:t>
            </a:r>
          </a:p>
          <a:p>
            <a:pPr lvl="1"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24.4:  07/28/24-08/02/24</a:t>
            </a:r>
          </a:p>
          <a:p>
            <a:pPr lvl="1"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24.5:  07/28/24-08/02/24</a:t>
            </a:r>
          </a:p>
          <a:p>
            <a:pPr lvl="1"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 will open in the Fall and will be announced via email and on Facebook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Powder Horn –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08/17/23 – 08/20/23 – Camp St. Charles, Newberg, MD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Wilderness First Aid (N02) -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09/08/23 – 09/10/23 &amp; 10/07/23 - 10/08/23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 Badge (A90)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https://www.ncacbsa.org/wood-badge/</a:t>
            </a:r>
            <a:r>
              <a:rPr lang="en-US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09/08/23 - 09/10/23 &amp; 10/07/23 – 10/08/23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No Trace/Outdoor Ethics -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10/16/23 (Zoom) &amp; 10/21/23 (Camp Snyder)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BSA Leave No Trace Trainer Course - Outdoor Ethics -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10/16/23 (Zoom) &amp; 10/21/23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Haymarket, VA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Outdoor Ethics Orientation Courses (Scouts and Cubs)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09/09/23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Brandywine, MD</a:t>
            </a:r>
          </a:p>
          <a:p>
            <a:pPr lvl="1">
              <a:lnSpc>
                <a:spcPct val="107000"/>
              </a:lnSpc>
            </a:pP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12/03/23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Brandywine, MD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Outdoor Ethics Newsletter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Sign up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here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1B45-EE0C-409A-B547-13E58D36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66" y="811694"/>
            <a:ext cx="2583028" cy="7743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GM High </a:t>
            </a:r>
            <a:br>
              <a:rPr lang="en-US" b="1" dirty="0"/>
            </a:br>
            <a:r>
              <a:rPr lang="en-US" b="1" dirty="0"/>
              <a:t>Adventure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31A3F2-6C95-C6CE-C3EC-C8EAFF70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7994" y="692916"/>
            <a:ext cx="8858907" cy="535339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NCAC High Adventure Trips - 2024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Philmont – Jul 13-27, 2024 - Crew of 8-12, 4Y/2A booked - $2,795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White Water Rafting &amp; Pike’s Peak!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Tier – Jul 23-Aug 3, 2024, Crew of 6-8 - $2,095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Base – Jul 29-Aug 3, 2024 - Crew of 6-8, 3Y/2A pre-booked, $2,100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Lenhok’sin – James River Canoeing Trek - Crew of 6-12, July 7-13, 2024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INFO:  </a:t>
            </a:r>
            <a:r>
              <a:rPr lang="en-US" sz="1600" u="sng" dirty="0">
                <a:solidFill>
                  <a:srgbClr val="2409E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highadventure@ncacbsa.org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BCOLS: Sep 23/Oct 21-22, Heritage Pres &amp; Camp Big Mac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Philmont 2024 Sessions: I – 11/19/23; II – 01/07/24; IIIa – 03/24/24;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IIIb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04/06/24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Philmont Advisor Hikes: 08:00, Sat 3/09 &amp; Sun 3/17/24, 0800 Catoctin Mt Park, Thurmont, MD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Tier 2024 Sessions: Sat, 04/06/24 (in-person); Sat, 04/20/24 (virtual)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High Adventure Base Quick Links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Philmont: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https://www.philmontscoutranch.org/register/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Tier: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https://www.ntier.org/provisional-scout-connections/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Base: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https://www.bsaseabase.org/scouts/scout-connections/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https://www.summitbsa.org/registration/scoutconnections/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High Adventure Bases</a:t>
            </a: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Adirondack High Adventure Area: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https://public.3.basecamp.com/p/hLgsVbk7Suju6cuDzQQJaEn4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Maine High Adventure Area: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https://www.mainehighadventure.org/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Montana Outdoor High Adventure Base: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https://montanabsa.org/camps/high-adventure/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7561B-52C9-4F94-AC17-0B8495C9642E}"/>
              </a:ext>
            </a:extLst>
          </p:cNvPr>
          <p:cNvSpPr txBox="1">
            <a:spLocks/>
          </p:cNvSpPr>
          <p:nvPr/>
        </p:nvSpPr>
        <p:spPr>
          <a:xfrm>
            <a:off x="195099" y="4554767"/>
            <a:ext cx="2898892" cy="9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2800" b="1" dirty="0">
                <a:cs typeface="Times New Roman" panose="02020603050405020304" pitchFamily="18" charset="0"/>
              </a:rPr>
              <a:t>August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8E01A-EEFA-63FA-1510-3EC662CAA1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31" y="1971739"/>
            <a:ext cx="2583028" cy="25830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392493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Shooting Sports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1000"/>
              </a:lnSpc>
            </a:pPr>
            <a:r>
              <a:rPr dirty="0"/>
              <a:t>Requests for Shooting Events – Lead Time!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50+ scouts - 6mos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Less than 50 scouts -  3mos</a:t>
            </a:r>
          </a:p>
          <a:p>
            <a:pPr>
              <a:lnSpc>
                <a:spcPct val="81000"/>
              </a:lnSpc>
            </a:pPr>
            <a:r>
              <a:rPr dirty="0"/>
              <a:t>Shooting on private land: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Requirements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Permissions/protocols</a:t>
            </a:r>
          </a:p>
          <a:p>
            <a:pPr>
              <a:lnSpc>
                <a:spcPct val="81000"/>
              </a:lnSpc>
            </a:pPr>
            <a:r>
              <a:rPr dirty="0"/>
              <a:t>Shooting Sports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web page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81000"/>
              </a:lnSpc>
            </a:pPr>
            <a:r>
              <a:rPr dirty="0"/>
              <a:t>Shooting Sports Instructor Classes: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>
                <a:solidFill>
                  <a:srgbClr val="002060"/>
                </a:solidFill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Rifle/Shotgun</a:t>
            </a:r>
            <a:r>
              <a:rPr dirty="0">
                <a:hlinkClick r:id="rId3"/>
              </a:rPr>
              <a:t>       </a:t>
            </a:r>
            <a:endParaRPr dirty="0"/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>
                <a:solidFill>
                  <a:srgbClr val="002060"/>
                </a:solidFill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Archery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014" y="814852"/>
            <a:ext cx="4138962" cy="2605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756" y="3555298"/>
            <a:ext cx="2690813" cy="2315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DA58-5366-C787-E101-5D634180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Order of the Arrow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4DEF-0CEB-23AE-0F10-6D74CD4E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2538"/>
            <a:ext cx="10515600" cy="481961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2023 Dues can be paid online:  </a:t>
            </a:r>
            <a:r>
              <a:rPr lang="en-US" dirty="0">
                <a:hlinkClick r:id="rId2"/>
              </a:rPr>
              <a:t>https://wipit470.org/dues.html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08/16/23 – 08/18/23 – Summer Ordeal, Camp Snyder</a:t>
            </a:r>
          </a:p>
          <a:p>
            <a:pPr lvl="1"/>
            <a:r>
              <a:rPr lang="en-US" dirty="0"/>
              <a:t>09/08/23 – 09/10/23 – Fall Fellowship, Goshen</a:t>
            </a:r>
          </a:p>
          <a:p>
            <a:pPr lvl="1"/>
            <a:r>
              <a:rPr lang="en-US" dirty="0"/>
              <a:t>11/01/23 – Election Season Opens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 </a:t>
            </a:r>
            <a:r>
              <a:rPr lang="en-US" sz="2400" dirty="0"/>
              <a:t>Registrations open online </a:t>
            </a:r>
            <a:r>
              <a:rPr lang="en-US" sz="2400" dirty="0">
                <a:hlinkClick r:id="rId3"/>
              </a:rPr>
              <a:t>https://wipit470.org/index.html</a:t>
            </a:r>
            <a:r>
              <a:rPr lang="en-US" sz="2400" dirty="0"/>
              <a:t> under “Events”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702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64A6-31A9-D8E7-3AF2-E08FC96C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0795-7DF0-E9F8-3FEB-4F82402B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3147"/>
            <a:ext cx="10515600" cy="2993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New to Roundtable?  </a:t>
            </a:r>
          </a:p>
          <a:p>
            <a:pPr marL="0" indent="0" algn="ctr">
              <a:buNone/>
            </a:pPr>
            <a:r>
              <a:rPr lang="en-US" sz="6000" dirty="0"/>
              <a:t>Please introduce yourself!</a:t>
            </a:r>
          </a:p>
        </p:txBody>
      </p:sp>
    </p:spTree>
    <p:extLst>
      <p:ext uri="{BB962C8B-B14F-4D97-AF65-F5344CB8AC3E}">
        <p14:creationId xmlns:p14="http://schemas.microsoft.com/office/powerpoint/2010/main" val="39500925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96D0-C19F-7DC1-68B4-DF4B09E6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58" y="2895674"/>
            <a:ext cx="10515600" cy="1325563"/>
          </a:xfrm>
        </p:spPr>
        <p:txBody>
          <a:bodyPr/>
          <a:lstStyle/>
          <a:p>
            <a:r>
              <a:rPr lang="en-US" b="1" dirty="0"/>
              <a:t>Questions/Clarification about </a:t>
            </a:r>
            <a:r>
              <a:rPr lang="en-US" b="1" dirty="0">
                <a:hlinkClick r:id="rId2"/>
              </a:rPr>
              <a:t>Read-ahead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39352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CB29-F0B1-A67E-930B-F8A25F5A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731" y="2766218"/>
            <a:ext cx="10515600" cy="1325563"/>
          </a:xfrm>
        </p:spPr>
        <p:txBody>
          <a:bodyPr/>
          <a:lstStyle/>
          <a:p>
            <a:r>
              <a:rPr lang="en-US" b="1" dirty="0"/>
              <a:t>General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8928460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509951" y="222477"/>
            <a:ext cx="1030652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sz="4400" b="1" dirty="0">
                <a:latin typeface="+mj-lt"/>
              </a:rPr>
              <a:t>Current 202</a:t>
            </a:r>
            <a:r>
              <a:rPr lang="en-US" sz="4400" b="1" dirty="0">
                <a:latin typeface="+mj-lt"/>
              </a:rPr>
              <a:t>3</a:t>
            </a:r>
            <a:r>
              <a:rPr sz="4400" b="1" dirty="0">
                <a:latin typeface="+mj-lt"/>
              </a:rPr>
              <a:t> G</a:t>
            </a:r>
            <a:r>
              <a:rPr lang="en-US" sz="4400" b="1" dirty="0">
                <a:latin typeface="+mj-lt"/>
              </a:rPr>
              <a:t>eorge </a:t>
            </a:r>
            <a:r>
              <a:rPr sz="4400" b="1" dirty="0">
                <a:latin typeface="+mj-lt"/>
              </a:rPr>
              <a:t>M</a:t>
            </a:r>
            <a:r>
              <a:rPr lang="en-US" sz="4400" b="1" dirty="0">
                <a:latin typeface="+mj-lt"/>
              </a:rPr>
              <a:t>ason</a:t>
            </a:r>
            <a:r>
              <a:rPr sz="4400" b="1" dirty="0">
                <a:latin typeface="+mj-lt"/>
              </a:rPr>
              <a:t> Calendar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58922" y="1548040"/>
            <a:ext cx="7965569" cy="46220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sz="2200" dirty="0"/>
              <a:t>August 10, 2023 – Join Scouting Night/Roundtable</a:t>
            </a:r>
          </a:p>
          <a:p>
            <a:pPr>
              <a:defRPr sz="2000"/>
            </a:pPr>
            <a:r>
              <a:rPr lang="en-US" sz="2200" dirty="0"/>
              <a:t>August 16-18, 2023 – Summer Ordeal, Camp Snyder</a:t>
            </a:r>
          </a:p>
          <a:p>
            <a:pPr>
              <a:defRPr sz="2000"/>
            </a:pPr>
            <a:r>
              <a:rPr lang="en-US" sz="2200" dirty="0"/>
              <a:t>September 23, 2023 – Scouts Night – Nationals vs Atlanta Braves</a:t>
            </a:r>
          </a:p>
          <a:p>
            <a:pPr>
              <a:defRPr sz="2000"/>
            </a:pPr>
            <a:r>
              <a:rPr lang="en-US" sz="2200" dirty="0"/>
              <a:t>September 23, 2023 – Life to Eagle Seminar (in-person)</a:t>
            </a:r>
          </a:p>
          <a:p>
            <a:pPr>
              <a:defRPr sz="2000"/>
            </a:pPr>
            <a:r>
              <a:rPr lang="en-US" sz="2200" dirty="0"/>
              <a:t>October 6-9, Climb-o-</a:t>
            </a:r>
            <a:r>
              <a:rPr lang="en-US" sz="2200" dirty="0" err="1"/>
              <a:t>ree</a:t>
            </a:r>
            <a:endParaRPr lang="en-US" sz="2200" dirty="0"/>
          </a:p>
          <a:p>
            <a:pPr>
              <a:defRPr sz="2000"/>
            </a:pPr>
            <a:r>
              <a:rPr lang="en-US" sz="2200" dirty="0"/>
              <a:t>October 20-22, 2023 – Fall Camporee</a:t>
            </a:r>
          </a:p>
          <a:p>
            <a:pPr>
              <a:defRPr sz="2000"/>
            </a:pPr>
            <a:r>
              <a:rPr lang="en-US" sz="2200" dirty="0"/>
              <a:t>October 28, 2023 – Scouting for Food (Tags)</a:t>
            </a:r>
          </a:p>
          <a:p>
            <a:pPr>
              <a:defRPr sz="2000"/>
            </a:pPr>
            <a:r>
              <a:rPr lang="en-US" sz="2200" dirty="0"/>
              <a:t>November 4, 2023 – Scouting for Food (Collection)</a:t>
            </a:r>
          </a:p>
          <a:p>
            <a:pPr>
              <a:defRPr sz="2000"/>
            </a:pPr>
            <a:r>
              <a:rPr lang="en-US" sz="2200" dirty="0"/>
              <a:t>November 11, 2023 – Flags In (Veterans Day)</a:t>
            </a:r>
            <a:endParaRPr lang="en-US" dirty="0"/>
          </a:p>
          <a:p>
            <a:pPr>
              <a:defRPr sz="2000"/>
            </a:pPr>
            <a:r>
              <a:rPr lang="en-US" dirty="0"/>
              <a:t>November 25, 2023 – 5K Trot &amp; Ride, Camp Snyder, Haymarket, VA</a:t>
            </a: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/>
          <a:srcRect t="1067"/>
          <a:stretch>
            <a:fillRect/>
          </a:stretch>
        </p:blipFill>
        <p:spPr>
          <a:xfrm>
            <a:off x="8203720" y="1673524"/>
            <a:ext cx="3766389" cy="324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 leaves">
            <a:extLst>
              <a:ext uri="{FF2B5EF4-FFF2-40B4-BE49-F238E27FC236}">
                <a16:creationId xmlns:a16="http://schemas.microsoft.com/office/drawing/2014/main" id="{95C45018-05D6-CC5A-7023-CC4C021AE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1" b="57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BC73E-4D11-2A80-BF6F-0172B0E36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Fall Camporee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Oct 20-22,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DB125-4E36-EC8A-862D-4223380D1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Rock Enon Scout Camp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292 Rock Enon Springs Rd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Gore, VA 22637</a:t>
            </a:r>
          </a:p>
        </p:txBody>
      </p:sp>
    </p:spTree>
    <p:extLst>
      <p:ext uri="{BB962C8B-B14F-4D97-AF65-F5344CB8AC3E}">
        <p14:creationId xmlns:p14="http://schemas.microsoft.com/office/powerpoint/2010/main" val="41980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31EDFBBA-35BE-C2A8-B6C6-F09C65167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8"/>
          <a:stretch/>
        </p:blipFill>
        <p:spPr>
          <a:xfrm>
            <a:off x="4649234" y="10"/>
            <a:ext cx="3775438" cy="2634800"/>
          </a:xfrm>
          <a:prstGeom prst="rect">
            <a:avLst/>
          </a:prstGeom>
        </p:spPr>
      </p:pic>
      <p:pic>
        <p:nvPicPr>
          <p:cNvPr id="9" name="Picture 8" descr="A group of people in uniform&#10;&#10;Description automatically generated">
            <a:extLst>
              <a:ext uri="{FF2B5EF4-FFF2-40B4-BE49-F238E27FC236}">
                <a16:creationId xmlns:a16="http://schemas.microsoft.com/office/drawing/2014/main" id="{FE328487-0BA5-BAF4-86B6-75C9DE6CA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802"/>
          <a:stretch/>
        </p:blipFill>
        <p:spPr>
          <a:xfrm>
            <a:off x="4649234" y="2634810"/>
            <a:ext cx="7537702" cy="421270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FE8A8-AF41-350E-DBFC-FA8B9C44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Location &amp; Venue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6C3C9A-D8A9-7685-7562-7321142EA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Just West of Winchester</a:t>
            </a:r>
          </a:p>
          <a:p>
            <a:r>
              <a:rPr lang="en-US" dirty="0">
                <a:solidFill>
                  <a:schemeClr val="bg1"/>
                </a:solidFill>
              </a:rPr>
              <a:t>90 minutes from Vienna</a:t>
            </a:r>
          </a:p>
          <a:p>
            <a:r>
              <a:rPr lang="en-US" dirty="0">
                <a:solidFill>
                  <a:schemeClr val="bg1"/>
                </a:solidFill>
              </a:rPr>
              <a:t>Shenandoah Council Camp</a:t>
            </a:r>
          </a:p>
          <a:p>
            <a:r>
              <a:rPr lang="en-US" dirty="0">
                <a:solidFill>
                  <a:schemeClr val="bg1"/>
                </a:solidFill>
              </a:rPr>
              <a:t>Full Scout Camp facilities</a:t>
            </a:r>
          </a:p>
        </p:txBody>
      </p:sp>
      <p:pic>
        <p:nvPicPr>
          <p:cNvPr id="7" name="Picture 6" descr="A lake surrounded by trees and mountains&#10;&#10;Description automatically generated">
            <a:extLst>
              <a:ext uri="{FF2B5EF4-FFF2-40B4-BE49-F238E27FC236}">
                <a16:creationId xmlns:a16="http://schemas.microsoft.com/office/drawing/2014/main" id="{6E7790A3-EA9C-5D50-052D-21BAFD299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73" r="-3" b="-3"/>
          <a:stretch/>
        </p:blipFill>
        <p:spPr>
          <a:xfrm>
            <a:off x="8424672" y="10"/>
            <a:ext cx="3776472" cy="26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C5E0B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12761</TotalTime>
  <Words>2077</Words>
  <Application>Microsoft Office PowerPoint</Application>
  <PresentationFormat>Widescreen</PresentationFormat>
  <Paragraphs>269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Arvo</vt:lpstr>
      <vt:lpstr>Calibri</vt:lpstr>
      <vt:lpstr>Calibri Light</vt:lpstr>
      <vt:lpstr>Gill Sans MT</vt:lpstr>
      <vt:lpstr>Helvetica</vt:lpstr>
      <vt:lpstr>Office Theme</vt:lpstr>
      <vt:lpstr>Parcel</vt:lpstr>
      <vt:lpstr>George Mason District  Roundtable</vt:lpstr>
      <vt:lpstr>Agenda</vt:lpstr>
      <vt:lpstr>Pledge</vt:lpstr>
      <vt:lpstr>Welcome</vt:lpstr>
      <vt:lpstr>Questions/Clarification about Read-ahead?</vt:lpstr>
      <vt:lpstr>General Announcements</vt:lpstr>
      <vt:lpstr>Current 2023 George Mason Calendar</vt:lpstr>
      <vt:lpstr>Fall Camporee Oct 20-22, 2023</vt:lpstr>
      <vt:lpstr>Location &amp; Venue</vt:lpstr>
      <vt:lpstr>Theme: Merit badge Carnival</vt:lpstr>
      <vt:lpstr>Merit Badges</vt:lpstr>
      <vt:lpstr>Merit badge counselors: Additional merit badges</vt:lpstr>
      <vt:lpstr>MB Schedule</vt:lpstr>
      <vt:lpstr>Check IN:  5-9 PM Fri 7-8 AM Sat </vt:lpstr>
      <vt:lpstr>Join Scouting - Discussion</vt:lpstr>
      <vt:lpstr>Summer Activities/Camps - Discussion</vt:lpstr>
      <vt:lpstr>Time for Cracker Barrell</vt:lpstr>
      <vt:lpstr>Backup Slides</vt:lpstr>
      <vt:lpstr>Join Scouting</vt:lpstr>
      <vt:lpstr>Join Scouting Night/Event Prep</vt:lpstr>
      <vt:lpstr>    On-Stop Shop for Membership  https://ncacbsa.org/george-mason/</vt:lpstr>
      <vt:lpstr>    On-Stop Shop for Membership  https://ncacbsa.org/membership-resources/</vt:lpstr>
      <vt:lpstr>    On-Stop Shop for Membership  https://ncacbsa.org/unit-resources/</vt:lpstr>
      <vt:lpstr>Geofence Request Form</vt:lpstr>
      <vt:lpstr>    On-Stop Shop for Membership  https://ncacbsa.org/unit-resources/</vt:lpstr>
      <vt:lpstr>JSN Resources</vt:lpstr>
      <vt:lpstr>Peer-to-Peer Cards</vt:lpstr>
      <vt:lpstr>    On-Stop Shop for Membership  https://ncacbsa.org/unit-resources/</vt:lpstr>
      <vt:lpstr>NCAC Resources Available </vt:lpstr>
      <vt:lpstr>Planning Timelines (Suggested)</vt:lpstr>
      <vt:lpstr>  Best Practices Some Units Use   (Please share your successes/ideas!)</vt:lpstr>
      <vt:lpstr>Make it fun!</vt:lpstr>
      <vt:lpstr>STEM</vt:lpstr>
      <vt:lpstr>District Life to Eagle Seminar – September 23</vt:lpstr>
      <vt:lpstr>Merit Badges</vt:lpstr>
      <vt:lpstr>Training (https://www.ncacbsa.org/george-mason/training/)</vt:lpstr>
      <vt:lpstr>GM High  Adventure</vt:lpstr>
      <vt:lpstr>Shooting Sports</vt:lpstr>
      <vt:lpstr>Order of the Arrow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Mason  District Roundtable</dc:title>
  <dc:creator>TPH</dc:creator>
  <cp:lastModifiedBy>Russell Pittman</cp:lastModifiedBy>
  <cp:revision>196</cp:revision>
  <cp:lastPrinted>2023-01-07T14:23:26Z</cp:lastPrinted>
  <dcterms:modified xsi:type="dcterms:W3CDTF">2023-08-11T15:53:23Z</dcterms:modified>
</cp:coreProperties>
</file>