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2" r:id="rId3"/>
  </p:sldMasterIdLst>
  <p:notesMasterIdLst>
    <p:notesMasterId r:id="rId26"/>
  </p:notesMasterIdLst>
  <p:sldIdLst>
    <p:sldId id="256" r:id="rId4"/>
    <p:sldId id="257" r:id="rId5"/>
    <p:sldId id="276" r:id="rId6"/>
    <p:sldId id="2147478697" r:id="rId7"/>
    <p:sldId id="308" r:id="rId8"/>
    <p:sldId id="2147478696" r:id="rId9"/>
    <p:sldId id="309" r:id="rId10"/>
    <p:sldId id="273" r:id="rId11"/>
    <p:sldId id="274" r:id="rId12"/>
    <p:sldId id="275" r:id="rId13"/>
    <p:sldId id="262" r:id="rId14"/>
    <p:sldId id="269" r:id="rId15"/>
    <p:sldId id="270" r:id="rId16"/>
    <p:sldId id="272" r:id="rId17"/>
    <p:sldId id="264" r:id="rId18"/>
    <p:sldId id="2146847874" r:id="rId19"/>
    <p:sldId id="2146847978" r:id="rId20"/>
    <p:sldId id="2147478693" r:id="rId21"/>
    <p:sldId id="2147478694" r:id="rId22"/>
    <p:sldId id="2147478695" r:id="rId23"/>
    <p:sldId id="303"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65"/>
  </p:normalViewPr>
  <p:slideViewPr>
    <p:cSldViewPr snapToGrid="0" snapToObjects="1">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1FA7A-010A-4643-9BFD-8C83824A2771}"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4054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50808" y="0"/>
            <a:ext cx="12242807" cy="6883400"/>
            <a:chOff x="-38106" y="0"/>
            <a:chExt cx="9182106" cy="6883400"/>
          </a:xfrm>
        </p:grpSpPr>
        <p:sp>
          <p:nvSpPr>
            <p:cNvPr id="11" name="Rectangle 10"/>
            <p:cNvSpPr/>
            <p:nvPr userDrawn="1"/>
          </p:nvSpPr>
          <p:spPr bwMode="auto">
            <a:xfrm flipH="1">
              <a:off x="-38100" y="0"/>
              <a:ext cx="9182100" cy="688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p:cNvSpPr/>
            <p:nvPr userDrawn="1"/>
          </p:nvSpPr>
          <p:spPr bwMode="auto">
            <a:xfrm flipH="1">
              <a:off x="-38102" y="5816600"/>
              <a:ext cx="9182099" cy="1066800"/>
            </a:xfrm>
            <a:prstGeom prst="rect">
              <a:avLst/>
            </a:prstGeom>
            <a:solidFill>
              <a:srgbClr val="5983AA"/>
            </a:solidFill>
            <a:ln w="9525" cap="flat" cmpd="sng" algn="ctr">
              <a:solidFill>
                <a:srgbClr val="5983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p:cNvSpPr/>
            <p:nvPr userDrawn="1"/>
          </p:nvSpPr>
          <p:spPr bwMode="auto">
            <a:xfrm flipH="1">
              <a:off x="-38106" y="5359400"/>
              <a:ext cx="9182101" cy="457200"/>
            </a:xfrm>
            <a:prstGeom prst="rect">
              <a:avLst/>
            </a:prstGeom>
            <a:solidFill>
              <a:srgbClr val="042F63"/>
            </a:solidFill>
            <a:ln w="9525" cap="flat" cmpd="sng" algn="ctr">
              <a:solidFill>
                <a:srgbClr val="042F6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cxnSp>
        <p:nvCxnSpPr>
          <p:cNvPr id="8" name="Straight Connector 7"/>
          <p:cNvCxnSpPr/>
          <p:nvPr userDrawn="1"/>
        </p:nvCxnSpPr>
        <p:spPr bwMode="auto">
          <a:xfrm>
            <a:off x="304800" y="2819400"/>
            <a:ext cx="9347200" cy="0"/>
          </a:xfrm>
          <a:prstGeom prst="line">
            <a:avLst/>
          </a:prstGeom>
          <a:solidFill>
            <a:schemeClr val="accent1"/>
          </a:solidFill>
          <a:ln w="9525" cap="flat" cmpd="sng" algn="ctr">
            <a:solidFill>
              <a:srgbClr val="57768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099" name="Rectangle 3"/>
          <p:cNvSpPr>
            <a:spLocks noGrp="1" noChangeArrowheads="1"/>
          </p:cNvSpPr>
          <p:nvPr>
            <p:ph type="ctrTitle"/>
          </p:nvPr>
        </p:nvSpPr>
        <p:spPr>
          <a:xfrm>
            <a:off x="304800" y="1981200"/>
            <a:ext cx="9042400" cy="685800"/>
          </a:xfrm>
        </p:spPr>
        <p:txBody>
          <a:bodyPr/>
          <a:lstStyle>
            <a:lvl1pPr>
              <a:defRPr sz="3600">
                <a:solidFill>
                  <a:srgbClr val="042F63"/>
                </a:solidFill>
              </a:defRPr>
            </a:lvl1pPr>
          </a:lstStyle>
          <a:p>
            <a:pPr lvl="0"/>
            <a:r>
              <a:rPr lang="en-US" noProof="0"/>
              <a:t>Click to edit Master title style</a:t>
            </a:r>
          </a:p>
        </p:txBody>
      </p:sp>
      <p:sp>
        <p:nvSpPr>
          <p:cNvPr id="4100" name="Rectangle 4"/>
          <p:cNvSpPr>
            <a:spLocks noGrp="1" noChangeArrowheads="1"/>
          </p:cNvSpPr>
          <p:nvPr>
            <p:ph type="subTitle" idx="1"/>
          </p:nvPr>
        </p:nvSpPr>
        <p:spPr>
          <a:xfrm>
            <a:off x="304800" y="2971800"/>
            <a:ext cx="9042400" cy="457200"/>
          </a:xfrm>
        </p:spPr>
        <p:txBody>
          <a:bodyPr/>
          <a:lstStyle>
            <a:lvl1pPr marL="0" indent="0">
              <a:lnSpc>
                <a:spcPct val="70000"/>
              </a:lnSpc>
              <a:buFont typeface="Wingdings" charset="0"/>
              <a:buNone/>
              <a:defRPr sz="1800" b="0">
                <a:solidFill>
                  <a:srgbClr val="042F63"/>
                </a:solidFill>
              </a:defRPr>
            </a:lvl1pPr>
          </a:lstStyle>
          <a:p>
            <a:pPr lvl="0"/>
            <a:r>
              <a:rPr lang="en-US" noProof="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677" y="6019800"/>
            <a:ext cx="951723" cy="685800"/>
          </a:xfrm>
          <a:prstGeom prst="rect">
            <a:avLst/>
          </a:prstGeom>
        </p:spPr>
      </p:pic>
      <p:sp>
        <p:nvSpPr>
          <p:cNvPr id="23" name="Date Placeholder 22"/>
          <p:cNvSpPr>
            <a:spLocks noGrp="1"/>
          </p:cNvSpPr>
          <p:nvPr>
            <p:ph type="dt" sz="half" idx="10"/>
          </p:nvPr>
        </p:nvSpPr>
        <p:spPr>
          <a:xfrm>
            <a:off x="304800" y="3581399"/>
            <a:ext cx="1828800" cy="365125"/>
          </a:xfrm>
        </p:spPr>
        <p:txBody>
          <a:bodyPr/>
          <a:lstStyle>
            <a:lvl1pPr>
              <a:defRPr sz="1300" i="1">
                <a:solidFill>
                  <a:srgbClr val="042F63"/>
                </a:solidFill>
              </a:defRPr>
            </a:lvl1pPr>
          </a:lstStyle>
          <a:p>
            <a:fld id="{E60E5960-AF5C-407E-8CA5-77259CA3C1D4}" type="datetime4">
              <a:rPr lang="en-US" smtClean="0"/>
              <a:t>November 15, 2024</a:t>
            </a:fld>
            <a:endParaRPr lang="en-US"/>
          </a:p>
        </p:txBody>
      </p:sp>
      <p:sp>
        <p:nvSpPr>
          <p:cNvPr id="25" name="Slide Number Placeholder 24"/>
          <p:cNvSpPr>
            <a:spLocks noGrp="1"/>
          </p:cNvSpPr>
          <p:nvPr>
            <p:ph type="sldNum" sz="quarter" idx="12"/>
          </p:nvPr>
        </p:nvSpPr>
        <p:spPr/>
        <p:txBody>
          <a:bodyPr/>
          <a:lstStyle/>
          <a:p>
            <a:fld id="{DB235788-441D-D445-8428-526D986C9026}" type="slidenum">
              <a:rPr lang="en-US" smtClean="0"/>
              <a:t>‹#›</a:t>
            </a:fld>
            <a:endParaRPr lang="en-US"/>
          </a:p>
        </p:txBody>
      </p:sp>
      <p:sp>
        <p:nvSpPr>
          <p:cNvPr id="32" name="TextBox 31"/>
          <p:cNvSpPr txBox="1"/>
          <p:nvPr userDrawn="1"/>
        </p:nvSpPr>
        <p:spPr>
          <a:xfrm>
            <a:off x="-1524000" y="-711200"/>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7354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07712"/>
            <a:ext cx="11379200" cy="65428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5" name="Date Placeholder 4"/>
          <p:cNvSpPr>
            <a:spLocks noGrp="1"/>
          </p:cNvSpPr>
          <p:nvPr>
            <p:ph type="dt" sz="half" idx="11"/>
          </p:nvPr>
        </p:nvSpPr>
        <p:spPr>
          <a:xfrm>
            <a:off x="304800" y="6356351"/>
            <a:ext cx="1828800" cy="365125"/>
          </a:xfrm>
        </p:spPr>
        <p:txBody>
          <a:bodyPr/>
          <a:lstStyle>
            <a:lvl1pPr>
              <a:defRPr/>
            </a:lvl1pPr>
          </a:lstStyle>
          <a:p>
            <a:fld id="{D950D2DC-42A4-487F-BB6E-226E5A77B2D1}" type="datetime4">
              <a:rPr lang="en-US" smtClean="0"/>
              <a:t>November 15, 2024</a:t>
            </a:fld>
            <a:endParaRPr lang="en-US"/>
          </a:p>
        </p:txBody>
      </p:sp>
      <p:sp>
        <p:nvSpPr>
          <p:cNvPr id="6"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343222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7" name="Date Placeholder 4"/>
          <p:cNvSpPr>
            <a:spLocks noGrp="1"/>
          </p:cNvSpPr>
          <p:nvPr>
            <p:ph type="dt" sz="half" idx="11"/>
          </p:nvPr>
        </p:nvSpPr>
        <p:spPr>
          <a:xfrm>
            <a:off x="304800" y="6356351"/>
            <a:ext cx="1828800" cy="365125"/>
          </a:xfrm>
        </p:spPr>
        <p:txBody>
          <a:bodyPr/>
          <a:lstStyle>
            <a:lvl1pPr>
              <a:defRPr/>
            </a:lvl1pPr>
          </a:lstStyle>
          <a:p>
            <a:fld id="{377CA55D-E470-4322-8CFE-2267245F4FDE}" type="datetime4">
              <a:rPr lang="en-US" smtClean="0"/>
              <a:t>November 15, 2024</a:t>
            </a:fld>
            <a:endParaRPr lang="en-US"/>
          </a:p>
        </p:txBody>
      </p:sp>
      <p:sp>
        <p:nvSpPr>
          <p:cNvPr id="11"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362300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85900"/>
            <a:ext cx="5384799" cy="4114800"/>
          </a:xfrm>
        </p:spPr>
        <p:txBody>
          <a:bodyPr/>
          <a:lstStyle>
            <a:lvl1pPr>
              <a:defRPr sz="2800"/>
            </a:lvl1pPr>
            <a:lvl2pPr>
              <a:defRPr sz="2400"/>
            </a:lvl2pPr>
            <a:lvl3pPr>
              <a:defRPr sz="2000"/>
            </a:lvl3pPr>
            <a:lvl4pPr>
              <a:defRPr sz="16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17" y="1485900"/>
            <a:ext cx="5585883" cy="4114800"/>
          </a:xfrm>
        </p:spPr>
        <p:txBody>
          <a:bodyPr/>
          <a:lstStyle>
            <a:lvl1pPr>
              <a:defRPr sz="2800"/>
            </a:lvl1pPr>
            <a:lvl2pPr>
              <a:defRPr sz="2400"/>
            </a:lvl2pPr>
            <a:lvl3pPr>
              <a:defRPr sz="2000"/>
            </a:lvl3pPr>
            <a:lvl4pPr>
              <a:defRPr sz="16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1176000" y="6400800"/>
            <a:ext cx="711200" cy="228600"/>
          </a:xfrm>
          <a:prstGeom prst="rect">
            <a:avLst/>
          </a:prstGeom>
          <a:ln/>
        </p:spPr>
        <p:txBody>
          <a:bodyPr/>
          <a:lstStyle>
            <a:lvl1pPr>
              <a:defRPr/>
            </a:lvl1pPr>
          </a:lstStyle>
          <a:p>
            <a:fld id="{5513C606-EAC7-4D1C-9331-6FBCEA5FBD72}" type="slidenum">
              <a:rPr lang="en-US" altLang="en-US"/>
              <a:pPr/>
              <a:t>‹#›</a:t>
            </a:fld>
            <a:endParaRPr lang="en-US" altLang="en-US"/>
          </a:p>
        </p:txBody>
      </p:sp>
      <p:sp>
        <p:nvSpPr>
          <p:cNvPr id="8" name="Date Placeholder 4"/>
          <p:cNvSpPr>
            <a:spLocks noGrp="1"/>
          </p:cNvSpPr>
          <p:nvPr>
            <p:ph type="dt" sz="half" idx="11"/>
          </p:nvPr>
        </p:nvSpPr>
        <p:spPr>
          <a:xfrm>
            <a:off x="304800" y="6356351"/>
            <a:ext cx="1828800" cy="365125"/>
          </a:xfrm>
        </p:spPr>
        <p:txBody>
          <a:bodyPr/>
          <a:lstStyle>
            <a:lvl1pPr>
              <a:defRPr/>
            </a:lvl1pPr>
          </a:lstStyle>
          <a:p>
            <a:fld id="{5879C17E-1ECD-4A34-9C4F-97A46899A771}" type="datetime4">
              <a:rPr lang="en-US" smtClean="0"/>
              <a:t>November 15, 2024</a:t>
            </a:fld>
            <a:endParaRPr lang="en-US"/>
          </a:p>
        </p:txBody>
      </p:sp>
      <p:sp>
        <p:nvSpPr>
          <p:cNvPr id="9"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1549908872"/>
      </p:ext>
    </p:extLst>
  </p:cSld>
  <p:clrMapOvr>
    <a:masterClrMapping/>
  </p:clrMapOvr>
  <p:extLst>
    <p:ext uri="{DCECCB84-F9BA-43D5-87BE-67443E8EF086}">
      <p15:sldGuideLst xmlns:p15="http://schemas.microsoft.com/office/powerpoint/2012/main">
        <p15:guide id="1" pos="3840">
          <p15:clr>
            <a:srgbClr val="FBAE40"/>
          </p15:clr>
        </p15:guide>
        <p15:guide id="2" pos="320">
          <p15:clr>
            <a:srgbClr val="FBAE40"/>
          </p15:clr>
        </p15:guide>
        <p15:guide id="3" orient="horz" pos="2160">
          <p15:clr>
            <a:srgbClr val="FBAE40"/>
          </p15:clr>
        </p15:guide>
        <p15:guide id="4" orient="horz" pos="9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0700" y="1498600"/>
            <a:ext cx="5386917"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0700" y="2138364"/>
            <a:ext cx="5386917" cy="3616325"/>
          </a:xfrm>
        </p:spPr>
        <p:txBody>
          <a:bodyPr/>
          <a:lstStyle>
            <a:lvl1pPr>
              <a:defRPr sz="24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04467" y="1498600"/>
            <a:ext cx="5389033"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4467" y="2138364"/>
            <a:ext cx="5389033" cy="3616325"/>
          </a:xfrm>
        </p:spPr>
        <p:txBody>
          <a:bodyPr/>
          <a:lstStyle>
            <a:lvl1pPr>
              <a:defRPr sz="2400"/>
            </a:lvl1pPr>
            <a:lvl2pPr>
              <a:defRPr sz="21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06400" y="76200"/>
            <a:ext cx="11379200" cy="654288"/>
          </a:xfrm>
        </p:spPr>
        <p:txBody>
          <a:bodyPr/>
          <a:lstStyle/>
          <a:p>
            <a:r>
              <a:rPr lang="en-US"/>
              <a:t>Click to edit Master title style</a:t>
            </a:r>
          </a:p>
        </p:txBody>
      </p:sp>
      <p:sp>
        <p:nvSpPr>
          <p:cNvPr id="10"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13" name="Date Placeholder 4"/>
          <p:cNvSpPr>
            <a:spLocks noGrp="1"/>
          </p:cNvSpPr>
          <p:nvPr>
            <p:ph type="dt" sz="half" idx="11"/>
          </p:nvPr>
        </p:nvSpPr>
        <p:spPr>
          <a:xfrm>
            <a:off x="304800" y="6356351"/>
            <a:ext cx="1828800" cy="365125"/>
          </a:xfrm>
        </p:spPr>
        <p:txBody>
          <a:bodyPr/>
          <a:lstStyle>
            <a:lvl1pPr>
              <a:defRPr/>
            </a:lvl1pPr>
          </a:lstStyle>
          <a:p>
            <a:fld id="{54D8C298-F19F-4BF1-BD99-01BFA71F1590}" type="datetime4">
              <a:rPr lang="en-US" smtClean="0"/>
              <a:t>November 15, 2024</a:t>
            </a:fld>
            <a:endParaRPr lang="en-US"/>
          </a:p>
        </p:txBody>
      </p:sp>
      <p:sp>
        <p:nvSpPr>
          <p:cNvPr id="14"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2813468027"/>
      </p:ext>
    </p:extLst>
  </p:cSld>
  <p:clrMapOvr>
    <a:masterClrMapping/>
  </p:clrMapOvr>
  <p:extLst>
    <p:ext uri="{DCECCB84-F9BA-43D5-87BE-67443E8EF086}">
      <p15:sldGuideLst xmlns:p15="http://schemas.microsoft.com/office/powerpoint/2012/main">
        <p15:guide id="1" orient="horz" pos="936">
          <p15:clr>
            <a:srgbClr val="FBAE40"/>
          </p15:clr>
        </p15:guide>
        <p15:guide id="2" pos="320">
          <p15:clr>
            <a:srgbClr val="FBAE40"/>
          </p15:clr>
        </p15:guide>
        <p15:guide id="3" pos="3720">
          <p15:clr>
            <a:srgbClr val="FBAE40"/>
          </p15:clr>
        </p15:guide>
        <p15:guide id="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843619" y="2676527"/>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2400"/>
          </a:p>
        </p:txBody>
      </p:sp>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lvl1pPr>
          </a:lstStyle>
          <a:p>
            <a:fld id="{6FA2B3E3-6456-4850-BD99-98521F0C7E10}" type="slidenum">
              <a:rPr lang="en-US" altLang="en-US"/>
              <a:pPr/>
              <a:t>‹#›</a:t>
            </a:fld>
            <a:endParaRPr lang="en-US" altLang="en-US"/>
          </a:p>
        </p:txBody>
      </p:sp>
      <p:sp>
        <p:nvSpPr>
          <p:cNvPr id="7" name="Date Placeholder 4"/>
          <p:cNvSpPr>
            <a:spLocks noGrp="1"/>
          </p:cNvSpPr>
          <p:nvPr>
            <p:ph type="dt" sz="half" idx="11"/>
          </p:nvPr>
        </p:nvSpPr>
        <p:spPr>
          <a:xfrm>
            <a:off x="304800" y="6356351"/>
            <a:ext cx="1828800" cy="365125"/>
          </a:xfrm>
        </p:spPr>
        <p:txBody>
          <a:bodyPr/>
          <a:lstStyle>
            <a:lvl1pPr>
              <a:defRPr/>
            </a:lvl1pPr>
          </a:lstStyle>
          <a:p>
            <a:fld id="{97AAE099-0E29-49B0-8026-37E6EE0E0632}" type="datetime4">
              <a:rPr lang="en-US" smtClean="0"/>
              <a:t>November 15, 2024</a:t>
            </a:fld>
            <a:endParaRPr lang="en-US"/>
          </a:p>
        </p:txBody>
      </p:sp>
      <p:sp>
        <p:nvSpPr>
          <p:cNvPr id="8"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389949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6" name="Date Placeholder 4"/>
          <p:cNvSpPr>
            <a:spLocks noGrp="1"/>
          </p:cNvSpPr>
          <p:nvPr>
            <p:ph type="dt" sz="half" idx="11"/>
          </p:nvPr>
        </p:nvSpPr>
        <p:spPr>
          <a:xfrm>
            <a:off x="304800" y="6356351"/>
            <a:ext cx="1828800" cy="365125"/>
          </a:xfrm>
        </p:spPr>
        <p:txBody>
          <a:bodyPr/>
          <a:lstStyle>
            <a:lvl1pPr>
              <a:defRPr/>
            </a:lvl1pPr>
          </a:lstStyle>
          <a:p>
            <a:fld id="{60443120-9B2E-4E41-8F51-DB0B655A2AA3}" type="datetime4">
              <a:rPr lang="en-US" smtClean="0"/>
              <a:t>November 15, 2024</a:t>
            </a:fld>
            <a:endParaRPr lang="en-US"/>
          </a:p>
        </p:txBody>
      </p:sp>
      <p:sp>
        <p:nvSpPr>
          <p:cNvPr id="7"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299894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462089"/>
            <a:ext cx="6815668" cy="4633913"/>
          </a:xfrm>
        </p:spPr>
        <p:txBody>
          <a:bodyPr/>
          <a:lstStyle>
            <a:lvl1pPr>
              <a:defRPr sz="3200"/>
            </a:lvl1pPr>
            <a:lvl2pPr>
              <a:defRPr sz="2800"/>
            </a:lvl2pPr>
            <a:lvl3pPr>
              <a:defRPr sz="2400"/>
            </a:lvl3pPr>
            <a:lvl4pPr>
              <a:defRPr sz="20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478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406400" y="76200"/>
            <a:ext cx="11379200" cy="654288"/>
          </a:xfrm>
        </p:spPr>
        <p:txBody>
          <a:bodyPr/>
          <a:lstStyle/>
          <a:p>
            <a:r>
              <a:rPr lang="en-US"/>
              <a:t>Click to edit Master title style</a:t>
            </a:r>
          </a:p>
        </p:txBody>
      </p:sp>
      <p:sp>
        <p:nvSpPr>
          <p:cNvPr id="7" name="Slide Number Placeholder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10" name="Date Placeholder 4"/>
          <p:cNvSpPr>
            <a:spLocks noGrp="1"/>
          </p:cNvSpPr>
          <p:nvPr>
            <p:ph type="dt" sz="half" idx="11"/>
          </p:nvPr>
        </p:nvSpPr>
        <p:spPr>
          <a:xfrm>
            <a:off x="304800" y="6356351"/>
            <a:ext cx="1828800" cy="365125"/>
          </a:xfrm>
        </p:spPr>
        <p:txBody>
          <a:bodyPr/>
          <a:lstStyle>
            <a:lvl1pPr>
              <a:defRPr/>
            </a:lvl1pPr>
          </a:lstStyle>
          <a:p>
            <a:fld id="{C5F713FC-A49D-4337-AE47-35F19561034A}" type="datetime4">
              <a:rPr lang="en-US" smtClean="0"/>
              <a:t>November 15, 2024</a:t>
            </a:fld>
            <a:endParaRPr lang="en-US"/>
          </a:p>
        </p:txBody>
      </p:sp>
      <p:sp>
        <p:nvSpPr>
          <p:cNvPr id="11"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843633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95401"/>
            <a:ext cx="73152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txBox="1">
            <a:spLocks/>
          </p:cNvSpPr>
          <p:nvPr userDrawn="1"/>
        </p:nvSpPr>
        <p:spPr bwMode="auto">
          <a:xfrm>
            <a:off x="406400" y="76200"/>
            <a:ext cx="11379200" cy="654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9pPr>
          </a:lstStyle>
          <a:p>
            <a:r>
              <a:rPr lang="en-US" kern="0"/>
              <a:t>Click to edit Master title style</a:t>
            </a:r>
          </a:p>
        </p:txBody>
      </p:sp>
      <p:sp>
        <p:nvSpPr>
          <p:cNvPr id="7" name="Slide Number Placeholder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10" name="Date Placeholder 4"/>
          <p:cNvSpPr>
            <a:spLocks noGrp="1"/>
          </p:cNvSpPr>
          <p:nvPr>
            <p:ph type="dt" sz="half" idx="11"/>
          </p:nvPr>
        </p:nvSpPr>
        <p:spPr>
          <a:xfrm>
            <a:off x="304800" y="6356351"/>
            <a:ext cx="1828800" cy="365125"/>
          </a:xfrm>
        </p:spPr>
        <p:txBody>
          <a:bodyPr/>
          <a:lstStyle>
            <a:lvl1pPr>
              <a:defRPr/>
            </a:lvl1pPr>
          </a:lstStyle>
          <a:p>
            <a:fld id="{A7D3F45E-A9FA-4802-B705-5EB6AF6490E1}" type="datetime4">
              <a:rPr lang="en-US" smtClean="0"/>
              <a:t>November 15, 2024</a:t>
            </a:fld>
            <a:endParaRPr lang="en-US"/>
          </a:p>
        </p:txBody>
      </p:sp>
      <p:sp>
        <p:nvSpPr>
          <p:cNvPr id="11"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102613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8" name="Date Placeholder 4"/>
          <p:cNvSpPr>
            <a:spLocks noGrp="1"/>
          </p:cNvSpPr>
          <p:nvPr>
            <p:ph type="dt" sz="half" idx="11"/>
          </p:nvPr>
        </p:nvSpPr>
        <p:spPr>
          <a:xfrm>
            <a:off x="304800" y="6356351"/>
            <a:ext cx="1828800" cy="365125"/>
          </a:xfrm>
        </p:spPr>
        <p:txBody>
          <a:bodyPr/>
          <a:lstStyle>
            <a:lvl1pPr>
              <a:defRPr/>
            </a:lvl1pPr>
          </a:lstStyle>
          <a:p>
            <a:fld id="{E4EAE39D-A511-4813-8C7C-62C4FA90CE4C}" type="datetime4">
              <a:rPr lang="en-US" smtClean="0"/>
              <a:t>November 15, 2024</a:t>
            </a:fld>
            <a:endParaRPr lang="en-US"/>
          </a:p>
        </p:txBody>
      </p:sp>
      <p:sp>
        <p:nvSpPr>
          <p:cNvPr id="9"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3430987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219200"/>
            <a:ext cx="2743200" cy="388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1" y="1219200"/>
            <a:ext cx="7719484" cy="388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8" name="Date Placeholder 4"/>
          <p:cNvSpPr>
            <a:spLocks noGrp="1"/>
          </p:cNvSpPr>
          <p:nvPr>
            <p:ph type="dt" sz="half" idx="11"/>
          </p:nvPr>
        </p:nvSpPr>
        <p:spPr>
          <a:xfrm>
            <a:off x="304800" y="6356351"/>
            <a:ext cx="1828800" cy="365125"/>
          </a:xfrm>
        </p:spPr>
        <p:txBody>
          <a:bodyPr/>
          <a:lstStyle>
            <a:lvl1pPr>
              <a:defRPr/>
            </a:lvl1pPr>
          </a:lstStyle>
          <a:p>
            <a:fld id="{365C5B28-C281-407C-989E-20745F7952A6}" type="datetime4">
              <a:rPr lang="en-US" smtClean="0"/>
              <a:t>November 15, 2024</a:t>
            </a:fld>
            <a:endParaRPr lang="en-US"/>
          </a:p>
        </p:txBody>
      </p:sp>
      <p:sp>
        <p:nvSpPr>
          <p:cNvPr id="9"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422889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6" name="Content Placeholder 6"/>
          <p:cNvSpPr>
            <a:spLocks noGrp="1"/>
          </p:cNvSpPr>
          <p:nvPr>
            <p:ph sz="quarter" idx="13"/>
          </p:nvPr>
        </p:nvSpPr>
        <p:spPr>
          <a:xfrm>
            <a:off x="6781979" y="1295400"/>
            <a:ext cx="4192092" cy="457200"/>
          </a:xfrm>
        </p:spPr>
        <p:txBody>
          <a:bodyPr/>
          <a:lstStyle/>
          <a:p>
            <a:pPr lvl="0"/>
            <a:r>
              <a:rPr lang="en-US"/>
              <a:t>Click to edit Master text styles</a:t>
            </a:r>
          </a:p>
        </p:txBody>
      </p:sp>
      <p:sp>
        <p:nvSpPr>
          <p:cNvPr id="7" name="Content Placeholder 6"/>
          <p:cNvSpPr>
            <a:spLocks noGrp="1"/>
          </p:cNvSpPr>
          <p:nvPr>
            <p:ph sz="quarter" idx="14"/>
          </p:nvPr>
        </p:nvSpPr>
        <p:spPr>
          <a:xfrm>
            <a:off x="6781979" y="1917700"/>
            <a:ext cx="4192092" cy="4102100"/>
          </a:xfrm>
        </p:spPr>
        <p:txBody>
          <a:bodyPr/>
          <a:lstStyle/>
          <a:p>
            <a:pPr lvl="0"/>
            <a:r>
              <a:rPr lang="en-US"/>
              <a:t>Click to edit Master text styles</a:t>
            </a:r>
          </a:p>
        </p:txBody>
      </p:sp>
      <p:sp>
        <p:nvSpPr>
          <p:cNvPr id="8" name="Rectangle 6"/>
          <p:cNvSpPr>
            <a:spLocks noGrp="1" noChangeArrowheads="1"/>
          </p:cNvSpPr>
          <p:nvPr>
            <p:ph type="sldNum" sz="quarter" idx="15"/>
          </p:nvPr>
        </p:nvSpPr>
        <p:spPr>
          <a:xfrm>
            <a:off x="11176000" y="6400800"/>
            <a:ext cx="711200" cy="228600"/>
          </a:xfrm>
          <a:prstGeom prst="rect">
            <a:avLst/>
          </a:prstGeom>
          <a:extLst>
            <a:ext uri="{FAA26D3D-D897-4be2-8F04-BA451C77F1D7}">
              <ma14:placeholderFlag xmlns="" xmlns:ma14="http://schemas.microsoft.com/office/mac/drawingml/2011/main" val="1"/>
            </a:ext>
          </a:extLst>
        </p:spPr>
        <p:txBody>
          <a:bodyPr/>
          <a:lstStyle>
            <a:lvl1pPr>
              <a:defRPr>
                <a:solidFill>
                  <a:srgbClr val="898989"/>
                </a:solidFill>
              </a:defRPr>
            </a:lvl1pPr>
          </a:lstStyle>
          <a:p>
            <a:fld id="{8202EFDA-022F-41CF-980E-F688C355F9C4}" type="slidenum">
              <a:rPr lang="en-US" altLang="en-US" smtClean="0"/>
              <a:pPr/>
              <a:t>‹#›</a:t>
            </a:fld>
            <a:endParaRPr lang="en-US" altLang="en-US"/>
          </a:p>
        </p:txBody>
      </p:sp>
      <p:sp>
        <p:nvSpPr>
          <p:cNvPr id="9" name="Date Placeholder 4"/>
          <p:cNvSpPr>
            <a:spLocks noGrp="1"/>
          </p:cNvSpPr>
          <p:nvPr>
            <p:ph type="dt" sz="half" idx="11"/>
          </p:nvPr>
        </p:nvSpPr>
        <p:spPr>
          <a:xfrm>
            <a:off x="304800" y="6356351"/>
            <a:ext cx="1828800" cy="365125"/>
          </a:xfrm>
        </p:spPr>
        <p:txBody>
          <a:bodyPr/>
          <a:lstStyle>
            <a:lvl1pPr>
              <a:defRPr/>
            </a:lvl1pPr>
          </a:lstStyle>
          <a:p>
            <a:fld id="{01D35DDC-3EBE-4D94-BD14-72EFB25A817B}" type="datetime4">
              <a:rPr lang="en-US" smtClean="0"/>
              <a:t>November 15, 2024</a:t>
            </a:fld>
            <a:endParaRPr lang="en-US"/>
          </a:p>
        </p:txBody>
      </p:sp>
      <p:sp>
        <p:nvSpPr>
          <p:cNvPr id="10" name="Footer Placeholder 5"/>
          <p:cNvSpPr>
            <a:spLocks noGrp="1"/>
          </p:cNvSpPr>
          <p:nvPr>
            <p:ph type="ftr" sz="quarter" idx="12"/>
          </p:nvPr>
        </p:nvSpPr>
        <p:spPr>
          <a:xfrm>
            <a:off x="2133600" y="6356351"/>
            <a:ext cx="7823198" cy="365125"/>
          </a:xfrm>
        </p:spPr>
        <p:txBody>
          <a:bodyPr/>
          <a:lstStyle>
            <a:lvl1pPr>
              <a:defRPr/>
            </a:lvl1pPr>
          </a:lstStyle>
          <a:p>
            <a:r>
              <a:rPr lang="en-US"/>
              <a:t>(Name of Presentation)</a:t>
            </a:r>
          </a:p>
        </p:txBody>
      </p:sp>
    </p:spTree>
    <p:extLst>
      <p:ext uri="{BB962C8B-B14F-4D97-AF65-F5344CB8AC3E}">
        <p14:creationId xmlns:p14="http://schemas.microsoft.com/office/powerpoint/2010/main" val="141343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44F2-2481-F4D7-14AA-142AB11E5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437D5-3ECB-9D53-C520-EB488FC8F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DBA30-DEF2-EF84-2101-84F54DD478E9}"/>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E50079EF-C6DF-F7F0-DA9A-FE74FD0B2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A4EEF-7CF0-925A-FD70-614A1462E8E4}"/>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226173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D1FC-4496-0C0E-E118-CF17365EC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B4F3F-9127-F8C8-D0E4-B1B55FF11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64077-DAFC-4F31-C6F2-37748C93DF4B}"/>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D58BD539-7667-85CE-5600-101FDA74A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F8942-91C4-331D-AD34-3B402BF9CA8C}"/>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285317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5136-ECCA-9A0E-BDCE-CE5F8DEFA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17E2D-10AC-72AE-840D-A4C9C27044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6B1B86-EF1D-43E9-8180-E3B706527831}"/>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FAEF6265-95E9-D6DE-9035-B6156D1AB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367C8-46EE-C0D5-FC21-3A53594D63AB}"/>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36135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152-9544-75C8-6EF9-A53CCF38E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9719B-AC19-DBB5-15EE-AB1604E2E1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E389DC-0649-9D5D-CFCE-68EEDA5E1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68ECE-167D-7DBB-1E15-91EEEBE045B6}"/>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6" name="Footer Placeholder 5">
            <a:extLst>
              <a:ext uri="{FF2B5EF4-FFF2-40B4-BE49-F238E27FC236}">
                <a16:creationId xmlns:a16="http://schemas.microsoft.com/office/drawing/2014/main" id="{29AF6EDE-8FFE-BB42-E397-CE09DE539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8B341-C812-0E55-BC19-C9F728266B91}"/>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1414588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C3DB-6E21-7ACA-5387-743AD5A11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4E5B0-A201-7F43-86B6-8AEE13B14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F1F55-D3E5-99A5-3079-5E53D1E46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B544C-E0F4-2468-1BBB-E30EA47F4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EC34C8-CBD6-F39E-21F2-18A56C444A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AD442E-4CBE-8E83-0455-721045AE6CB3}"/>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8" name="Footer Placeholder 7">
            <a:extLst>
              <a:ext uri="{FF2B5EF4-FFF2-40B4-BE49-F238E27FC236}">
                <a16:creationId xmlns:a16="http://schemas.microsoft.com/office/drawing/2014/main" id="{E6899851-A812-5996-BA0B-1EAF9F4A6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CFC3E-8051-81F4-738C-C861B4D17FA0}"/>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271920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C4D3-ACB9-BE92-8608-59DB1F46B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AE0B48-B86E-CE85-D58B-AC054FBB0A1C}"/>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4" name="Footer Placeholder 3">
            <a:extLst>
              <a:ext uri="{FF2B5EF4-FFF2-40B4-BE49-F238E27FC236}">
                <a16:creationId xmlns:a16="http://schemas.microsoft.com/office/drawing/2014/main" id="{5AD4B2A7-ED26-FDFD-8D65-C16C43307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54542F-AA3A-E2E4-1B47-DEED516EC08A}"/>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423492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F6BBB-49D1-FF0E-21A9-11AD004F3DD2}"/>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3" name="Footer Placeholder 2">
            <a:extLst>
              <a:ext uri="{FF2B5EF4-FFF2-40B4-BE49-F238E27FC236}">
                <a16:creationId xmlns:a16="http://schemas.microsoft.com/office/drawing/2014/main" id="{26D73E70-4359-AA7B-7EA6-5B5DE3AB2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DBB6D-CC61-6208-EE3E-9DCE13732260}"/>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231144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224-0A1E-69B1-45E4-4EC7F211C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42261-CB21-FEF3-D47A-4CB804779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C1C5F-5FF8-6FCD-437F-655F05ECA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9ACE2-E15C-C8A5-D4DB-62641F8A23A5}"/>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6" name="Footer Placeholder 5">
            <a:extLst>
              <a:ext uri="{FF2B5EF4-FFF2-40B4-BE49-F238E27FC236}">
                <a16:creationId xmlns:a16="http://schemas.microsoft.com/office/drawing/2014/main" id="{92E83457-6117-5ADE-DA01-2E51D63A1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6105-A9E6-13C8-E5E6-EE3A98D7CF68}"/>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1977714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E0F5-2418-8734-AD45-46D278E2A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951F34-5A91-6E30-2B0F-BDDEC7EFB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853B6-D9BC-C411-9544-9CE9E58CA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BFC2B-5A03-5758-24E1-BB3460353115}"/>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6" name="Footer Placeholder 5">
            <a:extLst>
              <a:ext uri="{FF2B5EF4-FFF2-40B4-BE49-F238E27FC236}">
                <a16:creationId xmlns:a16="http://schemas.microsoft.com/office/drawing/2014/main" id="{DB07C739-F107-243C-79F6-C5CFAC69C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DEF9B-275E-71E0-9A93-C44D1135964A}"/>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3797613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9FC4-3920-C6EA-FECE-AC013802B7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D0103-15D8-59A4-E4CD-28906CB77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7F46B-A51E-70D7-137A-BED643817E80}"/>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0D50A58B-814F-EA74-9CA0-171FFE35E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BD3EA-93DA-C29A-D598-136B0EDEB809}"/>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2962019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8DF21-5B88-041F-889A-BAD60BD7A5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E20EF-CE7C-096F-E5AE-0FCD69837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3AFE3-5728-FEC3-1BC6-A45B3FDB607E}"/>
              </a:ext>
            </a:extLst>
          </p:cNvPr>
          <p:cNvSpPr>
            <a:spLocks noGrp="1"/>
          </p:cNvSpPr>
          <p:nvPr>
            <p:ph type="dt" sz="half" idx="10"/>
          </p:nvPr>
        </p:nvSpPr>
        <p:spPr/>
        <p:txBody>
          <a:body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FE11C9E5-8C14-6349-2387-53E476159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90A7F-8B50-1136-E68B-B774C8DDB6E3}"/>
              </a:ext>
            </a:extLst>
          </p:cNvPr>
          <p:cNvSpPr>
            <a:spLocks noGrp="1"/>
          </p:cNvSpPr>
          <p:nvPr>
            <p:ph type="sldNum" sz="quarter" idx="12"/>
          </p:nvPr>
        </p:nvSpPr>
        <p:spPr/>
        <p:txBody>
          <a:bodyPr/>
          <a:lstStyle/>
          <a:p>
            <a:fld id="{5FF0E472-E4D2-483F-A2D0-6AF18BF74CC2}" type="slidenum">
              <a:rPr lang="en-US" smtClean="0"/>
              <a:t>‹#›</a:t>
            </a:fld>
            <a:endParaRPr lang="en-US"/>
          </a:p>
        </p:txBody>
      </p:sp>
    </p:spTree>
    <p:extLst>
      <p:ext uri="{BB962C8B-B14F-4D97-AF65-F5344CB8AC3E}">
        <p14:creationId xmlns:p14="http://schemas.microsoft.com/office/powerpoint/2010/main" val="325380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11/15/2024</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11/15/2024</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11/15/2024</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846726"/>
          </a:xfrm>
          <a:prstGeom prst="rect">
            <a:avLst/>
          </a:prstGeom>
          <a:solidFill>
            <a:srgbClr val="042F63"/>
          </a:solidFill>
          <a:ln w="9525" cap="flat" cmpd="sng" algn="ctr">
            <a:solidFill>
              <a:srgbClr val="042F6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28" name="Rectangle 2"/>
          <p:cNvSpPr>
            <a:spLocks noGrp="1" noChangeArrowheads="1"/>
          </p:cNvSpPr>
          <p:nvPr>
            <p:ph type="title"/>
          </p:nvPr>
        </p:nvSpPr>
        <p:spPr bwMode="auto">
          <a:xfrm>
            <a:off x="406400" y="107712"/>
            <a:ext cx="11379200" cy="654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Rectangle 2"/>
          <p:cNvSpPr/>
          <p:nvPr userDrawn="1"/>
        </p:nvSpPr>
        <p:spPr bwMode="auto">
          <a:xfrm flipH="1">
            <a:off x="-1" y="845417"/>
            <a:ext cx="12191994" cy="6012583"/>
          </a:xfrm>
          <a:prstGeom prst="rect">
            <a:avLst/>
          </a:prstGeom>
          <a:solidFill>
            <a:srgbClr val="5983AA"/>
          </a:solidFill>
          <a:ln w="9525" cap="flat" cmpd="sng" algn="ctr">
            <a:solidFill>
              <a:srgbClr val="5983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12"/>
          <p:cNvSpPr/>
          <p:nvPr userDrawn="1"/>
        </p:nvSpPr>
        <p:spPr bwMode="auto">
          <a:xfrm flipH="1">
            <a:off x="76200" y="845416"/>
            <a:ext cx="12039598" cy="593638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Footer Placeholder 3"/>
          <p:cNvSpPr>
            <a:spLocks noGrp="1"/>
          </p:cNvSpPr>
          <p:nvPr>
            <p:ph type="ftr" sz="quarter" idx="3"/>
          </p:nvPr>
        </p:nvSpPr>
        <p:spPr>
          <a:xfrm>
            <a:off x="2133600" y="6356351"/>
            <a:ext cx="78231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(Name of Presentation)</a:t>
            </a:r>
          </a:p>
        </p:txBody>
      </p:sp>
      <p:sp>
        <p:nvSpPr>
          <p:cNvPr id="5" name="Slide Number Placeholder 4"/>
          <p:cNvSpPr>
            <a:spLocks noGrp="1"/>
          </p:cNvSpPr>
          <p:nvPr>
            <p:ph type="sldNum" sz="quarter" idx="4"/>
          </p:nvPr>
        </p:nvSpPr>
        <p:spPr>
          <a:xfrm>
            <a:off x="11277600" y="6356351"/>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35788-441D-D445-8428-526D986C9026}" type="slidenum">
              <a:rPr lang="en-US" smtClean="0"/>
              <a:t>‹#›</a:t>
            </a:fld>
            <a:endParaRPr lang="en-US"/>
          </a:p>
        </p:txBody>
      </p:sp>
      <p:sp>
        <p:nvSpPr>
          <p:cNvPr id="6" name="Date Placeholder 5"/>
          <p:cNvSpPr>
            <a:spLocks noGrp="1"/>
          </p:cNvSpPr>
          <p:nvPr>
            <p:ph type="dt" sz="half" idx="2"/>
          </p:nvPr>
        </p:nvSpPr>
        <p:spPr>
          <a:xfrm>
            <a:off x="304800" y="6356351"/>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7676C-3D3C-4041-8C94-D52B58852343}" type="datetime4">
              <a:rPr lang="en-US" smtClean="0"/>
              <a:t>November 15, 2024</a:t>
            </a:fld>
            <a:endParaRPr lang="en-US"/>
          </a:p>
        </p:txBody>
      </p:sp>
      <p:sp>
        <p:nvSpPr>
          <p:cNvPr id="1029" name="Rectangle 3"/>
          <p:cNvSpPr>
            <a:spLocks noGrp="1" noChangeArrowheads="1"/>
          </p:cNvSpPr>
          <p:nvPr>
            <p:ph type="body" idx="1"/>
          </p:nvPr>
        </p:nvSpPr>
        <p:spPr bwMode="auto">
          <a:xfrm>
            <a:off x="508002" y="1066800"/>
            <a:ext cx="10972799"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028855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fontAlgn="base" hangingPunct="1">
        <a:lnSpc>
          <a:spcPts val="32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accent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57768E"/>
        </a:buClr>
        <a:buFont typeface="Wingdings" pitchFamily="2" charset="2"/>
        <a:buChar char="§"/>
        <a:defRPr sz="28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400">
          <a:solidFill>
            <a:srgbClr val="486176"/>
          </a:solidFill>
          <a:latin typeface="+mn-lt"/>
          <a:ea typeface="+mn-ea"/>
        </a:defRPr>
      </a:lvl2pPr>
      <a:lvl3pPr marL="1143000" indent="-228600" algn="l" rtl="0" eaLnBrk="1" fontAlgn="base" hangingPunct="1">
        <a:spcBef>
          <a:spcPct val="20000"/>
        </a:spcBef>
        <a:spcAft>
          <a:spcPct val="0"/>
        </a:spcAft>
        <a:buChar char="•"/>
        <a:defRPr sz="2000">
          <a:solidFill>
            <a:srgbClr val="25325B"/>
          </a:solidFill>
          <a:latin typeface="+mn-lt"/>
          <a:ea typeface="+mn-ea"/>
        </a:defRPr>
      </a:lvl3pPr>
      <a:lvl4pPr marL="1600200" indent="-228600" algn="l" rtl="0" eaLnBrk="1" fontAlgn="base" hangingPunct="1">
        <a:spcBef>
          <a:spcPct val="20000"/>
        </a:spcBef>
        <a:spcAft>
          <a:spcPct val="0"/>
        </a:spcAft>
        <a:buChar char="–"/>
        <a:defRPr sz="16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DC36F-B3B7-E98A-5C67-64B7A6158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21D6F-261D-411B-CAE9-7D5F41983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733E7-413F-F817-EA1E-9F103E469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878A68-4F07-4916-903F-DA4924B0615B}" type="datetimeFigureOut">
              <a:rPr lang="en-US" smtClean="0"/>
              <a:t>11/15/2024</a:t>
            </a:fld>
            <a:endParaRPr lang="en-US"/>
          </a:p>
        </p:txBody>
      </p:sp>
      <p:sp>
        <p:nvSpPr>
          <p:cNvPr id="5" name="Footer Placeholder 4">
            <a:extLst>
              <a:ext uri="{FF2B5EF4-FFF2-40B4-BE49-F238E27FC236}">
                <a16:creationId xmlns:a16="http://schemas.microsoft.com/office/drawing/2014/main" id="{692E5BA3-FB48-576A-70CF-B3C86B4DF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5A19D7-C2F7-30CB-DBE1-98EF1E8D6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F0E472-E4D2-483F-A2D0-6AF18BF74CC2}" type="slidenum">
              <a:rPr lang="en-US" smtClean="0"/>
              <a:t>‹#›</a:t>
            </a:fld>
            <a:endParaRPr lang="en-US"/>
          </a:p>
        </p:txBody>
      </p:sp>
    </p:spTree>
    <p:extLst>
      <p:ext uri="{BB962C8B-B14F-4D97-AF65-F5344CB8AC3E}">
        <p14:creationId xmlns:p14="http://schemas.microsoft.com/office/powerpoint/2010/main" val="199398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tc-ri.org/sites/default/files/uploads/CTC-RI%20Adult%20Care%20Delivery%20Components%20120120.pdf" TargetMode="External"/><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hyperlink" Target="https://www.ctc-ri.org/sites/default/files/uploads/CTC-RI%20Pediatric%20Care%20Delivery%20Components%20120120.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tc-ri.org/sites/default/files/uploads/CTC-RI%20Adult%20Care%20Delivery%20Components%20120120.pdf" TargetMode="External"/><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hyperlink" Target="https://www.ctc-ri.org/sites/default/files/uploads/CTC-RI%20Pediatric%20Care%20Delivery%20Components%2012012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ublic.3.basecamp.com/p/VXXFJQEprRDCP2UnyyUYr4ak"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rveymonkey.com/r/ZDZS5H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uri-edu.zoom.us/meeting/register/tJYufumorDwuGNFFJ3vegqeH3hEEJoLn6Jbb#/registration" TargetMode="External"/><Relationship Id="rId2" Type="http://schemas.openxmlformats.org/officeDocument/2006/relationships/hyperlink" Target="https://form.jotform.com/242665242434152" TargetMode="External"/><Relationship Id="rId1" Type="http://schemas.openxmlformats.org/officeDocument/2006/relationships/slideLayout" Target="../slideLayouts/slideLayout2.xml"/><Relationship Id="rId5" Type="http://schemas.openxmlformats.org/officeDocument/2006/relationships/hyperlink" Target="mailto:nmangual@ctc-ri.org" TargetMode="External"/><Relationship Id="rId4" Type="http://schemas.openxmlformats.org/officeDocument/2006/relationships/hyperlink" Target="https://www.surveymonkey.com/r/call4apps_STI_Q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rveymonkey.com/r/ZDZS5H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tc-ri.org/sites/default/files/White%20Paper_Comprehensive%20PCC.pdf"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6" y="2526830"/>
            <a:ext cx="10988843" cy="2042694"/>
          </a:xfrm>
          <a:noFill/>
        </p:spPr>
        <p:txBody>
          <a:bodyPr>
            <a:noAutofit/>
          </a:bodyPr>
          <a:lstStyle/>
          <a:p>
            <a:pPr algn="l">
              <a:lnSpc>
                <a:spcPct val="100000"/>
              </a:lnSpc>
            </a:pPr>
            <a:br>
              <a:rPr lang="en-US" sz="3600" dirty="0">
                <a:latin typeface="+mj-lt"/>
                <a:ea typeface="Calibri" panose="020F0502020204030204" pitchFamily="34" charset="0"/>
                <a:cs typeface="Calibri" panose="020F0502020204030204" pitchFamily="34" charset="0"/>
                <a:sym typeface="Arial"/>
              </a:rPr>
            </a:br>
            <a:br>
              <a:rPr lang="en-US" sz="3600" dirty="0">
                <a:latin typeface="+mj-lt"/>
                <a:ea typeface="Calibri" panose="020F0502020204030204" pitchFamily="34" charset="0"/>
                <a:cs typeface="Calibri" panose="020F0502020204030204" pitchFamily="34" charset="0"/>
                <a:sym typeface="Arial"/>
              </a:rPr>
            </a:br>
            <a:br>
              <a:rPr lang="en-US" sz="3600" dirty="0">
                <a:latin typeface="+mj-lt"/>
                <a:ea typeface="Calibri" panose="020F0502020204030204" pitchFamily="34" charset="0"/>
                <a:cs typeface="Calibri" panose="020F0502020204030204" pitchFamily="34" charset="0"/>
                <a:sym typeface="Arial"/>
              </a:rPr>
            </a:br>
            <a:br>
              <a:rPr lang="en-US" sz="3600" dirty="0">
                <a:latin typeface="+mj-lt"/>
                <a:ea typeface="Calibri" panose="020F0502020204030204" pitchFamily="34" charset="0"/>
                <a:cs typeface="Calibri" panose="020F0502020204030204" pitchFamily="34" charset="0"/>
                <a:sym typeface="Arial"/>
              </a:rPr>
            </a:br>
            <a:br>
              <a:rPr lang="en-US" sz="3600" dirty="0">
                <a:latin typeface="+mj-lt"/>
                <a:ea typeface="Calibri" panose="020F0502020204030204" pitchFamily="34" charset="0"/>
                <a:cs typeface="Calibri" panose="020F0502020204030204" pitchFamily="34" charset="0"/>
                <a:sym typeface="Arial"/>
              </a:rPr>
            </a:br>
            <a:r>
              <a:rPr lang="en-US" sz="3600" dirty="0">
                <a:latin typeface="+mj-lt"/>
                <a:ea typeface="Calibri" panose="020F0502020204030204" pitchFamily="34" charset="0"/>
                <a:cs typeface="Calibri" panose="020F0502020204030204" pitchFamily="34" charset="0"/>
                <a:sym typeface="Arial"/>
              </a:rPr>
              <a:t>The State Health Care System Planning (HCSP) Cabinet Primary Care Workgroup &amp; </a:t>
            </a:r>
            <a:br>
              <a:rPr lang="en-US" sz="3600" dirty="0">
                <a:latin typeface="+mj-lt"/>
                <a:ea typeface="Calibri" panose="020F0502020204030204" pitchFamily="34" charset="0"/>
                <a:cs typeface="Calibri" panose="020F0502020204030204" pitchFamily="34" charset="0"/>
                <a:sym typeface="Arial"/>
              </a:rPr>
            </a:br>
            <a:r>
              <a:rPr lang="en-US" sz="3600" dirty="0">
                <a:latin typeface="+mj-lt"/>
                <a:ea typeface="Calibri" panose="020F0502020204030204" pitchFamily="34" charset="0"/>
                <a:cs typeface="Calibri" panose="020F0502020204030204" pitchFamily="34" charset="0"/>
                <a:sym typeface="Arial"/>
              </a:rPr>
              <a:t>Sustainable Payments for Advanced Primary Care</a:t>
            </a:r>
            <a:endParaRPr lang="en-US" sz="360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7" y="4688701"/>
            <a:ext cx="10988843" cy="1010654"/>
          </a:xfrm>
        </p:spPr>
        <p:txBody>
          <a:bodyPr>
            <a:normAutofit/>
          </a:bodyPr>
          <a:lstStyle/>
          <a:p>
            <a:r>
              <a:rPr lang="en-US" dirty="0"/>
              <a:t>Clinical Strategy Committee | November 15, 2024</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9728-C6B9-1B5C-C875-40748F99B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781FA-405F-5B6F-A0C9-BC7D1F83F5A3}"/>
              </a:ext>
            </a:extLst>
          </p:cNvPr>
          <p:cNvSpPr>
            <a:spLocks noGrp="1"/>
          </p:cNvSpPr>
          <p:nvPr>
            <p:ph type="title"/>
          </p:nvPr>
        </p:nvSpPr>
        <p:spPr/>
        <p:txBody>
          <a:bodyPr>
            <a:normAutofit fontScale="90000"/>
          </a:bodyPr>
          <a:lstStyle/>
          <a:p>
            <a:r>
              <a:rPr lang="en-US" dirty="0"/>
              <a:t>PEDIATRICS </a:t>
            </a:r>
            <a:br>
              <a:rPr lang="en-US" dirty="0"/>
            </a:br>
            <a:r>
              <a:rPr lang="en-US" dirty="0"/>
              <a:t>Provisional Principles for Pediatric CPPC</a:t>
            </a:r>
          </a:p>
        </p:txBody>
      </p:sp>
      <p:sp>
        <p:nvSpPr>
          <p:cNvPr id="5" name="Content Placeholder 2">
            <a:extLst>
              <a:ext uri="{FF2B5EF4-FFF2-40B4-BE49-F238E27FC236}">
                <a16:creationId xmlns:a16="http://schemas.microsoft.com/office/drawing/2014/main" id="{21AB416D-60F0-BC1E-2D56-31F33A073C25}"/>
              </a:ext>
            </a:extLst>
          </p:cNvPr>
          <p:cNvSpPr txBox="1">
            <a:spLocks/>
          </p:cNvSpPr>
          <p:nvPr/>
        </p:nvSpPr>
        <p:spPr>
          <a:xfrm>
            <a:off x="665501" y="1690689"/>
            <a:ext cx="11016916"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Primary care providers identify the need for consultation and appropriate referral to pediatric medical subspecialists and surgical specialists. (In instances in which the child enters the medical system through a specialty clinic, identification of the need for primary pediatric consultation and referral is appropriate.)</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Primary, pediatric medical subspecialty, and surgical specialty care providers should collaborate to establish shared management plans in partnership with the child and family and to formulate a clear articulation of each other’s role.</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Care teams should interact with early intervention programs, schools, early childhood education and childcare programs, and other public and private community agencies to be certain that the health-related social needs of the child and family are addressed.</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Care coordination services should be organized so the family, the physician, and other service providers work to implement a specific care plan as an organized team.</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Care teams should maintain an accessible, comprehensive, central record that contains all pertinent information</a:t>
            </a: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about the child, preserving confidentiality.</a:t>
            </a:r>
          </a:p>
        </p:txBody>
      </p:sp>
    </p:spTree>
    <p:extLst>
      <p:ext uri="{BB962C8B-B14F-4D97-AF65-F5344CB8AC3E}">
        <p14:creationId xmlns:p14="http://schemas.microsoft.com/office/powerpoint/2010/main" val="260376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73525"/>
            <a:ext cx="3200400" cy="4049311"/>
          </a:xfrm>
        </p:spPr>
        <p:txBody>
          <a:bodyPr anchor="ctr">
            <a:normAutofit/>
          </a:bodyPr>
          <a:lstStyle/>
          <a:p>
            <a:r>
              <a:rPr lang="en-US" sz="4000" b="1" dirty="0"/>
              <a:t>Pediatric Components of Care Delivery Model for CPCC/TCOC</a:t>
            </a:r>
          </a:p>
        </p:txBody>
      </p:sp>
      <p:pic>
        <p:nvPicPr>
          <p:cNvPr id="2" name="Picture 1">
            <a:extLst>
              <a:ext uri="{FF2B5EF4-FFF2-40B4-BE49-F238E27FC236}">
                <a16:creationId xmlns:a16="http://schemas.microsoft.com/office/drawing/2014/main" id="{673AE3DF-7779-6BF8-9057-8D0802AFC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82739" y="807461"/>
            <a:ext cx="7605250" cy="498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4">
            <a:extLst>
              <a:ext uri="{FF2B5EF4-FFF2-40B4-BE49-F238E27FC236}">
                <a16:creationId xmlns:a16="http://schemas.microsoft.com/office/drawing/2014/main" id="{1246ED6D-9D02-4E84-ED75-620F428C2949}"/>
              </a:ext>
            </a:extLst>
          </p:cNvPr>
          <p:cNvSpPr>
            <a:spLocks noGrp="1"/>
          </p:cNvSpPr>
          <p:nvPr>
            <p:ph type="sldNum" sz="quarter" idx="12"/>
          </p:nvPr>
        </p:nvSpPr>
        <p:spPr>
          <a:xfrm>
            <a:off x="10862254" y="6363573"/>
            <a:ext cx="818884" cy="365125"/>
          </a:xfrm>
        </p:spPr>
        <p:txBody>
          <a:bodyPr/>
          <a:lstStyle/>
          <a:p>
            <a:pPr>
              <a:spcAft>
                <a:spcPts val="600"/>
              </a:spcAft>
              <a:defRPr/>
            </a:pPr>
            <a:fld id="{FF8873A4-313D-4173-B1C4-3F2E1433D932}" type="slidenum">
              <a:rPr lang="en-US" altLang="en-US"/>
              <a:pPr>
                <a:spcAft>
                  <a:spcPts val="600"/>
                </a:spcAft>
                <a:defRPr/>
              </a:pPr>
              <a:t>11</a:t>
            </a:fld>
            <a:endParaRPr lang="en-US" altLang="en-US"/>
          </a:p>
        </p:txBody>
      </p:sp>
      <p:sp>
        <p:nvSpPr>
          <p:cNvPr id="13" name="Content Placeholder 2">
            <a:extLst>
              <a:ext uri="{FF2B5EF4-FFF2-40B4-BE49-F238E27FC236}">
                <a16:creationId xmlns:a16="http://schemas.microsoft.com/office/drawing/2014/main" id="{AE93208C-3E67-C345-A860-D2F84F5148A5}"/>
              </a:ext>
            </a:extLst>
          </p:cNvPr>
          <p:cNvSpPr txBox="1">
            <a:spLocks/>
          </p:cNvSpPr>
          <p:nvPr/>
        </p:nvSpPr>
        <p:spPr>
          <a:xfrm>
            <a:off x="581526" y="1531421"/>
            <a:ext cx="3200401" cy="4351339"/>
          </a:xfrm>
          <a:prstGeom prst="rect">
            <a:avLst/>
          </a:prstGeom>
        </p:spPr>
        <p:txBody>
          <a:bodyPr vert="horz" lIns="91441" tIns="45719" rIns="91441"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4F7680-FDBF-D4E6-8141-04D90B21B703}"/>
              </a:ext>
            </a:extLst>
          </p:cNvPr>
          <p:cNvSpPr txBox="1">
            <a:spLocks/>
          </p:cNvSpPr>
          <p:nvPr/>
        </p:nvSpPr>
        <p:spPr>
          <a:xfrm>
            <a:off x="4245817" y="5941458"/>
            <a:ext cx="7679094" cy="844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US" altLang="en-US" sz="1600" dirty="0">
                <a:solidFill>
                  <a:schemeClr val="accent6"/>
                </a:solidFill>
              </a:rPr>
              <a:t>Adult and Pediatric Decks complete (for now) and posted online: </a:t>
            </a:r>
          </a:p>
          <a:p>
            <a:pPr lvl="1">
              <a:lnSpc>
                <a:spcPct val="100000"/>
              </a:lnSpc>
              <a:buFont typeface="Arial" panose="020B0604020202020204" pitchFamily="34" charset="0"/>
              <a:buChar char="•"/>
            </a:pPr>
            <a:r>
              <a:rPr lang="en-US" altLang="en-US" sz="1200" u="sng" dirty="0">
                <a:hlinkClick r:id="rId3"/>
              </a:rPr>
              <a:t>CTC-RI Adult Care Delivery Components 12.01.20</a:t>
            </a:r>
            <a:endParaRPr lang="en-US" altLang="en-US" sz="1600" dirty="0"/>
          </a:p>
          <a:p>
            <a:pPr lvl="1">
              <a:lnSpc>
                <a:spcPct val="100000"/>
              </a:lnSpc>
              <a:buFont typeface="Arial" panose="020B0604020202020204" pitchFamily="34" charset="0"/>
              <a:buChar char="•"/>
            </a:pPr>
            <a:r>
              <a:rPr lang="en-US" altLang="en-US" sz="1200" u="sng" dirty="0">
                <a:hlinkClick r:id="rId4"/>
              </a:rPr>
              <a:t>CTC-RI Pediatric Care Delivery Components 12.01.20</a:t>
            </a:r>
            <a:endParaRPr lang="en-US" altLang="en-US" sz="1600" dirty="0"/>
          </a:p>
        </p:txBody>
      </p:sp>
    </p:spTree>
    <p:extLst>
      <p:ext uri="{BB962C8B-B14F-4D97-AF65-F5344CB8AC3E}">
        <p14:creationId xmlns:p14="http://schemas.microsoft.com/office/powerpoint/2010/main" val="150186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E40C-5154-6FD5-6F32-404CEEC1B7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264454-1FE2-8BB9-25FC-D32B14EFC904}"/>
              </a:ext>
            </a:extLst>
          </p:cNvPr>
          <p:cNvSpPr>
            <a:spLocks noGrp="1"/>
          </p:cNvSpPr>
          <p:nvPr>
            <p:ph type="title"/>
          </p:nvPr>
        </p:nvSpPr>
        <p:spPr>
          <a:xfrm>
            <a:off x="457200" y="1273525"/>
            <a:ext cx="3200400" cy="4049311"/>
          </a:xfrm>
        </p:spPr>
        <p:txBody>
          <a:bodyPr anchor="ctr">
            <a:normAutofit/>
          </a:bodyPr>
          <a:lstStyle/>
          <a:p>
            <a:r>
              <a:rPr lang="en-US" sz="4000" b="1" dirty="0"/>
              <a:t>Adult Components of Care Delivery Model for CPCC/TCOC</a:t>
            </a:r>
          </a:p>
        </p:txBody>
      </p:sp>
      <p:sp>
        <p:nvSpPr>
          <p:cNvPr id="20" name="Slide Number Placeholder 4">
            <a:extLst>
              <a:ext uri="{FF2B5EF4-FFF2-40B4-BE49-F238E27FC236}">
                <a16:creationId xmlns:a16="http://schemas.microsoft.com/office/drawing/2014/main" id="{A517425E-5018-93B5-A060-348435897668}"/>
              </a:ext>
            </a:extLst>
          </p:cNvPr>
          <p:cNvSpPr>
            <a:spLocks noGrp="1"/>
          </p:cNvSpPr>
          <p:nvPr>
            <p:ph type="sldNum" sz="quarter" idx="12"/>
          </p:nvPr>
        </p:nvSpPr>
        <p:spPr>
          <a:xfrm>
            <a:off x="10862254" y="6363573"/>
            <a:ext cx="818884" cy="365125"/>
          </a:xfrm>
        </p:spPr>
        <p:txBody>
          <a:bodyPr/>
          <a:lstStyle/>
          <a:p>
            <a:pPr>
              <a:spcAft>
                <a:spcPts val="600"/>
              </a:spcAft>
              <a:defRPr/>
            </a:pPr>
            <a:fld id="{FF8873A4-313D-4173-B1C4-3F2E1433D932}" type="slidenum">
              <a:rPr lang="en-US" altLang="en-US"/>
              <a:pPr>
                <a:spcAft>
                  <a:spcPts val="600"/>
                </a:spcAft>
                <a:defRPr/>
              </a:pPr>
              <a:t>12</a:t>
            </a:fld>
            <a:endParaRPr lang="en-US" altLang="en-US"/>
          </a:p>
        </p:txBody>
      </p:sp>
      <p:sp>
        <p:nvSpPr>
          <p:cNvPr id="13" name="Content Placeholder 2">
            <a:extLst>
              <a:ext uri="{FF2B5EF4-FFF2-40B4-BE49-F238E27FC236}">
                <a16:creationId xmlns:a16="http://schemas.microsoft.com/office/drawing/2014/main" id="{12C60602-0CB6-FE25-65E8-48BAE63E6B35}"/>
              </a:ext>
            </a:extLst>
          </p:cNvPr>
          <p:cNvSpPr txBox="1">
            <a:spLocks/>
          </p:cNvSpPr>
          <p:nvPr/>
        </p:nvSpPr>
        <p:spPr>
          <a:xfrm>
            <a:off x="581526" y="1531421"/>
            <a:ext cx="6498891" cy="4351339"/>
          </a:xfrm>
          <a:prstGeom prst="rect">
            <a:avLst/>
          </a:prstGeom>
        </p:spPr>
        <p:txBody>
          <a:bodyPr vert="horz" lIns="91441" tIns="45719" rIns="91441"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2C534B2-947F-396C-A94A-501E0C580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974" y="812591"/>
            <a:ext cx="8048026" cy="49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3AB05EE1-2273-445C-63EA-50766624993F}"/>
              </a:ext>
            </a:extLst>
          </p:cNvPr>
          <p:cNvSpPr txBox="1">
            <a:spLocks/>
          </p:cNvSpPr>
          <p:nvPr/>
        </p:nvSpPr>
        <p:spPr>
          <a:xfrm>
            <a:off x="4273420" y="5878805"/>
            <a:ext cx="7679094" cy="844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US" altLang="en-US" sz="1600" dirty="0">
                <a:solidFill>
                  <a:schemeClr val="accent6"/>
                </a:solidFill>
              </a:rPr>
              <a:t>Adult and Pediatric Decks complete (for now) and posted online: </a:t>
            </a:r>
          </a:p>
          <a:p>
            <a:pPr lvl="1">
              <a:lnSpc>
                <a:spcPct val="100000"/>
              </a:lnSpc>
              <a:buFont typeface="Arial" panose="020B0604020202020204" pitchFamily="34" charset="0"/>
              <a:buChar char="•"/>
            </a:pPr>
            <a:r>
              <a:rPr lang="en-US" altLang="en-US" sz="1200" u="sng" dirty="0">
                <a:hlinkClick r:id="rId3"/>
              </a:rPr>
              <a:t>CTC-RI Adult Care Delivery Components 12.01.20</a:t>
            </a:r>
            <a:endParaRPr lang="en-US" altLang="en-US" sz="1600" dirty="0"/>
          </a:p>
          <a:p>
            <a:pPr lvl="1">
              <a:lnSpc>
                <a:spcPct val="100000"/>
              </a:lnSpc>
              <a:buFont typeface="Arial" panose="020B0604020202020204" pitchFamily="34" charset="0"/>
              <a:buChar char="•"/>
            </a:pPr>
            <a:r>
              <a:rPr lang="en-US" altLang="en-US" sz="1200" u="sng" dirty="0">
                <a:hlinkClick r:id="rId4"/>
              </a:rPr>
              <a:t>CTC-RI Pediatric Care Delivery Components 12.01.20</a:t>
            </a:r>
            <a:endParaRPr lang="en-US" altLang="en-US" sz="1600" dirty="0"/>
          </a:p>
        </p:txBody>
      </p:sp>
    </p:spTree>
    <p:extLst>
      <p:ext uri="{BB962C8B-B14F-4D97-AF65-F5344CB8AC3E}">
        <p14:creationId xmlns:p14="http://schemas.microsoft.com/office/powerpoint/2010/main" val="393378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C2FC-ADB7-A87A-C241-9F7193F29825}"/>
              </a:ext>
            </a:extLst>
          </p:cNvPr>
          <p:cNvSpPr>
            <a:spLocks noGrp="1"/>
          </p:cNvSpPr>
          <p:nvPr>
            <p:ph type="title"/>
          </p:nvPr>
        </p:nvSpPr>
        <p:spPr>
          <a:xfrm>
            <a:off x="250728" y="156472"/>
            <a:ext cx="10515601" cy="1049005"/>
          </a:xfrm>
        </p:spPr>
        <p:txBody>
          <a:bodyPr>
            <a:normAutofit fontScale="90000"/>
          </a:bodyPr>
          <a:lstStyle/>
          <a:p>
            <a:r>
              <a:rPr lang="en-US" dirty="0"/>
              <a:t>EXPANDED CARE TEAMS</a:t>
            </a:r>
            <a:br>
              <a:rPr lang="en-US" dirty="0"/>
            </a:br>
            <a:r>
              <a:rPr lang="en-US" dirty="0"/>
              <a:t>Core Care Team Functions</a:t>
            </a:r>
          </a:p>
        </p:txBody>
      </p:sp>
      <p:graphicFrame>
        <p:nvGraphicFramePr>
          <p:cNvPr id="4" name="Table 3">
            <a:extLst>
              <a:ext uri="{FF2B5EF4-FFF2-40B4-BE49-F238E27FC236}">
                <a16:creationId xmlns:a16="http://schemas.microsoft.com/office/drawing/2014/main" id="{ECB377DB-AEFD-09CA-92DD-E0374F92E1FE}"/>
              </a:ext>
            </a:extLst>
          </p:cNvPr>
          <p:cNvGraphicFramePr>
            <a:graphicFrameLocks noGrp="1"/>
          </p:cNvGraphicFramePr>
          <p:nvPr>
            <p:extLst>
              <p:ext uri="{D42A27DB-BD31-4B8C-83A1-F6EECF244321}">
                <p14:modId xmlns:p14="http://schemas.microsoft.com/office/powerpoint/2010/main" val="550470018"/>
              </p:ext>
            </p:extLst>
          </p:nvPr>
        </p:nvGraphicFramePr>
        <p:xfrm>
          <a:off x="345588" y="1276256"/>
          <a:ext cx="11687435" cy="4760810"/>
        </p:xfrm>
        <a:graphic>
          <a:graphicData uri="http://schemas.openxmlformats.org/drawingml/2006/table">
            <a:tbl>
              <a:tblPr firstRow="1" firstCol="1" bandRow="1"/>
              <a:tblGrid>
                <a:gridCol w="1232379">
                  <a:extLst>
                    <a:ext uri="{9D8B030D-6E8A-4147-A177-3AD203B41FA5}">
                      <a16:colId xmlns:a16="http://schemas.microsoft.com/office/drawing/2014/main" val="2763002239"/>
                    </a:ext>
                  </a:extLst>
                </a:gridCol>
                <a:gridCol w="6636082">
                  <a:extLst>
                    <a:ext uri="{9D8B030D-6E8A-4147-A177-3AD203B41FA5}">
                      <a16:colId xmlns:a16="http://schemas.microsoft.com/office/drawing/2014/main" val="3165347897"/>
                    </a:ext>
                  </a:extLst>
                </a:gridCol>
                <a:gridCol w="3818974">
                  <a:extLst>
                    <a:ext uri="{9D8B030D-6E8A-4147-A177-3AD203B41FA5}">
                      <a16:colId xmlns:a16="http://schemas.microsoft.com/office/drawing/2014/main" val="591766845"/>
                    </a:ext>
                  </a:extLst>
                </a:gridCol>
              </a:tblGrid>
              <a:tr h="339502">
                <a:tc>
                  <a:txBody>
                    <a:bodyPr/>
                    <a:lstStyle/>
                    <a:p>
                      <a:pPr algn="ctr"/>
                      <a:r>
                        <a:rPr lang="en-US" sz="1800" b="1" dirty="0">
                          <a:solidFill>
                            <a:schemeClr val="bg1"/>
                          </a:solidFill>
                          <a:effectLst/>
                          <a:latin typeface="Calibri" panose="020F0502020204030204" pitchFamily="34" charset="0"/>
                          <a:cs typeface="Times New Roman" panose="02020603050405020304" pitchFamily="18" charset="0"/>
                        </a:rPr>
                        <a:t>DOMAIN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marL="0" lvl="0" indent="0" algn="ctr">
                        <a:spcBef>
                          <a:spcPts val="0"/>
                        </a:spcBef>
                        <a:spcAft>
                          <a:spcPts val="0"/>
                        </a:spcAft>
                        <a:buFont typeface="Symbol" panose="05050102010706020507" pitchFamily="18" charset="2"/>
                        <a:buNone/>
                      </a:pPr>
                      <a:r>
                        <a:rPr lang="en-US" sz="1800" b="1" dirty="0">
                          <a:solidFill>
                            <a:schemeClr val="bg1"/>
                          </a:solidFill>
                          <a:effectLst/>
                          <a:latin typeface="Calibri" panose="020F0502020204030204" pitchFamily="34" charset="0"/>
                          <a:cs typeface="Times New Roman" panose="02020603050405020304" pitchFamily="18" charset="0"/>
                        </a:rPr>
                        <a:t>TASKS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algn="ctr"/>
                      <a:r>
                        <a:rPr lang="en-US" sz="1800" b="1" dirty="0">
                          <a:solidFill>
                            <a:schemeClr val="bg1"/>
                          </a:solidFill>
                          <a:effectLst/>
                          <a:latin typeface="Calibri" panose="020F0502020204030204" pitchFamily="34" charset="0"/>
                          <a:cs typeface="Times New Roman" panose="02020603050405020304" pitchFamily="18" charset="0"/>
                        </a:rPr>
                        <a:t>APPROPRIATE STAFF</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extLst>
                  <a:ext uri="{0D108BD9-81ED-4DB2-BD59-A6C34878D82A}">
                    <a16:rowId xmlns:a16="http://schemas.microsoft.com/office/drawing/2014/main" val="1557278997"/>
                  </a:ext>
                </a:extLst>
              </a:tr>
              <a:tr h="339502">
                <a:tc>
                  <a:txBody>
                    <a:bodyPr/>
                    <a:lstStyle/>
                    <a:p>
                      <a:r>
                        <a:rPr lang="en-US" sz="1100" b="1" dirty="0">
                          <a:solidFill>
                            <a:schemeClr val="accent6"/>
                          </a:solidFill>
                          <a:effectLst/>
                          <a:latin typeface="Calibri" panose="020F0502020204030204" pitchFamily="34" charset="0"/>
                          <a:cs typeface="Times New Roman" panose="02020603050405020304" pitchFamily="18" charset="0"/>
                        </a:rPr>
                        <a:t>Population Health Promotion &amp; Management</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Identify populations with modifiable risks</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Assign each patient to a specific provider and/or team who is responsible for their care</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Develop actionable steps using evidence based or clinical guidelines</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Conduct Pharmacy-focused population health analytics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Physician, APRN, PA and Pharmacist work with Population Health Specialist to identify populations and action steps</a:t>
                      </a:r>
                    </a:p>
                    <a:p>
                      <a:pPr marL="0" indent="0">
                        <a:buFont typeface="Arial" panose="020B0604020202020204" pitchFamily="34" charset="0"/>
                        <a:buNone/>
                      </a:pPr>
                      <a:endParaRPr lang="en-US" sz="1100" dirty="0">
                        <a:solidFill>
                          <a:schemeClr val="accent6"/>
                        </a:solidFill>
                        <a:effectLst/>
                        <a:latin typeface="Calibri" panose="020F0502020204030204" pitchFamily="34" charset="0"/>
                        <a:cs typeface="Times New Roman" panose="02020603050405020304" pitchFamily="18" charset="0"/>
                      </a:endParaRP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76720582"/>
                  </a:ext>
                </a:extLst>
              </a:tr>
              <a:tr h="1239069">
                <a:tc>
                  <a:txBody>
                    <a:bodyPr/>
                    <a:lstStyle/>
                    <a:p>
                      <a:r>
                        <a:rPr lang="en-US" sz="1100" b="1" dirty="0">
                          <a:solidFill>
                            <a:schemeClr val="accent6"/>
                          </a:solidFill>
                          <a:effectLst/>
                          <a:latin typeface="Calibri" panose="020F0502020204030204" pitchFamily="34" charset="0"/>
                          <a:cs typeface="Times New Roman" panose="02020603050405020304" pitchFamily="18" charset="0"/>
                        </a:rPr>
                        <a:t>Comprehensive Care Management</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Identify individuals with complex health care needs</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Conduct Person Centered Assessment (PCA)</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Develop, execute and monitor Individualized Care Plan (ICP)</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Establish annual training to successfully integrate and sustain comprehensive care teams.</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Assess individual readiness to transition to self-directed care maintenance</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Monitor individual need to reconnect with Comprehensive Care Team</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Evaluate and improve the intervention</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RN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110676305"/>
                  </a:ext>
                </a:extLst>
              </a:tr>
              <a:tr h="1143744">
                <a:tc>
                  <a:txBody>
                    <a:bodyPr/>
                    <a:lstStyle/>
                    <a:p>
                      <a:r>
                        <a:rPr lang="en-US" sz="1100" b="1" dirty="0">
                          <a:solidFill>
                            <a:schemeClr val="accent6"/>
                          </a:solidFill>
                          <a:effectLst/>
                          <a:latin typeface="Calibri" panose="020F0502020204030204" pitchFamily="34" charset="0"/>
                          <a:cs typeface="Times New Roman" panose="02020603050405020304" pitchFamily="18" charset="0"/>
                        </a:rPr>
                        <a:t>Care Coordination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Conduct Pre-visit Planning</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Develop Care Plans and address Gaps in Care</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Coordinate care with specialists and other providers</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Coordinate transitions of care</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Populate and update patient’s care plan</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Link to community supports and resources</a:t>
                      </a:r>
                    </a:p>
                    <a:p>
                      <a:pPr marL="171450" lvl="0" indent="-171450">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Support patients and family members with managing care plans and appointments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Care coordination activities should be directed by the PCP or an RN/Social Worker or equivalent serving in the role of Care Coordinator. Community Health Teams and MAs may provide care coordination support, under the direction of the PCP or Care Coordinator. Although patients’ family members may choose to take on care coordination roles, they should have access to a qualified Care Coordinator</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13864074"/>
                  </a:ext>
                </a:extLst>
              </a:tr>
              <a:tr h="1239069">
                <a:tc>
                  <a:txBody>
                    <a:bodyPr/>
                    <a:lstStyle/>
                    <a:p>
                      <a:r>
                        <a:rPr lang="en-US" sz="1100" b="1" dirty="0">
                          <a:solidFill>
                            <a:schemeClr val="accent6"/>
                          </a:solidFill>
                          <a:effectLst/>
                          <a:latin typeface="Calibri" panose="020F0502020204030204" pitchFamily="34" charset="0"/>
                          <a:cs typeface="Times New Roman" panose="02020603050405020304" pitchFamily="18" charset="0"/>
                        </a:rPr>
                        <a:t>Patient Navigation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Identify individual barriers to accessing care, including high cost of prescribed medications, understanding how to use benefits and how benefits can impact decisions regarding choice of provider </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Address social determinants of health, emotional, financial, practical, cultural/linguistic and/or family needs</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Assist patients with pre-visit planning, getting to appointments, and follow up</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Ensure timely follow up and reduce delays in care throughout the continuum of care for a medical episode</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Facilitate communication between providers and patients</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Social Worker, Community Health Team, Patient Navigator (privately credentialed, specific training)</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898755457"/>
                  </a:ext>
                </a:extLst>
              </a:tr>
            </a:tbl>
          </a:graphicData>
        </a:graphic>
      </p:graphicFrame>
    </p:spTree>
    <p:extLst>
      <p:ext uri="{BB962C8B-B14F-4D97-AF65-F5344CB8AC3E}">
        <p14:creationId xmlns:p14="http://schemas.microsoft.com/office/powerpoint/2010/main" val="385407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8648-B168-FE19-EBB4-909903A98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82A53-FDC0-1D19-64CB-34D7413D6D58}"/>
              </a:ext>
            </a:extLst>
          </p:cNvPr>
          <p:cNvSpPr>
            <a:spLocks noGrp="1"/>
          </p:cNvSpPr>
          <p:nvPr>
            <p:ph type="title"/>
          </p:nvPr>
        </p:nvSpPr>
        <p:spPr>
          <a:xfrm>
            <a:off x="250728" y="156472"/>
            <a:ext cx="10515601" cy="1049005"/>
          </a:xfrm>
        </p:spPr>
        <p:txBody>
          <a:bodyPr>
            <a:normAutofit fontScale="90000"/>
          </a:bodyPr>
          <a:lstStyle/>
          <a:p>
            <a:r>
              <a:rPr lang="en-US" dirty="0"/>
              <a:t>EXPANDED CARE TEAMS</a:t>
            </a:r>
            <a:br>
              <a:rPr lang="en-US" dirty="0"/>
            </a:br>
            <a:r>
              <a:rPr lang="en-US" dirty="0"/>
              <a:t>Core Care Team Functions</a:t>
            </a:r>
          </a:p>
        </p:txBody>
      </p:sp>
      <p:graphicFrame>
        <p:nvGraphicFramePr>
          <p:cNvPr id="3" name="Table 2">
            <a:extLst>
              <a:ext uri="{FF2B5EF4-FFF2-40B4-BE49-F238E27FC236}">
                <a16:creationId xmlns:a16="http://schemas.microsoft.com/office/drawing/2014/main" id="{4533591D-972A-B2E5-AB21-DD8102ACC99A}"/>
              </a:ext>
            </a:extLst>
          </p:cNvPr>
          <p:cNvGraphicFramePr>
            <a:graphicFrameLocks noGrp="1"/>
          </p:cNvGraphicFramePr>
          <p:nvPr>
            <p:extLst>
              <p:ext uri="{D42A27DB-BD31-4B8C-83A1-F6EECF244321}">
                <p14:modId xmlns:p14="http://schemas.microsoft.com/office/powerpoint/2010/main" val="1426529556"/>
              </p:ext>
            </p:extLst>
          </p:nvPr>
        </p:nvGraphicFramePr>
        <p:xfrm>
          <a:off x="582572" y="1205477"/>
          <a:ext cx="11379273" cy="4403503"/>
        </p:xfrm>
        <a:graphic>
          <a:graphicData uri="http://schemas.openxmlformats.org/drawingml/2006/table">
            <a:tbl>
              <a:tblPr firstRow="1" firstCol="1" bandRow="1"/>
              <a:tblGrid>
                <a:gridCol w="1190272">
                  <a:extLst>
                    <a:ext uri="{9D8B030D-6E8A-4147-A177-3AD203B41FA5}">
                      <a16:colId xmlns:a16="http://schemas.microsoft.com/office/drawing/2014/main" val="898930595"/>
                    </a:ext>
                  </a:extLst>
                </a:gridCol>
                <a:gridCol w="7175213">
                  <a:extLst>
                    <a:ext uri="{9D8B030D-6E8A-4147-A177-3AD203B41FA5}">
                      <a16:colId xmlns:a16="http://schemas.microsoft.com/office/drawing/2014/main" val="411518169"/>
                    </a:ext>
                  </a:extLst>
                </a:gridCol>
                <a:gridCol w="3013788">
                  <a:extLst>
                    <a:ext uri="{9D8B030D-6E8A-4147-A177-3AD203B41FA5}">
                      <a16:colId xmlns:a16="http://schemas.microsoft.com/office/drawing/2014/main" val="185788487"/>
                    </a:ext>
                  </a:extLst>
                </a:gridCol>
              </a:tblGrid>
              <a:tr h="152119">
                <a:tc>
                  <a:txBody>
                    <a:bodyPr/>
                    <a:lstStyle/>
                    <a:p>
                      <a:pPr algn="ctr"/>
                      <a:r>
                        <a:rPr lang="en-US" sz="1800" b="1" dirty="0">
                          <a:solidFill>
                            <a:schemeClr val="bg1"/>
                          </a:solidFill>
                          <a:effectLst/>
                          <a:latin typeface="Calibri" panose="020F0502020204030204" pitchFamily="34" charset="0"/>
                          <a:cs typeface="Times New Roman" panose="02020603050405020304" pitchFamily="18" charset="0"/>
                        </a:rPr>
                        <a:t>DOMAIN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marL="0" marR="0" lvl="0" indent="0" algn="ctr">
                        <a:lnSpc>
                          <a:spcPct val="115000"/>
                        </a:lnSpc>
                        <a:spcBef>
                          <a:spcPts val="0"/>
                        </a:spcBef>
                        <a:spcAft>
                          <a:spcPts val="0"/>
                        </a:spcAft>
                        <a:buFont typeface="Symbol" panose="05050102010706020507" pitchFamily="18" charset="2"/>
                        <a:buNone/>
                      </a:pPr>
                      <a:r>
                        <a:rPr lang="en-US" sz="1800" b="1" dirty="0">
                          <a:solidFill>
                            <a:schemeClr val="bg1"/>
                          </a:solidFill>
                          <a:effectLst/>
                          <a:latin typeface="Calibri" panose="020F0502020204030204" pitchFamily="34" charset="0"/>
                          <a:ea typeface="+mn-ea"/>
                          <a:cs typeface="Times New Roman" panose="02020603050405020304" pitchFamily="18" charset="0"/>
                        </a:rPr>
                        <a:t>TASKS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algn="ctr"/>
                      <a:r>
                        <a:rPr lang="en-US" sz="1800" b="1" dirty="0">
                          <a:solidFill>
                            <a:schemeClr val="bg1"/>
                          </a:solidFill>
                          <a:effectLst/>
                          <a:latin typeface="Calibri" panose="020F0502020204030204" pitchFamily="34" charset="0"/>
                          <a:cs typeface="Times New Roman" panose="02020603050405020304" pitchFamily="18" charset="0"/>
                        </a:rPr>
                        <a:t>APPROPRIATE STAFF</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extLst>
                  <a:ext uri="{0D108BD9-81ED-4DB2-BD59-A6C34878D82A}">
                    <a16:rowId xmlns:a16="http://schemas.microsoft.com/office/drawing/2014/main" val="3312072798"/>
                  </a:ext>
                </a:extLst>
              </a:tr>
              <a:tr h="1351820">
                <a:tc>
                  <a:txBody>
                    <a:bodyPr/>
                    <a:lstStyle/>
                    <a:p>
                      <a:r>
                        <a:rPr lang="en-US" sz="1100" b="1" dirty="0">
                          <a:solidFill>
                            <a:schemeClr val="accent6"/>
                          </a:solidFill>
                          <a:effectLst/>
                          <a:latin typeface="Calibri" panose="020F0502020204030204" pitchFamily="34" charset="0"/>
                          <a:cs typeface="Times New Roman" panose="02020603050405020304" pitchFamily="18" charset="0"/>
                        </a:rPr>
                        <a:t>Health Promotion and Chronic Illness Self-Management</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Identify the population who will benefit from self-management</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Health or lifestyle coaching and patient education</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Promote chronic illness self-management</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Develop programs that are culturally diverse and address SDOH and other barriers to self-management</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Nutritional education and counseling</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Basic screenings and assessments</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p>
                      <a:pPr marL="628691" marR="0" lvl="1" indent="-171450">
                        <a:lnSpc>
                          <a:spcPct val="115000"/>
                        </a:lnSpc>
                        <a:spcBef>
                          <a:spcPts val="0"/>
                        </a:spcBef>
                        <a:spcAft>
                          <a:spcPts val="0"/>
                        </a:spcAft>
                        <a:buFont typeface="Arial" panose="020B0604020202020204" pitchFamily="34" charset="0"/>
                        <a:buChar char="•"/>
                      </a:pPr>
                      <a:r>
                        <a:rPr lang="en-US" sz="1100" dirty="0">
                          <a:solidFill>
                            <a:schemeClr val="accent6"/>
                          </a:solidFill>
                          <a:effectLst/>
                          <a:latin typeface="Calibri" panose="020F0502020204030204" pitchFamily="34" charset="0"/>
                          <a:ea typeface="+mn-ea"/>
                          <a:cs typeface="Calibri" panose="020F0502020204030204" pitchFamily="34" charset="0"/>
                        </a:rPr>
                        <a:t>Work closely with patients and families (if available)</a:t>
                      </a:r>
                      <a:endParaRPr lang="en-US" sz="1100" dirty="0">
                        <a:solidFill>
                          <a:schemeClr val="accent6"/>
                        </a:solidFill>
                        <a:effectLst/>
                        <a:latin typeface="Calibri" panose="020F0502020204030204" pitchFamily="34" charset="0"/>
                        <a:ea typeface="+mn-ea"/>
                        <a:cs typeface="Times New Roman" panose="02020603050405020304" pitchFamily="18" charset="0"/>
                      </a:endParaRP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lvl="1" indent="-171450">
                        <a:buFont typeface="Arial" panose="020B0604020202020204" pitchFamily="34" charset="0"/>
                        <a:buChar char="•"/>
                      </a:pPr>
                      <a:r>
                        <a:rPr lang="en-US" sz="1100" dirty="0">
                          <a:solidFill>
                            <a:schemeClr val="accent6"/>
                          </a:solidFill>
                          <a:effectLst/>
                          <a:latin typeface="Calibri" panose="020F0502020204030204" pitchFamily="34" charset="0"/>
                          <a:cs typeface="Times New Roman" panose="02020603050405020304" pitchFamily="18" charset="0"/>
                        </a:rPr>
                        <a:t>RN, Dietician, Diabetic/Asthma Educator, Nutritionist, Pharmacist, Community Health Worker, Social Worker</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723317202"/>
                  </a:ext>
                </a:extLst>
              </a:tr>
              <a:tr h="767575">
                <a:tc>
                  <a:txBody>
                    <a:bodyPr/>
                    <a:lstStyle/>
                    <a:p>
                      <a:pPr marL="0" lvl="0" indent="0" algn="l" defTabSz="914400" rtl="0" eaLnBrk="1" latinLnBrk="0" hangingPunct="1">
                        <a:spcBef>
                          <a:spcPts val="0"/>
                        </a:spcBef>
                        <a:spcAft>
                          <a:spcPts val="0"/>
                        </a:spcAft>
                        <a:buFontTx/>
                        <a:buNone/>
                      </a:pPr>
                      <a:r>
                        <a:rPr lang="en-US" sz="1100" b="1" kern="1200" dirty="0">
                          <a:solidFill>
                            <a:schemeClr val="accent6"/>
                          </a:solidFill>
                          <a:effectLst/>
                          <a:latin typeface="Calibri" panose="020F0502020204030204" pitchFamily="34" charset="0"/>
                          <a:ea typeface="+mn-ea"/>
                          <a:cs typeface="Times New Roman" panose="02020603050405020304" pitchFamily="18" charset="0"/>
                        </a:rPr>
                        <a:t>Medication Prescribing and Management Functions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Medication reconciliation/ best possible medication list</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Medication monitoring/follow-up care coordination across multiple prescribers and pharmacies</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Initiating, modifying, or discontinuing medication therapy</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Comprehensive medication management</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lvl="1" indent="-171450" algn="l" defTabSz="914400" rtl="0" eaLnBrk="1" latinLnBrk="0" hangingPunct="1">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PCP, Pharmacist, RN, MA – scope of delegation determined by the practice/PCP; in the case of pharmacists, scope should be established in a collaborative practice agreement (CPA)</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234397705"/>
                  </a:ext>
                </a:extLst>
              </a:tr>
              <a:tr h="1672517">
                <a:tc>
                  <a:txBody>
                    <a:bodyPr/>
                    <a:lstStyle/>
                    <a:p>
                      <a:pPr marL="0" lvl="0" indent="0" algn="l" defTabSz="914400" rtl="0" eaLnBrk="1" latinLnBrk="0" hangingPunct="1">
                        <a:spcBef>
                          <a:spcPts val="0"/>
                        </a:spcBef>
                        <a:spcAft>
                          <a:spcPts val="0"/>
                        </a:spcAft>
                        <a:buFontTx/>
                        <a:buNone/>
                      </a:pPr>
                      <a:r>
                        <a:rPr lang="en-US" sz="1100" b="1" kern="1200" dirty="0">
                          <a:solidFill>
                            <a:schemeClr val="accent6"/>
                          </a:solidFill>
                          <a:effectLst/>
                          <a:latin typeface="Calibri" panose="020F0502020204030204" pitchFamily="34" charset="0"/>
                          <a:ea typeface="+mn-ea"/>
                          <a:cs typeface="Times New Roman" panose="02020603050405020304" pitchFamily="18" charset="0"/>
                        </a:rPr>
                        <a:t>Behavioral Health Integration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Behavioral health screenings and initial assessments</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Brief interventions, consultations, medication, and episodic care</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Referrals to extended therapy/counseling, medication and higher levels of care (day treatment, partial hospitalization</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Dedicated behavioral health care coordination to help patients make connections to treatment and community-based services, follow up and track process, and facilitate care team communication with behavioral health clinicians</a:t>
                      </a:r>
                    </a:p>
                    <a:p>
                      <a:pPr marL="628691" marR="0" lvl="1" indent="-171450" algn="l" defTabSz="914400" rtl="0" eaLnBrk="1" latinLnBrk="0" hangingPunct="1">
                        <a:lnSpc>
                          <a:spcPct val="115000"/>
                        </a:lnSpc>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Linkages to behavioral health community-based services, such as free-standing behavioral health providers: outpatient services, Assertive Community Treatment Teams, crisis intervention, Community Support Teams, evidenced based in-home teams for children, families and adults, and case management services</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628691" lvl="1" indent="-171450" algn="l" defTabSz="914400" rtl="0" eaLnBrk="1" latinLnBrk="0" hangingPunct="1">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Psychologist, APRN, LCSW</a:t>
                      </a:r>
                    </a:p>
                    <a:p>
                      <a:pPr marL="628691" lvl="1" indent="-171450" algn="l" defTabSz="914400" rtl="0" eaLnBrk="1" latinLnBrk="0" hangingPunct="1">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Care coordination supported by care team member with behavioral health expertise </a:t>
                      </a:r>
                    </a:p>
                    <a:p>
                      <a:pPr marL="628691" lvl="1" indent="-171450" algn="l" defTabSz="914400" rtl="0" eaLnBrk="1" latinLnBrk="0" hangingPunct="1">
                        <a:spcBef>
                          <a:spcPts val="0"/>
                        </a:spcBef>
                        <a:spcAft>
                          <a:spcPts val="0"/>
                        </a:spcAft>
                        <a:buFont typeface="Arial" panose="020B0604020202020204" pitchFamily="34" charset="0"/>
                        <a:buChar char="•"/>
                      </a:pPr>
                      <a:r>
                        <a:rPr lang="en-US" sz="1100" kern="1200" dirty="0">
                          <a:solidFill>
                            <a:schemeClr val="accent6"/>
                          </a:solidFill>
                          <a:effectLst/>
                          <a:latin typeface="Calibri" panose="020F0502020204030204" pitchFamily="34" charset="0"/>
                          <a:ea typeface="+mn-ea"/>
                          <a:cs typeface="Times New Roman" panose="02020603050405020304" pitchFamily="18" charset="0"/>
                        </a:rPr>
                        <a:t>Community health teams trained in specialized roles such as a Recovery Coach may support behavioral health integration</a:t>
                      </a:r>
                    </a:p>
                  </a:txBody>
                  <a:tcPr marL="22789" marR="2278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04100319"/>
                  </a:ext>
                </a:extLst>
              </a:tr>
            </a:tbl>
          </a:graphicData>
        </a:graphic>
      </p:graphicFrame>
    </p:spTree>
    <p:extLst>
      <p:ext uri="{BB962C8B-B14F-4D97-AF65-F5344CB8AC3E}">
        <p14:creationId xmlns:p14="http://schemas.microsoft.com/office/powerpoint/2010/main" val="360396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966" y="436410"/>
            <a:ext cx="10515601" cy="1049006"/>
          </a:xfrm>
        </p:spPr>
        <p:txBody>
          <a:bodyPr/>
          <a:lstStyle/>
          <a:p>
            <a:r>
              <a:rPr lang="en-US" dirty="0"/>
              <a:t>Cost Calculator</a:t>
            </a:r>
          </a:p>
        </p:txBody>
      </p:sp>
      <p:pic>
        <p:nvPicPr>
          <p:cNvPr id="3" name="Picture 2">
            <a:hlinkClick r:id="rId2"/>
            <a:extLst>
              <a:ext uri="{FF2B5EF4-FFF2-40B4-BE49-F238E27FC236}">
                <a16:creationId xmlns:a16="http://schemas.microsoft.com/office/drawing/2014/main" id="{15A054B5-AA38-3670-4FC9-4273747CD90B}"/>
              </a:ext>
            </a:extLst>
          </p:cNvPr>
          <p:cNvPicPr>
            <a:picLocks noChangeAspect="1"/>
          </p:cNvPicPr>
          <p:nvPr/>
        </p:nvPicPr>
        <p:blipFill>
          <a:blip r:embed="rId3"/>
          <a:stretch>
            <a:fillRect/>
          </a:stretch>
        </p:blipFill>
        <p:spPr>
          <a:xfrm>
            <a:off x="611753" y="1347655"/>
            <a:ext cx="9350025" cy="4440195"/>
          </a:xfrm>
          <a:prstGeom prst="rect">
            <a:avLst/>
          </a:prstGeom>
        </p:spPr>
      </p:pic>
      <p:pic>
        <p:nvPicPr>
          <p:cNvPr id="8" name="Picture 7" descr="A qr code with a white background&#10;&#10;Description automatically generated">
            <a:extLst>
              <a:ext uri="{FF2B5EF4-FFF2-40B4-BE49-F238E27FC236}">
                <a16:creationId xmlns:a16="http://schemas.microsoft.com/office/drawing/2014/main" id="{E841BEC4-0687-43AC-C1A0-FE6A32C7B8F7}"/>
              </a:ext>
            </a:extLst>
          </p:cNvPr>
          <p:cNvPicPr>
            <a:picLocks noChangeAspect="1"/>
          </p:cNvPicPr>
          <p:nvPr/>
        </p:nvPicPr>
        <p:blipFill>
          <a:blip r:embed="rId4"/>
          <a:stretch>
            <a:fillRect/>
          </a:stretch>
        </p:blipFill>
        <p:spPr>
          <a:xfrm>
            <a:off x="10349565" y="4161064"/>
            <a:ext cx="1626786" cy="1626786"/>
          </a:xfrm>
          <a:prstGeom prst="rect">
            <a:avLst/>
          </a:prstGeom>
        </p:spPr>
      </p:pic>
      <p:sp>
        <p:nvSpPr>
          <p:cNvPr id="11" name="Content Placeholder 2">
            <a:extLst>
              <a:ext uri="{FF2B5EF4-FFF2-40B4-BE49-F238E27FC236}">
                <a16:creationId xmlns:a16="http://schemas.microsoft.com/office/drawing/2014/main" id="{444E5646-2CE4-C43F-2D1D-1955B727331A}"/>
              </a:ext>
            </a:extLst>
          </p:cNvPr>
          <p:cNvSpPr txBox="1">
            <a:spLocks/>
          </p:cNvSpPr>
          <p:nvPr/>
        </p:nvSpPr>
        <p:spPr>
          <a:xfrm>
            <a:off x="6406125" y="5853164"/>
            <a:ext cx="5570226" cy="438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1600" dirty="0">
                <a:solidFill>
                  <a:schemeClr val="accent6"/>
                </a:solidFill>
                <a:hlinkClick r:id="rId2"/>
              </a:rPr>
              <a:t>https://public.3.basecamp.com/p/VXXFJQEprRDCP2UnyyUYr4ak</a:t>
            </a:r>
            <a:r>
              <a:rPr lang="en-US" altLang="en-US" sz="1600" dirty="0">
                <a:solidFill>
                  <a:schemeClr val="accent6"/>
                </a:solidFill>
              </a:rPr>
              <a:t> </a:t>
            </a:r>
            <a:endParaRPr lang="en-US" altLang="en-US" sz="1600" dirty="0"/>
          </a:p>
        </p:txBody>
      </p:sp>
    </p:spTree>
    <p:extLst>
      <p:ext uri="{BB962C8B-B14F-4D97-AF65-F5344CB8AC3E}">
        <p14:creationId xmlns:p14="http://schemas.microsoft.com/office/powerpoint/2010/main" val="419512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89F6-B160-D995-7902-7B18DC067FB9}"/>
              </a:ext>
            </a:extLst>
          </p:cNvPr>
          <p:cNvSpPr>
            <a:spLocks noGrp="1"/>
          </p:cNvSpPr>
          <p:nvPr>
            <p:ph type="ctrTitle"/>
          </p:nvPr>
        </p:nvSpPr>
        <p:spPr>
          <a:xfrm>
            <a:off x="304800" y="1764030"/>
            <a:ext cx="9042400" cy="990600"/>
          </a:xfrm>
        </p:spPr>
        <p:txBody>
          <a:bodyPr/>
          <a:lstStyle/>
          <a:p>
            <a:r>
              <a:rPr lang="en-US" sz="3200" b="0" i="0" u="none" strike="noStrike" dirty="0">
                <a:solidFill>
                  <a:srgbClr val="002060"/>
                </a:solidFill>
                <a:effectLst/>
                <a:latin typeface="Arial" panose="020B0604020202020204" pitchFamily="34" charset="0"/>
              </a:rPr>
              <a:t>Primary Care Workforce Models: </a:t>
            </a:r>
            <a:br>
              <a:rPr lang="en-US" sz="3200" b="0" i="0" u="none" strike="noStrike" dirty="0">
                <a:solidFill>
                  <a:srgbClr val="002060"/>
                </a:solidFill>
                <a:effectLst/>
                <a:latin typeface="Arial" panose="020B0604020202020204" pitchFamily="34" charset="0"/>
              </a:rPr>
            </a:br>
            <a:r>
              <a:rPr lang="en-US" sz="3200" b="0" i="0" u="none" strike="noStrike" dirty="0">
                <a:solidFill>
                  <a:srgbClr val="002060"/>
                </a:solidFill>
                <a:effectLst/>
                <a:latin typeface="Arial" panose="020B0604020202020204" pitchFamily="34" charset="0"/>
              </a:rPr>
              <a:t>Understanding Teams in Primary Care</a:t>
            </a:r>
            <a:endParaRPr lang="en-US" sz="3200" dirty="0">
              <a:solidFill>
                <a:srgbClr val="002060"/>
              </a:solidFill>
            </a:endParaRPr>
          </a:p>
        </p:txBody>
      </p:sp>
      <p:sp>
        <p:nvSpPr>
          <p:cNvPr id="3" name="Subtitle 2">
            <a:extLst>
              <a:ext uri="{FF2B5EF4-FFF2-40B4-BE49-F238E27FC236}">
                <a16:creationId xmlns:a16="http://schemas.microsoft.com/office/drawing/2014/main" id="{462B2C26-487C-CB92-C24B-CECE44C99342}"/>
              </a:ext>
            </a:extLst>
          </p:cNvPr>
          <p:cNvSpPr>
            <a:spLocks noGrp="1"/>
          </p:cNvSpPr>
          <p:nvPr>
            <p:ph type="subTitle" idx="1"/>
          </p:nvPr>
        </p:nvSpPr>
        <p:spPr/>
        <p:txBody>
          <a:bodyPr/>
          <a:lstStyle/>
          <a:p>
            <a:r>
              <a:rPr lang="en-US" dirty="0"/>
              <a:t>November 15, 2024</a:t>
            </a:r>
          </a:p>
        </p:txBody>
      </p:sp>
      <p:sp>
        <p:nvSpPr>
          <p:cNvPr id="4" name="Slide Number Placeholder 3">
            <a:extLst>
              <a:ext uri="{FF2B5EF4-FFF2-40B4-BE49-F238E27FC236}">
                <a16:creationId xmlns:a16="http://schemas.microsoft.com/office/drawing/2014/main" id="{6C3F264D-90E8-1217-DEC1-0D3EDE3A09F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235788-441D-D445-8428-526D986C9026}" type="slidenum">
              <a:rPr kumimoji="0" lang="en-US" sz="1200" b="0" i="0" u="none" strike="noStrike" kern="1200" cap="none" spc="0" normalizeH="0" baseline="0" noProof="0" smtClean="0">
                <a:ln>
                  <a:noFill/>
                </a:ln>
                <a:solidFill>
                  <a:srgbClr val="002060">
                    <a:tint val="75000"/>
                  </a:srgbClr>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2060">
                  <a:tint val="75000"/>
                </a:srgbClr>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71398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8935-9C43-D389-D391-20E67AEE13BC}"/>
              </a:ext>
            </a:extLst>
          </p:cNvPr>
          <p:cNvSpPr>
            <a:spLocks noGrp="1"/>
          </p:cNvSpPr>
          <p:nvPr>
            <p:ph type="title"/>
          </p:nvPr>
        </p:nvSpPr>
        <p:spPr>
          <a:xfrm>
            <a:off x="406400" y="107712"/>
            <a:ext cx="11379200" cy="654288"/>
          </a:xfrm>
        </p:spPr>
        <p:txBody>
          <a:bodyPr/>
          <a:lstStyle/>
          <a:p>
            <a:r>
              <a:rPr lang="en-US" dirty="0"/>
              <a:t>Introduction</a:t>
            </a:r>
          </a:p>
        </p:txBody>
      </p:sp>
      <p:sp>
        <p:nvSpPr>
          <p:cNvPr id="3" name="Content Placeholder 2">
            <a:extLst>
              <a:ext uri="{FF2B5EF4-FFF2-40B4-BE49-F238E27FC236}">
                <a16:creationId xmlns:a16="http://schemas.microsoft.com/office/drawing/2014/main" id="{E98A27A7-8422-36CA-5C6B-8A6B33060DD8}"/>
              </a:ext>
            </a:extLst>
          </p:cNvPr>
          <p:cNvSpPr>
            <a:spLocks noGrp="1"/>
          </p:cNvSpPr>
          <p:nvPr>
            <p:ph idx="1"/>
          </p:nvPr>
        </p:nvSpPr>
        <p:spPr>
          <a:xfrm>
            <a:off x="406400" y="1202076"/>
            <a:ext cx="11379200" cy="4893924"/>
          </a:xfrm>
        </p:spPr>
        <p:txBody>
          <a:bodyPr/>
          <a:lstStyle/>
          <a:p>
            <a:pPr>
              <a:spcAft>
                <a:spcPts val="600"/>
              </a:spcAft>
            </a:pPr>
            <a:r>
              <a:rPr lang="en-US" sz="3200" dirty="0"/>
              <a:t>In 2017 Bailit Health partnered with Abt Associates and Ed Wagner and his colleagues at the MacColl Center for Health Care Innovation to develop workforce models capable of delivering high-quality, comprehensive primary care for AHRQ.</a:t>
            </a:r>
          </a:p>
          <a:p>
            <a:pPr>
              <a:spcAft>
                <a:spcPts val="600"/>
              </a:spcAft>
            </a:pPr>
            <a:r>
              <a:rPr lang="en-US" sz="3200" dirty="0"/>
              <a:t>The work produced multiple publications. </a:t>
            </a:r>
          </a:p>
          <a:p>
            <a:pPr lvl="2"/>
            <a:endParaRPr lang="en-US" sz="2400" dirty="0"/>
          </a:p>
        </p:txBody>
      </p:sp>
      <p:sp>
        <p:nvSpPr>
          <p:cNvPr id="4" name="Slide Number Placeholder 3">
            <a:extLst>
              <a:ext uri="{FF2B5EF4-FFF2-40B4-BE49-F238E27FC236}">
                <a16:creationId xmlns:a16="http://schemas.microsoft.com/office/drawing/2014/main" id="{E92A12BF-41CC-9D09-DC3E-8D6F629CF5FE}"/>
              </a:ext>
            </a:extLst>
          </p:cNvPr>
          <p:cNvSpPr>
            <a:spLocks noGrp="1"/>
          </p:cNvSpPr>
          <p:nvPr>
            <p:ph type="sldNum" sz="quarter" idx="10"/>
          </p:nvPr>
        </p:nvSpPr>
        <p:spPr>
          <a:xfrm>
            <a:off x="11176000" y="6400800"/>
            <a:ext cx="711200" cy="2286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02EFDA-022F-41CF-980E-F688C355F9C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70540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F6034-0F61-6747-F217-2742194B7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E4448-A94F-F72C-305E-A07A5327D1A2}"/>
              </a:ext>
            </a:extLst>
          </p:cNvPr>
          <p:cNvSpPr>
            <a:spLocks noGrp="1"/>
          </p:cNvSpPr>
          <p:nvPr>
            <p:ph type="title"/>
          </p:nvPr>
        </p:nvSpPr>
        <p:spPr>
          <a:xfrm>
            <a:off x="406400" y="107712"/>
            <a:ext cx="11379200" cy="654288"/>
          </a:xfrm>
        </p:spPr>
        <p:txBody>
          <a:bodyPr/>
          <a:lstStyle/>
          <a:p>
            <a:r>
              <a:rPr lang="en-US" dirty="0"/>
              <a:t>Study Activities</a:t>
            </a:r>
          </a:p>
        </p:txBody>
      </p:sp>
      <p:sp>
        <p:nvSpPr>
          <p:cNvPr id="3" name="Content Placeholder 2">
            <a:extLst>
              <a:ext uri="{FF2B5EF4-FFF2-40B4-BE49-F238E27FC236}">
                <a16:creationId xmlns:a16="http://schemas.microsoft.com/office/drawing/2014/main" id="{E0E95C70-1523-6E06-564F-56DFD4F5C1B3}"/>
              </a:ext>
            </a:extLst>
          </p:cNvPr>
          <p:cNvSpPr>
            <a:spLocks noGrp="1"/>
          </p:cNvSpPr>
          <p:nvPr>
            <p:ph idx="1"/>
          </p:nvPr>
        </p:nvSpPr>
        <p:spPr>
          <a:xfrm>
            <a:off x="407583" y="937260"/>
            <a:ext cx="11124017" cy="5692140"/>
          </a:xfrm>
        </p:spPr>
        <p:txBody>
          <a:bodyPr/>
          <a:lstStyle/>
          <a:p>
            <a:pPr marL="0" indent="0">
              <a:spcAft>
                <a:spcPts val="600"/>
              </a:spcAft>
              <a:buNone/>
            </a:pPr>
            <a:r>
              <a:rPr lang="en-US" sz="3200" dirty="0"/>
              <a:t>The work entailed the following:</a:t>
            </a:r>
          </a:p>
          <a:p>
            <a:pPr lvl="1">
              <a:spcAft>
                <a:spcPts val="600"/>
              </a:spcAft>
              <a:buFont typeface="+mj-lt"/>
              <a:buAutoNum type="arabicPeriod"/>
            </a:pPr>
            <a:r>
              <a:rPr lang="en-US" dirty="0">
                <a:solidFill>
                  <a:srgbClr val="002060"/>
                </a:solidFill>
                <a:latin typeface="+mj-lt"/>
                <a:ea typeface="Calibri" panose="020F0502020204030204" pitchFamily="34" charset="0"/>
                <a:cs typeface="Calibri" panose="020F0502020204030204" pitchFamily="34" charset="0"/>
              </a:rPr>
              <a:t>D</a:t>
            </a:r>
            <a:r>
              <a:rPr lang="en-US" b="0" i="0" dirty="0">
                <a:solidFill>
                  <a:srgbClr val="002060"/>
                </a:solidFill>
                <a:effectLst/>
                <a:latin typeface="+mj-lt"/>
                <a:ea typeface="Calibri" panose="020F0502020204030204" pitchFamily="34" charset="0"/>
                <a:cs typeface="Calibri" panose="020F0502020204030204" pitchFamily="34" charset="0"/>
              </a:rPr>
              <a:t>efined high quality, comprehensive primary care and created a conceptual framework accordingly.  </a:t>
            </a:r>
          </a:p>
          <a:p>
            <a:pPr lvl="1">
              <a:spcAft>
                <a:spcPts val="600"/>
              </a:spcAft>
              <a:buFont typeface="+mj-lt"/>
              <a:buAutoNum type="arabicPeriod"/>
            </a:pPr>
            <a:r>
              <a:rPr lang="en-US" dirty="0">
                <a:solidFill>
                  <a:srgbClr val="002060"/>
                </a:solidFill>
                <a:latin typeface="+mj-lt"/>
                <a:ea typeface="Calibri" panose="020F0502020204030204" pitchFamily="34" charset="0"/>
                <a:cs typeface="Calibri" panose="020F0502020204030204" pitchFamily="34" charset="0"/>
              </a:rPr>
              <a:t>U</a:t>
            </a:r>
            <a:r>
              <a:rPr lang="en-US" b="0" i="0" dirty="0">
                <a:solidFill>
                  <a:srgbClr val="002060"/>
                </a:solidFill>
                <a:effectLst/>
                <a:latin typeface="+mj-lt"/>
                <a:ea typeface="Calibri" panose="020F0502020204030204" pitchFamily="34" charset="0"/>
                <a:cs typeface="Calibri" panose="020F0502020204030204" pitchFamily="34" charset="0"/>
              </a:rPr>
              <a:t>sed the definitions and framework to explicate the specific capacities and functions needed on a primary care team. </a:t>
            </a:r>
            <a:endParaRPr lang="en-US" dirty="0">
              <a:solidFill>
                <a:srgbClr val="002060"/>
              </a:solidFill>
              <a:latin typeface="+mj-lt"/>
              <a:ea typeface="Calibri" panose="020F0502020204030204" pitchFamily="34" charset="0"/>
              <a:cs typeface="Calibri" panose="020F0502020204030204" pitchFamily="34" charset="0"/>
            </a:endParaRPr>
          </a:p>
          <a:p>
            <a:pPr lvl="1">
              <a:spcAft>
                <a:spcPts val="600"/>
              </a:spcAft>
              <a:buFont typeface="+mj-lt"/>
              <a:buAutoNum type="arabicPeriod"/>
            </a:pPr>
            <a:r>
              <a:rPr lang="en-US" dirty="0">
                <a:solidFill>
                  <a:srgbClr val="002060"/>
                </a:solidFill>
                <a:latin typeface="+mj-lt"/>
                <a:ea typeface="Calibri" panose="020F0502020204030204" pitchFamily="34" charset="0"/>
                <a:cs typeface="Calibri" panose="020F0502020204030204" pitchFamily="34" charset="0"/>
              </a:rPr>
              <a:t>T</a:t>
            </a:r>
            <a:r>
              <a:rPr lang="en-US" b="0" i="0" dirty="0">
                <a:solidFill>
                  <a:srgbClr val="002060"/>
                </a:solidFill>
                <a:effectLst/>
                <a:latin typeface="+mj-lt"/>
                <a:ea typeface="Calibri" panose="020F0502020204030204" pitchFamily="34" charset="0"/>
                <a:cs typeface="Calibri" panose="020F0502020204030204" pitchFamily="34" charset="0"/>
              </a:rPr>
              <a:t>ranslated the capacities and functions into the number and type of staff needed to deliver high quality, comprehensive primary care to 10,000 actively managed adults with characteristics mirroring Census statistics</a:t>
            </a:r>
          </a:p>
          <a:p>
            <a:pPr lvl="1">
              <a:spcAft>
                <a:spcPts val="600"/>
              </a:spcAft>
              <a:buFont typeface="+mj-lt"/>
              <a:buAutoNum type="arabicPeriod"/>
            </a:pPr>
            <a:r>
              <a:rPr lang="en-US" dirty="0">
                <a:solidFill>
                  <a:srgbClr val="002060"/>
                </a:solidFill>
                <a:latin typeface="+mj-lt"/>
                <a:ea typeface="Calibri" panose="020F0502020204030204" pitchFamily="34" charset="0"/>
                <a:cs typeface="Calibri" panose="020F0502020204030204" pitchFamily="34" charset="0"/>
              </a:rPr>
              <a:t>M</a:t>
            </a:r>
            <a:r>
              <a:rPr lang="en-US" b="0" i="0" dirty="0">
                <a:solidFill>
                  <a:srgbClr val="002060"/>
                </a:solidFill>
                <a:effectLst/>
                <a:latin typeface="+mj-lt"/>
                <a:ea typeface="Calibri" panose="020F0502020204030204" pitchFamily="34" charset="0"/>
                <a:cs typeface="Calibri" panose="020F0502020204030204" pitchFamily="34" charset="0"/>
              </a:rPr>
              <a:t>odified the “index” model to create workforce configurations for patient cohorts with; a high concentration of geriatric, chronic care needs; with high social needs; or located in sparsely populated and resource-poor rural areas.  </a:t>
            </a:r>
          </a:p>
          <a:p>
            <a:pPr lvl="1">
              <a:spcAft>
                <a:spcPts val="600"/>
              </a:spcAft>
              <a:buFont typeface="+mj-lt"/>
              <a:buAutoNum type="arabicPeriod"/>
            </a:pPr>
            <a:r>
              <a:rPr lang="en-US" b="1" dirty="0">
                <a:solidFill>
                  <a:srgbClr val="002060"/>
                </a:solidFill>
                <a:latin typeface="+mj-lt"/>
                <a:ea typeface="Calibri" panose="020F0502020204030204" pitchFamily="34" charset="0"/>
                <a:cs typeface="Calibri" panose="020F0502020204030204" pitchFamily="34" charset="0"/>
              </a:rPr>
              <a:t>Estimated</a:t>
            </a:r>
            <a:r>
              <a:rPr lang="en-US" b="1" i="0" dirty="0">
                <a:solidFill>
                  <a:srgbClr val="002060"/>
                </a:solidFill>
                <a:effectLst/>
                <a:latin typeface="+mj-lt"/>
                <a:ea typeface="Calibri" panose="020F0502020204030204" pitchFamily="34" charset="0"/>
                <a:cs typeface="Calibri" panose="020F0502020204030204" pitchFamily="34" charset="0"/>
              </a:rPr>
              <a:t> PPPM cost for each configuration.  </a:t>
            </a:r>
            <a:endParaRPr lang="en-US" b="1" dirty="0">
              <a:solidFill>
                <a:srgbClr val="002060"/>
              </a:solidFill>
              <a:latin typeface="+mj-lt"/>
              <a:ea typeface="Calibri" panose="020F0502020204030204" pitchFamily="34" charset="0"/>
              <a:cs typeface="Calibri" panose="020F0502020204030204" pitchFamily="34" charset="0"/>
            </a:endParaRPr>
          </a:p>
          <a:p>
            <a:pPr lvl="1"/>
            <a:endParaRPr lang="en-US" dirty="0">
              <a:latin typeface="+mj-lt"/>
              <a:ea typeface="Calibri" panose="020F0502020204030204" pitchFamily="34" charset="0"/>
              <a:cs typeface="Calibri" panose="020F0502020204030204" pitchFamily="34" charset="0"/>
            </a:endParaRPr>
          </a:p>
          <a:p>
            <a:pPr lvl="1"/>
            <a:endParaRPr lang="en-US" sz="2800" dirty="0"/>
          </a:p>
        </p:txBody>
      </p:sp>
      <p:sp>
        <p:nvSpPr>
          <p:cNvPr id="4" name="Slide Number Placeholder 3">
            <a:extLst>
              <a:ext uri="{FF2B5EF4-FFF2-40B4-BE49-F238E27FC236}">
                <a16:creationId xmlns:a16="http://schemas.microsoft.com/office/drawing/2014/main" id="{BCD3D872-09B9-9CEE-56BA-37FA4920DDE9}"/>
              </a:ext>
            </a:extLst>
          </p:cNvPr>
          <p:cNvSpPr>
            <a:spLocks noGrp="1"/>
          </p:cNvSpPr>
          <p:nvPr>
            <p:ph type="sldNum" sz="quarter" idx="10"/>
          </p:nvPr>
        </p:nvSpPr>
        <p:spPr>
          <a:xfrm>
            <a:off x="11176000" y="6400800"/>
            <a:ext cx="711200" cy="2286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02EFDA-022F-41CF-980E-F688C355F9C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41136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FB25-D6C8-A187-003A-53512E558BCC}"/>
              </a:ext>
            </a:extLst>
          </p:cNvPr>
          <p:cNvSpPr>
            <a:spLocks noGrp="1"/>
          </p:cNvSpPr>
          <p:nvPr>
            <p:ph type="title"/>
          </p:nvPr>
        </p:nvSpPr>
        <p:spPr/>
        <p:txBody>
          <a:bodyPr/>
          <a:lstStyle/>
          <a:p>
            <a:r>
              <a:rPr lang="en-US"/>
              <a:t>Method and Findings</a:t>
            </a:r>
            <a:endParaRPr lang="en-US" dirty="0"/>
          </a:p>
        </p:txBody>
      </p:sp>
      <p:sp>
        <p:nvSpPr>
          <p:cNvPr id="3" name="Content Placeholder 2">
            <a:extLst>
              <a:ext uri="{FF2B5EF4-FFF2-40B4-BE49-F238E27FC236}">
                <a16:creationId xmlns:a16="http://schemas.microsoft.com/office/drawing/2014/main" id="{08B6A258-3064-9333-2ABB-361605DE9322}"/>
              </a:ext>
            </a:extLst>
          </p:cNvPr>
          <p:cNvSpPr>
            <a:spLocks noGrp="1"/>
          </p:cNvSpPr>
          <p:nvPr>
            <p:ph idx="1"/>
          </p:nvPr>
        </p:nvSpPr>
        <p:spPr>
          <a:xfrm>
            <a:off x="406400" y="914400"/>
            <a:ext cx="10972799" cy="5835888"/>
          </a:xfrm>
        </p:spPr>
        <p:txBody>
          <a:bodyPr/>
          <a:lstStyle/>
          <a:p>
            <a:pPr>
              <a:spcAft>
                <a:spcPts val="600"/>
              </a:spcAft>
            </a:pPr>
            <a:r>
              <a:rPr lang="en-US" sz="3200" dirty="0">
                <a:effectLst/>
                <a:latin typeface="+mj-lt"/>
                <a:ea typeface="Calibri" panose="020F0502020204030204" pitchFamily="34" charset="0"/>
                <a:cs typeface="Times New Roman" panose="02020603050405020304" pitchFamily="18" charset="0"/>
              </a:rPr>
              <a:t>Data from a sample of exemplary practices, site visits, literature and input from an expert panel were used to develop, corroborate and validate the models. </a:t>
            </a:r>
          </a:p>
          <a:p>
            <a:r>
              <a:rPr lang="en-US" sz="3200" dirty="0">
                <a:effectLst/>
                <a:latin typeface="+mj-lt"/>
                <a:ea typeface="Calibri" panose="020F0502020204030204" pitchFamily="34" charset="0"/>
                <a:cs typeface="Times New Roman" panose="02020603050405020304" pitchFamily="18" charset="0"/>
              </a:rPr>
              <a:t>We estimated the following workforce configuration</a:t>
            </a:r>
          </a:p>
          <a:p>
            <a:pPr lvl="1"/>
            <a:r>
              <a:rPr lang="en-US" b="1" dirty="0">
                <a:latin typeface="+mj-lt"/>
                <a:ea typeface="Calibri" panose="020F0502020204030204" pitchFamily="34" charset="0"/>
                <a:cs typeface="Times New Roman" panose="02020603050405020304" pitchFamily="18" charset="0"/>
              </a:rPr>
              <a:t>Index Model</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37 staff, including 8 primary care providers (PCPs), at a cost of $45 PPPM to provide high-quality, comprehensive primary care to a panel of 10,000 actively managed adults</a:t>
            </a:r>
          </a:p>
          <a:p>
            <a:pPr lvl="1"/>
            <a:r>
              <a:rPr lang="en-US" b="1" dirty="0">
                <a:latin typeface="+mj-lt"/>
                <a:ea typeface="Calibri" panose="020F0502020204030204" pitchFamily="34" charset="0"/>
                <a:cs typeface="Times New Roman" panose="02020603050405020304" pitchFamily="18" charset="0"/>
              </a:rPr>
              <a:t>Geriatric Model</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52 staff (12 PCPs) at $64 PPPM to serve a 10,000- patient panel with high proportion of geriatric patients</a:t>
            </a:r>
          </a:p>
          <a:p>
            <a:pPr lvl="1"/>
            <a:r>
              <a:rPr lang="en-US" b="1" dirty="0">
                <a:latin typeface="+mj-lt"/>
                <a:ea typeface="Calibri" panose="020F0502020204030204" pitchFamily="34" charset="0"/>
                <a:cs typeface="Times New Roman" panose="02020603050405020304" pitchFamily="18" charset="0"/>
              </a:rPr>
              <a:t>High Social Needs Model</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50 staff (10 PCPs) at $56 PPPM to serve a 10,000-patient panel with high social needs</a:t>
            </a:r>
          </a:p>
          <a:p>
            <a:pPr lvl="1"/>
            <a:r>
              <a:rPr lang="en-US" b="1" dirty="0">
                <a:latin typeface="+mj-lt"/>
                <a:ea typeface="Calibri" panose="020F0502020204030204" pitchFamily="34" charset="0"/>
                <a:cs typeface="Times New Roman" panose="02020603050405020304" pitchFamily="18" charset="0"/>
              </a:rPr>
              <a:t>Rural Model</a:t>
            </a:r>
            <a:r>
              <a:rPr lang="en-US" dirty="0">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22 staff (4 PCPs) at $46 PPPM to serve a 5,000-patient panel in rural areas</a:t>
            </a:r>
            <a:endParaRPr lang="en-US" dirty="0">
              <a:latin typeface="+mj-lt"/>
            </a:endParaRPr>
          </a:p>
        </p:txBody>
      </p:sp>
      <p:sp>
        <p:nvSpPr>
          <p:cNvPr id="4" name="Slide Number Placeholder 3">
            <a:extLst>
              <a:ext uri="{FF2B5EF4-FFF2-40B4-BE49-F238E27FC236}">
                <a16:creationId xmlns:a16="http://schemas.microsoft.com/office/drawing/2014/main" id="{C28DBD49-4206-A893-FE67-094D1F3F363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02EFDA-022F-41CF-980E-F688C355F9C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1327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6462" y="454147"/>
            <a:ext cx="10515601" cy="1049005"/>
          </a:xfrm>
        </p:spPr>
        <p:txBody>
          <a:bodyPr/>
          <a:lstStyle/>
          <a:p>
            <a:r>
              <a:rPr lang="en-US" dirty="0"/>
              <a:t>Agenda</a:t>
            </a:r>
          </a:p>
        </p:txBody>
      </p:sp>
      <p:graphicFrame>
        <p:nvGraphicFramePr>
          <p:cNvPr id="4" name="Table 3">
            <a:extLst>
              <a:ext uri="{FF2B5EF4-FFF2-40B4-BE49-F238E27FC236}">
                <a16:creationId xmlns:a16="http://schemas.microsoft.com/office/drawing/2014/main" id="{C8AC4920-2FAD-B7F1-C798-54FE309DA989}"/>
              </a:ext>
            </a:extLst>
          </p:cNvPr>
          <p:cNvGraphicFramePr>
            <a:graphicFrameLocks noGrp="1"/>
          </p:cNvGraphicFramePr>
          <p:nvPr>
            <p:extLst>
              <p:ext uri="{D42A27DB-BD31-4B8C-83A1-F6EECF244321}">
                <p14:modId xmlns:p14="http://schemas.microsoft.com/office/powerpoint/2010/main" val="888650982"/>
              </p:ext>
            </p:extLst>
          </p:nvPr>
        </p:nvGraphicFramePr>
        <p:xfrm>
          <a:off x="203200" y="1550730"/>
          <a:ext cx="11877040" cy="3791618"/>
        </p:xfrm>
        <a:graphic>
          <a:graphicData uri="http://schemas.openxmlformats.org/drawingml/2006/table">
            <a:tbl>
              <a:tblPr firstRow="1" bandRow="1">
                <a:tableStyleId>{5C22544A-7EE6-4342-B048-85BDC9FD1C3A}</a:tableStyleId>
              </a:tblPr>
              <a:tblGrid>
                <a:gridCol w="10586720">
                  <a:extLst>
                    <a:ext uri="{9D8B030D-6E8A-4147-A177-3AD203B41FA5}">
                      <a16:colId xmlns:a16="http://schemas.microsoft.com/office/drawing/2014/main" val="236076315"/>
                    </a:ext>
                  </a:extLst>
                </a:gridCol>
                <a:gridCol w="1290320">
                  <a:extLst>
                    <a:ext uri="{9D8B030D-6E8A-4147-A177-3AD203B41FA5}">
                      <a16:colId xmlns:a16="http://schemas.microsoft.com/office/drawing/2014/main" val="2018148115"/>
                    </a:ext>
                  </a:extLst>
                </a:gridCol>
              </a:tblGrid>
              <a:tr h="456250">
                <a:tc>
                  <a:txBody>
                    <a:bodyPr/>
                    <a:lstStyle/>
                    <a:p>
                      <a:r>
                        <a:rPr lang="en-US" sz="2000" dirty="0"/>
                        <a:t>Presenter/Topic</a:t>
                      </a:r>
                    </a:p>
                  </a:txBody>
                  <a:tcPr/>
                </a:tc>
                <a:tc>
                  <a:txBody>
                    <a:bodyPr/>
                    <a:lstStyle/>
                    <a:p>
                      <a:r>
                        <a:rPr lang="en-US" sz="2000" dirty="0"/>
                        <a:t>Time</a:t>
                      </a:r>
                    </a:p>
                  </a:txBody>
                  <a:tcPr/>
                </a:tc>
                <a:extLst>
                  <a:ext uri="{0D108BD9-81ED-4DB2-BD59-A6C34878D82A}">
                    <a16:rowId xmlns:a16="http://schemas.microsoft.com/office/drawing/2014/main" val="38994862"/>
                  </a:ext>
                </a:extLst>
              </a:tr>
              <a:tr h="436770">
                <a:tc>
                  <a:txBody>
                    <a:bodyPr/>
                    <a:lstStyle/>
                    <a:p>
                      <a:r>
                        <a:rPr lang="en-US" sz="1800" b="1" dirty="0">
                          <a:solidFill>
                            <a:schemeClr val="accent6">
                              <a:lumMod val="50000"/>
                            </a:schemeClr>
                          </a:solidFill>
                        </a:rPr>
                        <a:t>Welcome &amp; Announcements</a:t>
                      </a:r>
                    </a:p>
                    <a:p>
                      <a:r>
                        <a:rPr lang="en-US" sz="1800" b="0" i="1" kern="1200" dirty="0">
                          <a:solidFill>
                            <a:schemeClr val="accent6">
                              <a:lumMod val="50000"/>
                            </a:schemeClr>
                          </a:solidFill>
                          <a:latin typeface="+mn-lt"/>
                          <a:ea typeface="+mn-ea"/>
                          <a:cs typeface="+mn-cs"/>
                        </a:rPr>
                        <a:t>Moderator: Pano Yeracaris, MD, MPH, Chief Clinical Strategist, CTC-RI</a:t>
                      </a: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lumMod val="50000"/>
                            </a:schemeClr>
                          </a:solidFill>
                        </a:rPr>
                        <a:t>10 minutes</a:t>
                      </a:r>
                    </a:p>
                  </a:txBody>
                  <a:tcPr/>
                </a:tc>
                <a:extLst>
                  <a:ext uri="{0D108BD9-81ED-4DB2-BD59-A6C34878D82A}">
                    <a16:rowId xmlns:a16="http://schemas.microsoft.com/office/drawing/2014/main" val="1121973362"/>
                  </a:ext>
                </a:extLst>
              </a:tr>
              <a:tr h="1506187">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b="1" i="1" kern="1200" baseline="0" dirty="0">
                          <a:solidFill>
                            <a:schemeClr val="accent6">
                              <a:lumMod val="50000"/>
                            </a:schemeClr>
                          </a:solidFill>
                          <a:latin typeface="+mn-lt"/>
                          <a:ea typeface="+mn-ea"/>
                          <a:cs typeface="+mn-cs"/>
                        </a:rPr>
                        <a:t>The State Health Care System Planning (HCSP) Cabinet Primary Care Workgroup Recommendations &amp; Updates</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Jerome Larkin, MD, Director of Health, </a:t>
                      </a:r>
                      <a:r>
                        <a:rPr lang="en-US" sz="1801" b="0" i="1" kern="1200" dirty="0">
                          <a:solidFill>
                            <a:schemeClr val="accent6">
                              <a:lumMod val="50000"/>
                            </a:schemeClr>
                          </a:solidFill>
                          <a:effectLst/>
                          <a:latin typeface="+mn-lt"/>
                          <a:ea typeface="+mn-ea"/>
                          <a:cs typeface="+mn-cs"/>
                        </a:rPr>
                        <a:t>Rhode Island Department of Health, Co-Chair</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Elena Nicolella, MPH, President &amp; CEO </a:t>
                      </a:r>
                      <a:r>
                        <a:rPr lang="en-US" sz="1801" b="0" i="1" kern="1200" dirty="0">
                          <a:solidFill>
                            <a:schemeClr val="accent6">
                              <a:lumMod val="50000"/>
                            </a:schemeClr>
                          </a:solidFill>
                          <a:effectLst/>
                          <a:latin typeface="+mn-lt"/>
                          <a:ea typeface="+mn-ea"/>
                          <a:cs typeface="+mn-cs"/>
                        </a:rPr>
                        <a:t>of the Rhode Island Health Center Association, Co-Chair</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Debra Hurwitz, MBA, BSN, RN, </a:t>
                      </a:r>
                      <a:r>
                        <a:rPr lang="en-US" sz="1801" b="0" i="1" kern="1200" dirty="0">
                          <a:solidFill>
                            <a:schemeClr val="accent6">
                              <a:lumMod val="50000"/>
                            </a:schemeClr>
                          </a:solidFill>
                          <a:effectLst/>
                          <a:latin typeface="+mn-lt"/>
                          <a:ea typeface="+mn-ea"/>
                          <a:cs typeface="+mn-cs"/>
                        </a:rPr>
                        <a:t>Executive Director, CTC-RI</a:t>
                      </a:r>
                      <a:endParaRPr lang="en-US" sz="1800" b="0" i="1" kern="1200" baseline="0" dirty="0">
                        <a:solidFill>
                          <a:schemeClr val="accent6">
                            <a:lumMod val="50000"/>
                          </a:schemeClr>
                        </a:solidFill>
                        <a:latin typeface="+mn-lt"/>
                        <a:ea typeface="+mn-ea"/>
                        <a:cs typeface="+mn-cs"/>
                      </a:endParaRPr>
                    </a:p>
                  </a:txBody>
                  <a:tcPr/>
                </a:tc>
                <a:tc>
                  <a:txBody>
                    <a:bodyPr/>
                    <a:lstStyle/>
                    <a:p>
                      <a:r>
                        <a:rPr lang="en-US" sz="1800" dirty="0">
                          <a:solidFill>
                            <a:schemeClr val="accent6">
                              <a:lumMod val="50000"/>
                            </a:schemeClr>
                          </a:solidFill>
                        </a:rPr>
                        <a:t>15 minutes</a:t>
                      </a:r>
                    </a:p>
                  </a:txBody>
                  <a:tcPr/>
                </a:tc>
                <a:extLst>
                  <a:ext uri="{0D108BD9-81ED-4DB2-BD59-A6C34878D82A}">
                    <a16:rowId xmlns:a16="http://schemas.microsoft.com/office/drawing/2014/main" val="628022762"/>
                  </a:ext>
                </a:extLst>
              </a:tr>
              <a:tr h="421153">
                <a:tc>
                  <a:txBody>
                    <a:bodyPr/>
                    <a:lstStyle/>
                    <a:p>
                      <a:r>
                        <a:rPr lang="en-US" sz="1800" b="1" i="1" dirty="0">
                          <a:solidFill>
                            <a:schemeClr val="accent6">
                              <a:lumMod val="50000"/>
                            </a:schemeClr>
                          </a:solidFill>
                        </a:rPr>
                        <a:t>Sustainable Payments for Advanced Primary Care</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Patricia Flanagan, MD, Medical Director,</a:t>
                      </a:r>
                      <a:r>
                        <a:rPr lang="en-US" sz="1801" b="0" i="1" kern="1200" dirty="0">
                          <a:solidFill>
                            <a:schemeClr val="accent6">
                              <a:lumMod val="50000"/>
                            </a:schemeClr>
                          </a:solidFill>
                          <a:effectLst/>
                          <a:latin typeface="+mn-lt"/>
                          <a:ea typeface="+mn-ea"/>
                          <a:cs typeface="+mn-cs"/>
                        </a:rPr>
                        <a:t> CTC-RI</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Michael </a:t>
                      </a:r>
                      <a:r>
                        <a:rPr lang="en-US" sz="1801" b="1" i="1" kern="1200" dirty="0" err="1">
                          <a:solidFill>
                            <a:schemeClr val="accent6">
                              <a:lumMod val="50000"/>
                            </a:schemeClr>
                          </a:solidFill>
                          <a:effectLst/>
                          <a:latin typeface="+mn-lt"/>
                          <a:ea typeface="+mn-ea"/>
                          <a:cs typeface="+mn-cs"/>
                        </a:rPr>
                        <a:t>Bailit</a:t>
                      </a:r>
                      <a:r>
                        <a:rPr lang="en-US" sz="1801" b="1" i="1" kern="1200" dirty="0">
                          <a:solidFill>
                            <a:schemeClr val="accent6">
                              <a:lumMod val="50000"/>
                            </a:schemeClr>
                          </a:solidFill>
                          <a:effectLst/>
                          <a:latin typeface="+mn-lt"/>
                          <a:ea typeface="+mn-ea"/>
                          <a:cs typeface="+mn-cs"/>
                        </a:rPr>
                        <a:t>, MBA, </a:t>
                      </a:r>
                      <a:r>
                        <a:rPr lang="en-US" sz="1801" b="0" i="1" kern="1200" dirty="0" err="1">
                          <a:solidFill>
                            <a:schemeClr val="accent6">
                              <a:lumMod val="50000"/>
                            </a:schemeClr>
                          </a:solidFill>
                          <a:effectLst/>
                          <a:latin typeface="+mn-lt"/>
                          <a:ea typeface="+mn-ea"/>
                          <a:cs typeface="+mn-cs"/>
                        </a:rPr>
                        <a:t>Bailit</a:t>
                      </a:r>
                      <a:r>
                        <a:rPr lang="en-US" sz="1801" b="0" i="1" kern="1200" dirty="0">
                          <a:solidFill>
                            <a:schemeClr val="accent6">
                              <a:lumMod val="50000"/>
                            </a:schemeClr>
                          </a:solidFill>
                          <a:effectLst/>
                          <a:latin typeface="+mn-lt"/>
                          <a:ea typeface="+mn-ea"/>
                          <a:cs typeface="+mn-cs"/>
                        </a:rPr>
                        <a:t> Health</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1" b="1" i="1" kern="1200" dirty="0">
                          <a:solidFill>
                            <a:schemeClr val="accent6">
                              <a:lumMod val="50000"/>
                            </a:schemeClr>
                          </a:solidFill>
                          <a:effectLst/>
                          <a:latin typeface="+mn-lt"/>
                          <a:ea typeface="+mn-ea"/>
                          <a:cs typeface="+mn-cs"/>
                        </a:rPr>
                        <a:t>Facilitator: Pano Yeracaris, MD, MPH, </a:t>
                      </a:r>
                      <a:r>
                        <a:rPr lang="en-US" sz="1801" b="0" i="1" kern="1200" dirty="0">
                          <a:solidFill>
                            <a:schemeClr val="accent6">
                              <a:lumMod val="50000"/>
                            </a:schemeClr>
                          </a:solidFill>
                          <a:effectLst/>
                          <a:latin typeface="+mn-lt"/>
                          <a:ea typeface="+mn-ea"/>
                          <a:cs typeface="+mn-cs"/>
                        </a:rPr>
                        <a:t>Chief Clinical Strategist, CTC-RI</a:t>
                      </a:r>
                      <a:endParaRPr lang="en-US" sz="1800" b="0" i="1" baseline="0" dirty="0">
                        <a:solidFill>
                          <a:schemeClr val="accent6">
                            <a:lumMod val="50000"/>
                          </a:schemeClr>
                        </a:solidFill>
                      </a:endParaRP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lumMod val="50000"/>
                            </a:schemeClr>
                          </a:solidFill>
                        </a:rPr>
                        <a:t> 25 minutes</a:t>
                      </a:r>
                    </a:p>
                  </a:txBody>
                  <a:tcPr/>
                </a:tc>
                <a:extLst>
                  <a:ext uri="{0D108BD9-81ED-4DB2-BD59-A6C34878D82A}">
                    <a16:rowId xmlns:a16="http://schemas.microsoft.com/office/drawing/2014/main" val="4274942901"/>
                  </a:ext>
                </a:extLst>
              </a:tr>
            </a:tbl>
          </a:graphicData>
        </a:graphic>
      </p:graphicFrame>
    </p:spTree>
    <p:extLst>
      <p:ext uri="{BB962C8B-B14F-4D97-AF65-F5344CB8AC3E}">
        <p14:creationId xmlns:p14="http://schemas.microsoft.com/office/powerpoint/2010/main" val="286973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5B5A-A07E-CF89-CAA9-9F455907EB1D}"/>
              </a:ext>
            </a:extLst>
          </p:cNvPr>
          <p:cNvSpPr>
            <a:spLocks noGrp="1"/>
          </p:cNvSpPr>
          <p:nvPr>
            <p:ph type="title"/>
          </p:nvPr>
        </p:nvSpPr>
        <p:spPr/>
        <p:txBody>
          <a:bodyPr/>
          <a:lstStyle/>
          <a:p>
            <a:r>
              <a:rPr lang="en-US" dirty="0"/>
              <a:t>Index Model Care Team Functions, Members and FTEs</a:t>
            </a:r>
          </a:p>
        </p:txBody>
      </p:sp>
      <p:sp>
        <p:nvSpPr>
          <p:cNvPr id="4" name="Slide Number Placeholder 3">
            <a:extLst>
              <a:ext uri="{FF2B5EF4-FFF2-40B4-BE49-F238E27FC236}">
                <a16:creationId xmlns:a16="http://schemas.microsoft.com/office/drawing/2014/main" id="{993E4260-B4D8-CF03-8663-3BC6B0D51EC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02EFDA-022F-41CF-980E-F688C355F9C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endParaRPr>
          </a:p>
        </p:txBody>
      </p:sp>
      <p:graphicFrame>
        <p:nvGraphicFramePr>
          <p:cNvPr id="8" name="Content Placeholder 7">
            <a:extLst>
              <a:ext uri="{FF2B5EF4-FFF2-40B4-BE49-F238E27FC236}">
                <a16:creationId xmlns:a16="http://schemas.microsoft.com/office/drawing/2014/main" id="{9592B4CD-D7C5-C16A-8172-2B00A8956F42}"/>
              </a:ext>
            </a:extLst>
          </p:cNvPr>
          <p:cNvGraphicFramePr>
            <a:graphicFrameLocks noGrp="1"/>
          </p:cNvGraphicFramePr>
          <p:nvPr>
            <p:ph idx="1"/>
          </p:nvPr>
        </p:nvGraphicFramePr>
        <p:xfrm>
          <a:off x="2171700" y="985873"/>
          <a:ext cx="7406640" cy="5529227"/>
        </p:xfrm>
        <a:graphic>
          <a:graphicData uri="http://schemas.openxmlformats.org/drawingml/2006/table">
            <a:tbl>
              <a:tblPr firstRow="1" firstCol="1" bandRow="1">
                <a:tableStyleId>{5C22544A-7EE6-4342-B048-85BDC9FD1C3A}</a:tableStyleId>
              </a:tblPr>
              <a:tblGrid>
                <a:gridCol w="4364242">
                  <a:extLst>
                    <a:ext uri="{9D8B030D-6E8A-4147-A177-3AD203B41FA5}">
                      <a16:colId xmlns:a16="http://schemas.microsoft.com/office/drawing/2014/main" val="1738687797"/>
                    </a:ext>
                  </a:extLst>
                </a:gridCol>
                <a:gridCol w="3042398">
                  <a:extLst>
                    <a:ext uri="{9D8B030D-6E8A-4147-A177-3AD203B41FA5}">
                      <a16:colId xmlns:a16="http://schemas.microsoft.com/office/drawing/2014/main" val="2651158093"/>
                    </a:ext>
                  </a:extLst>
                </a:gridCol>
              </a:tblGrid>
              <a:tr h="460614">
                <a:tc>
                  <a:txBody>
                    <a:bodyPr/>
                    <a:lstStyle/>
                    <a:p>
                      <a:pPr marL="0" marR="0">
                        <a:lnSpc>
                          <a:spcPct val="115000"/>
                        </a:lnSpc>
                        <a:spcAft>
                          <a:spcPts val="1000"/>
                        </a:spcAft>
                      </a:pPr>
                      <a:r>
                        <a:rPr lang="en-US" sz="1200" kern="100" dirty="0">
                          <a:effectLst/>
                        </a:rPr>
                        <a:t>Planned, Evidence-based Primary Care (PCP)</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8.0 </a:t>
                      </a:r>
                    </a:p>
                    <a:p>
                      <a:pPr marL="0" marR="0" algn="ctr">
                        <a:lnSpc>
                          <a:spcPct val="115000"/>
                        </a:lnSpc>
                        <a:spcAft>
                          <a:spcPts val="1000"/>
                        </a:spcAft>
                      </a:pPr>
                      <a:r>
                        <a:rPr lang="en-US" sz="1200" kern="100" dirty="0">
                          <a:effectLst/>
                        </a:rPr>
                        <a:t>(6.0 MD/DO &amp; 2.0 NP/PA)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2719718538"/>
                  </a:ext>
                </a:extLst>
              </a:tr>
              <a:tr h="460614">
                <a:tc>
                  <a:txBody>
                    <a:bodyPr/>
                    <a:lstStyle/>
                    <a:p>
                      <a:pPr marL="0" marR="0">
                        <a:lnSpc>
                          <a:spcPct val="115000"/>
                        </a:lnSpc>
                        <a:spcAft>
                          <a:spcPts val="1000"/>
                        </a:spcAft>
                      </a:pPr>
                      <a:r>
                        <a:rPr lang="en-US" sz="1200" kern="100">
                          <a:effectLst/>
                        </a:rPr>
                        <a:t>Planned, Evidence-based Primary Care (RN/LPN or LVN)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1.5 </a:t>
                      </a:r>
                    </a:p>
                    <a:p>
                      <a:pPr marL="0" marR="0" algn="ctr">
                        <a:lnSpc>
                          <a:spcPct val="115000"/>
                        </a:lnSpc>
                        <a:spcAft>
                          <a:spcPts val="1000"/>
                        </a:spcAft>
                      </a:pPr>
                      <a:r>
                        <a:rPr lang="en-US" sz="1200" kern="100" dirty="0">
                          <a:effectLst/>
                        </a:rPr>
                        <a:t>(1.0 RN &amp; 0.5 LPN or LVN)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140303706"/>
                  </a:ext>
                </a:extLst>
              </a:tr>
              <a:tr h="335447">
                <a:tc>
                  <a:txBody>
                    <a:bodyPr/>
                    <a:lstStyle/>
                    <a:p>
                      <a:pPr marL="0" marR="0">
                        <a:lnSpc>
                          <a:spcPct val="115000"/>
                        </a:lnSpc>
                        <a:spcAft>
                          <a:spcPts val="1000"/>
                        </a:spcAft>
                      </a:pPr>
                      <a:r>
                        <a:rPr lang="en-US" sz="1200" kern="100">
                          <a:effectLst/>
                        </a:rPr>
                        <a:t>Planned, Evidence-based Primary Care (MA/LPN or LVN)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9.0 MA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698064814"/>
                  </a:ext>
                </a:extLst>
              </a:tr>
              <a:tr h="335447">
                <a:tc>
                  <a:txBody>
                    <a:bodyPr/>
                    <a:lstStyle/>
                    <a:p>
                      <a:pPr marL="0" marR="0">
                        <a:lnSpc>
                          <a:spcPct val="115000"/>
                        </a:lnSpc>
                        <a:spcAft>
                          <a:spcPts val="1000"/>
                        </a:spcAft>
                      </a:pPr>
                      <a:r>
                        <a:rPr lang="en-US" sz="1200" kern="100">
                          <a:effectLst/>
                        </a:rPr>
                        <a:t>Complex Care Management/ Transition Management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2.5 RN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3543626262"/>
                  </a:ext>
                </a:extLst>
              </a:tr>
              <a:tr h="633344">
                <a:tc>
                  <a:txBody>
                    <a:bodyPr/>
                    <a:lstStyle/>
                    <a:p>
                      <a:pPr marL="0" marR="0">
                        <a:lnSpc>
                          <a:spcPct val="115000"/>
                        </a:lnSpc>
                        <a:spcAft>
                          <a:spcPts val="1000"/>
                        </a:spcAft>
                      </a:pPr>
                      <a:r>
                        <a:rPr lang="en-US" sz="1200" kern="100">
                          <a:effectLst/>
                        </a:rPr>
                        <a:t>Behavioral Health Integration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2.5 </a:t>
                      </a:r>
                    </a:p>
                    <a:p>
                      <a:pPr marL="0" marR="0" algn="ctr">
                        <a:lnSpc>
                          <a:spcPct val="115000"/>
                        </a:lnSpc>
                        <a:spcAft>
                          <a:spcPts val="1000"/>
                        </a:spcAft>
                      </a:pPr>
                      <a:r>
                        <a:rPr lang="en-US" sz="1200" kern="100" dirty="0">
                          <a:effectLst/>
                        </a:rPr>
                        <a:t>(1.5 LCSW &amp; 1.0 Master's-level Therapist)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2651802897"/>
                  </a:ext>
                </a:extLst>
              </a:tr>
              <a:tr h="180240">
                <a:tc>
                  <a:txBody>
                    <a:bodyPr/>
                    <a:lstStyle/>
                    <a:p>
                      <a:pPr marL="0" marR="0">
                        <a:lnSpc>
                          <a:spcPct val="115000"/>
                        </a:lnSpc>
                        <a:spcAft>
                          <a:spcPts val="1000"/>
                        </a:spcAft>
                      </a:pPr>
                      <a:r>
                        <a:rPr lang="en-US" sz="1200" kern="100">
                          <a:effectLst/>
                        </a:rPr>
                        <a:t>Medication Management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1.0 Pharmacist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1829008196"/>
                  </a:ext>
                </a:extLst>
              </a:tr>
              <a:tr h="460614">
                <a:tc>
                  <a:txBody>
                    <a:bodyPr/>
                    <a:lstStyle/>
                    <a:p>
                      <a:pPr marL="0" marR="0">
                        <a:lnSpc>
                          <a:spcPct val="115000"/>
                        </a:lnSpc>
                        <a:spcAft>
                          <a:spcPts val="1000"/>
                        </a:spcAft>
                      </a:pPr>
                      <a:r>
                        <a:rPr lang="en-US" sz="1200" kern="100">
                          <a:effectLst/>
                        </a:rPr>
                        <a:t>Care Coordination/Referral Management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2.0 </a:t>
                      </a:r>
                    </a:p>
                    <a:p>
                      <a:pPr marL="0" marR="0" algn="ctr">
                        <a:lnSpc>
                          <a:spcPct val="115000"/>
                        </a:lnSpc>
                        <a:spcAft>
                          <a:spcPts val="1000"/>
                        </a:spcAft>
                      </a:pPr>
                      <a:r>
                        <a:rPr lang="en-US" sz="1200" kern="100" dirty="0">
                          <a:effectLst/>
                        </a:rPr>
                        <a:t>(1.0 MA/ 1.0 Layperson)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4126186442"/>
                  </a:ext>
                </a:extLst>
              </a:tr>
              <a:tr h="460614">
                <a:tc>
                  <a:txBody>
                    <a:bodyPr/>
                    <a:lstStyle/>
                    <a:p>
                      <a:pPr marL="0" marR="0">
                        <a:lnSpc>
                          <a:spcPct val="115000"/>
                        </a:lnSpc>
                        <a:spcAft>
                          <a:spcPts val="1000"/>
                        </a:spcAft>
                      </a:pPr>
                      <a:r>
                        <a:rPr lang="en-US" sz="1200" kern="100">
                          <a:effectLst/>
                        </a:rPr>
                        <a:t>Self-Management Support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1.5 </a:t>
                      </a:r>
                    </a:p>
                    <a:p>
                      <a:pPr marL="0" marR="0" algn="ctr">
                        <a:lnSpc>
                          <a:spcPct val="115000"/>
                        </a:lnSpc>
                        <a:spcAft>
                          <a:spcPts val="1000"/>
                        </a:spcAft>
                      </a:pPr>
                      <a:r>
                        <a:rPr lang="en-US" sz="1200" kern="100" dirty="0">
                          <a:effectLst/>
                        </a:rPr>
                        <a:t>(1.0 MA &amp; 0.5 RN)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1038090889"/>
                  </a:ext>
                </a:extLst>
              </a:tr>
              <a:tr h="335447">
                <a:tc>
                  <a:txBody>
                    <a:bodyPr/>
                    <a:lstStyle/>
                    <a:p>
                      <a:pPr marL="0" marR="0">
                        <a:lnSpc>
                          <a:spcPct val="115000"/>
                        </a:lnSpc>
                        <a:spcAft>
                          <a:spcPts val="1000"/>
                        </a:spcAft>
                      </a:pPr>
                      <a:r>
                        <a:rPr lang="en-US" sz="1200" kern="100">
                          <a:effectLst/>
                        </a:rPr>
                        <a:t>Community Linkages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This function is performed by other staff in the model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3041682995"/>
                  </a:ext>
                </a:extLst>
              </a:tr>
              <a:tr h="335447">
                <a:tc>
                  <a:txBody>
                    <a:bodyPr/>
                    <a:lstStyle/>
                    <a:p>
                      <a:pPr marL="0" marR="0">
                        <a:lnSpc>
                          <a:spcPct val="115000"/>
                        </a:lnSpc>
                        <a:spcAft>
                          <a:spcPts val="1000"/>
                        </a:spcAft>
                      </a:pPr>
                      <a:r>
                        <a:rPr lang="en-US" sz="1200" kern="100">
                          <a:effectLst/>
                        </a:rPr>
                        <a:t>Front Desk Administration—Reception, Intake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8.0 Clerks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2883492757"/>
                  </a:ext>
                </a:extLst>
              </a:tr>
              <a:tr h="335447">
                <a:tc>
                  <a:txBody>
                    <a:bodyPr/>
                    <a:lstStyle/>
                    <a:p>
                      <a:pPr marL="0" marR="0">
                        <a:lnSpc>
                          <a:spcPct val="115000"/>
                        </a:lnSpc>
                        <a:spcAft>
                          <a:spcPts val="1000"/>
                        </a:spcAft>
                      </a:pPr>
                      <a:r>
                        <a:rPr lang="en-US" sz="1200" kern="100">
                          <a:effectLst/>
                        </a:rPr>
                        <a:t>Quality Improvement/ Optimizing Health Information Technology (Leadership)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0.3 MD/DO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2299099443"/>
                  </a:ext>
                </a:extLst>
              </a:tr>
              <a:tr h="180240">
                <a:tc>
                  <a:txBody>
                    <a:bodyPr/>
                    <a:lstStyle/>
                    <a:p>
                      <a:pPr marL="0" marR="0">
                        <a:lnSpc>
                          <a:spcPct val="115000"/>
                        </a:lnSpc>
                        <a:spcAft>
                          <a:spcPts val="1000"/>
                        </a:spcAft>
                      </a:pPr>
                      <a:r>
                        <a:rPr lang="en-US" sz="1200" kern="100">
                          <a:effectLst/>
                        </a:rPr>
                        <a:t>Population Management (Leadership)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0.5 RN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261478815"/>
                  </a:ext>
                </a:extLst>
              </a:tr>
              <a:tr h="180240">
                <a:tc>
                  <a:txBody>
                    <a:bodyPr/>
                    <a:lstStyle/>
                    <a:p>
                      <a:pPr marL="0" marR="0">
                        <a:lnSpc>
                          <a:spcPct val="115000"/>
                        </a:lnSpc>
                        <a:spcAft>
                          <a:spcPts val="1000"/>
                        </a:spcAft>
                      </a:pPr>
                      <a:r>
                        <a:rPr lang="en-US" sz="1200" kern="100">
                          <a:effectLst/>
                        </a:rPr>
                        <a:t>Total FTEs Per Year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36.8 FTE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1410898637"/>
                  </a:ext>
                </a:extLst>
              </a:tr>
              <a:tr h="335447">
                <a:tc>
                  <a:txBody>
                    <a:bodyPr/>
                    <a:lstStyle/>
                    <a:p>
                      <a:pPr marL="0" marR="0">
                        <a:lnSpc>
                          <a:spcPct val="115000"/>
                        </a:lnSpc>
                        <a:spcAft>
                          <a:spcPts val="1000"/>
                        </a:spcAft>
                      </a:pPr>
                      <a:r>
                        <a:rPr lang="en-US" sz="1200" kern="100">
                          <a:effectLst/>
                        </a:rPr>
                        <a:t>Individual PCP Actively Managed Adult Patients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tc>
                  <a:txBody>
                    <a:bodyPr/>
                    <a:lstStyle/>
                    <a:p>
                      <a:pPr marL="0" marR="0" algn="ctr">
                        <a:lnSpc>
                          <a:spcPct val="115000"/>
                        </a:lnSpc>
                        <a:spcAft>
                          <a:spcPts val="1000"/>
                        </a:spcAft>
                      </a:pPr>
                      <a:r>
                        <a:rPr lang="en-US" sz="1200" kern="100" dirty="0">
                          <a:effectLst/>
                        </a:rPr>
                        <a:t>MD/DO: 1,333; NP/PA: 1,000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590" marR="67590" marT="0" marB="0" anchor="ctr"/>
                </a:tc>
                <a:extLst>
                  <a:ext uri="{0D108BD9-81ED-4DB2-BD59-A6C34878D82A}">
                    <a16:rowId xmlns:a16="http://schemas.microsoft.com/office/drawing/2014/main" val="17524102"/>
                  </a:ext>
                </a:extLst>
              </a:tr>
            </a:tbl>
          </a:graphicData>
        </a:graphic>
      </p:graphicFrame>
    </p:spTree>
    <p:extLst>
      <p:ext uri="{BB962C8B-B14F-4D97-AF65-F5344CB8AC3E}">
        <p14:creationId xmlns:p14="http://schemas.microsoft.com/office/powerpoint/2010/main" val="193669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074C9D-37D3-E142-BCD5-C65A82F2F3E1}"/>
              </a:ext>
            </a:extLst>
          </p:cNvPr>
          <p:cNvPicPr>
            <a:picLocks noGrp="1" noChangeAspect="1"/>
          </p:cNvPicPr>
          <p:nvPr>
            <p:ph idx="1"/>
          </p:nvPr>
        </p:nvPicPr>
        <p:blipFill>
          <a:blip r:embed="rId2"/>
          <a:stretch>
            <a:fillRect/>
          </a:stretch>
        </p:blipFill>
        <p:spPr>
          <a:xfrm>
            <a:off x="9608718" y="130147"/>
            <a:ext cx="2438400" cy="677333"/>
          </a:xfr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3447A98-CABF-B441-938D-8E772DF4B03D}"/>
              </a:ext>
            </a:extLst>
          </p:cNvPr>
          <p:cNvSpPr>
            <a:spLocks noGrp="1"/>
          </p:cNvSpPr>
          <p:nvPr>
            <p:ph type="title"/>
          </p:nvPr>
        </p:nvSpPr>
        <p:spPr>
          <a:xfrm>
            <a:off x="312317" y="468813"/>
            <a:ext cx="11462587" cy="1062609"/>
          </a:xfrm>
        </p:spPr>
        <p:txBody>
          <a:bodyPr>
            <a:normAutofit/>
          </a:bodyPr>
          <a:lstStyle/>
          <a:p>
            <a:pPr>
              <a:lnSpc>
                <a:spcPct val="100000"/>
              </a:lnSpc>
            </a:pPr>
            <a:r>
              <a:rPr lang="en-US" dirty="0"/>
              <a:t>CME Credits &amp; </a:t>
            </a:r>
            <a:r>
              <a:rPr lang="en-US" dirty="0" err="1"/>
              <a:t>Eval</a:t>
            </a:r>
            <a:endParaRPr lang="en-US" dirty="0"/>
          </a:p>
        </p:txBody>
      </p:sp>
      <p:sp>
        <p:nvSpPr>
          <p:cNvPr id="13" name="Content Placeholder 2">
            <a:extLst>
              <a:ext uri="{FF2B5EF4-FFF2-40B4-BE49-F238E27FC236}">
                <a16:creationId xmlns:a16="http://schemas.microsoft.com/office/drawing/2014/main" id="{AE93208C-3E67-C345-A860-D2F84F5148A5}"/>
              </a:ext>
            </a:extLst>
          </p:cNvPr>
          <p:cNvSpPr txBox="1">
            <a:spLocks/>
          </p:cNvSpPr>
          <p:nvPr/>
        </p:nvSpPr>
        <p:spPr>
          <a:xfrm>
            <a:off x="581526" y="1531422"/>
            <a:ext cx="110169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lumMod val="50000"/>
                  </a:schemeClr>
                </a:solidFill>
              </a:rPr>
              <a:t>Reminder to please complete the evaluation in order to claim CME credits!</a:t>
            </a:r>
          </a:p>
          <a:p>
            <a:pPr marL="0" indent="0">
              <a:buNone/>
            </a:pPr>
            <a:endParaRPr lang="en-US" sz="2000" dirty="0">
              <a:solidFill>
                <a:schemeClr val="accent6">
                  <a:lumMod val="50000"/>
                </a:schemeClr>
              </a:solidFill>
              <a:latin typeface="Arial" panose="020B0604020202020204" pitchFamily="34" charset="0"/>
              <a:cs typeface="Arial" panose="020B0604020202020204" pitchFamily="34" charset="0"/>
            </a:endParaRPr>
          </a:p>
          <a:p>
            <a:pPr marL="0" indent="0">
              <a:buNone/>
            </a:pPr>
            <a:endParaRPr lang="en-US" sz="2000" dirty="0">
              <a:solidFill>
                <a:schemeClr val="accent6">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solidFill>
                  <a:schemeClr val="accent6">
                    <a:lumMod val="50000"/>
                  </a:schemeClr>
                </a:solidFill>
                <a:latin typeface="Arial" panose="020B0604020202020204" pitchFamily="34" charset="0"/>
                <a:cs typeface="Arial" panose="020B0604020202020204" pitchFamily="34" charset="0"/>
              </a:rPr>
              <a:t>Claim CME credits here</a:t>
            </a:r>
            <a:r>
              <a:rPr lang="en-US" sz="2000" dirty="0">
                <a:solidFill>
                  <a:schemeClr val="accent6"/>
                </a:solidFill>
                <a:latin typeface="Arial" panose="020B0604020202020204" pitchFamily="34" charset="0"/>
                <a:cs typeface="Arial" panose="020B0604020202020204" pitchFamily="34" charset="0"/>
              </a:rPr>
              <a:t>: </a:t>
            </a:r>
            <a:r>
              <a:rPr lang="en-US" sz="2000" dirty="0">
                <a:solidFill>
                  <a:schemeClr val="accent6"/>
                </a:solidFill>
                <a:latin typeface="Arial" panose="020B0604020202020204" pitchFamily="34" charset="0"/>
                <a:cs typeface="Arial" panose="020B0604020202020204" pitchFamily="34" charset="0"/>
                <a:hlinkClick r:id="rId3"/>
              </a:rPr>
              <a:t>https://www.surveymonkey.com/r/ZDZS5HG</a:t>
            </a:r>
            <a:r>
              <a:rPr lang="en-US" sz="2000" dirty="0">
                <a:solidFill>
                  <a:schemeClr val="accent6"/>
                </a:solidFill>
                <a:latin typeface="Arial" panose="020B0604020202020204" pitchFamily="34" charset="0"/>
                <a:cs typeface="Arial" panose="020B0604020202020204" pitchFamily="34" charset="0"/>
              </a:rPr>
              <a:t> </a:t>
            </a:r>
          </a:p>
        </p:txBody>
      </p:sp>
      <p:sp>
        <p:nvSpPr>
          <p:cNvPr id="7" name="Rectangle 6"/>
          <p:cNvSpPr/>
          <p:nvPr/>
        </p:nvSpPr>
        <p:spPr>
          <a:xfrm>
            <a:off x="668095" y="4838421"/>
            <a:ext cx="8616581" cy="769441"/>
          </a:xfrm>
          <a:prstGeom prst="rect">
            <a:avLst/>
          </a:prstGeom>
        </p:spPr>
        <p:txBody>
          <a:bodyPr wrap="square">
            <a:spAutoFit/>
          </a:bodyPr>
          <a:lstStyle/>
          <a:p>
            <a:r>
              <a:rPr lang="en-US" sz="1100" i="1" dirty="0">
                <a:solidFill>
                  <a:schemeClr val="accent6">
                    <a:lumMod val="50000"/>
                  </a:schemeClr>
                </a:solidFill>
                <a:latin typeface="Arial" panose="020B0604020202020204" pitchFamily="34" charset="0"/>
              </a:rPr>
              <a:t>The AAFP has reviewed ‘Advancing Comprehensive Primary Care Through Improving Care Delivery Design and Community Health</a:t>
            </a:r>
            <a:r>
              <a:rPr lang="en-US" sz="1000" i="1" dirty="0">
                <a:solidFill>
                  <a:schemeClr val="accent6">
                    <a:lumMod val="50000"/>
                  </a:schemeClr>
                </a:solidFill>
                <a:latin typeface="Arial" panose="020B0604020202020204" pitchFamily="34" charset="0"/>
              </a:rPr>
              <a:t>,’</a:t>
            </a:r>
            <a:r>
              <a:rPr lang="en-US" sz="1100" i="1" dirty="0">
                <a:solidFill>
                  <a:schemeClr val="accent6">
                    <a:lumMod val="50000"/>
                  </a:schemeClr>
                </a:solidFill>
                <a:latin typeface="Arial" panose="020B0604020202020204" pitchFamily="34" charset="0"/>
              </a:rPr>
              <a:t> and deemed it acceptable for AAFP credit. Term of approval is from 03/18/2022 to 03/18/2023. Physicians should claim only the credit commensurate with the extent of their participation in the activity. NPs and RNs can also receive credit through AAFP’s partnership with the American Nurses Credentialing Center (ANCC) and the American Academy of Nurse Practitioners Certification Board (AANPCB).</a:t>
            </a:r>
            <a:endParaRPr lang="en-US" sz="1100" dirty="0">
              <a:solidFill>
                <a:schemeClr val="accent6">
                  <a:lumMod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042" y="2400021"/>
            <a:ext cx="2438400" cy="2438400"/>
          </a:xfrm>
          <a:prstGeom prst="rect">
            <a:avLst/>
          </a:prstGeom>
        </p:spPr>
      </p:pic>
    </p:spTree>
    <p:extLst>
      <p:ext uri="{BB962C8B-B14F-4D97-AF65-F5344CB8AC3E}">
        <p14:creationId xmlns:p14="http://schemas.microsoft.com/office/powerpoint/2010/main" val="284503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361" t="23055" r="1451" b="13567"/>
          <a:stretch/>
        </p:blipFill>
        <p:spPr>
          <a:xfrm>
            <a:off x="8966" y="1622612"/>
            <a:ext cx="12192136" cy="4689287"/>
          </a:xfrm>
          <a:prstGeom prst="rect">
            <a:avLst/>
          </a:prstGeom>
        </p:spPr>
      </p:pic>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dirty="0">
                <a:solidFill>
                  <a:schemeClr val="bg1"/>
                </a:solidFill>
              </a:rPr>
              <a:t>  www.ctc-ri.org</a:t>
            </a:r>
          </a:p>
          <a:p>
            <a:pPr marL="0" indent="0">
              <a:buNone/>
            </a:pPr>
            <a:r>
              <a:rPr lang="en-US" dirty="0">
                <a:solidFill>
                  <a:schemeClr val="bg1"/>
                </a:solidFill>
              </a:rPr>
              <a:t>  ctc-ri</a:t>
            </a:r>
          </a:p>
        </p:txBody>
      </p:sp>
      <p:sp>
        <p:nvSpPr>
          <p:cNvPr id="7" name="TextBox 6"/>
          <p:cNvSpPr txBox="1"/>
          <p:nvPr/>
        </p:nvSpPr>
        <p:spPr>
          <a:xfrm>
            <a:off x="8749553" y="908813"/>
            <a:ext cx="3343835" cy="646331"/>
          </a:xfrm>
          <a:prstGeom prst="rect">
            <a:avLst/>
          </a:prstGeom>
          <a:solidFill>
            <a:schemeClr val="bg1"/>
          </a:solidFill>
        </p:spPr>
        <p:txBody>
          <a:bodyPr wrap="square" rtlCol="0">
            <a:spAutoFit/>
          </a:bodyPr>
          <a:lstStyle/>
          <a:p>
            <a:pPr algn="r"/>
            <a:r>
              <a:rPr lang="en-US" dirty="0">
                <a:solidFill>
                  <a:schemeClr val="accent6"/>
                </a:solidFill>
              </a:rPr>
              <a:t>Debra Hurwitz, MBA, BSN, RN</a:t>
            </a:r>
          </a:p>
          <a:p>
            <a:pPr algn="r"/>
            <a:r>
              <a:rPr lang="en-US" dirty="0">
                <a:solidFill>
                  <a:schemeClr val="accent6">
                    <a:lumMod val="50000"/>
                  </a:schemeClr>
                </a:solidFill>
              </a:rPr>
              <a:t>dhurwitz@ctc-ri.org</a:t>
            </a:r>
          </a:p>
        </p:txBody>
      </p:sp>
      <p:pic>
        <p:nvPicPr>
          <p:cNvPr id="8" name="Picture 7" descr="File:&lt;strong&gt;LinkedIn&lt;/strong&gt; logo initials.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2" y="2366682"/>
            <a:ext cx="345142" cy="345142"/>
          </a:xfrm>
          <a:prstGeom prst="rect">
            <a:avLst/>
          </a:prstGeom>
        </p:spPr>
      </p:pic>
      <p:pic>
        <p:nvPicPr>
          <p:cNvPr id="5" name="Picture 4" descr="interface design - What &lt;strong&gt;icon&lt;/strong&gt; can I use which says &quot;Au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8258" y="-946288"/>
            <a:ext cx="92560" cy="925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12" y="1862062"/>
            <a:ext cx="345142" cy="352949"/>
          </a:xfrm>
          <a:prstGeom prst="flowChartConnector">
            <a:avLst/>
          </a:prstGeom>
        </p:spPr>
      </p:pic>
    </p:spTree>
    <p:extLst>
      <p:ext uri="{BB962C8B-B14F-4D97-AF65-F5344CB8AC3E}">
        <p14:creationId xmlns:p14="http://schemas.microsoft.com/office/powerpoint/2010/main" val="253398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5C4C-F0D9-8712-4152-2E2F0B1DC87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538F7C8-6961-9684-B5EA-F50B1A900F46}"/>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78D90A9-A1BC-516C-E543-BCA2B0182CCC}"/>
              </a:ext>
            </a:extLst>
          </p:cNvPr>
          <p:cNvSpPr>
            <a:spLocks noGrp="1"/>
          </p:cNvSpPr>
          <p:nvPr>
            <p:ph idx="1"/>
          </p:nvPr>
        </p:nvSpPr>
        <p:spPr>
          <a:xfrm>
            <a:off x="838200" y="1452400"/>
            <a:ext cx="10515601" cy="4351338"/>
          </a:xfrm>
        </p:spPr>
        <p:txBody>
          <a:bodyPr>
            <a:normAutofit/>
          </a:bodyPr>
          <a:lstStyle/>
          <a:p>
            <a:r>
              <a:rPr lang="en-US" sz="2400" b="1" i="0" dirty="0">
                <a:solidFill>
                  <a:srgbClr val="1A191A"/>
                </a:solidFill>
                <a:effectLst/>
                <a:latin typeface="Arial" panose="020B0604020202020204" pitchFamily="34" charset="0"/>
              </a:rPr>
              <a:t>Nov 18: </a:t>
            </a:r>
            <a:r>
              <a:rPr lang="en-US" sz="2400" i="0" dirty="0">
                <a:solidFill>
                  <a:srgbClr val="1A191A"/>
                </a:solidFill>
                <a:effectLst/>
                <a:latin typeface="Arial" panose="020B0604020202020204" pitchFamily="34" charset="0"/>
              </a:rPr>
              <a:t>Think Tank Series: The Role of Certified Community Behavioral Health Clinics (CCBHCs) in Addressing Alcohol Use Disorder Among Patients in Primary Care </a:t>
            </a:r>
            <a:r>
              <a:rPr lang="en-US" sz="2400" b="1" i="0" dirty="0">
                <a:solidFill>
                  <a:srgbClr val="1A191A"/>
                </a:solidFill>
                <a:effectLst/>
                <a:latin typeface="Arial" panose="020B0604020202020204" pitchFamily="34" charset="0"/>
                <a:hlinkClick r:id="rId2"/>
              </a:rPr>
              <a:t>Register Here</a:t>
            </a:r>
            <a:endParaRPr lang="en-US" sz="2400" b="1" i="0" dirty="0">
              <a:solidFill>
                <a:srgbClr val="1A191A"/>
              </a:solidFill>
              <a:effectLst/>
              <a:latin typeface="Arial" panose="020B0604020202020204" pitchFamily="34" charset="0"/>
            </a:endParaRPr>
          </a:p>
          <a:p>
            <a:endParaRPr lang="en-US" sz="2400" b="1" kern="100" dirty="0">
              <a:solidFill>
                <a:srgbClr val="1A191A"/>
              </a:solidFill>
              <a:latin typeface="Arial" panose="020B0604020202020204" pitchFamily="34" charset="0"/>
              <a:ea typeface="Times New Roman" panose="02020603050405020304" pitchFamily="18" charset="0"/>
              <a:cs typeface="Times New Roman" panose="02020603050405020304" pitchFamily="18" charset="0"/>
            </a:endParaRPr>
          </a:p>
          <a:p>
            <a:r>
              <a:rPr lang="en-US" sz="2400" b="1" i="0" dirty="0">
                <a:solidFill>
                  <a:srgbClr val="1A191A"/>
                </a:solidFill>
                <a:effectLst/>
                <a:latin typeface="Arial" panose="020B0604020202020204" pitchFamily="34" charset="0"/>
              </a:rPr>
              <a:t>Nov 19: </a:t>
            </a:r>
            <a:r>
              <a:rPr lang="en-US" sz="2400" i="0" dirty="0">
                <a:solidFill>
                  <a:srgbClr val="1A191A"/>
                </a:solidFill>
                <a:effectLst/>
                <a:latin typeface="Arial" panose="020B0604020202020204" pitchFamily="34" charset="0"/>
              </a:rPr>
              <a:t>Signs and Symptoms of Cognitive Impairment in Older Adults </a:t>
            </a:r>
            <a:r>
              <a:rPr lang="en-US" sz="2400" b="1" i="0" dirty="0">
                <a:solidFill>
                  <a:srgbClr val="1A191A"/>
                </a:solidFill>
                <a:effectLst/>
                <a:latin typeface="Arial" panose="020B0604020202020204" pitchFamily="34" charset="0"/>
                <a:hlinkClick r:id="rId3"/>
              </a:rPr>
              <a:t>Register Here</a:t>
            </a:r>
            <a:endParaRPr lang="en-US" sz="2400" b="1" i="0" dirty="0">
              <a:solidFill>
                <a:srgbClr val="1A191A"/>
              </a:solidFill>
              <a:effectLst/>
              <a:latin typeface="Arial" panose="020B0604020202020204" pitchFamily="34" charset="0"/>
            </a:endParaRPr>
          </a:p>
          <a:p>
            <a:endParaRPr lang="en-US" sz="2400" b="1" kern="100" dirty="0">
              <a:solidFill>
                <a:srgbClr val="1A191A"/>
              </a:solidFill>
              <a:latin typeface="Arial" panose="020B0604020202020204" pitchFamily="34" charset="0"/>
              <a:ea typeface="Times New Roman" panose="02020603050405020304" pitchFamily="18" charset="0"/>
              <a:cs typeface="Times New Roman" panose="02020603050405020304" pitchFamily="18" charset="0"/>
            </a:endParaRPr>
          </a:p>
          <a:p>
            <a:r>
              <a:rPr lang="en-US" sz="2400" b="1" i="0" dirty="0">
                <a:solidFill>
                  <a:srgbClr val="000000"/>
                </a:solidFill>
                <a:effectLst/>
                <a:latin typeface="Arial" panose="020B0604020202020204" pitchFamily="34" charset="0"/>
              </a:rPr>
              <a:t>Best Practices in Addressing Sexually Transmitted Infections (STI) in Primary Care QI – Deadline Nov 15 – </a:t>
            </a:r>
            <a:r>
              <a:rPr lang="en-US" sz="2400" b="1" i="0" dirty="0">
                <a:solidFill>
                  <a:srgbClr val="000000"/>
                </a:solidFill>
                <a:effectLst/>
                <a:latin typeface="Arial" panose="020B0604020202020204" pitchFamily="34" charset="0"/>
                <a:hlinkClick r:id="rId4"/>
              </a:rPr>
              <a:t>Apply Here</a:t>
            </a:r>
            <a:r>
              <a:rPr lang="en-US" sz="2400" b="1" i="0" dirty="0">
                <a:solidFill>
                  <a:srgbClr val="000000"/>
                </a:solidFill>
                <a:effectLst/>
                <a:latin typeface="Arial" panose="020B0604020202020204" pitchFamily="34" charset="0"/>
              </a:rPr>
              <a:t> </a:t>
            </a:r>
          </a:p>
          <a:p>
            <a:pPr lvl="1"/>
            <a:r>
              <a:rPr lang="en-US" sz="1999" b="1" i="0" dirty="0">
                <a:solidFill>
                  <a:srgbClr val="000000"/>
                </a:solidFill>
                <a:effectLst/>
                <a:latin typeface="Arial" panose="020B0604020202020204" pitchFamily="34" charset="0"/>
              </a:rPr>
              <a:t>For questions or support: </a:t>
            </a:r>
            <a:r>
              <a:rPr lang="en-US" sz="1999" i="0" dirty="0">
                <a:solidFill>
                  <a:srgbClr val="000000"/>
                </a:solidFill>
                <a:effectLst/>
                <a:latin typeface="Arial" panose="020B0604020202020204" pitchFamily="34" charset="0"/>
              </a:rPr>
              <a:t>Contact Nijah Mangual, Program Coordinator at </a:t>
            </a:r>
            <a:r>
              <a:rPr lang="en-US" sz="1999" i="0" dirty="0">
                <a:solidFill>
                  <a:srgbClr val="000000"/>
                </a:solidFill>
                <a:effectLst/>
                <a:latin typeface="Arial" panose="020B0604020202020204" pitchFamily="34" charset="0"/>
                <a:hlinkClick r:id="rId5"/>
              </a:rPr>
              <a:t>nmangual@ctc-ri.org</a:t>
            </a:r>
            <a:r>
              <a:rPr lang="en-US" sz="1999" i="0" dirty="0">
                <a:solidFill>
                  <a:srgbClr val="000000"/>
                </a:solidFill>
                <a:effectLst/>
                <a:latin typeface="Arial" panose="020B0604020202020204" pitchFamily="34" charset="0"/>
              </a:rPr>
              <a:t> </a:t>
            </a:r>
            <a:endParaRPr lang="en-US" sz="1999"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buNone/>
            </a:pPr>
            <a:endParaRPr lang="en-US" sz="2000" b="1"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B19336D2-1A49-D215-D2AC-AA78E0C3E6A8}"/>
              </a:ext>
            </a:extLst>
          </p:cNvPr>
          <p:cNvSpPr>
            <a:spLocks noGrp="1"/>
          </p:cNvSpPr>
          <p:nvPr>
            <p:ph type="title"/>
          </p:nvPr>
        </p:nvSpPr>
        <p:spPr>
          <a:xfrm>
            <a:off x="208547" y="501725"/>
            <a:ext cx="10515601" cy="1049005"/>
          </a:xfrm>
        </p:spPr>
        <p:txBody>
          <a:bodyPr/>
          <a:lstStyle/>
          <a:p>
            <a:r>
              <a:rPr lang="en-US" dirty="0"/>
              <a:t>Announcements</a:t>
            </a:r>
          </a:p>
        </p:txBody>
      </p:sp>
    </p:spTree>
    <p:extLst>
      <p:ext uri="{BB962C8B-B14F-4D97-AF65-F5344CB8AC3E}">
        <p14:creationId xmlns:p14="http://schemas.microsoft.com/office/powerpoint/2010/main" val="2841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930A-4ADE-20E1-A8CC-B7786BE7A04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65E2235-293A-AABA-69A8-D056DB84EFEF}"/>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92D3D65-A212-B7FF-1ABC-A32BB077FEC3}"/>
              </a:ext>
            </a:extLst>
          </p:cNvPr>
          <p:cNvSpPr>
            <a:spLocks noGrp="1"/>
          </p:cNvSpPr>
          <p:nvPr>
            <p:ph idx="1"/>
          </p:nvPr>
        </p:nvSpPr>
        <p:spPr>
          <a:xfrm>
            <a:off x="838200" y="1452400"/>
            <a:ext cx="10515601" cy="4351338"/>
          </a:xfrm>
        </p:spPr>
        <p:txBody>
          <a:bodyPr>
            <a:normAutofit/>
          </a:bodyPr>
          <a:lstStyle/>
          <a:p>
            <a:pPr marL="514350" marR="0" indent="-514350">
              <a:buFont typeface="+mj-lt"/>
              <a:buAutoNum type="arabicPeriod"/>
            </a:pPr>
            <a:r>
              <a:rPr lang="en-US" sz="3200"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Learn about and discuss the draft recommendations from the primary care subcommittee of The State Health Care System Planning (HCSP) Cabinet Primary Care Workgroup</a:t>
            </a:r>
          </a:p>
          <a:p>
            <a:pPr marL="514350" marR="0" indent="-514350">
              <a:buFont typeface="+mj-lt"/>
              <a:buAutoNum type="arabicPeriod"/>
            </a:pPr>
            <a:r>
              <a:rPr lang="en-US" sz="3200"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Review team-based care core competencies previously identified </a:t>
            </a:r>
            <a:r>
              <a:rPr lang="en-US" sz="3200" kern="100" dirty="0" err="1">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fro</a:t>
            </a:r>
            <a:r>
              <a:rPr lang="en-US" sz="3200"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or success in pediatric and adult primary care capitation.</a:t>
            </a:r>
          </a:p>
          <a:p>
            <a:pPr marL="514350" marR="0" indent="-514350">
              <a:buFont typeface="+mj-lt"/>
              <a:buAutoNum type="arabicPeriod"/>
            </a:pPr>
            <a:r>
              <a:rPr lang="en-US" sz="3200" kern="1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Discuss sustainable payment options for team-based care.</a:t>
            </a:r>
          </a:p>
        </p:txBody>
      </p:sp>
      <p:sp>
        <p:nvSpPr>
          <p:cNvPr id="3" name="Title 2">
            <a:extLst>
              <a:ext uri="{FF2B5EF4-FFF2-40B4-BE49-F238E27FC236}">
                <a16:creationId xmlns:a16="http://schemas.microsoft.com/office/drawing/2014/main" id="{95C373FB-73EE-961D-0BBB-D8CCE6D23E56}"/>
              </a:ext>
            </a:extLst>
          </p:cNvPr>
          <p:cNvSpPr>
            <a:spLocks noGrp="1"/>
          </p:cNvSpPr>
          <p:nvPr>
            <p:ph type="title"/>
          </p:nvPr>
        </p:nvSpPr>
        <p:spPr>
          <a:xfrm>
            <a:off x="208547" y="501725"/>
            <a:ext cx="10515601" cy="1049005"/>
          </a:xfrm>
        </p:spPr>
        <p:txBody>
          <a:bodyPr/>
          <a:lstStyle/>
          <a:p>
            <a:r>
              <a:rPr lang="en-US" dirty="0"/>
              <a:t>Objectives</a:t>
            </a:r>
          </a:p>
        </p:txBody>
      </p:sp>
    </p:spTree>
    <p:extLst>
      <p:ext uri="{BB962C8B-B14F-4D97-AF65-F5344CB8AC3E}">
        <p14:creationId xmlns:p14="http://schemas.microsoft.com/office/powerpoint/2010/main" val="427513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074C9D-37D3-E142-BCD5-C65A82F2F3E1}"/>
              </a:ext>
            </a:extLst>
          </p:cNvPr>
          <p:cNvPicPr>
            <a:picLocks noGrp="1" noChangeAspect="1"/>
          </p:cNvPicPr>
          <p:nvPr>
            <p:ph idx="1"/>
          </p:nvPr>
        </p:nvPicPr>
        <p:blipFill>
          <a:blip r:embed="rId2"/>
          <a:stretch>
            <a:fillRect/>
          </a:stretch>
        </p:blipFill>
        <p:spPr>
          <a:xfrm>
            <a:off x="9608718" y="130147"/>
            <a:ext cx="2438400" cy="677333"/>
          </a:xfr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3447A98-CABF-B441-938D-8E772DF4B03D}"/>
              </a:ext>
            </a:extLst>
          </p:cNvPr>
          <p:cNvSpPr>
            <a:spLocks noGrp="1"/>
          </p:cNvSpPr>
          <p:nvPr>
            <p:ph type="title"/>
          </p:nvPr>
        </p:nvSpPr>
        <p:spPr>
          <a:xfrm>
            <a:off x="312317" y="468813"/>
            <a:ext cx="11462587" cy="1062609"/>
          </a:xfrm>
        </p:spPr>
        <p:txBody>
          <a:bodyPr>
            <a:normAutofit/>
          </a:bodyPr>
          <a:lstStyle/>
          <a:p>
            <a:pPr>
              <a:lnSpc>
                <a:spcPct val="100000"/>
              </a:lnSpc>
            </a:pPr>
            <a:r>
              <a:rPr lang="en-US" dirty="0"/>
              <a:t>CTC-RI Conflict of Interest Statement</a:t>
            </a:r>
          </a:p>
        </p:txBody>
      </p:sp>
      <p:sp>
        <p:nvSpPr>
          <p:cNvPr id="13" name="Content Placeholder 2">
            <a:extLst>
              <a:ext uri="{FF2B5EF4-FFF2-40B4-BE49-F238E27FC236}">
                <a16:creationId xmlns:a16="http://schemas.microsoft.com/office/drawing/2014/main" id="{AE93208C-3E67-C345-A860-D2F84F5148A5}"/>
              </a:ext>
            </a:extLst>
          </p:cNvPr>
          <p:cNvSpPr txBox="1">
            <a:spLocks/>
          </p:cNvSpPr>
          <p:nvPr/>
        </p:nvSpPr>
        <p:spPr>
          <a:xfrm>
            <a:off x="568566" y="1316671"/>
            <a:ext cx="8752435" cy="3336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solidFill>
                  <a:schemeClr val="accent6">
                    <a:lumMod val="50000"/>
                  </a:schemeClr>
                </a:solidFill>
                <a:latin typeface="Arial" panose="020B0604020202020204" pitchFamily="34" charset="0"/>
                <a:cs typeface="Arial" panose="020B0604020202020204" pitchFamily="34" charset="0"/>
              </a:rPr>
              <a:t>If CME credits are offered, all relevant financial relationships of those on the session planning committee have been disclosed and, if necessary, mitigated.</a:t>
            </a:r>
          </a:p>
          <a:p>
            <a:pPr marL="0" indent="0">
              <a:lnSpc>
                <a:spcPct val="100000"/>
              </a:lnSpc>
              <a:spcBef>
                <a:spcPts val="0"/>
              </a:spcBef>
              <a:buNone/>
            </a:pP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solidFill>
                  <a:schemeClr val="accent6">
                    <a:lumMod val="50000"/>
                  </a:schemeClr>
                </a:solidFill>
                <a:latin typeface="Arial" panose="020B0604020202020204" pitchFamily="34" charset="0"/>
                <a:cs typeface="Arial" panose="020B0604020202020204" pitchFamily="34" charset="0"/>
              </a:rPr>
              <a:t>Claim CME credits here: </a:t>
            </a:r>
            <a:r>
              <a:rPr lang="en-US" sz="2400" dirty="0">
                <a:solidFill>
                  <a:schemeClr val="accent6">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https://www.surveymonkey.com/r/ZDZS5HG</a:t>
            </a:r>
            <a:r>
              <a:rPr lang="en-US" sz="2400" dirty="0">
                <a:solidFill>
                  <a:schemeClr val="accent6">
                    <a:lumMod val="50000"/>
                  </a:schemeClr>
                </a:solidFill>
                <a:latin typeface="Arial" panose="020B0604020202020204" pitchFamily="34" charset="0"/>
                <a:cs typeface="Arial" panose="020B0604020202020204" pitchFamily="34" charset="0"/>
              </a:rPr>
              <a:t> </a:t>
            </a:r>
          </a:p>
        </p:txBody>
      </p:sp>
      <p:sp>
        <p:nvSpPr>
          <p:cNvPr id="9" name="Rectangle 8"/>
          <p:cNvSpPr/>
          <p:nvPr/>
        </p:nvSpPr>
        <p:spPr>
          <a:xfrm>
            <a:off x="581525" y="5283289"/>
            <a:ext cx="11245804" cy="769441"/>
          </a:xfrm>
          <a:prstGeom prst="rect">
            <a:avLst/>
          </a:prstGeom>
        </p:spPr>
        <p:txBody>
          <a:bodyPr wrap="square">
            <a:spAutoFit/>
          </a:bodyPr>
          <a:lstStyle/>
          <a:p>
            <a:r>
              <a:rPr lang="en-US" sz="1100" i="1" dirty="0">
                <a:solidFill>
                  <a:srgbClr val="1A191A"/>
                </a:solidFill>
                <a:latin typeface="Arial" panose="020B0604020202020204" pitchFamily="34" charset="0"/>
              </a:rPr>
              <a:t>The AAFP has reviewed ‘Advancing Comprehensive Primary Care Through Improving Care Delivery Design and Community Health</a:t>
            </a:r>
            <a:r>
              <a:rPr lang="en-US" sz="1000" i="1" dirty="0">
                <a:solidFill>
                  <a:srgbClr val="1A191A"/>
                </a:solidFill>
                <a:latin typeface="Arial" panose="020B0604020202020204" pitchFamily="34" charset="0"/>
              </a:rPr>
              <a:t>,’</a:t>
            </a:r>
            <a:r>
              <a:rPr lang="en-US" sz="1100" i="1" dirty="0">
                <a:solidFill>
                  <a:srgbClr val="1A191A"/>
                </a:solidFill>
                <a:latin typeface="Arial" panose="020B0604020202020204" pitchFamily="34" charset="0"/>
              </a:rPr>
              <a:t> and deemed it acceptable for AAFP credit. Term of approval is from 03/18/2022 to 03/18/2023. Physicians should claim only the credit commensurate with the extent of their participation in the activity. NPs and RNs can also receive credit through AAFP’s partnership with the American Nurses Credentialing Center (ANCC) and the American Academy of Nurse Practitioners Certification Board (AANPCB).</a:t>
            </a:r>
            <a:endParaRPr lang="en-US" sz="11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929" y="2541814"/>
            <a:ext cx="2438400" cy="2438400"/>
          </a:xfrm>
          <a:prstGeom prst="rect">
            <a:avLst/>
          </a:prstGeom>
        </p:spPr>
      </p:pic>
    </p:spTree>
    <p:extLst>
      <p:ext uri="{BB962C8B-B14F-4D97-AF65-F5344CB8AC3E}">
        <p14:creationId xmlns:p14="http://schemas.microsoft.com/office/powerpoint/2010/main" val="324742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AD522-597A-5E49-321A-989CED04D133}"/>
              </a:ext>
            </a:extLst>
          </p:cNvPr>
          <p:cNvSpPr>
            <a:spLocks noGrp="1"/>
          </p:cNvSpPr>
          <p:nvPr>
            <p:ph type="title"/>
          </p:nvPr>
        </p:nvSpPr>
        <p:spPr>
          <a:xfrm>
            <a:off x="0" y="18255"/>
            <a:ext cx="12192000" cy="562037"/>
          </a:xfrm>
        </p:spPr>
        <p:txBody>
          <a:bodyPr>
            <a:normAutofit/>
          </a:bodyPr>
          <a:lstStyle/>
          <a:p>
            <a:r>
              <a:rPr lang="en-US" sz="2600" b="1" dirty="0"/>
              <a:t>RI Health Care System Planning Primary Care Workgroup Recommendations</a:t>
            </a:r>
          </a:p>
        </p:txBody>
      </p:sp>
      <p:sp>
        <p:nvSpPr>
          <p:cNvPr id="5" name="Content Placeholder 4">
            <a:extLst>
              <a:ext uri="{FF2B5EF4-FFF2-40B4-BE49-F238E27FC236}">
                <a16:creationId xmlns:a16="http://schemas.microsoft.com/office/drawing/2014/main" id="{4DE2732A-7231-DBE0-CD26-C0AF9CA5A481}"/>
              </a:ext>
            </a:extLst>
          </p:cNvPr>
          <p:cNvSpPr>
            <a:spLocks noGrp="1"/>
          </p:cNvSpPr>
          <p:nvPr>
            <p:ph idx="1"/>
          </p:nvPr>
        </p:nvSpPr>
        <p:spPr>
          <a:xfrm>
            <a:off x="0" y="635793"/>
            <a:ext cx="12063046" cy="6203952"/>
          </a:xfrm>
        </p:spPr>
        <p:txBody>
          <a:bodyPr>
            <a:normAutofit fontScale="92500" lnSpcReduction="10000"/>
          </a:bodyPr>
          <a:lstStyle/>
          <a:p>
            <a:pPr marL="0" indent="0">
              <a:buNone/>
            </a:pPr>
            <a:r>
              <a:rPr lang="en-US" sz="2600" dirty="0">
                <a:solidFill>
                  <a:schemeClr val="accent1"/>
                </a:solidFill>
              </a:rPr>
              <a:t>Workforce Retention</a:t>
            </a:r>
          </a:p>
          <a:p>
            <a:pPr marL="514350" indent="-514350">
              <a:buAutoNum type="arabicPeriod"/>
            </a:pPr>
            <a:r>
              <a:rPr lang="en-US" sz="2600" dirty="0"/>
              <a:t>Reduce administrative burdens on primary care providers</a:t>
            </a:r>
          </a:p>
          <a:p>
            <a:pPr marL="514350" indent="-514350">
              <a:buAutoNum type="arabicPeriod"/>
            </a:pPr>
            <a:r>
              <a:rPr lang="en-US" sz="2600" dirty="0"/>
              <a:t>Reduce the health education debt of primary care providers</a:t>
            </a:r>
          </a:p>
          <a:p>
            <a:pPr marL="0" indent="0">
              <a:buNone/>
            </a:pPr>
            <a:r>
              <a:rPr lang="en-US" sz="2600" dirty="0">
                <a:solidFill>
                  <a:schemeClr val="accent1"/>
                </a:solidFill>
              </a:rPr>
              <a:t>Payment</a:t>
            </a:r>
          </a:p>
          <a:p>
            <a:pPr marL="0" indent="0">
              <a:buNone/>
            </a:pPr>
            <a:r>
              <a:rPr lang="en-US" sz="2600" dirty="0"/>
              <a:t>3. Ensure primary care practices provide and are appropriately paid for coordinated, comprehensive team-based primary care.</a:t>
            </a:r>
          </a:p>
          <a:p>
            <a:pPr marL="0" indent="0">
              <a:buNone/>
            </a:pPr>
            <a:r>
              <a:rPr lang="en-US" sz="2600" dirty="0">
                <a:solidFill>
                  <a:schemeClr val="accent1"/>
                </a:solidFill>
              </a:rPr>
              <a:t>Recruitment</a:t>
            </a:r>
          </a:p>
          <a:p>
            <a:pPr marL="0" indent="0">
              <a:buNone/>
            </a:pPr>
            <a:r>
              <a:rPr lang="en-US" sz="2600" dirty="0"/>
              <a:t>4. Develop a Statewide Primary Care Recruitment and Retention Program</a:t>
            </a:r>
          </a:p>
          <a:p>
            <a:pPr marL="0" indent="0">
              <a:buNone/>
            </a:pPr>
            <a:r>
              <a:rPr lang="en-US" sz="2600" dirty="0"/>
              <a:t>5. Increase the capacity and quality of primary care training sites</a:t>
            </a:r>
          </a:p>
          <a:p>
            <a:pPr marL="0" indent="0">
              <a:buNone/>
            </a:pPr>
            <a:r>
              <a:rPr lang="en-US" sz="2600" dirty="0">
                <a:solidFill>
                  <a:schemeClr val="accent1"/>
                </a:solidFill>
              </a:rPr>
              <a:t>Monitoring and Accountability</a:t>
            </a:r>
          </a:p>
          <a:p>
            <a:pPr marL="0" indent="0">
              <a:buNone/>
            </a:pPr>
            <a:r>
              <a:rPr lang="en-US" sz="2600" dirty="0"/>
              <a:t>6. Collect, analyze, monitor, and report on data points describing the state of Rhode Island’s primary care system and evaluate the impact and effectiveness of current and future programs and initiatives</a:t>
            </a:r>
          </a:p>
          <a:p>
            <a:pPr marL="0" indent="0">
              <a:buNone/>
            </a:pPr>
            <a:r>
              <a:rPr lang="en-US" sz="2600" dirty="0">
                <a:solidFill>
                  <a:schemeClr val="accent1"/>
                </a:solidFill>
              </a:rPr>
              <a:t>Integration</a:t>
            </a:r>
          </a:p>
          <a:p>
            <a:pPr marL="0" indent="0">
              <a:buNone/>
            </a:pPr>
            <a:r>
              <a:rPr lang="en-US" sz="2600" dirty="0"/>
              <a:t>7. Invest in the advancement and implementation of high-fidelity, integrated, team-based primary care. </a:t>
            </a:r>
          </a:p>
          <a:p>
            <a:pPr marL="0" indent="0">
              <a:buNone/>
            </a:pPr>
            <a:endParaRPr lang="en-US" dirty="0"/>
          </a:p>
          <a:p>
            <a:pPr marL="0" indent="0">
              <a:buNone/>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102957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F659-EE11-9764-B7B2-0F069037E2FF}"/>
              </a:ext>
            </a:extLst>
          </p:cNvPr>
          <p:cNvSpPr>
            <a:spLocks noGrp="1"/>
          </p:cNvSpPr>
          <p:nvPr>
            <p:ph type="title"/>
          </p:nvPr>
        </p:nvSpPr>
        <p:spPr>
          <a:xfrm>
            <a:off x="622818" y="2571132"/>
            <a:ext cx="10946364" cy="1049005"/>
          </a:xfrm>
        </p:spPr>
        <p:txBody>
          <a:bodyPr>
            <a:normAutofit fontScale="90000"/>
          </a:bodyPr>
          <a:lstStyle/>
          <a:p>
            <a:r>
              <a:rPr lang="en-US" sz="4400" dirty="0">
                <a:latin typeface="+mj-lt"/>
                <a:ea typeface="Calibri" panose="020F0502020204030204" pitchFamily="34" charset="0"/>
                <a:cs typeface="Calibri" panose="020F0502020204030204" pitchFamily="34" charset="0"/>
                <a:sym typeface="Arial"/>
              </a:rPr>
              <a:t>Sustainable Payments for Advanced Primary Care</a:t>
            </a:r>
            <a:endParaRPr lang="en-US" dirty="0"/>
          </a:p>
        </p:txBody>
      </p:sp>
    </p:spTree>
    <p:extLst>
      <p:ext uri="{BB962C8B-B14F-4D97-AF65-F5344CB8AC3E}">
        <p14:creationId xmlns:p14="http://schemas.microsoft.com/office/powerpoint/2010/main" val="197766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9A19EF-99E7-EC05-CF7C-A625A8982276}"/>
              </a:ext>
            </a:extLst>
          </p:cNvPr>
          <p:cNvPicPr>
            <a:picLocks noGrp="1" noChangeAspect="1"/>
          </p:cNvPicPr>
          <p:nvPr>
            <p:ph sz="half" idx="1"/>
          </p:nvPr>
        </p:nvPicPr>
        <p:blipFill>
          <a:blip r:embed="rId2"/>
          <a:stretch>
            <a:fillRect/>
          </a:stretch>
        </p:blipFill>
        <p:spPr>
          <a:xfrm>
            <a:off x="707571" y="563632"/>
            <a:ext cx="5181600" cy="6186987"/>
          </a:xfrm>
          <a:noFill/>
        </p:spPr>
      </p:pic>
      <p:sp>
        <p:nvSpPr>
          <p:cNvPr id="12" name="Content Placeholder 3">
            <a:extLst>
              <a:ext uri="{FF2B5EF4-FFF2-40B4-BE49-F238E27FC236}">
                <a16:creationId xmlns:a16="http://schemas.microsoft.com/office/drawing/2014/main" id="{88B26C0A-3AA4-E7DE-19D2-098E9D18B997}"/>
              </a:ext>
            </a:extLst>
          </p:cNvPr>
          <p:cNvSpPr>
            <a:spLocks noGrp="1"/>
          </p:cNvSpPr>
          <p:nvPr>
            <p:ph sz="half" idx="2"/>
          </p:nvPr>
        </p:nvSpPr>
        <p:spPr>
          <a:xfrm>
            <a:off x="6198637" y="4749282"/>
            <a:ext cx="5742990" cy="1296956"/>
          </a:xfrm>
        </p:spPr>
        <p:txBody>
          <a:bodyPr/>
          <a:lstStyle/>
          <a:p>
            <a:r>
              <a:rPr lang="en-US" dirty="0">
                <a:solidFill>
                  <a:schemeClr val="accent6"/>
                </a:solidFill>
              </a:rPr>
              <a:t>Read the report here: </a:t>
            </a:r>
            <a:r>
              <a:rPr lang="en-US" dirty="0">
                <a:hlinkClick r:id="rId3"/>
              </a:rPr>
              <a:t>https://ctc-ri.org/sites/default/files/White%20Paper_Comprehensive%20PCC.pdf</a:t>
            </a:r>
            <a:r>
              <a:rPr lang="en-US" dirty="0"/>
              <a:t> </a:t>
            </a:r>
          </a:p>
        </p:txBody>
      </p:sp>
    </p:spTree>
    <p:extLst>
      <p:ext uri="{BB962C8B-B14F-4D97-AF65-F5344CB8AC3E}">
        <p14:creationId xmlns:p14="http://schemas.microsoft.com/office/powerpoint/2010/main" val="324134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516B-1CD9-1920-6E14-5F819BC00837}"/>
              </a:ext>
            </a:extLst>
          </p:cNvPr>
          <p:cNvSpPr>
            <a:spLocks noGrp="1"/>
          </p:cNvSpPr>
          <p:nvPr>
            <p:ph type="title"/>
          </p:nvPr>
        </p:nvSpPr>
        <p:spPr/>
        <p:txBody>
          <a:bodyPr>
            <a:normAutofit fontScale="90000"/>
          </a:bodyPr>
          <a:lstStyle/>
          <a:p>
            <a:r>
              <a:rPr lang="en-US" dirty="0"/>
              <a:t>PEDIATRICS </a:t>
            </a:r>
            <a:br>
              <a:rPr lang="en-US" dirty="0"/>
            </a:br>
            <a:r>
              <a:rPr lang="en-US" dirty="0"/>
              <a:t>Provisional Principles for Pediatric CPPC</a:t>
            </a:r>
          </a:p>
        </p:txBody>
      </p:sp>
      <p:sp>
        <p:nvSpPr>
          <p:cNvPr id="5" name="Content Placeholder 2">
            <a:extLst>
              <a:ext uri="{FF2B5EF4-FFF2-40B4-BE49-F238E27FC236}">
                <a16:creationId xmlns:a16="http://schemas.microsoft.com/office/drawing/2014/main" id="{EE9A9601-7B53-E4FE-0694-9EB2A8C362E8}"/>
              </a:ext>
            </a:extLst>
          </p:cNvPr>
          <p:cNvSpPr txBox="1">
            <a:spLocks/>
          </p:cNvSpPr>
          <p:nvPr/>
        </p:nvSpPr>
        <p:spPr>
          <a:xfrm>
            <a:off x="665501" y="1690689"/>
            <a:ext cx="11016916"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Family-centered care is provided by developing a trusting partnership with families, respecting their diversity, and recognizing that they are the constant in a child’s life.</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Care team members share clear and unbiased information with the family about the child’s medical care and management and about specialty and community services they can access.</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Primary care, includes but is not restricted to acute and chronic care and preventive services, including breastfeeding promotion and management, immunizations, growth and developmental assessments, appropriate screenings, health care supervision, and patient and parent counseling about health, nutrition, safety, parenting, and psychosocial issues.</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Ambulatory care for acute illnesses will be continuously available (24 hours a day, 7 days a week, 52 weeks a year).</a:t>
            </a:r>
          </a:p>
          <a:p>
            <a:pPr>
              <a:lnSpc>
                <a:spcPct val="100000"/>
              </a:lnSpc>
              <a:spcBef>
                <a:spcPts val="0"/>
              </a:spcBef>
            </a:pPr>
            <a:endParaRPr lang="en-US" sz="2400" dirty="0">
              <a:solidFill>
                <a:schemeClr val="accent6"/>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schemeClr val="accent6"/>
                </a:solidFill>
                <a:latin typeface="Arial" panose="020B0604020202020204" pitchFamily="34" charset="0"/>
                <a:cs typeface="Arial" panose="020B0604020202020204" pitchFamily="34" charset="0"/>
              </a:rPr>
              <a:t>Care will be provided over an extended period to ensure continuity. Transitions, including those to other pediatric providers or into the adult health care system, should be planned and organized with the child and family.</a:t>
            </a:r>
          </a:p>
        </p:txBody>
      </p:sp>
    </p:spTree>
    <p:extLst>
      <p:ext uri="{BB962C8B-B14F-4D97-AF65-F5344CB8AC3E}">
        <p14:creationId xmlns:p14="http://schemas.microsoft.com/office/powerpoint/2010/main" val="1594759527"/>
      </p:ext>
    </p:extLst>
  </p:cSld>
  <p:clrMapOvr>
    <a:masterClrMapping/>
  </p:clrMapOvr>
</p:sld>
</file>

<file path=ppt/theme/theme1.xml><?xml version="1.0" encoding="utf-8"?>
<a:theme xmlns:a="http://schemas.openxmlformats.org/drawingml/2006/main" name="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E9722CB7-3373-4CEA-9533-A5365A4C63F7}" vid="{F1A3F313-7275-422C-A952-94165985349C}"/>
    </a:ext>
  </a:extLst>
</a:theme>
</file>

<file path=ppt/theme/theme2.xml><?xml version="1.0" encoding="utf-8"?>
<a:theme xmlns:a="http://schemas.openxmlformats.org/drawingml/2006/main" name="bailit-ppt-template-01-no-pic">
  <a:themeElements>
    <a:clrScheme name="Custom 2">
      <a:dk1>
        <a:srgbClr val="002060"/>
      </a:dk1>
      <a:lt1>
        <a:srgbClr val="FFFFFF"/>
      </a:lt1>
      <a:dk2>
        <a:srgbClr val="000000"/>
      </a:dk2>
      <a:lt2>
        <a:srgbClr val="808080"/>
      </a:lt2>
      <a:accent1>
        <a:srgbClr val="002060"/>
      </a:accent1>
      <a:accent2>
        <a:srgbClr val="336699"/>
      </a:accent2>
      <a:accent3>
        <a:srgbClr val="BFBFB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D853FCF5-CE09-49DF-8B9D-F3C26D4A0D5D}" vid="{A513DEFB-6999-49BC-B551-5A7B075C60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CTC-RI PPT Template 2023</Template>
  <TotalTime>83</TotalTime>
  <Words>2343</Words>
  <Application>Microsoft Office PowerPoint</Application>
  <PresentationFormat>Widescreen</PresentationFormat>
  <Paragraphs>219</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Aptos</vt:lpstr>
      <vt:lpstr>Aptos Display</vt:lpstr>
      <vt:lpstr>Arial</vt:lpstr>
      <vt:lpstr>Calibri</vt:lpstr>
      <vt:lpstr>Symbol</vt:lpstr>
      <vt:lpstr>Wingdings</vt:lpstr>
      <vt:lpstr>CTC-RI</vt:lpstr>
      <vt:lpstr>bailit-ppt-template-01-no-pic</vt:lpstr>
      <vt:lpstr>Office Theme</vt:lpstr>
      <vt:lpstr>     The State Health Care System Planning (HCSP) Cabinet Primary Care Workgroup &amp;  Sustainable Payments for Advanced Primary Care</vt:lpstr>
      <vt:lpstr>Agenda</vt:lpstr>
      <vt:lpstr>Announcements</vt:lpstr>
      <vt:lpstr>Objectives</vt:lpstr>
      <vt:lpstr>CTC-RI Conflict of Interest Statement</vt:lpstr>
      <vt:lpstr>RI Health Care System Planning Primary Care Workgroup Recommendations</vt:lpstr>
      <vt:lpstr>Sustainable Payments for Advanced Primary Care</vt:lpstr>
      <vt:lpstr>PowerPoint Presentation</vt:lpstr>
      <vt:lpstr>PEDIATRICS  Provisional Principles for Pediatric CPPC</vt:lpstr>
      <vt:lpstr>PEDIATRICS  Provisional Principles for Pediatric CPPC</vt:lpstr>
      <vt:lpstr>Pediatric Components of Care Delivery Model for CPCC/TCOC</vt:lpstr>
      <vt:lpstr>Adult Components of Care Delivery Model for CPCC/TCOC</vt:lpstr>
      <vt:lpstr>EXPANDED CARE TEAMS Core Care Team Functions</vt:lpstr>
      <vt:lpstr>EXPANDED CARE TEAMS Core Care Team Functions</vt:lpstr>
      <vt:lpstr>Cost Calculator</vt:lpstr>
      <vt:lpstr>Primary Care Workforce Models:  Understanding Teams in Primary Care</vt:lpstr>
      <vt:lpstr>Introduction</vt:lpstr>
      <vt:lpstr>Study Activities</vt:lpstr>
      <vt:lpstr>Method and Findings</vt:lpstr>
      <vt:lpstr>Index Model Care Team Functions, Members and FTEs</vt:lpstr>
      <vt:lpstr>CME Credits &amp; Eval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Mooney</dc:creator>
  <cp:lastModifiedBy>Michelle Mooney</cp:lastModifiedBy>
  <cp:revision>4</cp:revision>
  <dcterms:created xsi:type="dcterms:W3CDTF">2024-11-14T14:44:14Z</dcterms:created>
  <dcterms:modified xsi:type="dcterms:W3CDTF">2024-11-15T12:28:01Z</dcterms:modified>
</cp:coreProperties>
</file>