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63" r:id="rId4"/>
    <p:sldId id="264" r:id="rId5"/>
    <p:sldId id="271" r:id="rId6"/>
    <p:sldId id="270" r:id="rId7"/>
    <p:sldId id="265" r:id="rId8"/>
    <p:sldId id="266" r:id="rId9"/>
    <p:sldId id="289" r:id="rId10"/>
    <p:sldId id="262" r:id="rId11"/>
    <p:sldId id="275" r:id="rId12"/>
    <p:sldId id="276" r:id="rId13"/>
    <p:sldId id="261" r:id="rId14"/>
    <p:sldId id="272" r:id="rId15"/>
    <p:sldId id="273" r:id="rId16"/>
    <p:sldId id="298" r:id="rId17"/>
    <p:sldId id="274" r:id="rId18"/>
    <p:sldId id="277" r:id="rId19"/>
    <p:sldId id="283" r:id="rId20"/>
    <p:sldId id="278" r:id="rId21"/>
    <p:sldId id="284" r:id="rId22"/>
    <p:sldId id="291" r:id="rId23"/>
    <p:sldId id="293" r:id="rId24"/>
    <p:sldId id="294" r:id="rId25"/>
    <p:sldId id="279" r:id="rId26"/>
    <p:sldId id="280" r:id="rId27"/>
    <p:sldId id="282" r:id="rId28"/>
    <p:sldId id="292" r:id="rId29"/>
    <p:sldId id="285" r:id="rId30"/>
    <p:sldId id="281" r:id="rId31"/>
    <p:sldId id="296" r:id="rId32"/>
    <p:sldId id="295" r:id="rId33"/>
    <p:sldId id="269" r:id="rId34"/>
    <p:sldId id="300" r:id="rId35"/>
    <p:sldId id="297" r:id="rId36"/>
    <p:sldId id="290" r:id="rId3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523251-F224-44AD-B2C5-6413D6560AA4}" v="8" dt="2019-02-11T13:31:08.6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8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55AC7-C265-44F2-802C-3036D959B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1130A1-8961-4175-B117-85562DE19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8BBB5-BC6B-4A1A-8D2D-5CCFB71E4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4686-1E5B-40A1-96D9-BFC24034FC2A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26873-668B-44F8-9130-6A1944E4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538AF-5FD6-4B41-9371-27A236984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53DCE-7949-4161-844A-F68852AE5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6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3FCC1-8293-4821-B9EC-EF9BA648E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87B95A-843D-448A-ABEC-CBB650A7E5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BB5E-BBD6-485D-8DC3-03BA1CFA0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4686-1E5B-40A1-96D9-BFC24034FC2A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3B8AC-0815-4633-AC8A-A34802840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FB73D-F03F-4384-A34D-934A76FE7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53DCE-7949-4161-844A-F68852AE5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79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7BFB75-357A-45AD-BBA6-47077DF30D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63E919-F942-45DF-AC69-A8386B09E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95A8C-C51A-4FFC-8F83-88FC2B18A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4686-1E5B-40A1-96D9-BFC24034FC2A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6F841-9DD6-45E6-8E5C-7258FFE5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D5405-F4AB-4F6C-A8AF-017F5FB6F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53DCE-7949-4161-844A-F68852AE5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96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27EC0-2CD5-425E-AA54-A1B21059E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E80FC-FCED-4216-BEBD-DA6E66F39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3525E-93E1-489F-98DA-2790B36B8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4686-1E5B-40A1-96D9-BFC24034FC2A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3CDD0-5E2C-498C-9363-D4434E40C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388EC-2855-4FC4-A5AC-3E8390CE4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53DCE-7949-4161-844A-F68852AE5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3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D52FD-79A5-4199-AC66-6DB79ADA1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32039-DA42-459A-8663-C78BF4C9C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99E5A-109B-4ADE-8CC4-F3DB48B06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4686-1E5B-40A1-96D9-BFC24034FC2A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60D62-2061-4530-9492-8FF08B6BB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5200D-C401-41BE-8448-E2D9730AA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53DCE-7949-4161-844A-F68852AE5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1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0BC73-4F51-4512-AB4B-CC71ED3A2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2F215-E83D-4661-BE9F-C0E357EF5E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85B56E-EDF1-4B10-899A-77314190B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A10C32-1E18-404A-9FF6-CE64AE25F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4686-1E5B-40A1-96D9-BFC24034FC2A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548EB9-4C83-41B7-BAE8-BC6F185D6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429CB-9E34-4180-8BA3-19FDC95F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53DCE-7949-4161-844A-F68852AE5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97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528BC-1752-479B-9C29-90307B861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98E3F-9660-4C46-B0D5-EA9ACD8B6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DC2C1-D14B-4051-8CA2-489C2387F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BBE955-8107-4BBC-B205-463F612FF6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23032F-2A94-440D-A360-57ABBFA3C7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7E0F51-E7D6-46A8-BF40-DD3B5C408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4686-1E5B-40A1-96D9-BFC24034FC2A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F438BD-4436-49E4-B42E-64F095EBE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411580-841C-459F-9A1B-D484AE3EA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53DCE-7949-4161-844A-F68852AE5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05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5150E-706F-4602-A655-60E29AF69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96B193-20E8-425F-8CF5-DBC2202A3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4686-1E5B-40A1-96D9-BFC24034FC2A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8EDF65-2E83-49E8-8228-6DBFB8530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6873B6-53BB-4FAE-A985-9639D28E8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53DCE-7949-4161-844A-F68852AE5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8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9A01E6-072F-4338-97A4-D6F4267E2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4686-1E5B-40A1-96D9-BFC24034FC2A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63EEF6-DB47-4166-885C-4B30DCAE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9CAE8-C3D1-4E26-A611-6B94892C8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53DCE-7949-4161-844A-F68852AE5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509E6-8301-4036-ADA5-0AF29B908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4D351-B586-412E-B77F-0666AA6B2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67B99F-5779-4917-B13E-D2CDA69BE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90327-0362-456F-AC8D-DCDB40842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4686-1E5B-40A1-96D9-BFC24034FC2A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3106D7-FA44-4586-BC86-68F3DE86F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88F656-1DE3-4C17-BFFC-805E6D1D9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53DCE-7949-4161-844A-F68852AE5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14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4C080-7220-4DB4-BDAA-48BCFA61A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966B66-320B-42D4-8087-FAC0E829F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22CF44-495D-47FE-8820-7C5EA5377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5A74D-17AA-4E8F-8140-99E5212CA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4686-1E5B-40A1-96D9-BFC24034FC2A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F18396-6B74-440B-8F42-34A2BE2A8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7388F3-D20B-4725-91AF-02F01EAB9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53DCE-7949-4161-844A-F68852AE5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45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54222C-70FF-44FE-9567-F91B7DBDE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A05E8-97D8-4B91-BC97-2F5716B7A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FF8DE-3DDF-450A-AFDC-123A9EB509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94686-1E5B-40A1-96D9-BFC24034FC2A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56F3E-73A1-454A-83A0-C38F4580E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6DB3F-82C2-4958-A35E-F6B776B54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53DCE-7949-4161-844A-F68852AE5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8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slcny.libguides.com/ld.php?content_id=4535747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knowledge.exlibrisgroup.com/Alma/Product_Documentation/010Alma_Online_Help_(English)/020Acquisitions/090Acquisitions_Infrastructure/020Managing_Funds_and_Ledgers#Editing_a_Fun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s://exlidp.exlibrisgroup.com/adfs/l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04385-B1F0-41F3-87ED-E84D3F024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15677"/>
            <a:ext cx="9144000" cy="1939781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Ledgers, Summary Funds, and Funds</a:t>
            </a:r>
          </a:p>
        </p:txBody>
      </p:sp>
      <p:pic>
        <p:nvPicPr>
          <p:cNvPr id="1026" name="Picture 2" descr="Image result for ledgers">
            <a:extLst>
              <a:ext uri="{FF2B5EF4-FFF2-40B4-BE49-F238E27FC236}">
                <a16:creationId xmlns:a16="http://schemas.microsoft.com/office/drawing/2014/main" id="{3B03528D-A85C-4078-A9E5-4A46F3D54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645" y="3878496"/>
            <a:ext cx="3476625" cy="205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funds">
            <a:extLst>
              <a:ext uri="{FF2B5EF4-FFF2-40B4-BE49-F238E27FC236}">
                <a16:creationId xmlns:a16="http://schemas.microsoft.com/office/drawing/2014/main" id="{111604D1-8190-4882-BE34-395F16119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48122"/>
            <a:ext cx="2657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funds">
            <a:extLst>
              <a:ext uri="{FF2B5EF4-FFF2-40B4-BE49-F238E27FC236}">
                <a16:creationId xmlns:a16="http://schemas.microsoft.com/office/drawing/2014/main" id="{085840A2-3BBC-4E83-ABEC-A1A10C1B1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042" y="4248145"/>
            <a:ext cx="2341958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356707C-698E-4FD0-B34D-4CB1E9C2D5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55226"/>
              </p:ext>
            </p:extLst>
          </p:nvPr>
        </p:nvGraphicFramePr>
        <p:xfrm>
          <a:off x="1524000" y="1295404"/>
          <a:ext cx="9144000" cy="1960054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481525499"/>
                    </a:ext>
                  </a:extLst>
                </a:gridCol>
              </a:tblGrid>
              <a:tr h="19600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mpd="sng">
                      <a:solidFill>
                        <a:schemeClr val="tx1"/>
                      </a:solidFill>
                      <a:prstDash val="solid"/>
                    </a:lnL>
                    <a:lnR w="76200" cmpd="sng">
                      <a:solidFill>
                        <a:schemeClr val="tx1"/>
                      </a:solidFill>
                      <a:prstDash val="solid"/>
                    </a:lnR>
                    <a:lnT w="76200" cmpd="sng">
                      <a:solidFill>
                        <a:schemeClr val="tx1"/>
                      </a:solidFill>
                      <a:prstDash val="solid"/>
                    </a:lnT>
                    <a:lnB w="762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5541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3858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5385D-84EF-4B2B-9397-AE2727A66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07" y="640264"/>
            <a:ext cx="6602135" cy="584529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Franklin Gothic Book" panose="020B0503020102020204" pitchFamily="34" charset="0"/>
              </a:rPr>
              <a:t>AWG Policies for Ledgers &amp;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0FEBC-CCB7-4D10-94BD-6DE385026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1325461"/>
            <a:ext cx="6204984" cy="4637447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900" b="1" dirty="0">
                <a:latin typeface="Franklin Gothic Book" panose="020B0503020102020204" pitchFamily="34" charset="0"/>
              </a:rPr>
              <a:t>AWG-2 Policy: Fund Structure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900" dirty="0">
                <a:latin typeface="Franklin Gothic Book" panose="020B0503020102020204" pitchFamily="34" charset="0"/>
                <a:hlinkClick r:id="rId2"/>
              </a:rPr>
              <a:t>https://slcny.libguides.com/ld.php?content_id=45357471</a:t>
            </a:r>
            <a:endParaRPr lang="en-US" sz="1900" dirty="0">
              <a:latin typeface="Franklin Gothic Book" panose="020B0503020102020204" pitchFamily="34" charset="0"/>
            </a:endParaRP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900" dirty="0">
                <a:latin typeface="Franklin Gothic Book" panose="020B0503020102020204" pitchFamily="34" charset="0"/>
              </a:rPr>
              <a:t>Requires a minimum of one Ledger and one Allocated Fund to use Acquisitions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900" dirty="0">
                <a:latin typeface="Franklin Gothic Book"/>
              </a:rPr>
              <a:t>Must create a separate Ledger for a funding source that has its own fiscal year start and end date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900" dirty="0">
                <a:latin typeface="Franklin Gothic Book" panose="020B0503020102020204" pitchFamily="34" charset="0"/>
              </a:rPr>
              <a:t>An institution can have as </a:t>
            </a:r>
            <a:r>
              <a:rPr lang="en-US" sz="1900">
                <a:latin typeface="Franklin Gothic Book" panose="020B0503020102020204" pitchFamily="34" charset="0"/>
              </a:rPr>
              <a:t>many Allocated </a:t>
            </a:r>
            <a:r>
              <a:rPr lang="en-US" sz="1900" dirty="0">
                <a:latin typeface="Franklin Gothic Book" panose="020B0503020102020204" pitchFamily="34" charset="0"/>
              </a:rPr>
              <a:t>Funds in a ledger as is necessary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900" dirty="0">
                <a:latin typeface="Franklin Gothic Book" panose="020B0503020102020204" pitchFamily="34" charset="0"/>
              </a:rPr>
              <a:t>Creating Ledger and Funds Naming Conventions</a:t>
            </a:r>
          </a:p>
          <a:p>
            <a:pPr lvl="2"/>
            <a:r>
              <a:rPr lang="en-US" sz="1900" b="1" dirty="0">
                <a:latin typeface="Franklin Gothic Book" panose="020B0503020102020204" pitchFamily="34" charset="0"/>
              </a:rPr>
              <a:t>Code</a:t>
            </a:r>
            <a:r>
              <a:rPr lang="en-US" sz="1900" dirty="0">
                <a:latin typeface="Franklin Gothic Book" panose="020B0503020102020204" pitchFamily="34" charset="0"/>
              </a:rPr>
              <a:t> - is fixed and cannot be changed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900" dirty="0">
                <a:latin typeface="Franklin Gothic Book" panose="020B0503020102020204" pitchFamily="34" charset="0"/>
              </a:rPr>
              <a:t>Should not include a year</a:t>
            </a:r>
          </a:p>
          <a:p>
            <a:pPr lvl="2"/>
            <a:r>
              <a:rPr lang="en-US" sz="1900" b="1" dirty="0">
                <a:latin typeface="Franklin Gothic Book" panose="020B0503020102020204" pitchFamily="34" charset="0"/>
              </a:rPr>
              <a:t>Name</a:t>
            </a:r>
            <a:r>
              <a:rPr lang="en-US" sz="1900" dirty="0">
                <a:latin typeface="Franklin Gothic Book" panose="020B0503020102020204" pitchFamily="34" charset="0"/>
              </a:rPr>
              <a:t> - is not fixed and can be changed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900" dirty="0">
                <a:latin typeface="Franklin Gothic Book" panose="020B0503020102020204" pitchFamily="34" charset="0"/>
              </a:rPr>
              <a:t>This can include the year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900" dirty="0">
                <a:latin typeface="Franklin Gothic Book"/>
              </a:rPr>
              <a:t>At roll-over the name can be changed to update the year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900" dirty="0">
                <a:latin typeface="Franklin Gothic Book" panose="020B0503020102020204" pitchFamily="34" charset="0"/>
              </a:rPr>
              <a:t>Summary Funds</a:t>
            </a:r>
          </a:p>
          <a:p>
            <a:pPr lvl="2"/>
            <a:r>
              <a:rPr lang="en-US" sz="1900" dirty="0">
                <a:latin typeface="Franklin Gothic Book" panose="020B0503020102020204" pitchFamily="34" charset="0"/>
              </a:rPr>
              <a:t>Can be used to cluster funds by purchase type</a:t>
            </a:r>
          </a:p>
          <a:p>
            <a:pPr lvl="2"/>
            <a:r>
              <a:rPr lang="en-US" sz="1900" dirty="0">
                <a:latin typeface="Franklin Gothic Book" panose="020B0503020102020204" pitchFamily="34" charset="0"/>
              </a:rPr>
              <a:t>Can be used to mirror categories used by campus reporting agencies</a:t>
            </a:r>
          </a:p>
          <a:p>
            <a:pPr marL="457200" lvl="1" indent="0">
              <a:buNone/>
            </a:pPr>
            <a:endParaRPr lang="en-US" sz="1100" dirty="0">
              <a:latin typeface="Franklin Gothic Book" panose="020B05030201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11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en-US" sz="1100" dirty="0">
              <a:latin typeface="Franklin Gothic Book" panose="020B05030201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9CF0D8-350B-484D-8B01-5412FA21A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117" y="705576"/>
            <a:ext cx="2419927" cy="25639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6CD9A4-3B57-48DB-AD6D-00815C975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5117" y="3653766"/>
            <a:ext cx="2419927" cy="23091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47003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5385D-84EF-4B2B-9397-AE2727A66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884" y="640264"/>
            <a:ext cx="6906828" cy="620365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Create the Ledger &amp; Funds Structure from the Top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0FEBC-CCB7-4D10-94BD-6DE385026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049" y="1342239"/>
            <a:ext cx="6449450" cy="462066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If you do not have a Ledger or Funds set-up in Alma:</a:t>
            </a:r>
          </a:p>
          <a:p>
            <a:pPr lvl="1">
              <a:buFont typeface="+mj-lt"/>
              <a:buAutoNum type="arabicPeriod"/>
            </a:pPr>
            <a:r>
              <a:rPr lang="en-US" sz="1600" dirty="0">
                <a:latin typeface="Franklin Gothic Book" panose="020B0503020102020204" pitchFamily="34" charset="0"/>
              </a:rPr>
              <a:t>Add a Ledger</a:t>
            </a:r>
          </a:p>
          <a:p>
            <a:pPr lvl="1">
              <a:buFont typeface="+mj-lt"/>
              <a:buAutoNum type="arabicPeriod"/>
            </a:pPr>
            <a:r>
              <a:rPr lang="en-US" sz="1600" dirty="0">
                <a:latin typeface="Franklin Gothic Book" panose="020B0503020102020204" pitchFamily="34" charset="0"/>
              </a:rPr>
              <a:t>Add Summary fund(s) </a:t>
            </a:r>
          </a:p>
          <a:p>
            <a:pPr lvl="1">
              <a:buFont typeface="+mj-lt"/>
              <a:buAutoNum type="arabicPeriod"/>
            </a:pPr>
            <a:r>
              <a:rPr lang="en-US" sz="1600" dirty="0">
                <a:latin typeface="Franklin Gothic Book" panose="020B0503020102020204" pitchFamily="34" charset="0"/>
              </a:rPr>
              <a:t>Add Fund(s)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It is easier to start with a simple Ledger &amp; Fund structure and get more complex over time</a:t>
            </a:r>
          </a:p>
          <a:p>
            <a:pPr marL="0" indent="0">
              <a:buNone/>
            </a:pPr>
            <a:endParaRPr lang="en-US" sz="1600" dirty="0">
              <a:latin typeface="Franklin Gothic Book" panose="020B05030201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If you migrated your budget structure from Alma: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Did the structure come over as expected? 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If not, add to the Ledger &amp; Funds structure in Alma to match Aleph</a:t>
            </a: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Example, the equivalent of our Summary Funds in Aleph did not come over. Resolution, added Summary Funds and moved Funds to the appropriate Summary Fund</a:t>
            </a:r>
          </a:p>
          <a:p>
            <a:pPr marL="457200" lvl="1" indent="0">
              <a:buNone/>
            </a:pPr>
            <a:endParaRPr lang="en-US" sz="11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en-US" sz="1100" dirty="0">
              <a:latin typeface="Franklin Gothic Book" panose="020B0503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6DB99B-0015-41C5-9574-A3D4C67BA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3475" y="857250"/>
            <a:ext cx="2143125" cy="46291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7374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5385D-84EF-4B2B-9397-AE2727A66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884" y="640264"/>
            <a:ext cx="6906828" cy="620365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Multiple Ledgers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0FEBC-CCB7-4D10-94BD-6DE385026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049" y="1342239"/>
            <a:ext cx="6449450" cy="462066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Multiple Ledgers are necessary for: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Multiple libraries with different budgets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Funds that have a different fiscal year</a:t>
            </a:r>
          </a:p>
          <a:p>
            <a:pPr marL="457200" lvl="1" indent="0">
              <a:buNone/>
            </a:pPr>
            <a:endParaRPr lang="en-US" sz="1600" dirty="0">
              <a:latin typeface="Franklin Gothic Book" panose="020B05030201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Rules are used in the Ledger to allow multiple fiscal years to run concurrently. Set the following rules to reflect the different fiscal year: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Encumbrances prior to the fiscal period (days)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Expenditures prior to the fiscal period (days)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Transfers prior to the fiscal period (days)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6DB99B-0015-41C5-9574-A3D4C67BA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297" y="857250"/>
            <a:ext cx="1898659" cy="46291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486E0B-DF41-4311-BD87-D60051690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587" y="857250"/>
            <a:ext cx="1853695" cy="46291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56C262-B104-444C-847E-7A7B2708A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0936" y="1120717"/>
            <a:ext cx="1318374" cy="41022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0989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5385D-84EF-4B2B-9397-AE2727A66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07" y="640264"/>
            <a:ext cx="6791092" cy="777476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Roles Required to Add Ledgers and Funds in Alma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0FEBC-CCB7-4D10-94BD-6DE385026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1342239"/>
            <a:ext cx="6204984" cy="462066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Roles required to manage ledgers: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Ledger Manager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Fund-Ledger Viewer (view only)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Roles requires to manage funds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Fund Manager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Fund-Ledger Viewer (view only)</a:t>
            </a:r>
          </a:p>
          <a:p>
            <a:pPr marL="457200" lvl="1" indent="0">
              <a:buNone/>
            </a:pPr>
            <a:endParaRPr lang="en-US" sz="1600" dirty="0">
              <a:latin typeface="Franklin Gothic Book" panose="020B05030201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Ledgers and funds can be managed here: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b="1" i="1" dirty="0">
                <a:latin typeface="Franklin Gothic Book" panose="020B0503020102020204" pitchFamily="34" charset="0"/>
              </a:rPr>
              <a:t>Acquisitions&gt;Acquisitions Infrastructure&gt;Funds and Ledgers</a:t>
            </a:r>
          </a:p>
          <a:p>
            <a:pPr marL="457200" lvl="1" indent="0">
              <a:buNone/>
            </a:pPr>
            <a:endParaRPr lang="en-US" sz="1100" dirty="0">
              <a:latin typeface="Franklin Gothic Book" panose="020B05030201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11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en-US" sz="1100" dirty="0">
              <a:latin typeface="Franklin Gothic Book" panose="020B0503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4E8D87-B30E-45B2-A077-8FAEC9568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651" y="792832"/>
            <a:ext cx="4086224" cy="49534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67811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5385D-84EF-4B2B-9397-AE2727A66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07" y="640264"/>
            <a:ext cx="6602135" cy="620365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Franklin Gothic Book" panose="020B0503020102020204" pitchFamily="34" charset="0"/>
              </a:rPr>
              <a:t>Adding a Ledger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0FEBC-CCB7-4D10-94BD-6DE385026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1342239"/>
            <a:ext cx="6204984" cy="45614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600" b="1" i="1" dirty="0">
                <a:latin typeface="Franklin Gothic Book" panose="020B0503020102020204" pitchFamily="34" charset="0"/>
              </a:rPr>
              <a:t>Acquisitions&gt;Acquisitions Infrastructure&gt;Funds and Ledgers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Click </a:t>
            </a:r>
            <a:r>
              <a:rPr lang="en-US" sz="1600" b="1" i="1" dirty="0">
                <a:latin typeface="Franklin Gothic Book" panose="020B0503020102020204" pitchFamily="34" charset="0"/>
              </a:rPr>
              <a:t>Add Ledger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>
                <a:latin typeface="Franklin Gothic Book" panose="020B0503020102020204" pitchFamily="34" charset="0"/>
              </a:rPr>
              <a:t>Summary Tab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b="1" dirty="0">
                <a:latin typeface="Franklin Gothic Book" panose="020B0503020102020204" pitchFamily="34" charset="0"/>
              </a:rPr>
              <a:t>General:</a:t>
            </a: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Name: [can include the year, not fixed]</a:t>
            </a: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Code: [do not include the year, fixed]</a:t>
            </a: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Owned by: [owning institution or library]</a:t>
            </a: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Available for: [choose applicable library/institution]</a:t>
            </a: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Status: [defaults to Draft]</a:t>
            </a: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Currency: [default unit of currency used]</a:t>
            </a: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Fiscal Period: [defaults to the active fiscal year]</a:t>
            </a:r>
          </a:p>
          <a:p>
            <a:pPr marL="457200" lvl="1" indent="0">
              <a:buNone/>
            </a:pPr>
            <a:endParaRPr lang="en-US" sz="1600" dirty="0">
              <a:latin typeface="Franklin Gothic Book" panose="020B0503020102020204" pitchFamily="34" charset="0"/>
            </a:endParaRPr>
          </a:p>
          <a:p>
            <a:pPr lvl="1">
              <a:buFont typeface="Franklin Gothic Book" panose="020B0503020102020204" pitchFamily="34" charset="0"/>
              <a:buChar char="―"/>
            </a:pPr>
            <a:endParaRPr lang="en-US" sz="11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en-US" sz="1100" dirty="0">
              <a:latin typeface="Franklin Gothic Book" panose="020B05030201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DFC760-20F0-4872-9743-C857F0066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773" y="321176"/>
            <a:ext cx="4354756" cy="16671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D5806A-EAA6-4476-9F90-CCE14E93D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772" y="2297190"/>
            <a:ext cx="4354755" cy="8548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65F839-273F-4E0C-868E-4D9DFBAD3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0771" y="3460915"/>
            <a:ext cx="4354755" cy="27570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81828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5385D-84EF-4B2B-9397-AE2727A66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07" y="640264"/>
            <a:ext cx="6602135" cy="620365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Franklin Gothic Book" panose="020B0503020102020204" pitchFamily="34" charset="0"/>
              </a:rPr>
              <a:t>Adding a Ledger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0FEBC-CCB7-4D10-94BD-6DE385026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1342239"/>
            <a:ext cx="6204984" cy="45614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600" b="1" dirty="0">
                <a:latin typeface="Franklin Gothic Book" panose="020B0503020102020204" pitchFamily="34" charset="0"/>
              </a:rPr>
              <a:t>Summary Tab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b="1" dirty="0">
                <a:latin typeface="Franklin Gothic Book" panose="020B0503020102020204" pitchFamily="34" charset="0"/>
              </a:rPr>
              <a:t>Rules:</a:t>
            </a:r>
          </a:p>
          <a:p>
            <a:pPr lvl="2"/>
            <a:r>
              <a:rPr lang="en-US" sz="1600" dirty="0" err="1">
                <a:latin typeface="Franklin Gothic Book" panose="020B0503020102020204" pitchFamily="34" charset="0"/>
              </a:rPr>
              <a:t>Overencumbrance</a:t>
            </a:r>
            <a:r>
              <a:rPr lang="en-US" sz="1600" dirty="0">
                <a:latin typeface="Franklin Gothic Book" panose="020B0503020102020204" pitchFamily="34" charset="0"/>
              </a:rPr>
              <a:t> allowed: </a:t>
            </a:r>
            <a:r>
              <a:rPr lang="en-US" sz="1600" b="1" dirty="0">
                <a:latin typeface="Franklin Gothic Book" panose="020B0503020102020204" pitchFamily="34" charset="0"/>
              </a:rPr>
              <a:t>NO</a:t>
            </a:r>
          </a:p>
          <a:p>
            <a:pPr lvl="2"/>
            <a:r>
              <a:rPr lang="en-US" sz="1600" dirty="0" err="1">
                <a:latin typeface="Franklin Gothic Book" panose="020B0503020102020204" pitchFamily="34" charset="0"/>
              </a:rPr>
              <a:t>Overexpenditure</a:t>
            </a:r>
            <a:r>
              <a:rPr lang="en-US" sz="1600" dirty="0">
                <a:latin typeface="Franklin Gothic Book" panose="020B0503020102020204" pitchFamily="34" charset="0"/>
              </a:rPr>
              <a:t> allowed: </a:t>
            </a:r>
            <a:r>
              <a:rPr lang="en-US" sz="1600" b="1" dirty="0">
                <a:latin typeface="Franklin Gothic Book" panose="020B0503020102020204" pitchFamily="34" charset="0"/>
              </a:rPr>
              <a:t>NO</a:t>
            </a:r>
          </a:p>
          <a:p>
            <a:pPr lvl="2"/>
            <a:r>
              <a:rPr lang="en-US" sz="1600" dirty="0" err="1">
                <a:latin typeface="Franklin Gothic Book" panose="020B0503020102020204" pitchFamily="34" charset="0"/>
              </a:rPr>
              <a:t>Overencumbrance</a:t>
            </a:r>
            <a:r>
              <a:rPr lang="en-US" sz="1600" dirty="0">
                <a:latin typeface="Franklin Gothic Book" panose="020B0503020102020204" pitchFamily="34" charset="0"/>
              </a:rPr>
              <a:t> warning percent: </a:t>
            </a:r>
            <a:r>
              <a:rPr lang="en-US" sz="1600" b="1" dirty="0">
                <a:latin typeface="Franklin Gothic Book" panose="020B0503020102020204" pitchFamily="34" charset="0"/>
              </a:rPr>
              <a:t>0.0</a:t>
            </a:r>
          </a:p>
          <a:p>
            <a:pPr lvl="2"/>
            <a:r>
              <a:rPr lang="en-US" sz="1600" dirty="0" err="1">
                <a:latin typeface="Franklin Gothic Book" panose="020B0503020102020204" pitchFamily="34" charset="0"/>
              </a:rPr>
              <a:t>Overexpenditure</a:t>
            </a:r>
            <a:r>
              <a:rPr lang="en-US" sz="1600" dirty="0">
                <a:latin typeface="Franklin Gothic Book" panose="020B0503020102020204" pitchFamily="34" charset="0"/>
              </a:rPr>
              <a:t> warning sum: </a:t>
            </a:r>
            <a:r>
              <a:rPr lang="en-US" sz="1600" b="1" dirty="0">
                <a:latin typeface="Franklin Gothic Book" panose="020B0503020102020204" pitchFamily="34" charset="0"/>
              </a:rPr>
              <a:t>0.0</a:t>
            </a:r>
          </a:p>
          <a:p>
            <a:pPr lvl="2"/>
            <a:r>
              <a:rPr lang="en-US" sz="1600" dirty="0" err="1">
                <a:latin typeface="Franklin Gothic Book" panose="020B0503020102020204" pitchFamily="34" charset="0"/>
              </a:rPr>
              <a:t>Overencumbrance</a:t>
            </a:r>
            <a:r>
              <a:rPr lang="en-US" sz="1600" dirty="0">
                <a:latin typeface="Franklin Gothic Book" panose="020B0503020102020204" pitchFamily="34" charset="0"/>
              </a:rPr>
              <a:t> limit percent: </a:t>
            </a:r>
            <a:r>
              <a:rPr lang="en-US" sz="1600" b="1" dirty="0">
                <a:latin typeface="Franklin Gothic Book" panose="020B0503020102020204" pitchFamily="34" charset="0"/>
              </a:rPr>
              <a:t>0.0</a:t>
            </a:r>
          </a:p>
          <a:p>
            <a:pPr lvl="2"/>
            <a:r>
              <a:rPr lang="en-US" sz="1600" dirty="0" err="1">
                <a:latin typeface="Franklin Gothic Book" panose="020B0503020102020204" pitchFamily="34" charset="0"/>
              </a:rPr>
              <a:t>Overexpenditure</a:t>
            </a:r>
            <a:r>
              <a:rPr lang="en-US" sz="1600" dirty="0">
                <a:latin typeface="Franklin Gothic Book" panose="020B0503020102020204" pitchFamily="34" charset="0"/>
              </a:rPr>
              <a:t> limit sum: </a:t>
            </a:r>
            <a:r>
              <a:rPr lang="en-US" sz="1600" b="1" dirty="0">
                <a:latin typeface="Franklin Gothic Book" panose="020B0503020102020204" pitchFamily="34" charset="0"/>
              </a:rPr>
              <a:t>0.0</a:t>
            </a: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Encumbrances prior to fiscal period (days): </a:t>
            </a:r>
            <a:r>
              <a:rPr lang="en-US" sz="1600" b="1" dirty="0">
                <a:latin typeface="Franklin Gothic Book" panose="020B0503020102020204" pitchFamily="34" charset="0"/>
              </a:rPr>
              <a:t>0</a:t>
            </a: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Expenditures prior to fiscal period (days): </a:t>
            </a:r>
            <a:r>
              <a:rPr lang="en-US" sz="1600" b="1" dirty="0">
                <a:latin typeface="Franklin Gothic Book" panose="020B0503020102020204" pitchFamily="34" charset="0"/>
              </a:rPr>
              <a:t>0</a:t>
            </a: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Transfers prior to fiscal period (days): </a:t>
            </a:r>
            <a:r>
              <a:rPr lang="en-US" sz="1600" b="1" dirty="0">
                <a:latin typeface="Franklin Gothic Book" panose="020B0503020102020204" pitchFamily="34" charset="0"/>
              </a:rPr>
              <a:t>0</a:t>
            </a: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Fiscal period end encumbrance grace period (days): </a:t>
            </a:r>
            <a:r>
              <a:rPr lang="en-US" sz="1600" b="1" dirty="0">
                <a:latin typeface="Franklin Gothic Book" panose="020B0503020102020204" pitchFamily="34" charset="0"/>
              </a:rPr>
              <a:t>0</a:t>
            </a: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Fiscal period end expenditure grace period (days): </a:t>
            </a:r>
            <a:r>
              <a:rPr lang="en-US" sz="1600" b="1" dirty="0">
                <a:latin typeface="Franklin Gothic Book" panose="020B0503020102020204" pitchFamily="34" charset="0"/>
              </a:rPr>
              <a:t>0</a:t>
            </a:r>
          </a:p>
          <a:p>
            <a:pPr lvl="2"/>
            <a:endParaRPr lang="en-US" sz="1200" b="1" dirty="0">
              <a:latin typeface="Franklin Gothic Book" panose="020B0503020102020204" pitchFamily="34" charset="0"/>
            </a:endParaRP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Click </a:t>
            </a:r>
            <a:r>
              <a:rPr lang="en-US" sz="1600" b="1" i="1" dirty="0">
                <a:latin typeface="Franklin Gothic Book" panose="020B0503020102020204" pitchFamily="34" charset="0"/>
              </a:rPr>
              <a:t>Activate </a:t>
            </a:r>
            <a:r>
              <a:rPr lang="en-US" sz="1600" dirty="0">
                <a:latin typeface="Franklin Gothic Book" panose="020B0503020102020204" pitchFamily="34" charset="0"/>
              </a:rPr>
              <a:t>– Saves and Activates the Ledger</a:t>
            </a:r>
            <a:endParaRPr lang="en-US" sz="1600" b="1" dirty="0">
              <a:latin typeface="Franklin Gothic Book" panose="020B0503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78C2D4-C48F-4797-96B5-2FDB74C61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459" y="473661"/>
            <a:ext cx="4494816" cy="272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AEC198-A963-4F66-A367-9053686CF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459" y="3429000"/>
            <a:ext cx="4494816" cy="2628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92407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F3631-5CC0-45C7-9B80-6713FDB70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4786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Oneonta’s Ledger Rules Migrated from Aleph into Alma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B5977-A9F8-4C63-BD69-BAE66E826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4198"/>
            <a:ext cx="10515600" cy="51027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805325-5CC0-4AAD-956B-F9EA4E4F1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86" y="1482571"/>
            <a:ext cx="10092227" cy="31249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3435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5385D-84EF-4B2B-9397-AE2727A66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273" y="640264"/>
            <a:ext cx="6809172" cy="620365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Ledger Rules for Ledgers with Different Fiscal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0FEBC-CCB7-4D10-94BD-6DE385026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049" y="1342239"/>
            <a:ext cx="6604986" cy="456141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600" b="1" dirty="0">
                <a:latin typeface="Franklin Gothic Book" panose="020B0503020102020204" pitchFamily="34" charset="0"/>
              </a:rPr>
              <a:t>Rules: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Rules apply from the top down</a:t>
            </a: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Ledger&gt;Summary Fund&gt;Funds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/>
              </a:rPr>
              <a:t>Only one fiscal year is permitted and rules are required if:</a:t>
            </a: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One or more of the ledgers has a different fiscal year cycle than the main ledger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Example, our fiscal year is 7/1-6/31. The new Test Ledger’s fiscal year is 5/1-4/31. 62 days adjusts the end of the fiscal period so that no more encumbrances, expenditures, or transfers can happen after 4/31.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/>
              </a:rPr>
              <a:t>Rules </a:t>
            </a:r>
            <a:r>
              <a:rPr lang="en-US" sz="1600" dirty="0">
                <a:latin typeface="Franklin Gothic Book" panose="020B0503020102020204" pitchFamily="34" charset="0"/>
              </a:rPr>
              <a:t>allow the Ledgers with a different fiscal periods to run concurrently</a:t>
            </a:r>
            <a:endParaRPr lang="en-US" sz="1600" dirty="0">
              <a:latin typeface="Franklin Gothic Book"/>
            </a:endParaRPr>
          </a:p>
          <a:p>
            <a:pPr marL="0" indent="0">
              <a:buNone/>
            </a:pPr>
            <a:endParaRPr lang="en-US" sz="1600" b="1" dirty="0">
              <a:latin typeface="Franklin Gothic Book" panose="020B05030201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ExLibris’ Ledger Rules definitions: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200" dirty="0">
                <a:latin typeface="Franklin Gothic Book"/>
                <a:hlinkClick r:id="rId2"/>
              </a:rPr>
              <a:t>https://knowledge.exlibrisgroup.com/Alma/Product_Documentation/010Alma_Online_Help_(English)/020Acquisitions/090Acquisitions_Infrastructure/020Managing_Funds_and_Ledgers#Editing_a_Fund</a:t>
            </a:r>
          </a:p>
          <a:p>
            <a:pPr marL="914400" lvl="2" indent="0">
              <a:buNone/>
            </a:pPr>
            <a:endParaRPr lang="en-US" sz="1600" dirty="0">
              <a:latin typeface="Franklin Gothic Book" panose="020B0503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33D55F-72C2-4CFF-ADBD-11129130F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519" y="413156"/>
            <a:ext cx="4409767" cy="27396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426653-7CD1-49D4-95BA-638B1256B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519" y="3429000"/>
            <a:ext cx="4409767" cy="26615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24185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5385D-84EF-4B2B-9397-AE2727A66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07" y="640264"/>
            <a:ext cx="6602135" cy="620365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Franklin Gothic Book" panose="020B0503020102020204" pitchFamily="34" charset="0"/>
              </a:rPr>
              <a:t>Adding a Summary Fund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0FEBC-CCB7-4D10-94BD-6DE385026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1342239"/>
            <a:ext cx="6204984" cy="45614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600" b="1" dirty="0">
                <a:latin typeface="Franklin Gothic Book" panose="020B0503020102020204" pitchFamily="34" charset="0"/>
              </a:rPr>
              <a:t>Summary Fund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Return to the Ledger Menu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Click </a:t>
            </a:r>
            <a:r>
              <a:rPr lang="en-US" sz="1600" b="1" dirty="0">
                <a:latin typeface="Franklin Gothic Book" panose="020B0503020102020204" pitchFamily="34" charset="0"/>
              </a:rPr>
              <a:t>Edit</a:t>
            </a:r>
            <a:r>
              <a:rPr lang="en-US" sz="1600" dirty="0">
                <a:latin typeface="Franklin Gothic Book" panose="020B0503020102020204" pitchFamily="34" charset="0"/>
              </a:rPr>
              <a:t> next to the Ledger 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Click the </a:t>
            </a:r>
            <a:r>
              <a:rPr lang="en-US" sz="1600" b="1" dirty="0">
                <a:latin typeface="Franklin Gothic Book" panose="020B0503020102020204" pitchFamily="34" charset="0"/>
              </a:rPr>
              <a:t>Funds tab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Click </a:t>
            </a:r>
            <a:r>
              <a:rPr lang="en-US" sz="1600" b="1" dirty="0">
                <a:latin typeface="Franklin Gothic Book" panose="020B0503020102020204" pitchFamily="34" charset="0"/>
              </a:rPr>
              <a:t>Add Fund</a:t>
            </a: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Choose</a:t>
            </a:r>
            <a:r>
              <a:rPr lang="en-US" sz="1600" b="1" dirty="0">
                <a:latin typeface="Franklin Gothic Book" panose="020B0503020102020204" pitchFamily="34" charset="0"/>
              </a:rPr>
              <a:t> Summary Fund</a:t>
            </a: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Populate the required fields: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Name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Code</a:t>
            </a: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Fund Type can be selected if the all the funds in the Summary Fund have the same fund type</a:t>
            </a: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Review pre-populated fields that have been adopted from the Ledger, such as  rules</a:t>
            </a: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Click </a:t>
            </a:r>
            <a:r>
              <a:rPr lang="en-US" sz="1600" b="1" dirty="0">
                <a:latin typeface="Franklin Gothic Book" panose="020B0503020102020204" pitchFamily="34" charset="0"/>
              </a:rPr>
              <a:t>Activate</a:t>
            </a:r>
            <a:r>
              <a:rPr lang="en-US" sz="1600" dirty="0">
                <a:latin typeface="Franklin Gothic Book" panose="020B0503020102020204" pitchFamily="34" charset="0"/>
              </a:rPr>
              <a:t> – it saves the Summary Fund</a:t>
            </a:r>
            <a:endParaRPr lang="en-US" sz="1600" b="1" dirty="0">
              <a:latin typeface="Franklin Gothic Book" panose="020B0503020102020204" pitchFamily="34" charset="0"/>
            </a:endParaRP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If you click </a:t>
            </a:r>
            <a:r>
              <a:rPr lang="en-US" sz="1600" b="1" i="1" dirty="0">
                <a:latin typeface="Franklin Gothic Book" panose="020B0503020102020204" pitchFamily="34" charset="0"/>
              </a:rPr>
              <a:t>Save</a:t>
            </a:r>
            <a:r>
              <a:rPr lang="en-US" sz="1600" dirty="0">
                <a:latin typeface="Franklin Gothic Book" panose="020B0503020102020204" pitchFamily="34" charset="0"/>
              </a:rPr>
              <a:t> instead of Activate you will still need to activate the Summary Fund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B9D8AC-BCC2-43DD-880D-AEC254CD2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719" y="321175"/>
            <a:ext cx="4281008" cy="22582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0664CA-FBE6-40F3-A458-A588A7664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6719" y="2747301"/>
            <a:ext cx="4281008" cy="13310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BC8200-25A8-41E8-9E93-48726DB63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6720" y="4246244"/>
            <a:ext cx="4281008" cy="19716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85187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5385D-84EF-4B2B-9397-AE2727A66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07" y="640264"/>
            <a:ext cx="6602135" cy="620365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Franklin Gothic Book" panose="020B0503020102020204" pitchFamily="34" charset="0"/>
              </a:rPr>
              <a:t>Alternate Way to Activate a Summary Fund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0FEBC-CCB7-4D10-94BD-6DE385026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1342239"/>
            <a:ext cx="6204984" cy="45614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600" b="1" dirty="0">
                <a:latin typeface="Franklin Gothic Book" panose="020B0503020102020204" pitchFamily="34" charset="0"/>
              </a:rPr>
              <a:t>Alternate way Activate Summary Fund</a:t>
            </a:r>
            <a:endParaRPr lang="en-US" sz="1600" dirty="0">
              <a:latin typeface="Franklin Gothic Book" panose="020B0503020102020204" pitchFamily="34" charset="0"/>
            </a:endParaRP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Use if you clicked </a:t>
            </a:r>
            <a:r>
              <a:rPr lang="en-US" sz="1600" b="1" i="1" dirty="0">
                <a:latin typeface="Franklin Gothic Book" panose="020B0503020102020204" pitchFamily="34" charset="0"/>
              </a:rPr>
              <a:t>Save</a:t>
            </a:r>
            <a:r>
              <a:rPr lang="en-US" sz="1600" dirty="0">
                <a:latin typeface="Franklin Gothic Book" panose="020B0503020102020204" pitchFamily="34" charset="0"/>
              </a:rPr>
              <a:t> and not </a:t>
            </a:r>
            <a:r>
              <a:rPr lang="en-US" sz="1600" b="1" i="1" dirty="0">
                <a:latin typeface="Franklin Gothic Book" panose="020B0503020102020204" pitchFamily="34" charset="0"/>
              </a:rPr>
              <a:t>Activate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Click </a:t>
            </a:r>
            <a:r>
              <a:rPr lang="en-US" sz="1600" b="1" i="1" dirty="0">
                <a:latin typeface="Franklin Gothic Book" panose="020B0503020102020204" pitchFamily="34" charset="0"/>
              </a:rPr>
              <a:t>Edit</a:t>
            </a:r>
            <a:r>
              <a:rPr lang="en-US" sz="1600" dirty="0">
                <a:latin typeface="Franklin Gothic Book" panose="020B0503020102020204" pitchFamily="34" charset="0"/>
              </a:rPr>
              <a:t> next to the Ledger 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Click the </a:t>
            </a:r>
            <a:r>
              <a:rPr lang="en-US" sz="1600" b="1" i="1" dirty="0">
                <a:latin typeface="Franklin Gothic Book" panose="020B0503020102020204" pitchFamily="34" charset="0"/>
              </a:rPr>
              <a:t>Funds tab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Locate the Summary Fund</a:t>
            </a: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Click on the ellipses </a:t>
            </a:r>
            <a:endParaRPr lang="en-US" sz="1600" b="1" i="1" dirty="0">
              <a:latin typeface="Franklin Gothic Book" panose="020B0503020102020204" pitchFamily="34" charset="0"/>
            </a:endParaRP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Choose</a:t>
            </a:r>
            <a:r>
              <a:rPr lang="en-US" sz="1600" b="1" dirty="0">
                <a:latin typeface="Franklin Gothic Book" panose="020B0503020102020204" pitchFamily="34" charset="0"/>
              </a:rPr>
              <a:t> </a:t>
            </a:r>
            <a:r>
              <a:rPr lang="en-US" sz="1600" b="1" i="1" dirty="0">
                <a:latin typeface="Franklin Gothic Book" panose="020B0503020102020204" pitchFamily="34" charset="0"/>
              </a:rPr>
              <a:t>Activate</a:t>
            </a:r>
          </a:p>
          <a:p>
            <a:pPr marL="914400" lvl="2" indent="0">
              <a:buNone/>
            </a:pPr>
            <a:endParaRPr lang="en-US" sz="1600" b="1" i="1" dirty="0">
              <a:latin typeface="Franklin Gothic Book" panose="020B0503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B7F925-93D5-47AA-8C21-A5415C8CF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814" y="2203739"/>
            <a:ext cx="6827896" cy="36288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6487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5385D-84EF-4B2B-9397-AE2727A66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61" y="541893"/>
            <a:ext cx="6761527" cy="584529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Franklin Gothic Book" panose="020B0503020102020204" pitchFamily="34" charset="0"/>
              </a:rPr>
              <a:t>Reviewing (and Revising) Fund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0FEBC-CCB7-4D10-94BD-6DE385026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1283516"/>
            <a:ext cx="6204984" cy="4679392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Franklin Gothic Book" panose="020B0503020102020204" pitchFamily="34" charset="0"/>
              </a:rPr>
              <a:t>Before starting to add ledgers and funds to your Alma instance, consider the following questions:</a:t>
            </a:r>
          </a:p>
          <a:p>
            <a:pPr lvl="1"/>
            <a:r>
              <a:rPr lang="en-US" sz="1600" dirty="0">
                <a:latin typeface="Franklin Gothic Book" panose="020B0503020102020204" pitchFamily="34" charset="0"/>
              </a:rPr>
              <a:t>How is your library’s current fund structure set up?</a:t>
            </a:r>
          </a:p>
          <a:p>
            <a:pPr lvl="1"/>
            <a:r>
              <a:rPr lang="en-US" sz="1600" dirty="0">
                <a:latin typeface="Franklin Gothic Book" panose="020B0503020102020204" pitchFamily="34" charset="0"/>
              </a:rPr>
              <a:t>What works well? What does not?</a:t>
            </a:r>
          </a:p>
          <a:p>
            <a:pPr lvl="1"/>
            <a:r>
              <a:rPr lang="en-US" sz="1600" dirty="0">
                <a:latin typeface="Franklin Gothic Book" panose="020B0503020102020204" pitchFamily="34" charset="0"/>
              </a:rPr>
              <a:t>What type of analytics do you need or anticipate needing for reporting purposes, budget forecasting, and/or analysis?</a:t>
            </a:r>
          </a:p>
          <a:p>
            <a:pPr lvl="1"/>
            <a:r>
              <a:rPr lang="en-US" sz="1600" dirty="0">
                <a:latin typeface="Franklin Gothic Book" panose="020B0503020102020204" pitchFamily="34" charset="0"/>
              </a:rPr>
              <a:t>How does your institution organize funds and would you like Alma to reflect your institution’s fund structure</a:t>
            </a:r>
            <a:r>
              <a:rPr lang="en-US" sz="1600" dirty="0"/>
              <a:t>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100" dirty="0">
              <a:latin typeface="Franklin Gothic Book" panose="020B05030201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11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en-US" sz="1100" dirty="0">
              <a:latin typeface="Franklin Gothic Book" panose="020B0503020102020204" pitchFamily="34" charset="0"/>
            </a:endParaRPr>
          </a:p>
        </p:txBody>
      </p:sp>
      <p:pic>
        <p:nvPicPr>
          <p:cNvPr id="1026" name="Picture 2" descr="Image result for Question images">
            <a:extLst>
              <a:ext uri="{FF2B5EF4-FFF2-40B4-BE49-F238E27FC236}">
                <a16:creationId xmlns:a16="http://schemas.microsoft.com/office/drawing/2014/main" id="{4090C03C-63D4-453D-9C2E-434FF6330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609" y="1126422"/>
            <a:ext cx="2809875" cy="42862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834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5385D-84EF-4B2B-9397-AE2727A66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07" y="640264"/>
            <a:ext cx="6602135" cy="620365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Franklin Gothic Book" panose="020B0503020102020204" pitchFamily="34" charset="0"/>
              </a:rPr>
              <a:t>Adding a Fund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0FEBC-CCB7-4D10-94BD-6DE385026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1342239"/>
            <a:ext cx="6204984" cy="45614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600" b="1" dirty="0">
                <a:latin typeface="Franklin Gothic Book" panose="020B0503020102020204" pitchFamily="34" charset="0"/>
              </a:rPr>
              <a:t>Funds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Click </a:t>
            </a:r>
            <a:r>
              <a:rPr lang="en-US" sz="1600" b="1" dirty="0">
                <a:latin typeface="Franklin Gothic Book" panose="020B0503020102020204" pitchFamily="34" charset="0"/>
              </a:rPr>
              <a:t>Edit</a:t>
            </a:r>
            <a:r>
              <a:rPr lang="en-US" sz="1600" dirty="0">
                <a:latin typeface="Franklin Gothic Book" panose="020B0503020102020204" pitchFamily="34" charset="0"/>
              </a:rPr>
              <a:t> next to the Ledger 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Click the </a:t>
            </a:r>
            <a:r>
              <a:rPr lang="en-US" sz="1600" b="1" dirty="0">
                <a:latin typeface="Franklin Gothic Book" panose="020B0503020102020204" pitchFamily="34" charset="0"/>
              </a:rPr>
              <a:t>Funds tab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Click </a:t>
            </a:r>
            <a:r>
              <a:rPr lang="en-US" sz="1600" b="1" dirty="0">
                <a:latin typeface="Franklin Gothic Book" panose="020B0503020102020204" pitchFamily="34" charset="0"/>
              </a:rPr>
              <a:t>Add Fund</a:t>
            </a: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Choose </a:t>
            </a:r>
            <a:r>
              <a:rPr lang="en-US" sz="1600" b="1" dirty="0">
                <a:latin typeface="Franklin Gothic Book" panose="020B0503020102020204" pitchFamily="34" charset="0"/>
              </a:rPr>
              <a:t>Allocated Fund</a:t>
            </a: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Populate the required fields: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Name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Code</a:t>
            </a: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Fund type can be added here if not all fund types are the same for </a:t>
            </a:r>
            <a:r>
              <a:rPr lang="en-US" sz="1600">
                <a:latin typeface="Franklin Gothic Book" panose="020B0503020102020204" pitchFamily="34" charset="0"/>
              </a:rPr>
              <a:t>all Funds </a:t>
            </a:r>
            <a:r>
              <a:rPr lang="en-US" sz="1600" dirty="0">
                <a:latin typeface="Franklin Gothic Book" panose="020B0503020102020204" pitchFamily="34" charset="0"/>
              </a:rPr>
              <a:t>under the Summary Fund</a:t>
            </a: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Review pre-populated fields that have been adopted from the Ledger</a:t>
            </a: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Click </a:t>
            </a:r>
            <a:r>
              <a:rPr lang="en-US" sz="1600" b="1" dirty="0">
                <a:latin typeface="Franklin Gothic Book" panose="020B0503020102020204" pitchFamily="34" charset="0"/>
              </a:rPr>
              <a:t>Activate</a:t>
            </a:r>
            <a:r>
              <a:rPr lang="en-US" sz="1600" dirty="0">
                <a:latin typeface="Franklin Gothic Book" panose="020B0503020102020204" pitchFamily="34" charset="0"/>
              </a:rPr>
              <a:t> – this saves the Fund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If you click </a:t>
            </a:r>
            <a:r>
              <a:rPr lang="en-US" sz="1600" b="1" i="1" dirty="0">
                <a:latin typeface="Franklin Gothic Book" panose="020B0503020102020204" pitchFamily="34" charset="0"/>
              </a:rPr>
              <a:t>Save </a:t>
            </a:r>
            <a:r>
              <a:rPr lang="en-US" sz="1600" dirty="0">
                <a:latin typeface="Franklin Gothic Book" panose="020B0503020102020204" pitchFamily="34" charset="0"/>
              </a:rPr>
              <a:t>instead of Activate you will still need to activate the Fund</a:t>
            </a:r>
          </a:p>
          <a:p>
            <a:pPr lvl="2"/>
            <a:endParaRPr lang="en-US" sz="1600" b="1" dirty="0">
              <a:latin typeface="Franklin Gothic Book" panose="020B0503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384A62-BAAF-44D0-BA7D-67A204141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051" y="870547"/>
            <a:ext cx="4441580" cy="17603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006CDC-79D1-4A7D-8AF4-A24BEEE9A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051" y="2911874"/>
            <a:ext cx="4441580" cy="26711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91736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5385D-84EF-4B2B-9397-AE2727A66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07" y="640264"/>
            <a:ext cx="6602135" cy="620365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Franklin Gothic Book" panose="020B0503020102020204" pitchFamily="34" charset="0"/>
              </a:rPr>
              <a:t>Alternate Way to Activate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0FEBC-CCB7-4D10-94BD-6DE385026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1342239"/>
            <a:ext cx="6204984" cy="45614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600" b="1" dirty="0">
                <a:latin typeface="Franklin Gothic Book" panose="020B0503020102020204" pitchFamily="34" charset="0"/>
              </a:rPr>
              <a:t>Alternate was to activate Funds</a:t>
            </a:r>
            <a:endParaRPr lang="en-US" sz="1600" dirty="0">
              <a:latin typeface="Franklin Gothic Book" panose="020B0503020102020204" pitchFamily="34" charset="0"/>
            </a:endParaRP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Use if you clicked </a:t>
            </a:r>
            <a:r>
              <a:rPr lang="en-US" sz="1600" b="1" i="1" dirty="0">
                <a:latin typeface="Franklin Gothic Book" panose="020B0503020102020204" pitchFamily="34" charset="0"/>
              </a:rPr>
              <a:t>Save</a:t>
            </a:r>
            <a:r>
              <a:rPr lang="en-US" sz="1600" dirty="0">
                <a:latin typeface="Franklin Gothic Book" panose="020B0503020102020204" pitchFamily="34" charset="0"/>
              </a:rPr>
              <a:t> and not </a:t>
            </a:r>
            <a:r>
              <a:rPr lang="en-US" sz="1600" b="1" i="1" dirty="0">
                <a:latin typeface="Franklin Gothic Book" panose="020B0503020102020204" pitchFamily="34" charset="0"/>
              </a:rPr>
              <a:t>Activate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Click </a:t>
            </a:r>
            <a:r>
              <a:rPr lang="en-US" sz="1600" b="1" i="1" dirty="0">
                <a:latin typeface="Franklin Gothic Book" panose="020B0503020102020204" pitchFamily="34" charset="0"/>
              </a:rPr>
              <a:t>Edit</a:t>
            </a:r>
            <a:r>
              <a:rPr lang="en-US" sz="1600" dirty="0">
                <a:latin typeface="Franklin Gothic Book" panose="020B0503020102020204" pitchFamily="34" charset="0"/>
              </a:rPr>
              <a:t> next to the Ledger 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Click the </a:t>
            </a:r>
            <a:r>
              <a:rPr lang="en-US" sz="1600" b="1" i="1" dirty="0">
                <a:latin typeface="Franklin Gothic Book" panose="020B0503020102020204" pitchFamily="34" charset="0"/>
              </a:rPr>
              <a:t>Funds tab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Locate the Fund</a:t>
            </a:r>
            <a:endParaRPr lang="en-US" sz="1200" dirty="0">
              <a:latin typeface="Franklin Gothic Book" panose="020B0503020102020204" pitchFamily="34" charset="0"/>
            </a:endParaRP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Click on the ellipses </a:t>
            </a:r>
            <a:endParaRPr lang="en-US" sz="1600" b="1" i="1" dirty="0">
              <a:latin typeface="Franklin Gothic Book" panose="020B0503020102020204" pitchFamily="34" charset="0"/>
            </a:endParaRP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Choose</a:t>
            </a:r>
            <a:r>
              <a:rPr lang="en-US" sz="1600" b="1" dirty="0">
                <a:latin typeface="Franklin Gothic Book" panose="020B0503020102020204" pitchFamily="34" charset="0"/>
              </a:rPr>
              <a:t> </a:t>
            </a:r>
            <a:r>
              <a:rPr lang="en-US" sz="1600" b="1" i="1" dirty="0">
                <a:latin typeface="Franklin Gothic Book" panose="020B0503020102020204" pitchFamily="34" charset="0"/>
              </a:rPr>
              <a:t>Activate</a:t>
            </a:r>
          </a:p>
          <a:p>
            <a:pPr marL="914400" lvl="2" indent="0">
              <a:buNone/>
            </a:pPr>
            <a:endParaRPr lang="en-US" sz="1600" b="1" i="1" dirty="0">
              <a:latin typeface="Franklin Gothic Book" panose="020B0503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0CAD65-940B-4BAD-ACE5-283F3C327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289" y="2124245"/>
            <a:ext cx="6999196" cy="35574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40108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5385D-84EF-4B2B-9397-AE2727A66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006" y="640264"/>
            <a:ext cx="7058123" cy="620365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Franklin Gothic Book"/>
              </a:rPr>
              <a:t>Moving Funds to a Ledger or Summary Fund Option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0FEBC-CCB7-4D10-94BD-6DE385026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451" y="1342239"/>
            <a:ext cx="6702804" cy="45614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600" b="1" i="1" dirty="0">
                <a:latin typeface="Franklin Gothic Book" panose="020B0503020102020204" pitchFamily="34" charset="0"/>
              </a:rPr>
              <a:t>Acquisitions&gt;Acquisitions Infrastructure&gt;Move Funds in Hierarchy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Fund to relocate: [select the fund to relocate]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Target ledger/summary fund: [select ledger or summary fund to move above fund to]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Click </a:t>
            </a:r>
            <a:r>
              <a:rPr lang="en-US" sz="1600" b="1" i="1" dirty="0">
                <a:latin typeface="Franklin Gothic Book" panose="020B0503020102020204" pitchFamily="34" charset="0"/>
              </a:rPr>
              <a:t>Add fund relocation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Click Confirm on the Confirmation message pop-up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The transfer will show at the bottom of the Fund Transfer screen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Old Location shows the old hierarchy of the fund</a:t>
            </a:r>
          </a:p>
          <a:p>
            <a:pPr marL="0" indent="0">
              <a:buNone/>
            </a:pPr>
            <a:endParaRPr lang="en-US" sz="1600" dirty="0">
              <a:latin typeface="Franklin Gothic Book" panose="020B0503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80F15D-9C38-4EFF-BD8A-E77F591FA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773" y="439096"/>
            <a:ext cx="4263538" cy="26566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85BD31-C9A5-4B44-B24D-2B5CE7F4A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773" y="3429000"/>
            <a:ext cx="4263537" cy="26566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95648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5385D-84EF-4B2B-9397-AE2727A66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006" y="640264"/>
            <a:ext cx="7058123" cy="620365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Franklin Gothic Book"/>
              </a:rPr>
              <a:t>Moving Funds to a Ledger or Summary Fund Option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0FEBC-CCB7-4D10-94BD-6DE385026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451" y="1342239"/>
            <a:ext cx="6702804" cy="45614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600" b="1" i="1" dirty="0">
                <a:latin typeface="Franklin Gothic Book" panose="020B0503020102020204" pitchFamily="34" charset="0"/>
              </a:rPr>
              <a:t>Acquisitions&gt;Acquisitions Infrastructure&gt;Funds and Ledgers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Select the fund you want to move to a Ledger or Summary Fund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Click on the ellipses and choose </a:t>
            </a:r>
            <a:r>
              <a:rPr lang="en-US" sz="1600" b="1" i="1" dirty="0">
                <a:latin typeface="Franklin Gothic Book" panose="020B0503020102020204" pitchFamily="34" charset="0"/>
              </a:rPr>
              <a:t>Move Fund</a:t>
            </a: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Fund to relocate: [automatically populated]</a:t>
            </a: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Target ledger/summary fund: [select ledger/summary fund to move it to]</a:t>
            </a: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Click </a:t>
            </a:r>
            <a:r>
              <a:rPr lang="en-US" sz="1600" b="1" i="1" dirty="0">
                <a:latin typeface="Franklin Gothic Book" panose="020B0503020102020204" pitchFamily="34" charset="0"/>
              </a:rPr>
              <a:t>Add fund relocation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Click Confirm on the Confirmation message pop-up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New hierarchy path will show in the Fund summary</a:t>
            </a:r>
          </a:p>
          <a:p>
            <a:pPr marL="0" indent="0">
              <a:buNone/>
            </a:pPr>
            <a:endParaRPr lang="en-US" sz="1600" dirty="0">
              <a:latin typeface="Franklin Gothic Book" panose="020B0503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CE3D1E-91DA-4B08-9C1E-2D8C6A2E1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470" y="292298"/>
            <a:ext cx="4240026" cy="19366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42A647-6BB5-4205-BBCA-59C027D48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470" y="2334461"/>
            <a:ext cx="4255253" cy="18701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3B7892-B2A8-4360-A13C-DEF004A6C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9470" y="4310133"/>
            <a:ext cx="4240025" cy="18701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3BCE2E-5BE8-49E2-B16C-8ADE46BFBE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2425" y="4217911"/>
            <a:ext cx="3466667" cy="14380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1214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3562C-38F3-4524-840F-F138A94EC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2831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Franklin Gothic Book" panose="020B0503020102020204" pitchFamily="34" charset="0"/>
              </a:rPr>
              <a:t>Reviewing the Fund Hierarchy Once Moved to a Summary Fund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40C380-6E3F-423F-8FB9-1105E1E8EF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6942" y="1302349"/>
            <a:ext cx="8318115" cy="14476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2ED03B-C1AB-4361-B660-D958CBB6D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628" y="2902435"/>
            <a:ext cx="3918744" cy="33928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34925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5385D-84EF-4B2B-9397-AE2727A66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07" y="640264"/>
            <a:ext cx="6602135" cy="620365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Franklin Gothic Book" panose="020B0503020102020204" pitchFamily="34" charset="0"/>
              </a:rPr>
              <a:t>Adding an Allocation to a Fund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0FEBC-CCB7-4D10-94BD-6DE385026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4" y="1342239"/>
            <a:ext cx="6384627" cy="45614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600" b="1" dirty="0">
                <a:latin typeface="Franklin Gothic Book" panose="020B0503020102020204" pitchFamily="34" charset="0"/>
              </a:rPr>
              <a:t>Adding an Allocation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Click </a:t>
            </a:r>
            <a:r>
              <a:rPr lang="en-US" sz="1600" b="1" i="1" dirty="0">
                <a:latin typeface="Franklin Gothic Book" panose="020B0503020102020204" pitchFamily="34" charset="0"/>
              </a:rPr>
              <a:t>Edit</a:t>
            </a:r>
            <a:r>
              <a:rPr lang="en-US" sz="1600" dirty="0">
                <a:latin typeface="Franklin Gothic Book" panose="020B0503020102020204" pitchFamily="34" charset="0"/>
              </a:rPr>
              <a:t>  or on </a:t>
            </a:r>
            <a:r>
              <a:rPr lang="en-US" sz="1600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Fund Link 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Click the </a:t>
            </a:r>
            <a:r>
              <a:rPr lang="en-US" sz="1600" b="1" i="1" dirty="0">
                <a:latin typeface="Franklin Gothic Book" panose="020B0503020102020204" pitchFamily="34" charset="0"/>
              </a:rPr>
              <a:t>Transactions tab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Click </a:t>
            </a:r>
            <a:r>
              <a:rPr lang="en-US" sz="1600" b="1" i="1" dirty="0">
                <a:latin typeface="Franklin Gothic Book" panose="020B0503020102020204" pitchFamily="34" charset="0"/>
              </a:rPr>
              <a:t>Allocate Funds</a:t>
            </a: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Choose </a:t>
            </a:r>
            <a:r>
              <a:rPr lang="en-US" sz="1600" b="1" i="1" dirty="0">
                <a:latin typeface="Franklin Gothic Book" panose="020B0503020102020204" pitchFamily="34" charset="0"/>
              </a:rPr>
              <a:t>Allocated Fund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Allocated amount: [mandatory]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Transaction Reference Number: [optional]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Transaction note: [optional]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Reporting code: [need to configure if they do not exist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Secondary reporting code: [optional]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Tertiary reporting code: [optional]</a:t>
            </a: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Click </a:t>
            </a:r>
            <a:r>
              <a:rPr lang="en-US" sz="1600" b="1" i="1" dirty="0">
                <a:latin typeface="Franklin Gothic Book" panose="020B0503020102020204" pitchFamily="34" charset="0"/>
              </a:rPr>
              <a:t>Add allocation transaction</a:t>
            </a: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Click </a:t>
            </a:r>
            <a:r>
              <a:rPr lang="en-US" sz="1600" b="1" i="1" dirty="0">
                <a:latin typeface="Franklin Gothic Book" panose="020B0503020102020204" pitchFamily="34" charset="0"/>
              </a:rPr>
              <a:t>Confirm</a:t>
            </a:r>
            <a:r>
              <a:rPr lang="en-US" sz="1600" i="1" dirty="0">
                <a:latin typeface="Franklin Gothic Book" panose="020B0503020102020204" pitchFamily="34" charset="0"/>
              </a:rPr>
              <a:t> </a:t>
            </a:r>
            <a:r>
              <a:rPr lang="en-US" sz="1600" dirty="0">
                <a:latin typeface="Franklin Gothic Book" panose="020B0503020102020204" pitchFamily="34" charset="0"/>
              </a:rPr>
              <a:t>when the Add allocation confirmation pop-up appears</a:t>
            </a: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Click </a:t>
            </a:r>
            <a:r>
              <a:rPr lang="en-US" sz="1600" b="1" i="1" dirty="0">
                <a:latin typeface="Franklin Gothic Book" panose="020B0503020102020204" pitchFamily="34" charset="0"/>
              </a:rPr>
              <a:t>Save</a:t>
            </a:r>
          </a:p>
          <a:p>
            <a:pPr marL="914400" lvl="2" indent="0">
              <a:buNone/>
            </a:pPr>
            <a:endParaRPr lang="en-US" sz="1600" b="1" dirty="0">
              <a:latin typeface="Franklin Gothic Book" panose="020B0503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1D87A0-9504-469B-BA91-FF945426C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966" y="431845"/>
            <a:ext cx="3282027" cy="14479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82DFFE-DF9C-4D01-A195-8EB649C48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447" y="2105637"/>
            <a:ext cx="2373516" cy="40518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17574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73E7D-1BE2-43DB-A0AA-FA85980DB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580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Allocated Fund Example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61429B-D453-4592-98A6-02DEF9EA47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34421"/>
            <a:ext cx="10515600" cy="45282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90201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5385D-84EF-4B2B-9397-AE2727A66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07" y="640264"/>
            <a:ext cx="6602135" cy="620365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Transferring Funds Option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0FEBC-CCB7-4D10-94BD-6DE385026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4" y="1342239"/>
            <a:ext cx="6384627" cy="45614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600" b="1" i="1" dirty="0">
                <a:latin typeface="Franklin Gothic Book" panose="020B0503020102020204" pitchFamily="34" charset="0"/>
              </a:rPr>
              <a:t>Acquisitions&gt;Acquisitions Infrastructure&gt;Transfer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Required Fields:</a:t>
            </a: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From fund: [Fund money is being transferred from]</a:t>
            </a: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To fund: [Fund where money is being transferred to]</a:t>
            </a: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Amount: [amount being transferred]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Recommended Fields:</a:t>
            </a: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Transaction note: [important to explain why funds were transferred]</a:t>
            </a: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Reporting code: [need to configure in Alma]</a:t>
            </a:r>
            <a:endParaRPr lang="en-US" sz="1200" dirty="0">
              <a:latin typeface="Franklin Gothic Book" panose="020B05030201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Click </a:t>
            </a:r>
            <a:r>
              <a:rPr lang="en-US" sz="1600" b="1" i="1" dirty="0">
                <a:latin typeface="Franklin Gothic Book" panose="020B0503020102020204" pitchFamily="34" charset="0"/>
              </a:rPr>
              <a:t>Add transfer transaction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Click </a:t>
            </a:r>
            <a:r>
              <a:rPr lang="en-US" sz="1600" b="1" i="1" dirty="0">
                <a:latin typeface="Franklin Gothic Book" panose="020B0503020102020204" pitchFamily="34" charset="0"/>
              </a:rPr>
              <a:t>Confirm</a:t>
            </a:r>
            <a:r>
              <a:rPr lang="en-US" sz="1600" dirty="0">
                <a:latin typeface="Franklin Gothic Book" panose="020B0503020102020204" pitchFamily="34" charset="0"/>
              </a:rPr>
              <a:t> when the Confirmation Message pop-up appears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The transfer will show at the bottom of the Fund Transfer screen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E0C4A4-0F72-47D0-B9FE-C178E97FC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659" y="321176"/>
            <a:ext cx="4298027" cy="26067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EECD07-828A-4CFD-91C0-65E9A7655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3659" y="3212983"/>
            <a:ext cx="4298027" cy="30049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69285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5385D-84EF-4B2B-9397-AE2727A66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07" y="640264"/>
            <a:ext cx="6602135" cy="620365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Transferring Funds Option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0FEBC-CCB7-4D10-94BD-6DE385026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4" y="1342239"/>
            <a:ext cx="6384627" cy="45614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600" b="1" dirty="0">
                <a:latin typeface="Franklin Gothic Book" panose="020B0503020102020204" pitchFamily="34" charset="0"/>
              </a:rPr>
              <a:t>Acquisitions&gt;</a:t>
            </a:r>
            <a:r>
              <a:rPr lang="en-US" sz="1600" b="1" i="1" dirty="0">
                <a:latin typeface="Franklin Gothic Book" panose="020B0503020102020204" pitchFamily="34" charset="0"/>
              </a:rPr>
              <a:t>Acquisitions Infrastructure&gt;Funds and Ledgers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Click </a:t>
            </a:r>
            <a:r>
              <a:rPr lang="en-US" sz="1600" b="1" i="1" dirty="0">
                <a:latin typeface="Franklin Gothic Book" panose="020B0503020102020204" pitchFamily="34" charset="0"/>
              </a:rPr>
              <a:t>Edit </a:t>
            </a:r>
            <a:r>
              <a:rPr lang="en-US" sz="1600" dirty="0">
                <a:latin typeface="Franklin Gothic Book" panose="020B0503020102020204" pitchFamily="34" charset="0"/>
              </a:rPr>
              <a:t> or on </a:t>
            </a:r>
            <a:r>
              <a:rPr lang="en-US" sz="1600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Fund Link </a:t>
            </a:r>
            <a:r>
              <a:rPr lang="en-US" sz="1600" dirty="0">
                <a:latin typeface="Franklin Gothic Book" panose="020B0503020102020204" pitchFamily="34" charset="0"/>
              </a:rPr>
              <a:t>that money is being transferred out of</a:t>
            </a:r>
            <a:endParaRPr lang="en-US" sz="1600" dirty="0">
              <a:solidFill>
                <a:schemeClr val="accent1"/>
              </a:solidFill>
              <a:latin typeface="Franklin Gothic Book" panose="020B0503020102020204" pitchFamily="34" charset="0"/>
            </a:endParaRP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Click the </a:t>
            </a:r>
            <a:r>
              <a:rPr lang="en-US" sz="1600" b="1" i="1" dirty="0">
                <a:latin typeface="Franklin Gothic Book" panose="020B0503020102020204" pitchFamily="34" charset="0"/>
              </a:rPr>
              <a:t>Transactions tab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Click </a:t>
            </a:r>
            <a:r>
              <a:rPr lang="en-US" sz="1600" b="1" i="1" dirty="0">
                <a:latin typeface="Franklin Gothic Book" panose="020B0503020102020204" pitchFamily="34" charset="0"/>
              </a:rPr>
              <a:t>Transfer</a:t>
            </a:r>
            <a:r>
              <a:rPr lang="en-US" sz="1600" dirty="0">
                <a:latin typeface="Franklin Gothic Book" panose="020B0503020102020204" pitchFamily="34" charset="0"/>
              </a:rPr>
              <a:t> </a:t>
            </a:r>
            <a:r>
              <a:rPr lang="en-US" sz="1600" b="1" i="1" dirty="0">
                <a:latin typeface="Franklin Gothic Book" panose="020B0503020102020204" pitchFamily="34" charset="0"/>
              </a:rPr>
              <a:t>Funds</a:t>
            </a:r>
          </a:p>
          <a:p>
            <a:pPr lvl="2"/>
            <a:r>
              <a:rPr lang="en-US" sz="1700" dirty="0">
                <a:latin typeface="Franklin Gothic Book" panose="020B0503020102020204" pitchFamily="34" charset="0"/>
              </a:rPr>
              <a:t>From Fund: [pre-populated]</a:t>
            </a:r>
          </a:p>
          <a:p>
            <a:pPr lvl="2"/>
            <a:r>
              <a:rPr lang="en-US" sz="1700" dirty="0">
                <a:latin typeface="Franklin Gothic Book" panose="020B0503020102020204" pitchFamily="34" charset="0"/>
              </a:rPr>
              <a:t>To Fund: [select the fund to transfer to]</a:t>
            </a:r>
          </a:p>
          <a:p>
            <a:pPr lvl="2"/>
            <a:r>
              <a:rPr lang="en-US" sz="1700" dirty="0">
                <a:latin typeface="Franklin Gothic Book" panose="020B0503020102020204" pitchFamily="34" charset="0"/>
              </a:rPr>
              <a:t>Amount: [type in amount to transfer]</a:t>
            </a:r>
          </a:p>
          <a:p>
            <a:pPr lvl="2"/>
            <a:r>
              <a:rPr lang="en-US" sz="1700" dirty="0">
                <a:latin typeface="Franklin Gothic Book" panose="020B0503020102020204" pitchFamily="34" charset="0"/>
              </a:rPr>
              <a:t>Transaction note: [not required, but important]</a:t>
            </a:r>
          </a:p>
          <a:p>
            <a:pPr lvl="2"/>
            <a:r>
              <a:rPr lang="en-US" sz="1700" dirty="0">
                <a:latin typeface="Franklin Gothic Book" panose="020B0503020102020204" pitchFamily="34" charset="0"/>
              </a:rPr>
              <a:t>Reporting Code: [add if configured]</a:t>
            </a:r>
            <a:endParaRPr lang="en-US" sz="1200" b="1" i="1" dirty="0">
              <a:latin typeface="Franklin Gothic Book" panose="020B0503020102020204" pitchFamily="34" charset="0"/>
            </a:endParaRP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Click </a:t>
            </a:r>
            <a:r>
              <a:rPr lang="en-US" sz="1600" b="1" i="1" dirty="0">
                <a:latin typeface="Franklin Gothic Book" panose="020B0503020102020204" pitchFamily="34" charset="0"/>
              </a:rPr>
              <a:t>Add transfer transaction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Click </a:t>
            </a:r>
            <a:r>
              <a:rPr lang="en-US" sz="1600" b="1" i="1" dirty="0">
                <a:latin typeface="Franklin Gothic Book" panose="020B0503020102020204" pitchFamily="34" charset="0"/>
              </a:rPr>
              <a:t>Confirm</a:t>
            </a:r>
            <a:r>
              <a:rPr lang="en-US" sz="1600" i="1" dirty="0">
                <a:latin typeface="Franklin Gothic Book" panose="020B0503020102020204" pitchFamily="34" charset="0"/>
              </a:rPr>
              <a:t> </a:t>
            </a:r>
            <a:r>
              <a:rPr lang="en-US" sz="1600" dirty="0">
                <a:latin typeface="Franklin Gothic Book" panose="020B0503020102020204" pitchFamily="34" charset="0"/>
              </a:rPr>
              <a:t>when the confirmation message pop-up appears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Click </a:t>
            </a:r>
            <a:r>
              <a:rPr lang="en-US" sz="1600" b="1" i="1" dirty="0">
                <a:latin typeface="Franklin Gothic Book" panose="020B0503020102020204" pitchFamily="34" charset="0"/>
              </a:rPr>
              <a:t>Save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200" b="1" dirty="0">
              <a:latin typeface="Franklin Gothic Book" panose="020B05030201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>
                <a:latin typeface="Franklin Gothic Book" panose="020B0503020102020204" pitchFamily="34" charset="0"/>
              </a:rPr>
              <a:t>Transferring Funds – </a:t>
            </a:r>
            <a:r>
              <a:rPr lang="en-US" sz="1600" dirty="0">
                <a:latin typeface="Franklin Gothic Book" panose="020B0503020102020204" pitchFamily="34" charset="0"/>
              </a:rPr>
              <a:t>requires more than one Fund</a:t>
            </a:r>
          </a:p>
          <a:p>
            <a:pPr marL="914400" lvl="2" indent="0">
              <a:buNone/>
            </a:pPr>
            <a:endParaRPr lang="en-US" sz="1600" b="1" dirty="0">
              <a:latin typeface="Franklin Gothic Book" panose="020B0503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BADCAD-59EE-4AD8-96BF-3FA00620B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092" y="372578"/>
            <a:ext cx="3071126" cy="57939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00177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73E7D-1BE2-43DB-A0AA-FA85980DB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365125"/>
            <a:ext cx="10648950" cy="65580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Transfer Fund Option 2 Example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06B189-7B68-49B9-AD4A-DDAC00C9D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EB8FBA-F422-49FE-986F-A075EFDF2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1190625"/>
            <a:ext cx="10731369" cy="46731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16023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5385D-84EF-4B2B-9397-AE2727A66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2" y="640264"/>
            <a:ext cx="6837027" cy="584529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Franklin Gothic Book"/>
              </a:rPr>
              <a:t>Reviewing (and Revising) Fund Structures</a:t>
            </a:r>
            <a:endParaRPr lang="en-US" dirty="0">
              <a:latin typeface="Franklin Gothic Book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0FEBC-CCB7-4D10-94BD-6DE385026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1283516"/>
            <a:ext cx="6204984" cy="467939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Review the fund structure currently being used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How many Ledgers are necessary for your institution?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What type of funds does the institution have?</a:t>
            </a: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State funds, endowments, grants, etc.</a:t>
            </a:r>
          </a:p>
          <a:p>
            <a:pPr lvl="2"/>
            <a:r>
              <a:rPr lang="en-US" sz="1600" dirty="0">
                <a:latin typeface="Franklin Gothic Book"/>
              </a:rPr>
              <a:t>How do these funds need to be tracked at your institution?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Is your institution using the equivalent to Summary Funds now?</a:t>
            </a: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If so, will the structure be able to be replicated in Alma?</a:t>
            </a:r>
          </a:p>
          <a:p>
            <a:pPr lvl="2"/>
            <a:r>
              <a:rPr lang="en-US" sz="1600" dirty="0">
                <a:latin typeface="Franklin Gothic Book"/>
              </a:rPr>
              <a:t>If not, how can this structure be changed?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How many funds does the institution have?</a:t>
            </a:r>
          </a:p>
          <a:p>
            <a:pPr lvl="2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/>
              </a:rPr>
              <a:t>How many funds does your institution need?</a:t>
            </a:r>
          </a:p>
          <a:p>
            <a:pPr lvl="2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/>
              </a:rPr>
              <a:t>How will you organize your funds?</a:t>
            </a:r>
            <a:endParaRPr lang="en-US" sz="1600" dirty="0">
              <a:latin typeface="Franklin Gothic Book" panose="020B0503020102020204" pitchFamily="34" charset="0"/>
            </a:endParaRPr>
          </a:p>
          <a:p>
            <a:pPr marL="914400" lvl="2" indent="0">
              <a:buNone/>
            </a:pPr>
            <a:endParaRPr lang="en-US" sz="1600" dirty="0">
              <a:latin typeface="Franklin Gothic Book"/>
            </a:endParaRPr>
          </a:p>
          <a:p>
            <a:pPr marL="457200" lvl="1" indent="0">
              <a:buNone/>
            </a:pPr>
            <a:endParaRPr lang="en-US" sz="1600" dirty="0">
              <a:latin typeface="Franklin Gothic Book" panose="020B0503020102020204" pitchFamily="34" charset="0"/>
            </a:endParaRPr>
          </a:p>
          <a:p>
            <a:pPr marL="457200" lvl="1" indent="0">
              <a:buNone/>
            </a:pPr>
            <a:endParaRPr lang="en-US" sz="1100" dirty="0">
              <a:latin typeface="Franklin Gothic Book" panose="020B05030201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11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en-US" dirty="0">
              <a:latin typeface="Franklin Gothic Book" panose="020B0503020102020204" pitchFamily="34" charset="0"/>
            </a:endParaRPr>
          </a:p>
        </p:txBody>
      </p:sp>
      <p:pic>
        <p:nvPicPr>
          <p:cNvPr id="1028" name="Picture 4" descr="Image result for question images">
            <a:extLst>
              <a:ext uri="{FF2B5EF4-FFF2-40B4-BE49-F238E27FC236}">
                <a16:creationId xmlns:a16="http://schemas.microsoft.com/office/drawing/2014/main" id="{3EC2383A-D30F-4019-84FE-F4AD571F3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263" y="1945660"/>
            <a:ext cx="4029854" cy="26477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499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5385D-84EF-4B2B-9397-AE2727A66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95" y="640081"/>
            <a:ext cx="6712516" cy="620365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Basic Analytics Report to View the Fund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0FEBC-CCB7-4D10-94BD-6DE385026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920" y="1382277"/>
            <a:ext cx="6669246" cy="45614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Role required to create an analytics report: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Analytics Administrator </a:t>
            </a:r>
          </a:p>
          <a:p>
            <a:pPr marL="457200" lvl="1" indent="0">
              <a:buNone/>
            </a:pPr>
            <a:endParaRPr lang="en-US" sz="1600" dirty="0">
              <a:latin typeface="Franklin Gothic Book" panose="020B05030201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i="1" dirty="0">
                <a:latin typeface="Franklin Gothic Book" panose="020B0503020102020204" pitchFamily="34" charset="0"/>
              </a:rPr>
              <a:t>Analytics&gt;Analytics&gt;Design Analytics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Click </a:t>
            </a:r>
            <a:r>
              <a:rPr lang="en-US" sz="1600" b="1" i="1" dirty="0">
                <a:latin typeface="Franklin Gothic Book" panose="020B0503020102020204" pitchFamily="34" charset="0"/>
              </a:rPr>
              <a:t>Catalog</a:t>
            </a:r>
            <a:endParaRPr lang="en-US" sz="1600" dirty="0">
              <a:latin typeface="Franklin Gothic Book" panose="020B0503020102020204" pitchFamily="34" charset="0"/>
            </a:endParaRP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Click the </a:t>
            </a:r>
            <a:r>
              <a:rPr lang="en-US" sz="1600" b="1" i="1" dirty="0">
                <a:latin typeface="Franklin Gothic Book" panose="020B0503020102020204" pitchFamily="34" charset="0"/>
              </a:rPr>
              <a:t>New</a:t>
            </a:r>
            <a:r>
              <a:rPr lang="en-US" sz="1600" i="1" dirty="0">
                <a:latin typeface="Franklin Gothic Book" panose="020B0503020102020204" pitchFamily="34" charset="0"/>
              </a:rPr>
              <a:t> </a:t>
            </a:r>
            <a:r>
              <a:rPr lang="en-US" sz="1600" dirty="0">
                <a:latin typeface="Franklin Gothic Book" panose="020B0503020102020204" pitchFamily="34" charset="0"/>
              </a:rPr>
              <a:t>icon 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Click </a:t>
            </a:r>
            <a:r>
              <a:rPr lang="en-US" sz="1600" b="1" i="1" dirty="0">
                <a:latin typeface="Franklin Gothic Book" panose="020B0503020102020204" pitchFamily="34" charset="0"/>
              </a:rPr>
              <a:t>Analysis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Select Funds Expenditure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Click on </a:t>
            </a:r>
            <a:r>
              <a:rPr lang="en-US" sz="1600" b="1" i="1" dirty="0">
                <a:latin typeface="Franklin Gothic Book" panose="020B0503020102020204" pitchFamily="34" charset="0"/>
              </a:rPr>
              <a:t>Fund Ledger </a:t>
            </a: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Click and drag </a:t>
            </a:r>
            <a:r>
              <a:rPr lang="en-US" sz="1600" b="1" i="1" dirty="0">
                <a:latin typeface="Franklin Gothic Book" panose="020B0503020102020204" pitchFamily="34" charset="0"/>
              </a:rPr>
              <a:t>Fund Ledger Status </a:t>
            </a:r>
            <a:r>
              <a:rPr lang="en-US" sz="1600" dirty="0">
                <a:latin typeface="Franklin Gothic Book" panose="020B0503020102020204" pitchFamily="34" charset="0"/>
              </a:rPr>
              <a:t>into Selected Columns</a:t>
            </a:r>
            <a:endParaRPr lang="en-US" sz="1600" b="1" i="1" dirty="0">
              <a:latin typeface="Franklin Gothic Book" panose="020B0503020102020204" pitchFamily="34" charset="0"/>
            </a:endParaRP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Click and drag </a:t>
            </a:r>
            <a:r>
              <a:rPr lang="en-US" sz="1600" b="1" i="1" dirty="0">
                <a:latin typeface="Franklin Gothic Book" panose="020B0503020102020204" pitchFamily="34" charset="0"/>
              </a:rPr>
              <a:t>Parent Fund Ledger Name </a:t>
            </a:r>
            <a:r>
              <a:rPr lang="en-US" sz="1600" dirty="0">
                <a:latin typeface="Franklin Gothic Book" panose="020B0503020102020204" pitchFamily="34" charset="0"/>
              </a:rPr>
              <a:t>into Selected Columns</a:t>
            </a:r>
            <a:endParaRPr lang="en-US" sz="1600" b="1" i="1" dirty="0">
              <a:latin typeface="Franklin Gothic Book" panose="020B0503020102020204" pitchFamily="34" charset="0"/>
            </a:endParaRP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Click and drag </a:t>
            </a:r>
            <a:r>
              <a:rPr lang="en-US" sz="1600" b="1" i="1" dirty="0">
                <a:latin typeface="Franklin Gothic Book" panose="020B0503020102020204" pitchFamily="34" charset="0"/>
              </a:rPr>
              <a:t>Fund Ledger Name</a:t>
            </a:r>
            <a:r>
              <a:rPr lang="en-US" sz="1600" dirty="0">
                <a:latin typeface="Franklin Gothic Book" panose="020B0503020102020204" pitchFamily="34" charset="0"/>
              </a:rPr>
              <a:t> into Selected Columns</a:t>
            </a:r>
            <a:endParaRPr lang="en-US" sz="1600" b="1" i="1" dirty="0">
              <a:latin typeface="Franklin Gothic Book" panose="020B0503020102020204" pitchFamily="34" charset="0"/>
            </a:endParaRP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Click on </a:t>
            </a:r>
            <a:r>
              <a:rPr lang="en-US" sz="1600" b="1" i="1" dirty="0">
                <a:latin typeface="Franklin Gothic Book" panose="020B0503020102020204" pitchFamily="34" charset="0"/>
              </a:rPr>
              <a:t>Fund Transactions</a:t>
            </a: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Click and drag </a:t>
            </a:r>
            <a:r>
              <a:rPr lang="en-US" sz="1600" b="1" i="1" dirty="0">
                <a:latin typeface="Franklin Gothic Book" panose="020B0503020102020204" pitchFamily="34" charset="0"/>
              </a:rPr>
              <a:t>Transaction Allocation Amount </a:t>
            </a:r>
            <a:r>
              <a:rPr lang="en-US" sz="1600" dirty="0">
                <a:latin typeface="Franklin Gothic Book" panose="020B0503020102020204" pitchFamily="34" charset="0"/>
              </a:rPr>
              <a:t>into Selected Columns</a:t>
            </a:r>
          </a:p>
        </p:txBody>
      </p:sp>
      <p:pic>
        <p:nvPicPr>
          <p:cNvPr id="2050" name="Picture 2" descr="New">
            <a:extLst>
              <a:ext uri="{FF2B5EF4-FFF2-40B4-BE49-F238E27FC236}">
                <a16:creationId xmlns:a16="http://schemas.microsoft.com/office/drawing/2014/main" id="{5168E8EC-6F21-47D1-A4DF-766D4C36A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676" y="2916492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C5C1A7-41BD-4DEA-8A0F-87C386E50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334" y="1974707"/>
            <a:ext cx="1388417" cy="17341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4548F1-CB7D-4DEB-9F75-72C7815F8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142" y="321176"/>
            <a:ext cx="4200932" cy="11039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0C3637-F392-4E66-87F6-6DE85A2C67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7455" y="1803449"/>
            <a:ext cx="2471828" cy="27848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4B98A3-CA7C-43ED-A47A-3A73F8D68C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1142" y="4966567"/>
            <a:ext cx="4200932" cy="12513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36461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5385D-84EF-4B2B-9397-AE2727A66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95" y="640081"/>
            <a:ext cx="6712516" cy="620365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Basic Analytics Report to View the Fund Structure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0FEBC-CCB7-4D10-94BD-6DE385026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884" y="1382277"/>
            <a:ext cx="6669246" cy="4561411"/>
          </a:xfrm>
        </p:spPr>
        <p:txBody>
          <a:bodyPr>
            <a:normAutofit lnSpcReduction="10000"/>
          </a:bodyPr>
          <a:lstStyle/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Click the </a:t>
            </a:r>
            <a:r>
              <a:rPr lang="en-US" sz="1600" b="1" i="1" dirty="0">
                <a:latin typeface="Franklin Gothic Book" panose="020B0503020102020204" pitchFamily="34" charset="0"/>
              </a:rPr>
              <a:t>Save</a:t>
            </a:r>
            <a:r>
              <a:rPr lang="en-US" sz="1600" dirty="0">
                <a:latin typeface="Franklin Gothic Book" panose="020B0503020102020204" pitchFamily="34" charset="0"/>
              </a:rPr>
              <a:t> icon  </a:t>
            </a: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Click on your </a:t>
            </a:r>
            <a:r>
              <a:rPr lang="en-US" sz="1600" b="1" dirty="0">
                <a:latin typeface="Franklin Gothic Book" panose="020B0503020102020204" pitchFamily="34" charset="0"/>
              </a:rPr>
              <a:t>Institutions Folder</a:t>
            </a: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Click on the </a:t>
            </a:r>
            <a:r>
              <a:rPr lang="en-US" sz="1600" b="1" dirty="0">
                <a:latin typeface="Franklin Gothic Book" panose="020B0503020102020204" pitchFamily="34" charset="0"/>
              </a:rPr>
              <a:t>Reports</a:t>
            </a:r>
            <a:r>
              <a:rPr lang="en-US" sz="1600" dirty="0">
                <a:latin typeface="Franklin Gothic Book" panose="020B0503020102020204" pitchFamily="34" charset="0"/>
              </a:rPr>
              <a:t> folder</a:t>
            </a: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Name the Report – do not use symbols </a:t>
            </a: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Add a description</a:t>
            </a: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Click </a:t>
            </a:r>
            <a:r>
              <a:rPr lang="en-US" sz="1600" b="1" i="1" dirty="0">
                <a:latin typeface="Franklin Gothic Book" panose="020B0503020102020204" pitchFamily="34" charset="0"/>
              </a:rPr>
              <a:t>OK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>
                <a:latin typeface="Franklin Gothic Book" panose="020B0503020102020204" pitchFamily="34" charset="0"/>
              </a:rPr>
              <a:t>Add Filters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Click menu for Fund Ledger Status</a:t>
            </a: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Click Filter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Column: [keep default]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Operator: [keep default]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Value: ACTIVE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Click the menu for Fund Ledger Name</a:t>
            </a: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Click Filter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Column: [keep default]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Operator: [keep default]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Value: [choose name of summary fund]</a:t>
            </a:r>
          </a:p>
          <a:p>
            <a:pPr lvl="2">
              <a:buFont typeface="Franklin Gothic Book" panose="020B0503020102020204" pitchFamily="34" charset="0"/>
              <a:buChar char="―"/>
            </a:pPr>
            <a:endParaRPr lang="en-US" sz="1200" dirty="0">
              <a:latin typeface="Franklin Gothic Book" panose="020B0503020102020204" pitchFamily="34" charset="0"/>
            </a:endParaRPr>
          </a:p>
          <a:p>
            <a:pPr marL="457200" lvl="1" indent="0">
              <a:buNone/>
            </a:pPr>
            <a:endParaRPr lang="en-US" sz="1200" b="1" dirty="0">
              <a:latin typeface="Franklin Gothic Book" panose="020B05030201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600" b="1" dirty="0">
              <a:latin typeface="Franklin Gothic Book" panose="020B0503020102020204" pitchFamily="34" charset="0"/>
            </a:endParaRPr>
          </a:p>
        </p:txBody>
      </p:sp>
      <p:pic>
        <p:nvPicPr>
          <p:cNvPr id="2054" name="Picture 6" descr="Save Analysis">
            <a:extLst>
              <a:ext uri="{FF2B5EF4-FFF2-40B4-BE49-F238E27FC236}">
                <a16:creationId xmlns:a16="http://schemas.microsoft.com/office/drawing/2014/main" id="{A4B137CB-1751-43E0-A010-930367EA8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783" y="1426951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23597F-FCC2-4626-883D-25D4AEDEA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9167" y="321176"/>
            <a:ext cx="4085950" cy="22999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36F3AB-299A-42C1-BE37-22AD58C0A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9167" y="2777908"/>
            <a:ext cx="4085951" cy="14464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998E7C-063B-4742-9AE6-26F119662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9168" y="4381198"/>
            <a:ext cx="4085950" cy="18367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067680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5385D-84EF-4B2B-9397-AE2727A66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130" y="640264"/>
            <a:ext cx="7036000" cy="620365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Franklin Gothic Book" panose="020B0503020102020204" pitchFamily="34" charset="0"/>
              </a:rPr>
              <a:t>Basic Analytics Report to View the Fund Structure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0FEBC-CCB7-4D10-94BD-6DE385026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78" y="1342239"/>
            <a:ext cx="6384627" cy="45614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600" b="1" dirty="0">
                <a:latin typeface="Franklin Gothic Book" panose="020B0503020102020204" pitchFamily="34" charset="0"/>
              </a:rPr>
              <a:t>Hide Columns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Click on the Results tab</a:t>
            </a: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Right click on Fund Ledger Status</a:t>
            </a: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Click </a:t>
            </a:r>
            <a:r>
              <a:rPr lang="en-US" sz="1600" b="1" i="1" dirty="0">
                <a:latin typeface="Franklin Gothic Book" panose="020B0503020102020204" pitchFamily="34" charset="0"/>
              </a:rPr>
              <a:t>Exclude Column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>
                <a:latin typeface="Franklin Gothic Book" panose="020B0503020102020204" pitchFamily="34" charset="0"/>
              </a:rPr>
              <a:t>Sort Columns 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Click the down arrow on Parent Fund Ledger Name to remove repetition of the name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Click the</a:t>
            </a:r>
            <a:r>
              <a:rPr lang="en-US" sz="1600" b="1" i="1" dirty="0">
                <a:latin typeface="Franklin Gothic Book" panose="020B0503020102020204" pitchFamily="34" charset="0"/>
              </a:rPr>
              <a:t> Save </a:t>
            </a:r>
            <a:r>
              <a:rPr lang="en-US" sz="1600" dirty="0">
                <a:latin typeface="Franklin Gothic Book" panose="020B0503020102020204" pitchFamily="34" charset="0"/>
              </a:rPr>
              <a:t>icon </a:t>
            </a:r>
          </a:p>
        </p:txBody>
      </p:sp>
      <p:pic>
        <p:nvPicPr>
          <p:cNvPr id="5122" name="Picture 2" descr="Save Analysis">
            <a:extLst>
              <a:ext uri="{FF2B5EF4-FFF2-40B4-BE49-F238E27FC236}">
                <a16:creationId xmlns:a16="http://schemas.microsoft.com/office/drawing/2014/main" id="{E138F886-BE39-4A0E-B5FC-4861AABD4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963" y="3429000"/>
            <a:ext cx="183778" cy="18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916335-92DC-4C10-B369-776B6A58E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985" y="2592152"/>
            <a:ext cx="4152381" cy="17396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D878D2-27B6-4F77-B8FC-E58F92A264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4985" y="4580965"/>
            <a:ext cx="4152381" cy="16369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67C6FA-27A7-4B66-B16F-0CA91D7BA6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4984" y="341537"/>
            <a:ext cx="4152381" cy="20014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178847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5385D-84EF-4B2B-9397-AE2727A66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07" y="640264"/>
            <a:ext cx="6602135" cy="611487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Franklin Gothic Book" panose="020B0503020102020204" pitchFamily="34" charset="0"/>
              </a:rPr>
              <a:t>Fund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0FEBC-CCB7-4D10-94BD-6DE385026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1342239"/>
            <a:ext cx="6602134" cy="462066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Fund Types are for informational purposes only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To add Fund types you need the following permissions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Acquisitions Administrator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General System Administrator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i="1" dirty="0">
                <a:latin typeface="Franklin Gothic Book" panose="020B0503020102020204" pitchFamily="34" charset="0"/>
              </a:rPr>
              <a:t>Configuration&gt;Acquisitions&gt;General&gt;Fund Types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Click </a:t>
            </a:r>
            <a:r>
              <a:rPr lang="en-US" sz="1600" b="1" i="1" dirty="0">
                <a:latin typeface="Franklin Gothic Book" panose="020B0503020102020204" pitchFamily="34" charset="0"/>
              </a:rPr>
              <a:t>Add Row</a:t>
            </a: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Code: mandatory</a:t>
            </a: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Description: optional</a:t>
            </a: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Default Value: No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Click </a:t>
            </a:r>
            <a:r>
              <a:rPr lang="en-US" sz="1600" b="1" i="1" dirty="0">
                <a:latin typeface="Franklin Gothic Book" panose="020B0503020102020204" pitchFamily="34" charset="0"/>
              </a:rPr>
              <a:t>Add Row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C992B2-79B0-480F-9369-C56CA7DA1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254" y="640264"/>
            <a:ext cx="3823036" cy="53226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C1D1AA-CE46-4F77-8A92-C8D55C716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375" y="3028949"/>
            <a:ext cx="2455639" cy="27434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57038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616FC-90AC-4ADE-B66B-DF27AE96F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1318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Oneonta’s Fund Types Migrated from Aleph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550DB8-F926-4FA8-ACBF-65643A903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56444"/>
            <a:ext cx="6927180" cy="50568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CF30A3-3657-4C5A-A539-4A9FC981AE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80956" y="2692327"/>
            <a:ext cx="4709568" cy="31092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2438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5385D-84EF-4B2B-9397-AE2727A66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07" y="640264"/>
            <a:ext cx="6602135" cy="620365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Franklin Gothic Book" panose="020B0503020102020204" pitchFamily="34" charset="0"/>
              </a:rPr>
              <a:t>Configuring Reporting Codes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0FEBC-CCB7-4D10-94BD-6DE385026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4" y="1342239"/>
            <a:ext cx="6384627" cy="456141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Roles required to add Reporting Codes: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Acquisitions Administrator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General System Administrator</a:t>
            </a:r>
          </a:p>
          <a:p>
            <a:pPr marL="457200" lvl="1" indent="0">
              <a:buNone/>
            </a:pPr>
            <a:endParaRPr lang="en-US" sz="1600" dirty="0">
              <a:latin typeface="Franklin Gothic Book" panose="020B05030201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Adding Reporting Codes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b="1" i="1" dirty="0">
                <a:latin typeface="Franklin Gothic Book" panose="020B0503020102020204" pitchFamily="34" charset="0"/>
              </a:rPr>
              <a:t>Configuration Menu &gt; Acquisitions &gt; Purchase Orders &gt; Reporting Codes</a:t>
            </a: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Click </a:t>
            </a:r>
            <a:r>
              <a:rPr lang="en-US" sz="1600" b="1" i="1" dirty="0">
                <a:latin typeface="Franklin Gothic Book" panose="020B0503020102020204" pitchFamily="34" charset="0"/>
              </a:rPr>
              <a:t>Add Row</a:t>
            </a: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Code: [assign a code]</a:t>
            </a: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Description: [optional, but useful]</a:t>
            </a: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Default Value: </a:t>
            </a:r>
            <a:r>
              <a:rPr lang="en-US" sz="1600" b="1" dirty="0">
                <a:latin typeface="Franklin Gothic Book" panose="020B0503020102020204" pitchFamily="34" charset="0"/>
              </a:rPr>
              <a:t>No</a:t>
            </a: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Click </a:t>
            </a:r>
            <a:r>
              <a:rPr lang="en-US" sz="1600" b="1" i="1" dirty="0">
                <a:latin typeface="Franklin Gothic Book" panose="020B0503020102020204" pitchFamily="34" charset="0"/>
              </a:rPr>
              <a:t>Add Row</a:t>
            </a:r>
          </a:p>
          <a:p>
            <a:pPr marL="457200" lvl="1" indent="0">
              <a:buNone/>
            </a:pPr>
            <a:endParaRPr lang="en-US" sz="1600" b="1" i="1" dirty="0">
              <a:latin typeface="Franklin Gothic Book" panose="020B05030201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Reporting Codes are useful for acquisitions analysis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They are not required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They appear in the PO Line Summary Tab as well under the Transaction tab for a Fund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Review what reporting codes your institution uses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DD9F37-F576-46FB-8297-496B5BD50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773" y="371014"/>
            <a:ext cx="4405978" cy="34325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1243A2-A9BC-4D90-BC8A-5231EECAD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855" y="3114675"/>
            <a:ext cx="3151732" cy="31032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884763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5385D-84EF-4B2B-9397-AE2727A66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51" y="640264"/>
            <a:ext cx="6829214" cy="611487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Retaining the Ledger &amp; Funds Structure for Cut-over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0FEBC-CCB7-4D10-94BD-6DE385026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435" y="1342239"/>
            <a:ext cx="6829214" cy="462066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Ledgers and Funds can be retained at cut-over for: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Institutions that do not have any budget data in Aleph</a:t>
            </a:r>
          </a:p>
          <a:p>
            <a:pPr lvl="1">
              <a:buFont typeface="Franklin Gothic Book" panose="020B0503020102020204" pitchFamily="34" charset="0"/>
              <a:buChar char="―"/>
            </a:pPr>
            <a:endParaRPr lang="en-US" sz="1600" dirty="0">
              <a:latin typeface="Franklin Gothic Book" panose="020B05030201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To retain the Ledger and Funds your institution must: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Let the Project Lead know that your institution wants to retain your Ledger &amp; Funds structure at cut-over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Open a SalesForce case with </a:t>
            </a:r>
            <a:r>
              <a:rPr lang="en-US" sz="1600" dirty="0" err="1">
                <a:latin typeface="Franklin Gothic Book" panose="020B0503020102020204" pitchFamily="34" charset="0"/>
              </a:rPr>
              <a:t>ExLibris</a:t>
            </a:r>
            <a:endParaRPr lang="en-US" sz="1600" dirty="0">
              <a:latin typeface="Franklin Gothic Book" panose="020B0503020102020204" pitchFamily="34" charset="0"/>
            </a:endParaRPr>
          </a:p>
          <a:p>
            <a:pPr marL="457200" lvl="1" indent="0">
              <a:buNone/>
            </a:pPr>
            <a:endParaRPr lang="en-US" sz="1600" dirty="0">
              <a:latin typeface="Franklin Gothic Book" panose="020B05030201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How to open a SalesForce case: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Go to: </a:t>
            </a:r>
            <a:r>
              <a:rPr lang="en-US" sz="1600" dirty="0">
                <a:latin typeface="Franklin Gothic Book" panose="020B0503020102020204" pitchFamily="34" charset="0"/>
                <a:hlinkClick r:id="rId2"/>
              </a:rPr>
              <a:t>https://exlidp.exlibrisgroup.com/adfs/ls/</a:t>
            </a:r>
            <a:endParaRPr lang="en-US" sz="1600" b="1" dirty="0">
              <a:latin typeface="Franklin Gothic Book" panose="020B0503020102020204" pitchFamily="34" charset="0"/>
            </a:endParaRP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Type in your User ID and Password</a:t>
            </a:r>
          </a:p>
          <a:p>
            <a:pPr lvl="2"/>
            <a:r>
              <a:rPr lang="en-US" sz="1600" dirty="0">
                <a:latin typeface="Franklin Gothic Book" panose="020B0503020102020204" pitchFamily="34" charset="0"/>
              </a:rPr>
              <a:t>Click </a:t>
            </a:r>
            <a:r>
              <a:rPr lang="en-US" sz="1600" b="1" i="1" dirty="0">
                <a:latin typeface="Franklin Gothic Book" panose="020B0503020102020204" pitchFamily="34" charset="0"/>
              </a:rPr>
              <a:t>Login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600" dirty="0">
                <a:latin typeface="Franklin Gothic Book" panose="020B0503020102020204" pitchFamily="34" charset="0"/>
              </a:rPr>
              <a:t>Click Create New Case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Fill out the form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Click </a:t>
            </a:r>
            <a:r>
              <a:rPr lang="en-US" sz="1600" b="1" i="1" dirty="0">
                <a:latin typeface="Franklin Gothic Book" panose="020B0503020102020204" pitchFamily="34" charset="0"/>
              </a:rPr>
              <a:t>Submit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605704-A220-44A9-99C4-C88A6FF87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4358" y="464773"/>
            <a:ext cx="2605176" cy="32727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3DDD07-FF89-40FC-828F-9273BE0D37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7298" y="4047586"/>
            <a:ext cx="2959296" cy="21703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9237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A5E4D-7A35-480C-BF46-AFB841F66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9274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Franklin Gothic Book" panose="020B0503020102020204" pitchFamily="34" charset="0"/>
              </a:rPr>
              <a:t>SUNY Oneonta’s Current &amp; Alma Fund Structure</a:t>
            </a:r>
          </a:p>
        </p:txBody>
      </p:sp>
      <p:pic>
        <p:nvPicPr>
          <p:cNvPr id="5" name="Picture 6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4EE20DE6-A603-44D3-861A-F5E694E69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588" y="1147132"/>
            <a:ext cx="10726861" cy="53012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40777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A5E4D-7A35-480C-BF46-AFB841F66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9274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Franklin Gothic Book" panose="020B0503020102020204" pitchFamily="34" charset="0"/>
              </a:rPr>
              <a:t>SUNY Oneonta’s Current &amp; Alma Fund Structure Continued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0CEA7C-E0B7-430F-9592-4B9014511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3AD3AC-2CAA-4359-8BD2-D863F11E8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30806"/>
            <a:ext cx="10591800" cy="536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15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A5E4D-7A35-480C-BF46-AFB841F66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9274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Franklin Gothic Book" panose="020B0503020102020204" pitchFamily="34" charset="0"/>
              </a:rPr>
              <a:t>Geneseo’s Milne Library Alma Fund Structure</a:t>
            </a:r>
          </a:p>
        </p:txBody>
      </p:sp>
      <p:pic>
        <p:nvPicPr>
          <p:cNvPr id="1026" name="Picture 2" descr="C:\Users\toukl\AppData\Local\Temp\SNAGHTML1540de8c.PNG">
            <a:extLst>
              <a:ext uri="{FF2B5EF4-FFF2-40B4-BE49-F238E27FC236}">
                <a16:creationId xmlns:a16="http://schemas.microsoft.com/office/drawing/2014/main" id="{39ECD8F1-42C0-4017-9586-BB21267AF8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49" y="914400"/>
            <a:ext cx="10086702" cy="54959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845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A5E4D-7A35-480C-BF46-AFB841F66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9174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Franklin Gothic Book" panose="020B0503020102020204" pitchFamily="34" charset="0"/>
              </a:rPr>
              <a:t>Geneseo’s Milne Library Alma Fund Structure Continued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47957E-6F09-425F-8795-0E362F580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4300"/>
            <a:ext cx="10515600" cy="51826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6C51ED-5FAF-4641-944E-87A8B7101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22882"/>
            <a:ext cx="10515600" cy="51540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57791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A5E4D-7A35-480C-BF46-AFB841F66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9174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Franklin Gothic Book" panose="020B0503020102020204" pitchFamily="34" charset="0"/>
              </a:rPr>
              <a:t>University of Buffalo’s Library Current Fund Structure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3054F575-2AE4-44A3-9828-1F489CFBDC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994300"/>
            <a:ext cx="5492722" cy="51831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BFF70E-9021-411A-9389-83410A7F0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222" y="994300"/>
            <a:ext cx="5312036" cy="51831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18889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5385D-84EF-4B2B-9397-AE2727A66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61" y="541893"/>
            <a:ext cx="6761527" cy="584529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Franklin Gothic Book" panose="020B0503020102020204" pitchFamily="34" charset="0"/>
              </a:rPr>
              <a:t>Understanding Ledgers &amp; Funds In Alma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0FEBC-CCB7-4D10-94BD-6DE385026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1283515"/>
            <a:ext cx="6204984" cy="481544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1700" b="1" dirty="0">
                <a:latin typeface="Franklin Gothic Book" panose="020B0503020102020204" pitchFamily="34" charset="0"/>
              </a:rPr>
              <a:t>Ledger </a:t>
            </a:r>
            <a:r>
              <a:rPr lang="en-US" sz="1700" dirty="0">
                <a:latin typeface="Franklin Gothic Book" panose="020B0503020102020204" pitchFamily="34" charset="0"/>
              </a:rPr>
              <a:t>- is a collection of funds and they are defined by a specific date range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700" dirty="0">
                <a:latin typeface="Franklin Gothic Book" panose="020B0503020102020204" pitchFamily="34" charset="0"/>
              </a:rPr>
              <a:t>Only a single ledger is needed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700" dirty="0">
                <a:latin typeface="Franklin Gothic Book" panose="020B0503020102020204" pitchFamily="34" charset="0"/>
              </a:rPr>
              <a:t>Separate ledgers are recommended for funds with different fiscal years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700" dirty="0">
                <a:latin typeface="Franklin Gothic Book"/>
              </a:rPr>
              <a:t>Multiple ledgers require advanced analytics skills</a:t>
            </a:r>
          </a:p>
          <a:p>
            <a:pPr marL="0" indent="0">
              <a:buNone/>
            </a:pPr>
            <a:r>
              <a:rPr lang="en-US" sz="1700" b="1" dirty="0">
                <a:latin typeface="Franklin Gothic Book"/>
              </a:rPr>
              <a:t>Summary Funds</a:t>
            </a:r>
            <a:r>
              <a:rPr lang="en-US" sz="1700" dirty="0">
                <a:latin typeface="Franklin Gothic Book"/>
              </a:rPr>
              <a:t> – allow for the aggregate reporting of funds</a:t>
            </a:r>
            <a:endParaRPr lang="en-US" sz="1700" b="1" dirty="0">
              <a:latin typeface="Franklin Gothic Book"/>
            </a:endParaRP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700" dirty="0">
                <a:latin typeface="Franklin Gothic Book"/>
              </a:rPr>
              <a:t>Are not required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700" dirty="0">
                <a:latin typeface="Franklin Gothic Book"/>
              </a:rPr>
              <a:t>Can have multiple Summary Funds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700" dirty="0">
                <a:latin typeface="Franklin Gothic Book"/>
              </a:rPr>
              <a:t>They are useful to review and track a subset of allocated funds</a:t>
            </a:r>
          </a:p>
          <a:p>
            <a:pPr marL="0" indent="0">
              <a:buNone/>
            </a:pPr>
            <a:r>
              <a:rPr lang="en-US" sz="1700" b="1" dirty="0">
                <a:latin typeface="Franklin Gothic Book" panose="020B0503020102020204" pitchFamily="34" charset="0"/>
              </a:rPr>
              <a:t>Funds </a:t>
            </a:r>
            <a:r>
              <a:rPr lang="en-US" sz="1700" dirty="0">
                <a:latin typeface="Franklin Gothic Book" panose="020B0503020102020204" pitchFamily="34" charset="0"/>
              </a:rPr>
              <a:t>– represents money in an account</a:t>
            </a:r>
            <a:endParaRPr lang="en-US" sz="1700" b="1" dirty="0">
              <a:latin typeface="Franklin Gothic Book" panose="020B0503020102020204" pitchFamily="34" charset="0"/>
            </a:endParaRP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700" dirty="0">
                <a:latin typeface="Franklin Gothic Book"/>
              </a:rPr>
              <a:t>A minimum of one fund is required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700" dirty="0">
                <a:latin typeface="Franklin Gothic Book"/>
              </a:rPr>
              <a:t>Money and transactions are at the Fund level</a:t>
            </a:r>
          </a:p>
          <a:p>
            <a:pPr lvl="1">
              <a:buFont typeface="Franklin Gothic Book" panose="020B0503020102020204" pitchFamily="34" charset="0"/>
              <a:buChar char="―"/>
            </a:pPr>
            <a:r>
              <a:rPr lang="en-US" sz="1700" dirty="0">
                <a:latin typeface="Franklin Gothic Book" panose="020B0503020102020204" pitchFamily="34" charset="0"/>
              </a:rPr>
              <a:t>Fund structures should reflect how your institution organizes funds, especially if your institution pays invoices electronically</a:t>
            </a:r>
          </a:p>
          <a:p>
            <a:pPr marL="0" indent="0">
              <a:buNone/>
            </a:pPr>
            <a:endParaRPr lang="en-US" sz="1600" dirty="0">
              <a:latin typeface="Franklin Gothic Book"/>
            </a:endParaRPr>
          </a:p>
          <a:p>
            <a:pPr marL="457200" lvl="1" indent="0">
              <a:buNone/>
            </a:pPr>
            <a:endParaRPr lang="en-US" sz="11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en-US" sz="1100" dirty="0">
              <a:latin typeface="Franklin Gothic Book" panose="020B05030201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54DB35-14ED-4E01-9BD9-E55C97B7D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5117" y="705576"/>
            <a:ext cx="2419927" cy="25639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D82588-8801-464A-950B-0B281690D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117" y="3653766"/>
            <a:ext cx="2419927" cy="23091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94087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3521</TotalTime>
  <Words>2182</Words>
  <Application>Microsoft Office PowerPoint</Application>
  <PresentationFormat>Widescreen</PresentationFormat>
  <Paragraphs>321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Arial Black</vt:lpstr>
      <vt:lpstr>Calibri</vt:lpstr>
      <vt:lpstr>Calibri Light</vt:lpstr>
      <vt:lpstr>Franklin Gothic Book</vt:lpstr>
      <vt:lpstr>Wingdings</vt:lpstr>
      <vt:lpstr>Office Theme</vt:lpstr>
      <vt:lpstr>Ledgers, Summary Funds, and Funds</vt:lpstr>
      <vt:lpstr>Reviewing (and Revising) Fund Structures</vt:lpstr>
      <vt:lpstr>Reviewing (and Revising) Fund Structures</vt:lpstr>
      <vt:lpstr>SUNY Oneonta’s Current &amp; Alma Fund Structure</vt:lpstr>
      <vt:lpstr>SUNY Oneonta’s Current &amp; Alma Fund Structure Continued</vt:lpstr>
      <vt:lpstr>Geneseo’s Milne Library Alma Fund Structure</vt:lpstr>
      <vt:lpstr>Geneseo’s Milne Library Alma Fund Structure Continued</vt:lpstr>
      <vt:lpstr>University of Buffalo’s Library Current Fund Structure</vt:lpstr>
      <vt:lpstr>Understanding Ledgers &amp; Funds In Alma</vt:lpstr>
      <vt:lpstr>AWG Policies for Ledgers &amp; Funds</vt:lpstr>
      <vt:lpstr>Create the Ledger &amp; Funds Structure from the Top Down</vt:lpstr>
      <vt:lpstr>Multiple Ledgers</vt:lpstr>
      <vt:lpstr>Roles Required to Add Ledgers and Funds in Alma</vt:lpstr>
      <vt:lpstr>Adding a Ledger</vt:lpstr>
      <vt:lpstr>Adding a Ledger</vt:lpstr>
      <vt:lpstr>Oneonta’s Ledger Rules Migrated from Aleph into Alma</vt:lpstr>
      <vt:lpstr>Ledger Rules for Ledgers with Different Fiscal Years</vt:lpstr>
      <vt:lpstr>Adding a Summary Fund</vt:lpstr>
      <vt:lpstr>Alternate Way to Activate a Summary Fund </vt:lpstr>
      <vt:lpstr>Adding a Fund</vt:lpstr>
      <vt:lpstr>Alternate Way to Activate Funds</vt:lpstr>
      <vt:lpstr>Moving Funds to a Ledger or Summary Fund Option 1</vt:lpstr>
      <vt:lpstr>Moving Funds to a Ledger or Summary Fund Option 2</vt:lpstr>
      <vt:lpstr>Reviewing the Fund Hierarchy Once Moved to a Summary Fund</vt:lpstr>
      <vt:lpstr>Adding an Allocation to a Fund</vt:lpstr>
      <vt:lpstr>Allocated Fund Example</vt:lpstr>
      <vt:lpstr>Transferring Funds Option 1</vt:lpstr>
      <vt:lpstr>Transferring Funds Option 2</vt:lpstr>
      <vt:lpstr>Transfer Fund Option 2 Example</vt:lpstr>
      <vt:lpstr>Basic Analytics Report to View the Fund Structure</vt:lpstr>
      <vt:lpstr>Basic Analytics Report to View the Fund Structure Cont.</vt:lpstr>
      <vt:lpstr>Basic Analytics Report to View the Fund Structure Cont.</vt:lpstr>
      <vt:lpstr>Fund Types</vt:lpstr>
      <vt:lpstr>Oneonta’s Fund Types Migrated from Aleph</vt:lpstr>
      <vt:lpstr>Configuring Reporting Codes </vt:lpstr>
      <vt:lpstr>Retaining the Ledger &amp; Funds Structure for Cut-over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Ledgers, Summary Funds, and Funds</dc:title>
  <dc:creator>McGee, Margaret</dc:creator>
  <cp:lastModifiedBy>Maggie McGee</cp:lastModifiedBy>
  <cp:revision>217</cp:revision>
  <cp:lastPrinted>2019-02-11T13:34:22Z</cp:lastPrinted>
  <dcterms:created xsi:type="dcterms:W3CDTF">2019-02-05T11:48:40Z</dcterms:created>
  <dcterms:modified xsi:type="dcterms:W3CDTF">2019-02-11T14:12:44Z</dcterms:modified>
</cp:coreProperties>
</file>