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721" r:id="rId6"/>
    <p:sldMasterId id="2147483730" r:id="rId7"/>
    <p:sldMasterId id="2147483742" r:id="rId8"/>
    <p:sldMasterId id="2147483755" r:id="rId9"/>
  </p:sldMasterIdLst>
  <p:notesMasterIdLst>
    <p:notesMasterId r:id="rId42"/>
  </p:notesMasterIdLst>
  <p:sldIdLst>
    <p:sldId id="2147309449" r:id="rId10"/>
    <p:sldId id="257" r:id="rId11"/>
    <p:sldId id="2147309450" r:id="rId12"/>
    <p:sldId id="2147309452" r:id="rId13"/>
    <p:sldId id="2147309451" r:id="rId14"/>
    <p:sldId id="256" r:id="rId15"/>
    <p:sldId id="2147309453" r:id="rId16"/>
    <p:sldId id="258" r:id="rId17"/>
    <p:sldId id="2147309454" r:id="rId18"/>
    <p:sldId id="2147309455" r:id="rId19"/>
    <p:sldId id="261" r:id="rId20"/>
    <p:sldId id="262" r:id="rId21"/>
    <p:sldId id="263" r:id="rId22"/>
    <p:sldId id="264" r:id="rId23"/>
    <p:sldId id="265" r:id="rId24"/>
    <p:sldId id="2147309456" r:id="rId25"/>
    <p:sldId id="267" r:id="rId26"/>
    <p:sldId id="268" r:id="rId27"/>
    <p:sldId id="269" r:id="rId28"/>
    <p:sldId id="270" r:id="rId29"/>
    <p:sldId id="4934" r:id="rId30"/>
    <p:sldId id="338" r:id="rId31"/>
    <p:sldId id="386" r:id="rId32"/>
    <p:sldId id="389" r:id="rId33"/>
    <p:sldId id="279" r:id="rId34"/>
    <p:sldId id="282" r:id="rId35"/>
    <p:sldId id="4931" r:id="rId36"/>
    <p:sldId id="4933" r:id="rId37"/>
    <p:sldId id="266" r:id="rId38"/>
    <p:sldId id="511" r:id="rId39"/>
    <p:sldId id="259"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1F05F1-5378-BBA6-2E65-F342236461BB}" name="Eanet, Franny" initials="FE" userId="S::Frances.Eanet@umassmed.edu::795da2ba-cb88-403c-8ccc-c1bca471df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4" autoAdjust="0"/>
    <p:restoredTop sz="84021"/>
  </p:normalViewPr>
  <p:slideViewPr>
    <p:cSldViewPr snapToGrid="0">
      <p:cViewPr varScale="1">
        <p:scale>
          <a:sx n="93" d="100"/>
          <a:sy n="93" d="100"/>
        </p:scale>
        <p:origin x="96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Q1.  Overall I am satisfied with my current job.</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Sheet1!$C$4</c:f>
              <c:strCache>
                <c:ptCount val="1"/>
                <c:pt idx="0">
                  <c:v>Strongly Disagree</c:v>
                </c:pt>
              </c:strCache>
            </c:strRef>
          </c:tx>
          <c:spPr>
            <a:solidFill>
              <a:srgbClr val="C00000"/>
            </a:solidFill>
            <a:ln>
              <a:noFill/>
            </a:ln>
            <a:effectLst/>
          </c:spPr>
          <c:invertIfNegative val="0"/>
          <c:cat>
            <c:strRef>
              <c:f>Sheet1!$B$5:$B$6</c:f>
              <c:strCache>
                <c:ptCount val="2"/>
                <c:pt idx="0">
                  <c:v>2022 Clinician Survey (n=106)</c:v>
                </c:pt>
                <c:pt idx="1">
                  <c:v>PSM Clinicians (n=8)</c:v>
                </c:pt>
              </c:strCache>
            </c:strRef>
          </c:cat>
          <c:val>
            <c:numRef>
              <c:f>Sheet1!$C$5:$C$6</c:f>
              <c:numCache>
                <c:formatCode>General</c:formatCode>
                <c:ptCount val="2"/>
                <c:pt idx="0">
                  <c:v>5</c:v>
                </c:pt>
                <c:pt idx="1">
                  <c:v>0</c:v>
                </c:pt>
              </c:numCache>
            </c:numRef>
          </c:val>
          <c:extLst>
            <c:ext xmlns:c16="http://schemas.microsoft.com/office/drawing/2014/chart" uri="{C3380CC4-5D6E-409C-BE32-E72D297353CC}">
              <c16:uniqueId val="{00000000-2E7A-4452-9AE5-D5C83EA38480}"/>
            </c:ext>
          </c:extLst>
        </c:ser>
        <c:ser>
          <c:idx val="1"/>
          <c:order val="1"/>
          <c:tx>
            <c:strRef>
              <c:f>Sheet1!$D$4</c:f>
              <c:strCache>
                <c:ptCount val="1"/>
                <c:pt idx="0">
                  <c:v>Disagree</c:v>
                </c:pt>
              </c:strCache>
            </c:strRef>
          </c:tx>
          <c:spPr>
            <a:solidFill>
              <a:schemeClr val="accent2"/>
            </a:solidFill>
            <a:ln>
              <a:noFill/>
            </a:ln>
            <a:effectLst/>
          </c:spPr>
          <c:invertIfNegative val="0"/>
          <c:cat>
            <c:strRef>
              <c:f>Sheet1!$B$5:$B$6</c:f>
              <c:strCache>
                <c:ptCount val="2"/>
                <c:pt idx="0">
                  <c:v>2022 Clinician Survey (n=106)</c:v>
                </c:pt>
                <c:pt idx="1">
                  <c:v>PSM Clinicians (n=8)</c:v>
                </c:pt>
              </c:strCache>
            </c:strRef>
          </c:cat>
          <c:val>
            <c:numRef>
              <c:f>Sheet1!$D$5:$D$6</c:f>
              <c:numCache>
                <c:formatCode>General</c:formatCode>
                <c:ptCount val="2"/>
                <c:pt idx="0">
                  <c:v>11</c:v>
                </c:pt>
                <c:pt idx="1">
                  <c:v>0</c:v>
                </c:pt>
              </c:numCache>
            </c:numRef>
          </c:val>
          <c:extLst>
            <c:ext xmlns:c16="http://schemas.microsoft.com/office/drawing/2014/chart" uri="{C3380CC4-5D6E-409C-BE32-E72D297353CC}">
              <c16:uniqueId val="{00000001-2E7A-4452-9AE5-D5C83EA38480}"/>
            </c:ext>
          </c:extLst>
        </c:ser>
        <c:ser>
          <c:idx val="2"/>
          <c:order val="2"/>
          <c:tx>
            <c:strRef>
              <c:f>Sheet1!$E$4</c:f>
              <c:strCache>
                <c:ptCount val="1"/>
                <c:pt idx="0">
                  <c:v>Neutral</c:v>
                </c:pt>
              </c:strCache>
            </c:strRef>
          </c:tx>
          <c:spPr>
            <a:solidFill>
              <a:schemeClr val="accent4"/>
            </a:solidFill>
            <a:ln>
              <a:noFill/>
            </a:ln>
            <a:effectLst/>
          </c:spPr>
          <c:invertIfNegative val="0"/>
          <c:cat>
            <c:strRef>
              <c:f>Sheet1!$B$5:$B$6</c:f>
              <c:strCache>
                <c:ptCount val="2"/>
                <c:pt idx="0">
                  <c:v>2022 Clinician Survey (n=106)</c:v>
                </c:pt>
                <c:pt idx="1">
                  <c:v>PSM Clinicians (n=8)</c:v>
                </c:pt>
              </c:strCache>
            </c:strRef>
          </c:cat>
          <c:val>
            <c:numRef>
              <c:f>Sheet1!$E$5:$E$6</c:f>
              <c:numCache>
                <c:formatCode>General</c:formatCode>
                <c:ptCount val="2"/>
                <c:pt idx="0">
                  <c:v>27</c:v>
                </c:pt>
                <c:pt idx="1">
                  <c:v>1</c:v>
                </c:pt>
              </c:numCache>
            </c:numRef>
          </c:val>
          <c:extLst>
            <c:ext xmlns:c16="http://schemas.microsoft.com/office/drawing/2014/chart" uri="{C3380CC4-5D6E-409C-BE32-E72D297353CC}">
              <c16:uniqueId val="{00000002-2E7A-4452-9AE5-D5C83EA38480}"/>
            </c:ext>
          </c:extLst>
        </c:ser>
        <c:ser>
          <c:idx val="3"/>
          <c:order val="3"/>
          <c:tx>
            <c:strRef>
              <c:f>Sheet1!$F$4</c:f>
              <c:strCache>
                <c:ptCount val="1"/>
                <c:pt idx="0">
                  <c:v>Agree</c:v>
                </c:pt>
              </c:strCache>
            </c:strRef>
          </c:tx>
          <c:spPr>
            <a:solidFill>
              <a:schemeClr val="accent5"/>
            </a:solidFill>
            <a:ln>
              <a:noFill/>
            </a:ln>
            <a:effectLst/>
          </c:spPr>
          <c:invertIfNegative val="0"/>
          <c:cat>
            <c:strRef>
              <c:f>Sheet1!$B$5:$B$6</c:f>
              <c:strCache>
                <c:ptCount val="2"/>
                <c:pt idx="0">
                  <c:v>2022 Clinician Survey (n=106)</c:v>
                </c:pt>
                <c:pt idx="1">
                  <c:v>PSM Clinicians (n=8)</c:v>
                </c:pt>
              </c:strCache>
            </c:strRef>
          </c:cat>
          <c:val>
            <c:numRef>
              <c:f>Sheet1!$F$5:$F$6</c:f>
              <c:numCache>
                <c:formatCode>General</c:formatCode>
                <c:ptCount val="2"/>
                <c:pt idx="0">
                  <c:v>54</c:v>
                </c:pt>
                <c:pt idx="1">
                  <c:v>6</c:v>
                </c:pt>
              </c:numCache>
            </c:numRef>
          </c:val>
          <c:extLst>
            <c:ext xmlns:c16="http://schemas.microsoft.com/office/drawing/2014/chart" uri="{C3380CC4-5D6E-409C-BE32-E72D297353CC}">
              <c16:uniqueId val="{00000003-2E7A-4452-9AE5-D5C83EA38480}"/>
            </c:ext>
          </c:extLst>
        </c:ser>
        <c:ser>
          <c:idx val="4"/>
          <c:order val="4"/>
          <c:tx>
            <c:strRef>
              <c:f>Sheet1!$G$4</c:f>
              <c:strCache>
                <c:ptCount val="1"/>
                <c:pt idx="0">
                  <c:v>Strongly Agree</c:v>
                </c:pt>
              </c:strCache>
            </c:strRef>
          </c:tx>
          <c:spPr>
            <a:solidFill>
              <a:schemeClr val="accent6"/>
            </a:solidFill>
            <a:ln>
              <a:noFill/>
            </a:ln>
            <a:effectLst/>
          </c:spPr>
          <c:invertIfNegative val="0"/>
          <c:cat>
            <c:strRef>
              <c:f>Sheet1!$B$5:$B$6</c:f>
              <c:strCache>
                <c:ptCount val="2"/>
                <c:pt idx="0">
                  <c:v>2022 Clinician Survey (n=106)</c:v>
                </c:pt>
                <c:pt idx="1">
                  <c:v>PSM Clinicians (n=8)</c:v>
                </c:pt>
              </c:strCache>
            </c:strRef>
          </c:cat>
          <c:val>
            <c:numRef>
              <c:f>Sheet1!$G$5:$G$6</c:f>
              <c:numCache>
                <c:formatCode>General</c:formatCode>
                <c:ptCount val="2"/>
                <c:pt idx="0">
                  <c:v>9</c:v>
                </c:pt>
                <c:pt idx="1">
                  <c:v>1</c:v>
                </c:pt>
              </c:numCache>
            </c:numRef>
          </c:val>
          <c:extLst>
            <c:ext xmlns:c16="http://schemas.microsoft.com/office/drawing/2014/chart" uri="{C3380CC4-5D6E-409C-BE32-E72D297353CC}">
              <c16:uniqueId val="{00000004-2E7A-4452-9AE5-D5C83EA38480}"/>
            </c:ext>
          </c:extLst>
        </c:ser>
        <c:dLbls>
          <c:showLegendKey val="0"/>
          <c:showVal val="0"/>
          <c:showCatName val="0"/>
          <c:showSerName val="0"/>
          <c:showPercent val="0"/>
          <c:showBubbleSize val="0"/>
        </c:dLbls>
        <c:gapWidth val="150"/>
        <c:overlap val="100"/>
        <c:axId val="1471976495"/>
        <c:axId val="1262983519"/>
      </c:barChart>
      <c:catAx>
        <c:axId val="14719764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2983519"/>
        <c:crosses val="autoZero"/>
        <c:auto val="1"/>
        <c:lblAlgn val="ctr"/>
        <c:lblOffset val="100"/>
        <c:noMultiLvlLbl val="0"/>
      </c:catAx>
      <c:valAx>
        <c:axId val="12629835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1976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Q3.</a:t>
            </a:r>
            <a:r>
              <a:rPr lang="en-US" sz="1800" baseline="0"/>
              <a:t>  Using your own definition of "burnout", please select one of the answers below:</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Sheet1!$C$11</c:f>
              <c:strCache>
                <c:ptCount val="1"/>
                <c:pt idx="0">
                  <c:v>I enjoy my work.  I have no symptoms of burnout.</c:v>
                </c:pt>
              </c:strCache>
            </c:strRef>
          </c:tx>
          <c:spPr>
            <a:solidFill>
              <a:schemeClr val="accent6"/>
            </a:solidFill>
            <a:ln>
              <a:noFill/>
            </a:ln>
            <a:effectLst/>
          </c:spPr>
          <c:invertIfNegative val="0"/>
          <c:cat>
            <c:strRef>
              <c:f>Sheet1!$B$12:$B$13</c:f>
              <c:strCache>
                <c:ptCount val="2"/>
                <c:pt idx="0">
                  <c:v>2022 Clinician Survey (n=106)</c:v>
                </c:pt>
                <c:pt idx="1">
                  <c:v>PSM Clinicians (n=8)</c:v>
                </c:pt>
              </c:strCache>
            </c:strRef>
          </c:cat>
          <c:val>
            <c:numRef>
              <c:f>Sheet1!$C$12:$C$13</c:f>
              <c:numCache>
                <c:formatCode>General</c:formatCode>
                <c:ptCount val="2"/>
                <c:pt idx="0">
                  <c:v>6</c:v>
                </c:pt>
                <c:pt idx="1">
                  <c:v>2</c:v>
                </c:pt>
              </c:numCache>
            </c:numRef>
          </c:val>
          <c:extLst>
            <c:ext xmlns:c16="http://schemas.microsoft.com/office/drawing/2014/chart" uri="{C3380CC4-5D6E-409C-BE32-E72D297353CC}">
              <c16:uniqueId val="{00000000-F055-4007-974F-899185A515B0}"/>
            </c:ext>
          </c:extLst>
        </c:ser>
        <c:ser>
          <c:idx val="1"/>
          <c:order val="1"/>
          <c:tx>
            <c:strRef>
              <c:f>Sheet1!$D$11</c:f>
              <c:strCache>
                <c:ptCount val="1"/>
                <c:pt idx="0">
                  <c:v>I am always under stress and don't always have as much energy as I did, but I don't feel burned out.</c:v>
                </c:pt>
              </c:strCache>
            </c:strRef>
          </c:tx>
          <c:spPr>
            <a:solidFill>
              <a:schemeClr val="accent5"/>
            </a:solidFill>
            <a:ln>
              <a:noFill/>
            </a:ln>
            <a:effectLst/>
          </c:spPr>
          <c:invertIfNegative val="0"/>
          <c:cat>
            <c:strRef>
              <c:f>Sheet1!$B$12:$B$13</c:f>
              <c:strCache>
                <c:ptCount val="2"/>
                <c:pt idx="0">
                  <c:v>2022 Clinician Survey (n=106)</c:v>
                </c:pt>
                <c:pt idx="1">
                  <c:v>PSM Clinicians (n=8)</c:v>
                </c:pt>
              </c:strCache>
            </c:strRef>
          </c:cat>
          <c:val>
            <c:numRef>
              <c:f>Sheet1!$D$12:$D$13</c:f>
              <c:numCache>
                <c:formatCode>General</c:formatCode>
                <c:ptCount val="2"/>
                <c:pt idx="0">
                  <c:v>40</c:v>
                </c:pt>
                <c:pt idx="1">
                  <c:v>4</c:v>
                </c:pt>
              </c:numCache>
            </c:numRef>
          </c:val>
          <c:extLst>
            <c:ext xmlns:c16="http://schemas.microsoft.com/office/drawing/2014/chart" uri="{C3380CC4-5D6E-409C-BE32-E72D297353CC}">
              <c16:uniqueId val="{00000001-F055-4007-974F-899185A515B0}"/>
            </c:ext>
          </c:extLst>
        </c:ser>
        <c:ser>
          <c:idx val="2"/>
          <c:order val="2"/>
          <c:tx>
            <c:strRef>
              <c:f>Sheet1!$E$11</c:f>
              <c:strCache>
                <c:ptCount val="1"/>
                <c:pt idx="0">
                  <c:v>I am definitely burning out and have one or more symptoms of burnout, e.g. emotional exhaustion.</c:v>
                </c:pt>
              </c:strCache>
            </c:strRef>
          </c:tx>
          <c:spPr>
            <a:solidFill>
              <a:schemeClr val="accent4"/>
            </a:solidFill>
            <a:ln>
              <a:noFill/>
            </a:ln>
            <a:effectLst/>
          </c:spPr>
          <c:invertIfNegative val="0"/>
          <c:cat>
            <c:strRef>
              <c:f>Sheet1!$B$12:$B$13</c:f>
              <c:strCache>
                <c:ptCount val="2"/>
                <c:pt idx="0">
                  <c:v>2022 Clinician Survey (n=106)</c:v>
                </c:pt>
                <c:pt idx="1">
                  <c:v>PSM Clinicians (n=8)</c:v>
                </c:pt>
              </c:strCache>
            </c:strRef>
          </c:cat>
          <c:val>
            <c:numRef>
              <c:f>Sheet1!$E$12:$E$13</c:f>
              <c:numCache>
                <c:formatCode>General</c:formatCode>
                <c:ptCount val="2"/>
                <c:pt idx="0">
                  <c:v>40</c:v>
                </c:pt>
                <c:pt idx="1">
                  <c:v>2</c:v>
                </c:pt>
              </c:numCache>
            </c:numRef>
          </c:val>
          <c:extLst>
            <c:ext xmlns:c16="http://schemas.microsoft.com/office/drawing/2014/chart" uri="{C3380CC4-5D6E-409C-BE32-E72D297353CC}">
              <c16:uniqueId val="{00000002-F055-4007-974F-899185A515B0}"/>
            </c:ext>
          </c:extLst>
        </c:ser>
        <c:ser>
          <c:idx val="3"/>
          <c:order val="3"/>
          <c:tx>
            <c:strRef>
              <c:f>Sheet1!$F$11</c:f>
              <c:strCache>
                <c:ptCount val="1"/>
                <c:pt idx="0">
                  <c:v>The symptoms of burnout that I am experiencing won't go away.  I think about work frustrations a lot.  </c:v>
                </c:pt>
              </c:strCache>
            </c:strRef>
          </c:tx>
          <c:spPr>
            <a:solidFill>
              <a:schemeClr val="accent2"/>
            </a:solidFill>
            <a:ln>
              <a:noFill/>
            </a:ln>
            <a:effectLst/>
          </c:spPr>
          <c:invertIfNegative val="0"/>
          <c:cat>
            <c:strRef>
              <c:f>Sheet1!$B$12:$B$13</c:f>
              <c:strCache>
                <c:ptCount val="2"/>
                <c:pt idx="0">
                  <c:v>2022 Clinician Survey (n=106)</c:v>
                </c:pt>
                <c:pt idx="1">
                  <c:v>PSM Clinicians (n=8)</c:v>
                </c:pt>
              </c:strCache>
            </c:strRef>
          </c:cat>
          <c:val>
            <c:numRef>
              <c:f>Sheet1!$F$12:$F$13</c:f>
              <c:numCache>
                <c:formatCode>General</c:formatCode>
                <c:ptCount val="2"/>
                <c:pt idx="0">
                  <c:v>18</c:v>
                </c:pt>
                <c:pt idx="1">
                  <c:v>0</c:v>
                </c:pt>
              </c:numCache>
            </c:numRef>
          </c:val>
          <c:extLst>
            <c:ext xmlns:c16="http://schemas.microsoft.com/office/drawing/2014/chart" uri="{C3380CC4-5D6E-409C-BE32-E72D297353CC}">
              <c16:uniqueId val="{00000003-F055-4007-974F-899185A515B0}"/>
            </c:ext>
          </c:extLst>
        </c:ser>
        <c:ser>
          <c:idx val="4"/>
          <c:order val="4"/>
          <c:tx>
            <c:strRef>
              <c:f>Sheet1!$G$11</c:f>
              <c:strCache>
                <c:ptCount val="1"/>
                <c:pt idx="0">
                  <c:v>I feel completely burned out.  I am at the point where I may need to seek help.</c:v>
                </c:pt>
              </c:strCache>
            </c:strRef>
          </c:tx>
          <c:spPr>
            <a:solidFill>
              <a:srgbClr val="C00000"/>
            </a:solidFill>
            <a:ln>
              <a:noFill/>
            </a:ln>
            <a:effectLst/>
          </c:spPr>
          <c:invertIfNegative val="0"/>
          <c:cat>
            <c:strRef>
              <c:f>Sheet1!$B$12:$B$13</c:f>
              <c:strCache>
                <c:ptCount val="2"/>
                <c:pt idx="0">
                  <c:v>2022 Clinician Survey (n=106)</c:v>
                </c:pt>
                <c:pt idx="1">
                  <c:v>PSM Clinicians (n=8)</c:v>
                </c:pt>
              </c:strCache>
            </c:strRef>
          </c:cat>
          <c:val>
            <c:numRef>
              <c:f>Sheet1!$G$12:$G$13</c:f>
              <c:numCache>
                <c:formatCode>General</c:formatCode>
                <c:ptCount val="2"/>
                <c:pt idx="0">
                  <c:v>2</c:v>
                </c:pt>
                <c:pt idx="1">
                  <c:v>0</c:v>
                </c:pt>
              </c:numCache>
            </c:numRef>
          </c:val>
          <c:extLst>
            <c:ext xmlns:c16="http://schemas.microsoft.com/office/drawing/2014/chart" uri="{C3380CC4-5D6E-409C-BE32-E72D297353CC}">
              <c16:uniqueId val="{00000004-F055-4007-974F-899185A515B0}"/>
            </c:ext>
          </c:extLst>
        </c:ser>
        <c:dLbls>
          <c:showLegendKey val="0"/>
          <c:showVal val="0"/>
          <c:showCatName val="0"/>
          <c:showSerName val="0"/>
          <c:showPercent val="0"/>
          <c:showBubbleSize val="0"/>
        </c:dLbls>
        <c:gapWidth val="150"/>
        <c:overlap val="100"/>
        <c:axId val="1473358303"/>
        <c:axId val="940491759"/>
      </c:barChart>
      <c:catAx>
        <c:axId val="1473358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0491759"/>
        <c:crosses val="autoZero"/>
        <c:auto val="1"/>
        <c:lblAlgn val="ctr"/>
        <c:lblOffset val="100"/>
        <c:noMultiLvlLbl val="0"/>
      </c:catAx>
      <c:valAx>
        <c:axId val="94049175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73358303"/>
        <c:crosses val="autoZero"/>
        <c:crossBetween val="between"/>
      </c:valAx>
      <c:spPr>
        <a:noFill/>
        <a:ln>
          <a:noFill/>
        </a:ln>
        <a:effectLst/>
      </c:spPr>
    </c:plotArea>
    <c:legend>
      <c:legendPos val="b"/>
      <c:layout>
        <c:manualLayout>
          <c:xMode val="edge"/>
          <c:yMode val="edge"/>
          <c:x val="9.8277417220153526E-2"/>
          <c:y val="0.64322099545604172"/>
          <c:w val="0.80344516555969292"/>
          <c:h val="0.356779004543958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ata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3AD51-99D4-4A47-8420-A8C1179C61E2}" type="doc">
      <dgm:prSet loTypeId="urn:microsoft.com/office/officeart/2008/layout/PictureStrips" loCatId="list" qsTypeId="urn:microsoft.com/office/officeart/2005/8/quickstyle/simple1" qsCatId="simple" csTypeId="urn:microsoft.com/office/officeart/2005/8/colors/accent3_2" csCatId="accent3" phldr="1"/>
      <dgm:spPr/>
      <dgm:t>
        <a:bodyPr/>
        <a:lstStyle/>
        <a:p>
          <a:endParaRPr lang="en-US"/>
        </a:p>
      </dgm:t>
    </dgm:pt>
    <dgm:pt modelId="{D6E46480-9192-4BD0-870E-A17855ACC440}">
      <dgm:prSet phldrT="[Text]"/>
      <dgm:spPr/>
      <dgm:t>
        <a:bodyPr/>
        <a:lstStyle/>
        <a:p>
          <a:r>
            <a:rPr lang="en-US"/>
            <a:t>Medical Assistants</a:t>
          </a:r>
        </a:p>
      </dgm:t>
    </dgm:pt>
    <dgm:pt modelId="{EC271A84-AAF1-4C44-B13D-A0AD53321CE8}" type="parTrans" cxnId="{FFB6B758-8CDC-4928-A89F-023011BCC367}">
      <dgm:prSet/>
      <dgm:spPr/>
      <dgm:t>
        <a:bodyPr/>
        <a:lstStyle/>
        <a:p>
          <a:endParaRPr lang="en-US"/>
        </a:p>
      </dgm:t>
    </dgm:pt>
    <dgm:pt modelId="{4659580B-374A-4DD6-977C-A4BA28583533}" type="sibTrans" cxnId="{FFB6B758-8CDC-4928-A89F-023011BCC367}">
      <dgm:prSet/>
      <dgm:spPr/>
      <dgm:t>
        <a:bodyPr/>
        <a:lstStyle/>
        <a:p>
          <a:endParaRPr lang="en-US"/>
        </a:p>
      </dgm:t>
    </dgm:pt>
    <dgm:pt modelId="{2603CEB3-62D2-4BAD-AC56-56D70438979D}">
      <dgm:prSet phldrT="[Text]"/>
      <dgm:spPr/>
      <dgm:t>
        <a:bodyPr/>
        <a:lstStyle/>
        <a:p>
          <a:r>
            <a:rPr lang="en-US"/>
            <a:t>Dedicated support to each clinician in the practice</a:t>
          </a:r>
        </a:p>
      </dgm:t>
    </dgm:pt>
    <dgm:pt modelId="{5122F51C-EB7D-4537-AB2D-DC834C83A006}" type="parTrans" cxnId="{12411997-B8D5-41AB-9B78-D2178E2639A4}">
      <dgm:prSet/>
      <dgm:spPr/>
      <dgm:t>
        <a:bodyPr/>
        <a:lstStyle/>
        <a:p>
          <a:endParaRPr lang="en-US"/>
        </a:p>
      </dgm:t>
    </dgm:pt>
    <dgm:pt modelId="{F83F9AB3-D7F7-4D5A-BB6B-50E9E56C3CD9}" type="sibTrans" cxnId="{12411997-B8D5-41AB-9B78-D2178E2639A4}">
      <dgm:prSet/>
      <dgm:spPr/>
      <dgm:t>
        <a:bodyPr/>
        <a:lstStyle/>
        <a:p>
          <a:endParaRPr lang="en-US"/>
        </a:p>
      </dgm:t>
    </dgm:pt>
    <dgm:pt modelId="{96DFCED4-8E06-4FC5-A957-22449D188B08}">
      <dgm:prSet phldrT="[Text]"/>
      <dgm:spPr/>
      <dgm:t>
        <a:bodyPr/>
        <a:lstStyle/>
        <a:p>
          <a:r>
            <a:rPr lang="en-US"/>
            <a:t>Practice Manager</a:t>
          </a:r>
        </a:p>
      </dgm:t>
    </dgm:pt>
    <dgm:pt modelId="{8AE0AAC2-728B-43F8-813A-FA03C83D5035}" type="parTrans" cxnId="{784AAD98-68AA-4743-9509-C817F4461B9F}">
      <dgm:prSet/>
      <dgm:spPr/>
      <dgm:t>
        <a:bodyPr/>
        <a:lstStyle/>
        <a:p>
          <a:endParaRPr lang="en-US"/>
        </a:p>
      </dgm:t>
    </dgm:pt>
    <dgm:pt modelId="{2C139515-2ACD-4ACC-A211-87EF06B7DBFB}" type="sibTrans" cxnId="{784AAD98-68AA-4743-9509-C817F4461B9F}">
      <dgm:prSet/>
      <dgm:spPr/>
      <dgm:t>
        <a:bodyPr/>
        <a:lstStyle/>
        <a:p>
          <a:endParaRPr lang="en-US"/>
        </a:p>
      </dgm:t>
    </dgm:pt>
    <dgm:pt modelId="{6CB92907-876A-4741-A9E9-7E59CEE7F02C}">
      <dgm:prSet phldrT="[Text]"/>
      <dgm:spPr/>
      <dgm:t>
        <a:bodyPr/>
        <a:lstStyle/>
        <a:p>
          <a:r>
            <a:rPr lang="en-US"/>
            <a:t>Monitor access and capacity</a:t>
          </a:r>
        </a:p>
      </dgm:t>
    </dgm:pt>
    <dgm:pt modelId="{6F1D8943-9CCB-4A71-B10D-C4EF6D103959}" type="parTrans" cxnId="{4523E9DA-75FA-4BCB-ADDB-5864C9C1037D}">
      <dgm:prSet/>
      <dgm:spPr/>
      <dgm:t>
        <a:bodyPr/>
        <a:lstStyle/>
        <a:p>
          <a:endParaRPr lang="en-US"/>
        </a:p>
      </dgm:t>
    </dgm:pt>
    <dgm:pt modelId="{1767DBAE-F0E4-49BC-A158-CC99AE94FA0E}" type="sibTrans" cxnId="{4523E9DA-75FA-4BCB-ADDB-5864C9C1037D}">
      <dgm:prSet/>
      <dgm:spPr/>
      <dgm:t>
        <a:bodyPr/>
        <a:lstStyle/>
        <a:p>
          <a:endParaRPr lang="en-US"/>
        </a:p>
      </dgm:t>
    </dgm:pt>
    <dgm:pt modelId="{3D2D7E51-8991-40FE-B1CC-A89721D56382}">
      <dgm:prSet phldrT="[Text]"/>
      <dgm:spPr/>
      <dgm:t>
        <a:bodyPr/>
        <a:lstStyle/>
        <a:p>
          <a:r>
            <a:rPr lang="en-US"/>
            <a:t>Tools for active schedule management</a:t>
          </a:r>
        </a:p>
      </dgm:t>
    </dgm:pt>
    <dgm:pt modelId="{EAA39D06-226A-493A-BDF4-352EFBD6BCB7}" type="parTrans" cxnId="{15A23E1C-9682-462D-8963-A3DA75E440EE}">
      <dgm:prSet/>
      <dgm:spPr/>
      <dgm:t>
        <a:bodyPr/>
        <a:lstStyle/>
        <a:p>
          <a:endParaRPr lang="en-US"/>
        </a:p>
      </dgm:t>
    </dgm:pt>
    <dgm:pt modelId="{D1114DDB-6A89-4287-98C4-949A147B46DC}" type="sibTrans" cxnId="{15A23E1C-9682-462D-8963-A3DA75E440EE}">
      <dgm:prSet/>
      <dgm:spPr/>
      <dgm:t>
        <a:bodyPr/>
        <a:lstStyle/>
        <a:p>
          <a:endParaRPr lang="en-US"/>
        </a:p>
      </dgm:t>
    </dgm:pt>
    <dgm:pt modelId="{3EE83379-12D1-4FB2-B683-13509CB2E7C1}">
      <dgm:prSet phldrT="[Text]"/>
      <dgm:spPr/>
      <dgm:t>
        <a:bodyPr/>
        <a:lstStyle/>
        <a:p>
          <a:r>
            <a:rPr lang="en-US"/>
            <a:t>Clinical Practice Nurse</a:t>
          </a:r>
        </a:p>
      </dgm:t>
    </dgm:pt>
    <dgm:pt modelId="{D6811396-3579-4FB6-9590-AF54396D6ABE}" type="parTrans" cxnId="{861125B6-B284-449E-B5A0-9D2DE494F539}">
      <dgm:prSet/>
      <dgm:spPr/>
      <dgm:t>
        <a:bodyPr/>
        <a:lstStyle/>
        <a:p>
          <a:endParaRPr lang="en-US"/>
        </a:p>
      </dgm:t>
    </dgm:pt>
    <dgm:pt modelId="{C0FBBAC3-2EB9-4A19-9CFE-BF66773AA3D9}" type="sibTrans" cxnId="{861125B6-B284-449E-B5A0-9D2DE494F539}">
      <dgm:prSet/>
      <dgm:spPr/>
      <dgm:t>
        <a:bodyPr/>
        <a:lstStyle/>
        <a:p>
          <a:endParaRPr lang="en-US"/>
        </a:p>
      </dgm:t>
    </dgm:pt>
    <dgm:pt modelId="{1A53484C-2B38-487A-AFD3-B5357611EE86}">
      <dgm:prSet phldrT="[Text]"/>
      <dgm:spPr/>
      <dgm:t>
        <a:bodyPr/>
        <a:lstStyle/>
        <a:p>
          <a:r>
            <a:rPr lang="en-US"/>
            <a:t>Triage calls/portal messages/TE’s to clinicians</a:t>
          </a:r>
        </a:p>
      </dgm:t>
    </dgm:pt>
    <dgm:pt modelId="{F677DA11-1649-45DB-87F9-D4B454CC2FA1}" type="parTrans" cxnId="{2F62A235-2E7C-4098-B848-AD3607542DB8}">
      <dgm:prSet/>
      <dgm:spPr/>
      <dgm:t>
        <a:bodyPr/>
        <a:lstStyle/>
        <a:p>
          <a:endParaRPr lang="en-US"/>
        </a:p>
      </dgm:t>
    </dgm:pt>
    <dgm:pt modelId="{30C7F40C-5DF7-4608-8601-35B7337A078B}" type="sibTrans" cxnId="{2F62A235-2E7C-4098-B848-AD3607542DB8}">
      <dgm:prSet/>
      <dgm:spPr/>
      <dgm:t>
        <a:bodyPr/>
        <a:lstStyle/>
        <a:p>
          <a:endParaRPr lang="en-US"/>
        </a:p>
      </dgm:t>
    </dgm:pt>
    <dgm:pt modelId="{5C1EF181-161D-48FD-92C0-17BF58B140FD}">
      <dgm:prSet phldrT="[Text]"/>
      <dgm:spPr/>
      <dgm:t>
        <a:bodyPr/>
        <a:lstStyle/>
        <a:p>
          <a:r>
            <a:rPr lang="en-US"/>
            <a:t>Review and address Lab/DI/documents</a:t>
          </a:r>
        </a:p>
      </dgm:t>
    </dgm:pt>
    <dgm:pt modelId="{0055578C-B750-403C-A3C3-C27D6EFD15D2}" type="parTrans" cxnId="{98B862EB-1B65-40D1-BE8B-4C27EB67DBB9}">
      <dgm:prSet/>
      <dgm:spPr/>
      <dgm:t>
        <a:bodyPr/>
        <a:lstStyle/>
        <a:p>
          <a:endParaRPr lang="en-US"/>
        </a:p>
      </dgm:t>
    </dgm:pt>
    <dgm:pt modelId="{CD427710-3FBF-4311-BF5F-040D13B895F8}" type="sibTrans" cxnId="{98B862EB-1B65-40D1-BE8B-4C27EB67DBB9}">
      <dgm:prSet/>
      <dgm:spPr/>
      <dgm:t>
        <a:bodyPr/>
        <a:lstStyle/>
        <a:p>
          <a:endParaRPr lang="en-US"/>
        </a:p>
      </dgm:t>
    </dgm:pt>
    <dgm:pt modelId="{0E8E9163-E09F-4BC2-99E4-8B955F7A56B5}">
      <dgm:prSet phldrT="[Text]"/>
      <dgm:spPr/>
      <dgm:t>
        <a:bodyPr/>
        <a:lstStyle/>
        <a:p>
          <a:r>
            <a:rPr lang="en-US"/>
            <a:t>Prioritized access to MA Float Pool</a:t>
          </a:r>
        </a:p>
      </dgm:t>
    </dgm:pt>
    <dgm:pt modelId="{BF038348-E911-4C7B-8285-FC517C3B6D00}" type="parTrans" cxnId="{114AC4A8-C595-4B93-B5DC-01F84B37A565}">
      <dgm:prSet/>
      <dgm:spPr/>
      <dgm:t>
        <a:bodyPr/>
        <a:lstStyle/>
        <a:p>
          <a:endParaRPr lang="en-US"/>
        </a:p>
      </dgm:t>
    </dgm:pt>
    <dgm:pt modelId="{1870DDA1-6CF4-47E1-B24E-D92BFA7A67AC}" type="sibTrans" cxnId="{114AC4A8-C595-4B93-B5DC-01F84B37A565}">
      <dgm:prSet/>
      <dgm:spPr/>
      <dgm:t>
        <a:bodyPr/>
        <a:lstStyle/>
        <a:p>
          <a:endParaRPr lang="en-US"/>
        </a:p>
      </dgm:t>
    </dgm:pt>
    <dgm:pt modelId="{4F7329EF-1577-43AD-8D65-4131D23D41B6}">
      <dgm:prSet phldrT="[Text]"/>
      <dgm:spPr/>
      <dgm:t>
        <a:bodyPr/>
        <a:lstStyle/>
        <a:p>
          <a:r>
            <a:rPr lang="en-US" dirty="0"/>
            <a:t>Physician</a:t>
          </a:r>
        </a:p>
      </dgm:t>
    </dgm:pt>
    <dgm:pt modelId="{9C92C2ED-C725-4B59-AE38-77D7D6AF48F6}" type="parTrans" cxnId="{E5AFE2DC-A020-4456-B865-110DEAD89456}">
      <dgm:prSet/>
      <dgm:spPr/>
      <dgm:t>
        <a:bodyPr/>
        <a:lstStyle/>
        <a:p>
          <a:endParaRPr lang="en-US"/>
        </a:p>
      </dgm:t>
    </dgm:pt>
    <dgm:pt modelId="{5C4C1439-B697-4031-9B18-260F969A2A27}" type="sibTrans" cxnId="{E5AFE2DC-A020-4456-B865-110DEAD89456}">
      <dgm:prSet/>
      <dgm:spPr/>
      <dgm:t>
        <a:bodyPr/>
        <a:lstStyle/>
        <a:p>
          <a:endParaRPr lang="en-US"/>
        </a:p>
      </dgm:t>
    </dgm:pt>
    <dgm:pt modelId="{2FEA8973-F77A-4E6D-84B4-DB1E5C98786A}">
      <dgm:prSet phldrT="[Text]"/>
      <dgm:spPr/>
      <dgm:t>
        <a:bodyPr/>
        <a:lstStyle/>
        <a:p>
          <a:r>
            <a:rPr lang="en-US"/>
            <a:t>Provide care to an expanded panel with greater administrative resources</a:t>
          </a:r>
        </a:p>
      </dgm:t>
    </dgm:pt>
    <dgm:pt modelId="{483B290B-517A-4C50-9AD1-4172E9437339}" type="parTrans" cxnId="{BBC09761-04A9-40FB-831A-83706DB52F62}">
      <dgm:prSet/>
      <dgm:spPr/>
      <dgm:t>
        <a:bodyPr/>
        <a:lstStyle/>
        <a:p>
          <a:endParaRPr lang="en-US"/>
        </a:p>
      </dgm:t>
    </dgm:pt>
    <dgm:pt modelId="{A8F985E6-3844-4B4A-85F1-1D8700F42441}" type="sibTrans" cxnId="{BBC09761-04A9-40FB-831A-83706DB52F62}">
      <dgm:prSet/>
      <dgm:spPr/>
      <dgm:t>
        <a:bodyPr/>
        <a:lstStyle/>
        <a:p>
          <a:endParaRPr lang="en-US"/>
        </a:p>
      </dgm:t>
    </dgm:pt>
    <dgm:pt modelId="{97B1736E-98C6-4CEA-94E2-4FCAE33387A3}">
      <dgm:prSet phldrT="[Text]"/>
      <dgm:spPr/>
      <dgm:t>
        <a:bodyPr/>
        <a:lstStyle/>
        <a:p>
          <a:r>
            <a:rPr lang="en-US"/>
            <a:t>Clinical Practice Navigator</a:t>
          </a:r>
        </a:p>
      </dgm:t>
    </dgm:pt>
    <dgm:pt modelId="{4F0C6F6D-CFA7-4190-956D-ED31EEA9CD4B}" type="parTrans" cxnId="{A0D4BFB8-B46A-4C12-A01F-B8A6DA419336}">
      <dgm:prSet/>
      <dgm:spPr/>
      <dgm:t>
        <a:bodyPr/>
        <a:lstStyle/>
        <a:p>
          <a:endParaRPr lang="en-US"/>
        </a:p>
      </dgm:t>
    </dgm:pt>
    <dgm:pt modelId="{5DC000A5-C454-4B7F-8C03-BCAF37D38FC7}" type="sibTrans" cxnId="{A0D4BFB8-B46A-4C12-A01F-B8A6DA419336}">
      <dgm:prSet/>
      <dgm:spPr/>
      <dgm:t>
        <a:bodyPr/>
        <a:lstStyle/>
        <a:p>
          <a:endParaRPr lang="en-US"/>
        </a:p>
      </dgm:t>
    </dgm:pt>
    <dgm:pt modelId="{FF926108-E37A-4413-9987-507DB21A24F0}">
      <dgm:prSet phldrT="[Text]"/>
      <dgm:spPr/>
      <dgm:t>
        <a:bodyPr/>
        <a:lstStyle/>
        <a:p>
          <a:r>
            <a:rPr lang="en-US"/>
            <a:t>Monitor and review RPM for PSM patients</a:t>
          </a:r>
        </a:p>
      </dgm:t>
    </dgm:pt>
    <dgm:pt modelId="{8831DE39-8B54-443E-9F67-1E8EC09A2FC0}" type="parTrans" cxnId="{5D16FECB-1846-43E2-80BC-E435F2A950F0}">
      <dgm:prSet/>
      <dgm:spPr/>
      <dgm:t>
        <a:bodyPr/>
        <a:lstStyle/>
        <a:p>
          <a:endParaRPr lang="en-US"/>
        </a:p>
      </dgm:t>
    </dgm:pt>
    <dgm:pt modelId="{9AC55A38-8803-42BC-B9DB-4D79E9F774CB}" type="sibTrans" cxnId="{5D16FECB-1846-43E2-80BC-E435F2A950F0}">
      <dgm:prSet/>
      <dgm:spPr/>
      <dgm:t>
        <a:bodyPr/>
        <a:lstStyle/>
        <a:p>
          <a:endParaRPr lang="en-US"/>
        </a:p>
      </dgm:t>
    </dgm:pt>
    <dgm:pt modelId="{46801F3B-4F97-48E3-9EE1-3F2F71AB1339}">
      <dgm:prSet phldrT="[Text]"/>
      <dgm:spPr/>
      <dgm:t>
        <a:bodyPr/>
        <a:lstStyle/>
        <a:p>
          <a:r>
            <a:rPr lang="en-US" dirty="0"/>
            <a:t>Support for Practice Nurse and MAs for patient outreach/follow up</a:t>
          </a:r>
        </a:p>
      </dgm:t>
    </dgm:pt>
    <dgm:pt modelId="{1462E630-A35A-42E1-A571-1A9FA219F208}" type="parTrans" cxnId="{D9C931AB-6BA9-439F-86BA-77951B2223F3}">
      <dgm:prSet/>
      <dgm:spPr/>
      <dgm:t>
        <a:bodyPr/>
        <a:lstStyle/>
        <a:p>
          <a:endParaRPr lang="en-US"/>
        </a:p>
      </dgm:t>
    </dgm:pt>
    <dgm:pt modelId="{A582FB2D-1EE1-4A92-AABA-0B0946998D39}" type="sibTrans" cxnId="{D9C931AB-6BA9-439F-86BA-77951B2223F3}">
      <dgm:prSet/>
      <dgm:spPr/>
      <dgm:t>
        <a:bodyPr/>
        <a:lstStyle/>
        <a:p>
          <a:endParaRPr lang="en-US"/>
        </a:p>
      </dgm:t>
    </dgm:pt>
    <dgm:pt modelId="{C91D2D1A-AF33-4362-A920-78D82384810E}">
      <dgm:prSet phldrT="[Text]"/>
      <dgm:spPr/>
      <dgm:t>
        <a:bodyPr/>
        <a:lstStyle/>
        <a:p>
          <a:r>
            <a:rPr lang="en-US"/>
            <a:t>Advanced Practitioner</a:t>
          </a:r>
        </a:p>
      </dgm:t>
    </dgm:pt>
    <dgm:pt modelId="{89E5CF2A-E929-414D-962C-174B420E29CD}" type="parTrans" cxnId="{C3B5DA12-2961-459F-88C4-F70DBEFB01ED}">
      <dgm:prSet/>
      <dgm:spPr/>
      <dgm:t>
        <a:bodyPr/>
        <a:lstStyle/>
        <a:p>
          <a:endParaRPr lang="en-US"/>
        </a:p>
      </dgm:t>
    </dgm:pt>
    <dgm:pt modelId="{80DA255D-A4F2-43C4-8B7C-B61155D03498}" type="sibTrans" cxnId="{C3B5DA12-2961-459F-88C4-F70DBEFB01ED}">
      <dgm:prSet/>
      <dgm:spPr/>
      <dgm:t>
        <a:bodyPr/>
        <a:lstStyle/>
        <a:p>
          <a:endParaRPr lang="en-US"/>
        </a:p>
      </dgm:t>
    </dgm:pt>
    <dgm:pt modelId="{404C094C-D0CC-4FED-88CF-4C87B1DF96B5}">
      <dgm:prSet phldrT="[Text]"/>
      <dgm:spPr/>
      <dgm:t>
        <a:bodyPr/>
        <a:lstStyle/>
        <a:p>
          <a:r>
            <a:rPr lang="en-US"/>
            <a:t>Expands access to provide sick visit care or follow up care</a:t>
          </a:r>
        </a:p>
      </dgm:t>
    </dgm:pt>
    <dgm:pt modelId="{AC1A3131-1344-46D8-A6EC-C4C264762B9D}" type="parTrans" cxnId="{306E7F87-1304-4005-ADB7-496FB2169A2F}">
      <dgm:prSet/>
      <dgm:spPr/>
      <dgm:t>
        <a:bodyPr/>
        <a:lstStyle/>
        <a:p>
          <a:endParaRPr lang="en-US"/>
        </a:p>
      </dgm:t>
    </dgm:pt>
    <dgm:pt modelId="{1FFCE75F-B0E7-473C-9745-09019AD897B9}" type="sibTrans" cxnId="{306E7F87-1304-4005-ADB7-496FB2169A2F}">
      <dgm:prSet/>
      <dgm:spPr/>
      <dgm:t>
        <a:bodyPr/>
        <a:lstStyle/>
        <a:p>
          <a:endParaRPr lang="en-US"/>
        </a:p>
      </dgm:t>
    </dgm:pt>
    <dgm:pt modelId="{9925D6A6-B4A6-4337-A1BF-A007B7EA1ACF}">
      <dgm:prSet phldrT="[Text]"/>
      <dgm:spPr/>
      <dgm:t>
        <a:bodyPr/>
        <a:lstStyle/>
        <a:p>
          <a:r>
            <a:rPr lang="en-US"/>
            <a:t>Additional capacity with Float AP’s – for surges or coverage</a:t>
          </a:r>
        </a:p>
      </dgm:t>
    </dgm:pt>
    <dgm:pt modelId="{5EA6042A-2B68-4B12-8034-098E7E3C8601}" type="parTrans" cxnId="{2E9C651D-F5C4-452B-A462-98D26FE50B37}">
      <dgm:prSet/>
      <dgm:spPr/>
      <dgm:t>
        <a:bodyPr/>
        <a:lstStyle/>
        <a:p>
          <a:endParaRPr lang="en-US"/>
        </a:p>
      </dgm:t>
    </dgm:pt>
    <dgm:pt modelId="{DDF56175-D59A-4D50-BC9C-75EA00BA3CF8}" type="sibTrans" cxnId="{2E9C651D-F5C4-452B-A462-98D26FE50B37}">
      <dgm:prSet/>
      <dgm:spPr/>
      <dgm:t>
        <a:bodyPr/>
        <a:lstStyle/>
        <a:p>
          <a:endParaRPr lang="en-US"/>
        </a:p>
      </dgm:t>
    </dgm:pt>
    <dgm:pt modelId="{05D2AEC1-E437-42E5-B433-7EE0D4F75925}" type="pres">
      <dgm:prSet presAssocID="{DC43AD51-99D4-4A47-8420-A8C1179C61E2}" presName="Name0" presStyleCnt="0">
        <dgm:presLayoutVars>
          <dgm:dir/>
          <dgm:resizeHandles val="exact"/>
        </dgm:presLayoutVars>
      </dgm:prSet>
      <dgm:spPr/>
    </dgm:pt>
    <dgm:pt modelId="{262B7ACA-8A1C-4595-B08A-71AAC6091860}" type="pres">
      <dgm:prSet presAssocID="{3EE83379-12D1-4FB2-B683-13509CB2E7C1}" presName="composite" presStyleCnt="0"/>
      <dgm:spPr/>
    </dgm:pt>
    <dgm:pt modelId="{9863F808-F937-42A3-AD1D-2B527AE748E3}" type="pres">
      <dgm:prSet presAssocID="{3EE83379-12D1-4FB2-B683-13509CB2E7C1}" presName="rect1" presStyleLbl="trAlignAcc1" presStyleIdx="0" presStyleCnt="6">
        <dgm:presLayoutVars>
          <dgm:bulletEnabled val="1"/>
        </dgm:presLayoutVars>
      </dgm:prSet>
      <dgm:spPr/>
    </dgm:pt>
    <dgm:pt modelId="{C1AA5995-C454-4D5C-B1BF-3F7110F8D302}" type="pres">
      <dgm:prSet presAssocID="{3EE83379-12D1-4FB2-B683-13509CB2E7C1}"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are with solid fill"/>
        </a:ext>
      </dgm:extLst>
    </dgm:pt>
    <dgm:pt modelId="{8731149A-B878-4B25-ACF8-EA1FE706DCD1}" type="pres">
      <dgm:prSet presAssocID="{C0FBBAC3-2EB9-4A19-9CFE-BF66773AA3D9}" presName="sibTrans" presStyleCnt="0"/>
      <dgm:spPr/>
    </dgm:pt>
    <dgm:pt modelId="{0577295E-598F-4F21-8D68-8348472B1FEE}" type="pres">
      <dgm:prSet presAssocID="{97B1736E-98C6-4CEA-94E2-4FCAE33387A3}" presName="composite" presStyleCnt="0"/>
      <dgm:spPr/>
    </dgm:pt>
    <dgm:pt modelId="{90AFF81A-8841-4697-895B-2608197EF1D6}" type="pres">
      <dgm:prSet presAssocID="{97B1736E-98C6-4CEA-94E2-4FCAE33387A3}" presName="rect1" presStyleLbl="trAlignAcc1" presStyleIdx="1" presStyleCnt="6">
        <dgm:presLayoutVars>
          <dgm:bulletEnabled val="1"/>
        </dgm:presLayoutVars>
      </dgm:prSet>
      <dgm:spPr/>
    </dgm:pt>
    <dgm:pt modelId="{3CC02738-DC09-4F60-9CB1-0DCDBF395336}" type="pres">
      <dgm:prSet presAssocID="{97B1736E-98C6-4CEA-94E2-4FCAE33387A3}"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User network with solid fill"/>
        </a:ext>
      </dgm:extLst>
    </dgm:pt>
    <dgm:pt modelId="{C93F06AB-E317-44AC-93D2-3E697CF94267}" type="pres">
      <dgm:prSet presAssocID="{5DC000A5-C454-4B7F-8C03-BCAF37D38FC7}" presName="sibTrans" presStyleCnt="0"/>
      <dgm:spPr/>
    </dgm:pt>
    <dgm:pt modelId="{16D2A194-F6D1-4588-B894-4D752D015C5B}" type="pres">
      <dgm:prSet presAssocID="{D6E46480-9192-4BD0-870E-A17855ACC440}" presName="composite" presStyleCnt="0"/>
      <dgm:spPr/>
    </dgm:pt>
    <dgm:pt modelId="{A378E01E-BF33-4009-9959-9868CF8F3949}" type="pres">
      <dgm:prSet presAssocID="{D6E46480-9192-4BD0-870E-A17855ACC440}" presName="rect1" presStyleLbl="trAlignAcc1" presStyleIdx="2" presStyleCnt="6">
        <dgm:presLayoutVars>
          <dgm:bulletEnabled val="1"/>
        </dgm:presLayoutVars>
      </dgm:prSet>
      <dgm:spPr/>
    </dgm:pt>
    <dgm:pt modelId="{315B2BF5-D4B4-43DA-814A-88DFB840F13F}" type="pres">
      <dgm:prSet presAssocID="{D6E46480-9192-4BD0-870E-A17855ACC440}"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Doctor male with solid fill"/>
        </a:ext>
      </dgm:extLst>
    </dgm:pt>
    <dgm:pt modelId="{18F9C60A-6366-4B72-9F6D-2F7A3C3D6784}" type="pres">
      <dgm:prSet presAssocID="{4659580B-374A-4DD6-977C-A4BA28583533}" presName="sibTrans" presStyleCnt="0"/>
      <dgm:spPr/>
    </dgm:pt>
    <dgm:pt modelId="{B5EAAD58-8F3A-4C76-B007-52B5B7F67B17}" type="pres">
      <dgm:prSet presAssocID="{4F7329EF-1577-43AD-8D65-4131D23D41B6}" presName="composite" presStyleCnt="0"/>
      <dgm:spPr/>
    </dgm:pt>
    <dgm:pt modelId="{F8B32E2F-5B83-4698-9EFD-0AF1C64BBCD5}" type="pres">
      <dgm:prSet presAssocID="{4F7329EF-1577-43AD-8D65-4131D23D41B6}" presName="rect1" presStyleLbl="trAlignAcc1" presStyleIdx="3" presStyleCnt="6">
        <dgm:presLayoutVars>
          <dgm:bulletEnabled val="1"/>
        </dgm:presLayoutVars>
      </dgm:prSet>
      <dgm:spPr/>
    </dgm:pt>
    <dgm:pt modelId="{B4AB7974-27AF-4BFD-ABF8-1361192B3E08}" type="pres">
      <dgm:prSet presAssocID="{4F7329EF-1577-43AD-8D65-4131D23D41B6}"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Stethoscope with solid fill"/>
        </a:ext>
      </dgm:extLst>
    </dgm:pt>
    <dgm:pt modelId="{04B6D636-6017-4F71-92FC-E4ED6D7EE76A}" type="pres">
      <dgm:prSet presAssocID="{5C4C1439-B697-4031-9B18-260F969A2A27}" presName="sibTrans" presStyleCnt="0"/>
      <dgm:spPr/>
    </dgm:pt>
    <dgm:pt modelId="{CC6E1959-310B-4414-927C-7DBD263BABE3}" type="pres">
      <dgm:prSet presAssocID="{C91D2D1A-AF33-4362-A920-78D82384810E}" presName="composite" presStyleCnt="0"/>
      <dgm:spPr/>
    </dgm:pt>
    <dgm:pt modelId="{AD886878-8BDF-4285-ACB0-6FA107B390A8}" type="pres">
      <dgm:prSet presAssocID="{C91D2D1A-AF33-4362-A920-78D82384810E}" presName="rect1" presStyleLbl="trAlignAcc1" presStyleIdx="4" presStyleCnt="6">
        <dgm:presLayoutVars>
          <dgm:bulletEnabled val="1"/>
        </dgm:presLayoutVars>
      </dgm:prSet>
      <dgm:spPr/>
    </dgm:pt>
    <dgm:pt modelId="{94C2B5FD-A095-4000-8D3D-4336BD539603}" type="pres">
      <dgm:prSet presAssocID="{C91D2D1A-AF33-4362-A920-78D82384810E}"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Doctor female with solid fill"/>
        </a:ext>
      </dgm:extLst>
    </dgm:pt>
    <dgm:pt modelId="{3662C17B-AEAA-4C2F-B061-81568D4E3577}" type="pres">
      <dgm:prSet presAssocID="{80DA255D-A4F2-43C4-8B7C-B61155D03498}" presName="sibTrans" presStyleCnt="0"/>
      <dgm:spPr/>
    </dgm:pt>
    <dgm:pt modelId="{6FEE3261-57E3-405F-BD31-943E23BA56A6}" type="pres">
      <dgm:prSet presAssocID="{96DFCED4-8E06-4FC5-A957-22449D188B08}" presName="composite" presStyleCnt="0"/>
      <dgm:spPr/>
    </dgm:pt>
    <dgm:pt modelId="{AE700391-C8AB-4660-9116-EF175B152CE7}" type="pres">
      <dgm:prSet presAssocID="{96DFCED4-8E06-4FC5-A957-22449D188B08}" presName="rect1" presStyleLbl="trAlignAcc1" presStyleIdx="5" presStyleCnt="6">
        <dgm:presLayoutVars>
          <dgm:bulletEnabled val="1"/>
        </dgm:presLayoutVars>
      </dgm:prSet>
      <dgm:spPr/>
    </dgm:pt>
    <dgm:pt modelId="{05A9DA2B-DAF1-4D90-A0C1-84BEBB04270B}" type="pres">
      <dgm:prSet presAssocID="{96DFCED4-8E06-4FC5-A957-22449D188B08}" presName="rect2"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Captain female with solid fill"/>
        </a:ext>
      </dgm:extLst>
    </dgm:pt>
  </dgm:ptLst>
  <dgm:cxnLst>
    <dgm:cxn modelId="{8FFC4310-8366-49B2-9265-5972949D3F9A}" type="presOf" srcId="{FF926108-E37A-4413-9987-507DB21A24F0}" destId="{90AFF81A-8841-4697-895B-2608197EF1D6}" srcOrd="0" destOrd="1" presId="urn:microsoft.com/office/officeart/2008/layout/PictureStrips"/>
    <dgm:cxn modelId="{D63F7D11-A4D9-4A6B-A79E-AA1DF4355BCA}" type="presOf" srcId="{DC43AD51-99D4-4A47-8420-A8C1179C61E2}" destId="{05D2AEC1-E437-42E5-B433-7EE0D4F75925}" srcOrd="0" destOrd="0" presId="urn:microsoft.com/office/officeart/2008/layout/PictureStrips"/>
    <dgm:cxn modelId="{C3B5DA12-2961-459F-88C4-F70DBEFB01ED}" srcId="{DC43AD51-99D4-4A47-8420-A8C1179C61E2}" destId="{C91D2D1A-AF33-4362-A920-78D82384810E}" srcOrd="4" destOrd="0" parTransId="{89E5CF2A-E929-414D-962C-174B420E29CD}" sibTransId="{80DA255D-A4F2-43C4-8B7C-B61155D03498}"/>
    <dgm:cxn modelId="{15A23E1C-9682-462D-8963-A3DA75E440EE}" srcId="{96DFCED4-8E06-4FC5-A957-22449D188B08}" destId="{3D2D7E51-8991-40FE-B1CC-A89721D56382}" srcOrd="1" destOrd="0" parTransId="{EAA39D06-226A-493A-BDF4-352EFBD6BCB7}" sibTransId="{D1114DDB-6A89-4287-98C4-949A147B46DC}"/>
    <dgm:cxn modelId="{2E9C651D-F5C4-452B-A462-98D26FE50B37}" srcId="{C91D2D1A-AF33-4362-A920-78D82384810E}" destId="{9925D6A6-B4A6-4337-A1BF-A007B7EA1ACF}" srcOrd="1" destOrd="0" parTransId="{5EA6042A-2B68-4B12-8034-098E7E3C8601}" sibTransId="{DDF56175-D59A-4D50-BC9C-75EA00BA3CF8}"/>
    <dgm:cxn modelId="{2F62A235-2E7C-4098-B848-AD3607542DB8}" srcId="{3EE83379-12D1-4FB2-B683-13509CB2E7C1}" destId="{1A53484C-2B38-487A-AFD3-B5357611EE86}" srcOrd="0" destOrd="0" parTransId="{F677DA11-1649-45DB-87F9-D4B454CC2FA1}" sibTransId="{30C7F40C-5DF7-4608-8601-35B7337A078B}"/>
    <dgm:cxn modelId="{BBC09761-04A9-40FB-831A-83706DB52F62}" srcId="{4F7329EF-1577-43AD-8D65-4131D23D41B6}" destId="{2FEA8973-F77A-4E6D-84B4-DB1E5C98786A}" srcOrd="0" destOrd="0" parTransId="{483B290B-517A-4C50-9AD1-4172E9437339}" sibTransId="{A8F985E6-3844-4B4A-85F1-1D8700F42441}"/>
    <dgm:cxn modelId="{7C54BC69-B9A1-4DB6-8675-1ACDAF65A558}" type="presOf" srcId="{1A53484C-2B38-487A-AFD3-B5357611EE86}" destId="{9863F808-F937-42A3-AD1D-2B527AE748E3}" srcOrd="0" destOrd="1" presId="urn:microsoft.com/office/officeart/2008/layout/PictureStrips"/>
    <dgm:cxn modelId="{1335824A-AFB2-4223-874E-0F49C97A29DB}" type="presOf" srcId="{2FEA8973-F77A-4E6D-84B4-DB1E5C98786A}" destId="{F8B32E2F-5B83-4698-9EFD-0AF1C64BBCD5}" srcOrd="0" destOrd="1" presId="urn:microsoft.com/office/officeart/2008/layout/PictureStrips"/>
    <dgm:cxn modelId="{FF2E344C-7B15-4B25-9106-ECCFF956C395}" type="presOf" srcId="{46801F3B-4F97-48E3-9EE1-3F2F71AB1339}" destId="{90AFF81A-8841-4697-895B-2608197EF1D6}" srcOrd="0" destOrd="2" presId="urn:microsoft.com/office/officeart/2008/layout/PictureStrips"/>
    <dgm:cxn modelId="{FF61344E-57DB-4437-81FD-7B693844149C}" type="presOf" srcId="{5C1EF181-161D-48FD-92C0-17BF58B140FD}" destId="{9863F808-F937-42A3-AD1D-2B527AE748E3}" srcOrd="0" destOrd="2" presId="urn:microsoft.com/office/officeart/2008/layout/PictureStrips"/>
    <dgm:cxn modelId="{0D303E4E-359E-4A2E-B9B8-297EF9C62273}" type="presOf" srcId="{6CB92907-876A-4741-A9E9-7E59CEE7F02C}" destId="{AE700391-C8AB-4660-9116-EF175B152CE7}" srcOrd="0" destOrd="1" presId="urn:microsoft.com/office/officeart/2008/layout/PictureStrips"/>
    <dgm:cxn modelId="{EA004A75-687C-4E52-B0E0-2002A20F2487}" type="presOf" srcId="{9925D6A6-B4A6-4337-A1BF-A007B7EA1ACF}" destId="{AD886878-8BDF-4285-ACB0-6FA107B390A8}" srcOrd="0" destOrd="2" presId="urn:microsoft.com/office/officeart/2008/layout/PictureStrips"/>
    <dgm:cxn modelId="{FFB6B758-8CDC-4928-A89F-023011BCC367}" srcId="{DC43AD51-99D4-4A47-8420-A8C1179C61E2}" destId="{D6E46480-9192-4BD0-870E-A17855ACC440}" srcOrd="2" destOrd="0" parTransId="{EC271A84-AAF1-4C44-B13D-A0AD53321CE8}" sibTransId="{4659580B-374A-4DD6-977C-A4BA28583533}"/>
    <dgm:cxn modelId="{0DA2F185-42BC-4AD4-BFE3-DB3D95C2150B}" type="presOf" srcId="{4F7329EF-1577-43AD-8D65-4131D23D41B6}" destId="{F8B32E2F-5B83-4698-9EFD-0AF1C64BBCD5}" srcOrd="0" destOrd="0" presId="urn:microsoft.com/office/officeart/2008/layout/PictureStrips"/>
    <dgm:cxn modelId="{306E7F87-1304-4005-ADB7-496FB2169A2F}" srcId="{C91D2D1A-AF33-4362-A920-78D82384810E}" destId="{404C094C-D0CC-4FED-88CF-4C87B1DF96B5}" srcOrd="0" destOrd="0" parTransId="{AC1A3131-1344-46D8-A6EC-C4C264762B9D}" sibTransId="{1FFCE75F-B0E7-473C-9745-09019AD897B9}"/>
    <dgm:cxn modelId="{701BBF90-37D2-485F-8A58-1BE4E8AD1E14}" type="presOf" srcId="{C91D2D1A-AF33-4362-A920-78D82384810E}" destId="{AD886878-8BDF-4285-ACB0-6FA107B390A8}" srcOrd="0" destOrd="0" presId="urn:microsoft.com/office/officeart/2008/layout/PictureStrips"/>
    <dgm:cxn modelId="{12411997-B8D5-41AB-9B78-D2178E2639A4}" srcId="{D6E46480-9192-4BD0-870E-A17855ACC440}" destId="{2603CEB3-62D2-4BAD-AC56-56D70438979D}" srcOrd="0" destOrd="0" parTransId="{5122F51C-EB7D-4537-AB2D-DC834C83A006}" sibTransId="{F83F9AB3-D7F7-4D5A-BB6B-50E9E56C3CD9}"/>
    <dgm:cxn modelId="{784AAD98-68AA-4743-9509-C817F4461B9F}" srcId="{DC43AD51-99D4-4A47-8420-A8C1179C61E2}" destId="{96DFCED4-8E06-4FC5-A957-22449D188B08}" srcOrd="5" destOrd="0" parTransId="{8AE0AAC2-728B-43F8-813A-FA03C83D5035}" sibTransId="{2C139515-2ACD-4ACC-A211-87EF06B7DBFB}"/>
    <dgm:cxn modelId="{496B49A0-3EF0-4391-981C-2B0295C2121B}" type="presOf" srcId="{D6E46480-9192-4BD0-870E-A17855ACC440}" destId="{A378E01E-BF33-4009-9959-9868CF8F3949}" srcOrd="0" destOrd="0" presId="urn:microsoft.com/office/officeart/2008/layout/PictureStrips"/>
    <dgm:cxn modelId="{114AC4A8-C595-4B93-B5DC-01F84B37A565}" srcId="{D6E46480-9192-4BD0-870E-A17855ACC440}" destId="{0E8E9163-E09F-4BC2-99E4-8B955F7A56B5}" srcOrd="1" destOrd="0" parTransId="{BF038348-E911-4C7B-8285-FC517C3B6D00}" sibTransId="{1870DDA1-6CF4-47E1-B24E-D92BFA7A67AC}"/>
    <dgm:cxn modelId="{D9C931AB-6BA9-439F-86BA-77951B2223F3}" srcId="{97B1736E-98C6-4CEA-94E2-4FCAE33387A3}" destId="{46801F3B-4F97-48E3-9EE1-3F2F71AB1339}" srcOrd="1" destOrd="0" parTransId="{1462E630-A35A-42E1-A571-1A9FA219F208}" sibTransId="{A582FB2D-1EE1-4A92-AABA-0B0946998D39}"/>
    <dgm:cxn modelId="{34CC74AE-350F-4BEC-BC98-2B43E5FF7EEC}" type="presOf" srcId="{97B1736E-98C6-4CEA-94E2-4FCAE33387A3}" destId="{90AFF81A-8841-4697-895B-2608197EF1D6}" srcOrd="0" destOrd="0" presId="urn:microsoft.com/office/officeart/2008/layout/PictureStrips"/>
    <dgm:cxn modelId="{861125B6-B284-449E-B5A0-9D2DE494F539}" srcId="{DC43AD51-99D4-4A47-8420-A8C1179C61E2}" destId="{3EE83379-12D1-4FB2-B683-13509CB2E7C1}" srcOrd="0" destOrd="0" parTransId="{D6811396-3579-4FB6-9590-AF54396D6ABE}" sibTransId="{C0FBBAC3-2EB9-4A19-9CFE-BF66773AA3D9}"/>
    <dgm:cxn modelId="{A0D4BFB8-B46A-4C12-A01F-B8A6DA419336}" srcId="{DC43AD51-99D4-4A47-8420-A8C1179C61E2}" destId="{97B1736E-98C6-4CEA-94E2-4FCAE33387A3}" srcOrd="1" destOrd="0" parTransId="{4F0C6F6D-CFA7-4190-956D-ED31EEA9CD4B}" sibTransId="{5DC000A5-C454-4B7F-8C03-BCAF37D38FC7}"/>
    <dgm:cxn modelId="{6C8B39BB-199D-42CC-BEE6-25284EE0D026}" type="presOf" srcId="{0E8E9163-E09F-4BC2-99E4-8B955F7A56B5}" destId="{A378E01E-BF33-4009-9959-9868CF8F3949}" srcOrd="0" destOrd="2" presId="urn:microsoft.com/office/officeart/2008/layout/PictureStrips"/>
    <dgm:cxn modelId="{426B02C0-3EAB-425A-A162-B874017EF88F}" type="presOf" srcId="{96DFCED4-8E06-4FC5-A957-22449D188B08}" destId="{AE700391-C8AB-4660-9116-EF175B152CE7}" srcOrd="0" destOrd="0" presId="urn:microsoft.com/office/officeart/2008/layout/PictureStrips"/>
    <dgm:cxn modelId="{47E9D8C5-1F2F-4286-90E0-1445994480C5}" type="presOf" srcId="{404C094C-D0CC-4FED-88CF-4C87B1DF96B5}" destId="{AD886878-8BDF-4285-ACB0-6FA107B390A8}" srcOrd="0" destOrd="1" presId="urn:microsoft.com/office/officeart/2008/layout/PictureStrips"/>
    <dgm:cxn modelId="{459633C9-B358-44BD-8330-86178015E3F4}" type="presOf" srcId="{3D2D7E51-8991-40FE-B1CC-A89721D56382}" destId="{AE700391-C8AB-4660-9116-EF175B152CE7}" srcOrd="0" destOrd="2" presId="urn:microsoft.com/office/officeart/2008/layout/PictureStrips"/>
    <dgm:cxn modelId="{5D16FECB-1846-43E2-80BC-E435F2A950F0}" srcId="{97B1736E-98C6-4CEA-94E2-4FCAE33387A3}" destId="{FF926108-E37A-4413-9987-507DB21A24F0}" srcOrd="0" destOrd="0" parTransId="{8831DE39-8B54-443E-9F67-1E8EC09A2FC0}" sibTransId="{9AC55A38-8803-42BC-B9DB-4D79E9F774CB}"/>
    <dgm:cxn modelId="{D171A6CE-83B8-405D-A5C6-5A488D3C8830}" type="presOf" srcId="{2603CEB3-62D2-4BAD-AC56-56D70438979D}" destId="{A378E01E-BF33-4009-9959-9868CF8F3949}" srcOrd="0" destOrd="1" presId="urn:microsoft.com/office/officeart/2008/layout/PictureStrips"/>
    <dgm:cxn modelId="{4523E9DA-75FA-4BCB-ADDB-5864C9C1037D}" srcId="{96DFCED4-8E06-4FC5-A957-22449D188B08}" destId="{6CB92907-876A-4741-A9E9-7E59CEE7F02C}" srcOrd="0" destOrd="0" parTransId="{6F1D8943-9CCB-4A71-B10D-C4EF6D103959}" sibTransId="{1767DBAE-F0E4-49BC-A158-CC99AE94FA0E}"/>
    <dgm:cxn modelId="{E5AFE2DC-A020-4456-B865-110DEAD89456}" srcId="{DC43AD51-99D4-4A47-8420-A8C1179C61E2}" destId="{4F7329EF-1577-43AD-8D65-4131D23D41B6}" srcOrd="3" destOrd="0" parTransId="{9C92C2ED-C725-4B59-AE38-77D7D6AF48F6}" sibTransId="{5C4C1439-B697-4031-9B18-260F969A2A27}"/>
    <dgm:cxn modelId="{98B862EB-1B65-40D1-BE8B-4C27EB67DBB9}" srcId="{3EE83379-12D1-4FB2-B683-13509CB2E7C1}" destId="{5C1EF181-161D-48FD-92C0-17BF58B140FD}" srcOrd="1" destOrd="0" parTransId="{0055578C-B750-403C-A3C3-C27D6EFD15D2}" sibTransId="{CD427710-3FBF-4311-BF5F-040D13B895F8}"/>
    <dgm:cxn modelId="{E7288FF0-E9A7-47AB-88D4-B93860066C86}" type="presOf" srcId="{3EE83379-12D1-4FB2-B683-13509CB2E7C1}" destId="{9863F808-F937-42A3-AD1D-2B527AE748E3}" srcOrd="0" destOrd="0" presId="urn:microsoft.com/office/officeart/2008/layout/PictureStrips"/>
    <dgm:cxn modelId="{01A06FC1-5BAD-419A-854E-549077C268E8}" type="presParOf" srcId="{05D2AEC1-E437-42E5-B433-7EE0D4F75925}" destId="{262B7ACA-8A1C-4595-B08A-71AAC6091860}" srcOrd="0" destOrd="0" presId="urn:microsoft.com/office/officeart/2008/layout/PictureStrips"/>
    <dgm:cxn modelId="{76B93B16-3153-411A-8995-90FEB70C5DBD}" type="presParOf" srcId="{262B7ACA-8A1C-4595-B08A-71AAC6091860}" destId="{9863F808-F937-42A3-AD1D-2B527AE748E3}" srcOrd="0" destOrd="0" presId="urn:microsoft.com/office/officeart/2008/layout/PictureStrips"/>
    <dgm:cxn modelId="{AE03FFF0-1985-402D-B948-FF09AE994C1B}" type="presParOf" srcId="{262B7ACA-8A1C-4595-B08A-71AAC6091860}" destId="{C1AA5995-C454-4D5C-B1BF-3F7110F8D302}" srcOrd="1" destOrd="0" presId="urn:microsoft.com/office/officeart/2008/layout/PictureStrips"/>
    <dgm:cxn modelId="{66BBCD7D-9324-438E-BDED-50313A0C6A69}" type="presParOf" srcId="{05D2AEC1-E437-42E5-B433-7EE0D4F75925}" destId="{8731149A-B878-4B25-ACF8-EA1FE706DCD1}" srcOrd="1" destOrd="0" presId="urn:microsoft.com/office/officeart/2008/layout/PictureStrips"/>
    <dgm:cxn modelId="{3F2C26A0-4611-4C8C-A308-A8D86E94A9EC}" type="presParOf" srcId="{05D2AEC1-E437-42E5-B433-7EE0D4F75925}" destId="{0577295E-598F-4F21-8D68-8348472B1FEE}" srcOrd="2" destOrd="0" presId="urn:microsoft.com/office/officeart/2008/layout/PictureStrips"/>
    <dgm:cxn modelId="{570CD6B4-82D8-4294-9D1F-F5B67D9BF930}" type="presParOf" srcId="{0577295E-598F-4F21-8D68-8348472B1FEE}" destId="{90AFF81A-8841-4697-895B-2608197EF1D6}" srcOrd="0" destOrd="0" presId="urn:microsoft.com/office/officeart/2008/layout/PictureStrips"/>
    <dgm:cxn modelId="{528D34F8-E0D1-4DFF-A7B7-F35EBC0B1747}" type="presParOf" srcId="{0577295E-598F-4F21-8D68-8348472B1FEE}" destId="{3CC02738-DC09-4F60-9CB1-0DCDBF395336}" srcOrd="1" destOrd="0" presId="urn:microsoft.com/office/officeart/2008/layout/PictureStrips"/>
    <dgm:cxn modelId="{D5DD93C0-631E-4C2F-88E6-F8045FB7205F}" type="presParOf" srcId="{05D2AEC1-E437-42E5-B433-7EE0D4F75925}" destId="{C93F06AB-E317-44AC-93D2-3E697CF94267}" srcOrd="3" destOrd="0" presId="urn:microsoft.com/office/officeart/2008/layout/PictureStrips"/>
    <dgm:cxn modelId="{E0464ECD-47AB-483F-8BE7-B5D841E2C895}" type="presParOf" srcId="{05D2AEC1-E437-42E5-B433-7EE0D4F75925}" destId="{16D2A194-F6D1-4588-B894-4D752D015C5B}" srcOrd="4" destOrd="0" presId="urn:microsoft.com/office/officeart/2008/layout/PictureStrips"/>
    <dgm:cxn modelId="{E4164B8A-6042-46C4-8FEE-C79799C859AC}" type="presParOf" srcId="{16D2A194-F6D1-4588-B894-4D752D015C5B}" destId="{A378E01E-BF33-4009-9959-9868CF8F3949}" srcOrd="0" destOrd="0" presId="urn:microsoft.com/office/officeart/2008/layout/PictureStrips"/>
    <dgm:cxn modelId="{21C67A35-9555-4B3B-878F-93D5858FC0F0}" type="presParOf" srcId="{16D2A194-F6D1-4588-B894-4D752D015C5B}" destId="{315B2BF5-D4B4-43DA-814A-88DFB840F13F}" srcOrd="1" destOrd="0" presId="urn:microsoft.com/office/officeart/2008/layout/PictureStrips"/>
    <dgm:cxn modelId="{935164F7-3865-4EA0-AF7E-70FD786A6880}" type="presParOf" srcId="{05D2AEC1-E437-42E5-B433-7EE0D4F75925}" destId="{18F9C60A-6366-4B72-9F6D-2F7A3C3D6784}" srcOrd="5" destOrd="0" presId="urn:microsoft.com/office/officeart/2008/layout/PictureStrips"/>
    <dgm:cxn modelId="{32D681DC-59D4-4549-A32E-78C08DC90B07}" type="presParOf" srcId="{05D2AEC1-E437-42E5-B433-7EE0D4F75925}" destId="{B5EAAD58-8F3A-4C76-B007-52B5B7F67B17}" srcOrd="6" destOrd="0" presId="urn:microsoft.com/office/officeart/2008/layout/PictureStrips"/>
    <dgm:cxn modelId="{394BA637-2F72-4724-B40F-212D9824C452}" type="presParOf" srcId="{B5EAAD58-8F3A-4C76-B007-52B5B7F67B17}" destId="{F8B32E2F-5B83-4698-9EFD-0AF1C64BBCD5}" srcOrd="0" destOrd="0" presId="urn:microsoft.com/office/officeart/2008/layout/PictureStrips"/>
    <dgm:cxn modelId="{A363754D-D02D-4DCE-8344-4E5E0EAA9B3E}" type="presParOf" srcId="{B5EAAD58-8F3A-4C76-B007-52B5B7F67B17}" destId="{B4AB7974-27AF-4BFD-ABF8-1361192B3E08}" srcOrd="1" destOrd="0" presId="urn:microsoft.com/office/officeart/2008/layout/PictureStrips"/>
    <dgm:cxn modelId="{5DEAB149-7EFB-44DB-ADB2-04B63E344CA9}" type="presParOf" srcId="{05D2AEC1-E437-42E5-B433-7EE0D4F75925}" destId="{04B6D636-6017-4F71-92FC-E4ED6D7EE76A}" srcOrd="7" destOrd="0" presId="urn:microsoft.com/office/officeart/2008/layout/PictureStrips"/>
    <dgm:cxn modelId="{18F4B9D0-FFAA-4979-9673-D868D2BECFA4}" type="presParOf" srcId="{05D2AEC1-E437-42E5-B433-7EE0D4F75925}" destId="{CC6E1959-310B-4414-927C-7DBD263BABE3}" srcOrd="8" destOrd="0" presId="urn:microsoft.com/office/officeart/2008/layout/PictureStrips"/>
    <dgm:cxn modelId="{C1028132-7EA6-4783-8335-18AEC9624662}" type="presParOf" srcId="{CC6E1959-310B-4414-927C-7DBD263BABE3}" destId="{AD886878-8BDF-4285-ACB0-6FA107B390A8}" srcOrd="0" destOrd="0" presId="urn:microsoft.com/office/officeart/2008/layout/PictureStrips"/>
    <dgm:cxn modelId="{D16E92C8-E275-4057-AD38-F11667EE19B0}" type="presParOf" srcId="{CC6E1959-310B-4414-927C-7DBD263BABE3}" destId="{94C2B5FD-A095-4000-8D3D-4336BD539603}" srcOrd="1" destOrd="0" presId="urn:microsoft.com/office/officeart/2008/layout/PictureStrips"/>
    <dgm:cxn modelId="{4B49E741-2BE7-413E-A8DE-47ADD72ED7BB}" type="presParOf" srcId="{05D2AEC1-E437-42E5-B433-7EE0D4F75925}" destId="{3662C17B-AEAA-4C2F-B061-81568D4E3577}" srcOrd="9" destOrd="0" presId="urn:microsoft.com/office/officeart/2008/layout/PictureStrips"/>
    <dgm:cxn modelId="{A557DEC3-C835-4E5D-9B58-4F688849849F}" type="presParOf" srcId="{05D2AEC1-E437-42E5-B433-7EE0D4F75925}" destId="{6FEE3261-57E3-405F-BD31-943E23BA56A6}" srcOrd="10" destOrd="0" presId="urn:microsoft.com/office/officeart/2008/layout/PictureStrips"/>
    <dgm:cxn modelId="{8E28E694-0A53-474E-9091-8A45858B95F9}" type="presParOf" srcId="{6FEE3261-57E3-405F-BD31-943E23BA56A6}" destId="{AE700391-C8AB-4660-9116-EF175B152CE7}" srcOrd="0" destOrd="0" presId="urn:microsoft.com/office/officeart/2008/layout/PictureStrips"/>
    <dgm:cxn modelId="{CF17763B-E1D3-45CE-B603-BE0104CB6661}" type="presParOf" srcId="{6FEE3261-57E3-405F-BD31-943E23BA56A6}" destId="{05A9DA2B-DAF1-4D90-A0C1-84BEBB04270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E48C5-E7D0-44BB-9E28-BA7D62656CF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32B9C2B-8888-4446-8D93-9CD2B6E37F12}">
      <dgm:prSet custT="1"/>
      <dgm:spPr/>
      <dgm:t>
        <a:bodyPr/>
        <a:lstStyle/>
        <a:p>
          <a:pPr>
            <a:lnSpc>
              <a:spcPct val="100000"/>
            </a:lnSpc>
          </a:pPr>
          <a:r>
            <a:rPr lang="en-US" sz="4000" dirty="0"/>
            <a:t>Coastal</a:t>
          </a:r>
        </a:p>
      </dgm:t>
    </dgm:pt>
    <dgm:pt modelId="{E7CD0C7A-3567-4A48-A9F5-75AABD1A33A8}" type="parTrans" cxnId="{31526D1D-282E-462C-A538-0310BF7B38FF}">
      <dgm:prSet/>
      <dgm:spPr/>
      <dgm:t>
        <a:bodyPr/>
        <a:lstStyle/>
        <a:p>
          <a:endParaRPr lang="en-US" sz="3200"/>
        </a:p>
      </dgm:t>
    </dgm:pt>
    <dgm:pt modelId="{340B2DAF-8703-4E8C-87A8-D6EA7BEC703B}" type="sibTrans" cxnId="{31526D1D-282E-462C-A538-0310BF7B38FF}">
      <dgm:prSet/>
      <dgm:spPr/>
      <dgm:t>
        <a:bodyPr/>
        <a:lstStyle/>
        <a:p>
          <a:endParaRPr lang="en-US" sz="3200"/>
        </a:p>
      </dgm:t>
    </dgm:pt>
    <dgm:pt modelId="{FD4C52F0-C4DE-4899-9D0C-98643C18CA24}">
      <dgm:prSet custT="1"/>
      <dgm:spPr/>
      <dgm:t>
        <a:bodyPr/>
        <a:lstStyle/>
        <a:p>
          <a:pPr>
            <a:lnSpc>
              <a:spcPct val="100000"/>
            </a:lnSpc>
          </a:pPr>
          <a:r>
            <a:rPr lang="en-US" sz="2800"/>
            <a:t>Total Revenue = $3,976,894</a:t>
          </a:r>
        </a:p>
      </dgm:t>
    </dgm:pt>
    <dgm:pt modelId="{71971232-2BC1-4F2B-851B-DE437BA027B2}" type="parTrans" cxnId="{2ED8CCE1-2491-4287-A56D-BDD031044AA5}">
      <dgm:prSet/>
      <dgm:spPr/>
      <dgm:t>
        <a:bodyPr/>
        <a:lstStyle/>
        <a:p>
          <a:endParaRPr lang="en-US" sz="3200"/>
        </a:p>
      </dgm:t>
    </dgm:pt>
    <dgm:pt modelId="{8465CE02-EF4B-4C15-B6E3-49BEE8BD2879}" type="sibTrans" cxnId="{2ED8CCE1-2491-4287-A56D-BDD031044AA5}">
      <dgm:prSet/>
      <dgm:spPr/>
      <dgm:t>
        <a:bodyPr/>
        <a:lstStyle/>
        <a:p>
          <a:endParaRPr lang="en-US" sz="3200"/>
        </a:p>
      </dgm:t>
    </dgm:pt>
    <dgm:pt modelId="{9148C8C1-C040-4F08-9D0D-5963F525B765}">
      <dgm:prSet custT="1"/>
      <dgm:spPr/>
      <dgm:t>
        <a:bodyPr/>
        <a:lstStyle/>
        <a:p>
          <a:pPr>
            <a:lnSpc>
              <a:spcPct val="100000"/>
            </a:lnSpc>
          </a:pPr>
          <a:r>
            <a:rPr lang="en-US" sz="2800" dirty="0"/>
            <a:t>Total Expense = $3,952,413</a:t>
          </a:r>
        </a:p>
      </dgm:t>
    </dgm:pt>
    <dgm:pt modelId="{6CC3021A-FDDB-403F-8565-B87C79F4EE47}" type="parTrans" cxnId="{48E30688-5C8C-4959-8FF4-B8B322AB2548}">
      <dgm:prSet/>
      <dgm:spPr/>
      <dgm:t>
        <a:bodyPr/>
        <a:lstStyle/>
        <a:p>
          <a:endParaRPr lang="en-US" sz="3200"/>
        </a:p>
      </dgm:t>
    </dgm:pt>
    <dgm:pt modelId="{27FB4071-8674-44FA-8C26-2A4DC233FC11}" type="sibTrans" cxnId="{48E30688-5C8C-4959-8FF4-B8B322AB2548}">
      <dgm:prSet/>
      <dgm:spPr/>
      <dgm:t>
        <a:bodyPr/>
        <a:lstStyle/>
        <a:p>
          <a:endParaRPr lang="en-US" sz="3200"/>
        </a:p>
      </dgm:t>
    </dgm:pt>
    <dgm:pt modelId="{06DA61A2-B245-4877-AF51-51C786F0B1D0}">
      <dgm:prSet custT="1"/>
      <dgm:spPr/>
      <dgm:t>
        <a:bodyPr/>
        <a:lstStyle/>
        <a:p>
          <a:pPr>
            <a:lnSpc>
              <a:spcPct val="100000"/>
            </a:lnSpc>
          </a:pPr>
          <a:r>
            <a:rPr lang="en-US" sz="2800"/>
            <a:t>Net Profit = $24,481</a:t>
          </a:r>
        </a:p>
      </dgm:t>
    </dgm:pt>
    <dgm:pt modelId="{9A6E9E00-9E99-4634-8E64-E387932EA536}" type="parTrans" cxnId="{06208070-9DA0-40F0-A5E1-0953AAC216E8}">
      <dgm:prSet/>
      <dgm:spPr/>
      <dgm:t>
        <a:bodyPr/>
        <a:lstStyle/>
        <a:p>
          <a:endParaRPr lang="en-US" sz="3200"/>
        </a:p>
      </dgm:t>
    </dgm:pt>
    <dgm:pt modelId="{CDFBF17A-EAC3-45A2-AF77-E10B06083AF1}" type="sibTrans" cxnId="{06208070-9DA0-40F0-A5E1-0953AAC216E8}">
      <dgm:prSet/>
      <dgm:spPr/>
      <dgm:t>
        <a:bodyPr/>
        <a:lstStyle/>
        <a:p>
          <a:endParaRPr lang="en-US" sz="3200"/>
        </a:p>
      </dgm:t>
    </dgm:pt>
    <dgm:pt modelId="{7E8A1F45-AE47-4347-8E4D-4F27566DE0D3}">
      <dgm:prSet custT="1"/>
      <dgm:spPr/>
      <dgm:t>
        <a:bodyPr/>
        <a:lstStyle/>
        <a:p>
          <a:pPr>
            <a:lnSpc>
              <a:spcPct val="100000"/>
            </a:lnSpc>
          </a:pPr>
          <a:r>
            <a:rPr lang="en-US" sz="4000"/>
            <a:t>LPG</a:t>
          </a:r>
        </a:p>
      </dgm:t>
    </dgm:pt>
    <dgm:pt modelId="{1A834400-27A7-4842-9466-16B62343B2D7}" type="parTrans" cxnId="{92885F6B-CCD3-4B31-A37A-C849EB156072}">
      <dgm:prSet/>
      <dgm:spPr/>
      <dgm:t>
        <a:bodyPr/>
        <a:lstStyle/>
        <a:p>
          <a:endParaRPr lang="en-US" sz="3200"/>
        </a:p>
      </dgm:t>
    </dgm:pt>
    <dgm:pt modelId="{B71AB406-98E1-4278-A703-E64801C55BAE}" type="sibTrans" cxnId="{92885F6B-CCD3-4B31-A37A-C849EB156072}">
      <dgm:prSet/>
      <dgm:spPr/>
      <dgm:t>
        <a:bodyPr/>
        <a:lstStyle/>
        <a:p>
          <a:endParaRPr lang="en-US" sz="3200"/>
        </a:p>
      </dgm:t>
    </dgm:pt>
    <dgm:pt modelId="{0B4DA684-D9A0-49F9-ABBA-DDE806F9CC7C}">
      <dgm:prSet custT="1"/>
      <dgm:spPr/>
      <dgm:t>
        <a:bodyPr/>
        <a:lstStyle/>
        <a:p>
          <a:pPr>
            <a:lnSpc>
              <a:spcPct val="100000"/>
            </a:lnSpc>
          </a:pPr>
          <a:r>
            <a:rPr lang="en-US" sz="2800"/>
            <a:t>Total Revenue = $1,127,563</a:t>
          </a:r>
        </a:p>
      </dgm:t>
    </dgm:pt>
    <dgm:pt modelId="{C984358B-8667-4DD5-80D9-CD9BA28AD278}" type="parTrans" cxnId="{C6E1B8D1-D9D6-48DF-B23E-D5D30728F947}">
      <dgm:prSet/>
      <dgm:spPr/>
      <dgm:t>
        <a:bodyPr/>
        <a:lstStyle/>
        <a:p>
          <a:endParaRPr lang="en-US" sz="3200"/>
        </a:p>
      </dgm:t>
    </dgm:pt>
    <dgm:pt modelId="{DF51DA3B-8DA2-4AFB-B7C3-29F77125EB67}" type="sibTrans" cxnId="{C6E1B8D1-D9D6-48DF-B23E-D5D30728F947}">
      <dgm:prSet/>
      <dgm:spPr/>
      <dgm:t>
        <a:bodyPr/>
        <a:lstStyle/>
        <a:p>
          <a:endParaRPr lang="en-US" sz="3200"/>
        </a:p>
      </dgm:t>
    </dgm:pt>
    <dgm:pt modelId="{C78D9D29-7897-4D15-AA36-DA5AADC858E5}">
      <dgm:prSet custT="1"/>
      <dgm:spPr/>
      <dgm:t>
        <a:bodyPr/>
        <a:lstStyle/>
        <a:p>
          <a:pPr>
            <a:lnSpc>
              <a:spcPct val="100000"/>
            </a:lnSpc>
          </a:pPr>
          <a:r>
            <a:rPr lang="en-US" sz="2800"/>
            <a:t>Total Expense = $1,280,622</a:t>
          </a:r>
        </a:p>
      </dgm:t>
    </dgm:pt>
    <dgm:pt modelId="{387A4DBC-1668-4557-A37A-547DBB3EA2B2}" type="parTrans" cxnId="{2B5994EA-54E2-4270-BACB-738F91D029C7}">
      <dgm:prSet/>
      <dgm:spPr/>
      <dgm:t>
        <a:bodyPr/>
        <a:lstStyle/>
        <a:p>
          <a:endParaRPr lang="en-US" sz="3200"/>
        </a:p>
      </dgm:t>
    </dgm:pt>
    <dgm:pt modelId="{DB0078C8-8A35-4482-9875-F8D7A8CACB43}" type="sibTrans" cxnId="{2B5994EA-54E2-4270-BACB-738F91D029C7}">
      <dgm:prSet/>
      <dgm:spPr/>
      <dgm:t>
        <a:bodyPr/>
        <a:lstStyle/>
        <a:p>
          <a:endParaRPr lang="en-US" sz="3200"/>
        </a:p>
      </dgm:t>
    </dgm:pt>
    <dgm:pt modelId="{17AAD531-5DDB-4ADB-80A5-C52A5922AA7C}">
      <dgm:prSet custT="1"/>
      <dgm:spPr/>
      <dgm:t>
        <a:bodyPr/>
        <a:lstStyle/>
        <a:p>
          <a:pPr>
            <a:lnSpc>
              <a:spcPct val="100000"/>
            </a:lnSpc>
          </a:pPr>
          <a:r>
            <a:rPr lang="en-US" sz="2800"/>
            <a:t>Net Loss = ($153,058)</a:t>
          </a:r>
        </a:p>
      </dgm:t>
    </dgm:pt>
    <dgm:pt modelId="{D811A575-A213-4F9F-ACBD-98C2B48F00E4}" type="parTrans" cxnId="{FA6E3CE6-5306-4751-98C7-0219F3643E59}">
      <dgm:prSet/>
      <dgm:spPr/>
      <dgm:t>
        <a:bodyPr/>
        <a:lstStyle/>
        <a:p>
          <a:endParaRPr lang="en-US" sz="3200"/>
        </a:p>
      </dgm:t>
    </dgm:pt>
    <dgm:pt modelId="{3CBF88C8-9DD1-42E3-9A3B-E3CB9C51D242}" type="sibTrans" cxnId="{FA6E3CE6-5306-4751-98C7-0219F3643E59}">
      <dgm:prSet/>
      <dgm:spPr/>
      <dgm:t>
        <a:bodyPr/>
        <a:lstStyle/>
        <a:p>
          <a:endParaRPr lang="en-US" sz="3200"/>
        </a:p>
      </dgm:t>
    </dgm:pt>
    <dgm:pt modelId="{1EB93146-3B01-4640-BB6E-92249B1098C7}" type="pres">
      <dgm:prSet presAssocID="{D96E48C5-E7D0-44BB-9E28-BA7D62656CFA}" presName="root" presStyleCnt="0">
        <dgm:presLayoutVars>
          <dgm:dir/>
          <dgm:resizeHandles val="exact"/>
        </dgm:presLayoutVars>
      </dgm:prSet>
      <dgm:spPr/>
    </dgm:pt>
    <dgm:pt modelId="{90E587A9-AF2C-434E-BB64-6ECA28ED8047}" type="pres">
      <dgm:prSet presAssocID="{932B9C2B-8888-4446-8D93-9CD2B6E37F12}" presName="compNode" presStyleCnt="0"/>
      <dgm:spPr/>
    </dgm:pt>
    <dgm:pt modelId="{8FD83ECE-B6AE-47BA-911C-1C7CEA19E313}" type="pres">
      <dgm:prSet presAssocID="{932B9C2B-8888-4446-8D93-9CD2B6E37F12}" presName="bgRect" presStyleLbl="bgShp" presStyleIdx="0" presStyleCnt="2" custScaleY="159179" custLinFactNeighborY="-20866"/>
      <dgm:spPr>
        <a:solidFill>
          <a:srgbClr val="F8A208">
            <a:alpha val="50000"/>
          </a:srgbClr>
        </a:solidFill>
      </dgm:spPr>
    </dgm:pt>
    <dgm:pt modelId="{A9AA53E4-B882-4A9C-ADF7-A6BA48A3F19A}" type="pres">
      <dgm:prSet presAssocID="{932B9C2B-8888-4446-8D93-9CD2B6E37F1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D96501A2-C3B8-4358-AAA1-8371B062F041}" type="pres">
      <dgm:prSet presAssocID="{932B9C2B-8888-4446-8D93-9CD2B6E37F12}" presName="spaceRect" presStyleCnt="0"/>
      <dgm:spPr/>
    </dgm:pt>
    <dgm:pt modelId="{BAE862CE-F79F-476E-A1E8-D70ED6D34D5E}" type="pres">
      <dgm:prSet presAssocID="{932B9C2B-8888-4446-8D93-9CD2B6E37F12}" presName="parTx" presStyleLbl="revTx" presStyleIdx="0" presStyleCnt="4">
        <dgm:presLayoutVars>
          <dgm:chMax val="0"/>
          <dgm:chPref val="0"/>
        </dgm:presLayoutVars>
      </dgm:prSet>
      <dgm:spPr/>
    </dgm:pt>
    <dgm:pt modelId="{A71F24DE-9848-4280-A837-D9E6131ED6C0}" type="pres">
      <dgm:prSet presAssocID="{932B9C2B-8888-4446-8D93-9CD2B6E37F12}" presName="desTx" presStyleLbl="revTx" presStyleIdx="1" presStyleCnt="4">
        <dgm:presLayoutVars/>
      </dgm:prSet>
      <dgm:spPr/>
    </dgm:pt>
    <dgm:pt modelId="{00D9D986-1B46-436A-811F-73153237A7D5}" type="pres">
      <dgm:prSet presAssocID="{340B2DAF-8703-4E8C-87A8-D6EA7BEC703B}" presName="sibTrans" presStyleCnt="0"/>
      <dgm:spPr/>
    </dgm:pt>
    <dgm:pt modelId="{F29576F0-98F9-4CDF-B104-5D68F2082ACC}" type="pres">
      <dgm:prSet presAssocID="{7E8A1F45-AE47-4347-8E4D-4F27566DE0D3}" presName="compNode" presStyleCnt="0"/>
      <dgm:spPr/>
    </dgm:pt>
    <dgm:pt modelId="{1EB3B125-FEBC-438D-A395-470D5B6A3B71}" type="pres">
      <dgm:prSet presAssocID="{7E8A1F45-AE47-4347-8E4D-4F27566DE0D3}" presName="bgRect" presStyleLbl="bgShp" presStyleIdx="1" presStyleCnt="2" custScaleY="149445"/>
      <dgm:spPr>
        <a:solidFill>
          <a:srgbClr val="F8A208">
            <a:alpha val="50000"/>
          </a:srgbClr>
        </a:solidFill>
      </dgm:spPr>
    </dgm:pt>
    <dgm:pt modelId="{1702B27E-E49C-48AD-8DE9-1E4E4831921D}" type="pres">
      <dgm:prSet presAssocID="{7E8A1F45-AE47-4347-8E4D-4F27566DE0D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E6B1F8AD-7779-4857-8193-82FDDB668D07}" type="pres">
      <dgm:prSet presAssocID="{7E8A1F45-AE47-4347-8E4D-4F27566DE0D3}" presName="spaceRect" presStyleCnt="0"/>
      <dgm:spPr/>
    </dgm:pt>
    <dgm:pt modelId="{A5C0B196-C606-42BC-B616-953ED0CAB2EB}" type="pres">
      <dgm:prSet presAssocID="{7E8A1F45-AE47-4347-8E4D-4F27566DE0D3}" presName="parTx" presStyleLbl="revTx" presStyleIdx="2" presStyleCnt="4">
        <dgm:presLayoutVars>
          <dgm:chMax val="0"/>
          <dgm:chPref val="0"/>
        </dgm:presLayoutVars>
      </dgm:prSet>
      <dgm:spPr/>
    </dgm:pt>
    <dgm:pt modelId="{E0F6ACB5-7746-46CE-B823-141A313DFE03}" type="pres">
      <dgm:prSet presAssocID="{7E8A1F45-AE47-4347-8E4D-4F27566DE0D3}" presName="desTx" presStyleLbl="revTx" presStyleIdx="3" presStyleCnt="4">
        <dgm:presLayoutVars/>
      </dgm:prSet>
      <dgm:spPr/>
    </dgm:pt>
  </dgm:ptLst>
  <dgm:cxnLst>
    <dgm:cxn modelId="{31526D1D-282E-462C-A538-0310BF7B38FF}" srcId="{D96E48C5-E7D0-44BB-9E28-BA7D62656CFA}" destId="{932B9C2B-8888-4446-8D93-9CD2B6E37F12}" srcOrd="0" destOrd="0" parTransId="{E7CD0C7A-3567-4A48-A9F5-75AABD1A33A8}" sibTransId="{340B2DAF-8703-4E8C-87A8-D6EA7BEC703B}"/>
    <dgm:cxn modelId="{F3F1D837-99FE-408C-89BA-F2038017ADFA}" type="presOf" srcId="{9148C8C1-C040-4F08-9D0D-5963F525B765}" destId="{A71F24DE-9848-4280-A837-D9E6131ED6C0}" srcOrd="0" destOrd="1" presId="urn:microsoft.com/office/officeart/2018/2/layout/IconVerticalSolidList"/>
    <dgm:cxn modelId="{B4ADE340-F88F-45E2-8DCD-A3223BF695A5}" type="presOf" srcId="{7E8A1F45-AE47-4347-8E4D-4F27566DE0D3}" destId="{A5C0B196-C606-42BC-B616-953ED0CAB2EB}" srcOrd="0" destOrd="0" presId="urn:microsoft.com/office/officeart/2018/2/layout/IconVerticalSolidList"/>
    <dgm:cxn modelId="{6376AB68-8559-4A51-BFD8-6FBE95B37A04}" type="presOf" srcId="{C78D9D29-7897-4D15-AA36-DA5AADC858E5}" destId="{E0F6ACB5-7746-46CE-B823-141A313DFE03}" srcOrd="0" destOrd="1" presId="urn:microsoft.com/office/officeart/2018/2/layout/IconVerticalSolidList"/>
    <dgm:cxn modelId="{837E204B-D6D7-4720-8FB2-1F89DF3F9CEB}" type="presOf" srcId="{0B4DA684-D9A0-49F9-ABBA-DDE806F9CC7C}" destId="{E0F6ACB5-7746-46CE-B823-141A313DFE03}" srcOrd="0" destOrd="0" presId="urn:microsoft.com/office/officeart/2018/2/layout/IconVerticalSolidList"/>
    <dgm:cxn modelId="{92885F6B-CCD3-4B31-A37A-C849EB156072}" srcId="{D96E48C5-E7D0-44BB-9E28-BA7D62656CFA}" destId="{7E8A1F45-AE47-4347-8E4D-4F27566DE0D3}" srcOrd="1" destOrd="0" parTransId="{1A834400-27A7-4842-9466-16B62343B2D7}" sibTransId="{B71AB406-98E1-4278-A703-E64801C55BAE}"/>
    <dgm:cxn modelId="{06208070-9DA0-40F0-A5E1-0953AAC216E8}" srcId="{932B9C2B-8888-4446-8D93-9CD2B6E37F12}" destId="{06DA61A2-B245-4877-AF51-51C786F0B1D0}" srcOrd="2" destOrd="0" parTransId="{9A6E9E00-9E99-4634-8E64-E387932EA536}" sibTransId="{CDFBF17A-EAC3-45A2-AF77-E10B06083AF1}"/>
    <dgm:cxn modelId="{5CC4A657-94B9-4ABF-B1C9-BD02B13B7235}" type="presOf" srcId="{17AAD531-5DDB-4ADB-80A5-C52A5922AA7C}" destId="{E0F6ACB5-7746-46CE-B823-141A313DFE03}" srcOrd="0" destOrd="2" presId="urn:microsoft.com/office/officeart/2018/2/layout/IconVerticalSolidList"/>
    <dgm:cxn modelId="{48E30688-5C8C-4959-8FF4-B8B322AB2548}" srcId="{932B9C2B-8888-4446-8D93-9CD2B6E37F12}" destId="{9148C8C1-C040-4F08-9D0D-5963F525B765}" srcOrd="1" destOrd="0" parTransId="{6CC3021A-FDDB-403F-8565-B87C79F4EE47}" sibTransId="{27FB4071-8674-44FA-8C26-2A4DC233FC11}"/>
    <dgm:cxn modelId="{ABE4B296-D401-49ED-9238-467109F31968}" type="presOf" srcId="{932B9C2B-8888-4446-8D93-9CD2B6E37F12}" destId="{BAE862CE-F79F-476E-A1E8-D70ED6D34D5E}" srcOrd="0" destOrd="0" presId="urn:microsoft.com/office/officeart/2018/2/layout/IconVerticalSolidList"/>
    <dgm:cxn modelId="{48AE75A7-E515-4ACB-A42D-7ABFF3C525D7}" type="presOf" srcId="{FD4C52F0-C4DE-4899-9D0C-98643C18CA24}" destId="{A71F24DE-9848-4280-A837-D9E6131ED6C0}" srcOrd="0" destOrd="0" presId="urn:microsoft.com/office/officeart/2018/2/layout/IconVerticalSolidList"/>
    <dgm:cxn modelId="{8E243AD0-99B8-40AE-9BB9-773C7083FB10}" type="presOf" srcId="{06DA61A2-B245-4877-AF51-51C786F0B1D0}" destId="{A71F24DE-9848-4280-A837-D9E6131ED6C0}" srcOrd="0" destOrd="2" presId="urn:microsoft.com/office/officeart/2018/2/layout/IconVerticalSolidList"/>
    <dgm:cxn modelId="{C6E1B8D1-D9D6-48DF-B23E-D5D30728F947}" srcId="{7E8A1F45-AE47-4347-8E4D-4F27566DE0D3}" destId="{0B4DA684-D9A0-49F9-ABBA-DDE806F9CC7C}" srcOrd="0" destOrd="0" parTransId="{C984358B-8667-4DD5-80D9-CD9BA28AD278}" sibTransId="{DF51DA3B-8DA2-4AFB-B7C3-29F77125EB67}"/>
    <dgm:cxn modelId="{2ED8CCE1-2491-4287-A56D-BDD031044AA5}" srcId="{932B9C2B-8888-4446-8D93-9CD2B6E37F12}" destId="{FD4C52F0-C4DE-4899-9D0C-98643C18CA24}" srcOrd="0" destOrd="0" parTransId="{71971232-2BC1-4F2B-851B-DE437BA027B2}" sibTransId="{8465CE02-EF4B-4C15-B6E3-49BEE8BD2879}"/>
    <dgm:cxn modelId="{FA6E3CE6-5306-4751-98C7-0219F3643E59}" srcId="{7E8A1F45-AE47-4347-8E4D-4F27566DE0D3}" destId="{17AAD531-5DDB-4ADB-80A5-C52A5922AA7C}" srcOrd="2" destOrd="0" parTransId="{D811A575-A213-4F9F-ACBD-98C2B48F00E4}" sibTransId="{3CBF88C8-9DD1-42E3-9A3B-E3CB9C51D242}"/>
    <dgm:cxn modelId="{2B5994EA-54E2-4270-BACB-738F91D029C7}" srcId="{7E8A1F45-AE47-4347-8E4D-4F27566DE0D3}" destId="{C78D9D29-7897-4D15-AA36-DA5AADC858E5}" srcOrd="1" destOrd="0" parTransId="{387A4DBC-1668-4557-A37A-547DBB3EA2B2}" sibTransId="{DB0078C8-8A35-4482-9875-F8D7A8CACB43}"/>
    <dgm:cxn modelId="{0A735CFA-ACB5-4A8A-BB14-A5D4F9D634B6}" type="presOf" srcId="{D96E48C5-E7D0-44BB-9E28-BA7D62656CFA}" destId="{1EB93146-3B01-4640-BB6E-92249B1098C7}" srcOrd="0" destOrd="0" presId="urn:microsoft.com/office/officeart/2018/2/layout/IconVerticalSolidList"/>
    <dgm:cxn modelId="{A1113DE5-24D2-4244-B8D9-6DF20F164D73}" type="presParOf" srcId="{1EB93146-3B01-4640-BB6E-92249B1098C7}" destId="{90E587A9-AF2C-434E-BB64-6ECA28ED8047}" srcOrd="0" destOrd="0" presId="urn:microsoft.com/office/officeart/2018/2/layout/IconVerticalSolidList"/>
    <dgm:cxn modelId="{7CABB796-1DEB-4258-92B6-1CAAEE21F999}" type="presParOf" srcId="{90E587A9-AF2C-434E-BB64-6ECA28ED8047}" destId="{8FD83ECE-B6AE-47BA-911C-1C7CEA19E313}" srcOrd="0" destOrd="0" presId="urn:microsoft.com/office/officeart/2018/2/layout/IconVerticalSolidList"/>
    <dgm:cxn modelId="{FA98BDA7-DF00-4E14-AB3C-E8CED5816BC5}" type="presParOf" srcId="{90E587A9-AF2C-434E-BB64-6ECA28ED8047}" destId="{A9AA53E4-B882-4A9C-ADF7-A6BA48A3F19A}" srcOrd="1" destOrd="0" presId="urn:microsoft.com/office/officeart/2018/2/layout/IconVerticalSolidList"/>
    <dgm:cxn modelId="{B70787CE-2170-4150-A734-0705B0089BA8}" type="presParOf" srcId="{90E587A9-AF2C-434E-BB64-6ECA28ED8047}" destId="{D96501A2-C3B8-4358-AAA1-8371B062F041}" srcOrd="2" destOrd="0" presId="urn:microsoft.com/office/officeart/2018/2/layout/IconVerticalSolidList"/>
    <dgm:cxn modelId="{5562B13B-D845-48FC-93B1-2DFB41499148}" type="presParOf" srcId="{90E587A9-AF2C-434E-BB64-6ECA28ED8047}" destId="{BAE862CE-F79F-476E-A1E8-D70ED6D34D5E}" srcOrd="3" destOrd="0" presId="urn:microsoft.com/office/officeart/2018/2/layout/IconVerticalSolidList"/>
    <dgm:cxn modelId="{2A834201-EC76-47B2-95D0-D933E709064F}" type="presParOf" srcId="{90E587A9-AF2C-434E-BB64-6ECA28ED8047}" destId="{A71F24DE-9848-4280-A837-D9E6131ED6C0}" srcOrd="4" destOrd="0" presId="urn:microsoft.com/office/officeart/2018/2/layout/IconVerticalSolidList"/>
    <dgm:cxn modelId="{A68835B0-E404-48BA-9790-0B58344363F9}" type="presParOf" srcId="{1EB93146-3B01-4640-BB6E-92249B1098C7}" destId="{00D9D986-1B46-436A-811F-73153237A7D5}" srcOrd="1" destOrd="0" presId="urn:microsoft.com/office/officeart/2018/2/layout/IconVerticalSolidList"/>
    <dgm:cxn modelId="{60ACB501-4FFC-4D77-AF08-74E003F389ED}" type="presParOf" srcId="{1EB93146-3B01-4640-BB6E-92249B1098C7}" destId="{F29576F0-98F9-4CDF-B104-5D68F2082ACC}" srcOrd="2" destOrd="0" presId="urn:microsoft.com/office/officeart/2018/2/layout/IconVerticalSolidList"/>
    <dgm:cxn modelId="{3BD5363C-E991-4A54-BACE-F2E7A94A4940}" type="presParOf" srcId="{F29576F0-98F9-4CDF-B104-5D68F2082ACC}" destId="{1EB3B125-FEBC-438D-A395-470D5B6A3B71}" srcOrd="0" destOrd="0" presId="urn:microsoft.com/office/officeart/2018/2/layout/IconVerticalSolidList"/>
    <dgm:cxn modelId="{62BD8EA9-DA06-435E-BF0A-73D2ED504495}" type="presParOf" srcId="{F29576F0-98F9-4CDF-B104-5D68F2082ACC}" destId="{1702B27E-E49C-48AD-8DE9-1E4E4831921D}" srcOrd="1" destOrd="0" presId="urn:microsoft.com/office/officeart/2018/2/layout/IconVerticalSolidList"/>
    <dgm:cxn modelId="{5E62169D-60AE-4319-A361-1947796C755A}" type="presParOf" srcId="{F29576F0-98F9-4CDF-B104-5D68F2082ACC}" destId="{E6B1F8AD-7779-4857-8193-82FDDB668D07}" srcOrd="2" destOrd="0" presId="urn:microsoft.com/office/officeart/2018/2/layout/IconVerticalSolidList"/>
    <dgm:cxn modelId="{A44DEFDF-9D2F-433A-BF83-D7DBCA5D9A69}" type="presParOf" srcId="{F29576F0-98F9-4CDF-B104-5D68F2082ACC}" destId="{A5C0B196-C606-42BC-B616-953ED0CAB2EB}" srcOrd="3" destOrd="0" presId="urn:microsoft.com/office/officeart/2018/2/layout/IconVerticalSolidList"/>
    <dgm:cxn modelId="{170E16E8-3661-41AD-9950-0B67699F17CA}" type="presParOf" srcId="{F29576F0-98F9-4CDF-B104-5D68F2082ACC}" destId="{E0F6ACB5-7746-46CE-B823-141A313DFE0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3F808-F937-42A3-AD1D-2B527AE748E3}">
      <dsp:nvSpPr>
        <dsp:cNvPr id="0" name=""/>
        <dsp:cNvSpPr/>
      </dsp:nvSpPr>
      <dsp:spPr>
        <a:xfrm>
          <a:off x="1075210" y="240379"/>
          <a:ext cx="4187950" cy="1308734"/>
        </a:xfrm>
        <a:prstGeom prst="rect">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6449"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Clinical Practice Nurse</a:t>
          </a:r>
        </a:p>
        <a:p>
          <a:pPr marL="114300" lvl="1" indent="-114300" algn="l" defTabSz="622300">
            <a:lnSpc>
              <a:spcPct val="90000"/>
            </a:lnSpc>
            <a:spcBef>
              <a:spcPct val="0"/>
            </a:spcBef>
            <a:spcAft>
              <a:spcPct val="15000"/>
            </a:spcAft>
            <a:buChar char="•"/>
          </a:pPr>
          <a:r>
            <a:rPr lang="en-US" sz="1400" kern="1200"/>
            <a:t>Triage calls/portal messages/TE’s to clinicians</a:t>
          </a:r>
        </a:p>
        <a:p>
          <a:pPr marL="114300" lvl="1" indent="-114300" algn="l" defTabSz="622300">
            <a:lnSpc>
              <a:spcPct val="90000"/>
            </a:lnSpc>
            <a:spcBef>
              <a:spcPct val="0"/>
            </a:spcBef>
            <a:spcAft>
              <a:spcPct val="15000"/>
            </a:spcAft>
            <a:buChar char="•"/>
          </a:pPr>
          <a:r>
            <a:rPr lang="en-US" sz="1400" kern="1200"/>
            <a:t>Review and address Lab/DI/documents</a:t>
          </a:r>
        </a:p>
      </dsp:txBody>
      <dsp:txXfrm>
        <a:off x="1075210" y="240379"/>
        <a:ext cx="4187950" cy="1308734"/>
      </dsp:txXfrm>
    </dsp:sp>
    <dsp:sp modelId="{C1AA5995-C454-4D5C-B1BF-3F7110F8D302}">
      <dsp:nvSpPr>
        <dsp:cNvPr id="0" name=""/>
        <dsp:cNvSpPr/>
      </dsp:nvSpPr>
      <dsp:spPr>
        <a:xfrm>
          <a:off x="900712" y="51340"/>
          <a:ext cx="916114" cy="1374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AFF81A-8841-4697-895B-2608197EF1D6}">
      <dsp:nvSpPr>
        <dsp:cNvPr id="0" name=""/>
        <dsp:cNvSpPr/>
      </dsp:nvSpPr>
      <dsp:spPr>
        <a:xfrm>
          <a:off x="5636779" y="240379"/>
          <a:ext cx="4187950" cy="1308734"/>
        </a:xfrm>
        <a:prstGeom prst="rect">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6449"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Clinical Practice Navigator</a:t>
          </a:r>
        </a:p>
        <a:p>
          <a:pPr marL="114300" lvl="1" indent="-114300" algn="l" defTabSz="622300">
            <a:lnSpc>
              <a:spcPct val="90000"/>
            </a:lnSpc>
            <a:spcBef>
              <a:spcPct val="0"/>
            </a:spcBef>
            <a:spcAft>
              <a:spcPct val="15000"/>
            </a:spcAft>
            <a:buChar char="•"/>
          </a:pPr>
          <a:r>
            <a:rPr lang="en-US" sz="1400" kern="1200"/>
            <a:t>Monitor and review RPM for PSM patients</a:t>
          </a:r>
        </a:p>
        <a:p>
          <a:pPr marL="114300" lvl="1" indent="-114300" algn="l" defTabSz="622300">
            <a:lnSpc>
              <a:spcPct val="90000"/>
            </a:lnSpc>
            <a:spcBef>
              <a:spcPct val="0"/>
            </a:spcBef>
            <a:spcAft>
              <a:spcPct val="15000"/>
            </a:spcAft>
            <a:buChar char="•"/>
          </a:pPr>
          <a:r>
            <a:rPr lang="en-US" sz="1400" kern="1200" dirty="0"/>
            <a:t>Support for Practice Nurse and MAs for patient outreach/follow up</a:t>
          </a:r>
        </a:p>
      </dsp:txBody>
      <dsp:txXfrm>
        <a:off x="5636779" y="240379"/>
        <a:ext cx="4187950" cy="1308734"/>
      </dsp:txXfrm>
    </dsp:sp>
    <dsp:sp modelId="{3CC02738-DC09-4F60-9CB1-0DCDBF395336}">
      <dsp:nvSpPr>
        <dsp:cNvPr id="0" name=""/>
        <dsp:cNvSpPr/>
      </dsp:nvSpPr>
      <dsp:spPr>
        <a:xfrm>
          <a:off x="5462282" y="51340"/>
          <a:ext cx="916114" cy="1374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78E01E-BF33-4009-9959-9868CF8F3949}">
      <dsp:nvSpPr>
        <dsp:cNvPr id="0" name=""/>
        <dsp:cNvSpPr/>
      </dsp:nvSpPr>
      <dsp:spPr>
        <a:xfrm>
          <a:off x="1075210" y="1887930"/>
          <a:ext cx="4187950" cy="1308734"/>
        </a:xfrm>
        <a:prstGeom prst="rect">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6449"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Medical Assistants</a:t>
          </a:r>
        </a:p>
        <a:p>
          <a:pPr marL="114300" lvl="1" indent="-114300" algn="l" defTabSz="622300">
            <a:lnSpc>
              <a:spcPct val="90000"/>
            </a:lnSpc>
            <a:spcBef>
              <a:spcPct val="0"/>
            </a:spcBef>
            <a:spcAft>
              <a:spcPct val="15000"/>
            </a:spcAft>
            <a:buChar char="•"/>
          </a:pPr>
          <a:r>
            <a:rPr lang="en-US" sz="1400" kern="1200"/>
            <a:t>Dedicated support to each clinician in the practice</a:t>
          </a:r>
        </a:p>
        <a:p>
          <a:pPr marL="114300" lvl="1" indent="-114300" algn="l" defTabSz="622300">
            <a:lnSpc>
              <a:spcPct val="90000"/>
            </a:lnSpc>
            <a:spcBef>
              <a:spcPct val="0"/>
            </a:spcBef>
            <a:spcAft>
              <a:spcPct val="15000"/>
            </a:spcAft>
            <a:buChar char="•"/>
          </a:pPr>
          <a:r>
            <a:rPr lang="en-US" sz="1400" kern="1200"/>
            <a:t>Prioritized access to MA Float Pool</a:t>
          </a:r>
        </a:p>
      </dsp:txBody>
      <dsp:txXfrm>
        <a:off x="1075210" y="1887930"/>
        <a:ext cx="4187950" cy="1308734"/>
      </dsp:txXfrm>
    </dsp:sp>
    <dsp:sp modelId="{315B2BF5-D4B4-43DA-814A-88DFB840F13F}">
      <dsp:nvSpPr>
        <dsp:cNvPr id="0" name=""/>
        <dsp:cNvSpPr/>
      </dsp:nvSpPr>
      <dsp:spPr>
        <a:xfrm>
          <a:off x="900712" y="1698891"/>
          <a:ext cx="916114" cy="13741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32E2F-5B83-4698-9EFD-0AF1C64BBCD5}">
      <dsp:nvSpPr>
        <dsp:cNvPr id="0" name=""/>
        <dsp:cNvSpPr/>
      </dsp:nvSpPr>
      <dsp:spPr>
        <a:xfrm>
          <a:off x="5636779" y="1887930"/>
          <a:ext cx="4187950" cy="1308734"/>
        </a:xfrm>
        <a:prstGeom prst="rect">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6449"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Physician</a:t>
          </a:r>
        </a:p>
        <a:p>
          <a:pPr marL="114300" lvl="1" indent="-114300" algn="l" defTabSz="622300">
            <a:lnSpc>
              <a:spcPct val="90000"/>
            </a:lnSpc>
            <a:spcBef>
              <a:spcPct val="0"/>
            </a:spcBef>
            <a:spcAft>
              <a:spcPct val="15000"/>
            </a:spcAft>
            <a:buChar char="•"/>
          </a:pPr>
          <a:r>
            <a:rPr lang="en-US" sz="1400" kern="1200"/>
            <a:t>Provide care to an expanded panel with greater administrative resources</a:t>
          </a:r>
        </a:p>
      </dsp:txBody>
      <dsp:txXfrm>
        <a:off x="5636779" y="1887930"/>
        <a:ext cx="4187950" cy="1308734"/>
      </dsp:txXfrm>
    </dsp:sp>
    <dsp:sp modelId="{B4AB7974-27AF-4BFD-ABF8-1361192B3E08}">
      <dsp:nvSpPr>
        <dsp:cNvPr id="0" name=""/>
        <dsp:cNvSpPr/>
      </dsp:nvSpPr>
      <dsp:spPr>
        <a:xfrm>
          <a:off x="5462282" y="1698891"/>
          <a:ext cx="916114" cy="1374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86878-8BDF-4285-ACB0-6FA107B390A8}">
      <dsp:nvSpPr>
        <dsp:cNvPr id="0" name=""/>
        <dsp:cNvSpPr/>
      </dsp:nvSpPr>
      <dsp:spPr>
        <a:xfrm>
          <a:off x="1075210" y="3535482"/>
          <a:ext cx="4187950" cy="1308734"/>
        </a:xfrm>
        <a:prstGeom prst="rect">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6449"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Advanced Practitioner</a:t>
          </a:r>
        </a:p>
        <a:p>
          <a:pPr marL="114300" lvl="1" indent="-114300" algn="l" defTabSz="622300">
            <a:lnSpc>
              <a:spcPct val="90000"/>
            </a:lnSpc>
            <a:spcBef>
              <a:spcPct val="0"/>
            </a:spcBef>
            <a:spcAft>
              <a:spcPct val="15000"/>
            </a:spcAft>
            <a:buChar char="•"/>
          </a:pPr>
          <a:r>
            <a:rPr lang="en-US" sz="1400" kern="1200"/>
            <a:t>Expands access to provide sick visit care or follow up care</a:t>
          </a:r>
        </a:p>
        <a:p>
          <a:pPr marL="114300" lvl="1" indent="-114300" algn="l" defTabSz="622300">
            <a:lnSpc>
              <a:spcPct val="90000"/>
            </a:lnSpc>
            <a:spcBef>
              <a:spcPct val="0"/>
            </a:spcBef>
            <a:spcAft>
              <a:spcPct val="15000"/>
            </a:spcAft>
            <a:buChar char="•"/>
          </a:pPr>
          <a:r>
            <a:rPr lang="en-US" sz="1400" kern="1200"/>
            <a:t>Additional capacity with Float AP’s – for surges or coverage</a:t>
          </a:r>
        </a:p>
      </dsp:txBody>
      <dsp:txXfrm>
        <a:off x="1075210" y="3535482"/>
        <a:ext cx="4187950" cy="1308734"/>
      </dsp:txXfrm>
    </dsp:sp>
    <dsp:sp modelId="{94C2B5FD-A095-4000-8D3D-4336BD539603}">
      <dsp:nvSpPr>
        <dsp:cNvPr id="0" name=""/>
        <dsp:cNvSpPr/>
      </dsp:nvSpPr>
      <dsp:spPr>
        <a:xfrm>
          <a:off x="900712" y="3346442"/>
          <a:ext cx="916114" cy="13741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00391-C8AB-4660-9116-EF175B152CE7}">
      <dsp:nvSpPr>
        <dsp:cNvPr id="0" name=""/>
        <dsp:cNvSpPr/>
      </dsp:nvSpPr>
      <dsp:spPr>
        <a:xfrm>
          <a:off x="5636779" y="3535482"/>
          <a:ext cx="4187950" cy="1308734"/>
        </a:xfrm>
        <a:prstGeom prst="rect">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6449"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Practice Manager</a:t>
          </a:r>
        </a:p>
        <a:p>
          <a:pPr marL="114300" lvl="1" indent="-114300" algn="l" defTabSz="622300">
            <a:lnSpc>
              <a:spcPct val="90000"/>
            </a:lnSpc>
            <a:spcBef>
              <a:spcPct val="0"/>
            </a:spcBef>
            <a:spcAft>
              <a:spcPct val="15000"/>
            </a:spcAft>
            <a:buChar char="•"/>
          </a:pPr>
          <a:r>
            <a:rPr lang="en-US" sz="1400" kern="1200"/>
            <a:t>Monitor access and capacity</a:t>
          </a:r>
        </a:p>
        <a:p>
          <a:pPr marL="114300" lvl="1" indent="-114300" algn="l" defTabSz="622300">
            <a:lnSpc>
              <a:spcPct val="90000"/>
            </a:lnSpc>
            <a:spcBef>
              <a:spcPct val="0"/>
            </a:spcBef>
            <a:spcAft>
              <a:spcPct val="15000"/>
            </a:spcAft>
            <a:buChar char="•"/>
          </a:pPr>
          <a:r>
            <a:rPr lang="en-US" sz="1400" kern="1200"/>
            <a:t>Tools for active schedule management</a:t>
          </a:r>
        </a:p>
      </dsp:txBody>
      <dsp:txXfrm>
        <a:off x="5636779" y="3535482"/>
        <a:ext cx="4187950" cy="1308734"/>
      </dsp:txXfrm>
    </dsp:sp>
    <dsp:sp modelId="{05A9DA2B-DAF1-4D90-A0C1-84BEBB04270B}">
      <dsp:nvSpPr>
        <dsp:cNvPr id="0" name=""/>
        <dsp:cNvSpPr/>
      </dsp:nvSpPr>
      <dsp:spPr>
        <a:xfrm>
          <a:off x="5462282" y="3346442"/>
          <a:ext cx="916114" cy="137417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83ECE-B6AE-47BA-911C-1C7CEA19E313}">
      <dsp:nvSpPr>
        <dsp:cNvPr id="0" name=""/>
        <dsp:cNvSpPr/>
      </dsp:nvSpPr>
      <dsp:spPr>
        <a:xfrm>
          <a:off x="0" y="0"/>
          <a:ext cx="10515600" cy="2073868"/>
        </a:xfrm>
        <a:prstGeom prst="roundRect">
          <a:avLst>
            <a:gd name="adj" fmla="val 10000"/>
          </a:avLst>
        </a:prstGeom>
        <a:solidFill>
          <a:srgbClr val="F8A208">
            <a:alpha val="50000"/>
          </a:srgbClr>
        </a:solidFill>
        <a:ln>
          <a:noFill/>
        </a:ln>
        <a:effectLst/>
      </dsp:spPr>
      <dsp:style>
        <a:lnRef idx="0">
          <a:scrgbClr r="0" g="0" b="0"/>
        </a:lnRef>
        <a:fillRef idx="1">
          <a:scrgbClr r="0" g="0" b="0"/>
        </a:fillRef>
        <a:effectRef idx="0">
          <a:scrgbClr r="0" g="0" b="0"/>
        </a:effectRef>
        <a:fontRef idx="minor"/>
      </dsp:style>
    </dsp:sp>
    <dsp:sp modelId="{A9AA53E4-B882-4A9C-ADF7-A6BA48A3F19A}">
      <dsp:nvSpPr>
        <dsp:cNvPr id="0" name=""/>
        <dsp:cNvSpPr/>
      </dsp:nvSpPr>
      <dsp:spPr>
        <a:xfrm>
          <a:off x="394113" y="681003"/>
          <a:ext cx="716569" cy="716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862CE-F79F-476E-A1E8-D70ED6D34D5E}">
      <dsp:nvSpPr>
        <dsp:cNvPr id="0" name=""/>
        <dsp:cNvSpPr/>
      </dsp:nvSpPr>
      <dsp:spPr>
        <a:xfrm>
          <a:off x="1504795" y="387861"/>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778000">
            <a:lnSpc>
              <a:spcPct val="100000"/>
            </a:lnSpc>
            <a:spcBef>
              <a:spcPct val="0"/>
            </a:spcBef>
            <a:spcAft>
              <a:spcPct val="35000"/>
            </a:spcAft>
            <a:buNone/>
          </a:pPr>
          <a:r>
            <a:rPr lang="en-US" sz="4000" kern="1200" dirty="0"/>
            <a:t>Coastal</a:t>
          </a:r>
        </a:p>
      </dsp:txBody>
      <dsp:txXfrm>
        <a:off x="1504795" y="387861"/>
        <a:ext cx="4732020" cy="1302853"/>
      </dsp:txXfrm>
    </dsp:sp>
    <dsp:sp modelId="{A71F24DE-9848-4280-A837-D9E6131ED6C0}">
      <dsp:nvSpPr>
        <dsp:cNvPr id="0" name=""/>
        <dsp:cNvSpPr/>
      </dsp:nvSpPr>
      <dsp:spPr>
        <a:xfrm>
          <a:off x="6236815" y="387861"/>
          <a:ext cx="427731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244600">
            <a:lnSpc>
              <a:spcPct val="100000"/>
            </a:lnSpc>
            <a:spcBef>
              <a:spcPct val="0"/>
            </a:spcBef>
            <a:spcAft>
              <a:spcPct val="35000"/>
            </a:spcAft>
            <a:buNone/>
          </a:pPr>
          <a:r>
            <a:rPr lang="en-US" sz="2800" kern="1200"/>
            <a:t>Total Revenue = $3,976,894</a:t>
          </a:r>
        </a:p>
        <a:p>
          <a:pPr marL="0" lvl="0" indent="0" algn="l" defTabSz="1244600">
            <a:lnSpc>
              <a:spcPct val="100000"/>
            </a:lnSpc>
            <a:spcBef>
              <a:spcPct val="0"/>
            </a:spcBef>
            <a:spcAft>
              <a:spcPct val="35000"/>
            </a:spcAft>
            <a:buNone/>
          </a:pPr>
          <a:r>
            <a:rPr lang="en-US" sz="2800" kern="1200" dirty="0"/>
            <a:t>Total Expense = $3,952,413</a:t>
          </a:r>
        </a:p>
        <a:p>
          <a:pPr marL="0" lvl="0" indent="0" algn="l" defTabSz="1244600">
            <a:lnSpc>
              <a:spcPct val="100000"/>
            </a:lnSpc>
            <a:spcBef>
              <a:spcPct val="0"/>
            </a:spcBef>
            <a:spcAft>
              <a:spcPct val="35000"/>
            </a:spcAft>
            <a:buNone/>
          </a:pPr>
          <a:r>
            <a:rPr lang="en-US" sz="2800" kern="1200"/>
            <a:t>Net Profit = $24,481</a:t>
          </a:r>
        </a:p>
      </dsp:txBody>
      <dsp:txXfrm>
        <a:off x="6236815" y="387861"/>
        <a:ext cx="4277313" cy="1302853"/>
      </dsp:txXfrm>
    </dsp:sp>
    <dsp:sp modelId="{1EB3B125-FEBC-438D-A395-470D5B6A3B71}">
      <dsp:nvSpPr>
        <dsp:cNvPr id="0" name=""/>
        <dsp:cNvSpPr/>
      </dsp:nvSpPr>
      <dsp:spPr>
        <a:xfrm>
          <a:off x="0" y="2401935"/>
          <a:ext cx="10515600" cy="1947048"/>
        </a:xfrm>
        <a:prstGeom prst="roundRect">
          <a:avLst>
            <a:gd name="adj" fmla="val 10000"/>
          </a:avLst>
        </a:prstGeom>
        <a:solidFill>
          <a:srgbClr val="F8A208">
            <a:alpha val="50000"/>
          </a:srgbClr>
        </a:solidFill>
        <a:ln>
          <a:noFill/>
        </a:ln>
        <a:effectLst/>
      </dsp:spPr>
      <dsp:style>
        <a:lnRef idx="0">
          <a:scrgbClr r="0" g="0" b="0"/>
        </a:lnRef>
        <a:fillRef idx="1">
          <a:scrgbClr r="0" g="0" b="0"/>
        </a:fillRef>
        <a:effectRef idx="0">
          <a:scrgbClr r="0" g="0" b="0"/>
        </a:effectRef>
        <a:fontRef idx="minor"/>
      </dsp:style>
    </dsp:sp>
    <dsp:sp modelId="{1702B27E-E49C-48AD-8DE9-1E4E4831921D}">
      <dsp:nvSpPr>
        <dsp:cNvPr id="0" name=""/>
        <dsp:cNvSpPr/>
      </dsp:nvSpPr>
      <dsp:spPr>
        <a:xfrm>
          <a:off x="394113" y="3017175"/>
          <a:ext cx="716569" cy="716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0B196-C606-42BC-B616-953ED0CAB2EB}">
      <dsp:nvSpPr>
        <dsp:cNvPr id="0" name=""/>
        <dsp:cNvSpPr/>
      </dsp:nvSpPr>
      <dsp:spPr>
        <a:xfrm>
          <a:off x="1504795" y="2724033"/>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778000">
            <a:lnSpc>
              <a:spcPct val="100000"/>
            </a:lnSpc>
            <a:spcBef>
              <a:spcPct val="0"/>
            </a:spcBef>
            <a:spcAft>
              <a:spcPct val="35000"/>
            </a:spcAft>
            <a:buNone/>
          </a:pPr>
          <a:r>
            <a:rPr lang="en-US" sz="4000" kern="1200"/>
            <a:t>LPG</a:t>
          </a:r>
        </a:p>
      </dsp:txBody>
      <dsp:txXfrm>
        <a:off x="1504795" y="2724033"/>
        <a:ext cx="4732020" cy="1302853"/>
      </dsp:txXfrm>
    </dsp:sp>
    <dsp:sp modelId="{E0F6ACB5-7746-46CE-B823-141A313DFE03}">
      <dsp:nvSpPr>
        <dsp:cNvPr id="0" name=""/>
        <dsp:cNvSpPr/>
      </dsp:nvSpPr>
      <dsp:spPr>
        <a:xfrm>
          <a:off x="6236815" y="2724033"/>
          <a:ext cx="427731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244600">
            <a:lnSpc>
              <a:spcPct val="100000"/>
            </a:lnSpc>
            <a:spcBef>
              <a:spcPct val="0"/>
            </a:spcBef>
            <a:spcAft>
              <a:spcPct val="35000"/>
            </a:spcAft>
            <a:buNone/>
          </a:pPr>
          <a:r>
            <a:rPr lang="en-US" sz="2800" kern="1200"/>
            <a:t>Total Revenue = $1,127,563</a:t>
          </a:r>
        </a:p>
        <a:p>
          <a:pPr marL="0" lvl="0" indent="0" algn="l" defTabSz="1244600">
            <a:lnSpc>
              <a:spcPct val="100000"/>
            </a:lnSpc>
            <a:spcBef>
              <a:spcPct val="0"/>
            </a:spcBef>
            <a:spcAft>
              <a:spcPct val="35000"/>
            </a:spcAft>
            <a:buNone/>
          </a:pPr>
          <a:r>
            <a:rPr lang="en-US" sz="2800" kern="1200"/>
            <a:t>Total Expense = $1,280,622</a:t>
          </a:r>
        </a:p>
        <a:p>
          <a:pPr marL="0" lvl="0" indent="0" algn="l" defTabSz="1244600">
            <a:lnSpc>
              <a:spcPct val="100000"/>
            </a:lnSpc>
            <a:spcBef>
              <a:spcPct val="0"/>
            </a:spcBef>
            <a:spcAft>
              <a:spcPct val="35000"/>
            </a:spcAft>
            <a:buNone/>
          </a:pPr>
          <a:r>
            <a:rPr lang="en-US" sz="2800" kern="1200"/>
            <a:t>Net Loss = ($153,058)</a:t>
          </a:r>
        </a:p>
      </dsp:txBody>
      <dsp:txXfrm>
        <a:off x="6236815" y="2724033"/>
        <a:ext cx="4277313" cy="130285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57BF0-134E-2744-B24A-DE89A1D44309}" type="datetimeFigureOut">
              <a:rPr lang="en-US" smtClean="0"/>
              <a:t>8/18/2023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03229-1224-914A-8B38-E0ED9725C70C}" type="slidenum">
              <a:rPr lang="en-US" smtClean="0"/>
              <a:t>‹#›</a:t>
            </a:fld>
            <a:endParaRPr lang="en-US" dirty="0"/>
          </a:p>
        </p:txBody>
      </p:sp>
    </p:spTree>
    <p:extLst>
      <p:ext uri="{BB962C8B-B14F-4D97-AF65-F5344CB8AC3E}">
        <p14:creationId xmlns:p14="http://schemas.microsoft.com/office/powerpoint/2010/main" val="310605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br>
              <a:rPr lang="en-US" dirty="0"/>
            </a:br>
            <a:r>
              <a:rPr lang="en-US" dirty="0"/>
              <a:t>Expansion of the model required a more detailed understanding of the requirements</a:t>
            </a:r>
          </a:p>
          <a:p>
            <a:br>
              <a:rPr lang="en-US" dirty="0"/>
            </a:br>
            <a:r>
              <a:rPr lang="en-US" dirty="0"/>
              <a:t>O:</a:t>
            </a:r>
            <a:br>
              <a:rPr lang="en-US" dirty="0"/>
            </a:br>
            <a:br>
              <a:rPr lang="en-US" dirty="0"/>
            </a:br>
            <a:r>
              <a:rPr lang="en-US" dirty="0"/>
              <a:t>P:</a:t>
            </a:r>
            <a:br>
              <a:rPr lang="en-US" dirty="0"/>
            </a:br>
            <a:r>
              <a:rPr lang="en-US" dirty="0"/>
              <a:t>We wanted to bring the PSM model to every practice</a:t>
            </a:r>
          </a:p>
          <a:p>
            <a:r>
              <a:rPr lang="en-US" dirty="0"/>
              <a:t>At Coastal, the average number of face-to-face clinical time is 28 clinical hours per physician per week</a:t>
            </a:r>
          </a:p>
          <a:p>
            <a:r>
              <a:rPr lang="en-US" dirty="0"/>
              <a:t>We assumed a panel size of 2200 patients based on data from MGMA and Sullivan Cotter</a:t>
            </a:r>
          </a:p>
          <a:p>
            <a:r>
              <a:rPr lang="en-US" dirty="0"/>
              <a:t>We did not want to require clinicians to see more patients per day. Incidentally however, many indicated that in this model it was quite easy to see 2-3 more patients per day, but that wasn’t a premise.</a:t>
            </a:r>
          </a:p>
          <a:p>
            <a:r>
              <a:rPr lang="en-US" dirty="0"/>
              <a:t>We did need to capitalize on the value of care provided to patients between visits through our disease management and remote patient management programs. </a:t>
            </a:r>
          </a:p>
          <a:p>
            <a:br>
              <a:rPr lang="en-US" dirty="0"/>
            </a:br>
            <a:r>
              <a:rPr lang="en-US" dirty="0"/>
              <a:t>T:</a:t>
            </a:r>
          </a:p>
          <a:p>
            <a:r>
              <a:rPr lang="en-US" dirty="0"/>
              <a:t>We made the initial investments based on the idea that if we did nothing and lost the patients, we would lose almost $6 million in revenues. Now we had to be much more deliberate in calculating the direct and indirect costs of the model.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9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Based on the feedback from the participants in the model, we realized that it was good for patients, employees, and clinicians. So good, we couldn’t afford not to do it.</a:t>
            </a:r>
            <a:br>
              <a:rPr lang="en-US" dirty="0"/>
            </a:br>
            <a:r>
              <a:rPr lang="en-US" dirty="0"/>
              <a:t>O:</a:t>
            </a:r>
            <a:br>
              <a:rPr lang="en-US" dirty="0"/>
            </a:br>
            <a:br>
              <a:rPr lang="en-US" dirty="0"/>
            </a:br>
            <a:br>
              <a:rPr lang="en-US" dirty="0"/>
            </a:br>
            <a:r>
              <a:rPr lang="en-US" dirty="0"/>
              <a:t>P:</a:t>
            </a:r>
            <a:br>
              <a:rPr lang="en-US" dirty="0"/>
            </a:br>
            <a:r>
              <a:rPr lang="en-US" dirty="0"/>
              <a:t>Assuming a patient panel size of 2200 patients per clinician</a:t>
            </a:r>
          </a:p>
          <a:p>
            <a:r>
              <a:rPr lang="en-US" dirty="0"/>
              <a:t>Coastal primary care offices could add 16 additional teams at close to a break-even cost</a:t>
            </a:r>
          </a:p>
          <a:p>
            <a:r>
              <a:rPr lang="en-US" dirty="0"/>
              <a:t>And our LPG practices could add a team to each office at a modest net loss. </a:t>
            </a:r>
          </a:p>
          <a:p>
            <a:r>
              <a:rPr lang="en-US" dirty="0"/>
              <a:t>The loss at the LPG practices is largely due to them not being on a primary care capitation contract.</a:t>
            </a:r>
          </a:p>
          <a:p>
            <a:br>
              <a:rPr lang="en-US" dirty="0"/>
            </a:br>
            <a:r>
              <a:rPr lang="en-US" dirty="0"/>
              <a:t>T:</a:t>
            </a:r>
          </a:p>
          <a:p>
            <a:r>
              <a:rPr lang="en-US" dirty="0"/>
              <a:t>While this was risky, it wasn’t an entirely hairbrained idea.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14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br>
              <a:rPr lang="en-US" dirty="0"/>
            </a:br>
            <a:r>
              <a:rPr lang="en-US" dirty="0"/>
              <a:t>Multiple studies supported the concepts we used. </a:t>
            </a:r>
            <a:br>
              <a:rPr lang="en-US" dirty="0"/>
            </a:br>
            <a:r>
              <a:rPr lang="en-US" dirty="0"/>
              <a:t>O:</a:t>
            </a:r>
            <a:br>
              <a:rPr lang="en-US" dirty="0"/>
            </a:br>
            <a:r>
              <a:rPr lang="en-US" dirty="0"/>
              <a:t>H:</a:t>
            </a:r>
          </a:p>
          <a:p>
            <a:r>
              <a:rPr lang="en-US" dirty="0"/>
              <a:t>While the model we used was not specifically studied, there were many studies that looked at increasing the productivity of clinical teams. </a:t>
            </a:r>
            <a:br>
              <a:rPr lang="en-US" dirty="0"/>
            </a:br>
            <a:endParaRPr lang="en-US" dirty="0"/>
          </a:p>
          <a:p>
            <a:r>
              <a:rPr lang="en-US" dirty="0"/>
              <a:t>O:</a:t>
            </a:r>
          </a:p>
          <a:p>
            <a:endParaRPr lang="en-US" dirty="0"/>
          </a:p>
          <a:p>
            <a:r>
              <a:rPr lang="en-US" dirty="0"/>
              <a:t>P:</a:t>
            </a:r>
            <a:br>
              <a:rPr lang="en-US" dirty="0"/>
            </a:br>
            <a:r>
              <a:rPr lang="en-US" dirty="0"/>
              <a:t>While some of the available studies were done in Canada, and in France, the idea of improving clinical productivity by resourcing teams appropriately is not a novel idea. </a:t>
            </a:r>
          </a:p>
          <a:p>
            <a:br>
              <a:rPr lang="en-US" dirty="0"/>
            </a:br>
            <a:r>
              <a:rPr lang="en-US" dirty="0"/>
              <a:t>T:</a:t>
            </a:r>
          </a:p>
          <a:p>
            <a:r>
              <a:rPr lang="en-US" dirty="0"/>
              <a:t>While I can tell you that our PSM was sufficiently successful to warrant expansion to every Coastal practice, I’d like one of our PSM physicians tell you in her own words what she thinks of the model.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77146-97A4-466A-A45C-0A73789A64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3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338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9216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19162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p>
          <a:p>
            <a:r>
              <a:rPr lang="en-US" dirty="0"/>
              <a:t>Good morning and thank you for the invitation to talk about our Patient Support Model</a:t>
            </a:r>
          </a:p>
          <a:p>
            <a:r>
              <a:rPr lang="en-US" dirty="0"/>
              <a:t>O:</a:t>
            </a:r>
          </a:p>
          <a:p>
            <a:endParaRPr lang="en-US" dirty="0"/>
          </a:p>
          <a:p>
            <a:r>
              <a:rPr lang="en-US" dirty="0"/>
              <a:t>P:</a:t>
            </a:r>
          </a:p>
          <a:p>
            <a:r>
              <a:rPr lang="en-US" dirty="0"/>
              <a:t>Let me start by describing the way I practiced in my first year as a general pediatrician in 1998. </a:t>
            </a:r>
          </a:p>
          <a:p>
            <a:r>
              <a:rPr lang="en-US" dirty="0"/>
              <a:t>I fondly recall working…</a:t>
            </a:r>
          </a:p>
          <a:p>
            <a:r>
              <a:rPr lang="en-US" dirty="0"/>
              <a:t>The problem is, so much has changed in the last 25 years that in 2023, we need a vastly different care model </a:t>
            </a:r>
            <a:r>
              <a:rPr lang="en-US"/>
              <a:t>than what we had in 1998. </a:t>
            </a:r>
            <a:endParaRPr lang="en-US" dirty="0"/>
          </a:p>
          <a:p>
            <a:r>
              <a:rPr lang="en-US" dirty="0"/>
              <a:t>T:</a:t>
            </a:r>
          </a:p>
          <a:p>
            <a:r>
              <a:rPr lang="en-US" dirty="0"/>
              <a:t>Let me start by framing the problem we needed to solve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15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p>
          <a:p>
            <a:r>
              <a:rPr lang="en-US" dirty="0"/>
              <a:t>We faced something of a perfect storm</a:t>
            </a:r>
          </a:p>
          <a:p>
            <a:r>
              <a:rPr lang="en-US" dirty="0"/>
              <a:t>O:</a:t>
            </a:r>
          </a:p>
          <a:p>
            <a:endParaRPr lang="en-US" dirty="0"/>
          </a:p>
          <a:p>
            <a:r>
              <a:rPr lang="en-US" dirty="0"/>
              <a:t>P:</a:t>
            </a:r>
          </a:p>
          <a:p>
            <a:r>
              <a:rPr lang="en-US" dirty="0"/>
              <a:t>Coastal had been acquired by Lifespan in April 2021. </a:t>
            </a:r>
          </a:p>
          <a:p>
            <a:r>
              <a:rPr lang="en-US" dirty="0"/>
              <a:t>Many physicians chose to delay retirement and stay through the transaction.</a:t>
            </a:r>
          </a:p>
          <a:p>
            <a:r>
              <a:rPr lang="en-US" dirty="0"/>
              <a:t>At the end of 2021, we had 4 physicians retire and it consumed all of our available clinician capacity to keep those patients at the beginning of 2022. At the end of 2022, we had 4 more physicians scheduled to retire and the prospect of reassigning 6000 more patients was overwhelming. </a:t>
            </a:r>
          </a:p>
          <a:p>
            <a:r>
              <a:rPr lang="en-US" dirty="0"/>
              <a:t>To make matters worse, we had a horrible recruiting year for new physicians in 2021. So, we did not have enough new clinicians joining us in 2022 to assume the care of the patients whose PCPs were retiring. </a:t>
            </a:r>
          </a:p>
          <a:p>
            <a:r>
              <a:rPr lang="en-US" dirty="0"/>
              <a:t>At the beginning of the year, we transferred patients to our new LPG primary care partners and had to discharge patients. We swore we would never do that again as it violated every aspect of our commitment to the Medical Home concept. </a:t>
            </a:r>
          </a:p>
          <a:p>
            <a:r>
              <a:rPr lang="en-US" dirty="0"/>
              <a:t>We also knew that discharging patients was a financial disaster, particularly in value-based care payment models in which revenues are derived from quality performance, capitated payments and infrastructure support based on the number of covered lives we manage. </a:t>
            </a:r>
          </a:p>
          <a:p>
            <a:endParaRPr lang="en-US" dirty="0"/>
          </a:p>
          <a:p>
            <a:r>
              <a:rPr lang="en-US" dirty="0"/>
              <a:t>T: As the saying goes, “necessity is the mother of invention.”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1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We needed a new model of care that would allow us to increase the number of patients for which a clinician or team of clinicians could care. </a:t>
            </a:r>
          </a:p>
          <a:p>
            <a:r>
              <a:rPr lang="en-US" dirty="0"/>
              <a:t>O:  Here are the team members that are a part of the new model of care</a:t>
            </a:r>
          </a:p>
          <a:p>
            <a:endParaRPr lang="en-US" dirty="0"/>
          </a:p>
          <a:p>
            <a:r>
              <a:rPr lang="en-US" dirty="0"/>
              <a:t>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Our goal was to have a very capable team monitor the clinical care and needs of a large patient panel. To do that we needed to provide face-to-face visits for the patients who needed to be seen, cover the influx of clinical information coming into the digital inboxes of clinicians, complete notes on time and allow clinicians to go home at night or on weekends with as few interruptions as possible. </a:t>
            </a:r>
          </a:p>
          <a:p>
            <a:r>
              <a:rPr lang="en-US" dirty="0"/>
              <a:t>We needed a Practice Nurse who had the clinical skills to triage patient calls, respond to Patient Portal messages, review telephone encounters, and review documents, labs and imaging results leaving only those essential for a physician to see and respond to. </a:t>
            </a:r>
          </a:p>
          <a:p>
            <a:r>
              <a:rPr lang="en-US" dirty="0"/>
              <a:t>We needed 1 MA for every clinician, everyday.</a:t>
            </a:r>
          </a:p>
          <a:p>
            <a:r>
              <a:rPr lang="en-US" dirty="0"/>
              <a:t>We needed a Clinical Navigator to help the practice nurse coordinate care for patients. So, we established a 1.3:1 ratio of MA’s to clinicians and had the 4</a:t>
            </a:r>
            <a:r>
              <a:rPr lang="en-US" baseline="30000" dirty="0"/>
              <a:t>th</a:t>
            </a:r>
            <a:r>
              <a:rPr lang="en-US" dirty="0"/>
              <a:t> MA function as that navigator. If the team was fully staffed with MA’s the navigator assisted the Practice Nurse. If an MA was out, the Navigator stepped into the MA role for the day to maintain a 1:1 MA to Clinician ratio. </a:t>
            </a:r>
          </a:p>
          <a:p>
            <a:r>
              <a:rPr lang="en-US" dirty="0"/>
              <a:t>We utilized various combinations of Advanced Practitioners and Physicians</a:t>
            </a:r>
          </a:p>
          <a:p>
            <a:r>
              <a:rPr lang="en-US" dirty="0"/>
              <a:t>Our practice managers were essential to monitoring and actively managing schedules. </a:t>
            </a:r>
          </a:p>
          <a:p>
            <a:r>
              <a:rPr lang="en-US" dirty="0"/>
              <a:t>In addition to these traditional office staff, we provided each participating clinician with a scribe and engaged a Nurse Triage service for weeknight and weekend call coverage.</a:t>
            </a:r>
          </a:p>
          <a:p>
            <a:endParaRPr lang="en-US" dirty="0"/>
          </a:p>
          <a:p>
            <a:r>
              <a:rPr lang="en-US" dirty="0"/>
              <a:t>T:  To do something new, you need to stop doing something 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47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We needed to think about a model that didn’t treat every patient like a 74-year-old with multiple chronic conditions. </a:t>
            </a:r>
          </a:p>
          <a:p>
            <a:r>
              <a:rPr lang="en-US" dirty="0"/>
              <a:t>O:  We once again applied a risk stratification model to the patients we were managing</a:t>
            </a:r>
          </a:p>
          <a:p>
            <a:r>
              <a:rPr lang="en-US" dirty="0"/>
              <a:t>P:  </a:t>
            </a:r>
          </a:p>
          <a:p>
            <a:r>
              <a:rPr lang="en-US" dirty="0"/>
              <a:t>Risk stratification allows us to better anticipate the needs of our patients and provide for differentiated levels of care that are best suited to patient’s needs. </a:t>
            </a:r>
          </a:p>
          <a:p>
            <a:r>
              <a:rPr lang="en-US" dirty="0"/>
              <a:t>-Priority 1 patients are complex and need frequent visits or close follow up.</a:t>
            </a:r>
          </a:p>
          <a:p>
            <a:r>
              <a:rPr lang="en-US" dirty="0"/>
              <a:t>-Priority 2 patients are moderate risk who may need support as needs arise.</a:t>
            </a:r>
          </a:p>
          <a:p>
            <a:r>
              <a:rPr lang="en-US" dirty="0"/>
              <a:t>-Almost 1/3 of the patients included are Priority 3 who likely need care that is convenient for them and who may prefer telemedicine visits, care at Coastal365, or communicate through the Patient Portal.</a:t>
            </a:r>
          </a:p>
          <a:p>
            <a:endParaRPr lang="en-US" dirty="0"/>
          </a:p>
          <a:p>
            <a:r>
              <a:rPr lang="en-US" dirty="0"/>
              <a:t>T:</a:t>
            </a:r>
          </a:p>
          <a:p>
            <a:r>
              <a:rPr lang="en-US" dirty="0"/>
              <a:t>This was a disruptive idea and clinicians don’t generally like disruptions.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23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But the clinicians who accepted the challenge of this pilot liked it.</a:t>
            </a:r>
          </a:p>
          <a:p>
            <a:endParaRPr lang="en-US" dirty="0"/>
          </a:p>
          <a:p>
            <a:r>
              <a:rPr lang="en-US" dirty="0"/>
              <a:t>O:</a:t>
            </a:r>
          </a:p>
          <a:p>
            <a:r>
              <a:rPr lang="en-US" dirty="0"/>
              <a:t>This graph illustrates the responses to the AMA Mini-Z Physician Burnout Assessment.</a:t>
            </a:r>
          </a:p>
          <a:p>
            <a:r>
              <a:rPr lang="en-US" dirty="0"/>
              <a:t>The top bar represents Coastal’s 2022 survey results</a:t>
            </a:r>
          </a:p>
          <a:p>
            <a:r>
              <a:rPr lang="en-US" dirty="0"/>
              <a:t>The bottom bar represents the responses of the PSM participating clinicians. </a:t>
            </a:r>
          </a:p>
          <a:p>
            <a:endParaRPr lang="en-US" dirty="0"/>
          </a:p>
          <a:p>
            <a:r>
              <a:rPr lang="en-US" dirty="0"/>
              <a:t>Let me be clear, this is not a statistically significant comparison. The sample sizes were vastly different, and we were not comparing the results of the PSM clinicians to their previous responses. </a:t>
            </a:r>
          </a:p>
          <a:p>
            <a:r>
              <a:rPr lang="en-US" dirty="0"/>
              <a:t>P:</a:t>
            </a:r>
          </a:p>
          <a:p>
            <a:r>
              <a:rPr lang="en-US" dirty="0"/>
              <a:t>The point here is only to illustrate that informally, the PSM clinicians generally found the new model satisfying and we may see a notably different degree of job satisfaction if we were able to scale the PSM model. </a:t>
            </a:r>
          </a:p>
          <a:p>
            <a:r>
              <a:rPr lang="en-US" dirty="0"/>
              <a:t>T:</a:t>
            </a:r>
          </a:p>
          <a:p>
            <a:r>
              <a:rPr lang="en-US" dirty="0"/>
              <a:t>We wanted to find a way to serve more patients safely with few clinicians. But we also wanted to reduce burnout. That was a very tall order.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77146-97A4-466A-A45C-0A73789A64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54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br>
              <a:rPr lang="en-US" dirty="0"/>
            </a:br>
            <a:r>
              <a:rPr lang="en-US" dirty="0"/>
              <a:t>Again, not statistically significant but using the same AMA Mini-Z questions, we saw that the PSM clinicians were feeling differently than their peers.</a:t>
            </a:r>
            <a:br>
              <a:rPr lang="en-US" dirty="0"/>
            </a:br>
            <a:r>
              <a:rPr lang="en-US" dirty="0"/>
              <a:t>O:</a:t>
            </a:r>
            <a:br>
              <a:rPr lang="en-US" dirty="0"/>
            </a:br>
            <a:br>
              <a:rPr lang="en-US" dirty="0"/>
            </a:br>
            <a:r>
              <a:rPr lang="en-US" dirty="0"/>
              <a:t>P:</a:t>
            </a:r>
            <a:br>
              <a:rPr lang="en-US" dirty="0"/>
            </a:br>
            <a:br>
              <a:rPr lang="en-US" dirty="0"/>
            </a:br>
            <a:r>
              <a:rPr lang="en-US" dirty="0"/>
              <a:t>T:</a:t>
            </a:r>
          </a:p>
          <a:p>
            <a:r>
              <a:rPr lang="en-US" dirty="0"/>
              <a:t>The subjective feedback was very positive, and we recognized the opportunity to expand the model.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968D7-D2EE-8F49-BC42-3A7CE2AC9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273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6.png"/><Relationship Id="rId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png"/><Relationship Id="rId4" Type="http://schemas.microsoft.com/office/2007/relationships/hdphoto" Target="../media/hdphoto4.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png"/><Relationship Id="rId4" Type="http://schemas.microsoft.com/office/2007/relationships/hdphoto" Target="../media/hdphoto6.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1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6.png"/><Relationship Id="rId4" Type="http://schemas.microsoft.com/office/2007/relationships/hdphoto" Target="../media/hdphoto4.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09F0C38A-F466-D84F-99B9-99856C5AE57C}"/>
              </a:ext>
            </a:extLst>
          </p:cNvPr>
          <p:cNvPicPr>
            <a:picLocks noChangeAspect="1"/>
          </p:cNvPicPr>
          <p:nvPr/>
        </p:nvPicPr>
        <p:blipFill>
          <a:blip r:embed="rId3"/>
          <a:stretch>
            <a:fillRect/>
          </a:stretch>
        </p:blipFill>
        <p:spPr>
          <a:xfrm>
            <a:off x="5609223" y="4648203"/>
            <a:ext cx="973559" cy="1259375"/>
          </a:xfrm>
          <a:prstGeom prst="rect">
            <a:avLst/>
          </a:prstGeom>
        </p:spPr>
      </p:pic>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dirty="0"/>
              <a:t>DATE OF PRESENTATION  |  LOCATION OF PRESENTATION</a:t>
            </a:r>
          </a:p>
        </p:txBody>
      </p:sp>
    </p:spTree>
    <p:extLst>
      <p:ext uri="{BB962C8B-B14F-4D97-AF65-F5344CB8AC3E}">
        <p14:creationId xmlns:p14="http://schemas.microsoft.com/office/powerpoint/2010/main" val="148141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ist+Callout">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p:nvPicPr>
        <p:blipFill rotWithShape="1">
          <a:blip r:embed="rId2"/>
          <a:srcRect l="50000" t="69899" r="1"/>
          <a:stretch/>
        </p:blipFill>
        <p:spPr>
          <a:xfrm>
            <a:off x="6095999" y="4791116"/>
            <a:ext cx="6089651"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4906083"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5147923"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0" y="457200"/>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6565900" y="1889597"/>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6565900" y="3328345"/>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8242302" y="457202"/>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8242302" y="1882590"/>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8242302" y="3334871"/>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3" name="Slide Number Placeholder 5">
            <a:extLst>
              <a:ext uri="{FF2B5EF4-FFF2-40B4-BE49-F238E27FC236}">
                <a16:creationId xmlns:a16="http://schemas.microsoft.com/office/drawing/2014/main" id="{DD75867F-2F5B-AB40-8B0B-B0861743F98F}"/>
              </a:ext>
            </a:extLst>
          </p:cNvPr>
          <p:cNvSpPr txBox="1">
            <a:spLocks/>
          </p:cNvSpPr>
          <p:nvPr/>
        </p:nvSpPr>
        <p:spPr>
          <a:xfrm>
            <a:off x="6565900"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216296042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p:nvPr/>
        </p:nvCxnSpPr>
        <p:spPr>
          <a:xfrm>
            <a:off x="4065495" y="1116107"/>
            <a:ext cx="0" cy="46257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p:nvPr/>
        </p:nvCxnSpPr>
        <p:spPr>
          <a:xfrm>
            <a:off x="8130988" y="1116107"/>
            <a:ext cx="0" cy="46257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685800"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4814048"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8713696"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685800"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48274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87136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pic>
        <p:nvPicPr>
          <p:cNvPr id="23" name="Picture 22" descr="A picture containing drawing&#10;&#10;Description automatically generated">
            <a:extLst>
              <a:ext uri="{FF2B5EF4-FFF2-40B4-BE49-F238E27FC236}">
                <a16:creationId xmlns:a16="http://schemas.microsoft.com/office/drawing/2014/main" id="{E70B2211-D0EE-9242-A492-B173E1BB3C8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383842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Header and 1List">
    <p:bg>
      <p:bgRef idx="1001">
        <a:schemeClr val="bg1"/>
      </p:bgRef>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p:nvPicPr>
        <p:blipFill rotWithShape="1">
          <a:blip r:embed="rId2"/>
          <a:srcRect l="62478" t="-91" r="2" b="-1"/>
          <a:stretch/>
        </p:blipFill>
        <p:spPr>
          <a:xfrm>
            <a:off x="7615825" y="0"/>
            <a:ext cx="4569825" cy="6851649"/>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6489011" cy="45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9004127" y="700439"/>
            <a:ext cx="1828800" cy="1828800"/>
          </a:xfrm>
        </p:spPr>
        <p:txBody>
          <a:bodyPr/>
          <a:lstStyle/>
          <a:p>
            <a:r>
              <a:rPr lang="en-US" dirty="0"/>
              <a:t>Click icon to add picture</a:t>
            </a:r>
          </a:p>
        </p:txBody>
      </p:sp>
      <p:sp>
        <p:nvSpPr>
          <p:cNvPr id="8" name="Slide Number Placeholder 5">
            <a:extLst>
              <a:ext uri="{FF2B5EF4-FFF2-40B4-BE49-F238E27FC236}">
                <a16:creationId xmlns:a16="http://schemas.microsoft.com/office/drawing/2014/main" id="{C912222B-BFE5-F645-BAC0-77A21CE824EF}"/>
              </a:ext>
            </a:extLst>
          </p:cNvPr>
          <p:cNvSpPr txBox="1">
            <a:spLocks/>
          </p:cNvSpPr>
          <p:nvPr/>
        </p:nvSpPr>
        <p:spPr>
          <a:xfrm>
            <a:off x="7953013"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24615499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Image+Captio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p:nvPicPr>
        <p:blipFill rotWithShape="1">
          <a:blip r:embed="rId2"/>
          <a:srcRect l="-52" t="-91" r="70021" b="-1"/>
          <a:stretch/>
        </p:blipFill>
        <p:spPr>
          <a:xfrm>
            <a:off x="1" y="0"/>
            <a:ext cx="3657600" cy="685164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365763" y="548641"/>
            <a:ext cx="2842766" cy="2988993"/>
          </a:xfrm>
          <a:prstGeom prst="rect">
            <a:avLst/>
          </a:prstGeom>
        </p:spPr>
        <p:txBody>
          <a:bodyPr anchor="b">
            <a:norm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pic>
        <p:nvPicPr>
          <p:cNvPr id="7" name="Picture 6" descr="A picture containing drawing&#10;&#10;Description automatically generated">
            <a:extLst>
              <a:ext uri="{FF2B5EF4-FFF2-40B4-BE49-F238E27FC236}">
                <a16:creationId xmlns:a16="http://schemas.microsoft.com/office/drawing/2014/main" id="{955E9647-C285-F549-B4CC-166DC3F7A5A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7201" y="5490276"/>
            <a:ext cx="710339" cy="910525"/>
          </a:xfrm>
          <a:prstGeom prst="rect">
            <a:avLst/>
          </a:prstGeom>
        </p:spPr>
      </p:pic>
      <p:sp>
        <p:nvSpPr>
          <p:cNvPr id="5" name="Triangle 4">
            <a:extLst>
              <a:ext uri="{FF2B5EF4-FFF2-40B4-BE49-F238E27FC236}">
                <a16:creationId xmlns:a16="http://schemas.microsoft.com/office/drawing/2014/main" id="{12E805CD-2B62-1D49-9D46-8BDAF2BFA49B}"/>
              </a:ext>
            </a:extLst>
          </p:cNvPr>
          <p:cNvSpPr/>
          <p:nvPr/>
        </p:nvSpPr>
        <p:spPr>
          <a:xfrm rot="5400000">
            <a:off x="3117088" y="372051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3"/>
              </a:solidFill>
            </a:endParaRPr>
          </a:p>
        </p:txBody>
      </p:sp>
    </p:spTree>
    <p:extLst>
      <p:ext uri="{BB962C8B-B14F-4D97-AF65-F5344CB8AC3E}">
        <p14:creationId xmlns:p14="http://schemas.microsoft.com/office/powerpoint/2010/main" val="1964357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Image+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p:nvPicPr>
        <p:blipFill rotWithShape="1">
          <a:blip r:embed="rId2"/>
          <a:srcRect l="-52" t="73285" r="50001" b="-1"/>
          <a:stretch/>
        </p:blipFill>
        <p:spPr>
          <a:xfrm>
            <a:off x="1" y="5022848"/>
            <a:ext cx="6095997" cy="1828801"/>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1878585" y="5486401"/>
            <a:ext cx="3272536" cy="910525"/>
          </a:xfrm>
          <a:prstGeom prst="rect">
            <a:avLst/>
          </a:prstGeom>
        </p:spPr>
        <p:txBody>
          <a:bodyPr anchor="t">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pic>
        <p:nvPicPr>
          <p:cNvPr id="7" name="Picture 6" descr="A picture containing drawing&#10;&#10;Description automatically generated">
            <a:extLst>
              <a:ext uri="{FF2B5EF4-FFF2-40B4-BE49-F238E27FC236}">
                <a16:creationId xmlns:a16="http://schemas.microsoft.com/office/drawing/2014/main" id="{955E9647-C285-F549-B4CC-166DC3F7A5A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7201" y="5486401"/>
            <a:ext cx="710339" cy="910525"/>
          </a:xfrm>
          <a:prstGeom prst="rect">
            <a:avLst/>
          </a:prstGeom>
        </p:spPr>
      </p:pic>
      <p:sp>
        <p:nvSpPr>
          <p:cNvPr id="5" name="Triangle 4">
            <a:extLst>
              <a:ext uri="{FF2B5EF4-FFF2-40B4-BE49-F238E27FC236}">
                <a16:creationId xmlns:a16="http://schemas.microsoft.com/office/drawing/2014/main" id="{12E805CD-2B62-1D49-9D46-8BDAF2BFA49B}"/>
              </a:ext>
            </a:extLst>
          </p:cNvPr>
          <p:cNvSpPr/>
          <p:nvPr/>
        </p:nvSpPr>
        <p:spPr>
          <a:xfrm rot="5400000">
            <a:off x="5532120" y="589498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 name="Triangle 7">
            <a:extLst>
              <a:ext uri="{FF2B5EF4-FFF2-40B4-BE49-F238E27FC236}">
                <a16:creationId xmlns:a16="http://schemas.microsoft.com/office/drawing/2014/main" id="{069C2751-724B-084C-8FD0-F226A51728EB}"/>
              </a:ext>
            </a:extLst>
          </p:cNvPr>
          <p:cNvSpPr/>
          <p:nvPr/>
        </p:nvSpPr>
        <p:spPr>
          <a:xfrm>
            <a:off x="5532120" y="5519243"/>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5029200"/>
          </a:xfrm>
        </p:spPr>
        <p:txBody>
          <a:bodyPr/>
          <a:lstStyle/>
          <a:p>
            <a:r>
              <a:rPr lang="en-US" dirty="0"/>
              <a:t>Click icon to add picture</a:t>
            </a:r>
          </a:p>
        </p:txBody>
      </p:sp>
    </p:spTree>
    <p:extLst>
      <p:ext uri="{BB962C8B-B14F-4D97-AF65-F5344CB8AC3E}">
        <p14:creationId xmlns:p14="http://schemas.microsoft.com/office/powerpoint/2010/main" val="12691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and 2List">
    <p:bg>
      <p:bgPr>
        <a:solidFill>
          <a:schemeClr val="bg1"/>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p:nvPicPr>
        <p:blipFill rotWithShape="1">
          <a:blip r:embed="rId2"/>
          <a:srcRect l="-309" t="-91" r="2" b="75532"/>
          <a:stretch/>
        </p:blipFill>
        <p:spPr>
          <a:xfrm>
            <a:off x="-31401" y="0"/>
            <a:ext cx="12217051" cy="1681163"/>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681163"/>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505075"/>
            <a:ext cx="5540375" cy="351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681163"/>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505075"/>
            <a:ext cx="5402981" cy="351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70044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C8672CB-F25A-8243-920C-A4CEC6DADDE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416436"/>
            <a:ext cx="710339" cy="910525"/>
          </a:xfrm>
          <a:prstGeom prst="rect">
            <a:avLst/>
          </a:prstGeom>
        </p:spPr>
      </p:pic>
      <p:sp>
        <p:nvSpPr>
          <p:cNvPr id="13" name="Slide Number Placeholder 5">
            <a:extLst>
              <a:ext uri="{FF2B5EF4-FFF2-40B4-BE49-F238E27FC236}">
                <a16:creationId xmlns:a16="http://schemas.microsoft.com/office/drawing/2014/main" id="{1AEB2932-8116-6A40-A3AE-8ADD55E9AC45}"/>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0427921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Header and 2List">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7F736E2-93B9-0A43-8C89-DBF115D31CE8}"/>
              </a:ext>
            </a:extLst>
          </p:cNvPr>
          <p:cNvPicPr>
            <a:picLocks noChangeAspect="1"/>
          </p:cNvPicPr>
          <p:nvPr/>
        </p:nvPicPr>
        <p:blipFill rotWithShape="1">
          <a:blip r:embed="rId2"/>
          <a:srcRect l="-309" t="-91" r="2" b="75532"/>
          <a:stretch/>
        </p:blipFill>
        <p:spPr>
          <a:xfrm>
            <a:off x="-31401" y="0"/>
            <a:ext cx="12217051" cy="1681163"/>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2" y="1950103"/>
            <a:ext cx="3563471"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2" y="2841251"/>
            <a:ext cx="3563471" cy="351439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70044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C8672CB-F25A-8243-920C-A4CEC6DADDE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416436"/>
            <a:ext cx="710339" cy="910525"/>
          </a:xfrm>
          <a:prstGeom prst="rect">
            <a:avLst/>
          </a:prstGeom>
        </p:spPr>
      </p:pic>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4314266" y="1950103"/>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4314267" y="2841251"/>
            <a:ext cx="3563468" cy="351439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8135474" y="1950103"/>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8135474" y="2841251"/>
            <a:ext cx="3563469" cy="351439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3FE75866-C199-8042-840D-BA95EB17D157}"/>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6683668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Header and 2Lis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681163"/>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505076"/>
            <a:ext cx="5540375"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681163"/>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505076"/>
            <a:ext cx="54029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700440"/>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7D28D5CA-94BA-F04A-9D12-4BC6D5FCC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356203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MostlyBlank">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FA5F-C52E-364D-85CE-D10910100134}"/>
              </a:ext>
            </a:extLst>
          </p:cNvPr>
          <p:cNvSpPr>
            <a:spLocks noGrp="1"/>
          </p:cNvSpPr>
          <p:nvPr>
            <p:ph type="title"/>
          </p:nvPr>
        </p:nvSpPr>
        <p:spPr>
          <a:xfrm>
            <a:off x="457200" y="363540"/>
            <a:ext cx="10896600" cy="1325563"/>
          </a:xfrm>
          <a:prstGeom prst="rect">
            <a:avLst/>
          </a:prstGeom>
        </p:spPr>
        <p:txBody>
          <a:body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8BCA5FC5-CA85-1D4F-BB51-71D608EFF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4047238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MostlyBlank">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FA5F-C52E-364D-85CE-D10910100134}"/>
              </a:ext>
            </a:extLst>
          </p:cNvPr>
          <p:cNvSpPr>
            <a:spLocks noGrp="1"/>
          </p:cNvSpPr>
          <p:nvPr>
            <p:ph type="title"/>
          </p:nvPr>
        </p:nvSpPr>
        <p:spPr>
          <a:xfrm>
            <a:off x="457200" y="363540"/>
            <a:ext cx="10896600" cy="1325563"/>
          </a:xfrm>
          <a:prstGeom prst="rect">
            <a:avLst/>
          </a:prstGeom>
        </p:spPr>
        <p:txBody>
          <a:body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8BCA5FC5-CA85-1D4F-BB51-71D608EFF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9225" y="571058"/>
            <a:ext cx="710339" cy="910525"/>
          </a:xfrm>
          <a:prstGeom prst="rect">
            <a:avLst/>
          </a:prstGeom>
        </p:spPr>
      </p:pic>
      <p:sp>
        <p:nvSpPr>
          <p:cNvPr id="5" name="Slide Number Placeholder 5">
            <a:extLst>
              <a:ext uri="{FF2B5EF4-FFF2-40B4-BE49-F238E27FC236}">
                <a16:creationId xmlns:a16="http://schemas.microsoft.com/office/drawing/2014/main" id="{9E5ABF42-3E0B-0D45-9069-B2B7CCB54ED2}"/>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51646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457200" y="1924986"/>
            <a:ext cx="11499448" cy="1504017"/>
          </a:xfrm>
          <a:prstGeom prst="rect">
            <a:avLst/>
          </a:prstGeom>
        </p:spPr>
        <p:txBody>
          <a:bodyPr anchor="b">
            <a:noAutofit/>
          </a:bodyPr>
          <a:lstStyle>
            <a:lvl1pPr algn="l">
              <a:defRPr sz="55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lorem ipsum</a:t>
            </a:r>
          </a:p>
        </p:txBody>
      </p:sp>
      <p:pic>
        <p:nvPicPr>
          <p:cNvPr id="6" name="Picture 5">
            <a:extLst>
              <a:ext uri="{FF2B5EF4-FFF2-40B4-BE49-F238E27FC236}">
                <a16:creationId xmlns:a16="http://schemas.microsoft.com/office/drawing/2014/main" id="{F61D26AB-564E-334B-AAC7-EAA68B943F53}"/>
              </a:ext>
            </a:extLst>
          </p:cNvPr>
          <p:cNvPicPr>
            <a:picLocks noChangeAspect="1"/>
          </p:cNvPicPr>
          <p:nvPr/>
        </p:nvPicPr>
        <p:blipFill>
          <a:blip r:embed="rId3"/>
          <a:stretch>
            <a:fillRect/>
          </a:stretch>
        </p:blipFill>
        <p:spPr>
          <a:xfrm>
            <a:off x="460641" y="5479757"/>
            <a:ext cx="711583" cy="920487"/>
          </a:xfrm>
          <a:prstGeom prst="rect">
            <a:avLst/>
          </a:prstGeom>
        </p:spPr>
      </p:pic>
      <p:sp>
        <p:nvSpPr>
          <p:cNvPr id="7" name="Slide Number Placeholder 5">
            <a:extLst>
              <a:ext uri="{FF2B5EF4-FFF2-40B4-BE49-F238E27FC236}">
                <a16:creationId xmlns:a16="http://schemas.microsoft.com/office/drawing/2014/main" id="{9F716103-B16D-A04C-8864-10DE367B1113}"/>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163620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457202" y="457200"/>
            <a:ext cx="4314825" cy="1429352"/>
          </a:xfrm>
          <a:prstGeom prst="rect">
            <a:avLst/>
          </a:prstGeom>
        </p:spPr>
        <p:txBody>
          <a:bodyPr anchor="b"/>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5183190" y="457201"/>
            <a:ext cx="6391993" cy="5403851"/>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457202" y="2057400"/>
            <a:ext cx="4314825" cy="2938112"/>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F2EAAAC8-05BE-3D47-BE46-7025DC5A85D1}"/>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76103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dirty="0"/>
              <a:t>Click icon to add picture</a:t>
            </a:r>
          </a:p>
        </p:txBody>
      </p:sp>
      <p:sp>
        <p:nvSpPr>
          <p:cNvPr id="3" name="Slide Number Placeholder 5">
            <a:extLst>
              <a:ext uri="{FF2B5EF4-FFF2-40B4-BE49-F238E27FC236}">
                <a16:creationId xmlns:a16="http://schemas.microsoft.com/office/drawing/2014/main" id="{B002CA63-DFFB-BF4A-92E0-A2060865DA04}"/>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896948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128533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1143000"/>
          </a:xfrm>
          <a:prstGeom prst="rect">
            <a:avLst/>
          </a:prstGeom>
        </p:spPr>
        <p:txBody>
          <a:bodyPr vert="horz" lIns="91440" tIns="45720" rIns="91440" bIns="45720" rtlCol="0" anchor="ctr">
            <a:normAutofit/>
          </a:bodyPr>
          <a:lstStyle/>
          <a:p>
            <a:r>
              <a:rPr lang="en-US"/>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D93A154C-5E8F-A541-AA2B-50959EA7F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2212242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0294C-8379-344C-BCA1-8CC8D30A1BF2}"/>
              </a:ext>
            </a:extLst>
          </p:cNvPr>
          <p:cNvSpPr>
            <a:spLocks noGrp="1"/>
          </p:cNvSpPr>
          <p:nvPr>
            <p:ph type="dt" sz="half" idx="10"/>
          </p:nvPr>
        </p:nvSpPr>
        <p:spPr/>
        <p:txBody>
          <a:bodyPr/>
          <a:lstStyle/>
          <a:p>
            <a:endParaRPr lang="en-US" dirty="0"/>
          </a:p>
        </p:txBody>
      </p:sp>
      <p:sp>
        <p:nvSpPr>
          <p:cNvPr id="5" name="Slide Number Placeholder 5">
            <a:extLst>
              <a:ext uri="{FF2B5EF4-FFF2-40B4-BE49-F238E27FC236}">
                <a16:creationId xmlns:a16="http://schemas.microsoft.com/office/drawing/2014/main" id="{74CBF7F2-D404-0A49-AC8D-48A9E0D74770}"/>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939131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Header and 1Lis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11123843" cy="316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drawing&#10;&#10;Description automatically generated">
            <a:extLst>
              <a:ext uri="{FF2B5EF4-FFF2-40B4-BE49-F238E27FC236}">
                <a16:creationId xmlns:a16="http://schemas.microsoft.com/office/drawing/2014/main" id="{CD910578-811B-3C4A-A133-DF9AB64AA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2428836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Large 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dirty="0"/>
              <a:t>Click icon to add picture</a:t>
            </a:r>
          </a:p>
        </p:txBody>
      </p:sp>
      <p:pic>
        <p:nvPicPr>
          <p:cNvPr id="3" name="Picture 2" descr="A picture containing drawing&#10;&#10;Description automatically generated">
            <a:extLst>
              <a:ext uri="{FF2B5EF4-FFF2-40B4-BE49-F238E27FC236}">
                <a16:creationId xmlns:a16="http://schemas.microsoft.com/office/drawing/2014/main" id="{E3F4657C-C48B-954C-B18F-13AD8E08A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4018988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0294C-8379-344C-BCA1-8CC8D30A1BF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78B1737-B936-6042-A59A-95AD4D1DE6CC}"/>
              </a:ext>
            </a:extLst>
          </p:cNvPr>
          <p:cNvSpPr>
            <a:spLocks noGrp="1"/>
          </p:cNvSpPr>
          <p:nvPr>
            <p:ph type="ftr" sz="quarter" idx="11"/>
          </p:nvPr>
        </p:nvSpPr>
        <p:spPr/>
        <p:txBody>
          <a:bodyPr/>
          <a:lstStyle/>
          <a:p>
            <a:endParaRPr lang="en-US" dirty="0"/>
          </a:p>
        </p:txBody>
      </p:sp>
      <p:pic>
        <p:nvPicPr>
          <p:cNvPr id="5" name="Picture 4" descr="A picture containing drawing&#10;&#10;Description automatically generated">
            <a:extLst>
              <a:ext uri="{FF2B5EF4-FFF2-40B4-BE49-F238E27FC236}">
                <a16:creationId xmlns:a16="http://schemas.microsoft.com/office/drawing/2014/main" id="{2D83940B-173C-A944-8045-19982A9C3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2476921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1143000"/>
          </a:xfrm>
          <a:prstGeom prst="rect">
            <a:avLst/>
          </a:prstGeom>
        </p:spPr>
        <p:txBody>
          <a:bodyPr vert="horz" lIns="91440" tIns="45720" rIns="91440" bIns="45720" rtlCol="0" anchor="ctr">
            <a:normAutofit/>
          </a:bodyPr>
          <a:lstStyle/>
          <a:p>
            <a:r>
              <a:rPr lang="en-US"/>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C5DC1181-D452-B345-98C6-EA169D762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Tree>
    <p:extLst>
      <p:ext uri="{BB962C8B-B14F-4D97-AF65-F5344CB8AC3E}">
        <p14:creationId xmlns:p14="http://schemas.microsoft.com/office/powerpoint/2010/main" val="2146532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91052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3" name="Picture 2" descr="A picture containing drawing&#10;&#10;Description automatically generated">
            <a:extLst>
              <a:ext uri="{FF2B5EF4-FFF2-40B4-BE49-F238E27FC236}">
                <a16:creationId xmlns:a16="http://schemas.microsoft.com/office/drawing/2014/main" id="{C5DC1181-D452-B345-98C6-EA169D762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225" y="274637"/>
            <a:ext cx="710339" cy="910525"/>
          </a:xfrm>
          <a:prstGeom prst="rect">
            <a:avLst/>
          </a:prstGeom>
        </p:spPr>
      </p:pic>
      <p:sp>
        <p:nvSpPr>
          <p:cNvPr id="2" name="Rectangle 1">
            <a:extLst>
              <a:ext uri="{FF2B5EF4-FFF2-40B4-BE49-F238E27FC236}">
                <a16:creationId xmlns:a16="http://schemas.microsoft.com/office/drawing/2014/main" id="{C87D8CA0-1A3E-DD4D-A2F5-96FBBF5E8A18}"/>
              </a:ext>
            </a:extLst>
          </p:cNvPr>
          <p:cNvSpPr/>
          <p:nvPr/>
        </p:nvSpPr>
        <p:spPr>
          <a:xfrm>
            <a:off x="3698240" y="1381760"/>
            <a:ext cx="9144"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52C3D73-10F0-6E46-A524-9EF7FB09F1D1}"/>
              </a:ext>
            </a:extLst>
          </p:cNvPr>
          <p:cNvSpPr txBox="1"/>
          <p:nvPr/>
        </p:nvSpPr>
        <p:spPr>
          <a:xfrm>
            <a:off x="3850640" y="1381760"/>
            <a:ext cx="2113280" cy="276999"/>
          </a:xfrm>
          <a:prstGeom prst="rect">
            <a:avLst/>
          </a:prstGeom>
          <a:noFill/>
        </p:spPr>
        <p:txBody>
          <a:bodyPr wrap="square" rtlCol="0">
            <a:spAutoFit/>
          </a:bodyPr>
          <a:lstStyle/>
          <a:p>
            <a:r>
              <a:rPr lang="en-US" sz="1200" b="1" i="0" spc="200" baseline="0" dirty="0">
                <a:latin typeface="Arial Black" panose="020B0604020202020204" pitchFamily="34" charset="0"/>
                <a:cs typeface="Arial Black" panose="020B0604020202020204" pitchFamily="34" charset="0"/>
              </a:rPr>
              <a:t>AFTER</a:t>
            </a:r>
          </a:p>
        </p:txBody>
      </p:sp>
      <p:sp>
        <p:nvSpPr>
          <p:cNvPr id="6" name="TextBox 5">
            <a:extLst>
              <a:ext uri="{FF2B5EF4-FFF2-40B4-BE49-F238E27FC236}">
                <a16:creationId xmlns:a16="http://schemas.microsoft.com/office/drawing/2014/main" id="{507D855D-8018-974D-A081-9CBB6AECD7A8}"/>
              </a:ext>
            </a:extLst>
          </p:cNvPr>
          <p:cNvSpPr txBox="1"/>
          <p:nvPr/>
        </p:nvSpPr>
        <p:spPr>
          <a:xfrm>
            <a:off x="1441704" y="1381760"/>
            <a:ext cx="2113280" cy="276999"/>
          </a:xfrm>
          <a:prstGeom prst="rect">
            <a:avLst/>
          </a:prstGeom>
          <a:noFill/>
        </p:spPr>
        <p:txBody>
          <a:bodyPr wrap="square" rtlCol="0">
            <a:spAutoFit/>
          </a:bodyPr>
          <a:lstStyle/>
          <a:p>
            <a:pPr algn="r"/>
            <a:r>
              <a:rPr lang="en-US" sz="1200" b="1" i="0" spc="200" baseline="0" dirty="0">
                <a:latin typeface="Arial Black" panose="020B0604020202020204" pitchFamily="34" charset="0"/>
                <a:cs typeface="Arial Black" panose="020B0604020202020204" pitchFamily="34" charset="0"/>
              </a:rPr>
              <a:t>BEFORE</a:t>
            </a:r>
          </a:p>
        </p:txBody>
      </p:sp>
      <p:sp>
        <p:nvSpPr>
          <p:cNvPr id="8" name="Slide Number Placeholder 5">
            <a:extLst>
              <a:ext uri="{FF2B5EF4-FFF2-40B4-BE49-F238E27FC236}">
                <a16:creationId xmlns:a16="http://schemas.microsoft.com/office/drawing/2014/main" id="{C86C5BF0-AC72-084E-8E32-B4DE54C385CE}"/>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3416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1D26AB-564E-334B-AAC7-EAA68B943F53}"/>
              </a:ext>
            </a:extLst>
          </p:cNvPr>
          <p:cNvPicPr>
            <a:picLocks noChangeAspect="1"/>
          </p:cNvPicPr>
          <p:nvPr/>
        </p:nvPicPr>
        <p:blipFill>
          <a:blip r:embed="rId3"/>
          <a:stretch>
            <a:fillRect/>
          </a:stretch>
        </p:blipFill>
        <p:spPr>
          <a:xfrm>
            <a:off x="10863598" y="5479757"/>
            <a:ext cx="711583" cy="920487"/>
          </a:xfrm>
          <a:prstGeom prst="rect">
            <a:avLst/>
          </a:prstGeom>
        </p:spPr>
      </p:pic>
    </p:spTree>
    <p:extLst>
      <p:ext uri="{BB962C8B-B14F-4D97-AF65-F5344CB8AC3E}">
        <p14:creationId xmlns:p14="http://schemas.microsoft.com/office/powerpoint/2010/main" val="1554663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Title and Content">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72D1FB-910D-FA49-AFCA-959E34636EE9}"/>
              </a:ext>
            </a:extLst>
          </p:cNvPr>
          <p:cNvSpPr>
            <a:spLocks noGrp="1"/>
          </p:cNvSpPr>
          <p:nvPr>
            <p:ph type="title"/>
          </p:nvPr>
        </p:nvSpPr>
        <p:spPr>
          <a:xfrm>
            <a:off x="463296" y="274637"/>
            <a:ext cx="11176000" cy="91052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3" name="Picture 2" descr="A picture containing drawing&#10;&#10;Description automatically generated">
            <a:extLst>
              <a:ext uri="{FF2B5EF4-FFF2-40B4-BE49-F238E27FC236}">
                <a16:creationId xmlns:a16="http://schemas.microsoft.com/office/drawing/2014/main" id="{C5DC1181-D452-B345-98C6-EA169D762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225" y="274637"/>
            <a:ext cx="710339" cy="910525"/>
          </a:xfrm>
          <a:prstGeom prst="rect">
            <a:avLst/>
          </a:prstGeom>
        </p:spPr>
      </p:pic>
      <p:sp>
        <p:nvSpPr>
          <p:cNvPr id="4" name="Slide Number Placeholder 5">
            <a:extLst>
              <a:ext uri="{FF2B5EF4-FFF2-40B4-BE49-F238E27FC236}">
                <a16:creationId xmlns:a16="http://schemas.microsoft.com/office/drawing/2014/main" id="{052AD02B-6DC2-EA42-9DC8-5FED22431270}"/>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80176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6"/>
            <a:ext cx="9144000" cy="72933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09F0C38A-F466-D84F-99B9-99856C5AE57C}"/>
              </a:ext>
            </a:extLst>
          </p:cNvPr>
          <p:cNvPicPr>
            <a:picLocks noChangeAspect="1"/>
          </p:cNvPicPr>
          <p:nvPr/>
        </p:nvPicPr>
        <p:blipFill>
          <a:blip r:embed="rId3"/>
          <a:stretch>
            <a:fillRect/>
          </a:stretch>
        </p:blipFill>
        <p:spPr>
          <a:xfrm>
            <a:off x="5609221" y="4648200"/>
            <a:ext cx="973559" cy="1259375"/>
          </a:xfrm>
          <a:prstGeom prst="rect">
            <a:avLst/>
          </a:prstGeom>
        </p:spPr>
      </p:pic>
    </p:spTree>
    <p:extLst>
      <p:ext uri="{BB962C8B-B14F-4D97-AF65-F5344CB8AC3E}">
        <p14:creationId xmlns:p14="http://schemas.microsoft.com/office/powerpoint/2010/main" val="2284647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dirty="0"/>
              <a:t>DATE OF PRESENTATION  |  LOCATION OF PRESENTATION</a:t>
            </a:r>
          </a:p>
        </p:txBody>
      </p:sp>
      <p:pic>
        <p:nvPicPr>
          <p:cNvPr id="6" name="Picture 5" descr="A picture containing text, clipart&#10;&#10;Description automatically generated">
            <a:extLst>
              <a:ext uri="{FF2B5EF4-FFF2-40B4-BE49-F238E27FC236}">
                <a16:creationId xmlns:a16="http://schemas.microsoft.com/office/drawing/2014/main" id="{E20E2DEC-A81F-B34C-9637-7809EFDF3FA3}"/>
              </a:ext>
            </a:extLst>
          </p:cNvPr>
          <p:cNvPicPr>
            <a:picLocks noChangeAspect="1"/>
          </p:cNvPicPr>
          <p:nvPr userDrawn="1"/>
        </p:nvPicPr>
        <p:blipFill>
          <a:blip r:embed="rId3"/>
          <a:stretch>
            <a:fillRect/>
          </a:stretch>
        </p:blipFill>
        <p:spPr>
          <a:xfrm>
            <a:off x="3886200" y="4770233"/>
            <a:ext cx="4419600" cy="1015314"/>
          </a:xfrm>
          <a:prstGeom prst="rect">
            <a:avLst/>
          </a:prstGeom>
        </p:spPr>
      </p:pic>
    </p:spTree>
    <p:extLst>
      <p:ext uri="{BB962C8B-B14F-4D97-AF65-F5344CB8AC3E}">
        <p14:creationId xmlns:p14="http://schemas.microsoft.com/office/powerpoint/2010/main" val="240810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457200" y="1924986"/>
            <a:ext cx="11277600" cy="1504017"/>
          </a:xfrm>
          <a:prstGeom prst="rect">
            <a:avLst/>
          </a:prstGeom>
        </p:spPr>
        <p:txBody>
          <a:bodyPr anchor="b">
            <a:noAutofit/>
          </a:bodyPr>
          <a:lstStyle>
            <a:lvl1pPr algn="l">
              <a:defRPr sz="55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pic>
        <p:nvPicPr>
          <p:cNvPr id="5" name="Picture 4" descr="A picture containing text, clipart&#10;&#10;Description automatically generated">
            <a:extLst>
              <a:ext uri="{FF2B5EF4-FFF2-40B4-BE49-F238E27FC236}">
                <a16:creationId xmlns:a16="http://schemas.microsoft.com/office/drawing/2014/main" id="{49C9A8B0-52AA-8E44-A154-7CD7A124DC8E}"/>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310294161"/>
      </p:ext>
    </p:extLst>
  </p:cSld>
  <p:clrMapOvr>
    <a:masterClrMapping/>
  </p:clrMapOvr>
  <p:extLst>
    <p:ext uri="{DCECCB84-F9BA-43D5-87BE-67443E8EF086}">
      <p15:sldGuideLst xmlns:p15="http://schemas.microsoft.com/office/powerpoint/2012/main">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eader+OneLis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458B5D73-EB86-BD47-9FE4-8007B6D6473A}"/>
              </a:ext>
            </a:extLst>
          </p:cNvPr>
          <p:cNvPicPr>
            <a:picLocks noChangeAspect="1"/>
          </p:cNvPicPr>
          <p:nvPr userDrawn="1"/>
        </p:nvPicPr>
        <p:blipFill>
          <a:blip r:embed="rId3"/>
          <a:stretch>
            <a:fillRect/>
          </a:stretch>
        </p:blipFill>
        <p:spPr>
          <a:xfrm>
            <a:off x="424332" y="5831840"/>
            <a:ext cx="2786229" cy="64008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11137232"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11137232"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369884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458B5D73-EB86-BD47-9FE4-8007B6D6473A}"/>
              </a:ext>
            </a:extLst>
          </p:cNvPr>
          <p:cNvPicPr>
            <a:picLocks noChangeAspect="1"/>
          </p:cNvPicPr>
          <p:nvPr userDrawn="1"/>
        </p:nvPicPr>
        <p:blipFill>
          <a:blip r:embed="rId3"/>
          <a:stretch>
            <a:fillRect/>
          </a:stretch>
        </p:blipFill>
        <p:spPr>
          <a:xfrm>
            <a:off x="424332" y="5831840"/>
            <a:ext cx="2786229" cy="64008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5540375"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375229"/>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279824"/>
            <a:ext cx="54029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25935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457202" y="151394"/>
            <a:ext cx="4504763" cy="1429352"/>
          </a:xfrm>
          <a:prstGeom prst="rect">
            <a:avLst/>
          </a:prstGeom>
        </p:spPr>
        <p:txBody>
          <a:bodyPr anchor="b">
            <a:norm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5634318" y="457201"/>
            <a:ext cx="5940865" cy="5403851"/>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457202" y="1882588"/>
            <a:ext cx="4504763" cy="3112924"/>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112EFE-3C76-4C48-8D3A-817121E082B6}"/>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pic>
        <p:nvPicPr>
          <p:cNvPr id="7" name="Picture 6" descr="A picture containing text, sign&#10;&#10;Description automatically generated">
            <a:extLst>
              <a:ext uri="{FF2B5EF4-FFF2-40B4-BE49-F238E27FC236}">
                <a16:creationId xmlns:a16="http://schemas.microsoft.com/office/drawing/2014/main" id="{0DCE2076-EC8E-CB40-820F-0CD2CD03F2F6}"/>
              </a:ext>
            </a:extLst>
          </p:cNvPr>
          <p:cNvPicPr>
            <a:picLocks noChangeAspect="1"/>
          </p:cNvPicPr>
          <p:nvPr userDrawn="1"/>
        </p:nvPicPr>
        <p:blipFill>
          <a:blip r:embed="rId2"/>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2521474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userDrawn="1"/>
        </p:nvSpPr>
        <p:spPr>
          <a:xfrm>
            <a:off x="9455150" y="-1"/>
            <a:ext cx="2736850"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userDrawn="1"/>
        </p:nvPicPr>
        <p:blipFill rotWithShape="1">
          <a:blip r:embed="rId3"/>
          <a:srcRect l="77529" t="69899"/>
          <a:stretch/>
        </p:blipFill>
        <p:spPr>
          <a:xfrm>
            <a:off x="9455150" y="4797467"/>
            <a:ext cx="2736850"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500650"/>
            <a:ext cx="8380803"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3936819" cy="318971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9448800" y="1"/>
            <a:ext cx="2743200" cy="4797468"/>
          </a:xfrm>
        </p:spPr>
        <p:txBody>
          <a:bodyPr/>
          <a:lstStyle/>
          <a:p>
            <a:r>
              <a:rPr lang="en-US" dirty="0"/>
              <a:t>Click icon to add picture</a:t>
            </a:r>
          </a:p>
        </p:txBody>
      </p:sp>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4914573" y="1825628"/>
            <a:ext cx="3936819" cy="318971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CD5A9663-203F-3248-A289-4ECD0CB132A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pic>
        <p:nvPicPr>
          <p:cNvPr id="13" name="Picture 12" descr="A picture containing text, sign&#10;&#10;Description automatically generated">
            <a:extLst>
              <a:ext uri="{FF2B5EF4-FFF2-40B4-BE49-F238E27FC236}">
                <a16:creationId xmlns:a16="http://schemas.microsoft.com/office/drawing/2014/main" id="{85417125-6698-9B46-9F82-998F2B63230A}"/>
              </a:ext>
            </a:extLst>
          </p:cNvPr>
          <p:cNvPicPr>
            <a:picLocks noChangeAspect="1"/>
          </p:cNvPicPr>
          <p:nvPr userDrawn="1"/>
        </p:nvPicPr>
        <p:blipFill>
          <a:blip r:embed="rId4"/>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6269622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userDrawn="1"/>
        </p:nvSpPr>
        <p:spPr>
          <a:xfrm>
            <a:off x="7620001" y="-1"/>
            <a:ext cx="4571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userDrawn="1"/>
        </p:nvPicPr>
        <p:blipFill rotWithShape="1">
          <a:blip r:embed="rId3"/>
          <a:srcRect l="62513" t="69899"/>
          <a:stretch/>
        </p:blipFill>
        <p:spPr>
          <a:xfrm>
            <a:off x="7620001" y="4791116"/>
            <a:ext cx="4565649"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6489011"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70801" y="-1"/>
            <a:ext cx="4572001" cy="4797469"/>
          </a:xfrm>
        </p:spPr>
        <p:txBody>
          <a:bodyPr/>
          <a:lstStyle/>
          <a:p>
            <a:r>
              <a:rPr lang="en-US" dirty="0"/>
              <a:t>Click icon to add picture</a:t>
            </a:r>
          </a:p>
        </p:txBody>
      </p:sp>
      <p:sp>
        <p:nvSpPr>
          <p:cNvPr id="10" name="Slide Number Placeholder 5">
            <a:extLst>
              <a:ext uri="{FF2B5EF4-FFF2-40B4-BE49-F238E27FC236}">
                <a16:creationId xmlns:a16="http://schemas.microsoft.com/office/drawing/2014/main" id="{C1EB1B56-AD79-DB48-89BC-F72399EECC8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470590" y="500650"/>
            <a:ext cx="5944066"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9" name="Picture 8" descr="A picture containing text, sign&#10;&#10;Description automatically generated">
            <a:extLst>
              <a:ext uri="{FF2B5EF4-FFF2-40B4-BE49-F238E27FC236}">
                <a16:creationId xmlns:a16="http://schemas.microsoft.com/office/drawing/2014/main" id="{88DA9917-0042-8A47-A28C-A328ABB56942}"/>
              </a:ext>
            </a:extLst>
          </p:cNvPr>
          <p:cNvPicPr>
            <a:picLocks noChangeAspect="1"/>
          </p:cNvPicPr>
          <p:nvPr userDrawn="1"/>
        </p:nvPicPr>
        <p:blipFill>
          <a:blip r:embed="rId4"/>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202277516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userDrawn="1"/>
        </p:nvSpPr>
        <p:spPr>
          <a:xfrm>
            <a:off x="7620001" y="-1"/>
            <a:ext cx="4571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userDrawn="1"/>
        </p:nvPicPr>
        <p:blipFill rotWithShape="1">
          <a:blip r:embed="rId3"/>
          <a:srcRect l="62513" t="60019"/>
          <a:stretch/>
        </p:blipFill>
        <p:spPr>
          <a:xfrm>
            <a:off x="7620001" y="4114800"/>
            <a:ext cx="4565649"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19999" y="0"/>
            <a:ext cx="4572001" cy="4114801"/>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8485094" y="4347274"/>
            <a:ext cx="3254471" cy="910527"/>
          </a:xfrm>
        </p:spPr>
        <p:txBody>
          <a:bodyPr>
            <a:normAutofit/>
          </a:bodyPr>
          <a:lstStyle>
            <a:lvl1pPr marL="0" indent="0">
              <a:buNone/>
              <a:defRPr sz="1800">
                <a:solidFill>
                  <a:schemeClr val="bg1"/>
                </a:solidFill>
              </a:defRPr>
            </a:lvl1pPr>
          </a:lstStyle>
          <a:p>
            <a:pPr lvl="0"/>
            <a:r>
              <a:rPr lang="en-US" dirty="0"/>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userDrawn="1"/>
        </p:nvSpPr>
        <p:spPr>
          <a:xfrm>
            <a:off x="8019440" y="4414509"/>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 name="Slide Number Placeholder 5">
            <a:extLst>
              <a:ext uri="{FF2B5EF4-FFF2-40B4-BE49-F238E27FC236}">
                <a16:creationId xmlns:a16="http://schemas.microsoft.com/office/drawing/2014/main" id="{FB52D8BA-E5C8-3D4C-B4C6-138D332FC838}"/>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470589" y="1825627"/>
            <a:ext cx="6489011"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470590" y="500650"/>
            <a:ext cx="5944066"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11" name="Picture 10" descr="A picture containing text, sign&#10;&#10;Description automatically generated">
            <a:extLst>
              <a:ext uri="{FF2B5EF4-FFF2-40B4-BE49-F238E27FC236}">
                <a16:creationId xmlns:a16="http://schemas.microsoft.com/office/drawing/2014/main" id="{1464A4C9-D94F-E84D-9CE9-4CC490D5D02B}"/>
              </a:ext>
            </a:extLst>
          </p:cNvPr>
          <p:cNvPicPr>
            <a:picLocks noChangeAspect="1"/>
          </p:cNvPicPr>
          <p:nvPr userDrawn="1"/>
        </p:nvPicPr>
        <p:blipFill>
          <a:blip r:embed="rId4"/>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34224146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1D26AB-564E-334B-AAC7-EAA68B943F53}"/>
              </a:ext>
            </a:extLst>
          </p:cNvPr>
          <p:cNvPicPr>
            <a:picLocks noChangeAspect="1"/>
          </p:cNvPicPr>
          <p:nvPr/>
        </p:nvPicPr>
        <p:blipFill>
          <a:blip r:embed="rId3"/>
          <a:stretch>
            <a:fillRect/>
          </a:stretch>
        </p:blipFill>
        <p:spPr>
          <a:xfrm>
            <a:off x="460641" y="5479757"/>
            <a:ext cx="711583" cy="920487"/>
          </a:xfrm>
          <a:prstGeom prst="rect">
            <a:avLst/>
          </a:prstGeom>
        </p:spPr>
      </p:pic>
      <p:sp>
        <p:nvSpPr>
          <p:cNvPr id="3" name="TextBox 2">
            <a:extLst>
              <a:ext uri="{FF2B5EF4-FFF2-40B4-BE49-F238E27FC236}">
                <a16:creationId xmlns:a16="http://schemas.microsoft.com/office/drawing/2014/main" id="{763E24DA-1CB1-1247-9A4B-C5936F5034A4}"/>
              </a:ext>
            </a:extLst>
          </p:cNvPr>
          <p:cNvSpPr txBox="1"/>
          <p:nvPr/>
        </p:nvSpPr>
        <p:spPr>
          <a:xfrm>
            <a:off x="358816" y="45776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38626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a:t>—NAME O. PERSON</a:t>
            </a:r>
            <a:br>
              <a:rPr lang="en-US"/>
            </a:br>
            <a:r>
              <a:rPr lang="en-US"/>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1172224" y="127336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sp>
        <p:nvSpPr>
          <p:cNvPr id="9" name="Slide Number Placeholder 5">
            <a:extLst>
              <a:ext uri="{FF2B5EF4-FFF2-40B4-BE49-F238E27FC236}">
                <a16:creationId xmlns:a16="http://schemas.microsoft.com/office/drawing/2014/main" id="{6285734C-5CCD-B84A-90C0-C65665C081AC}"/>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656501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userDrawn="1"/>
        </p:nvPicPr>
        <p:blipFill rotWithShape="1">
          <a:blip r:embed="rId3"/>
          <a:srcRect l="62478" t="-91" r="2" b="-1"/>
          <a:stretch/>
        </p:blipFill>
        <p:spPr>
          <a:xfrm>
            <a:off x="7615825" y="0"/>
            <a:ext cx="4569825"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9004127" y="700439"/>
            <a:ext cx="1828800" cy="1828800"/>
          </a:xfrm>
        </p:spPr>
        <p:txBody>
          <a:bodyPr/>
          <a:lstStyle/>
          <a:p>
            <a:r>
              <a:rPr lang="en-US" dirty="0"/>
              <a:t>Click icon to add picture</a:t>
            </a:r>
          </a:p>
        </p:txBody>
      </p:sp>
      <p:sp>
        <p:nvSpPr>
          <p:cNvPr id="10" name="Slide Number Placeholder 5">
            <a:extLst>
              <a:ext uri="{FF2B5EF4-FFF2-40B4-BE49-F238E27FC236}">
                <a16:creationId xmlns:a16="http://schemas.microsoft.com/office/drawing/2014/main" id="{1C94DDBB-6B7F-7E49-85EF-84F027B91D4E}"/>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470589" y="1825627"/>
            <a:ext cx="6706065"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470589" y="500650"/>
            <a:ext cx="6706065"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8" name="Picture 7" descr="A picture containing text, sign&#10;&#10;Description automatically generated">
            <a:extLst>
              <a:ext uri="{FF2B5EF4-FFF2-40B4-BE49-F238E27FC236}">
                <a16:creationId xmlns:a16="http://schemas.microsoft.com/office/drawing/2014/main" id="{20F81776-A114-E643-B506-3699CD55E88E}"/>
              </a:ext>
            </a:extLst>
          </p:cNvPr>
          <p:cNvPicPr>
            <a:picLocks noChangeAspect="1"/>
          </p:cNvPicPr>
          <p:nvPr userDrawn="1"/>
        </p:nvPicPr>
        <p:blipFill>
          <a:blip r:embed="rId4"/>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204021939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Ima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pic>
        <p:nvPicPr>
          <p:cNvPr id="5" name="Picture 4" descr="A picture containing text, clipart&#10;&#10;Description automatically generated">
            <a:extLst>
              <a:ext uri="{FF2B5EF4-FFF2-40B4-BE49-F238E27FC236}">
                <a16:creationId xmlns:a16="http://schemas.microsoft.com/office/drawing/2014/main" id="{57BEDC83-0EB5-3044-8537-A65AC0E7E1EE}"/>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3875926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Image+Captio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1" y="548641"/>
            <a:ext cx="2751328" cy="2987935"/>
          </a:xfrm>
          <a:prstGeom prst="rect">
            <a:avLst/>
          </a:prstGeom>
        </p:spPr>
        <p:txBody>
          <a:bodyPr anchor="b">
            <a:norm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3117088" y="372051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3"/>
              </a:solidFill>
            </a:endParaRPr>
          </a:p>
        </p:txBody>
      </p:sp>
      <p:pic>
        <p:nvPicPr>
          <p:cNvPr id="9" name="Picture 8" descr="A picture containing text, clipart&#10;&#10;Description automatically generated">
            <a:extLst>
              <a:ext uri="{FF2B5EF4-FFF2-40B4-BE49-F238E27FC236}">
                <a16:creationId xmlns:a16="http://schemas.microsoft.com/office/drawing/2014/main" id="{BDAD8FCD-839D-484B-B6EC-2D0BA0251ADE}"/>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157747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73285" r="50001" b="-1"/>
          <a:stretch/>
        </p:blipFill>
        <p:spPr>
          <a:xfrm>
            <a:off x="1" y="5022848"/>
            <a:ext cx="6095997"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5029200"/>
          </a:xfrm>
        </p:spPr>
        <p:txBody>
          <a:bodyPr/>
          <a:lstStyle/>
          <a:p>
            <a:r>
              <a:rPr lang="en-US" dirty="0"/>
              <a:t>Click icon to add picture</a:t>
            </a:r>
          </a:p>
        </p:txBody>
      </p:sp>
      <p:pic>
        <p:nvPicPr>
          <p:cNvPr id="6" name="Picture 5" descr="A picture containing text, clipart&#10;&#10;Description automatically generated">
            <a:extLst>
              <a:ext uri="{FF2B5EF4-FFF2-40B4-BE49-F238E27FC236}">
                <a16:creationId xmlns:a16="http://schemas.microsoft.com/office/drawing/2014/main" id="{C4659A3E-8F74-9841-84CF-58CCF009254B}"/>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8937972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66550" r="50001" b="-1"/>
          <a:stretch/>
        </p:blipFill>
        <p:spPr>
          <a:xfrm>
            <a:off x="1" y="4561840"/>
            <a:ext cx="6095997"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0" y="4868894"/>
            <a:ext cx="4693921" cy="655892"/>
          </a:xfrm>
          <a:prstGeom prst="rect">
            <a:avLst/>
          </a:prstGeom>
        </p:spPr>
        <p:txBody>
          <a:bodyPr anchor="t">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5532120" y="524455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 name="Triangle 7">
            <a:extLst>
              <a:ext uri="{FF2B5EF4-FFF2-40B4-BE49-F238E27FC236}">
                <a16:creationId xmlns:a16="http://schemas.microsoft.com/office/drawing/2014/main" id="{069C2751-724B-084C-8FD0-F226A51728EB}"/>
              </a:ext>
            </a:extLst>
          </p:cNvPr>
          <p:cNvSpPr/>
          <p:nvPr userDrawn="1"/>
        </p:nvSpPr>
        <p:spPr>
          <a:xfrm>
            <a:off x="5532120" y="4868813"/>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4561840"/>
          </a:xfrm>
        </p:spPr>
        <p:txBody>
          <a:bodyPr/>
          <a:lstStyle/>
          <a:p>
            <a:r>
              <a:rPr lang="en-US" dirty="0"/>
              <a:t>Click icon to add picture</a:t>
            </a:r>
          </a:p>
        </p:txBody>
      </p:sp>
      <p:pic>
        <p:nvPicPr>
          <p:cNvPr id="11" name="Picture 10" descr="A picture containing text, clipart&#10;&#10;Description automatically generated">
            <a:extLst>
              <a:ext uri="{FF2B5EF4-FFF2-40B4-BE49-F238E27FC236}">
                <a16:creationId xmlns:a16="http://schemas.microsoft.com/office/drawing/2014/main" id="{4EB353FF-CE66-7847-8162-0D7205F0C7B6}"/>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2556889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dirty="0"/>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pic>
        <p:nvPicPr>
          <p:cNvPr id="7" name="Picture 6" descr="A picture containing text, sign&#10;&#10;Description automatically generated">
            <a:extLst>
              <a:ext uri="{FF2B5EF4-FFF2-40B4-BE49-F238E27FC236}">
                <a16:creationId xmlns:a16="http://schemas.microsoft.com/office/drawing/2014/main" id="{03FDE58F-7F29-3C4B-A463-CF4F5CA7DB00}"/>
              </a:ext>
            </a:extLst>
          </p:cNvPr>
          <p:cNvPicPr>
            <a:picLocks noChangeAspect="1"/>
          </p:cNvPicPr>
          <p:nvPr userDrawn="1"/>
        </p:nvPicPr>
        <p:blipFill>
          <a:blip r:embed="rId2"/>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2559662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3411134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pic>
        <p:nvPicPr>
          <p:cNvPr id="9" name="Picture 8" descr="A picture containing text, clipart&#10;&#10;Description automatically generated">
            <a:extLst>
              <a:ext uri="{FF2B5EF4-FFF2-40B4-BE49-F238E27FC236}">
                <a16:creationId xmlns:a16="http://schemas.microsoft.com/office/drawing/2014/main" id="{0BBAC11D-5920-6949-8A5F-B7958694F2E0}"/>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16203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pic>
        <p:nvPicPr>
          <p:cNvPr id="7" name="Picture 6" descr="A picture containing text, clipart&#10;&#10;Description automatically generated">
            <a:extLst>
              <a:ext uri="{FF2B5EF4-FFF2-40B4-BE49-F238E27FC236}">
                <a16:creationId xmlns:a16="http://schemas.microsoft.com/office/drawing/2014/main" id="{E82BCBBD-710F-E649-A5A3-0775037F9F33}"/>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4214699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2" y="457201"/>
            <a:ext cx="5173663" cy="3883068"/>
          </a:xfrm>
        </p:spPr>
        <p:txBody>
          <a:bodyPr anchor="ctr">
            <a:normAutofit/>
          </a:bodyPr>
          <a:lstStyle>
            <a:lvl1pPr marL="0" indent="0">
              <a:lnSpc>
                <a:spcPct val="100000"/>
              </a:lnSpc>
              <a:buNone/>
              <a:defRPr sz="4000" b="1" i="1">
                <a:solidFill>
                  <a:schemeClr val="bg1"/>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Callout goes here click to edit text lorem ipsum</a:t>
            </a:r>
          </a:p>
        </p:txBody>
      </p:sp>
      <p:sp>
        <p:nvSpPr>
          <p:cNvPr id="12" name="Slide Number Placeholder 5">
            <a:extLst>
              <a:ext uri="{FF2B5EF4-FFF2-40B4-BE49-F238E27FC236}">
                <a16:creationId xmlns:a16="http://schemas.microsoft.com/office/drawing/2014/main" id="{E2904F77-80AD-C147-A581-E23A283819D1}"/>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470590" y="1825627"/>
            <a:ext cx="5179324"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470590" y="500650"/>
            <a:ext cx="5179324"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9" name="Picture 8" descr="A picture containing text, sign&#10;&#10;Description automatically generated">
            <a:extLst>
              <a:ext uri="{FF2B5EF4-FFF2-40B4-BE49-F238E27FC236}">
                <a16:creationId xmlns:a16="http://schemas.microsoft.com/office/drawing/2014/main" id="{4E59FBAA-8CD0-1749-A7F3-1B3EFD2F47DB}"/>
              </a:ext>
            </a:extLst>
          </p:cNvPr>
          <p:cNvPicPr>
            <a:picLocks noChangeAspect="1"/>
          </p:cNvPicPr>
          <p:nvPr userDrawn="1"/>
        </p:nvPicPr>
        <p:blipFill>
          <a:blip r:embed="rId5"/>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3406887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1172224" y="127336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pic>
        <p:nvPicPr>
          <p:cNvPr id="6" name="Picture 5">
            <a:extLst>
              <a:ext uri="{FF2B5EF4-FFF2-40B4-BE49-F238E27FC236}">
                <a16:creationId xmlns:a16="http://schemas.microsoft.com/office/drawing/2014/main" id="{F61D26AB-564E-334B-AAC7-EAA68B943F53}"/>
              </a:ext>
            </a:extLst>
          </p:cNvPr>
          <p:cNvPicPr>
            <a:picLocks noChangeAspect="1"/>
          </p:cNvPicPr>
          <p:nvPr/>
        </p:nvPicPr>
        <p:blipFill>
          <a:blip r:embed="rId3"/>
          <a:stretch>
            <a:fillRect/>
          </a:stretch>
        </p:blipFill>
        <p:spPr>
          <a:xfrm>
            <a:off x="460641" y="5479757"/>
            <a:ext cx="711583" cy="920487"/>
          </a:xfrm>
          <a:prstGeom prst="rect">
            <a:avLst/>
          </a:prstGeom>
        </p:spPr>
      </p:pic>
      <p:sp>
        <p:nvSpPr>
          <p:cNvPr id="3" name="TextBox 2">
            <a:extLst>
              <a:ext uri="{FF2B5EF4-FFF2-40B4-BE49-F238E27FC236}">
                <a16:creationId xmlns:a16="http://schemas.microsoft.com/office/drawing/2014/main" id="{763E24DA-1CB1-1247-9A4B-C5936F5034A4}"/>
              </a:ext>
            </a:extLst>
          </p:cNvPr>
          <p:cNvSpPr txBox="1"/>
          <p:nvPr/>
        </p:nvSpPr>
        <p:spPr>
          <a:xfrm>
            <a:off x="358816" y="45776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38626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8" name="Slide Number Placeholder 5">
            <a:extLst>
              <a:ext uri="{FF2B5EF4-FFF2-40B4-BE49-F238E27FC236}">
                <a16:creationId xmlns:a16="http://schemas.microsoft.com/office/drawing/2014/main" id="{46D000FB-E786-EA4B-9D92-DE4D0C944AA4}"/>
              </a:ext>
            </a:extLst>
          </p:cNvPr>
          <p:cNvSpPr txBox="1">
            <a:spLocks/>
          </p:cNvSpPr>
          <p:nvPr/>
        </p:nvSpPr>
        <p:spPr>
          <a:xfrm>
            <a:off x="8831981"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361539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ThreeDataPoints">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0" y="457200"/>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6565900" y="1889597"/>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6565900" y="3328345"/>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8242302" y="457202"/>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8242302" y="1882590"/>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8242302" y="3334871"/>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6" name="Slide Number Placeholder 5">
            <a:extLst>
              <a:ext uri="{FF2B5EF4-FFF2-40B4-BE49-F238E27FC236}">
                <a16:creationId xmlns:a16="http://schemas.microsoft.com/office/drawing/2014/main" id="{9BECD23F-D113-CD4A-A9DD-36EEBFA4F99B}"/>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20" name="Content Placeholder 2">
            <a:extLst>
              <a:ext uri="{FF2B5EF4-FFF2-40B4-BE49-F238E27FC236}">
                <a16:creationId xmlns:a16="http://schemas.microsoft.com/office/drawing/2014/main" id="{68AD3FE4-478F-6548-BAFD-0D7D22564475}"/>
              </a:ext>
            </a:extLst>
          </p:cNvPr>
          <p:cNvSpPr>
            <a:spLocks noGrp="1"/>
          </p:cNvSpPr>
          <p:nvPr>
            <p:ph idx="1"/>
          </p:nvPr>
        </p:nvSpPr>
        <p:spPr>
          <a:xfrm>
            <a:off x="470590" y="1825627"/>
            <a:ext cx="5179324"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579B878-6035-964A-BB51-CFF0A9651BE0}"/>
              </a:ext>
            </a:extLst>
          </p:cNvPr>
          <p:cNvSpPr>
            <a:spLocks noGrp="1"/>
          </p:cNvSpPr>
          <p:nvPr>
            <p:ph type="title"/>
          </p:nvPr>
        </p:nvSpPr>
        <p:spPr>
          <a:xfrm>
            <a:off x="470590" y="500650"/>
            <a:ext cx="5179324"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22" name="Picture 21" descr="A picture containing text, sign&#10;&#10;Description automatically generated">
            <a:extLst>
              <a:ext uri="{FF2B5EF4-FFF2-40B4-BE49-F238E27FC236}">
                <a16:creationId xmlns:a16="http://schemas.microsoft.com/office/drawing/2014/main" id="{FFDEEA00-9F4A-1644-888B-8C4305E1D63C}"/>
              </a:ext>
            </a:extLst>
          </p:cNvPr>
          <p:cNvPicPr>
            <a:picLocks noChangeAspect="1"/>
          </p:cNvPicPr>
          <p:nvPr userDrawn="1"/>
        </p:nvPicPr>
        <p:blipFill>
          <a:blip r:embed="rId5"/>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150497314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userDrawn="1"/>
        </p:nvCxnSpPr>
        <p:spPr>
          <a:xfrm>
            <a:off x="4065495"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userDrawn="1"/>
        </p:nvCxnSpPr>
        <p:spPr>
          <a:xfrm>
            <a:off x="8130988"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685800"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4814048"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8713696"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685800"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48274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87136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332B894-0C8F-5047-828B-F64774A91AE4}"/>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3008048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479458"/>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491628"/>
            <a:ext cx="5540375" cy="255101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479458"/>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491628"/>
            <a:ext cx="5402981" cy="255101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F0321489-E406-3340-A322-304E2EC74AF9}"/>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pic>
        <p:nvPicPr>
          <p:cNvPr id="11" name="Picture 10" descr="A picture containing text, sign&#10;&#10;Description automatically generated">
            <a:extLst>
              <a:ext uri="{FF2B5EF4-FFF2-40B4-BE49-F238E27FC236}">
                <a16:creationId xmlns:a16="http://schemas.microsoft.com/office/drawing/2014/main" id="{4F9C227B-E74A-0844-86AE-0249364EAEFA}"/>
              </a:ext>
            </a:extLst>
          </p:cNvPr>
          <p:cNvPicPr>
            <a:picLocks noChangeAspect="1"/>
          </p:cNvPicPr>
          <p:nvPr userDrawn="1"/>
        </p:nvPicPr>
        <p:blipFill>
          <a:blip r:embed="rId4"/>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2370285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2" y="1828799"/>
            <a:ext cx="3563471"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2" y="2719947"/>
            <a:ext cx="3563471"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4314266"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4314267" y="2719947"/>
            <a:ext cx="3563468"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8135474"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8135474" y="2719947"/>
            <a:ext cx="3563469"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12" name="Picture 11" descr="A picture containing text, sign&#10;&#10;Description automatically generated">
            <a:extLst>
              <a:ext uri="{FF2B5EF4-FFF2-40B4-BE49-F238E27FC236}">
                <a16:creationId xmlns:a16="http://schemas.microsoft.com/office/drawing/2014/main" id="{3F93AEDE-9FF6-0C48-AE20-563F89033679}"/>
              </a:ext>
            </a:extLst>
          </p:cNvPr>
          <p:cNvPicPr>
            <a:picLocks noChangeAspect="1"/>
          </p:cNvPicPr>
          <p:nvPr userDrawn="1"/>
        </p:nvPicPr>
        <p:blipFill>
          <a:blip r:embed="rId4"/>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26439189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userDrawn="1"/>
        </p:nvSpPr>
        <p:spPr>
          <a:xfrm>
            <a:off x="0" y="914400"/>
            <a:ext cx="102108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457200" y="1808444"/>
            <a:ext cx="8943654" cy="2194596"/>
          </a:xfrm>
        </p:spPr>
        <p:txBody>
          <a:bodyPr/>
          <a:lstStyle>
            <a:lvl1pPr>
              <a:defRPr>
                <a:solidFill>
                  <a:schemeClr val="bg1"/>
                </a:solidFill>
              </a:defRPr>
            </a:lvl1pPr>
          </a:lstStyle>
          <a:p>
            <a:pPr>
              <a:lnSpc>
                <a:spcPct val="100000"/>
              </a:lnSpc>
            </a:pPr>
            <a:r>
              <a:rPr lang="en-US" sz="4000" dirty="0"/>
              <a:t>Answer goes here lorem ipsum dolore set un </a:t>
            </a:r>
            <a:r>
              <a:rPr lang="en-US" sz="4000" dirty="0" err="1"/>
              <a:t>dumond</a:t>
            </a:r>
            <a:r>
              <a:rPr lang="en-US" sz="4000" dirty="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457200" y="1239839"/>
            <a:ext cx="5791200" cy="406082"/>
          </a:xfrm>
        </p:spPr>
        <p:txBody>
          <a:bodyPr>
            <a:normAutofit/>
          </a:bodyPr>
          <a:lstStyle>
            <a:lvl1pPr marL="0" indent="0">
              <a:buNone/>
              <a:defRPr sz="2000" b="1" spc="100" baseline="0">
                <a:solidFill>
                  <a:schemeClr val="accent3"/>
                </a:solidFill>
              </a:defRPr>
            </a:lvl1pPr>
          </a:lstStyle>
          <a:p>
            <a:pPr lvl="0"/>
            <a:r>
              <a:rPr lang="en-US" dirty="0"/>
              <a:t>QUESTION GOES HERE?</a:t>
            </a:r>
          </a:p>
        </p:txBody>
      </p:sp>
      <p:pic>
        <p:nvPicPr>
          <p:cNvPr id="7" name="Picture 6" descr="A picture containing text, clipart&#10;&#10;Description automatically generated">
            <a:extLst>
              <a:ext uri="{FF2B5EF4-FFF2-40B4-BE49-F238E27FC236}">
                <a16:creationId xmlns:a16="http://schemas.microsoft.com/office/drawing/2014/main" id="{48770428-A6A7-5B43-AE16-4DEDA5C0F6FB}"/>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1468038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userDrawn="1"/>
        </p:nvSpPr>
        <p:spPr>
          <a:xfrm>
            <a:off x="457200" y="683632"/>
            <a:ext cx="117348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457200" y="683632"/>
            <a:ext cx="3432175" cy="4114800"/>
          </a:xfrm>
        </p:spPr>
        <p:txBody>
          <a:bodyPr/>
          <a:lstStyle/>
          <a:p>
            <a:r>
              <a:rPr lang="en-US" dirty="0"/>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4334004" y="1191415"/>
            <a:ext cx="7019795" cy="1136134"/>
          </a:xfrm>
        </p:spPr>
        <p:txBody>
          <a:bodyPr anchor="b">
            <a:normAutofit/>
          </a:bodyPr>
          <a:lstStyle>
            <a:lvl1pPr>
              <a:defRPr sz="4000">
                <a:solidFill>
                  <a:schemeClr val="bg1"/>
                </a:solidFill>
              </a:defRPr>
            </a:lvl1pPr>
          </a:lstStyle>
          <a:p>
            <a:r>
              <a:rPr lang="en-US" dirty="0"/>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4333875" y="2705100"/>
            <a:ext cx="7019925" cy="16922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bg1"/>
                </a:solidFill>
              </a:defRPr>
            </a:lvl1pPr>
          </a:lstStyle>
          <a:p>
            <a:r>
              <a:rPr lang="en-US" sz="2400" b="0" i="0" dirty="0">
                <a:latin typeface="Arial" panose="020B0604020202020204" pitchFamily="34" charset="0"/>
                <a:cs typeface="Arial" panose="020B0604020202020204" pitchFamily="34" charset="0"/>
              </a:rPr>
              <a:t>Title or details about person lorem ipsum dolore set </a:t>
            </a:r>
            <a:r>
              <a:rPr lang="en-US" sz="2400" b="0" i="0" dirty="0" err="1">
                <a:latin typeface="Arial" panose="020B0604020202020204" pitchFamily="34" charset="0"/>
                <a:cs typeface="Arial" panose="020B0604020202020204" pitchFamily="34" charset="0"/>
              </a:rPr>
              <a:t>amon</a:t>
            </a:r>
            <a:r>
              <a:rPr lang="en-US" sz="2400" b="0" i="0" dirty="0">
                <a:latin typeface="Arial" panose="020B0604020202020204" pitchFamily="34" charset="0"/>
                <a:cs typeface="Arial" panose="020B0604020202020204" pitchFamily="34" charset="0"/>
              </a:rPr>
              <a:t> de </a:t>
            </a:r>
            <a:r>
              <a:rPr lang="en-US" sz="2400" b="0" i="0" dirty="0" err="1">
                <a:latin typeface="Arial" panose="020B0604020202020204" pitchFamily="34" charset="0"/>
                <a:cs typeface="Arial" panose="020B0604020202020204" pitchFamily="34" charset="0"/>
              </a:rPr>
              <a:t>tretus</a:t>
            </a:r>
            <a:r>
              <a:rPr lang="en-US" sz="2400" b="0" i="0" dirty="0">
                <a:latin typeface="Arial" panose="020B0604020202020204" pitchFamily="34" charset="0"/>
                <a:cs typeface="Arial" panose="020B0604020202020204" pitchFamily="34" charset="0"/>
              </a:rPr>
              <a:t> lorem ipsum</a:t>
            </a:r>
          </a:p>
        </p:txBody>
      </p:sp>
      <p:pic>
        <p:nvPicPr>
          <p:cNvPr id="9" name="Picture 8" descr="A picture containing text, clipart&#10;&#10;Description automatically generated">
            <a:extLst>
              <a:ext uri="{FF2B5EF4-FFF2-40B4-BE49-F238E27FC236}">
                <a16:creationId xmlns:a16="http://schemas.microsoft.com/office/drawing/2014/main" id="{42A6A704-A1AD-B44D-B056-DB4CD12349D7}"/>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1659447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pic>
        <p:nvPicPr>
          <p:cNvPr id="4" name="Picture 3" descr="A picture containing text, sign&#10;&#10;Description automatically generated">
            <a:extLst>
              <a:ext uri="{FF2B5EF4-FFF2-40B4-BE49-F238E27FC236}">
                <a16:creationId xmlns:a16="http://schemas.microsoft.com/office/drawing/2014/main" id="{FE76D119-5E46-B147-BCDC-73CCE034759A}"/>
              </a:ext>
            </a:extLst>
          </p:cNvPr>
          <p:cNvPicPr>
            <a:picLocks noChangeAspect="1"/>
          </p:cNvPicPr>
          <p:nvPr userDrawn="1"/>
        </p:nvPicPr>
        <p:blipFill>
          <a:blip r:embed="rId3"/>
          <a:stretch>
            <a:fillRect/>
          </a:stretch>
        </p:blipFill>
        <p:spPr>
          <a:xfrm>
            <a:off x="424332" y="5831840"/>
            <a:ext cx="2786229" cy="640080"/>
          </a:xfrm>
          <a:prstGeom prst="rect">
            <a:avLst/>
          </a:prstGeom>
        </p:spPr>
      </p:pic>
    </p:spTree>
    <p:extLst>
      <p:ext uri="{BB962C8B-B14F-4D97-AF65-F5344CB8AC3E}">
        <p14:creationId xmlns:p14="http://schemas.microsoft.com/office/powerpoint/2010/main" val="4254445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pic>
        <p:nvPicPr>
          <p:cNvPr id="5" name="Picture 4" descr="A picture containing text, clipart&#10;&#10;Description automatically generated">
            <a:extLst>
              <a:ext uri="{FF2B5EF4-FFF2-40B4-BE49-F238E27FC236}">
                <a16:creationId xmlns:a16="http://schemas.microsoft.com/office/drawing/2014/main" id="{46282A5F-8D0D-FE43-A6E5-0A3B4BCA71CF}"/>
              </a:ext>
            </a:extLst>
          </p:cNvPr>
          <p:cNvPicPr>
            <a:picLocks noChangeAspect="1"/>
          </p:cNvPicPr>
          <p:nvPr userDrawn="1"/>
        </p:nvPicPr>
        <p:blipFill>
          <a:blip r:embed="rId3"/>
          <a:stretch>
            <a:fillRect/>
          </a:stretch>
        </p:blipFill>
        <p:spPr>
          <a:xfrm>
            <a:off x="426720" y="5831840"/>
            <a:ext cx="2786229" cy="640080"/>
          </a:xfrm>
          <a:prstGeom prst="rect">
            <a:avLst/>
          </a:prstGeom>
        </p:spPr>
      </p:pic>
    </p:spTree>
    <p:extLst>
      <p:ext uri="{BB962C8B-B14F-4D97-AF65-F5344CB8AC3E}">
        <p14:creationId xmlns:p14="http://schemas.microsoft.com/office/powerpoint/2010/main" val="3384696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81340337"/>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62" y="1622"/>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29" y="4874538"/>
            <a:ext cx="6714780"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3591729" y="2648242"/>
            <a:ext cx="7385660"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591729" y="3770660"/>
            <a:ext cx="7385660"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834206" y="3245970"/>
            <a:ext cx="2834204"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623" y="2029604"/>
            <a:ext cx="276711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41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8904320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853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p:nvSpPr>
        <p:spPr>
          <a:xfrm>
            <a:off x="9455150" y="-1"/>
            <a:ext cx="2736850"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p:nvPicPr>
        <p:blipFill rotWithShape="1">
          <a:blip r:embed="rId3"/>
          <a:srcRect l="77529" t="69899"/>
          <a:stretch/>
        </p:blipFill>
        <p:spPr>
          <a:xfrm>
            <a:off x="9455150" y="4797467"/>
            <a:ext cx="2736850"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3936819"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9448800" y="1"/>
            <a:ext cx="2743200" cy="4797468"/>
          </a:xfrm>
        </p:spPr>
        <p:txBody>
          <a:bodyPr/>
          <a:lstStyle/>
          <a:p>
            <a:r>
              <a:rPr lang="en-US" dirty="0"/>
              <a:t>Click icon to add picture</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4914573" y="1825628"/>
            <a:ext cx="3936819"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4755758"/>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9504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8916894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4836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9716814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68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4359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8195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280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77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16413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830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p:nvSpPr>
        <p:spPr>
          <a:xfrm>
            <a:off x="7620001" y="-1"/>
            <a:ext cx="4571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p:nvPicPr>
        <p:blipFill rotWithShape="1">
          <a:blip r:embed="rId3"/>
          <a:srcRect l="62513" t="69899"/>
          <a:stretch/>
        </p:blipFill>
        <p:spPr>
          <a:xfrm>
            <a:off x="7620001" y="4791116"/>
            <a:ext cx="4565649"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6489011" cy="3970056"/>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70801" y="-1"/>
            <a:ext cx="4572001" cy="4797469"/>
          </a:xfrm>
        </p:spPr>
        <p:txBody>
          <a:bodyPr/>
          <a:lstStyle/>
          <a:p>
            <a:r>
              <a:rPr lang="en-US" dirty="0"/>
              <a:t>Click icon to add picture</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1" name="Slide Number Placeholder 5">
            <a:extLst>
              <a:ext uri="{FF2B5EF4-FFF2-40B4-BE49-F238E27FC236}">
                <a16:creationId xmlns:a16="http://schemas.microsoft.com/office/drawing/2014/main" id="{0DBE0CFE-AAC2-B743-B771-46DC9F4B9897}"/>
              </a:ext>
            </a:extLst>
          </p:cNvPr>
          <p:cNvSpPr txBox="1">
            <a:spLocks/>
          </p:cNvSpPr>
          <p:nvPr/>
        </p:nvSpPr>
        <p:spPr>
          <a:xfrm>
            <a:off x="7953013"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236107312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0106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040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81167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0254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761E-3ABB-9C4E-A411-2AAF884C6D1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E08757-7EC9-384F-9AF4-14F862E79C0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3D3F6-317E-D440-AD20-26734EBFBBA9}"/>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5" name="Footer Placeholder 4">
            <a:extLst>
              <a:ext uri="{FF2B5EF4-FFF2-40B4-BE49-F238E27FC236}">
                <a16:creationId xmlns:a16="http://schemas.microsoft.com/office/drawing/2014/main" id="{9FA4549E-9911-B341-81AA-FDA6443FAA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EA380-0FBB-5644-B16F-D7CE513D46E2}"/>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402513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9576-A6D3-9147-B011-534B1B3D1A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1849A6-65DC-404B-A687-8DE22628722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342BC-7C80-1045-B50C-8B50B094D708}"/>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5" name="Footer Placeholder 4">
            <a:extLst>
              <a:ext uri="{FF2B5EF4-FFF2-40B4-BE49-F238E27FC236}">
                <a16:creationId xmlns:a16="http://schemas.microsoft.com/office/drawing/2014/main" id="{A9CC0B8E-69E3-F344-B58C-7057A3A69A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F60851-2A7D-9142-8E2C-263774F49A20}"/>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1150440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F272-5896-1D4C-8707-CD2D8BE33B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7B92D-25BB-264C-B014-BB36852C22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41D037-9702-D240-AB52-C5382BCB5E44}"/>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5" name="Footer Placeholder 4">
            <a:extLst>
              <a:ext uri="{FF2B5EF4-FFF2-40B4-BE49-F238E27FC236}">
                <a16:creationId xmlns:a16="http://schemas.microsoft.com/office/drawing/2014/main" id="{84B51AB4-B793-9A4A-B9FF-723F0D247F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30E47B-9FE7-C84D-851D-181BF3137606}"/>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61536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36D8-E9F6-D04E-9D00-1C24FFA975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7C0EE78-1AD2-4A4A-A276-8C1AD537860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C7379-B544-454B-92A8-A664B4167A6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147A39-C82E-134C-96DB-57E7896A3FEF}"/>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6" name="Footer Placeholder 5">
            <a:extLst>
              <a:ext uri="{FF2B5EF4-FFF2-40B4-BE49-F238E27FC236}">
                <a16:creationId xmlns:a16="http://schemas.microsoft.com/office/drawing/2014/main" id="{B8A36284-D283-DB44-BE21-8C473D0E52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7659FC-6757-084A-ACB2-9FAF06FBE5D3}"/>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3872349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7E69-B6AA-5547-AEE9-A8857A99D0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E74670-C89E-3E46-AF7E-072BA27D122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A5C89-A5B9-7440-A448-5B3AC134E71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57A60-7E35-974C-BC2A-C486C81F476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E1B51-6F63-0B42-B1EE-CB3F8A9C972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9B19C5-A846-C746-8F7B-062064F63769}"/>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8" name="Footer Placeholder 7">
            <a:extLst>
              <a:ext uri="{FF2B5EF4-FFF2-40B4-BE49-F238E27FC236}">
                <a16:creationId xmlns:a16="http://schemas.microsoft.com/office/drawing/2014/main" id="{25972CB9-0C05-FB4A-B737-20041395F3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BEEE0DF-F5D0-F948-8A38-CA4ADCBF98AF}"/>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22797115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AAC7-5975-E342-B7FF-9514401C90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E230843-B57E-9348-859E-8742DF595681}"/>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4" name="Footer Placeholder 3">
            <a:extLst>
              <a:ext uri="{FF2B5EF4-FFF2-40B4-BE49-F238E27FC236}">
                <a16:creationId xmlns:a16="http://schemas.microsoft.com/office/drawing/2014/main" id="{61DEB8B5-9769-8046-A2BE-9C1F921E91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812C25-76E2-FA4B-BA9C-E7F95739BADA}"/>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416173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st+Photo+Short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p:nvSpPr>
        <p:spPr>
          <a:xfrm>
            <a:off x="7620001" y="-1"/>
            <a:ext cx="4571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p:nvPicPr>
        <p:blipFill rotWithShape="1">
          <a:blip r:embed="rId3"/>
          <a:srcRect l="62513" t="60019"/>
          <a:stretch/>
        </p:blipFill>
        <p:spPr>
          <a:xfrm>
            <a:off x="7620001" y="4114800"/>
            <a:ext cx="4565649" cy="2736849"/>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6489011" cy="827499"/>
          </a:xfrm>
          <a:prstGeom prst="rect">
            <a:avLst/>
          </a:prstGeom>
        </p:spPr>
        <p:txBody>
          <a:bodyPr>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6489011" cy="4572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19999" y="0"/>
            <a:ext cx="4572001" cy="4114801"/>
          </a:xfrm>
        </p:spPr>
        <p:txBody>
          <a:bodyPr/>
          <a:lstStyle/>
          <a:p>
            <a:r>
              <a:rPr lang="en-US" dirty="0"/>
              <a:t>Click icon to add picture</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8485094" y="4347274"/>
            <a:ext cx="3254471" cy="910527"/>
          </a:xfrm>
        </p:spPr>
        <p:txBody>
          <a:bodyPr>
            <a:normAutofit/>
          </a:bodyPr>
          <a:lstStyle>
            <a:lvl1pPr marL="0" indent="0">
              <a:buNone/>
              <a:defRPr sz="1800">
                <a:solidFill>
                  <a:schemeClr val="bg1"/>
                </a:solidFill>
              </a:defRPr>
            </a:lvl1pPr>
          </a:lstStyle>
          <a:p>
            <a:pPr lvl="0"/>
            <a:r>
              <a:rPr lang="en-US" dirty="0"/>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p:nvSpPr>
        <p:spPr>
          <a:xfrm>
            <a:off x="8019440" y="4414509"/>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 name="Slide Number Placeholder 5">
            <a:extLst>
              <a:ext uri="{FF2B5EF4-FFF2-40B4-BE49-F238E27FC236}">
                <a16:creationId xmlns:a16="http://schemas.microsoft.com/office/drawing/2014/main" id="{95748B05-323F-6442-B539-7D8C4C87C98C}"/>
              </a:ext>
            </a:extLst>
          </p:cNvPr>
          <p:cNvSpPr txBox="1">
            <a:spLocks/>
          </p:cNvSpPr>
          <p:nvPr/>
        </p:nvSpPr>
        <p:spPr>
          <a:xfrm>
            <a:off x="7953013"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46416508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732A1-E6DD-EF4F-9D55-3CCB9099D892}"/>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3" name="Footer Placeholder 2">
            <a:extLst>
              <a:ext uri="{FF2B5EF4-FFF2-40B4-BE49-F238E27FC236}">
                <a16:creationId xmlns:a16="http://schemas.microsoft.com/office/drawing/2014/main" id="{8435ED37-D242-404B-ADBB-2F93F47DE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C13E733-BD72-3643-A694-993CE05BCA01}"/>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pic>
        <p:nvPicPr>
          <p:cNvPr id="5" name="Picture 4">
            <a:extLst>
              <a:ext uri="{FF2B5EF4-FFF2-40B4-BE49-F238E27FC236}">
                <a16:creationId xmlns:a16="http://schemas.microsoft.com/office/drawing/2014/main" id="{3B8A9643-0D81-47C4-9E72-F62FCBB4C609}"/>
              </a:ext>
            </a:extLst>
          </p:cNvPr>
          <p:cNvPicPr>
            <a:picLocks noChangeAspect="1"/>
          </p:cNvPicPr>
          <p:nvPr userDrawn="1"/>
        </p:nvPicPr>
        <p:blipFill>
          <a:blip r:embed="rId2"/>
          <a:stretch>
            <a:fillRect/>
          </a:stretch>
        </p:blipFill>
        <p:spPr>
          <a:xfrm>
            <a:off x="0" y="-3621"/>
            <a:ext cx="12192000" cy="6858000"/>
          </a:xfrm>
          <a:prstGeom prst="rect">
            <a:avLst/>
          </a:prstGeom>
        </p:spPr>
      </p:pic>
      <p:sp>
        <p:nvSpPr>
          <p:cNvPr id="6" name="Rectangle 5">
            <a:extLst>
              <a:ext uri="{FF2B5EF4-FFF2-40B4-BE49-F238E27FC236}">
                <a16:creationId xmlns:a16="http://schemas.microsoft.com/office/drawing/2014/main" id="{203DE605-99BE-49FF-98DE-C06FF6253658}"/>
              </a:ext>
            </a:extLst>
          </p:cNvPr>
          <p:cNvSpPr/>
          <p:nvPr userDrawn="1"/>
        </p:nvSpPr>
        <p:spPr>
          <a:xfrm>
            <a:off x="1" y="5740924"/>
            <a:ext cx="12192000" cy="1113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677A1AD4-D169-4F6E-9745-483C69DFA3BA}"/>
              </a:ext>
            </a:extLst>
          </p:cNvPr>
          <p:cNvPicPr>
            <a:picLocks noChangeAspect="1"/>
          </p:cNvPicPr>
          <p:nvPr userDrawn="1"/>
        </p:nvPicPr>
        <p:blipFill>
          <a:blip r:embed="rId3"/>
          <a:stretch>
            <a:fillRect/>
          </a:stretch>
        </p:blipFill>
        <p:spPr>
          <a:xfrm>
            <a:off x="8713694" y="5826446"/>
            <a:ext cx="3209366" cy="729402"/>
          </a:xfrm>
          <a:prstGeom prst="rect">
            <a:avLst/>
          </a:prstGeom>
        </p:spPr>
      </p:pic>
    </p:spTree>
    <p:extLst>
      <p:ext uri="{BB962C8B-B14F-4D97-AF65-F5344CB8AC3E}">
        <p14:creationId xmlns:p14="http://schemas.microsoft.com/office/powerpoint/2010/main" val="10455742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3483-0ADD-B341-A7B6-6B81F4D9DE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2D3070-29FD-BE4F-81C4-6E7A1DDDFF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429DB-56A0-7342-8A1E-98D5A9F41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69810-C7B1-294B-BD2D-3AFA0E0E0400}"/>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6" name="Footer Placeholder 5">
            <a:extLst>
              <a:ext uri="{FF2B5EF4-FFF2-40B4-BE49-F238E27FC236}">
                <a16:creationId xmlns:a16="http://schemas.microsoft.com/office/drawing/2014/main" id="{0C5A7459-1616-D640-AC54-70EEFEB449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A942B7-81EE-0A46-9B48-FD884704BCFC}"/>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6336353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D5DB-7652-5446-AA36-A15CE1CFEB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32AA66-4136-E34E-A1D1-3183BAADC2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4C78F3-2C74-DF44-83D5-EF87FE3BC9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E6D19-083D-3941-9CAC-B1D4B9365E67}"/>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6" name="Footer Placeholder 5">
            <a:extLst>
              <a:ext uri="{FF2B5EF4-FFF2-40B4-BE49-F238E27FC236}">
                <a16:creationId xmlns:a16="http://schemas.microsoft.com/office/drawing/2014/main" id="{8DB7857E-482F-E044-AC30-B40371BFA6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595BB5-CD49-DB42-ACAA-EB35549F559D}"/>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24500410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6AFC-0A0E-BB4F-86FC-984E346D1C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3A36D-971B-D340-8B7D-009886F7D56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6958E-152B-5B46-9213-D6FCE8DBF248}"/>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5" name="Footer Placeholder 4">
            <a:extLst>
              <a:ext uri="{FF2B5EF4-FFF2-40B4-BE49-F238E27FC236}">
                <a16:creationId xmlns:a16="http://schemas.microsoft.com/office/drawing/2014/main" id="{AFB56424-487E-9F4C-B46E-704102D361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4B4E31-7497-144C-B656-9C6512678D9C}"/>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1999794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1322E7-3B5F-9D45-93C3-32BA2AE30C6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915FAF-336A-F343-8C4E-51D4D7865D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FAB65-1A6A-DB4F-9EB7-2F26215DECD7}"/>
              </a:ext>
            </a:extLst>
          </p:cNvPr>
          <p:cNvSpPr>
            <a:spLocks noGrp="1"/>
          </p:cNvSpPr>
          <p:nvPr>
            <p:ph type="dt" sz="half" idx="10"/>
          </p:nvPr>
        </p:nvSpPr>
        <p:spPr>
          <a:xfrm>
            <a:off x="838200" y="6356350"/>
            <a:ext cx="2743200" cy="365125"/>
          </a:xfrm>
          <a:prstGeom prst="rect">
            <a:avLst/>
          </a:prstGeom>
        </p:spPr>
        <p:txBody>
          <a:bodyPr/>
          <a:lstStyle/>
          <a:p>
            <a:fld id="{DF483731-8483-8340-B48E-33733E2692EE}" type="datetimeFigureOut">
              <a:rPr lang="en-US" smtClean="0"/>
              <a:t>8/18/2023</a:t>
            </a:fld>
            <a:endParaRPr lang="en-US"/>
          </a:p>
        </p:txBody>
      </p:sp>
      <p:sp>
        <p:nvSpPr>
          <p:cNvPr id="5" name="Footer Placeholder 4">
            <a:extLst>
              <a:ext uri="{FF2B5EF4-FFF2-40B4-BE49-F238E27FC236}">
                <a16:creationId xmlns:a16="http://schemas.microsoft.com/office/drawing/2014/main" id="{81BD9039-CD10-584E-B7BD-D3B31F4981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A02D0-B4D5-2B4C-AE5E-D404369A35ED}"/>
              </a:ext>
            </a:extLst>
          </p:cNvPr>
          <p:cNvSpPr>
            <a:spLocks noGrp="1"/>
          </p:cNvSpPr>
          <p:nvPr>
            <p:ph type="sldNum" sz="quarter" idx="12"/>
          </p:nvPr>
        </p:nvSpPr>
        <p:spPr>
          <a:xfrm>
            <a:off x="8610600" y="6356350"/>
            <a:ext cx="2743200" cy="365125"/>
          </a:xfrm>
          <a:prstGeom prst="rect">
            <a:avLst/>
          </a:prstGeom>
        </p:spPr>
        <p:txBody>
          <a:bodyPr/>
          <a:lstStyle/>
          <a:p>
            <a:fld id="{D8E19ECF-C13D-0440-BFCC-171CF5F4FA6C}" type="slidenum">
              <a:rPr lang="en-US" smtClean="0"/>
              <a:t>‹#›</a:t>
            </a:fld>
            <a:endParaRPr lang="en-US"/>
          </a:p>
        </p:txBody>
      </p:sp>
    </p:spTree>
    <p:extLst>
      <p:ext uri="{BB962C8B-B14F-4D97-AF65-F5344CB8AC3E}">
        <p14:creationId xmlns:p14="http://schemas.microsoft.com/office/powerpoint/2010/main" val="18080840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529F-C1D4-47E6-85C8-C1CC0F3C53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927010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73737"/>
            <a:ext cx="12192000" cy="588645"/>
          </a:xfrm>
          <a:custGeom>
            <a:avLst/>
            <a:gdLst/>
            <a:ahLst/>
            <a:cxnLst/>
            <a:rect l="l" t="t" r="r" b="b"/>
            <a:pathLst>
              <a:path w="9144000" h="588645">
                <a:moveTo>
                  <a:pt x="0" y="588264"/>
                </a:moveTo>
                <a:lnTo>
                  <a:pt x="9144000" y="588264"/>
                </a:lnTo>
                <a:lnTo>
                  <a:pt x="9144000" y="0"/>
                </a:lnTo>
                <a:lnTo>
                  <a:pt x="0" y="0"/>
                </a:lnTo>
                <a:lnTo>
                  <a:pt x="0" y="588264"/>
                </a:lnTo>
                <a:close/>
              </a:path>
            </a:pathLst>
          </a:custGeom>
          <a:solidFill>
            <a:srgbClr val="00AFEF"/>
          </a:solidFill>
        </p:spPr>
        <p:txBody>
          <a:bodyPr wrap="square" lIns="0" tIns="0" rIns="0" bIns="0" rtlCol="0"/>
          <a:lstStyle/>
          <a:p>
            <a:endParaRPr sz="1800"/>
          </a:p>
        </p:txBody>
      </p:sp>
      <p:sp>
        <p:nvSpPr>
          <p:cNvPr id="2" name="Holder 2"/>
          <p:cNvSpPr>
            <a:spLocks noGrp="1"/>
          </p:cNvSpPr>
          <p:nvPr>
            <p:ph type="ctrTitle"/>
          </p:nvPr>
        </p:nvSpPr>
        <p:spPr>
          <a:xfrm>
            <a:off x="286852" y="151891"/>
            <a:ext cx="11618297" cy="574040"/>
          </a:xfrm>
          <a:prstGeom prst="rect">
            <a:avLst/>
          </a:prstGeom>
        </p:spPr>
        <p:txBody>
          <a:bodyPr wrap="square" lIns="0" tIns="0" rIns="0" bIns="0">
            <a:spAutoFit/>
          </a:bodyPr>
          <a:lstStyle>
            <a:lvl1pPr>
              <a:defRPr sz="3600" b="1" i="0">
                <a:solidFill>
                  <a:srgbClr val="EDEBE0"/>
                </a:solidFill>
                <a:latin typeface="Calibri"/>
                <a:cs typeface="Calibri"/>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8076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1" i="0">
                <a:solidFill>
                  <a:srgbClr val="00AFE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8033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91191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52400"/>
            <a:ext cx="12192000" cy="762000"/>
          </a:xfrm>
          <a:custGeom>
            <a:avLst/>
            <a:gdLst/>
            <a:ahLst/>
            <a:cxnLst/>
            <a:rect l="l" t="t" r="r" b="b"/>
            <a:pathLst>
              <a:path w="9144000" h="762000">
                <a:moveTo>
                  <a:pt x="0" y="762000"/>
                </a:moveTo>
                <a:lnTo>
                  <a:pt x="9144000" y="762000"/>
                </a:lnTo>
                <a:lnTo>
                  <a:pt x="9144000" y="0"/>
                </a:lnTo>
                <a:lnTo>
                  <a:pt x="0" y="0"/>
                </a:lnTo>
                <a:lnTo>
                  <a:pt x="0" y="762000"/>
                </a:lnTo>
                <a:close/>
              </a:path>
            </a:pathLst>
          </a:custGeom>
          <a:solidFill>
            <a:srgbClr val="00AFEF"/>
          </a:solidFill>
        </p:spPr>
        <p:txBody>
          <a:bodyPr wrap="square" lIns="0" tIns="0" rIns="0" bIns="0" rtlCol="0"/>
          <a:lstStyle/>
          <a:p>
            <a:endParaRPr sz="1800"/>
          </a:p>
        </p:txBody>
      </p:sp>
      <p:sp>
        <p:nvSpPr>
          <p:cNvPr id="17" name="bk object 17"/>
          <p:cNvSpPr/>
          <p:nvPr/>
        </p:nvSpPr>
        <p:spPr>
          <a:xfrm>
            <a:off x="0" y="152400"/>
            <a:ext cx="12192000" cy="762000"/>
          </a:xfrm>
          <a:custGeom>
            <a:avLst/>
            <a:gdLst/>
            <a:ahLst/>
            <a:cxnLst/>
            <a:rect l="l" t="t" r="r" b="b"/>
            <a:pathLst>
              <a:path w="9144000" h="762000">
                <a:moveTo>
                  <a:pt x="0" y="762000"/>
                </a:moveTo>
                <a:lnTo>
                  <a:pt x="9144000" y="762000"/>
                </a:lnTo>
                <a:lnTo>
                  <a:pt x="9144000" y="0"/>
                </a:lnTo>
                <a:lnTo>
                  <a:pt x="0" y="0"/>
                </a:lnTo>
                <a:lnTo>
                  <a:pt x="0" y="762000"/>
                </a:lnTo>
                <a:close/>
              </a:path>
            </a:pathLst>
          </a:custGeom>
          <a:ln w="9525">
            <a:solidFill>
              <a:srgbClr val="00AFEF"/>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847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p:nvPicPr>
        <p:blipFill rotWithShape="1">
          <a:blip r:embed="rId2"/>
          <a:srcRect l="50000" t="69899" r="1"/>
          <a:stretch/>
        </p:blipFill>
        <p:spPr>
          <a:xfrm>
            <a:off x="6095999" y="4791116"/>
            <a:ext cx="6089651"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700440"/>
            <a:ext cx="490608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5147923" cy="45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A4AF0CB8-F49A-C441-BF40-B6D80E474EF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29225" y="5490276"/>
            <a:ext cx="710339" cy="910525"/>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2" y="457201"/>
            <a:ext cx="5173663" cy="3883068"/>
          </a:xfrm>
        </p:spPr>
        <p:txBody>
          <a:bodyPr anchor="ctr">
            <a:normAutofit/>
          </a:bodyPr>
          <a:lstStyle>
            <a:lvl1pPr marL="0" indent="0">
              <a:buNone/>
              <a:defRPr sz="4400" b="1" i="1">
                <a:solidFill>
                  <a:schemeClr val="bg1"/>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Callout goes here click to edit text lorem ipsum</a:t>
            </a:r>
          </a:p>
        </p:txBody>
      </p:sp>
      <p:sp>
        <p:nvSpPr>
          <p:cNvPr id="11" name="Slide Number Placeholder 5">
            <a:extLst>
              <a:ext uri="{FF2B5EF4-FFF2-40B4-BE49-F238E27FC236}">
                <a16:creationId xmlns:a16="http://schemas.microsoft.com/office/drawing/2014/main" id="{9D665C7E-A117-004C-B46F-3CDD89974B8B}"/>
              </a:ext>
            </a:extLst>
          </p:cNvPr>
          <p:cNvSpPr txBox="1">
            <a:spLocks/>
          </p:cNvSpPr>
          <p:nvPr/>
        </p:nvSpPr>
        <p:spPr>
          <a:xfrm>
            <a:off x="6565902" y="6131228"/>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2330197-827F-9043-A7B4-E8AE6099241B}"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216937654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1472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60.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image" Target="../media/image12.png"/><Relationship Id="rId2" Type="http://schemas.openxmlformats.org/officeDocument/2006/relationships/slideLayout" Target="../slideLayouts/slideLayout59.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58.xml"/><Relationship Id="rId6" Type="http://schemas.openxmlformats.org/officeDocument/2006/relationships/theme" Target="../theme/theme3.xml"/><Relationship Id="rId11" Type="http://schemas.openxmlformats.org/officeDocument/2006/relationships/tags" Target="../tags/tag5.xml"/><Relationship Id="rId24" Type="http://schemas.openxmlformats.org/officeDocument/2006/relationships/image" Target="../media/image11.emf"/><Relationship Id="rId5" Type="http://schemas.openxmlformats.org/officeDocument/2006/relationships/slideLayout" Target="../slideLayouts/slideLayout62.xml"/><Relationship Id="rId15" Type="http://schemas.openxmlformats.org/officeDocument/2006/relationships/tags" Target="../tags/tag9.xml"/><Relationship Id="rId23" Type="http://schemas.openxmlformats.org/officeDocument/2006/relationships/oleObject" Target="../embeddings/oleObject1.bin"/><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61.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5.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8.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7.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6.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363540"/>
            <a:ext cx="10896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420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500066"/>
            <a:ext cx="10896600" cy="8853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8116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Lst>
  <p:hf sldNum="0" hdr="0" ftr="0" dt="0"/>
  <p:txStyles>
    <p:title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438440581"/>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3" y="6565688"/>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976208" y="1990667"/>
            <a:ext cx="585302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33261" y="234864"/>
            <a:ext cx="1073823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233259"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233260" y="542617"/>
            <a:ext cx="107382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233259" y="6086392"/>
            <a:ext cx="11732172"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976208"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9932637" y="275440"/>
            <a:ext cx="855277" cy="1013962"/>
            <a:chOff x="4936" y="176"/>
            <a:chExt cx="396" cy="626"/>
          </a:xfrm>
        </p:grpSpPr>
        <p:sp>
          <p:nvSpPr>
            <p:cNvPr id="64"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9513638" y="275439"/>
            <a:ext cx="1274275" cy="741845"/>
            <a:chOff x="4750" y="176"/>
            <a:chExt cx="590"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9904604" y="275438"/>
            <a:ext cx="1066895" cy="212366"/>
            <a:chOff x="7956580" y="285750"/>
            <a:chExt cx="784195" cy="208138"/>
          </a:xfrm>
        </p:grpSpPr>
        <p:sp>
          <p:nvSpPr>
            <p:cNvPr id="80"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6" y="275438"/>
            <a:ext cx="946031" cy="1333054"/>
            <a:chOff x="6655594" y="273840"/>
            <a:chExt cx="695358"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11801649" y="663489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rgbClr val="FFFFFF"/>
                </a:solidFill>
              </a:rPr>
              <a:pPr algn="r" fontAlgn="base">
                <a:spcBef>
                  <a:spcPct val="0"/>
                </a:spcBef>
                <a:spcAft>
                  <a:spcPct val="0"/>
                </a:spcAft>
              </a:pPr>
              <a:t>‹#›</a:t>
            </a:fld>
            <a:endParaRPr lang="en-US" sz="1000"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19954" y="135845"/>
            <a:ext cx="838789"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6923239" y="6619159"/>
            <a:ext cx="5736167"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dirty="0">
                <a:solidFill>
                  <a:srgbClr val="FFFFFF"/>
                </a:solidFill>
              </a:rPr>
              <a:t>INTERNAL DRAFT – POLICY IN DEVELOPMENT</a:t>
            </a:r>
          </a:p>
        </p:txBody>
      </p:sp>
    </p:spTree>
    <p:extLst>
      <p:ext uri="{BB962C8B-B14F-4D97-AF65-F5344CB8AC3E}">
        <p14:creationId xmlns:p14="http://schemas.microsoft.com/office/powerpoint/2010/main" val="48131589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6" r:id="rId4"/>
    <p:sldLayoutId id="2147483727" r:id="rId5"/>
  </p:sldLayoutIdLst>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8/18/2023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57600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513F9-CA3C-4A10-B5A7-1C3100421071}"/>
              </a:ext>
            </a:extLst>
          </p:cNvPr>
          <p:cNvPicPr>
            <a:picLocks noChangeAspect="1"/>
          </p:cNvPicPr>
          <p:nvPr userDrawn="1"/>
        </p:nvPicPr>
        <p:blipFill>
          <a:blip r:embed="rId14"/>
          <a:stretch>
            <a:fillRect/>
          </a:stretch>
        </p:blipFill>
        <p:spPr>
          <a:xfrm>
            <a:off x="0" y="-3621"/>
            <a:ext cx="12192000" cy="6858000"/>
          </a:xfrm>
          <a:prstGeom prst="rect">
            <a:avLst/>
          </a:prstGeom>
        </p:spPr>
      </p:pic>
      <p:sp>
        <p:nvSpPr>
          <p:cNvPr id="8" name="Rectangle 7">
            <a:extLst>
              <a:ext uri="{FF2B5EF4-FFF2-40B4-BE49-F238E27FC236}">
                <a16:creationId xmlns:a16="http://schemas.microsoft.com/office/drawing/2014/main" id="{7789F6E5-B3EE-426D-B8A1-AADDCD05AE96}"/>
              </a:ext>
            </a:extLst>
          </p:cNvPr>
          <p:cNvSpPr/>
          <p:nvPr userDrawn="1"/>
        </p:nvSpPr>
        <p:spPr>
          <a:xfrm>
            <a:off x="0" y="5446921"/>
            <a:ext cx="12192000" cy="1407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0D3CB3E1-3FCA-4D26-A451-9C9326BE845B}"/>
              </a:ext>
            </a:extLst>
          </p:cNvPr>
          <p:cNvPicPr>
            <a:picLocks noChangeAspect="1"/>
          </p:cNvPicPr>
          <p:nvPr userDrawn="1"/>
        </p:nvPicPr>
        <p:blipFill>
          <a:blip r:embed="rId15"/>
          <a:stretch>
            <a:fillRect/>
          </a:stretch>
        </p:blipFill>
        <p:spPr>
          <a:xfrm>
            <a:off x="8713694" y="5826446"/>
            <a:ext cx="3209366" cy="729402"/>
          </a:xfrm>
          <a:prstGeom prst="rect">
            <a:avLst/>
          </a:prstGeom>
        </p:spPr>
      </p:pic>
    </p:spTree>
    <p:extLst>
      <p:ext uri="{BB962C8B-B14F-4D97-AF65-F5344CB8AC3E}">
        <p14:creationId xmlns:p14="http://schemas.microsoft.com/office/powerpoint/2010/main" val="143781586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6679" y="207975"/>
            <a:ext cx="11978640" cy="430887"/>
          </a:xfrm>
          <a:prstGeom prst="rect">
            <a:avLst/>
          </a:prstGeom>
        </p:spPr>
        <p:txBody>
          <a:bodyPr wrap="square" lIns="0" tIns="0" rIns="0" bIns="0">
            <a:spAutoFit/>
          </a:bodyPr>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a:xfrm>
            <a:off x="2705947" y="3136772"/>
            <a:ext cx="7145867" cy="553998"/>
          </a:xfrm>
          <a:prstGeom prst="rect">
            <a:avLst/>
          </a:prstGeom>
        </p:spPr>
        <p:txBody>
          <a:bodyPr wrap="square" lIns="0" tIns="0" rIns="0" bIns="0">
            <a:spAutoFit/>
          </a:bodyPr>
          <a:lstStyle>
            <a:lvl1pPr>
              <a:defRPr sz="3600" b="1" i="0">
                <a:solidFill>
                  <a:srgbClr val="00AFE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8/18/2023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4304945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9.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ctc-ri.org/sites/default/files/Restrictive%20Eating%20call%20for%20applications%207.25.23.pdf" TargetMode="External"/><Relationship Id="rId2" Type="http://schemas.openxmlformats.org/officeDocument/2006/relationships/notesSlide" Target="../notesSlides/notesSlide1.xml"/><Relationship Id="rId1" Type="http://schemas.openxmlformats.org/officeDocument/2006/relationships/slideLayout" Target="../slideLayouts/slideLayout69.xml"/><Relationship Id="rId6" Type="http://schemas.openxmlformats.org/officeDocument/2006/relationships/hyperlink" Target="https://public.3.basecamp.com/p/fYWNbwxdrCEfb2SWUrNw7NeX" TargetMode="External"/><Relationship Id="rId5" Type="http://schemas.openxmlformats.org/officeDocument/2006/relationships/image" Target="../media/image20.jpeg"/><Relationship Id="rId4" Type="http://schemas.openxmlformats.org/officeDocument/2006/relationships/hyperlink" Target="https://www.eventbrite.com/e/57943637880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9.xml"/><Relationship Id="rId6" Type="http://schemas.openxmlformats.org/officeDocument/2006/relationships/hyperlink" Target="https://www.surveymonkey.com/r/ZDZS5HG"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hyperlink" Target="https://www.linkedin.com/company/ctc-ri/" TargetMode="External"/><Relationship Id="rId3" Type="http://schemas.openxmlformats.org/officeDocument/2006/relationships/image" Target="../media/image60.jpeg"/><Relationship Id="rId7" Type="http://schemas.openxmlformats.org/officeDocument/2006/relationships/image" Target="../media/image63.png"/><Relationship Id="rId2" Type="http://schemas.openxmlformats.org/officeDocument/2006/relationships/image" Target="../media/image19.png"/><Relationship Id="rId1" Type="http://schemas.openxmlformats.org/officeDocument/2006/relationships/slideLayout" Target="../slideLayouts/slideLayout6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www.ctc-r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hyperlink" Target="https://www.surveymonkey.com/r/ZDZS5HG"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2"/>
          <a:srcRect r="971" b="1234"/>
          <a:stretch>
            <a:fillRect/>
          </a:stretch>
        </p:blipFill>
        <p:spPr>
          <a:xfrm>
            <a:off x="9608718" y="130147"/>
            <a:ext cx="2438400" cy="677333"/>
          </a:xfrm>
          <a:prstGeom prst="rect">
            <a:avLst/>
          </a:prstGeom>
        </p:spPr>
      </p:pic>
      <p:grpSp>
        <p:nvGrpSpPr>
          <p:cNvPr id="5" name="Group 5"/>
          <p:cNvGrpSpPr>
            <a:grpSpLocks noChangeAspect="1"/>
          </p:cNvGrpSpPr>
          <p:nvPr/>
        </p:nvGrpSpPr>
        <p:grpSpPr>
          <a:xfrm>
            <a:off x="0" y="6396911"/>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TextBox 7"/>
          <p:cNvSpPr txBox="1"/>
          <p:nvPr/>
        </p:nvSpPr>
        <p:spPr>
          <a:xfrm>
            <a:off x="899161" y="6485257"/>
            <a:ext cx="2621280" cy="179536"/>
          </a:xfrm>
          <a:prstGeom prst="rect">
            <a:avLst/>
          </a:prstGeom>
        </p:spPr>
        <p:txBody>
          <a:bodyPr lIns="0" tIns="0" rIns="0" bIns="0" rtlCol="0" anchor="t">
            <a:spAutoFit/>
          </a:bodyPr>
          <a:lstStyle/>
          <a:p>
            <a:pPr defTabSz="609630">
              <a:lnSpc>
                <a:spcPts val="1441"/>
              </a:lnSpc>
            </a:pPr>
            <a:r>
              <a:rPr lang="en-US" sz="1201" spc="-47">
                <a:solidFill>
                  <a:srgbClr val="0070C0"/>
                </a:solidFill>
                <a:latin typeface="Open Sans"/>
              </a:rPr>
              <a:t>5/12/2022</a:t>
            </a:r>
          </a:p>
        </p:txBody>
      </p:sp>
      <p:sp>
        <p:nvSpPr>
          <p:cNvPr id="8" name="TextBox 8"/>
          <p:cNvSpPr txBox="1"/>
          <p:nvPr/>
        </p:nvSpPr>
        <p:spPr>
          <a:xfrm>
            <a:off x="8823962" y="6485257"/>
            <a:ext cx="2621280" cy="179536"/>
          </a:xfrm>
          <a:prstGeom prst="rect">
            <a:avLst/>
          </a:prstGeom>
        </p:spPr>
        <p:txBody>
          <a:bodyPr lIns="0" tIns="0" rIns="0" bIns="0" rtlCol="0" anchor="t">
            <a:spAutoFit/>
          </a:bodyPr>
          <a:lstStyle/>
          <a:p>
            <a:pPr algn="r" defTabSz="609630">
              <a:lnSpc>
                <a:spcPts val="1441"/>
              </a:lnSpc>
            </a:pPr>
            <a:r>
              <a:rPr lang="en-US" sz="1201" spc="-47">
                <a:solidFill>
                  <a:srgbClr val="0070C0"/>
                </a:solidFill>
                <a:latin typeface="Open Sans"/>
              </a:rPr>
              <a:t>‹#›</a:t>
            </a:r>
          </a:p>
        </p:txBody>
      </p:sp>
      <p:sp>
        <p:nvSpPr>
          <p:cNvPr id="9" name="TextBox 9"/>
          <p:cNvSpPr txBox="1"/>
          <p:nvPr/>
        </p:nvSpPr>
        <p:spPr>
          <a:xfrm>
            <a:off x="3642361" y="6488770"/>
            <a:ext cx="4919479" cy="179536"/>
          </a:xfrm>
          <a:prstGeom prst="rect">
            <a:avLst/>
          </a:prstGeom>
        </p:spPr>
        <p:txBody>
          <a:bodyPr lIns="0" tIns="0" rIns="0" bIns="0" rtlCol="0" anchor="t">
            <a:spAutoFit/>
          </a:bodyPr>
          <a:lstStyle/>
          <a:p>
            <a:pPr defTabSz="609630">
              <a:lnSpc>
                <a:spcPts val="1441"/>
              </a:lnSpc>
            </a:pPr>
            <a:r>
              <a:rPr lang="en-US" sz="1201" spc="-47">
                <a:solidFill>
                  <a:srgbClr val="FFFFFF"/>
                </a:solidFill>
                <a:latin typeface="Open Sans"/>
              </a:rPr>
              <a:t>Prepared by Care Transformation Collaborative of RI</a:t>
            </a:r>
          </a:p>
        </p:txBody>
      </p:sp>
      <p:grpSp>
        <p:nvGrpSpPr>
          <p:cNvPr id="10" name="Group 10"/>
          <p:cNvGrpSpPr>
            <a:grpSpLocks noChangeAspect="1"/>
          </p:cNvGrpSpPr>
          <p:nvPr/>
        </p:nvGrpSpPr>
        <p:grpSpPr>
          <a:xfrm rot="-10800000">
            <a:off x="0" y="0"/>
            <a:ext cx="12192000" cy="695460"/>
            <a:chOff x="0" y="0"/>
            <a:chExt cx="24384000" cy="1390920"/>
          </a:xfrm>
        </p:grpSpPr>
        <p:sp>
          <p:nvSpPr>
            <p:cNvPr id="11" name="Freeform 11"/>
            <p:cNvSpPr/>
            <p:nvPr/>
          </p:nvSpPr>
          <p:spPr>
            <a:xfrm>
              <a:off x="0" y="0"/>
              <a:ext cx="24384000" cy="1390904"/>
            </a:xfrm>
            <a:custGeom>
              <a:avLst/>
              <a:gdLst/>
              <a:ahLst/>
              <a:cxnLst/>
              <a:rect l="l" t="t" r="r" b="b"/>
              <a:pathLst>
                <a:path w="24384000" h="1390904">
                  <a:moveTo>
                    <a:pt x="0" y="0"/>
                  </a:moveTo>
                  <a:lnTo>
                    <a:pt x="24384000" y="0"/>
                  </a:lnTo>
                  <a:lnTo>
                    <a:pt x="24384000" y="1390904"/>
                  </a:lnTo>
                  <a:lnTo>
                    <a:pt x="0" y="1390904"/>
                  </a:lnTo>
                  <a:close/>
                </a:path>
              </a:pathLst>
            </a:custGeom>
            <a:solidFill>
              <a:srgbClr val="00B0F0"/>
            </a:solidFill>
          </p:spPr>
          <p:txBody>
            <a:bodyPr/>
            <a:lstStyle/>
            <a:p>
              <a:endParaRPr lang="en-US"/>
            </a:p>
          </p:txBody>
        </p:sp>
      </p:grpSp>
      <p:grpSp>
        <p:nvGrpSpPr>
          <p:cNvPr id="12" name="Group 12"/>
          <p:cNvGrpSpPr>
            <a:grpSpLocks noChangeAspect="1"/>
          </p:cNvGrpSpPr>
          <p:nvPr/>
        </p:nvGrpSpPr>
        <p:grpSpPr>
          <a:xfrm>
            <a:off x="6215" y="73090"/>
            <a:ext cx="12192000" cy="721218"/>
            <a:chOff x="0" y="0"/>
            <a:chExt cx="24384000" cy="1442436"/>
          </a:xfrm>
        </p:grpSpPr>
        <p:sp>
          <p:nvSpPr>
            <p:cNvPr id="13" name="Freeform 13"/>
            <p:cNvSpPr/>
            <p:nvPr/>
          </p:nvSpPr>
          <p:spPr>
            <a:xfrm>
              <a:off x="0" y="0"/>
              <a:ext cx="24384000" cy="1442466"/>
            </a:xfrm>
            <a:custGeom>
              <a:avLst/>
              <a:gdLst/>
              <a:ahLst/>
              <a:cxnLst/>
              <a:rect l="l" t="t" r="r" b="b"/>
              <a:pathLst>
                <a:path w="24384000" h="1442466">
                  <a:moveTo>
                    <a:pt x="0" y="0"/>
                  </a:moveTo>
                  <a:lnTo>
                    <a:pt x="24384000" y="0"/>
                  </a:lnTo>
                  <a:lnTo>
                    <a:pt x="24384000" y="1442466"/>
                  </a:lnTo>
                  <a:lnTo>
                    <a:pt x="0" y="1442466"/>
                  </a:lnTo>
                  <a:close/>
                </a:path>
              </a:pathLst>
            </a:custGeom>
            <a:solidFill>
              <a:srgbClr val="0070C0"/>
            </a:solidFill>
          </p:spPr>
          <p:txBody>
            <a:bodyPr/>
            <a:lstStyle/>
            <a:p>
              <a:endParaRPr lang="en-US"/>
            </a:p>
          </p:txBody>
        </p:sp>
      </p:grpSp>
      <p:grpSp>
        <p:nvGrpSpPr>
          <p:cNvPr id="14" name="Group 14"/>
          <p:cNvGrpSpPr>
            <a:grpSpLocks noChangeAspect="1"/>
          </p:cNvGrpSpPr>
          <p:nvPr/>
        </p:nvGrpSpPr>
        <p:grpSpPr>
          <a:xfrm>
            <a:off x="0" y="6297770"/>
            <a:ext cx="12192000" cy="560232"/>
            <a:chOff x="0" y="0"/>
            <a:chExt cx="24384000" cy="1120464"/>
          </a:xfrm>
        </p:grpSpPr>
        <p:sp>
          <p:nvSpPr>
            <p:cNvPr id="15" name="Freeform 15"/>
            <p:cNvSpPr/>
            <p:nvPr/>
          </p:nvSpPr>
          <p:spPr>
            <a:xfrm>
              <a:off x="0" y="0"/>
              <a:ext cx="24384000" cy="1120521"/>
            </a:xfrm>
            <a:custGeom>
              <a:avLst/>
              <a:gdLst/>
              <a:ahLst/>
              <a:cxnLst/>
              <a:rect l="l" t="t" r="r" b="b"/>
              <a:pathLst>
                <a:path w="24384000" h="1120521">
                  <a:moveTo>
                    <a:pt x="0" y="0"/>
                  </a:moveTo>
                  <a:lnTo>
                    <a:pt x="24384000" y="0"/>
                  </a:lnTo>
                  <a:lnTo>
                    <a:pt x="24384000" y="1120521"/>
                  </a:lnTo>
                  <a:lnTo>
                    <a:pt x="0" y="1120521"/>
                  </a:lnTo>
                  <a:close/>
                </a:path>
              </a:pathLst>
            </a:custGeom>
            <a:solidFill>
              <a:srgbClr val="F7B31D"/>
            </a:solidFill>
          </p:spPr>
          <p:txBody>
            <a:bodyPr/>
            <a:lstStyle/>
            <a:p>
              <a:endParaRPr lang="en-US"/>
            </a:p>
          </p:txBody>
        </p:sp>
      </p:grpSp>
      <p:pic>
        <p:nvPicPr>
          <p:cNvPr id="16" name="Picture 16"/>
          <p:cNvPicPr>
            <a:picLocks noChangeAspect="1"/>
          </p:cNvPicPr>
          <p:nvPr/>
        </p:nvPicPr>
        <p:blipFill>
          <a:blip r:embed="rId2"/>
          <a:srcRect r="83" b="349"/>
          <a:stretch>
            <a:fillRect/>
          </a:stretch>
        </p:blipFill>
        <p:spPr>
          <a:xfrm>
            <a:off x="3556007" y="921308"/>
            <a:ext cx="5079987" cy="1411106"/>
          </a:xfrm>
          <a:prstGeom prst="rect">
            <a:avLst/>
          </a:prstGeom>
        </p:spPr>
      </p:pic>
      <p:sp>
        <p:nvSpPr>
          <p:cNvPr id="17" name="TextBox 17"/>
          <p:cNvSpPr txBox="1"/>
          <p:nvPr/>
        </p:nvSpPr>
        <p:spPr>
          <a:xfrm>
            <a:off x="3858703" y="6458061"/>
            <a:ext cx="4777291" cy="233205"/>
          </a:xfrm>
          <a:prstGeom prst="rect">
            <a:avLst/>
          </a:prstGeom>
        </p:spPr>
        <p:txBody>
          <a:bodyPr lIns="0" tIns="0" rIns="0" bIns="0" rtlCol="0" anchor="t">
            <a:spAutoFit/>
          </a:bodyPr>
          <a:lstStyle/>
          <a:p>
            <a:pPr defTabSz="609630">
              <a:lnSpc>
                <a:spcPts val="2015"/>
              </a:lnSpc>
            </a:pPr>
            <a:r>
              <a:rPr lang="en-US" sz="1399" spc="21">
                <a:solidFill>
                  <a:srgbClr val="0070C0"/>
                </a:solidFill>
                <a:latin typeface="Montserrat Bold Italics"/>
              </a:rPr>
              <a:t>Care Transformation Collaborative of Rhode Island</a:t>
            </a:r>
          </a:p>
        </p:txBody>
      </p:sp>
      <p:sp>
        <p:nvSpPr>
          <p:cNvPr id="18" name="TextBox 18"/>
          <p:cNvSpPr txBox="1"/>
          <p:nvPr/>
        </p:nvSpPr>
        <p:spPr>
          <a:xfrm>
            <a:off x="490078" y="3186863"/>
            <a:ext cx="11514540" cy="952248"/>
          </a:xfrm>
          <a:prstGeom prst="rect">
            <a:avLst/>
          </a:prstGeom>
        </p:spPr>
        <p:txBody>
          <a:bodyPr wrap="square" lIns="0" tIns="0" rIns="0" bIns="0" rtlCol="0" anchor="t">
            <a:spAutoFit/>
          </a:bodyPr>
          <a:lstStyle/>
          <a:p>
            <a:pPr defTabSz="609630">
              <a:lnSpc>
                <a:spcPts val="3670"/>
              </a:lnSpc>
            </a:pPr>
            <a:r>
              <a:rPr lang="en-US" sz="3600" b="1" spc="-132" dirty="0">
                <a:solidFill>
                  <a:srgbClr val="0070C0"/>
                </a:solidFill>
                <a:latin typeface="Calibri" panose="020F0502020204030204" pitchFamily="34" charset="0"/>
                <a:ea typeface="Calibri" panose="020F0502020204030204" pitchFamily="34" charset="0"/>
                <a:cs typeface="Calibri" panose="020F0502020204030204" pitchFamily="34" charset="0"/>
              </a:rPr>
              <a:t>Clinical Strategy Meeting:</a:t>
            </a:r>
          </a:p>
          <a:p>
            <a:pPr defTabSz="609630">
              <a:lnSpc>
                <a:spcPts val="3670"/>
              </a:lnSpc>
            </a:pPr>
            <a:r>
              <a:rPr lang="en-US" sz="3600" b="1" spc="-132" dirty="0">
                <a:solidFill>
                  <a:srgbClr val="0070C0"/>
                </a:solidFill>
                <a:latin typeface="Calibri" panose="020F0502020204030204" pitchFamily="34" charset="0"/>
                <a:ea typeface="Calibri" panose="020F0502020204030204" pitchFamily="34" charset="0"/>
                <a:cs typeface="Calibri" panose="020F0502020204030204" pitchFamily="34" charset="0"/>
              </a:rPr>
              <a:t>Global Capitation &amp; Patient Support Model </a:t>
            </a:r>
          </a:p>
        </p:txBody>
      </p:sp>
      <p:sp>
        <p:nvSpPr>
          <p:cNvPr id="19" name="TextBox 19"/>
          <p:cNvSpPr txBox="1"/>
          <p:nvPr/>
        </p:nvSpPr>
        <p:spPr>
          <a:xfrm>
            <a:off x="490078" y="4558292"/>
            <a:ext cx="10807969" cy="368049"/>
          </a:xfrm>
          <a:prstGeom prst="rect">
            <a:avLst/>
          </a:prstGeom>
        </p:spPr>
        <p:txBody>
          <a:bodyPr lIns="0" tIns="0" rIns="0" bIns="0" rtlCol="0" anchor="t">
            <a:spAutoFit/>
          </a:bodyPr>
          <a:lstStyle/>
          <a:p>
            <a:pPr defTabSz="609630">
              <a:lnSpc>
                <a:spcPts val="2661"/>
              </a:lnSpc>
            </a:pPr>
            <a:r>
              <a:rPr lang="en-US" sz="3200" b="1" spc="-98"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Aug 18,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66115"/>
            <a:ext cx="9144000" cy="647700"/>
          </a:xfrm>
          <a:custGeom>
            <a:avLst/>
            <a:gdLst/>
            <a:ahLst/>
            <a:cxnLst/>
            <a:rect l="l" t="t" r="r" b="b"/>
            <a:pathLst>
              <a:path w="9144000" h="647700">
                <a:moveTo>
                  <a:pt x="0" y="647700"/>
                </a:moveTo>
                <a:lnTo>
                  <a:pt x="9144000" y="647700"/>
                </a:lnTo>
                <a:lnTo>
                  <a:pt x="9144000" y="0"/>
                </a:lnTo>
                <a:lnTo>
                  <a:pt x="0" y="0"/>
                </a:lnTo>
                <a:lnTo>
                  <a:pt x="0" y="64770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6054344" y="276605"/>
            <a:ext cx="4519930" cy="452120"/>
          </a:xfrm>
          <a:prstGeom prst="rect">
            <a:avLst/>
          </a:prstGeom>
        </p:spPr>
        <p:txBody>
          <a:bodyPr vert="horz" wrap="square" lIns="0" tIns="12065" rIns="0" bIns="0" rtlCol="0">
            <a:spAutoFit/>
          </a:bodyPr>
          <a:lstStyle/>
          <a:p>
            <a:pPr marL="12700">
              <a:spcBef>
                <a:spcPts val="95"/>
              </a:spcBef>
            </a:pPr>
            <a:r>
              <a:rPr spc="-10" dirty="0">
                <a:solidFill>
                  <a:srgbClr val="EDEBE0"/>
                </a:solidFill>
              </a:rPr>
              <a:t>CharterCARE Clinical</a:t>
            </a:r>
            <a:r>
              <a:rPr spc="60" dirty="0">
                <a:solidFill>
                  <a:srgbClr val="EDEBE0"/>
                </a:solidFill>
              </a:rPr>
              <a:t> </a:t>
            </a:r>
            <a:r>
              <a:rPr spc="-20" dirty="0">
                <a:solidFill>
                  <a:srgbClr val="EDEBE0"/>
                </a:solidFill>
              </a:rPr>
              <a:t>Programs</a:t>
            </a:r>
          </a:p>
        </p:txBody>
      </p:sp>
      <p:sp>
        <p:nvSpPr>
          <p:cNvPr id="4" name="object 4"/>
          <p:cNvSpPr txBox="1"/>
          <p:nvPr/>
        </p:nvSpPr>
        <p:spPr>
          <a:xfrm>
            <a:off x="10028681" y="6427114"/>
            <a:ext cx="102870"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5</a:t>
            </a:r>
            <a:endParaRPr sz="1200">
              <a:solidFill>
                <a:prstClr val="black"/>
              </a:solidFill>
              <a:latin typeface="Calibri"/>
              <a:cs typeface="Calibri"/>
            </a:endParaRPr>
          </a:p>
        </p:txBody>
      </p:sp>
      <p:sp>
        <p:nvSpPr>
          <p:cNvPr id="5" name="object 5"/>
          <p:cNvSpPr txBox="1"/>
          <p:nvPr/>
        </p:nvSpPr>
        <p:spPr>
          <a:xfrm>
            <a:off x="2212340" y="1161035"/>
            <a:ext cx="2682240" cy="1671955"/>
          </a:xfrm>
          <a:prstGeom prst="rect">
            <a:avLst/>
          </a:prstGeom>
        </p:spPr>
        <p:txBody>
          <a:bodyPr vert="horz" wrap="square" lIns="0" tIns="12700" rIns="0" bIns="0" rtlCol="0">
            <a:spAutoFit/>
          </a:bodyPr>
          <a:lstStyle/>
          <a:p>
            <a:pPr marL="12700" marR="5080">
              <a:spcBef>
                <a:spcPts val="100"/>
              </a:spcBef>
            </a:pPr>
            <a:r>
              <a:rPr spc="-5" dirty="0">
                <a:solidFill>
                  <a:srgbClr val="1F487C"/>
                </a:solidFill>
                <a:latin typeface="Calibri"/>
                <a:cs typeface="Calibri"/>
              </a:rPr>
              <a:t>Our </a:t>
            </a:r>
            <a:r>
              <a:rPr spc="-10" dirty="0">
                <a:solidFill>
                  <a:srgbClr val="1F487C"/>
                </a:solidFill>
                <a:latin typeface="Calibri"/>
                <a:cs typeface="Calibri"/>
              </a:rPr>
              <a:t>Care </a:t>
            </a:r>
            <a:r>
              <a:rPr spc="-5" dirty="0">
                <a:solidFill>
                  <a:srgbClr val="1F487C"/>
                </a:solidFill>
                <a:latin typeface="Calibri"/>
                <a:cs typeface="Calibri"/>
              </a:rPr>
              <a:t>Management </a:t>
            </a:r>
            <a:r>
              <a:rPr spc="-10" dirty="0">
                <a:solidFill>
                  <a:srgbClr val="1F487C"/>
                </a:solidFill>
                <a:latin typeface="Calibri"/>
                <a:cs typeface="Calibri"/>
              </a:rPr>
              <a:t>team  strives to </a:t>
            </a:r>
            <a:r>
              <a:rPr spc="-5" dirty="0">
                <a:solidFill>
                  <a:srgbClr val="1F487C"/>
                </a:solidFill>
                <a:latin typeface="Calibri"/>
                <a:cs typeface="Calibri"/>
              </a:rPr>
              <a:t>achieve </a:t>
            </a:r>
            <a:r>
              <a:rPr dirty="0">
                <a:solidFill>
                  <a:srgbClr val="1F487C"/>
                </a:solidFill>
                <a:latin typeface="Calibri"/>
                <a:cs typeface="Calibri"/>
              </a:rPr>
              <a:t>the  </a:t>
            </a:r>
            <a:r>
              <a:rPr spc="-5" dirty="0">
                <a:solidFill>
                  <a:srgbClr val="1F487C"/>
                </a:solidFill>
                <a:latin typeface="Calibri"/>
                <a:cs typeface="Calibri"/>
              </a:rPr>
              <a:t>quintuple </a:t>
            </a:r>
            <a:r>
              <a:rPr dirty="0">
                <a:solidFill>
                  <a:srgbClr val="1F487C"/>
                </a:solidFill>
                <a:latin typeface="Calibri"/>
                <a:cs typeface="Calibri"/>
              </a:rPr>
              <a:t>aim </a:t>
            </a:r>
            <a:r>
              <a:rPr spc="-10" dirty="0">
                <a:solidFill>
                  <a:srgbClr val="1F487C"/>
                </a:solidFill>
                <a:latin typeface="Calibri"/>
                <a:cs typeface="Calibri"/>
              </a:rPr>
              <a:t>by providing  several </a:t>
            </a:r>
            <a:r>
              <a:rPr spc="-15" dirty="0">
                <a:solidFill>
                  <a:srgbClr val="1F487C"/>
                </a:solidFill>
                <a:latin typeface="Calibri"/>
                <a:cs typeface="Calibri"/>
              </a:rPr>
              <a:t>care </a:t>
            </a:r>
            <a:r>
              <a:rPr spc="-5" dirty="0">
                <a:solidFill>
                  <a:srgbClr val="1F487C"/>
                </a:solidFill>
                <a:latin typeface="Calibri"/>
                <a:cs typeface="Calibri"/>
              </a:rPr>
              <a:t>management  </a:t>
            </a:r>
            <a:r>
              <a:rPr spc="-15" dirty="0">
                <a:solidFill>
                  <a:srgbClr val="1F487C"/>
                </a:solidFill>
                <a:latin typeface="Calibri"/>
                <a:cs typeface="Calibri"/>
              </a:rPr>
              <a:t>programs </a:t>
            </a:r>
            <a:r>
              <a:rPr spc="-10" dirty="0">
                <a:solidFill>
                  <a:srgbClr val="1F487C"/>
                </a:solidFill>
                <a:latin typeface="Calibri"/>
                <a:cs typeface="Calibri"/>
              </a:rPr>
              <a:t>to </a:t>
            </a:r>
            <a:r>
              <a:rPr spc="-5" dirty="0">
                <a:solidFill>
                  <a:srgbClr val="1F487C"/>
                </a:solidFill>
                <a:latin typeface="Calibri"/>
                <a:cs typeface="Calibri"/>
              </a:rPr>
              <a:t>patients </a:t>
            </a:r>
            <a:r>
              <a:rPr dirty="0">
                <a:solidFill>
                  <a:srgbClr val="1F487C"/>
                </a:solidFill>
                <a:latin typeface="Calibri"/>
                <a:cs typeface="Calibri"/>
              </a:rPr>
              <a:t>based  </a:t>
            </a:r>
            <a:r>
              <a:rPr spc="-5" dirty="0">
                <a:solidFill>
                  <a:srgbClr val="1F487C"/>
                </a:solidFill>
                <a:latin typeface="Calibri"/>
                <a:cs typeface="Calibri"/>
              </a:rPr>
              <a:t>on need</a:t>
            </a:r>
            <a:r>
              <a:rPr spc="15" dirty="0">
                <a:solidFill>
                  <a:srgbClr val="1F487C"/>
                </a:solidFill>
                <a:latin typeface="Calibri"/>
                <a:cs typeface="Calibri"/>
              </a:rPr>
              <a:t> </a:t>
            </a:r>
            <a:r>
              <a:rPr spc="-10" dirty="0">
                <a:solidFill>
                  <a:srgbClr val="1F487C"/>
                </a:solidFill>
                <a:latin typeface="Calibri"/>
                <a:cs typeface="Calibri"/>
              </a:rPr>
              <a:t>to:</a:t>
            </a:r>
            <a:endParaRPr>
              <a:solidFill>
                <a:prstClr val="black"/>
              </a:solidFill>
              <a:latin typeface="Calibri"/>
              <a:cs typeface="Calibri"/>
            </a:endParaRPr>
          </a:p>
        </p:txBody>
      </p:sp>
      <p:sp>
        <p:nvSpPr>
          <p:cNvPr id="6" name="object 6"/>
          <p:cNvSpPr txBox="1"/>
          <p:nvPr/>
        </p:nvSpPr>
        <p:spPr>
          <a:xfrm>
            <a:off x="2212340" y="4183456"/>
            <a:ext cx="2453640" cy="1946910"/>
          </a:xfrm>
          <a:prstGeom prst="rect">
            <a:avLst/>
          </a:prstGeom>
        </p:spPr>
        <p:txBody>
          <a:bodyPr vert="horz" wrap="square" lIns="0" tIns="12700" rIns="0" bIns="0" rtlCol="0">
            <a:spAutoFit/>
          </a:bodyPr>
          <a:lstStyle/>
          <a:p>
            <a:pPr marL="299085" indent="-287020">
              <a:spcBef>
                <a:spcPts val="100"/>
              </a:spcBef>
              <a:buFont typeface="Wingdings"/>
              <a:buChar char=""/>
              <a:tabLst>
                <a:tab pos="299720" algn="l"/>
              </a:tabLst>
            </a:pPr>
            <a:r>
              <a:rPr b="1" spc="-35" dirty="0">
                <a:solidFill>
                  <a:srgbClr val="1F487C"/>
                </a:solidFill>
                <a:latin typeface="Trebuchet MS"/>
                <a:cs typeface="Trebuchet MS"/>
              </a:rPr>
              <a:t>Improve</a:t>
            </a:r>
            <a:r>
              <a:rPr b="1" spc="-100" dirty="0">
                <a:solidFill>
                  <a:srgbClr val="1F487C"/>
                </a:solidFill>
                <a:latin typeface="Trebuchet MS"/>
                <a:cs typeface="Trebuchet MS"/>
              </a:rPr>
              <a:t> </a:t>
            </a:r>
            <a:r>
              <a:rPr b="1" spc="-65" dirty="0">
                <a:solidFill>
                  <a:srgbClr val="1F487C"/>
                </a:solidFill>
                <a:latin typeface="Trebuchet MS"/>
                <a:cs typeface="Trebuchet MS"/>
              </a:rPr>
              <a:t>patient</a:t>
            </a:r>
            <a:endParaRPr>
              <a:solidFill>
                <a:prstClr val="black"/>
              </a:solidFill>
              <a:latin typeface="Trebuchet MS"/>
              <a:cs typeface="Trebuchet MS"/>
            </a:endParaRPr>
          </a:p>
          <a:p>
            <a:pPr marL="299085">
              <a:spcBef>
                <a:spcPts val="5"/>
              </a:spcBef>
            </a:pPr>
            <a:r>
              <a:rPr b="1" spc="-65" dirty="0">
                <a:solidFill>
                  <a:srgbClr val="1F487C"/>
                </a:solidFill>
                <a:latin typeface="Trebuchet MS"/>
                <a:cs typeface="Trebuchet MS"/>
              </a:rPr>
              <a:t>experience</a:t>
            </a:r>
            <a:endParaRPr>
              <a:solidFill>
                <a:prstClr val="black"/>
              </a:solidFill>
              <a:latin typeface="Trebuchet MS"/>
              <a:cs typeface="Trebuchet MS"/>
            </a:endParaRPr>
          </a:p>
          <a:p>
            <a:pPr marL="299085" indent="-287020">
              <a:buFont typeface="Wingdings"/>
              <a:buChar char=""/>
              <a:tabLst>
                <a:tab pos="299720" algn="l"/>
              </a:tabLst>
            </a:pPr>
            <a:r>
              <a:rPr b="1" spc="-65" dirty="0">
                <a:solidFill>
                  <a:srgbClr val="1F487C"/>
                </a:solidFill>
                <a:latin typeface="Trebuchet MS"/>
                <a:cs typeface="Trebuchet MS"/>
              </a:rPr>
              <a:t>Better</a:t>
            </a:r>
            <a:r>
              <a:rPr b="1" spc="-95" dirty="0">
                <a:solidFill>
                  <a:srgbClr val="1F487C"/>
                </a:solidFill>
                <a:latin typeface="Trebuchet MS"/>
                <a:cs typeface="Trebuchet MS"/>
              </a:rPr>
              <a:t> </a:t>
            </a:r>
            <a:r>
              <a:rPr b="1" spc="-10" dirty="0">
                <a:solidFill>
                  <a:srgbClr val="1F487C"/>
                </a:solidFill>
                <a:latin typeface="Trebuchet MS"/>
                <a:cs typeface="Trebuchet MS"/>
              </a:rPr>
              <a:t>outcomes</a:t>
            </a:r>
            <a:endParaRPr>
              <a:solidFill>
                <a:prstClr val="black"/>
              </a:solidFill>
              <a:latin typeface="Trebuchet MS"/>
              <a:cs typeface="Trebuchet MS"/>
            </a:endParaRPr>
          </a:p>
          <a:p>
            <a:pPr marL="299085" indent="-287020">
              <a:buFont typeface="Wingdings"/>
              <a:buChar char=""/>
              <a:tabLst>
                <a:tab pos="299720" algn="l"/>
              </a:tabLst>
            </a:pPr>
            <a:r>
              <a:rPr b="1" spc="-65" dirty="0">
                <a:solidFill>
                  <a:srgbClr val="1F487C"/>
                </a:solidFill>
                <a:latin typeface="Trebuchet MS"/>
                <a:cs typeface="Trebuchet MS"/>
              </a:rPr>
              <a:t>Lower</a:t>
            </a:r>
            <a:r>
              <a:rPr b="1" spc="-95" dirty="0">
                <a:solidFill>
                  <a:srgbClr val="1F487C"/>
                </a:solidFill>
                <a:latin typeface="Trebuchet MS"/>
                <a:cs typeface="Trebuchet MS"/>
              </a:rPr>
              <a:t> </a:t>
            </a:r>
            <a:r>
              <a:rPr b="1" spc="40" dirty="0">
                <a:solidFill>
                  <a:srgbClr val="1F487C"/>
                </a:solidFill>
                <a:latin typeface="Trebuchet MS"/>
                <a:cs typeface="Trebuchet MS"/>
              </a:rPr>
              <a:t>costs</a:t>
            </a:r>
            <a:endParaRPr>
              <a:solidFill>
                <a:prstClr val="black"/>
              </a:solidFill>
              <a:latin typeface="Trebuchet MS"/>
              <a:cs typeface="Trebuchet MS"/>
            </a:endParaRPr>
          </a:p>
          <a:p>
            <a:pPr marL="299085" indent="-287020">
              <a:buFont typeface="Wingdings"/>
              <a:buChar char=""/>
              <a:tabLst>
                <a:tab pos="299720" algn="l"/>
              </a:tabLst>
            </a:pPr>
            <a:r>
              <a:rPr b="1" spc="-35" dirty="0">
                <a:solidFill>
                  <a:srgbClr val="1F487C"/>
                </a:solidFill>
                <a:latin typeface="Trebuchet MS"/>
                <a:cs typeface="Trebuchet MS"/>
              </a:rPr>
              <a:t>Improve </a:t>
            </a:r>
            <a:r>
              <a:rPr b="1" spc="-80" dirty="0">
                <a:solidFill>
                  <a:srgbClr val="1F487C"/>
                </a:solidFill>
                <a:latin typeface="Trebuchet MS"/>
                <a:cs typeface="Trebuchet MS"/>
              </a:rPr>
              <a:t>the</a:t>
            </a:r>
            <a:r>
              <a:rPr b="1" spc="-190" dirty="0">
                <a:solidFill>
                  <a:srgbClr val="1F487C"/>
                </a:solidFill>
                <a:latin typeface="Trebuchet MS"/>
                <a:cs typeface="Trebuchet MS"/>
              </a:rPr>
              <a:t> </a:t>
            </a:r>
            <a:r>
              <a:rPr b="1" spc="-65" dirty="0">
                <a:solidFill>
                  <a:srgbClr val="1F487C"/>
                </a:solidFill>
                <a:latin typeface="Trebuchet MS"/>
                <a:cs typeface="Trebuchet MS"/>
              </a:rPr>
              <a:t>provider</a:t>
            </a:r>
            <a:endParaRPr>
              <a:solidFill>
                <a:prstClr val="black"/>
              </a:solidFill>
              <a:latin typeface="Trebuchet MS"/>
              <a:cs typeface="Trebuchet MS"/>
            </a:endParaRPr>
          </a:p>
          <a:p>
            <a:pPr marL="299085"/>
            <a:r>
              <a:rPr b="1" spc="-65" dirty="0">
                <a:solidFill>
                  <a:srgbClr val="1F487C"/>
                </a:solidFill>
                <a:latin typeface="Trebuchet MS"/>
                <a:cs typeface="Trebuchet MS"/>
              </a:rPr>
              <a:t>experience</a:t>
            </a:r>
            <a:endParaRPr>
              <a:solidFill>
                <a:prstClr val="black"/>
              </a:solidFill>
              <a:latin typeface="Trebuchet MS"/>
              <a:cs typeface="Trebuchet MS"/>
            </a:endParaRPr>
          </a:p>
          <a:p>
            <a:pPr marL="299085" indent="-287020">
              <a:buFont typeface="Wingdings"/>
              <a:buChar char=""/>
              <a:tabLst>
                <a:tab pos="299720" algn="l"/>
              </a:tabLst>
            </a:pPr>
            <a:r>
              <a:rPr b="1" spc="-45" dirty="0">
                <a:solidFill>
                  <a:srgbClr val="1F487C"/>
                </a:solidFill>
                <a:latin typeface="Trebuchet MS"/>
                <a:cs typeface="Trebuchet MS"/>
              </a:rPr>
              <a:t>Health</a:t>
            </a:r>
            <a:r>
              <a:rPr b="1" spc="-90" dirty="0">
                <a:solidFill>
                  <a:srgbClr val="1F487C"/>
                </a:solidFill>
                <a:latin typeface="Trebuchet MS"/>
                <a:cs typeface="Trebuchet MS"/>
              </a:rPr>
              <a:t> </a:t>
            </a:r>
            <a:r>
              <a:rPr b="1" spc="-70" dirty="0">
                <a:solidFill>
                  <a:srgbClr val="1F487C"/>
                </a:solidFill>
                <a:latin typeface="Trebuchet MS"/>
                <a:cs typeface="Trebuchet MS"/>
              </a:rPr>
              <a:t>equity</a:t>
            </a:r>
            <a:endParaRPr>
              <a:solidFill>
                <a:prstClr val="black"/>
              </a:solidFill>
              <a:latin typeface="Trebuchet MS"/>
              <a:cs typeface="Trebuchet MS"/>
            </a:endParaRPr>
          </a:p>
        </p:txBody>
      </p:sp>
      <p:sp>
        <p:nvSpPr>
          <p:cNvPr id="7" name="object 7"/>
          <p:cNvSpPr txBox="1"/>
          <p:nvPr/>
        </p:nvSpPr>
        <p:spPr>
          <a:xfrm>
            <a:off x="6805040" y="3196208"/>
            <a:ext cx="1963420" cy="802640"/>
          </a:xfrm>
          <a:prstGeom prst="rect">
            <a:avLst/>
          </a:prstGeom>
        </p:spPr>
        <p:txBody>
          <a:bodyPr vert="horz" wrap="square" lIns="0" tIns="12700" rIns="0" bIns="0" rtlCol="0">
            <a:spAutoFit/>
          </a:bodyPr>
          <a:lstStyle/>
          <a:p>
            <a:pPr marL="12700">
              <a:spcBef>
                <a:spcPts val="100"/>
              </a:spcBef>
            </a:pPr>
            <a:r>
              <a:rPr sz="5100" b="1" i="1" spc="-25" dirty="0">
                <a:solidFill>
                  <a:srgbClr val="1F487C"/>
                </a:solidFill>
                <a:latin typeface="Calibri"/>
                <a:cs typeface="Calibri"/>
              </a:rPr>
              <a:t>Patient</a:t>
            </a:r>
            <a:endParaRPr sz="5100">
              <a:solidFill>
                <a:prstClr val="black"/>
              </a:solidFill>
              <a:latin typeface="Calibri"/>
              <a:cs typeface="Calibri"/>
            </a:endParaRPr>
          </a:p>
        </p:txBody>
      </p:sp>
      <p:sp>
        <p:nvSpPr>
          <p:cNvPr id="8" name="object 8"/>
          <p:cNvSpPr txBox="1"/>
          <p:nvPr/>
        </p:nvSpPr>
        <p:spPr>
          <a:xfrm>
            <a:off x="7258051" y="1263142"/>
            <a:ext cx="1016635" cy="434975"/>
          </a:xfrm>
          <a:prstGeom prst="rect">
            <a:avLst/>
          </a:prstGeom>
        </p:spPr>
        <p:txBody>
          <a:bodyPr vert="horz" wrap="square" lIns="0" tIns="34290" rIns="0" bIns="0" rtlCol="0">
            <a:spAutoFit/>
          </a:bodyPr>
          <a:lstStyle/>
          <a:p>
            <a:pPr marL="12700" marR="5080" indent="327660">
              <a:lnSpc>
                <a:spcPts val="1540"/>
              </a:lnSpc>
              <a:spcBef>
                <a:spcPts val="270"/>
              </a:spcBef>
            </a:pPr>
            <a:r>
              <a:rPr sz="1400" b="1" spc="-5" dirty="0">
                <a:solidFill>
                  <a:srgbClr val="1F487C"/>
                </a:solidFill>
                <a:latin typeface="Calibri"/>
                <a:cs typeface="Calibri"/>
              </a:rPr>
              <a:t>Care  </a:t>
            </a:r>
            <a:r>
              <a:rPr sz="1400" b="1" dirty="0">
                <a:solidFill>
                  <a:srgbClr val="1F487C"/>
                </a:solidFill>
                <a:latin typeface="Calibri"/>
                <a:cs typeface="Calibri"/>
              </a:rPr>
              <a:t>Mana</a:t>
            </a:r>
            <a:r>
              <a:rPr sz="1400" b="1" spc="-15" dirty="0">
                <a:solidFill>
                  <a:srgbClr val="1F487C"/>
                </a:solidFill>
                <a:latin typeface="Calibri"/>
                <a:cs typeface="Calibri"/>
              </a:rPr>
              <a:t>g</a:t>
            </a:r>
            <a:r>
              <a:rPr sz="1400" b="1" spc="-5" dirty="0">
                <a:solidFill>
                  <a:srgbClr val="1F487C"/>
                </a:solidFill>
                <a:latin typeface="Calibri"/>
                <a:cs typeface="Calibri"/>
              </a:rPr>
              <a:t>eme</a:t>
            </a:r>
            <a:r>
              <a:rPr sz="1400" b="1" spc="-10" dirty="0">
                <a:solidFill>
                  <a:srgbClr val="1F487C"/>
                </a:solidFill>
                <a:latin typeface="Calibri"/>
                <a:cs typeface="Calibri"/>
              </a:rPr>
              <a:t>n</a:t>
            </a:r>
            <a:r>
              <a:rPr sz="1400" b="1" dirty="0">
                <a:solidFill>
                  <a:srgbClr val="1F487C"/>
                </a:solidFill>
                <a:latin typeface="Calibri"/>
                <a:cs typeface="Calibri"/>
              </a:rPr>
              <a:t>t</a:t>
            </a:r>
            <a:endParaRPr sz="1400">
              <a:solidFill>
                <a:prstClr val="black"/>
              </a:solidFill>
              <a:latin typeface="Calibri"/>
              <a:cs typeface="Calibri"/>
            </a:endParaRPr>
          </a:p>
        </p:txBody>
      </p:sp>
      <p:sp>
        <p:nvSpPr>
          <p:cNvPr id="9" name="object 9"/>
          <p:cNvSpPr txBox="1"/>
          <p:nvPr/>
        </p:nvSpPr>
        <p:spPr>
          <a:xfrm>
            <a:off x="7251954" y="1729182"/>
            <a:ext cx="1029335" cy="435609"/>
          </a:xfrm>
          <a:prstGeom prst="rect">
            <a:avLst/>
          </a:prstGeom>
        </p:spPr>
        <p:txBody>
          <a:bodyPr vert="horz" wrap="square" lIns="0" tIns="13335" rIns="0" bIns="0" rtlCol="0">
            <a:spAutoFit/>
          </a:bodyPr>
          <a:lstStyle/>
          <a:p>
            <a:pPr algn="ctr">
              <a:lnSpc>
                <a:spcPts val="1610"/>
              </a:lnSpc>
              <a:spcBef>
                <a:spcPts val="105"/>
              </a:spcBef>
            </a:pPr>
            <a:r>
              <a:rPr sz="1400" b="1" spc="-5" dirty="0">
                <a:solidFill>
                  <a:srgbClr val="1F487C"/>
                </a:solidFill>
                <a:latin typeface="Calibri"/>
                <a:cs typeface="Calibri"/>
              </a:rPr>
              <a:t>(telephonic</a:t>
            </a:r>
            <a:r>
              <a:rPr sz="1400" b="1" spc="-80" dirty="0">
                <a:solidFill>
                  <a:srgbClr val="1F487C"/>
                </a:solidFill>
                <a:latin typeface="Calibri"/>
                <a:cs typeface="Calibri"/>
              </a:rPr>
              <a:t> </a:t>
            </a:r>
            <a:r>
              <a:rPr sz="1400" b="1" dirty="0">
                <a:solidFill>
                  <a:srgbClr val="1F487C"/>
                </a:solidFill>
                <a:latin typeface="Calibri"/>
                <a:cs typeface="Calibri"/>
              </a:rPr>
              <a:t>&amp;</a:t>
            </a:r>
            <a:endParaRPr sz="1400">
              <a:solidFill>
                <a:prstClr val="black"/>
              </a:solidFill>
              <a:latin typeface="Calibri"/>
              <a:cs typeface="Calibri"/>
            </a:endParaRPr>
          </a:p>
          <a:p>
            <a:pPr algn="ctr">
              <a:lnSpc>
                <a:spcPts val="1610"/>
              </a:lnSpc>
            </a:pPr>
            <a:r>
              <a:rPr sz="1400" b="1" spc="-5" dirty="0">
                <a:solidFill>
                  <a:srgbClr val="1F487C"/>
                </a:solidFill>
                <a:latin typeface="Calibri"/>
                <a:cs typeface="Calibri"/>
              </a:rPr>
              <a:t>PCP</a:t>
            </a:r>
            <a:r>
              <a:rPr sz="1400" b="1" spc="-35" dirty="0">
                <a:solidFill>
                  <a:srgbClr val="1F487C"/>
                </a:solidFill>
                <a:latin typeface="Calibri"/>
                <a:cs typeface="Calibri"/>
              </a:rPr>
              <a:t> </a:t>
            </a:r>
            <a:r>
              <a:rPr sz="1400" b="1" dirty="0">
                <a:solidFill>
                  <a:srgbClr val="1F487C"/>
                </a:solidFill>
                <a:latin typeface="Calibri"/>
                <a:cs typeface="Calibri"/>
              </a:rPr>
              <a:t>office)</a:t>
            </a:r>
            <a:endParaRPr sz="1400">
              <a:solidFill>
                <a:prstClr val="black"/>
              </a:solidFill>
              <a:latin typeface="Calibri"/>
              <a:cs typeface="Calibri"/>
            </a:endParaRPr>
          </a:p>
        </p:txBody>
      </p:sp>
      <p:sp>
        <p:nvSpPr>
          <p:cNvPr id="10" name="object 10"/>
          <p:cNvSpPr txBox="1"/>
          <p:nvPr/>
        </p:nvSpPr>
        <p:spPr>
          <a:xfrm>
            <a:off x="8674735" y="2064462"/>
            <a:ext cx="964565" cy="435609"/>
          </a:xfrm>
          <a:prstGeom prst="rect">
            <a:avLst/>
          </a:prstGeom>
        </p:spPr>
        <p:txBody>
          <a:bodyPr vert="horz" wrap="square" lIns="0" tIns="13335" rIns="0" bIns="0" rtlCol="0">
            <a:spAutoFit/>
          </a:bodyPr>
          <a:lstStyle/>
          <a:p>
            <a:pPr algn="ctr">
              <a:lnSpc>
                <a:spcPts val="1610"/>
              </a:lnSpc>
              <a:spcBef>
                <a:spcPts val="105"/>
              </a:spcBef>
            </a:pPr>
            <a:r>
              <a:rPr sz="1400" b="1" spc="-5" dirty="0">
                <a:solidFill>
                  <a:srgbClr val="1F487C"/>
                </a:solidFill>
                <a:latin typeface="Calibri"/>
                <a:cs typeface="Calibri"/>
              </a:rPr>
              <a:t>Care@Home</a:t>
            </a:r>
            <a:endParaRPr sz="1400">
              <a:solidFill>
                <a:prstClr val="black"/>
              </a:solidFill>
              <a:latin typeface="Calibri"/>
              <a:cs typeface="Calibri"/>
            </a:endParaRPr>
          </a:p>
          <a:p>
            <a:pPr marL="635" algn="ctr">
              <a:lnSpc>
                <a:spcPts val="1610"/>
              </a:lnSpc>
            </a:pPr>
            <a:r>
              <a:rPr sz="1400" b="1" dirty="0">
                <a:solidFill>
                  <a:srgbClr val="1F487C"/>
                </a:solidFill>
                <a:latin typeface="Calibri"/>
                <a:cs typeface="Calibri"/>
              </a:rPr>
              <a:t>(home)</a:t>
            </a:r>
            <a:endParaRPr sz="1400">
              <a:solidFill>
                <a:prstClr val="black"/>
              </a:solidFill>
              <a:latin typeface="Calibri"/>
              <a:cs typeface="Calibri"/>
            </a:endParaRPr>
          </a:p>
        </p:txBody>
      </p:sp>
      <p:sp>
        <p:nvSpPr>
          <p:cNvPr id="11" name="object 11"/>
          <p:cNvSpPr txBox="1"/>
          <p:nvPr/>
        </p:nvSpPr>
        <p:spPr>
          <a:xfrm>
            <a:off x="9228836" y="3240406"/>
            <a:ext cx="992505" cy="824865"/>
          </a:xfrm>
          <a:prstGeom prst="rect">
            <a:avLst/>
          </a:prstGeom>
        </p:spPr>
        <p:txBody>
          <a:bodyPr vert="horz" wrap="square" lIns="0" tIns="34290" rIns="0" bIns="0" rtlCol="0">
            <a:spAutoFit/>
          </a:bodyPr>
          <a:lstStyle/>
          <a:p>
            <a:pPr marL="12700" marR="5080" indent="-635" algn="ctr">
              <a:lnSpc>
                <a:spcPts val="1540"/>
              </a:lnSpc>
              <a:spcBef>
                <a:spcPts val="270"/>
              </a:spcBef>
            </a:pPr>
            <a:r>
              <a:rPr sz="1400" b="1" spc="-5" dirty="0">
                <a:solidFill>
                  <a:srgbClr val="1F487C"/>
                </a:solidFill>
                <a:latin typeface="Calibri"/>
                <a:cs typeface="Calibri"/>
              </a:rPr>
              <a:t>Advanced  </a:t>
            </a:r>
            <a:r>
              <a:rPr sz="1400" b="1" dirty="0">
                <a:solidFill>
                  <a:srgbClr val="1F487C"/>
                </a:solidFill>
                <a:latin typeface="Calibri"/>
                <a:cs typeface="Calibri"/>
              </a:rPr>
              <a:t>Illness </a:t>
            </a:r>
            <a:r>
              <a:rPr sz="1400" b="1" spc="-5" dirty="0">
                <a:solidFill>
                  <a:srgbClr val="1F487C"/>
                </a:solidFill>
                <a:latin typeface="Calibri"/>
                <a:cs typeface="Calibri"/>
              </a:rPr>
              <a:t>Care  Coordin</a:t>
            </a:r>
            <a:r>
              <a:rPr sz="1400" b="1" spc="-10" dirty="0">
                <a:solidFill>
                  <a:srgbClr val="1F487C"/>
                </a:solidFill>
                <a:latin typeface="Calibri"/>
                <a:cs typeface="Calibri"/>
              </a:rPr>
              <a:t>at</a:t>
            </a:r>
            <a:r>
              <a:rPr sz="1400" b="1" dirty="0">
                <a:solidFill>
                  <a:srgbClr val="1F487C"/>
                </a:solidFill>
                <a:latin typeface="Calibri"/>
                <a:cs typeface="Calibri"/>
              </a:rPr>
              <a:t>i</a:t>
            </a:r>
            <a:r>
              <a:rPr sz="1400" b="1" spc="-10" dirty="0">
                <a:solidFill>
                  <a:srgbClr val="1F487C"/>
                </a:solidFill>
                <a:latin typeface="Calibri"/>
                <a:cs typeface="Calibri"/>
              </a:rPr>
              <a:t>o</a:t>
            </a:r>
            <a:r>
              <a:rPr sz="1400" b="1" dirty="0">
                <a:solidFill>
                  <a:srgbClr val="1F487C"/>
                </a:solidFill>
                <a:latin typeface="Calibri"/>
                <a:cs typeface="Calibri"/>
              </a:rPr>
              <a:t>n  (home)</a:t>
            </a:r>
            <a:endParaRPr sz="1400">
              <a:solidFill>
                <a:prstClr val="black"/>
              </a:solidFill>
              <a:latin typeface="Calibri"/>
              <a:cs typeface="Calibri"/>
            </a:endParaRPr>
          </a:p>
        </p:txBody>
      </p:sp>
      <p:sp>
        <p:nvSpPr>
          <p:cNvPr id="12" name="object 12"/>
          <p:cNvSpPr/>
          <p:nvPr/>
        </p:nvSpPr>
        <p:spPr>
          <a:xfrm>
            <a:off x="5259578" y="978661"/>
            <a:ext cx="5222240" cy="538988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13" name="object 13"/>
          <p:cNvSpPr txBox="1"/>
          <p:nvPr/>
        </p:nvSpPr>
        <p:spPr>
          <a:xfrm>
            <a:off x="8740267" y="4671186"/>
            <a:ext cx="831850" cy="706120"/>
          </a:xfrm>
          <a:prstGeom prst="rect">
            <a:avLst/>
          </a:prstGeom>
        </p:spPr>
        <p:txBody>
          <a:bodyPr vert="horz" wrap="square" lIns="0" tIns="34290" rIns="0" bIns="0" rtlCol="0">
            <a:spAutoFit/>
          </a:bodyPr>
          <a:lstStyle/>
          <a:p>
            <a:pPr marL="79375" marR="5080" indent="-67310">
              <a:lnSpc>
                <a:spcPts val="1540"/>
              </a:lnSpc>
              <a:spcBef>
                <a:spcPts val="270"/>
              </a:spcBef>
            </a:pPr>
            <a:r>
              <a:rPr sz="1400" b="1" spc="-75" dirty="0">
                <a:solidFill>
                  <a:srgbClr val="1F487C"/>
                </a:solidFill>
                <a:latin typeface="Calibri"/>
                <a:cs typeface="Calibri"/>
              </a:rPr>
              <a:t>T</a:t>
            </a:r>
            <a:r>
              <a:rPr sz="1400" b="1" spc="-35" dirty="0">
                <a:solidFill>
                  <a:srgbClr val="1F487C"/>
                </a:solidFill>
                <a:latin typeface="Calibri"/>
                <a:cs typeface="Calibri"/>
              </a:rPr>
              <a:t>r</a:t>
            </a:r>
            <a:r>
              <a:rPr sz="1400" b="1" dirty="0">
                <a:solidFill>
                  <a:srgbClr val="1F487C"/>
                </a:solidFill>
                <a:latin typeface="Calibri"/>
                <a:cs typeface="Calibri"/>
              </a:rPr>
              <a:t>ans</a:t>
            </a:r>
            <a:r>
              <a:rPr sz="1400" b="1" spc="5" dirty="0">
                <a:solidFill>
                  <a:srgbClr val="1F487C"/>
                </a:solidFill>
                <a:latin typeface="Calibri"/>
                <a:cs typeface="Calibri"/>
              </a:rPr>
              <a:t>i</a:t>
            </a:r>
            <a:r>
              <a:rPr sz="1400" b="1" dirty="0">
                <a:solidFill>
                  <a:srgbClr val="1F487C"/>
                </a:solidFill>
                <a:latin typeface="Calibri"/>
                <a:cs typeface="Calibri"/>
              </a:rPr>
              <a:t>tio</a:t>
            </a:r>
            <a:r>
              <a:rPr sz="1400" b="1" spc="-10" dirty="0">
                <a:solidFill>
                  <a:srgbClr val="1F487C"/>
                </a:solidFill>
                <a:latin typeface="Calibri"/>
                <a:cs typeface="Calibri"/>
              </a:rPr>
              <a:t>n</a:t>
            </a:r>
            <a:r>
              <a:rPr sz="1400" b="1" dirty="0">
                <a:solidFill>
                  <a:srgbClr val="1F487C"/>
                </a:solidFill>
                <a:latin typeface="Calibri"/>
                <a:cs typeface="Calibri"/>
              </a:rPr>
              <a:t>s  </a:t>
            </a:r>
            <a:r>
              <a:rPr sz="1400" b="1" spc="-5" dirty="0">
                <a:solidFill>
                  <a:srgbClr val="1F487C"/>
                </a:solidFill>
                <a:latin typeface="Calibri"/>
                <a:cs typeface="Calibri"/>
              </a:rPr>
              <a:t>Coaching</a:t>
            </a:r>
            <a:endParaRPr sz="1400">
              <a:solidFill>
                <a:prstClr val="black"/>
              </a:solidFill>
              <a:latin typeface="Calibri"/>
              <a:cs typeface="Calibri"/>
            </a:endParaRPr>
          </a:p>
          <a:p>
            <a:pPr marL="168275">
              <a:spcBef>
                <a:spcPts val="425"/>
              </a:spcBef>
            </a:pPr>
            <a:r>
              <a:rPr sz="1400" b="1" dirty="0">
                <a:solidFill>
                  <a:srgbClr val="1F487C"/>
                </a:solidFill>
                <a:latin typeface="Calibri"/>
                <a:cs typeface="Calibri"/>
              </a:rPr>
              <a:t>(home)</a:t>
            </a:r>
            <a:endParaRPr sz="1400">
              <a:solidFill>
                <a:prstClr val="black"/>
              </a:solidFill>
              <a:latin typeface="Calibri"/>
              <a:cs typeface="Calibri"/>
            </a:endParaRPr>
          </a:p>
        </p:txBody>
      </p:sp>
      <p:sp>
        <p:nvSpPr>
          <p:cNvPr id="14" name="object 14"/>
          <p:cNvSpPr txBox="1"/>
          <p:nvPr/>
        </p:nvSpPr>
        <p:spPr>
          <a:xfrm>
            <a:off x="7293355" y="5141215"/>
            <a:ext cx="988060" cy="901065"/>
          </a:xfrm>
          <a:prstGeom prst="rect">
            <a:avLst/>
          </a:prstGeom>
        </p:spPr>
        <p:txBody>
          <a:bodyPr vert="horz" wrap="square" lIns="0" tIns="34290" rIns="0" bIns="0" rtlCol="0">
            <a:spAutoFit/>
          </a:bodyPr>
          <a:lstStyle/>
          <a:p>
            <a:pPr marL="125095" marR="120014" algn="ctr">
              <a:lnSpc>
                <a:spcPts val="1540"/>
              </a:lnSpc>
              <a:spcBef>
                <a:spcPts val="270"/>
              </a:spcBef>
            </a:pPr>
            <a:r>
              <a:rPr sz="1400" b="1" spc="-5" dirty="0">
                <a:solidFill>
                  <a:srgbClr val="244060"/>
                </a:solidFill>
                <a:latin typeface="Calibri"/>
                <a:cs typeface="Calibri"/>
              </a:rPr>
              <a:t>Pha</a:t>
            </a:r>
            <a:r>
              <a:rPr sz="1400" b="1" spc="5" dirty="0">
                <a:solidFill>
                  <a:srgbClr val="244060"/>
                </a:solidFill>
                <a:latin typeface="Calibri"/>
                <a:cs typeface="Calibri"/>
              </a:rPr>
              <a:t>r</a:t>
            </a:r>
            <a:r>
              <a:rPr sz="1400" b="1" spc="-5" dirty="0">
                <a:solidFill>
                  <a:srgbClr val="244060"/>
                </a:solidFill>
                <a:latin typeface="Calibri"/>
                <a:cs typeface="Calibri"/>
              </a:rPr>
              <a:t>macy  </a:t>
            </a:r>
            <a:r>
              <a:rPr sz="1400" b="1" dirty="0">
                <a:solidFill>
                  <a:srgbClr val="244060"/>
                </a:solidFill>
                <a:latin typeface="Calibri"/>
                <a:cs typeface="Calibri"/>
              </a:rPr>
              <a:t>MTM</a:t>
            </a:r>
            <a:endParaRPr sz="1400">
              <a:solidFill>
                <a:prstClr val="black"/>
              </a:solidFill>
              <a:latin typeface="Calibri"/>
              <a:cs typeface="Calibri"/>
            </a:endParaRPr>
          </a:p>
          <a:p>
            <a:pPr marL="38100" algn="ctr">
              <a:lnSpc>
                <a:spcPts val="1610"/>
              </a:lnSpc>
              <a:spcBef>
                <a:spcPts val="425"/>
              </a:spcBef>
            </a:pPr>
            <a:r>
              <a:rPr sz="1400" b="1" spc="-5" dirty="0">
                <a:solidFill>
                  <a:srgbClr val="244060"/>
                </a:solidFill>
                <a:latin typeface="Calibri"/>
                <a:cs typeface="Calibri"/>
              </a:rPr>
              <a:t>(telephonic</a:t>
            </a:r>
            <a:endParaRPr sz="1400">
              <a:solidFill>
                <a:prstClr val="black"/>
              </a:solidFill>
              <a:latin typeface="Calibri"/>
              <a:cs typeface="Calibri"/>
            </a:endParaRPr>
          </a:p>
          <a:p>
            <a:pPr algn="ctr">
              <a:lnSpc>
                <a:spcPts val="1610"/>
              </a:lnSpc>
            </a:pPr>
            <a:r>
              <a:rPr sz="1400" b="1" dirty="0">
                <a:solidFill>
                  <a:srgbClr val="244060"/>
                </a:solidFill>
                <a:latin typeface="Calibri"/>
                <a:cs typeface="Calibri"/>
              </a:rPr>
              <a:t>&amp; </a:t>
            </a:r>
            <a:r>
              <a:rPr sz="1400" b="1" spc="-5" dirty="0">
                <a:solidFill>
                  <a:srgbClr val="244060"/>
                </a:solidFill>
                <a:latin typeface="Calibri"/>
                <a:cs typeface="Calibri"/>
              </a:rPr>
              <a:t>PCP</a:t>
            </a:r>
            <a:r>
              <a:rPr sz="1400" b="1" spc="-85" dirty="0">
                <a:solidFill>
                  <a:srgbClr val="244060"/>
                </a:solidFill>
                <a:latin typeface="Calibri"/>
                <a:cs typeface="Calibri"/>
              </a:rPr>
              <a:t> </a:t>
            </a:r>
            <a:r>
              <a:rPr sz="1400" b="1" dirty="0">
                <a:solidFill>
                  <a:srgbClr val="244060"/>
                </a:solidFill>
                <a:latin typeface="Calibri"/>
                <a:cs typeface="Calibri"/>
              </a:rPr>
              <a:t>office)</a:t>
            </a:r>
            <a:endParaRPr sz="1400">
              <a:solidFill>
                <a:prstClr val="black"/>
              </a:solidFill>
              <a:latin typeface="Calibri"/>
              <a:cs typeface="Calibri"/>
            </a:endParaRPr>
          </a:p>
        </p:txBody>
      </p:sp>
      <p:sp>
        <p:nvSpPr>
          <p:cNvPr id="15" name="object 15"/>
          <p:cNvSpPr txBox="1"/>
          <p:nvPr/>
        </p:nvSpPr>
        <p:spPr>
          <a:xfrm>
            <a:off x="5954649" y="4611371"/>
            <a:ext cx="922655" cy="824865"/>
          </a:xfrm>
          <a:prstGeom prst="rect">
            <a:avLst/>
          </a:prstGeom>
        </p:spPr>
        <p:txBody>
          <a:bodyPr vert="horz" wrap="square" lIns="0" tIns="12700" rIns="0" bIns="0" rtlCol="0">
            <a:spAutoFit/>
          </a:bodyPr>
          <a:lstStyle/>
          <a:p>
            <a:pPr algn="ctr">
              <a:lnSpc>
                <a:spcPts val="1610"/>
              </a:lnSpc>
              <a:spcBef>
                <a:spcPts val="100"/>
              </a:spcBef>
            </a:pPr>
            <a:r>
              <a:rPr sz="1400" b="1" spc="-10" dirty="0">
                <a:solidFill>
                  <a:srgbClr val="244060"/>
                </a:solidFill>
                <a:latin typeface="Calibri"/>
                <a:cs typeface="Calibri"/>
              </a:rPr>
              <a:t>COPD</a:t>
            </a:r>
            <a:endParaRPr sz="1400">
              <a:solidFill>
                <a:prstClr val="black"/>
              </a:solidFill>
              <a:latin typeface="Calibri"/>
              <a:cs typeface="Calibri"/>
            </a:endParaRPr>
          </a:p>
          <a:p>
            <a:pPr marL="12065" marR="5080" indent="-635" algn="ctr">
              <a:lnSpc>
                <a:spcPts val="1540"/>
              </a:lnSpc>
              <a:spcBef>
                <a:spcPts val="100"/>
              </a:spcBef>
            </a:pPr>
            <a:r>
              <a:rPr sz="1400" b="1" dirty="0">
                <a:solidFill>
                  <a:srgbClr val="244060"/>
                </a:solidFill>
                <a:latin typeface="Calibri"/>
                <a:cs typeface="Calibri"/>
              </a:rPr>
              <a:t>Disease  </a:t>
            </a:r>
            <a:r>
              <a:rPr sz="1400" b="1" spc="-5" dirty="0">
                <a:solidFill>
                  <a:srgbClr val="244060"/>
                </a:solidFill>
                <a:latin typeface="Calibri"/>
                <a:cs typeface="Calibri"/>
              </a:rPr>
              <a:t>Mgmt  (</a:t>
            </a:r>
            <a:r>
              <a:rPr sz="1400" b="1" spc="-10" dirty="0">
                <a:solidFill>
                  <a:srgbClr val="244060"/>
                </a:solidFill>
                <a:latin typeface="Calibri"/>
                <a:cs typeface="Calibri"/>
              </a:rPr>
              <a:t>t</a:t>
            </a:r>
            <a:r>
              <a:rPr sz="1400" b="1" spc="-5" dirty="0">
                <a:solidFill>
                  <a:srgbClr val="244060"/>
                </a:solidFill>
                <a:latin typeface="Calibri"/>
                <a:cs typeface="Calibri"/>
              </a:rPr>
              <a:t>e</a:t>
            </a:r>
            <a:r>
              <a:rPr sz="1400" b="1" dirty="0">
                <a:solidFill>
                  <a:srgbClr val="244060"/>
                </a:solidFill>
                <a:latin typeface="Calibri"/>
                <a:cs typeface="Calibri"/>
              </a:rPr>
              <a:t>l</a:t>
            </a:r>
            <a:r>
              <a:rPr sz="1400" b="1" spc="-5" dirty="0">
                <a:solidFill>
                  <a:srgbClr val="244060"/>
                </a:solidFill>
                <a:latin typeface="Calibri"/>
                <a:cs typeface="Calibri"/>
              </a:rPr>
              <a:t>ep</a:t>
            </a:r>
            <a:r>
              <a:rPr sz="1400" b="1" dirty="0">
                <a:solidFill>
                  <a:srgbClr val="244060"/>
                </a:solidFill>
                <a:latin typeface="Calibri"/>
                <a:cs typeface="Calibri"/>
              </a:rPr>
              <a:t>honi</a:t>
            </a:r>
            <a:r>
              <a:rPr sz="1400" b="1" spc="-5" dirty="0">
                <a:solidFill>
                  <a:srgbClr val="244060"/>
                </a:solidFill>
                <a:latin typeface="Calibri"/>
                <a:cs typeface="Calibri"/>
              </a:rPr>
              <a:t>c)</a:t>
            </a:r>
            <a:endParaRPr sz="1400">
              <a:solidFill>
                <a:prstClr val="black"/>
              </a:solidFill>
              <a:latin typeface="Calibri"/>
              <a:cs typeface="Calibri"/>
            </a:endParaRPr>
          </a:p>
        </p:txBody>
      </p:sp>
      <p:sp>
        <p:nvSpPr>
          <p:cNvPr id="16" name="object 16"/>
          <p:cNvSpPr txBox="1"/>
          <p:nvPr/>
        </p:nvSpPr>
        <p:spPr>
          <a:xfrm>
            <a:off x="5494782" y="3338321"/>
            <a:ext cx="1041400" cy="629920"/>
          </a:xfrm>
          <a:prstGeom prst="rect">
            <a:avLst/>
          </a:prstGeom>
        </p:spPr>
        <p:txBody>
          <a:bodyPr vert="horz" wrap="square" lIns="0" tIns="34290" rIns="0" bIns="0" rtlCol="0">
            <a:spAutoFit/>
          </a:bodyPr>
          <a:lstStyle/>
          <a:p>
            <a:pPr marL="12700" marR="5080" algn="ctr">
              <a:lnSpc>
                <a:spcPts val="1540"/>
              </a:lnSpc>
              <a:spcBef>
                <a:spcPts val="270"/>
              </a:spcBef>
            </a:pPr>
            <a:r>
              <a:rPr sz="1400" b="1" dirty="0">
                <a:solidFill>
                  <a:srgbClr val="244060"/>
                </a:solidFill>
                <a:latin typeface="Calibri"/>
                <a:cs typeface="Calibri"/>
              </a:rPr>
              <a:t>Social</a:t>
            </a:r>
            <a:r>
              <a:rPr sz="1400" b="1" spc="-90" dirty="0">
                <a:solidFill>
                  <a:srgbClr val="244060"/>
                </a:solidFill>
                <a:latin typeface="Calibri"/>
                <a:cs typeface="Calibri"/>
              </a:rPr>
              <a:t> </a:t>
            </a:r>
            <a:r>
              <a:rPr sz="1400" b="1" spc="-20" dirty="0">
                <a:solidFill>
                  <a:srgbClr val="244060"/>
                </a:solidFill>
                <a:latin typeface="Calibri"/>
                <a:cs typeface="Calibri"/>
              </a:rPr>
              <a:t>Worker  </a:t>
            </a:r>
            <a:r>
              <a:rPr sz="1400" b="1" spc="-5" dirty="0">
                <a:solidFill>
                  <a:srgbClr val="244060"/>
                </a:solidFill>
                <a:latin typeface="Calibri"/>
                <a:cs typeface="Calibri"/>
              </a:rPr>
              <a:t>(telephonic</a:t>
            </a:r>
            <a:r>
              <a:rPr sz="1400" b="1" spc="-90" dirty="0">
                <a:solidFill>
                  <a:srgbClr val="244060"/>
                </a:solidFill>
                <a:latin typeface="Calibri"/>
                <a:cs typeface="Calibri"/>
              </a:rPr>
              <a:t> </a:t>
            </a:r>
            <a:r>
              <a:rPr sz="1400" b="1" dirty="0">
                <a:solidFill>
                  <a:srgbClr val="244060"/>
                </a:solidFill>
                <a:latin typeface="Calibri"/>
                <a:cs typeface="Calibri"/>
              </a:rPr>
              <a:t>&amp;  home)</a:t>
            </a:r>
            <a:endParaRPr sz="1400">
              <a:solidFill>
                <a:prstClr val="black"/>
              </a:solidFill>
              <a:latin typeface="Calibri"/>
              <a:cs typeface="Calibri"/>
            </a:endParaRPr>
          </a:p>
        </p:txBody>
      </p:sp>
      <p:sp>
        <p:nvSpPr>
          <p:cNvPr id="17" name="object 17"/>
          <p:cNvSpPr txBox="1"/>
          <p:nvPr/>
        </p:nvSpPr>
        <p:spPr>
          <a:xfrm>
            <a:off x="5985128" y="1831595"/>
            <a:ext cx="862330" cy="901065"/>
          </a:xfrm>
          <a:prstGeom prst="rect">
            <a:avLst/>
          </a:prstGeom>
        </p:spPr>
        <p:txBody>
          <a:bodyPr vert="horz" wrap="square" lIns="0" tIns="34290" rIns="0" bIns="0" rtlCol="0">
            <a:spAutoFit/>
          </a:bodyPr>
          <a:lstStyle/>
          <a:p>
            <a:pPr marL="12700" marR="5080" indent="-1905" algn="ctr">
              <a:lnSpc>
                <a:spcPts val="1540"/>
              </a:lnSpc>
              <a:spcBef>
                <a:spcPts val="270"/>
              </a:spcBef>
            </a:pPr>
            <a:r>
              <a:rPr sz="1400" b="1" spc="-10" dirty="0">
                <a:solidFill>
                  <a:srgbClr val="1F487C"/>
                </a:solidFill>
                <a:latin typeface="Calibri"/>
                <a:cs typeface="Calibri"/>
              </a:rPr>
              <a:t>Remote  Patient  </a:t>
            </a:r>
            <a:r>
              <a:rPr sz="1400" b="1" dirty="0">
                <a:solidFill>
                  <a:srgbClr val="1F487C"/>
                </a:solidFill>
                <a:latin typeface="Calibri"/>
                <a:cs typeface="Calibri"/>
              </a:rPr>
              <a:t>Moni</a:t>
            </a:r>
            <a:r>
              <a:rPr sz="1400" b="1" spc="-10" dirty="0">
                <a:solidFill>
                  <a:srgbClr val="1F487C"/>
                </a:solidFill>
                <a:latin typeface="Calibri"/>
                <a:cs typeface="Calibri"/>
              </a:rPr>
              <a:t>t</a:t>
            </a:r>
            <a:r>
              <a:rPr sz="1400" b="1" dirty="0">
                <a:solidFill>
                  <a:srgbClr val="1F487C"/>
                </a:solidFill>
                <a:latin typeface="Calibri"/>
                <a:cs typeface="Calibri"/>
              </a:rPr>
              <a:t>oring</a:t>
            </a:r>
            <a:endParaRPr sz="1400">
              <a:solidFill>
                <a:prstClr val="black"/>
              </a:solidFill>
              <a:latin typeface="Calibri"/>
              <a:cs typeface="Calibri"/>
            </a:endParaRPr>
          </a:p>
          <a:p>
            <a:pPr algn="ctr">
              <a:spcBef>
                <a:spcPts val="420"/>
              </a:spcBef>
            </a:pPr>
            <a:r>
              <a:rPr sz="1400" b="1" dirty="0">
                <a:solidFill>
                  <a:srgbClr val="1F487C"/>
                </a:solidFill>
                <a:latin typeface="Calibri"/>
                <a:cs typeface="Calibri"/>
              </a:rPr>
              <a:t>(home)</a:t>
            </a:r>
            <a:endParaRPr sz="1400">
              <a:solidFill>
                <a:prstClr val="black"/>
              </a:solidFill>
              <a:latin typeface="Calibri"/>
              <a:cs typeface="Calibri"/>
            </a:endParaRPr>
          </a:p>
        </p:txBody>
      </p:sp>
      <p:sp>
        <p:nvSpPr>
          <p:cNvPr id="18" name="object 18"/>
          <p:cNvSpPr/>
          <p:nvPr/>
        </p:nvSpPr>
        <p:spPr>
          <a:xfrm>
            <a:off x="3135630" y="3048762"/>
            <a:ext cx="370840" cy="978535"/>
          </a:xfrm>
          <a:custGeom>
            <a:avLst/>
            <a:gdLst/>
            <a:ahLst/>
            <a:cxnLst/>
            <a:rect l="l" t="t" r="r" b="b"/>
            <a:pathLst>
              <a:path w="370839" h="978535">
                <a:moveTo>
                  <a:pt x="370331" y="793242"/>
                </a:moveTo>
                <a:lnTo>
                  <a:pt x="0" y="793242"/>
                </a:lnTo>
                <a:lnTo>
                  <a:pt x="185165" y="978407"/>
                </a:lnTo>
                <a:lnTo>
                  <a:pt x="370331" y="793242"/>
                </a:lnTo>
                <a:close/>
              </a:path>
              <a:path w="370839" h="978535">
                <a:moveTo>
                  <a:pt x="277749" y="0"/>
                </a:moveTo>
                <a:lnTo>
                  <a:pt x="92582" y="0"/>
                </a:lnTo>
                <a:lnTo>
                  <a:pt x="92582" y="793242"/>
                </a:lnTo>
                <a:lnTo>
                  <a:pt x="277749" y="793242"/>
                </a:lnTo>
                <a:lnTo>
                  <a:pt x="277749" y="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19" name="object 19"/>
          <p:cNvSpPr/>
          <p:nvPr/>
        </p:nvSpPr>
        <p:spPr>
          <a:xfrm>
            <a:off x="3135630" y="3048762"/>
            <a:ext cx="370840" cy="978535"/>
          </a:xfrm>
          <a:custGeom>
            <a:avLst/>
            <a:gdLst/>
            <a:ahLst/>
            <a:cxnLst/>
            <a:rect l="l" t="t" r="r" b="b"/>
            <a:pathLst>
              <a:path w="370839" h="978535">
                <a:moveTo>
                  <a:pt x="0" y="793242"/>
                </a:moveTo>
                <a:lnTo>
                  <a:pt x="92582" y="793242"/>
                </a:lnTo>
                <a:lnTo>
                  <a:pt x="92582" y="0"/>
                </a:lnTo>
                <a:lnTo>
                  <a:pt x="277749" y="0"/>
                </a:lnTo>
                <a:lnTo>
                  <a:pt x="277749" y="793242"/>
                </a:lnTo>
                <a:lnTo>
                  <a:pt x="370331" y="793242"/>
                </a:lnTo>
                <a:lnTo>
                  <a:pt x="185165" y="978407"/>
                </a:lnTo>
                <a:lnTo>
                  <a:pt x="0" y="793242"/>
                </a:lnTo>
                <a:close/>
              </a:path>
            </a:pathLst>
          </a:custGeom>
          <a:ln w="25400">
            <a:solidFill>
              <a:srgbClr val="00AFEF"/>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52400"/>
            <a:ext cx="9144000" cy="609600"/>
          </a:xfrm>
          <a:custGeom>
            <a:avLst/>
            <a:gdLst/>
            <a:ahLst/>
            <a:cxnLst/>
            <a:rect l="l" t="t" r="r" b="b"/>
            <a:pathLst>
              <a:path w="9144000" h="609600">
                <a:moveTo>
                  <a:pt x="0" y="609600"/>
                </a:moveTo>
                <a:lnTo>
                  <a:pt x="9144000" y="609600"/>
                </a:lnTo>
                <a:lnTo>
                  <a:pt x="9144000" y="0"/>
                </a:lnTo>
                <a:lnTo>
                  <a:pt x="0" y="0"/>
                </a:lnTo>
                <a:lnTo>
                  <a:pt x="0" y="60960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1630679" y="207975"/>
            <a:ext cx="11978640" cy="443070"/>
          </a:xfrm>
          <a:prstGeom prst="rect">
            <a:avLst/>
          </a:prstGeom>
        </p:spPr>
        <p:txBody>
          <a:bodyPr vert="horz" wrap="square" lIns="0" tIns="12065" rIns="0" bIns="0" rtlCol="0">
            <a:spAutoFit/>
          </a:bodyPr>
          <a:lstStyle/>
          <a:p>
            <a:pPr marL="5200015">
              <a:spcBef>
                <a:spcPts val="95"/>
              </a:spcBef>
            </a:pPr>
            <a:r>
              <a:rPr spc="-5" dirty="0"/>
              <a:t>Community</a:t>
            </a:r>
            <a:r>
              <a:rPr spc="-25" dirty="0"/>
              <a:t> </a:t>
            </a:r>
            <a:r>
              <a:rPr spc="-15" dirty="0"/>
              <a:t>Relationships</a:t>
            </a:r>
          </a:p>
        </p:txBody>
      </p:sp>
      <p:graphicFrame>
        <p:nvGraphicFramePr>
          <p:cNvPr id="4" name="object 4"/>
          <p:cNvGraphicFramePr>
            <a:graphicFrameLocks noGrp="1"/>
          </p:cNvGraphicFramePr>
          <p:nvPr/>
        </p:nvGraphicFramePr>
        <p:xfrm>
          <a:off x="2203450" y="1533526"/>
          <a:ext cx="8001000" cy="5024142"/>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501396">
                <a:tc>
                  <a:txBody>
                    <a:bodyPr/>
                    <a:lstStyle/>
                    <a:p>
                      <a:pPr algn="ctr">
                        <a:lnSpc>
                          <a:spcPct val="100000"/>
                        </a:lnSpc>
                        <a:spcBef>
                          <a:spcPts val="1065"/>
                        </a:spcBef>
                      </a:pPr>
                      <a:r>
                        <a:rPr sz="2000" b="1" spc="-20" dirty="0">
                          <a:solidFill>
                            <a:srgbClr val="FFFFFF"/>
                          </a:solidFill>
                          <a:latin typeface="Calibri"/>
                          <a:cs typeface="Calibri"/>
                        </a:rPr>
                        <a:t>Vendor</a:t>
                      </a:r>
                      <a:r>
                        <a:rPr sz="2000" b="1" spc="-15" dirty="0">
                          <a:solidFill>
                            <a:srgbClr val="FFFFFF"/>
                          </a:solidFill>
                          <a:latin typeface="Calibri"/>
                          <a:cs typeface="Calibri"/>
                        </a:rPr>
                        <a:t> </a:t>
                      </a:r>
                      <a:r>
                        <a:rPr sz="2000" b="1" spc="-10" dirty="0">
                          <a:solidFill>
                            <a:srgbClr val="FFFFFF"/>
                          </a:solidFill>
                          <a:latin typeface="Calibri"/>
                          <a:cs typeface="Calibri"/>
                        </a:rPr>
                        <a:t>Partners</a:t>
                      </a:r>
                      <a:endParaRPr sz="2000">
                        <a:latin typeface="Calibri"/>
                        <a:cs typeface="Calibri"/>
                      </a:endParaRPr>
                    </a:p>
                  </a:txBody>
                  <a:tcPr marL="0" marR="0" marT="135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BBA58"/>
                    </a:solidFill>
                  </a:tcPr>
                </a:tc>
                <a:tc>
                  <a:txBody>
                    <a:bodyPr/>
                    <a:lstStyle/>
                    <a:p>
                      <a:pPr marL="2540" algn="ctr">
                        <a:lnSpc>
                          <a:spcPct val="100000"/>
                        </a:lnSpc>
                        <a:spcBef>
                          <a:spcPts val="1065"/>
                        </a:spcBef>
                      </a:pPr>
                      <a:r>
                        <a:rPr sz="2000" b="1" dirty="0">
                          <a:solidFill>
                            <a:srgbClr val="FFFFFF"/>
                          </a:solidFill>
                          <a:latin typeface="Calibri"/>
                          <a:cs typeface="Calibri"/>
                        </a:rPr>
                        <a:t>Solving</a:t>
                      </a:r>
                      <a:r>
                        <a:rPr sz="2000" b="1" spc="-25" dirty="0">
                          <a:solidFill>
                            <a:srgbClr val="FFFFFF"/>
                          </a:solidFill>
                          <a:latin typeface="Calibri"/>
                          <a:cs typeface="Calibri"/>
                        </a:rPr>
                        <a:t> </a:t>
                      </a:r>
                      <a:r>
                        <a:rPr sz="2000" b="1" spc="-10" dirty="0">
                          <a:solidFill>
                            <a:srgbClr val="FFFFFF"/>
                          </a:solidFill>
                          <a:latin typeface="Calibri"/>
                          <a:cs typeface="Calibri"/>
                        </a:rPr>
                        <a:t>for:</a:t>
                      </a:r>
                      <a:endParaRPr sz="2000">
                        <a:latin typeface="Calibri"/>
                        <a:cs typeface="Calibri"/>
                      </a:endParaRPr>
                    </a:p>
                  </a:txBody>
                  <a:tcPr marL="0" marR="0" marT="135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BBA58"/>
                    </a:solidFill>
                  </a:tcPr>
                </a:tc>
                <a:extLst>
                  <a:ext uri="{0D108BD9-81ED-4DB2-BD59-A6C34878D82A}">
                    <a16:rowId xmlns:a16="http://schemas.microsoft.com/office/drawing/2014/main" val="10000"/>
                  </a:ext>
                </a:extLst>
              </a:tr>
              <a:tr h="482600">
                <a:tc>
                  <a:txBody>
                    <a:bodyPr/>
                    <a:lstStyle/>
                    <a:p>
                      <a:pPr algn="ctr">
                        <a:lnSpc>
                          <a:spcPct val="100000"/>
                        </a:lnSpc>
                        <a:spcBef>
                          <a:spcPts val="1175"/>
                        </a:spcBef>
                      </a:pPr>
                      <a:r>
                        <a:rPr sz="1600" b="1" spc="-15" dirty="0">
                          <a:solidFill>
                            <a:srgbClr val="1F487C"/>
                          </a:solidFill>
                          <a:latin typeface="Calibri"/>
                          <a:cs typeface="Calibri"/>
                        </a:rPr>
                        <a:t>Preferred Urgent </a:t>
                      </a:r>
                      <a:r>
                        <a:rPr sz="1600" b="1" spc="-10" dirty="0">
                          <a:solidFill>
                            <a:srgbClr val="1F487C"/>
                          </a:solidFill>
                          <a:latin typeface="Calibri"/>
                          <a:cs typeface="Calibri"/>
                        </a:rPr>
                        <a:t>Care</a:t>
                      </a:r>
                      <a:r>
                        <a:rPr sz="1600" b="1" spc="55" dirty="0">
                          <a:solidFill>
                            <a:srgbClr val="1F487C"/>
                          </a:solidFill>
                          <a:latin typeface="Calibri"/>
                          <a:cs typeface="Calibri"/>
                        </a:rPr>
                        <a:t> </a:t>
                      </a:r>
                      <a:r>
                        <a:rPr sz="1600" b="1" spc="-10" dirty="0">
                          <a:solidFill>
                            <a:srgbClr val="1F487C"/>
                          </a:solidFill>
                          <a:latin typeface="Calibri"/>
                          <a:cs typeface="Calibri"/>
                        </a:rPr>
                        <a:t>Network</a:t>
                      </a:r>
                      <a:endParaRPr sz="1600">
                        <a:latin typeface="Calibri"/>
                        <a:cs typeface="Calibri"/>
                      </a:endParaRPr>
                    </a:p>
                  </a:txBody>
                  <a:tcPr marL="0" marR="0" marT="149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E7D1"/>
                    </a:solidFill>
                  </a:tcPr>
                </a:tc>
                <a:tc>
                  <a:txBody>
                    <a:bodyPr/>
                    <a:lstStyle/>
                    <a:p>
                      <a:pPr algn="ctr">
                        <a:lnSpc>
                          <a:spcPct val="100000"/>
                        </a:lnSpc>
                        <a:spcBef>
                          <a:spcPts val="1175"/>
                        </a:spcBef>
                      </a:pPr>
                      <a:r>
                        <a:rPr sz="1600" b="1" spc="-10" dirty="0">
                          <a:solidFill>
                            <a:srgbClr val="1F487C"/>
                          </a:solidFill>
                          <a:latin typeface="Calibri"/>
                          <a:cs typeface="Calibri"/>
                        </a:rPr>
                        <a:t>PCP </a:t>
                      </a:r>
                      <a:r>
                        <a:rPr sz="1600" b="1" spc="-5" dirty="0">
                          <a:solidFill>
                            <a:srgbClr val="1F487C"/>
                          </a:solidFill>
                          <a:latin typeface="Calibri"/>
                          <a:cs typeface="Calibri"/>
                        </a:rPr>
                        <a:t>access issues &amp; ED/SNF</a:t>
                      </a:r>
                      <a:r>
                        <a:rPr sz="1600" b="1" spc="35" dirty="0">
                          <a:solidFill>
                            <a:srgbClr val="1F487C"/>
                          </a:solidFill>
                          <a:latin typeface="Calibri"/>
                          <a:cs typeface="Calibri"/>
                        </a:rPr>
                        <a:t> </a:t>
                      </a:r>
                      <a:r>
                        <a:rPr sz="1600" b="1" spc="-10" dirty="0">
                          <a:solidFill>
                            <a:srgbClr val="1F487C"/>
                          </a:solidFill>
                          <a:latin typeface="Calibri"/>
                          <a:cs typeface="Calibri"/>
                        </a:rPr>
                        <a:t>avoidance</a:t>
                      </a:r>
                      <a:endParaRPr sz="1600">
                        <a:latin typeface="Calibri"/>
                        <a:cs typeface="Calibri"/>
                      </a:endParaRPr>
                    </a:p>
                  </a:txBody>
                  <a:tcPr marL="0" marR="0" marT="149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E7D1"/>
                    </a:solidFill>
                  </a:tcPr>
                </a:tc>
                <a:extLst>
                  <a:ext uri="{0D108BD9-81ED-4DB2-BD59-A6C34878D82A}">
                    <a16:rowId xmlns:a16="http://schemas.microsoft.com/office/drawing/2014/main" val="10001"/>
                  </a:ext>
                </a:extLst>
              </a:tr>
              <a:tr h="457200">
                <a:tc>
                  <a:txBody>
                    <a:bodyPr/>
                    <a:lstStyle/>
                    <a:p>
                      <a:pPr algn="ctr">
                        <a:lnSpc>
                          <a:spcPct val="100000"/>
                        </a:lnSpc>
                        <a:spcBef>
                          <a:spcPts val="1075"/>
                        </a:spcBef>
                      </a:pPr>
                      <a:r>
                        <a:rPr sz="1600" b="1" spc="-10" dirty="0">
                          <a:solidFill>
                            <a:srgbClr val="1F487C"/>
                          </a:solidFill>
                          <a:latin typeface="Calibri"/>
                          <a:cs typeface="Calibri"/>
                        </a:rPr>
                        <a:t>Professional</a:t>
                      </a:r>
                      <a:r>
                        <a:rPr sz="1600" b="1" spc="-5" dirty="0">
                          <a:solidFill>
                            <a:srgbClr val="1F487C"/>
                          </a:solidFill>
                          <a:latin typeface="Calibri"/>
                          <a:cs typeface="Calibri"/>
                        </a:rPr>
                        <a:t> Ambulance</a:t>
                      </a:r>
                      <a:endParaRPr sz="1600">
                        <a:latin typeface="Calibri"/>
                        <a:cs typeface="Calibri"/>
                      </a:endParaRPr>
                    </a:p>
                  </a:txBody>
                  <a:tcPr marL="0" marR="0" marT="136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tc>
                  <a:txBody>
                    <a:bodyPr/>
                    <a:lstStyle/>
                    <a:p>
                      <a:pPr marL="1270" algn="ctr">
                        <a:lnSpc>
                          <a:spcPct val="100000"/>
                        </a:lnSpc>
                        <a:spcBef>
                          <a:spcPts val="1075"/>
                        </a:spcBef>
                      </a:pPr>
                      <a:r>
                        <a:rPr sz="1600" b="1" spc="-15" dirty="0">
                          <a:solidFill>
                            <a:srgbClr val="1F487C"/>
                          </a:solidFill>
                          <a:latin typeface="Calibri"/>
                          <a:cs typeface="Calibri"/>
                        </a:rPr>
                        <a:t>Retention</a:t>
                      </a:r>
                      <a:endParaRPr sz="1600">
                        <a:latin typeface="Calibri"/>
                        <a:cs typeface="Calibri"/>
                      </a:endParaRPr>
                    </a:p>
                  </a:txBody>
                  <a:tcPr marL="0" marR="0" marT="136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extLst>
                  <a:ext uri="{0D108BD9-81ED-4DB2-BD59-A6C34878D82A}">
                    <a16:rowId xmlns:a16="http://schemas.microsoft.com/office/drawing/2014/main" val="10002"/>
                  </a:ext>
                </a:extLst>
              </a:tr>
              <a:tr h="533400">
                <a:tc>
                  <a:txBody>
                    <a:bodyPr/>
                    <a:lstStyle/>
                    <a:p>
                      <a:pPr algn="ctr">
                        <a:lnSpc>
                          <a:spcPct val="100000"/>
                        </a:lnSpc>
                        <a:spcBef>
                          <a:spcPts val="1375"/>
                        </a:spcBef>
                      </a:pPr>
                      <a:r>
                        <a:rPr sz="1600" b="1" spc="-15" dirty="0">
                          <a:solidFill>
                            <a:srgbClr val="1F487C"/>
                          </a:solidFill>
                          <a:latin typeface="Calibri"/>
                          <a:cs typeface="Calibri"/>
                        </a:rPr>
                        <a:t>Kent </a:t>
                      </a:r>
                      <a:r>
                        <a:rPr sz="1600" b="1" spc="-5" dirty="0">
                          <a:solidFill>
                            <a:srgbClr val="1F487C"/>
                          </a:solidFill>
                          <a:latin typeface="Calibri"/>
                          <a:cs typeface="Calibri"/>
                        </a:rPr>
                        <a:t>Hospital </a:t>
                      </a:r>
                      <a:r>
                        <a:rPr sz="1600" b="1" spc="-10" dirty="0">
                          <a:solidFill>
                            <a:srgbClr val="1F487C"/>
                          </a:solidFill>
                          <a:latin typeface="Calibri"/>
                          <a:cs typeface="Calibri"/>
                        </a:rPr>
                        <a:t>at</a:t>
                      </a:r>
                      <a:r>
                        <a:rPr sz="1600" b="1" spc="-15" dirty="0">
                          <a:solidFill>
                            <a:srgbClr val="1F487C"/>
                          </a:solidFill>
                          <a:latin typeface="Calibri"/>
                          <a:cs typeface="Calibri"/>
                        </a:rPr>
                        <a:t> </a:t>
                      </a:r>
                      <a:r>
                        <a:rPr sz="1600" b="1" spc="-5" dirty="0">
                          <a:solidFill>
                            <a:srgbClr val="1F487C"/>
                          </a:solidFill>
                          <a:latin typeface="Calibri"/>
                          <a:cs typeface="Calibri"/>
                        </a:rPr>
                        <a:t>Home</a:t>
                      </a:r>
                      <a:endParaRPr sz="1600">
                        <a:latin typeface="Calibri"/>
                        <a:cs typeface="Calibri"/>
                      </a:endParaRPr>
                    </a:p>
                  </a:txBody>
                  <a:tcPr marL="0" marR="0" marT="174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tc>
                  <a:txBody>
                    <a:bodyPr/>
                    <a:lstStyle/>
                    <a:p>
                      <a:pPr algn="ctr">
                        <a:lnSpc>
                          <a:spcPct val="100000"/>
                        </a:lnSpc>
                        <a:spcBef>
                          <a:spcPts val="1375"/>
                        </a:spcBef>
                      </a:pPr>
                      <a:r>
                        <a:rPr sz="1600" b="1" spc="-5" dirty="0">
                          <a:solidFill>
                            <a:srgbClr val="1F487C"/>
                          </a:solidFill>
                          <a:latin typeface="Calibri"/>
                          <a:cs typeface="Calibri"/>
                        </a:rPr>
                        <a:t>ED/SNF</a:t>
                      </a:r>
                      <a:r>
                        <a:rPr sz="1600" b="1" dirty="0">
                          <a:solidFill>
                            <a:srgbClr val="1F487C"/>
                          </a:solidFill>
                          <a:latin typeface="Calibri"/>
                          <a:cs typeface="Calibri"/>
                        </a:rPr>
                        <a:t> </a:t>
                      </a:r>
                      <a:r>
                        <a:rPr sz="1600" b="1" spc="-10" dirty="0">
                          <a:solidFill>
                            <a:srgbClr val="1F487C"/>
                          </a:solidFill>
                          <a:latin typeface="Calibri"/>
                          <a:cs typeface="Calibri"/>
                        </a:rPr>
                        <a:t>avoidance</a:t>
                      </a:r>
                      <a:endParaRPr sz="1600">
                        <a:latin typeface="Calibri"/>
                        <a:cs typeface="Calibri"/>
                      </a:endParaRPr>
                    </a:p>
                  </a:txBody>
                  <a:tcPr marL="0" marR="0" marT="174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extLst>
                  <a:ext uri="{0D108BD9-81ED-4DB2-BD59-A6C34878D82A}">
                    <a16:rowId xmlns:a16="http://schemas.microsoft.com/office/drawing/2014/main" val="10003"/>
                  </a:ext>
                </a:extLst>
              </a:tr>
              <a:tr h="419353">
                <a:tc>
                  <a:txBody>
                    <a:bodyPr/>
                    <a:lstStyle/>
                    <a:p>
                      <a:pPr algn="ctr">
                        <a:lnSpc>
                          <a:spcPct val="100000"/>
                        </a:lnSpc>
                        <a:spcBef>
                          <a:spcPts val="925"/>
                        </a:spcBef>
                      </a:pPr>
                      <a:r>
                        <a:rPr sz="1600" b="1" spc="-15" dirty="0">
                          <a:solidFill>
                            <a:srgbClr val="1F487C"/>
                          </a:solidFill>
                          <a:latin typeface="Calibri"/>
                          <a:cs typeface="Calibri"/>
                        </a:rPr>
                        <a:t>Conversio</a:t>
                      </a:r>
                      <a:endParaRPr sz="160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tc>
                  <a:txBody>
                    <a:bodyPr/>
                    <a:lstStyle/>
                    <a:p>
                      <a:pPr algn="ctr">
                        <a:lnSpc>
                          <a:spcPct val="100000"/>
                        </a:lnSpc>
                        <a:spcBef>
                          <a:spcPts val="925"/>
                        </a:spcBef>
                      </a:pPr>
                      <a:r>
                        <a:rPr sz="1600" b="1" spc="-10" dirty="0">
                          <a:solidFill>
                            <a:srgbClr val="1F487C"/>
                          </a:solidFill>
                          <a:latin typeface="Calibri"/>
                          <a:cs typeface="Calibri"/>
                        </a:rPr>
                        <a:t>COPD </a:t>
                      </a:r>
                      <a:r>
                        <a:rPr sz="1600" b="1" spc="-5" dirty="0">
                          <a:solidFill>
                            <a:srgbClr val="1F487C"/>
                          </a:solidFill>
                          <a:latin typeface="Calibri"/>
                          <a:cs typeface="Calibri"/>
                        </a:rPr>
                        <a:t>admission</a:t>
                      </a:r>
                      <a:r>
                        <a:rPr sz="1600" b="1" spc="25" dirty="0">
                          <a:solidFill>
                            <a:srgbClr val="1F487C"/>
                          </a:solidFill>
                          <a:latin typeface="Calibri"/>
                          <a:cs typeface="Calibri"/>
                        </a:rPr>
                        <a:t> </a:t>
                      </a:r>
                      <a:r>
                        <a:rPr sz="1600" b="1" spc="-10" dirty="0">
                          <a:solidFill>
                            <a:srgbClr val="1F487C"/>
                          </a:solidFill>
                          <a:latin typeface="Calibri"/>
                          <a:cs typeface="Calibri"/>
                        </a:rPr>
                        <a:t>avoidance</a:t>
                      </a:r>
                      <a:endParaRPr sz="160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extLst>
                  <a:ext uri="{0D108BD9-81ED-4DB2-BD59-A6C34878D82A}">
                    <a16:rowId xmlns:a16="http://schemas.microsoft.com/office/drawing/2014/main" val="10004"/>
                  </a:ext>
                </a:extLst>
              </a:tr>
              <a:tr h="533400">
                <a:tc>
                  <a:txBody>
                    <a:bodyPr/>
                    <a:lstStyle/>
                    <a:p>
                      <a:pPr algn="ctr">
                        <a:lnSpc>
                          <a:spcPct val="100000"/>
                        </a:lnSpc>
                        <a:spcBef>
                          <a:spcPts val="1375"/>
                        </a:spcBef>
                      </a:pPr>
                      <a:r>
                        <a:rPr sz="1600" b="1" spc="-5" dirty="0">
                          <a:solidFill>
                            <a:srgbClr val="1F487C"/>
                          </a:solidFill>
                          <a:latin typeface="Calibri"/>
                          <a:cs typeface="Calibri"/>
                        </a:rPr>
                        <a:t>Healthcentric</a:t>
                      </a:r>
                      <a:r>
                        <a:rPr sz="1600" b="1" spc="5" dirty="0">
                          <a:solidFill>
                            <a:srgbClr val="1F487C"/>
                          </a:solidFill>
                          <a:latin typeface="Calibri"/>
                          <a:cs typeface="Calibri"/>
                        </a:rPr>
                        <a:t> </a:t>
                      </a:r>
                      <a:r>
                        <a:rPr sz="1600" b="1" spc="-10" dirty="0">
                          <a:solidFill>
                            <a:srgbClr val="1F487C"/>
                          </a:solidFill>
                          <a:latin typeface="Calibri"/>
                          <a:cs typeface="Calibri"/>
                        </a:rPr>
                        <a:t>Advisors</a:t>
                      </a:r>
                      <a:endParaRPr sz="1600">
                        <a:latin typeface="Calibri"/>
                        <a:cs typeface="Calibri"/>
                      </a:endParaRPr>
                    </a:p>
                  </a:txBody>
                  <a:tcPr marL="0" marR="0" marT="174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tc>
                  <a:txBody>
                    <a:bodyPr/>
                    <a:lstStyle/>
                    <a:p>
                      <a:pPr algn="ctr">
                        <a:lnSpc>
                          <a:spcPct val="100000"/>
                        </a:lnSpc>
                        <a:spcBef>
                          <a:spcPts val="1375"/>
                        </a:spcBef>
                      </a:pPr>
                      <a:r>
                        <a:rPr sz="1600" b="1" spc="-5" dirty="0">
                          <a:solidFill>
                            <a:srgbClr val="1F487C"/>
                          </a:solidFill>
                          <a:latin typeface="Calibri"/>
                          <a:cs typeface="Calibri"/>
                        </a:rPr>
                        <a:t>RPM </a:t>
                      </a:r>
                      <a:r>
                        <a:rPr sz="1600" b="1" spc="-10" dirty="0">
                          <a:solidFill>
                            <a:srgbClr val="1F487C"/>
                          </a:solidFill>
                          <a:latin typeface="Calibri"/>
                          <a:cs typeface="Calibri"/>
                        </a:rPr>
                        <a:t>platform for </a:t>
                      </a:r>
                      <a:r>
                        <a:rPr sz="1600" b="1" spc="-5" dirty="0">
                          <a:solidFill>
                            <a:srgbClr val="1F487C"/>
                          </a:solidFill>
                          <a:latin typeface="Calibri"/>
                          <a:cs typeface="Calibri"/>
                        </a:rPr>
                        <a:t>ED/inpatient</a:t>
                      </a:r>
                      <a:r>
                        <a:rPr sz="1600" b="1" spc="35" dirty="0">
                          <a:solidFill>
                            <a:srgbClr val="1F487C"/>
                          </a:solidFill>
                          <a:latin typeface="Calibri"/>
                          <a:cs typeface="Calibri"/>
                        </a:rPr>
                        <a:t> </a:t>
                      </a:r>
                      <a:r>
                        <a:rPr sz="1600" b="1" spc="-10" dirty="0">
                          <a:solidFill>
                            <a:srgbClr val="1F487C"/>
                          </a:solidFill>
                          <a:latin typeface="Calibri"/>
                          <a:cs typeface="Calibri"/>
                        </a:rPr>
                        <a:t>avoidance</a:t>
                      </a:r>
                      <a:endParaRPr sz="1600">
                        <a:latin typeface="Calibri"/>
                        <a:cs typeface="Calibri"/>
                      </a:endParaRPr>
                    </a:p>
                  </a:txBody>
                  <a:tcPr marL="0" marR="0" marT="174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extLst>
                  <a:ext uri="{0D108BD9-81ED-4DB2-BD59-A6C34878D82A}">
                    <a16:rowId xmlns:a16="http://schemas.microsoft.com/office/drawing/2014/main" val="10005"/>
                  </a:ext>
                </a:extLst>
              </a:tr>
              <a:tr h="419354">
                <a:tc>
                  <a:txBody>
                    <a:bodyPr/>
                    <a:lstStyle/>
                    <a:p>
                      <a:pPr algn="ctr">
                        <a:lnSpc>
                          <a:spcPct val="100000"/>
                        </a:lnSpc>
                        <a:spcBef>
                          <a:spcPts val="925"/>
                        </a:spcBef>
                      </a:pPr>
                      <a:r>
                        <a:rPr sz="1600" b="1" spc="-10" dirty="0">
                          <a:solidFill>
                            <a:srgbClr val="1F487C"/>
                          </a:solidFill>
                          <a:latin typeface="Calibri"/>
                          <a:cs typeface="Calibri"/>
                        </a:rPr>
                        <a:t>Doctustech</a:t>
                      </a:r>
                      <a:endParaRPr sz="160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tc>
                  <a:txBody>
                    <a:bodyPr/>
                    <a:lstStyle/>
                    <a:p>
                      <a:pPr marL="1270" algn="ctr">
                        <a:lnSpc>
                          <a:spcPct val="100000"/>
                        </a:lnSpc>
                        <a:spcBef>
                          <a:spcPts val="925"/>
                        </a:spcBef>
                      </a:pPr>
                      <a:r>
                        <a:rPr sz="1600" b="1" spc="-5" dirty="0">
                          <a:solidFill>
                            <a:srgbClr val="1F487C"/>
                          </a:solidFill>
                          <a:latin typeface="Calibri"/>
                          <a:cs typeface="Calibri"/>
                        </a:rPr>
                        <a:t>HCC coding </a:t>
                      </a:r>
                      <a:r>
                        <a:rPr sz="1600" b="1" spc="-10" dirty="0">
                          <a:solidFill>
                            <a:srgbClr val="1F487C"/>
                          </a:solidFill>
                          <a:latin typeface="Calibri"/>
                          <a:cs typeface="Calibri"/>
                        </a:rPr>
                        <a:t>education</a:t>
                      </a:r>
                      <a:r>
                        <a:rPr sz="1600" b="1" spc="45" dirty="0">
                          <a:solidFill>
                            <a:srgbClr val="1F487C"/>
                          </a:solidFill>
                          <a:latin typeface="Calibri"/>
                          <a:cs typeface="Calibri"/>
                        </a:rPr>
                        <a:t> </a:t>
                      </a:r>
                      <a:r>
                        <a:rPr sz="1600" b="1" spc="-10" dirty="0">
                          <a:solidFill>
                            <a:srgbClr val="1F487C"/>
                          </a:solidFill>
                          <a:latin typeface="Calibri"/>
                          <a:cs typeface="Calibri"/>
                        </a:rPr>
                        <a:t>(CMEs)</a:t>
                      </a:r>
                      <a:endParaRPr sz="160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extLst>
                  <a:ext uri="{0D108BD9-81ED-4DB2-BD59-A6C34878D82A}">
                    <a16:rowId xmlns:a16="http://schemas.microsoft.com/office/drawing/2014/main" val="10006"/>
                  </a:ext>
                </a:extLst>
              </a:tr>
              <a:tr h="419353">
                <a:tc>
                  <a:txBody>
                    <a:bodyPr/>
                    <a:lstStyle/>
                    <a:p>
                      <a:pPr algn="ctr">
                        <a:lnSpc>
                          <a:spcPct val="100000"/>
                        </a:lnSpc>
                        <a:spcBef>
                          <a:spcPts val="925"/>
                        </a:spcBef>
                      </a:pPr>
                      <a:r>
                        <a:rPr sz="1600" b="1" spc="-20" dirty="0">
                          <a:solidFill>
                            <a:srgbClr val="1F487C"/>
                          </a:solidFill>
                          <a:latin typeface="Calibri"/>
                          <a:cs typeface="Calibri"/>
                        </a:rPr>
                        <a:t>Centers </a:t>
                      </a:r>
                      <a:r>
                        <a:rPr sz="1600" b="1" spc="-10" dirty="0">
                          <a:solidFill>
                            <a:srgbClr val="1F487C"/>
                          </a:solidFill>
                          <a:latin typeface="Calibri"/>
                          <a:cs typeface="Calibri"/>
                        </a:rPr>
                        <a:t>to Advance Palliative Care</a:t>
                      </a:r>
                      <a:r>
                        <a:rPr sz="1600" b="1" spc="65" dirty="0">
                          <a:solidFill>
                            <a:srgbClr val="1F487C"/>
                          </a:solidFill>
                          <a:latin typeface="Calibri"/>
                          <a:cs typeface="Calibri"/>
                        </a:rPr>
                        <a:t> </a:t>
                      </a:r>
                      <a:r>
                        <a:rPr sz="1600" b="1" spc="-10" dirty="0">
                          <a:solidFill>
                            <a:srgbClr val="1F487C"/>
                          </a:solidFill>
                          <a:latin typeface="Calibri"/>
                          <a:cs typeface="Calibri"/>
                        </a:rPr>
                        <a:t>(CAPC)</a:t>
                      </a:r>
                      <a:endParaRPr sz="160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tc>
                  <a:txBody>
                    <a:bodyPr/>
                    <a:lstStyle/>
                    <a:p>
                      <a:pPr algn="ctr">
                        <a:lnSpc>
                          <a:spcPct val="100000"/>
                        </a:lnSpc>
                        <a:spcBef>
                          <a:spcPts val="925"/>
                        </a:spcBef>
                      </a:pPr>
                      <a:r>
                        <a:rPr sz="1600" b="1" spc="-5" dirty="0">
                          <a:solidFill>
                            <a:srgbClr val="1F487C"/>
                          </a:solidFill>
                          <a:latin typeface="Calibri"/>
                          <a:cs typeface="Calibri"/>
                        </a:rPr>
                        <a:t>End of </a:t>
                      </a:r>
                      <a:r>
                        <a:rPr sz="1600" b="1" spc="-10" dirty="0">
                          <a:solidFill>
                            <a:srgbClr val="1F487C"/>
                          </a:solidFill>
                          <a:latin typeface="Calibri"/>
                          <a:cs typeface="Calibri"/>
                        </a:rPr>
                        <a:t>life education</a:t>
                      </a:r>
                      <a:r>
                        <a:rPr sz="1600" b="1" spc="20" dirty="0">
                          <a:solidFill>
                            <a:srgbClr val="1F487C"/>
                          </a:solidFill>
                          <a:latin typeface="Calibri"/>
                          <a:cs typeface="Calibri"/>
                        </a:rPr>
                        <a:t> </a:t>
                      </a:r>
                      <a:r>
                        <a:rPr sz="1600" b="1" spc="-10" dirty="0">
                          <a:solidFill>
                            <a:srgbClr val="1F487C"/>
                          </a:solidFill>
                          <a:latin typeface="Calibri"/>
                          <a:cs typeface="Calibri"/>
                        </a:rPr>
                        <a:t>(CMEs)</a:t>
                      </a:r>
                      <a:endParaRPr sz="160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extLst>
                  <a:ext uri="{0D108BD9-81ED-4DB2-BD59-A6C34878D82A}">
                    <a16:rowId xmlns:a16="http://schemas.microsoft.com/office/drawing/2014/main" val="10007"/>
                  </a:ext>
                </a:extLst>
              </a:tr>
              <a:tr h="419379">
                <a:tc>
                  <a:txBody>
                    <a:bodyPr/>
                    <a:lstStyle/>
                    <a:p>
                      <a:pPr algn="ctr">
                        <a:lnSpc>
                          <a:spcPct val="100000"/>
                        </a:lnSpc>
                        <a:spcBef>
                          <a:spcPts val="930"/>
                        </a:spcBef>
                      </a:pPr>
                      <a:r>
                        <a:rPr sz="1600" b="1" spc="-10" dirty="0">
                          <a:solidFill>
                            <a:srgbClr val="1F487C"/>
                          </a:solidFill>
                          <a:latin typeface="Calibri"/>
                          <a:cs typeface="Calibri"/>
                        </a:rPr>
                        <a:t>UniteUs</a:t>
                      </a:r>
                      <a:endParaRPr sz="1600">
                        <a:latin typeface="Calibri"/>
                        <a:cs typeface="Calibri"/>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tc>
                  <a:txBody>
                    <a:bodyPr/>
                    <a:lstStyle/>
                    <a:p>
                      <a:pPr marL="1270" algn="ctr">
                        <a:lnSpc>
                          <a:spcPct val="100000"/>
                        </a:lnSpc>
                        <a:spcBef>
                          <a:spcPts val="930"/>
                        </a:spcBef>
                      </a:pPr>
                      <a:r>
                        <a:rPr sz="1600" b="1" spc="-5" dirty="0">
                          <a:solidFill>
                            <a:srgbClr val="1F487C"/>
                          </a:solidFill>
                          <a:latin typeface="Calibri"/>
                          <a:cs typeface="Calibri"/>
                        </a:rPr>
                        <a:t>SDOH</a:t>
                      </a:r>
                      <a:r>
                        <a:rPr sz="1600" b="1" spc="20" dirty="0">
                          <a:solidFill>
                            <a:srgbClr val="1F487C"/>
                          </a:solidFill>
                          <a:latin typeface="Calibri"/>
                          <a:cs typeface="Calibri"/>
                        </a:rPr>
                        <a:t> </a:t>
                      </a:r>
                      <a:r>
                        <a:rPr sz="1600" b="1" spc="-10" dirty="0">
                          <a:solidFill>
                            <a:srgbClr val="1F487C"/>
                          </a:solidFill>
                          <a:latin typeface="Calibri"/>
                          <a:cs typeface="Calibri"/>
                        </a:rPr>
                        <a:t>needs</a:t>
                      </a:r>
                      <a:endParaRPr sz="1600">
                        <a:latin typeface="Calibri"/>
                        <a:cs typeface="Calibri"/>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extLst>
                  <a:ext uri="{0D108BD9-81ED-4DB2-BD59-A6C34878D82A}">
                    <a16:rowId xmlns:a16="http://schemas.microsoft.com/office/drawing/2014/main" val="10008"/>
                  </a:ext>
                </a:extLst>
              </a:tr>
              <a:tr h="419354">
                <a:tc>
                  <a:txBody>
                    <a:bodyPr/>
                    <a:lstStyle/>
                    <a:p>
                      <a:pPr algn="ctr">
                        <a:lnSpc>
                          <a:spcPct val="100000"/>
                        </a:lnSpc>
                        <a:spcBef>
                          <a:spcPts val="930"/>
                        </a:spcBef>
                      </a:pPr>
                      <a:r>
                        <a:rPr sz="1600" b="1" spc="-5" dirty="0">
                          <a:solidFill>
                            <a:srgbClr val="1F487C"/>
                          </a:solidFill>
                          <a:latin typeface="Calibri"/>
                          <a:cs typeface="Calibri"/>
                        </a:rPr>
                        <a:t>FHR</a:t>
                      </a:r>
                      <a:endParaRPr sz="1600">
                        <a:latin typeface="Calibri"/>
                        <a:cs typeface="Calibri"/>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tc>
                  <a:txBody>
                    <a:bodyPr/>
                    <a:lstStyle/>
                    <a:p>
                      <a:pPr marL="635" algn="ctr">
                        <a:lnSpc>
                          <a:spcPct val="100000"/>
                        </a:lnSpc>
                        <a:spcBef>
                          <a:spcPts val="930"/>
                        </a:spcBef>
                      </a:pPr>
                      <a:r>
                        <a:rPr sz="1600" b="1" spc="-10" dirty="0">
                          <a:solidFill>
                            <a:srgbClr val="1F487C"/>
                          </a:solidFill>
                          <a:latin typeface="Calibri"/>
                          <a:cs typeface="Calibri"/>
                        </a:rPr>
                        <a:t>Behavioral </a:t>
                      </a:r>
                      <a:r>
                        <a:rPr sz="1600" b="1" spc="-5" dirty="0">
                          <a:solidFill>
                            <a:srgbClr val="1F487C"/>
                          </a:solidFill>
                          <a:latin typeface="Calibri"/>
                          <a:cs typeface="Calibri"/>
                        </a:rPr>
                        <a:t>Health </a:t>
                      </a:r>
                      <a:r>
                        <a:rPr sz="1600" b="1" spc="-10" dirty="0">
                          <a:solidFill>
                            <a:srgbClr val="1F487C"/>
                          </a:solidFill>
                          <a:latin typeface="Calibri"/>
                          <a:cs typeface="Calibri"/>
                        </a:rPr>
                        <a:t>needs</a:t>
                      </a:r>
                      <a:endParaRPr sz="1600">
                        <a:latin typeface="Calibri"/>
                        <a:cs typeface="Calibri"/>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EE7D1"/>
                    </a:solidFill>
                  </a:tcPr>
                </a:tc>
                <a:extLst>
                  <a:ext uri="{0D108BD9-81ED-4DB2-BD59-A6C34878D82A}">
                    <a16:rowId xmlns:a16="http://schemas.microsoft.com/office/drawing/2014/main" val="10009"/>
                  </a:ext>
                </a:extLst>
              </a:tr>
              <a:tr h="419353">
                <a:tc>
                  <a:txBody>
                    <a:bodyPr/>
                    <a:lstStyle/>
                    <a:p>
                      <a:pPr algn="ctr">
                        <a:lnSpc>
                          <a:spcPct val="100000"/>
                        </a:lnSpc>
                        <a:spcBef>
                          <a:spcPts val="930"/>
                        </a:spcBef>
                      </a:pPr>
                      <a:r>
                        <a:rPr sz="1600" b="1" i="1" spc="-5" dirty="0">
                          <a:solidFill>
                            <a:srgbClr val="1F487C"/>
                          </a:solidFill>
                          <a:latin typeface="Calibri"/>
                          <a:cs typeface="Calibri"/>
                        </a:rPr>
                        <a:t>Highbar </a:t>
                      </a:r>
                      <a:r>
                        <a:rPr sz="1600" b="1" i="1" spc="-10" dirty="0">
                          <a:solidFill>
                            <a:srgbClr val="1F487C"/>
                          </a:solidFill>
                          <a:latin typeface="Calibri"/>
                          <a:cs typeface="Calibri"/>
                        </a:rPr>
                        <a:t>Physical</a:t>
                      </a:r>
                      <a:r>
                        <a:rPr sz="1600" b="1" i="1" spc="30" dirty="0">
                          <a:solidFill>
                            <a:srgbClr val="1F487C"/>
                          </a:solidFill>
                          <a:latin typeface="Calibri"/>
                          <a:cs typeface="Calibri"/>
                        </a:rPr>
                        <a:t> </a:t>
                      </a:r>
                      <a:r>
                        <a:rPr sz="1600" b="1" i="1" spc="-10" dirty="0">
                          <a:solidFill>
                            <a:srgbClr val="1F487C"/>
                          </a:solidFill>
                          <a:latin typeface="Calibri"/>
                          <a:cs typeface="Calibri"/>
                        </a:rPr>
                        <a:t>Therapy</a:t>
                      </a:r>
                      <a:endParaRPr sz="1600">
                        <a:latin typeface="Calibri"/>
                        <a:cs typeface="Calibri"/>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tc>
                  <a:txBody>
                    <a:bodyPr/>
                    <a:lstStyle/>
                    <a:p>
                      <a:pPr algn="ctr">
                        <a:lnSpc>
                          <a:spcPct val="100000"/>
                        </a:lnSpc>
                        <a:spcBef>
                          <a:spcPts val="930"/>
                        </a:spcBef>
                      </a:pPr>
                      <a:r>
                        <a:rPr sz="1600" b="1" i="1" spc="-10" dirty="0">
                          <a:solidFill>
                            <a:srgbClr val="1F487C"/>
                          </a:solidFill>
                          <a:latin typeface="Calibri"/>
                          <a:cs typeface="Calibri"/>
                        </a:rPr>
                        <a:t>VNA access </a:t>
                      </a:r>
                      <a:r>
                        <a:rPr sz="1600" b="1" i="1" spc="-5" dirty="0">
                          <a:solidFill>
                            <a:srgbClr val="1F487C"/>
                          </a:solidFill>
                          <a:latin typeface="Calibri"/>
                          <a:cs typeface="Calibri"/>
                        </a:rPr>
                        <a:t>issues &amp; ED/SNF</a:t>
                      </a:r>
                      <a:r>
                        <a:rPr sz="1600" b="1" i="1" spc="45" dirty="0">
                          <a:solidFill>
                            <a:srgbClr val="1F487C"/>
                          </a:solidFill>
                          <a:latin typeface="Calibri"/>
                          <a:cs typeface="Calibri"/>
                        </a:rPr>
                        <a:t> </a:t>
                      </a:r>
                      <a:r>
                        <a:rPr sz="1600" b="1" i="1" spc="-10" dirty="0">
                          <a:solidFill>
                            <a:srgbClr val="1F487C"/>
                          </a:solidFill>
                          <a:latin typeface="Calibri"/>
                          <a:cs typeface="Calibri"/>
                        </a:rPr>
                        <a:t>avoidance</a:t>
                      </a:r>
                      <a:endParaRPr sz="1600">
                        <a:latin typeface="Calibri"/>
                        <a:cs typeface="Calibri"/>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extLst>
                  <a:ext uri="{0D108BD9-81ED-4DB2-BD59-A6C34878D82A}">
                    <a16:rowId xmlns:a16="http://schemas.microsoft.com/office/drawing/2014/main" val="10010"/>
                  </a:ext>
                </a:extLst>
              </a:tr>
            </a:tbl>
          </a:graphicData>
        </a:graphic>
      </p:graphicFrame>
      <p:sp>
        <p:nvSpPr>
          <p:cNvPr id="5" name="object 5"/>
          <p:cNvSpPr txBox="1"/>
          <p:nvPr/>
        </p:nvSpPr>
        <p:spPr>
          <a:xfrm>
            <a:off x="3429000" y="883919"/>
            <a:ext cx="6019800" cy="468718"/>
          </a:xfrm>
          <a:prstGeom prst="rect">
            <a:avLst/>
          </a:prstGeom>
          <a:ln w="57150">
            <a:solidFill>
              <a:srgbClr val="9BBA58"/>
            </a:solidFill>
          </a:ln>
        </p:spPr>
        <p:txBody>
          <a:bodyPr vert="horz" wrap="square" lIns="0" tIns="37465" rIns="0" bIns="0" rtlCol="0">
            <a:spAutoFit/>
          </a:bodyPr>
          <a:lstStyle/>
          <a:p>
            <a:pPr marL="163195">
              <a:spcBef>
                <a:spcPts val="295"/>
              </a:spcBef>
            </a:pPr>
            <a:r>
              <a:rPr sz="2800" b="1" spc="-15" dirty="0">
                <a:solidFill>
                  <a:srgbClr val="375F92"/>
                </a:solidFill>
                <a:latin typeface="Calibri"/>
                <a:cs typeface="Calibri"/>
              </a:rPr>
              <a:t>IMPROVING QUALITY </a:t>
            </a:r>
            <a:r>
              <a:rPr sz="2800" b="1" spc="-5" dirty="0">
                <a:solidFill>
                  <a:srgbClr val="375F92"/>
                </a:solidFill>
                <a:latin typeface="Calibri"/>
                <a:cs typeface="Calibri"/>
              </a:rPr>
              <a:t>of </a:t>
            </a:r>
            <a:r>
              <a:rPr sz="2800" b="1" spc="-65" dirty="0">
                <a:solidFill>
                  <a:srgbClr val="375F92"/>
                </a:solidFill>
                <a:latin typeface="Calibri"/>
                <a:cs typeface="Calibri"/>
              </a:rPr>
              <a:t>PATIENT</a:t>
            </a:r>
            <a:r>
              <a:rPr sz="2800" b="1" spc="65" dirty="0">
                <a:solidFill>
                  <a:srgbClr val="375F92"/>
                </a:solidFill>
                <a:latin typeface="Calibri"/>
                <a:cs typeface="Calibri"/>
              </a:rPr>
              <a:t> </a:t>
            </a:r>
            <a:r>
              <a:rPr sz="2800" b="1" spc="-10" dirty="0">
                <a:solidFill>
                  <a:srgbClr val="375F92"/>
                </a:solidFill>
                <a:latin typeface="Calibri"/>
                <a:cs typeface="Calibri"/>
              </a:rPr>
              <a:t>CARE</a:t>
            </a:r>
            <a:endParaRPr sz="2800">
              <a:solidFill>
                <a:prstClr val="black"/>
              </a:solidFill>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73737"/>
            <a:ext cx="9144000" cy="588645"/>
          </a:xfrm>
          <a:custGeom>
            <a:avLst/>
            <a:gdLst/>
            <a:ahLst/>
            <a:cxnLst/>
            <a:rect l="l" t="t" r="r" b="b"/>
            <a:pathLst>
              <a:path w="9144000" h="588645">
                <a:moveTo>
                  <a:pt x="0" y="588264"/>
                </a:moveTo>
                <a:lnTo>
                  <a:pt x="9144000" y="588264"/>
                </a:lnTo>
                <a:lnTo>
                  <a:pt x="9144000" y="0"/>
                </a:lnTo>
                <a:lnTo>
                  <a:pt x="0" y="0"/>
                </a:lnTo>
                <a:lnTo>
                  <a:pt x="0" y="588264"/>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5427726" y="151891"/>
            <a:ext cx="5153660" cy="574040"/>
          </a:xfrm>
          <a:prstGeom prst="rect">
            <a:avLst/>
          </a:prstGeom>
        </p:spPr>
        <p:txBody>
          <a:bodyPr vert="horz" wrap="square" lIns="0" tIns="12700" rIns="0" bIns="0" rtlCol="0">
            <a:spAutoFit/>
          </a:bodyPr>
          <a:lstStyle/>
          <a:p>
            <a:pPr marL="12700">
              <a:spcBef>
                <a:spcPts val="100"/>
              </a:spcBef>
            </a:pPr>
            <a:r>
              <a:rPr sz="3600" spc="-10" dirty="0">
                <a:solidFill>
                  <a:srgbClr val="EDEBE0"/>
                </a:solidFill>
              </a:rPr>
              <a:t>Care@Home </a:t>
            </a:r>
            <a:r>
              <a:rPr sz="3600" spc="-85" dirty="0">
                <a:solidFill>
                  <a:srgbClr val="EDEBE0"/>
                </a:solidFill>
              </a:rPr>
              <a:t>Team </a:t>
            </a:r>
            <a:r>
              <a:rPr sz="3600" spc="-25" dirty="0">
                <a:solidFill>
                  <a:srgbClr val="EDEBE0"/>
                </a:solidFill>
              </a:rPr>
              <a:t>at</a:t>
            </a:r>
            <a:r>
              <a:rPr sz="3600" spc="40" dirty="0">
                <a:solidFill>
                  <a:srgbClr val="EDEBE0"/>
                </a:solidFill>
              </a:rPr>
              <a:t> </a:t>
            </a:r>
            <a:r>
              <a:rPr sz="3600" spc="-40" dirty="0">
                <a:solidFill>
                  <a:srgbClr val="EDEBE0"/>
                </a:solidFill>
              </a:rPr>
              <a:t>Work</a:t>
            </a:r>
            <a:endParaRPr sz="3600"/>
          </a:p>
        </p:txBody>
      </p:sp>
      <p:sp>
        <p:nvSpPr>
          <p:cNvPr id="4" name="object 4"/>
          <p:cNvSpPr txBox="1"/>
          <p:nvPr/>
        </p:nvSpPr>
        <p:spPr>
          <a:xfrm>
            <a:off x="1998574" y="4362451"/>
            <a:ext cx="8197215" cy="2220595"/>
          </a:xfrm>
          <a:prstGeom prst="rect">
            <a:avLst/>
          </a:prstGeom>
        </p:spPr>
        <p:txBody>
          <a:bodyPr vert="horz" wrap="square" lIns="0" tIns="12700" rIns="0" bIns="0" rtlCol="0">
            <a:spAutoFit/>
          </a:bodyPr>
          <a:lstStyle/>
          <a:p>
            <a:pPr marL="324485" indent="-287020">
              <a:spcBef>
                <a:spcPts val="100"/>
              </a:spcBef>
              <a:buFont typeface="Wingdings"/>
              <a:buChar char=""/>
              <a:tabLst>
                <a:tab pos="325120" algn="l"/>
              </a:tabLst>
            </a:pPr>
            <a:r>
              <a:rPr spc="-10" dirty="0">
                <a:solidFill>
                  <a:srgbClr val="1F487C"/>
                </a:solidFill>
                <a:latin typeface="Calibri"/>
                <a:cs typeface="Calibri"/>
              </a:rPr>
              <a:t>Outreach </a:t>
            </a:r>
            <a:r>
              <a:rPr spc="-5" dirty="0">
                <a:solidFill>
                  <a:srgbClr val="1F487C"/>
                </a:solidFill>
                <a:latin typeface="Calibri"/>
                <a:cs typeface="Calibri"/>
              </a:rPr>
              <a:t>specialist </a:t>
            </a:r>
            <a:r>
              <a:rPr spc="-10" dirty="0">
                <a:solidFill>
                  <a:srgbClr val="1F487C"/>
                </a:solidFill>
                <a:latin typeface="Calibri"/>
                <a:cs typeface="Calibri"/>
              </a:rPr>
              <a:t>receives </a:t>
            </a:r>
            <a:r>
              <a:rPr spc="-15" dirty="0">
                <a:solidFill>
                  <a:srgbClr val="1F487C"/>
                </a:solidFill>
                <a:latin typeface="Calibri"/>
                <a:cs typeface="Calibri"/>
              </a:rPr>
              <a:t>referrals </a:t>
            </a:r>
            <a:r>
              <a:rPr dirty="0">
                <a:solidFill>
                  <a:srgbClr val="1F487C"/>
                </a:solidFill>
                <a:latin typeface="Calibri"/>
                <a:cs typeface="Calibri"/>
              </a:rPr>
              <a:t>and </a:t>
            </a:r>
            <a:r>
              <a:rPr spc="-5" dirty="0">
                <a:solidFill>
                  <a:srgbClr val="1F487C"/>
                </a:solidFill>
                <a:latin typeface="Calibri"/>
                <a:cs typeface="Calibri"/>
              </a:rPr>
              <a:t>outreaches </a:t>
            </a:r>
            <a:r>
              <a:rPr spc="-10" dirty="0">
                <a:solidFill>
                  <a:srgbClr val="1F487C"/>
                </a:solidFill>
                <a:latin typeface="Calibri"/>
                <a:cs typeface="Calibri"/>
              </a:rPr>
              <a:t>to </a:t>
            </a:r>
            <a:r>
              <a:rPr spc="-5" dirty="0">
                <a:solidFill>
                  <a:srgbClr val="1F487C"/>
                </a:solidFill>
                <a:latin typeface="Calibri"/>
                <a:cs typeface="Calibri"/>
              </a:rPr>
              <a:t>patient within </a:t>
            </a:r>
            <a:r>
              <a:rPr dirty="0">
                <a:solidFill>
                  <a:srgbClr val="1F487C"/>
                </a:solidFill>
                <a:latin typeface="Calibri"/>
                <a:cs typeface="Calibri"/>
              </a:rPr>
              <a:t>24</a:t>
            </a:r>
            <a:r>
              <a:rPr spc="145" dirty="0">
                <a:solidFill>
                  <a:srgbClr val="1F487C"/>
                </a:solidFill>
                <a:latin typeface="Calibri"/>
                <a:cs typeface="Calibri"/>
              </a:rPr>
              <a:t> </a:t>
            </a:r>
            <a:r>
              <a:rPr spc="-10" dirty="0">
                <a:solidFill>
                  <a:srgbClr val="1F487C"/>
                </a:solidFill>
                <a:latin typeface="Calibri"/>
                <a:cs typeface="Calibri"/>
              </a:rPr>
              <a:t>hours</a:t>
            </a:r>
            <a:endParaRPr>
              <a:solidFill>
                <a:prstClr val="black"/>
              </a:solidFill>
              <a:latin typeface="Calibri"/>
              <a:cs typeface="Calibri"/>
            </a:endParaRPr>
          </a:p>
          <a:p>
            <a:pPr marL="324485" indent="-287020">
              <a:buFont typeface="Wingdings"/>
              <a:buChar char=""/>
              <a:tabLst>
                <a:tab pos="325120" algn="l"/>
              </a:tabLst>
            </a:pPr>
            <a:r>
              <a:rPr spc="-5" dirty="0">
                <a:solidFill>
                  <a:srgbClr val="1F487C"/>
                </a:solidFill>
                <a:latin typeface="Calibri"/>
                <a:cs typeface="Calibri"/>
              </a:rPr>
              <a:t>CAH </a:t>
            </a:r>
            <a:r>
              <a:rPr dirty="0">
                <a:solidFill>
                  <a:srgbClr val="1F487C"/>
                </a:solidFill>
                <a:latin typeface="Calibri"/>
                <a:cs typeface="Calibri"/>
              </a:rPr>
              <a:t>RN </a:t>
            </a:r>
            <a:r>
              <a:rPr spc="-10" dirty="0">
                <a:solidFill>
                  <a:srgbClr val="1F487C"/>
                </a:solidFill>
                <a:latin typeface="Calibri"/>
                <a:cs typeface="Calibri"/>
              </a:rPr>
              <a:t>completes </a:t>
            </a:r>
            <a:r>
              <a:rPr spc="-5" dirty="0">
                <a:solidFill>
                  <a:srgbClr val="1F487C"/>
                </a:solidFill>
                <a:latin typeface="Calibri"/>
                <a:cs typeface="Calibri"/>
              </a:rPr>
              <a:t>initial visit </a:t>
            </a:r>
            <a:r>
              <a:rPr spc="-10" dirty="0">
                <a:solidFill>
                  <a:srgbClr val="1F487C"/>
                </a:solidFill>
                <a:latin typeface="Calibri"/>
                <a:cs typeface="Calibri"/>
              </a:rPr>
              <a:t>to enroll </a:t>
            </a:r>
            <a:r>
              <a:rPr spc="-5" dirty="0">
                <a:solidFill>
                  <a:srgbClr val="1F487C"/>
                </a:solidFill>
                <a:latin typeface="Calibri"/>
                <a:cs typeface="Calibri"/>
              </a:rPr>
              <a:t>patient within </a:t>
            </a:r>
            <a:r>
              <a:rPr dirty="0">
                <a:solidFill>
                  <a:srgbClr val="1F487C"/>
                </a:solidFill>
                <a:latin typeface="Calibri"/>
                <a:cs typeface="Calibri"/>
              </a:rPr>
              <a:t>7 </a:t>
            </a:r>
            <a:r>
              <a:rPr spc="-15" dirty="0">
                <a:solidFill>
                  <a:srgbClr val="1F487C"/>
                </a:solidFill>
                <a:latin typeface="Calibri"/>
                <a:cs typeface="Calibri"/>
              </a:rPr>
              <a:t>days </a:t>
            </a:r>
            <a:r>
              <a:rPr spc="-5" dirty="0">
                <a:solidFill>
                  <a:srgbClr val="1F487C"/>
                </a:solidFill>
                <a:latin typeface="Calibri"/>
                <a:cs typeface="Calibri"/>
              </a:rPr>
              <a:t>of</a:t>
            </a:r>
            <a:r>
              <a:rPr spc="140" dirty="0">
                <a:solidFill>
                  <a:srgbClr val="1F487C"/>
                </a:solidFill>
                <a:latin typeface="Calibri"/>
                <a:cs typeface="Calibri"/>
              </a:rPr>
              <a:t> </a:t>
            </a:r>
            <a:r>
              <a:rPr spc="-20" dirty="0">
                <a:solidFill>
                  <a:srgbClr val="1F487C"/>
                </a:solidFill>
                <a:latin typeface="Calibri"/>
                <a:cs typeface="Calibri"/>
              </a:rPr>
              <a:t>referral</a:t>
            </a:r>
            <a:endParaRPr>
              <a:solidFill>
                <a:prstClr val="black"/>
              </a:solidFill>
              <a:latin typeface="Calibri"/>
              <a:cs typeface="Calibri"/>
            </a:endParaRPr>
          </a:p>
          <a:p>
            <a:pPr marL="324485" indent="-287020">
              <a:buFont typeface="Wingdings"/>
              <a:buChar char=""/>
              <a:tabLst>
                <a:tab pos="325120" algn="l"/>
              </a:tabLst>
            </a:pPr>
            <a:r>
              <a:rPr spc="-5" dirty="0">
                <a:solidFill>
                  <a:srgbClr val="1F487C"/>
                </a:solidFill>
                <a:latin typeface="Calibri"/>
                <a:cs typeface="Calibri"/>
              </a:rPr>
              <a:t>CAH </a:t>
            </a:r>
            <a:r>
              <a:rPr spc="-10" dirty="0">
                <a:solidFill>
                  <a:srgbClr val="1F487C"/>
                </a:solidFill>
                <a:latin typeface="Calibri"/>
                <a:cs typeface="Calibri"/>
              </a:rPr>
              <a:t>provider completes </a:t>
            </a:r>
            <a:r>
              <a:rPr spc="-5" dirty="0">
                <a:solidFill>
                  <a:srgbClr val="1F487C"/>
                </a:solidFill>
                <a:latin typeface="Calibri"/>
                <a:cs typeface="Calibri"/>
              </a:rPr>
              <a:t>visit within </a:t>
            </a:r>
            <a:r>
              <a:rPr dirty="0">
                <a:solidFill>
                  <a:srgbClr val="1F487C"/>
                </a:solidFill>
                <a:latin typeface="Calibri"/>
                <a:cs typeface="Calibri"/>
              </a:rPr>
              <a:t>30 </a:t>
            </a:r>
            <a:r>
              <a:rPr spc="-15" dirty="0">
                <a:solidFill>
                  <a:srgbClr val="1F487C"/>
                </a:solidFill>
                <a:latin typeface="Calibri"/>
                <a:cs typeface="Calibri"/>
              </a:rPr>
              <a:t>days </a:t>
            </a:r>
            <a:r>
              <a:rPr spc="-5" dirty="0">
                <a:solidFill>
                  <a:srgbClr val="1F487C"/>
                </a:solidFill>
                <a:latin typeface="Calibri"/>
                <a:cs typeface="Calibri"/>
              </a:rPr>
              <a:t>of</a:t>
            </a:r>
            <a:r>
              <a:rPr spc="95" dirty="0">
                <a:solidFill>
                  <a:srgbClr val="1F487C"/>
                </a:solidFill>
                <a:latin typeface="Calibri"/>
                <a:cs typeface="Calibri"/>
              </a:rPr>
              <a:t> </a:t>
            </a:r>
            <a:r>
              <a:rPr spc="-5" dirty="0">
                <a:solidFill>
                  <a:srgbClr val="1F487C"/>
                </a:solidFill>
                <a:latin typeface="Calibri"/>
                <a:cs typeface="Calibri"/>
              </a:rPr>
              <a:t>enrollment</a:t>
            </a:r>
            <a:endParaRPr>
              <a:solidFill>
                <a:prstClr val="black"/>
              </a:solidFill>
              <a:latin typeface="Calibri"/>
              <a:cs typeface="Calibri"/>
            </a:endParaRPr>
          </a:p>
          <a:p>
            <a:pPr marL="324485" indent="-287020">
              <a:buFont typeface="Wingdings"/>
              <a:buChar char=""/>
              <a:tabLst>
                <a:tab pos="325120" algn="l"/>
              </a:tabLst>
            </a:pPr>
            <a:r>
              <a:rPr spc="-15" dirty="0">
                <a:solidFill>
                  <a:srgbClr val="1F487C"/>
                </a:solidFill>
                <a:latin typeface="Calibri"/>
                <a:cs typeface="Calibri"/>
              </a:rPr>
              <a:t>Patient </a:t>
            </a:r>
            <a:r>
              <a:rPr spc="-5" dirty="0">
                <a:solidFill>
                  <a:srgbClr val="1F487C"/>
                </a:solidFill>
                <a:latin typeface="Calibri"/>
                <a:cs typeface="Calibri"/>
              </a:rPr>
              <a:t>goals of </a:t>
            </a:r>
            <a:r>
              <a:rPr spc="-15" dirty="0">
                <a:solidFill>
                  <a:srgbClr val="1F487C"/>
                </a:solidFill>
                <a:latin typeface="Calibri"/>
                <a:cs typeface="Calibri"/>
              </a:rPr>
              <a:t>care </a:t>
            </a:r>
            <a:r>
              <a:rPr spc="-10" dirty="0">
                <a:solidFill>
                  <a:srgbClr val="1F487C"/>
                </a:solidFill>
                <a:latin typeface="Calibri"/>
                <a:cs typeface="Calibri"/>
              </a:rPr>
              <a:t>are </a:t>
            </a:r>
            <a:r>
              <a:rPr spc="-5" dirty="0">
                <a:solidFill>
                  <a:srgbClr val="1F487C"/>
                </a:solidFill>
                <a:latin typeface="Calibri"/>
                <a:cs typeface="Calibri"/>
              </a:rPr>
              <a:t>addressed and </a:t>
            </a:r>
            <a:r>
              <a:rPr spc="-10" dirty="0">
                <a:solidFill>
                  <a:srgbClr val="1F487C"/>
                </a:solidFill>
                <a:latin typeface="Calibri"/>
                <a:cs typeface="Calibri"/>
              </a:rPr>
              <a:t>communicated </a:t>
            </a:r>
            <a:r>
              <a:rPr spc="-5" dirty="0">
                <a:solidFill>
                  <a:srgbClr val="1F487C"/>
                </a:solidFill>
                <a:latin typeface="Calibri"/>
                <a:cs typeface="Calibri"/>
              </a:rPr>
              <a:t>back </a:t>
            </a:r>
            <a:r>
              <a:rPr spc="-10" dirty="0">
                <a:solidFill>
                  <a:srgbClr val="1F487C"/>
                </a:solidFill>
                <a:latin typeface="Calibri"/>
                <a:cs typeface="Calibri"/>
              </a:rPr>
              <a:t>to </a:t>
            </a:r>
            <a:r>
              <a:rPr spc="-5" dirty="0">
                <a:solidFill>
                  <a:srgbClr val="1F487C"/>
                </a:solidFill>
                <a:latin typeface="Calibri"/>
                <a:cs typeface="Calibri"/>
              </a:rPr>
              <a:t>PCP </a:t>
            </a:r>
            <a:r>
              <a:rPr dirty="0">
                <a:solidFill>
                  <a:srgbClr val="1F487C"/>
                </a:solidFill>
                <a:latin typeface="Calibri"/>
                <a:cs typeface="Calibri"/>
              </a:rPr>
              <a:t>via</a:t>
            </a:r>
            <a:r>
              <a:rPr spc="135" dirty="0">
                <a:solidFill>
                  <a:srgbClr val="1F487C"/>
                </a:solidFill>
                <a:latin typeface="Calibri"/>
                <a:cs typeface="Calibri"/>
              </a:rPr>
              <a:t> </a:t>
            </a:r>
            <a:r>
              <a:rPr spc="-10" dirty="0">
                <a:solidFill>
                  <a:srgbClr val="1F487C"/>
                </a:solidFill>
                <a:latin typeface="Calibri"/>
                <a:cs typeface="Calibri"/>
              </a:rPr>
              <a:t>calls/notes</a:t>
            </a:r>
            <a:endParaRPr>
              <a:solidFill>
                <a:prstClr val="black"/>
              </a:solidFill>
              <a:latin typeface="Calibri"/>
              <a:cs typeface="Calibri"/>
            </a:endParaRPr>
          </a:p>
          <a:p>
            <a:pPr marL="324485" indent="-287020">
              <a:buFont typeface="Wingdings"/>
              <a:buChar char=""/>
              <a:tabLst>
                <a:tab pos="325120" algn="l"/>
              </a:tabLst>
            </a:pPr>
            <a:r>
              <a:rPr spc="-15" dirty="0">
                <a:solidFill>
                  <a:srgbClr val="1F487C"/>
                </a:solidFill>
                <a:latin typeface="Calibri"/>
                <a:cs typeface="Calibri"/>
              </a:rPr>
              <a:t>Patient </a:t>
            </a:r>
            <a:r>
              <a:rPr spc="-10" dirty="0">
                <a:solidFill>
                  <a:srgbClr val="1F487C"/>
                </a:solidFill>
                <a:latin typeface="Calibri"/>
                <a:cs typeface="Calibri"/>
              </a:rPr>
              <a:t>reviewed </a:t>
            </a:r>
            <a:r>
              <a:rPr spc="-5" dirty="0">
                <a:solidFill>
                  <a:srgbClr val="1F487C"/>
                </a:solidFill>
                <a:latin typeface="Calibri"/>
                <a:cs typeface="Calibri"/>
              </a:rPr>
              <a:t>during morning huddles </a:t>
            </a:r>
            <a:r>
              <a:rPr dirty="0">
                <a:solidFill>
                  <a:srgbClr val="1F487C"/>
                </a:solidFill>
                <a:latin typeface="Calibri"/>
                <a:cs typeface="Calibri"/>
              </a:rPr>
              <a:t>and </a:t>
            </a:r>
            <a:r>
              <a:rPr spc="-5" dirty="0">
                <a:solidFill>
                  <a:srgbClr val="1F487C"/>
                </a:solidFill>
                <a:latin typeface="Calibri"/>
                <a:cs typeface="Calibri"/>
              </a:rPr>
              <a:t>weekly </a:t>
            </a:r>
            <a:r>
              <a:rPr spc="-10" dirty="0">
                <a:solidFill>
                  <a:srgbClr val="1F487C"/>
                </a:solidFill>
                <a:latin typeface="Calibri"/>
                <a:cs typeface="Calibri"/>
              </a:rPr>
              <a:t>IDT </a:t>
            </a:r>
            <a:r>
              <a:rPr spc="-5" dirty="0">
                <a:solidFill>
                  <a:srgbClr val="1F487C"/>
                </a:solidFill>
                <a:latin typeface="Calibri"/>
                <a:cs typeface="Calibri"/>
              </a:rPr>
              <a:t>with CAH Medical</a:t>
            </a:r>
            <a:r>
              <a:rPr spc="195" dirty="0">
                <a:solidFill>
                  <a:srgbClr val="1F487C"/>
                </a:solidFill>
                <a:latin typeface="Calibri"/>
                <a:cs typeface="Calibri"/>
              </a:rPr>
              <a:t> </a:t>
            </a:r>
            <a:r>
              <a:rPr spc="-10" dirty="0">
                <a:solidFill>
                  <a:srgbClr val="1F487C"/>
                </a:solidFill>
                <a:latin typeface="Calibri"/>
                <a:cs typeface="Calibri"/>
              </a:rPr>
              <a:t>Director</a:t>
            </a:r>
            <a:endParaRPr>
              <a:solidFill>
                <a:prstClr val="black"/>
              </a:solidFill>
              <a:latin typeface="Calibri"/>
              <a:cs typeface="Calibri"/>
            </a:endParaRPr>
          </a:p>
          <a:p>
            <a:pPr marL="324485" marR="30480" indent="-287020">
              <a:buFont typeface="Wingdings"/>
              <a:buChar char=""/>
              <a:tabLst>
                <a:tab pos="325120" algn="l"/>
              </a:tabLst>
            </a:pPr>
            <a:r>
              <a:rPr spc="-5" dirty="0">
                <a:solidFill>
                  <a:srgbClr val="1F487C"/>
                </a:solidFill>
                <a:latin typeface="Calibri"/>
                <a:cs typeface="Calibri"/>
              </a:rPr>
              <a:t>CAH patients </a:t>
            </a:r>
            <a:r>
              <a:rPr spc="-10" dirty="0">
                <a:solidFill>
                  <a:srgbClr val="1F487C"/>
                </a:solidFill>
                <a:latin typeface="Calibri"/>
                <a:cs typeface="Calibri"/>
              </a:rPr>
              <a:t>are </a:t>
            </a:r>
            <a:r>
              <a:rPr spc="-5" dirty="0">
                <a:solidFill>
                  <a:srgbClr val="1F487C"/>
                </a:solidFill>
                <a:latin typeface="Calibri"/>
                <a:cs typeface="Calibri"/>
              </a:rPr>
              <a:t>given CAH VIP </a:t>
            </a:r>
            <a:r>
              <a:rPr spc="-15" dirty="0">
                <a:solidFill>
                  <a:srgbClr val="1F487C"/>
                </a:solidFill>
                <a:latin typeface="Calibri"/>
                <a:cs typeface="Calibri"/>
              </a:rPr>
              <a:t>card; </a:t>
            </a:r>
            <a:r>
              <a:rPr dirty="0">
                <a:solidFill>
                  <a:srgbClr val="1F487C"/>
                </a:solidFill>
                <a:latin typeface="Calibri"/>
                <a:cs typeface="Calibri"/>
              </a:rPr>
              <a:t>enables them </a:t>
            </a:r>
            <a:r>
              <a:rPr spc="-10" dirty="0">
                <a:solidFill>
                  <a:srgbClr val="1F487C"/>
                </a:solidFill>
                <a:latin typeface="Calibri"/>
                <a:cs typeface="Calibri"/>
              </a:rPr>
              <a:t>to receive </a:t>
            </a:r>
            <a:r>
              <a:rPr spc="-15" dirty="0">
                <a:solidFill>
                  <a:srgbClr val="1F487C"/>
                </a:solidFill>
                <a:latin typeface="Calibri"/>
                <a:cs typeface="Calibri"/>
              </a:rPr>
              <a:t>coordinated care from  </a:t>
            </a:r>
            <a:r>
              <a:rPr spc="-5" dirty="0">
                <a:solidFill>
                  <a:srgbClr val="1F487C"/>
                </a:solidFill>
                <a:latin typeface="Calibri"/>
                <a:cs typeface="Calibri"/>
              </a:rPr>
              <a:t>GSV </a:t>
            </a:r>
            <a:r>
              <a:rPr spc="-10" dirty="0">
                <a:solidFill>
                  <a:srgbClr val="1F487C"/>
                </a:solidFill>
                <a:latin typeface="Calibri"/>
                <a:cs typeface="Calibri"/>
              </a:rPr>
              <a:t>team at RW resulting </a:t>
            </a:r>
            <a:r>
              <a:rPr spc="-5" dirty="0">
                <a:solidFill>
                  <a:srgbClr val="1F487C"/>
                </a:solidFill>
                <a:latin typeface="Calibri"/>
                <a:cs typeface="Calibri"/>
              </a:rPr>
              <a:t>in </a:t>
            </a:r>
            <a:r>
              <a:rPr spc="-15" dirty="0">
                <a:solidFill>
                  <a:srgbClr val="1F487C"/>
                </a:solidFill>
                <a:latin typeface="Calibri"/>
                <a:cs typeface="Calibri"/>
              </a:rPr>
              <a:t>better care </a:t>
            </a:r>
            <a:r>
              <a:rPr spc="-5" dirty="0">
                <a:solidFill>
                  <a:srgbClr val="1F487C"/>
                </a:solidFill>
                <a:latin typeface="Calibri"/>
                <a:cs typeface="Calibri"/>
              </a:rPr>
              <a:t>with </a:t>
            </a:r>
            <a:r>
              <a:rPr spc="-10" dirty="0">
                <a:solidFill>
                  <a:srgbClr val="1F487C"/>
                </a:solidFill>
                <a:latin typeface="Calibri"/>
                <a:cs typeface="Calibri"/>
              </a:rPr>
              <a:t>providers </a:t>
            </a:r>
            <a:r>
              <a:rPr dirty="0">
                <a:solidFill>
                  <a:srgbClr val="1F487C"/>
                </a:solidFill>
                <a:latin typeface="Calibri"/>
                <a:cs typeface="Calibri"/>
              </a:rPr>
              <a:t>who </a:t>
            </a:r>
            <a:r>
              <a:rPr spc="-10" dirty="0">
                <a:solidFill>
                  <a:srgbClr val="1F487C"/>
                </a:solidFill>
                <a:latin typeface="Calibri"/>
                <a:cs typeface="Calibri"/>
              </a:rPr>
              <a:t>are familiar </a:t>
            </a:r>
            <a:r>
              <a:rPr spc="-5" dirty="0">
                <a:solidFill>
                  <a:srgbClr val="1F487C"/>
                </a:solidFill>
                <a:latin typeface="Calibri"/>
                <a:cs typeface="Calibri"/>
              </a:rPr>
              <a:t>with</a:t>
            </a:r>
            <a:r>
              <a:rPr spc="260" dirty="0">
                <a:solidFill>
                  <a:srgbClr val="1F487C"/>
                </a:solidFill>
                <a:latin typeface="Calibri"/>
                <a:cs typeface="Calibri"/>
              </a:rPr>
              <a:t> </a:t>
            </a:r>
            <a:r>
              <a:rPr spc="-5" dirty="0">
                <a:solidFill>
                  <a:srgbClr val="1F487C"/>
                </a:solidFill>
                <a:latin typeface="Calibri"/>
                <a:cs typeface="Calibri"/>
              </a:rPr>
              <a:t>patient</a:t>
            </a:r>
            <a:endParaRPr>
              <a:solidFill>
                <a:prstClr val="black"/>
              </a:solidFill>
              <a:latin typeface="Calibri"/>
              <a:cs typeface="Calibri"/>
            </a:endParaRPr>
          </a:p>
          <a:p>
            <a:pPr marL="324485" indent="-287020">
              <a:buFont typeface="Wingdings"/>
              <a:buChar char=""/>
              <a:tabLst>
                <a:tab pos="325120" algn="l"/>
              </a:tabLst>
            </a:pPr>
            <a:r>
              <a:rPr spc="-10" dirty="0">
                <a:solidFill>
                  <a:srgbClr val="1F487C"/>
                </a:solidFill>
                <a:latin typeface="Calibri"/>
                <a:cs typeface="Calibri"/>
              </a:rPr>
              <a:t>Patients receive routine </a:t>
            </a:r>
            <a:r>
              <a:rPr spc="-5" dirty="0">
                <a:solidFill>
                  <a:srgbClr val="1F487C"/>
                </a:solidFill>
                <a:latin typeface="Calibri"/>
                <a:cs typeface="Calibri"/>
              </a:rPr>
              <a:t>visits, </a:t>
            </a:r>
            <a:r>
              <a:rPr spc="-10" dirty="0">
                <a:solidFill>
                  <a:srgbClr val="1F487C"/>
                </a:solidFill>
                <a:latin typeface="Calibri"/>
                <a:cs typeface="Calibri"/>
              </a:rPr>
              <a:t>urgent </a:t>
            </a:r>
            <a:r>
              <a:rPr spc="-5" dirty="0">
                <a:solidFill>
                  <a:srgbClr val="1F487C"/>
                </a:solidFill>
                <a:latin typeface="Calibri"/>
                <a:cs typeface="Calibri"/>
              </a:rPr>
              <a:t>visits </a:t>
            </a:r>
            <a:r>
              <a:rPr dirty="0">
                <a:solidFill>
                  <a:srgbClr val="1F487C"/>
                </a:solidFill>
                <a:latin typeface="Calibri"/>
                <a:cs typeface="Calibri"/>
              </a:rPr>
              <a:t>and 24/7 </a:t>
            </a:r>
            <a:r>
              <a:rPr spc="-5" dirty="0">
                <a:solidFill>
                  <a:srgbClr val="1F487C"/>
                </a:solidFill>
                <a:latin typeface="Calibri"/>
                <a:cs typeface="Calibri"/>
              </a:rPr>
              <a:t>on call </a:t>
            </a:r>
            <a:r>
              <a:rPr spc="-15" dirty="0">
                <a:solidFill>
                  <a:srgbClr val="1F487C"/>
                </a:solidFill>
                <a:latin typeface="Calibri"/>
                <a:cs typeface="Calibri"/>
              </a:rPr>
              <a:t>coverage </a:t>
            </a:r>
            <a:r>
              <a:rPr spc="-5" dirty="0">
                <a:solidFill>
                  <a:srgbClr val="1F487C"/>
                </a:solidFill>
                <a:latin typeface="Calibri"/>
                <a:cs typeface="Calibri"/>
              </a:rPr>
              <a:t>by CAH </a:t>
            </a:r>
            <a:r>
              <a:rPr spc="-10" dirty="0">
                <a:solidFill>
                  <a:srgbClr val="1F487C"/>
                </a:solidFill>
                <a:latin typeface="Calibri"/>
                <a:cs typeface="Calibri"/>
              </a:rPr>
              <a:t>team</a:t>
            </a:r>
            <a:r>
              <a:rPr spc="365" dirty="0">
                <a:solidFill>
                  <a:srgbClr val="1F487C"/>
                </a:solidFill>
                <a:latin typeface="Calibri"/>
                <a:cs typeface="Calibri"/>
              </a:rPr>
              <a:t> </a:t>
            </a:r>
            <a:r>
              <a:rPr baseline="-25462" dirty="0">
                <a:solidFill>
                  <a:srgbClr val="888888"/>
                </a:solidFill>
                <a:latin typeface="Calibri"/>
                <a:cs typeface="Calibri"/>
              </a:rPr>
              <a:t>7</a:t>
            </a:r>
            <a:endParaRPr baseline="-25462">
              <a:solidFill>
                <a:prstClr val="black"/>
              </a:solidFill>
              <a:latin typeface="Calibri"/>
              <a:cs typeface="Calibri"/>
            </a:endParaRPr>
          </a:p>
        </p:txBody>
      </p:sp>
      <p:sp>
        <p:nvSpPr>
          <p:cNvPr id="5" name="object 5"/>
          <p:cNvSpPr/>
          <p:nvPr/>
        </p:nvSpPr>
        <p:spPr>
          <a:xfrm>
            <a:off x="1771650" y="969554"/>
            <a:ext cx="8648700" cy="3218688"/>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62825" y="73235"/>
            <a:ext cx="3225800" cy="690880"/>
          </a:xfrm>
          <a:prstGeom prst="rect">
            <a:avLst/>
          </a:prstGeom>
        </p:spPr>
        <p:txBody>
          <a:bodyPr vert="horz" wrap="square" lIns="0" tIns="40640" rIns="0" bIns="0" rtlCol="0">
            <a:spAutoFit/>
          </a:bodyPr>
          <a:lstStyle/>
          <a:p>
            <a:pPr marL="12700">
              <a:spcBef>
                <a:spcPts val="320"/>
              </a:spcBef>
            </a:pPr>
            <a:r>
              <a:rPr spc="-10" dirty="0"/>
              <a:t>Care@Home </a:t>
            </a:r>
            <a:r>
              <a:rPr spc="-5" dirty="0"/>
              <a:t>VIP</a:t>
            </a:r>
            <a:r>
              <a:rPr spc="-30" dirty="0"/>
              <a:t> </a:t>
            </a:r>
            <a:r>
              <a:rPr spc="-15" dirty="0"/>
              <a:t>Card</a:t>
            </a:r>
          </a:p>
          <a:p>
            <a:pPr marL="736600">
              <a:spcBef>
                <a:spcPts val="95"/>
              </a:spcBef>
            </a:pPr>
            <a:r>
              <a:rPr sz="1300" spc="-5" dirty="0"/>
              <a:t>(CAH &amp; </a:t>
            </a:r>
            <a:r>
              <a:rPr sz="1300" spc="-10" dirty="0"/>
              <a:t>RW GSV </a:t>
            </a:r>
            <a:r>
              <a:rPr sz="1300" spc="-35" dirty="0"/>
              <a:t>Team</a:t>
            </a:r>
            <a:r>
              <a:rPr sz="1300" spc="20" dirty="0"/>
              <a:t> </a:t>
            </a:r>
            <a:r>
              <a:rPr sz="1300" spc="-10" dirty="0"/>
              <a:t>Coordination)</a:t>
            </a:r>
            <a:endParaRPr sz="1300"/>
          </a:p>
        </p:txBody>
      </p:sp>
      <p:sp>
        <p:nvSpPr>
          <p:cNvPr id="3" name="object 3"/>
          <p:cNvSpPr/>
          <p:nvPr/>
        </p:nvSpPr>
        <p:spPr>
          <a:xfrm>
            <a:off x="9444077" y="6376302"/>
            <a:ext cx="609600" cy="481965"/>
          </a:xfrm>
          <a:custGeom>
            <a:avLst/>
            <a:gdLst/>
            <a:ahLst/>
            <a:cxnLst/>
            <a:rect l="l" t="t" r="r" b="b"/>
            <a:pathLst>
              <a:path w="609600" h="481965">
                <a:moveTo>
                  <a:pt x="308707" y="120353"/>
                </a:moveTo>
                <a:lnTo>
                  <a:pt x="371027" y="135891"/>
                </a:lnTo>
                <a:lnTo>
                  <a:pt x="364585" y="133145"/>
                </a:lnTo>
                <a:lnTo>
                  <a:pt x="359139" y="128518"/>
                </a:lnTo>
                <a:lnTo>
                  <a:pt x="263802" y="18868"/>
                </a:lnTo>
                <a:lnTo>
                  <a:pt x="225743" y="0"/>
                </a:lnTo>
                <a:lnTo>
                  <a:pt x="216417" y="79"/>
                </a:lnTo>
                <a:lnTo>
                  <a:pt x="207241" y="1680"/>
                </a:lnTo>
                <a:lnTo>
                  <a:pt x="198404" y="4786"/>
                </a:lnTo>
                <a:lnTo>
                  <a:pt x="183546" y="13946"/>
                </a:lnTo>
                <a:lnTo>
                  <a:pt x="177604" y="20766"/>
                </a:lnTo>
                <a:lnTo>
                  <a:pt x="226325" y="32913"/>
                </a:lnTo>
                <a:lnTo>
                  <a:pt x="233298" y="35553"/>
                </a:lnTo>
                <a:lnTo>
                  <a:pt x="239188" y="40393"/>
                </a:lnTo>
                <a:lnTo>
                  <a:pt x="308707" y="120353"/>
                </a:lnTo>
                <a:close/>
              </a:path>
              <a:path w="609600" h="481965">
                <a:moveTo>
                  <a:pt x="569865" y="481698"/>
                </a:moveTo>
                <a:lnTo>
                  <a:pt x="607201" y="481698"/>
                </a:lnTo>
                <a:lnTo>
                  <a:pt x="609577" y="466563"/>
                </a:lnTo>
                <a:lnTo>
                  <a:pt x="606784" y="449858"/>
                </a:lnTo>
                <a:lnTo>
                  <a:pt x="598526" y="434403"/>
                </a:lnTo>
                <a:lnTo>
                  <a:pt x="562279" y="381594"/>
                </a:lnTo>
                <a:lnTo>
                  <a:pt x="515043" y="315389"/>
                </a:lnTo>
                <a:lnTo>
                  <a:pt x="512460" y="311668"/>
                </a:lnTo>
                <a:lnTo>
                  <a:pt x="510968" y="307324"/>
                </a:lnTo>
                <a:lnTo>
                  <a:pt x="510756" y="302838"/>
                </a:lnTo>
                <a:lnTo>
                  <a:pt x="511026" y="298067"/>
                </a:lnTo>
                <a:lnTo>
                  <a:pt x="512231" y="293403"/>
                </a:lnTo>
                <a:lnTo>
                  <a:pt x="514293" y="289106"/>
                </a:lnTo>
                <a:lnTo>
                  <a:pt x="590628" y="166055"/>
                </a:lnTo>
                <a:lnTo>
                  <a:pt x="597441" y="149981"/>
                </a:lnTo>
                <a:lnTo>
                  <a:pt x="585409" y="101278"/>
                </a:lnTo>
                <a:lnTo>
                  <a:pt x="539631" y="80344"/>
                </a:lnTo>
                <a:lnTo>
                  <a:pt x="522355" y="82620"/>
                </a:lnTo>
                <a:lnTo>
                  <a:pt x="482101" y="98040"/>
                </a:lnTo>
                <a:lnTo>
                  <a:pt x="547300" y="114296"/>
                </a:lnTo>
                <a:lnTo>
                  <a:pt x="554392" y="117463"/>
                </a:lnTo>
                <a:lnTo>
                  <a:pt x="560498" y="122462"/>
                </a:lnTo>
                <a:lnTo>
                  <a:pt x="564336" y="128650"/>
                </a:lnTo>
                <a:lnTo>
                  <a:pt x="565950" y="135544"/>
                </a:lnTo>
                <a:lnTo>
                  <a:pt x="565305" y="142583"/>
                </a:lnTo>
                <a:lnTo>
                  <a:pt x="562364" y="149205"/>
                </a:lnTo>
                <a:lnTo>
                  <a:pt x="485700" y="272775"/>
                </a:lnTo>
                <a:lnTo>
                  <a:pt x="484840" y="274351"/>
                </a:lnTo>
                <a:lnTo>
                  <a:pt x="481988" y="281052"/>
                </a:lnTo>
                <a:lnTo>
                  <a:pt x="479812" y="288131"/>
                </a:lnTo>
                <a:lnTo>
                  <a:pt x="478416" y="295330"/>
                </a:lnTo>
                <a:lnTo>
                  <a:pt x="477783" y="302658"/>
                </a:lnTo>
                <a:lnTo>
                  <a:pt x="477916" y="305642"/>
                </a:lnTo>
                <a:lnTo>
                  <a:pt x="535232" y="400051"/>
                </a:lnTo>
                <a:lnTo>
                  <a:pt x="572218" y="453842"/>
                </a:lnTo>
                <a:lnTo>
                  <a:pt x="575465" y="459853"/>
                </a:lnTo>
                <a:lnTo>
                  <a:pt x="576600" y="466398"/>
                </a:lnTo>
                <a:lnTo>
                  <a:pt x="575618" y="472955"/>
                </a:lnTo>
                <a:lnTo>
                  <a:pt x="572511" y="479003"/>
                </a:lnTo>
                <a:lnTo>
                  <a:pt x="569865" y="481698"/>
                </a:lnTo>
                <a:close/>
              </a:path>
              <a:path w="609600" h="481965">
                <a:moveTo>
                  <a:pt x="193983" y="481698"/>
                </a:moveTo>
                <a:lnTo>
                  <a:pt x="227011" y="481698"/>
                </a:lnTo>
                <a:lnTo>
                  <a:pt x="224415" y="449592"/>
                </a:lnTo>
                <a:lnTo>
                  <a:pt x="220638" y="432114"/>
                </a:lnTo>
                <a:lnTo>
                  <a:pt x="211688" y="417061"/>
                </a:lnTo>
                <a:lnTo>
                  <a:pt x="198452" y="405498"/>
                </a:lnTo>
                <a:lnTo>
                  <a:pt x="181820" y="398486"/>
                </a:lnTo>
                <a:lnTo>
                  <a:pt x="50655" y="365783"/>
                </a:lnTo>
                <a:lnTo>
                  <a:pt x="43740" y="362750"/>
                </a:lnTo>
                <a:lnTo>
                  <a:pt x="38168" y="357897"/>
                </a:lnTo>
                <a:lnTo>
                  <a:pt x="34302" y="351629"/>
                </a:lnTo>
                <a:lnTo>
                  <a:pt x="32506" y="344350"/>
                </a:lnTo>
                <a:lnTo>
                  <a:pt x="32900" y="337333"/>
                </a:lnTo>
                <a:lnTo>
                  <a:pt x="35407" y="330939"/>
                </a:lnTo>
                <a:lnTo>
                  <a:pt x="39747" y="325605"/>
                </a:lnTo>
                <a:lnTo>
                  <a:pt x="45637" y="321767"/>
                </a:lnTo>
                <a:lnTo>
                  <a:pt x="172360" y="256071"/>
                </a:lnTo>
                <a:lnTo>
                  <a:pt x="185704" y="246524"/>
                </a:lnTo>
                <a:lnTo>
                  <a:pt x="195571" y="233831"/>
                </a:lnTo>
                <a:lnTo>
                  <a:pt x="201294" y="219239"/>
                </a:lnTo>
                <a:lnTo>
                  <a:pt x="201445" y="218726"/>
                </a:lnTo>
                <a:lnTo>
                  <a:pt x="202786" y="202572"/>
                </a:lnTo>
                <a:lnTo>
                  <a:pt x="196276" y="58166"/>
                </a:lnTo>
                <a:lnTo>
                  <a:pt x="197266" y="50821"/>
                </a:lnTo>
                <a:lnTo>
                  <a:pt x="218886" y="32601"/>
                </a:lnTo>
                <a:lnTo>
                  <a:pt x="226325" y="32913"/>
                </a:lnTo>
                <a:lnTo>
                  <a:pt x="177604" y="20766"/>
                </a:lnTo>
                <a:lnTo>
                  <a:pt x="172364" y="26780"/>
                </a:lnTo>
                <a:lnTo>
                  <a:pt x="165459" y="42275"/>
                </a:lnTo>
                <a:lnTo>
                  <a:pt x="163384" y="59531"/>
                </a:lnTo>
                <a:lnTo>
                  <a:pt x="169866" y="204392"/>
                </a:lnTo>
                <a:lnTo>
                  <a:pt x="169259" y="211252"/>
                </a:lnTo>
                <a:lnTo>
                  <a:pt x="30429" y="292831"/>
                </a:lnTo>
                <a:lnTo>
                  <a:pt x="16259" y="302664"/>
                </a:lnTo>
                <a:lnTo>
                  <a:pt x="6043" y="316085"/>
                </a:lnTo>
                <a:lnTo>
                  <a:pt x="400" y="332018"/>
                </a:lnTo>
                <a:lnTo>
                  <a:pt x="0" y="349279"/>
                </a:lnTo>
                <a:lnTo>
                  <a:pt x="4730" y="365750"/>
                </a:lnTo>
                <a:lnTo>
                  <a:pt x="13931" y="379824"/>
                </a:lnTo>
                <a:lnTo>
                  <a:pt x="26862" y="390648"/>
                </a:lnTo>
                <a:lnTo>
                  <a:pt x="42780" y="397369"/>
                </a:lnTo>
                <a:lnTo>
                  <a:pt x="173932" y="430068"/>
                </a:lnTo>
                <a:lnTo>
                  <a:pt x="180902" y="432981"/>
                </a:lnTo>
                <a:lnTo>
                  <a:pt x="186417" y="437842"/>
                </a:lnTo>
                <a:lnTo>
                  <a:pt x="190091" y="444178"/>
                </a:lnTo>
                <a:lnTo>
                  <a:pt x="191539" y="451520"/>
                </a:lnTo>
                <a:lnTo>
                  <a:pt x="193983" y="481698"/>
                </a:lnTo>
                <a:close/>
              </a:path>
              <a:path w="609600" h="481965">
                <a:moveTo>
                  <a:pt x="363451" y="167701"/>
                </a:moveTo>
                <a:lnTo>
                  <a:pt x="372021" y="169191"/>
                </a:lnTo>
                <a:lnTo>
                  <a:pt x="380661" y="169311"/>
                </a:lnTo>
                <a:lnTo>
                  <a:pt x="389202" y="168069"/>
                </a:lnTo>
                <a:lnTo>
                  <a:pt x="397478" y="165473"/>
                </a:lnTo>
                <a:lnTo>
                  <a:pt x="531786" y="113933"/>
                </a:lnTo>
                <a:lnTo>
                  <a:pt x="539629" y="113080"/>
                </a:lnTo>
                <a:lnTo>
                  <a:pt x="547300" y="114296"/>
                </a:lnTo>
                <a:lnTo>
                  <a:pt x="482101" y="98040"/>
                </a:lnTo>
                <a:lnTo>
                  <a:pt x="384989" y="135243"/>
                </a:lnTo>
                <a:lnTo>
                  <a:pt x="377987" y="136631"/>
                </a:lnTo>
                <a:lnTo>
                  <a:pt x="371027" y="135891"/>
                </a:lnTo>
                <a:lnTo>
                  <a:pt x="308707" y="120353"/>
                </a:lnTo>
                <a:lnTo>
                  <a:pt x="333930" y="149363"/>
                </a:lnTo>
                <a:lnTo>
                  <a:pt x="340122" y="155664"/>
                </a:lnTo>
                <a:lnTo>
                  <a:pt x="347202" y="160883"/>
                </a:lnTo>
                <a:lnTo>
                  <a:pt x="355027" y="164926"/>
                </a:lnTo>
                <a:lnTo>
                  <a:pt x="363451" y="167701"/>
                </a:lnTo>
                <a:close/>
              </a:path>
              <a:path w="609600" h="481965">
                <a:moveTo>
                  <a:pt x="353747" y="481698"/>
                </a:moveTo>
                <a:lnTo>
                  <a:pt x="515564" y="481698"/>
                </a:lnTo>
                <a:lnTo>
                  <a:pt x="415262" y="456690"/>
                </a:lnTo>
                <a:lnTo>
                  <a:pt x="397466" y="455283"/>
                </a:lnTo>
                <a:lnTo>
                  <a:pt x="380517" y="459253"/>
                </a:lnTo>
                <a:lnTo>
                  <a:pt x="365609" y="468121"/>
                </a:lnTo>
                <a:lnTo>
                  <a:pt x="353933" y="481409"/>
                </a:lnTo>
                <a:lnTo>
                  <a:pt x="353747" y="481698"/>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4" name="object 4"/>
          <p:cNvSpPr/>
          <p:nvPr/>
        </p:nvSpPr>
        <p:spPr>
          <a:xfrm>
            <a:off x="9434544" y="6659549"/>
            <a:ext cx="213048" cy="207983"/>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9474580" y="6376302"/>
            <a:ext cx="579120" cy="481965"/>
          </a:xfrm>
          <a:custGeom>
            <a:avLst/>
            <a:gdLst/>
            <a:ahLst/>
            <a:cxnLst/>
            <a:rect l="l" t="t" r="r" b="b"/>
            <a:pathLst>
              <a:path w="579120" h="481965">
                <a:moveTo>
                  <a:pt x="576697" y="481698"/>
                </a:moveTo>
                <a:lnTo>
                  <a:pt x="568079" y="434488"/>
                </a:lnTo>
                <a:lnTo>
                  <a:pt x="531775" y="381594"/>
                </a:lnTo>
                <a:lnTo>
                  <a:pt x="484539" y="315389"/>
                </a:lnTo>
                <a:lnTo>
                  <a:pt x="481957" y="311668"/>
                </a:lnTo>
                <a:lnTo>
                  <a:pt x="480464" y="307324"/>
                </a:lnTo>
                <a:lnTo>
                  <a:pt x="480252" y="302838"/>
                </a:lnTo>
                <a:lnTo>
                  <a:pt x="480522" y="298067"/>
                </a:lnTo>
                <a:lnTo>
                  <a:pt x="481727" y="293403"/>
                </a:lnTo>
                <a:lnTo>
                  <a:pt x="483789" y="289106"/>
                </a:lnTo>
                <a:lnTo>
                  <a:pt x="560092" y="166131"/>
                </a:lnTo>
                <a:lnTo>
                  <a:pt x="566937" y="149981"/>
                </a:lnTo>
                <a:lnTo>
                  <a:pt x="554905" y="101278"/>
                </a:lnTo>
                <a:lnTo>
                  <a:pt x="509127" y="80344"/>
                </a:lnTo>
                <a:lnTo>
                  <a:pt x="491851" y="82620"/>
                </a:lnTo>
                <a:lnTo>
                  <a:pt x="354485" y="135243"/>
                </a:lnTo>
                <a:lnTo>
                  <a:pt x="347483" y="136631"/>
                </a:lnTo>
                <a:lnTo>
                  <a:pt x="340523" y="135891"/>
                </a:lnTo>
                <a:lnTo>
                  <a:pt x="334081" y="133145"/>
                </a:lnTo>
                <a:lnTo>
                  <a:pt x="328635" y="128518"/>
                </a:lnTo>
                <a:lnTo>
                  <a:pt x="233298" y="18868"/>
                </a:lnTo>
                <a:lnTo>
                  <a:pt x="227137" y="12966"/>
                </a:lnTo>
                <a:lnTo>
                  <a:pt x="220207" y="8047"/>
                </a:lnTo>
                <a:lnTo>
                  <a:pt x="212628" y="4186"/>
                </a:lnTo>
                <a:lnTo>
                  <a:pt x="204522" y="1457"/>
                </a:lnTo>
                <a:lnTo>
                  <a:pt x="195239" y="0"/>
                </a:lnTo>
                <a:lnTo>
                  <a:pt x="185913" y="79"/>
                </a:lnTo>
                <a:lnTo>
                  <a:pt x="141860" y="26780"/>
                </a:lnTo>
                <a:lnTo>
                  <a:pt x="132880" y="59531"/>
                </a:lnTo>
                <a:lnTo>
                  <a:pt x="139362" y="204392"/>
                </a:lnTo>
                <a:lnTo>
                  <a:pt x="138755" y="211252"/>
                </a:lnTo>
                <a:lnTo>
                  <a:pt x="136312" y="217548"/>
                </a:lnTo>
                <a:lnTo>
                  <a:pt x="132213" y="222930"/>
                </a:lnTo>
                <a:lnTo>
                  <a:pt x="126637" y="227048"/>
                </a:lnTo>
                <a:lnTo>
                  <a:pt x="0" y="292779"/>
                </a:lnTo>
              </a:path>
            </a:pathLst>
          </a:custGeom>
          <a:ln w="19090">
            <a:solidFill>
              <a:srgbClr val="E36C09"/>
            </a:solidFill>
          </a:ln>
        </p:spPr>
        <p:txBody>
          <a:bodyPr wrap="square" lIns="0" tIns="0" rIns="0" bIns="0" rtlCol="0"/>
          <a:lstStyle/>
          <a:p>
            <a:endParaRPr>
              <a:solidFill>
                <a:prstClr val="black"/>
              </a:solidFill>
              <a:latin typeface="Calibri"/>
            </a:endParaRPr>
          </a:p>
        </p:txBody>
      </p:sp>
      <p:sp>
        <p:nvSpPr>
          <p:cNvPr id="6" name="object 6"/>
          <p:cNvSpPr/>
          <p:nvPr/>
        </p:nvSpPr>
        <p:spPr>
          <a:xfrm>
            <a:off x="9640353" y="6408902"/>
            <a:ext cx="380365" cy="449580"/>
          </a:xfrm>
          <a:custGeom>
            <a:avLst/>
            <a:gdLst/>
            <a:ahLst/>
            <a:cxnLst/>
            <a:rect l="l" t="t" r="r" b="b"/>
            <a:pathLst>
              <a:path w="380365" h="449579">
                <a:moveTo>
                  <a:pt x="6510" y="169971"/>
                </a:moveTo>
                <a:lnTo>
                  <a:pt x="0" y="25564"/>
                </a:lnTo>
                <a:lnTo>
                  <a:pt x="996" y="18170"/>
                </a:lnTo>
                <a:lnTo>
                  <a:pt x="4048" y="11526"/>
                </a:lnTo>
                <a:lnTo>
                  <a:pt x="8906" y="6046"/>
                </a:lnTo>
                <a:lnTo>
                  <a:pt x="15321" y="2143"/>
                </a:lnTo>
                <a:lnTo>
                  <a:pt x="22610" y="0"/>
                </a:lnTo>
                <a:lnTo>
                  <a:pt x="30049" y="312"/>
                </a:lnTo>
                <a:lnTo>
                  <a:pt x="37022" y="2951"/>
                </a:lnTo>
                <a:lnTo>
                  <a:pt x="42912" y="7791"/>
                </a:lnTo>
                <a:lnTo>
                  <a:pt x="137654" y="116761"/>
                </a:lnTo>
                <a:lnTo>
                  <a:pt x="143846" y="123063"/>
                </a:lnTo>
                <a:lnTo>
                  <a:pt x="184385" y="136709"/>
                </a:lnTo>
                <a:lnTo>
                  <a:pt x="192926" y="135467"/>
                </a:lnTo>
                <a:lnTo>
                  <a:pt x="201202" y="132871"/>
                </a:lnTo>
                <a:lnTo>
                  <a:pt x="335510" y="81331"/>
                </a:lnTo>
                <a:lnTo>
                  <a:pt x="343353" y="80478"/>
                </a:lnTo>
                <a:lnTo>
                  <a:pt x="369674" y="102943"/>
                </a:lnTo>
                <a:lnTo>
                  <a:pt x="369029" y="109982"/>
                </a:lnTo>
                <a:lnTo>
                  <a:pt x="366088" y="116603"/>
                </a:lnTo>
                <a:lnTo>
                  <a:pt x="289424" y="240174"/>
                </a:lnTo>
                <a:lnTo>
                  <a:pt x="288564" y="241749"/>
                </a:lnTo>
                <a:lnTo>
                  <a:pt x="285683" y="248518"/>
                </a:lnTo>
                <a:lnTo>
                  <a:pt x="283537" y="255529"/>
                </a:lnTo>
                <a:lnTo>
                  <a:pt x="282140" y="262728"/>
                </a:lnTo>
                <a:lnTo>
                  <a:pt x="281507" y="270057"/>
                </a:lnTo>
                <a:lnTo>
                  <a:pt x="281640" y="273041"/>
                </a:lnTo>
                <a:lnTo>
                  <a:pt x="338956" y="367449"/>
                </a:lnTo>
                <a:lnTo>
                  <a:pt x="375942" y="421240"/>
                </a:lnTo>
                <a:lnTo>
                  <a:pt x="379189" y="427252"/>
                </a:lnTo>
                <a:lnTo>
                  <a:pt x="380324" y="433796"/>
                </a:lnTo>
                <a:lnTo>
                  <a:pt x="379342" y="440353"/>
                </a:lnTo>
                <a:lnTo>
                  <a:pt x="376235" y="446401"/>
                </a:lnTo>
                <a:lnTo>
                  <a:pt x="373589" y="449096"/>
                </a:lnTo>
              </a:path>
            </a:pathLst>
          </a:custGeom>
          <a:ln w="19129">
            <a:solidFill>
              <a:srgbClr val="E36C09"/>
            </a:solidFill>
          </a:ln>
        </p:spPr>
        <p:txBody>
          <a:bodyPr wrap="square" lIns="0" tIns="0" rIns="0" bIns="0" rtlCol="0"/>
          <a:lstStyle/>
          <a:p>
            <a:endParaRPr>
              <a:solidFill>
                <a:prstClr val="black"/>
              </a:solidFill>
              <a:latin typeface="Calibri"/>
            </a:endParaRPr>
          </a:p>
        </p:txBody>
      </p:sp>
      <p:sp>
        <p:nvSpPr>
          <p:cNvPr id="7" name="object 7"/>
          <p:cNvSpPr/>
          <p:nvPr/>
        </p:nvSpPr>
        <p:spPr>
          <a:xfrm>
            <a:off x="9797825" y="6831584"/>
            <a:ext cx="161925" cy="26670"/>
          </a:xfrm>
          <a:custGeom>
            <a:avLst/>
            <a:gdLst/>
            <a:ahLst/>
            <a:cxnLst/>
            <a:rect l="l" t="t" r="r" b="b"/>
            <a:pathLst>
              <a:path w="161925" h="26670">
                <a:moveTo>
                  <a:pt x="161816" y="26414"/>
                </a:moveTo>
                <a:lnTo>
                  <a:pt x="61515" y="1406"/>
                </a:lnTo>
                <a:lnTo>
                  <a:pt x="43718" y="0"/>
                </a:lnTo>
                <a:lnTo>
                  <a:pt x="26770" y="3970"/>
                </a:lnTo>
                <a:lnTo>
                  <a:pt x="11861" y="12838"/>
                </a:lnTo>
                <a:lnTo>
                  <a:pt x="185" y="26125"/>
                </a:lnTo>
                <a:lnTo>
                  <a:pt x="0" y="26414"/>
                </a:lnTo>
              </a:path>
            </a:pathLst>
          </a:custGeom>
          <a:ln w="19002">
            <a:solidFill>
              <a:srgbClr val="E36C09"/>
            </a:solidFill>
          </a:ln>
        </p:spPr>
        <p:txBody>
          <a:bodyPr wrap="square" lIns="0" tIns="0" rIns="0" bIns="0" rtlCol="0"/>
          <a:lstStyle/>
          <a:p>
            <a:endParaRPr>
              <a:solidFill>
                <a:prstClr val="black"/>
              </a:solidFill>
              <a:latin typeface="Calibri"/>
            </a:endParaRPr>
          </a:p>
        </p:txBody>
      </p:sp>
      <p:sp>
        <p:nvSpPr>
          <p:cNvPr id="8" name="object 8"/>
          <p:cNvSpPr/>
          <p:nvPr/>
        </p:nvSpPr>
        <p:spPr>
          <a:xfrm>
            <a:off x="9476583" y="6578873"/>
            <a:ext cx="194945" cy="279400"/>
          </a:xfrm>
          <a:custGeom>
            <a:avLst/>
            <a:gdLst/>
            <a:ahLst/>
            <a:cxnLst/>
            <a:rect l="l" t="t" r="r" b="b"/>
            <a:pathLst>
              <a:path w="194945" h="279400">
                <a:moveTo>
                  <a:pt x="194505" y="279125"/>
                </a:moveTo>
                <a:lnTo>
                  <a:pt x="188132" y="229541"/>
                </a:lnTo>
                <a:lnTo>
                  <a:pt x="149314" y="195913"/>
                </a:lnTo>
                <a:lnTo>
                  <a:pt x="18149" y="163210"/>
                </a:lnTo>
                <a:lnTo>
                  <a:pt x="11234" y="160177"/>
                </a:lnTo>
                <a:lnTo>
                  <a:pt x="5662" y="155324"/>
                </a:lnTo>
                <a:lnTo>
                  <a:pt x="1796" y="149056"/>
                </a:lnTo>
                <a:lnTo>
                  <a:pt x="0" y="141777"/>
                </a:lnTo>
                <a:lnTo>
                  <a:pt x="394" y="134760"/>
                </a:lnTo>
                <a:lnTo>
                  <a:pt x="2901" y="128366"/>
                </a:lnTo>
                <a:lnTo>
                  <a:pt x="7241" y="123032"/>
                </a:lnTo>
                <a:lnTo>
                  <a:pt x="13131" y="119194"/>
                </a:lnTo>
                <a:lnTo>
                  <a:pt x="139825" y="53519"/>
                </a:lnTo>
                <a:lnTo>
                  <a:pt x="153197" y="43951"/>
                </a:lnTo>
                <a:lnTo>
                  <a:pt x="163064" y="31258"/>
                </a:lnTo>
                <a:lnTo>
                  <a:pt x="168925" y="16316"/>
                </a:lnTo>
                <a:lnTo>
                  <a:pt x="170280" y="0"/>
                </a:lnTo>
              </a:path>
            </a:pathLst>
          </a:custGeom>
          <a:ln w="19150">
            <a:solidFill>
              <a:srgbClr val="E36C09"/>
            </a:solidFill>
          </a:ln>
        </p:spPr>
        <p:txBody>
          <a:bodyPr wrap="square" lIns="0" tIns="0" rIns="0" bIns="0" rtlCol="0"/>
          <a:lstStyle/>
          <a:p>
            <a:endParaRPr>
              <a:solidFill>
                <a:prstClr val="black"/>
              </a:solidFill>
              <a:latin typeface="Calibri"/>
            </a:endParaRPr>
          </a:p>
        </p:txBody>
      </p:sp>
      <p:sp>
        <p:nvSpPr>
          <p:cNvPr id="9" name="object 9"/>
          <p:cNvSpPr/>
          <p:nvPr/>
        </p:nvSpPr>
        <p:spPr>
          <a:xfrm>
            <a:off x="10247174" y="6541173"/>
            <a:ext cx="421005" cy="181610"/>
          </a:xfrm>
          <a:custGeom>
            <a:avLst/>
            <a:gdLst/>
            <a:ahLst/>
            <a:cxnLst/>
            <a:rect l="l" t="t" r="r" b="b"/>
            <a:pathLst>
              <a:path w="421004" h="181609">
                <a:moveTo>
                  <a:pt x="13898" y="181388"/>
                </a:moveTo>
                <a:lnTo>
                  <a:pt x="68490" y="168269"/>
                </a:lnTo>
                <a:lnTo>
                  <a:pt x="116211" y="154386"/>
                </a:lnTo>
                <a:lnTo>
                  <a:pt x="163573" y="139429"/>
                </a:lnTo>
                <a:lnTo>
                  <a:pt x="210557" y="123404"/>
                </a:lnTo>
                <a:lnTo>
                  <a:pt x="257146" y="106319"/>
                </a:lnTo>
                <a:lnTo>
                  <a:pt x="303320" y="88181"/>
                </a:lnTo>
                <a:lnTo>
                  <a:pt x="349062" y="68996"/>
                </a:lnTo>
                <a:lnTo>
                  <a:pt x="394353" y="48771"/>
                </a:lnTo>
                <a:lnTo>
                  <a:pt x="420826" y="0"/>
                </a:lnTo>
                <a:lnTo>
                  <a:pt x="380403" y="19173"/>
                </a:lnTo>
                <a:lnTo>
                  <a:pt x="335798" y="39093"/>
                </a:lnTo>
                <a:lnTo>
                  <a:pt x="290750" y="57989"/>
                </a:lnTo>
                <a:lnTo>
                  <a:pt x="245276" y="75854"/>
                </a:lnTo>
                <a:lnTo>
                  <a:pt x="199395" y="92681"/>
                </a:lnTo>
                <a:lnTo>
                  <a:pt x="153125" y="108463"/>
                </a:lnTo>
                <a:lnTo>
                  <a:pt x="106483" y="123193"/>
                </a:lnTo>
                <a:lnTo>
                  <a:pt x="59488" y="136866"/>
                </a:lnTo>
                <a:lnTo>
                  <a:pt x="12157" y="149473"/>
                </a:lnTo>
                <a:lnTo>
                  <a:pt x="6279" y="152272"/>
                </a:lnTo>
                <a:lnTo>
                  <a:pt x="2100" y="156929"/>
                </a:lnTo>
                <a:lnTo>
                  <a:pt x="0" y="162808"/>
                </a:lnTo>
                <a:lnTo>
                  <a:pt x="357" y="169270"/>
                </a:lnTo>
                <a:lnTo>
                  <a:pt x="3217" y="175110"/>
                </a:lnTo>
                <a:lnTo>
                  <a:pt x="7946" y="179275"/>
                </a:lnTo>
                <a:lnTo>
                  <a:pt x="13898" y="181388"/>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0" name="object 10"/>
          <p:cNvSpPr/>
          <p:nvPr/>
        </p:nvSpPr>
        <p:spPr>
          <a:xfrm>
            <a:off x="10247174" y="6541173"/>
            <a:ext cx="421005" cy="181610"/>
          </a:xfrm>
          <a:custGeom>
            <a:avLst/>
            <a:gdLst/>
            <a:ahLst/>
            <a:cxnLst/>
            <a:rect l="l" t="t" r="r" b="b"/>
            <a:pathLst>
              <a:path w="421004" h="181609">
                <a:moveTo>
                  <a:pt x="420826" y="0"/>
                </a:moveTo>
                <a:lnTo>
                  <a:pt x="380403" y="19173"/>
                </a:lnTo>
                <a:lnTo>
                  <a:pt x="335798" y="39093"/>
                </a:lnTo>
                <a:lnTo>
                  <a:pt x="290750" y="57989"/>
                </a:lnTo>
                <a:lnTo>
                  <a:pt x="245276" y="75854"/>
                </a:lnTo>
                <a:lnTo>
                  <a:pt x="199395" y="92681"/>
                </a:lnTo>
                <a:lnTo>
                  <a:pt x="153125" y="108463"/>
                </a:lnTo>
                <a:lnTo>
                  <a:pt x="106483" y="123193"/>
                </a:lnTo>
                <a:lnTo>
                  <a:pt x="59488" y="136866"/>
                </a:lnTo>
                <a:lnTo>
                  <a:pt x="12157" y="149473"/>
                </a:lnTo>
                <a:lnTo>
                  <a:pt x="6279" y="152272"/>
                </a:lnTo>
                <a:lnTo>
                  <a:pt x="2100" y="156929"/>
                </a:lnTo>
                <a:lnTo>
                  <a:pt x="0" y="162808"/>
                </a:lnTo>
                <a:lnTo>
                  <a:pt x="357" y="169270"/>
                </a:lnTo>
                <a:lnTo>
                  <a:pt x="3217" y="175110"/>
                </a:lnTo>
                <a:lnTo>
                  <a:pt x="7946" y="179275"/>
                </a:lnTo>
                <a:lnTo>
                  <a:pt x="13898" y="181388"/>
                </a:lnTo>
                <a:lnTo>
                  <a:pt x="20427" y="181070"/>
                </a:lnTo>
                <a:lnTo>
                  <a:pt x="68490" y="168269"/>
                </a:lnTo>
                <a:lnTo>
                  <a:pt x="116211" y="154386"/>
                </a:lnTo>
                <a:lnTo>
                  <a:pt x="163573" y="139429"/>
                </a:lnTo>
                <a:lnTo>
                  <a:pt x="210557" y="123404"/>
                </a:lnTo>
                <a:lnTo>
                  <a:pt x="257146" y="106319"/>
                </a:lnTo>
                <a:lnTo>
                  <a:pt x="303320" y="88181"/>
                </a:lnTo>
                <a:lnTo>
                  <a:pt x="349062" y="68996"/>
                </a:lnTo>
                <a:lnTo>
                  <a:pt x="394353" y="48771"/>
                </a:lnTo>
                <a:lnTo>
                  <a:pt x="420826" y="36216"/>
                </a:lnTo>
              </a:path>
            </a:pathLst>
          </a:custGeom>
          <a:ln w="19032">
            <a:solidFill>
              <a:srgbClr val="E36C09"/>
            </a:solidFill>
          </a:ln>
        </p:spPr>
        <p:txBody>
          <a:bodyPr wrap="square" lIns="0" tIns="0" rIns="0" bIns="0" rtlCol="0"/>
          <a:lstStyle/>
          <a:p>
            <a:endParaRPr>
              <a:solidFill>
                <a:prstClr val="black"/>
              </a:solidFill>
              <a:latin typeface="Calibri"/>
            </a:endParaRPr>
          </a:p>
        </p:txBody>
      </p:sp>
      <p:sp>
        <p:nvSpPr>
          <p:cNvPr id="11" name="object 11"/>
          <p:cNvSpPr/>
          <p:nvPr/>
        </p:nvSpPr>
        <p:spPr>
          <a:xfrm>
            <a:off x="10044124" y="6702061"/>
            <a:ext cx="148780" cy="6821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0049013" y="6421423"/>
            <a:ext cx="485775" cy="220979"/>
          </a:xfrm>
          <a:custGeom>
            <a:avLst/>
            <a:gdLst/>
            <a:ahLst/>
            <a:cxnLst/>
            <a:rect l="l" t="t" r="r" b="b"/>
            <a:pathLst>
              <a:path w="485775" h="220979">
                <a:moveTo>
                  <a:pt x="13094" y="220702"/>
                </a:moveTo>
                <a:lnTo>
                  <a:pt x="68655" y="208013"/>
                </a:lnTo>
                <a:lnTo>
                  <a:pt x="116505" y="194032"/>
                </a:lnTo>
                <a:lnTo>
                  <a:pt x="163841" y="178571"/>
                </a:lnTo>
                <a:lnTo>
                  <a:pt x="210628" y="161641"/>
                </a:lnTo>
                <a:lnTo>
                  <a:pt x="256831" y="143260"/>
                </a:lnTo>
                <a:lnTo>
                  <a:pt x="302417" y="123439"/>
                </a:lnTo>
                <a:lnTo>
                  <a:pt x="347350" y="102196"/>
                </a:lnTo>
                <a:lnTo>
                  <a:pt x="391597" y="79542"/>
                </a:lnTo>
                <a:lnTo>
                  <a:pt x="435122" y="55494"/>
                </a:lnTo>
                <a:lnTo>
                  <a:pt x="477890" y="30066"/>
                </a:lnTo>
                <a:lnTo>
                  <a:pt x="485566" y="13776"/>
                </a:lnTo>
                <a:lnTo>
                  <a:pt x="483314" y="7686"/>
                </a:lnTo>
                <a:lnTo>
                  <a:pt x="478859" y="2922"/>
                </a:lnTo>
                <a:lnTo>
                  <a:pt x="473115" y="301"/>
                </a:lnTo>
                <a:lnTo>
                  <a:pt x="466809" y="0"/>
                </a:lnTo>
                <a:lnTo>
                  <a:pt x="460667" y="2193"/>
                </a:lnTo>
                <a:lnTo>
                  <a:pt x="418800" y="27100"/>
                </a:lnTo>
                <a:lnTo>
                  <a:pt x="376191" y="50655"/>
                </a:lnTo>
                <a:lnTo>
                  <a:pt x="332876" y="72846"/>
                </a:lnTo>
                <a:lnTo>
                  <a:pt x="288887" y="93656"/>
                </a:lnTo>
                <a:lnTo>
                  <a:pt x="244259" y="113073"/>
                </a:lnTo>
                <a:lnTo>
                  <a:pt x="199026" y="131083"/>
                </a:lnTo>
                <a:lnTo>
                  <a:pt x="153220" y="147670"/>
                </a:lnTo>
                <a:lnTo>
                  <a:pt x="106877" y="162820"/>
                </a:lnTo>
                <a:lnTo>
                  <a:pt x="60030" y="176520"/>
                </a:lnTo>
                <a:lnTo>
                  <a:pt x="12713" y="188756"/>
                </a:lnTo>
                <a:lnTo>
                  <a:pt x="6724" y="191306"/>
                </a:lnTo>
                <a:lnTo>
                  <a:pt x="2351" y="195783"/>
                </a:lnTo>
                <a:lnTo>
                  <a:pt x="0" y="201566"/>
                </a:lnTo>
                <a:lnTo>
                  <a:pt x="79" y="208037"/>
                </a:lnTo>
                <a:lnTo>
                  <a:pt x="2688" y="213985"/>
                </a:lnTo>
                <a:lnTo>
                  <a:pt x="7236" y="218342"/>
                </a:lnTo>
                <a:lnTo>
                  <a:pt x="13094" y="220702"/>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3" name="object 13"/>
          <p:cNvSpPr/>
          <p:nvPr/>
        </p:nvSpPr>
        <p:spPr>
          <a:xfrm>
            <a:off x="10049013" y="6421423"/>
            <a:ext cx="485775" cy="220979"/>
          </a:xfrm>
          <a:custGeom>
            <a:avLst/>
            <a:gdLst/>
            <a:ahLst/>
            <a:cxnLst/>
            <a:rect l="l" t="t" r="r" b="b"/>
            <a:pathLst>
              <a:path w="485775" h="220979">
                <a:moveTo>
                  <a:pt x="20324" y="220497"/>
                </a:moveTo>
                <a:lnTo>
                  <a:pt x="68655" y="208013"/>
                </a:lnTo>
                <a:lnTo>
                  <a:pt x="116505" y="194032"/>
                </a:lnTo>
                <a:lnTo>
                  <a:pt x="163841" y="178571"/>
                </a:lnTo>
                <a:lnTo>
                  <a:pt x="210628" y="161641"/>
                </a:lnTo>
                <a:lnTo>
                  <a:pt x="256831" y="143260"/>
                </a:lnTo>
                <a:lnTo>
                  <a:pt x="302417" y="123439"/>
                </a:lnTo>
                <a:lnTo>
                  <a:pt x="347350" y="102196"/>
                </a:lnTo>
                <a:lnTo>
                  <a:pt x="391597" y="79542"/>
                </a:lnTo>
                <a:lnTo>
                  <a:pt x="435122" y="55494"/>
                </a:lnTo>
                <a:lnTo>
                  <a:pt x="477890" y="30066"/>
                </a:lnTo>
                <a:lnTo>
                  <a:pt x="485566" y="13776"/>
                </a:lnTo>
                <a:lnTo>
                  <a:pt x="483314" y="7686"/>
                </a:lnTo>
                <a:lnTo>
                  <a:pt x="478859" y="2922"/>
                </a:lnTo>
                <a:lnTo>
                  <a:pt x="473115" y="301"/>
                </a:lnTo>
                <a:lnTo>
                  <a:pt x="466809" y="0"/>
                </a:lnTo>
                <a:lnTo>
                  <a:pt x="460667" y="2193"/>
                </a:lnTo>
                <a:lnTo>
                  <a:pt x="418800" y="27100"/>
                </a:lnTo>
                <a:lnTo>
                  <a:pt x="376191" y="50655"/>
                </a:lnTo>
                <a:lnTo>
                  <a:pt x="332876" y="72846"/>
                </a:lnTo>
                <a:lnTo>
                  <a:pt x="288887" y="93656"/>
                </a:lnTo>
                <a:lnTo>
                  <a:pt x="244259" y="113073"/>
                </a:lnTo>
                <a:lnTo>
                  <a:pt x="199026" y="131083"/>
                </a:lnTo>
                <a:lnTo>
                  <a:pt x="153220" y="147670"/>
                </a:lnTo>
                <a:lnTo>
                  <a:pt x="106877" y="162820"/>
                </a:lnTo>
                <a:lnTo>
                  <a:pt x="60030" y="176520"/>
                </a:lnTo>
                <a:lnTo>
                  <a:pt x="12713" y="188756"/>
                </a:lnTo>
                <a:lnTo>
                  <a:pt x="6724" y="191306"/>
                </a:lnTo>
                <a:lnTo>
                  <a:pt x="2351" y="195783"/>
                </a:lnTo>
                <a:lnTo>
                  <a:pt x="0" y="201566"/>
                </a:lnTo>
                <a:lnTo>
                  <a:pt x="79" y="208037"/>
                </a:lnTo>
                <a:lnTo>
                  <a:pt x="2688" y="213985"/>
                </a:lnTo>
                <a:lnTo>
                  <a:pt x="7236" y="218342"/>
                </a:lnTo>
                <a:lnTo>
                  <a:pt x="13094" y="220702"/>
                </a:lnTo>
                <a:lnTo>
                  <a:pt x="19633" y="220660"/>
                </a:lnTo>
                <a:lnTo>
                  <a:pt x="19859" y="220604"/>
                </a:lnTo>
                <a:lnTo>
                  <a:pt x="20098" y="220552"/>
                </a:lnTo>
                <a:lnTo>
                  <a:pt x="20324" y="220497"/>
                </a:lnTo>
              </a:path>
            </a:pathLst>
          </a:custGeom>
          <a:ln w="19035">
            <a:solidFill>
              <a:srgbClr val="E36C09"/>
            </a:solidFill>
          </a:ln>
        </p:spPr>
        <p:txBody>
          <a:bodyPr wrap="square" lIns="0" tIns="0" rIns="0" bIns="0" rtlCol="0"/>
          <a:lstStyle/>
          <a:p>
            <a:endParaRPr>
              <a:solidFill>
                <a:prstClr val="black"/>
              </a:solidFill>
              <a:latin typeface="Calibri"/>
            </a:endParaRPr>
          </a:p>
        </p:txBody>
      </p:sp>
      <p:sp>
        <p:nvSpPr>
          <p:cNvPr id="14" name="object 14"/>
          <p:cNvSpPr/>
          <p:nvPr/>
        </p:nvSpPr>
        <p:spPr>
          <a:xfrm>
            <a:off x="10575441" y="6307515"/>
            <a:ext cx="102135" cy="102742"/>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0338924" y="6038769"/>
            <a:ext cx="329565" cy="304800"/>
          </a:xfrm>
          <a:custGeom>
            <a:avLst/>
            <a:gdLst/>
            <a:ahLst/>
            <a:cxnLst/>
            <a:rect l="l" t="t" r="r" b="b"/>
            <a:pathLst>
              <a:path w="329565" h="304800">
                <a:moveTo>
                  <a:pt x="13498" y="304720"/>
                </a:moveTo>
                <a:lnTo>
                  <a:pt x="65757" y="272817"/>
                </a:lnTo>
                <a:lnTo>
                  <a:pt x="105124" y="242866"/>
                </a:lnTo>
                <a:lnTo>
                  <a:pt x="143875" y="212162"/>
                </a:lnTo>
                <a:lnTo>
                  <a:pt x="181997" y="180715"/>
                </a:lnTo>
                <a:lnTo>
                  <a:pt x="219481" y="148533"/>
                </a:lnTo>
                <a:lnTo>
                  <a:pt x="256316" y="115626"/>
                </a:lnTo>
                <a:lnTo>
                  <a:pt x="292490" y="82004"/>
                </a:lnTo>
                <a:lnTo>
                  <a:pt x="327994" y="47675"/>
                </a:lnTo>
                <a:lnTo>
                  <a:pt x="329076" y="0"/>
                </a:lnTo>
                <a:lnTo>
                  <a:pt x="304840" y="24378"/>
                </a:lnTo>
                <a:lnTo>
                  <a:pt x="269813" y="58249"/>
                </a:lnTo>
                <a:lnTo>
                  <a:pt x="234124" y="91423"/>
                </a:lnTo>
                <a:lnTo>
                  <a:pt x="197784" y="123893"/>
                </a:lnTo>
                <a:lnTo>
                  <a:pt x="160804" y="155647"/>
                </a:lnTo>
                <a:lnTo>
                  <a:pt x="123194" y="186678"/>
                </a:lnTo>
                <a:lnTo>
                  <a:pt x="84965" y="216975"/>
                </a:lnTo>
                <a:lnTo>
                  <a:pt x="46127" y="246529"/>
                </a:lnTo>
                <a:lnTo>
                  <a:pt x="6690" y="275331"/>
                </a:lnTo>
                <a:lnTo>
                  <a:pt x="2220" y="280026"/>
                </a:lnTo>
                <a:lnTo>
                  <a:pt x="0" y="285861"/>
                </a:lnTo>
                <a:lnTo>
                  <a:pt x="156" y="292105"/>
                </a:lnTo>
                <a:lnTo>
                  <a:pt x="2815" y="298027"/>
                </a:lnTo>
                <a:lnTo>
                  <a:pt x="7588" y="302486"/>
                </a:lnTo>
                <a:lnTo>
                  <a:pt x="13498" y="30472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6" name="object 16"/>
          <p:cNvSpPr/>
          <p:nvPr/>
        </p:nvSpPr>
        <p:spPr>
          <a:xfrm>
            <a:off x="10364706" y="6085356"/>
            <a:ext cx="303530" cy="255904"/>
          </a:xfrm>
          <a:custGeom>
            <a:avLst/>
            <a:gdLst/>
            <a:ahLst/>
            <a:cxnLst/>
            <a:rect l="l" t="t" r="r" b="b"/>
            <a:pathLst>
              <a:path w="303529" h="255904">
                <a:moveTo>
                  <a:pt x="0" y="255418"/>
                </a:moveTo>
                <a:lnTo>
                  <a:pt x="39973" y="226230"/>
                </a:lnTo>
                <a:lnTo>
                  <a:pt x="79340" y="196279"/>
                </a:lnTo>
                <a:lnTo>
                  <a:pt x="118091" y="165576"/>
                </a:lnTo>
                <a:lnTo>
                  <a:pt x="156213" y="134128"/>
                </a:lnTo>
                <a:lnTo>
                  <a:pt x="193697" y="101946"/>
                </a:lnTo>
                <a:lnTo>
                  <a:pt x="230532" y="69039"/>
                </a:lnTo>
                <a:lnTo>
                  <a:pt x="266706" y="35417"/>
                </a:lnTo>
                <a:lnTo>
                  <a:pt x="302210" y="1088"/>
                </a:lnTo>
                <a:lnTo>
                  <a:pt x="303293" y="0"/>
                </a:lnTo>
              </a:path>
            </a:pathLst>
          </a:custGeom>
          <a:ln w="19091">
            <a:solidFill>
              <a:srgbClr val="E36C09"/>
            </a:solidFill>
          </a:ln>
        </p:spPr>
        <p:txBody>
          <a:bodyPr wrap="square" lIns="0" tIns="0" rIns="0" bIns="0" rtlCol="0"/>
          <a:lstStyle/>
          <a:p>
            <a:endParaRPr>
              <a:solidFill>
                <a:prstClr val="black"/>
              </a:solidFill>
              <a:latin typeface="Calibri"/>
            </a:endParaRPr>
          </a:p>
        </p:txBody>
      </p:sp>
      <p:sp>
        <p:nvSpPr>
          <p:cNvPr id="17" name="object 17"/>
          <p:cNvSpPr/>
          <p:nvPr/>
        </p:nvSpPr>
        <p:spPr>
          <a:xfrm>
            <a:off x="10338924" y="6038769"/>
            <a:ext cx="329565" cy="304800"/>
          </a:xfrm>
          <a:custGeom>
            <a:avLst/>
            <a:gdLst/>
            <a:ahLst/>
            <a:cxnLst/>
            <a:rect l="l" t="t" r="r" b="b"/>
            <a:pathLst>
              <a:path w="329565" h="304800">
                <a:moveTo>
                  <a:pt x="329076" y="0"/>
                </a:moveTo>
                <a:lnTo>
                  <a:pt x="269813" y="58249"/>
                </a:lnTo>
                <a:lnTo>
                  <a:pt x="234124" y="91423"/>
                </a:lnTo>
                <a:lnTo>
                  <a:pt x="197784" y="123893"/>
                </a:lnTo>
                <a:lnTo>
                  <a:pt x="160804" y="155647"/>
                </a:lnTo>
                <a:lnTo>
                  <a:pt x="123194" y="186678"/>
                </a:lnTo>
                <a:lnTo>
                  <a:pt x="84965" y="216975"/>
                </a:lnTo>
                <a:lnTo>
                  <a:pt x="46127" y="246529"/>
                </a:lnTo>
                <a:lnTo>
                  <a:pt x="6690" y="275331"/>
                </a:lnTo>
                <a:lnTo>
                  <a:pt x="2220" y="280026"/>
                </a:lnTo>
                <a:lnTo>
                  <a:pt x="0" y="285861"/>
                </a:lnTo>
                <a:lnTo>
                  <a:pt x="156" y="292105"/>
                </a:lnTo>
                <a:lnTo>
                  <a:pt x="2815" y="298027"/>
                </a:lnTo>
                <a:lnTo>
                  <a:pt x="7588" y="302486"/>
                </a:lnTo>
                <a:lnTo>
                  <a:pt x="13498" y="304720"/>
                </a:lnTo>
                <a:lnTo>
                  <a:pt x="19808" y="304602"/>
                </a:lnTo>
                <a:lnTo>
                  <a:pt x="25783" y="302005"/>
                </a:lnTo>
              </a:path>
            </a:pathLst>
          </a:custGeom>
          <a:ln w="19102">
            <a:solidFill>
              <a:srgbClr val="E36C09"/>
            </a:solidFill>
          </a:ln>
        </p:spPr>
        <p:txBody>
          <a:bodyPr wrap="square" lIns="0" tIns="0" rIns="0" bIns="0" rtlCol="0"/>
          <a:lstStyle/>
          <a:p>
            <a:endParaRPr>
              <a:solidFill>
                <a:prstClr val="black"/>
              </a:solidFill>
              <a:latin typeface="Calibri"/>
            </a:endParaRPr>
          </a:p>
        </p:txBody>
      </p:sp>
      <p:sp>
        <p:nvSpPr>
          <p:cNvPr id="18" name="object 18"/>
          <p:cNvSpPr/>
          <p:nvPr/>
        </p:nvSpPr>
        <p:spPr>
          <a:xfrm>
            <a:off x="10078907" y="6355778"/>
            <a:ext cx="219604" cy="138123"/>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2057400" y="1292352"/>
            <a:ext cx="7696200" cy="4968240"/>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73737"/>
            <a:ext cx="9144000" cy="588645"/>
          </a:xfrm>
          <a:custGeom>
            <a:avLst/>
            <a:gdLst/>
            <a:ahLst/>
            <a:cxnLst/>
            <a:rect l="l" t="t" r="r" b="b"/>
            <a:pathLst>
              <a:path w="9144000" h="588645">
                <a:moveTo>
                  <a:pt x="0" y="588264"/>
                </a:moveTo>
                <a:lnTo>
                  <a:pt x="9144000" y="588264"/>
                </a:lnTo>
                <a:lnTo>
                  <a:pt x="9144000" y="0"/>
                </a:lnTo>
                <a:lnTo>
                  <a:pt x="0" y="0"/>
                </a:lnTo>
                <a:lnTo>
                  <a:pt x="0" y="588264"/>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6281421" y="253999"/>
            <a:ext cx="4271645" cy="452120"/>
          </a:xfrm>
          <a:prstGeom prst="rect">
            <a:avLst/>
          </a:prstGeom>
        </p:spPr>
        <p:txBody>
          <a:bodyPr vert="horz" wrap="square" lIns="0" tIns="12065" rIns="0" bIns="0" rtlCol="0">
            <a:spAutoFit/>
          </a:bodyPr>
          <a:lstStyle/>
          <a:p>
            <a:pPr marL="12700">
              <a:spcBef>
                <a:spcPts val="95"/>
              </a:spcBef>
            </a:pPr>
            <a:r>
              <a:rPr spc="-15" dirty="0">
                <a:solidFill>
                  <a:srgbClr val="EDEBE0"/>
                </a:solidFill>
              </a:rPr>
              <a:t>Care@Home Outcomes</a:t>
            </a:r>
            <a:r>
              <a:rPr spc="35" dirty="0">
                <a:solidFill>
                  <a:srgbClr val="EDEBE0"/>
                </a:solidFill>
              </a:rPr>
              <a:t> </a:t>
            </a:r>
            <a:r>
              <a:rPr spc="-5" dirty="0">
                <a:solidFill>
                  <a:srgbClr val="EDEBE0"/>
                </a:solidFill>
              </a:rPr>
              <a:t>2022</a:t>
            </a:r>
          </a:p>
        </p:txBody>
      </p:sp>
      <p:sp>
        <p:nvSpPr>
          <p:cNvPr id="4" name="object 4"/>
          <p:cNvSpPr txBox="1"/>
          <p:nvPr/>
        </p:nvSpPr>
        <p:spPr>
          <a:xfrm>
            <a:off x="10041381" y="6477914"/>
            <a:ext cx="77470" cy="146450"/>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9</a:t>
            </a:r>
            <a:endParaRPr sz="1200">
              <a:solidFill>
                <a:prstClr val="black"/>
              </a:solidFill>
              <a:latin typeface="Calibri"/>
              <a:cs typeface="Calibri"/>
            </a:endParaRPr>
          </a:p>
        </p:txBody>
      </p:sp>
      <p:sp>
        <p:nvSpPr>
          <p:cNvPr id="5" name="object 5"/>
          <p:cNvSpPr txBox="1"/>
          <p:nvPr/>
        </p:nvSpPr>
        <p:spPr>
          <a:xfrm>
            <a:off x="1983740" y="741426"/>
            <a:ext cx="7689850" cy="3074670"/>
          </a:xfrm>
          <a:prstGeom prst="rect">
            <a:avLst/>
          </a:prstGeom>
        </p:spPr>
        <p:txBody>
          <a:bodyPr vert="horz" wrap="square" lIns="0" tIns="13335" rIns="0" bIns="0" rtlCol="0">
            <a:spAutoFit/>
          </a:bodyPr>
          <a:lstStyle/>
          <a:p>
            <a:pPr marL="355600" indent="-342900">
              <a:spcBef>
                <a:spcPts val="105"/>
              </a:spcBef>
              <a:buFont typeface="Wingdings"/>
              <a:buChar char=""/>
              <a:tabLst>
                <a:tab pos="355600" algn="l"/>
              </a:tabLst>
            </a:pPr>
            <a:r>
              <a:rPr sz="2000" dirty="0">
                <a:solidFill>
                  <a:srgbClr val="1F487C"/>
                </a:solidFill>
                <a:latin typeface="Calibri"/>
                <a:cs typeface="Calibri"/>
              </a:rPr>
              <a:t>CAH </a:t>
            </a:r>
            <a:r>
              <a:rPr sz="2000" spc="-10" dirty="0">
                <a:solidFill>
                  <a:srgbClr val="1F487C"/>
                </a:solidFill>
                <a:latin typeface="Calibri"/>
                <a:cs typeface="Calibri"/>
              </a:rPr>
              <a:t>program </a:t>
            </a:r>
            <a:r>
              <a:rPr sz="2000" dirty="0">
                <a:solidFill>
                  <a:srgbClr val="1F487C"/>
                </a:solidFill>
                <a:latin typeface="Calibri"/>
                <a:cs typeface="Calibri"/>
              </a:rPr>
              <a:t>is </a:t>
            </a:r>
            <a:r>
              <a:rPr sz="2000" spc="-15" dirty="0">
                <a:solidFill>
                  <a:srgbClr val="1F487C"/>
                </a:solidFill>
                <a:latin typeface="Calibri"/>
                <a:cs typeface="Calibri"/>
              </a:rPr>
              <a:t>at </a:t>
            </a:r>
            <a:r>
              <a:rPr sz="2000" spc="-5" dirty="0">
                <a:solidFill>
                  <a:srgbClr val="1F487C"/>
                </a:solidFill>
                <a:latin typeface="Calibri"/>
                <a:cs typeface="Calibri"/>
              </a:rPr>
              <a:t>or </a:t>
            </a:r>
            <a:r>
              <a:rPr sz="2000" spc="-10" dirty="0">
                <a:solidFill>
                  <a:srgbClr val="1F487C"/>
                </a:solidFill>
                <a:latin typeface="Calibri"/>
                <a:cs typeface="Calibri"/>
              </a:rPr>
              <a:t>exceeding </a:t>
            </a:r>
            <a:r>
              <a:rPr sz="2000" spc="-5" dirty="0">
                <a:solidFill>
                  <a:srgbClr val="1F487C"/>
                </a:solidFill>
                <a:latin typeface="Calibri"/>
                <a:cs typeface="Calibri"/>
              </a:rPr>
              <a:t>goal </a:t>
            </a:r>
            <a:r>
              <a:rPr sz="2000" spc="-15" dirty="0">
                <a:solidFill>
                  <a:srgbClr val="1F487C"/>
                </a:solidFill>
                <a:latin typeface="Calibri"/>
                <a:cs typeface="Calibri"/>
              </a:rPr>
              <a:t>for </a:t>
            </a:r>
            <a:r>
              <a:rPr sz="2000" dirty="0">
                <a:solidFill>
                  <a:srgbClr val="1F487C"/>
                </a:solidFill>
                <a:latin typeface="Calibri"/>
                <a:cs typeface="Calibri"/>
              </a:rPr>
              <a:t>all </a:t>
            </a:r>
            <a:r>
              <a:rPr sz="2000" spc="-10" dirty="0">
                <a:solidFill>
                  <a:srgbClr val="1F487C"/>
                </a:solidFill>
                <a:latin typeface="Calibri"/>
                <a:cs typeface="Calibri"/>
              </a:rPr>
              <a:t>outcome </a:t>
            </a:r>
            <a:r>
              <a:rPr sz="2000" spc="-5" dirty="0">
                <a:solidFill>
                  <a:srgbClr val="1F487C"/>
                </a:solidFill>
                <a:latin typeface="Calibri"/>
                <a:cs typeface="Calibri"/>
              </a:rPr>
              <a:t>measures </a:t>
            </a:r>
            <a:r>
              <a:rPr sz="2000" spc="-15" dirty="0">
                <a:solidFill>
                  <a:srgbClr val="1F487C"/>
                </a:solidFill>
                <a:latin typeface="Calibri"/>
                <a:cs typeface="Calibri"/>
              </a:rPr>
              <a:t>for</a:t>
            </a:r>
            <a:r>
              <a:rPr sz="2000" spc="15" dirty="0">
                <a:solidFill>
                  <a:srgbClr val="1F487C"/>
                </a:solidFill>
                <a:latin typeface="Calibri"/>
                <a:cs typeface="Calibri"/>
              </a:rPr>
              <a:t> </a:t>
            </a:r>
            <a:r>
              <a:rPr sz="2000" dirty="0">
                <a:solidFill>
                  <a:srgbClr val="1F487C"/>
                </a:solidFill>
                <a:latin typeface="Calibri"/>
                <a:cs typeface="Calibri"/>
              </a:rPr>
              <a:t>2022</a:t>
            </a:r>
            <a:endParaRPr sz="2000">
              <a:solidFill>
                <a:prstClr val="black"/>
              </a:solidFill>
              <a:latin typeface="Calibri"/>
              <a:cs typeface="Calibri"/>
            </a:endParaRPr>
          </a:p>
          <a:p>
            <a:pPr marL="355600" indent="-342900">
              <a:buFont typeface="Wingdings"/>
              <a:buChar char=""/>
              <a:tabLst>
                <a:tab pos="355600" algn="l"/>
              </a:tabLst>
            </a:pPr>
            <a:r>
              <a:rPr sz="2000" dirty="0">
                <a:solidFill>
                  <a:srgbClr val="1F487C"/>
                </a:solidFill>
                <a:latin typeface="Calibri"/>
                <a:cs typeface="Calibri"/>
              </a:rPr>
              <a:t>2,859 </a:t>
            </a:r>
            <a:r>
              <a:rPr sz="2000" spc="-5" dirty="0">
                <a:solidFill>
                  <a:srgbClr val="1F487C"/>
                </a:solidFill>
                <a:latin typeface="Calibri"/>
                <a:cs typeface="Calibri"/>
              </a:rPr>
              <a:t>home visits</a:t>
            </a:r>
            <a:r>
              <a:rPr sz="2000" spc="-20" dirty="0">
                <a:solidFill>
                  <a:srgbClr val="1F487C"/>
                </a:solidFill>
                <a:latin typeface="Calibri"/>
                <a:cs typeface="Calibri"/>
              </a:rPr>
              <a:t> </a:t>
            </a:r>
            <a:r>
              <a:rPr sz="2000" spc="-10" dirty="0">
                <a:solidFill>
                  <a:srgbClr val="1F487C"/>
                </a:solidFill>
                <a:latin typeface="Calibri"/>
                <a:cs typeface="Calibri"/>
              </a:rPr>
              <a:t>completed</a:t>
            </a:r>
            <a:endParaRPr sz="2000">
              <a:solidFill>
                <a:prstClr val="black"/>
              </a:solidFill>
              <a:latin typeface="Calibri"/>
              <a:cs typeface="Calibri"/>
            </a:endParaRPr>
          </a:p>
          <a:p>
            <a:pPr marL="355600" indent="-342900">
              <a:buFont typeface="Wingdings"/>
              <a:buChar char=""/>
              <a:tabLst>
                <a:tab pos="355600" algn="l"/>
              </a:tabLst>
            </a:pPr>
            <a:r>
              <a:rPr sz="2000" dirty="0">
                <a:solidFill>
                  <a:srgbClr val="1F487C"/>
                </a:solidFill>
                <a:latin typeface="Calibri"/>
                <a:cs typeface="Calibri"/>
              </a:rPr>
              <a:t>395 </a:t>
            </a:r>
            <a:r>
              <a:rPr sz="2000" spc="-5" dirty="0">
                <a:solidFill>
                  <a:srgbClr val="1F487C"/>
                </a:solidFill>
                <a:latin typeface="Calibri"/>
                <a:cs typeface="Calibri"/>
              </a:rPr>
              <a:t>patients</a:t>
            </a:r>
            <a:r>
              <a:rPr sz="2000" spc="-10" dirty="0">
                <a:solidFill>
                  <a:srgbClr val="1F487C"/>
                </a:solidFill>
                <a:latin typeface="Calibri"/>
                <a:cs typeface="Calibri"/>
              </a:rPr>
              <a:t> enrolled</a:t>
            </a:r>
            <a:endParaRPr sz="2000">
              <a:solidFill>
                <a:prstClr val="black"/>
              </a:solidFill>
              <a:latin typeface="Calibri"/>
              <a:cs typeface="Calibri"/>
            </a:endParaRPr>
          </a:p>
          <a:p>
            <a:pPr marL="355600" indent="-342900">
              <a:buFont typeface="Wingdings"/>
              <a:buChar char=""/>
              <a:tabLst>
                <a:tab pos="355600" algn="l"/>
              </a:tabLst>
            </a:pPr>
            <a:r>
              <a:rPr sz="2000" dirty="0">
                <a:solidFill>
                  <a:srgbClr val="1F487C"/>
                </a:solidFill>
                <a:latin typeface="Calibri"/>
                <a:cs typeface="Calibri"/>
              </a:rPr>
              <a:t>176 </a:t>
            </a:r>
            <a:r>
              <a:rPr sz="2000" spc="-5" dirty="0">
                <a:solidFill>
                  <a:srgbClr val="1F487C"/>
                </a:solidFill>
                <a:latin typeface="Calibri"/>
                <a:cs typeface="Calibri"/>
              </a:rPr>
              <a:t>patients discharged </a:t>
            </a:r>
            <a:r>
              <a:rPr sz="2000" spc="-15" dirty="0">
                <a:solidFill>
                  <a:srgbClr val="1F487C"/>
                </a:solidFill>
                <a:latin typeface="Calibri"/>
                <a:cs typeface="Calibri"/>
              </a:rPr>
              <a:t>from</a:t>
            </a:r>
            <a:r>
              <a:rPr sz="2000" spc="-10" dirty="0">
                <a:solidFill>
                  <a:srgbClr val="1F487C"/>
                </a:solidFill>
                <a:latin typeface="Calibri"/>
                <a:cs typeface="Calibri"/>
              </a:rPr>
              <a:t> </a:t>
            </a:r>
            <a:r>
              <a:rPr sz="2000" dirty="0">
                <a:solidFill>
                  <a:srgbClr val="1F487C"/>
                </a:solidFill>
                <a:latin typeface="Calibri"/>
                <a:cs typeface="Calibri"/>
              </a:rPr>
              <a:t>CAH</a:t>
            </a:r>
            <a:endParaRPr sz="2000">
              <a:solidFill>
                <a:prstClr val="black"/>
              </a:solidFill>
              <a:latin typeface="Calibri"/>
              <a:cs typeface="Calibri"/>
            </a:endParaRPr>
          </a:p>
          <a:p>
            <a:pPr marL="355600" indent="-342900">
              <a:buFont typeface="Wingdings"/>
              <a:buChar char=""/>
              <a:tabLst>
                <a:tab pos="355600" algn="l"/>
              </a:tabLst>
            </a:pPr>
            <a:r>
              <a:rPr sz="2000" spc="5" dirty="0">
                <a:solidFill>
                  <a:srgbClr val="1F487C"/>
                </a:solidFill>
                <a:latin typeface="Calibri"/>
                <a:cs typeface="Calibri"/>
              </a:rPr>
              <a:t>72% </a:t>
            </a:r>
            <a:r>
              <a:rPr sz="2000" dirty="0">
                <a:solidFill>
                  <a:srgbClr val="1F487C"/>
                </a:solidFill>
                <a:latin typeface="Calibri"/>
                <a:cs typeface="Calibri"/>
              </a:rPr>
              <a:t>of </a:t>
            </a:r>
            <a:r>
              <a:rPr sz="2000" spc="-5" dirty="0">
                <a:solidFill>
                  <a:srgbClr val="1F487C"/>
                </a:solidFill>
                <a:latin typeface="Calibri"/>
                <a:cs typeface="Calibri"/>
              </a:rPr>
              <a:t>patients seen </a:t>
            </a:r>
            <a:r>
              <a:rPr sz="2000" dirty="0">
                <a:solidFill>
                  <a:srgbClr val="1F487C"/>
                </a:solidFill>
                <a:latin typeface="Calibri"/>
                <a:cs typeface="Calibri"/>
              </a:rPr>
              <a:t>within 3 </a:t>
            </a:r>
            <a:r>
              <a:rPr sz="2000" spc="-15" dirty="0">
                <a:solidFill>
                  <a:srgbClr val="1F487C"/>
                </a:solidFill>
                <a:latin typeface="Calibri"/>
                <a:cs typeface="Calibri"/>
              </a:rPr>
              <a:t>days </a:t>
            </a:r>
            <a:r>
              <a:rPr sz="2000" dirty="0">
                <a:solidFill>
                  <a:srgbClr val="1F487C"/>
                </a:solidFill>
                <a:latin typeface="Calibri"/>
                <a:cs typeface="Calibri"/>
              </a:rPr>
              <a:t>of </a:t>
            </a:r>
            <a:r>
              <a:rPr sz="2000" spc="-5" dirty="0">
                <a:solidFill>
                  <a:srgbClr val="1F487C"/>
                </a:solidFill>
                <a:latin typeface="Calibri"/>
                <a:cs typeface="Calibri"/>
              </a:rPr>
              <a:t>hospital</a:t>
            </a:r>
            <a:r>
              <a:rPr sz="2000" spc="-50" dirty="0">
                <a:solidFill>
                  <a:srgbClr val="1F487C"/>
                </a:solidFill>
                <a:latin typeface="Calibri"/>
                <a:cs typeface="Calibri"/>
              </a:rPr>
              <a:t> </a:t>
            </a:r>
            <a:r>
              <a:rPr sz="2000" spc="-5" dirty="0">
                <a:solidFill>
                  <a:srgbClr val="1F487C"/>
                </a:solidFill>
                <a:latin typeface="Calibri"/>
                <a:cs typeface="Calibri"/>
              </a:rPr>
              <a:t>discharge</a:t>
            </a:r>
            <a:endParaRPr sz="2000">
              <a:solidFill>
                <a:prstClr val="black"/>
              </a:solidFill>
              <a:latin typeface="Calibri"/>
              <a:cs typeface="Calibri"/>
            </a:endParaRPr>
          </a:p>
          <a:p>
            <a:pPr marL="355600" indent="-342900">
              <a:buFont typeface="Wingdings"/>
              <a:buChar char=""/>
              <a:tabLst>
                <a:tab pos="355600" algn="l"/>
              </a:tabLst>
            </a:pPr>
            <a:r>
              <a:rPr sz="2000" dirty="0">
                <a:solidFill>
                  <a:srgbClr val="1F487C"/>
                </a:solidFill>
                <a:latin typeface="Calibri"/>
                <a:cs typeface="Calibri"/>
              </a:rPr>
              <a:t>24% </a:t>
            </a:r>
            <a:r>
              <a:rPr sz="2000" spc="-5" dirty="0">
                <a:solidFill>
                  <a:srgbClr val="1F487C"/>
                </a:solidFill>
                <a:latin typeface="Calibri"/>
                <a:cs typeface="Calibri"/>
              </a:rPr>
              <a:t>of </a:t>
            </a:r>
            <a:r>
              <a:rPr sz="2000" spc="-10" dirty="0">
                <a:solidFill>
                  <a:srgbClr val="1F487C"/>
                </a:solidFill>
                <a:latin typeface="Calibri"/>
                <a:cs typeface="Calibri"/>
              </a:rPr>
              <a:t>patients </a:t>
            </a:r>
            <a:r>
              <a:rPr sz="2000" spc="-5" dirty="0">
                <a:solidFill>
                  <a:srgbClr val="1F487C"/>
                </a:solidFill>
                <a:latin typeface="Calibri"/>
                <a:cs typeface="Calibri"/>
              </a:rPr>
              <a:t>seen </a:t>
            </a:r>
            <a:r>
              <a:rPr sz="2000" dirty="0">
                <a:solidFill>
                  <a:srgbClr val="1F487C"/>
                </a:solidFill>
                <a:latin typeface="Calibri"/>
                <a:cs typeface="Calibri"/>
              </a:rPr>
              <a:t>within 7 </a:t>
            </a:r>
            <a:r>
              <a:rPr sz="2000" spc="-15" dirty="0">
                <a:solidFill>
                  <a:srgbClr val="1F487C"/>
                </a:solidFill>
                <a:latin typeface="Calibri"/>
                <a:cs typeface="Calibri"/>
              </a:rPr>
              <a:t>days </a:t>
            </a:r>
            <a:r>
              <a:rPr sz="2000" spc="-5" dirty="0">
                <a:solidFill>
                  <a:srgbClr val="1F487C"/>
                </a:solidFill>
                <a:latin typeface="Calibri"/>
                <a:cs typeface="Calibri"/>
              </a:rPr>
              <a:t>of hospital discharge</a:t>
            </a:r>
            <a:endParaRPr sz="2000">
              <a:solidFill>
                <a:prstClr val="black"/>
              </a:solidFill>
              <a:latin typeface="Calibri"/>
              <a:cs typeface="Calibri"/>
            </a:endParaRPr>
          </a:p>
          <a:p>
            <a:pPr marL="355600" indent="-342900">
              <a:buFont typeface="Wingdings"/>
              <a:buChar char=""/>
              <a:tabLst>
                <a:tab pos="355600" algn="l"/>
              </a:tabLst>
            </a:pPr>
            <a:r>
              <a:rPr sz="2000" dirty="0">
                <a:solidFill>
                  <a:srgbClr val="1F487C"/>
                </a:solidFill>
                <a:latin typeface="Calibri"/>
                <a:cs typeface="Calibri"/>
              </a:rPr>
              <a:t>33 </a:t>
            </a:r>
            <a:r>
              <a:rPr sz="2000" spc="-5" dirty="0">
                <a:solidFill>
                  <a:srgbClr val="1F487C"/>
                </a:solidFill>
                <a:latin typeface="Calibri"/>
                <a:cs typeface="Calibri"/>
              </a:rPr>
              <a:t>patients</a:t>
            </a:r>
            <a:r>
              <a:rPr sz="2000" dirty="0">
                <a:solidFill>
                  <a:srgbClr val="1F487C"/>
                </a:solidFill>
                <a:latin typeface="Calibri"/>
                <a:cs typeface="Calibri"/>
              </a:rPr>
              <a:t> deceased</a:t>
            </a:r>
            <a:endParaRPr sz="2000">
              <a:solidFill>
                <a:prstClr val="black"/>
              </a:solidFill>
              <a:latin typeface="Calibri"/>
              <a:cs typeface="Calibri"/>
            </a:endParaRPr>
          </a:p>
          <a:p>
            <a:pPr marL="355600" indent="-342900">
              <a:buFont typeface="Wingdings"/>
              <a:buChar char=""/>
              <a:tabLst>
                <a:tab pos="355600" algn="l"/>
              </a:tabLst>
            </a:pPr>
            <a:r>
              <a:rPr sz="2000" dirty="0">
                <a:solidFill>
                  <a:srgbClr val="1F487C"/>
                </a:solidFill>
                <a:latin typeface="Calibri"/>
                <a:cs typeface="Calibri"/>
              </a:rPr>
              <a:t>32 </a:t>
            </a:r>
            <a:r>
              <a:rPr sz="2000" spc="-5" dirty="0">
                <a:solidFill>
                  <a:srgbClr val="1F487C"/>
                </a:solidFill>
                <a:latin typeface="Calibri"/>
                <a:cs typeface="Calibri"/>
              </a:rPr>
              <a:t>patients transitioned </a:t>
            </a:r>
            <a:r>
              <a:rPr sz="2000" spc="-10" dirty="0">
                <a:solidFill>
                  <a:srgbClr val="1F487C"/>
                </a:solidFill>
                <a:latin typeface="Calibri"/>
                <a:cs typeface="Calibri"/>
              </a:rPr>
              <a:t>to</a:t>
            </a:r>
            <a:r>
              <a:rPr sz="2000" spc="15" dirty="0">
                <a:solidFill>
                  <a:srgbClr val="1F487C"/>
                </a:solidFill>
                <a:latin typeface="Calibri"/>
                <a:cs typeface="Calibri"/>
              </a:rPr>
              <a:t> </a:t>
            </a:r>
            <a:r>
              <a:rPr sz="2000" spc="-5" dirty="0">
                <a:solidFill>
                  <a:srgbClr val="1F487C"/>
                </a:solidFill>
                <a:latin typeface="Calibri"/>
                <a:cs typeface="Calibri"/>
              </a:rPr>
              <a:t>hospice</a:t>
            </a:r>
            <a:endParaRPr sz="2000">
              <a:solidFill>
                <a:prstClr val="black"/>
              </a:solidFill>
              <a:latin typeface="Calibri"/>
              <a:cs typeface="Calibri"/>
            </a:endParaRPr>
          </a:p>
          <a:p>
            <a:pPr marL="355600" indent="-342900">
              <a:buFont typeface="Wingdings"/>
              <a:buChar char=""/>
              <a:tabLst>
                <a:tab pos="355600" algn="l"/>
              </a:tabLst>
            </a:pPr>
            <a:r>
              <a:rPr sz="2000" spc="5" dirty="0">
                <a:solidFill>
                  <a:srgbClr val="1F487C"/>
                </a:solidFill>
                <a:latin typeface="Calibri"/>
                <a:cs typeface="Calibri"/>
              </a:rPr>
              <a:t>66% </a:t>
            </a:r>
            <a:r>
              <a:rPr sz="2000" dirty="0">
                <a:solidFill>
                  <a:srgbClr val="1F487C"/>
                </a:solidFill>
                <a:latin typeface="Calibri"/>
                <a:cs typeface="Calibri"/>
              </a:rPr>
              <a:t>with Advance </a:t>
            </a:r>
            <a:r>
              <a:rPr sz="2000" spc="-10" dirty="0">
                <a:solidFill>
                  <a:srgbClr val="1F487C"/>
                </a:solidFill>
                <a:latin typeface="Calibri"/>
                <a:cs typeface="Calibri"/>
              </a:rPr>
              <a:t>Directives</a:t>
            </a:r>
            <a:r>
              <a:rPr sz="2000" spc="-60" dirty="0">
                <a:solidFill>
                  <a:srgbClr val="1F487C"/>
                </a:solidFill>
                <a:latin typeface="Calibri"/>
                <a:cs typeface="Calibri"/>
              </a:rPr>
              <a:t> </a:t>
            </a:r>
            <a:r>
              <a:rPr sz="2000" u="sng" spc="-10" dirty="0">
                <a:solidFill>
                  <a:srgbClr val="1F487C"/>
                </a:solidFill>
                <a:uFill>
                  <a:solidFill>
                    <a:srgbClr val="1F487C"/>
                  </a:solidFill>
                </a:uFill>
                <a:latin typeface="Calibri"/>
                <a:cs typeface="Calibri"/>
              </a:rPr>
              <a:t>completed</a:t>
            </a:r>
            <a:endParaRPr sz="2000">
              <a:solidFill>
                <a:prstClr val="black"/>
              </a:solidFill>
              <a:latin typeface="Calibri"/>
              <a:cs typeface="Calibri"/>
            </a:endParaRPr>
          </a:p>
          <a:p>
            <a:pPr marL="355600" indent="-342900">
              <a:buFont typeface="Wingdings"/>
              <a:buChar char=""/>
              <a:tabLst>
                <a:tab pos="355600" algn="l"/>
              </a:tabLst>
            </a:pPr>
            <a:r>
              <a:rPr sz="2000" dirty="0">
                <a:solidFill>
                  <a:srgbClr val="1F487C"/>
                </a:solidFill>
                <a:latin typeface="Calibri"/>
                <a:cs typeface="Calibri"/>
              </a:rPr>
              <a:t>90 NPS</a:t>
            </a:r>
            <a:r>
              <a:rPr sz="2000" spc="-25" dirty="0">
                <a:solidFill>
                  <a:srgbClr val="1F487C"/>
                </a:solidFill>
                <a:latin typeface="Calibri"/>
                <a:cs typeface="Calibri"/>
              </a:rPr>
              <a:t> </a:t>
            </a:r>
            <a:r>
              <a:rPr sz="2000" spc="-10" dirty="0">
                <a:solidFill>
                  <a:srgbClr val="1F487C"/>
                </a:solidFill>
                <a:latin typeface="Calibri"/>
                <a:cs typeface="Calibri"/>
              </a:rPr>
              <a:t>Score</a:t>
            </a:r>
            <a:endParaRPr sz="2000">
              <a:solidFill>
                <a:prstClr val="black"/>
              </a:solidFill>
              <a:latin typeface="Calibri"/>
              <a:cs typeface="Calibri"/>
            </a:endParaRPr>
          </a:p>
        </p:txBody>
      </p:sp>
      <p:graphicFrame>
        <p:nvGraphicFramePr>
          <p:cNvPr id="6" name="object 6"/>
          <p:cNvGraphicFramePr>
            <a:graphicFrameLocks noGrp="1"/>
          </p:cNvGraphicFramePr>
          <p:nvPr/>
        </p:nvGraphicFramePr>
        <p:xfrm>
          <a:off x="1530769" y="3902710"/>
          <a:ext cx="9143991" cy="284540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34339">
                  <a:extLst>
                    <a:ext uri="{9D8B030D-6E8A-4147-A177-3AD203B41FA5}">
                      <a16:colId xmlns:a16="http://schemas.microsoft.com/office/drawing/2014/main" val="20004"/>
                    </a:ext>
                  </a:extLst>
                </a:gridCol>
                <a:gridCol w="484504">
                  <a:extLst>
                    <a:ext uri="{9D8B030D-6E8A-4147-A177-3AD203B41FA5}">
                      <a16:colId xmlns:a16="http://schemas.microsoft.com/office/drawing/2014/main" val="20005"/>
                    </a:ext>
                  </a:extLst>
                </a:gridCol>
                <a:gridCol w="484504">
                  <a:extLst>
                    <a:ext uri="{9D8B030D-6E8A-4147-A177-3AD203B41FA5}">
                      <a16:colId xmlns:a16="http://schemas.microsoft.com/office/drawing/2014/main" val="20006"/>
                    </a:ext>
                  </a:extLst>
                </a:gridCol>
                <a:gridCol w="484504">
                  <a:extLst>
                    <a:ext uri="{9D8B030D-6E8A-4147-A177-3AD203B41FA5}">
                      <a16:colId xmlns:a16="http://schemas.microsoft.com/office/drawing/2014/main" val="20007"/>
                    </a:ext>
                  </a:extLst>
                </a:gridCol>
                <a:gridCol w="484504">
                  <a:extLst>
                    <a:ext uri="{9D8B030D-6E8A-4147-A177-3AD203B41FA5}">
                      <a16:colId xmlns:a16="http://schemas.microsoft.com/office/drawing/2014/main" val="20008"/>
                    </a:ext>
                  </a:extLst>
                </a:gridCol>
                <a:gridCol w="484505">
                  <a:extLst>
                    <a:ext uri="{9D8B030D-6E8A-4147-A177-3AD203B41FA5}">
                      <a16:colId xmlns:a16="http://schemas.microsoft.com/office/drawing/2014/main" val="20009"/>
                    </a:ext>
                  </a:extLst>
                </a:gridCol>
                <a:gridCol w="484504">
                  <a:extLst>
                    <a:ext uri="{9D8B030D-6E8A-4147-A177-3AD203B41FA5}">
                      <a16:colId xmlns:a16="http://schemas.microsoft.com/office/drawing/2014/main" val="20010"/>
                    </a:ext>
                  </a:extLst>
                </a:gridCol>
                <a:gridCol w="484504">
                  <a:extLst>
                    <a:ext uri="{9D8B030D-6E8A-4147-A177-3AD203B41FA5}">
                      <a16:colId xmlns:a16="http://schemas.microsoft.com/office/drawing/2014/main" val="20011"/>
                    </a:ext>
                  </a:extLst>
                </a:gridCol>
                <a:gridCol w="484504">
                  <a:extLst>
                    <a:ext uri="{9D8B030D-6E8A-4147-A177-3AD203B41FA5}">
                      <a16:colId xmlns:a16="http://schemas.microsoft.com/office/drawing/2014/main" val="20012"/>
                    </a:ext>
                  </a:extLst>
                </a:gridCol>
                <a:gridCol w="484504">
                  <a:extLst>
                    <a:ext uri="{9D8B030D-6E8A-4147-A177-3AD203B41FA5}">
                      <a16:colId xmlns:a16="http://schemas.microsoft.com/office/drawing/2014/main" val="20013"/>
                    </a:ext>
                  </a:extLst>
                </a:gridCol>
                <a:gridCol w="615315">
                  <a:extLst>
                    <a:ext uri="{9D8B030D-6E8A-4147-A177-3AD203B41FA5}">
                      <a16:colId xmlns:a16="http://schemas.microsoft.com/office/drawing/2014/main" val="20014"/>
                    </a:ext>
                  </a:extLst>
                </a:gridCol>
              </a:tblGrid>
              <a:tr h="1223771">
                <a:tc>
                  <a:txBody>
                    <a:bodyPr/>
                    <a:lstStyle/>
                    <a:p>
                      <a:pPr>
                        <a:lnSpc>
                          <a:spcPct val="100000"/>
                        </a:lnSpc>
                      </a:pPr>
                      <a:endParaRPr sz="1600">
                        <a:latin typeface="Times New Roman"/>
                        <a:cs typeface="Times New Roman"/>
                      </a:endParaRPr>
                    </a:p>
                    <a:p>
                      <a:pPr marL="597535" marR="23495" indent="-567690">
                        <a:lnSpc>
                          <a:spcPct val="100000"/>
                        </a:lnSpc>
                        <a:spcBef>
                          <a:spcPts val="985"/>
                        </a:spcBef>
                      </a:pPr>
                      <a:r>
                        <a:rPr sz="1600" b="1" spc="-10" dirty="0">
                          <a:solidFill>
                            <a:srgbClr val="4F81BC"/>
                          </a:solidFill>
                          <a:latin typeface="Calibri"/>
                          <a:cs typeface="Calibri"/>
                        </a:rPr>
                        <a:t>CAH PROGRAM </a:t>
                      </a:r>
                      <a:r>
                        <a:rPr sz="1600" b="1" spc="-5" dirty="0">
                          <a:solidFill>
                            <a:srgbClr val="4F81BC"/>
                          </a:solidFill>
                          <a:latin typeface="Calibri"/>
                          <a:cs typeface="Calibri"/>
                        </a:rPr>
                        <a:t>Utilization  Metrics</a:t>
                      </a:r>
                      <a:r>
                        <a:rPr sz="1600" b="1" dirty="0">
                          <a:solidFill>
                            <a:srgbClr val="4F81BC"/>
                          </a:solidFill>
                          <a:latin typeface="Calibri"/>
                          <a:cs typeface="Calibri"/>
                        </a:rPr>
                        <a:t> </a:t>
                      </a:r>
                      <a:r>
                        <a:rPr sz="1600" b="1" spc="-10" dirty="0">
                          <a:solidFill>
                            <a:srgbClr val="4F81BC"/>
                          </a:solidFill>
                          <a:latin typeface="Calibri"/>
                          <a:cs typeface="Calibri"/>
                        </a:rPr>
                        <a:t>2022</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marR="158750" algn="r">
                        <a:lnSpc>
                          <a:spcPct val="100000"/>
                        </a:lnSpc>
                      </a:pPr>
                      <a:r>
                        <a:rPr sz="1600" b="1" spc="-5" dirty="0">
                          <a:solidFill>
                            <a:srgbClr val="4F81BC"/>
                          </a:solidFill>
                          <a:latin typeface="Calibri"/>
                          <a:cs typeface="Calibri"/>
                        </a:rPr>
                        <a:t>Jan</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algn="ctr">
                        <a:lnSpc>
                          <a:spcPct val="100000"/>
                        </a:lnSpc>
                      </a:pPr>
                      <a:r>
                        <a:rPr sz="1600" b="1" spc="-15" dirty="0">
                          <a:solidFill>
                            <a:srgbClr val="4F81BC"/>
                          </a:solidFill>
                          <a:latin typeface="Calibri"/>
                          <a:cs typeface="Calibri"/>
                        </a:rPr>
                        <a:t>Feb</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algn="ctr">
                        <a:lnSpc>
                          <a:spcPct val="100000"/>
                        </a:lnSpc>
                      </a:pPr>
                      <a:r>
                        <a:rPr sz="1600" b="1" dirty="0">
                          <a:solidFill>
                            <a:srgbClr val="4F81BC"/>
                          </a:solidFill>
                          <a:latin typeface="Calibri"/>
                          <a:cs typeface="Calibri"/>
                        </a:rPr>
                        <a:t>Mar</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algn="ctr">
                        <a:lnSpc>
                          <a:spcPct val="100000"/>
                        </a:lnSpc>
                      </a:pPr>
                      <a:r>
                        <a:rPr sz="1600" b="1" spc="-5" dirty="0">
                          <a:solidFill>
                            <a:srgbClr val="4F81BC"/>
                          </a:solidFill>
                          <a:latin typeface="Calibri"/>
                          <a:cs typeface="Calibri"/>
                        </a:rPr>
                        <a:t>Apr</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marR="48895" algn="r">
                        <a:lnSpc>
                          <a:spcPct val="100000"/>
                        </a:lnSpc>
                      </a:pPr>
                      <a:r>
                        <a:rPr sz="1600" b="1" dirty="0">
                          <a:solidFill>
                            <a:srgbClr val="4F81BC"/>
                          </a:solidFill>
                          <a:latin typeface="Calibri"/>
                          <a:cs typeface="Calibri"/>
                        </a:rPr>
                        <a:t>M</a:t>
                      </a:r>
                      <a:r>
                        <a:rPr sz="1600" b="1" spc="-25" dirty="0">
                          <a:solidFill>
                            <a:srgbClr val="4F81BC"/>
                          </a:solidFill>
                          <a:latin typeface="Calibri"/>
                          <a:cs typeface="Calibri"/>
                        </a:rPr>
                        <a:t>a</a:t>
                      </a:r>
                      <a:r>
                        <a:rPr sz="1600" b="1" dirty="0">
                          <a:solidFill>
                            <a:srgbClr val="4F81BC"/>
                          </a:solidFill>
                          <a:latin typeface="Calibri"/>
                          <a:cs typeface="Calibri"/>
                        </a:rPr>
                        <a:t>y</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algn="ctr">
                        <a:lnSpc>
                          <a:spcPct val="100000"/>
                        </a:lnSpc>
                      </a:pPr>
                      <a:r>
                        <a:rPr sz="1600" b="1" spc="-10" dirty="0">
                          <a:solidFill>
                            <a:srgbClr val="4F81BC"/>
                          </a:solidFill>
                          <a:latin typeface="Calibri"/>
                          <a:cs typeface="Calibri"/>
                        </a:rPr>
                        <a:t>Jun</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algn="ctr">
                        <a:lnSpc>
                          <a:spcPct val="100000"/>
                        </a:lnSpc>
                      </a:pPr>
                      <a:r>
                        <a:rPr sz="1600" b="1" spc="-5" dirty="0">
                          <a:solidFill>
                            <a:srgbClr val="4F81BC"/>
                          </a:solidFill>
                          <a:latin typeface="Calibri"/>
                          <a:cs typeface="Calibri"/>
                        </a:rPr>
                        <a:t>Jul</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marL="635" algn="ctr">
                        <a:lnSpc>
                          <a:spcPct val="100000"/>
                        </a:lnSpc>
                      </a:pPr>
                      <a:r>
                        <a:rPr sz="1600" b="1" spc="-5" dirty="0">
                          <a:solidFill>
                            <a:srgbClr val="4F81BC"/>
                          </a:solidFill>
                          <a:latin typeface="Calibri"/>
                          <a:cs typeface="Calibri"/>
                        </a:rPr>
                        <a:t>Aug</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algn="ctr">
                        <a:lnSpc>
                          <a:spcPct val="100000"/>
                        </a:lnSpc>
                      </a:pPr>
                      <a:r>
                        <a:rPr sz="1600" b="1" spc="-10" dirty="0">
                          <a:solidFill>
                            <a:srgbClr val="4F81BC"/>
                          </a:solidFill>
                          <a:latin typeface="Calibri"/>
                          <a:cs typeface="Calibri"/>
                        </a:rPr>
                        <a:t>Sept</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algn="ctr">
                        <a:lnSpc>
                          <a:spcPct val="100000"/>
                        </a:lnSpc>
                      </a:pPr>
                      <a:r>
                        <a:rPr sz="1600" b="1" spc="-5" dirty="0">
                          <a:solidFill>
                            <a:srgbClr val="4F81BC"/>
                          </a:solidFill>
                          <a:latin typeface="Calibri"/>
                          <a:cs typeface="Calibri"/>
                        </a:rPr>
                        <a:t>Oct</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marL="635" algn="ctr">
                        <a:lnSpc>
                          <a:spcPct val="100000"/>
                        </a:lnSpc>
                      </a:pPr>
                      <a:r>
                        <a:rPr sz="1600" b="1" spc="-5" dirty="0">
                          <a:solidFill>
                            <a:srgbClr val="4F81BC"/>
                          </a:solidFill>
                          <a:latin typeface="Calibri"/>
                          <a:cs typeface="Calibri"/>
                        </a:rPr>
                        <a:t>Nov</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45"/>
                        </a:spcBef>
                      </a:pPr>
                      <a:endParaRPr sz="1650">
                        <a:latin typeface="Times New Roman"/>
                        <a:cs typeface="Times New Roman"/>
                      </a:endParaRPr>
                    </a:p>
                    <a:p>
                      <a:pPr marL="635" algn="ctr">
                        <a:lnSpc>
                          <a:spcPct val="100000"/>
                        </a:lnSpc>
                      </a:pPr>
                      <a:r>
                        <a:rPr sz="1600" b="1" spc="-10" dirty="0">
                          <a:solidFill>
                            <a:srgbClr val="4F81BC"/>
                          </a:solidFill>
                          <a:latin typeface="Calibri"/>
                          <a:cs typeface="Calibri"/>
                        </a:rPr>
                        <a:t>Dec</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1600">
                        <a:latin typeface="Times New Roman"/>
                        <a:cs typeface="Times New Roman"/>
                      </a:endParaRPr>
                    </a:p>
                    <a:p>
                      <a:pPr marL="64135" marR="54610" indent="71120">
                        <a:lnSpc>
                          <a:spcPct val="100000"/>
                        </a:lnSpc>
                        <a:spcBef>
                          <a:spcPts val="5"/>
                        </a:spcBef>
                      </a:pPr>
                      <a:r>
                        <a:rPr sz="1600" b="1" spc="-15" dirty="0">
                          <a:solidFill>
                            <a:srgbClr val="4F81BC"/>
                          </a:solidFill>
                          <a:latin typeface="Calibri"/>
                          <a:cs typeface="Calibri"/>
                        </a:rPr>
                        <a:t>CC  </a:t>
                      </a:r>
                      <a:r>
                        <a:rPr sz="1600" b="1" spc="-5" dirty="0">
                          <a:solidFill>
                            <a:srgbClr val="4F81BC"/>
                          </a:solidFill>
                          <a:latin typeface="Calibri"/>
                          <a:cs typeface="Calibri"/>
                        </a:rPr>
                        <a:t>CAH</a:t>
                      </a:r>
                      <a:endParaRPr sz="1600">
                        <a:latin typeface="Calibri"/>
                        <a:cs typeface="Calibri"/>
                      </a:endParaRPr>
                    </a:p>
                    <a:p>
                      <a:pPr marL="88265">
                        <a:lnSpc>
                          <a:spcPct val="100000"/>
                        </a:lnSpc>
                      </a:pPr>
                      <a:r>
                        <a:rPr sz="1600" b="1" spc="-20" dirty="0">
                          <a:solidFill>
                            <a:srgbClr val="4F81BC"/>
                          </a:solidFill>
                          <a:latin typeface="Calibri"/>
                          <a:cs typeface="Calibri"/>
                        </a:rPr>
                        <a:t>Avg</a:t>
                      </a:r>
                      <a:endParaRPr sz="1600">
                        <a:latin typeface="Calibri"/>
                        <a:cs typeface="Calibri"/>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58115" indent="-149860">
                        <a:lnSpc>
                          <a:spcPts val="1920"/>
                        </a:lnSpc>
                        <a:spcBef>
                          <a:spcPts val="5"/>
                        </a:spcBef>
                      </a:pPr>
                      <a:r>
                        <a:rPr sz="1600" b="1" dirty="0">
                          <a:solidFill>
                            <a:srgbClr val="4F81BC"/>
                          </a:solidFill>
                          <a:latin typeface="Calibri"/>
                          <a:cs typeface="Calibri"/>
                        </a:rPr>
                        <a:t>BCBSRI  </a:t>
                      </a:r>
                      <a:r>
                        <a:rPr sz="1600" b="1" spc="-5" dirty="0">
                          <a:solidFill>
                            <a:srgbClr val="4F81BC"/>
                          </a:solidFill>
                          <a:latin typeface="Calibri"/>
                          <a:cs typeface="Calibri"/>
                        </a:rPr>
                        <a:t>MA</a:t>
                      </a:r>
                      <a:endParaRPr sz="1600">
                        <a:latin typeface="Calibri"/>
                        <a:cs typeface="Calibri"/>
                      </a:endParaRPr>
                    </a:p>
                    <a:p>
                      <a:pPr marL="90805" marR="38735" indent="-41275" algn="just">
                        <a:lnSpc>
                          <a:spcPts val="1920"/>
                        </a:lnSpc>
                      </a:pPr>
                      <a:r>
                        <a:rPr sz="1600" b="1" dirty="0">
                          <a:solidFill>
                            <a:srgbClr val="4F81BC"/>
                          </a:solidFill>
                          <a:latin typeface="Calibri"/>
                          <a:cs typeface="Calibri"/>
                        </a:rPr>
                        <a:t>B</a:t>
                      </a:r>
                      <a:r>
                        <a:rPr sz="1600" b="1" spc="5" dirty="0">
                          <a:solidFill>
                            <a:srgbClr val="4F81BC"/>
                          </a:solidFill>
                          <a:latin typeface="Calibri"/>
                          <a:cs typeface="Calibri"/>
                        </a:rPr>
                        <a:t>e</a:t>
                      </a:r>
                      <a:r>
                        <a:rPr sz="1600" b="1" spc="-5" dirty="0">
                          <a:solidFill>
                            <a:srgbClr val="4F81BC"/>
                          </a:solidFill>
                          <a:latin typeface="Calibri"/>
                          <a:cs typeface="Calibri"/>
                        </a:rPr>
                        <a:t>n</a:t>
                      </a:r>
                      <a:r>
                        <a:rPr sz="1600" b="1" dirty="0">
                          <a:solidFill>
                            <a:srgbClr val="4F81BC"/>
                          </a:solidFill>
                          <a:latin typeface="Calibri"/>
                          <a:cs typeface="Calibri"/>
                        </a:rPr>
                        <a:t>ch  </a:t>
                      </a:r>
                      <a:r>
                        <a:rPr sz="1600" b="1" spc="-10" dirty="0">
                          <a:solidFill>
                            <a:srgbClr val="4F81BC"/>
                          </a:solidFill>
                          <a:latin typeface="Calibri"/>
                          <a:cs typeface="Calibri"/>
                        </a:rPr>
                        <a:t>mark  </a:t>
                      </a:r>
                      <a:r>
                        <a:rPr sz="1600" b="1" spc="-5" dirty="0">
                          <a:solidFill>
                            <a:srgbClr val="4F81BC"/>
                          </a:solidFill>
                          <a:latin typeface="Calibri"/>
                          <a:cs typeface="Calibri"/>
                        </a:rPr>
                        <a:t>Goal</a:t>
                      </a:r>
                      <a:endParaRPr sz="1600">
                        <a:latin typeface="Calibri"/>
                        <a:cs typeface="Calibri"/>
                      </a:endParaRPr>
                    </a:p>
                  </a:txBody>
                  <a:tcPr marL="0" marR="0" marT="635" marB="0">
                    <a:lnL w="6350">
                      <a:solidFill>
                        <a:srgbClr val="000000"/>
                      </a:solidFill>
                      <a:prstDash val="solid"/>
                    </a:lnL>
                    <a:lnT w="6350">
                      <a:solidFill>
                        <a:srgbClr val="000000"/>
                      </a:solidFill>
                      <a:prstDash val="solid"/>
                    </a:lnT>
                    <a:lnB w="6350">
                      <a:solidFill>
                        <a:srgbClr val="000000"/>
                      </a:solidFill>
                      <a:prstDash val="solid"/>
                    </a:lnB>
                    <a:solidFill>
                      <a:srgbClr val="F1F1F1"/>
                    </a:solidFill>
                  </a:tcPr>
                </a:tc>
                <a:extLst>
                  <a:ext uri="{0D108BD9-81ED-4DB2-BD59-A6C34878D82A}">
                    <a16:rowId xmlns:a16="http://schemas.microsoft.com/office/drawing/2014/main" val="10000"/>
                  </a:ext>
                </a:extLst>
              </a:tr>
              <a:tr h="324358">
                <a:tc>
                  <a:txBody>
                    <a:bodyPr/>
                    <a:lstStyle/>
                    <a:p>
                      <a:pPr marL="4445">
                        <a:lnSpc>
                          <a:spcPts val="1889"/>
                        </a:lnSpc>
                      </a:pPr>
                      <a:r>
                        <a:rPr sz="1600" spc="-5" dirty="0">
                          <a:solidFill>
                            <a:srgbClr val="4F81BC"/>
                          </a:solidFill>
                          <a:latin typeface="Calibri"/>
                          <a:cs typeface="Calibri"/>
                        </a:rPr>
                        <a:t>Inpatient Admits</a:t>
                      </a:r>
                      <a:r>
                        <a:rPr sz="1600" spc="-65" dirty="0">
                          <a:solidFill>
                            <a:srgbClr val="4F81BC"/>
                          </a:solidFill>
                          <a:latin typeface="Calibri"/>
                          <a:cs typeface="Calibri"/>
                        </a:rPr>
                        <a:t> </a:t>
                      </a:r>
                      <a:r>
                        <a:rPr sz="1600" spc="-10" dirty="0">
                          <a:solidFill>
                            <a:srgbClr val="4F81BC"/>
                          </a:solidFill>
                          <a:latin typeface="Calibri"/>
                          <a:cs typeface="Calibri"/>
                        </a:rPr>
                        <a:t>per/1000</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94945" algn="r">
                        <a:lnSpc>
                          <a:spcPct val="100000"/>
                        </a:lnSpc>
                        <a:spcBef>
                          <a:spcPts val="229"/>
                        </a:spcBef>
                      </a:pPr>
                      <a:r>
                        <a:rPr sz="1600" spc="-5" dirty="0">
                          <a:solidFill>
                            <a:srgbClr val="4F81BC"/>
                          </a:solidFill>
                          <a:latin typeface="Calibri"/>
                          <a:cs typeface="Calibri"/>
                        </a:rPr>
                        <a:t>48</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29"/>
                        </a:spcBef>
                      </a:pPr>
                      <a:r>
                        <a:rPr sz="1600" spc="-10" dirty="0">
                          <a:solidFill>
                            <a:srgbClr val="4F81BC"/>
                          </a:solidFill>
                          <a:latin typeface="Calibri"/>
                          <a:cs typeface="Calibri"/>
                        </a:rPr>
                        <a:t>59</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29"/>
                        </a:spcBef>
                      </a:pPr>
                      <a:r>
                        <a:rPr sz="1600" spc="-10" dirty="0">
                          <a:solidFill>
                            <a:srgbClr val="4F81BC"/>
                          </a:solidFill>
                          <a:latin typeface="Calibri"/>
                          <a:cs typeface="Calibri"/>
                        </a:rPr>
                        <a:t>60</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240"/>
                        </a:spcBef>
                      </a:pPr>
                      <a:r>
                        <a:rPr sz="1600" spc="-10" dirty="0">
                          <a:solidFill>
                            <a:srgbClr val="4F81BC"/>
                          </a:solidFill>
                          <a:latin typeface="Calibri"/>
                          <a:cs typeface="Calibri"/>
                        </a:rPr>
                        <a:t>63</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81915" algn="r">
                        <a:lnSpc>
                          <a:spcPct val="100000"/>
                        </a:lnSpc>
                        <a:spcBef>
                          <a:spcPts val="240"/>
                        </a:spcBef>
                      </a:pPr>
                      <a:r>
                        <a:rPr sz="1600" spc="-5" dirty="0">
                          <a:solidFill>
                            <a:srgbClr val="4F81BC"/>
                          </a:solidFill>
                          <a:latin typeface="Calibri"/>
                          <a:cs typeface="Calibri"/>
                        </a:rPr>
                        <a:t>101</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240"/>
                        </a:spcBef>
                      </a:pPr>
                      <a:r>
                        <a:rPr sz="1600" spc="-10" dirty="0">
                          <a:solidFill>
                            <a:srgbClr val="4F81BC"/>
                          </a:solidFill>
                          <a:latin typeface="Calibri"/>
                          <a:cs typeface="Calibri"/>
                        </a:rPr>
                        <a:t>102</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600" spc="-10" dirty="0">
                          <a:solidFill>
                            <a:srgbClr val="4F81BC"/>
                          </a:solidFill>
                          <a:latin typeface="Calibri"/>
                          <a:cs typeface="Calibri"/>
                        </a:rPr>
                        <a:t>32</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600" spc="-10" dirty="0">
                          <a:solidFill>
                            <a:srgbClr val="4F81BC"/>
                          </a:solidFill>
                          <a:latin typeface="Calibri"/>
                          <a:cs typeface="Calibri"/>
                        </a:rPr>
                        <a:t>48</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600" spc="-10" dirty="0">
                          <a:solidFill>
                            <a:srgbClr val="4F81BC"/>
                          </a:solidFill>
                          <a:latin typeface="Calibri"/>
                          <a:cs typeface="Calibri"/>
                        </a:rPr>
                        <a:t>32</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0" dirty="0">
                          <a:solidFill>
                            <a:srgbClr val="4F81BC"/>
                          </a:solidFill>
                          <a:latin typeface="Calibri"/>
                          <a:cs typeface="Calibri"/>
                        </a:rPr>
                        <a:t>48</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0" dirty="0">
                          <a:solidFill>
                            <a:srgbClr val="4F81BC"/>
                          </a:solidFill>
                          <a:latin typeface="Calibri"/>
                          <a:cs typeface="Calibri"/>
                        </a:rPr>
                        <a:t>38</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0" dirty="0">
                          <a:solidFill>
                            <a:srgbClr val="4F81BC"/>
                          </a:solidFill>
                          <a:latin typeface="Calibri"/>
                          <a:cs typeface="Calibri"/>
                        </a:rPr>
                        <a:t>44</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0335">
                        <a:lnSpc>
                          <a:spcPct val="100000"/>
                        </a:lnSpc>
                        <a:spcBef>
                          <a:spcPts val="229"/>
                        </a:spcBef>
                      </a:pPr>
                      <a:r>
                        <a:rPr sz="1600" b="1" spc="-10" dirty="0">
                          <a:solidFill>
                            <a:srgbClr val="4F81BC"/>
                          </a:solidFill>
                          <a:latin typeface="Calibri"/>
                          <a:cs typeface="Calibri"/>
                        </a:rPr>
                        <a:t>56</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2700" marR="3175" algn="ctr">
                        <a:lnSpc>
                          <a:spcPct val="100000"/>
                        </a:lnSpc>
                        <a:spcBef>
                          <a:spcPts val="229"/>
                        </a:spcBef>
                      </a:pPr>
                      <a:r>
                        <a:rPr sz="1600" spc="-5" dirty="0">
                          <a:solidFill>
                            <a:srgbClr val="4F81BC"/>
                          </a:solidFill>
                          <a:latin typeface="Calibri"/>
                          <a:cs typeface="Calibri"/>
                        </a:rPr>
                        <a:t>152.7</a:t>
                      </a:r>
                      <a:endParaRPr sz="1600">
                        <a:latin typeface="Calibri"/>
                        <a:cs typeface="Calibri"/>
                      </a:endParaRPr>
                    </a:p>
                  </a:txBody>
                  <a:tcPr marL="0" marR="0" marT="29209" marB="0">
                    <a:lnL w="6350">
                      <a:solidFill>
                        <a:srgbClr val="000000"/>
                      </a:solidFill>
                      <a:prstDash val="solid"/>
                    </a:lnL>
                    <a:lnT w="6350">
                      <a:solidFill>
                        <a:srgbClr val="000000"/>
                      </a:solidFill>
                      <a:prstDash val="solid"/>
                    </a:lnT>
                    <a:lnB w="6350">
                      <a:solidFill>
                        <a:srgbClr val="000000"/>
                      </a:solidFill>
                      <a:prstDash val="solid"/>
                    </a:lnB>
                    <a:solidFill>
                      <a:srgbClr val="F1F1F1"/>
                    </a:solidFill>
                  </a:tcPr>
                </a:tc>
                <a:extLst>
                  <a:ext uri="{0D108BD9-81ED-4DB2-BD59-A6C34878D82A}">
                    <a16:rowId xmlns:a16="http://schemas.microsoft.com/office/drawing/2014/main" val="10001"/>
                  </a:ext>
                </a:extLst>
              </a:tr>
              <a:tr h="324281">
                <a:tc>
                  <a:txBody>
                    <a:bodyPr/>
                    <a:lstStyle/>
                    <a:p>
                      <a:pPr marL="4445">
                        <a:lnSpc>
                          <a:spcPts val="1889"/>
                        </a:lnSpc>
                      </a:pPr>
                      <a:r>
                        <a:rPr sz="1600" spc="-5" dirty="0">
                          <a:solidFill>
                            <a:srgbClr val="4F81BC"/>
                          </a:solidFill>
                          <a:latin typeface="Calibri"/>
                          <a:cs typeface="Calibri"/>
                        </a:rPr>
                        <a:t>ED visits </a:t>
                      </a:r>
                      <a:r>
                        <a:rPr sz="1600" spc="-10" dirty="0">
                          <a:solidFill>
                            <a:srgbClr val="4F81BC"/>
                          </a:solidFill>
                          <a:latin typeface="Calibri"/>
                          <a:cs typeface="Calibri"/>
                        </a:rPr>
                        <a:t>per</a:t>
                      </a:r>
                      <a:r>
                        <a:rPr sz="1600" spc="5" dirty="0">
                          <a:solidFill>
                            <a:srgbClr val="4F81BC"/>
                          </a:solidFill>
                          <a:latin typeface="Calibri"/>
                          <a:cs typeface="Calibri"/>
                        </a:rPr>
                        <a:t> </a:t>
                      </a:r>
                      <a:r>
                        <a:rPr sz="1600" spc="-10" dirty="0">
                          <a:solidFill>
                            <a:srgbClr val="4F81BC"/>
                          </a:solidFill>
                          <a:latin typeface="Calibri"/>
                          <a:cs typeface="Calibri"/>
                        </a:rPr>
                        <a:t>thousand</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94310" algn="r">
                        <a:lnSpc>
                          <a:spcPct val="100000"/>
                        </a:lnSpc>
                        <a:spcBef>
                          <a:spcPts val="229"/>
                        </a:spcBef>
                      </a:pPr>
                      <a:r>
                        <a:rPr sz="1600" spc="-10" dirty="0">
                          <a:solidFill>
                            <a:srgbClr val="4F81BC"/>
                          </a:solidFill>
                          <a:latin typeface="Calibri"/>
                          <a:cs typeface="Calibri"/>
                        </a:rPr>
                        <a:t>56</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29"/>
                        </a:spcBef>
                      </a:pPr>
                      <a:r>
                        <a:rPr sz="1600" spc="-15" dirty="0">
                          <a:solidFill>
                            <a:srgbClr val="4F81BC"/>
                          </a:solidFill>
                          <a:latin typeface="Calibri"/>
                          <a:cs typeface="Calibri"/>
                        </a:rPr>
                        <a:t>80</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29"/>
                        </a:spcBef>
                      </a:pPr>
                      <a:r>
                        <a:rPr sz="1600" spc="-15" dirty="0">
                          <a:solidFill>
                            <a:srgbClr val="4F81BC"/>
                          </a:solidFill>
                          <a:latin typeface="Calibri"/>
                          <a:cs typeface="Calibri"/>
                        </a:rPr>
                        <a:t>47</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240"/>
                        </a:spcBef>
                      </a:pPr>
                      <a:r>
                        <a:rPr sz="1600" spc="-15" dirty="0">
                          <a:solidFill>
                            <a:srgbClr val="4F81BC"/>
                          </a:solidFill>
                          <a:latin typeface="Calibri"/>
                          <a:cs typeface="Calibri"/>
                        </a:rPr>
                        <a:t>76</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9700">
                        <a:lnSpc>
                          <a:spcPct val="100000"/>
                        </a:lnSpc>
                        <a:spcBef>
                          <a:spcPts val="240"/>
                        </a:spcBef>
                      </a:pPr>
                      <a:r>
                        <a:rPr sz="1600" spc="-15" dirty="0">
                          <a:solidFill>
                            <a:srgbClr val="4F81BC"/>
                          </a:solidFill>
                          <a:latin typeface="Calibri"/>
                          <a:cs typeface="Calibri"/>
                        </a:rPr>
                        <a:t>66</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600" spc="-15" dirty="0">
                          <a:solidFill>
                            <a:srgbClr val="4F81BC"/>
                          </a:solidFill>
                          <a:latin typeface="Calibri"/>
                          <a:cs typeface="Calibri"/>
                        </a:rPr>
                        <a:t>49</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600" spc="-15" dirty="0">
                          <a:solidFill>
                            <a:srgbClr val="4F81BC"/>
                          </a:solidFill>
                          <a:latin typeface="Calibri"/>
                          <a:cs typeface="Calibri"/>
                        </a:rPr>
                        <a:t>41</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600" spc="-15" dirty="0">
                          <a:solidFill>
                            <a:srgbClr val="4F81BC"/>
                          </a:solidFill>
                          <a:latin typeface="Calibri"/>
                          <a:cs typeface="Calibri"/>
                        </a:rPr>
                        <a:t>78</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600" spc="-15" dirty="0">
                          <a:solidFill>
                            <a:srgbClr val="4F81BC"/>
                          </a:solidFill>
                          <a:latin typeface="Calibri"/>
                          <a:cs typeface="Calibri"/>
                        </a:rPr>
                        <a:t>77</a:t>
                      </a:r>
                      <a:endParaRPr sz="1600">
                        <a:latin typeface="Calibri"/>
                        <a:cs typeface="Calibri"/>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5" dirty="0">
                          <a:solidFill>
                            <a:srgbClr val="4F81BC"/>
                          </a:solidFill>
                          <a:latin typeface="Calibri"/>
                          <a:cs typeface="Calibri"/>
                        </a:rPr>
                        <a:t>48</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5" dirty="0">
                          <a:solidFill>
                            <a:srgbClr val="4F81BC"/>
                          </a:solidFill>
                          <a:latin typeface="Calibri"/>
                          <a:cs typeface="Calibri"/>
                        </a:rPr>
                        <a:t>25</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5" dirty="0">
                          <a:solidFill>
                            <a:srgbClr val="4F81BC"/>
                          </a:solidFill>
                          <a:latin typeface="Calibri"/>
                          <a:cs typeface="Calibri"/>
                        </a:rPr>
                        <a:t>44</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0335">
                        <a:lnSpc>
                          <a:spcPct val="100000"/>
                        </a:lnSpc>
                        <a:spcBef>
                          <a:spcPts val="229"/>
                        </a:spcBef>
                      </a:pPr>
                      <a:r>
                        <a:rPr sz="1600" b="1" spc="-15" dirty="0">
                          <a:solidFill>
                            <a:srgbClr val="4F81BC"/>
                          </a:solidFill>
                          <a:latin typeface="Calibri"/>
                          <a:cs typeface="Calibri"/>
                        </a:rPr>
                        <a:t>57</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2700" marR="3175" algn="ctr">
                        <a:lnSpc>
                          <a:spcPct val="100000"/>
                        </a:lnSpc>
                        <a:spcBef>
                          <a:spcPts val="229"/>
                        </a:spcBef>
                      </a:pPr>
                      <a:r>
                        <a:rPr sz="1600" spc="-10" dirty="0">
                          <a:solidFill>
                            <a:srgbClr val="4F81BC"/>
                          </a:solidFill>
                          <a:latin typeface="Calibri"/>
                          <a:cs typeface="Calibri"/>
                        </a:rPr>
                        <a:t>295.7</a:t>
                      </a:r>
                      <a:endParaRPr sz="1600">
                        <a:latin typeface="Calibri"/>
                        <a:cs typeface="Calibri"/>
                      </a:endParaRPr>
                    </a:p>
                  </a:txBody>
                  <a:tcPr marL="0" marR="0" marT="29209" marB="0">
                    <a:lnL w="6350">
                      <a:solidFill>
                        <a:srgbClr val="000000"/>
                      </a:solidFill>
                      <a:prstDash val="solid"/>
                    </a:lnL>
                    <a:lnT w="6350">
                      <a:solidFill>
                        <a:srgbClr val="000000"/>
                      </a:solidFill>
                      <a:prstDash val="solid"/>
                    </a:lnT>
                    <a:lnB w="6350">
                      <a:solidFill>
                        <a:srgbClr val="000000"/>
                      </a:solidFill>
                      <a:prstDash val="solid"/>
                    </a:lnB>
                    <a:solidFill>
                      <a:srgbClr val="F1F1F1"/>
                    </a:solidFill>
                  </a:tcPr>
                </a:tc>
                <a:extLst>
                  <a:ext uri="{0D108BD9-81ED-4DB2-BD59-A6C34878D82A}">
                    <a16:rowId xmlns:a16="http://schemas.microsoft.com/office/drawing/2014/main" val="10002"/>
                  </a:ext>
                </a:extLst>
              </a:tr>
              <a:tr h="324332">
                <a:tc>
                  <a:txBody>
                    <a:bodyPr/>
                    <a:lstStyle/>
                    <a:p>
                      <a:pPr marL="4445">
                        <a:lnSpc>
                          <a:spcPts val="1889"/>
                        </a:lnSpc>
                      </a:pPr>
                      <a:r>
                        <a:rPr sz="1600" spc="-5" dirty="0">
                          <a:solidFill>
                            <a:srgbClr val="4F81BC"/>
                          </a:solidFill>
                          <a:latin typeface="Calibri"/>
                          <a:cs typeface="Calibri"/>
                        </a:rPr>
                        <a:t>UC </a:t>
                      </a:r>
                      <a:r>
                        <a:rPr sz="1600" spc="-10" dirty="0">
                          <a:solidFill>
                            <a:srgbClr val="4F81BC"/>
                          </a:solidFill>
                          <a:latin typeface="Calibri"/>
                          <a:cs typeface="Calibri"/>
                        </a:rPr>
                        <a:t>per</a:t>
                      </a:r>
                      <a:r>
                        <a:rPr sz="1600" spc="10" dirty="0">
                          <a:solidFill>
                            <a:srgbClr val="4F81BC"/>
                          </a:solidFill>
                          <a:latin typeface="Calibri"/>
                          <a:cs typeface="Calibri"/>
                        </a:rPr>
                        <a:t> </a:t>
                      </a:r>
                      <a:r>
                        <a:rPr sz="1600" spc="-10" dirty="0">
                          <a:solidFill>
                            <a:srgbClr val="4F81BC"/>
                          </a:solidFill>
                          <a:latin typeface="Calibri"/>
                          <a:cs typeface="Calibri"/>
                        </a:rPr>
                        <a:t>thousand</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94945" algn="r">
                        <a:lnSpc>
                          <a:spcPct val="100000"/>
                        </a:lnSpc>
                        <a:spcBef>
                          <a:spcPts val="234"/>
                        </a:spcBef>
                      </a:pPr>
                      <a:r>
                        <a:rPr sz="1600" spc="-5" dirty="0">
                          <a:solidFill>
                            <a:srgbClr val="4F81BC"/>
                          </a:solidFill>
                          <a:latin typeface="Calibri"/>
                          <a:cs typeface="Calibri"/>
                        </a:rPr>
                        <a:t>16</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34"/>
                        </a:spcBef>
                      </a:pPr>
                      <a:r>
                        <a:rPr sz="1600" spc="-10" dirty="0">
                          <a:solidFill>
                            <a:srgbClr val="4F81BC"/>
                          </a:solidFill>
                          <a:latin typeface="Calibri"/>
                          <a:cs typeface="Calibri"/>
                        </a:rPr>
                        <a:t>13</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34"/>
                        </a:spcBef>
                      </a:pPr>
                      <a:r>
                        <a:rPr sz="1600" dirty="0">
                          <a:solidFill>
                            <a:srgbClr val="4F81BC"/>
                          </a:solidFill>
                          <a:latin typeface="Calibri"/>
                          <a:cs typeface="Calibri"/>
                        </a:rPr>
                        <a:t>9</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245"/>
                        </a:spcBef>
                      </a:pPr>
                      <a:r>
                        <a:rPr sz="1600" spc="-10" dirty="0">
                          <a:solidFill>
                            <a:srgbClr val="4F81BC"/>
                          </a:solidFill>
                          <a:latin typeface="Calibri"/>
                          <a:cs typeface="Calibri"/>
                        </a:rPr>
                        <a:t>18</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245"/>
                        </a:spcBef>
                      </a:pPr>
                      <a:r>
                        <a:rPr sz="1600" dirty="0">
                          <a:solidFill>
                            <a:srgbClr val="4F81BC"/>
                          </a:solidFill>
                          <a:latin typeface="Calibri"/>
                          <a:cs typeface="Calibri"/>
                        </a:rPr>
                        <a:t>0</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18</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14</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22</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27</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34"/>
                        </a:spcBef>
                      </a:pPr>
                      <a:r>
                        <a:rPr sz="1600" spc="-10" dirty="0">
                          <a:solidFill>
                            <a:srgbClr val="4F81BC"/>
                          </a:solidFill>
                          <a:latin typeface="Calibri"/>
                          <a:cs typeface="Calibri"/>
                        </a:rPr>
                        <a:t>31</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34"/>
                        </a:spcBef>
                      </a:pPr>
                      <a:r>
                        <a:rPr sz="1600" spc="-10" dirty="0">
                          <a:solidFill>
                            <a:srgbClr val="4F81BC"/>
                          </a:solidFill>
                          <a:latin typeface="Calibri"/>
                          <a:cs typeface="Calibri"/>
                        </a:rPr>
                        <a:t>17</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234"/>
                        </a:spcBef>
                      </a:pPr>
                      <a:r>
                        <a:rPr sz="1600" dirty="0">
                          <a:solidFill>
                            <a:srgbClr val="4F81BC"/>
                          </a:solidFill>
                          <a:latin typeface="Calibri"/>
                          <a:cs typeface="Calibri"/>
                        </a:rPr>
                        <a:t>9</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0335">
                        <a:lnSpc>
                          <a:spcPct val="100000"/>
                        </a:lnSpc>
                        <a:spcBef>
                          <a:spcPts val="234"/>
                        </a:spcBef>
                      </a:pPr>
                      <a:r>
                        <a:rPr sz="1600" b="1" spc="-10" dirty="0">
                          <a:solidFill>
                            <a:srgbClr val="4F81BC"/>
                          </a:solidFill>
                          <a:latin typeface="Calibri"/>
                          <a:cs typeface="Calibri"/>
                        </a:rPr>
                        <a:t>16</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2700" marR="3175" algn="ctr">
                        <a:lnSpc>
                          <a:spcPct val="100000"/>
                        </a:lnSpc>
                        <a:spcBef>
                          <a:spcPts val="234"/>
                        </a:spcBef>
                      </a:pPr>
                      <a:r>
                        <a:rPr sz="1600" spc="-5" dirty="0">
                          <a:solidFill>
                            <a:srgbClr val="4F81BC"/>
                          </a:solidFill>
                          <a:latin typeface="Calibri"/>
                          <a:cs typeface="Calibri"/>
                        </a:rPr>
                        <a:t>141.2</a:t>
                      </a:r>
                      <a:endParaRPr sz="1600">
                        <a:latin typeface="Calibri"/>
                        <a:cs typeface="Calibri"/>
                      </a:endParaRPr>
                    </a:p>
                  </a:txBody>
                  <a:tcPr marL="0" marR="0" marT="29844" marB="0">
                    <a:lnL w="6350">
                      <a:solidFill>
                        <a:srgbClr val="000000"/>
                      </a:solidFill>
                      <a:prstDash val="solid"/>
                    </a:lnL>
                    <a:lnT w="6350">
                      <a:solidFill>
                        <a:srgbClr val="000000"/>
                      </a:solidFill>
                      <a:prstDash val="solid"/>
                    </a:lnT>
                    <a:lnB w="6350">
                      <a:solidFill>
                        <a:srgbClr val="000000"/>
                      </a:solidFill>
                      <a:prstDash val="solid"/>
                    </a:lnB>
                    <a:solidFill>
                      <a:srgbClr val="F1F1F1"/>
                    </a:solidFill>
                  </a:tcPr>
                </a:tc>
                <a:extLst>
                  <a:ext uri="{0D108BD9-81ED-4DB2-BD59-A6C34878D82A}">
                    <a16:rowId xmlns:a16="http://schemas.microsoft.com/office/drawing/2014/main" val="10003"/>
                  </a:ext>
                </a:extLst>
              </a:tr>
              <a:tr h="324332">
                <a:tc>
                  <a:txBody>
                    <a:bodyPr/>
                    <a:lstStyle/>
                    <a:p>
                      <a:pPr marL="4445">
                        <a:lnSpc>
                          <a:spcPts val="1889"/>
                        </a:lnSpc>
                      </a:pPr>
                      <a:r>
                        <a:rPr sz="1600" spc="-5" dirty="0">
                          <a:solidFill>
                            <a:srgbClr val="4F81BC"/>
                          </a:solidFill>
                          <a:latin typeface="Calibri"/>
                          <a:cs typeface="Calibri"/>
                        </a:rPr>
                        <a:t>SNF admits per</a:t>
                      </a:r>
                      <a:r>
                        <a:rPr sz="1600" spc="-25" dirty="0">
                          <a:solidFill>
                            <a:srgbClr val="4F81BC"/>
                          </a:solidFill>
                          <a:latin typeface="Calibri"/>
                          <a:cs typeface="Calibri"/>
                        </a:rPr>
                        <a:t> </a:t>
                      </a:r>
                      <a:r>
                        <a:rPr sz="1600" spc="-5" dirty="0">
                          <a:solidFill>
                            <a:srgbClr val="4F81BC"/>
                          </a:solidFill>
                          <a:latin typeface="Calibri"/>
                          <a:cs typeface="Calibri"/>
                        </a:rPr>
                        <a:t>thousand</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94945" algn="r">
                        <a:lnSpc>
                          <a:spcPct val="100000"/>
                        </a:lnSpc>
                        <a:spcBef>
                          <a:spcPts val="234"/>
                        </a:spcBef>
                      </a:pPr>
                      <a:r>
                        <a:rPr sz="1600" spc="-5" dirty="0">
                          <a:solidFill>
                            <a:srgbClr val="4F81BC"/>
                          </a:solidFill>
                          <a:latin typeface="Calibri"/>
                          <a:cs typeface="Calibri"/>
                        </a:rPr>
                        <a:t>24</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34"/>
                        </a:spcBef>
                      </a:pPr>
                      <a:r>
                        <a:rPr sz="1600" spc="-10" dirty="0">
                          <a:solidFill>
                            <a:srgbClr val="4F81BC"/>
                          </a:solidFill>
                          <a:latin typeface="Calibri"/>
                          <a:cs typeface="Calibri"/>
                        </a:rPr>
                        <a:t>25</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34"/>
                        </a:spcBef>
                      </a:pPr>
                      <a:r>
                        <a:rPr sz="1600" spc="-10" dirty="0">
                          <a:solidFill>
                            <a:srgbClr val="4F81BC"/>
                          </a:solidFill>
                          <a:latin typeface="Calibri"/>
                          <a:cs typeface="Calibri"/>
                        </a:rPr>
                        <a:t>30</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245"/>
                        </a:spcBef>
                      </a:pPr>
                      <a:r>
                        <a:rPr sz="1600" spc="-10" dirty="0">
                          <a:solidFill>
                            <a:srgbClr val="4F81BC"/>
                          </a:solidFill>
                          <a:latin typeface="Calibri"/>
                          <a:cs typeface="Calibri"/>
                        </a:rPr>
                        <a:t>31</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9700">
                        <a:lnSpc>
                          <a:spcPct val="100000"/>
                        </a:lnSpc>
                        <a:spcBef>
                          <a:spcPts val="245"/>
                        </a:spcBef>
                      </a:pPr>
                      <a:r>
                        <a:rPr sz="1600" spc="-10" dirty="0">
                          <a:solidFill>
                            <a:srgbClr val="4F81BC"/>
                          </a:solidFill>
                          <a:latin typeface="Calibri"/>
                          <a:cs typeface="Calibri"/>
                        </a:rPr>
                        <a:t>40</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40</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41</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22</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0" dirty="0">
                          <a:solidFill>
                            <a:srgbClr val="4F81BC"/>
                          </a:solidFill>
                          <a:latin typeface="Calibri"/>
                          <a:cs typeface="Calibri"/>
                        </a:rPr>
                        <a:t>14</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34"/>
                        </a:spcBef>
                      </a:pPr>
                      <a:r>
                        <a:rPr sz="1600" spc="-10" dirty="0">
                          <a:solidFill>
                            <a:srgbClr val="4F81BC"/>
                          </a:solidFill>
                          <a:latin typeface="Calibri"/>
                          <a:cs typeface="Calibri"/>
                        </a:rPr>
                        <a:t>26</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34"/>
                        </a:spcBef>
                      </a:pPr>
                      <a:r>
                        <a:rPr sz="1600" spc="-10" dirty="0">
                          <a:solidFill>
                            <a:srgbClr val="4F81BC"/>
                          </a:solidFill>
                          <a:latin typeface="Calibri"/>
                          <a:cs typeface="Calibri"/>
                        </a:rPr>
                        <a:t>30</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34"/>
                        </a:spcBef>
                      </a:pPr>
                      <a:r>
                        <a:rPr sz="1600" spc="-10" dirty="0">
                          <a:solidFill>
                            <a:srgbClr val="4F81BC"/>
                          </a:solidFill>
                          <a:latin typeface="Calibri"/>
                          <a:cs typeface="Calibri"/>
                        </a:rPr>
                        <a:t>31</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0335">
                        <a:lnSpc>
                          <a:spcPct val="100000"/>
                        </a:lnSpc>
                        <a:spcBef>
                          <a:spcPts val="234"/>
                        </a:spcBef>
                      </a:pPr>
                      <a:r>
                        <a:rPr sz="1600" b="1" spc="-10" dirty="0">
                          <a:solidFill>
                            <a:srgbClr val="4F81BC"/>
                          </a:solidFill>
                          <a:latin typeface="Calibri"/>
                          <a:cs typeface="Calibri"/>
                        </a:rPr>
                        <a:t>29</a:t>
                      </a:r>
                      <a:endParaRPr sz="1600">
                        <a:latin typeface="Calibri"/>
                        <a:cs typeface="Calibri"/>
                      </a:endParaRPr>
                    </a:p>
                  </a:txBody>
                  <a:tcPr marL="0" marR="0" marT="2984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1430" marR="3175" algn="ctr">
                        <a:lnSpc>
                          <a:spcPct val="100000"/>
                        </a:lnSpc>
                        <a:spcBef>
                          <a:spcPts val="234"/>
                        </a:spcBef>
                      </a:pPr>
                      <a:r>
                        <a:rPr sz="1600" spc="-5" dirty="0">
                          <a:solidFill>
                            <a:srgbClr val="4F81BC"/>
                          </a:solidFill>
                          <a:latin typeface="Calibri"/>
                          <a:cs typeface="Calibri"/>
                        </a:rPr>
                        <a:t>34.6</a:t>
                      </a:r>
                      <a:endParaRPr sz="1600">
                        <a:latin typeface="Calibri"/>
                        <a:cs typeface="Calibri"/>
                      </a:endParaRPr>
                    </a:p>
                  </a:txBody>
                  <a:tcPr marL="0" marR="0" marT="29844" marB="0">
                    <a:lnL w="6350">
                      <a:solidFill>
                        <a:srgbClr val="000000"/>
                      </a:solidFill>
                      <a:prstDash val="solid"/>
                    </a:lnL>
                    <a:lnT w="6350">
                      <a:solidFill>
                        <a:srgbClr val="000000"/>
                      </a:solidFill>
                      <a:prstDash val="solid"/>
                    </a:lnT>
                    <a:lnB w="6350">
                      <a:solidFill>
                        <a:srgbClr val="000000"/>
                      </a:solidFill>
                      <a:prstDash val="solid"/>
                    </a:lnB>
                    <a:solidFill>
                      <a:srgbClr val="F1F1F1"/>
                    </a:solidFill>
                  </a:tcPr>
                </a:tc>
                <a:extLst>
                  <a:ext uri="{0D108BD9-81ED-4DB2-BD59-A6C34878D82A}">
                    <a16:rowId xmlns:a16="http://schemas.microsoft.com/office/drawing/2014/main" val="10004"/>
                  </a:ext>
                </a:extLst>
              </a:tr>
              <a:tr h="324333">
                <a:tc>
                  <a:txBody>
                    <a:bodyPr/>
                    <a:lstStyle/>
                    <a:p>
                      <a:pPr marL="4445">
                        <a:lnSpc>
                          <a:spcPts val="1889"/>
                        </a:lnSpc>
                      </a:pPr>
                      <a:r>
                        <a:rPr sz="1600" spc="-10" dirty="0">
                          <a:solidFill>
                            <a:srgbClr val="4F81BC"/>
                          </a:solidFill>
                          <a:latin typeface="Calibri"/>
                          <a:cs typeface="Calibri"/>
                        </a:rPr>
                        <a:t>SNF</a:t>
                      </a:r>
                      <a:r>
                        <a:rPr sz="1600" spc="10" dirty="0">
                          <a:solidFill>
                            <a:srgbClr val="4F81BC"/>
                          </a:solidFill>
                          <a:latin typeface="Calibri"/>
                          <a:cs typeface="Calibri"/>
                        </a:rPr>
                        <a:t> </a:t>
                      </a:r>
                      <a:r>
                        <a:rPr sz="1600" spc="-20" dirty="0">
                          <a:solidFill>
                            <a:srgbClr val="4F81BC"/>
                          </a:solidFill>
                          <a:latin typeface="Calibri"/>
                          <a:cs typeface="Calibri"/>
                        </a:rPr>
                        <a:t>LOS</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94310" algn="r">
                        <a:lnSpc>
                          <a:spcPct val="100000"/>
                        </a:lnSpc>
                        <a:spcBef>
                          <a:spcPts val="229"/>
                        </a:spcBef>
                      </a:pPr>
                      <a:r>
                        <a:rPr sz="1600" spc="-10" dirty="0">
                          <a:solidFill>
                            <a:srgbClr val="4F81BC"/>
                          </a:solidFill>
                          <a:latin typeface="Calibri"/>
                          <a:cs typeface="Calibri"/>
                        </a:rPr>
                        <a:t>15</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29"/>
                        </a:spcBef>
                      </a:pPr>
                      <a:r>
                        <a:rPr sz="1600" spc="-15" dirty="0">
                          <a:solidFill>
                            <a:srgbClr val="4F81BC"/>
                          </a:solidFill>
                          <a:latin typeface="Calibri"/>
                          <a:cs typeface="Calibri"/>
                        </a:rPr>
                        <a:t>12</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29"/>
                        </a:spcBef>
                      </a:pPr>
                      <a:r>
                        <a:rPr sz="1600" spc="-15" dirty="0">
                          <a:solidFill>
                            <a:srgbClr val="4F81BC"/>
                          </a:solidFill>
                          <a:latin typeface="Calibri"/>
                          <a:cs typeface="Calibri"/>
                        </a:rPr>
                        <a:t>17</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245"/>
                        </a:spcBef>
                      </a:pPr>
                      <a:r>
                        <a:rPr sz="1600" spc="-15" dirty="0">
                          <a:solidFill>
                            <a:srgbClr val="4F81BC"/>
                          </a:solidFill>
                          <a:latin typeface="Calibri"/>
                          <a:cs typeface="Calibri"/>
                        </a:rPr>
                        <a:t>13</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9700">
                        <a:lnSpc>
                          <a:spcPct val="100000"/>
                        </a:lnSpc>
                        <a:spcBef>
                          <a:spcPts val="245"/>
                        </a:spcBef>
                      </a:pPr>
                      <a:r>
                        <a:rPr sz="1600" spc="-15" dirty="0">
                          <a:solidFill>
                            <a:srgbClr val="4F81BC"/>
                          </a:solidFill>
                          <a:latin typeface="Calibri"/>
                          <a:cs typeface="Calibri"/>
                        </a:rPr>
                        <a:t>14</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5" dirty="0">
                          <a:solidFill>
                            <a:srgbClr val="4F81BC"/>
                          </a:solidFill>
                          <a:latin typeface="Calibri"/>
                          <a:cs typeface="Calibri"/>
                        </a:rPr>
                        <a:t>11</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5" dirty="0">
                          <a:solidFill>
                            <a:srgbClr val="4F81BC"/>
                          </a:solidFill>
                          <a:latin typeface="Calibri"/>
                          <a:cs typeface="Calibri"/>
                        </a:rPr>
                        <a:t>22</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600" spc="-15" dirty="0">
                          <a:solidFill>
                            <a:srgbClr val="4F81BC"/>
                          </a:solidFill>
                          <a:latin typeface="Calibri"/>
                          <a:cs typeface="Calibri"/>
                        </a:rPr>
                        <a:t>14</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245"/>
                        </a:spcBef>
                      </a:pPr>
                      <a:r>
                        <a:rPr sz="1600" dirty="0">
                          <a:solidFill>
                            <a:srgbClr val="4F81BC"/>
                          </a:solidFill>
                          <a:latin typeface="Calibri"/>
                          <a:cs typeface="Calibri"/>
                        </a:rPr>
                        <a:t>7</a:t>
                      </a:r>
                      <a:endParaRPr sz="16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5" dirty="0">
                          <a:solidFill>
                            <a:srgbClr val="4F81BC"/>
                          </a:solidFill>
                          <a:latin typeface="Calibri"/>
                          <a:cs typeface="Calibri"/>
                        </a:rPr>
                        <a:t>19</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5" dirty="0">
                          <a:solidFill>
                            <a:srgbClr val="4F81BC"/>
                          </a:solidFill>
                          <a:latin typeface="Calibri"/>
                          <a:cs typeface="Calibri"/>
                        </a:rPr>
                        <a:t>12</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600" spc="-15" dirty="0">
                          <a:solidFill>
                            <a:srgbClr val="4F81BC"/>
                          </a:solidFill>
                          <a:latin typeface="Calibri"/>
                          <a:cs typeface="Calibri"/>
                        </a:rPr>
                        <a:t>17</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0335">
                        <a:lnSpc>
                          <a:spcPct val="100000"/>
                        </a:lnSpc>
                        <a:spcBef>
                          <a:spcPts val="229"/>
                        </a:spcBef>
                      </a:pPr>
                      <a:r>
                        <a:rPr sz="1600" b="1" spc="-15" dirty="0">
                          <a:solidFill>
                            <a:srgbClr val="4F81BC"/>
                          </a:solidFill>
                          <a:latin typeface="Calibri"/>
                          <a:cs typeface="Calibri"/>
                        </a:rPr>
                        <a:t>14</a:t>
                      </a:r>
                      <a:endParaRPr sz="16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2065" marR="3175" algn="ctr">
                        <a:lnSpc>
                          <a:spcPct val="100000"/>
                        </a:lnSpc>
                        <a:spcBef>
                          <a:spcPts val="229"/>
                        </a:spcBef>
                      </a:pPr>
                      <a:r>
                        <a:rPr sz="1600" spc="-15" dirty="0">
                          <a:solidFill>
                            <a:srgbClr val="4F81BC"/>
                          </a:solidFill>
                          <a:latin typeface="Calibri"/>
                          <a:cs typeface="Calibri"/>
                        </a:rPr>
                        <a:t>14</a:t>
                      </a:r>
                      <a:endParaRPr sz="1600">
                        <a:latin typeface="Calibri"/>
                        <a:cs typeface="Calibri"/>
                      </a:endParaRPr>
                    </a:p>
                  </a:txBody>
                  <a:tcPr marL="0" marR="0" marT="29209" marB="0">
                    <a:lnL w="6350">
                      <a:solidFill>
                        <a:srgbClr val="000000"/>
                      </a:solidFill>
                      <a:prstDash val="solid"/>
                    </a:lnL>
                    <a:lnT w="6350">
                      <a:solidFill>
                        <a:srgbClr val="000000"/>
                      </a:solidFill>
                      <a:prstDash val="solid"/>
                    </a:lnT>
                    <a:lnB w="6350">
                      <a:solidFill>
                        <a:srgbClr val="000000"/>
                      </a:solidFill>
                      <a:prstDash val="solid"/>
                    </a:lnB>
                    <a:solidFill>
                      <a:srgbClr val="F1F1F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228600"/>
            <a:ext cx="9144000" cy="609600"/>
          </a:xfrm>
          <a:custGeom>
            <a:avLst/>
            <a:gdLst/>
            <a:ahLst/>
            <a:cxnLst/>
            <a:rect l="l" t="t" r="r" b="b"/>
            <a:pathLst>
              <a:path w="9144000" h="609600">
                <a:moveTo>
                  <a:pt x="0" y="609600"/>
                </a:moveTo>
                <a:lnTo>
                  <a:pt x="9144000" y="609600"/>
                </a:lnTo>
                <a:lnTo>
                  <a:pt x="9144000" y="0"/>
                </a:lnTo>
                <a:lnTo>
                  <a:pt x="0" y="0"/>
                </a:lnTo>
                <a:lnTo>
                  <a:pt x="0" y="60960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6704458" y="284734"/>
            <a:ext cx="3883025" cy="452120"/>
          </a:xfrm>
          <a:prstGeom prst="rect">
            <a:avLst/>
          </a:prstGeom>
        </p:spPr>
        <p:txBody>
          <a:bodyPr vert="horz" wrap="square" lIns="0" tIns="12065" rIns="0" bIns="0" rtlCol="0">
            <a:spAutoFit/>
          </a:bodyPr>
          <a:lstStyle/>
          <a:p>
            <a:pPr marL="12700">
              <a:spcBef>
                <a:spcPts val="95"/>
              </a:spcBef>
            </a:pPr>
            <a:r>
              <a:rPr spc="-20" dirty="0"/>
              <a:t>Patient </a:t>
            </a:r>
            <a:r>
              <a:rPr spc="-10" dirty="0"/>
              <a:t>Story</a:t>
            </a:r>
            <a:r>
              <a:rPr spc="30" dirty="0"/>
              <a:t> </a:t>
            </a:r>
            <a:r>
              <a:rPr spc="-15" dirty="0"/>
              <a:t>Care@Home</a:t>
            </a:r>
          </a:p>
        </p:txBody>
      </p:sp>
      <p:sp>
        <p:nvSpPr>
          <p:cNvPr id="4" name="object 4"/>
          <p:cNvSpPr txBox="1"/>
          <p:nvPr/>
        </p:nvSpPr>
        <p:spPr>
          <a:xfrm>
            <a:off x="1926132" y="1316482"/>
            <a:ext cx="8101330" cy="5183505"/>
          </a:xfrm>
          <a:prstGeom prst="rect">
            <a:avLst/>
          </a:prstGeom>
        </p:spPr>
        <p:txBody>
          <a:bodyPr vert="horz" wrap="square" lIns="0" tIns="12065" rIns="0" bIns="0" rtlCol="0">
            <a:spAutoFit/>
          </a:bodyPr>
          <a:lstStyle/>
          <a:p>
            <a:pPr marL="299085" marR="499745" indent="-287020">
              <a:spcBef>
                <a:spcPts val="95"/>
              </a:spcBef>
              <a:buFont typeface="Wingdings"/>
              <a:buChar char=""/>
              <a:tabLst>
                <a:tab pos="299720" algn="l"/>
              </a:tabLst>
            </a:pPr>
            <a:r>
              <a:rPr sz="1600" spc="-5" dirty="0">
                <a:solidFill>
                  <a:srgbClr val="1F487C"/>
                </a:solidFill>
                <a:latin typeface="Calibri"/>
                <a:cs typeface="Calibri"/>
              </a:rPr>
              <a:t>84 </a:t>
            </a:r>
            <a:r>
              <a:rPr sz="1600" spc="-20" dirty="0">
                <a:solidFill>
                  <a:srgbClr val="1F487C"/>
                </a:solidFill>
                <a:latin typeface="Calibri"/>
                <a:cs typeface="Calibri"/>
              </a:rPr>
              <a:t>yo </a:t>
            </a:r>
            <a:r>
              <a:rPr sz="1600" spc="-10" dirty="0">
                <a:solidFill>
                  <a:srgbClr val="1F487C"/>
                </a:solidFill>
                <a:latin typeface="Calibri"/>
                <a:cs typeface="Calibri"/>
              </a:rPr>
              <a:t>female patient, </a:t>
            </a:r>
            <a:r>
              <a:rPr sz="1600" b="1" spc="-5" dirty="0">
                <a:solidFill>
                  <a:srgbClr val="1F487C"/>
                </a:solidFill>
                <a:latin typeface="Calibri"/>
                <a:cs typeface="Calibri"/>
              </a:rPr>
              <a:t>BCBS NCM called </a:t>
            </a:r>
            <a:r>
              <a:rPr sz="1600" b="1" spc="-10" dirty="0">
                <a:solidFill>
                  <a:srgbClr val="1F487C"/>
                </a:solidFill>
                <a:latin typeface="Calibri"/>
                <a:cs typeface="Calibri"/>
              </a:rPr>
              <a:t>PCP </a:t>
            </a:r>
            <a:r>
              <a:rPr sz="1600" b="1" spc="-5" dirty="0">
                <a:solidFill>
                  <a:srgbClr val="1F487C"/>
                </a:solidFill>
                <a:latin typeface="Calibri"/>
                <a:cs typeface="Calibri"/>
              </a:rPr>
              <a:t>office </a:t>
            </a:r>
            <a:r>
              <a:rPr sz="1600" b="1" spc="-10" dirty="0">
                <a:solidFill>
                  <a:srgbClr val="1F487C"/>
                </a:solidFill>
                <a:latin typeface="Calibri"/>
                <a:cs typeface="Calibri"/>
              </a:rPr>
              <a:t>to </a:t>
            </a:r>
            <a:r>
              <a:rPr sz="1600" b="1" spc="-15" dirty="0">
                <a:solidFill>
                  <a:srgbClr val="1F487C"/>
                </a:solidFill>
                <a:latin typeface="Calibri"/>
                <a:cs typeface="Calibri"/>
              </a:rPr>
              <a:t>request </a:t>
            </a:r>
            <a:r>
              <a:rPr sz="1600" b="1" spc="-5" dirty="0">
                <a:solidFill>
                  <a:srgbClr val="1F487C"/>
                </a:solidFill>
                <a:latin typeface="Calibri"/>
                <a:cs typeface="Calibri"/>
              </a:rPr>
              <a:t>additional </a:t>
            </a:r>
            <a:r>
              <a:rPr sz="1600" b="1" spc="-10" dirty="0">
                <a:solidFill>
                  <a:srgbClr val="1F487C"/>
                </a:solidFill>
                <a:latin typeface="Calibri"/>
                <a:cs typeface="Calibri"/>
              </a:rPr>
              <a:t>help for patient  </a:t>
            </a:r>
            <a:r>
              <a:rPr sz="1600" b="1" spc="-15" dirty="0">
                <a:solidFill>
                  <a:srgbClr val="1F487C"/>
                </a:solidFill>
                <a:latin typeface="Calibri"/>
                <a:cs typeface="Calibri"/>
              </a:rPr>
              <a:t>related to </a:t>
            </a:r>
            <a:r>
              <a:rPr sz="1600" b="1" spc="-10" dirty="0">
                <a:solidFill>
                  <a:srgbClr val="1F487C"/>
                </a:solidFill>
                <a:latin typeface="Calibri"/>
                <a:cs typeface="Calibri"/>
              </a:rPr>
              <a:t>progressing dementia </a:t>
            </a:r>
            <a:r>
              <a:rPr sz="1600" spc="-5" dirty="0">
                <a:solidFill>
                  <a:srgbClr val="1F487C"/>
                </a:solidFill>
                <a:latin typeface="Calibri"/>
                <a:cs typeface="Calibri"/>
              </a:rPr>
              <a:t>and </a:t>
            </a:r>
            <a:r>
              <a:rPr sz="1600" spc="-15" dirty="0">
                <a:solidFill>
                  <a:srgbClr val="1F487C"/>
                </a:solidFill>
                <a:latin typeface="Calibri"/>
                <a:cs typeface="Calibri"/>
              </a:rPr>
              <a:t>recent</a:t>
            </a:r>
            <a:r>
              <a:rPr sz="1600" spc="120" dirty="0">
                <a:solidFill>
                  <a:srgbClr val="1F487C"/>
                </a:solidFill>
                <a:latin typeface="Calibri"/>
                <a:cs typeface="Calibri"/>
              </a:rPr>
              <a:t> </a:t>
            </a:r>
            <a:r>
              <a:rPr sz="1600" spc="-5" dirty="0">
                <a:solidFill>
                  <a:srgbClr val="1F487C"/>
                </a:solidFill>
                <a:latin typeface="Calibri"/>
                <a:cs typeface="Calibri"/>
              </a:rPr>
              <a:t>TIA</a:t>
            </a:r>
            <a:endParaRPr sz="160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NCM </a:t>
            </a:r>
            <a:r>
              <a:rPr sz="1600" spc="-20" dirty="0">
                <a:solidFill>
                  <a:srgbClr val="1F487C"/>
                </a:solidFill>
                <a:latin typeface="Calibri"/>
                <a:cs typeface="Calibri"/>
              </a:rPr>
              <a:t>referred </a:t>
            </a:r>
            <a:r>
              <a:rPr sz="1600" spc="-10" dirty="0">
                <a:solidFill>
                  <a:srgbClr val="1F487C"/>
                </a:solidFill>
                <a:latin typeface="Calibri"/>
                <a:cs typeface="Calibri"/>
              </a:rPr>
              <a:t>patient to CAH; </a:t>
            </a:r>
            <a:r>
              <a:rPr sz="1600" b="1" spc="-10" dirty="0">
                <a:solidFill>
                  <a:srgbClr val="1F487C"/>
                </a:solidFill>
                <a:latin typeface="Calibri"/>
                <a:cs typeface="Calibri"/>
              </a:rPr>
              <a:t>patient enrolled </a:t>
            </a:r>
            <a:r>
              <a:rPr sz="1600" b="1" spc="-5" dirty="0">
                <a:solidFill>
                  <a:srgbClr val="1F487C"/>
                </a:solidFill>
                <a:latin typeface="Calibri"/>
                <a:cs typeface="Calibri"/>
              </a:rPr>
              <a:t>in </a:t>
            </a:r>
            <a:r>
              <a:rPr sz="1600" b="1" spc="-10" dirty="0">
                <a:solidFill>
                  <a:srgbClr val="1F487C"/>
                </a:solidFill>
                <a:latin typeface="Calibri"/>
                <a:cs typeface="Calibri"/>
              </a:rPr>
              <a:t>CAH </a:t>
            </a:r>
            <a:r>
              <a:rPr sz="1600" b="1" spc="-5" dirty="0">
                <a:solidFill>
                  <a:srgbClr val="1F487C"/>
                </a:solidFill>
                <a:latin typeface="Calibri"/>
                <a:cs typeface="Calibri"/>
              </a:rPr>
              <a:t>Oct</a:t>
            </a:r>
            <a:r>
              <a:rPr sz="1600" b="1" spc="160" dirty="0">
                <a:solidFill>
                  <a:srgbClr val="1F487C"/>
                </a:solidFill>
                <a:latin typeface="Calibri"/>
                <a:cs typeface="Calibri"/>
              </a:rPr>
              <a:t> </a:t>
            </a:r>
            <a:r>
              <a:rPr sz="1600" b="1" spc="-10" dirty="0">
                <a:solidFill>
                  <a:srgbClr val="1F487C"/>
                </a:solidFill>
                <a:latin typeface="Calibri"/>
                <a:cs typeface="Calibri"/>
              </a:rPr>
              <a:t>2022</a:t>
            </a:r>
            <a:endParaRPr sz="1600">
              <a:solidFill>
                <a:prstClr val="black"/>
              </a:solidFill>
              <a:latin typeface="Calibri"/>
              <a:cs typeface="Calibri"/>
            </a:endParaRPr>
          </a:p>
          <a:p>
            <a:pPr marL="299085" indent="-287020">
              <a:spcBef>
                <a:spcPts val="5"/>
              </a:spcBef>
              <a:buFont typeface="Wingdings"/>
              <a:buChar char=""/>
              <a:tabLst>
                <a:tab pos="299720" algn="l"/>
              </a:tabLst>
            </a:pPr>
            <a:r>
              <a:rPr sz="1600" spc="-5" dirty="0">
                <a:solidFill>
                  <a:srgbClr val="1F487C"/>
                </a:solidFill>
                <a:latin typeface="Calibri"/>
                <a:cs typeface="Calibri"/>
              </a:rPr>
              <a:t>PMH: </a:t>
            </a:r>
            <a:r>
              <a:rPr sz="1600" spc="-10" dirty="0">
                <a:solidFill>
                  <a:srgbClr val="1F487C"/>
                </a:solidFill>
                <a:latin typeface="Calibri"/>
                <a:cs typeface="Calibri"/>
              </a:rPr>
              <a:t>depression, CKD3, dementia, </a:t>
            </a:r>
            <a:r>
              <a:rPr sz="1600" spc="-5" dirty="0">
                <a:solidFill>
                  <a:srgbClr val="1F487C"/>
                </a:solidFill>
                <a:latin typeface="Calibri"/>
                <a:cs typeface="Calibri"/>
              </a:rPr>
              <a:t>anemia, </a:t>
            </a:r>
            <a:r>
              <a:rPr sz="1600" spc="-10" dirty="0">
                <a:solidFill>
                  <a:srgbClr val="1F487C"/>
                </a:solidFill>
                <a:latin typeface="Calibri"/>
                <a:cs typeface="Calibri"/>
              </a:rPr>
              <a:t>chronic gastritis,</a:t>
            </a:r>
            <a:r>
              <a:rPr sz="1600" spc="50" dirty="0">
                <a:solidFill>
                  <a:srgbClr val="1F487C"/>
                </a:solidFill>
                <a:latin typeface="Calibri"/>
                <a:cs typeface="Calibri"/>
              </a:rPr>
              <a:t> </a:t>
            </a:r>
            <a:r>
              <a:rPr sz="1600" spc="-10" dirty="0">
                <a:solidFill>
                  <a:srgbClr val="1F487C"/>
                </a:solidFill>
                <a:latin typeface="Calibri"/>
                <a:cs typeface="Calibri"/>
              </a:rPr>
              <a:t>hypertension</a:t>
            </a:r>
            <a:endParaRPr sz="1600">
              <a:solidFill>
                <a:prstClr val="black"/>
              </a:solidFill>
              <a:latin typeface="Calibri"/>
              <a:cs typeface="Calibri"/>
            </a:endParaRPr>
          </a:p>
          <a:p>
            <a:pPr marL="299085" marR="167640" indent="-287020">
              <a:buFont typeface="Wingdings"/>
              <a:buChar char=""/>
              <a:tabLst>
                <a:tab pos="299720" algn="l"/>
              </a:tabLst>
            </a:pPr>
            <a:r>
              <a:rPr sz="1600" spc="-15" dirty="0">
                <a:solidFill>
                  <a:srgbClr val="1F487C"/>
                </a:solidFill>
                <a:latin typeface="Calibri"/>
                <a:cs typeface="Calibri"/>
              </a:rPr>
              <a:t>Patient </a:t>
            </a:r>
            <a:r>
              <a:rPr sz="1600" spc="-5" dirty="0">
                <a:solidFill>
                  <a:srgbClr val="1F487C"/>
                </a:solidFill>
                <a:latin typeface="Calibri"/>
                <a:cs typeface="Calibri"/>
              </a:rPr>
              <a:t>lives </a:t>
            </a:r>
            <a:r>
              <a:rPr sz="1600" spc="-10" dirty="0">
                <a:solidFill>
                  <a:srgbClr val="1F487C"/>
                </a:solidFill>
                <a:latin typeface="Calibri"/>
                <a:cs typeface="Calibri"/>
              </a:rPr>
              <a:t>at home </a:t>
            </a:r>
            <a:r>
              <a:rPr sz="1600" spc="-5" dirty="0">
                <a:solidFill>
                  <a:srgbClr val="1F487C"/>
                </a:solidFill>
                <a:latin typeface="Calibri"/>
                <a:cs typeface="Calibri"/>
              </a:rPr>
              <a:t>with </a:t>
            </a:r>
            <a:r>
              <a:rPr sz="1600" spc="-25" dirty="0">
                <a:solidFill>
                  <a:srgbClr val="1F487C"/>
                </a:solidFill>
                <a:latin typeface="Calibri"/>
                <a:cs typeface="Calibri"/>
              </a:rPr>
              <a:t>daughter. </a:t>
            </a:r>
            <a:r>
              <a:rPr sz="1600" spc="-10" dirty="0">
                <a:solidFill>
                  <a:srgbClr val="1F487C"/>
                </a:solidFill>
                <a:latin typeface="Calibri"/>
                <a:cs typeface="Calibri"/>
              </a:rPr>
              <a:t>Last hospitalization Nov 2022 </a:t>
            </a:r>
            <a:r>
              <a:rPr sz="1600" spc="-15" dirty="0">
                <a:solidFill>
                  <a:srgbClr val="1F487C"/>
                </a:solidFill>
                <a:latin typeface="Calibri"/>
                <a:cs typeface="Calibri"/>
              </a:rPr>
              <a:t>for </a:t>
            </a:r>
            <a:r>
              <a:rPr sz="1600" spc="-5" dirty="0">
                <a:solidFill>
                  <a:srgbClr val="1F487C"/>
                </a:solidFill>
                <a:latin typeface="Calibri"/>
                <a:cs typeface="Calibri"/>
              </a:rPr>
              <a:t>dizziness and BP </a:t>
            </a:r>
            <a:r>
              <a:rPr sz="1600" spc="-10" dirty="0">
                <a:solidFill>
                  <a:srgbClr val="1F487C"/>
                </a:solidFill>
                <a:latin typeface="Calibri"/>
                <a:cs typeface="Calibri"/>
              </a:rPr>
              <a:t>issues  CAH </a:t>
            </a:r>
            <a:r>
              <a:rPr sz="1600" spc="-5" dirty="0">
                <a:solidFill>
                  <a:srgbClr val="1F487C"/>
                </a:solidFill>
                <a:latin typeface="Calibri"/>
                <a:cs typeface="Calibri"/>
              </a:rPr>
              <a:t>team </a:t>
            </a:r>
            <a:r>
              <a:rPr sz="1600" spc="-15" dirty="0">
                <a:solidFill>
                  <a:srgbClr val="1F487C"/>
                </a:solidFill>
                <a:latin typeface="Calibri"/>
                <a:cs typeface="Calibri"/>
              </a:rPr>
              <a:t>reviewed/completed </a:t>
            </a:r>
            <a:r>
              <a:rPr sz="1600" spc="-5" dirty="0">
                <a:solidFill>
                  <a:srgbClr val="1F487C"/>
                </a:solidFill>
                <a:latin typeface="Calibri"/>
                <a:cs typeface="Calibri"/>
              </a:rPr>
              <a:t>MOLST </a:t>
            </a:r>
            <a:r>
              <a:rPr sz="1600" spc="-15" dirty="0">
                <a:solidFill>
                  <a:srgbClr val="1F487C"/>
                </a:solidFill>
                <a:latin typeface="Calibri"/>
                <a:cs typeface="Calibri"/>
              </a:rPr>
              <a:t>form </a:t>
            </a:r>
            <a:r>
              <a:rPr sz="1600" spc="-5" dirty="0">
                <a:solidFill>
                  <a:srgbClr val="1F487C"/>
                </a:solidFill>
                <a:latin typeface="Calibri"/>
                <a:cs typeface="Calibri"/>
              </a:rPr>
              <a:t>with </a:t>
            </a:r>
            <a:r>
              <a:rPr sz="1600" spc="-10" dirty="0">
                <a:solidFill>
                  <a:srgbClr val="1F487C"/>
                </a:solidFill>
                <a:latin typeface="Calibri"/>
                <a:cs typeface="Calibri"/>
              </a:rPr>
              <a:t>patient </a:t>
            </a:r>
            <a:r>
              <a:rPr sz="1600" spc="-5" dirty="0">
                <a:solidFill>
                  <a:srgbClr val="1F487C"/>
                </a:solidFill>
                <a:latin typeface="Calibri"/>
                <a:cs typeface="Calibri"/>
              </a:rPr>
              <a:t>&amp;</a:t>
            </a:r>
            <a:r>
              <a:rPr sz="1600" spc="105" dirty="0">
                <a:solidFill>
                  <a:srgbClr val="1F487C"/>
                </a:solidFill>
                <a:latin typeface="Calibri"/>
                <a:cs typeface="Calibri"/>
              </a:rPr>
              <a:t> </a:t>
            </a:r>
            <a:r>
              <a:rPr sz="1600" spc="-5" dirty="0">
                <a:solidFill>
                  <a:srgbClr val="1F487C"/>
                </a:solidFill>
                <a:latin typeface="Calibri"/>
                <a:cs typeface="Calibri"/>
              </a:rPr>
              <a:t>daughter</a:t>
            </a:r>
            <a:endParaRPr sz="160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Mid </a:t>
            </a:r>
            <a:r>
              <a:rPr sz="1600" spc="-10" dirty="0">
                <a:solidFill>
                  <a:srgbClr val="1F487C"/>
                </a:solidFill>
                <a:latin typeface="Calibri"/>
                <a:cs typeface="Calibri"/>
              </a:rPr>
              <a:t>March 2023, daughter </a:t>
            </a:r>
            <a:r>
              <a:rPr sz="1600" spc="-5" dirty="0">
                <a:solidFill>
                  <a:srgbClr val="1F487C"/>
                </a:solidFill>
                <a:latin typeface="Calibri"/>
                <a:cs typeface="Calibri"/>
              </a:rPr>
              <a:t>called </a:t>
            </a:r>
            <a:r>
              <a:rPr sz="1600" spc="-10" dirty="0">
                <a:solidFill>
                  <a:srgbClr val="1F487C"/>
                </a:solidFill>
                <a:latin typeface="Calibri"/>
                <a:cs typeface="Calibri"/>
              </a:rPr>
              <a:t>CAH </a:t>
            </a:r>
            <a:r>
              <a:rPr sz="1600" spc="-5" dirty="0">
                <a:solidFill>
                  <a:srgbClr val="1F487C"/>
                </a:solidFill>
                <a:latin typeface="Calibri"/>
                <a:cs typeface="Calibri"/>
              </a:rPr>
              <a:t>team </a:t>
            </a:r>
            <a:r>
              <a:rPr sz="1600" spc="-10" dirty="0">
                <a:solidFill>
                  <a:srgbClr val="1F487C"/>
                </a:solidFill>
                <a:latin typeface="Calibri"/>
                <a:cs typeface="Calibri"/>
              </a:rPr>
              <a:t>to report </a:t>
            </a:r>
            <a:r>
              <a:rPr sz="1600" b="1" spc="-10" dirty="0">
                <a:solidFill>
                  <a:srgbClr val="1F487C"/>
                </a:solidFill>
                <a:latin typeface="Calibri"/>
                <a:cs typeface="Calibri"/>
              </a:rPr>
              <a:t>patient </a:t>
            </a:r>
            <a:r>
              <a:rPr sz="1600" b="1" spc="-20" dirty="0">
                <a:solidFill>
                  <a:srgbClr val="1F487C"/>
                </a:solidFill>
                <a:latin typeface="Calibri"/>
                <a:cs typeface="Calibri"/>
              </a:rPr>
              <a:t>woke </a:t>
            </a:r>
            <a:r>
              <a:rPr sz="1600" b="1" spc="-5" dirty="0">
                <a:solidFill>
                  <a:srgbClr val="1F487C"/>
                </a:solidFill>
                <a:latin typeface="Calibri"/>
                <a:cs typeface="Calibri"/>
              </a:rPr>
              <a:t>up </a:t>
            </a:r>
            <a:r>
              <a:rPr sz="1600" b="1" spc="-10" dirty="0">
                <a:solidFill>
                  <a:srgbClr val="1F487C"/>
                </a:solidFill>
                <a:latin typeface="Calibri"/>
                <a:cs typeface="Calibri"/>
              </a:rPr>
              <a:t>agitated </a:t>
            </a:r>
            <a:r>
              <a:rPr sz="1600" b="1" spc="-5" dirty="0">
                <a:solidFill>
                  <a:srgbClr val="1F487C"/>
                </a:solidFill>
                <a:latin typeface="Calibri"/>
                <a:cs typeface="Calibri"/>
              </a:rPr>
              <a:t>and</a:t>
            </a:r>
            <a:r>
              <a:rPr sz="1600" b="1" spc="200" dirty="0">
                <a:solidFill>
                  <a:srgbClr val="1F487C"/>
                </a:solidFill>
                <a:latin typeface="Calibri"/>
                <a:cs typeface="Calibri"/>
              </a:rPr>
              <a:t> </a:t>
            </a:r>
            <a:r>
              <a:rPr sz="1600" b="1" spc="-10" dirty="0">
                <a:solidFill>
                  <a:srgbClr val="1F487C"/>
                </a:solidFill>
                <a:latin typeface="Calibri"/>
                <a:cs typeface="Calibri"/>
              </a:rPr>
              <a:t>stopped</a:t>
            </a:r>
            <a:endParaRPr sz="1600">
              <a:solidFill>
                <a:prstClr val="black"/>
              </a:solidFill>
              <a:latin typeface="Calibri"/>
              <a:cs typeface="Calibri"/>
            </a:endParaRPr>
          </a:p>
          <a:p>
            <a:pPr marL="299085"/>
            <a:r>
              <a:rPr sz="1600" b="1" spc="-10" dirty="0">
                <a:solidFill>
                  <a:srgbClr val="1F487C"/>
                </a:solidFill>
                <a:latin typeface="Calibri"/>
                <a:cs typeface="Calibri"/>
              </a:rPr>
              <a:t>breathing during </a:t>
            </a:r>
            <a:r>
              <a:rPr sz="1600" b="1" spc="-5" dirty="0">
                <a:solidFill>
                  <a:srgbClr val="1F487C"/>
                </a:solidFill>
                <a:latin typeface="Calibri"/>
                <a:cs typeface="Calibri"/>
              </a:rPr>
              <a:t>the </a:t>
            </a:r>
            <a:r>
              <a:rPr sz="1600" b="1" spc="-10" dirty="0">
                <a:solidFill>
                  <a:srgbClr val="1F487C"/>
                </a:solidFill>
                <a:latin typeface="Calibri"/>
                <a:cs typeface="Calibri"/>
              </a:rPr>
              <a:t>night; </a:t>
            </a:r>
            <a:r>
              <a:rPr sz="1600" spc="-10" dirty="0">
                <a:solidFill>
                  <a:srgbClr val="1F487C"/>
                </a:solidFill>
                <a:latin typeface="Calibri"/>
                <a:cs typeface="Calibri"/>
              </a:rPr>
              <a:t>regained </a:t>
            </a:r>
            <a:r>
              <a:rPr sz="1600" spc="-5" dirty="0">
                <a:solidFill>
                  <a:srgbClr val="1F487C"/>
                </a:solidFill>
                <a:latin typeface="Calibri"/>
                <a:cs typeface="Calibri"/>
              </a:rPr>
              <a:t>consciousness but </a:t>
            </a:r>
            <a:r>
              <a:rPr sz="1600" spc="-10" dirty="0">
                <a:solidFill>
                  <a:srgbClr val="1F487C"/>
                </a:solidFill>
                <a:latin typeface="Calibri"/>
                <a:cs typeface="Calibri"/>
              </a:rPr>
              <a:t>refused to go to</a:t>
            </a:r>
            <a:r>
              <a:rPr sz="1600" spc="180" dirty="0">
                <a:solidFill>
                  <a:srgbClr val="1F487C"/>
                </a:solidFill>
                <a:latin typeface="Calibri"/>
                <a:cs typeface="Calibri"/>
              </a:rPr>
              <a:t> </a:t>
            </a:r>
            <a:r>
              <a:rPr sz="1600" spc="-10" dirty="0">
                <a:solidFill>
                  <a:srgbClr val="1F487C"/>
                </a:solidFill>
                <a:latin typeface="Calibri"/>
                <a:cs typeface="Calibri"/>
              </a:rPr>
              <a:t>hospital</a:t>
            </a:r>
            <a:endParaRPr sz="1600">
              <a:solidFill>
                <a:prstClr val="black"/>
              </a:solidFill>
              <a:latin typeface="Calibri"/>
              <a:cs typeface="Calibri"/>
            </a:endParaRPr>
          </a:p>
          <a:p>
            <a:pPr marL="299085" marR="271780" indent="-287020">
              <a:buFont typeface="Wingdings"/>
              <a:buChar char=""/>
              <a:tabLst>
                <a:tab pos="299720" algn="l"/>
              </a:tabLst>
            </a:pPr>
            <a:r>
              <a:rPr sz="1600" spc="-10" dirty="0">
                <a:solidFill>
                  <a:srgbClr val="1F487C"/>
                </a:solidFill>
                <a:latin typeface="Calibri"/>
                <a:cs typeface="Calibri"/>
              </a:rPr>
              <a:t>CAH </a:t>
            </a:r>
            <a:r>
              <a:rPr sz="1600" spc="-5" dirty="0">
                <a:solidFill>
                  <a:srgbClr val="1F487C"/>
                </a:solidFill>
                <a:latin typeface="Calibri"/>
                <a:cs typeface="Calibri"/>
              </a:rPr>
              <a:t>RN made </a:t>
            </a:r>
            <a:r>
              <a:rPr sz="1600" spc="-10" dirty="0">
                <a:solidFill>
                  <a:srgbClr val="1F487C"/>
                </a:solidFill>
                <a:latin typeface="Calibri"/>
                <a:cs typeface="Calibri"/>
              </a:rPr>
              <a:t>immediate </a:t>
            </a:r>
            <a:r>
              <a:rPr sz="1600" spc="-5" dirty="0">
                <a:solidFill>
                  <a:srgbClr val="1F487C"/>
                </a:solidFill>
                <a:latin typeface="Calibri"/>
                <a:cs typeface="Calibri"/>
              </a:rPr>
              <a:t>visit, </a:t>
            </a:r>
            <a:r>
              <a:rPr sz="1600" spc="-10" dirty="0">
                <a:solidFill>
                  <a:srgbClr val="1F487C"/>
                </a:solidFill>
                <a:latin typeface="Calibri"/>
                <a:cs typeface="Calibri"/>
              </a:rPr>
              <a:t>patient extremely </a:t>
            </a:r>
            <a:r>
              <a:rPr sz="1600" spc="-5" dirty="0">
                <a:solidFill>
                  <a:srgbClr val="1F487C"/>
                </a:solidFill>
                <a:latin typeface="Calibri"/>
                <a:cs typeface="Calibri"/>
              </a:rPr>
              <a:t>adamant and </a:t>
            </a:r>
            <a:r>
              <a:rPr sz="1600" spc="-10" dirty="0">
                <a:solidFill>
                  <a:srgbClr val="1F487C"/>
                </a:solidFill>
                <a:latin typeface="Calibri"/>
                <a:cs typeface="Calibri"/>
              </a:rPr>
              <a:t>stated: </a:t>
            </a:r>
            <a:r>
              <a:rPr sz="1600" b="1" spc="-5" dirty="0">
                <a:solidFill>
                  <a:srgbClr val="1F487C"/>
                </a:solidFill>
                <a:latin typeface="Calibri"/>
                <a:cs typeface="Calibri"/>
              </a:rPr>
              <a:t>“I </a:t>
            </a:r>
            <a:r>
              <a:rPr sz="1600" b="1" spc="-10" dirty="0">
                <a:solidFill>
                  <a:srgbClr val="1F487C"/>
                </a:solidFill>
                <a:latin typeface="Calibri"/>
                <a:cs typeface="Calibri"/>
              </a:rPr>
              <a:t>absolutely </a:t>
            </a:r>
            <a:r>
              <a:rPr sz="1600" b="1" spc="-5" dirty="0">
                <a:solidFill>
                  <a:srgbClr val="1F487C"/>
                </a:solidFill>
                <a:latin typeface="Calibri"/>
                <a:cs typeface="Calibri"/>
              </a:rPr>
              <a:t>do not  </a:t>
            </a:r>
            <a:r>
              <a:rPr sz="1600" b="1" spc="-10" dirty="0">
                <a:solidFill>
                  <a:srgbClr val="1F487C"/>
                </a:solidFill>
                <a:latin typeface="Calibri"/>
                <a:cs typeface="Calibri"/>
              </a:rPr>
              <a:t>want </a:t>
            </a:r>
            <a:r>
              <a:rPr sz="1600" b="1" spc="-15" dirty="0">
                <a:solidFill>
                  <a:srgbClr val="1F487C"/>
                </a:solidFill>
                <a:latin typeface="Calibri"/>
                <a:cs typeface="Calibri"/>
              </a:rPr>
              <a:t>to </a:t>
            </a:r>
            <a:r>
              <a:rPr sz="1600" b="1" spc="-10" dirty="0">
                <a:solidFill>
                  <a:srgbClr val="1F487C"/>
                </a:solidFill>
                <a:latin typeface="Calibri"/>
                <a:cs typeface="Calibri"/>
              </a:rPr>
              <a:t>prolong </a:t>
            </a:r>
            <a:r>
              <a:rPr sz="1600" b="1" spc="-5" dirty="0">
                <a:solidFill>
                  <a:srgbClr val="1F487C"/>
                </a:solidFill>
                <a:latin typeface="Calibri"/>
                <a:cs typeface="Calibri"/>
              </a:rPr>
              <a:t>this and suffer” </a:t>
            </a:r>
            <a:r>
              <a:rPr sz="1600" spc="-5" dirty="0">
                <a:solidFill>
                  <a:srgbClr val="1F487C"/>
                </a:solidFill>
                <a:latin typeface="Calibri"/>
                <a:cs typeface="Calibri"/>
              </a:rPr>
              <a:t>(in line with </a:t>
            </a:r>
            <a:r>
              <a:rPr sz="1600" spc="-10" dirty="0">
                <a:solidFill>
                  <a:srgbClr val="1F487C"/>
                </a:solidFill>
                <a:latin typeface="Calibri"/>
                <a:cs typeface="Calibri"/>
              </a:rPr>
              <a:t>her </a:t>
            </a:r>
            <a:r>
              <a:rPr sz="1600" spc="-5" dirty="0">
                <a:solidFill>
                  <a:srgbClr val="1F487C"/>
                </a:solidFill>
                <a:latin typeface="Calibri"/>
                <a:cs typeface="Calibri"/>
              </a:rPr>
              <a:t>wishes on MOLST</a:t>
            </a:r>
            <a:r>
              <a:rPr sz="1600" spc="175" dirty="0">
                <a:solidFill>
                  <a:srgbClr val="1F487C"/>
                </a:solidFill>
                <a:latin typeface="Calibri"/>
                <a:cs typeface="Calibri"/>
              </a:rPr>
              <a:t> </a:t>
            </a:r>
            <a:r>
              <a:rPr sz="1600" spc="-15" dirty="0">
                <a:solidFill>
                  <a:srgbClr val="1F487C"/>
                </a:solidFill>
                <a:latin typeface="Calibri"/>
                <a:cs typeface="Calibri"/>
              </a:rPr>
              <a:t>form)</a:t>
            </a:r>
            <a:endParaRPr sz="1600">
              <a:solidFill>
                <a:prstClr val="black"/>
              </a:solidFill>
              <a:latin typeface="Calibri"/>
              <a:cs typeface="Calibri"/>
            </a:endParaRPr>
          </a:p>
          <a:p>
            <a:pPr marL="299085" indent="-287020">
              <a:buFont typeface="Wingdings"/>
              <a:buChar char=""/>
              <a:tabLst>
                <a:tab pos="299720" algn="l"/>
              </a:tabLst>
            </a:pPr>
            <a:r>
              <a:rPr sz="1600" spc="-10" dirty="0">
                <a:solidFill>
                  <a:srgbClr val="1F487C"/>
                </a:solidFill>
                <a:latin typeface="Calibri"/>
                <a:cs typeface="Calibri"/>
              </a:rPr>
              <a:t>CAH </a:t>
            </a:r>
            <a:r>
              <a:rPr sz="1600" spc="-5" dirty="0">
                <a:solidFill>
                  <a:srgbClr val="1F487C"/>
                </a:solidFill>
                <a:latin typeface="Calibri"/>
                <a:cs typeface="Calibri"/>
              </a:rPr>
              <a:t>RN </a:t>
            </a:r>
            <a:r>
              <a:rPr sz="1600" spc="-10" dirty="0">
                <a:solidFill>
                  <a:srgbClr val="1F487C"/>
                </a:solidFill>
                <a:latin typeface="Calibri"/>
                <a:cs typeface="Calibri"/>
              </a:rPr>
              <a:t>sent </a:t>
            </a:r>
            <a:r>
              <a:rPr sz="1600" spc="-5" dirty="0">
                <a:solidFill>
                  <a:srgbClr val="1F487C"/>
                </a:solidFill>
                <a:latin typeface="Calibri"/>
                <a:cs typeface="Calibri"/>
              </a:rPr>
              <a:t>in </a:t>
            </a:r>
            <a:r>
              <a:rPr sz="1600" spc="-10" dirty="0">
                <a:solidFill>
                  <a:srgbClr val="1F487C"/>
                </a:solidFill>
                <a:latin typeface="Calibri"/>
                <a:cs typeface="Calibri"/>
              </a:rPr>
              <a:t>request </a:t>
            </a:r>
            <a:r>
              <a:rPr sz="1600" spc="-15" dirty="0">
                <a:solidFill>
                  <a:srgbClr val="1F487C"/>
                </a:solidFill>
                <a:latin typeface="Calibri"/>
                <a:cs typeface="Calibri"/>
              </a:rPr>
              <a:t>for </a:t>
            </a:r>
            <a:r>
              <a:rPr sz="1600" spc="-5" dirty="0">
                <a:solidFill>
                  <a:srgbClr val="1F487C"/>
                </a:solidFill>
                <a:latin typeface="Calibri"/>
                <a:cs typeface="Calibri"/>
              </a:rPr>
              <a:t>hospice </a:t>
            </a:r>
            <a:r>
              <a:rPr sz="1600" spc="-10" dirty="0">
                <a:solidFill>
                  <a:srgbClr val="1F487C"/>
                </a:solidFill>
                <a:latin typeface="Calibri"/>
                <a:cs typeface="Calibri"/>
              </a:rPr>
              <a:t>eval; </a:t>
            </a:r>
            <a:r>
              <a:rPr sz="1600" b="1" spc="-10" dirty="0">
                <a:solidFill>
                  <a:srgbClr val="1F487C"/>
                </a:solidFill>
                <a:latin typeface="Calibri"/>
                <a:cs typeface="Calibri"/>
              </a:rPr>
              <a:t>PCP </a:t>
            </a:r>
            <a:r>
              <a:rPr sz="1600" b="1" spc="-5" dirty="0">
                <a:solidFill>
                  <a:srgbClr val="1F487C"/>
                </a:solidFill>
                <a:latin typeface="Calibri"/>
                <a:cs typeface="Calibri"/>
              </a:rPr>
              <a:t>initially declined </a:t>
            </a:r>
            <a:r>
              <a:rPr sz="1600" b="1" spc="-10" dirty="0">
                <a:solidFill>
                  <a:srgbClr val="1F487C"/>
                </a:solidFill>
                <a:latin typeface="Calibri"/>
                <a:cs typeface="Calibri"/>
              </a:rPr>
              <a:t>to order </a:t>
            </a:r>
            <a:r>
              <a:rPr sz="1600" b="1" spc="-5" dirty="0">
                <a:solidFill>
                  <a:srgbClr val="1F487C"/>
                </a:solidFill>
                <a:latin typeface="Calibri"/>
                <a:cs typeface="Calibri"/>
              </a:rPr>
              <a:t>hospice </a:t>
            </a:r>
            <a:r>
              <a:rPr sz="1600" spc="-15" dirty="0">
                <a:solidFill>
                  <a:srgbClr val="1F487C"/>
                </a:solidFill>
                <a:latin typeface="Calibri"/>
                <a:cs typeface="Calibri"/>
              </a:rPr>
              <a:t>for </a:t>
            </a:r>
            <a:r>
              <a:rPr sz="1600" spc="-10" dirty="0">
                <a:solidFill>
                  <a:srgbClr val="1F487C"/>
                </a:solidFill>
                <a:latin typeface="Calibri"/>
                <a:cs typeface="Calibri"/>
              </a:rPr>
              <a:t>patient</a:t>
            </a:r>
            <a:r>
              <a:rPr sz="1600" spc="265" dirty="0">
                <a:solidFill>
                  <a:srgbClr val="1F487C"/>
                </a:solidFill>
                <a:latin typeface="Calibri"/>
                <a:cs typeface="Calibri"/>
              </a:rPr>
              <a:t> </a:t>
            </a:r>
            <a:r>
              <a:rPr sz="1600" spc="-5" dirty="0">
                <a:solidFill>
                  <a:srgbClr val="1F487C"/>
                </a:solidFill>
                <a:latin typeface="Calibri"/>
                <a:cs typeface="Calibri"/>
              </a:rPr>
              <a:t>as</a:t>
            </a:r>
            <a:endParaRPr sz="1600">
              <a:solidFill>
                <a:prstClr val="black"/>
              </a:solidFill>
              <a:latin typeface="Calibri"/>
              <a:cs typeface="Calibri"/>
            </a:endParaRPr>
          </a:p>
          <a:p>
            <a:pPr marL="299085"/>
            <a:r>
              <a:rPr sz="1600" spc="-10" dirty="0">
                <a:solidFill>
                  <a:srgbClr val="1F487C"/>
                </a:solidFill>
                <a:latin typeface="Calibri"/>
                <a:cs typeface="Calibri"/>
              </a:rPr>
              <a:t>she believed patient </a:t>
            </a:r>
            <a:r>
              <a:rPr sz="1600" spc="-5" dirty="0">
                <a:solidFill>
                  <a:srgbClr val="1F487C"/>
                </a:solidFill>
                <a:latin typeface="Calibri"/>
                <a:cs typeface="Calibri"/>
              </a:rPr>
              <a:t>had </a:t>
            </a:r>
            <a:r>
              <a:rPr sz="1600" spc="-15" dirty="0">
                <a:solidFill>
                  <a:srgbClr val="1F487C"/>
                </a:solidFill>
                <a:latin typeface="Calibri"/>
                <a:cs typeface="Calibri"/>
              </a:rPr>
              <a:t>more </a:t>
            </a:r>
            <a:r>
              <a:rPr sz="1600" spc="-5" dirty="0">
                <a:solidFill>
                  <a:srgbClr val="1F487C"/>
                </a:solidFill>
                <a:latin typeface="Calibri"/>
                <a:cs typeface="Calibri"/>
              </a:rPr>
              <a:t>than “6 </a:t>
            </a:r>
            <a:r>
              <a:rPr sz="1600" spc="-10" dirty="0">
                <a:solidFill>
                  <a:srgbClr val="1F487C"/>
                </a:solidFill>
                <a:latin typeface="Calibri"/>
                <a:cs typeface="Calibri"/>
              </a:rPr>
              <a:t>months to</a:t>
            </a:r>
            <a:r>
              <a:rPr sz="1600" spc="60" dirty="0">
                <a:solidFill>
                  <a:srgbClr val="1F487C"/>
                </a:solidFill>
                <a:latin typeface="Calibri"/>
                <a:cs typeface="Calibri"/>
              </a:rPr>
              <a:t> </a:t>
            </a:r>
            <a:r>
              <a:rPr sz="1600" spc="-5" dirty="0">
                <a:solidFill>
                  <a:srgbClr val="1F487C"/>
                </a:solidFill>
                <a:latin typeface="Calibri"/>
                <a:cs typeface="Calibri"/>
              </a:rPr>
              <a:t>live”</a:t>
            </a:r>
            <a:endParaRPr sz="1600">
              <a:solidFill>
                <a:prstClr val="black"/>
              </a:solidFill>
              <a:latin typeface="Calibri"/>
              <a:cs typeface="Calibri"/>
            </a:endParaRPr>
          </a:p>
          <a:p>
            <a:pPr marL="299085" marR="5080" indent="-287020">
              <a:buFont typeface="Wingdings"/>
              <a:buChar char=""/>
              <a:tabLst>
                <a:tab pos="299720" algn="l"/>
              </a:tabLst>
            </a:pPr>
            <a:r>
              <a:rPr sz="1600" spc="-5" dirty="0">
                <a:solidFill>
                  <a:srgbClr val="1F487C"/>
                </a:solidFill>
                <a:latin typeface="Calibri"/>
                <a:cs typeface="Calibri"/>
              </a:rPr>
              <a:t>Though the trusting </a:t>
            </a:r>
            <a:r>
              <a:rPr sz="1600" spc="-10" dirty="0">
                <a:solidFill>
                  <a:srgbClr val="1F487C"/>
                </a:solidFill>
                <a:latin typeface="Calibri"/>
                <a:cs typeface="Calibri"/>
              </a:rPr>
              <a:t>relationship </a:t>
            </a:r>
            <a:r>
              <a:rPr sz="1600" dirty="0">
                <a:solidFill>
                  <a:srgbClr val="1F487C"/>
                </a:solidFill>
                <a:latin typeface="Calibri"/>
                <a:cs typeface="Calibri"/>
              </a:rPr>
              <a:t>with </a:t>
            </a:r>
            <a:r>
              <a:rPr sz="1600" spc="-5" dirty="0">
                <a:solidFill>
                  <a:srgbClr val="1F487C"/>
                </a:solidFill>
                <a:latin typeface="Calibri"/>
                <a:cs typeface="Calibri"/>
              </a:rPr>
              <a:t>CAH team RN, </a:t>
            </a:r>
            <a:r>
              <a:rPr sz="1600" b="1" spc="-15" dirty="0">
                <a:solidFill>
                  <a:srgbClr val="1F487C"/>
                </a:solidFill>
                <a:latin typeface="Calibri"/>
                <a:cs typeface="Calibri"/>
              </a:rPr>
              <a:t>patient’s </a:t>
            </a:r>
            <a:r>
              <a:rPr sz="1600" b="1" spc="-10" dirty="0">
                <a:solidFill>
                  <a:srgbClr val="1F487C"/>
                </a:solidFill>
                <a:latin typeface="Calibri"/>
                <a:cs typeface="Calibri"/>
              </a:rPr>
              <a:t>daughter </a:t>
            </a:r>
            <a:r>
              <a:rPr sz="1600" b="1" spc="-15" dirty="0">
                <a:solidFill>
                  <a:srgbClr val="1F487C"/>
                </a:solidFill>
                <a:latin typeface="Calibri"/>
                <a:cs typeface="Calibri"/>
              </a:rPr>
              <a:t>felt </a:t>
            </a:r>
            <a:r>
              <a:rPr sz="1600" b="1" spc="-10" dirty="0">
                <a:solidFill>
                  <a:srgbClr val="1F487C"/>
                </a:solidFill>
                <a:latin typeface="Calibri"/>
                <a:cs typeface="Calibri"/>
              </a:rPr>
              <a:t>empowered to  </a:t>
            </a:r>
            <a:r>
              <a:rPr sz="1600" b="1" spc="-5" dirty="0">
                <a:solidFill>
                  <a:srgbClr val="1F487C"/>
                </a:solidFill>
                <a:latin typeface="Calibri"/>
                <a:cs typeface="Calibri"/>
              </a:rPr>
              <a:t>call hospice </a:t>
            </a:r>
            <a:r>
              <a:rPr sz="1600" b="1" spc="-10" dirty="0">
                <a:solidFill>
                  <a:srgbClr val="1F487C"/>
                </a:solidFill>
                <a:latin typeface="Calibri"/>
                <a:cs typeface="Calibri"/>
              </a:rPr>
              <a:t>company </a:t>
            </a:r>
            <a:r>
              <a:rPr sz="1600" b="1" spc="-5" dirty="0">
                <a:solidFill>
                  <a:srgbClr val="1F487C"/>
                </a:solidFill>
                <a:latin typeface="Calibri"/>
                <a:cs typeface="Calibri"/>
              </a:rPr>
              <a:t>directly </a:t>
            </a:r>
            <a:r>
              <a:rPr sz="1600" spc="-10" dirty="0">
                <a:solidFill>
                  <a:srgbClr val="1F487C"/>
                </a:solidFill>
                <a:latin typeface="Calibri"/>
                <a:cs typeface="Calibri"/>
              </a:rPr>
              <a:t>to request </a:t>
            </a:r>
            <a:r>
              <a:rPr sz="1600" spc="-5" dirty="0">
                <a:solidFill>
                  <a:srgbClr val="1F487C"/>
                </a:solidFill>
                <a:latin typeface="Calibri"/>
                <a:cs typeface="Calibri"/>
              </a:rPr>
              <a:t>hospice </a:t>
            </a:r>
            <a:r>
              <a:rPr sz="1600" spc="-15" dirty="0">
                <a:solidFill>
                  <a:srgbClr val="1F487C"/>
                </a:solidFill>
                <a:latin typeface="Calibri"/>
                <a:cs typeface="Calibri"/>
              </a:rPr>
              <a:t>care for </a:t>
            </a:r>
            <a:r>
              <a:rPr sz="1600" spc="-5" dirty="0">
                <a:solidFill>
                  <a:srgbClr val="1F487C"/>
                </a:solidFill>
                <a:latin typeface="Calibri"/>
                <a:cs typeface="Calibri"/>
              </a:rPr>
              <a:t>mom; </a:t>
            </a:r>
            <a:r>
              <a:rPr sz="1600" spc="-10" dirty="0">
                <a:solidFill>
                  <a:srgbClr val="1F487C"/>
                </a:solidFill>
                <a:latin typeface="Calibri"/>
                <a:cs typeface="Calibri"/>
              </a:rPr>
              <a:t>CAH </a:t>
            </a:r>
            <a:r>
              <a:rPr sz="1600" spc="-5" dirty="0">
                <a:solidFill>
                  <a:srgbClr val="1F487C"/>
                </a:solidFill>
                <a:latin typeface="Calibri"/>
                <a:cs typeface="Calibri"/>
              </a:rPr>
              <a:t>team </a:t>
            </a:r>
            <a:r>
              <a:rPr sz="1600" spc="-20" dirty="0">
                <a:solidFill>
                  <a:srgbClr val="1F487C"/>
                </a:solidFill>
                <a:latin typeface="Calibri"/>
                <a:cs typeface="Calibri"/>
              </a:rPr>
              <a:t>worked </a:t>
            </a:r>
            <a:r>
              <a:rPr sz="1600" spc="-5" dirty="0">
                <a:solidFill>
                  <a:srgbClr val="1F487C"/>
                </a:solidFill>
                <a:latin typeface="Calibri"/>
                <a:cs typeface="Calibri"/>
              </a:rPr>
              <a:t>with PCP </a:t>
            </a:r>
            <a:r>
              <a:rPr sz="1600" spc="-10" dirty="0">
                <a:solidFill>
                  <a:srgbClr val="1F487C"/>
                </a:solidFill>
                <a:latin typeface="Calibri"/>
                <a:cs typeface="Calibri"/>
              </a:rPr>
              <a:t>to  facilitate smooth transition over to</a:t>
            </a:r>
            <a:r>
              <a:rPr sz="1600" spc="40" dirty="0">
                <a:solidFill>
                  <a:srgbClr val="1F487C"/>
                </a:solidFill>
                <a:latin typeface="Calibri"/>
                <a:cs typeface="Calibri"/>
              </a:rPr>
              <a:t> </a:t>
            </a:r>
            <a:r>
              <a:rPr sz="1600" spc="-5" dirty="0">
                <a:solidFill>
                  <a:srgbClr val="1F487C"/>
                </a:solidFill>
                <a:latin typeface="Calibri"/>
                <a:cs typeface="Calibri"/>
              </a:rPr>
              <a:t>hospice</a:t>
            </a:r>
            <a:endParaRPr sz="1600">
              <a:solidFill>
                <a:prstClr val="black"/>
              </a:solidFill>
              <a:latin typeface="Calibri"/>
              <a:cs typeface="Calibri"/>
            </a:endParaRPr>
          </a:p>
          <a:p>
            <a:pPr marL="299085" indent="-287020">
              <a:spcBef>
                <a:spcPts val="5"/>
              </a:spcBef>
              <a:buFont typeface="Wingdings"/>
              <a:buChar char=""/>
              <a:tabLst>
                <a:tab pos="299720" algn="l"/>
              </a:tabLst>
            </a:pPr>
            <a:r>
              <a:rPr sz="1600" b="1" spc="-15" dirty="0">
                <a:solidFill>
                  <a:srgbClr val="1F487C"/>
                </a:solidFill>
                <a:latin typeface="Calibri"/>
                <a:cs typeface="Calibri"/>
              </a:rPr>
              <a:t>Patient </a:t>
            </a:r>
            <a:r>
              <a:rPr sz="1600" b="1" spc="-5" dirty="0">
                <a:solidFill>
                  <a:srgbClr val="1F487C"/>
                </a:solidFill>
                <a:latin typeface="Calibri"/>
                <a:cs typeface="Calibri"/>
              </a:rPr>
              <a:t>passed </a:t>
            </a:r>
            <a:r>
              <a:rPr sz="1600" b="1" spc="-15" dirty="0">
                <a:solidFill>
                  <a:srgbClr val="1F487C"/>
                </a:solidFill>
                <a:latin typeface="Calibri"/>
                <a:cs typeface="Calibri"/>
              </a:rPr>
              <a:t>away </a:t>
            </a:r>
            <a:r>
              <a:rPr sz="1600" b="1" spc="-5" dirty="0">
                <a:solidFill>
                  <a:srgbClr val="1F487C"/>
                </a:solidFill>
                <a:latin typeface="Calibri"/>
                <a:cs typeface="Calibri"/>
              </a:rPr>
              <a:t>3 </a:t>
            </a:r>
            <a:r>
              <a:rPr sz="1600" b="1" spc="-10" dirty="0">
                <a:solidFill>
                  <a:srgbClr val="1F487C"/>
                </a:solidFill>
                <a:latin typeface="Calibri"/>
                <a:cs typeface="Calibri"/>
              </a:rPr>
              <a:t>weeks</a:t>
            </a:r>
            <a:r>
              <a:rPr sz="1600" b="1" spc="5" dirty="0">
                <a:solidFill>
                  <a:srgbClr val="1F487C"/>
                </a:solidFill>
                <a:latin typeface="Calibri"/>
                <a:cs typeface="Calibri"/>
              </a:rPr>
              <a:t> </a:t>
            </a:r>
            <a:r>
              <a:rPr sz="1600" b="1" spc="-10" dirty="0">
                <a:solidFill>
                  <a:srgbClr val="1F487C"/>
                </a:solidFill>
                <a:latin typeface="Calibri"/>
                <a:cs typeface="Calibri"/>
              </a:rPr>
              <a:t>later</a:t>
            </a:r>
            <a:endParaRPr sz="1600">
              <a:solidFill>
                <a:prstClr val="black"/>
              </a:solidFill>
              <a:latin typeface="Calibri"/>
              <a:cs typeface="Calibri"/>
            </a:endParaRPr>
          </a:p>
          <a:p>
            <a:pPr marL="299085" indent="-287020">
              <a:buFont typeface="Wingdings"/>
              <a:buChar char=""/>
              <a:tabLst>
                <a:tab pos="299720" algn="l"/>
              </a:tabLst>
            </a:pPr>
            <a:r>
              <a:rPr sz="1600" b="1" spc="-5" dirty="0">
                <a:solidFill>
                  <a:srgbClr val="1F487C"/>
                </a:solidFill>
                <a:latin typeface="Calibri"/>
                <a:cs typeface="Calibri"/>
              </a:rPr>
              <a:t>ED/admission </a:t>
            </a:r>
            <a:r>
              <a:rPr sz="1600" b="1" spc="-10" dirty="0">
                <a:solidFill>
                  <a:srgbClr val="1F487C"/>
                </a:solidFill>
                <a:latin typeface="Calibri"/>
                <a:cs typeface="Calibri"/>
              </a:rPr>
              <a:t>avoided</a:t>
            </a:r>
            <a:r>
              <a:rPr sz="1600" spc="-10" dirty="0">
                <a:solidFill>
                  <a:srgbClr val="1F487C"/>
                </a:solidFill>
                <a:latin typeface="Calibri"/>
                <a:cs typeface="Calibri"/>
              </a:rPr>
              <a:t>; patient </a:t>
            </a:r>
            <a:r>
              <a:rPr sz="1600" spc="-5" dirty="0">
                <a:solidFill>
                  <a:srgbClr val="1F487C"/>
                </a:solidFill>
                <a:latin typeface="Calibri"/>
                <a:cs typeface="Calibri"/>
              </a:rPr>
              <a:t>able </a:t>
            </a:r>
            <a:r>
              <a:rPr sz="1600" spc="-10" dirty="0">
                <a:solidFill>
                  <a:srgbClr val="1F487C"/>
                </a:solidFill>
                <a:latin typeface="Calibri"/>
                <a:cs typeface="Calibri"/>
              </a:rPr>
              <a:t>to pass </a:t>
            </a:r>
            <a:r>
              <a:rPr sz="1600" spc="-5" dirty="0">
                <a:solidFill>
                  <a:srgbClr val="1F487C"/>
                </a:solidFill>
                <a:latin typeface="Calibri"/>
                <a:cs typeface="Calibri"/>
              </a:rPr>
              <a:t>peacefully </a:t>
            </a:r>
            <a:r>
              <a:rPr sz="1600" spc="-10" dirty="0">
                <a:solidFill>
                  <a:srgbClr val="1F487C"/>
                </a:solidFill>
                <a:latin typeface="Calibri"/>
                <a:cs typeface="Calibri"/>
              </a:rPr>
              <a:t>at home </a:t>
            </a:r>
            <a:r>
              <a:rPr sz="1600" spc="-5" dirty="0">
                <a:solidFill>
                  <a:srgbClr val="1F487C"/>
                </a:solidFill>
                <a:latin typeface="Calibri"/>
                <a:cs typeface="Calibri"/>
              </a:rPr>
              <a:t>in </a:t>
            </a:r>
            <a:r>
              <a:rPr sz="1600" spc="-10" dirty="0">
                <a:solidFill>
                  <a:srgbClr val="1F487C"/>
                </a:solidFill>
                <a:latin typeface="Calibri"/>
                <a:cs typeface="Calibri"/>
              </a:rPr>
              <a:t>accordance </a:t>
            </a:r>
            <a:r>
              <a:rPr sz="1600" spc="-5" dirty="0">
                <a:solidFill>
                  <a:srgbClr val="1F487C"/>
                </a:solidFill>
                <a:latin typeface="Calibri"/>
                <a:cs typeface="Calibri"/>
              </a:rPr>
              <a:t>with </a:t>
            </a:r>
            <a:r>
              <a:rPr sz="1600" spc="-10" dirty="0">
                <a:solidFill>
                  <a:srgbClr val="1F487C"/>
                </a:solidFill>
                <a:latin typeface="Calibri"/>
                <a:cs typeface="Calibri"/>
              </a:rPr>
              <a:t>her</a:t>
            </a:r>
            <a:r>
              <a:rPr sz="1600" spc="140" dirty="0">
                <a:solidFill>
                  <a:srgbClr val="1F487C"/>
                </a:solidFill>
                <a:latin typeface="Calibri"/>
                <a:cs typeface="Calibri"/>
              </a:rPr>
              <a:t> </a:t>
            </a:r>
            <a:r>
              <a:rPr sz="1600" spc="-5" dirty="0">
                <a:solidFill>
                  <a:srgbClr val="1F487C"/>
                </a:solidFill>
                <a:latin typeface="Calibri"/>
                <a:cs typeface="Calibri"/>
              </a:rPr>
              <a:t>wishes</a:t>
            </a:r>
            <a:endParaRPr sz="1600">
              <a:solidFill>
                <a:prstClr val="black"/>
              </a:solidFill>
              <a:latin typeface="Calibri"/>
              <a:cs typeface="Calibri"/>
            </a:endParaRPr>
          </a:p>
          <a:p>
            <a:pPr marL="299085" indent="-287020">
              <a:buFont typeface="Wingdings"/>
              <a:buChar char=""/>
              <a:tabLst>
                <a:tab pos="299720" algn="l"/>
              </a:tabLst>
            </a:pPr>
            <a:r>
              <a:rPr sz="1600" i="1" u="heavy" spc="-10" dirty="0">
                <a:solidFill>
                  <a:srgbClr val="1F487C"/>
                </a:solidFill>
                <a:uFill>
                  <a:solidFill>
                    <a:srgbClr val="1F487C"/>
                  </a:solidFill>
                </a:uFill>
                <a:latin typeface="Calibri"/>
                <a:cs typeface="Calibri"/>
              </a:rPr>
              <a:t>Patient centered care </a:t>
            </a:r>
            <a:r>
              <a:rPr sz="1600" i="1" u="heavy" spc="-5" dirty="0">
                <a:solidFill>
                  <a:srgbClr val="1F487C"/>
                </a:solidFill>
                <a:uFill>
                  <a:solidFill>
                    <a:srgbClr val="1F487C"/>
                  </a:solidFill>
                </a:uFill>
                <a:latin typeface="Calibri"/>
                <a:cs typeface="Calibri"/>
              </a:rPr>
              <a:t>at its</a:t>
            </a:r>
            <a:r>
              <a:rPr sz="1600" i="1" u="heavy" dirty="0">
                <a:solidFill>
                  <a:srgbClr val="1F487C"/>
                </a:solidFill>
                <a:uFill>
                  <a:solidFill>
                    <a:srgbClr val="1F487C"/>
                  </a:solidFill>
                </a:uFill>
                <a:latin typeface="Calibri"/>
                <a:cs typeface="Calibri"/>
              </a:rPr>
              <a:t> </a:t>
            </a:r>
            <a:r>
              <a:rPr sz="1600" i="1" u="heavy" spc="-10" dirty="0">
                <a:solidFill>
                  <a:srgbClr val="1F487C"/>
                </a:solidFill>
                <a:uFill>
                  <a:solidFill>
                    <a:srgbClr val="1F487C"/>
                  </a:solidFill>
                </a:uFill>
                <a:latin typeface="Calibri"/>
                <a:cs typeface="Calibri"/>
              </a:rPr>
              <a:t>best!</a:t>
            </a:r>
            <a:endParaRPr sz="1600">
              <a:solidFill>
                <a:prstClr val="black"/>
              </a:solidFill>
              <a:latin typeface="Calibri"/>
              <a:cs typeface="Calibri"/>
            </a:endParaRPr>
          </a:p>
          <a:p>
            <a:pPr>
              <a:spcBef>
                <a:spcPts val="45"/>
              </a:spcBef>
            </a:pPr>
            <a:endParaRPr sz="1400">
              <a:solidFill>
                <a:prstClr val="black"/>
              </a:solidFill>
              <a:latin typeface="Calibri"/>
              <a:cs typeface="Calibri"/>
            </a:endParaRPr>
          </a:p>
          <a:p>
            <a:pPr marR="133985" algn="ctr"/>
            <a:r>
              <a:rPr sz="2400" b="1" spc="-5" dirty="0">
                <a:solidFill>
                  <a:srgbClr val="00AF50"/>
                </a:solidFill>
                <a:latin typeface="Calibri"/>
                <a:cs typeface="Calibri"/>
              </a:rPr>
              <a:t>“When </a:t>
            </a:r>
            <a:r>
              <a:rPr sz="2400" b="1" spc="-10" dirty="0">
                <a:solidFill>
                  <a:srgbClr val="00AF50"/>
                </a:solidFill>
                <a:latin typeface="Calibri"/>
                <a:cs typeface="Calibri"/>
              </a:rPr>
              <a:t>you </a:t>
            </a:r>
            <a:r>
              <a:rPr sz="2400" b="1" spc="-15" dirty="0">
                <a:solidFill>
                  <a:srgbClr val="00AF50"/>
                </a:solidFill>
                <a:latin typeface="Calibri"/>
                <a:cs typeface="Calibri"/>
              </a:rPr>
              <a:t>have </a:t>
            </a:r>
            <a:r>
              <a:rPr sz="2400" b="1" spc="-5" dirty="0">
                <a:solidFill>
                  <a:srgbClr val="00AF50"/>
                </a:solidFill>
                <a:latin typeface="Calibri"/>
                <a:cs typeface="Calibri"/>
              </a:rPr>
              <a:t>the best, </a:t>
            </a:r>
            <a:r>
              <a:rPr sz="2400" b="1" spc="-10" dirty="0">
                <a:solidFill>
                  <a:srgbClr val="00AF50"/>
                </a:solidFill>
                <a:latin typeface="Calibri"/>
                <a:cs typeface="Calibri"/>
              </a:rPr>
              <a:t>you </a:t>
            </a:r>
            <a:r>
              <a:rPr sz="2400" b="1" dirty="0">
                <a:solidFill>
                  <a:srgbClr val="00AF50"/>
                </a:solidFill>
                <a:latin typeface="Calibri"/>
                <a:cs typeface="Calibri"/>
              </a:rPr>
              <a:t>do </a:t>
            </a:r>
            <a:r>
              <a:rPr sz="2400" b="1" spc="-5" dirty="0">
                <a:solidFill>
                  <a:srgbClr val="00AF50"/>
                </a:solidFill>
                <a:latin typeface="Calibri"/>
                <a:cs typeface="Calibri"/>
              </a:rPr>
              <a:t>the</a:t>
            </a:r>
            <a:r>
              <a:rPr sz="2400" b="1" spc="-25" dirty="0">
                <a:solidFill>
                  <a:srgbClr val="00AF50"/>
                </a:solidFill>
                <a:latin typeface="Calibri"/>
                <a:cs typeface="Calibri"/>
              </a:rPr>
              <a:t> </a:t>
            </a:r>
            <a:r>
              <a:rPr sz="2400" b="1" spc="-5" dirty="0">
                <a:solidFill>
                  <a:srgbClr val="00AF50"/>
                </a:solidFill>
                <a:latin typeface="Calibri"/>
                <a:cs typeface="Calibri"/>
              </a:rPr>
              <a:t>best!”</a:t>
            </a:r>
            <a:endParaRPr sz="2400">
              <a:solidFill>
                <a:prstClr val="black"/>
              </a:solidFill>
              <a:latin typeface="Calibri"/>
              <a:cs typeface="Calibri"/>
            </a:endParaRPr>
          </a:p>
          <a:p>
            <a:pPr marL="4857750">
              <a:spcBef>
                <a:spcPts val="90"/>
              </a:spcBef>
            </a:pPr>
            <a:r>
              <a:rPr sz="1100" b="1" spc="-5" dirty="0">
                <a:solidFill>
                  <a:srgbClr val="1F487C"/>
                </a:solidFill>
                <a:latin typeface="Calibri"/>
                <a:cs typeface="Calibri"/>
              </a:rPr>
              <a:t>Care@Home Patient</a:t>
            </a:r>
            <a:r>
              <a:rPr sz="1100" b="1" spc="-15" dirty="0">
                <a:solidFill>
                  <a:srgbClr val="1F487C"/>
                </a:solidFill>
                <a:latin typeface="Calibri"/>
                <a:cs typeface="Calibri"/>
              </a:rPr>
              <a:t> </a:t>
            </a:r>
            <a:r>
              <a:rPr sz="1100" b="1" spc="-5" dirty="0">
                <a:solidFill>
                  <a:srgbClr val="1F487C"/>
                </a:solidFill>
                <a:latin typeface="Calibri"/>
                <a:cs typeface="Calibri"/>
              </a:rPr>
              <a:t>Testimonial</a:t>
            </a:r>
            <a:endParaRPr sz="1100">
              <a:solidFill>
                <a:prstClr val="black"/>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73737"/>
            <a:ext cx="9144000" cy="588645"/>
          </a:xfrm>
          <a:custGeom>
            <a:avLst/>
            <a:gdLst/>
            <a:ahLst/>
            <a:cxnLst/>
            <a:rect l="l" t="t" r="r" b="b"/>
            <a:pathLst>
              <a:path w="9144000" h="588645">
                <a:moveTo>
                  <a:pt x="0" y="588264"/>
                </a:moveTo>
                <a:lnTo>
                  <a:pt x="9144000" y="588264"/>
                </a:lnTo>
                <a:lnTo>
                  <a:pt x="9144000" y="0"/>
                </a:lnTo>
                <a:lnTo>
                  <a:pt x="0" y="0"/>
                </a:lnTo>
                <a:lnTo>
                  <a:pt x="0" y="588264"/>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7715504" y="253999"/>
            <a:ext cx="2850515" cy="452120"/>
          </a:xfrm>
          <a:prstGeom prst="rect">
            <a:avLst/>
          </a:prstGeom>
        </p:spPr>
        <p:txBody>
          <a:bodyPr vert="horz" wrap="square" lIns="0" tIns="12065" rIns="0" bIns="0" rtlCol="0">
            <a:spAutoFit/>
          </a:bodyPr>
          <a:lstStyle/>
          <a:p>
            <a:pPr marL="12700">
              <a:spcBef>
                <a:spcPts val="95"/>
              </a:spcBef>
            </a:pPr>
            <a:r>
              <a:rPr spc="-5" dirty="0">
                <a:solidFill>
                  <a:srgbClr val="EDEBE0"/>
                </a:solidFill>
              </a:rPr>
              <a:t>RPM </a:t>
            </a:r>
            <a:r>
              <a:rPr spc="-70" dirty="0">
                <a:solidFill>
                  <a:srgbClr val="EDEBE0"/>
                </a:solidFill>
              </a:rPr>
              <a:t>Team </a:t>
            </a:r>
            <a:r>
              <a:rPr spc="-15" dirty="0">
                <a:solidFill>
                  <a:srgbClr val="EDEBE0"/>
                </a:solidFill>
              </a:rPr>
              <a:t>at</a:t>
            </a:r>
            <a:r>
              <a:rPr spc="40" dirty="0">
                <a:solidFill>
                  <a:srgbClr val="EDEBE0"/>
                </a:solidFill>
              </a:rPr>
              <a:t> </a:t>
            </a:r>
            <a:r>
              <a:rPr spc="-30" dirty="0">
                <a:solidFill>
                  <a:srgbClr val="EDEBE0"/>
                </a:solidFill>
              </a:rPr>
              <a:t>Work</a:t>
            </a:r>
          </a:p>
        </p:txBody>
      </p:sp>
      <p:sp>
        <p:nvSpPr>
          <p:cNvPr id="4" name="object 4"/>
          <p:cNvSpPr txBox="1"/>
          <p:nvPr/>
        </p:nvSpPr>
        <p:spPr>
          <a:xfrm>
            <a:off x="9950958" y="6427114"/>
            <a:ext cx="180975"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11</a:t>
            </a:r>
            <a:endParaRPr sz="1200">
              <a:solidFill>
                <a:prstClr val="black"/>
              </a:solidFill>
              <a:latin typeface="Calibri"/>
              <a:cs typeface="Calibri"/>
            </a:endParaRPr>
          </a:p>
        </p:txBody>
      </p:sp>
      <p:sp>
        <p:nvSpPr>
          <p:cNvPr id="5" name="object 5"/>
          <p:cNvSpPr txBox="1"/>
          <p:nvPr/>
        </p:nvSpPr>
        <p:spPr>
          <a:xfrm>
            <a:off x="2479344" y="4175583"/>
            <a:ext cx="7139940" cy="1672589"/>
          </a:xfrm>
          <a:prstGeom prst="rect">
            <a:avLst/>
          </a:prstGeom>
        </p:spPr>
        <p:txBody>
          <a:bodyPr vert="horz" wrap="square" lIns="0" tIns="12700" rIns="0" bIns="0" rtlCol="0">
            <a:spAutoFit/>
          </a:bodyPr>
          <a:lstStyle/>
          <a:p>
            <a:pPr marL="299085" indent="-287020">
              <a:spcBef>
                <a:spcPts val="100"/>
              </a:spcBef>
              <a:buFont typeface="Wingdings"/>
              <a:buChar char=""/>
              <a:tabLst>
                <a:tab pos="299720" algn="l"/>
              </a:tabLst>
            </a:pPr>
            <a:r>
              <a:rPr spc="-5" dirty="0">
                <a:solidFill>
                  <a:srgbClr val="1F487C"/>
                </a:solidFill>
                <a:latin typeface="Calibri"/>
                <a:cs typeface="Calibri"/>
              </a:rPr>
              <a:t>Alerts </a:t>
            </a:r>
            <a:r>
              <a:rPr spc="-10" dirty="0">
                <a:solidFill>
                  <a:srgbClr val="1F487C"/>
                </a:solidFill>
                <a:latin typeface="Calibri"/>
                <a:cs typeface="Calibri"/>
              </a:rPr>
              <a:t>are monitored </a:t>
            </a:r>
            <a:r>
              <a:rPr dirty="0">
                <a:solidFill>
                  <a:srgbClr val="1F487C"/>
                </a:solidFill>
                <a:latin typeface="Calibri"/>
                <a:cs typeface="Calibri"/>
              </a:rPr>
              <a:t>and </a:t>
            </a:r>
            <a:r>
              <a:rPr spc="-5" dirty="0">
                <a:solidFill>
                  <a:srgbClr val="1F487C"/>
                </a:solidFill>
                <a:latin typeface="Calibri"/>
                <a:cs typeface="Calibri"/>
              </a:rPr>
              <a:t>responded </a:t>
            </a:r>
            <a:r>
              <a:rPr spc="-10" dirty="0">
                <a:solidFill>
                  <a:srgbClr val="1F487C"/>
                </a:solidFill>
                <a:latin typeface="Calibri"/>
                <a:cs typeface="Calibri"/>
              </a:rPr>
              <a:t>to by </a:t>
            </a:r>
            <a:r>
              <a:rPr spc="-15" dirty="0">
                <a:solidFill>
                  <a:srgbClr val="1F487C"/>
                </a:solidFill>
                <a:latin typeface="Calibri"/>
                <a:cs typeface="Calibri"/>
              </a:rPr>
              <a:t>Patient </a:t>
            </a:r>
            <a:r>
              <a:rPr spc="-10" dirty="0">
                <a:solidFill>
                  <a:srgbClr val="1F487C"/>
                </a:solidFill>
                <a:latin typeface="Calibri"/>
                <a:cs typeface="Calibri"/>
              </a:rPr>
              <a:t>Onboarding</a:t>
            </a:r>
            <a:r>
              <a:rPr spc="160" dirty="0">
                <a:solidFill>
                  <a:srgbClr val="1F487C"/>
                </a:solidFill>
                <a:latin typeface="Calibri"/>
                <a:cs typeface="Calibri"/>
              </a:rPr>
              <a:t> </a:t>
            </a:r>
            <a:r>
              <a:rPr spc="-10" dirty="0">
                <a:solidFill>
                  <a:srgbClr val="1F487C"/>
                </a:solidFill>
                <a:latin typeface="Calibri"/>
                <a:cs typeface="Calibri"/>
              </a:rPr>
              <a:t>Specialist</a:t>
            </a:r>
            <a:endParaRPr>
              <a:solidFill>
                <a:prstClr val="black"/>
              </a:solidFill>
              <a:latin typeface="Calibri"/>
              <a:cs typeface="Calibri"/>
            </a:endParaRPr>
          </a:p>
          <a:p>
            <a:pPr marL="299085" indent="-287020">
              <a:spcBef>
                <a:spcPts val="5"/>
              </a:spcBef>
              <a:buFont typeface="Wingdings"/>
              <a:buChar char=""/>
              <a:tabLst>
                <a:tab pos="299720" algn="l"/>
              </a:tabLst>
            </a:pPr>
            <a:r>
              <a:rPr spc="-15" dirty="0">
                <a:solidFill>
                  <a:srgbClr val="1F487C"/>
                </a:solidFill>
                <a:latin typeface="Calibri"/>
                <a:cs typeface="Calibri"/>
              </a:rPr>
              <a:t>Patient </a:t>
            </a:r>
            <a:r>
              <a:rPr spc="-10" dirty="0">
                <a:solidFill>
                  <a:srgbClr val="1F487C"/>
                </a:solidFill>
                <a:latin typeface="Calibri"/>
                <a:cs typeface="Calibri"/>
              </a:rPr>
              <a:t>Onboarding Specialist escalates critical </a:t>
            </a:r>
            <a:r>
              <a:rPr spc="-5" dirty="0">
                <a:solidFill>
                  <a:srgbClr val="1F487C"/>
                </a:solidFill>
                <a:latin typeface="Calibri"/>
                <a:cs typeface="Calibri"/>
              </a:rPr>
              <a:t>alerts </a:t>
            </a:r>
            <a:r>
              <a:rPr spc="-10" dirty="0">
                <a:solidFill>
                  <a:srgbClr val="1F487C"/>
                </a:solidFill>
                <a:latin typeface="Calibri"/>
                <a:cs typeface="Calibri"/>
              </a:rPr>
              <a:t>to </a:t>
            </a:r>
            <a:r>
              <a:rPr dirty="0">
                <a:solidFill>
                  <a:srgbClr val="1F487C"/>
                </a:solidFill>
                <a:latin typeface="Calibri"/>
                <a:cs typeface="Calibri"/>
              </a:rPr>
              <a:t>NCM and</a:t>
            </a:r>
            <a:r>
              <a:rPr spc="175" dirty="0">
                <a:solidFill>
                  <a:srgbClr val="1F487C"/>
                </a:solidFill>
                <a:latin typeface="Calibri"/>
                <a:cs typeface="Calibri"/>
              </a:rPr>
              <a:t> </a:t>
            </a:r>
            <a:r>
              <a:rPr spc="-10" dirty="0">
                <a:solidFill>
                  <a:srgbClr val="1F487C"/>
                </a:solidFill>
                <a:latin typeface="Calibri"/>
                <a:cs typeface="Calibri"/>
              </a:rPr>
              <a:t>PCP</a:t>
            </a:r>
            <a:endParaRPr>
              <a:solidFill>
                <a:prstClr val="black"/>
              </a:solidFill>
              <a:latin typeface="Calibri"/>
              <a:cs typeface="Calibri"/>
            </a:endParaRPr>
          </a:p>
          <a:p>
            <a:pPr marL="299085" marR="5080" indent="-287020">
              <a:buFont typeface="Wingdings"/>
              <a:buChar char=""/>
              <a:tabLst>
                <a:tab pos="299720" algn="l"/>
              </a:tabLst>
            </a:pPr>
            <a:r>
              <a:rPr spc="-20" dirty="0">
                <a:solidFill>
                  <a:srgbClr val="1F487C"/>
                </a:solidFill>
                <a:latin typeface="Calibri"/>
                <a:cs typeface="Calibri"/>
              </a:rPr>
              <a:t>Trending </a:t>
            </a:r>
            <a:r>
              <a:rPr spc="-15" dirty="0">
                <a:solidFill>
                  <a:srgbClr val="1F487C"/>
                </a:solidFill>
                <a:latin typeface="Calibri"/>
                <a:cs typeface="Calibri"/>
              </a:rPr>
              <a:t>data </a:t>
            </a:r>
            <a:r>
              <a:rPr dirty="0">
                <a:solidFill>
                  <a:srgbClr val="1F487C"/>
                </a:solidFill>
                <a:latin typeface="Calibri"/>
                <a:cs typeface="Calibri"/>
              </a:rPr>
              <a:t>is </a:t>
            </a:r>
            <a:r>
              <a:rPr spc="-10" dirty="0">
                <a:solidFill>
                  <a:srgbClr val="1F487C"/>
                </a:solidFill>
                <a:latin typeface="Calibri"/>
                <a:cs typeface="Calibri"/>
              </a:rPr>
              <a:t>routinely reviewed </a:t>
            </a:r>
            <a:r>
              <a:rPr spc="-5" dirty="0">
                <a:solidFill>
                  <a:srgbClr val="1F487C"/>
                </a:solidFill>
                <a:latin typeface="Calibri"/>
                <a:cs typeface="Calibri"/>
              </a:rPr>
              <a:t>by </a:t>
            </a:r>
            <a:r>
              <a:rPr spc="-15" dirty="0">
                <a:solidFill>
                  <a:srgbClr val="1F487C"/>
                </a:solidFill>
                <a:latin typeface="Calibri"/>
                <a:cs typeface="Calibri"/>
              </a:rPr>
              <a:t>Patient </a:t>
            </a:r>
            <a:r>
              <a:rPr spc="-10" dirty="0">
                <a:solidFill>
                  <a:srgbClr val="1F487C"/>
                </a:solidFill>
                <a:latin typeface="Calibri"/>
                <a:cs typeface="Calibri"/>
              </a:rPr>
              <a:t>Onboarding </a:t>
            </a:r>
            <a:r>
              <a:rPr spc="-5" dirty="0">
                <a:solidFill>
                  <a:srgbClr val="1F487C"/>
                </a:solidFill>
                <a:latin typeface="Calibri"/>
                <a:cs typeface="Calibri"/>
              </a:rPr>
              <a:t>Specialist; sent  </a:t>
            </a:r>
            <a:r>
              <a:rPr spc="-10" dirty="0">
                <a:solidFill>
                  <a:srgbClr val="1F487C"/>
                </a:solidFill>
                <a:latin typeface="Calibri"/>
                <a:cs typeface="Calibri"/>
              </a:rPr>
              <a:t>to </a:t>
            </a:r>
            <a:r>
              <a:rPr dirty="0">
                <a:solidFill>
                  <a:srgbClr val="1F487C"/>
                </a:solidFill>
                <a:latin typeface="Calibri"/>
                <a:cs typeface="Calibri"/>
              </a:rPr>
              <a:t>NCM and </a:t>
            </a:r>
            <a:r>
              <a:rPr spc="-5" dirty="0">
                <a:solidFill>
                  <a:srgbClr val="1F487C"/>
                </a:solidFill>
                <a:latin typeface="Calibri"/>
                <a:cs typeface="Calibri"/>
              </a:rPr>
              <a:t>PCP </a:t>
            </a:r>
            <a:r>
              <a:rPr spc="-15" dirty="0">
                <a:solidFill>
                  <a:srgbClr val="1F487C"/>
                </a:solidFill>
                <a:latin typeface="Calibri"/>
                <a:cs typeface="Calibri"/>
              </a:rPr>
              <a:t>for </a:t>
            </a:r>
            <a:r>
              <a:rPr spc="-10" dirty="0">
                <a:solidFill>
                  <a:srgbClr val="1F487C"/>
                </a:solidFill>
                <a:latin typeface="Calibri"/>
                <a:cs typeface="Calibri"/>
              </a:rPr>
              <a:t>review/med </a:t>
            </a:r>
            <a:r>
              <a:rPr spc="-5" dirty="0">
                <a:solidFill>
                  <a:srgbClr val="1F487C"/>
                </a:solidFill>
                <a:latin typeface="Calibri"/>
                <a:cs typeface="Calibri"/>
              </a:rPr>
              <a:t>adjustments </a:t>
            </a:r>
            <a:r>
              <a:rPr spc="-10" dirty="0">
                <a:solidFill>
                  <a:srgbClr val="1F487C"/>
                </a:solidFill>
                <a:latin typeface="Calibri"/>
                <a:cs typeface="Calibri"/>
              </a:rPr>
              <a:t>to prevent</a:t>
            </a:r>
            <a:r>
              <a:rPr spc="80" dirty="0">
                <a:solidFill>
                  <a:srgbClr val="1F487C"/>
                </a:solidFill>
                <a:latin typeface="Calibri"/>
                <a:cs typeface="Calibri"/>
              </a:rPr>
              <a:t> </a:t>
            </a:r>
            <a:r>
              <a:rPr spc="-10" dirty="0">
                <a:solidFill>
                  <a:srgbClr val="1F487C"/>
                </a:solidFill>
                <a:latin typeface="Calibri"/>
                <a:cs typeface="Calibri"/>
              </a:rPr>
              <a:t>exacerbations</a:t>
            </a:r>
            <a:endParaRPr>
              <a:solidFill>
                <a:prstClr val="black"/>
              </a:solidFill>
              <a:latin typeface="Calibri"/>
              <a:cs typeface="Calibri"/>
            </a:endParaRPr>
          </a:p>
          <a:p>
            <a:pPr marL="299085" indent="-287020">
              <a:buFont typeface="Wingdings"/>
              <a:buChar char=""/>
              <a:tabLst>
                <a:tab pos="299720" algn="l"/>
              </a:tabLst>
            </a:pPr>
            <a:r>
              <a:rPr spc="-15" dirty="0">
                <a:solidFill>
                  <a:srgbClr val="1F487C"/>
                </a:solidFill>
                <a:latin typeface="Calibri"/>
                <a:cs typeface="Calibri"/>
              </a:rPr>
              <a:t>Patient </a:t>
            </a:r>
            <a:r>
              <a:rPr dirty="0">
                <a:solidFill>
                  <a:srgbClr val="1F487C"/>
                </a:solidFill>
                <a:latin typeface="Calibri"/>
                <a:cs typeface="Calibri"/>
              </a:rPr>
              <a:t>and </a:t>
            </a:r>
            <a:r>
              <a:rPr spc="-15" dirty="0">
                <a:solidFill>
                  <a:srgbClr val="1F487C"/>
                </a:solidFill>
                <a:latin typeface="Calibri"/>
                <a:cs typeface="Calibri"/>
              </a:rPr>
              <a:t>care </a:t>
            </a:r>
            <a:r>
              <a:rPr spc="-10" dirty="0">
                <a:solidFill>
                  <a:srgbClr val="1F487C"/>
                </a:solidFill>
                <a:latin typeface="Calibri"/>
                <a:cs typeface="Calibri"/>
              </a:rPr>
              <a:t>team can respond </a:t>
            </a:r>
            <a:r>
              <a:rPr dirty="0">
                <a:solidFill>
                  <a:srgbClr val="1F487C"/>
                </a:solidFill>
                <a:latin typeface="Calibri"/>
                <a:cs typeface="Calibri"/>
              </a:rPr>
              <a:t>via </a:t>
            </a:r>
            <a:r>
              <a:rPr spc="-20" dirty="0">
                <a:solidFill>
                  <a:srgbClr val="1F487C"/>
                </a:solidFill>
                <a:latin typeface="Calibri"/>
                <a:cs typeface="Calibri"/>
              </a:rPr>
              <a:t>2way </a:t>
            </a:r>
            <a:r>
              <a:rPr spc="-15" dirty="0">
                <a:solidFill>
                  <a:srgbClr val="1F487C"/>
                </a:solidFill>
                <a:latin typeface="Calibri"/>
                <a:cs typeface="Calibri"/>
              </a:rPr>
              <a:t>texting </a:t>
            </a:r>
            <a:r>
              <a:rPr spc="-10" dirty="0">
                <a:solidFill>
                  <a:srgbClr val="1F487C"/>
                </a:solidFill>
                <a:latin typeface="Calibri"/>
                <a:cs typeface="Calibri"/>
              </a:rPr>
              <a:t>platform </a:t>
            </a:r>
            <a:r>
              <a:rPr spc="-5" dirty="0">
                <a:solidFill>
                  <a:srgbClr val="1F487C"/>
                </a:solidFill>
                <a:latin typeface="Calibri"/>
                <a:cs typeface="Calibri"/>
              </a:rPr>
              <a:t>if </a:t>
            </a:r>
            <a:r>
              <a:rPr spc="-10" dirty="0">
                <a:solidFill>
                  <a:srgbClr val="1F487C"/>
                </a:solidFill>
                <a:latin typeface="Calibri"/>
                <a:cs typeface="Calibri"/>
              </a:rPr>
              <a:t>there</a:t>
            </a:r>
            <a:r>
              <a:rPr spc="235" dirty="0">
                <a:solidFill>
                  <a:srgbClr val="1F487C"/>
                </a:solidFill>
                <a:latin typeface="Calibri"/>
                <a:cs typeface="Calibri"/>
              </a:rPr>
              <a:t> </a:t>
            </a:r>
            <a:r>
              <a:rPr spc="-10" dirty="0">
                <a:solidFill>
                  <a:srgbClr val="1F487C"/>
                </a:solidFill>
                <a:latin typeface="Calibri"/>
                <a:cs typeface="Calibri"/>
              </a:rPr>
              <a:t>are</a:t>
            </a:r>
            <a:endParaRPr>
              <a:solidFill>
                <a:prstClr val="black"/>
              </a:solidFill>
              <a:latin typeface="Calibri"/>
              <a:cs typeface="Calibri"/>
            </a:endParaRPr>
          </a:p>
          <a:p>
            <a:pPr marL="299085"/>
            <a:r>
              <a:rPr spc="-15" dirty="0">
                <a:solidFill>
                  <a:srgbClr val="1F487C"/>
                </a:solidFill>
                <a:latin typeface="Calibri"/>
                <a:cs typeface="Calibri"/>
              </a:rPr>
              <a:t>any </a:t>
            </a:r>
            <a:r>
              <a:rPr spc="-5" dirty="0">
                <a:solidFill>
                  <a:srgbClr val="1F487C"/>
                </a:solidFill>
                <a:latin typeface="Calibri"/>
                <a:cs typeface="Calibri"/>
              </a:rPr>
              <a:t>additional</a:t>
            </a:r>
            <a:r>
              <a:rPr spc="25" dirty="0">
                <a:solidFill>
                  <a:srgbClr val="1F487C"/>
                </a:solidFill>
                <a:latin typeface="Calibri"/>
                <a:cs typeface="Calibri"/>
              </a:rPr>
              <a:t> </a:t>
            </a:r>
            <a:r>
              <a:rPr spc="-5" dirty="0">
                <a:solidFill>
                  <a:srgbClr val="1F487C"/>
                </a:solidFill>
                <a:latin typeface="Calibri"/>
                <a:cs typeface="Calibri"/>
              </a:rPr>
              <a:t>needs</a:t>
            </a:r>
            <a:endParaRPr>
              <a:solidFill>
                <a:prstClr val="black"/>
              </a:solidFill>
              <a:latin typeface="Calibri"/>
              <a:cs typeface="Calibri"/>
            </a:endParaRPr>
          </a:p>
        </p:txBody>
      </p:sp>
      <p:sp>
        <p:nvSpPr>
          <p:cNvPr id="6" name="object 6"/>
          <p:cNvSpPr/>
          <p:nvPr/>
        </p:nvSpPr>
        <p:spPr>
          <a:xfrm>
            <a:off x="2100072" y="1095756"/>
            <a:ext cx="8078330" cy="2819777"/>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73737"/>
            <a:ext cx="9144000" cy="588645"/>
          </a:xfrm>
          <a:custGeom>
            <a:avLst/>
            <a:gdLst/>
            <a:ahLst/>
            <a:cxnLst/>
            <a:rect l="l" t="t" r="r" b="b"/>
            <a:pathLst>
              <a:path w="9144000" h="588645">
                <a:moveTo>
                  <a:pt x="0" y="588264"/>
                </a:moveTo>
                <a:lnTo>
                  <a:pt x="9144000" y="588264"/>
                </a:lnTo>
                <a:lnTo>
                  <a:pt x="9144000" y="0"/>
                </a:lnTo>
                <a:lnTo>
                  <a:pt x="0" y="0"/>
                </a:lnTo>
                <a:lnTo>
                  <a:pt x="0" y="588264"/>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7433565" y="253999"/>
            <a:ext cx="3103245" cy="452120"/>
          </a:xfrm>
          <a:prstGeom prst="rect">
            <a:avLst/>
          </a:prstGeom>
        </p:spPr>
        <p:txBody>
          <a:bodyPr vert="horz" wrap="square" lIns="0" tIns="12065" rIns="0" bIns="0" rtlCol="0">
            <a:spAutoFit/>
          </a:bodyPr>
          <a:lstStyle/>
          <a:p>
            <a:pPr marL="12700">
              <a:spcBef>
                <a:spcPts val="95"/>
              </a:spcBef>
            </a:pPr>
            <a:r>
              <a:rPr spc="-5" dirty="0">
                <a:solidFill>
                  <a:srgbClr val="EDEBE0"/>
                </a:solidFill>
              </a:rPr>
              <a:t>RPM </a:t>
            </a:r>
            <a:r>
              <a:rPr spc="-10" dirty="0">
                <a:solidFill>
                  <a:srgbClr val="EDEBE0"/>
                </a:solidFill>
              </a:rPr>
              <a:t>Outcomes</a:t>
            </a:r>
            <a:r>
              <a:rPr spc="-70" dirty="0">
                <a:solidFill>
                  <a:srgbClr val="EDEBE0"/>
                </a:solidFill>
              </a:rPr>
              <a:t> </a:t>
            </a:r>
            <a:r>
              <a:rPr spc="-5" dirty="0">
                <a:solidFill>
                  <a:srgbClr val="EDEBE0"/>
                </a:solidFill>
              </a:rPr>
              <a:t>2022</a:t>
            </a:r>
          </a:p>
        </p:txBody>
      </p:sp>
      <p:sp>
        <p:nvSpPr>
          <p:cNvPr id="4" name="object 4"/>
          <p:cNvSpPr txBox="1"/>
          <p:nvPr/>
        </p:nvSpPr>
        <p:spPr>
          <a:xfrm>
            <a:off x="9950958" y="6427114"/>
            <a:ext cx="180975"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12</a:t>
            </a:r>
            <a:endParaRPr sz="1200">
              <a:solidFill>
                <a:prstClr val="black"/>
              </a:solidFill>
              <a:latin typeface="Calibri"/>
              <a:cs typeface="Calibri"/>
            </a:endParaRPr>
          </a:p>
        </p:txBody>
      </p:sp>
      <p:sp>
        <p:nvSpPr>
          <p:cNvPr id="5" name="object 5"/>
          <p:cNvSpPr txBox="1"/>
          <p:nvPr/>
        </p:nvSpPr>
        <p:spPr>
          <a:xfrm>
            <a:off x="2136141" y="868807"/>
            <a:ext cx="7820659" cy="4415155"/>
          </a:xfrm>
          <a:prstGeom prst="rect">
            <a:avLst/>
          </a:prstGeom>
        </p:spPr>
        <p:txBody>
          <a:bodyPr vert="horz" wrap="square" lIns="0" tIns="12065" rIns="0" bIns="0" rtlCol="0">
            <a:spAutoFit/>
          </a:bodyPr>
          <a:lstStyle/>
          <a:p>
            <a:pPr marL="12700" marR="563880">
              <a:spcBef>
                <a:spcPts val="95"/>
              </a:spcBef>
            </a:pPr>
            <a:r>
              <a:rPr sz="1600" spc="-5" dirty="0">
                <a:solidFill>
                  <a:srgbClr val="1F487C"/>
                </a:solidFill>
                <a:latin typeface="Calibri"/>
                <a:cs typeface="Calibri"/>
              </a:rPr>
              <a:t>Industry </a:t>
            </a:r>
            <a:r>
              <a:rPr sz="1600" spc="-15" dirty="0">
                <a:solidFill>
                  <a:srgbClr val="1F487C"/>
                </a:solidFill>
                <a:latin typeface="Calibri"/>
                <a:cs typeface="Calibri"/>
              </a:rPr>
              <a:t>standards for </a:t>
            </a:r>
            <a:r>
              <a:rPr sz="1600" spc="-5" dirty="0">
                <a:solidFill>
                  <a:srgbClr val="1F487C"/>
                </a:solidFill>
                <a:latin typeface="Calibri"/>
                <a:cs typeface="Calibri"/>
              </a:rPr>
              <a:t>RPM </a:t>
            </a:r>
            <a:r>
              <a:rPr sz="1600" spc="-10" dirty="0">
                <a:solidFill>
                  <a:srgbClr val="1F487C"/>
                </a:solidFill>
                <a:latin typeface="Calibri"/>
                <a:cs typeface="Calibri"/>
              </a:rPr>
              <a:t>indicate that </a:t>
            </a:r>
            <a:r>
              <a:rPr sz="1600" spc="-5" dirty="0">
                <a:solidFill>
                  <a:srgbClr val="1F487C"/>
                </a:solidFill>
                <a:latin typeface="Calibri"/>
                <a:cs typeface="Calibri"/>
              </a:rPr>
              <a:t>a </a:t>
            </a:r>
            <a:r>
              <a:rPr sz="1600" spc="-10" dirty="0">
                <a:solidFill>
                  <a:srgbClr val="1F487C"/>
                </a:solidFill>
                <a:latin typeface="Calibri"/>
                <a:cs typeface="Calibri"/>
              </a:rPr>
              <a:t>well </a:t>
            </a:r>
            <a:r>
              <a:rPr sz="1600" spc="-5" dirty="0">
                <a:solidFill>
                  <a:srgbClr val="1F487C"/>
                </a:solidFill>
                <a:latin typeface="Calibri"/>
                <a:cs typeface="Calibri"/>
              </a:rPr>
              <a:t>managed RPM population should trigger  </a:t>
            </a:r>
            <a:r>
              <a:rPr sz="1600" spc="-10" dirty="0">
                <a:solidFill>
                  <a:srgbClr val="1F487C"/>
                </a:solidFill>
                <a:latin typeface="Calibri"/>
                <a:cs typeface="Calibri"/>
              </a:rPr>
              <a:t>roughly </a:t>
            </a:r>
            <a:r>
              <a:rPr sz="1600" spc="-5" dirty="0">
                <a:solidFill>
                  <a:srgbClr val="1F487C"/>
                </a:solidFill>
                <a:latin typeface="Calibri"/>
                <a:cs typeface="Calibri"/>
              </a:rPr>
              <a:t>2-3% </a:t>
            </a:r>
            <a:r>
              <a:rPr sz="1600" spc="-10" dirty="0">
                <a:solidFill>
                  <a:srgbClr val="1F487C"/>
                </a:solidFill>
                <a:latin typeface="Calibri"/>
                <a:cs typeface="Calibri"/>
              </a:rPr>
              <a:t>patient</a:t>
            </a:r>
            <a:r>
              <a:rPr sz="1600" spc="15" dirty="0">
                <a:solidFill>
                  <a:srgbClr val="1F487C"/>
                </a:solidFill>
                <a:latin typeface="Calibri"/>
                <a:cs typeface="Calibri"/>
              </a:rPr>
              <a:t> </a:t>
            </a:r>
            <a:r>
              <a:rPr sz="1600" spc="-5" dirty="0">
                <a:solidFill>
                  <a:srgbClr val="1F487C"/>
                </a:solidFill>
                <a:latin typeface="Calibri"/>
                <a:cs typeface="Calibri"/>
              </a:rPr>
              <a:t>alerts</a:t>
            </a:r>
            <a:endParaRPr sz="1600" dirty="0">
              <a:solidFill>
                <a:prstClr val="black"/>
              </a:solidFill>
              <a:latin typeface="Calibri"/>
              <a:cs typeface="Calibri"/>
            </a:endParaRPr>
          </a:p>
          <a:p>
            <a:pPr>
              <a:spcBef>
                <a:spcPts val="25"/>
              </a:spcBef>
            </a:pPr>
            <a:endParaRPr sz="1550" dirty="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In </a:t>
            </a:r>
            <a:r>
              <a:rPr sz="1600" spc="-10" dirty="0">
                <a:solidFill>
                  <a:srgbClr val="1F487C"/>
                </a:solidFill>
                <a:latin typeface="Calibri"/>
                <a:cs typeface="Calibri"/>
              </a:rPr>
              <a:t>2022, 22,131 readings </a:t>
            </a:r>
            <a:r>
              <a:rPr sz="1600" spc="-15" dirty="0">
                <a:solidFill>
                  <a:srgbClr val="1F487C"/>
                </a:solidFill>
                <a:latin typeface="Calibri"/>
                <a:cs typeface="Calibri"/>
              </a:rPr>
              <a:t>were </a:t>
            </a:r>
            <a:r>
              <a:rPr sz="1600" spc="-10" dirty="0">
                <a:solidFill>
                  <a:srgbClr val="1F487C"/>
                </a:solidFill>
                <a:latin typeface="Calibri"/>
                <a:cs typeface="Calibri"/>
              </a:rPr>
              <a:t>submitted through </a:t>
            </a:r>
            <a:r>
              <a:rPr sz="1600" spc="-5" dirty="0">
                <a:solidFill>
                  <a:srgbClr val="1F487C"/>
                </a:solidFill>
                <a:latin typeface="Calibri"/>
                <a:cs typeface="Calibri"/>
              </a:rPr>
              <a:t>PRISM alert </a:t>
            </a:r>
            <a:r>
              <a:rPr sz="1600" spc="-10" dirty="0">
                <a:solidFill>
                  <a:srgbClr val="1F487C"/>
                </a:solidFill>
                <a:latin typeface="Calibri"/>
                <a:cs typeface="Calibri"/>
              </a:rPr>
              <a:t>portal </a:t>
            </a:r>
            <a:r>
              <a:rPr sz="1600" spc="-15" dirty="0">
                <a:solidFill>
                  <a:srgbClr val="1F487C"/>
                </a:solidFill>
                <a:latin typeface="Calibri"/>
                <a:cs typeface="Calibri"/>
              </a:rPr>
              <a:t>for </a:t>
            </a:r>
            <a:r>
              <a:rPr sz="1600" spc="-75" dirty="0">
                <a:solidFill>
                  <a:srgbClr val="1F487C"/>
                </a:solidFill>
                <a:latin typeface="Calibri"/>
                <a:cs typeface="Calibri"/>
              </a:rPr>
              <a:t>BP, </a:t>
            </a:r>
            <a:r>
              <a:rPr sz="1600" spc="-45" dirty="0">
                <a:solidFill>
                  <a:srgbClr val="1F487C"/>
                </a:solidFill>
                <a:latin typeface="Calibri"/>
                <a:cs typeface="Calibri"/>
              </a:rPr>
              <a:t>CHF, </a:t>
            </a:r>
            <a:r>
              <a:rPr sz="1600" spc="-20" dirty="0">
                <a:solidFill>
                  <a:srgbClr val="1F487C"/>
                </a:solidFill>
                <a:latin typeface="Calibri"/>
                <a:cs typeface="Calibri"/>
              </a:rPr>
              <a:t>COPD,</a:t>
            </a:r>
            <a:r>
              <a:rPr sz="1600" spc="155" dirty="0">
                <a:solidFill>
                  <a:srgbClr val="1F487C"/>
                </a:solidFill>
                <a:latin typeface="Calibri"/>
                <a:cs typeface="Calibri"/>
              </a:rPr>
              <a:t> </a:t>
            </a:r>
            <a:r>
              <a:rPr sz="1600" spc="-5" dirty="0">
                <a:solidFill>
                  <a:srgbClr val="1F487C"/>
                </a:solidFill>
                <a:latin typeface="Calibri"/>
                <a:cs typeface="Calibri"/>
              </a:rPr>
              <a:t>DM</a:t>
            </a:r>
            <a:endParaRPr sz="1600" dirty="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Of those </a:t>
            </a:r>
            <a:r>
              <a:rPr sz="1600" spc="-10" dirty="0">
                <a:solidFill>
                  <a:srgbClr val="1F487C"/>
                </a:solidFill>
                <a:latin typeface="Calibri"/>
                <a:cs typeface="Calibri"/>
              </a:rPr>
              <a:t>22,131 readings; </a:t>
            </a:r>
            <a:r>
              <a:rPr sz="1600" spc="-5" dirty="0">
                <a:solidFill>
                  <a:srgbClr val="1F487C"/>
                </a:solidFill>
                <a:latin typeface="Calibri"/>
                <a:cs typeface="Calibri"/>
              </a:rPr>
              <a:t>5% </a:t>
            </a:r>
            <a:r>
              <a:rPr sz="1600" spc="-10" dirty="0">
                <a:solidFill>
                  <a:srgbClr val="1F487C"/>
                </a:solidFill>
                <a:latin typeface="Calibri"/>
                <a:cs typeface="Calibri"/>
              </a:rPr>
              <a:t>triggered </a:t>
            </a:r>
            <a:r>
              <a:rPr sz="1600" spc="-5" dirty="0">
                <a:solidFill>
                  <a:srgbClr val="1F487C"/>
                </a:solidFill>
                <a:latin typeface="Calibri"/>
                <a:cs typeface="Calibri"/>
              </a:rPr>
              <a:t>an alert</a:t>
            </a:r>
            <a:r>
              <a:rPr sz="1600" spc="130" dirty="0">
                <a:solidFill>
                  <a:srgbClr val="1F487C"/>
                </a:solidFill>
                <a:latin typeface="Calibri"/>
                <a:cs typeface="Calibri"/>
              </a:rPr>
              <a:t> </a:t>
            </a:r>
            <a:r>
              <a:rPr sz="1600" spc="-10" dirty="0">
                <a:solidFill>
                  <a:srgbClr val="1F487C"/>
                </a:solidFill>
                <a:latin typeface="Calibri"/>
                <a:cs typeface="Calibri"/>
              </a:rPr>
              <a:t>(n=1231)</a:t>
            </a:r>
            <a:endParaRPr sz="1600" dirty="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Of those 5%, </a:t>
            </a:r>
            <a:r>
              <a:rPr sz="1600" dirty="0">
                <a:solidFill>
                  <a:srgbClr val="1F487C"/>
                </a:solidFill>
                <a:latin typeface="Calibri"/>
                <a:cs typeface="Calibri"/>
              </a:rPr>
              <a:t>multiple </a:t>
            </a:r>
            <a:r>
              <a:rPr sz="1600" spc="-5" dirty="0">
                <a:solidFill>
                  <a:srgbClr val="1F487C"/>
                </a:solidFill>
                <a:latin typeface="Calibri"/>
                <a:cs typeface="Calibri"/>
              </a:rPr>
              <a:t>alerts </a:t>
            </a:r>
            <a:r>
              <a:rPr sz="1600" spc="-15" dirty="0">
                <a:solidFill>
                  <a:srgbClr val="1F487C"/>
                </a:solidFill>
                <a:latin typeface="Calibri"/>
                <a:cs typeface="Calibri"/>
              </a:rPr>
              <a:t>were </a:t>
            </a:r>
            <a:r>
              <a:rPr sz="1600" spc="-5" dirty="0">
                <a:solidFill>
                  <a:srgbClr val="1F487C"/>
                </a:solidFill>
                <a:latin typeface="Calibri"/>
                <a:cs typeface="Calibri"/>
              </a:rPr>
              <a:t>due </a:t>
            </a:r>
            <a:r>
              <a:rPr sz="1600" spc="-10" dirty="0">
                <a:solidFill>
                  <a:srgbClr val="1F487C"/>
                </a:solidFill>
                <a:latin typeface="Calibri"/>
                <a:cs typeface="Calibri"/>
              </a:rPr>
              <a:t>to </a:t>
            </a:r>
            <a:r>
              <a:rPr sz="1600" spc="-5" dirty="0">
                <a:solidFill>
                  <a:srgbClr val="1F487C"/>
                </a:solidFill>
                <a:latin typeface="Calibri"/>
                <a:cs typeface="Calibri"/>
              </a:rPr>
              <a:t>user </a:t>
            </a:r>
            <a:r>
              <a:rPr sz="1600" spc="-10" dirty="0">
                <a:solidFill>
                  <a:srgbClr val="1F487C"/>
                </a:solidFill>
                <a:latin typeface="Calibri"/>
                <a:cs typeface="Calibri"/>
              </a:rPr>
              <a:t>error (device, data, cold </a:t>
            </a:r>
            <a:r>
              <a:rPr sz="1600" spc="-5" dirty="0">
                <a:solidFill>
                  <a:srgbClr val="1F487C"/>
                </a:solidFill>
                <a:latin typeface="Calibri"/>
                <a:cs typeface="Calibri"/>
              </a:rPr>
              <a:t>hands</a:t>
            </a:r>
            <a:r>
              <a:rPr sz="1600" spc="190" dirty="0">
                <a:solidFill>
                  <a:srgbClr val="1F487C"/>
                </a:solidFill>
                <a:latin typeface="Calibri"/>
                <a:cs typeface="Calibri"/>
              </a:rPr>
              <a:t> </a:t>
            </a:r>
            <a:r>
              <a:rPr sz="1600" spc="-15" dirty="0">
                <a:solidFill>
                  <a:srgbClr val="1F487C"/>
                </a:solidFill>
                <a:latin typeface="Calibri"/>
                <a:cs typeface="Calibri"/>
              </a:rPr>
              <a:t>etc)</a:t>
            </a:r>
            <a:endParaRPr sz="1600" dirty="0">
              <a:solidFill>
                <a:prstClr val="black"/>
              </a:solidFill>
              <a:latin typeface="Calibri"/>
              <a:cs typeface="Calibri"/>
            </a:endParaRPr>
          </a:p>
          <a:p>
            <a:endParaRPr dirty="0">
              <a:solidFill>
                <a:prstClr val="black"/>
              </a:solidFill>
              <a:latin typeface="Calibri"/>
              <a:cs typeface="Calibri"/>
            </a:endParaRPr>
          </a:p>
          <a:p>
            <a:endParaRPr sz="1350" dirty="0">
              <a:solidFill>
                <a:prstClr val="black"/>
              </a:solidFill>
              <a:latin typeface="Calibri"/>
              <a:cs typeface="Calibri"/>
            </a:endParaRPr>
          </a:p>
          <a:p>
            <a:pPr marL="299085" indent="-287020">
              <a:buFont typeface="Wingdings"/>
              <a:buChar char=""/>
              <a:tabLst>
                <a:tab pos="299720" algn="l"/>
              </a:tabLst>
            </a:pPr>
            <a:r>
              <a:rPr sz="1600" spc="-10" dirty="0">
                <a:solidFill>
                  <a:srgbClr val="1F487C"/>
                </a:solidFill>
                <a:latin typeface="Calibri"/>
                <a:cs typeface="Calibri"/>
              </a:rPr>
              <a:t>Pros </a:t>
            </a:r>
            <a:r>
              <a:rPr sz="1600" spc="-5" dirty="0">
                <a:solidFill>
                  <a:srgbClr val="1F487C"/>
                </a:solidFill>
                <a:latin typeface="Calibri"/>
                <a:cs typeface="Calibri"/>
              </a:rPr>
              <a:t>of RPM</a:t>
            </a:r>
            <a:r>
              <a:rPr sz="1600" spc="35" dirty="0">
                <a:solidFill>
                  <a:srgbClr val="1F487C"/>
                </a:solidFill>
                <a:latin typeface="Calibri"/>
                <a:cs typeface="Calibri"/>
              </a:rPr>
              <a:t> </a:t>
            </a:r>
            <a:r>
              <a:rPr sz="1600" spc="-5" dirty="0">
                <a:solidFill>
                  <a:srgbClr val="1F487C"/>
                </a:solidFill>
                <a:latin typeface="Calibri"/>
                <a:cs typeface="Calibri"/>
              </a:rPr>
              <a:t>solution:</a:t>
            </a:r>
            <a:endParaRPr sz="1600" dirty="0">
              <a:solidFill>
                <a:prstClr val="black"/>
              </a:solidFill>
              <a:latin typeface="Calibri"/>
              <a:cs typeface="Calibri"/>
            </a:endParaRPr>
          </a:p>
          <a:p>
            <a:pPr marL="756285" lvl="1" indent="-287020">
              <a:buFont typeface="Wingdings"/>
              <a:buChar char=""/>
              <a:tabLst>
                <a:tab pos="756920" algn="l"/>
              </a:tabLst>
            </a:pPr>
            <a:r>
              <a:rPr sz="1600" spc="-5" dirty="0">
                <a:solidFill>
                  <a:srgbClr val="1F487C"/>
                </a:solidFill>
                <a:latin typeface="Calibri"/>
                <a:cs typeface="Calibri"/>
              </a:rPr>
              <a:t>Alerts managed in </a:t>
            </a:r>
            <a:r>
              <a:rPr sz="1600" spc="-10" dirty="0">
                <a:solidFill>
                  <a:srgbClr val="1F487C"/>
                </a:solidFill>
                <a:latin typeface="Calibri"/>
                <a:cs typeface="Calibri"/>
              </a:rPr>
              <a:t>real </a:t>
            </a:r>
            <a:r>
              <a:rPr sz="1600" spc="-5" dirty="0">
                <a:solidFill>
                  <a:srgbClr val="1F487C"/>
                </a:solidFill>
                <a:latin typeface="Calibri"/>
                <a:cs typeface="Calibri"/>
              </a:rPr>
              <a:t>time </a:t>
            </a:r>
            <a:r>
              <a:rPr sz="1600" spc="-10" dirty="0">
                <a:solidFill>
                  <a:srgbClr val="1F487C"/>
                </a:solidFill>
                <a:latin typeface="Calibri"/>
                <a:cs typeface="Calibri"/>
              </a:rPr>
              <a:t>by </a:t>
            </a:r>
            <a:r>
              <a:rPr sz="1600" spc="-15" dirty="0">
                <a:solidFill>
                  <a:srgbClr val="1F487C"/>
                </a:solidFill>
                <a:latin typeface="Calibri"/>
                <a:cs typeface="Calibri"/>
              </a:rPr>
              <a:t>Patient </a:t>
            </a:r>
            <a:r>
              <a:rPr sz="1600" spc="-10" dirty="0">
                <a:solidFill>
                  <a:srgbClr val="1F487C"/>
                </a:solidFill>
                <a:latin typeface="Calibri"/>
                <a:cs typeface="Calibri"/>
              </a:rPr>
              <a:t>Onboarding </a:t>
            </a:r>
            <a:r>
              <a:rPr sz="1600" spc="-5" dirty="0">
                <a:solidFill>
                  <a:srgbClr val="1F487C"/>
                </a:solidFill>
                <a:latin typeface="Calibri"/>
                <a:cs typeface="Calibri"/>
              </a:rPr>
              <a:t>Specialist </a:t>
            </a:r>
            <a:r>
              <a:rPr sz="1600" spc="-10" dirty="0">
                <a:solidFill>
                  <a:srgbClr val="1F487C"/>
                </a:solidFill>
                <a:latin typeface="Calibri"/>
                <a:cs typeface="Calibri"/>
              </a:rPr>
              <a:t>(POS)</a:t>
            </a:r>
            <a:endParaRPr sz="1600" dirty="0">
              <a:solidFill>
                <a:prstClr val="black"/>
              </a:solidFill>
              <a:latin typeface="Calibri"/>
              <a:cs typeface="Calibri"/>
            </a:endParaRPr>
          </a:p>
          <a:p>
            <a:pPr marL="756285" lvl="1" indent="-287020">
              <a:buFont typeface="Wingdings"/>
              <a:buChar char=""/>
              <a:tabLst>
                <a:tab pos="756920" algn="l"/>
              </a:tabLst>
            </a:pPr>
            <a:r>
              <a:rPr sz="1600" spc="-15" dirty="0">
                <a:solidFill>
                  <a:srgbClr val="1F487C"/>
                </a:solidFill>
                <a:latin typeface="Calibri"/>
                <a:cs typeface="Calibri"/>
              </a:rPr>
              <a:t>Encourages </a:t>
            </a:r>
            <a:r>
              <a:rPr sz="1600" spc="-10" dirty="0">
                <a:solidFill>
                  <a:srgbClr val="1F487C"/>
                </a:solidFill>
                <a:latin typeface="Calibri"/>
                <a:cs typeface="Calibri"/>
              </a:rPr>
              <a:t>real </a:t>
            </a:r>
            <a:r>
              <a:rPr sz="1600" spc="-5" dirty="0">
                <a:solidFill>
                  <a:srgbClr val="1F487C"/>
                </a:solidFill>
                <a:latin typeface="Calibri"/>
                <a:cs typeface="Calibri"/>
              </a:rPr>
              <a:t>time </a:t>
            </a:r>
            <a:r>
              <a:rPr sz="1600" spc="-20" dirty="0">
                <a:solidFill>
                  <a:srgbClr val="1F487C"/>
                </a:solidFill>
                <a:latin typeface="Calibri"/>
                <a:cs typeface="Calibri"/>
              </a:rPr>
              <a:t>referrals </a:t>
            </a:r>
            <a:r>
              <a:rPr sz="1600" spc="-15" dirty="0">
                <a:solidFill>
                  <a:srgbClr val="1F487C"/>
                </a:solidFill>
                <a:latin typeface="Calibri"/>
                <a:cs typeface="Calibri"/>
              </a:rPr>
              <a:t>from </a:t>
            </a:r>
            <a:r>
              <a:rPr sz="1600" spc="-5" dirty="0">
                <a:solidFill>
                  <a:srgbClr val="1F487C"/>
                </a:solidFill>
                <a:latin typeface="Calibri"/>
                <a:cs typeface="Calibri"/>
              </a:rPr>
              <a:t>NCM </a:t>
            </a:r>
            <a:r>
              <a:rPr sz="1600" spc="-10" dirty="0">
                <a:solidFill>
                  <a:srgbClr val="1F487C"/>
                </a:solidFill>
                <a:latin typeface="Calibri"/>
                <a:cs typeface="Calibri"/>
              </a:rPr>
              <a:t>over to</a:t>
            </a:r>
            <a:r>
              <a:rPr sz="1600" spc="155" dirty="0">
                <a:solidFill>
                  <a:srgbClr val="1F487C"/>
                </a:solidFill>
                <a:latin typeface="Calibri"/>
                <a:cs typeface="Calibri"/>
              </a:rPr>
              <a:t> </a:t>
            </a:r>
            <a:r>
              <a:rPr sz="1600" spc="-5" dirty="0">
                <a:solidFill>
                  <a:srgbClr val="1F487C"/>
                </a:solidFill>
                <a:latin typeface="Calibri"/>
                <a:cs typeface="Calibri"/>
              </a:rPr>
              <a:t>POS</a:t>
            </a:r>
            <a:endParaRPr sz="1600" dirty="0">
              <a:solidFill>
                <a:prstClr val="black"/>
              </a:solidFill>
              <a:latin typeface="Calibri"/>
              <a:cs typeface="Calibri"/>
            </a:endParaRPr>
          </a:p>
          <a:p>
            <a:pPr marL="756285" lvl="1" indent="-287020">
              <a:buFont typeface="Wingdings"/>
              <a:buChar char=""/>
              <a:tabLst>
                <a:tab pos="756920" algn="l"/>
              </a:tabLst>
            </a:pPr>
            <a:r>
              <a:rPr sz="1600" spc="-5" dirty="0">
                <a:solidFill>
                  <a:srgbClr val="1F487C"/>
                </a:solidFill>
                <a:latin typeface="Calibri"/>
                <a:cs typeface="Calibri"/>
              </a:rPr>
              <a:t>POS able </a:t>
            </a:r>
            <a:r>
              <a:rPr sz="1600" spc="-10" dirty="0">
                <a:solidFill>
                  <a:srgbClr val="1F487C"/>
                </a:solidFill>
                <a:latin typeface="Calibri"/>
                <a:cs typeface="Calibri"/>
              </a:rPr>
              <a:t>to </a:t>
            </a:r>
            <a:r>
              <a:rPr sz="1600" spc="-5" dirty="0">
                <a:solidFill>
                  <a:srgbClr val="1F487C"/>
                </a:solidFill>
                <a:latin typeface="Calibri"/>
                <a:cs typeface="Calibri"/>
              </a:rPr>
              <a:t>do </a:t>
            </a:r>
            <a:r>
              <a:rPr sz="1600" spc="-10" dirty="0">
                <a:solidFill>
                  <a:srgbClr val="1F487C"/>
                </a:solidFill>
                <a:latin typeface="Calibri"/>
                <a:cs typeface="Calibri"/>
              </a:rPr>
              <a:t>repeat home </a:t>
            </a:r>
            <a:r>
              <a:rPr sz="1600" spc="-5" dirty="0">
                <a:solidFill>
                  <a:srgbClr val="1F487C"/>
                </a:solidFill>
                <a:latin typeface="Calibri"/>
                <a:cs typeface="Calibri"/>
              </a:rPr>
              <a:t>visits </a:t>
            </a:r>
            <a:r>
              <a:rPr sz="1600" spc="-15" dirty="0">
                <a:solidFill>
                  <a:srgbClr val="1F487C"/>
                </a:solidFill>
                <a:latin typeface="Calibri"/>
                <a:cs typeface="Calibri"/>
              </a:rPr>
              <a:t>for </a:t>
            </a:r>
            <a:r>
              <a:rPr sz="1600" spc="-5" dirty="0">
                <a:solidFill>
                  <a:srgbClr val="1F487C"/>
                </a:solidFill>
                <a:latin typeface="Calibri"/>
                <a:cs typeface="Calibri"/>
              </a:rPr>
              <a:t>BP </a:t>
            </a:r>
            <a:r>
              <a:rPr sz="1600" spc="-10" dirty="0">
                <a:solidFill>
                  <a:srgbClr val="1F487C"/>
                </a:solidFill>
                <a:latin typeface="Calibri"/>
                <a:cs typeface="Calibri"/>
              </a:rPr>
              <a:t>checks </a:t>
            </a:r>
            <a:r>
              <a:rPr sz="1600" spc="-5" dirty="0">
                <a:solidFill>
                  <a:srgbClr val="1F487C"/>
                </a:solidFill>
                <a:latin typeface="Calibri"/>
                <a:cs typeface="Calibri"/>
              </a:rPr>
              <a:t>or troubleshooting RPM</a:t>
            </a:r>
            <a:r>
              <a:rPr sz="1600" spc="145" dirty="0">
                <a:solidFill>
                  <a:srgbClr val="1F487C"/>
                </a:solidFill>
                <a:latin typeface="Calibri"/>
                <a:cs typeface="Calibri"/>
              </a:rPr>
              <a:t> </a:t>
            </a:r>
            <a:r>
              <a:rPr sz="1600" spc="-5" dirty="0">
                <a:solidFill>
                  <a:srgbClr val="1F487C"/>
                </a:solidFill>
                <a:latin typeface="Calibri"/>
                <a:cs typeface="Calibri"/>
              </a:rPr>
              <a:t>devices</a:t>
            </a:r>
            <a:endParaRPr sz="1600" dirty="0">
              <a:solidFill>
                <a:prstClr val="black"/>
              </a:solidFill>
              <a:latin typeface="Calibri"/>
              <a:cs typeface="Calibri"/>
            </a:endParaRPr>
          </a:p>
          <a:p>
            <a:pPr lvl="1">
              <a:spcBef>
                <a:spcPts val="30"/>
              </a:spcBef>
              <a:buClr>
                <a:srgbClr val="1F487C"/>
              </a:buClr>
              <a:buFont typeface="Wingdings"/>
              <a:buChar char=""/>
            </a:pPr>
            <a:endParaRPr sz="1550" dirty="0">
              <a:solidFill>
                <a:prstClr val="black"/>
              </a:solidFill>
              <a:latin typeface="Calibri"/>
              <a:cs typeface="Calibri"/>
            </a:endParaRPr>
          </a:p>
          <a:p>
            <a:pPr marL="299085" indent="-287020">
              <a:buFont typeface="Wingdings"/>
              <a:buChar char=""/>
              <a:tabLst>
                <a:tab pos="299720" algn="l"/>
              </a:tabLst>
            </a:pPr>
            <a:r>
              <a:rPr sz="1600" spc="-10" dirty="0">
                <a:solidFill>
                  <a:srgbClr val="1F487C"/>
                </a:solidFill>
                <a:latin typeface="Calibri"/>
                <a:cs typeface="Calibri"/>
              </a:rPr>
              <a:t>Cons </a:t>
            </a:r>
            <a:r>
              <a:rPr sz="1600" spc="-5" dirty="0">
                <a:solidFill>
                  <a:srgbClr val="1F487C"/>
                </a:solidFill>
                <a:latin typeface="Calibri"/>
                <a:cs typeface="Calibri"/>
              </a:rPr>
              <a:t>of RPM</a:t>
            </a:r>
            <a:r>
              <a:rPr sz="1600" spc="30" dirty="0">
                <a:solidFill>
                  <a:srgbClr val="1F487C"/>
                </a:solidFill>
                <a:latin typeface="Calibri"/>
                <a:cs typeface="Calibri"/>
              </a:rPr>
              <a:t> </a:t>
            </a:r>
            <a:r>
              <a:rPr sz="1600" spc="-5" dirty="0">
                <a:solidFill>
                  <a:srgbClr val="1F487C"/>
                </a:solidFill>
                <a:latin typeface="Calibri"/>
                <a:cs typeface="Calibri"/>
              </a:rPr>
              <a:t>solution:</a:t>
            </a:r>
            <a:endParaRPr sz="1600" dirty="0">
              <a:solidFill>
                <a:prstClr val="black"/>
              </a:solidFill>
              <a:latin typeface="Calibri"/>
              <a:cs typeface="Calibri"/>
            </a:endParaRPr>
          </a:p>
          <a:p>
            <a:pPr marL="756285" lvl="1" indent="-287020">
              <a:buFont typeface="Wingdings"/>
              <a:buChar char=""/>
              <a:tabLst>
                <a:tab pos="756920" algn="l"/>
              </a:tabLst>
            </a:pPr>
            <a:r>
              <a:rPr sz="1600" spc="-5" dirty="0">
                <a:solidFill>
                  <a:srgbClr val="1F487C"/>
                </a:solidFill>
                <a:latin typeface="Calibri"/>
                <a:cs typeface="Calibri"/>
              </a:rPr>
              <a:t>Not </a:t>
            </a:r>
            <a:r>
              <a:rPr sz="1600" dirty="0">
                <a:solidFill>
                  <a:srgbClr val="1F487C"/>
                </a:solidFill>
                <a:latin typeface="Calibri"/>
                <a:cs typeface="Calibri"/>
              </a:rPr>
              <a:t>all </a:t>
            </a:r>
            <a:r>
              <a:rPr sz="1600" spc="-5" dirty="0">
                <a:solidFill>
                  <a:srgbClr val="1F487C"/>
                </a:solidFill>
                <a:latin typeface="Calibri"/>
                <a:cs typeface="Calibri"/>
              </a:rPr>
              <a:t>devices </a:t>
            </a:r>
            <a:r>
              <a:rPr sz="1600" spc="-15" dirty="0">
                <a:solidFill>
                  <a:srgbClr val="1F487C"/>
                </a:solidFill>
                <a:latin typeface="Calibri"/>
                <a:cs typeface="Calibri"/>
              </a:rPr>
              <a:t>are </a:t>
            </a:r>
            <a:r>
              <a:rPr sz="1600" spc="-10" dirty="0">
                <a:solidFill>
                  <a:srgbClr val="1F487C"/>
                </a:solidFill>
                <a:latin typeface="Calibri"/>
                <a:cs typeface="Calibri"/>
              </a:rPr>
              <a:t>Bluetooth </a:t>
            </a:r>
            <a:r>
              <a:rPr sz="1600" spc="-5" dirty="0">
                <a:solidFill>
                  <a:srgbClr val="1F487C"/>
                </a:solidFill>
                <a:latin typeface="Calibri"/>
                <a:cs typeface="Calibri"/>
              </a:rPr>
              <a:t>enabled resulting in </a:t>
            </a:r>
            <a:r>
              <a:rPr sz="1600" spc="-10" dirty="0">
                <a:solidFill>
                  <a:srgbClr val="1F487C"/>
                </a:solidFill>
                <a:latin typeface="Calibri"/>
                <a:cs typeface="Calibri"/>
              </a:rPr>
              <a:t>false</a:t>
            </a:r>
            <a:r>
              <a:rPr sz="1600" spc="50" dirty="0">
                <a:solidFill>
                  <a:srgbClr val="1F487C"/>
                </a:solidFill>
                <a:latin typeface="Calibri"/>
                <a:cs typeface="Calibri"/>
              </a:rPr>
              <a:t> </a:t>
            </a:r>
            <a:r>
              <a:rPr sz="1600" spc="-10" dirty="0">
                <a:solidFill>
                  <a:srgbClr val="1F487C"/>
                </a:solidFill>
                <a:latin typeface="Calibri"/>
                <a:cs typeface="Calibri"/>
              </a:rPr>
              <a:t>readings</a:t>
            </a:r>
            <a:endParaRPr sz="1600" dirty="0">
              <a:solidFill>
                <a:prstClr val="black"/>
              </a:solidFill>
              <a:latin typeface="Calibri"/>
              <a:cs typeface="Calibri"/>
            </a:endParaRPr>
          </a:p>
          <a:p>
            <a:pPr marL="756285" lvl="1" indent="-287020">
              <a:buFont typeface="Wingdings"/>
              <a:buChar char=""/>
              <a:tabLst>
                <a:tab pos="756920" algn="l"/>
              </a:tabLst>
            </a:pPr>
            <a:r>
              <a:rPr sz="1600" spc="-5" dirty="0">
                <a:solidFill>
                  <a:srgbClr val="1F487C"/>
                </a:solidFill>
                <a:latin typeface="Calibri"/>
                <a:cs typeface="Calibri"/>
              </a:rPr>
              <a:t>Not </a:t>
            </a:r>
            <a:r>
              <a:rPr sz="1600" spc="-10" dirty="0">
                <a:solidFill>
                  <a:srgbClr val="1F487C"/>
                </a:solidFill>
                <a:latin typeface="Calibri"/>
                <a:cs typeface="Calibri"/>
              </a:rPr>
              <a:t>currently </a:t>
            </a:r>
            <a:r>
              <a:rPr sz="1600" spc="-5" dirty="0">
                <a:solidFill>
                  <a:srgbClr val="1F487C"/>
                </a:solidFill>
                <a:latin typeface="Calibri"/>
                <a:cs typeface="Calibri"/>
              </a:rPr>
              <a:t>billing </a:t>
            </a:r>
            <a:r>
              <a:rPr sz="1600" spc="-15" dirty="0">
                <a:solidFill>
                  <a:srgbClr val="1F487C"/>
                </a:solidFill>
                <a:latin typeface="Calibri"/>
                <a:cs typeface="Calibri"/>
              </a:rPr>
              <a:t>for</a:t>
            </a:r>
            <a:r>
              <a:rPr sz="1600" spc="-40" dirty="0">
                <a:solidFill>
                  <a:srgbClr val="1F487C"/>
                </a:solidFill>
                <a:latin typeface="Calibri"/>
                <a:cs typeface="Calibri"/>
              </a:rPr>
              <a:t> </a:t>
            </a:r>
            <a:r>
              <a:rPr sz="1600" spc="-5" dirty="0">
                <a:solidFill>
                  <a:srgbClr val="1F487C"/>
                </a:solidFill>
                <a:latin typeface="Calibri"/>
                <a:cs typeface="Calibri"/>
              </a:rPr>
              <a:t>RPM</a:t>
            </a:r>
            <a:endParaRPr sz="1600" dirty="0">
              <a:solidFill>
                <a:prstClr val="black"/>
              </a:solidFill>
              <a:latin typeface="Calibri"/>
              <a:cs typeface="Calibri"/>
            </a:endParaRPr>
          </a:p>
          <a:p>
            <a:pPr marL="756285" lvl="1" indent="-287020">
              <a:buFont typeface="Wingdings"/>
              <a:buChar char=""/>
              <a:tabLst>
                <a:tab pos="756920" algn="l"/>
              </a:tabLst>
            </a:pPr>
            <a:r>
              <a:rPr sz="1600" spc="-5" dirty="0">
                <a:solidFill>
                  <a:srgbClr val="1F487C"/>
                </a:solidFill>
                <a:latin typeface="Calibri"/>
                <a:cs typeface="Calibri"/>
              </a:rPr>
              <a:t>Not </a:t>
            </a:r>
            <a:r>
              <a:rPr sz="1600" spc="-10" dirty="0">
                <a:solidFill>
                  <a:srgbClr val="1F487C"/>
                </a:solidFill>
                <a:latin typeface="Calibri"/>
                <a:cs typeface="Calibri"/>
              </a:rPr>
              <a:t>integrated into </a:t>
            </a:r>
            <a:r>
              <a:rPr sz="1600" spc="-5" dirty="0">
                <a:solidFill>
                  <a:srgbClr val="1F487C"/>
                </a:solidFill>
                <a:latin typeface="Calibri"/>
                <a:cs typeface="Calibri"/>
              </a:rPr>
              <a:t>our</a:t>
            </a:r>
            <a:r>
              <a:rPr sz="1600" spc="-45" dirty="0">
                <a:solidFill>
                  <a:srgbClr val="1F487C"/>
                </a:solidFill>
                <a:latin typeface="Calibri"/>
                <a:cs typeface="Calibri"/>
              </a:rPr>
              <a:t> </a:t>
            </a:r>
            <a:r>
              <a:rPr sz="1600" spc="-10" dirty="0">
                <a:solidFill>
                  <a:srgbClr val="1F487C"/>
                </a:solidFill>
                <a:latin typeface="Calibri"/>
                <a:cs typeface="Calibri"/>
              </a:rPr>
              <a:t>EMR</a:t>
            </a:r>
            <a:endParaRPr sz="1600" dirty="0">
              <a:solidFill>
                <a:prstClr val="black"/>
              </a:solidFill>
              <a:latin typeface="Calibri"/>
              <a:cs typeface="Calibri"/>
            </a:endParaRPr>
          </a:p>
          <a:p>
            <a:pPr marL="756285" lvl="1" indent="-287020">
              <a:buFont typeface="Wingdings"/>
              <a:buChar char=""/>
              <a:tabLst>
                <a:tab pos="756920" algn="l"/>
              </a:tabLst>
            </a:pPr>
            <a:r>
              <a:rPr sz="1600" spc="-10" dirty="0">
                <a:solidFill>
                  <a:srgbClr val="1F487C"/>
                </a:solidFill>
                <a:latin typeface="Calibri"/>
                <a:cs typeface="Calibri"/>
              </a:rPr>
              <a:t>Requires pt to </a:t>
            </a:r>
            <a:r>
              <a:rPr sz="1600" spc="-15" dirty="0">
                <a:solidFill>
                  <a:srgbClr val="1F487C"/>
                </a:solidFill>
                <a:latin typeface="Calibri"/>
                <a:cs typeface="Calibri"/>
              </a:rPr>
              <a:t>have </a:t>
            </a:r>
            <a:r>
              <a:rPr sz="1600" spc="-5" dirty="0">
                <a:solidFill>
                  <a:srgbClr val="1F487C"/>
                </a:solidFill>
                <a:latin typeface="Calibri"/>
                <a:cs typeface="Calibri"/>
              </a:rPr>
              <a:t>email or </a:t>
            </a:r>
            <a:r>
              <a:rPr sz="1600" spc="-10" dirty="0">
                <a:solidFill>
                  <a:srgbClr val="1F487C"/>
                </a:solidFill>
                <a:latin typeface="Calibri"/>
                <a:cs typeface="Calibri"/>
              </a:rPr>
              <a:t>smartphone </a:t>
            </a:r>
            <a:r>
              <a:rPr sz="1600" spc="-5" dirty="0">
                <a:solidFill>
                  <a:srgbClr val="1F487C"/>
                </a:solidFill>
                <a:latin typeface="Calibri"/>
                <a:cs typeface="Calibri"/>
              </a:rPr>
              <a:t>access </a:t>
            </a:r>
            <a:r>
              <a:rPr sz="1600" spc="-10" dirty="0">
                <a:solidFill>
                  <a:srgbClr val="1F487C"/>
                </a:solidFill>
                <a:latin typeface="Calibri"/>
                <a:cs typeface="Calibri"/>
              </a:rPr>
              <a:t>to use </a:t>
            </a:r>
            <a:r>
              <a:rPr sz="1600" spc="-5" dirty="0">
                <a:solidFill>
                  <a:srgbClr val="1F487C"/>
                </a:solidFill>
                <a:latin typeface="Calibri"/>
                <a:cs typeface="Calibri"/>
              </a:rPr>
              <a:t>RPM</a:t>
            </a:r>
            <a:r>
              <a:rPr sz="1600" spc="135" dirty="0">
                <a:solidFill>
                  <a:srgbClr val="1F487C"/>
                </a:solidFill>
                <a:latin typeface="Calibri"/>
                <a:cs typeface="Calibri"/>
              </a:rPr>
              <a:t> </a:t>
            </a:r>
            <a:r>
              <a:rPr sz="1600" spc="-10" dirty="0">
                <a:solidFill>
                  <a:srgbClr val="1F487C"/>
                </a:solidFill>
                <a:latin typeface="Calibri"/>
                <a:cs typeface="Calibri"/>
              </a:rPr>
              <a:t>application</a:t>
            </a:r>
            <a:endParaRPr sz="1600" dirty="0">
              <a:solidFill>
                <a:prstClr val="black"/>
              </a:solidFill>
              <a:latin typeface="Calibri"/>
              <a:cs typeface="Calibri"/>
            </a:endParaRPr>
          </a:p>
        </p:txBody>
      </p:sp>
      <p:sp>
        <p:nvSpPr>
          <p:cNvPr id="6" name="object 6"/>
          <p:cNvSpPr/>
          <p:nvPr/>
        </p:nvSpPr>
        <p:spPr>
          <a:xfrm>
            <a:off x="2632710" y="5662422"/>
            <a:ext cx="1873250" cy="748665"/>
          </a:xfrm>
          <a:custGeom>
            <a:avLst/>
            <a:gdLst/>
            <a:ahLst/>
            <a:cxnLst/>
            <a:rect l="l" t="t" r="r" b="b"/>
            <a:pathLst>
              <a:path w="1873250" h="748664">
                <a:moveTo>
                  <a:pt x="1498854" y="0"/>
                </a:moveTo>
                <a:lnTo>
                  <a:pt x="0" y="0"/>
                </a:lnTo>
                <a:lnTo>
                  <a:pt x="374142" y="374141"/>
                </a:lnTo>
                <a:lnTo>
                  <a:pt x="0" y="748283"/>
                </a:lnTo>
                <a:lnTo>
                  <a:pt x="1498854" y="748283"/>
                </a:lnTo>
                <a:lnTo>
                  <a:pt x="1872996" y="374141"/>
                </a:lnTo>
                <a:lnTo>
                  <a:pt x="1498854"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7" name="object 7"/>
          <p:cNvSpPr txBox="1"/>
          <p:nvPr/>
        </p:nvSpPr>
        <p:spPr>
          <a:xfrm>
            <a:off x="3219070" y="5915355"/>
            <a:ext cx="728345" cy="197490"/>
          </a:xfrm>
          <a:prstGeom prst="rect">
            <a:avLst/>
          </a:prstGeom>
        </p:spPr>
        <p:txBody>
          <a:bodyPr vert="horz" wrap="square" lIns="0" tIns="12700" rIns="0" bIns="0" rtlCol="0">
            <a:spAutoFit/>
          </a:bodyPr>
          <a:lstStyle/>
          <a:p>
            <a:pPr marL="12700">
              <a:spcBef>
                <a:spcPts val="100"/>
              </a:spcBef>
            </a:pPr>
            <a:r>
              <a:rPr sz="1200" dirty="0">
                <a:solidFill>
                  <a:srgbClr val="FFFFFF"/>
                </a:solidFill>
                <a:latin typeface="Calibri"/>
                <a:cs typeface="Calibri"/>
              </a:rPr>
              <a:t>78</a:t>
            </a:r>
            <a:r>
              <a:rPr sz="1200" spc="-70" dirty="0">
                <a:solidFill>
                  <a:srgbClr val="FFFFFF"/>
                </a:solidFill>
                <a:latin typeface="Calibri"/>
                <a:cs typeface="Calibri"/>
              </a:rPr>
              <a:t> </a:t>
            </a:r>
            <a:r>
              <a:rPr sz="1200" spc="-5" dirty="0">
                <a:solidFill>
                  <a:srgbClr val="FFFFFF"/>
                </a:solidFill>
                <a:latin typeface="Calibri"/>
                <a:cs typeface="Calibri"/>
              </a:rPr>
              <a:t>enrolled</a:t>
            </a:r>
            <a:endParaRPr sz="1200">
              <a:solidFill>
                <a:prstClr val="black"/>
              </a:solidFill>
              <a:latin typeface="Calibri"/>
              <a:cs typeface="Calibri"/>
            </a:endParaRPr>
          </a:p>
        </p:txBody>
      </p:sp>
      <p:sp>
        <p:nvSpPr>
          <p:cNvPr id="8" name="object 8"/>
          <p:cNvSpPr/>
          <p:nvPr/>
        </p:nvSpPr>
        <p:spPr>
          <a:xfrm>
            <a:off x="4318254" y="5662422"/>
            <a:ext cx="1871980" cy="748665"/>
          </a:xfrm>
          <a:custGeom>
            <a:avLst/>
            <a:gdLst/>
            <a:ahLst/>
            <a:cxnLst/>
            <a:rect l="l" t="t" r="r" b="b"/>
            <a:pathLst>
              <a:path w="1871979" h="748664">
                <a:moveTo>
                  <a:pt x="1497330" y="0"/>
                </a:moveTo>
                <a:lnTo>
                  <a:pt x="0" y="0"/>
                </a:lnTo>
                <a:lnTo>
                  <a:pt x="374141" y="374141"/>
                </a:lnTo>
                <a:lnTo>
                  <a:pt x="0" y="748283"/>
                </a:lnTo>
                <a:lnTo>
                  <a:pt x="1497330" y="748283"/>
                </a:lnTo>
                <a:lnTo>
                  <a:pt x="1871471" y="374141"/>
                </a:lnTo>
                <a:lnTo>
                  <a:pt x="1497330"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9" name="object 9"/>
          <p:cNvSpPr/>
          <p:nvPr/>
        </p:nvSpPr>
        <p:spPr>
          <a:xfrm>
            <a:off x="4318254" y="5662422"/>
            <a:ext cx="1871980" cy="748665"/>
          </a:xfrm>
          <a:custGeom>
            <a:avLst/>
            <a:gdLst/>
            <a:ahLst/>
            <a:cxnLst/>
            <a:rect l="l" t="t" r="r" b="b"/>
            <a:pathLst>
              <a:path w="1871979" h="748664">
                <a:moveTo>
                  <a:pt x="0" y="0"/>
                </a:moveTo>
                <a:lnTo>
                  <a:pt x="1497330" y="0"/>
                </a:lnTo>
                <a:lnTo>
                  <a:pt x="1871471" y="374141"/>
                </a:lnTo>
                <a:lnTo>
                  <a:pt x="1497330" y="748283"/>
                </a:lnTo>
                <a:lnTo>
                  <a:pt x="0" y="748283"/>
                </a:lnTo>
                <a:lnTo>
                  <a:pt x="374141" y="374141"/>
                </a:lnTo>
                <a:lnTo>
                  <a:pt x="0" y="0"/>
                </a:lnTo>
                <a:close/>
              </a:path>
            </a:pathLst>
          </a:custGeom>
          <a:ln w="25400">
            <a:solidFill>
              <a:srgbClr val="FFFFFF"/>
            </a:solidFill>
          </a:ln>
        </p:spPr>
        <p:txBody>
          <a:bodyPr wrap="square" lIns="0" tIns="0" rIns="0" bIns="0" rtlCol="0"/>
          <a:lstStyle/>
          <a:p>
            <a:endParaRPr>
              <a:solidFill>
                <a:prstClr val="black"/>
              </a:solidFill>
              <a:latin typeface="Calibri"/>
            </a:endParaRPr>
          </a:p>
        </p:txBody>
      </p:sp>
      <p:sp>
        <p:nvSpPr>
          <p:cNvPr id="10" name="object 10"/>
          <p:cNvSpPr txBox="1"/>
          <p:nvPr/>
        </p:nvSpPr>
        <p:spPr>
          <a:xfrm>
            <a:off x="4773296" y="5831535"/>
            <a:ext cx="991869" cy="375920"/>
          </a:xfrm>
          <a:prstGeom prst="rect">
            <a:avLst/>
          </a:prstGeom>
        </p:spPr>
        <p:txBody>
          <a:bodyPr vert="horz" wrap="square" lIns="0" tIns="30480" rIns="0" bIns="0" rtlCol="0">
            <a:spAutoFit/>
          </a:bodyPr>
          <a:lstStyle/>
          <a:p>
            <a:pPr marL="12700" marR="5080" indent="88265">
              <a:lnSpc>
                <a:spcPts val="1320"/>
              </a:lnSpc>
              <a:spcBef>
                <a:spcPts val="240"/>
              </a:spcBef>
            </a:pPr>
            <a:r>
              <a:rPr sz="1200" dirty="0">
                <a:solidFill>
                  <a:srgbClr val="FFFFFF"/>
                </a:solidFill>
                <a:latin typeface="Calibri"/>
                <a:cs typeface="Calibri"/>
              </a:rPr>
              <a:t>1,231 </a:t>
            </a:r>
            <a:r>
              <a:rPr sz="1200" spc="-5" dirty="0">
                <a:solidFill>
                  <a:srgbClr val="FFFFFF"/>
                </a:solidFill>
                <a:latin typeface="Calibri"/>
                <a:cs typeface="Calibri"/>
              </a:rPr>
              <a:t>critical  </a:t>
            </a:r>
            <a:r>
              <a:rPr sz="1200" dirty="0">
                <a:solidFill>
                  <a:srgbClr val="FFFFFF"/>
                </a:solidFill>
                <a:latin typeface="Calibri"/>
                <a:cs typeface="Calibri"/>
              </a:rPr>
              <a:t>alerts</a:t>
            </a:r>
            <a:r>
              <a:rPr sz="1200" spc="-90" dirty="0">
                <a:solidFill>
                  <a:srgbClr val="FFFFFF"/>
                </a:solidFill>
                <a:latin typeface="Calibri"/>
                <a:cs typeface="Calibri"/>
              </a:rPr>
              <a:t> </a:t>
            </a:r>
            <a:r>
              <a:rPr sz="1200" spc="-5" dirty="0">
                <a:solidFill>
                  <a:srgbClr val="FFFFFF"/>
                </a:solidFill>
                <a:latin typeface="Calibri"/>
                <a:cs typeface="Calibri"/>
              </a:rPr>
              <a:t>escalated</a:t>
            </a:r>
            <a:endParaRPr sz="1200">
              <a:solidFill>
                <a:prstClr val="black"/>
              </a:solidFill>
              <a:latin typeface="Calibri"/>
              <a:cs typeface="Calibri"/>
            </a:endParaRPr>
          </a:p>
        </p:txBody>
      </p:sp>
      <p:sp>
        <p:nvSpPr>
          <p:cNvPr id="11" name="object 11"/>
          <p:cNvSpPr/>
          <p:nvPr/>
        </p:nvSpPr>
        <p:spPr>
          <a:xfrm>
            <a:off x="6003797" y="5662422"/>
            <a:ext cx="1871980" cy="748665"/>
          </a:xfrm>
          <a:custGeom>
            <a:avLst/>
            <a:gdLst/>
            <a:ahLst/>
            <a:cxnLst/>
            <a:rect l="l" t="t" r="r" b="b"/>
            <a:pathLst>
              <a:path w="1871979" h="748664">
                <a:moveTo>
                  <a:pt x="1497329" y="0"/>
                </a:moveTo>
                <a:lnTo>
                  <a:pt x="0" y="0"/>
                </a:lnTo>
                <a:lnTo>
                  <a:pt x="374141" y="374141"/>
                </a:lnTo>
                <a:lnTo>
                  <a:pt x="0" y="748283"/>
                </a:lnTo>
                <a:lnTo>
                  <a:pt x="1497329" y="748283"/>
                </a:lnTo>
                <a:lnTo>
                  <a:pt x="1871472" y="374141"/>
                </a:lnTo>
                <a:lnTo>
                  <a:pt x="1497329"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12" name="object 12"/>
          <p:cNvSpPr/>
          <p:nvPr/>
        </p:nvSpPr>
        <p:spPr>
          <a:xfrm>
            <a:off x="6003797" y="5662422"/>
            <a:ext cx="1871980" cy="748665"/>
          </a:xfrm>
          <a:custGeom>
            <a:avLst/>
            <a:gdLst/>
            <a:ahLst/>
            <a:cxnLst/>
            <a:rect l="l" t="t" r="r" b="b"/>
            <a:pathLst>
              <a:path w="1871979" h="748664">
                <a:moveTo>
                  <a:pt x="0" y="0"/>
                </a:moveTo>
                <a:lnTo>
                  <a:pt x="1497329" y="0"/>
                </a:lnTo>
                <a:lnTo>
                  <a:pt x="1871472" y="374141"/>
                </a:lnTo>
                <a:lnTo>
                  <a:pt x="1497329" y="748283"/>
                </a:lnTo>
                <a:lnTo>
                  <a:pt x="0" y="748283"/>
                </a:lnTo>
                <a:lnTo>
                  <a:pt x="374141" y="374141"/>
                </a:lnTo>
                <a:lnTo>
                  <a:pt x="0" y="0"/>
                </a:lnTo>
                <a:close/>
              </a:path>
            </a:pathLst>
          </a:custGeom>
          <a:ln w="25400">
            <a:solidFill>
              <a:srgbClr val="FFFFFF"/>
            </a:solidFill>
          </a:ln>
        </p:spPr>
        <p:txBody>
          <a:bodyPr wrap="square" lIns="0" tIns="0" rIns="0" bIns="0" rtlCol="0"/>
          <a:lstStyle/>
          <a:p>
            <a:endParaRPr>
              <a:solidFill>
                <a:prstClr val="black"/>
              </a:solidFill>
              <a:latin typeface="Calibri"/>
            </a:endParaRPr>
          </a:p>
        </p:txBody>
      </p:sp>
      <p:sp>
        <p:nvSpPr>
          <p:cNvPr id="13" name="object 13"/>
          <p:cNvSpPr txBox="1"/>
          <p:nvPr/>
        </p:nvSpPr>
        <p:spPr>
          <a:xfrm>
            <a:off x="6530085" y="5831535"/>
            <a:ext cx="848994" cy="375920"/>
          </a:xfrm>
          <a:prstGeom prst="rect">
            <a:avLst/>
          </a:prstGeom>
        </p:spPr>
        <p:txBody>
          <a:bodyPr vert="horz" wrap="square" lIns="0" tIns="30480" rIns="0" bIns="0" rtlCol="0">
            <a:spAutoFit/>
          </a:bodyPr>
          <a:lstStyle/>
          <a:p>
            <a:pPr marL="302260" marR="5080" indent="-290195">
              <a:lnSpc>
                <a:spcPts val="1320"/>
              </a:lnSpc>
              <a:spcBef>
                <a:spcPts val="240"/>
              </a:spcBef>
            </a:pPr>
            <a:r>
              <a:rPr sz="1200" dirty="0">
                <a:solidFill>
                  <a:srgbClr val="FFFFFF"/>
                </a:solidFill>
                <a:latin typeface="Calibri"/>
                <a:cs typeface="Calibri"/>
              </a:rPr>
              <a:t>13</a:t>
            </a:r>
            <a:r>
              <a:rPr sz="1200" spc="-95" dirty="0">
                <a:solidFill>
                  <a:srgbClr val="FFFFFF"/>
                </a:solidFill>
                <a:latin typeface="Calibri"/>
                <a:cs typeface="Calibri"/>
              </a:rPr>
              <a:t> </a:t>
            </a:r>
            <a:r>
              <a:rPr sz="1200" spc="-5" dirty="0">
                <a:solidFill>
                  <a:srgbClr val="FFFFFF"/>
                </a:solidFill>
                <a:latin typeface="Calibri"/>
                <a:cs typeface="Calibri"/>
              </a:rPr>
              <a:t>graduated  </a:t>
            </a:r>
            <a:r>
              <a:rPr sz="1200" dirty="0">
                <a:solidFill>
                  <a:srgbClr val="FFFFFF"/>
                </a:solidFill>
                <a:latin typeface="Calibri"/>
                <a:cs typeface="Calibri"/>
              </a:rPr>
              <a:t>YTD</a:t>
            </a:r>
            <a:endParaRPr sz="1200">
              <a:solidFill>
                <a:prstClr val="black"/>
              </a:solidFill>
              <a:latin typeface="Calibri"/>
              <a:cs typeface="Calibri"/>
            </a:endParaRPr>
          </a:p>
        </p:txBody>
      </p:sp>
      <p:sp>
        <p:nvSpPr>
          <p:cNvPr id="14" name="object 14"/>
          <p:cNvSpPr/>
          <p:nvPr/>
        </p:nvSpPr>
        <p:spPr>
          <a:xfrm>
            <a:off x="7687817" y="5662422"/>
            <a:ext cx="1873250" cy="748665"/>
          </a:xfrm>
          <a:custGeom>
            <a:avLst/>
            <a:gdLst/>
            <a:ahLst/>
            <a:cxnLst/>
            <a:rect l="l" t="t" r="r" b="b"/>
            <a:pathLst>
              <a:path w="1873250" h="748664">
                <a:moveTo>
                  <a:pt x="1498854" y="0"/>
                </a:moveTo>
                <a:lnTo>
                  <a:pt x="0" y="0"/>
                </a:lnTo>
                <a:lnTo>
                  <a:pt x="374141" y="374141"/>
                </a:lnTo>
                <a:lnTo>
                  <a:pt x="0" y="748283"/>
                </a:lnTo>
                <a:lnTo>
                  <a:pt x="1498854" y="748283"/>
                </a:lnTo>
                <a:lnTo>
                  <a:pt x="1872996" y="374141"/>
                </a:lnTo>
                <a:lnTo>
                  <a:pt x="1498854"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15" name="object 15"/>
          <p:cNvSpPr/>
          <p:nvPr/>
        </p:nvSpPr>
        <p:spPr>
          <a:xfrm>
            <a:off x="7687817" y="5662422"/>
            <a:ext cx="1873250" cy="748665"/>
          </a:xfrm>
          <a:custGeom>
            <a:avLst/>
            <a:gdLst/>
            <a:ahLst/>
            <a:cxnLst/>
            <a:rect l="l" t="t" r="r" b="b"/>
            <a:pathLst>
              <a:path w="1873250" h="748664">
                <a:moveTo>
                  <a:pt x="0" y="0"/>
                </a:moveTo>
                <a:lnTo>
                  <a:pt x="1498854" y="0"/>
                </a:lnTo>
                <a:lnTo>
                  <a:pt x="1872996" y="374141"/>
                </a:lnTo>
                <a:lnTo>
                  <a:pt x="1498854" y="748283"/>
                </a:lnTo>
                <a:lnTo>
                  <a:pt x="0" y="748283"/>
                </a:lnTo>
                <a:lnTo>
                  <a:pt x="374141" y="374141"/>
                </a:lnTo>
                <a:lnTo>
                  <a:pt x="0" y="0"/>
                </a:lnTo>
                <a:close/>
              </a:path>
            </a:pathLst>
          </a:custGeom>
          <a:ln w="25400">
            <a:solidFill>
              <a:srgbClr val="FFFFFF"/>
            </a:solidFill>
          </a:ln>
        </p:spPr>
        <p:txBody>
          <a:bodyPr wrap="square" lIns="0" tIns="0" rIns="0" bIns="0" rtlCol="0"/>
          <a:lstStyle/>
          <a:p>
            <a:endParaRPr>
              <a:solidFill>
                <a:prstClr val="black"/>
              </a:solidFill>
              <a:latin typeface="Calibri"/>
            </a:endParaRPr>
          </a:p>
        </p:txBody>
      </p:sp>
      <p:sp>
        <p:nvSpPr>
          <p:cNvPr id="16" name="object 16"/>
          <p:cNvSpPr txBox="1"/>
          <p:nvPr/>
        </p:nvSpPr>
        <p:spPr>
          <a:xfrm>
            <a:off x="8221726" y="5915355"/>
            <a:ext cx="836930" cy="197490"/>
          </a:xfrm>
          <a:prstGeom prst="rect">
            <a:avLst/>
          </a:prstGeom>
        </p:spPr>
        <p:txBody>
          <a:bodyPr vert="horz" wrap="square" lIns="0" tIns="12700" rIns="0" bIns="0" rtlCol="0">
            <a:spAutoFit/>
          </a:bodyPr>
          <a:lstStyle/>
          <a:p>
            <a:pPr marL="12700">
              <a:spcBef>
                <a:spcPts val="100"/>
              </a:spcBef>
            </a:pPr>
            <a:r>
              <a:rPr sz="1200" dirty="0">
                <a:solidFill>
                  <a:srgbClr val="FFFFFF"/>
                </a:solidFill>
                <a:latin typeface="Calibri"/>
                <a:cs typeface="Calibri"/>
              </a:rPr>
              <a:t>87 NPS</a:t>
            </a:r>
            <a:r>
              <a:rPr sz="1200" spc="-80" dirty="0">
                <a:solidFill>
                  <a:srgbClr val="FFFFFF"/>
                </a:solidFill>
                <a:latin typeface="Calibri"/>
                <a:cs typeface="Calibri"/>
              </a:rPr>
              <a:t> </a:t>
            </a:r>
            <a:r>
              <a:rPr sz="1200" spc="-10" dirty="0">
                <a:solidFill>
                  <a:srgbClr val="FFFFFF"/>
                </a:solidFill>
                <a:latin typeface="Calibri"/>
                <a:cs typeface="Calibri"/>
              </a:rPr>
              <a:t>Score</a:t>
            </a:r>
            <a:endParaRPr sz="1200">
              <a:solidFill>
                <a:prstClr val="black"/>
              </a:solidFill>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73737"/>
            <a:ext cx="9144000" cy="588645"/>
          </a:xfrm>
          <a:custGeom>
            <a:avLst/>
            <a:gdLst/>
            <a:ahLst/>
            <a:cxnLst/>
            <a:rect l="l" t="t" r="r" b="b"/>
            <a:pathLst>
              <a:path w="9144000" h="588645">
                <a:moveTo>
                  <a:pt x="0" y="588264"/>
                </a:moveTo>
                <a:lnTo>
                  <a:pt x="9144000" y="588264"/>
                </a:lnTo>
                <a:lnTo>
                  <a:pt x="9144000" y="0"/>
                </a:lnTo>
                <a:lnTo>
                  <a:pt x="0" y="0"/>
                </a:lnTo>
                <a:lnTo>
                  <a:pt x="0" y="588264"/>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7832853" y="253999"/>
            <a:ext cx="2718435" cy="452120"/>
          </a:xfrm>
          <a:prstGeom prst="rect">
            <a:avLst/>
          </a:prstGeom>
        </p:spPr>
        <p:txBody>
          <a:bodyPr vert="horz" wrap="square" lIns="0" tIns="12065" rIns="0" bIns="0" rtlCol="0">
            <a:spAutoFit/>
          </a:bodyPr>
          <a:lstStyle/>
          <a:p>
            <a:pPr marL="12700">
              <a:spcBef>
                <a:spcPts val="95"/>
              </a:spcBef>
            </a:pPr>
            <a:r>
              <a:rPr spc="-20" dirty="0">
                <a:solidFill>
                  <a:srgbClr val="EDEBE0"/>
                </a:solidFill>
              </a:rPr>
              <a:t>Patient </a:t>
            </a:r>
            <a:r>
              <a:rPr spc="-10" dirty="0">
                <a:solidFill>
                  <a:srgbClr val="EDEBE0"/>
                </a:solidFill>
              </a:rPr>
              <a:t>Story</a:t>
            </a:r>
            <a:r>
              <a:rPr spc="-5" dirty="0">
                <a:solidFill>
                  <a:srgbClr val="EDEBE0"/>
                </a:solidFill>
              </a:rPr>
              <a:t> RPM</a:t>
            </a:r>
          </a:p>
        </p:txBody>
      </p:sp>
      <p:sp>
        <p:nvSpPr>
          <p:cNvPr id="4" name="object 4"/>
          <p:cNvSpPr txBox="1"/>
          <p:nvPr/>
        </p:nvSpPr>
        <p:spPr>
          <a:xfrm>
            <a:off x="9950958" y="6427114"/>
            <a:ext cx="180975"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13</a:t>
            </a:r>
            <a:endParaRPr sz="1200">
              <a:solidFill>
                <a:prstClr val="black"/>
              </a:solidFill>
              <a:latin typeface="Calibri"/>
              <a:cs typeface="Calibri"/>
            </a:endParaRPr>
          </a:p>
        </p:txBody>
      </p:sp>
      <p:sp>
        <p:nvSpPr>
          <p:cNvPr id="5" name="object 5"/>
          <p:cNvSpPr txBox="1"/>
          <p:nvPr/>
        </p:nvSpPr>
        <p:spPr>
          <a:xfrm>
            <a:off x="1755141" y="842899"/>
            <a:ext cx="6716395" cy="2464435"/>
          </a:xfrm>
          <a:prstGeom prst="rect">
            <a:avLst/>
          </a:prstGeom>
        </p:spPr>
        <p:txBody>
          <a:bodyPr vert="horz" wrap="square" lIns="0" tIns="12065" rIns="0" bIns="0" rtlCol="0">
            <a:spAutoFit/>
          </a:bodyPr>
          <a:lstStyle/>
          <a:p>
            <a:pPr marL="299085" marR="66040" indent="-287020">
              <a:spcBef>
                <a:spcPts val="95"/>
              </a:spcBef>
              <a:buFont typeface="Wingdings"/>
              <a:buChar char=""/>
              <a:tabLst>
                <a:tab pos="299720" algn="l"/>
              </a:tabLst>
            </a:pPr>
            <a:r>
              <a:rPr sz="1600" spc="-10" dirty="0">
                <a:solidFill>
                  <a:srgbClr val="1F487C"/>
                </a:solidFill>
                <a:latin typeface="Calibri"/>
                <a:cs typeface="Calibri"/>
              </a:rPr>
              <a:t>86-year-old female </a:t>
            </a:r>
            <a:r>
              <a:rPr sz="1600" spc="-5" dirty="0">
                <a:solidFill>
                  <a:srgbClr val="1F487C"/>
                </a:solidFill>
                <a:latin typeface="Calibri"/>
                <a:cs typeface="Calibri"/>
              </a:rPr>
              <a:t>with PMH of </a:t>
            </a:r>
            <a:r>
              <a:rPr sz="1600" spc="-45" dirty="0">
                <a:solidFill>
                  <a:srgbClr val="1F487C"/>
                </a:solidFill>
                <a:latin typeface="Calibri"/>
                <a:cs typeface="Calibri"/>
              </a:rPr>
              <a:t>CHF, </a:t>
            </a:r>
            <a:r>
              <a:rPr sz="1600" spc="-5" dirty="0">
                <a:solidFill>
                  <a:srgbClr val="1F487C"/>
                </a:solidFill>
                <a:latin typeface="Calibri"/>
                <a:cs typeface="Calibri"/>
              </a:rPr>
              <a:t>HTN, DMII, </a:t>
            </a:r>
            <a:r>
              <a:rPr sz="1600" spc="-15" dirty="0">
                <a:solidFill>
                  <a:srgbClr val="1F487C"/>
                </a:solidFill>
                <a:latin typeface="Calibri"/>
                <a:cs typeface="Calibri"/>
              </a:rPr>
              <a:t>Thyroid </a:t>
            </a:r>
            <a:r>
              <a:rPr sz="1600" spc="-5" dirty="0">
                <a:solidFill>
                  <a:srgbClr val="1F487C"/>
                </a:solidFill>
                <a:latin typeface="Calibri"/>
                <a:cs typeface="Calibri"/>
              </a:rPr>
              <a:t>CA, </a:t>
            </a:r>
            <a:r>
              <a:rPr sz="1600" spc="-10" dirty="0">
                <a:solidFill>
                  <a:srgbClr val="1F487C"/>
                </a:solidFill>
                <a:latin typeface="Calibri"/>
                <a:cs typeface="Calibri"/>
              </a:rPr>
              <a:t>depression, </a:t>
            </a:r>
            <a:r>
              <a:rPr sz="1600" spc="-5" dirty="0">
                <a:solidFill>
                  <a:srgbClr val="1F487C"/>
                </a:solidFill>
                <a:latin typeface="Calibri"/>
                <a:cs typeface="Calibri"/>
              </a:rPr>
              <a:t>and  </a:t>
            </a:r>
            <a:r>
              <a:rPr sz="1600" spc="-15" dirty="0">
                <a:solidFill>
                  <a:srgbClr val="1F487C"/>
                </a:solidFill>
                <a:latin typeface="Calibri"/>
                <a:cs typeface="Calibri"/>
              </a:rPr>
              <a:t>neuropathy</a:t>
            </a:r>
            <a:endParaRPr sz="1600">
              <a:solidFill>
                <a:prstClr val="black"/>
              </a:solidFill>
              <a:latin typeface="Calibri"/>
              <a:cs typeface="Calibri"/>
            </a:endParaRPr>
          </a:p>
          <a:p>
            <a:pPr marL="299085" indent="-287020">
              <a:buFont typeface="Wingdings"/>
              <a:buChar char=""/>
              <a:tabLst>
                <a:tab pos="299720" algn="l"/>
              </a:tabLst>
            </a:pPr>
            <a:r>
              <a:rPr sz="1600" spc="-10" dirty="0">
                <a:solidFill>
                  <a:srgbClr val="1F487C"/>
                </a:solidFill>
                <a:latin typeface="Calibri"/>
                <a:cs typeface="Calibri"/>
              </a:rPr>
              <a:t>Patient submitted </a:t>
            </a:r>
            <a:r>
              <a:rPr sz="1600" spc="-5" dirty="0">
                <a:solidFill>
                  <a:srgbClr val="1F487C"/>
                </a:solidFill>
                <a:latin typeface="Calibri"/>
                <a:cs typeface="Calibri"/>
              </a:rPr>
              <a:t>BP readings via RPM with </a:t>
            </a:r>
            <a:r>
              <a:rPr sz="1600" spc="-10" dirty="0">
                <a:solidFill>
                  <a:srgbClr val="1F487C"/>
                </a:solidFill>
                <a:latin typeface="Calibri"/>
                <a:cs typeface="Calibri"/>
              </a:rPr>
              <a:t>elevated </a:t>
            </a:r>
            <a:r>
              <a:rPr sz="1600" spc="-5" dirty="0">
                <a:solidFill>
                  <a:srgbClr val="1F487C"/>
                </a:solidFill>
                <a:latin typeface="Calibri"/>
                <a:cs typeface="Calibri"/>
              </a:rPr>
              <a:t>reading of</a:t>
            </a:r>
            <a:r>
              <a:rPr sz="1600" spc="15" dirty="0">
                <a:solidFill>
                  <a:srgbClr val="1F487C"/>
                </a:solidFill>
                <a:latin typeface="Calibri"/>
                <a:cs typeface="Calibri"/>
              </a:rPr>
              <a:t> </a:t>
            </a:r>
            <a:r>
              <a:rPr sz="1600" spc="-10" dirty="0">
                <a:solidFill>
                  <a:srgbClr val="1F487C"/>
                </a:solidFill>
                <a:latin typeface="Calibri"/>
                <a:cs typeface="Calibri"/>
              </a:rPr>
              <a:t>190/94</a:t>
            </a:r>
            <a:endParaRPr sz="160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POS </a:t>
            </a:r>
            <a:r>
              <a:rPr sz="1600" spc="-10" dirty="0">
                <a:solidFill>
                  <a:srgbClr val="1F487C"/>
                </a:solidFill>
                <a:latin typeface="Calibri"/>
                <a:cs typeface="Calibri"/>
              </a:rPr>
              <a:t>responded to </a:t>
            </a:r>
            <a:r>
              <a:rPr sz="1600" spc="-5" dirty="0">
                <a:solidFill>
                  <a:srgbClr val="1F487C"/>
                </a:solidFill>
                <a:latin typeface="Calibri"/>
                <a:cs typeface="Calibri"/>
              </a:rPr>
              <a:t>alert in timely </a:t>
            </a:r>
            <a:r>
              <a:rPr sz="1600" spc="-25" dirty="0">
                <a:solidFill>
                  <a:srgbClr val="1F487C"/>
                </a:solidFill>
                <a:latin typeface="Calibri"/>
                <a:cs typeface="Calibri"/>
              </a:rPr>
              <a:t>manner, </a:t>
            </a:r>
            <a:r>
              <a:rPr sz="1600" spc="-5" dirty="0">
                <a:solidFill>
                  <a:srgbClr val="1F487C"/>
                </a:solidFill>
                <a:latin typeface="Calibri"/>
                <a:cs typeface="Calibri"/>
              </a:rPr>
              <a:t>escalating up to</a:t>
            </a:r>
            <a:r>
              <a:rPr sz="1600" spc="65" dirty="0">
                <a:solidFill>
                  <a:srgbClr val="1F487C"/>
                </a:solidFill>
                <a:latin typeface="Calibri"/>
                <a:cs typeface="Calibri"/>
              </a:rPr>
              <a:t> </a:t>
            </a:r>
            <a:r>
              <a:rPr sz="1600" spc="-5" dirty="0">
                <a:solidFill>
                  <a:srgbClr val="1F487C"/>
                </a:solidFill>
                <a:latin typeface="Calibri"/>
                <a:cs typeface="Calibri"/>
              </a:rPr>
              <a:t>NCM</a:t>
            </a:r>
            <a:endParaRPr sz="1600">
              <a:solidFill>
                <a:prstClr val="black"/>
              </a:solidFill>
              <a:latin typeface="Calibri"/>
              <a:cs typeface="Calibri"/>
            </a:endParaRPr>
          </a:p>
          <a:p>
            <a:pPr marL="299085" marR="5080" indent="-287020">
              <a:buFont typeface="Wingdings"/>
              <a:buChar char=""/>
              <a:tabLst>
                <a:tab pos="299720" algn="l"/>
              </a:tabLst>
            </a:pPr>
            <a:r>
              <a:rPr sz="1600" spc="-5" dirty="0">
                <a:solidFill>
                  <a:srgbClr val="1F487C"/>
                </a:solidFill>
                <a:latin typeface="Calibri"/>
                <a:cs typeface="Calibri"/>
              </a:rPr>
              <a:t>NCM </a:t>
            </a:r>
            <a:r>
              <a:rPr sz="1600" spc="-10" dirty="0">
                <a:solidFill>
                  <a:srgbClr val="1F487C"/>
                </a:solidFill>
                <a:latin typeface="Calibri"/>
                <a:cs typeface="Calibri"/>
              </a:rPr>
              <a:t>outreached to patient, </a:t>
            </a:r>
            <a:r>
              <a:rPr sz="1600" spc="-15" dirty="0">
                <a:solidFill>
                  <a:srgbClr val="1F487C"/>
                </a:solidFill>
                <a:latin typeface="Calibri"/>
                <a:cs typeface="Calibri"/>
              </a:rPr>
              <a:t>symptoms were </a:t>
            </a:r>
            <a:r>
              <a:rPr sz="1600" spc="-10" dirty="0">
                <a:solidFill>
                  <a:srgbClr val="1F487C"/>
                </a:solidFill>
                <a:latin typeface="Calibri"/>
                <a:cs typeface="Calibri"/>
              </a:rPr>
              <a:t>addressed, </a:t>
            </a:r>
            <a:r>
              <a:rPr sz="1600" spc="-5" dirty="0">
                <a:solidFill>
                  <a:srgbClr val="1F487C"/>
                </a:solidFill>
                <a:latin typeface="Calibri"/>
                <a:cs typeface="Calibri"/>
              </a:rPr>
              <a:t>and </a:t>
            </a:r>
            <a:r>
              <a:rPr sz="1600" spc="-10" dirty="0">
                <a:solidFill>
                  <a:srgbClr val="1F487C"/>
                </a:solidFill>
                <a:latin typeface="Calibri"/>
                <a:cs typeface="Calibri"/>
              </a:rPr>
              <a:t>reading was sent  to </a:t>
            </a:r>
            <a:r>
              <a:rPr sz="1600" spc="-5" dirty="0">
                <a:solidFill>
                  <a:srgbClr val="1F487C"/>
                </a:solidFill>
                <a:latin typeface="Calibri"/>
                <a:cs typeface="Calibri"/>
              </a:rPr>
              <a:t>the</a:t>
            </a:r>
            <a:r>
              <a:rPr sz="1600" spc="5" dirty="0">
                <a:solidFill>
                  <a:srgbClr val="1F487C"/>
                </a:solidFill>
                <a:latin typeface="Calibri"/>
                <a:cs typeface="Calibri"/>
              </a:rPr>
              <a:t> </a:t>
            </a:r>
            <a:r>
              <a:rPr sz="1600" spc="-55" dirty="0">
                <a:solidFill>
                  <a:srgbClr val="1F487C"/>
                </a:solidFill>
                <a:latin typeface="Calibri"/>
                <a:cs typeface="Calibri"/>
              </a:rPr>
              <a:t>PCP.</a:t>
            </a:r>
            <a:endParaRPr sz="1600">
              <a:solidFill>
                <a:prstClr val="black"/>
              </a:solidFill>
              <a:latin typeface="Calibri"/>
              <a:cs typeface="Calibri"/>
            </a:endParaRPr>
          </a:p>
          <a:p>
            <a:pPr marL="299085" marR="818515" indent="-287020">
              <a:buFont typeface="Wingdings"/>
              <a:buChar char=""/>
              <a:tabLst>
                <a:tab pos="299720" algn="l"/>
              </a:tabLst>
            </a:pPr>
            <a:r>
              <a:rPr sz="1600" spc="-5" dirty="0">
                <a:solidFill>
                  <a:srgbClr val="1F487C"/>
                </a:solidFill>
                <a:latin typeface="Calibri"/>
                <a:cs typeface="Calibri"/>
              </a:rPr>
              <a:t>BP </a:t>
            </a:r>
            <a:r>
              <a:rPr sz="1600" spc="-10" dirty="0">
                <a:solidFill>
                  <a:srgbClr val="1F487C"/>
                </a:solidFill>
                <a:latin typeface="Calibri"/>
                <a:cs typeface="Calibri"/>
              </a:rPr>
              <a:t>medication dose was </a:t>
            </a:r>
            <a:r>
              <a:rPr sz="1600" spc="-5" dirty="0">
                <a:solidFill>
                  <a:srgbClr val="1F487C"/>
                </a:solidFill>
                <a:latin typeface="Calibri"/>
                <a:cs typeface="Calibri"/>
              </a:rPr>
              <a:t>changed, NCM </a:t>
            </a:r>
            <a:r>
              <a:rPr sz="1600" spc="-10" dirty="0">
                <a:solidFill>
                  <a:srgbClr val="1F487C"/>
                </a:solidFill>
                <a:latin typeface="Calibri"/>
                <a:cs typeface="Calibri"/>
              </a:rPr>
              <a:t>provided education </a:t>
            </a:r>
            <a:r>
              <a:rPr sz="1600" spc="-5" dirty="0">
                <a:solidFill>
                  <a:srgbClr val="1F487C"/>
                </a:solidFill>
                <a:latin typeface="Calibri"/>
                <a:cs typeface="Calibri"/>
              </a:rPr>
              <a:t>on </a:t>
            </a:r>
            <a:r>
              <a:rPr sz="1600" spc="-10" dirty="0">
                <a:solidFill>
                  <a:srgbClr val="1F487C"/>
                </a:solidFill>
                <a:latin typeface="Calibri"/>
                <a:cs typeface="Calibri"/>
              </a:rPr>
              <a:t>dose  adjustment to</a:t>
            </a:r>
            <a:r>
              <a:rPr sz="1600" spc="-5" dirty="0">
                <a:solidFill>
                  <a:srgbClr val="1F487C"/>
                </a:solidFill>
                <a:latin typeface="Calibri"/>
                <a:cs typeface="Calibri"/>
              </a:rPr>
              <a:t> </a:t>
            </a:r>
            <a:r>
              <a:rPr sz="1600" spc="-10" dirty="0">
                <a:solidFill>
                  <a:srgbClr val="1F487C"/>
                </a:solidFill>
                <a:latin typeface="Calibri"/>
                <a:cs typeface="Calibri"/>
              </a:rPr>
              <a:t>patient</a:t>
            </a:r>
            <a:endParaRPr sz="1600">
              <a:solidFill>
                <a:prstClr val="black"/>
              </a:solidFill>
              <a:latin typeface="Calibri"/>
              <a:cs typeface="Calibri"/>
            </a:endParaRPr>
          </a:p>
          <a:p>
            <a:pPr marL="299085" indent="-287020">
              <a:spcBef>
                <a:spcPts val="5"/>
              </a:spcBef>
              <a:buFont typeface="Wingdings"/>
              <a:buChar char=""/>
              <a:tabLst>
                <a:tab pos="299720" algn="l"/>
              </a:tabLst>
            </a:pPr>
            <a:r>
              <a:rPr sz="1600" spc="-15" dirty="0">
                <a:solidFill>
                  <a:srgbClr val="1F487C"/>
                </a:solidFill>
                <a:latin typeface="Calibri"/>
                <a:cs typeface="Calibri"/>
              </a:rPr>
              <a:t>Patient’s </a:t>
            </a:r>
            <a:r>
              <a:rPr sz="1600" spc="-5" dirty="0">
                <a:solidFill>
                  <a:srgbClr val="1F487C"/>
                </a:solidFill>
                <a:latin typeface="Calibri"/>
                <a:cs typeface="Calibri"/>
              </a:rPr>
              <a:t>BP </a:t>
            </a:r>
            <a:r>
              <a:rPr sz="1600" spc="-10" dirty="0">
                <a:solidFill>
                  <a:srgbClr val="1F487C"/>
                </a:solidFill>
                <a:latin typeface="Calibri"/>
                <a:cs typeface="Calibri"/>
              </a:rPr>
              <a:t>returned to normal</a:t>
            </a:r>
            <a:r>
              <a:rPr sz="1600" spc="45" dirty="0">
                <a:solidFill>
                  <a:srgbClr val="1F487C"/>
                </a:solidFill>
                <a:latin typeface="Calibri"/>
                <a:cs typeface="Calibri"/>
              </a:rPr>
              <a:t> </a:t>
            </a:r>
            <a:r>
              <a:rPr sz="1600" dirty="0">
                <a:solidFill>
                  <a:srgbClr val="1F487C"/>
                </a:solidFill>
                <a:latin typeface="Calibri"/>
                <a:cs typeface="Calibri"/>
              </a:rPr>
              <a:t>limits</a:t>
            </a:r>
            <a:endParaRPr sz="1600">
              <a:solidFill>
                <a:prstClr val="black"/>
              </a:solidFill>
              <a:latin typeface="Calibri"/>
              <a:cs typeface="Calibri"/>
            </a:endParaRPr>
          </a:p>
          <a:p>
            <a:pPr marL="299085" indent="-287020">
              <a:buFont typeface="Wingdings"/>
              <a:buChar char=""/>
              <a:tabLst>
                <a:tab pos="299720" algn="l"/>
              </a:tabLst>
            </a:pPr>
            <a:r>
              <a:rPr sz="1600" b="1" u="heavy" spc="-5" dirty="0">
                <a:solidFill>
                  <a:srgbClr val="1F487C"/>
                </a:solidFill>
                <a:uFill>
                  <a:solidFill>
                    <a:srgbClr val="1F487C"/>
                  </a:solidFill>
                </a:uFill>
                <a:latin typeface="Calibri"/>
                <a:cs typeface="Calibri"/>
              </a:rPr>
              <a:t>ED visit</a:t>
            </a:r>
            <a:r>
              <a:rPr sz="1600" b="1" u="heavy" spc="-20" dirty="0">
                <a:solidFill>
                  <a:srgbClr val="1F487C"/>
                </a:solidFill>
                <a:uFill>
                  <a:solidFill>
                    <a:srgbClr val="1F487C"/>
                  </a:solidFill>
                </a:uFill>
                <a:latin typeface="Calibri"/>
                <a:cs typeface="Calibri"/>
              </a:rPr>
              <a:t> </a:t>
            </a:r>
            <a:r>
              <a:rPr sz="1600" b="1" u="heavy" spc="-10" dirty="0">
                <a:solidFill>
                  <a:srgbClr val="1F487C"/>
                </a:solidFill>
                <a:uFill>
                  <a:solidFill>
                    <a:srgbClr val="1F487C"/>
                  </a:solidFill>
                </a:uFill>
                <a:latin typeface="Calibri"/>
                <a:cs typeface="Calibri"/>
              </a:rPr>
              <a:t>avoided</a:t>
            </a:r>
            <a:endParaRPr sz="1600">
              <a:solidFill>
                <a:prstClr val="black"/>
              </a:solidFill>
              <a:latin typeface="Calibri"/>
              <a:cs typeface="Calibri"/>
            </a:endParaRPr>
          </a:p>
        </p:txBody>
      </p:sp>
      <p:sp>
        <p:nvSpPr>
          <p:cNvPr id="6" name="object 6"/>
          <p:cNvSpPr txBox="1"/>
          <p:nvPr/>
        </p:nvSpPr>
        <p:spPr>
          <a:xfrm>
            <a:off x="1755140" y="3769614"/>
            <a:ext cx="6771640" cy="2707640"/>
          </a:xfrm>
          <a:prstGeom prst="rect">
            <a:avLst/>
          </a:prstGeom>
        </p:spPr>
        <p:txBody>
          <a:bodyPr vert="horz" wrap="square" lIns="0" tIns="12065" rIns="0" bIns="0" rtlCol="0">
            <a:spAutoFit/>
          </a:bodyPr>
          <a:lstStyle/>
          <a:p>
            <a:pPr marL="299085" indent="-287020">
              <a:spcBef>
                <a:spcPts val="95"/>
              </a:spcBef>
              <a:buFont typeface="Wingdings"/>
              <a:buChar char=""/>
              <a:tabLst>
                <a:tab pos="299720" algn="l"/>
              </a:tabLst>
            </a:pPr>
            <a:r>
              <a:rPr sz="1600" spc="-10" dirty="0">
                <a:solidFill>
                  <a:srgbClr val="1F487C"/>
                </a:solidFill>
                <a:latin typeface="Calibri"/>
                <a:cs typeface="Calibri"/>
              </a:rPr>
              <a:t>57-year-old female </a:t>
            </a:r>
            <a:r>
              <a:rPr sz="1600" spc="-5" dirty="0">
                <a:solidFill>
                  <a:srgbClr val="1F487C"/>
                </a:solidFill>
                <a:latin typeface="Calibri"/>
                <a:cs typeface="Calibri"/>
              </a:rPr>
              <a:t>with PMH of HTN,</a:t>
            </a:r>
            <a:r>
              <a:rPr sz="1600" spc="50" dirty="0">
                <a:solidFill>
                  <a:srgbClr val="1F487C"/>
                </a:solidFill>
                <a:latin typeface="Calibri"/>
                <a:cs typeface="Calibri"/>
              </a:rPr>
              <a:t> </a:t>
            </a:r>
            <a:r>
              <a:rPr sz="1600" spc="-5" dirty="0">
                <a:solidFill>
                  <a:srgbClr val="1F487C"/>
                </a:solidFill>
                <a:latin typeface="Calibri"/>
                <a:cs typeface="Calibri"/>
              </a:rPr>
              <a:t>DMII</a:t>
            </a:r>
            <a:endParaRPr sz="1600">
              <a:solidFill>
                <a:prstClr val="black"/>
              </a:solidFill>
              <a:latin typeface="Calibri"/>
              <a:cs typeface="Calibri"/>
            </a:endParaRPr>
          </a:p>
          <a:p>
            <a:pPr marL="299085" marR="5080" indent="-287020">
              <a:buFont typeface="Wingdings"/>
              <a:buChar char=""/>
              <a:tabLst>
                <a:tab pos="299720" algn="l"/>
              </a:tabLst>
            </a:pPr>
            <a:r>
              <a:rPr sz="1600" spc="-10" dirty="0">
                <a:solidFill>
                  <a:srgbClr val="1F487C"/>
                </a:solidFill>
                <a:latin typeface="Calibri"/>
                <a:cs typeface="Calibri"/>
              </a:rPr>
              <a:t>Patient Onboarding </a:t>
            </a:r>
            <a:r>
              <a:rPr sz="1600" spc="-5" dirty="0">
                <a:solidFill>
                  <a:srgbClr val="1F487C"/>
                </a:solidFill>
                <a:latin typeface="Calibri"/>
                <a:cs typeface="Calibri"/>
              </a:rPr>
              <a:t>Specialist had done </a:t>
            </a:r>
            <a:r>
              <a:rPr sz="1600" spc="-10" dirty="0">
                <a:solidFill>
                  <a:srgbClr val="1F487C"/>
                </a:solidFill>
                <a:latin typeface="Calibri"/>
                <a:cs typeface="Calibri"/>
              </a:rPr>
              <a:t>trouble </a:t>
            </a:r>
            <a:r>
              <a:rPr sz="1600" spc="-5" dirty="0">
                <a:solidFill>
                  <a:srgbClr val="1F487C"/>
                </a:solidFill>
                <a:latin typeface="Calibri"/>
                <a:cs typeface="Calibri"/>
              </a:rPr>
              <a:t>shooting earlier that </a:t>
            </a:r>
            <a:r>
              <a:rPr sz="1600" spc="-10" dirty="0">
                <a:solidFill>
                  <a:srgbClr val="1F487C"/>
                </a:solidFill>
                <a:latin typeface="Calibri"/>
                <a:cs typeface="Calibri"/>
              </a:rPr>
              <a:t>week </a:t>
            </a:r>
            <a:r>
              <a:rPr sz="1600" spc="-5" dirty="0">
                <a:solidFill>
                  <a:srgbClr val="1F487C"/>
                </a:solidFill>
                <a:latin typeface="Calibri"/>
                <a:cs typeface="Calibri"/>
              </a:rPr>
              <a:t>and  changed </a:t>
            </a:r>
            <a:r>
              <a:rPr sz="1600" spc="-10" dirty="0">
                <a:solidFill>
                  <a:srgbClr val="1F487C"/>
                </a:solidFill>
                <a:latin typeface="Calibri"/>
                <a:cs typeface="Calibri"/>
              </a:rPr>
              <a:t>out </a:t>
            </a:r>
            <a:r>
              <a:rPr sz="1600" spc="-5" dirty="0">
                <a:solidFill>
                  <a:srgbClr val="1F487C"/>
                </a:solidFill>
                <a:latin typeface="Calibri"/>
                <a:cs typeface="Calibri"/>
              </a:rPr>
              <a:t>equipment </a:t>
            </a:r>
            <a:r>
              <a:rPr sz="1600" spc="-10" dirty="0">
                <a:solidFill>
                  <a:srgbClr val="1F487C"/>
                </a:solidFill>
                <a:latin typeface="Calibri"/>
                <a:cs typeface="Calibri"/>
              </a:rPr>
              <a:t>to ensure </a:t>
            </a:r>
            <a:r>
              <a:rPr sz="1600" spc="-5" dirty="0">
                <a:solidFill>
                  <a:srgbClr val="1F487C"/>
                </a:solidFill>
                <a:latin typeface="Calibri"/>
                <a:cs typeface="Calibri"/>
              </a:rPr>
              <a:t>this </a:t>
            </a:r>
            <a:r>
              <a:rPr sz="1600" spc="-10" dirty="0">
                <a:solidFill>
                  <a:srgbClr val="1F487C"/>
                </a:solidFill>
                <a:latin typeface="Calibri"/>
                <a:cs typeface="Calibri"/>
              </a:rPr>
              <a:t>was </a:t>
            </a:r>
            <a:r>
              <a:rPr sz="1600" spc="-5" dirty="0">
                <a:solidFill>
                  <a:srgbClr val="1F487C"/>
                </a:solidFill>
                <a:latin typeface="Calibri"/>
                <a:cs typeface="Calibri"/>
              </a:rPr>
              <a:t>not </a:t>
            </a:r>
            <a:r>
              <a:rPr sz="1600" spc="-10" dirty="0">
                <a:solidFill>
                  <a:srgbClr val="1F487C"/>
                </a:solidFill>
                <a:latin typeface="Calibri"/>
                <a:cs typeface="Calibri"/>
              </a:rPr>
              <a:t>reason </a:t>
            </a:r>
            <a:r>
              <a:rPr sz="1600" spc="-15" dirty="0">
                <a:solidFill>
                  <a:srgbClr val="1F487C"/>
                </a:solidFill>
                <a:latin typeface="Calibri"/>
                <a:cs typeface="Calibri"/>
              </a:rPr>
              <a:t>for </a:t>
            </a:r>
            <a:r>
              <a:rPr sz="1600" spc="-10" dirty="0">
                <a:solidFill>
                  <a:srgbClr val="1F487C"/>
                </a:solidFill>
                <a:latin typeface="Calibri"/>
                <a:cs typeface="Calibri"/>
              </a:rPr>
              <a:t>her </a:t>
            </a:r>
            <a:r>
              <a:rPr sz="1600" spc="-5" dirty="0">
                <a:solidFill>
                  <a:srgbClr val="1F487C"/>
                </a:solidFill>
                <a:latin typeface="Calibri"/>
                <a:cs typeface="Calibri"/>
              </a:rPr>
              <a:t>multiple high  </a:t>
            </a:r>
            <a:r>
              <a:rPr sz="1600" spc="-10" dirty="0">
                <a:solidFill>
                  <a:srgbClr val="1F487C"/>
                </a:solidFill>
                <a:latin typeface="Calibri"/>
                <a:cs typeface="Calibri"/>
              </a:rPr>
              <a:t>readings</a:t>
            </a:r>
            <a:endParaRPr sz="1600">
              <a:solidFill>
                <a:prstClr val="black"/>
              </a:solidFill>
              <a:latin typeface="Calibri"/>
              <a:cs typeface="Calibri"/>
            </a:endParaRPr>
          </a:p>
          <a:p>
            <a:pPr marL="299085" indent="-287020">
              <a:buFont typeface="Wingdings"/>
              <a:buChar char=""/>
              <a:tabLst>
                <a:tab pos="299720" algn="l"/>
              </a:tabLst>
            </a:pPr>
            <a:r>
              <a:rPr sz="1600" spc="-15" dirty="0">
                <a:solidFill>
                  <a:srgbClr val="1F487C"/>
                </a:solidFill>
                <a:latin typeface="Calibri"/>
                <a:cs typeface="Calibri"/>
              </a:rPr>
              <a:t>Patient’s </a:t>
            </a:r>
            <a:r>
              <a:rPr sz="1600" spc="-5" dirty="0">
                <a:solidFill>
                  <a:srgbClr val="1F487C"/>
                </a:solidFill>
                <a:latin typeface="Calibri"/>
                <a:cs typeface="Calibri"/>
              </a:rPr>
              <a:t>BP </a:t>
            </a:r>
            <a:r>
              <a:rPr sz="1600" spc="-10" dirty="0">
                <a:solidFill>
                  <a:srgbClr val="1F487C"/>
                </a:solidFill>
                <a:latin typeface="Calibri"/>
                <a:cs typeface="Calibri"/>
              </a:rPr>
              <a:t>levels continued to </a:t>
            </a:r>
            <a:r>
              <a:rPr sz="1600" spc="-5" dirty="0">
                <a:solidFill>
                  <a:srgbClr val="1F487C"/>
                </a:solidFill>
                <a:latin typeface="Calibri"/>
                <a:cs typeface="Calibri"/>
              </a:rPr>
              <a:t>rise, </a:t>
            </a:r>
            <a:r>
              <a:rPr sz="1600" spc="-10" dirty="0">
                <a:solidFill>
                  <a:srgbClr val="1F487C"/>
                </a:solidFill>
                <a:latin typeface="Calibri"/>
                <a:cs typeface="Calibri"/>
              </a:rPr>
              <a:t>going </a:t>
            </a:r>
            <a:r>
              <a:rPr sz="1600" spc="-5" dirty="0">
                <a:solidFill>
                  <a:srgbClr val="1F487C"/>
                </a:solidFill>
                <a:latin typeface="Calibri"/>
                <a:cs typeface="Calibri"/>
              </a:rPr>
              <a:t>as high as</a:t>
            </a:r>
            <a:r>
              <a:rPr sz="1600" spc="40" dirty="0">
                <a:solidFill>
                  <a:srgbClr val="1F487C"/>
                </a:solidFill>
                <a:latin typeface="Calibri"/>
                <a:cs typeface="Calibri"/>
              </a:rPr>
              <a:t> </a:t>
            </a:r>
            <a:r>
              <a:rPr sz="1600" spc="-10" dirty="0">
                <a:solidFill>
                  <a:srgbClr val="1F487C"/>
                </a:solidFill>
                <a:latin typeface="Calibri"/>
                <a:cs typeface="Calibri"/>
              </a:rPr>
              <a:t>175/118</a:t>
            </a:r>
            <a:endParaRPr sz="160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POS </a:t>
            </a:r>
            <a:r>
              <a:rPr sz="1600" spc="-10" dirty="0">
                <a:solidFill>
                  <a:srgbClr val="1F487C"/>
                </a:solidFill>
                <a:latin typeface="Calibri"/>
                <a:cs typeface="Calibri"/>
              </a:rPr>
              <a:t>escalated </a:t>
            </a:r>
            <a:r>
              <a:rPr sz="1600" spc="-5" dirty="0">
                <a:solidFill>
                  <a:srgbClr val="1F487C"/>
                </a:solidFill>
                <a:latin typeface="Calibri"/>
                <a:cs typeface="Calibri"/>
              </a:rPr>
              <a:t>the alert </a:t>
            </a:r>
            <a:r>
              <a:rPr sz="1600" spc="-10" dirty="0">
                <a:solidFill>
                  <a:srgbClr val="1F487C"/>
                </a:solidFill>
                <a:latin typeface="Calibri"/>
                <a:cs typeface="Calibri"/>
              </a:rPr>
              <a:t>to</a:t>
            </a:r>
            <a:r>
              <a:rPr sz="1600" spc="10" dirty="0">
                <a:solidFill>
                  <a:srgbClr val="1F487C"/>
                </a:solidFill>
                <a:latin typeface="Calibri"/>
                <a:cs typeface="Calibri"/>
              </a:rPr>
              <a:t> </a:t>
            </a:r>
            <a:r>
              <a:rPr sz="1600" spc="-5" dirty="0">
                <a:solidFill>
                  <a:srgbClr val="1F487C"/>
                </a:solidFill>
                <a:latin typeface="Calibri"/>
                <a:cs typeface="Calibri"/>
              </a:rPr>
              <a:t>NCM</a:t>
            </a:r>
            <a:endParaRPr sz="160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Upon </a:t>
            </a:r>
            <a:r>
              <a:rPr sz="1600" spc="-10" dirty="0">
                <a:solidFill>
                  <a:srgbClr val="1F487C"/>
                </a:solidFill>
                <a:latin typeface="Calibri"/>
                <a:cs typeface="Calibri"/>
              </a:rPr>
              <a:t>outreach by </a:t>
            </a:r>
            <a:r>
              <a:rPr sz="1600" spc="-5" dirty="0">
                <a:solidFill>
                  <a:srgbClr val="1F487C"/>
                </a:solidFill>
                <a:latin typeface="Calibri"/>
                <a:cs typeface="Calibri"/>
              </a:rPr>
              <a:t>NCM, </a:t>
            </a:r>
            <a:r>
              <a:rPr sz="1600" spc="-10" dirty="0">
                <a:solidFill>
                  <a:srgbClr val="1F487C"/>
                </a:solidFill>
                <a:latin typeface="Calibri"/>
                <a:cs typeface="Calibri"/>
              </a:rPr>
              <a:t>pt was ready to go to</a:t>
            </a:r>
            <a:r>
              <a:rPr sz="1600" spc="130" dirty="0">
                <a:solidFill>
                  <a:srgbClr val="1F487C"/>
                </a:solidFill>
                <a:latin typeface="Calibri"/>
                <a:cs typeface="Calibri"/>
              </a:rPr>
              <a:t> </a:t>
            </a:r>
            <a:r>
              <a:rPr sz="1600" spc="-10" dirty="0">
                <a:solidFill>
                  <a:srgbClr val="1F487C"/>
                </a:solidFill>
                <a:latin typeface="Calibri"/>
                <a:cs typeface="Calibri"/>
              </a:rPr>
              <a:t>ED</a:t>
            </a:r>
            <a:endParaRPr sz="1600">
              <a:solidFill>
                <a:prstClr val="black"/>
              </a:solidFill>
              <a:latin typeface="Calibri"/>
              <a:cs typeface="Calibri"/>
            </a:endParaRPr>
          </a:p>
          <a:p>
            <a:pPr marL="299085" indent="-287020">
              <a:spcBef>
                <a:spcPts val="5"/>
              </a:spcBef>
              <a:buFont typeface="Wingdings"/>
              <a:buChar char=""/>
              <a:tabLst>
                <a:tab pos="299720" algn="l"/>
              </a:tabLst>
            </a:pPr>
            <a:r>
              <a:rPr sz="1600" spc="-5" dirty="0">
                <a:solidFill>
                  <a:srgbClr val="1F487C"/>
                </a:solidFill>
                <a:latin typeface="Calibri"/>
                <a:cs typeface="Calibri"/>
              </a:rPr>
              <a:t>NCM quickly </a:t>
            </a:r>
            <a:r>
              <a:rPr sz="1600" spc="-15" dirty="0">
                <a:solidFill>
                  <a:srgbClr val="1F487C"/>
                </a:solidFill>
                <a:latin typeface="Calibri"/>
                <a:cs typeface="Calibri"/>
              </a:rPr>
              <a:t>reviewed </a:t>
            </a:r>
            <a:r>
              <a:rPr sz="1600" spc="-5" dirty="0">
                <a:solidFill>
                  <a:srgbClr val="1F487C"/>
                </a:solidFill>
                <a:latin typeface="Calibri"/>
                <a:cs typeface="Calibri"/>
              </a:rPr>
              <a:t>the rising BP </a:t>
            </a:r>
            <a:r>
              <a:rPr sz="1600" spc="-10" dirty="0">
                <a:solidFill>
                  <a:srgbClr val="1F487C"/>
                </a:solidFill>
                <a:latin typeface="Calibri"/>
                <a:cs typeface="Calibri"/>
              </a:rPr>
              <a:t>values </a:t>
            </a:r>
            <a:r>
              <a:rPr sz="1600" spc="-5" dirty="0">
                <a:solidFill>
                  <a:srgbClr val="1F487C"/>
                </a:solidFill>
                <a:latin typeface="Calibri"/>
                <a:cs typeface="Calibri"/>
              </a:rPr>
              <a:t>with the</a:t>
            </a:r>
            <a:r>
              <a:rPr sz="1600" spc="65" dirty="0">
                <a:solidFill>
                  <a:srgbClr val="1F487C"/>
                </a:solidFill>
                <a:latin typeface="Calibri"/>
                <a:cs typeface="Calibri"/>
              </a:rPr>
              <a:t> </a:t>
            </a:r>
            <a:r>
              <a:rPr sz="1600" spc="-5" dirty="0">
                <a:solidFill>
                  <a:srgbClr val="1F487C"/>
                </a:solidFill>
                <a:latin typeface="Calibri"/>
                <a:cs typeface="Calibri"/>
              </a:rPr>
              <a:t>PCP</a:t>
            </a:r>
            <a:endParaRPr sz="1600">
              <a:solidFill>
                <a:prstClr val="black"/>
              </a:solidFill>
              <a:latin typeface="Calibri"/>
              <a:cs typeface="Calibri"/>
            </a:endParaRPr>
          </a:p>
          <a:p>
            <a:pPr marL="299085" indent="-287020">
              <a:buFont typeface="Wingdings"/>
              <a:buChar char=""/>
              <a:tabLst>
                <a:tab pos="299720" algn="l"/>
              </a:tabLst>
            </a:pPr>
            <a:r>
              <a:rPr sz="1600" spc="-5" dirty="0">
                <a:solidFill>
                  <a:srgbClr val="1F487C"/>
                </a:solidFill>
                <a:latin typeface="Calibri"/>
                <a:cs typeface="Calibri"/>
              </a:rPr>
              <a:t>PCP added additional </a:t>
            </a:r>
            <a:r>
              <a:rPr sz="1600" spc="-10" dirty="0">
                <a:solidFill>
                  <a:srgbClr val="1F487C"/>
                </a:solidFill>
                <a:latin typeface="Calibri"/>
                <a:cs typeface="Calibri"/>
              </a:rPr>
              <a:t>medication to </a:t>
            </a:r>
            <a:r>
              <a:rPr sz="1600" spc="-5" dirty="0">
                <a:solidFill>
                  <a:srgbClr val="1F487C"/>
                </a:solidFill>
                <a:latin typeface="Calibri"/>
                <a:cs typeface="Calibri"/>
              </a:rPr>
              <a:t>patient's</a:t>
            </a:r>
            <a:r>
              <a:rPr sz="1600" spc="-50" dirty="0">
                <a:solidFill>
                  <a:srgbClr val="1F487C"/>
                </a:solidFill>
                <a:latin typeface="Calibri"/>
                <a:cs typeface="Calibri"/>
              </a:rPr>
              <a:t> </a:t>
            </a:r>
            <a:r>
              <a:rPr sz="1600" spc="-10" dirty="0">
                <a:solidFill>
                  <a:srgbClr val="1F487C"/>
                </a:solidFill>
                <a:latin typeface="Calibri"/>
                <a:cs typeface="Calibri"/>
              </a:rPr>
              <a:t>regimen</a:t>
            </a:r>
            <a:endParaRPr sz="1600">
              <a:solidFill>
                <a:prstClr val="black"/>
              </a:solidFill>
              <a:latin typeface="Calibri"/>
              <a:cs typeface="Calibri"/>
            </a:endParaRPr>
          </a:p>
          <a:p>
            <a:pPr marL="299085" indent="-287020">
              <a:buFont typeface="Wingdings"/>
              <a:buChar char=""/>
              <a:tabLst>
                <a:tab pos="299720" algn="l"/>
              </a:tabLst>
            </a:pPr>
            <a:r>
              <a:rPr sz="1600" spc="-15" dirty="0">
                <a:solidFill>
                  <a:srgbClr val="1F487C"/>
                </a:solidFill>
                <a:latin typeface="Calibri"/>
                <a:cs typeface="Calibri"/>
              </a:rPr>
              <a:t>Patient </a:t>
            </a:r>
            <a:r>
              <a:rPr sz="1600" spc="-10" dirty="0">
                <a:solidFill>
                  <a:srgbClr val="1F487C"/>
                </a:solidFill>
                <a:latin typeface="Calibri"/>
                <a:cs typeface="Calibri"/>
              </a:rPr>
              <a:t>initiated new medication </a:t>
            </a:r>
            <a:r>
              <a:rPr sz="1600" spc="-5" dirty="0">
                <a:solidFill>
                  <a:srgbClr val="1F487C"/>
                </a:solidFill>
                <a:latin typeface="Calibri"/>
                <a:cs typeface="Calibri"/>
              </a:rPr>
              <a:t>and BP </a:t>
            </a:r>
            <a:r>
              <a:rPr sz="1600" spc="-10" dirty="0">
                <a:solidFill>
                  <a:srgbClr val="1F487C"/>
                </a:solidFill>
                <a:latin typeface="Calibri"/>
                <a:cs typeface="Calibri"/>
              </a:rPr>
              <a:t>stabilized</a:t>
            </a:r>
            <a:endParaRPr sz="1600">
              <a:solidFill>
                <a:prstClr val="black"/>
              </a:solidFill>
              <a:latin typeface="Calibri"/>
              <a:cs typeface="Calibri"/>
            </a:endParaRPr>
          </a:p>
          <a:p>
            <a:pPr marL="299085" indent="-287020">
              <a:buFont typeface="Wingdings"/>
              <a:buChar char=""/>
              <a:tabLst>
                <a:tab pos="299720" algn="l"/>
              </a:tabLst>
            </a:pPr>
            <a:r>
              <a:rPr sz="1600" b="1" u="heavy" spc="-5" dirty="0">
                <a:solidFill>
                  <a:srgbClr val="1F487C"/>
                </a:solidFill>
                <a:uFill>
                  <a:solidFill>
                    <a:srgbClr val="1F487C"/>
                  </a:solidFill>
                </a:uFill>
                <a:latin typeface="Calibri"/>
                <a:cs typeface="Calibri"/>
              </a:rPr>
              <a:t>ED visit</a:t>
            </a:r>
            <a:r>
              <a:rPr sz="1600" b="1" u="heavy" spc="-20" dirty="0">
                <a:solidFill>
                  <a:srgbClr val="1F487C"/>
                </a:solidFill>
                <a:uFill>
                  <a:solidFill>
                    <a:srgbClr val="1F487C"/>
                  </a:solidFill>
                </a:uFill>
                <a:latin typeface="Calibri"/>
                <a:cs typeface="Calibri"/>
              </a:rPr>
              <a:t> </a:t>
            </a:r>
            <a:r>
              <a:rPr sz="1600" b="1" u="heavy" spc="-10" dirty="0">
                <a:solidFill>
                  <a:srgbClr val="1F487C"/>
                </a:solidFill>
                <a:uFill>
                  <a:solidFill>
                    <a:srgbClr val="1F487C"/>
                  </a:solidFill>
                </a:uFill>
                <a:latin typeface="Calibri"/>
                <a:cs typeface="Calibri"/>
              </a:rPr>
              <a:t>avoided</a:t>
            </a:r>
            <a:endParaRPr sz="1600">
              <a:solidFill>
                <a:prstClr val="black"/>
              </a:solidFill>
              <a:latin typeface="Calibri"/>
              <a:cs typeface="Calibri"/>
            </a:endParaRPr>
          </a:p>
        </p:txBody>
      </p:sp>
      <p:sp>
        <p:nvSpPr>
          <p:cNvPr id="7" name="object 7"/>
          <p:cNvSpPr txBox="1"/>
          <p:nvPr/>
        </p:nvSpPr>
        <p:spPr>
          <a:xfrm>
            <a:off x="9280907" y="1972817"/>
            <a:ext cx="611505" cy="258404"/>
          </a:xfrm>
          <a:prstGeom prst="rect">
            <a:avLst/>
          </a:prstGeom>
        </p:spPr>
        <p:txBody>
          <a:bodyPr vert="horz" wrap="square" lIns="0" tIns="12065" rIns="0" bIns="0" rtlCol="0">
            <a:spAutoFit/>
          </a:bodyPr>
          <a:lstStyle/>
          <a:p>
            <a:pPr marL="12700">
              <a:spcBef>
                <a:spcPts val="95"/>
              </a:spcBef>
            </a:pPr>
            <a:r>
              <a:rPr sz="1600" spc="-15" dirty="0">
                <a:solidFill>
                  <a:srgbClr val="00AF50"/>
                </a:solidFill>
                <a:latin typeface="Calibri"/>
                <a:cs typeface="Calibri"/>
              </a:rPr>
              <a:t>Patient</a:t>
            </a:r>
            <a:endParaRPr sz="1600">
              <a:solidFill>
                <a:prstClr val="black"/>
              </a:solidFill>
              <a:latin typeface="Calibri"/>
              <a:cs typeface="Calibri"/>
            </a:endParaRPr>
          </a:p>
        </p:txBody>
      </p:sp>
      <p:sp>
        <p:nvSpPr>
          <p:cNvPr id="8" name="object 8"/>
          <p:cNvSpPr/>
          <p:nvPr/>
        </p:nvSpPr>
        <p:spPr>
          <a:xfrm>
            <a:off x="8261178" y="1347216"/>
            <a:ext cx="2119009" cy="470281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9" name="object 9"/>
          <p:cNvSpPr txBox="1"/>
          <p:nvPr/>
        </p:nvSpPr>
        <p:spPr>
          <a:xfrm>
            <a:off x="8580881" y="2795398"/>
            <a:ext cx="999490" cy="715645"/>
          </a:xfrm>
          <a:prstGeom prst="rect">
            <a:avLst/>
          </a:prstGeom>
        </p:spPr>
        <p:txBody>
          <a:bodyPr vert="horz" wrap="square" lIns="0" tIns="32384" rIns="0" bIns="0" rtlCol="0">
            <a:spAutoFit/>
          </a:bodyPr>
          <a:lstStyle/>
          <a:p>
            <a:pPr marL="12700" marR="5080" indent="-1270" algn="ctr">
              <a:lnSpc>
                <a:spcPct val="91600"/>
              </a:lnSpc>
              <a:spcBef>
                <a:spcPts val="254"/>
              </a:spcBef>
            </a:pPr>
            <a:r>
              <a:rPr sz="1600" spc="-15" dirty="0">
                <a:solidFill>
                  <a:srgbClr val="00AF50"/>
                </a:solidFill>
                <a:latin typeface="Calibri"/>
                <a:cs typeface="Calibri"/>
              </a:rPr>
              <a:t>Patient  </a:t>
            </a:r>
            <a:r>
              <a:rPr sz="1600" spc="-10" dirty="0">
                <a:solidFill>
                  <a:srgbClr val="00AF50"/>
                </a:solidFill>
                <a:latin typeface="Calibri"/>
                <a:cs typeface="Calibri"/>
              </a:rPr>
              <a:t>Onbo</a:t>
            </a:r>
            <a:r>
              <a:rPr sz="1600" spc="-5" dirty="0">
                <a:solidFill>
                  <a:srgbClr val="00AF50"/>
                </a:solidFill>
                <a:latin typeface="Calibri"/>
                <a:cs typeface="Calibri"/>
              </a:rPr>
              <a:t>a</a:t>
            </a:r>
            <a:r>
              <a:rPr sz="1600" spc="-35" dirty="0">
                <a:solidFill>
                  <a:srgbClr val="00AF50"/>
                </a:solidFill>
                <a:latin typeface="Calibri"/>
                <a:cs typeface="Calibri"/>
              </a:rPr>
              <a:t>r</a:t>
            </a:r>
            <a:r>
              <a:rPr sz="1600" spc="-10" dirty="0">
                <a:solidFill>
                  <a:srgbClr val="00AF50"/>
                </a:solidFill>
                <a:latin typeface="Calibri"/>
                <a:cs typeface="Calibri"/>
              </a:rPr>
              <a:t>d</a:t>
            </a:r>
            <a:r>
              <a:rPr sz="1600" spc="-5" dirty="0">
                <a:solidFill>
                  <a:srgbClr val="00AF50"/>
                </a:solidFill>
                <a:latin typeface="Calibri"/>
                <a:cs typeface="Calibri"/>
              </a:rPr>
              <a:t>i</a:t>
            </a:r>
            <a:r>
              <a:rPr sz="1600" spc="-10" dirty="0">
                <a:solidFill>
                  <a:srgbClr val="00AF50"/>
                </a:solidFill>
                <a:latin typeface="Calibri"/>
                <a:cs typeface="Calibri"/>
              </a:rPr>
              <a:t>ng  Specialist</a:t>
            </a:r>
            <a:endParaRPr sz="1600">
              <a:solidFill>
                <a:prstClr val="black"/>
              </a:solidFill>
              <a:latin typeface="Calibri"/>
              <a:cs typeface="Calibri"/>
            </a:endParaRPr>
          </a:p>
        </p:txBody>
      </p:sp>
      <p:sp>
        <p:nvSpPr>
          <p:cNvPr id="10" name="object 10"/>
          <p:cNvSpPr txBox="1"/>
          <p:nvPr/>
        </p:nvSpPr>
        <p:spPr>
          <a:xfrm>
            <a:off x="9367773" y="4064889"/>
            <a:ext cx="438784" cy="258404"/>
          </a:xfrm>
          <a:prstGeom prst="rect">
            <a:avLst/>
          </a:prstGeom>
        </p:spPr>
        <p:txBody>
          <a:bodyPr vert="horz" wrap="square" lIns="0" tIns="12065" rIns="0" bIns="0" rtlCol="0">
            <a:spAutoFit/>
          </a:bodyPr>
          <a:lstStyle/>
          <a:p>
            <a:pPr marL="12700">
              <a:spcBef>
                <a:spcPts val="95"/>
              </a:spcBef>
            </a:pPr>
            <a:r>
              <a:rPr sz="1600" spc="-5" dirty="0">
                <a:solidFill>
                  <a:srgbClr val="00AF50"/>
                </a:solidFill>
                <a:latin typeface="Calibri"/>
                <a:cs typeface="Calibri"/>
              </a:rPr>
              <a:t>NCM</a:t>
            </a:r>
            <a:endParaRPr sz="1600">
              <a:solidFill>
                <a:prstClr val="black"/>
              </a:solidFill>
              <a:latin typeface="Calibri"/>
              <a:cs typeface="Calibri"/>
            </a:endParaRPr>
          </a:p>
        </p:txBody>
      </p:sp>
      <p:sp>
        <p:nvSpPr>
          <p:cNvPr id="11" name="object 11"/>
          <p:cNvSpPr txBox="1"/>
          <p:nvPr/>
        </p:nvSpPr>
        <p:spPr>
          <a:xfrm>
            <a:off x="8908542" y="5110429"/>
            <a:ext cx="344170" cy="258404"/>
          </a:xfrm>
          <a:prstGeom prst="rect">
            <a:avLst/>
          </a:prstGeom>
        </p:spPr>
        <p:txBody>
          <a:bodyPr vert="horz" wrap="square" lIns="0" tIns="12065" rIns="0" bIns="0" rtlCol="0">
            <a:spAutoFit/>
          </a:bodyPr>
          <a:lstStyle/>
          <a:p>
            <a:pPr marL="12700">
              <a:spcBef>
                <a:spcPts val="95"/>
              </a:spcBef>
            </a:pPr>
            <a:r>
              <a:rPr sz="1600" spc="-5" dirty="0">
                <a:solidFill>
                  <a:srgbClr val="00AF50"/>
                </a:solidFill>
                <a:latin typeface="Calibri"/>
                <a:cs typeface="Calibri"/>
              </a:rPr>
              <a:t>PCP</a:t>
            </a:r>
            <a:endParaRPr sz="1600">
              <a:solidFill>
                <a:prstClr val="black"/>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52400"/>
            <a:ext cx="9144000" cy="609600"/>
          </a:xfrm>
          <a:custGeom>
            <a:avLst/>
            <a:gdLst/>
            <a:ahLst/>
            <a:cxnLst/>
            <a:rect l="l" t="t" r="r" b="b"/>
            <a:pathLst>
              <a:path w="9144000" h="609600">
                <a:moveTo>
                  <a:pt x="0" y="609600"/>
                </a:moveTo>
                <a:lnTo>
                  <a:pt x="9144000" y="609600"/>
                </a:lnTo>
                <a:lnTo>
                  <a:pt x="9144000" y="0"/>
                </a:lnTo>
                <a:lnTo>
                  <a:pt x="0" y="0"/>
                </a:lnTo>
                <a:lnTo>
                  <a:pt x="0" y="60960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6826377" y="207975"/>
            <a:ext cx="3760470" cy="452120"/>
          </a:xfrm>
          <a:prstGeom prst="rect">
            <a:avLst/>
          </a:prstGeom>
        </p:spPr>
        <p:txBody>
          <a:bodyPr vert="horz" wrap="square" lIns="0" tIns="12065" rIns="0" bIns="0" rtlCol="0">
            <a:spAutoFit/>
          </a:bodyPr>
          <a:lstStyle/>
          <a:p>
            <a:pPr marL="12700">
              <a:spcBef>
                <a:spcPts val="95"/>
              </a:spcBef>
            </a:pPr>
            <a:r>
              <a:rPr spc="-10" dirty="0"/>
              <a:t>Global </a:t>
            </a:r>
            <a:r>
              <a:rPr spc="-5" dirty="0"/>
              <a:t>Cap</a:t>
            </a:r>
            <a:r>
              <a:rPr spc="30" dirty="0"/>
              <a:t> </a:t>
            </a:r>
            <a:r>
              <a:rPr spc="-10" dirty="0"/>
              <a:t>Opportunities</a:t>
            </a:r>
          </a:p>
        </p:txBody>
      </p:sp>
      <p:sp>
        <p:nvSpPr>
          <p:cNvPr id="4" name="object 4"/>
          <p:cNvSpPr txBox="1"/>
          <p:nvPr/>
        </p:nvSpPr>
        <p:spPr>
          <a:xfrm>
            <a:off x="1983741" y="1008635"/>
            <a:ext cx="8368665" cy="5600065"/>
          </a:xfrm>
          <a:prstGeom prst="rect">
            <a:avLst/>
          </a:prstGeom>
        </p:spPr>
        <p:txBody>
          <a:bodyPr vert="horz" wrap="square" lIns="0" tIns="12700" rIns="0" bIns="0" rtlCol="0">
            <a:spAutoFit/>
          </a:bodyPr>
          <a:lstStyle/>
          <a:p>
            <a:pPr marL="299085" indent="-287020">
              <a:spcBef>
                <a:spcPts val="100"/>
              </a:spcBef>
              <a:buFont typeface="Wingdings"/>
              <a:buChar char=""/>
              <a:tabLst>
                <a:tab pos="299720" algn="l"/>
              </a:tabLst>
            </a:pPr>
            <a:r>
              <a:rPr spc="-15" dirty="0">
                <a:solidFill>
                  <a:srgbClr val="375F92"/>
                </a:solidFill>
                <a:latin typeface="Calibri"/>
                <a:cs typeface="Calibri"/>
              </a:rPr>
              <a:t>Delegated </a:t>
            </a:r>
            <a:r>
              <a:rPr dirty="0">
                <a:solidFill>
                  <a:srgbClr val="375F92"/>
                </a:solidFill>
                <a:latin typeface="Calibri"/>
                <a:cs typeface="Calibri"/>
              </a:rPr>
              <a:t>UM and </a:t>
            </a:r>
            <a:r>
              <a:rPr spc="-5" dirty="0">
                <a:solidFill>
                  <a:srgbClr val="375F92"/>
                </a:solidFill>
                <a:latin typeface="Calibri"/>
                <a:cs typeface="Calibri"/>
              </a:rPr>
              <a:t>CM </a:t>
            </a:r>
            <a:r>
              <a:rPr dirty="0">
                <a:solidFill>
                  <a:srgbClr val="375F92"/>
                </a:solidFill>
                <a:latin typeface="Calibri"/>
                <a:cs typeface="Calibri"/>
              </a:rPr>
              <a:t>enables </a:t>
            </a:r>
            <a:r>
              <a:rPr spc="-5" dirty="0">
                <a:solidFill>
                  <a:srgbClr val="375F92"/>
                </a:solidFill>
                <a:latin typeface="Calibri"/>
                <a:cs typeface="Calibri"/>
              </a:rPr>
              <a:t>us </a:t>
            </a:r>
            <a:r>
              <a:rPr spc="-10" dirty="0">
                <a:solidFill>
                  <a:srgbClr val="375F92"/>
                </a:solidFill>
                <a:latin typeface="Calibri"/>
                <a:cs typeface="Calibri"/>
              </a:rPr>
              <a:t>to </a:t>
            </a:r>
            <a:r>
              <a:rPr dirty="0">
                <a:solidFill>
                  <a:srgbClr val="375F92"/>
                </a:solidFill>
                <a:latin typeface="Calibri"/>
                <a:cs typeface="Calibri"/>
              </a:rPr>
              <a:t>admit </a:t>
            </a:r>
            <a:r>
              <a:rPr spc="-10" dirty="0">
                <a:solidFill>
                  <a:srgbClr val="375F92"/>
                </a:solidFill>
                <a:latin typeface="Calibri"/>
                <a:cs typeface="Calibri"/>
              </a:rPr>
              <a:t>to observation </a:t>
            </a:r>
            <a:r>
              <a:rPr spc="-5" dirty="0">
                <a:solidFill>
                  <a:srgbClr val="375F92"/>
                </a:solidFill>
                <a:latin typeface="Calibri"/>
                <a:cs typeface="Calibri"/>
              </a:rPr>
              <a:t>vs</a:t>
            </a:r>
            <a:r>
              <a:rPr spc="75" dirty="0">
                <a:solidFill>
                  <a:srgbClr val="375F92"/>
                </a:solidFill>
                <a:latin typeface="Calibri"/>
                <a:cs typeface="Calibri"/>
              </a:rPr>
              <a:t> </a:t>
            </a:r>
            <a:r>
              <a:rPr spc="-5" dirty="0">
                <a:solidFill>
                  <a:srgbClr val="375F92"/>
                </a:solidFill>
                <a:latin typeface="Calibri"/>
                <a:cs typeface="Calibri"/>
              </a:rPr>
              <a:t>inpatient</a:t>
            </a:r>
            <a:endParaRPr>
              <a:solidFill>
                <a:prstClr val="black"/>
              </a:solidFill>
              <a:latin typeface="Calibri"/>
              <a:cs typeface="Calibri"/>
            </a:endParaRPr>
          </a:p>
          <a:p>
            <a:pPr marL="299085" indent="-287020">
              <a:buFont typeface="Wingdings"/>
              <a:buChar char=""/>
              <a:tabLst>
                <a:tab pos="299720" algn="l"/>
              </a:tabLst>
            </a:pPr>
            <a:r>
              <a:rPr spc="-10" dirty="0">
                <a:solidFill>
                  <a:srgbClr val="375F92"/>
                </a:solidFill>
                <a:latin typeface="Calibri"/>
                <a:cs typeface="Calibri"/>
              </a:rPr>
              <a:t>Reduce duplicative</a:t>
            </a:r>
            <a:r>
              <a:rPr spc="40" dirty="0">
                <a:solidFill>
                  <a:srgbClr val="375F92"/>
                </a:solidFill>
                <a:latin typeface="Calibri"/>
                <a:cs typeface="Calibri"/>
              </a:rPr>
              <a:t> </a:t>
            </a:r>
            <a:r>
              <a:rPr spc="-10" dirty="0">
                <a:solidFill>
                  <a:srgbClr val="375F92"/>
                </a:solidFill>
                <a:latin typeface="Calibri"/>
                <a:cs typeface="Calibri"/>
              </a:rPr>
              <a:t>testing</a:t>
            </a:r>
            <a:endParaRPr>
              <a:solidFill>
                <a:prstClr val="black"/>
              </a:solidFill>
              <a:latin typeface="Calibri"/>
              <a:cs typeface="Calibri"/>
            </a:endParaRPr>
          </a:p>
          <a:p>
            <a:pPr marL="299085" indent="-287020">
              <a:buFont typeface="Wingdings"/>
              <a:buChar char=""/>
              <a:tabLst>
                <a:tab pos="299720" algn="l"/>
              </a:tabLst>
            </a:pPr>
            <a:r>
              <a:rPr spc="-10" dirty="0">
                <a:solidFill>
                  <a:srgbClr val="375F92"/>
                </a:solidFill>
                <a:latin typeface="Calibri"/>
                <a:cs typeface="Calibri"/>
              </a:rPr>
              <a:t>Empower </a:t>
            </a:r>
            <a:r>
              <a:rPr spc="-5" dirty="0">
                <a:solidFill>
                  <a:srgbClr val="375F92"/>
                </a:solidFill>
                <a:latin typeface="Calibri"/>
                <a:cs typeface="Calibri"/>
              </a:rPr>
              <a:t>PCP </a:t>
            </a:r>
            <a:r>
              <a:rPr spc="-10" dirty="0">
                <a:solidFill>
                  <a:srgbClr val="375F92"/>
                </a:solidFill>
                <a:latin typeface="Calibri"/>
                <a:cs typeface="Calibri"/>
              </a:rPr>
              <a:t>to </a:t>
            </a:r>
            <a:r>
              <a:rPr spc="-25" dirty="0">
                <a:solidFill>
                  <a:srgbClr val="375F92"/>
                </a:solidFill>
                <a:latin typeface="Calibri"/>
                <a:cs typeface="Calibri"/>
              </a:rPr>
              <a:t>take </a:t>
            </a:r>
            <a:r>
              <a:rPr spc="-5" dirty="0">
                <a:solidFill>
                  <a:srgbClr val="375F92"/>
                </a:solidFill>
                <a:latin typeface="Calibri"/>
                <a:cs typeface="Calibri"/>
              </a:rPr>
              <a:t>active </a:t>
            </a:r>
            <a:r>
              <a:rPr spc="-10" dirty="0">
                <a:solidFill>
                  <a:srgbClr val="375F92"/>
                </a:solidFill>
                <a:latin typeface="Calibri"/>
                <a:cs typeface="Calibri"/>
              </a:rPr>
              <a:t>role </a:t>
            </a:r>
            <a:r>
              <a:rPr spc="-5" dirty="0">
                <a:solidFill>
                  <a:srgbClr val="375F92"/>
                </a:solidFill>
                <a:latin typeface="Calibri"/>
                <a:cs typeface="Calibri"/>
              </a:rPr>
              <a:t>in patient </a:t>
            </a:r>
            <a:r>
              <a:rPr spc="-15" dirty="0">
                <a:solidFill>
                  <a:srgbClr val="375F92"/>
                </a:solidFill>
                <a:latin typeface="Calibri"/>
                <a:cs typeface="Calibri"/>
              </a:rPr>
              <a:t>care </a:t>
            </a:r>
            <a:r>
              <a:rPr dirty="0">
                <a:solidFill>
                  <a:srgbClr val="375F92"/>
                </a:solidFill>
                <a:latin typeface="Calibri"/>
                <a:cs typeface="Calibri"/>
              </a:rPr>
              <a:t>and </a:t>
            </a:r>
            <a:r>
              <a:rPr spc="-5" dirty="0">
                <a:solidFill>
                  <a:srgbClr val="375F92"/>
                </a:solidFill>
                <a:latin typeface="Calibri"/>
                <a:cs typeface="Calibri"/>
              </a:rPr>
              <a:t>hospice</a:t>
            </a:r>
            <a:r>
              <a:rPr spc="150" dirty="0">
                <a:solidFill>
                  <a:srgbClr val="375F92"/>
                </a:solidFill>
                <a:latin typeface="Calibri"/>
                <a:cs typeface="Calibri"/>
              </a:rPr>
              <a:t> </a:t>
            </a:r>
            <a:r>
              <a:rPr spc="-10" dirty="0">
                <a:solidFill>
                  <a:srgbClr val="375F92"/>
                </a:solidFill>
                <a:latin typeface="Calibri"/>
                <a:cs typeface="Calibri"/>
              </a:rPr>
              <a:t>transitions</a:t>
            </a:r>
            <a:endParaRPr>
              <a:solidFill>
                <a:prstClr val="black"/>
              </a:solidFill>
              <a:latin typeface="Calibri"/>
              <a:cs typeface="Calibri"/>
            </a:endParaRPr>
          </a:p>
          <a:p>
            <a:pPr marL="299085" indent="-287020">
              <a:buFont typeface="Wingdings"/>
              <a:buChar char=""/>
              <a:tabLst>
                <a:tab pos="299720" algn="l"/>
              </a:tabLst>
            </a:pPr>
            <a:r>
              <a:rPr spc="-5" dirty="0">
                <a:solidFill>
                  <a:srgbClr val="375F92"/>
                </a:solidFill>
                <a:latin typeface="Calibri"/>
                <a:cs typeface="Calibri"/>
              </a:rPr>
              <a:t>Increase </a:t>
            </a:r>
            <a:r>
              <a:rPr spc="-10" dirty="0">
                <a:solidFill>
                  <a:srgbClr val="375F92"/>
                </a:solidFill>
                <a:latin typeface="Calibri"/>
                <a:cs typeface="Calibri"/>
              </a:rPr>
              <a:t>awareness </a:t>
            </a:r>
            <a:r>
              <a:rPr spc="-5" dirty="0">
                <a:solidFill>
                  <a:srgbClr val="375F92"/>
                </a:solidFill>
                <a:latin typeface="Calibri"/>
                <a:cs typeface="Calibri"/>
              </a:rPr>
              <a:t>of </a:t>
            </a:r>
            <a:r>
              <a:rPr spc="-10" dirty="0">
                <a:solidFill>
                  <a:srgbClr val="375F92"/>
                </a:solidFill>
                <a:latin typeface="Calibri"/>
                <a:cs typeface="Calibri"/>
              </a:rPr>
              <a:t>clinical </a:t>
            </a:r>
            <a:r>
              <a:rPr spc="-15" dirty="0">
                <a:solidFill>
                  <a:srgbClr val="375F92"/>
                </a:solidFill>
                <a:latin typeface="Calibri"/>
                <a:cs typeface="Calibri"/>
              </a:rPr>
              <a:t>program</a:t>
            </a:r>
            <a:r>
              <a:rPr spc="50" dirty="0">
                <a:solidFill>
                  <a:srgbClr val="375F92"/>
                </a:solidFill>
                <a:latin typeface="Calibri"/>
                <a:cs typeface="Calibri"/>
              </a:rPr>
              <a:t> </a:t>
            </a:r>
            <a:r>
              <a:rPr spc="-10" dirty="0">
                <a:solidFill>
                  <a:srgbClr val="375F92"/>
                </a:solidFill>
                <a:latin typeface="Calibri"/>
                <a:cs typeface="Calibri"/>
              </a:rPr>
              <a:t>offerings</a:t>
            </a:r>
            <a:endParaRPr>
              <a:solidFill>
                <a:prstClr val="black"/>
              </a:solidFill>
              <a:latin typeface="Calibri"/>
              <a:cs typeface="Calibri"/>
            </a:endParaRPr>
          </a:p>
          <a:p>
            <a:pPr marL="299085" indent="-287020">
              <a:buFont typeface="Wingdings"/>
              <a:buChar char=""/>
              <a:tabLst>
                <a:tab pos="299720" algn="l"/>
              </a:tabLst>
            </a:pPr>
            <a:r>
              <a:rPr spc="-15" dirty="0">
                <a:solidFill>
                  <a:srgbClr val="375F92"/>
                </a:solidFill>
                <a:latin typeface="Calibri"/>
                <a:cs typeface="Calibri"/>
              </a:rPr>
              <a:t>Data </a:t>
            </a:r>
            <a:r>
              <a:rPr spc="-10" dirty="0">
                <a:solidFill>
                  <a:srgbClr val="375F92"/>
                </a:solidFill>
                <a:latin typeface="Calibri"/>
                <a:cs typeface="Calibri"/>
              </a:rPr>
              <a:t>share </a:t>
            </a:r>
            <a:r>
              <a:rPr spc="-5" dirty="0">
                <a:solidFill>
                  <a:srgbClr val="375F92"/>
                </a:solidFill>
                <a:latin typeface="Calibri"/>
                <a:cs typeface="Calibri"/>
              </a:rPr>
              <a:t>KPIs with </a:t>
            </a:r>
            <a:r>
              <a:rPr spc="-10" dirty="0">
                <a:solidFill>
                  <a:srgbClr val="375F92"/>
                </a:solidFill>
                <a:latin typeface="Calibri"/>
                <a:cs typeface="Calibri"/>
              </a:rPr>
              <a:t>providers </a:t>
            </a:r>
            <a:r>
              <a:rPr dirty="0">
                <a:solidFill>
                  <a:srgbClr val="375F92"/>
                </a:solidFill>
                <a:latin typeface="Calibri"/>
                <a:cs typeface="Calibri"/>
              </a:rPr>
              <a:t>and </a:t>
            </a:r>
            <a:r>
              <a:rPr spc="-10" dirty="0">
                <a:solidFill>
                  <a:srgbClr val="375F92"/>
                </a:solidFill>
                <a:latin typeface="Calibri"/>
                <a:cs typeface="Calibri"/>
              </a:rPr>
              <a:t>clinical team</a:t>
            </a:r>
            <a:r>
              <a:rPr spc="155" dirty="0">
                <a:solidFill>
                  <a:srgbClr val="375F92"/>
                </a:solidFill>
                <a:latin typeface="Calibri"/>
                <a:cs typeface="Calibri"/>
              </a:rPr>
              <a:t> </a:t>
            </a:r>
            <a:r>
              <a:rPr b="1" spc="-25" dirty="0">
                <a:solidFill>
                  <a:srgbClr val="375F92"/>
                </a:solidFill>
                <a:latin typeface="Calibri"/>
                <a:cs typeface="Calibri"/>
              </a:rPr>
              <a:t>FREQUENTLY</a:t>
            </a:r>
            <a:endParaRPr>
              <a:solidFill>
                <a:prstClr val="black"/>
              </a:solidFill>
              <a:latin typeface="Calibri"/>
              <a:cs typeface="Calibri"/>
            </a:endParaRPr>
          </a:p>
          <a:p>
            <a:pPr marL="299085" indent="-287020">
              <a:buFont typeface="Wingdings"/>
              <a:buChar char=""/>
              <a:tabLst>
                <a:tab pos="299720" algn="l"/>
              </a:tabLst>
            </a:pPr>
            <a:r>
              <a:rPr spc="-15" dirty="0">
                <a:solidFill>
                  <a:srgbClr val="375F92"/>
                </a:solidFill>
                <a:latin typeface="Calibri"/>
                <a:cs typeface="Calibri"/>
              </a:rPr>
              <a:t>Review </a:t>
            </a:r>
            <a:r>
              <a:rPr spc="-5" dirty="0">
                <a:solidFill>
                  <a:srgbClr val="375F92"/>
                </a:solidFill>
                <a:latin typeface="Calibri"/>
                <a:cs typeface="Calibri"/>
              </a:rPr>
              <a:t>inpatient </a:t>
            </a:r>
            <a:r>
              <a:rPr spc="-15" dirty="0">
                <a:solidFill>
                  <a:srgbClr val="375F92"/>
                </a:solidFill>
                <a:latin typeface="Calibri"/>
                <a:cs typeface="Calibri"/>
              </a:rPr>
              <a:t>data </a:t>
            </a:r>
            <a:r>
              <a:rPr spc="-5" dirty="0">
                <a:solidFill>
                  <a:srgbClr val="375F92"/>
                </a:solidFill>
                <a:latin typeface="Calibri"/>
                <a:cs typeface="Calibri"/>
              </a:rPr>
              <a:t>daily/weekly </a:t>
            </a:r>
            <a:r>
              <a:rPr spc="-10" dirty="0">
                <a:solidFill>
                  <a:srgbClr val="375F92"/>
                </a:solidFill>
                <a:latin typeface="Calibri"/>
                <a:cs typeface="Calibri"/>
              </a:rPr>
              <a:t>to </a:t>
            </a:r>
            <a:r>
              <a:rPr spc="-5" dirty="0">
                <a:solidFill>
                  <a:srgbClr val="375F92"/>
                </a:solidFill>
                <a:latin typeface="Calibri"/>
                <a:cs typeface="Calibri"/>
              </a:rPr>
              <a:t>identify inpatient or ED </a:t>
            </a:r>
            <a:r>
              <a:rPr spc="-10" dirty="0">
                <a:solidFill>
                  <a:srgbClr val="375F92"/>
                </a:solidFill>
                <a:latin typeface="Calibri"/>
                <a:cs typeface="Calibri"/>
              </a:rPr>
              <a:t>trends </a:t>
            </a:r>
            <a:r>
              <a:rPr dirty="0">
                <a:solidFill>
                  <a:srgbClr val="375F92"/>
                </a:solidFill>
                <a:latin typeface="Calibri"/>
                <a:cs typeface="Calibri"/>
              </a:rPr>
              <a:t>in </a:t>
            </a:r>
            <a:r>
              <a:rPr spc="-10" dirty="0">
                <a:solidFill>
                  <a:srgbClr val="375F92"/>
                </a:solidFill>
                <a:latin typeface="Calibri"/>
                <a:cs typeface="Calibri"/>
              </a:rPr>
              <a:t>real</a:t>
            </a:r>
            <a:r>
              <a:rPr spc="155" dirty="0">
                <a:solidFill>
                  <a:srgbClr val="375F92"/>
                </a:solidFill>
                <a:latin typeface="Calibri"/>
                <a:cs typeface="Calibri"/>
              </a:rPr>
              <a:t> </a:t>
            </a:r>
            <a:r>
              <a:rPr spc="-5" dirty="0">
                <a:solidFill>
                  <a:srgbClr val="375F92"/>
                </a:solidFill>
                <a:latin typeface="Calibri"/>
                <a:cs typeface="Calibri"/>
              </a:rPr>
              <a:t>time</a:t>
            </a:r>
            <a:endParaRPr>
              <a:solidFill>
                <a:prstClr val="black"/>
              </a:solidFill>
              <a:latin typeface="Calibri"/>
              <a:cs typeface="Calibri"/>
            </a:endParaRPr>
          </a:p>
          <a:p>
            <a:pPr marL="299085" indent="-287020">
              <a:buFont typeface="Wingdings"/>
              <a:buChar char=""/>
              <a:tabLst>
                <a:tab pos="299720" algn="l"/>
              </a:tabLst>
            </a:pPr>
            <a:r>
              <a:rPr spc="-5" dirty="0">
                <a:solidFill>
                  <a:srgbClr val="375F92"/>
                </a:solidFill>
                <a:latin typeface="Calibri"/>
                <a:cs typeface="Calibri"/>
              </a:rPr>
              <a:t>Cascade </a:t>
            </a:r>
            <a:r>
              <a:rPr spc="-10" dirty="0">
                <a:solidFill>
                  <a:srgbClr val="375F92"/>
                </a:solidFill>
                <a:latin typeface="Calibri"/>
                <a:cs typeface="Calibri"/>
              </a:rPr>
              <a:t>information </a:t>
            </a:r>
            <a:r>
              <a:rPr spc="-5" dirty="0">
                <a:solidFill>
                  <a:srgbClr val="375F92"/>
                </a:solidFill>
                <a:latin typeface="Calibri"/>
                <a:cs typeface="Calibri"/>
              </a:rPr>
              <a:t>down </a:t>
            </a:r>
            <a:r>
              <a:rPr spc="-10" dirty="0">
                <a:solidFill>
                  <a:srgbClr val="375F92"/>
                </a:solidFill>
                <a:latin typeface="Calibri"/>
                <a:cs typeface="Calibri"/>
              </a:rPr>
              <a:t>to front </a:t>
            </a:r>
            <a:r>
              <a:rPr spc="-5" dirty="0">
                <a:solidFill>
                  <a:srgbClr val="375F92"/>
                </a:solidFill>
                <a:latin typeface="Calibri"/>
                <a:cs typeface="Calibri"/>
              </a:rPr>
              <a:t>line </a:t>
            </a:r>
            <a:r>
              <a:rPr spc="-10" dirty="0">
                <a:solidFill>
                  <a:srgbClr val="375F92"/>
                </a:solidFill>
                <a:latin typeface="Calibri"/>
                <a:cs typeface="Calibri"/>
              </a:rPr>
              <a:t>team </a:t>
            </a:r>
            <a:r>
              <a:rPr dirty="0">
                <a:solidFill>
                  <a:srgbClr val="375F92"/>
                </a:solidFill>
                <a:latin typeface="Calibri"/>
                <a:cs typeface="Calibri"/>
              </a:rPr>
              <a:t>who </a:t>
            </a:r>
            <a:r>
              <a:rPr spc="-10" dirty="0">
                <a:solidFill>
                  <a:srgbClr val="375F92"/>
                </a:solidFill>
                <a:latin typeface="Calibri"/>
                <a:cs typeface="Calibri"/>
              </a:rPr>
              <a:t>performs </a:t>
            </a:r>
            <a:r>
              <a:rPr dirty="0">
                <a:solidFill>
                  <a:srgbClr val="375F92"/>
                </a:solidFill>
                <a:latin typeface="Calibri"/>
                <a:cs typeface="Calibri"/>
              </a:rPr>
              <a:t>hands </a:t>
            </a:r>
            <a:r>
              <a:rPr spc="-5" dirty="0">
                <a:solidFill>
                  <a:srgbClr val="375F92"/>
                </a:solidFill>
                <a:latin typeface="Calibri"/>
                <a:cs typeface="Calibri"/>
              </a:rPr>
              <a:t>on patient </a:t>
            </a:r>
            <a:r>
              <a:rPr spc="-15" dirty="0">
                <a:solidFill>
                  <a:srgbClr val="375F92"/>
                </a:solidFill>
                <a:latin typeface="Calibri"/>
                <a:cs typeface="Calibri"/>
              </a:rPr>
              <a:t>care</a:t>
            </a:r>
            <a:r>
              <a:rPr spc="145" dirty="0">
                <a:solidFill>
                  <a:srgbClr val="375F92"/>
                </a:solidFill>
                <a:latin typeface="Calibri"/>
                <a:cs typeface="Calibri"/>
              </a:rPr>
              <a:t> </a:t>
            </a:r>
            <a:r>
              <a:rPr dirty="0">
                <a:solidFill>
                  <a:srgbClr val="375F92"/>
                </a:solidFill>
                <a:latin typeface="Calibri"/>
                <a:cs typeface="Calibri"/>
              </a:rPr>
              <a:t>via:</a:t>
            </a:r>
            <a:endParaRPr>
              <a:solidFill>
                <a:prstClr val="black"/>
              </a:solidFill>
              <a:latin typeface="Calibri"/>
              <a:cs typeface="Calibri"/>
            </a:endParaRPr>
          </a:p>
          <a:p>
            <a:pPr marL="756285" lvl="1" indent="-287020">
              <a:buFont typeface="Wingdings"/>
              <a:buChar char=""/>
              <a:tabLst>
                <a:tab pos="756920" algn="l"/>
              </a:tabLst>
            </a:pPr>
            <a:r>
              <a:rPr spc="-5" dirty="0">
                <a:solidFill>
                  <a:srgbClr val="375F92"/>
                </a:solidFill>
                <a:latin typeface="Calibri"/>
                <a:cs typeface="Calibri"/>
              </a:rPr>
              <a:t>Monthly </a:t>
            </a:r>
            <a:r>
              <a:rPr spc="-10" dirty="0">
                <a:solidFill>
                  <a:srgbClr val="375F92"/>
                </a:solidFill>
                <a:latin typeface="Calibri"/>
                <a:cs typeface="Calibri"/>
              </a:rPr>
              <a:t>board</a:t>
            </a:r>
            <a:r>
              <a:rPr spc="5" dirty="0">
                <a:solidFill>
                  <a:srgbClr val="375F92"/>
                </a:solidFill>
                <a:latin typeface="Calibri"/>
                <a:cs typeface="Calibri"/>
              </a:rPr>
              <a:t> </a:t>
            </a:r>
            <a:r>
              <a:rPr spc="-5" dirty="0">
                <a:solidFill>
                  <a:srgbClr val="375F92"/>
                </a:solidFill>
                <a:latin typeface="Calibri"/>
                <a:cs typeface="Calibri"/>
              </a:rPr>
              <a:t>meetings</a:t>
            </a:r>
            <a:endParaRPr>
              <a:solidFill>
                <a:prstClr val="black"/>
              </a:solidFill>
              <a:latin typeface="Calibri"/>
              <a:cs typeface="Calibri"/>
            </a:endParaRPr>
          </a:p>
          <a:p>
            <a:pPr marL="756285" marR="5080" lvl="1" indent="-287020">
              <a:spcBef>
                <a:spcPts val="5"/>
              </a:spcBef>
              <a:buFont typeface="Wingdings"/>
              <a:buChar char=""/>
              <a:tabLst>
                <a:tab pos="756920" algn="l"/>
              </a:tabLst>
            </a:pPr>
            <a:r>
              <a:rPr spc="-5" dirty="0">
                <a:solidFill>
                  <a:srgbClr val="375F92"/>
                </a:solidFill>
                <a:latin typeface="Calibri"/>
                <a:cs typeface="Calibri"/>
              </a:rPr>
              <a:t>Monthly PCP POD meetings </a:t>
            </a:r>
            <a:r>
              <a:rPr spc="-10" dirty="0">
                <a:solidFill>
                  <a:srgbClr val="375F92"/>
                </a:solidFill>
                <a:latin typeface="Calibri"/>
                <a:cs typeface="Calibri"/>
              </a:rPr>
              <a:t>(educational topics </a:t>
            </a:r>
            <a:r>
              <a:rPr spc="-5" dirty="0">
                <a:solidFill>
                  <a:srgbClr val="375F92"/>
                </a:solidFill>
                <a:latin typeface="Calibri"/>
                <a:cs typeface="Calibri"/>
              </a:rPr>
              <a:t>by disease </a:t>
            </a:r>
            <a:r>
              <a:rPr spc="-20" dirty="0">
                <a:solidFill>
                  <a:srgbClr val="375F92"/>
                </a:solidFill>
                <a:latin typeface="Calibri"/>
                <a:cs typeface="Calibri"/>
              </a:rPr>
              <a:t>state </a:t>
            </a:r>
            <a:r>
              <a:rPr dirty="0">
                <a:solidFill>
                  <a:srgbClr val="375F92"/>
                </a:solidFill>
                <a:latin typeface="Calibri"/>
                <a:cs typeface="Calibri"/>
              </a:rPr>
              <a:t>and </a:t>
            </a:r>
            <a:r>
              <a:rPr b="1" dirty="0">
                <a:solidFill>
                  <a:srgbClr val="375F92"/>
                </a:solidFill>
                <a:latin typeface="Calibri"/>
                <a:cs typeface="Calibri"/>
              </a:rPr>
              <a:t>led </a:t>
            </a:r>
            <a:r>
              <a:rPr b="1" spc="-5" dirty="0">
                <a:solidFill>
                  <a:srgbClr val="375F92"/>
                </a:solidFill>
                <a:latin typeface="Calibri"/>
                <a:cs typeface="Calibri"/>
              </a:rPr>
              <a:t>by </a:t>
            </a:r>
            <a:r>
              <a:rPr b="1" dirty="0">
                <a:solidFill>
                  <a:srgbClr val="375F92"/>
                </a:solidFill>
                <a:latin typeface="Calibri"/>
                <a:cs typeface="Calibri"/>
              </a:rPr>
              <a:t>our </a:t>
            </a:r>
            <a:r>
              <a:rPr b="1" spc="-55" dirty="0">
                <a:solidFill>
                  <a:srgbClr val="375F92"/>
                </a:solidFill>
                <a:latin typeface="Calibri"/>
                <a:cs typeface="Calibri"/>
              </a:rPr>
              <a:t>Sr.  </a:t>
            </a:r>
            <a:r>
              <a:rPr b="1" spc="-5" dirty="0">
                <a:solidFill>
                  <a:srgbClr val="375F92"/>
                </a:solidFill>
                <a:latin typeface="Calibri"/>
                <a:cs typeface="Calibri"/>
              </a:rPr>
              <a:t>Medical Director with </a:t>
            </a:r>
            <a:r>
              <a:rPr b="1" dirty="0">
                <a:solidFill>
                  <a:srgbClr val="375F92"/>
                </a:solidFill>
                <a:latin typeface="Calibri"/>
                <a:cs typeface="Calibri"/>
              </a:rPr>
              <a:t>40 </a:t>
            </a:r>
            <a:r>
              <a:rPr b="1" spc="-15" dirty="0">
                <a:solidFill>
                  <a:srgbClr val="375F92"/>
                </a:solidFill>
                <a:latin typeface="Calibri"/>
                <a:cs typeface="Calibri"/>
              </a:rPr>
              <a:t>years </a:t>
            </a:r>
            <a:r>
              <a:rPr b="1" dirty="0">
                <a:solidFill>
                  <a:srgbClr val="375F92"/>
                </a:solidFill>
                <a:latin typeface="Calibri"/>
                <a:cs typeface="Calibri"/>
              </a:rPr>
              <a:t>of </a:t>
            </a:r>
            <a:r>
              <a:rPr b="1" spc="-5" dirty="0">
                <a:solidFill>
                  <a:srgbClr val="375F92"/>
                </a:solidFill>
                <a:latin typeface="Calibri"/>
                <a:cs typeface="Calibri"/>
              </a:rPr>
              <a:t>PCP practice </a:t>
            </a:r>
            <a:r>
              <a:rPr b="1" spc="-10" dirty="0">
                <a:solidFill>
                  <a:srgbClr val="375F92"/>
                </a:solidFill>
                <a:latin typeface="Calibri"/>
                <a:cs typeface="Calibri"/>
              </a:rPr>
              <a:t>real </a:t>
            </a:r>
            <a:r>
              <a:rPr b="1" spc="-5" dirty="0">
                <a:solidFill>
                  <a:srgbClr val="375F92"/>
                </a:solidFill>
                <a:latin typeface="Calibri"/>
                <a:cs typeface="Calibri"/>
              </a:rPr>
              <a:t>world</a:t>
            </a:r>
            <a:r>
              <a:rPr b="1" spc="-80" dirty="0">
                <a:solidFill>
                  <a:srgbClr val="375F92"/>
                </a:solidFill>
                <a:latin typeface="Calibri"/>
                <a:cs typeface="Calibri"/>
              </a:rPr>
              <a:t> </a:t>
            </a:r>
            <a:r>
              <a:rPr b="1" spc="-10" dirty="0">
                <a:solidFill>
                  <a:srgbClr val="375F92"/>
                </a:solidFill>
                <a:latin typeface="Calibri"/>
                <a:cs typeface="Calibri"/>
              </a:rPr>
              <a:t>experience!)</a:t>
            </a:r>
            <a:endParaRPr>
              <a:solidFill>
                <a:prstClr val="black"/>
              </a:solidFill>
              <a:latin typeface="Calibri"/>
              <a:cs typeface="Calibri"/>
            </a:endParaRPr>
          </a:p>
          <a:p>
            <a:pPr marL="756285" lvl="1" indent="-287020">
              <a:buFont typeface="Wingdings"/>
              <a:buChar char=""/>
              <a:tabLst>
                <a:tab pos="756920" algn="l"/>
              </a:tabLst>
            </a:pPr>
            <a:r>
              <a:rPr spc="-5" dirty="0">
                <a:solidFill>
                  <a:srgbClr val="375F92"/>
                </a:solidFill>
                <a:latin typeface="Calibri"/>
                <a:cs typeface="Calibri"/>
              </a:rPr>
              <a:t>Monthly </a:t>
            </a:r>
            <a:r>
              <a:rPr spc="-10" dirty="0">
                <a:solidFill>
                  <a:srgbClr val="375F92"/>
                </a:solidFill>
                <a:latin typeface="Calibri"/>
                <a:cs typeface="Calibri"/>
              </a:rPr>
              <a:t>Office </a:t>
            </a:r>
            <a:r>
              <a:rPr spc="-5" dirty="0">
                <a:solidFill>
                  <a:srgbClr val="375F92"/>
                </a:solidFill>
                <a:latin typeface="Calibri"/>
                <a:cs typeface="Calibri"/>
              </a:rPr>
              <a:t>Manager</a:t>
            </a:r>
            <a:r>
              <a:rPr spc="20" dirty="0">
                <a:solidFill>
                  <a:srgbClr val="375F92"/>
                </a:solidFill>
                <a:latin typeface="Calibri"/>
                <a:cs typeface="Calibri"/>
              </a:rPr>
              <a:t> </a:t>
            </a:r>
            <a:r>
              <a:rPr spc="-5" dirty="0">
                <a:solidFill>
                  <a:srgbClr val="375F92"/>
                </a:solidFill>
                <a:latin typeface="Calibri"/>
                <a:cs typeface="Calibri"/>
              </a:rPr>
              <a:t>meeting</a:t>
            </a:r>
            <a:endParaRPr>
              <a:solidFill>
                <a:prstClr val="black"/>
              </a:solidFill>
              <a:latin typeface="Calibri"/>
              <a:cs typeface="Calibri"/>
            </a:endParaRPr>
          </a:p>
          <a:p>
            <a:pPr marL="756285" lvl="1" indent="-287020">
              <a:buFont typeface="Wingdings"/>
              <a:buChar char=""/>
              <a:tabLst>
                <a:tab pos="756920" algn="l"/>
              </a:tabLst>
            </a:pPr>
            <a:r>
              <a:rPr spc="-15" dirty="0">
                <a:solidFill>
                  <a:srgbClr val="375F92"/>
                </a:solidFill>
                <a:latin typeface="Calibri"/>
                <a:cs typeface="Calibri"/>
              </a:rPr>
              <a:t>Weekly </a:t>
            </a:r>
            <a:r>
              <a:rPr spc="-10" dirty="0">
                <a:solidFill>
                  <a:srgbClr val="375F92"/>
                </a:solidFill>
                <a:latin typeface="Calibri"/>
                <a:cs typeface="Calibri"/>
              </a:rPr>
              <a:t>Nurse Care </a:t>
            </a:r>
            <a:r>
              <a:rPr dirty="0">
                <a:solidFill>
                  <a:srgbClr val="375F92"/>
                </a:solidFill>
                <a:latin typeface="Calibri"/>
                <a:cs typeface="Calibri"/>
              </a:rPr>
              <a:t>Manager</a:t>
            </a:r>
            <a:r>
              <a:rPr spc="45" dirty="0">
                <a:solidFill>
                  <a:srgbClr val="375F92"/>
                </a:solidFill>
                <a:latin typeface="Calibri"/>
                <a:cs typeface="Calibri"/>
              </a:rPr>
              <a:t> </a:t>
            </a:r>
            <a:r>
              <a:rPr spc="-5" dirty="0">
                <a:solidFill>
                  <a:srgbClr val="375F92"/>
                </a:solidFill>
                <a:latin typeface="Calibri"/>
                <a:cs typeface="Calibri"/>
              </a:rPr>
              <a:t>meeting</a:t>
            </a:r>
            <a:endParaRPr>
              <a:solidFill>
                <a:prstClr val="black"/>
              </a:solidFill>
              <a:latin typeface="Calibri"/>
              <a:cs typeface="Calibri"/>
            </a:endParaRPr>
          </a:p>
          <a:p>
            <a:pPr marL="756285" lvl="1" indent="-287020">
              <a:buFont typeface="Wingdings"/>
              <a:buChar char=""/>
              <a:tabLst>
                <a:tab pos="756920" algn="l"/>
              </a:tabLst>
            </a:pPr>
            <a:r>
              <a:rPr spc="-10" dirty="0">
                <a:solidFill>
                  <a:srgbClr val="375F92"/>
                </a:solidFill>
                <a:latin typeface="Calibri"/>
                <a:cs typeface="Calibri"/>
              </a:rPr>
              <a:t>Daily clinical team</a:t>
            </a:r>
            <a:r>
              <a:rPr spc="65" dirty="0">
                <a:solidFill>
                  <a:srgbClr val="375F92"/>
                </a:solidFill>
                <a:latin typeface="Calibri"/>
                <a:cs typeface="Calibri"/>
              </a:rPr>
              <a:t> </a:t>
            </a:r>
            <a:r>
              <a:rPr spc="-5" dirty="0">
                <a:solidFill>
                  <a:srgbClr val="375F92"/>
                </a:solidFill>
                <a:latin typeface="Calibri"/>
                <a:cs typeface="Calibri"/>
              </a:rPr>
              <a:t>huddles</a:t>
            </a:r>
            <a:endParaRPr>
              <a:solidFill>
                <a:prstClr val="black"/>
              </a:solidFill>
              <a:latin typeface="Calibri"/>
              <a:cs typeface="Calibri"/>
            </a:endParaRPr>
          </a:p>
          <a:p>
            <a:pPr marL="756285" lvl="1" indent="-287020">
              <a:buFont typeface="Wingdings"/>
              <a:buChar char=""/>
              <a:tabLst>
                <a:tab pos="756920" algn="l"/>
              </a:tabLst>
            </a:pPr>
            <a:r>
              <a:rPr spc="-5" dirty="0">
                <a:solidFill>
                  <a:srgbClr val="375F92"/>
                </a:solidFill>
                <a:latin typeface="Calibri"/>
                <a:cs typeface="Calibri"/>
              </a:rPr>
              <a:t>Daily patient</a:t>
            </a:r>
            <a:r>
              <a:rPr spc="15" dirty="0">
                <a:solidFill>
                  <a:srgbClr val="375F92"/>
                </a:solidFill>
                <a:latin typeface="Calibri"/>
                <a:cs typeface="Calibri"/>
              </a:rPr>
              <a:t> </a:t>
            </a:r>
            <a:r>
              <a:rPr spc="-15" dirty="0">
                <a:solidFill>
                  <a:srgbClr val="375F92"/>
                </a:solidFill>
                <a:latin typeface="Calibri"/>
                <a:cs typeface="Calibri"/>
              </a:rPr>
              <a:t>encounters</a:t>
            </a:r>
            <a:endParaRPr>
              <a:solidFill>
                <a:prstClr val="black"/>
              </a:solidFill>
              <a:latin typeface="Calibri"/>
              <a:cs typeface="Calibri"/>
            </a:endParaRPr>
          </a:p>
          <a:p>
            <a:pPr marL="756285" lvl="1" indent="-287020">
              <a:buFont typeface="Wingdings"/>
              <a:buChar char=""/>
              <a:tabLst>
                <a:tab pos="756920" algn="l"/>
              </a:tabLst>
            </a:pPr>
            <a:r>
              <a:rPr spc="-10" dirty="0">
                <a:solidFill>
                  <a:srgbClr val="375F92"/>
                </a:solidFill>
                <a:latin typeface="Calibri"/>
                <a:cs typeface="Calibri"/>
              </a:rPr>
              <a:t>Broader </a:t>
            </a:r>
            <a:r>
              <a:rPr spc="-20" dirty="0">
                <a:solidFill>
                  <a:srgbClr val="375F92"/>
                </a:solidFill>
                <a:latin typeface="Calibri"/>
                <a:cs typeface="Calibri"/>
              </a:rPr>
              <a:t>system </a:t>
            </a:r>
            <a:r>
              <a:rPr spc="-10" dirty="0">
                <a:solidFill>
                  <a:srgbClr val="375F92"/>
                </a:solidFill>
                <a:latin typeface="Calibri"/>
                <a:cs typeface="Calibri"/>
              </a:rPr>
              <a:t>communication</a:t>
            </a:r>
            <a:r>
              <a:rPr spc="30" dirty="0">
                <a:solidFill>
                  <a:srgbClr val="375F92"/>
                </a:solidFill>
                <a:latin typeface="Calibri"/>
                <a:cs typeface="Calibri"/>
              </a:rPr>
              <a:t> </a:t>
            </a:r>
            <a:r>
              <a:rPr spc="-5" dirty="0">
                <a:solidFill>
                  <a:srgbClr val="375F92"/>
                </a:solidFill>
                <a:latin typeface="Calibri"/>
                <a:cs typeface="Calibri"/>
              </a:rPr>
              <a:t>with:</a:t>
            </a:r>
            <a:endParaRPr>
              <a:solidFill>
                <a:prstClr val="black"/>
              </a:solidFill>
              <a:latin typeface="Calibri"/>
              <a:cs typeface="Calibri"/>
            </a:endParaRPr>
          </a:p>
          <a:p>
            <a:pPr marL="1213485" lvl="2" indent="-287020">
              <a:buFont typeface="Wingdings"/>
              <a:buChar char=""/>
              <a:tabLst>
                <a:tab pos="1214120" algn="l"/>
              </a:tabLst>
            </a:pPr>
            <a:r>
              <a:rPr spc="-10" dirty="0">
                <a:solidFill>
                  <a:srgbClr val="375F92"/>
                </a:solidFill>
                <a:latin typeface="Calibri"/>
                <a:cs typeface="Calibri"/>
              </a:rPr>
              <a:t>Hospital </a:t>
            </a:r>
            <a:r>
              <a:rPr spc="-20" dirty="0">
                <a:solidFill>
                  <a:srgbClr val="375F92"/>
                </a:solidFill>
                <a:latin typeface="Calibri"/>
                <a:cs typeface="Calibri"/>
              </a:rPr>
              <a:t>ED, </a:t>
            </a:r>
            <a:r>
              <a:rPr spc="-10" dirty="0">
                <a:solidFill>
                  <a:srgbClr val="375F92"/>
                </a:solidFill>
                <a:latin typeface="Calibri"/>
                <a:cs typeface="Calibri"/>
              </a:rPr>
              <a:t>urgent </a:t>
            </a:r>
            <a:r>
              <a:rPr spc="-15" dirty="0">
                <a:solidFill>
                  <a:srgbClr val="375F92"/>
                </a:solidFill>
                <a:latin typeface="Calibri"/>
                <a:cs typeface="Calibri"/>
              </a:rPr>
              <a:t>care </a:t>
            </a:r>
            <a:r>
              <a:rPr spc="-10" dirty="0">
                <a:solidFill>
                  <a:srgbClr val="375F92"/>
                </a:solidFill>
                <a:latin typeface="Calibri"/>
                <a:cs typeface="Calibri"/>
              </a:rPr>
              <a:t>sites </a:t>
            </a:r>
            <a:r>
              <a:rPr dirty="0">
                <a:solidFill>
                  <a:srgbClr val="375F92"/>
                </a:solidFill>
                <a:latin typeface="Calibri"/>
                <a:cs typeface="Calibri"/>
              </a:rPr>
              <a:t>and </a:t>
            </a:r>
            <a:r>
              <a:rPr spc="-15" dirty="0">
                <a:solidFill>
                  <a:srgbClr val="375F92"/>
                </a:solidFill>
                <a:latin typeface="Calibri"/>
                <a:cs typeface="Calibri"/>
              </a:rPr>
              <a:t>preferred</a:t>
            </a:r>
            <a:r>
              <a:rPr spc="120" dirty="0">
                <a:solidFill>
                  <a:srgbClr val="375F92"/>
                </a:solidFill>
                <a:latin typeface="Calibri"/>
                <a:cs typeface="Calibri"/>
              </a:rPr>
              <a:t> </a:t>
            </a:r>
            <a:r>
              <a:rPr spc="-15" dirty="0">
                <a:solidFill>
                  <a:srgbClr val="375F92"/>
                </a:solidFill>
                <a:latin typeface="Calibri"/>
                <a:cs typeface="Calibri"/>
              </a:rPr>
              <a:t>SNFs</a:t>
            </a:r>
            <a:endParaRPr>
              <a:solidFill>
                <a:prstClr val="black"/>
              </a:solidFill>
              <a:latin typeface="Calibri"/>
              <a:cs typeface="Calibri"/>
            </a:endParaRPr>
          </a:p>
          <a:p>
            <a:pPr marL="1213485" lvl="2" indent="-287020">
              <a:buFont typeface="Wingdings"/>
              <a:buChar char=""/>
              <a:tabLst>
                <a:tab pos="1214120" algn="l"/>
              </a:tabLst>
            </a:pPr>
            <a:r>
              <a:rPr spc="-15" dirty="0">
                <a:solidFill>
                  <a:srgbClr val="375F92"/>
                </a:solidFill>
                <a:latin typeface="Calibri"/>
                <a:cs typeface="Calibri"/>
              </a:rPr>
              <a:t>Kent </a:t>
            </a:r>
            <a:r>
              <a:rPr dirty="0">
                <a:solidFill>
                  <a:srgbClr val="375F92"/>
                </a:solidFill>
                <a:latin typeface="Calibri"/>
                <a:cs typeface="Calibri"/>
              </a:rPr>
              <a:t>and </a:t>
            </a:r>
            <a:r>
              <a:rPr spc="-10" dirty="0">
                <a:solidFill>
                  <a:srgbClr val="375F92"/>
                </a:solidFill>
                <a:latin typeface="Calibri"/>
                <a:cs typeface="Calibri"/>
              </a:rPr>
              <a:t>Lifespan </a:t>
            </a:r>
            <a:r>
              <a:rPr spc="-5" dirty="0">
                <a:solidFill>
                  <a:srgbClr val="375F92"/>
                </a:solidFill>
                <a:latin typeface="Calibri"/>
                <a:cs typeface="Calibri"/>
              </a:rPr>
              <a:t>Dir of CM</a:t>
            </a:r>
            <a:r>
              <a:rPr spc="80" dirty="0">
                <a:solidFill>
                  <a:srgbClr val="375F92"/>
                </a:solidFill>
                <a:latin typeface="Calibri"/>
                <a:cs typeface="Calibri"/>
              </a:rPr>
              <a:t> </a:t>
            </a:r>
            <a:r>
              <a:rPr spc="-5" dirty="0">
                <a:solidFill>
                  <a:srgbClr val="375F92"/>
                </a:solidFill>
                <a:latin typeface="Calibri"/>
                <a:cs typeface="Calibri"/>
              </a:rPr>
              <a:t>meetings</a:t>
            </a:r>
            <a:endParaRPr>
              <a:solidFill>
                <a:prstClr val="black"/>
              </a:solidFill>
              <a:latin typeface="Calibri"/>
              <a:cs typeface="Calibri"/>
            </a:endParaRPr>
          </a:p>
          <a:p>
            <a:pPr marL="1213485" lvl="2" indent="-287020">
              <a:spcBef>
                <a:spcPts val="5"/>
              </a:spcBef>
              <a:buFont typeface="Wingdings"/>
              <a:buChar char=""/>
              <a:tabLst>
                <a:tab pos="1214120" algn="l"/>
              </a:tabLst>
            </a:pPr>
            <a:r>
              <a:rPr spc="-15" dirty="0">
                <a:solidFill>
                  <a:srgbClr val="375F92"/>
                </a:solidFill>
                <a:latin typeface="Calibri"/>
                <a:cs typeface="Calibri"/>
              </a:rPr>
              <a:t>Preferred </a:t>
            </a:r>
            <a:r>
              <a:rPr spc="-10" dirty="0">
                <a:solidFill>
                  <a:srgbClr val="375F92"/>
                </a:solidFill>
                <a:latin typeface="Calibri"/>
                <a:cs typeface="Calibri"/>
              </a:rPr>
              <a:t>palliative </a:t>
            </a:r>
            <a:r>
              <a:rPr dirty="0">
                <a:solidFill>
                  <a:srgbClr val="375F92"/>
                </a:solidFill>
                <a:latin typeface="Calibri"/>
                <a:cs typeface="Calibri"/>
              </a:rPr>
              <a:t>and </a:t>
            </a:r>
            <a:r>
              <a:rPr spc="-5" dirty="0">
                <a:solidFill>
                  <a:srgbClr val="375F92"/>
                </a:solidFill>
                <a:latin typeface="Calibri"/>
                <a:cs typeface="Calibri"/>
              </a:rPr>
              <a:t>hospice</a:t>
            </a:r>
            <a:r>
              <a:rPr spc="60" dirty="0">
                <a:solidFill>
                  <a:srgbClr val="375F92"/>
                </a:solidFill>
                <a:latin typeface="Calibri"/>
                <a:cs typeface="Calibri"/>
              </a:rPr>
              <a:t> </a:t>
            </a:r>
            <a:r>
              <a:rPr spc="-10" dirty="0">
                <a:solidFill>
                  <a:srgbClr val="375F92"/>
                </a:solidFill>
                <a:latin typeface="Calibri"/>
                <a:cs typeface="Calibri"/>
              </a:rPr>
              <a:t>vendors</a:t>
            </a:r>
            <a:endParaRPr>
              <a:solidFill>
                <a:prstClr val="black"/>
              </a:solidFill>
              <a:latin typeface="Calibri"/>
              <a:cs typeface="Calibri"/>
            </a:endParaRPr>
          </a:p>
          <a:p>
            <a:pPr marL="299085" indent="-287020">
              <a:lnSpc>
                <a:spcPts val="2140"/>
              </a:lnSpc>
              <a:buFont typeface="Wingdings"/>
              <a:buChar char=""/>
              <a:tabLst>
                <a:tab pos="299720" algn="l"/>
              </a:tabLst>
            </a:pPr>
            <a:r>
              <a:rPr b="1" spc="-10" dirty="0">
                <a:solidFill>
                  <a:srgbClr val="F79546"/>
                </a:solidFill>
                <a:latin typeface="Calibri"/>
                <a:cs typeface="Calibri"/>
              </a:rPr>
              <a:t>Patient </a:t>
            </a:r>
            <a:r>
              <a:rPr b="1" spc="-5" dirty="0">
                <a:solidFill>
                  <a:srgbClr val="F79546"/>
                </a:solidFill>
                <a:latin typeface="Calibri"/>
                <a:cs typeface="Calibri"/>
              </a:rPr>
              <a:t>level </a:t>
            </a:r>
            <a:r>
              <a:rPr b="1" spc="-10" dirty="0">
                <a:solidFill>
                  <a:srgbClr val="F79546"/>
                </a:solidFill>
                <a:latin typeface="Calibri"/>
                <a:cs typeface="Calibri"/>
              </a:rPr>
              <a:t>identification: CharterCARE sticker </a:t>
            </a:r>
            <a:r>
              <a:rPr b="1" dirty="0">
                <a:solidFill>
                  <a:srgbClr val="F79546"/>
                </a:solidFill>
                <a:latin typeface="Calibri"/>
                <a:cs typeface="Calibri"/>
              </a:rPr>
              <a:t>on </a:t>
            </a:r>
            <a:r>
              <a:rPr b="1" spc="-10" dirty="0">
                <a:solidFill>
                  <a:srgbClr val="F79546"/>
                </a:solidFill>
                <a:latin typeface="Calibri"/>
                <a:cs typeface="Calibri"/>
              </a:rPr>
              <a:t>insurance</a:t>
            </a:r>
            <a:r>
              <a:rPr b="1" spc="-90" dirty="0">
                <a:solidFill>
                  <a:srgbClr val="F79546"/>
                </a:solidFill>
                <a:latin typeface="Calibri"/>
                <a:cs typeface="Calibri"/>
              </a:rPr>
              <a:t> </a:t>
            </a:r>
            <a:r>
              <a:rPr b="1" spc="-10" dirty="0">
                <a:solidFill>
                  <a:srgbClr val="F79546"/>
                </a:solidFill>
                <a:latin typeface="Calibri"/>
                <a:cs typeface="Calibri"/>
              </a:rPr>
              <a:t>card!</a:t>
            </a:r>
            <a:endParaRPr>
              <a:solidFill>
                <a:prstClr val="black"/>
              </a:solidFill>
              <a:latin typeface="Calibri"/>
              <a:cs typeface="Calibri"/>
            </a:endParaRPr>
          </a:p>
          <a:p>
            <a:pPr marL="299085" indent="-287020">
              <a:lnSpc>
                <a:spcPts val="2860"/>
              </a:lnSpc>
              <a:buFont typeface="Wingdings"/>
              <a:buChar char=""/>
              <a:tabLst>
                <a:tab pos="299720" algn="l"/>
              </a:tabLst>
            </a:pPr>
            <a:r>
              <a:rPr spc="-30" dirty="0">
                <a:solidFill>
                  <a:srgbClr val="375F92"/>
                </a:solidFill>
                <a:latin typeface="Calibri"/>
                <a:cs typeface="Calibri"/>
              </a:rPr>
              <a:t>Treat </a:t>
            </a:r>
            <a:r>
              <a:rPr spc="-5" dirty="0">
                <a:solidFill>
                  <a:srgbClr val="375F92"/>
                </a:solidFill>
                <a:latin typeface="Calibri"/>
                <a:cs typeface="Calibri"/>
              </a:rPr>
              <a:t>every event; </a:t>
            </a:r>
            <a:r>
              <a:rPr dirty="0">
                <a:solidFill>
                  <a:srgbClr val="375F92"/>
                </a:solidFill>
                <a:latin typeface="Calibri"/>
                <a:cs typeface="Calibri"/>
              </a:rPr>
              <a:t>admission </a:t>
            </a:r>
            <a:r>
              <a:rPr spc="-5" dirty="0">
                <a:solidFill>
                  <a:srgbClr val="375F92"/>
                </a:solidFill>
                <a:latin typeface="Calibri"/>
                <a:cs typeface="Calibri"/>
              </a:rPr>
              <a:t>or readmission </a:t>
            </a:r>
            <a:r>
              <a:rPr sz="2400" b="1" u="heavy" dirty="0">
                <a:solidFill>
                  <a:srgbClr val="375F92"/>
                </a:solidFill>
                <a:uFill>
                  <a:solidFill>
                    <a:srgbClr val="375F92"/>
                  </a:solidFill>
                </a:uFill>
                <a:latin typeface="Calibri"/>
                <a:cs typeface="Calibri"/>
              </a:rPr>
              <a:t>as a </a:t>
            </a:r>
            <a:r>
              <a:rPr sz="2400" b="1" u="heavy" spc="-25" dirty="0">
                <a:solidFill>
                  <a:srgbClr val="375F92"/>
                </a:solidFill>
                <a:uFill>
                  <a:solidFill>
                    <a:srgbClr val="375F92"/>
                  </a:solidFill>
                </a:uFill>
                <a:latin typeface="Calibri"/>
                <a:cs typeface="Calibri"/>
              </a:rPr>
              <a:t>way </a:t>
            </a:r>
            <a:r>
              <a:rPr sz="2400" b="1" u="heavy" spc="-15" dirty="0">
                <a:solidFill>
                  <a:srgbClr val="375F92"/>
                </a:solidFill>
                <a:uFill>
                  <a:solidFill>
                    <a:srgbClr val="375F92"/>
                  </a:solidFill>
                </a:uFill>
                <a:latin typeface="Calibri"/>
                <a:cs typeface="Calibri"/>
              </a:rPr>
              <a:t>to </a:t>
            </a:r>
            <a:r>
              <a:rPr sz="2400" b="1" u="heavy" dirty="0">
                <a:solidFill>
                  <a:srgbClr val="375F92"/>
                </a:solidFill>
                <a:uFill>
                  <a:solidFill>
                    <a:srgbClr val="375F92"/>
                  </a:solidFill>
                </a:uFill>
                <a:latin typeface="Calibri"/>
                <a:cs typeface="Calibri"/>
              </a:rPr>
              <a:t>do</a:t>
            </a:r>
            <a:r>
              <a:rPr sz="2400" b="1" u="heavy" spc="40" dirty="0">
                <a:solidFill>
                  <a:srgbClr val="375F92"/>
                </a:solidFill>
                <a:uFill>
                  <a:solidFill>
                    <a:srgbClr val="375F92"/>
                  </a:solidFill>
                </a:uFill>
                <a:latin typeface="Calibri"/>
                <a:cs typeface="Calibri"/>
              </a:rPr>
              <a:t> </a:t>
            </a:r>
            <a:r>
              <a:rPr sz="2400" b="1" u="heavy" spc="-15" dirty="0">
                <a:solidFill>
                  <a:srgbClr val="375F92"/>
                </a:solidFill>
                <a:uFill>
                  <a:solidFill>
                    <a:srgbClr val="375F92"/>
                  </a:solidFill>
                </a:uFill>
                <a:latin typeface="Calibri"/>
                <a:cs typeface="Calibri"/>
              </a:rPr>
              <a:t>better</a:t>
            </a:r>
            <a:endParaRPr sz="2400">
              <a:solidFill>
                <a:prstClr val="black"/>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743" y="6315077"/>
            <a:ext cx="12206743"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2"/>
          <a:srcRect r="971" b="1234"/>
          <a:stretch>
            <a:fillRect/>
          </a:stretch>
        </p:blipFill>
        <p:spPr>
          <a:xfrm>
            <a:off x="9608718" y="130147"/>
            <a:ext cx="2438400" cy="677333"/>
          </a:xfrm>
          <a:prstGeom prst="rect">
            <a:avLst/>
          </a:prstGeom>
        </p:spPr>
      </p:pic>
      <p:grpSp>
        <p:nvGrpSpPr>
          <p:cNvPr id="5" name="Group 5"/>
          <p:cNvGrpSpPr>
            <a:grpSpLocks noChangeAspect="1"/>
          </p:cNvGrpSpPr>
          <p:nvPr/>
        </p:nvGrpSpPr>
        <p:grpSpPr>
          <a:xfrm>
            <a:off x="-10819" y="6460355"/>
            <a:ext cx="12202819"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p:cNvPicPr>
            <a:picLocks noChangeAspect="1"/>
          </p:cNvPicPr>
          <p:nvPr/>
        </p:nvPicPr>
        <p:blipFill>
          <a:blip r:embed="rId2"/>
          <a:srcRect r="971" b="1234"/>
          <a:stretch>
            <a:fillRect/>
          </a:stretch>
        </p:blipFill>
        <p:spPr>
          <a:xfrm>
            <a:off x="9608718" y="130147"/>
            <a:ext cx="2438400" cy="677333"/>
          </a:xfrm>
          <a:prstGeom prst="rect">
            <a:avLst/>
          </a:prstGeom>
        </p:spPr>
      </p:pic>
      <p:sp>
        <p:nvSpPr>
          <p:cNvPr id="8" name="AutoShape 8"/>
          <p:cNvSpPr/>
          <p:nvPr/>
        </p:nvSpPr>
        <p:spPr>
          <a:xfrm>
            <a:off x="188260" y="641350"/>
            <a:ext cx="11858858" cy="0"/>
          </a:xfrm>
          <a:prstGeom prst="line">
            <a:avLst/>
          </a:prstGeom>
          <a:ln w="28575" cap="flat">
            <a:solidFill>
              <a:srgbClr val="F7B31D"/>
            </a:solidFill>
            <a:prstDash val="solid"/>
            <a:headEnd type="none" w="sm" len="sm"/>
            <a:tailEnd type="none" w="sm" len="sm"/>
          </a:ln>
        </p:spPr>
        <p:txBody>
          <a:bodyPr/>
          <a:lstStyle/>
          <a:p>
            <a:endParaRPr lang="en-US"/>
          </a:p>
        </p:txBody>
      </p:sp>
      <p:graphicFrame>
        <p:nvGraphicFramePr>
          <p:cNvPr id="9" name="Table 9"/>
          <p:cNvGraphicFramePr>
            <a:graphicFrameLocks noGrp="1"/>
          </p:cNvGraphicFramePr>
          <p:nvPr>
            <p:extLst>
              <p:ext uri="{D42A27DB-BD31-4B8C-83A1-F6EECF244321}">
                <p14:modId xmlns:p14="http://schemas.microsoft.com/office/powerpoint/2010/main" val="433344927"/>
              </p:ext>
            </p:extLst>
          </p:nvPr>
        </p:nvGraphicFramePr>
        <p:xfrm>
          <a:off x="296316" y="685304"/>
          <a:ext cx="11599368" cy="5725956"/>
        </p:xfrm>
        <a:graphic>
          <a:graphicData uri="http://schemas.openxmlformats.org/drawingml/2006/table">
            <a:tbl>
              <a:tblPr/>
              <a:tblGrid>
                <a:gridCol w="10052586">
                  <a:extLst>
                    <a:ext uri="{9D8B030D-6E8A-4147-A177-3AD203B41FA5}">
                      <a16:colId xmlns:a16="http://schemas.microsoft.com/office/drawing/2014/main" val="20000"/>
                    </a:ext>
                  </a:extLst>
                </a:gridCol>
                <a:gridCol w="1546782">
                  <a:extLst>
                    <a:ext uri="{9D8B030D-6E8A-4147-A177-3AD203B41FA5}">
                      <a16:colId xmlns:a16="http://schemas.microsoft.com/office/drawing/2014/main" val="20001"/>
                    </a:ext>
                  </a:extLst>
                </a:gridCol>
              </a:tblGrid>
              <a:tr h="404607">
                <a:tc>
                  <a:txBody>
                    <a:bodyPr/>
                    <a:lstStyle/>
                    <a:p>
                      <a:pPr algn="ctr">
                        <a:lnSpc>
                          <a:spcPts val="4412"/>
                        </a:lnSpc>
                        <a:defRPr/>
                      </a:pPr>
                      <a:r>
                        <a:rPr lang="en-US" sz="2100" kern="1200" dirty="0">
                          <a:solidFill>
                            <a:srgbClr val="FFFFFF"/>
                          </a:solidFill>
                          <a:latin typeface="Canva Sans Bold"/>
                          <a:ea typeface="+mn-ea"/>
                          <a:cs typeface="+mn-cs"/>
                        </a:rPr>
                        <a:t>Item</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solidFill>
                      <a:srgbClr val="2D8BBA"/>
                    </a:solidFill>
                  </a:tcPr>
                </a:tc>
                <a:tc>
                  <a:txBody>
                    <a:bodyPr/>
                    <a:lstStyle/>
                    <a:p>
                      <a:pPr algn="ctr">
                        <a:lnSpc>
                          <a:spcPts val="4409"/>
                        </a:lnSpc>
                        <a:defRPr/>
                      </a:pPr>
                      <a:r>
                        <a:rPr lang="en-US" sz="2100" dirty="0">
                          <a:solidFill>
                            <a:srgbClr val="FFFFFF"/>
                          </a:solidFill>
                          <a:latin typeface="Canva Sans Bold"/>
                        </a:rPr>
                        <a:t>Time</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solidFill>
                      <a:srgbClr val="2D8BBA"/>
                    </a:solidFill>
                  </a:tcPr>
                </a:tc>
                <a:extLst>
                  <a:ext uri="{0D108BD9-81ED-4DB2-BD59-A6C34878D82A}">
                    <a16:rowId xmlns:a16="http://schemas.microsoft.com/office/drawing/2014/main" val="10000"/>
                  </a:ext>
                </a:extLst>
              </a:tr>
              <a:tr h="801194">
                <a:tc>
                  <a:txBody>
                    <a:bodyPr/>
                    <a:lstStyle/>
                    <a:p>
                      <a:pPr algn="just">
                        <a:lnSpc>
                          <a:spcPct val="100000"/>
                        </a:lnSpc>
                        <a:defRPr/>
                      </a:pPr>
                      <a:r>
                        <a:rPr lang="en-US" sz="1500" dirty="0">
                          <a:solidFill>
                            <a:srgbClr val="000000"/>
                          </a:solidFill>
                          <a:latin typeface="Canva Sans"/>
                        </a:rPr>
                        <a:t>Welcome &amp; Announcements</a:t>
                      </a:r>
                      <a:endParaRPr lang="en-US" sz="700" dirty="0"/>
                    </a:p>
                    <a:p>
                      <a:pPr algn="just">
                        <a:lnSpc>
                          <a:spcPct val="100000"/>
                        </a:lnSpc>
                      </a:pPr>
                      <a:r>
                        <a:rPr lang="en-US" sz="1500" b="1" i="1" dirty="0">
                          <a:solidFill>
                            <a:srgbClr val="000000"/>
                          </a:solidFill>
                          <a:latin typeface="Canva Sans Bold Italics"/>
                        </a:rPr>
                        <a:t>Paul Larson, MD, MBA, Chief of Primary Care, Lifespan Physician Group</a:t>
                      </a:r>
                    </a:p>
                    <a:p>
                      <a:pPr algn="just">
                        <a:lnSpc>
                          <a:spcPct val="100000"/>
                        </a:lnSpc>
                      </a:pPr>
                      <a:r>
                        <a:rPr lang="en-US" sz="1500" b="1" i="1" dirty="0">
                          <a:solidFill>
                            <a:srgbClr val="000000"/>
                          </a:solidFill>
                          <a:latin typeface="Canva Sans Bold Italics"/>
                        </a:rPr>
                        <a:t>Barry Fabius, MD, CMD, FACP, Chief Medical Officer, UnitedHealthcare</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algn="ctr">
                        <a:lnSpc>
                          <a:spcPts val="2859"/>
                        </a:lnSpc>
                        <a:defRPr/>
                      </a:pPr>
                      <a:r>
                        <a:rPr lang="en-US" sz="1500">
                          <a:solidFill>
                            <a:srgbClr val="000000"/>
                          </a:solidFill>
                          <a:latin typeface="Canva Sans"/>
                        </a:rPr>
                        <a:t>5 min</a:t>
                      </a:r>
                      <a:endParaRPr lang="en-US" sz="70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1500" b="1" i="1" dirty="0">
                          <a:solidFill>
                            <a:srgbClr val="000000"/>
                          </a:solidFill>
                          <a:latin typeface="Canva Sans Bold Italics"/>
                        </a:rPr>
                        <a:t>Moderator: Pano Yeracaris, MD, MPH, Chief Clinical Strategist, CTC-RI</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algn="ctr">
                        <a:lnSpc>
                          <a:spcPts val="2859"/>
                        </a:lnSpc>
                        <a:defRPr/>
                      </a:pP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3058452416"/>
                  </a:ext>
                </a:extLst>
              </a:tr>
              <a:tr h="868790">
                <a:tc>
                  <a:txBody>
                    <a:bodyPr/>
                    <a:lstStyle/>
                    <a:p>
                      <a:pPr algn="l">
                        <a:lnSpc>
                          <a:spcPct val="100000"/>
                        </a:lnSpc>
                        <a:defRPr/>
                      </a:pPr>
                      <a:r>
                        <a:rPr lang="en-US" sz="1500" dirty="0">
                          <a:solidFill>
                            <a:srgbClr val="000000"/>
                          </a:solidFill>
                          <a:latin typeface="Canva Sans"/>
                        </a:rPr>
                        <a:t>CPGRI: Global Capitation: Enabling Better Patient Care 2023</a:t>
                      </a:r>
                    </a:p>
                    <a:p>
                      <a:pPr algn="l">
                        <a:lnSpc>
                          <a:spcPct val="100000"/>
                        </a:lnSpc>
                        <a:defRPr/>
                      </a:pPr>
                      <a:r>
                        <a:rPr lang="en-US" sz="1500" b="1" i="1" dirty="0">
                          <a:solidFill>
                            <a:srgbClr val="000000"/>
                          </a:solidFill>
                          <a:latin typeface="Canva Sans Bold Italics"/>
                        </a:rPr>
                        <a:t>Monica Walston Kucks, RN, BS, CCM, Vice President of Care Integration and Transformation/</a:t>
                      </a:r>
                      <a:r>
                        <a:rPr lang="en-US" sz="1500" b="1" i="1" dirty="0" err="1">
                          <a:solidFill>
                            <a:srgbClr val="000000"/>
                          </a:solidFill>
                          <a:latin typeface="Canva Sans Bold Italics"/>
                        </a:rPr>
                        <a:t>CharterCARE</a:t>
                      </a:r>
                      <a:r>
                        <a:rPr lang="en-US" sz="1500" b="1" i="1" dirty="0">
                          <a:solidFill>
                            <a:srgbClr val="000000"/>
                          </a:solidFill>
                          <a:latin typeface="Canva Sans Bold Italics"/>
                        </a:rPr>
                        <a:t> Provider Group RI LLC</a:t>
                      </a:r>
                      <a:endParaRPr lang="en-US" sz="1500" dirty="0">
                        <a:solidFill>
                          <a:srgbClr val="000000"/>
                        </a:solidFill>
                        <a:latin typeface="Canva Sans Bold Italics"/>
                      </a:endParaRP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algn="ctr">
                        <a:lnSpc>
                          <a:spcPts val="2859"/>
                        </a:lnSpc>
                        <a:defRPr/>
                      </a:pPr>
                      <a:r>
                        <a:rPr lang="en-US" sz="1500" dirty="0">
                          <a:solidFill>
                            <a:srgbClr val="000000"/>
                          </a:solidFill>
                          <a:latin typeface="Canva Sans"/>
                        </a:rPr>
                        <a:t>25 min</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10002"/>
                  </a:ext>
                </a:extLst>
              </a:tr>
              <a:tr h="800197">
                <a:tc>
                  <a:txBody>
                    <a:bodyPr/>
                    <a:lstStyle/>
                    <a:p>
                      <a:pPr algn="l">
                        <a:lnSpc>
                          <a:spcPct val="100000"/>
                        </a:lnSpc>
                        <a:defRPr/>
                      </a:pPr>
                      <a:r>
                        <a:rPr lang="en-US" sz="1500" dirty="0">
                          <a:solidFill>
                            <a:srgbClr val="000000"/>
                          </a:solidFill>
                          <a:latin typeface="Canva Sans Italics"/>
                        </a:rPr>
                        <a:t>Patient Support Model (PSM) for Physician Transitions</a:t>
                      </a:r>
                    </a:p>
                    <a:p>
                      <a:pPr algn="l">
                        <a:lnSpc>
                          <a:spcPct val="100000"/>
                        </a:lnSpc>
                        <a:defRPr/>
                      </a:pPr>
                      <a:r>
                        <a:rPr lang="en-US" sz="1500" b="1" i="1" dirty="0">
                          <a:solidFill>
                            <a:srgbClr val="000000"/>
                          </a:solidFill>
                          <a:latin typeface="Canva Sans Italics"/>
                        </a:rPr>
                        <a:t>Edward McGookin, MD, F.A.A.P., President of Coastal Medical</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algn="ctr">
                        <a:lnSpc>
                          <a:spcPts val="2859"/>
                        </a:lnSpc>
                        <a:defRPr/>
                      </a:pPr>
                      <a:r>
                        <a:rPr lang="en-US" sz="1500" dirty="0">
                          <a:solidFill>
                            <a:srgbClr val="000000"/>
                          </a:solidFill>
                          <a:latin typeface="Canva Sans"/>
                        </a:rPr>
                        <a:t>25 min</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10003"/>
                  </a:ext>
                </a:extLst>
              </a:tr>
              <a:tr h="801194">
                <a:tc>
                  <a:txBody>
                    <a:bodyPr/>
                    <a:lstStyle/>
                    <a:p>
                      <a:pPr algn="l">
                        <a:lnSpc>
                          <a:spcPct val="100000"/>
                        </a:lnSpc>
                        <a:defRPr/>
                      </a:pPr>
                      <a:r>
                        <a:rPr lang="en-US" sz="1500" dirty="0">
                          <a:solidFill>
                            <a:srgbClr val="000000"/>
                          </a:solidFill>
                          <a:latin typeface="Canva Sans"/>
                        </a:rPr>
                        <a:t>Reactants</a:t>
                      </a:r>
                      <a:endParaRPr lang="en-US" sz="700" dirty="0"/>
                    </a:p>
                    <a:p>
                      <a:pPr>
                        <a:lnSpc>
                          <a:spcPct val="100000"/>
                        </a:lnSpc>
                      </a:pPr>
                      <a:r>
                        <a:rPr lang="en-US" sz="1500" b="1" i="1" kern="1200" dirty="0">
                          <a:solidFill>
                            <a:srgbClr val="000000"/>
                          </a:solidFill>
                          <a:latin typeface="Canva Sans Italics"/>
                          <a:ea typeface="+mn-ea"/>
                          <a:cs typeface="+mn-cs"/>
                        </a:rPr>
                        <a:t>Cory King, MPP, Acting Health Insurance Commissioner at Rhode Island Office of the Health Insurance Commissioner</a:t>
                      </a:r>
                    </a:p>
                    <a:p>
                      <a:pPr>
                        <a:lnSpc>
                          <a:spcPct val="100000"/>
                        </a:lnSpc>
                      </a:pPr>
                      <a:r>
                        <a:rPr lang="en-US" sz="1500" b="1" i="1" kern="1200" dirty="0">
                          <a:solidFill>
                            <a:srgbClr val="000000"/>
                          </a:solidFill>
                          <a:latin typeface="Canva Sans Italics"/>
                          <a:ea typeface="+mn-ea"/>
                          <a:cs typeface="+mn-cs"/>
                        </a:rPr>
                        <a:t>Nick </a:t>
                      </a:r>
                      <a:r>
                        <a:rPr lang="en-US" sz="1500" b="1" i="1" kern="1200" dirty="0" err="1">
                          <a:solidFill>
                            <a:srgbClr val="000000"/>
                          </a:solidFill>
                          <a:latin typeface="Canva Sans Italics"/>
                          <a:ea typeface="+mn-ea"/>
                          <a:cs typeface="+mn-cs"/>
                        </a:rPr>
                        <a:t>Lefeber</a:t>
                      </a:r>
                      <a:r>
                        <a:rPr lang="en-US" sz="1500" b="1" i="1" kern="1200" dirty="0">
                          <a:solidFill>
                            <a:srgbClr val="000000"/>
                          </a:solidFill>
                          <a:latin typeface="Canva Sans Italics"/>
                          <a:ea typeface="+mn-ea"/>
                          <a:cs typeface="+mn-cs"/>
                        </a:rPr>
                        <a:t>, SVP Value Based Care, Blue Cross Blue Shield</a:t>
                      </a:r>
                    </a:p>
                    <a:p>
                      <a:pPr>
                        <a:lnSpc>
                          <a:spcPct val="100000"/>
                        </a:lnSpc>
                      </a:pPr>
                      <a:r>
                        <a:rPr lang="en-US" sz="1500" b="1" i="1" kern="1200" dirty="0">
                          <a:solidFill>
                            <a:srgbClr val="000000"/>
                          </a:solidFill>
                          <a:latin typeface="Canva Sans Italics"/>
                          <a:ea typeface="+mn-ea"/>
                          <a:cs typeface="+mn-cs"/>
                        </a:rPr>
                        <a:t>Noah Benedict, MHL, Chief Executive Officer at Rhode Island Primary Care Physicians Corporation</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algn="ctr">
                        <a:lnSpc>
                          <a:spcPts val="2859"/>
                        </a:lnSpc>
                        <a:defRPr/>
                      </a:pPr>
                      <a:r>
                        <a:rPr lang="en-US" sz="1500" dirty="0">
                          <a:solidFill>
                            <a:srgbClr val="000000"/>
                          </a:solidFill>
                          <a:latin typeface="Canva Sans"/>
                        </a:rPr>
                        <a:t>15 min</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10004"/>
                  </a:ext>
                </a:extLst>
              </a:tr>
              <a:tr h="524934">
                <a:tc>
                  <a:txBody>
                    <a:bodyPr/>
                    <a:lstStyle/>
                    <a:p>
                      <a:pPr algn="l">
                        <a:lnSpc>
                          <a:spcPct val="100000"/>
                        </a:lnSpc>
                        <a:defRPr/>
                      </a:pPr>
                      <a:r>
                        <a:rPr lang="en-US" sz="1500" dirty="0">
                          <a:solidFill>
                            <a:srgbClr val="000000"/>
                          </a:solidFill>
                          <a:latin typeface="Canva Sans"/>
                        </a:rPr>
                        <a:t>Discussion &amp; Questions</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algn="ctr">
                        <a:lnSpc>
                          <a:spcPts val="2859"/>
                        </a:lnSpc>
                        <a:defRPr/>
                      </a:pPr>
                      <a:r>
                        <a:rPr lang="en-US" sz="1500" dirty="0">
                          <a:solidFill>
                            <a:srgbClr val="000000"/>
                          </a:solidFill>
                          <a:latin typeface="Canva Sans"/>
                        </a:rPr>
                        <a:t>20 min</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1332576179"/>
                  </a:ext>
                </a:extLst>
              </a:tr>
            </a:tbl>
          </a:graphicData>
        </a:graphic>
      </p:graphicFrame>
      <p:sp>
        <p:nvSpPr>
          <p:cNvPr id="10" name="TextBox 10"/>
          <p:cNvSpPr txBox="1"/>
          <p:nvPr/>
        </p:nvSpPr>
        <p:spPr>
          <a:xfrm>
            <a:off x="899161" y="6485257"/>
            <a:ext cx="2621280" cy="179536"/>
          </a:xfrm>
          <a:prstGeom prst="rect">
            <a:avLst/>
          </a:prstGeom>
        </p:spPr>
        <p:txBody>
          <a:bodyPr lIns="0" tIns="0" rIns="0" bIns="0" rtlCol="0" anchor="t">
            <a:spAutoFit/>
          </a:bodyPr>
          <a:lstStyle/>
          <a:p>
            <a:pPr defTabSz="609630">
              <a:lnSpc>
                <a:spcPts val="1441"/>
              </a:lnSpc>
            </a:pPr>
            <a:r>
              <a:rPr lang="en-US" sz="1201" spc="-47">
                <a:solidFill>
                  <a:srgbClr val="0070C0"/>
                </a:solidFill>
                <a:latin typeface="Open Sans"/>
              </a:rPr>
              <a:t>5/12/2022</a:t>
            </a:r>
          </a:p>
        </p:txBody>
      </p:sp>
      <p:sp>
        <p:nvSpPr>
          <p:cNvPr id="11" name="TextBox 11"/>
          <p:cNvSpPr txBox="1"/>
          <p:nvPr/>
        </p:nvSpPr>
        <p:spPr>
          <a:xfrm>
            <a:off x="8823962" y="6485257"/>
            <a:ext cx="2621280" cy="179536"/>
          </a:xfrm>
          <a:prstGeom prst="rect">
            <a:avLst/>
          </a:prstGeom>
        </p:spPr>
        <p:txBody>
          <a:bodyPr lIns="0" tIns="0" rIns="0" bIns="0" rtlCol="0" anchor="t">
            <a:spAutoFit/>
          </a:bodyPr>
          <a:lstStyle/>
          <a:p>
            <a:pPr algn="r" defTabSz="609630">
              <a:lnSpc>
                <a:spcPts val="1441"/>
              </a:lnSpc>
            </a:pPr>
            <a:r>
              <a:rPr lang="en-US" sz="1201" spc="-47">
                <a:solidFill>
                  <a:srgbClr val="0070C0"/>
                </a:solidFill>
                <a:latin typeface="Open Sans"/>
              </a:rPr>
              <a:t>‹#›</a:t>
            </a:r>
          </a:p>
        </p:txBody>
      </p:sp>
      <p:sp>
        <p:nvSpPr>
          <p:cNvPr id="12" name="TextBox 12"/>
          <p:cNvSpPr txBox="1"/>
          <p:nvPr/>
        </p:nvSpPr>
        <p:spPr>
          <a:xfrm>
            <a:off x="188261" y="79376"/>
            <a:ext cx="11340667" cy="541815"/>
          </a:xfrm>
          <a:prstGeom prst="rect">
            <a:avLst/>
          </a:prstGeom>
        </p:spPr>
        <p:txBody>
          <a:bodyPr lIns="0" tIns="0" rIns="0" bIns="0" rtlCol="0" anchor="t">
            <a:spAutoFit/>
          </a:bodyPr>
          <a:lstStyle/>
          <a:p>
            <a:pPr defTabSz="609630">
              <a:lnSpc>
                <a:spcPts val="4481"/>
              </a:lnSpc>
            </a:pPr>
            <a:r>
              <a:rPr lang="en-US" sz="3734" spc="-149">
                <a:solidFill>
                  <a:srgbClr val="0070C0"/>
                </a:solidFill>
                <a:latin typeface="Open Sans Bold"/>
              </a:rPr>
              <a:t>Agenda</a:t>
            </a:r>
          </a:p>
        </p:txBody>
      </p:sp>
      <p:sp>
        <p:nvSpPr>
          <p:cNvPr id="13" name="TextBox 13"/>
          <p:cNvSpPr txBox="1"/>
          <p:nvPr/>
        </p:nvSpPr>
        <p:spPr>
          <a:xfrm>
            <a:off x="4247598" y="6544905"/>
            <a:ext cx="3696805" cy="179536"/>
          </a:xfrm>
          <a:prstGeom prst="rect">
            <a:avLst/>
          </a:prstGeom>
        </p:spPr>
        <p:txBody>
          <a:bodyPr lIns="0" tIns="0" rIns="0" bIns="0" rtlCol="0" anchor="t">
            <a:spAutoFit/>
          </a:bodyPr>
          <a:lstStyle/>
          <a:p>
            <a:pPr defTabSz="609630">
              <a:lnSpc>
                <a:spcPts val="1441"/>
              </a:lnSpc>
            </a:pPr>
            <a:r>
              <a:rPr lang="en-US" sz="1201" spc="-47">
                <a:solidFill>
                  <a:srgbClr val="FFFFFF"/>
                </a:solidFill>
                <a:latin typeface="Open Sans"/>
              </a:rPr>
              <a:t>Prepared by Care Transformation Collaborative of 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7545070">
              <a:spcBef>
                <a:spcPts val="100"/>
              </a:spcBef>
            </a:pPr>
            <a:r>
              <a:rPr spc="-5" dirty="0"/>
              <a:t>CPGRI</a:t>
            </a:r>
          </a:p>
        </p:txBody>
      </p:sp>
      <p:sp>
        <p:nvSpPr>
          <p:cNvPr id="3" name="object 3"/>
          <p:cNvSpPr txBox="1"/>
          <p:nvPr/>
        </p:nvSpPr>
        <p:spPr>
          <a:xfrm>
            <a:off x="9950958" y="6427114"/>
            <a:ext cx="180975"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15</a:t>
            </a:r>
            <a:endParaRPr sz="1200">
              <a:solidFill>
                <a:prstClr val="black"/>
              </a:solidFill>
              <a:latin typeface="Calibri"/>
              <a:cs typeface="Calibri"/>
            </a:endParaRPr>
          </a:p>
        </p:txBody>
      </p:sp>
      <p:sp>
        <p:nvSpPr>
          <p:cNvPr id="4" name="object 4"/>
          <p:cNvSpPr txBox="1"/>
          <p:nvPr/>
        </p:nvSpPr>
        <p:spPr>
          <a:xfrm>
            <a:off x="3721354" y="2947493"/>
            <a:ext cx="4744720" cy="1123315"/>
          </a:xfrm>
          <a:prstGeom prst="rect">
            <a:avLst/>
          </a:prstGeom>
        </p:spPr>
        <p:txBody>
          <a:bodyPr vert="horz" wrap="square" lIns="0" tIns="12700" rIns="0" bIns="0" rtlCol="0">
            <a:spAutoFit/>
          </a:bodyPr>
          <a:lstStyle/>
          <a:p>
            <a:pPr marL="12700">
              <a:spcBef>
                <a:spcPts val="100"/>
              </a:spcBef>
            </a:pPr>
            <a:r>
              <a:rPr sz="7200" spc="-5" dirty="0">
                <a:solidFill>
                  <a:srgbClr val="375F92"/>
                </a:solidFill>
                <a:latin typeface="Calibri"/>
                <a:cs typeface="Calibri"/>
              </a:rPr>
              <a:t>THANK</a:t>
            </a:r>
            <a:r>
              <a:rPr sz="7200" spc="-90" dirty="0">
                <a:solidFill>
                  <a:srgbClr val="375F92"/>
                </a:solidFill>
                <a:latin typeface="Calibri"/>
                <a:cs typeface="Calibri"/>
              </a:rPr>
              <a:t> </a:t>
            </a:r>
            <a:r>
              <a:rPr sz="7200" spc="-65" dirty="0">
                <a:solidFill>
                  <a:srgbClr val="375F92"/>
                </a:solidFill>
                <a:latin typeface="Calibri"/>
                <a:cs typeface="Calibri"/>
              </a:rPr>
              <a:t>YOU!</a:t>
            </a:r>
            <a:endParaRPr sz="7200">
              <a:solidFill>
                <a:prstClr val="black"/>
              </a:solidFill>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707287-DAD0-4C28-BC16-05E9967AF550}"/>
              </a:ext>
            </a:extLst>
          </p:cNvPr>
          <p:cNvSpPr/>
          <p:nvPr/>
        </p:nvSpPr>
        <p:spPr>
          <a:xfrm>
            <a:off x="0" y="2392729"/>
            <a:ext cx="121920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58F9C"/>
                </a:solidFill>
                <a:effectLst/>
                <a:uLnTx/>
                <a:uFillTx/>
                <a:latin typeface="Arial" panose="020B0604020202020204" pitchFamily="34" charset="0"/>
                <a:ea typeface="+mn-ea"/>
                <a:cs typeface="Arial" panose="020B0604020202020204" pitchFamily="34" charset="0"/>
              </a:rPr>
              <a:t>Patient Support Model (PSM)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58F9C"/>
                </a:solidFill>
                <a:effectLst/>
                <a:uLnTx/>
                <a:uFillTx/>
                <a:latin typeface="Arial" panose="020B0604020202020204" pitchFamily="34" charset="0"/>
                <a:ea typeface="+mn-ea"/>
                <a:cs typeface="Arial" panose="020B0604020202020204" pitchFamily="34" charset="0"/>
              </a:rPr>
              <a:t>for Physician Transitions</a:t>
            </a:r>
          </a:p>
        </p:txBody>
      </p:sp>
      <p:sp>
        <p:nvSpPr>
          <p:cNvPr id="3" name="TextBox 2">
            <a:extLst>
              <a:ext uri="{FF2B5EF4-FFF2-40B4-BE49-F238E27FC236}">
                <a16:creationId xmlns:a16="http://schemas.microsoft.com/office/drawing/2014/main" id="{8AA58689-B611-AEE2-C3F9-88056383EB32}"/>
              </a:ext>
            </a:extLst>
          </p:cNvPr>
          <p:cNvSpPr txBox="1"/>
          <p:nvPr/>
        </p:nvSpPr>
        <p:spPr>
          <a:xfrm>
            <a:off x="390618" y="5856324"/>
            <a:ext cx="81852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August 18, 2023</a:t>
            </a:r>
          </a:p>
        </p:txBody>
      </p:sp>
    </p:spTree>
    <p:extLst>
      <p:ext uri="{BB962C8B-B14F-4D97-AF65-F5344CB8AC3E}">
        <p14:creationId xmlns:p14="http://schemas.microsoft.com/office/powerpoint/2010/main" val="311254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8C61-2120-45F0-A66A-55D108005690}"/>
              </a:ext>
            </a:extLst>
          </p:cNvPr>
          <p:cNvSpPr>
            <a:spLocks noGrp="1"/>
          </p:cNvSpPr>
          <p:nvPr>
            <p:ph type="title"/>
          </p:nvPr>
        </p:nvSpPr>
        <p:spPr>
          <a:xfrm>
            <a:off x="1130577" y="287568"/>
            <a:ext cx="10515600" cy="570756"/>
          </a:xfrm>
        </p:spPr>
        <p:txBody>
          <a:bodyPr/>
          <a:lstStyle/>
          <a:p>
            <a:r>
              <a:rPr lang="en-US" sz="3600" b="1" dirty="0">
                <a:solidFill>
                  <a:schemeClr val="bg1"/>
                </a:solidFill>
                <a:latin typeface="Arial" panose="020B0604020202020204" pitchFamily="34" charset="0"/>
                <a:cs typeface="Arial" panose="020B0604020202020204" pitchFamily="34" charset="0"/>
              </a:rPr>
              <a:t>A perfect storm</a:t>
            </a:r>
          </a:p>
        </p:txBody>
      </p:sp>
      <p:sp>
        <p:nvSpPr>
          <p:cNvPr id="5" name="Content Placeholder 4">
            <a:extLst>
              <a:ext uri="{FF2B5EF4-FFF2-40B4-BE49-F238E27FC236}">
                <a16:creationId xmlns:a16="http://schemas.microsoft.com/office/drawing/2014/main" id="{C19A93AE-34C9-4135-8775-9C51C9B69722}"/>
              </a:ext>
            </a:extLst>
          </p:cNvPr>
          <p:cNvSpPr>
            <a:spLocks noGrp="1"/>
          </p:cNvSpPr>
          <p:nvPr>
            <p:ph idx="1"/>
          </p:nvPr>
        </p:nvSpPr>
        <p:spPr>
          <a:xfrm>
            <a:off x="1953088" y="1882264"/>
            <a:ext cx="9753441" cy="4240239"/>
          </a:xfrm>
        </p:spPr>
        <p:txBody>
          <a:bodyPr/>
          <a:lstStyle/>
          <a:p>
            <a:r>
              <a:rPr lang="en-US" sz="3200" dirty="0"/>
              <a:t>Four physicians retired in Q4 2022, and Coastal needed to “bridge” 6,000 patients within existing practices until new physicians arrived in the summer of 2023</a:t>
            </a:r>
          </a:p>
          <a:p>
            <a:r>
              <a:rPr lang="en-US" sz="3200" dirty="0"/>
              <a:t>Discharging patients violated our commitment to the Patient Centered Medical Home</a:t>
            </a:r>
          </a:p>
          <a:p>
            <a:r>
              <a:rPr lang="en-US" sz="3200" dirty="0"/>
              <a:t>The 6000 displaced patients represented $5.8 million in potential lost revenue </a:t>
            </a:r>
          </a:p>
          <a:p>
            <a:pPr lvl="1"/>
            <a:r>
              <a:rPr lang="en-US" sz="2800" dirty="0"/>
              <a:t>FFS + Capitation Payments + Quality + Infrastructure Support</a:t>
            </a:r>
          </a:p>
          <a:p>
            <a:pPr marL="0" indent="0">
              <a:buNone/>
            </a:pPr>
            <a:endParaRPr lang="en-US" sz="400" dirty="0"/>
          </a:p>
          <a:p>
            <a:pPr marL="0" indent="0">
              <a:buNone/>
            </a:pPr>
            <a:endParaRPr lang="en-US" sz="500" dirty="0"/>
          </a:p>
          <a:p>
            <a:pPr marL="0" indent="0">
              <a:buNone/>
            </a:pPr>
            <a:endParaRPr lang="en-US" sz="600" dirty="0"/>
          </a:p>
        </p:txBody>
      </p:sp>
      <p:pic>
        <p:nvPicPr>
          <p:cNvPr id="4" name="Graphic 3" descr="Stethoscope with solid fill">
            <a:extLst>
              <a:ext uri="{FF2B5EF4-FFF2-40B4-BE49-F238E27FC236}">
                <a16:creationId xmlns:a16="http://schemas.microsoft.com/office/drawing/2014/main" id="{2CE0881E-2FF6-4313-804E-ECF3889A3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377" y="1829713"/>
            <a:ext cx="914400" cy="914400"/>
          </a:xfrm>
          <a:prstGeom prst="rect">
            <a:avLst/>
          </a:prstGeom>
        </p:spPr>
      </p:pic>
      <p:pic>
        <p:nvPicPr>
          <p:cNvPr id="9" name="Graphic 8" descr="Hospital with solid fill">
            <a:extLst>
              <a:ext uri="{FF2B5EF4-FFF2-40B4-BE49-F238E27FC236}">
                <a16:creationId xmlns:a16="http://schemas.microsoft.com/office/drawing/2014/main" id="{3461A58A-E706-472F-B450-D85400DF02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039" y="4543211"/>
            <a:ext cx="914400" cy="914400"/>
          </a:xfrm>
          <a:prstGeom prst="rect">
            <a:avLst/>
          </a:prstGeom>
        </p:spPr>
      </p:pic>
      <p:pic>
        <p:nvPicPr>
          <p:cNvPr id="3" name="Graphic 2" descr="Sling with solid fill">
            <a:extLst>
              <a:ext uri="{FF2B5EF4-FFF2-40B4-BE49-F238E27FC236}">
                <a16:creationId xmlns:a16="http://schemas.microsoft.com/office/drawing/2014/main" id="{F9ED0835-DEB3-1528-AF96-FA385743DE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039" y="3186462"/>
            <a:ext cx="914400" cy="914400"/>
          </a:xfrm>
          <a:prstGeom prst="rect">
            <a:avLst/>
          </a:prstGeom>
        </p:spPr>
      </p:pic>
    </p:spTree>
    <p:extLst>
      <p:ext uri="{BB962C8B-B14F-4D97-AF65-F5344CB8AC3E}">
        <p14:creationId xmlns:p14="http://schemas.microsoft.com/office/powerpoint/2010/main" val="371381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8841-1D62-627B-DA44-73E9F58556B9}"/>
              </a:ext>
            </a:extLst>
          </p:cNvPr>
          <p:cNvSpPr>
            <a:spLocks noGrp="1"/>
          </p:cNvSpPr>
          <p:nvPr>
            <p:ph type="title"/>
          </p:nvPr>
        </p:nvSpPr>
        <p:spPr>
          <a:xfrm>
            <a:off x="838200" y="365126"/>
            <a:ext cx="10515600" cy="569412"/>
          </a:xfrm>
        </p:spPr>
        <p:txBody>
          <a:bodyPr/>
          <a:lstStyle/>
          <a:p>
            <a:r>
              <a:rPr lang="en-US" sz="3600" b="1" dirty="0">
                <a:solidFill>
                  <a:schemeClr val="bg1"/>
                </a:solidFill>
                <a:latin typeface="Arial" panose="020B0604020202020204" pitchFamily="34" charset="0"/>
                <a:cs typeface="Arial" panose="020B0604020202020204" pitchFamily="34" charset="0"/>
              </a:rPr>
              <a:t>We needed a new model of care</a:t>
            </a:r>
          </a:p>
        </p:txBody>
      </p:sp>
      <p:graphicFrame>
        <p:nvGraphicFramePr>
          <p:cNvPr id="4" name="Content Placeholder 3">
            <a:extLst>
              <a:ext uri="{FF2B5EF4-FFF2-40B4-BE49-F238E27FC236}">
                <a16:creationId xmlns:a16="http://schemas.microsoft.com/office/drawing/2014/main" id="{EF5E8DCB-80F0-C990-D93F-D089E0E0F829}"/>
              </a:ext>
            </a:extLst>
          </p:cNvPr>
          <p:cNvGraphicFramePr>
            <a:graphicFrameLocks noGrp="1"/>
          </p:cNvGraphicFramePr>
          <p:nvPr>
            <p:ph idx="1"/>
          </p:nvPr>
        </p:nvGraphicFramePr>
        <p:xfrm>
          <a:off x="838200" y="1027906"/>
          <a:ext cx="10725443" cy="4895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34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CFA7-E882-01E9-CBF4-D815D5CFE71E}"/>
              </a:ext>
            </a:extLst>
          </p:cNvPr>
          <p:cNvSpPr>
            <a:spLocks noGrp="1"/>
          </p:cNvSpPr>
          <p:nvPr>
            <p:ph type="title"/>
          </p:nvPr>
        </p:nvSpPr>
        <p:spPr>
          <a:xfrm>
            <a:off x="1038615" y="289219"/>
            <a:ext cx="11648607" cy="586853"/>
          </a:xfrm>
        </p:spPr>
        <p:txBody>
          <a:bodyPr/>
          <a:lstStyle/>
          <a:p>
            <a:r>
              <a:rPr lang="en-US" sz="3600" b="1" dirty="0">
                <a:solidFill>
                  <a:schemeClr val="bg1"/>
                </a:solidFill>
                <a:latin typeface="Arial" panose="020B0604020202020204" pitchFamily="34" charset="0"/>
                <a:cs typeface="Arial" panose="020B0604020202020204" pitchFamily="34" charset="0"/>
              </a:rPr>
              <a:t>Identifying our most vulnerable patients</a:t>
            </a:r>
          </a:p>
        </p:txBody>
      </p:sp>
      <p:graphicFrame>
        <p:nvGraphicFramePr>
          <p:cNvPr id="4" name="Table 3">
            <a:extLst>
              <a:ext uri="{FF2B5EF4-FFF2-40B4-BE49-F238E27FC236}">
                <a16:creationId xmlns:a16="http://schemas.microsoft.com/office/drawing/2014/main" id="{8C4E5BE4-1930-23BB-7A01-AD0FCECCA98F}"/>
              </a:ext>
            </a:extLst>
          </p:cNvPr>
          <p:cNvGraphicFramePr>
            <a:graphicFrameLocks noGrp="1"/>
          </p:cNvGraphicFramePr>
          <p:nvPr/>
        </p:nvGraphicFramePr>
        <p:xfrm>
          <a:off x="1887822" y="1392702"/>
          <a:ext cx="8620745" cy="4394662"/>
        </p:xfrm>
        <a:graphic>
          <a:graphicData uri="http://schemas.openxmlformats.org/drawingml/2006/table">
            <a:tbl>
              <a:tblPr firstRow="1" firstCol="1">
                <a:tableStyleId>{1FECB4D8-DB02-4DC6-A0A2-4F2EBAE1DC90}</a:tableStyleId>
              </a:tblPr>
              <a:tblGrid>
                <a:gridCol w="1862419">
                  <a:extLst>
                    <a:ext uri="{9D8B030D-6E8A-4147-A177-3AD203B41FA5}">
                      <a16:colId xmlns:a16="http://schemas.microsoft.com/office/drawing/2014/main" val="1198363693"/>
                    </a:ext>
                  </a:extLst>
                </a:gridCol>
                <a:gridCol w="6758326">
                  <a:extLst>
                    <a:ext uri="{9D8B030D-6E8A-4147-A177-3AD203B41FA5}">
                      <a16:colId xmlns:a16="http://schemas.microsoft.com/office/drawing/2014/main" val="2876491266"/>
                    </a:ext>
                  </a:extLst>
                </a:gridCol>
              </a:tblGrid>
              <a:tr h="223303">
                <a:tc>
                  <a:txBody>
                    <a:bodyPr/>
                    <a:lstStyle/>
                    <a:p>
                      <a:pPr algn="l" rtl="0" fontAlgn="base"/>
                      <a:r>
                        <a:rPr lang="en-US" sz="2000" b="1">
                          <a:solidFill>
                            <a:schemeClr val="bg1"/>
                          </a:solidFill>
                          <a:effectLst/>
                        </a:rPr>
                        <a:t>Priority Level</a:t>
                      </a:r>
                      <a:r>
                        <a:rPr lang="en-US" sz="2000" b="0">
                          <a:solidFill>
                            <a:schemeClr val="bg1"/>
                          </a:solidFill>
                          <a:effectLst/>
                        </a:rPr>
                        <a:t>  </a:t>
                      </a:r>
                      <a:endParaRPr lang="en-US" sz="3600" b="0" i="0">
                        <a:solidFill>
                          <a:schemeClr val="bg1"/>
                        </a:solidFill>
                        <a:effectLst/>
                      </a:endParaRPr>
                    </a:p>
                  </a:txBody>
                  <a:tcPr marL="89106" marR="89106" marT="44553" marB="44553"/>
                </a:tc>
                <a:tc>
                  <a:txBody>
                    <a:bodyPr/>
                    <a:lstStyle/>
                    <a:p>
                      <a:pPr algn="l" rtl="0" fontAlgn="base"/>
                      <a:r>
                        <a:rPr lang="en-US" sz="2000" b="1">
                          <a:solidFill>
                            <a:schemeClr val="bg1"/>
                          </a:solidFill>
                          <a:effectLst/>
                        </a:rPr>
                        <a:t>Criteria</a:t>
                      </a:r>
                      <a:endParaRPr lang="en-US" sz="3600" b="0" i="0">
                        <a:solidFill>
                          <a:schemeClr val="bg1"/>
                        </a:solidFill>
                        <a:effectLst/>
                      </a:endParaRPr>
                    </a:p>
                  </a:txBody>
                  <a:tcPr marL="89106" marR="89106" marT="44553" marB="44553"/>
                </a:tc>
                <a:extLst>
                  <a:ext uri="{0D108BD9-81ED-4DB2-BD59-A6C34878D82A}">
                    <a16:rowId xmlns:a16="http://schemas.microsoft.com/office/drawing/2014/main" val="3165836569"/>
                  </a:ext>
                </a:extLst>
              </a:tr>
              <a:tr h="1574825">
                <a:tc>
                  <a:txBody>
                    <a:bodyPr/>
                    <a:lstStyle/>
                    <a:p>
                      <a:pPr algn="l" rtl="0" fontAlgn="base"/>
                      <a:r>
                        <a:rPr lang="en-US" sz="1800" b="1" u="none" dirty="0">
                          <a:solidFill>
                            <a:srgbClr val="F7971C"/>
                          </a:solidFill>
                          <a:effectLst/>
                        </a:rPr>
                        <a:t>Priority 1 </a:t>
                      </a:r>
                    </a:p>
                    <a:p>
                      <a:pPr algn="l" rtl="0" fontAlgn="base"/>
                      <a:endParaRPr lang="en-US" sz="1600" b="1" u="none" dirty="0">
                        <a:solidFill>
                          <a:srgbClr val="000000"/>
                        </a:solidFill>
                        <a:effectLst/>
                      </a:endParaRPr>
                    </a:p>
                    <a:p>
                      <a:pPr algn="l" rtl="0" fontAlgn="base"/>
                      <a:r>
                        <a:rPr lang="en-US" sz="1600" b="1" u="none" dirty="0">
                          <a:solidFill>
                            <a:srgbClr val="000000"/>
                          </a:solidFill>
                          <a:effectLst/>
                        </a:rPr>
                        <a:t>(20% of patients)</a:t>
                      </a:r>
                    </a:p>
                  </a:txBody>
                  <a:tcPr marL="89106" marR="89106" marT="44553" marB="44553" anchor="ctr"/>
                </a:tc>
                <a:tc>
                  <a:txBody>
                    <a:bodyPr/>
                    <a:lstStyle/>
                    <a:p>
                      <a:pPr algn="l" rtl="0" fontAlgn="base">
                        <a:buFont typeface="Arial" panose="020B0604020202020204" pitchFamily="34" charset="0"/>
                        <a:buChar char="•"/>
                      </a:pPr>
                      <a:r>
                        <a:rPr lang="en-US" sz="1600" b="0">
                          <a:solidFill>
                            <a:srgbClr val="000000"/>
                          </a:solidFill>
                          <a:effectLst/>
                        </a:rPr>
                        <a:t>High-Risk problem list codes (Active)</a:t>
                      </a:r>
                      <a:endParaRPr lang="en-US" sz="1600" b="0">
                        <a:effectLst/>
                      </a:endParaRPr>
                    </a:p>
                    <a:p>
                      <a:pPr algn="l" rtl="0" fontAlgn="base">
                        <a:buFont typeface="Arial" panose="020B0604020202020204" pitchFamily="34" charset="0"/>
                        <a:buChar char="•"/>
                      </a:pPr>
                      <a:r>
                        <a:rPr lang="en-US" sz="1600" b="0">
                          <a:solidFill>
                            <a:srgbClr val="000000"/>
                          </a:solidFill>
                          <a:effectLst/>
                        </a:rPr>
                        <a:t>Any patient with warfarin use monitored by Coastal,   </a:t>
                      </a:r>
                      <a:endParaRPr lang="en-US" sz="1600" b="0">
                        <a:effectLst/>
                      </a:endParaRPr>
                    </a:p>
                    <a:p>
                      <a:pPr algn="l" rtl="0" fontAlgn="base">
                        <a:buFont typeface="Arial" panose="020B0604020202020204" pitchFamily="34" charset="0"/>
                        <a:buChar char="•"/>
                      </a:pPr>
                      <a:r>
                        <a:rPr lang="en-US" sz="1600" b="0">
                          <a:effectLst/>
                        </a:rPr>
                        <a:t>Utilization: &gt;3 TOC Encounters for utilization in the past 6 months</a:t>
                      </a:r>
                      <a:r>
                        <a:rPr lang="en-US" sz="1600" b="0">
                          <a:solidFill>
                            <a:srgbClr val="000000"/>
                          </a:solidFill>
                          <a:effectLst/>
                        </a:rPr>
                        <a:t>   </a:t>
                      </a:r>
                      <a:endParaRPr lang="en-US" sz="1600" b="0">
                        <a:effectLst/>
                      </a:endParaRPr>
                    </a:p>
                    <a:p>
                      <a:pPr algn="l" rtl="0" fontAlgn="base">
                        <a:buFont typeface="Arial" panose="020B0604020202020204" pitchFamily="34" charset="0"/>
                        <a:buChar char="•"/>
                      </a:pPr>
                      <a:r>
                        <a:rPr lang="en-US" sz="1600" b="0">
                          <a:solidFill>
                            <a:srgbClr val="000000"/>
                          </a:solidFill>
                          <a:effectLst/>
                        </a:rPr>
                        <a:t>HIV/AIDS diagnosis,   </a:t>
                      </a:r>
                      <a:endParaRPr lang="en-US" sz="1600" b="0">
                        <a:effectLst/>
                      </a:endParaRPr>
                    </a:p>
                    <a:p>
                      <a:pPr algn="l" rtl="0" fontAlgn="base">
                        <a:buFont typeface="Arial" panose="020B0604020202020204" pitchFamily="34" charset="0"/>
                        <a:buChar char="•"/>
                      </a:pPr>
                      <a:r>
                        <a:rPr lang="en-US" sz="1600" b="0">
                          <a:solidFill>
                            <a:srgbClr val="000000"/>
                          </a:solidFill>
                          <a:effectLst/>
                        </a:rPr>
                        <a:t>Substance use disorder </a:t>
                      </a:r>
                    </a:p>
                    <a:p>
                      <a:pPr algn="l" rtl="0" fontAlgn="base">
                        <a:buFont typeface="Arial" panose="020B0604020202020204" pitchFamily="34" charset="0"/>
                        <a:buChar char="•"/>
                      </a:pPr>
                      <a:r>
                        <a:rPr lang="en-US" sz="1600" b="0">
                          <a:effectLst/>
                        </a:rPr>
                        <a:t>Age &gt;80  </a:t>
                      </a:r>
                    </a:p>
                  </a:txBody>
                  <a:tcPr marL="89106" marR="89106" marT="44553" marB="44553" anchor="ctr"/>
                </a:tc>
                <a:extLst>
                  <a:ext uri="{0D108BD9-81ED-4DB2-BD59-A6C34878D82A}">
                    <a16:rowId xmlns:a16="http://schemas.microsoft.com/office/drawing/2014/main" val="958486110"/>
                  </a:ext>
                </a:extLst>
              </a:tr>
              <a:tr h="1574825">
                <a:tc>
                  <a:txBody>
                    <a:bodyPr/>
                    <a:lstStyle/>
                    <a:p>
                      <a:pPr algn="l" rtl="0" fontAlgn="base"/>
                      <a:r>
                        <a:rPr lang="en-US" sz="1800" b="1" u="none" dirty="0">
                          <a:solidFill>
                            <a:srgbClr val="F7971C"/>
                          </a:solidFill>
                          <a:effectLst/>
                        </a:rPr>
                        <a:t>Priority 2 </a:t>
                      </a:r>
                    </a:p>
                    <a:p>
                      <a:pPr algn="l" rtl="0" fontAlgn="base"/>
                      <a:endParaRPr lang="en-US" sz="1600" b="1" u="none" dirty="0">
                        <a:solidFill>
                          <a:srgbClr val="000000"/>
                        </a:solidFill>
                        <a:effectLst/>
                      </a:endParaRPr>
                    </a:p>
                    <a:p>
                      <a:pPr algn="l" rtl="0" fontAlgn="base"/>
                      <a:r>
                        <a:rPr lang="en-US" sz="1600" b="1" u="none" dirty="0">
                          <a:solidFill>
                            <a:srgbClr val="000000"/>
                          </a:solidFill>
                          <a:effectLst/>
                        </a:rPr>
                        <a:t>(50% of patients)</a:t>
                      </a:r>
                    </a:p>
                  </a:txBody>
                  <a:tcPr marL="89106" marR="89106" marT="44553" marB="44553" anchor="ctr"/>
                </a:tc>
                <a:tc>
                  <a:txBody>
                    <a:bodyPr/>
                    <a:lstStyle/>
                    <a:p>
                      <a:pPr algn="l" rtl="0" fontAlgn="base">
                        <a:buFont typeface="Arial" panose="020B0604020202020204" pitchFamily="34" charset="0"/>
                        <a:buChar char="•"/>
                      </a:pPr>
                      <a:r>
                        <a:rPr lang="en-US" sz="1600" b="0">
                          <a:effectLst/>
                        </a:rPr>
                        <a:t>High Risk codes (Surveillance) </a:t>
                      </a:r>
                    </a:p>
                    <a:p>
                      <a:pPr algn="l" rtl="0" fontAlgn="base">
                        <a:buFont typeface="Arial" panose="020B0604020202020204" pitchFamily="34" charset="0"/>
                        <a:buChar char="•"/>
                      </a:pPr>
                      <a:r>
                        <a:rPr lang="en-US" sz="1600" b="0">
                          <a:effectLst/>
                        </a:rPr>
                        <a:t>Intellectual disability </a:t>
                      </a:r>
                    </a:p>
                    <a:p>
                      <a:pPr algn="l" rtl="0" fontAlgn="base">
                        <a:buFont typeface="Arial" panose="020B0604020202020204" pitchFamily="34" charset="0"/>
                        <a:buChar char="•"/>
                      </a:pPr>
                      <a:r>
                        <a:rPr lang="en-US" sz="1600" b="0">
                          <a:solidFill>
                            <a:srgbClr val="000000"/>
                          </a:solidFill>
                          <a:effectLst/>
                        </a:rPr>
                        <a:t>Greater than 3 chronic conditions  </a:t>
                      </a:r>
                      <a:endParaRPr lang="en-US" sz="1600" b="0">
                        <a:effectLst/>
                      </a:endParaRPr>
                    </a:p>
                    <a:p>
                      <a:pPr algn="l" rtl="0" fontAlgn="base">
                        <a:buFont typeface="Arial" panose="020B0604020202020204" pitchFamily="34" charset="0"/>
                        <a:buChar char="•"/>
                      </a:pPr>
                      <a:r>
                        <a:rPr lang="en-US" sz="1600" b="0">
                          <a:effectLst/>
                        </a:rPr>
                        <a:t>Benzodiazepine use (updated in last 6 months) </a:t>
                      </a:r>
                    </a:p>
                    <a:p>
                      <a:pPr algn="l" rtl="0" fontAlgn="base">
                        <a:buFont typeface="Arial" panose="020B0604020202020204" pitchFamily="34" charset="0"/>
                        <a:buChar char="•"/>
                      </a:pPr>
                      <a:r>
                        <a:rPr lang="en-US" sz="1600" b="0">
                          <a:effectLst/>
                        </a:rPr>
                        <a:t>Immunosuppressive therapy </a:t>
                      </a:r>
                    </a:p>
                    <a:p>
                      <a:pPr algn="l" rtl="0" fontAlgn="base">
                        <a:buFont typeface="Arial" panose="020B0604020202020204" pitchFamily="34" charset="0"/>
                        <a:buChar char="•"/>
                      </a:pPr>
                      <a:r>
                        <a:rPr lang="en-US" sz="1600" b="0">
                          <a:effectLst/>
                        </a:rPr>
                        <a:t>Opioid use  (updated in last 6 months) </a:t>
                      </a:r>
                    </a:p>
                  </a:txBody>
                  <a:tcPr marL="89106" marR="89106" marT="44553" marB="44553" anchor="ctr"/>
                </a:tc>
                <a:extLst>
                  <a:ext uri="{0D108BD9-81ED-4DB2-BD59-A6C34878D82A}">
                    <a16:rowId xmlns:a16="http://schemas.microsoft.com/office/drawing/2014/main" val="1058551715"/>
                  </a:ext>
                </a:extLst>
              </a:tr>
              <a:tr h="805152">
                <a:tc>
                  <a:txBody>
                    <a:bodyPr/>
                    <a:lstStyle/>
                    <a:p>
                      <a:pPr algn="l" rtl="0" fontAlgn="base"/>
                      <a:r>
                        <a:rPr lang="en-US" sz="1800" b="1" u="none" dirty="0">
                          <a:solidFill>
                            <a:srgbClr val="F7971C"/>
                          </a:solidFill>
                          <a:effectLst/>
                        </a:rPr>
                        <a:t>Priority 3 </a:t>
                      </a:r>
                    </a:p>
                    <a:p>
                      <a:pPr algn="l" rtl="0" fontAlgn="base"/>
                      <a:endParaRPr lang="en-US" sz="1600" b="1" u="none" dirty="0">
                        <a:solidFill>
                          <a:srgbClr val="000000"/>
                        </a:solidFill>
                        <a:effectLst/>
                      </a:endParaRPr>
                    </a:p>
                    <a:p>
                      <a:pPr algn="l" rtl="0" fontAlgn="base"/>
                      <a:r>
                        <a:rPr lang="en-US" sz="1600" b="1" u="none" dirty="0">
                          <a:solidFill>
                            <a:srgbClr val="000000"/>
                          </a:solidFill>
                          <a:effectLst/>
                        </a:rPr>
                        <a:t>(30% of patients)</a:t>
                      </a:r>
                    </a:p>
                  </a:txBody>
                  <a:tcPr marL="89106" marR="89106" marT="44553" marB="44553" anchor="ctr"/>
                </a:tc>
                <a:tc>
                  <a:txBody>
                    <a:bodyPr/>
                    <a:lstStyle/>
                    <a:p>
                      <a:pPr algn="l" rtl="0" fontAlgn="base">
                        <a:buFont typeface="Arial" panose="020B0604020202020204" pitchFamily="34" charset="0"/>
                        <a:buChar char="•"/>
                      </a:pPr>
                      <a:r>
                        <a:rPr lang="en-US" sz="1600" b="0" dirty="0">
                          <a:solidFill>
                            <a:srgbClr val="000000"/>
                          </a:solidFill>
                          <a:effectLst/>
                        </a:rPr>
                        <a:t>All other patients that do not meet any of the above criteria </a:t>
                      </a:r>
                      <a:endParaRPr lang="en-US" sz="1600" b="0" dirty="0">
                        <a:effectLst/>
                      </a:endParaRPr>
                    </a:p>
                    <a:p>
                      <a:pPr algn="l" rtl="0" fontAlgn="base">
                        <a:buFont typeface="Arial" panose="020B0604020202020204" pitchFamily="34" charset="0"/>
                        <a:buChar char="•"/>
                      </a:pPr>
                      <a:r>
                        <a:rPr lang="en-US" sz="1600" b="0" dirty="0">
                          <a:solidFill>
                            <a:srgbClr val="000000"/>
                          </a:solidFill>
                          <a:effectLst/>
                        </a:rPr>
                        <a:t>RPM patients </a:t>
                      </a:r>
                    </a:p>
                  </a:txBody>
                  <a:tcPr marL="89106" marR="89106" marT="44553" marB="44553" anchor="ctr"/>
                </a:tc>
                <a:extLst>
                  <a:ext uri="{0D108BD9-81ED-4DB2-BD59-A6C34878D82A}">
                    <a16:rowId xmlns:a16="http://schemas.microsoft.com/office/drawing/2014/main" val="4138111952"/>
                  </a:ext>
                </a:extLst>
              </a:tr>
            </a:tbl>
          </a:graphicData>
        </a:graphic>
      </p:graphicFrame>
      <p:sp>
        <p:nvSpPr>
          <p:cNvPr id="9" name="TextBox 8">
            <a:extLst>
              <a:ext uri="{FF2B5EF4-FFF2-40B4-BE49-F238E27FC236}">
                <a16:creationId xmlns:a16="http://schemas.microsoft.com/office/drawing/2014/main" id="{1D9E7F2B-21D9-AF11-9361-426A42FE9F36}"/>
              </a:ext>
            </a:extLst>
          </p:cNvPr>
          <p:cNvSpPr txBox="1"/>
          <p:nvPr/>
        </p:nvSpPr>
        <p:spPr>
          <a:xfrm>
            <a:off x="9762978" y="2124222"/>
            <a:ext cx="1590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7971C"/>
                </a:solidFill>
                <a:effectLst/>
                <a:uLnTx/>
                <a:uFillTx/>
                <a:latin typeface="Calibri" panose="020F0502020204030204"/>
                <a:ea typeface="+mn-ea"/>
                <a:cs typeface="+mn-cs"/>
              </a:rPr>
              <a:t>PSM 1</a:t>
            </a:r>
          </a:p>
        </p:txBody>
      </p:sp>
      <p:sp>
        <p:nvSpPr>
          <p:cNvPr id="10" name="TextBox 9">
            <a:extLst>
              <a:ext uri="{FF2B5EF4-FFF2-40B4-BE49-F238E27FC236}">
                <a16:creationId xmlns:a16="http://schemas.microsoft.com/office/drawing/2014/main" id="{67D34621-A6D4-5F21-21C6-FB68B8CF5079}"/>
              </a:ext>
            </a:extLst>
          </p:cNvPr>
          <p:cNvSpPr txBox="1"/>
          <p:nvPr/>
        </p:nvSpPr>
        <p:spPr>
          <a:xfrm>
            <a:off x="9713156" y="3871912"/>
            <a:ext cx="1590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7971C"/>
                </a:solidFill>
                <a:effectLst/>
                <a:uLnTx/>
                <a:uFillTx/>
                <a:latin typeface="Calibri" panose="020F0502020204030204"/>
                <a:ea typeface="+mn-ea"/>
                <a:cs typeface="+mn-cs"/>
              </a:rPr>
              <a:t>PSM 2</a:t>
            </a:r>
          </a:p>
        </p:txBody>
      </p:sp>
      <p:sp>
        <p:nvSpPr>
          <p:cNvPr id="11" name="TextBox 10">
            <a:extLst>
              <a:ext uri="{FF2B5EF4-FFF2-40B4-BE49-F238E27FC236}">
                <a16:creationId xmlns:a16="http://schemas.microsoft.com/office/drawing/2014/main" id="{E36CFF31-FC06-DA54-C74E-AEA31AE3C1A0}"/>
              </a:ext>
            </a:extLst>
          </p:cNvPr>
          <p:cNvSpPr txBox="1"/>
          <p:nvPr/>
        </p:nvSpPr>
        <p:spPr>
          <a:xfrm>
            <a:off x="9713156" y="5102999"/>
            <a:ext cx="1590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7971C"/>
                </a:solidFill>
                <a:effectLst/>
                <a:uLnTx/>
                <a:uFillTx/>
                <a:latin typeface="Calibri" panose="020F0502020204030204"/>
                <a:ea typeface="+mn-ea"/>
                <a:cs typeface="+mn-cs"/>
              </a:rPr>
              <a:t>PSM 3</a:t>
            </a:r>
          </a:p>
        </p:txBody>
      </p:sp>
    </p:spTree>
    <p:extLst>
      <p:ext uri="{BB962C8B-B14F-4D97-AF65-F5344CB8AC3E}">
        <p14:creationId xmlns:p14="http://schemas.microsoft.com/office/powerpoint/2010/main" val="393881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51B4-45A6-4D0B-82A8-BC7602677C28}"/>
              </a:ext>
            </a:extLst>
          </p:cNvPr>
          <p:cNvSpPr>
            <a:spLocks noGrp="1"/>
          </p:cNvSpPr>
          <p:nvPr>
            <p:ph type="title"/>
          </p:nvPr>
        </p:nvSpPr>
        <p:spPr>
          <a:xfrm>
            <a:off x="1127864" y="323993"/>
            <a:ext cx="10515600" cy="639045"/>
          </a:xfrm>
        </p:spPr>
        <p:txBody>
          <a:bodyPr/>
          <a:lstStyle/>
          <a:p>
            <a:r>
              <a:rPr lang="en-US" sz="3600" b="1" dirty="0">
                <a:solidFill>
                  <a:schemeClr val="bg1"/>
                </a:solidFill>
                <a:latin typeface="Arial" panose="020B0604020202020204" pitchFamily="34" charset="0"/>
                <a:cs typeface="Arial" panose="020B0604020202020204" pitchFamily="34" charset="0"/>
              </a:rPr>
              <a:t>Clinicians liked the PSM </a:t>
            </a:r>
          </a:p>
        </p:txBody>
      </p:sp>
      <p:graphicFrame>
        <p:nvGraphicFramePr>
          <p:cNvPr id="5" name="Chart 4">
            <a:extLst>
              <a:ext uri="{FF2B5EF4-FFF2-40B4-BE49-F238E27FC236}">
                <a16:creationId xmlns:a16="http://schemas.microsoft.com/office/drawing/2014/main" id="{C16D0D95-76AE-6952-058B-0DC560EA12F0}"/>
              </a:ext>
            </a:extLst>
          </p:cNvPr>
          <p:cNvGraphicFramePr>
            <a:graphicFrameLocks/>
          </p:cNvGraphicFramePr>
          <p:nvPr/>
        </p:nvGraphicFramePr>
        <p:xfrm>
          <a:off x="407750" y="1344849"/>
          <a:ext cx="10831750" cy="4550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92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E8B3-7295-B5D1-9667-A3FCD887D09F}"/>
              </a:ext>
            </a:extLst>
          </p:cNvPr>
          <p:cNvSpPr>
            <a:spLocks noGrp="1"/>
          </p:cNvSpPr>
          <p:nvPr>
            <p:ph type="title"/>
          </p:nvPr>
        </p:nvSpPr>
        <p:spPr>
          <a:xfrm>
            <a:off x="1062315" y="241557"/>
            <a:ext cx="10515600" cy="610213"/>
          </a:xfrm>
        </p:spPr>
        <p:txBody>
          <a:bodyPr/>
          <a:lstStyle/>
          <a:p>
            <a:r>
              <a:rPr lang="en-US" sz="3600" b="1" dirty="0">
                <a:solidFill>
                  <a:schemeClr val="bg1"/>
                </a:solidFill>
                <a:latin typeface="Arial" panose="020B0604020202020204" pitchFamily="34" charset="0"/>
                <a:cs typeface="Arial" panose="020B0604020202020204" pitchFamily="34" charset="0"/>
              </a:rPr>
              <a:t>Could the PSM reduce burnout?</a:t>
            </a:r>
            <a:endParaRPr lang="en-US" sz="3600"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E7633616-B03A-1B24-A68C-6B7B65C1C8AB}"/>
              </a:ext>
            </a:extLst>
          </p:cNvPr>
          <p:cNvGraphicFramePr>
            <a:graphicFrameLocks/>
          </p:cNvGraphicFramePr>
          <p:nvPr/>
        </p:nvGraphicFramePr>
        <p:xfrm>
          <a:off x="739345" y="1342416"/>
          <a:ext cx="11186765" cy="5274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98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8C61-2120-45F0-A66A-55D108005690}"/>
              </a:ext>
            </a:extLst>
          </p:cNvPr>
          <p:cNvSpPr>
            <a:spLocks noGrp="1"/>
          </p:cNvSpPr>
          <p:nvPr>
            <p:ph type="title"/>
          </p:nvPr>
        </p:nvSpPr>
        <p:spPr>
          <a:xfrm>
            <a:off x="1055473" y="275355"/>
            <a:ext cx="10515600" cy="625475"/>
          </a:xfrm>
        </p:spPr>
        <p:txBody>
          <a:bodyPr/>
          <a:lstStyle/>
          <a:p>
            <a:r>
              <a:rPr lang="en-US" sz="3600" b="1" dirty="0">
                <a:solidFill>
                  <a:schemeClr val="bg1"/>
                </a:solidFill>
                <a:latin typeface="Arial" panose="020B0604020202020204" pitchFamily="34" charset="0"/>
                <a:cs typeface="Arial" panose="020B0604020202020204" pitchFamily="34" charset="0"/>
              </a:rPr>
              <a:t>Expansion Assumptions</a:t>
            </a:r>
          </a:p>
        </p:txBody>
      </p:sp>
      <p:sp>
        <p:nvSpPr>
          <p:cNvPr id="5" name="Content Placeholder 4">
            <a:extLst>
              <a:ext uri="{FF2B5EF4-FFF2-40B4-BE49-F238E27FC236}">
                <a16:creationId xmlns:a16="http://schemas.microsoft.com/office/drawing/2014/main" id="{C19A93AE-34C9-4135-8775-9C51C9B69722}"/>
              </a:ext>
            </a:extLst>
          </p:cNvPr>
          <p:cNvSpPr>
            <a:spLocks noGrp="1"/>
          </p:cNvSpPr>
          <p:nvPr>
            <p:ph idx="1"/>
          </p:nvPr>
        </p:nvSpPr>
        <p:spPr>
          <a:xfrm>
            <a:off x="838200" y="1825625"/>
            <a:ext cx="10950146" cy="4351338"/>
          </a:xfrm>
        </p:spPr>
        <p:txBody>
          <a:bodyPr/>
          <a:lstStyle/>
          <a:p>
            <a:pPr>
              <a:buFont typeface="Wingdings" panose="05000000000000000000" pitchFamily="2" charset="2"/>
              <a:buChar char="ü"/>
            </a:pPr>
            <a:r>
              <a:rPr lang="en-US" sz="3200" dirty="0"/>
              <a:t>Add at least one PSM team to each primary care office</a:t>
            </a:r>
          </a:p>
          <a:p>
            <a:pPr>
              <a:buFont typeface="Wingdings" panose="05000000000000000000" pitchFamily="2" charset="2"/>
              <a:buChar char="ü"/>
            </a:pPr>
            <a:r>
              <a:rPr lang="en-US" sz="3200" b="1" dirty="0">
                <a:solidFill>
                  <a:srgbClr val="00728F"/>
                </a:solidFill>
              </a:rPr>
              <a:t>28 clinical</a:t>
            </a:r>
            <a:r>
              <a:rPr lang="en-US" sz="3200" dirty="0"/>
              <a:t> hours per MD </a:t>
            </a:r>
          </a:p>
          <a:p>
            <a:pPr>
              <a:buFont typeface="Wingdings" panose="05000000000000000000" pitchFamily="2" charset="2"/>
              <a:buChar char="ü"/>
            </a:pPr>
            <a:r>
              <a:rPr lang="en-US" sz="3200" dirty="0"/>
              <a:t>Panel size of </a:t>
            </a:r>
            <a:r>
              <a:rPr lang="en-US" sz="3200" b="1" dirty="0">
                <a:solidFill>
                  <a:srgbClr val="00728F"/>
                </a:solidFill>
              </a:rPr>
              <a:t>2,200 patients</a:t>
            </a:r>
          </a:p>
          <a:p>
            <a:pPr>
              <a:buFont typeface="Wingdings" panose="05000000000000000000" pitchFamily="2" charset="2"/>
              <a:buChar char="ü"/>
            </a:pPr>
            <a:r>
              <a:rPr lang="en-US" sz="3200" dirty="0"/>
              <a:t>Maintain the </a:t>
            </a:r>
            <a:r>
              <a:rPr lang="en-US" sz="3200" b="1" dirty="0"/>
              <a:t>same average visits per day </a:t>
            </a:r>
            <a:r>
              <a:rPr lang="en-US" sz="3200" dirty="0"/>
              <a:t>for clinicians</a:t>
            </a:r>
          </a:p>
          <a:p>
            <a:pPr>
              <a:buFont typeface="Wingdings" panose="05000000000000000000" pitchFamily="2" charset="2"/>
              <a:buChar char="ü"/>
            </a:pPr>
            <a:r>
              <a:rPr lang="en-US" sz="3200" dirty="0"/>
              <a:t>Increase the care between PCP visits</a:t>
            </a:r>
          </a:p>
          <a:p>
            <a:pPr lvl="1">
              <a:buFont typeface="Wingdings" panose="05000000000000000000" pitchFamily="2" charset="2"/>
              <a:buChar char="ü"/>
            </a:pPr>
            <a:r>
              <a:rPr lang="en-US" sz="2800" dirty="0"/>
              <a:t>Remote Patient Monitoring </a:t>
            </a:r>
          </a:p>
          <a:p>
            <a:pPr lvl="1">
              <a:buFont typeface="Wingdings" panose="05000000000000000000" pitchFamily="2" charset="2"/>
              <a:buChar char="ü"/>
            </a:pPr>
            <a:r>
              <a:rPr lang="en-US" sz="2800" dirty="0"/>
              <a:t>Disease management programs</a:t>
            </a:r>
          </a:p>
          <a:p>
            <a:endParaRPr lang="en-US" sz="3200" dirty="0"/>
          </a:p>
        </p:txBody>
      </p:sp>
    </p:spTree>
    <p:extLst>
      <p:ext uri="{BB962C8B-B14F-4D97-AF65-F5344CB8AC3E}">
        <p14:creationId xmlns:p14="http://schemas.microsoft.com/office/powerpoint/2010/main" val="293369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8C61-2120-45F0-A66A-55D108005690}"/>
              </a:ext>
            </a:extLst>
          </p:cNvPr>
          <p:cNvSpPr>
            <a:spLocks noGrp="1"/>
          </p:cNvSpPr>
          <p:nvPr>
            <p:ph type="title"/>
          </p:nvPr>
        </p:nvSpPr>
        <p:spPr>
          <a:xfrm>
            <a:off x="1200150" y="275497"/>
            <a:ext cx="10515600" cy="615950"/>
          </a:xfrm>
        </p:spPr>
        <p:txBody>
          <a:bodyPr/>
          <a:lstStyle/>
          <a:p>
            <a:r>
              <a:rPr lang="en-US" sz="3600" b="1" dirty="0">
                <a:solidFill>
                  <a:schemeClr val="bg1"/>
                </a:solidFill>
                <a:latin typeface="Arial" panose="020B0604020202020204" pitchFamily="34" charset="0"/>
                <a:cs typeface="Arial" panose="020B0604020202020204" pitchFamily="34" charset="0"/>
              </a:rPr>
              <a:t>We can’t afford NOT to do this</a:t>
            </a:r>
          </a:p>
        </p:txBody>
      </p:sp>
      <p:graphicFrame>
        <p:nvGraphicFramePr>
          <p:cNvPr id="7" name="Content Placeholder 4">
            <a:extLst>
              <a:ext uri="{FF2B5EF4-FFF2-40B4-BE49-F238E27FC236}">
                <a16:creationId xmlns:a16="http://schemas.microsoft.com/office/drawing/2014/main" id="{0B38CD38-BC86-BB0B-7B4A-D310FE59733F}"/>
              </a:ext>
            </a:extLst>
          </p:cNvPr>
          <p:cNvGraphicFramePr>
            <a:graphicFrameLocks noGrp="1"/>
          </p:cNvGraphicFramePr>
          <p:nvPr>
            <p:ph idx="1"/>
          </p:nvPr>
        </p:nvGraphicFramePr>
        <p:xfrm>
          <a:off x="739346" y="13570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47D14B8-DD4E-47DB-B4E6-5948D5DF4EE1}"/>
              </a:ext>
            </a:extLst>
          </p:cNvPr>
          <p:cNvSpPr txBox="1"/>
          <p:nvPr/>
        </p:nvSpPr>
        <p:spPr>
          <a:xfrm>
            <a:off x="4201298" y="2009964"/>
            <a:ext cx="2706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16 Additional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 Teams in Total</a:t>
            </a:r>
          </a:p>
        </p:txBody>
      </p:sp>
      <p:sp>
        <p:nvSpPr>
          <p:cNvPr id="4" name="TextBox 3">
            <a:extLst>
              <a:ext uri="{FF2B5EF4-FFF2-40B4-BE49-F238E27FC236}">
                <a16:creationId xmlns:a16="http://schemas.microsoft.com/office/drawing/2014/main" id="{3C8BE8F8-E27E-4AC6-9BB5-88809964B5C6}"/>
              </a:ext>
            </a:extLst>
          </p:cNvPr>
          <p:cNvSpPr txBox="1"/>
          <p:nvPr/>
        </p:nvSpPr>
        <p:spPr>
          <a:xfrm>
            <a:off x="4411362" y="4473145"/>
            <a:ext cx="19029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5 Teams</a:t>
            </a:r>
          </a:p>
        </p:txBody>
      </p:sp>
    </p:spTree>
    <p:extLst>
      <p:ext uri="{BB962C8B-B14F-4D97-AF65-F5344CB8AC3E}">
        <p14:creationId xmlns:p14="http://schemas.microsoft.com/office/powerpoint/2010/main" val="245931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51B4-45A6-4D0B-82A8-BC7602677C28}"/>
              </a:ext>
            </a:extLst>
          </p:cNvPr>
          <p:cNvSpPr>
            <a:spLocks noGrp="1"/>
          </p:cNvSpPr>
          <p:nvPr>
            <p:ph type="title"/>
          </p:nvPr>
        </p:nvSpPr>
        <p:spPr>
          <a:xfrm>
            <a:off x="1263599" y="212726"/>
            <a:ext cx="10515600" cy="650536"/>
          </a:xfrm>
        </p:spPr>
        <p:txBody>
          <a:bodyPr/>
          <a:lstStyle/>
          <a:p>
            <a:r>
              <a:rPr lang="en-US" sz="3600" b="1" dirty="0">
                <a:solidFill>
                  <a:schemeClr val="bg1"/>
                </a:solidFill>
                <a:latin typeface="Arial" panose="020B0604020202020204" pitchFamily="34" charset="0"/>
                <a:cs typeface="Arial" panose="020B0604020202020204" pitchFamily="34" charset="0"/>
              </a:rPr>
              <a:t>Research supports the idea</a:t>
            </a:r>
          </a:p>
        </p:txBody>
      </p:sp>
      <p:pic>
        <p:nvPicPr>
          <p:cNvPr id="7" name="Content Placeholder 6">
            <a:extLst>
              <a:ext uri="{FF2B5EF4-FFF2-40B4-BE49-F238E27FC236}">
                <a16:creationId xmlns:a16="http://schemas.microsoft.com/office/drawing/2014/main" id="{7983D159-C6A5-A49A-4450-AA01E60AC88A}"/>
              </a:ext>
            </a:extLst>
          </p:cNvPr>
          <p:cNvPicPr>
            <a:picLocks noGrp="1" noChangeAspect="1"/>
          </p:cNvPicPr>
          <p:nvPr>
            <p:ph idx="1"/>
          </p:nvPr>
        </p:nvPicPr>
        <p:blipFill>
          <a:blip r:embed="rId3"/>
          <a:stretch>
            <a:fillRect/>
          </a:stretch>
        </p:blipFill>
        <p:spPr>
          <a:xfrm>
            <a:off x="183807" y="1271469"/>
            <a:ext cx="4922851" cy="2733742"/>
          </a:xfrm>
          <a:ln w="25400">
            <a:solidFill>
              <a:srgbClr val="009999"/>
            </a:solidFill>
          </a:ln>
        </p:spPr>
      </p:pic>
      <p:pic>
        <p:nvPicPr>
          <p:cNvPr id="11" name="Picture 10">
            <a:extLst>
              <a:ext uri="{FF2B5EF4-FFF2-40B4-BE49-F238E27FC236}">
                <a16:creationId xmlns:a16="http://schemas.microsoft.com/office/drawing/2014/main" id="{7B2D3971-267C-6DCF-BC27-DDFC47F4B88C}"/>
              </a:ext>
            </a:extLst>
          </p:cNvPr>
          <p:cNvPicPr>
            <a:picLocks noChangeAspect="1"/>
          </p:cNvPicPr>
          <p:nvPr/>
        </p:nvPicPr>
        <p:blipFill>
          <a:blip r:embed="rId4"/>
          <a:stretch>
            <a:fillRect/>
          </a:stretch>
        </p:blipFill>
        <p:spPr>
          <a:xfrm>
            <a:off x="480743" y="2639489"/>
            <a:ext cx="4046008" cy="3582724"/>
          </a:xfrm>
          <a:prstGeom prst="rect">
            <a:avLst/>
          </a:prstGeom>
          <a:ln w="25400">
            <a:solidFill>
              <a:srgbClr val="009999"/>
            </a:solidFill>
          </a:ln>
          <a:effectLst>
            <a:outerShdw blurRad="50800" dist="50800" dir="5400000" sx="1000" sy="1000" algn="ctr" rotWithShape="0">
              <a:srgbClr val="000000">
                <a:alpha val="29000"/>
              </a:srgbClr>
            </a:outerShdw>
            <a:softEdge rad="0"/>
          </a:effectLst>
        </p:spPr>
      </p:pic>
      <p:pic>
        <p:nvPicPr>
          <p:cNvPr id="15" name="Picture 14">
            <a:extLst>
              <a:ext uri="{FF2B5EF4-FFF2-40B4-BE49-F238E27FC236}">
                <a16:creationId xmlns:a16="http://schemas.microsoft.com/office/drawing/2014/main" id="{F2CB571F-17D6-BA82-AAAD-CD1E097B673C}"/>
              </a:ext>
            </a:extLst>
          </p:cNvPr>
          <p:cNvPicPr>
            <a:picLocks noChangeAspect="1"/>
          </p:cNvPicPr>
          <p:nvPr/>
        </p:nvPicPr>
        <p:blipFill>
          <a:blip r:embed="rId5"/>
          <a:stretch>
            <a:fillRect/>
          </a:stretch>
        </p:blipFill>
        <p:spPr>
          <a:xfrm>
            <a:off x="5403593" y="1147453"/>
            <a:ext cx="4708808" cy="3398058"/>
          </a:xfrm>
          <a:prstGeom prst="rect">
            <a:avLst/>
          </a:prstGeom>
          <a:ln w="25400">
            <a:solidFill>
              <a:srgbClr val="009999"/>
            </a:solidFill>
          </a:ln>
        </p:spPr>
      </p:pic>
      <p:pic>
        <p:nvPicPr>
          <p:cNvPr id="9" name="Picture 8">
            <a:extLst>
              <a:ext uri="{FF2B5EF4-FFF2-40B4-BE49-F238E27FC236}">
                <a16:creationId xmlns:a16="http://schemas.microsoft.com/office/drawing/2014/main" id="{90283351-D7C3-7F86-C7E0-0852AD827EEF}"/>
              </a:ext>
            </a:extLst>
          </p:cNvPr>
          <p:cNvPicPr>
            <a:picLocks noChangeAspect="1"/>
          </p:cNvPicPr>
          <p:nvPr/>
        </p:nvPicPr>
        <p:blipFill>
          <a:blip r:embed="rId6"/>
          <a:stretch>
            <a:fillRect/>
          </a:stretch>
        </p:blipFill>
        <p:spPr>
          <a:xfrm>
            <a:off x="3735072" y="3721020"/>
            <a:ext cx="3250157" cy="2785385"/>
          </a:xfrm>
          <a:prstGeom prst="rect">
            <a:avLst/>
          </a:prstGeom>
          <a:ln w="25400">
            <a:solidFill>
              <a:srgbClr val="009999"/>
            </a:solidFill>
          </a:ln>
        </p:spPr>
      </p:pic>
      <p:pic>
        <p:nvPicPr>
          <p:cNvPr id="13" name="Picture 12">
            <a:extLst>
              <a:ext uri="{FF2B5EF4-FFF2-40B4-BE49-F238E27FC236}">
                <a16:creationId xmlns:a16="http://schemas.microsoft.com/office/drawing/2014/main" id="{65541075-2259-4A44-4F38-1401638726EC}"/>
              </a:ext>
            </a:extLst>
          </p:cNvPr>
          <p:cNvPicPr>
            <a:picLocks noChangeAspect="1"/>
          </p:cNvPicPr>
          <p:nvPr/>
        </p:nvPicPr>
        <p:blipFill>
          <a:blip r:embed="rId7"/>
          <a:stretch>
            <a:fillRect/>
          </a:stretch>
        </p:blipFill>
        <p:spPr>
          <a:xfrm>
            <a:off x="7447910" y="2771517"/>
            <a:ext cx="4331289" cy="3873758"/>
          </a:xfrm>
          <a:prstGeom prst="rect">
            <a:avLst/>
          </a:prstGeom>
          <a:ln w="25400">
            <a:solidFill>
              <a:srgbClr val="009999"/>
            </a:solidFill>
          </a:ln>
        </p:spPr>
      </p:pic>
    </p:spTree>
    <p:extLst>
      <p:ext uri="{BB962C8B-B14F-4D97-AF65-F5344CB8AC3E}">
        <p14:creationId xmlns:p14="http://schemas.microsoft.com/office/powerpoint/2010/main" val="293313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3"/>
          <a:srcRect r="971" b="1234"/>
          <a:stretch>
            <a:fillRect/>
          </a:stretch>
        </p:blipFill>
        <p:spPr>
          <a:xfrm>
            <a:off x="9608718" y="130147"/>
            <a:ext cx="2438400" cy="677333"/>
          </a:xfrm>
          <a:prstGeom prst="rect">
            <a:avLst/>
          </a:prstGeom>
        </p:spPr>
      </p:pic>
      <p:grpSp>
        <p:nvGrpSpPr>
          <p:cNvPr id="5" name="Group 5"/>
          <p:cNvGrpSpPr>
            <a:grpSpLocks noChangeAspect="1"/>
          </p:cNvGrpSpPr>
          <p:nvPr/>
        </p:nvGrpSpPr>
        <p:grpSpPr>
          <a:xfrm>
            <a:off x="0" y="6396911"/>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188260" y="641350"/>
            <a:ext cx="11858858" cy="0"/>
          </a:xfrm>
          <a:prstGeom prst="line">
            <a:avLst/>
          </a:prstGeom>
          <a:ln w="28575" cap="flat">
            <a:solidFill>
              <a:srgbClr val="F7B31D"/>
            </a:solidFill>
            <a:prstDash val="solid"/>
            <a:headEnd type="none" w="sm" len="sm"/>
            <a:tailEnd type="none" w="sm" len="sm"/>
          </a:ln>
        </p:spPr>
        <p:txBody>
          <a:bodyPr/>
          <a:lstStyle/>
          <a:p>
            <a:endParaRPr lang="en-US"/>
          </a:p>
        </p:txBody>
      </p:sp>
      <p:sp>
        <p:nvSpPr>
          <p:cNvPr id="10" name="TextBox 10"/>
          <p:cNvSpPr txBox="1"/>
          <p:nvPr/>
        </p:nvSpPr>
        <p:spPr>
          <a:xfrm>
            <a:off x="899161" y="6485257"/>
            <a:ext cx="2621280" cy="179536"/>
          </a:xfrm>
          <a:prstGeom prst="rect">
            <a:avLst/>
          </a:prstGeom>
        </p:spPr>
        <p:txBody>
          <a:bodyPr lIns="0" tIns="0" rIns="0" bIns="0" rtlCol="0" anchor="t">
            <a:spAutoFit/>
          </a:bodyPr>
          <a:lstStyle/>
          <a:p>
            <a:pPr defTabSz="609630">
              <a:lnSpc>
                <a:spcPts val="1441"/>
              </a:lnSpc>
            </a:pPr>
            <a:r>
              <a:rPr lang="en-US" sz="1201" spc="-47">
                <a:solidFill>
                  <a:srgbClr val="0070C0"/>
                </a:solidFill>
                <a:latin typeface="Open Sans"/>
              </a:rPr>
              <a:t>5/12/2022</a:t>
            </a:r>
          </a:p>
        </p:txBody>
      </p:sp>
      <p:sp>
        <p:nvSpPr>
          <p:cNvPr id="11" name="TextBox 11"/>
          <p:cNvSpPr txBox="1"/>
          <p:nvPr/>
        </p:nvSpPr>
        <p:spPr>
          <a:xfrm>
            <a:off x="8823962" y="6485257"/>
            <a:ext cx="2621280" cy="179536"/>
          </a:xfrm>
          <a:prstGeom prst="rect">
            <a:avLst/>
          </a:prstGeom>
        </p:spPr>
        <p:txBody>
          <a:bodyPr lIns="0" tIns="0" rIns="0" bIns="0" rtlCol="0" anchor="t">
            <a:spAutoFit/>
          </a:bodyPr>
          <a:lstStyle/>
          <a:p>
            <a:pPr algn="r" defTabSz="609630">
              <a:lnSpc>
                <a:spcPts val="1441"/>
              </a:lnSpc>
            </a:pPr>
            <a:r>
              <a:rPr lang="en-US" sz="1201" spc="-47">
                <a:solidFill>
                  <a:srgbClr val="0070C0"/>
                </a:solidFill>
                <a:latin typeface="Open Sans"/>
              </a:rPr>
              <a:t>‹#›</a:t>
            </a:r>
          </a:p>
        </p:txBody>
      </p:sp>
      <p:sp>
        <p:nvSpPr>
          <p:cNvPr id="12" name="TextBox 12"/>
          <p:cNvSpPr txBox="1"/>
          <p:nvPr/>
        </p:nvSpPr>
        <p:spPr>
          <a:xfrm>
            <a:off x="276338" y="700249"/>
            <a:ext cx="11340667" cy="556434"/>
          </a:xfrm>
          <a:prstGeom prst="rect">
            <a:avLst/>
          </a:prstGeom>
        </p:spPr>
        <p:txBody>
          <a:bodyPr lIns="0" tIns="0" rIns="0" bIns="0" rtlCol="0" anchor="t">
            <a:spAutoFit/>
          </a:bodyPr>
          <a:lstStyle/>
          <a:p>
            <a:pPr defTabSz="609630">
              <a:lnSpc>
                <a:spcPts val="4481"/>
              </a:lnSpc>
            </a:pPr>
            <a:r>
              <a:rPr lang="en-US" sz="3734" b="1" spc="-149" dirty="0">
                <a:solidFill>
                  <a:srgbClr val="0070C0"/>
                </a:solidFill>
                <a:latin typeface="Open Sans Bold"/>
              </a:rPr>
              <a:t>Announcements</a:t>
            </a:r>
          </a:p>
        </p:txBody>
      </p:sp>
      <p:sp>
        <p:nvSpPr>
          <p:cNvPr id="13" name="TextBox 13"/>
          <p:cNvSpPr txBox="1"/>
          <p:nvPr/>
        </p:nvSpPr>
        <p:spPr>
          <a:xfrm>
            <a:off x="4247598" y="6544905"/>
            <a:ext cx="3696805" cy="179536"/>
          </a:xfrm>
          <a:prstGeom prst="rect">
            <a:avLst/>
          </a:prstGeom>
        </p:spPr>
        <p:txBody>
          <a:bodyPr lIns="0" tIns="0" rIns="0" bIns="0" rtlCol="0" anchor="t">
            <a:spAutoFit/>
          </a:bodyPr>
          <a:lstStyle/>
          <a:p>
            <a:pPr defTabSz="609630">
              <a:lnSpc>
                <a:spcPts val="1441"/>
              </a:lnSpc>
            </a:pPr>
            <a:r>
              <a:rPr lang="en-US" sz="1201" spc="-47">
                <a:solidFill>
                  <a:srgbClr val="FFFFFF"/>
                </a:solidFill>
                <a:latin typeface="Open Sans"/>
              </a:rPr>
              <a:t>Prepared by Care Transformation Collaborative of RI</a:t>
            </a:r>
          </a:p>
        </p:txBody>
      </p:sp>
      <p:sp>
        <p:nvSpPr>
          <p:cNvPr id="17" name="TextBox 17"/>
          <p:cNvSpPr txBox="1"/>
          <p:nvPr/>
        </p:nvSpPr>
        <p:spPr>
          <a:xfrm>
            <a:off x="231671" y="1662202"/>
            <a:ext cx="5715000" cy="1263166"/>
          </a:xfrm>
          <a:prstGeom prst="rect">
            <a:avLst/>
          </a:prstGeom>
        </p:spPr>
        <p:txBody>
          <a:bodyPr wrap="square" lIns="0" tIns="0" rIns="0" bIns="0" rtlCol="0" anchor="t">
            <a:spAutoFit/>
          </a:bodyPr>
          <a:lstStyle/>
          <a:p>
            <a:pPr defTabSz="609630">
              <a:lnSpc>
                <a:spcPts val="2520"/>
              </a:lnSpc>
            </a:pPr>
            <a:r>
              <a:rPr lang="en-US" dirty="0">
                <a:solidFill>
                  <a:srgbClr val="000000"/>
                </a:solidFill>
                <a:latin typeface="Canva Sans"/>
              </a:rPr>
              <a:t>CTC-RI Annual Conference Registration *NOW OPEN*</a:t>
            </a:r>
          </a:p>
          <a:p>
            <a:pPr defTabSz="609630">
              <a:lnSpc>
                <a:spcPts val="2520"/>
              </a:lnSpc>
            </a:pPr>
            <a:r>
              <a:rPr lang="en-US" dirty="0">
                <a:solidFill>
                  <a:srgbClr val="000000"/>
                </a:solidFill>
                <a:latin typeface="Canva Sans"/>
                <a:hlinkClick r:id="rId4"/>
              </a:rPr>
              <a:t>https://www.eventbrite.com/e/579436378807</a:t>
            </a:r>
            <a:endParaRPr lang="en-US" dirty="0">
              <a:solidFill>
                <a:srgbClr val="000000"/>
              </a:solidFill>
              <a:latin typeface="Canva Sans"/>
            </a:endParaRPr>
          </a:p>
          <a:p>
            <a:pPr marL="742950" lvl="1" indent="-285750" defTabSz="609630">
              <a:lnSpc>
                <a:spcPts val="2520"/>
              </a:lnSpc>
              <a:buFont typeface="Arial" panose="020B0604020202020204" pitchFamily="34" charset="0"/>
              <a:buChar char="•"/>
            </a:pPr>
            <a:r>
              <a:rPr lang="en-US" b="1" dirty="0">
                <a:solidFill>
                  <a:srgbClr val="000000"/>
                </a:solidFill>
                <a:latin typeface="Canva Sans"/>
              </a:rPr>
              <a:t>NCQA Health Equity Accreditation Training Option for up to *50* Participants</a:t>
            </a:r>
          </a:p>
        </p:txBody>
      </p:sp>
      <p:pic>
        <p:nvPicPr>
          <p:cNvPr id="1026" name="Picture 2" descr="CTC-RI Annual Conference: &quot;Investing in Primary Care &amp; Health Equity&quot;">
            <a:extLst>
              <a:ext uri="{FF2B5EF4-FFF2-40B4-BE49-F238E27FC236}">
                <a16:creationId xmlns:a16="http://schemas.microsoft.com/office/drawing/2014/main" id="{D51ABD4E-BDF3-FE74-5CA6-C6E29D3C4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223" y="1204973"/>
            <a:ext cx="5153158" cy="25765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7">
            <a:extLst>
              <a:ext uri="{FF2B5EF4-FFF2-40B4-BE49-F238E27FC236}">
                <a16:creationId xmlns:a16="http://schemas.microsoft.com/office/drawing/2014/main" id="{272FBFEA-65B3-F235-8E1C-0EF6EDB03026}"/>
              </a:ext>
            </a:extLst>
          </p:cNvPr>
          <p:cNvSpPr txBox="1"/>
          <p:nvPr/>
        </p:nvSpPr>
        <p:spPr>
          <a:xfrm>
            <a:off x="402689" y="3984312"/>
            <a:ext cx="11214316" cy="1904367"/>
          </a:xfrm>
          <a:prstGeom prst="rect">
            <a:avLst/>
          </a:prstGeom>
        </p:spPr>
        <p:txBody>
          <a:bodyPr wrap="square" lIns="0" tIns="0" rIns="0" bIns="0" rtlCol="0" anchor="t">
            <a:spAutoFit/>
          </a:bodyPr>
          <a:lstStyle/>
          <a:p>
            <a:pPr defTabSz="609630">
              <a:lnSpc>
                <a:spcPts val="2520"/>
              </a:lnSpc>
            </a:pPr>
            <a:r>
              <a:rPr lang="en-US" dirty="0">
                <a:solidFill>
                  <a:srgbClr val="000000"/>
                </a:solidFill>
                <a:latin typeface="Canva Sans"/>
              </a:rPr>
              <a:t>DULCE: Developmental Understanding and Legal Collaboration for Everyone due Sept 1</a:t>
            </a:r>
            <a:r>
              <a:rPr lang="en-US" baseline="30000" dirty="0">
                <a:solidFill>
                  <a:srgbClr val="000000"/>
                </a:solidFill>
                <a:latin typeface="Canva Sans"/>
              </a:rPr>
              <a:t>st:</a:t>
            </a:r>
          </a:p>
          <a:p>
            <a:pPr defTabSz="609630">
              <a:lnSpc>
                <a:spcPts val="2520"/>
              </a:lnSpc>
            </a:pPr>
            <a:r>
              <a:rPr lang="en-US" sz="2800" baseline="30000" dirty="0">
                <a:solidFill>
                  <a:srgbClr val="000000"/>
                </a:solidFill>
                <a:latin typeface="Canva Sans"/>
                <a:hlinkClick r:id="rId6"/>
              </a:rPr>
              <a:t>https://public.3.basecamp.com/p/fYWNbwxdrCEfb2SWUrNw7NeX</a:t>
            </a:r>
            <a:r>
              <a:rPr lang="en-US" sz="2800" baseline="30000" dirty="0">
                <a:solidFill>
                  <a:srgbClr val="000000"/>
                </a:solidFill>
                <a:latin typeface="Canva Sans"/>
              </a:rPr>
              <a:t> </a:t>
            </a:r>
          </a:p>
          <a:p>
            <a:pPr defTabSz="609630">
              <a:lnSpc>
                <a:spcPts val="2520"/>
              </a:lnSpc>
            </a:pPr>
            <a:endParaRPr lang="en-US" baseline="30000" dirty="0">
              <a:solidFill>
                <a:srgbClr val="000000"/>
              </a:solidFill>
              <a:latin typeface="Canva Sans"/>
            </a:endParaRPr>
          </a:p>
          <a:p>
            <a:pPr defTabSz="609630">
              <a:lnSpc>
                <a:spcPts val="2520"/>
              </a:lnSpc>
            </a:pPr>
            <a:r>
              <a:rPr lang="en-US" dirty="0">
                <a:solidFill>
                  <a:srgbClr val="000000"/>
                </a:solidFill>
                <a:latin typeface="Canva Sans"/>
              </a:rPr>
              <a:t>Increasing Access to Care for Children with Restrictive Eating Disorders by Optimizing Integrated Behavioral Health Care: Application deadline: August 21, 2023 - </a:t>
            </a:r>
            <a:r>
              <a:rPr lang="en-US" dirty="0">
                <a:solidFill>
                  <a:srgbClr val="000000"/>
                </a:solidFill>
                <a:latin typeface="Canva Sans"/>
                <a:hlinkClick r:id="rId7"/>
              </a:rPr>
              <a:t>https://www.ctc-ri.org/sites/default/files/Restrictive%20Eating%20call%20for%20applications%207.25.23.pdf</a:t>
            </a:r>
            <a:r>
              <a:rPr lang="en-US" dirty="0">
                <a:solidFill>
                  <a:srgbClr val="000000"/>
                </a:solidFill>
                <a:latin typeface="Canva San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B2789D-0948-3779-390A-9886F6F72EE1}"/>
              </a:ext>
            </a:extLst>
          </p:cNvPr>
          <p:cNvSpPr txBox="1"/>
          <p:nvPr/>
        </p:nvSpPr>
        <p:spPr>
          <a:xfrm>
            <a:off x="1103447" y="301985"/>
            <a:ext cx="398057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her own words</a:t>
            </a:r>
          </a:p>
        </p:txBody>
      </p:sp>
      <p:sp>
        <p:nvSpPr>
          <p:cNvPr id="4" name="Content Placeholder 3">
            <a:extLst>
              <a:ext uri="{FF2B5EF4-FFF2-40B4-BE49-F238E27FC236}">
                <a16:creationId xmlns:a16="http://schemas.microsoft.com/office/drawing/2014/main" id="{B2D8390D-8F31-395A-CA53-66C27EAF6904}"/>
              </a:ext>
            </a:extLst>
          </p:cNvPr>
          <p:cNvSpPr>
            <a:spLocks noGrp="1"/>
          </p:cNvSpPr>
          <p:nvPr>
            <p:ph idx="1"/>
          </p:nvPr>
        </p:nvSpPr>
        <p:spPr>
          <a:xfrm>
            <a:off x="838200" y="1311965"/>
            <a:ext cx="10515600" cy="4864998"/>
          </a:xfrm>
        </p:spPr>
        <p:txBody>
          <a:bodyPr/>
          <a:lstStyle/>
          <a:p>
            <a:pPr marL="0" indent="0" algn="l">
              <a:buNone/>
            </a:pPr>
            <a:r>
              <a:rPr lang="en-US" sz="2400" b="0" i="0" dirty="0">
                <a:solidFill>
                  <a:srgbClr val="242424"/>
                </a:solidFill>
                <a:effectLst/>
                <a:latin typeface="Calibri" panose="020F0502020204030204" pitchFamily="34" charset="0"/>
              </a:rPr>
              <a:t>Hi Ed,</a:t>
            </a:r>
          </a:p>
          <a:p>
            <a:pPr marL="0" indent="0" algn="l">
              <a:buNone/>
            </a:pPr>
            <a:r>
              <a:rPr lang="en-US" sz="2400" b="0" i="0" dirty="0">
                <a:solidFill>
                  <a:srgbClr val="242424"/>
                </a:solidFill>
                <a:effectLst/>
                <a:latin typeface="Calibri" panose="020F0502020204030204" pitchFamily="34" charset="0"/>
              </a:rPr>
              <a:t>Just wanted to let you know that the PSM model has been a life saver. Every aspect of it, including having a clinical practice nurse and navigator to help with telephone messages/labs/documents, the nurse triage service helping with weekend calls and having a scribe to help with my notes, have made a tremendous difference to the way I practice medicine.</a:t>
            </a:r>
          </a:p>
          <a:p>
            <a:pPr marL="0" indent="0" algn="l">
              <a:buNone/>
            </a:pPr>
            <a:r>
              <a:rPr lang="en-US" sz="2400" b="0" i="0" dirty="0">
                <a:solidFill>
                  <a:srgbClr val="242424"/>
                </a:solidFill>
                <a:effectLst/>
                <a:latin typeface="Calibri" panose="020F0502020204030204" pitchFamily="34" charset="0"/>
              </a:rPr>
              <a:t>My work now is more enjoyable and less stressful. I’m able to finish my notes on time, my labs and documents are reviewed on time, patients get a call back without having to wait till the end of the day and I’m even able to do go through my schedule for the following week to do some pre-visit planning and charting.</a:t>
            </a:r>
          </a:p>
          <a:p>
            <a:pPr marL="0" indent="0" algn="l">
              <a:buNone/>
            </a:pPr>
            <a:r>
              <a:rPr lang="en-US" sz="2400" b="0" i="0" dirty="0">
                <a:solidFill>
                  <a:srgbClr val="242424"/>
                </a:solidFill>
                <a:effectLst/>
                <a:latin typeface="Calibri" panose="020F0502020204030204" pitchFamily="34" charset="0"/>
              </a:rPr>
              <a:t>I would not have been able to continue working here if it had not been for the support, I get from PSM. I feel like I got my life back!</a:t>
            </a:r>
          </a:p>
          <a:p>
            <a:endParaRPr lang="en-US" dirty="0"/>
          </a:p>
        </p:txBody>
      </p:sp>
    </p:spTree>
    <p:extLst>
      <p:ext uri="{BB962C8B-B14F-4D97-AF65-F5344CB8AC3E}">
        <p14:creationId xmlns:p14="http://schemas.microsoft.com/office/powerpoint/2010/main" val="322261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3"/>
          <a:srcRect r="971" b="1234"/>
          <a:stretch>
            <a:fillRect/>
          </a:stretch>
        </p:blipFill>
        <p:spPr>
          <a:xfrm>
            <a:off x="9608718" y="130147"/>
            <a:ext cx="2438400" cy="677333"/>
          </a:xfrm>
          <a:prstGeom prst="rect">
            <a:avLst/>
          </a:prstGeom>
        </p:spPr>
      </p:pic>
      <p:grpSp>
        <p:nvGrpSpPr>
          <p:cNvPr id="5" name="Group 5"/>
          <p:cNvGrpSpPr>
            <a:grpSpLocks noChangeAspect="1"/>
          </p:cNvGrpSpPr>
          <p:nvPr/>
        </p:nvGrpSpPr>
        <p:grpSpPr>
          <a:xfrm>
            <a:off x="0" y="6396911"/>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188260" y="641350"/>
            <a:ext cx="11858858" cy="0"/>
          </a:xfrm>
          <a:prstGeom prst="line">
            <a:avLst/>
          </a:prstGeom>
          <a:ln w="28575" cap="flat">
            <a:solidFill>
              <a:srgbClr val="F7B31D"/>
            </a:solidFill>
            <a:prstDash val="solid"/>
            <a:headEnd type="none" w="sm" len="sm"/>
            <a:tailEnd type="none" w="sm" len="sm"/>
          </a:ln>
        </p:spPr>
        <p:txBody>
          <a:bodyPr/>
          <a:lstStyle/>
          <a:p>
            <a:endParaRPr lang="en-US"/>
          </a:p>
        </p:txBody>
      </p:sp>
      <p:pic>
        <p:nvPicPr>
          <p:cNvPr id="8" name="Picture 8"/>
          <p:cNvPicPr>
            <a:picLocks noChangeAspect="1"/>
          </p:cNvPicPr>
          <p:nvPr/>
        </p:nvPicPr>
        <p:blipFill>
          <a:blip r:embed="rId4"/>
          <a:srcRect/>
          <a:stretch>
            <a:fillRect/>
          </a:stretch>
        </p:blipFill>
        <p:spPr>
          <a:xfrm>
            <a:off x="8579706" y="1864071"/>
            <a:ext cx="2865536" cy="2865536"/>
          </a:xfrm>
          <a:prstGeom prst="rect">
            <a:avLst/>
          </a:prstGeom>
        </p:spPr>
      </p:pic>
      <p:pic>
        <p:nvPicPr>
          <p:cNvPr id="9" name="Picture 9"/>
          <p:cNvPicPr>
            <a:picLocks noChangeAspect="1"/>
          </p:cNvPicPr>
          <p:nvPr/>
        </p:nvPicPr>
        <p:blipFill>
          <a:blip r:embed="rId5"/>
          <a:srcRect t="9462" b="9462"/>
          <a:stretch>
            <a:fillRect/>
          </a:stretch>
        </p:blipFill>
        <p:spPr>
          <a:xfrm>
            <a:off x="539106" y="5308055"/>
            <a:ext cx="10967094" cy="652051"/>
          </a:xfrm>
          <a:prstGeom prst="rect">
            <a:avLst/>
          </a:prstGeom>
        </p:spPr>
      </p:pic>
      <p:sp>
        <p:nvSpPr>
          <p:cNvPr id="10" name="TextBox 10"/>
          <p:cNvSpPr txBox="1"/>
          <p:nvPr/>
        </p:nvSpPr>
        <p:spPr>
          <a:xfrm>
            <a:off x="899161" y="6485257"/>
            <a:ext cx="2621280" cy="179536"/>
          </a:xfrm>
          <a:prstGeom prst="rect">
            <a:avLst/>
          </a:prstGeom>
        </p:spPr>
        <p:txBody>
          <a:bodyPr lIns="0" tIns="0" rIns="0" bIns="0" rtlCol="0" anchor="t">
            <a:spAutoFit/>
          </a:bodyPr>
          <a:lstStyle/>
          <a:p>
            <a:pPr defTabSz="609630">
              <a:lnSpc>
                <a:spcPts val="1441"/>
              </a:lnSpc>
            </a:pPr>
            <a:r>
              <a:rPr lang="en-US" sz="1201" spc="-47">
                <a:solidFill>
                  <a:srgbClr val="0070C0"/>
                </a:solidFill>
                <a:latin typeface="Open Sans"/>
              </a:rPr>
              <a:t>5/12/2022</a:t>
            </a:r>
          </a:p>
        </p:txBody>
      </p:sp>
      <p:sp>
        <p:nvSpPr>
          <p:cNvPr id="11" name="TextBox 11"/>
          <p:cNvSpPr txBox="1"/>
          <p:nvPr/>
        </p:nvSpPr>
        <p:spPr>
          <a:xfrm>
            <a:off x="8823962" y="6485257"/>
            <a:ext cx="2621280" cy="179536"/>
          </a:xfrm>
          <a:prstGeom prst="rect">
            <a:avLst/>
          </a:prstGeom>
        </p:spPr>
        <p:txBody>
          <a:bodyPr lIns="0" tIns="0" rIns="0" bIns="0" rtlCol="0" anchor="t">
            <a:spAutoFit/>
          </a:bodyPr>
          <a:lstStyle/>
          <a:p>
            <a:pPr algn="r" defTabSz="609630">
              <a:lnSpc>
                <a:spcPts val="1441"/>
              </a:lnSpc>
            </a:pPr>
            <a:r>
              <a:rPr lang="en-US" sz="1201" spc="-47">
                <a:solidFill>
                  <a:srgbClr val="0070C0"/>
                </a:solidFill>
                <a:latin typeface="Open Sans"/>
              </a:rPr>
              <a:t>‹#›</a:t>
            </a:r>
          </a:p>
        </p:txBody>
      </p:sp>
      <p:sp>
        <p:nvSpPr>
          <p:cNvPr id="12" name="TextBox 12"/>
          <p:cNvSpPr txBox="1"/>
          <p:nvPr/>
        </p:nvSpPr>
        <p:spPr>
          <a:xfrm>
            <a:off x="299247" y="801130"/>
            <a:ext cx="11340667" cy="556434"/>
          </a:xfrm>
          <a:prstGeom prst="rect">
            <a:avLst/>
          </a:prstGeom>
        </p:spPr>
        <p:txBody>
          <a:bodyPr lIns="0" tIns="0" rIns="0" bIns="0" rtlCol="0" anchor="t">
            <a:spAutoFit/>
          </a:bodyPr>
          <a:lstStyle/>
          <a:p>
            <a:pPr defTabSz="609630">
              <a:lnSpc>
                <a:spcPts val="4481"/>
              </a:lnSpc>
            </a:pPr>
            <a:r>
              <a:rPr lang="en-US" sz="3734" spc="-149">
                <a:solidFill>
                  <a:srgbClr val="0070C0"/>
                </a:solidFill>
                <a:latin typeface="Open Sans Bold"/>
              </a:rPr>
              <a:t>Evaluation &amp; CME Credits</a:t>
            </a:r>
          </a:p>
        </p:txBody>
      </p:sp>
      <p:sp>
        <p:nvSpPr>
          <p:cNvPr id="13" name="TextBox 13"/>
          <p:cNvSpPr txBox="1"/>
          <p:nvPr/>
        </p:nvSpPr>
        <p:spPr>
          <a:xfrm>
            <a:off x="4247598" y="6544905"/>
            <a:ext cx="3696805" cy="179536"/>
          </a:xfrm>
          <a:prstGeom prst="rect">
            <a:avLst/>
          </a:prstGeom>
        </p:spPr>
        <p:txBody>
          <a:bodyPr lIns="0" tIns="0" rIns="0" bIns="0" rtlCol="0" anchor="t">
            <a:spAutoFit/>
          </a:bodyPr>
          <a:lstStyle/>
          <a:p>
            <a:pPr defTabSz="609630">
              <a:lnSpc>
                <a:spcPts val="1441"/>
              </a:lnSpc>
            </a:pPr>
            <a:r>
              <a:rPr lang="en-US" sz="1201" spc="-47">
                <a:solidFill>
                  <a:srgbClr val="FFFFFF"/>
                </a:solidFill>
                <a:latin typeface="Open Sans"/>
              </a:rPr>
              <a:t>Prepared by Care Transformation Collaborative of RI</a:t>
            </a:r>
          </a:p>
        </p:txBody>
      </p:sp>
      <p:grpSp>
        <p:nvGrpSpPr>
          <p:cNvPr id="14" name="Group 14"/>
          <p:cNvGrpSpPr/>
          <p:nvPr/>
        </p:nvGrpSpPr>
        <p:grpSpPr>
          <a:xfrm>
            <a:off x="465760" y="2967956"/>
            <a:ext cx="5556894" cy="625483"/>
            <a:chOff x="0" y="-57151"/>
            <a:chExt cx="11113788" cy="1250966"/>
          </a:xfrm>
        </p:grpSpPr>
        <p:sp>
          <p:nvSpPr>
            <p:cNvPr id="15" name="TextBox 15"/>
            <p:cNvSpPr txBox="1"/>
            <p:nvPr/>
          </p:nvSpPr>
          <p:spPr>
            <a:xfrm>
              <a:off x="0" y="-57151"/>
              <a:ext cx="6328972" cy="654794"/>
            </a:xfrm>
            <a:prstGeom prst="rect">
              <a:avLst/>
            </a:prstGeom>
          </p:spPr>
          <p:txBody>
            <a:bodyPr lIns="0" tIns="0" rIns="0" bIns="0" rtlCol="0" anchor="t">
              <a:spAutoFit/>
            </a:bodyPr>
            <a:lstStyle/>
            <a:p>
              <a:pPr algn="ctr" defTabSz="609630">
                <a:lnSpc>
                  <a:spcPts val="2785"/>
                </a:lnSpc>
              </a:pPr>
              <a:r>
                <a:rPr lang="en-US" sz="1989">
                  <a:solidFill>
                    <a:srgbClr val="000000"/>
                  </a:solidFill>
                  <a:latin typeface="Canva Sans Bold"/>
                </a:rPr>
                <a:t>Claim CME Credits here:</a:t>
              </a:r>
            </a:p>
          </p:txBody>
        </p:sp>
        <p:sp>
          <p:nvSpPr>
            <p:cNvPr id="16" name="TextBox 16"/>
            <p:cNvSpPr txBox="1"/>
            <p:nvPr/>
          </p:nvSpPr>
          <p:spPr>
            <a:xfrm>
              <a:off x="0" y="539021"/>
              <a:ext cx="11113788" cy="654794"/>
            </a:xfrm>
            <a:prstGeom prst="rect">
              <a:avLst/>
            </a:prstGeom>
          </p:spPr>
          <p:txBody>
            <a:bodyPr lIns="0" tIns="0" rIns="0" bIns="0" rtlCol="0" anchor="t">
              <a:spAutoFit/>
            </a:bodyPr>
            <a:lstStyle/>
            <a:p>
              <a:pPr algn="ctr" defTabSz="609630">
                <a:lnSpc>
                  <a:spcPts val="2785"/>
                </a:lnSpc>
              </a:pPr>
              <a:r>
                <a:rPr lang="en-US" sz="1989" u="sng" dirty="0">
                  <a:solidFill>
                    <a:srgbClr val="000000"/>
                  </a:solidFill>
                  <a:latin typeface="Canva Sans"/>
                  <a:hlinkClick r:id="rId6" tooltip="https://www.surveymonkey.com/r/ZDZS5HG"/>
                </a:rPr>
                <a:t>https://www.surveymonkey.com/r/ZDZS5HG</a:t>
              </a:r>
            </a:p>
          </p:txBody>
        </p:sp>
      </p:grpSp>
      <p:sp>
        <p:nvSpPr>
          <p:cNvPr id="17" name="TextBox 17"/>
          <p:cNvSpPr txBox="1"/>
          <p:nvPr/>
        </p:nvSpPr>
        <p:spPr>
          <a:xfrm>
            <a:off x="415132" y="1514061"/>
            <a:ext cx="6952915" cy="613630"/>
          </a:xfrm>
          <a:prstGeom prst="rect">
            <a:avLst/>
          </a:prstGeom>
        </p:spPr>
        <p:txBody>
          <a:bodyPr lIns="0" tIns="0" rIns="0" bIns="0" rtlCol="0" anchor="t">
            <a:spAutoFit/>
          </a:bodyPr>
          <a:lstStyle/>
          <a:p>
            <a:pPr defTabSz="609630">
              <a:lnSpc>
                <a:spcPts val="2520"/>
              </a:lnSpc>
            </a:pPr>
            <a:r>
              <a:rPr lang="en-US">
                <a:solidFill>
                  <a:srgbClr val="000000"/>
                </a:solidFill>
                <a:latin typeface="Canva Sans"/>
              </a:rPr>
              <a:t>Please complete the evaluation in order to claim CME credits!</a:t>
            </a:r>
          </a:p>
          <a:p>
            <a:pPr defTabSz="609630">
              <a:lnSpc>
                <a:spcPts val="2520"/>
              </a:lnSpc>
            </a:pPr>
            <a:endParaRPr lang="en-US">
              <a:solidFill>
                <a:srgbClr val="000000"/>
              </a:solidFill>
              <a:latin typeface="Canva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2"/>
          <a:srcRect r="971" b="1234"/>
          <a:stretch>
            <a:fillRect/>
          </a:stretch>
        </p:blipFill>
        <p:spPr>
          <a:xfrm>
            <a:off x="9608718" y="130147"/>
            <a:ext cx="2438400" cy="677333"/>
          </a:xfrm>
          <a:prstGeom prst="rect">
            <a:avLst/>
          </a:prstGeom>
        </p:spPr>
      </p:pic>
      <p:grpSp>
        <p:nvGrpSpPr>
          <p:cNvPr id="5" name="Group 5"/>
          <p:cNvGrpSpPr>
            <a:grpSpLocks noChangeAspect="1"/>
          </p:cNvGrpSpPr>
          <p:nvPr/>
        </p:nvGrpSpPr>
        <p:grpSpPr>
          <a:xfrm>
            <a:off x="0" y="6396911"/>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TextBox 7"/>
          <p:cNvSpPr txBox="1"/>
          <p:nvPr/>
        </p:nvSpPr>
        <p:spPr>
          <a:xfrm>
            <a:off x="899161" y="6485257"/>
            <a:ext cx="2621280" cy="179536"/>
          </a:xfrm>
          <a:prstGeom prst="rect">
            <a:avLst/>
          </a:prstGeom>
        </p:spPr>
        <p:txBody>
          <a:bodyPr lIns="0" tIns="0" rIns="0" bIns="0" rtlCol="0" anchor="t">
            <a:spAutoFit/>
          </a:bodyPr>
          <a:lstStyle/>
          <a:p>
            <a:pPr defTabSz="609630">
              <a:lnSpc>
                <a:spcPts val="1441"/>
              </a:lnSpc>
            </a:pPr>
            <a:r>
              <a:rPr lang="en-US" sz="1201" spc="-47">
                <a:solidFill>
                  <a:srgbClr val="0070C0"/>
                </a:solidFill>
                <a:latin typeface="Open Sans"/>
              </a:rPr>
              <a:t>5/12/2022</a:t>
            </a:r>
          </a:p>
        </p:txBody>
      </p:sp>
      <p:sp>
        <p:nvSpPr>
          <p:cNvPr id="8" name="TextBox 8"/>
          <p:cNvSpPr txBox="1"/>
          <p:nvPr/>
        </p:nvSpPr>
        <p:spPr>
          <a:xfrm>
            <a:off x="8823962" y="6485257"/>
            <a:ext cx="2621280" cy="179536"/>
          </a:xfrm>
          <a:prstGeom prst="rect">
            <a:avLst/>
          </a:prstGeom>
        </p:spPr>
        <p:txBody>
          <a:bodyPr lIns="0" tIns="0" rIns="0" bIns="0" rtlCol="0" anchor="t">
            <a:spAutoFit/>
          </a:bodyPr>
          <a:lstStyle/>
          <a:p>
            <a:pPr algn="r" defTabSz="609630">
              <a:lnSpc>
                <a:spcPts val="1441"/>
              </a:lnSpc>
            </a:pPr>
            <a:r>
              <a:rPr lang="en-US" sz="1201" spc="-47">
                <a:solidFill>
                  <a:srgbClr val="0070C0"/>
                </a:solidFill>
                <a:latin typeface="Open Sans"/>
              </a:rPr>
              <a:t>‹#›</a:t>
            </a:r>
          </a:p>
        </p:txBody>
      </p:sp>
      <p:sp>
        <p:nvSpPr>
          <p:cNvPr id="9" name="TextBox 9"/>
          <p:cNvSpPr txBox="1"/>
          <p:nvPr/>
        </p:nvSpPr>
        <p:spPr>
          <a:xfrm>
            <a:off x="4330962" y="6496923"/>
            <a:ext cx="3530077" cy="179536"/>
          </a:xfrm>
          <a:prstGeom prst="rect">
            <a:avLst/>
          </a:prstGeom>
        </p:spPr>
        <p:txBody>
          <a:bodyPr lIns="0" tIns="0" rIns="0" bIns="0" rtlCol="0" anchor="t">
            <a:spAutoFit/>
          </a:bodyPr>
          <a:lstStyle/>
          <a:p>
            <a:pPr defTabSz="609630">
              <a:lnSpc>
                <a:spcPts val="1441"/>
              </a:lnSpc>
            </a:pPr>
            <a:r>
              <a:rPr lang="en-US" sz="1201" spc="-47">
                <a:solidFill>
                  <a:srgbClr val="FFFFFF"/>
                </a:solidFill>
                <a:latin typeface="Open Sans"/>
              </a:rPr>
              <a:t>Prepared by Care Transformation Collaborative of RI</a:t>
            </a:r>
          </a:p>
        </p:txBody>
      </p:sp>
      <p:pic>
        <p:nvPicPr>
          <p:cNvPr id="10" name="Picture 10"/>
          <p:cNvPicPr>
            <a:picLocks noChangeAspect="1"/>
          </p:cNvPicPr>
          <p:nvPr/>
        </p:nvPicPr>
        <p:blipFill>
          <a:blip r:embed="rId3"/>
          <a:srcRect l="51361" t="23055" r="2327" b="13612"/>
          <a:stretch>
            <a:fillRect/>
          </a:stretch>
        </p:blipFill>
        <p:spPr>
          <a:xfrm>
            <a:off x="8966" y="1622612"/>
            <a:ext cx="12192136" cy="4689287"/>
          </a:xfrm>
          <a:prstGeom prst="rect">
            <a:avLst/>
          </a:prstGeom>
        </p:spPr>
      </p:pic>
      <p:sp>
        <p:nvSpPr>
          <p:cNvPr id="11" name="TextBox 11"/>
          <p:cNvSpPr txBox="1"/>
          <p:nvPr/>
        </p:nvSpPr>
        <p:spPr>
          <a:xfrm>
            <a:off x="899160" y="716615"/>
            <a:ext cx="10393681" cy="448841"/>
          </a:xfrm>
          <a:prstGeom prst="rect">
            <a:avLst/>
          </a:prstGeom>
        </p:spPr>
        <p:txBody>
          <a:bodyPr lIns="0" tIns="0" rIns="0" bIns="0" rtlCol="0" anchor="t">
            <a:spAutoFit/>
          </a:bodyPr>
          <a:lstStyle/>
          <a:p>
            <a:pPr defTabSz="609630">
              <a:lnSpc>
                <a:spcPts val="3529"/>
              </a:lnSpc>
            </a:pPr>
            <a:r>
              <a:rPr lang="en-US" sz="3267" spc="-130">
                <a:solidFill>
                  <a:srgbClr val="0070C0"/>
                </a:solidFill>
                <a:latin typeface="Open Sans Bold"/>
              </a:rPr>
              <a:t>THANK YOU</a:t>
            </a:r>
          </a:p>
        </p:txBody>
      </p:sp>
      <p:sp>
        <p:nvSpPr>
          <p:cNvPr id="12" name="TextBox 12"/>
          <p:cNvSpPr txBox="1"/>
          <p:nvPr/>
        </p:nvSpPr>
        <p:spPr>
          <a:xfrm>
            <a:off x="1109384" y="1910401"/>
            <a:ext cx="10393681" cy="256480"/>
          </a:xfrm>
          <a:prstGeom prst="rect">
            <a:avLst/>
          </a:prstGeom>
        </p:spPr>
        <p:txBody>
          <a:bodyPr lIns="0" tIns="0" rIns="0" bIns="0" rtlCol="0" anchor="t">
            <a:spAutoFit/>
          </a:bodyPr>
          <a:lstStyle/>
          <a:p>
            <a:pPr defTabSz="609630">
              <a:lnSpc>
                <a:spcPts val="2017"/>
              </a:lnSpc>
            </a:pPr>
            <a:r>
              <a:rPr lang="en-US" sz="1867" spc="-74">
                <a:solidFill>
                  <a:srgbClr val="FFFFFF"/>
                </a:solidFill>
                <a:latin typeface="Open Sans"/>
              </a:rPr>
              <a:t>    </a:t>
            </a:r>
            <a:r>
              <a:rPr lang="en-US" sz="1867" u="sng" spc="-74">
                <a:solidFill>
                  <a:srgbClr val="FFFFFF"/>
                </a:solidFill>
                <a:latin typeface="Open Sans"/>
                <a:hlinkClick r:id="rId4" tooltip="http://www.ctc-ri.org"/>
              </a:rPr>
              <a:t> www.ctc-ri.org</a:t>
            </a:r>
          </a:p>
        </p:txBody>
      </p:sp>
      <p:grpSp>
        <p:nvGrpSpPr>
          <p:cNvPr id="14" name="Group 14"/>
          <p:cNvGrpSpPr>
            <a:grpSpLocks noChangeAspect="1"/>
          </p:cNvGrpSpPr>
          <p:nvPr/>
        </p:nvGrpSpPr>
        <p:grpSpPr>
          <a:xfrm>
            <a:off x="8749553" y="908814"/>
            <a:ext cx="3343835" cy="646331"/>
            <a:chOff x="0" y="0"/>
            <a:chExt cx="6687670" cy="1292662"/>
          </a:xfrm>
        </p:grpSpPr>
        <p:sp>
          <p:nvSpPr>
            <p:cNvPr id="15" name="Freeform 15"/>
            <p:cNvSpPr/>
            <p:nvPr/>
          </p:nvSpPr>
          <p:spPr>
            <a:xfrm>
              <a:off x="0" y="0"/>
              <a:ext cx="6687693" cy="1292606"/>
            </a:xfrm>
            <a:custGeom>
              <a:avLst/>
              <a:gdLst/>
              <a:ahLst/>
              <a:cxnLst/>
              <a:rect l="l" t="t" r="r" b="b"/>
              <a:pathLst>
                <a:path w="6687693" h="1292606">
                  <a:moveTo>
                    <a:pt x="0" y="0"/>
                  </a:moveTo>
                  <a:lnTo>
                    <a:pt x="6687693" y="0"/>
                  </a:lnTo>
                  <a:lnTo>
                    <a:pt x="6687693" y="1292606"/>
                  </a:lnTo>
                  <a:lnTo>
                    <a:pt x="0" y="1292606"/>
                  </a:lnTo>
                  <a:close/>
                </a:path>
              </a:pathLst>
            </a:custGeom>
            <a:solidFill>
              <a:srgbClr val="FFFFFF"/>
            </a:solidFill>
          </p:spPr>
          <p:txBody>
            <a:bodyPr/>
            <a:lstStyle/>
            <a:p>
              <a:endParaRPr lang="en-US"/>
            </a:p>
          </p:txBody>
        </p:sp>
      </p:grpSp>
      <p:pic>
        <p:nvPicPr>
          <p:cNvPr id="17" name="Picture 17"/>
          <p:cNvPicPr>
            <a:picLocks noChangeAspect="1"/>
          </p:cNvPicPr>
          <p:nvPr/>
        </p:nvPicPr>
        <p:blipFill>
          <a:blip r:embed="rId5"/>
          <a:srcRect r="2940" b="2940"/>
          <a:stretch>
            <a:fillRect/>
          </a:stretch>
        </p:blipFill>
        <p:spPr>
          <a:xfrm>
            <a:off x="899160" y="2333605"/>
            <a:ext cx="382794" cy="382794"/>
          </a:xfrm>
          <a:prstGeom prst="rect">
            <a:avLst/>
          </a:prstGeom>
        </p:spPr>
      </p:pic>
      <p:pic>
        <p:nvPicPr>
          <p:cNvPr id="18" name="Picture 18"/>
          <p:cNvPicPr>
            <a:picLocks noChangeAspect="1"/>
          </p:cNvPicPr>
          <p:nvPr/>
        </p:nvPicPr>
        <p:blipFill>
          <a:blip r:embed="rId6"/>
          <a:srcRect r="8897" b="8897"/>
          <a:stretch>
            <a:fillRect/>
          </a:stretch>
        </p:blipFill>
        <p:spPr>
          <a:xfrm>
            <a:off x="11038258" y="-946288"/>
            <a:ext cx="92560" cy="92560"/>
          </a:xfrm>
          <a:prstGeom prst="rect">
            <a:avLst/>
          </a:prstGeom>
        </p:spPr>
      </p:pic>
      <p:pic>
        <p:nvPicPr>
          <p:cNvPr id="19" name="Picture 19"/>
          <p:cNvPicPr>
            <a:picLocks noChangeAspect="1"/>
          </p:cNvPicPr>
          <p:nvPr/>
        </p:nvPicPr>
        <p:blipFill>
          <a:blip r:embed="rId7"/>
          <a:srcRect r="1176" b="1176"/>
          <a:stretch>
            <a:fillRect/>
          </a:stretch>
        </p:blipFill>
        <p:spPr>
          <a:xfrm>
            <a:off x="936812" y="1856106"/>
            <a:ext cx="345142" cy="352949"/>
          </a:xfrm>
          <a:prstGeom prst="rect">
            <a:avLst/>
          </a:prstGeom>
        </p:spPr>
      </p:pic>
      <p:sp>
        <p:nvSpPr>
          <p:cNvPr id="20" name="TextBox 20"/>
          <p:cNvSpPr txBox="1"/>
          <p:nvPr/>
        </p:nvSpPr>
        <p:spPr>
          <a:xfrm>
            <a:off x="1281954" y="2402823"/>
            <a:ext cx="10393681" cy="256480"/>
          </a:xfrm>
          <a:prstGeom prst="rect">
            <a:avLst/>
          </a:prstGeom>
        </p:spPr>
        <p:txBody>
          <a:bodyPr lIns="0" tIns="0" rIns="0" bIns="0" rtlCol="0" anchor="t">
            <a:spAutoFit/>
          </a:bodyPr>
          <a:lstStyle/>
          <a:p>
            <a:pPr defTabSz="609630">
              <a:lnSpc>
                <a:spcPts val="2017"/>
              </a:lnSpc>
            </a:pPr>
            <a:r>
              <a:rPr lang="en-US" sz="1867" spc="-74">
                <a:solidFill>
                  <a:srgbClr val="FFFFFF"/>
                </a:solidFill>
                <a:latin typeface="Open Sans"/>
              </a:rPr>
              <a:t>   </a:t>
            </a:r>
            <a:r>
              <a:rPr lang="en-US" sz="1867" u="sng" spc="-74">
                <a:solidFill>
                  <a:srgbClr val="FFFFFF"/>
                </a:solidFill>
                <a:latin typeface="Open Sans"/>
                <a:hlinkClick r:id="rId8" tooltip="https://www.linkedin.com/company/ctc-ri/"/>
              </a:rPr>
              <a:t>CTC-RI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3"/>
          <a:srcRect r="971" b="1234"/>
          <a:stretch>
            <a:fillRect/>
          </a:stretch>
        </p:blipFill>
        <p:spPr>
          <a:xfrm>
            <a:off x="9608718" y="130147"/>
            <a:ext cx="2438400" cy="677333"/>
          </a:xfrm>
          <a:prstGeom prst="rect">
            <a:avLst/>
          </a:prstGeom>
        </p:spPr>
      </p:pic>
      <p:grpSp>
        <p:nvGrpSpPr>
          <p:cNvPr id="5" name="Group 5"/>
          <p:cNvGrpSpPr>
            <a:grpSpLocks noChangeAspect="1"/>
          </p:cNvGrpSpPr>
          <p:nvPr/>
        </p:nvGrpSpPr>
        <p:grpSpPr>
          <a:xfrm>
            <a:off x="0" y="6396911"/>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188260" y="641350"/>
            <a:ext cx="11858858" cy="0"/>
          </a:xfrm>
          <a:prstGeom prst="line">
            <a:avLst/>
          </a:prstGeom>
          <a:ln w="28575" cap="flat">
            <a:solidFill>
              <a:srgbClr val="F7B31D"/>
            </a:solidFill>
            <a:prstDash val="solid"/>
            <a:headEnd type="none" w="sm" len="sm"/>
            <a:tailEnd type="none" w="sm" len="sm"/>
          </a:ln>
        </p:spPr>
        <p:txBody>
          <a:bodyPr/>
          <a:lstStyle/>
          <a:p>
            <a:endParaRPr lang="en-US"/>
          </a:p>
        </p:txBody>
      </p:sp>
      <p:pic>
        <p:nvPicPr>
          <p:cNvPr id="8" name="Picture 8"/>
          <p:cNvPicPr>
            <a:picLocks noChangeAspect="1"/>
          </p:cNvPicPr>
          <p:nvPr/>
        </p:nvPicPr>
        <p:blipFill>
          <a:blip r:embed="rId4"/>
          <a:srcRect/>
          <a:stretch>
            <a:fillRect/>
          </a:stretch>
        </p:blipFill>
        <p:spPr>
          <a:xfrm>
            <a:off x="8579706" y="1864071"/>
            <a:ext cx="2865536" cy="2865536"/>
          </a:xfrm>
          <a:prstGeom prst="rect">
            <a:avLst/>
          </a:prstGeom>
        </p:spPr>
      </p:pic>
      <p:pic>
        <p:nvPicPr>
          <p:cNvPr id="9" name="Picture 9"/>
          <p:cNvPicPr>
            <a:picLocks noChangeAspect="1"/>
          </p:cNvPicPr>
          <p:nvPr/>
        </p:nvPicPr>
        <p:blipFill>
          <a:blip r:embed="rId5"/>
          <a:srcRect t="9462" b="9462"/>
          <a:stretch>
            <a:fillRect/>
          </a:stretch>
        </p:blipFill>
        <p:spPr>
          <a:xfrm>
            <a:off x="539106" y="5308055"/>
            <a:ext cx="10967094" cy="652051"/>
          </a:xfrm>
          <a:prstGeom prst="rect">
            <a:avLst/>
          </a:prstGeom>
        </p:spPr>
      </p:pic>
      <p:sp>
        <p:nvSpPr>
          <p:cNvPr id="10" name="TextBox 10"/>
          <p:cNvSpPr txBox="1"/>
          <p:nvPr/>
        </p:nvSpPr>
        <p:spPr>
          <a:xfrm>
            <a:off x="899161" y="6485257"/>
            <a:ext cx="2621280" cy="179536"/>
          </a:xfrm>
          <a:prstGeom prst="rect">
            <a:avLst/>
          </a:prstGeom>
        </p:spPr>
        <p:txBody>
          <a:bodyPr lIns="0" tIns="0" rIns="0" bIns="0" rtlCol="0" anchor="t">
            <a:spAutoFit/>
          </a:bodyPr>
          <a:lstStyle/>
          <a:p>
            <a:pPr defTabSz="609630">
              <a:lnSpc>
                <a:spcPts val="1441"/>
              </a:lnSpc>
            </a:pPr>
            <a:r>
              <a:rPr lang="en-US" sz="1201" spc="-47">
                <a:solidFill>
                  <a:srgbClr val="0070C0"/>
                </a:solidFill>
                <a:latin typeface="Open Sans"/>
              </a:rPr>
              <a:t>5/12/2022</a:t>
            </a:r>
          </a:p>
        </p:txBody>
      </p:sp>
      <p:sp>
        <p:nvSpPr>
          <p:cNvPr id="11" name="TextBox 11"/>
          <p:cNvSpPr txBox="1"/>
          <p:nvPr/>
        </p:nvSpPr>
        <p:spPr>
          <a:xfrm>
            <a:off x="8823962" y="6485257"/>
            <a:ext cx="2621280" cy="179536"/>
          </a:xfrm>
          <a:prstGeom prst="rect">
            <a:avLst/>
          </a:prstGeom>
        </p:spPr>
        <p:txBody>
          <a:bodyPr lIns="0" tIns="0" rIns="0" bIns="0" rtlCol="0" anchor="t">
            <a:spAutoFit/>
          </a:bodyPr>
          <a:lstStyle/>
          <a:p>
            <a:pPr algn="r" defTabSz="609630">
              <a:lnSpc>
                <a:spcPts val="1441"/>
              </a:lnSpc>
            </a:pPr>
            <a:r>
              <a:rPr lang="en-US" sz="1201" spc="-47">
                <a:solidFill>
                  <a:srgbClr val="0070C0"/>
                </a:solidFill>
                <a:latin typeface="Open Sans"/>
              </a:rPr>
              <a:t>‹#›</a:t>
            </a:r>
          </a:p>
        </p:txBody>
      </p:sp>
      <p:sp>
        <p:nvSpPr>
          <p:cNvPr id="12" name="TextBox 12"/>
          <p:cNvSpPr txBox="1"/>
          <p:nvPr/>
        </p:nvSpPr>
        <p:spPr>
          <a:xfrm>
            <a:off x="299247" y="801130"/>
            <a:ext cx="11340667" cy="541815"/>
          </a:xfrm>
          <a:prstGeom prst="rect">
            <a:avLst/>
          </a:prstGeom>
        </p:spPr>
        <p:txBody>
          <a:bodyPr lIns="0" tIns="0" rIns="0" bIns="0" rtlCol="0" anchor="t">
            <a:spAutoFit/>
          </a:bodyPr>
          <a:lstStyle/>
          <a:p>
            <a:pPr defTabSz="609630">
              <a:lnSpc>
                <a:spcPts val="4481"/>
              </a:lnSpc>
            </a:pPr>
            <a:r>
              <a:rPr lang="en-US" sz="3734" spc="-149">
                <a:solidFill>
                  <a:srgbClr val="0070C0"/>
                </a:solidFill>
                <a:latin typeface="Open Sans Bold"/>
              </a:rPr>
              <a:t>CTC-RI Conflict of Interest Statement &amp; CME Credits</a:t>
            </a:r>
          </a:p>
        </p:txBody>
      </p:sp>
      <p:sp>
        <p:nvSpPr>
          <p:cNvPr id="13" name="TextBox 13"/>
          <p:cNvSpPr txBox="1"/>
          <p:nvPr/>
        </p:nvSpPr>
        <p:spPr>
          <a:xfrm>
            <a:off x="4247598" y="6544905"/>
            <a:ext cx="3696805" cy="179536"/>
          </a:xfrm>
          <a:prstGeom prst="rect">
            <a:avLst/>
          </a:prstGeom>
        </p:spPr>
        <p:txBody>
          <a:bodyPr lIns="0" tIns="0" rIns="0" bIns="0" rtlCol="0" anchor="t">
            <a:spAutoFit/>
          </a:bodyPr>
          <a:lstStyle/>
          <a:p>
            <a:pPr defTabSz="609630">
              <a:lnSpc>
                <a:spcPts val="1441"/>
              </a:lnSpc>
            </a:pPr>
            <a:r>
              <a:rPr lang="en-US" sz="1201" spc="-47">
                <a:solidFill>
                  <a:srgbClr val="FFFFFF"/>
                </a:solidFill>
                <a:latin typeface="Open Sans"/>
              </a:rPr>
              <a:t>Prepared by Care Transformation Collaborative of RI</a:t>
            </a:r>
          </a:p>
        </p:txBody>
      </p:sp>
      <p:grpSp>
        <p:nvGrpSpPr>
          <p:cNvPr id="14" name="Group 14"/>
          <p:cNvGrpSpPr/>
          <p:nvPr/>
        </p:nvGrpSpPr>
        <p:grpSpPr>
          <a:xfrm>
            <a:off x="641847" y="4049232"/>
            <a:ext cx="5556894" cy="678825"/>
            <a:chOff x="0" y="-163835"/>
            <a:chExt cx="11113788" cy="1357650"/>
          </a:xfrm>
        </p:grpSpPr>
        <p:sp>
          <p:nvSpPr>
            <p:cNvPr id="15" name="TextBox 15"/>
            <p:cNvSpPr txBox="1"/>
            <p:nvPr/>
          </p:nvSpPr>
          <p:spPr>
            <a:xfrm>
              <a:off x="415304" y="-163835"/>
              <a:ext cx="6328972" cy="654794"/>
            </a:xfrm>
            <a:prstGeom prst="rect">
              <a:avLst/>
            </a:prstGeom>
          </p:spPr>
          <p:txBody>
            <a:bodyPr lIns="0" tIns="0" rIns="0" bIns="0" rtlCol="0" anchor="t">
              <a:spAutoFit/>
            </a:bodyPr>
            <a:lstStyle/>
            <a:p>
              <a:pPr algn="ctr" defTabSz="609630">
                <a:lnSpc>
                  <a:spcPts val="2785"/>
                </a:lnSpc>
              </a:pPr>
              <a:r>
                <a:rPr lang="en-US" sz="1989">
                  <a:solidFill>
                    <a:srgbClr val="000000"/>
                  </a:solidFill>
                  <a:latin typeface="Canva Sans Bold"/>
                </a:rPr>
                <a:t>Claim CME Credits here:</a:t>
              </a:r>
            </a:p>
          </p:txBody>
        </p:sp>
        <p:sp>
          <p:nvSpPr>
            <p:cNvPr id="16" name="TextBox 16"/>
            <p:cNvSpPr txBox="1"/>
            <p:nvPr/>
          </p:nvSpPr>
          <p:spPr>
            <a:xfrm>
              <a:off x="0" y="539021"/>
              <a:ext cx="11113788" cy="654794"/>
            </a:xfrm>
            <a:prstGeom prst="rect">
              <a:avLst/>
            </a:prstGeom>
          </p:spPr>
          <p:txBody>
            <a:bodyPr lIns="0" tIns="0" rIns="0" bIns="0" rtlCol="0" anchor="t">
              <a:spAutoFit/>
            </a:bodyPr>
            <a:lstStyle/>
            <a:p>
              <a:pPr algn="ctr" defTabSz="609630">
                <a:lnSpc>
                  <a:spcPts val="2785"/>
                </a:lnSpc>
              </a:pPr>
              <a:r>
                <a:rPr lang="en-US" sz="1989" u="sng">
                  <a:solidFill>
                    <a:srgbClr val="000000"/>
                  </a:solidFill>
                  <a:latin typeface="Canva Sans"/>
                  <a:hlinkClick r:id="rId6" tooltip="https://www.surveymonkey.com/r/ZDZS5HG"/>
                </a:rPr>
                <a:t>https://www.surveymonkey.com/r/ZDZS5HG</a:t>
              </a:r>
            </a:p>
          </p:txBody>
        </p:sp>
      </p:grpSp>
      <p:sp>
        <p:nvSpPr>
          <p:cNvPr id="17" name="TextBox 17"/>
          <p:cNvSpPr txBox="1"/>
          <p:nvPr/>
        </p:nvSpPr>
        <p:spPr>
          <a:xfrm>
            <a:off x="771140" y="1787450"/>
            <a:ext cx="6952915" cy="934230"/>
          </a:xfrm>
          <a:prstGeom prst="rect">
            <a:avLst/>
          </a:prstGeom>
        </p:spPr>
        <p:txBody>
          <a:bodyPr lIns="0" tIns="0" rIns="0" bIns="0" rtlCol="0" anchor="t">
            <a:spAutoFit/>
          </a:bodyPr>
          <a:lstStyle/>
          <a:p>
            <a:pPr defTabSz="609630">
              <a:lnSpc>
                <a:spcPts val="2520"/>
              </a:lnSpc>
            </a:pPr>
            <a:r>
              <a:rPr lang="en-US" dirty="0">
                <a:solidFill>
                  <a:srgbClr val="000000"/>
                </a:solidFill>
                <a:latin typeface="Canva Sans"/>
              </a:rPr>
              <a:t>If CME credits are offered, all relevant financial relationships of those on the session planning committee have been disclosed and, if necessary, mitigated.</a:t>
            </a:r>
          </a:p>
        </p:txBody>
      </p:sp>
    </p:spTree>
    <p:extLst>
      <p:ext uri="{BB962C8B-B14F-4D97-AF65-F5344CB8AC3E}">
        <p14:creationId xmlns:p14="http://schemas.microsoft.com/office/powerpoint/2010/main" val="368514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3"/>
          <a:srcRect r="971" b="1234"/>
          <a:stretch>
            <a:fillRect/>
          </a:stretch>
        </p:blipFill>
        <p:spPr>
          <a:xfrm>
            <a:off x="9608718" y="130147"/>
            <a:ext cx="2438400" cy="677333"/>
          </a:xfrm>
          <a:prstGeom prst="rect">
            <a:avLst/>
          </a:prstGeom>
        </p:spPr>
      </p:pic>
      <p:grpSp>
        <p:nvGrpSpPr>
          <p:cNvPr id="5" name="Group 5"/>
          <p:cNvGrpSpPr>
            <a:grpSpLocks noChangeAspect="1"/>
          </p:cNvGrpSpPr>
          <p:nvPr/>
        </p:nvGrpSpPr>
        <p:grpSpPr>
          <a:xfrm>
            <a:off x="0" y="6396911"/>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188260" y="641350"/>
            <a:ext cx="11858858" cy="0"/>
          </a:xfrm>
          <a:prstGeom prst="line">
            <a:avLst/>
          </a:prstGeom>
          <a:ln w="28575" cap="flat">
            <a:solidFill>
              <a:srgbClr val="F7B31D"/>
            </a:solidFill>
            <a:prstDash val="solid"/>
            <a:headEnd type="none" w="sm" len="sm"/>
            <a:tailEnd type="none" w="sm" len="sm"/>
          </a:ln>
        </p:spPr>
        <p:txBody>
          <a:bodyPr/>
          <a:lstStyle/>
          <a:p>
            <a:endParaRPr lang="en-US"/>
          </a:p>
        </p:txBody>
      </p:sp>
      <p:sp>
        <p:nvSpPr>
          <p:cNvPr id="10" name="TextBox 10"/>
          <p:cNvSpPr txBox="1"/>
          <p:nvPr/>
        </p:nvSpPr>
        <p:spPr>
          <a:xfrm>
            <a:off x="899161" y="6485257"/>
            <a:ext cx="2621280" cy="179536"/>
          </a:xfrm>
          <a:prstGeom prst="rect">
            <a:avLst/>
          </a:prstGeom>
        </p:spPr>
        <p:txBody>
          <a:bodyPr lIns="0" tIns="0" rIns="0" bIns="0" rtlCol="0" anchor="t">
            <a:spAutoFit/>
          </a:bodyPr>
          <a:lstStyle/>
          <a:p>
            <a:pPr defTabSz="609630">
              <a:lnSpc>
                <a:spcPts val="1441"/>
              </a:lnSpc>
            </a:pPr>
            <a:r>
              <a:rPr lang="en-US" sz="1201" spc="-47">
                <a:solidFill>
                  <a:srgbClr val="0070C0"/>
                </a:solidFill>
                <a:latin typeface="Open Sans"/>
              </a:rPr>
              <a:t>5/12/2022</a:t>
            </a:r>
          </a:p>
        </p:txBody>
      </p:sp>
      <p:sp>
        <p:nvSpPr>
          <p:cNvPr id="11" name="TextBox 11"/>
          <p:cNvSpPr txBox="1"/>
          <p:nvPr/>
        </p:nvSpPr>
        <p:spPr>
          <a:xfrm>
            <a:off x="8823962" y="6485257"/>
            <a:ext cx="2621280" cy="179536"/>
          </a:xfrm>
          <a:prstGeom prst="rect">
            <a:avLst/>
          </a:prstGeom>
        </p:spPr>
        <p:txBody>
          <a:bodyPr lIns="0" tIns="0" rIns="0" bIns="0" rtlCol="0" anchor="t">
            <a:spAutoFit/>
          </a:bodyPr>
          <a:lstStyle/>
          <a:p>
            <a:pPr algn="r" defTabSz="609630">
              <a:lnSpc>
                <a:spcPts val="1441"/>
              </a:lnSpc>
            </a:pPr>
            <a:r>
              <a:rPr lang="en-US" sz="1201" spc="-47">
                <a:solidFill>
                  <a:srgbClr val="0070C0"/>
                </a:solidFill>
                <a:latin typeface="Open Sans"/>
              </a:rPr>
              <a:t>‹#›</a:t>
            </a:r>
          </a:p>
        </p:txBody>
      </p:sp>
      <p:sp>
        <p:nvSpPr>
          <p:cNvPr id="12" name="TextBox 12"/>
          <p:cNvSpPr txBox="1"/>
          <p:nvPr/>
        </p:nvSpPr>
        <p:spPr>
          <a:xfrm>
            <a:off x="299247" y="801130"/>
            <a:ext cx="11340667" cy="556434"/>
          </a:xfrm>
          <a:prstGeom prst="rect">
            <a:avLst/>
          </a:prstGeom>
        </p:spPr>
        <p:txBody>
          <a:bodyPr lIns="0" tIns="0" rIns="0" bIns="0" rtlCol="0" anchor="t">
            <a:spAutoFit/>
          </a:bodyPr>
          <a:lstStyle/>
          <a:p>
            <a:pPr defTabSz="609630">
              <a:lnSpc>
                <a:spcPts val="4481"/>
              </a:lnSpc>
            </a:pPr>
            <a:r>
              <a:rPr lang="en-US" sz="3734" spc="-149" dirty="0">
                <a:solidFill>
                  <a:srgbClr val="0070C0"/>
                </a:solidFill>
                <a:latin typeface="Open Sans Bold"/>
              </a:rPr>
              <a:t>Objectives</a:t>
            </a:r>
          </a:p>
        </p:txBody>
      </p:sp>
      <p:sp>
        <p:nvSpPr>
          <p:cNvPr id="13" name="TextBox 13"/>
          <p:cNvSpPr txBox="1"/>
          <p:nvPr/>
        </p:nvSpPr>
        <p:spPr>
          <a:xfrm>
            <a:off x="4247598" y="6544905"/>
            <a:ext cx="3696805" cy="179536"/>
          </a:xfrm>
          <a:prstGeom prst="rect">
            <a:avLst/>
          </a:prstGeom>
        </p:spPr>
        <p:txBody>
          <a:bodyPr lIns="0" tIns="0" rIns="0" bIns="0" rtlCol="0" anchor="t">
            <a:spAutoFit/>
          </a:bodyPr>
          <a:lstStyle/>
          <a:p>
            <a:pPr defTabSz="609630">
              <a:lnSpc>
                <a:spcPts val="1441"/>
              </a:lnSpc>
            </a:pPr>
            <a:r>
              <a:rPr lang="en-US" sz="1201" spc="-47">
                <a:solidFill>
                  <a:srgbClr val="FFFFFF"/>
                </a:solidFill>
                <a:latin typeface="Open Sans"/>
              </a:rPr>
              <a:t>Prepared by Care Transformation Collaborative of RI</a:t>
            </a:r>
          </a:p>
        </p:txBody>
      </p:sp>
      <p:sp>
        <p:nvSpPr>
          <p:cNvPr id="17" name="TextBox 17"/>
          <p:cNvSpPr txBox="1"/>
          <p:nvPr/>
        </p:nvSpPr>
        <p:spPr>
          <a:xfrm>
            <a:off x="632529" y="1588011"/>
            <a:ext cx="10674102" cy="2954655"/>
          </a:xfrm>
          <a:prstGeom prst="rect">
            <a:avLst/>
          </a:prstGeom>
        </p:spPr>
        <p:txBody>
          <a:bodyPr wrap="square" lIns="0" tIns="0" rIns="0" bIns="0" rtlCol="0" anchor="t">
            <a:spAutoFit/>
          </a:bodyPr>
          <a:lstStyle/>
          <a:p>
            <a:pPr marL="342900" marR="0" lvl="0" indent="-342900">
              <a:spcBef>
                <a:spcPts val="0"/>
              </a:spcBef>
              <a:spcAft>
                <a:spcPts val="0"/>
              </a:spcAft>
              <a:buFont typeface="+mj-lt"/>
              <a:buAutoNum type="arabicParenR"/>
            </a:pPr>
            <a:r>
              <a:rPr lang="en-US" sz="2400" dirty="0">
                <a:effectLst/>
                <a:latin typeface="Calibri" panose="020F0502020204030204" pitchFamily="34" charset="0"/>
                <a:ea typeface="Times New Roman" panose="02020603050405020304" pitchFamily="18" charset="0"/>
              </a:rPr>
              <a:t>Learn about strategic and programmatic approaches taken by </a:t>
            </a:r>
            <a:r>
              <a:rPr lang="en-US" sz="2400" dirty="0" err="1">
                <a:effectLst/>
                <a:latin typeface="Calibri" panose="020F0502020204030204" pitchFamily="34" charset="0"/>
                <a:ea typeface="Times New Roman" panose="02020603050405020304" pitchFamily="18" charset="0"/>
              </a:rPr>
              <a:t>CharterCARE</a:t>
            </a:r>
            <a:r>
              <a:rPr lang="en-US" sz="2400" dirty="0">
                <a:effectLst/>
                <a:latin typeface="Calibri" panose="020F0502020204030204" pitchFamily="34" charset="0"/>
                <a:ea typeface="Times New Roman" panose="02020603050405020304" pitchFamily="18" charset="0"/>
              </a:rPr>
              <a:t> to be successful in global capitation</a:t>
            </a:r>
          </a:p>
          <a:p>
            <a:pPr marL="342900" marR="0" lvl="0" indent="-342900">
              <a:spcBef>
                <a:spcPts val="0"/>
              </a:spcBef>
              <a:spcAft>
                <a:spcPts val="0"/>
              </a:spcAft>
              <a:buFont typeface="+mj-lt"/>
              <a:buAutoNum type="arabicParenR"/>
            </a:pP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2400" dirty="0">
                <a:effectLst/>
                <a:latin typeface="Calibri" panose="020F0502020204030204" pitchFamily="34" charset="0"/>
                <a:ea typeface="Times New Roman" panose="02020603050405020304" pitchFamily="18" charset="0"/>
              </a:rPr>
              <a:t>Learn about practice-based strategies and Coastal Medical/Lifespan to implement primary care capitation under global medical risk contracting</a:t>
            </a:r>
          </a:p>
          <a:p>
            <a:pPr marL="342900" marR="0" lvl="0" indent="-342900">
              <a:spcBef>
                <a:spcPts val="0"/>
              </a:spcBef>
              <a:spcAft>
                <a:spcPts val="0"/>
              </a:spcAft>
              <a:buFont typeface="+mj-lt"/>
              <a:buAutoNum type="arabicParenR"/>
            </a:pP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2400" dirty="0">
                <a:latin typeface="Calibri" panose="020F0502020204030204" pitchFamily="34" charset="0"/>
              </a:rPr>
              <a:t>Hear reactions from health care leaders in RI and engage in discussions regarding lessons learned and implications for other systems of care in RI. </a:t>
            </a:r>
          </a:p>
        </p:txBody>
      </p:sp>
    </p:spTree>
    <p:extLst>
      <p:ext uri="{BB962C8B-B14F-4D97-AF65-F5344CB8AC3E}">
        <p14:creationId xmlns:p14="http://schemas.microsoft.com/office/powerpoint/2010/main" val="300884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p:nvPr/>
        </p:nvSpPr>
        <p:spPr>
          <a:xfrm>
            <a:off x="1524000" y="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ln w="9525">
            <a:solidFill>
              <a:srgbClr val="00AFEF"/>
            </a:solidFill>
          </a:ln>
        </p:spPr>
        <p:txBody>
          <a:bodyPr wrap="square" lIns="0" tIns="0" rIns="0" bIns="0" rtlCol="0"/>
          <a:lstStyle/>
          <a:p>
            <a:endParaRPr>
              <a:solidFill>
                <a:prstClr val="black"/>
              </a:solidFill>
              <a:latin typeface="Calibri"/>
            </a:endParaRPr>
          </a:p>
        </p:txBody>
      </p:sp>
      <p:sp>
        <p:nvSpPr>
          <p:cNvPr id="4" name="object 4"/>
          <p:cNvSpPr/>
          <p:nvPr/>
        </p:nvSpPr>
        <p:spPr>
          <a:xfrm>
            <a:off x="1676400" y="44197"/>
            <a:ext cx="3505200" cy="204215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txBox="1">
            <a:spLocks noGrp="1"/>
          </p:cNvSpPr>
          <p:nvPr>
            <p:ph type="title"/>
          </p:nvPr>
        </p:nvSpPr>
        <p:spPr>
          <a:xfrm>
            <a:off x="5257547" y="2202560"/>
            <a:ext cx="1952625" cy="939800"/>
          </a:xfrm>
          <a:prstGeom prst="rect">
            <a:avLst/>
          </a:prstGeom>
        </p:spPr>
        <p:txBody>
          <a:bodyPr vert="horz" wrap="square" lIns="0" tIns="12700" rIns="0" bIns="0" rtlCol="0">
            <a:spAutoFit/>
          </a:bodyPr>
          <a:lstStyle/>
          <a:p>
            <a:pPr marL="12700">
              <a:spcBef>
                <a:spcPts val="100"/>
              </a:spcBef>
            </a:pPr>
            <a:r>
              <a:rPr sz="6000" spc="-5" dirty="0">
                <a:solidFill>
                  <a:srgbClr val="00AFEF"/>
                </a:solidFill>
              </a:rPr>
              <a:t>CPG</a:t>
            </a:r>
            <a:r>
              <a:rPr sz="6000" spc="10" dirty="0">
                <a:solidFill>
                  <a:srgbClr val="00AFEF"/>
                </a:solidFill>
              </a:rPr>
              <a:t>R</a:t>
            </a:r>
            <a:r>
              <a:rPr sz="6000" dirty="0">
                <a:solidFill>
                  <a:srgbClr val="00AFEF"/>
                </a:solidFill>
              </a:rPr>
              <a:t>I</a:t>
            </a:r>
            <a:endParaRPr sz="6000" dirty="0"/>
          </a:p>
        </p:txBody>
      </p:sp>
      <p:sp>
        <p:nvSpPr>
          <p:cNvPr id="6" name="object 6"/>
          <p:cNvSpPr txBox="1">
            <a:spLocks noGrp="1"/>
          </p:cNvSpPr>
          <p:nvPr>
            <p:ph type="body" idx="1"/>
          </p:nvPr>
        </p:nvSpPr>
        <p:spPr>
          <a:xfrm>
            <a:off x="1215775" y="3181239"/>
            <a:ext cx="9760450" cy="1120820"/>
          </a:xfrm>
          <a:prstGeom prst="rect">
            <a:avLst/>
          </a:prstGeom>
        </p:spPr>
        <p:txBody>
          <a:bodyPr vert="horz" wrap="square" lIns="0" tIns="12700" rIns="0" bIns="0" rtlCol="0">
            <a:spAutoFit/>
          </a:bodyPr>
          <a:lstStyle/>
          <a:p>
            <a:pPr marL="12700" marR="5080" indent="953769" algn="ctr">
              <a:spcBef>
                <a:spcPts val="100"/>
              </a:spcBef>
            </a:pPr>
            <a:r>
              <a:rPr spc="-5" dirty="0"/>
              <a:t>Global </a:t>
            </a:r>
            <a:r>
              <a:rPr spc="-10" dirty="0"/>
              <a:t>Capitation:</a:t>
            </a:r>
            <a:r>
              <a:rPr lang="en-US" spc="-10" dirty="0"/>
              <a:t> </a:t>
            </a:r>
            <a:r>
              <a:rPr spc="-5" dirty="0"/>
              <a:t>Enabling </a:t>
            </a:r>
            <a:r>
              <a:rPr spc="-20" dirty="0"/>
              <a:t>Better </a:t>
            </a:r>
            <a:r>
              <a:rPr spc="-25" dirty="0"/>
              <a:t>Patient</a:t>
            </a:r>
            <a:r>
              <a:rPr spc="10" dirty="0"/>
              <a:t> </a:t>
            </a:r>
            <a:r>
              <a:rPr spc="-15" dirty="0"/>
              <a:t>Care</a:t>
            </a:r>
            <a:r>
              <a:rPr lang="en-US" spc="-15" dirty="0"/>
              <a:t> </a:t>
            </a:r>
            <a:r>
              <a:rPr spc="-5" dirty="0"/>
              <a:t>2023</a:t>
            </a:r>
          </a:p>
        </p:txBody>
      </p:sp>
      <p:sp>
        <p:nvSpPr>
          <p:cNvPr id="7" name="object 7"/>
          <p:cNvSpPr txBox="1"/>
          <p:nvPr/>
        </p:nvSpPr>
        <p:spPr>
          <a:xfrm>
            <a:off x="3260217" y="5741009"/>
            <a:ext cx="5877560" cy="817880"/>
          </a:xfrm>
          <a:prstGeom prst="rect">
            <a:avLst/>
          </a:prstGeom>
        </p:spPr>
        <p:txBody>
          <a:bodyPr vert="horz" wrap="square" lIns="0" tIns="12700" rIns="0" bIns="0" rtlCol="0">
            <a:spAutoFit/>
          </a:bodyPr>
          <a:lstStyle/>
          <a:p>
            <a:pPr marL="12700">
              <a:spcBef>
                <a:spcPts val="100"/>
              </a:spcBef>
            </a:pPr>
            <a:r>
              <a:rPr sz="2400" spc="-5" dirty="0">
                <a:solidFill>
                  <a:srgbClr val="00AFEF"/>
                </a:solidFill>
                <a:latin typeface="Arial Black"/>
                <a:cs typeface="Arial Black"/>
              </a:rPr>
              <a:t>Independent Physician</a:t>
            </a:r>
            <a:r>
              <a:rPr sz="2400" spc="-35" dirty="0">
                <a:solidFill>
                  <a:srgbClr val="00AFEF"/>
                </a:solidFill>
                <a:latin typeface="Arial Black"/>
                <a:cs typeface="Arial Black"/>
              </a:rPr>
              <a:t> </a:t>
            </a:r>
            <a:r>
              <a:rPr sz="2400" spc="-5" dirty="0">
                <a:solidFill>
                  <a:srgbClr val="00AFEF"/>
                </a:solidFill>
                <a:latin typeface="Arial Black"/>
                <a:cs typeface="Arial Black"/>
              </a:rPr>
              <a:t>Association</a:t>
            </a:r>
            <a:endParaRPr sz="2400">
              <a:solidFill>
                <a:prstClr val="black"/>
              </a:solidFill>
              <a:latin typeface="Arial Black"/>
              <a:cs typeface="Arial Black"/>
            </a:endParaRPr>
          </a:p>
          <a:p>
            <a:pPr marL="621030">
              <a:spcBef>
                <a:spcPts val="1914"/>
              </a:spcBef>
            </a:pPr>
            <a:r>
              <a:rPr sz="1200" spc="-10" dirty="0">
                <a:solidFill>
                  <a:srgbClr val="7E7E7E"/>
                </a:solidFill>
                <a:latin typeface="Calibri"/>
                <a:cs typeface="Calibri"/>
              </a:rPr>
              <a:t>Personal </a:t>
            </a:r>
            <a:r>
              <a:rPr sz="1200" dirty="0">
                <a:solidFill>
                  <a:srgbClr val="7E7E7E"/>
                </a:solidFill>
                <a:latin typeface="Calibri"/>
                <a:cs typeface="Calibri"/>
              </a:rPr>
              <a:t>&amp; </a:t>
            </a:r>
            <a:r>
              <a:rPr sz="1200" spc="-5" dirty="0">
                <a:solidFill>
                  <a:srgbClr val="7E7E7E"/>
                </a:solidFill>
                <a:latin typeface="Calibri"/>
                <a:cs typeface="Calibri"/>
              </a:rPr>
              <a:t>Confidential </a:t>
            </a:r>
            <a:r>
              <a:rPr sz="1200" dirty="0">
                <a:solidFill>
                  <a:srgbClr val="7E7E7E"/>
                </a:solidFill>
                <a:latin typeface="Calibri"/>
                <a:cs typeface="Calibri"/>
              </a:rPr>
              <a:t>| </a:t>
            </a:r>
            <a:r>
              <a:rPr sz="1200" spc="-5" dirty="0">
                <a:solidFill>
                  <a:srgbClr val="7E7E7E"/>
                </a:solidFill>
                <a:latin typeface="Calibri"/>
                <a:cs typeface="Calibri"/>
              </a:rPr>
              <a:t>Not </a:t>
            </a:r>
            <a:r>
              <a:rPr sz="1200" spc="-10" dirty="0">
                <a:solidFill>
                  <a:srgbClr val="7E7E7E"/>
                </a:solidFill>
                <a:latin typeface="Calibri"/>
                <a:cs typeface="Calibri"/>
              </a:rPr>
              <a:t>for </a:t>
            </a:r>
            <a:r>
              <a:rPr sz="1200" spc="-5" dirty="0">
                <a:solidFill>
                  <a:srgbClr val="7E7E7E"/>
                </a:solidFill>
                <a:latin typeface="Calibri"/>
                <a:cs typeface="Calibri"/>
              </a:rPr>
              <a:t>Distribution </a:t>
            </a:r>
            <a:r>
              <a:rPr sz="1200" dirty="0">
                <a:solidFill>
                  <a:srgbClr val="7E7E7E"/>
                </a:solidFill>
                <a:latin typeface="Calibri"/>
                <a:cs typeface="Calibri"/>
              </a:rPr>
              <a:t>| </a:t>
            </a:r>
            <a:r>
              <a:rPr sz="1200" spc="-5" dirty="0">
                <a:solidFill>
                  <a:srgbClr val="7E7E7E"/>
                </a:solidFill>
                <a:latin typeface="Calibri"/>
                <a:cs typeface="Calibri"/>
              </a:rPr>
              <a:t>Property of CPGRI,</a:t>
            </a:r>
            <a:r>
              <a:rPr sz="1200" spc="-50" dirty="0">
                <a:solidFill>
                  <a:srgbClr val="7E7E7E"/>
                </a:solidFill>
                <a:latin typeface="Calibri"/>
                <a:cs typeface="Calibri"/>
              </a:rPr>
              <a:t> </a:t>
            </a:r>
            <a:r>
              <a:rPr sz="1200" spc="-10" dirty="0">
                <a:solidFill>
                  <a:srgbClr val="7E7E7E"/>
                </a:solidFill>
                <a:latin typeface="Calibri"/>
                <a:cs typeface="Calibri"/>
              </a:rPr>
              <a:t>LLC</a:t>
            </a:r>
            <a:endParaRPr sz="1200">
              <a:solidFill>
                <a:prstClr val="black"/>
              </a:solidFill>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52400"/>
            <a:ext cx="9144000" cy="609600"/>
          </a:xfrm>
          <a:custGeom>
            <a:avLst/>
            <a:gdLst/>
            <a:ahLst/>
            <a:cxnLst/>
            <a:rect l="l" t="t" r="r" b="b"/>
            <a:pathLst>
              <a:path w="9144000" h="609600">
                <a:moveTo>
                  <a:pt x="0" y="609600"/>
                </a:moveTo>
                <a:lnTo>
                  <a:pt x="9144000" y="609600"/>
                </a:lnTo>
                <a:lnTo>
                  <a:pt x="9144000" y="0"/>
                </a:lnTo>
                <a:lnTo>
                  <a:pt x="0" y="0"/>
                </a:lnTo>
                <a:lnTo>
                  <a:pt x="0" y="60960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4398391" y="207975"/>
            <a:ext cx="6189980" cy="452120"/>
          </a:xfrm>
          <a:prstGeom prst="rect">
            <a:avLst/>
          </a:prstGeom>
        </p:spPr>
        <p:txBody>
          <a:bodyPr vert="horz" wrap="square" lIns="0" tIns="12065" rIns="0" bIns="0" rtlCol="0">
            <a:spAutoFit/>
          </a:bodyPr>
          <a:lstStyle/>
          <a:p>
            <a:pPr marL="12700">
              <a:spcBef>
                <a:spcPts val="95"/>
              </a:spcBef>
            </a:pPr>
            <a:r>
              <a:rPr spc="-10" dirty="0"/>
              <a:t>Measuring </a:t>
            </a:r>
            <a:r>
              <a:rPr spc="-5" dirty="0"/>
              <a:t>Success with </a:t>
            </a:r>
            <a:r>
              <a:rPr spc="-10" dirty="0"/>
              <a:t>Global</a:t>
            </a:r>
            <a:r>
              <a:rPr spc="75" dirty="0"/>
              <a:t> </a:t>
            </a:r>
            <a:r>
              <a:rPr spc="-10" dirty="0"/>
              <a:t>Capitation</a:t>
            </a:r>
          </a:p>
        </p:txBody>
      </p:sp>
      <p:sp>
        <p:nvSpPr>
          <p:cNvPr id="4" name="object 4"/>
          <p:cNvSpPr txBox="1"/>
          <p:nvPr/>
        </p:nvSpPr>
        <p:spPr>
          <a:xfrm>
            <a:off x="1926742" y="1354329"/>
            <a:ext cx="8312784" cy="3317875"/>
          </a:xfrm>
          <a:prstGeom prst="rect">
            <a:avLst/>
          </a:prstGeom>
        </p:spPr>
        <p:txBody>
          <a:bodyPr vert="horz" wrap="square" lIns="0" tIns="12700" rIns="0" bIns="0" rtlCol="0">
            <a:spAutoFit/>
          </a:bodyPr>
          <a:lstStyle/>
          <a:p>
            <a:pPr marL="299085" marR="5080" indent="-287020" algn="just">
              <a:spcBef>
                <a:spcPts val="100"/>
              </a:spcBef>
              <a:buFont typeface="Courier New"/>
              <a:buChar char="o"/>
              <a:tabLst>
                <a:tab pos="299720" algn="l"/>
              </a:tabLst>
            </a:pPr>
            <a:r>
              <a:rPr dirty="0">
                <a:solidFill>
                  <a:srgbClr val="1F487C"/>
                </a:solidFill>
                <a:latin typeface="Calibri"/>
                <a:cs typeface="Calibri"/>
              </a:rPr>
              <a:t>In 2022, </a:t>
            </a:r>
            <a:r>
              <a:rPr spc="-5" dirty="0">
                <a:solidFill>
                  <a:srgbClr val="1F487C"/>
                </a:solidFill>
                <a:latin typeface="Calibri"/>
                <a:cs typeface="Calibri"/>
              </a:rPr>
              <a:t>CharterCARE </a:t>
            </a:r>
            <a:r>
              <a:rPr spc="-10" dirty="0">
                <a:solidFill>
                  <a:srgbClr val="1F487C"/>
                </a:solidFill>
                <a:latin typeface="Calibri"/>
                <a:cs typeface="Calibri"/>
              </a:rPr>
              <a:t>entered into </a:t>
            </a:r>
            <a:r>
              <a:rPr dirty="0">
                <a:solidFill>
                  <a:srgbClr val="1F487C"/>
                </a:solidFill>
                <a:latin typeface="Calibri"/>
                <a:cs typeface="Calibri"/>
              </a:rPr>
              <a:t>a </a:t>
            </a:r>
            <a:r>
              <a:rPr spc="-5" dirty="0">
                <a:solidFill>
                  <a:srgbClr val="1F487C"/>
                </a:solidFill>
                <a:latin typeface="Calibri"/>
                <a:cs typeface="Calibri"/>
              </a:rPr>
              <a:t>global </a:t>
            </a:r>
            <a:r>
              <a:rPr spc="-10" dirty="0">
                <a:solidFill>
                  <a:srgbClr val="1F487C"/>
                </a:solidFill>
                <a:latin typeface="Calibri"/>
                <a:cs typeface="Calibri"/>
              </a:rPr>
              <a:t>capitation </a:t>
            </a:r>
            <a:r>
              <a:rPr spc="-5" dirty="0">
                <a:solidFill>
                  <a:srgbClr val="1F487C"/>
                </a:solidFill>
                <a:latin typeface="Calibri"/>
                <a:cs typeface="Calibri"/>
              </a:rPr>
              <a:t>agreement with </a:t>
            </a:r>
            <a:r>
              <a:rPr dirty="0">
                <a:solidFill>
                  <a:srgbClr val="1F487C"/>
                </a:solidFill>
                <a:latin typeface="Calibri"/>
                <a:cs typeface="Calibri"/>
              </a:rPr>
              <a:t>BCBSRI </a:t>
            </a:r>
            <a:r>
              <a:rPr spc="-15" dirty="0">
                <a:solidFill>
                  <a:srgbClr val="1F487C"/>
                </a:solidFill>
                <a:latin typeface="Calibri"/>
                <a:cs typeface="Calibri"/>
              </a:rPr>
              <a:t>for </a:t>
            </a:r>
            <a:r>
              <a:rPr spc="-5" dirty="0">
                <a:solidFill>
                  <a:srgbClr val="1F487C"/>
                </a:solidFill>
                <a:latin typeface="Calibri"/>
                <a:cs typeface="Calibri"/>
              </a:rPr>
              <a:t>their  </a:t>
            </a:r>
            <a:r>
              <a:rPr dirty="0">
                <a:solidFill>
                  <a:srgbClr val="1F487C"/>
                </a:solidFill>
                <a:latin typeface="Calibri"/>
                <a:cs typeface="Calibri"/>
              </a:rPr>
              <a:t>BCBSRI MA </a:t>
            </a:r>
            <a:r>
              <a:rPr spc="-5" dirty="0">
                <a:solidFill>
                  <a:srgbClr val="1F487C"/>
                </a:solidFill>
                <a:latin typeface="Calibri"/>
                <a:cs typeface="Calibri"/>
              </a:rPr>
              <a:t>population; while </a:t>
            </a:r>
            <a:r>
              <a:rPr spc="-10" dirty="0">
                <a:solidFill>
                  <a:srgbClr val="1F487C"/>
                </a:solidFill>
                <a:latin typeface="Calibri"/>
                <a:cs typeface="Calibri"/>
              </a:rPr>
              <a:t>continuing </a:t>
            </a:r>
            <a:r>
              <a:rPr spc="-5" dirty="0">
                <a:solidFill>
                  <a:srgbClr val="1F487C"/>
                </a:solidFill>
                <a:latin typeface="Calibri"/>
                <a:cs typeface="Calibri"/>
              </a:rPr>
              <a:t>with </a:t>
            </a:r>
            <a:r>
              <a:rPr spc="-10" dirty="0">
                <a:solidFill>
                  <a:srgbClr val="1F487C"/>
                </a:solidFill>
                <a:latin typeface="Calibri"/>
                <a:cs typeface="Calibri"/>
              </a:rPr>
              <a:t>delegation </a:t>
            </a:r>
            <a:r>
              <a:rPr spc="-15" dirty="0">
                <a:solidFill>
                  <a:srgbClr val="1F487C"/>
                </a:solidFill>
                <a:latin typeface="Calibri"/>
                <a:cs typeface="Calibri"/>
              </a:rPr>
              <a:t>for </a:t>
            </a:r>
            <a:r>
              <a:rPr spc="-5" dirty="0">
                <a:solidFill>
                  <a:srgbClr val="1F487C"/>
                </a:solidFill>
                <a:latin typeface="Calibri"/>
                <a:cs typeface="Calibri"/>
              </a:rPr>
              <a:t>CM </a:t>
            </a:r>
            <a:r>
              <a:rPr dirty="0">
                <a:solidFill>
                  <a:srgbClr val="1F487C"/>
                </a:solidFill>
                <a:latin typeface="Calibri"/>
                <a:cs typeface="Calibri"/>
              </a:rPr>
              <a:t>&amp; UM </a:t>
            </a:r>
            <a:r>
              <a:rPr spc="-5" dirty="0">
                <a:solidFill>
                  <a:srgbClr val="1F487C"/>
                </a:solidFill>
                <a:latin typeface="Calibri"/>
                <a:cs typeface="Calibri"/>
              </a:rPr>
              <a:t>(only SOC in </a:t>
            </a:r>
            <a:r>
              <a:rPr dirty="0">
                <a:solidFill>
                  <a:srgbClr val="1F487C"/>
                </a:solidFill>
                <a:latin typeface="Calibri"/>
                <a:cs typeface="Calibri"/>
              </a:rPr>
              <a:t>RI  </a:t>
            </a:r>
            <a:r>
              <a:rPr spc="-10" dirty="0">
                <a:solidFill>
                  <a:srgbClr val="1F487C"/>
                </a:solidFill>
                <a:latin typeface="Calibri"/>
                <a:cs typeface="Calibri"/>
              </a:rPr>
              <a:t>to have delegated </a:t>
            </a:r>
            <a:r>
              <a:rPr dirty="0">
                <a:solidFill>
                  <a:srgbClr val="1F487C"/>
                </a:solidFill>
                <a:latin typeface="Calibri"/>
                <a:cs typeface="Calibri"/>
              </a:rPr>
              <a:t>and global </a:t>
            </a:r>
            <a:r>
              <a:rPr spc="-15" dirty="0">
                <a:solidFill>
                  <a:srgbClr val="1F487C"/>
                </a:solidFill>
                <a:latin typeface="Calibri"/>
                <a:cs typeface="Calibri"/>
              </a:rPr>
              <a:t>capitated </a:t>
            </a:r>
            <a:r>
              <a:rPr spc="-5" dirty="0">
                <a:solidFill>
                  <a:srgbClr val="1F487C"/>
                </a:solidFill>
                <a:latin typeface="Calibri"/>
                <a:cs typeface="Calibri"/>
              </a:rPr>
              <a:t>arrangement with </a:t>
            </a:r>
            <a:r>
              <a:rPr dirty="0">
                <a:solidFill>
                  <a:srgbClr val="1F487C"/>
                </a:solidFill>
                <a:latin typeface="Calibri"/>
                <a:cs typeface="Calibri"/>
              </a:rPr>
              <a:t>BCBSRI </a:t>
            </a:r>
            <a:r>
              <a:rPr spc="-15" dirty="0">
                <a:solidFill>
                  <a:srgbClr val="1F487C"/>
                </a:solidFill>
                <a:latin typeface="Calibri"/>
                <a:cs typeface="Calibri"/>
              </a:rPr>
              <a:t>for </a:t>
            </a:r>
            <a:r>
              <a:rPr spc="-5" dirty="0">
                <a:solidFill>
                  <a:srgbClr val="1F487C"/>
                </a:solidFill>
                <a:latin typeface="Calibri"/>
                <a:cs typeface="Calibri"/>
              </a:rPr>
              <a:t>MA</a:t>
            </a:r>
            <a:r>
              <a:rPr spc="75" dirty="0">
                <a:solidFill>
                  <a:srgbClr val="1F487C"/>
                </a:solidFill>
                <a:latin typeface="Calibri"/>
                <a:cs typeface="Calibri"/>
              </a:rPr>
              <a:t> </a:t>
            </a:r>
            <a:r>
              <a:rPr spc="-5" dirty="0">
                <a:solidFill>
                  <a:srgbClr val="1F487C"/>
                </a:solidFill>
                <a:latin typeface="Calibri"/>
                <a:cs typeface="Calibri"/>
              </a:rPr>
              <a:t>members)</a:t>
            </a:r>
            <a:endParaRPr>
              <a:solidFill>
                <a:prstClr val="black"/>
              </a:solidFill>
              <a:latin typeface="Calibri"/>
              <a:cs typeface="Calibri"/>
            </a:endParaRPr>
          </a:p>
          <a:p>
            <a:pPr>
              <a:spcBef>
                <a:spcPts val="25"/>
              </a:spcBef>
              <a:buClr>
                <a:srgbClr val="1F487C"/>
              </a:buClr>
              <a:buFont typeface="Courier New"/>
              <a:buChar char="o"/>
            </a:pPr>
            <a:endParaRPr sz="1750">
              <a:solidFill>
                <a:prstClr val="black"/>
              </a:solidFill>
              <a:latin typeface="Calibri"/>
              <a:cs typeface="Calibri"/>
            </a:endParaRPr>
          </a:p>
          <a:p>
            <a:pPr marL="299085" marR="85090" indent="-287020" algn="just">
              <a:buFont typeface="Courier New"/>
              <a:buChar char="o"/>
              <a:tabLst>
                <a:tab pos="299720" algn="l"/>
              </a:tabLst>
            </a:pPr>
            <a:r>
              <a:rPr spc="-5" dirty="0">
                <a:solidFill>
                  <a:srgbClr val="1F487C"/>
                </a:solidFill>
                <a:latin typeface="Calibri"/>
                <a:cs typeface="Calibri"/>
              </a:rPr>
              <a:t>What does </a:t>
            </a:r>
            <a:r>
              <a:rPr dirty="0">
                <a:solidFill>
                  <a:srgbClr val="1F487C"/>
                </a:solidFill>
                <a:latin typeface="Calibri"/>
                <a:cs typeface="Calibri"/>
              </a:rPr>
              <a:t>this mean? </a:t>
            </a:r>
            <a:r>
              <a:rPr spc="-5" dirty="0">
                <a:solidFill>
                  <a:srgbClr val="1F487C"/>
                </a:solidFill>
                <a:latin typeface="Calibri"/>
                <a:cs typeface="Calibri"/>
              </a:rPr>
              <a:t>CharterCARE </a:t>
            </a:r>
            <a:r>
              <a:rPr spc="-10" dirty="0">
                <a:solidFill>
                  <a:srgbClr val="1F487C"/>
                </a:solidFill>
                <a:latin typeface="Calibri"/>
                <a:cs typeface="Calibri"/>
              </a:rPr>
              <a:t>receives </a:t>
            </a:r>
            <a:r>
              <a:rPr dirty="0">
                <a:solidFill>
                  <a:srgbClr val="1F487C"/>
                </a:solidFill>
                <a:latin typeface="Calibri"/>
                <a:cs typeface="Calibri"/>
              </a:rPr>
              <a:t>a </a:t>
            </a:r>
            <a:r>
              <a:rPr spc="-10" dirty="0">
                <a:solidFill>
                  <a:srgbClr val="1F487C"/>
                </a:solidFill>
                <a:latin typeface="Calibri"/>
                <a:cs typeface="Calibri"/>
              </a:rPr>
              <a:t>fixed payment </a:t>
            </a:r>
            <a:r>
              <a:rPr spc="-5" dirty="0">
                <a:solidFill>
                  <a:srgbClr val="1F487C"/>
                </a:solidFill>
                <a:latin typeface="Calibri"/>
                <a:cs typeface="Calibri"/>
              </a:rPr>
              <a:t>per </a:t>
            </a:r>
            <a:r>
              <a:rPr dirty="0">
                <a:solidFill>
                  <a:srgbClr val="1F487C"/>
                </a:solidFill>
                <a:latin typeface="Calibri"/>
                <a:cs typeface="Calibri"/>
              </a:rPr>
              <a:t>member </a:t>
            </a:r>
            <a:r>
              <a:rPr spc="-5" dirty="0">
                <a:solidFill>
                  <a:srgbClr val="1F487C"/>
                </a:solidFill>
                <a:latin typeface="Calibri"/>
                <a:cs typeface="Calibri"/>
              </a:rPr>
              <a:t>per month  </a:t>
            </a:r>
            <a:r>
              <a:rPr dirty="0">
                <a:solidFill>
                  <a:srgbClr val="1F487C"/>
                </a:solidFill>
                <a:latin typeface="Calibri"/>
                <a:cs typeface="Calibri"/>
              </a:rPr>
              <a:t>and </a:t>
            </a:r>
            <a:r>
              <a:rPr i="1" u="heavy" spc="-10" dirty="0">
                <a:solidFill>
                  <a:srgbClr val="1F487C"/>
                </a:solidFill>
                <a:uFill>
                  <a:solidFill>
                    <a:srgbClr val="1F487C"/>
                  </a:solidFill>
                </a:uFill>
                <a:latin typeface="Calibri"/>
                <a:cs typeface="Calibri"/>
              </a:rPr>
              <a:t>must </a:t>
            </a:r>
            <a:r>
              <a:rPr i="1" u="heavy" spc="-5" dirty="0">
                <a:solidFill>
                  <a:srgbClr val="1F487C"/>
                </a:solidFill>
                <a:uFill>
                  <a:solidFill>
                    <a:srgbClr val="1F487C"/>
                  </a:solidFill>
                </a:uFill>
                <a:latin typeface="Calibri"/>
                <a:cs typeface="Calibri"/>
              </a:rPr>
              <a:t>meet all </a:t>
            </a:r>
            <a:r>
              <a:rPr i="1" u="heavy" dirty="0">
                <a:solidFill>
                  <a:srgbClr val="1F487C"/>
                </a:solidFill>
                <a:uFill>
                  <a:solidFill>
                    <a:srgbClr val="1F487C"/>
                  </a:solidFill>
                </a:uFill>
                <a:latin typeface="Calibri"/>
                <a:cs typeface="Calibri"/>
              </a:rPr>
              <a:t>the </a:t>
            </a:r>
            <a:r>
              <a:rPr i="1" u="heavy" spc="-5" dirty="0">
                <a:solidFill>
                  <a:srgbClr val="1F487C"/>
                </a:solidFill>
                <a:uFill>
                  <a:solidFill>
                    <a:srgbClr val="1F487C"/>
                  </a:solidFill>
                </a:uFill>
                <a:latin typeface="Calibri"/>
                <a:cs typeface="Calibri"/>
              </a:rPr>
              <a:t>needs of </a:t>
            </a:r>
            <a:r>
              <a:rPr i="1" u="heavy" dirty="0">
                <a:solidFill>
                  <a:srgbClr val="1F487C"/>
                </a:solidFill>
                <a:uFill>
                  <a:solidFill>
                    <a:srgbClr val="1F487C"/>
                  </a:solidFill>
                </a:uFill>
                <a:latin typeface="Calibri"/>
                <a:cs typeface="Calibri"/>
              </a:rPr>
              <a:t>a </a:t>
            </a:r>
            <a:r>
              <a:rPr i="1" u="heavy" spc="-5" dirty="0">
                <a:solidFill>
                  <a:srgbClr val="1F487C"/>
                </a:solidFill>
                <a:uFill>
                  <a:solidFill>
                    <a:srgbClr val="1F487C"/>
                  </a:solidFill>
                </a:uFill>
                <a:latin typeface="Calibri"/>
                <a:cs typeface="Calibri"/>
              </a:rPr>
              <a:t>broad patient</a:t>
            </a:r>
            <a:r>
              <a:rPr i="1" u="heavy" spc="60" dirty="0">
                <a:solidFill>
                  <a:srgbClr val="1F487C"/>
                </a:solidFill>
                <a:uFill>
                  <a:solidFill>
                    <a:srgbClr val="1F487C"/>
                  </a:solidFill>
                </a:uFill>
                <a:latin typeface="Calibri"/>
                <a:cs typeface="Calibri"/>
              </a:rPr>
              <a:t> </a:t>
            </a:r>
            <a:r>
              <a:rPr i="1" u="heavy" spc="-10" dirty="0">
                <a:solidFill>
                  <a:srgbClr val="1F487C"/>
                </a:solidFill>
                <a:uFill>
                  <a:solidFill>
                    <a:srgbClr val="1F487C"/>
                  </a:solidFill>
                </a:uFill>
                <a:latin typeface="Calibri"/>
                <a:cs typeface="Calibri"/>
              </a:rPr>
              <a:t>population</a:t>
            </a:r>
            <a:endParaRPr>
              <a:solidFill>
                <a:prstClr val="black"/>
              </a:solidFill>
              <a:latin typeface="Calibri"/>
              <a:cs typeface="Calibri"/>
            </a:endParaRPr>
          </a:p>
          <a:p>
            <a:pPr>
              <a:spcBef>
                <a:spcPts val="20"/>
              </a:spcBef>
              <a:buClr>
                <a:srgbClr val="1F487C"/>
              </a:buClr>
              <a:buFont typeface="Courier New"/>
              <a:buChar char="o"/>
            </a:pPr>
            <a:endParaRPr sz="1750">
              <a:solidFill>
                <a:prstClr val="black"/>
              </a:solidFill>
              <a:latin typeface="Calibri"/>
              <a:cs typeface="Calibri"/>
            </a:endParaRPr>
          </a:p>
          <a:p>
            <a:pPr marL="299085" indent="-287020">
              <a:spcBef>
                <a:spcPts val="5"/>
              </a:spcBef>
              <a:buFont typeface="Courier New"/>
              <a:buChar char="o"/>
              <a:tabLst>
                <a:tab pos="299720" algn="l"/>
              </a:tabLst>
            </a:pPr>
            <a:r>
              <a:rPr spc="-10" dirty="0">
                <a:solidFill>
                  <a:srgbClr val="1F487C"/>
                </a:solidFill>
                <a:latin typeface="Calibri"/>
                <a:cs typeface="Calibri"/>
              </a:rPr>
              <a:t>Care </a:t>
            </a:r>
            <a:r>
              <a:rPr dirty="0">
                <a:solidFill>
                  <a:srgbClr val="1F487C"/>
                </a:solidFill>
                <a:latin typeface="Calibri"/>
                <a:cs typeface="Calibri"/>
              </a:rPr>
              <a:t>Management </a:t>
            </a:r>
            <a:r>
              <a:rPr spc="-10" dirty="0">
                <a:solidFill>
                  <a:srgbClr val="1F487C"/>
                </a:solidFill>
                <a:latin typeface="Calibri"/>
                <a:cs typeface="Calibri"/>
              </a:rPr>
              <a:t>can </a:t>
            </a:r>
            <a:r>
              <a:rPr spc="-5" dirty="0">
                <a:solidFill>
                  <a:srgbClr val="1F487C"/>
                </a:solidFill>
                <a:latin typeface="Calibri"/>
                <a:cs typeface="Calibri"/>
              </a:rPr>
              <a:t>impact </a:t>
            </a:r>
            <a:r>
              <a:rPr spc="-10" dirty="0">
                <a:solidFill>
                  <a:srgbClr val="1F487C"/>
                </a:solidFill>
                <a:latin typeface="Calibri"/>
                <a:cs typeface="Calibri"/>
              </a:rPr>
              <a:t>total </a:t>
            </a:r>
            <a:r>
              <a:rPr spc="-5" dirty="0">
                <a:solidFill>
                  <a:srgbClr val="1F487C"/>
                </a:solidFill>
                <a:latin typeface="Calibri"/>
                <a:cs typeface="Calibri"/>
              </a:rPr>
              <a:t>admissions </a:t>
            </a:r>
            <a:r>
              <a:rPr dirty="0">
                <a:solidFill>
                  <a:srgbClr val="1F487C"/>
                </a:solidFill>
                <a:latin typeface="Calibri"/>
                <a:cs typeface="Calibri"/>
              </a:rPr>
              <a:t>and </a:t>
            </a:r>
            <a:r>
              <a:rPr spc="-10" dirty="0">
                <a:solidFill>
                  <a:srgbClr val="1F487C"/>
                </a:solidFill>
                <a:latin typeface="Calibri"/>
                <a:cs typeface="Calibri"/>
              </a:rPr>
              <a:t>reduce </a:t>
            </a:r>
            <a:r>
              <a:rPr spc="-5" dirty="0">
                <a:solidFill>
                  <a:srgbClr val="1F487C"/>
                </a:solidFill>
                <a:latin typeface="Calibri"/>
                <a:cs typeface="Calibri"/>
              </a:rPr>
              <a:t>unnecessary</a:t>
            </a:r>
            <a:r>
              <a:rPr spc="135" dirty="0">
                <a:solidFill>
                  <a:srgbClr val="1F487C"/>
                </a:solidFill>
                <a:latin typeface="Calibri"/>
                <a:cs typeface="Calibri"/>
              </a:rPr>
              <a:t> </a:t>
            </a:r>
            <a:r>
              <a:rPr spc="-5" dirty="0">
                <a:solidFill>
                  <a:srgbClr val="1F487C"/>
                </a:solidFill>
                <a:latin typeface="Calibri"/>
                <a:cs typeface="Calibri"/>
              </a:rPr>
              <a:t>readmissions;</a:t>
            </a:r>
            <a:endParaRPr>
              <a:solidFill>
                <a:prstClr val="black"/>
              </a:solidFill>
              <a:latin typeface="Calibri"/>
              <a:cs typeface="Calibri"/>
            </a:endParaRPr>
          </a:p>
          <a:p>
            <a:pPr marL="299085"/>
            <a:r>
              <a:rPr b="1" i="1" u="heavy" dirty="0">
                <a:solidFill>
                  <a:srgbClr val="1F487C"/>
                </a:solidFill>
                <a:uFill>
                  <a:solidFill>
                    <a:srgbClr val="1F487C"/>
                  </a:solidFill>
                </a:uFill>
                <a:latin typeface="Calibri"/>
                <a:cs typeface="Calibri"/>
              </a:rPr>
              <a:t>1 admission at a</a:t>
            </a:r>
            <a:r>
              <a:rPr b="1" i="1" u="heavy" spc="5" dirty="0">
                <a:solidFill>
                  <a:srgbClr val="1F487C"/>
                </a:solidFill>
                <a:uFill>
                  <a:solidFill>
                    <a:srgbClr val="1F487C"/>
                  </a:solidFill>
                </a:uFill>
                <a:latin typeface="Calibri"/>
                <a:cs typeface="Calibri"/>
              </a:rPr>
              <a:t> </a:t>
            </a:r>
            <a:r>
              <a:rPr b="1" i="1" u="heavy" dirty="0">
                <a:solidFill>
                  <a:srgbClr val="1F487C"/>
                </a:solidFill>
                <a:uFill>
                  <a:solidFill>
                    <a:srgbClr val="1F487C"/>
                  </a:solidFill>
                </a:uFill>
                <a:latin typeface="Calibri"/>
                <a:cs typeface="Calibri"/>
              </a:rPr>
              <a:t>time</a:t>
            </a:r>
            <a:endParaRPr>
              <a:solidFill>
                <a:prstClr val="black"/>
              </a:solidFill>
              <a:latin typeface="Calibri"/>
              <a:cs typeface="Calibri"/>
            </a:endParaRPr>
          </a:p>
          <a:p>
            <a:pPr>
              <a:spcBef>
                <a:spcPts val="25"/>
              </a:spcBef>
            </a:pPr>
            <a:endParaRPr sz="1750">
              <a:solidFill>
                <a:prstClr val="black"/>
              </a:solidFill>
              <a:latin typeface="Calibri"/>
              <a:cs typeface="Calibri"/>
            </a:endParaRPr>
          </a:p>
          <a:p>
            <a:pPr marL="299085" marR="720725" indent="-287020">
              <a:buFont typeface="Courier New"/>
              <a:buChar char="o"/>
              <a:tabLst>
                <a:tab pos="299720" algn="l"/>
              </a:tabLst>
            </a:pPr>
            <a:r>
              <a:rPr spc="-5" dirty="0">
                <a:solidFill>
                  <a:srgbClr val="1F487C"/>
                </a:solidFill>
                <a:latin typeface="Calibri"/>
                <a:cs typeface="Calibri"/>
              </a:rPr>
              <a:t>Comparing </a:t>
            </a:r>
            <a:r>
              <a:rPr dirty="0">
                <a:solidFill>
                  <a:srgbClr val="1F487C"/>
                </a:solidFill>
                <a:latin typeface="Calibri"/>
                <a:cs typeface="Calibri"/>
              </a:rPr>
              <a:t># </a:t>
            </a:r>
            <a:r>
              <a:rPr spc="-5" dirty="0">
                <a:solidFill>
                  <a:srgbClr val="1F487C"/>
                </a:solidFill>
                <a:latin typeface="Calibri"/>
                <a:cs typeface="Calibri"/>
              </a:rPr>
              <a:t>of actual </a:t>
            </a:r>
            <a:r>
              <a:rPr dirty="0">
                <a:solidFill>
                  <a:srgbClr val="1F487C"/>
                </a:solidFill>
                <a:latin typeface="Calibri"/>
                <a:cs typeface="Calibri"/>
              </a:rPr>
              <a:t>BCBS MA </a:t>
            </a:r>
            <a:r>
              <a:rPr spc="-5" dirty="0">
                <a:solidFill>
                  <a:srgbClr val="1F487C"/>
                </a:solidFill>
                <a:latin typeface="Calibri"/>
                <a:cs typeface="Calibri"/>
              </a:rPr>
              <a:t>readmits </a:t>
            </a:r>
            <a:r>
              <a:rPr spc="-15" dirty="0">
                <a:solidFill>
                  <a:srgbClr val="1F487C"/>
                </a:solidFill>
                <a:latin typeface="Calibri"/>
                <a:cs typeface="Calibri"/>
              </a:rPr>
              <a:t>for </a:t>
            </a:r>
            <a:r>
              <a:rPr spc="-5" dirty="0">
                <a:solidFill>
                  <a:srgbClr val="1F487C"/>
                </a:solidFill>
                <a:latin typeface="Calibri"/>
                <a:cs typeface="Calibri"/>
              </a:rPr>
              <a:t>CY </a:t>
            </a:r>
            <a:r>
              <a:rPr dirty="0">
                <a:solidFill>
                  <a:srgbClr val="1F487C"/>
                </a:solidFill>
                <a:latin typeface="Calibri"/>
                <a:cs typeface="Calibri"/>
              </a:rPr>
              <a:t>2019 </a:t>
            </a:r>
            <a:r>
              <a:rPr spc="-10" dirty="0">
                <a:solidFill>
                  <a:srgbClr val="1F487C"/>
                </a:solidFill>
                <a:latin typeface="Calibri"/>
                <a:cs typeface="Calibri"/>
              </a:rPr>
              <a:t>to </a:t>
            </a:r>
            <a:r>
              <a:rPr spc="-5" dirty="0">
                <a:solidFill>
                  <a:srgbClr val="1F487C"/>
                </a:solidFill>
                <a:latin typeface="Calibri"/>
                <a:cs typeface="Calibri"/>
              </a:rPr>
              <a:t>CY </a:t>
            </a:r>
            <a:r>
              <a:rPr dirty="0">
                <a:solidFill>
                  <a:srgbClr val="1F487C"/>
                </a:solidFill>
                <a:latin typeface="Calibri"/>
                <a:cs typeface="Calibri"/>
              </a:rPr>
              <a:t>2022, </a:t>
            </a:r>
            <a:r>
              <a:rPr spc="-5" dirty="0">
                <a:solidFill>
                  <a:srgbClr val="1F487C"/>
                </a:solidFill>
                <a:latin typeface="Calibri"/>
                <a:cs typeface="Calibri"/>
              </a:rPr>
              <a:t>CharterCARE  readmissions </a:t>
            </a:r>
            <a:r>
              <a:rPr spc="-10" dirty="0">
                <a:solidFill>
                  <a:srgbClr val="1F487C"/>
                </a:solidFill>
                <a:latin typeface="Calibri"/>
                <a:cs typeface="Calibri"/>
              </a:rPr>
              <a:t>have </a:t>
            </a:r>
            <a:r>
              <a:rPr dirty="0">
                <a:solidFill>
                  <a:srgbClr val="1F487C"/>
                </a:solidFill>
                <a:latin typeface="Calibri"/>
                <a:cs typeface="Calibri"/>
              </a:rPr>
              <a:t>been </a:t>
            </a:r>
            <a:r>
              <a:rPr b="1" u="heavy" spc="-5" dirty="0">
                <a:solidFill>
                  <a:srgbClr val="1F487C"/>
                </a:solidFill>
                <a:uFill>
                  <a:solidFill>
                    <a:srgbClr val="1F487C"/>
                  </a:solidFill>
                </a:uFill>
                <a:latin typeface="Calibri"/>
                <a:cs typeface="Calibri"/>
              </a:rPr>
              <a:t>reduced by </a:t>
            </a:r>
            <a:r>
              <a:rPr b="1" u="heavy" dirty="0">
                <a:solidFill>
                  <a:srgbClr val="1F487C"/>
                </a:solidFill>
                <a:uFill>
                  <a:solidFill>
                    <a:srgbClr val="1F487C"/>
                  </a:solidFill>
                </a:uFill>
                <a:latin typeface="Calibri"/>
                <a:cs typeface="Calibri"/>
              </a:rPr>
              <a:t>6 </a:t>
            </a:r>
            <a:r>
              <a:rPr b="1" u="heavy" spc="-5" dirty="0">
                <a:solidFill>
                  <a:srgbClr val="1F487C"/>
                </a:solidFill>
                <a:uFill>
                  <a:solidFill>
                    <a:srgbClr val="1F487C"/>
                  </a:solidFill>
                </a:uFill>
                <a:latin typeface="Calibri"/>
                <a:cs typeface="Calibri"/>
              </a:rPr>
              <a:t>readmissions per month</a:t>
            </a:r>
            <a:r>
              <a:rPr b="1" spc="-5" dirty="0">
                <a:solidFill>
                  <a:srgbClr val="1F487C"/>
                </a:solidFill>
                <a:latin typeface="Calibri"/>
                <a:cs typeface="Calibri"/>
              </a:rPr>
              <a:t> </a:t>
            </a:r>
            <a:r>
              <a:rPr spc="-15" dirty="0">
                <a:solidFill>
                  <a:srgbClr val="1F487C"/>
                </a:solidFill>
                <a:latin typeface="Calibri"/>
                <a:cs typeface="Calibri"/>
              </a:rPr>
              <a:t>for </a:t>
            </a:r>
            <a:r>
              <a:rPr dirty="0">
                <a:solidFill>
                  <a:srgbClr val="1F487C"/>
                </a:solidFill>
                <a:latin typeface="Calibri"/>
                <a:cs typeface="Calibri"/>
              </a:rPr>
              <a:t>a </a:t>
            </a:r>
            <a:r>
              <a:rPr spc="-15" dirty="0">
                <a:solidFill>
                  <a:srgbClr val="1F487C"/>
                </a:solidFill>
                <a:latin typeface="Calibri"/>
                <a:cs typeface="Calibri"/>
              </a:rPr>
              <a:t>total</a:t>
            </a:r>
            <a:r>
              <a:rPr spc="-65" dirty="0">
                <a:solidFill>
                  <a:srgbClr val="1F487C"/>
                </a:solidFill>
                <a:latin typeface="Calibri"/>
                <a:cs typeface="Calibri"/>
              </a:rPr>
              <a:t> </a:t>
            </a:r>
            <a:r>
              <a:rPr spc="-5" dirty="0">
                <a:solidFill>
                  <a:srgbClr val="1F487C"/>
                </a:solidFill>
                <a:latin typeface="Calibri"/>
                <a:cs typeface="Calibri"/>
              </a:rPr>
              <a:t>of:</a:t>
            </a:r>
            <a:endParaRPr>
              <a:solidFill>
                <a:prstClr val="black"/>
              </a:solidFill>
              <a:latin typeface="Calibri"/>
              <a:cs typeface="Calibri"/>
            </a:endParaRPr>
          </a:p>
        </p:txBody>
      </p:sp>
      <p:sp>
        <p:nvSpPr>
          <p:cNvPr id="5" name="object 5"/>
          <p:cNvSpPr txBox="1"/>
          <p:nvPr/>
        </p:nvSpPr>
        <p:spPr>
          <a:xfrm>
            <a:off x="3984498" y="4904613"/>
            <a:ext cx="4743450" cy="635000"/>
          </a:xfrm>
          <a:prstGeom prst="rect">
            <a:avLst/>
          </a:prstGeom>
        </p:spPr>
        <p:txBody>
          <a:bodyPr vert="horz" wrap="square" lIns="0" tIns="12065" rIns="0" bIns="0" rtlCol="0">
            <a:spAutoFit/>
          </a:bodyPr>
          <a:lstStyle/>
          <a:p>
            <a:pPr marL="12700">
              <a:spcBef>
                <a:spcPts val="95"/>
              </a:spcBef>
            </a:pPr>
            <a:r>
              <a:rPr sz="4000" b="1" spc="-5" dirty="0">
                <a:solidFill>
                  <a:srgbClr val="00AF50"/>
                </a:solidFill>
                <a:latin typeface="Calibri"/>
                <a:cs typeface="Calibri"/>
              </a:rPr>
              <a:t>$ 1 </a:t>
            </a:r>
            <a:r>
              <a:rPr sz="4000" b="1" spc="-10" dirty="0">
                <a:solidFill>
                  <a:srgbClr val="00AF50"/>
                </a:solidFill>
                <a:latin typeface="Calibri"/>
                <a:cs typeface="Calibri"/>
              </a:rPr>
              <a:t>million </a:t>
            </a:r>
            <a:r>
              <a:rPr sz="4000" b="1" spc="-5" dirty="0">
                <a:solidFill>
                  <a:srgbClr val="00AF50"/>
                </a:solidFill>
                <a:latin typeface="Calibri"/>
                <a:cs typeface="Calibri"/>
              </a:rPr>
              <a:t>+ in</a:t>
            </a:r>
            <a:r>
              <a:rPr sz="4000" b="1" spc="-35" dirty="0">
                <a:solidFill>
                  <a:srgbClr val="00AF50"/>
                </a:solidFill>
                <a:latin typeface="Calibri"/>
                <a:cs typeface="Calibri"/>
              </a:rPr>
              <a:t> </a:t>
            </a:r>
            <a:r>
              <a:rPr sz="4000" b="1" spc="-15" dirty="0">
                <a:solidFill>
                  <a:srgbClr val="00AF50"/>
                </a:solidFill>
                <a:latin typeface="Calibri"/>
                <a:cs typeface="Calibri"/>
              </a:rPr>
              <a:t>savings</a:t>
            </a:r>
            <a:endParaRPr sz="4000">
              <a:solidFill>
                <a:prstClr val="black"/>
              </a:solidFill>
              <a:latin typeface="Calibri"/>
              <a:cs typeface="Calibri"/>
            </a:endParaRPr>
          </a:p>
        </p:txBody>
      </p:sp>
      <p:sp>
        <p:nvSpPr>
          <p:cNvPr id="6" name="object 6"/>
          <p:cNvSpPr txBox="1"/>
          <p:nvPr/>
        </p:nvSpPr>
        <p:spPr>
          <a:xfrm>
            <a:off x="1926742" y="5957722"/>
            <a:ext cx="8121650" cy="577850"/>
          </a:xfrm>
          <a:prstGeom prst="rect">
            <a:avLst/>
          </a:prstGeom>
        </p:spPr>
        <p:txBody>
          <a:bodyPr vert="horz" wrap="square" lIns="0" tIns="9525" rIns="0" bIns="0" rtlCol="0">
            <a:spAutoFit/>
          </a:bodyPr>
          <a:lstStyle/>
          <a:p>
            <a:pPr marL="299085" marR="5080" indent="-287020">
              <a:lnSpc>
                <a:spcPct val="101200"/>
              </a:lnSpc>
              <a:spcBef>
                <a:spcPts val="75"/>
              </a:spcBef>
            </a:pPr>
            <a:r>
              <a:rPr dirty="0">
                <a:solidFill>
                  <a:srgbClr val="1F487C"/>
                </a:solidFill>
                <a:latin typeface="Courier New"/>
                <a:cs typeface="Courier New"/>
              </a:rPr>
              <a:t>o </a:t>
            </a:r>
            <a:r>
              <a:rPr spc="-5" dirty="0">
                <a:solidFill>
                  <a:srgbClr val="1F487C"/>
                </a:solidFill>
                <a:latin typeface="Calibri"/>
                <a:cs typeface="Calibri"/>
              </a:rPr>
              <a:t>Savings that </a:t>
            </a:r>
            <a:r>
              <a:rPr spc="-10" dirty="0">
                <a:solidFill>
                  <a:srgbClr val="1F487C"/>
                </a:solidFill>
                <a:latin typeface="Calibri"/>
                <a:cs typeface="Calibri"/>
              </a:rPr>
              <a:t>allow </a:t>
            </a:r>
            <a:r>
              <a:rPr spc="-5" dirty="0">
                <a:solidFill>
                  <a:srgbClr val="1F487C"/>
                </a:solidFill>
                <a:latin typeface="Calibri"/>
                <a:cs typeface="Calibri"/>
              </a:rPr>
              <a:t>our </a:t>
            </a:r>
            <a:r>
              <a:rPr spc="-15" dirty="0">
                <a:solidFill>
                  <a:srgbClr val="1F487C"/>
                </a:solidFill>
                <a:latin typeface="Calibri"/>
                <a:cs typeface="Calibri"/>
              </a:rPr>
              <a:t>PCPs </a:t>
            </a:r>
            <a:r>
              <a:rPr spc="-10" dirty="0">
                <a:solidFill>
                  <a:srgbClr val="1F487C"/>
                </a:solidFill>
                <a:latin typeface="Calibri"/>
                <a:cs typeface="Calibri"/>
              </a:rPr>
              <a:t>to </a:t>
            </a:r>
            <a:r>
              <a:rPr spc="-15" dirty="0">
                <a:solidFill>
                  <a:srgbClr val="1F487C"/>
                </a:solidFill>
                <a:latin typeface="Calibri"/>
                <a:cs typeface="Calibri"/>
              </a:rPr>
              <a:t>coordinate better </a:t>
            </a:r>
            <a:r>
              <a:rPr spc="-10" dirty="0">
                <a:solidFill>
                  <a:srgbClr val="1F487C"/>
                </a:solidFill>
                <a:latin typeface="Calibri"/>
                <a:cs typeface="Calibri"/>
              </a:rPr>
              <a:t>care, reduce duplicative testing </a:t>
            </a:r>
            <a:r>
              <a:rPr dirty="0">
                <a:solidFill>
                  <a:srgbClr val="1F487C"/>
                </a:solidFill>
                <a:latin typeface="Calibri"/>
                <a:cs typeface="Calibri"/>
              </a:rPr>
              <a:t>and  </a:t>
            </a:r>
            <a:r>
              <a:rPr spc="-10" dirty="0">
                <a:solidFill>
                  <a:srgbClr val="1F487C"/>
                </a:solidFill>
                <a:latin typeface="Calibri"/>
                <a:cs typeface="Calibri"/>
              </a:rPr>
              <a:t>increase </a:t>
            </a:r>
            <a:r>
              <a:rPr spc="-5" dirty="0">
                <a:solidFill>
                  <a:srgbClr val="1F487C"/>
                </a:solidFill>
                <a:latin typeface="Calibri"/>
                <a:cs typeface="Calibri"/>
              </a:rPr>
              <a:t>patient </a:t>
            </a:r>
            <a:r>
              <a:rPr spc="-10" dirty="0">
                <a:solidFill>
                  <a:srgbClr val="1F487C"/>
                </a:solidFill>
                <a:latin typeface="Calibri"/>
                <a:cs typeface="Calibri"/>
              </a:rPr>
              <a:t>satisfaction </a:t>
            </a:r>
            <a:r>
              <a:rPr spc="1725" dirty="0">
                <a:solidFill>
                  <a:srgbClr val="1F487C"/>
                </a:solidFill>
                <a:latin typeface="Wingdings"/>
                <a:cs typeface="Wingdings"/>
              </a:rPr>
              <a:t>→</a:t>
            </a:r>
            <a:r>
              <a:rPr spc="-30" dirty="0">
                <a:solidFill>
                  <a:srgbClr val="1F487C"/>
                </a:solidFill>
                <a:latin typeface="Times New Roman"/>
                <a:cs typeface="Times New Roman"/>
              </a:rPr>
              <a:t> </a:t>
            </a:r>
            <a:r>
              <a:rPr b="1" spc="-20" dirty="0">
                <a:solidFill>
                  <a:srgbClr val="1F487C"/>
                </a:solidFill>
                <a:latin typeface="Calibri"/>
                <a:cs typeface="Calibri"/>
              </a:rPr>
              <a:t>Value </a:t>
            </a:r>
            <a:r>
              <a:rPr b="1" dirty="0">
                <a:solidFill>
                  <a:srgbClr val="1F487C"/>
                </a:solidFill>
                <a:latin typeface="Calibri"/>
                <a:cs typeface="Calibri"/>
              </a:rPr>
              <a:t>Based </a:t>
            </a:r>
            <a:r>
              <a:rPr b="1" spc="-15" dirty="0">
                <a:solidFill>
                  <a:srgbClr val="1F487C"/>
                </a:solidFill>
                <a:latin typeface="Calibri"/>
                <a:cs typeface="Calibri"/>
              </a:rPr>
              <a:t>Care</a:t>
            </a:r>
            <a:endParaRPr>
              <a:solidFill>
                <a:prstClr val="black"/>
              </a:solidFill>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210312"/>
            <a:ext cx="9144000" cy="589915"/>
          </a:xfrm>
          <a:custGeom>
            <a:avLst/>
            <a:gdLst/>
            <a:ahLst/>
            <a:cxnLst/>
            <a:rect l="l" t="t" r="r" b="b"/>
            <a:pathLst>
              <a:path w="9144000" h="589915">
                <a:moveTo>
                  <a:pt x="0" y="589788"/>
                </a:moveTo>
                <a:lnTo>
                  <a:pt x="9144000" y="589788"/>
                </a:lnTo>
                <a:lnTo>
                  <a:pt x="9144000" y="0"/>
                </a:lnTo>
                <a:lnTo>
                  <a:pt x="0" y="0"/>
                </a:lnTo>
                <a:lnTo>
                  <a:pt x="0" y="589788"/>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4831841" y="305561"/>
            <a:ext cx="5731510" cy="452120"/>
          </a:xfrm>
          <a:prstGeom prst="rect">
            <a:avLst/>
          </a:prstGeom>
        </p:spPr>
        <p:txBody>
          <a:bodyPr vert="horz" wrap="square" lIns="0" tIns="12065" rIns="0" bIns="0" rtlCol="0">
            <a:spAutoFit/>
          </a:bodyPr>
          <a:lstStyle/>
          <a:p>
            <a:pPr marL="12700">
              <a:spcBef>
                <a:spcPts val="95"/>
              </a:spcBef>
            </a:pPr>
            <a:r>
              <a:rPr spc="-10" dirty="0">
                <a:solidFill>
                  <a:srgbClr val="EDEBE0"/>
                </a:solidFill>
              </a:rPr>
              <a:t>Clinical </a:t>
            </a:r>
            <a:r>
              <a:rPr spc="-20" dirty="0">
                <a:solidFill>
                  <a:srgbClr val="EDEBE0"/>
                </a:solidFill>
              </a:rPr>
              <a:t>Program </a:t>
            </a:r>
            <a:r>
              <a:rPr spc="-15" dirty="0">
                <a:solidFill>
                  <a:srgbClr val="EDEBE0"/>
                </a:solidFill>
              </a:rPr>
              <a:t>Outcomes </a:t>
            </a:r>
            <a:r>
              <a:rPr spc="-5" dirty="0">
                <a:solidFill>
                  <a:srgbClr val="EDEBE0"/>
                </a:solidFill>
              </a:rPr>
              <a:t>BCBSRI</a:t>
            </a:r>
            <a:r>
              <a:rPr spc="114" dirty="0">
                <a:solidFill>
                  <a:srgbClr val="EDEBE0"/>
                </a:solidFill>
              </a:rPr>
              <a:t> </a:t>
            </a:r>
            <a:r>
              <a:rPr spc="-10" dirty="0">
                <a:solidFill>
                  <a:srgbClr val="EDEBE0"/>
                </a:solidFill>
              </a:rPr>
              <a:t>MA</a:t>
            </a:r>
          </a:p>
        </p:txBody>
      </p:sp>
      <p:sp>
        <p:nvSpPr>
          <p:cNvPr id="4" name="object 4"/>
          <p:cNvSpPr txBox="1"/>
          <p:nvPr/>
        </p:nvSpPr>
        <p:spPr>
          <a:xfrm>
            <a:off x="10028681" y="6427114"/>
            <a:ext cx="102870"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3</a:t>
            </a:r>
            <a:endParaRPr sz="1200">
              <a:solidFill>
                <a:prstClr val="black"/>
              </a:solidFill>
              <a:latin typeface="Calibri"/>
              <a:cs typeface="Calibri"/>
            </a:endParaRPr>
          </a:p>
        </p:txBody>
      </p:sp>
      <p:graphicFrame>
        <p:nvGraphicFramePr>
          <p:cNvPr id="5" name="object 5"/>
          <p:cNvGraphicFramePr>
            <a:graphicFrameLocks noGrp="1"/>
          </p:cNvGraphicFramePr>
          <p:nvPr/>
        </p:nvGraphicFramePr>
        <p:xfrm>
          <a:off x="1784350" y="1442592"/>
          <a:ext cx="8611866" cy="914400"/>
        </p:xfrm>
        <a:graphic>
          <a:graphicData uri="http://schemas.openxmlformats.org/drawingml/2006/table">
            <a:tbl>
              <a:tblPr firstRow="1" bandRow="1">
                <a:tableStyleId>{2D5ABB26-0587-4C30-8999-92F81FD0307C}</a:tableStyleId>
              </a:tblPr>
              <a:tblGrid>
                <a:gridCol w="1893570">
                  <a:extLst>
                    <a:ext uri="{9D8B030D-6E8A-4147-A177-3AD203B41FA5}">
                      <a16:colId xmlns:a16="http://schemas.microsoft.com/office/drawing/2014/main" val="20000"/>
                    </a:ext>
                  </a:extLst>
                </a:gridCol>
                <a:gridCol w="1224280">
                  <a:extLst>
                    <a:ext uri="{9D8B030D-6E8A-4147-A177-3AD203B41FA5}">
                      <a16:colId xmlns:a16="http://schemas.microsoft.com/office/drawing/2014/main" val="20001"/>
                    </a:ext>
                  </a:extLst>
                </a:gridCol>
                <a:gridCol w="1373504">
                  <a:extLst>
                    <a:ext uri="{9D8B030D-6E8A-4147-A177-3AD203B41FA5}">
                      <a16:colId xmlns:a16="http://schemas.microsoft.com/office/drawing/2014/main" val="20002"/>
                    </a:ext>
                  </a:extLst>
                </a:gridCol>
                <a:gridCol w="1373504">
                  <a:extLst>
                    <a:ext uri="{9D8B030D-6E8A-4147-A177-3AD203B41FA5}">
                      <a16:colId xmlns:a16="http://schemas.microsoft.com/office/drawing/2014/main" val="20003"/>
                    </a:ext>
                  </a:extLst>
                </a:gridCol>
                <a:gridCol w="1373504">
                  <a:extLst>
                    <a:ext uri="{9D8B030D-6E8A-4147-A177-3AD203B41FA5}">
                      <a16:colId xmlns:a16="http://schemas.microsoft.com/office/drawing/2014/main" val="20004"/>
                    </a:ext>
                  </a:extLst>
                </a:gridCol>
                <a:gridCol w="1373504">
                  <a:extLst>
                    <a:ext uri="{9D8B030D-6E8A-4147-A177-3AD203B41FA5}">
                      <a16:colId xmlns:a16="http://schemas.microsoft.com/office/drawing/2014/main" val="20005"/>
                    </a:ext>
                  </a:extLst>
                </a:gridCol>
              </a:tblGrid>
              <a:tr h="457200">
                <a:tc>
                  <a:txBody>
                    <a:bodyPr/>
                    <a:lstStyle/>
                    <a:p>
                      <a:pPr algn="ctr">
                        <a:lnSpc>
                          <a:spcPct val="100000"/>
                        </a:lnSpc>
                        <a:spcBef>
                          <a:spcPts val="204"/>
                        </a:spcBef>
                      </a:pPr>
                      <a:r>
                        <a:rPr sz="2400" b="1" dirty="0">
                          <a:solidFill>
                            <a:srgbClr val="FFFFFF"/>
                          </a:solidFill>
                          <a:latin typeface="Calibri"/>
                          <a:cs typeface="Calibri"/>
                        </a:rPr>
                        <a:t>CY</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algn="ctr">
                        <a:lnSpc>
                          <a:spcPct val="100000"/>
                        </a:lnSpc>
                        <a:spcBef>
                          <a:spcPts val="204"/>
                        </a:spcBef>
                      </a:pPr>
                      <a:r>
                        <a:rPr sz="2400" b="1" spc="-5" dirty="0">
                          <a:solidFill>
                            <a:srgbClr val="FFFFFF"/>
                          </a:solidFill>
                          <a:latin typeface="Calibri"/>
                          <a:cs typeface="Calibri"/>
                        </a:rPr>
                        <a:t>2018</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marL="1270" algn="ctr">
                        <a:lnSpc>
                          <a:spcPct val="100000"/>
                        </a:lnSpc>
                        <a:spcBef>
                          <a:spcPts val="204"/>
                        </a:spcBef>
                      </a:pPr>
                      <a:r>
                        <a:rPr sz="2400" b="1" spc="-5" dirty="0">
                          <a:solidFill>
                            <a:srgbClr val="FFFFFF"/>
                          </a:solidFill>
                          <a:latin typeface="Calibri"/>
                          <a:cs typeface="Calibri"/>
                        </a:rPr>
                        <a:t>2019</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marL="1270" algn="ctr">
                        <a:lnSpc>
                          <a:spcPct val="100000"/>
                        </a:lnSpc>
                        <a:spcBef>
                          <a:spcPts val="204"/>
                        </a:spcBef>
                      </a:pPr>
                      <a:r>
                        <a:rPr sz="2400" b="1" spc="-5" dirty="0">
                          <a:solidFill>
                            <a:srgbClr val="FFFFFF"/>
                          </a:solidFill>
                          <a:latin typeface="Calibri"/>
                          <a:cs typeface="Calibri"/>
                        </a:rPr>
                        <a:t>2020</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marL="1905" algn="ctr">
                        <a:lnSpc>
                          <a:spcPct val="100000"/>
                        </a:lnSpc>
                        <a:spcBef>
                          <a:spcPts val="204"/>
                        </a:spcBef>
                      </a:pPr>
                      <a:r>
                        <a:rPr sz="2400" b="1" spc="-5" dirty="0">
                          <a:solidFill>
                            <a:srgbClr val="FFFFFF"/>
                          </a:solidFill>
                          <a:latin typeface="Calibri"/>
                          <a:cs typeface="Calibri"/>
                        </a:rPr>
                        <a:t>2021</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tc>
                  <a:txBody>
                    <a:bodyPr/>
                    <a:lstStyle/>
                    <a:p>
                      <a:pPr marL="1905" algn="ctr">
                        <a:lnSpc>
                          <a:spcPct val="100000"/>
                        </a:lnSpc>
                        <a:spcBef>
                          <a:spcPts val="204"/>
                        </a:spcBef>
                      </a:pPr>
                      <a:r>
                        <a:rPr sz="2400" b="1" spc="-5" dirty="0">
                          <a:solidFill>
                            <a:srgbClr val="FFFFFF"/>
                          </a:solidFill>
                          <a:latin typeface="Calibri"/>
                          <a:cs typeface="Calibri"/>
                        </a:rPr>
                        <a:t>2022</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extLst>
                  <a:ext uri="{0D108BD9-81ED-4DB2-BD59-A6C34878D82A}">
                    <a16:rowId xmlns:a16="http://schemas.microsoft.com/office/drawing/2014/main" val="10000"/>
                  </a:ext>
                </a:extLst>
              </a:tr>
              <a:tr h="457200">
                <a:tc>
                  <a:txBody>
                    <a:bodyPr/>
                    <a:lstStyle/>
                    <a:p>
                      <a:pPr algn="ctr">
                        <a:lnSpc>
                          <a:spcPct val="100000"/>
                        </a:lnSpc>
                        <a:spcBef>
                          <a:spcPts val="204"/>
                        </a:spcBef>
                      </a:pPr>
                      <a:r>
                        <a:rPr sz="2400" b="1" spc="-10" dirty="0">
                          <a:latin typeface="Calibri"/>
                          <a:cs typeface="Calibri"/>
                        </a:rPr>
                        <a:t>Readmit</a:t>
                      </a:r>
                      <a:r>
                        <a:rPr sz="2400" b="1" spc="-40" dirty="0">
                          <a:latin typeface="Calibri"/>
                          <a:cs typeface="Calibri"/>
                        </a:rPr>
                        <a:t> </a:t>
                      </a:r>
                      <a:r>
                        <a:rPr sz="2400" b="1" spc="-15" dirty="0">
                          <a:latin typeface="Calibri"/>
                          <a:cs typeface="Calibri"/>
                        </a:rPr>
                        <a:t>Rate</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algn="ctr">
                        <a:lnSpc>
                          <a:spcPct val="100000"/>
                        </a:lnSpc>
                        <a:spcBef>
                          <a:spcPts val="204"/>
                        </a:spcBef>
                      </a:pPr>
                      <a:r>
                        <a:rPr sz="2400" b="1" spc="-5" dirty="0">
                          <a:latin typeface="Calibri"/>
                          <a:cs typeface="Calibri"/>
                        </a:rPr>
                        <a:t>14.48%</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algn="ctr">
                        <a:lnSpc>
                          <a:spcPct val="100000"/>
                        </a:lnSpc>
                        <a:spcBef>
                          <a:spcPts val="204"/>
                        </a:spcBef>
                      </a:pPr>
                      <a:r>
                        <a:rPr sz="2400" b="1" spc="-5" dirty="0">
                          <a:latin typeface="Calibri"/>
                          <a:cs typeface="Calibri"/>
                        </a:rPr>
                        <a:t>15.44%</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algn="ctr">
                        <a:lnSpc>
                          <a:spcPct val="100000"/>
                        </a:lnSpc>
                        <a:spcBef>
                          <a:spcPts val="204"/>
                        </a:spcBef>
                      </a:pPr>
                      <a:r>
                        <a:rPr sz="2400" b="1" spc="-5" dirty="0">
                          <a:latin typeface="Calibri"/>
                          <a:cs typeface="Calibri"/>
                        </a:rPr>
                        <a:t>13.31%</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algn="ctr">
                        <a:lnSpc>
                          <a:spcPct val="100000"/>
                        </a:lnSpc>
                        <a:spcBef>
                          <a:spcPts val="204"/>
                        </a:spcBef>
                      </a:pPr>
                      <a:r>
                        <a:rPr sz="2400" b="1" spc="-5" dirty="0">
                          <a:latin typeface="Calibri"/>
                          <a:cs typeface="Calibri"/>
                        </a:rPr>
                        <a:t>15.96%</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tc>
                  <a:txBody>
                    <a:bodyPr/>
                    <a:lstStyle/>
                    <a:p>
                      <a:pPr algn="ctr">
                        <a:lnSpc>
                          <a:spcPct val="100000"/>
                        </a:lnSpc>
                        <a:spcBef>
                          <a:spcPts val="204"/>
                        </a:spcBef>
                      </a:pPr>
                      <a:r>
                        <a:rPr sz="2400" b="1" spc="-5" dirty="0">
                          <a:latin typeface="Calibri"/>
                          <a:cs typeface="Calibri"/>
                        </a:rPr>
                        <a:t>11.83%</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E2EA"/>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2804542" y="3596386"/>
            <a:ext cx="3611245" cy="1730375"/>
          </a:xfrm>
          <a:prstGeom prst="rect">
            <a:avLst/>
          </a:prstGeom>
        </p:spPr>
        <p:txBody>
          <a:bodyPr vert="horz" wrap="square" lIns="0" tIns="12700" rIns="0" bIns="0" rtlCol="0">
            <a:spAutoFit/>
          </a:bodyPr>
          <a:lstStyle/>
          <a:p>
            <a:pPr marL="12065" marR="5080" algn="ctr">
              <a:spcBef>
                <a:spcPts val="100"/>
              </a:spcBef>
            </a:pPr>
            <a:r>
              <a:rPr sz="4800" b="1" dirty="0">
                <a:solidFill>
                  <a:srgbClr val="1F487C"/>
                </a:solidFill>
                <a:latin typeface="Calibri"/>
                <a:cs typeface="Calibri"/>
              </a:rPr>
              <a:t>24%</a:t>
            </a:r>
            <a:r>
              <a:rPr sz="4800" b="1" spc="-85" dirty="0">
                <a:solidFill>
                  <a:srgbClr val="1F487C"/>
                </a:solidFill>
                <a:latin typeface="Calibri"/>
                <a:cs typeface="Calibri"/>
              </a:rPr>
              <a:t> </a:t>
            </a:r>
            <a:r>
              <a:rPr sz="4800" b="1" spc="-10" dirty="0">
                <a:solidFill>
                  <a:srgbClr val="1F487C"/>
                </a:solidFill>
                <a:latin typeface="Calibri"/>
                <a:cs typeface="Calibri"/>
              </a:rPr>
              <a:t>READMIT  </a:t>
            </a:r>
            <a:r>
              <a:rPr sz="4800" b="1" spc="-5" dirty="0">
                <a:solidFill>
                  <a:srgbClr val="1F487C"/>
                </a:solidFill>
                <a:latin typeface="Calibri"/>
                <a:cs typeface="Calibri"/>
              </a:rPr>
              <a:t>REDUCTION!</a:t>
            </a:r>
            <a:endParaRPr sz="4800">
              <a:solidFill>
                <a:prstClr val="black"/>
              </a:solidFill>
              <a:latin typeface="Calibri"/>
              <a:cs typeface="Calibri"/>
            </a:endParaRPr>
          </a:p>
          <a:p>
            <a:pPr algn="ctr">
              <a:spcBef>
                <a:spcPts val="220"/>
              </a:spcBef>
            </a:pPr>
            <a:r>
              <a:rPr sz="1400" b="1" spc="-5" dirty="0">
                <a:solidFill>
                  <a:srgbClr val="1F487C"/>
                </a:solidFill>
                <a:latin typeface="Calibri"/>
                <a:cs typeface="Calibri"/>
              </a:rPr>
              <a:t>(2019 vs</a:t>
            </a:r>
            <a:r>
              <a:rPr sz="1400" b="1" dirty="0">
                <a:solidFill>
                  <a:srgbClr val="1F487C"/>
                </a:solidFill>
                <a:latin typeface="Calibri"/>
                <a:cs typeface="Calibri"/>
              </a:rPr>
              <a:t> </a:t>
            </a:r>
            <a:r>
              <a:rPr sz="1400" b="1" spc="-5" dirty="0">
                <a:solidFill>
                  <a:srgbClr val="1F487C"/>
                </a:solidFill>
                <a:latin typeface="Calibri"/>
                <a:cs typeface="Calibri"/>
              </a:rPr>
              <a:t>2022)</a:t>
            </a:r>
            <a:endParaRPr sz="1400">
              <a:solidFill>
                <a:prstClr val="black"/>
              </a:solidFill>
              <a:latin typeface="Calibri"/>
              <a:cs typeface="Calibri"/>
            </a:endParaRPr>
          </a:p>
        </p:txBody>
      </p:sp>
      <p:sp>
        <p:nvSpPr>
          <p:cNvPr id="7" name="object 7"/>
          <p:cNvSpPr/>
          <p:nvPr/>
        </p:nvSpPr>
        <p:spPr>
          <a:xfrm>
            <a:off x="8265015" y="3024684"/>
            <a:ext cx="1203325" cy="1137285"/>
          </a:xfrm>
          <a:custGeom>
            <a:avLst/>
            <a:gdLst/>
            <a:ahLst/>
            <a:cxnLst/>
            <a:rect l="l" t="t" r="r" b="b"/>
            <a:pathLst>
              <a:path w="1203325" h="1137285">
                <a:moveTo>
                  <a:pt x="235412" y="691185"/>
                </a:moveTo>
                <a:lnTo>
                  <a:pt x="188122" y="695735"/>
                </a:lnTo>
                <a:lnTo>
                  <a:pt x="144006" y="708777"/>
                </a:lnTo>
                <a:lnTo>
                  <a:pt x="104027" y="729395"/>
                </a:lnTo>
                <a:lnTo>
                  <a:pt x="69152" y="756675"/>
                </a:lnTo>
                <a:lnTo>
                  <a:pt x="40346" y="789703"/>
                </a:lnTo>
                <a:lnTo>
                  <a:pt x="18575" y="827565"/>
                </a:lnTo>
                <a:lnTo>
                  <a:pt x="4804" y="869345"/>
                </a:lnTo>
                <a:lnTo>
                  <a:pt x="0" y="914130"/>
                </a:lnTo>
                <a:lnTo>
                  <a:pt x="4804" y="958915"/>
                </a:lnTo>
                <a:lnTo>
                  <a:pt x="18575" y="1000696"/>
                </a:lnTo>
                <a:lnTo>
                  <a:pt x="40346" y="1038557"/>
                </a:lnTo>
                <a:lnTo>
                  <a:pt x="69152" y="1071585"/>
                </a:lnTo>
                <a:lnTo>
                  <a:pt x="104027" y="1098865"/>
                </a:lnTo>
                <a:lnTo>
                  <a:pt x="144006" y="1119484"/>
                </a:lnTo>
                <a:lnTo>
                  <a:pt x="188122" y="1132525"/>
                </a:lnTo>
                <a:lnTo>
                  <a:pt x="235412" y="1137075"/>
                </a:lnTo>
                <a:lnTo>
                  <a:pt x="282701" y="1132525"/>
                </a:lnTo>
                <a:lnTo>
                  <a:pt x="326818" y="1119484"/>
                </a:lnTo>
                <a:lnTo>
                  <a:pt x="366797" y="1098865"/>
                </a:lnTo>
                <a:lnTo>
                  <a:pt x="401672" y="1071585"/>
                </a:lnTo>
                <a:lnTo>
                  <a:pt x="430478" y="1038557"/>
                </a:lnTo>
                <a:lnTo>
                  <a:pt x="452249" y="1000696"/>
                </a:lnTo>
                <a:lnTo>
                  <a:pt x="466019" y="958915"/>
                </a:lnTo>
                <a:lnTo>
                  <a:pt x="470824" y="914130"/>
                </a:lnTo>
                <a:lnTo>
                  <a:pt x="469095" y="886506"/>
                </a:lnTo>
                <a:lnTo>
                  <a:pt x="464056" y="860345"/>
                </a:lnTo>
                <a:lnTo>
                  <a:pt x="455927" y="835438"/>
                </a:lnTo>
                <a:lnTo>
                  <a:pt x="444929" y="811575"/>
                </a:lnTo>
                <a:lnTo>
                  <a:pt x="543802" y="717938"/>
                </a:lnTo>
                <a:lnTo>
                  <a:pt x="346056" y="717938"/>
                </a:lnTo>
                <a:lnTo>
                  <a:pt x="320491" y="707174"/>
                </a:lnTo>
                <a:lnTo>
                  <a:pt x="293382" y="698709"/>
                </a:lnTo>
                <a:lnTo>
                  <a:pt x="264949" y="693171"/>
                </a:lnTo>
                <a:lnTo>
                  <a:pt x="235412" y="691185"/>
                </a:lnTo>
                <a:close/>
              </a:path>
              <a:path w="1203325" h="1137285">
                <a:moveTo>
                  <a:pt x="967544" y="0"/>
                </a:moveTo>
                <a:lnTo>
                  <a:pt x="708590" y="245295"/>
                </a:lnTo>
                <a:lnTo>
                  <a:pt x="722715" y="361226"/>
                </a:lnTo>
                <a:lnTo>
                  <a:pt x="346056" y="717938"/>
                </a:lnTo>
                <a:lnTo>
                  <a:pt x="543802" y="717938"/>
                </a:lnTo>
                <a:lnTo>
                  <a:pt x="821588" y="454863"/>
                </a:lnTo>
                <a:lnTo>
                  <a:pt x="958125" y="454863"/>
                </a:lnTo>
                <a:lnTo>
                  <a:pt x="1202917" y="223000"/>
                </a:lnTo>
                <a:lnTo>
                  <a:pt x="991085" y="200706"/>
                </a:lnTo>
                <a:lnTo>
                  <a:pt x="967544" y="0"/>
                </a:lnTo>
                <a:close/>
              </a:path>
              <a:path w="1203325" h="1137285">
                <a:moveTo>
                  <a:pt x="958125" y="454863"/>
                </a:moveTo>
                <a:lnTo>
                  <a:pt x="821588" y="454863"/>
                </a:lnTo>
                <a:lnTo>
                  <a:pt x="944003" y="468240"/>
                </a:lnTo>
                <a:lnTo>
                  <a:pt x="958125" y="454863"/>
                </a:lnTo>
                <a:close/>
              </a:path>
            </a:pathLst>
          </a:custGeom>
          <a:solidFill>
            <a:srgbClr val="C00000"/>
          </a:solidFill>
        </p:spPr>
        <p:txBody>
          <a:bodyPr wrap="square" lIns="0" tIns="0" rIns="0" bIns="0" rtlCol="0"/>
          <a:lstStyle/>
          <a:p>
            <a:endParaRPr>
              <a:solidFill>
                <a:prstClr val="black"/>
              </a:solidFill>
              <a:latin typeface="Calibri"/>
            </a:endParaRPr>
          </a:p>
        </p:txBody>
      </p:sp>
      <p:sp>
        <p:nvSpPr>
          <p:cNvPr id="8" name="object 8"/>
          <p:cNvSpPr/>
          <p:nvPr/>
        </p:nvSpPr>
        <p:spPr>
          <a:xfrm>
            <a:off x="7608214" y="3091567"/>
            <a:ext cx="1789430" cy="1694814"/>
          </a:xfrm>
          <a:custGeom>
            <a:avLst/>
            <a:gdLst/>
            <a:ahLst/>
            <a:cxnLst/>
            <a:rect l="l" t="t" r="r" b="b"/>
            <a:pathLst>
              <a:path w="1789429" h="1694814">
                <a:moveTo>
                  <a:pt x="894566" y="0"/>
                </a:moveTo>
                <a:lnTo>
                  <a:pt x="845455" y="1252"/>
                </a:lnTo>
                <a:lnTo>
                  <a:pt x="797039" y="4968"/>
                </a:lnTo>
                <a:lnTo>
                  <a:pt x="749387" y="11081"/>
                </a:lnTo>
                <a:lnTo>
                  <a:pt x="702567" y="19529"/>
                </a:lnTo>
                <a:lnTo>
                  <a:pt x="656647" y="30246"/>
                </a:lnTo>
                <a:lnTo>
                  <a:pt x="611695" y="43167"/>
                </a:lnTo>
                <a:lnTo>
                  <a:pt x="567778" y="58230"/>
                </a:lnTo>
                <a:lnTo>
                  <a:pt x="524965" y="75368"/>
                </a:lnTo>
                <a:lnTo>
                  <a:pt x="483324" y="94518"/>
                </a:lnTo>
                <a:lnTo>
                  <a:pt x="442923" y="115615"/>
                </a:lnTo>
                <a:lnTo>
                  <a:pt x="403830" y="138595"/>
                </a:lnTo>
                <a:lnTo>
                  <a:pt x="366113" y="163393"/>
                </a:lnTo>
                <a:lnTo>
                  <a:pt x="329839" y="189945"/>
                </a:lnTo>
                <a:lnTo>
                  <a:pt x="295077" y="218187"/>
                </a:lnTo>
                <a:lnTo>
                  <a:pt x="261896" y="248054"/>
                </a:lnTo>
                <a:lnTo>
                  <a:pt x="230362" y="279481"/>
                </a:lnTo>
                <a:lnTo>
                  <a:pt x="200544" y="312405"/>
                </a:lnTo>
                <a:lnTo>
                  <a:pt x="172510" y="346760"/>
                </a:lnTo>
                <a:lnTo>
                  <a:pt x="146327" y="382482"/>
                </a:lnTo>
                <a:lnTo>
                  <a:pt x="122065" y="419508"/>
                </a:lnTo>
                <a:lnTo>
                  <a:pt x="99791" y="457772"/>
                </a:lnTo>
                <a:lnTo>
                  <a:pt x="79572" y="497210"/>
                </a:lnTo>
                <a:lnTo>
                  <a:pt x="61478" y="537757"/>
                </a:lnTo>
                <a:lnTo>
                  <a:pt x="45575" y="579350"/>
                </a:lnTo>
                <a:lnTo>
                  <a:pt x="31933" y="621923"/>
                </a:lnTo>
                <a:lnTo>
                  <a:pt x="20618" y="665413"/>
                </a:lnTo>
                <a:lnTo>
                  <a:pt x="11699" y="709755"/>
                </a:lnTo>
                <a:lnTo>
                  <a:pt x="5245" y="754884"/>
                </a:lnTo>
                <a:lnTo>
                  <a:pt x="1322" y="800736"/>
                </a:lnTo>
                <a:lnTo>
                  <a:pt x="0" y="847247"/>
                </a:lnTo>
                <a:lnTo>
                  <a:pt x="1341" y="893974"/>
                </a:lnTo>
                <a:lnTo>
                  <a:pt x="5245" y="939609"/>
                </a:lnTo>
                <a:lnTo>
                  <a:pt x="11699" y="984737"/>
                </a:lnTo>
                <a:lnTo>
                  <a:pt x="20621" y="1029089"/>
                </a:lnTo>
                <a:lnTo>
                  <a:pt x="31933" y="1072566"/>
                </a:lnTo>
                <a:lnTo>
                  <a:pt x="45575" y="1115137"/>
                </a:lnTo>
                <a:lnTo>
                  <a:pt x="61478" y="1156728"/>
                </a:lnTo>
                <a:lnTo>
                  <a:pt x="79572" y="1197274"/>
                </a:lnTo>
                <a:lnTo>
                  <a:pt x="99791" y="1236709"/>
                </a:lnTo>
                <a:lnTo>
                  <a:pt x="122065" y="1274971"/>
                </a:lnTo>
                <a:lnTo>
                  <a:pt x="146327" y="1311994"/>
                </a:lnTo>
                <a:lnTo>
                  <a:pt x="172510" y="1347714"/>
                </a:lnTo>
                <a:lnTo>
                  <a:pt x="200544" y="1382066"/>
                </a:lnTo>
                <a:lnTo>
                  <a:pt x="230362" y="1414987"/>
                </a:lnTo>
                <a:lnTo>
                  <a:pt x="261896" y="1446412"/>
                </a:lnTo>
                <a:lnTo>
                  <a:pt x="295077" y="1476276"/>
                </a:lnTo>
                <a:lnTo>
                  <a:pt x="329839" y="1504514"/>
                </a:lnTo>
                <a:lnTo>
                  <a:pt x="366113" y="1531064"/>
                </a:lnTo>
                <a:lnTo>
                  <a:pt x="403830" y="1555859"/>
                </a:lnTo>
                <a:lnTo>
                  <a:pt x="442923" y="1578837"/>
                </a:lnTo>
                <a:lnTo>
                  <a:pt x="483324" y="1599932"/>
                </a:lnTo>
                <a:lnTo>
                  <a:pt x="524965" y="1619079"/>
                </a:lnTo>
                <a:lnTo>
                  <a:pt x="567778" y="1636216"/>
                </a:lnTo>
                <a:lnTo>
                  <a:pt x="611695" y="1651276"/>
                </a:lnTo>
                <a:lnTo>
                  <a:pt x="656647" y="1664196"/>
                </a:lnTo>
                <a:lnTo>
                  <a:pt x="702567" y="1674911"/>
                </a:lnTo>
                <a:lnTo>
                  <a:pt x="749387" y="1683358"/>
                </a:lnTo>
                <a:lnTo>
                  <a:pt x="797039" y="1689470"/>
                </a:lnTo>
                <a:lnTo>
                  <a:pt x="845455" y="1693185"/>
                </a:lnTo>
                <a:lnTo>
                  <a:pt x="894566" y="1694438"/>
                </a:lnTo>
                <a:lnTo>
                  <a:pt x="943677" y="1693185"/>
                </a:lnTo>
                <a:lnTo>
                  <a:pt x="992093" y="1689470"/>
                </a:lnTo>
                <a:lnTo>
                  <a:pt x="1039744" y="1683358"/>
                </a:lnTo>
                <a:lnTo>
                  <a:pt x="1086563" y="1674911"/>
                </a:lnTo>
                <a:lnTo>
                  <a:pt x="1132482" y="1664196"/>
                </a:lnTo>
                <a:lnTo>
                  <a:pt x="1177433" y="1651276"/>
                </a:lnTo>
                <a:lnTo>
                  <a:pt x="1221349" y="1636216"/>
                </a:lnTo>
                <a:lnTo>
                  <a:pt x="1264160" y="1619079"/>
                </a:lnTo>
                <a:lnTo>
                  <a:pt x="1305799" y="1599932"/>
                </a:lnTo>
                <a:lnTo>
                  <a:pt x="1346199" y="1578837"/>
                </a:lnTo>
                <a:lnTo>
                  <a:pt x="1377104" y="1560671"/>
                </a:lnTo>
                <a:lnTo>
                  <a:pt x="894566" y="1560671"/>
                </a:lnTo>
                <a:lnTo>
                  <a:pt x="845226" y="1559146"/>
                </a:lnTo>
                <a:lnTo>
                  <a:pt x="796709" y="1554635"/>
                </a:lnTo>
                <a:lnTo>
                  <a:pt x="749119" y="1547233"/>
                </a:lnTo>
                <a:lnTo>
                  <a:pt x="702555" y="1537038"/>
                </a:lnTo>
                <a:lnTo>
                  <a:pt x="657120" y="1524144"/>
                </a:lnTo>
                <a:lnTo>
                  <a:pt x="612914" y="1508647"/>
                </a:lnTo>
                <a:lnTo>
                  <a:pt x="570039" y="1490644"/>
                </a:lnTo>
                <a:lnTo>
                  <a:pt x="528595" y="1470229"/>
                </a:lnTo>
                <a:lnTo>
                  <a:pt x="488685" y="1447500"/>
                </a:lnTo>
                <a:lnTo>
                  <a:pt x="450409" y="1422552"/>
                </a:lnTo>
                <a:lnTo>
                  <a:pt x="413869" y="1395481"/>
                </a:lnTo>
                <a:lnTo>
                  <a:pt x="379166" y="1366382"/>
                </a:lnTo>
                <a:lnTo>
                  <a:pt x="346400" y="1335352"/>
                </a:lnTo>
                <a:lnTo>
                  <a:pt x="315675" y="1302487"/>
                </a:lnTo>
                <a:lnTo>
                  <a:pt x="287089" y="1267882"/>
                </a:lnTo>
                <a:lnTo>
                  <a:pt x="260746" y="1231633"/>
                </a:lnTo>
                <a:lnTo>
                  <a:pt x="236746" y="1193836"/>
                </a:lnTo>
                <a:lnTo>
                  <a:pt x="215190" y="1154588"/>
                </a:lnTo>
                <a:lnTo>
                  <a:pt x="196180" y="1113983"/>
                </a:lnTo>
                <a:lnTo>
                  <a:pt x="179817" y="1072118"/>
                </a:lnTo>
                <a:lnTo>
                  <a:pt x="166199" y="1029077"/>
                </a:lnTo>
                <a:lnTo>
                  <a:pt x="155436" y="984991"/>
                </a:lnTo>
                <a:lnTo>
                  <a:pt x="147621" y="939921"/>
                </a:lnTo>
                <a:lnTo>
                  <a:pt x="142857" y="893974"/>
                </a:lnTo>
                <a:lnTo>
                  <a:pt x="141247" y="847247"/>
                </a:lnTo>
                <a:lnTo>
                  <a:pt x="142857" y="800519"/>
                </a:lnTo>
                <a:lnTo>
                  <a:pt x="147621" y="754572"/>
                </a:lnTo>
                <a:lnTo>
                  <a:pt x="155436" y="709502"/>
                </a:lnTo>
                <a:lnTo>
                  <a:pt x="166202" y="665404"/>
                </a:lnTo>
                <a:lnTo>
                  <a:pt x="179817" y="622375"/>
                </a:lnTo>
                <a:lnTo>
                  <a:pt x="196180" y="580510"/>
                </a:lnTo>
                <a:lnTo>
                  <a:pt x="215190" y="539906"/>
                </a:lnTo>
                <a:lnTo>
                  <a:pt x="236746" y="500657"/>
                </a:lnTo>
                <a:lnTo>
                  <a:pt x="260746" y="462860"/>
                </a:lnTo>
                <a:lnTo>
                  <a:pt x="287089" y="426612"/>
                </a:lnTo>
                <a:lnTo>
                  <a:pt x="315675" y="392007"/>
                </a:lnTo>
                <a:lnTo>
                  <a:pt x="346400" y="359141"/>
                </a:lnTo>
                <a:lnTo>
                  <a:pt x="379166" y="328111"/>
                </a:lnTo>
                <a:lnTo>
                  <a:pt x="413869" y="299013"/>
                </a:lnTo>
                <a:lnTo>
                  <a:pt x="450409" y="271941"/>
                </a:lnTo>
                <a:lnTo>
                  <a:pt x="488685" y="246993"/>
                </a:lnTo>
                <a:lnTo>
                  <a:pt x="528595" y="224264"/>
                </a:lnTo>
                <a:lnTo>
                  <a:pt x="570039" y="203850"/>
                </a:lnTo>
                <a:lnTo>
                  <a:pt x="612914" y="185846"/>
                </a:lnTo>
                <a:lnTo>
                  <a:pt x="657120" y="170350"/>
                </a:lnTo>
                <a:lnTo>
                  <a:pt x="702555" y="157455"/>
                </a:lnTo>
                <a:lnTo>
                  <a:pt x="749119" y="147260"/>
                </a:lnTo>
                <a:lnTo>
                  <a:pt x="796709" y="139858"/>
                </a:lnTo>
                <a:lnTo>
                  <a:pt x="845226" y="135347"/>
                </a:lnTo>
                <a:lnTo>
                  <a:pt x="894566" y="133822"/>
                </a:lnTo>
                <a:lnTo>
                  <a:pt x="1278288" y="133822"/>
                </a:lnTo>
                <a:lnTo>
                  <a:pt x="1315954" y="98151"/>
                </a:lnTo>
                <a:lnTo>
                  <a:pt x="1273060" y="78344"/>
                </a:lnTo>
                <a:lnTo>
                  <a:pt x="1229139" y="60589"/>
                </a:lnTo>
                <a:lnTo>
                  <a:pt x="1184210" y="44960"/>
                </a:lnTo>
                <a:lnTo>
                  <a:pt x="1138294" y="31532"/>
                </a:lnTo>
                <a:lnTo>
                  <a:pt x="1091408" y="20378"/>
                </a:lnTo>
                <a:lnTo>
                  <a:pt x="1043573" y="11574"/>
                </a:lnTo>
                <a:lnTo>
                  <a:pt x="994809" y="5193"/>
                </a:lnTo>
                <a:lnTo>
                  <a:pt x="945133" y="1310"/>
                </a:lnTo>
                <a:lnTo>
                  <a:pt x="894566" y="0"/>
                </a:lnTo>
                <a:close/>
              </a:path>
              <a:path w="1789429" h="1694814">
                <a:moveTo>
                  <a:pt x="1541950" y="483846"/>
                </a:moveTo>
                <a:lnTo>
                  <a:pt x="1565427" y="524699"/>
                </a:lnTo>
                <a:lnTo>
                  <a:pt x="1586310" y="566963"/>
                </a:lnTo>
                <a:lnTo>
                  <a:pt x="1604435" y="610585"/>
                </a:lnTo>
                <a:lnTo>
                  <a:pt x="1619636" y="655514"/>
                </a:lnTo>
                <a:lnTo>
                  <a:pt x="1631747" y="701697"/>
                </a:lnTo>
                <a:lnTo>
                  <a:pt x="1640602" y="749081"/>
                </a:lnTo>
                <a:lnTo>
                  <a:pt x="1646037" y="797615"/>
                </a:lnTo>
                <a:lnTo>
                  <a:pt x="1647885" y="847247"/>
                </a:lnTo>
                <a:lnTo>
                  <a:pt x="1646275" y="893974"/>
                </a:lnTo>
                <a:lnTo>
                  <a:pt x="1641512" y="939921"/>
                </a:lnTo>
                <a:lnTo>
                  <a:pt x="1633697" y="984991"/>
                </a:lnTo>
                <a:lnTo>
                  <a:pt x="1622931" y="1029089"/>
                </a:lnTo>
                <a:lnTo>
                  <a:pt x="1609315" y="1072118"/>
                </a:lnTo>
                <a:lnTo>
                  <a:pt x="1592952" y="1113983"/>
                </a:lnTo>
                <a:lnTo>
                  <a:pt x="1573942" y="1154588"/>
                </a:lnTo>
                <a:lnTo>
                  <a:pt x="1552386" y="1193836"/>
                </a:lnTo>
                <a:lnTo>
                  <a:pt x="1528386" y="1231633"/>
                </a:lnTo>
                <a:lnTo>
                  <a:pt x="1502043" y="1267882"/>
                </a:lnTo>
                <a:lnTo>
                  <a:pt x="1473458" y="1302487"/>
                </a:lnTo>
                <a:lnTo>
                  <a:pt x="1442732" y="1335352"/>
                </a:lnTo>
                <a:lnTo>
                  <a:pt x="1409967" y="1366382"/>
                </a:lnTo>
                <a:lnTo>
                  <a:pt x="1375263" y="1395481"/>
                </a:lnTo>
                <a:lnTo>
                  <a:pt x="1338723" y="1422552"/>
                </a:lnTo>
                <a:lnTo>
                  <a:pt x="1300447" y="1447500"/>
                </a:lnTo>
                <a:lnTo>
                  <a:pt x="1260537" y="1470229"/>
                </a:lnTo>
                <a:lnTo>
                  <a:pt x="1219094" y="1490644"/>
                </a:lnTo>
                <a:lnTo>
                  <a:pt x="1176218" y="1508647"/>
                </a:lnTo>
                <a:lnTo>
                  <a:pt x="1132012" y="1524144"/>
                </a:lnTo>
                <a:lnTo>
                  <a:pt x="1086577" y="1537038"/>
                </a:lnTo>
                <a:lnTo>
                  <a:pt x="1040013" y="1547233"/>
                </a:lnTo>
                <a:lnTo>
                  <a:pt x="992423" y="1554635"/>
                </a:lnTo>
                <a:lnTo>
                  <a:pt x="943907" y="1559146"/>
                </a:lnTo>
                <a:lnTo>
                  <a:pt x="894566" y="1560671"/>
                </a:lnTo>
                <a:lnTo>
                  <a:pt x="1377104" y="1560671"/>
                </a:lnTo>
                <a:lnTo>
                  <a:pt x="1423006" y="1531064"/>
                </a:lnTo>
                <a:lnTo>
                  <a:pt x="1459277" y="1504514"/>
                </a:lnTo>
                <a:lnTo>
                  <a:pt x="1494037" y="1476276"/>
                </a:lnTo>
                <a:lnTo>
                  <a:pt x="1527217" y="1446412"/>
                </a:lnTo>
                <a:lnTo>
                  <a:pt x="1558749" y="1414987"/>
                </a:lnTo>
                <a:lnTo>
                  <a:pt x="1588565" y="1382066"/>
                </a:lnTo>
                <a:lnTo>
                  <a:pt x="1616597" y="1347714"/>
                </a:lnTo>
                <a:lnTo>
                  <a:pt x="1642778" y="1311994"/>
                </a:lnTo>
                <a:lnTo>
                  <a:pt x="1667038" y="1274971"/>
                </a:lnTo>
                <a:lnTo>
                  <a:pt x="1689311" y="1236709"/>
                </a:lnTo>
                <a:lnTo>
                  <a:pt x="1709528" y="1197274"/>
                </a:lnTo>
                <a:lnTo>
                  <a:pt x="1727621" y="1156728"/>
                </a:lnTo>
                <a:lnTo>
                  <a:pt x="1743522" y="1115137"/>
                </a:lnTo>
                <a:lnTo>
                  <a:pt x="1757163" y="1072566"/>
                </a:lnTo>
                <a:lnTo>
                  <a:pt x="1768477" y="1029077"/>
                </a:lnTo>
                <a:lnTo>
                  <a:pt x="1777395" y="984737"/>
                </a:lnTo>
                <a:lnTo>
                  <a:pt x="1783849" y="939609"/>
                </a:lnTo>
                <a:lnTo>
                  <a:pt x="1787771" y="893757"/>
                </a:lnTo>
                <a:lnTo>
                  <a:pt x="1789094" y="847247"/>
                </a:lnTo>
                <a:lnTo>
                  <a:pt x="1787342" y="793435"/>
                </a:lnTo>
                <a:lnTo>
                  <a:pt x="1782142" y="740721"/>
                </a:lnTo>
                <a:lnTo>
                  <a:pt x="1773578" y="689156"/>
                </a:lnTo>
                <a:lnTo>
                  <a:pt x="1761732" y="638793"/>
                </a:lnTo>
                <a:lnTo>
                  <a:pt x="1746688" y="589684"/>
                </a:lnTo>
                <a:lnTo>
                  <a:pt x="1728528" y="541882"/>
                </a:lnTo>
                <a:lnTo>
                  <a:pt x="1707337" y="495438"/>
                </a:lnTo>
                <a:lnTo>
                  <a:pt x="1707099" y="494993"/>
                </a:lnTo>
                <a:lnTo>
                  <a:pt x="1636115" y="494993"/>
                </a:lnTo>
                <a:lnTo>
                  <a:pt x="1591386" y="490534"/>
                </a:lnTo>
                <a:lnTo>
                  <a:pt x="1541950" y="483846"/>
                </a:lnTo>
                <a:close/>
              </a:path>
              <a:path w="1789429" h="1694814">
                <a:moveTo>
                  <a:pt x="1683197" y="450404"/>
                </a:moveTo>
                <a:lnTo>
                  <a:pt x="1666718" y="463781"/>
                </a:lnTo>
                <a:lnTo>
                  <a:pt x="1636115" y="494993"/>
                </a:lnTo>
                <a:lnTo>
                  <a:pt x="1707099" y="494993"/>
                </a:lnTo>
                <a:lnTo>
                  <a:pt x="1683197" y="450404"/>
                </a:lnTo>
                <a:close/>
              </a:path>
              <a:path w="1789429" h="1694814">
                <a:moveTo>
                  <a:pt x="1278288" y="133822"/>
                </a:moveTo>
                <a:lnTo>
                  <a:pt x="894566" y="133822"/>
                </a:lnTo>
                <a:lnTo>
                  <a:pt x="946297" y="135481"/>
                </a:lnTo>
                <a:lnTo>
                  <a:pt x="997228" y="140406"/>
                </a:lnTo>
                <a:lnTo>
                  <a:pt x="1047221" y="148518"/>
                </a:lnTo>
                <a:lnTo>
                  <a:pt x="1096138" y="159740"/>
                </a:lnTo>
                <a:lnTo>
                  <a:pt x="1143841" y="173992"/>
                </a:lnTo>
                <a:lnTo>
                  <a:pt x="1190192" y="191196"/>
                </a:lnTo>
                <a:lnTo>
                  <a:pt x="1235054" y="211274"/>
                </a:lnTo>
                <a:lnTo>
                  <a:pt x="1278288" y="234148"/>
                </a:lnTo>
                <a:lnTo>
                  <a:pt x="1273580" y="189559"/>
                </a:lnTo>
                <a:lnTo>
                  <a:pt x="1266518" y="144970"/>
                </a:lnTo>
                <a:lnTo>
                  <a:pt x="1278288" y="133822"/>
                </a:lnTo>
                <a:close/>
              </a:path>
            </a:pathLst>
          </a:custGeom>
          <a:solidFill>
            <a:srgbClr val="C00000"/>
          </a:solidFill>
        </p:spPr>
        <p:txBody>
          <a:bodyPr wrap="square" lIns="0" tIns="0" rIns="0" bIns="0" rtlCol="0"/>
          <a:lstStyle/>
          <a:p>
            <a:endParaRPr>
              <a:solidFill>
                <a:prstClr val="black"/>
              </a:solidFill>
              <a:latin typeface="Calibri"/>
            </a:endParaRPr>
          </a:p>
        </p:txBody>
      </p:sp>
      <p:sp>
        <p:nvSpPr>
          <p:cNvPr id="9" name="object 9"/>
          <p:cNvSpPr/>
          <p:nvPr/>
        </p:nvSpPr>
        <p:spPr>
          <a:xfrm>
            <a:off x="7937791" y="3403746"/>
            <a:ext cx="1130300" cy="1070610"/>
          </a:xfrm>
          <a:custGeom>
            <a:avLst/>
            <a:gdLst/>
            <a:ahLst/>
            <a:cxnLst/>
            <a:rect l="l" t="t" r="r" b="b"/>
            <a:pathLst>
              <a:path w="1130300" h="1070610">
                <a:moveTo>
                  <a:pt x="564989" y="0"/>
                </a:moveTo>
                <a:lnTo>
                  <a:pt x="516422" y="1973"/>
                </a:lnTo>
                <a:lnTo>
                  <a:pt x="468968" y="7785"/>
                </a:lnTo>
                <a:lnTo>
                  <a:pt x="422798" y="17271"/>
                </a:lnTo>
                <a:lnTo>
                  <a:pt x="378087" y="30267"/>
                </a:lnTo>
                <a:lnTo>
                  <a:pt x="335006" y="46610"/>
                </a:lnTo>
                <a:lnTo>
                  <a:pt x="293730" y="66136"/>
                </a:lnTo>
                <a:lnTo>
                  <a:pt x="254430" y="88681"/>
                </a:lnTo>
                <a:lnTo>
                  <a:pt x="217280" y="114081"/>
                </a:lnTo>
                <a:lnTo>
                  <a:pt x="182453" y="142172"/>
                </a:lnTo>
                <a:lnTo>
                  <a:pt x="150122" y="172791"/>
                </a:lnTo>
                <a:lnTo>
                  <a:pt x="120460" y="205773"/>
                </a:lnTo>
                <a:lnTo>
                  <a:pt x="93640" y="240956"/>
                </a:lnTo>
                <a:lnTo>
                  <a:pt x="69834" y="278174"/>
                </a:lnTo>
                <a:lnTo>
                  <a:pt x="49217" y="317265"/>
                </a:lnTo>
                <a:lnTo>
                  <a:pt x="31960" y="358064"/>
                </a:lnTo>
                <a:lnTo>
                  <a:pt x="18237" y="400407"/>
                </a:lnTo>
                <a:lnTo>
                  <a:pt x="8220" y="444132"/>
                </a:lnTo>
                <a:lnTo>
                  <a:pt x="2084" y="489073"/>
                </a:lnTo>
                <a:lnTo>
                  <a:pt x="0" y="535068"/>
                </a:lnTo>
                <a:lnTo>
                  <a:pt x="2084" y="581062"/>
                </a:lnTo>
                <a:lnTo>
                  <a:pt x="8220" y="626004"/>
                </a:lnTo>
                <a:lnTo>
                  <a:pt x="18237" y="669728"/>
                </a:lnTo>
                <a:lnTo>
                  <a:pt x="31960" y="712072"/>
                </a:lnTo>
                <a:lnTo>
                  <a:pt x="49217" y="752871"/>
                </a:lnTo>
                <a:lnTo>
                  <a:pt x="69834" y="791961"/>
                </a:lnTo>
                <a:lnTo>
                  <a:pt x="93640" y="829180"/>
                </a:lnTo>
                <a:lnTo>
                  <a:pt x="120460" y="864362"/>
                </a:lnTo>
                <a:lnTo>
                  <a:pt x="150122" y="897345"/>
                </a:lnTo>
                <a:lnTo>
                  <a:pt x="182453" y="927963"/>
                </a:lnTo>
                <a:lnTo>
                  <a:pt x="217280" y="956055"/>
                </a:lnTo>
                <a:lnTo>
                  <a:pt x="254430" y="981455"/>
                </a:lnTo>
                <a:lnTo>
                  <a:pt x="293730" y="1003999"/>
                </a:lnTo>
                <a:lnTo>
                  <a:pt x="335006" y="1023525"/>
                </a:lnTo>
                <a:lnTo>
                  <a:pt x="378087" y="1039868"/>
                </a:lnTo>
                <a:lnTo>
                  <a:pt x="422798" y="1052865"/>
                </a:lnTo>
                <a:lnTo>
                  <a:pt x="468968" y="1062351"/>
                </a:lnTo>
                <a:lnTo>
                  <a:pt x="516422" y="1068162"/>
                </a:lnTo>
                <a:lnTo>
                  <a:pt x="564989" y="1070136"/>
                </a:lnTo>
                <a:lnTo>
                  <a:pt x="613555" y="1068162"/>
                </a:lnTo>
                <a:lnTo>
                  <a:pt x="661010" y="1062351"/>
                </a:lnTo>
                <a:lnTo>
                  <a:pt x="707179" y="1052865"/>
                </a:lnTo>
                <a:lnTo>
                  <a:pt x="751891" y="1039868"/>
                </a:lnTo>
                <a:lnTo>
                  <a:pt x="794972" y="1023525"/>
                </a:lnTo>
                <a:lnTo>
                  <a:pt x="836248" y="1003999"/>
                </a:lnTo>
                <a:lnTo>
                  <a:pt x="875548" y="981455"/>
                </a:lnTo>
                <a:lnTo>
                  <a:pt x="912698" y="956055"/>
                </a:lnTo>
                <a:lnTo>
                  <a:pt x="937103" y="936369"/>
                </a:lnTo>
                <a:lnTo>
                  <a:pt x="564989" y="936369"/>
                </a:lnTo>
                <a:lnTo>
                  <a:pt x="515751" y="933656"/>
                </a:lnTo>
                <a:lnTo>
                  <a:pt x="468134" y="925722"/>
                </a:lnTo>
                <a:lnTo>
                  <a:pt x="422462" y="912874"/>
                </a:lnTo>
                <a:lnTo>
                  <a:pt x="379061" y="895420"/>
                </a:lnTo>
                <a:lnTo>
                  <a:pt x="338255" y="873666"/>
                </a:lnTo>
                <a:lnTo>
                  <a:pt x="300366" y="847919"/>
                </a:lnTo>
                <a:lnTo>
                  <a:pt x="265721" y="818487"/>
                </a:lnTo>
                <a:lnTo>
                  <a:pt x="234643" y="785676"/>
                </a:lnTo>
                <a:lnTo>
                  <a:pt x="207457" y="749795"/>
                </a:lnTo>
                <a:lnTo>
                  <a:pt x="184486" y="711149"/>
                </a:lnTo>
                <a:lnTo>
                  <a:pt x="166055" y="670046"/>
                </a:lnTo>
                <a:lnTo>
                  <a:pt x="152489" y="626794"/>
                </a:lnTo>
                <a:lnTo>
                  <a:pt x="144111" y="581699"/>
                </a:lnTo>
                <a:lnTo>
                  <a:pt x="141247" y="535068"/>
                </a:lnTo>
                <a:lnTo>
                  <a:pt x="144111" y="488437"/>
                </a:lnTo>
                <a:lnTo>
                  <a:pt x="152489" y="443342"/>
                </a:lnTo>
                <a:lnTo>
                  <a:pt x="166055" y="400089"/>
                </a:lnTo>
                <a:lnTo>
                  <a:pt x="184486" y="358987"/>
                </a:lnTo>
                <a:lnTo>
                  <a:pt x="207457" y="320341"/>
                </a:lnTo>
                <a:lnTo>
                  <a:pt x="234643" y="284459"/>
                </a:lnTo>
                <a:lnTo>
                  <a:pt x="265721" y="251649"/>
                </a:lnTo>
                <a:lnTo>
                  <a:pt x="300366" y="222217"/>
                </a:lnTo>
                <a:lnTo>
                  <a:pt x="338255" y="196470"/>
                </a:lnTo>
                <a:lnTo>
                  <a:pt x="379061" y="174716"/>
                </a:lnTo>
                <a:lnTo>
                  <a:pt x="422462" y="157261"/>
                </a:lnTo>
                <a:lnTo>
                  <a:pt x="468134" y="144413"/>
                </a:lnTo>
                <a:lnTo>
                  <a:pt x="515751" y="136479"/>
                </a:lnTo>
                <a:lnTo>
                  <a:pt x="564989" y="133767"/>
                </a:lnTo>
                <a:lnTo>
                  <a:pt x="755673" y="133767"/>
                </a:lnTo>
                <a:lnTo>
                  <a:pt x="831005" y="62424"/>
                </a:lnTo>
                <a:lnTo>
                  <a:pt x="781870" y="40522"/>
                </a:lnTo>
                <a:lnTo>
                  <a:pt x="730587" y="23114"/>
                </a:lnTo>
                <a:lnTo>
                  <a:pt x="677271" y="10415"/>
                </a:lnTo>
                <a:lnTo>
                  <a:pt x="622034" y="2639"/>
                </a:lnTo>
                <a:lnTo>
                  <a:pt x="564989" y="0"/>
                </a:lnTo>
                <a:close/>
              </a:path>
              <a:path w="1130300" h="1070610">
                <a:moveTo>
                  <a:pt x="1064063" y="283140"/>
                </a:moveTo>
                <a:lnTo>
                  <a:pt x="958127" y="383465"/>
                </a:lnTo>
                <a:lnTo>
                  <a:pt x="971848" y="419380"/>
                </a:lnTo>
                <a:lnTo>
                  <a:pt x="981374" y="456758"/>
                </a:lnTo>
                <a:lnTo>
                  <a:pt x="986929" y="495390"/>
                </a:lnTo>
                <a:lnTo>
                  <a:pt x="988731" y="535068"/>
                </a:lnTo>
                <a:lnTo>
                  <a:pt x="985866" y="581699"/>
                </a:lnTo>
                <a:lnTo>
                  <a:pt x="977489" y="626794"/>
                </a:lnTo>
                <a:lnTo>
                  <a:pt x="963923" y="670046"/>
                </a:lnTo>
                <a:lnTo>
                  <a:pt x="945492" y="711149"/>
                </a:lnTo>
                <a:lnTo>
                  <a:pt x="922521" y="749795"/>
                </a:lnTo>
                <a:lnTo>
                  <a:pt x="895335" y="785676"/>
                </a:lnTo>
                <a:lnTo>
                  <a:pt x="864257" y="818487"/>
                </a:lnTo>
                <a:lnTo>
                  <a:pt x="829612" y="847919"/>
                </a:lnTo>
                <a:lnTo>
                  <a:pt x="791723" y="873666"/>
                </a:lnTo>
                <a:lnTo>
                  <a:pt x="750917" y="895420"/>
                </a:lnTo>
                <a:lnTo>
                  <a:pt x="707515" y="912874"/>
                </a:lnTo>
                <a:lnTo>
                  <a:pt x="661844" y="925722"/>
                </a:lnTo>
                <a:lnTo>
                  <a:pt x="614227" y="933656"/>
                </a:lnTo>
                <a:lnTo>
                  <a:pt x="564989" y="936369"/>
                </a:lnTo>
                <a:lnTo>
                  <a:pt x="937103" y="936369"/>
                </a:lnTo>
                <a:lnTo>
                  <a:pt x="979855" y="897345"/>
                </a:lnTo>
                <a:lnTo>
                  <a:pt x="1009518" y="864362"/>
                </a:lnTo>
                <a:lnTo>
                  <a:pt x="1036338" y="829180"/>
                </a:lnTo>
                <a:lnTo>
                  <a:pt x="1060143" y="791961"/>
                </a:lnTo>
                <a:lnTo>
                  <a:pt x="1080761" y="752871"/>
                </a:lnTo>
                <a:lnTo>
                  <a:pt x="1098018" y="712072"/>
                </a:lnTo>
                <a:lnTo>
                  <a:pt x="1111741" y="669728"/>
                </a:lnTo>
                <a:lnTo>
                  <a:pt x="1121758" y="626004"/>
                </a:lnTo>
                <a:lnTo>
                  <a:pt x="1127894" y="581062"/>
                </a:lnTo>
                <a:lnTo>
                  <a:pt x="1129978" y="535068"/>
                </a:lnTo>
                <a:lnTo>
                  <a:pt x="1127191" y="481044"/>
                </a:lnTo>
                <a:lnTo>
                  <a:pt x="1118980" y="428732"/>
                </a:lnTo>
                <a:lnTo>
                  <a:pt x="1105571" y="378239"/>
                </a:lnTo>
                <a:lnTo>
                  <a:pt x="1087190" y="329673"/>
                </a:lnTo>
                <a:lnTo>
                  <a:pt x="1064063" y="283140"/>
                </a:lnTo>
                <a:close/>
              </a:path>
              <a:path w="1130300" h="1070610">
                <a:moveTo>
                  <a:pt x="755673" y="133767"/>
                </a:moveTo>
                <a:lnTo>
                  <a:pt x="564989" y="133767"/>
                </a:lnTo>
                <a:lnTo>
                  <a:pt x="606885" y="135787"/>
                </a:lnTo>
                <a:lnTo>
                  <a:pt x="647678" y="141570"/>
                </a:lnTo>
                <a:lnTo>
                  <a:pt x="687146" y="150696"/>
                </a:lnTo>
                <a:lnTo>
                  <a:pt x="725069" y="162749"/>
                </a:lnTo>
                <a:lnTo>
                  <a:pt x="755673" y="133767"/>
                </a:lnTo>
                <a:close/>
              </a:path>
            </a:pathLst>
          </a:custGeom>
          <a:solidFill>
            <a:srgbClr val="C00000"/>
          </a:solidFill>
        </p:spPr>
        <p:txBody>
          <a:bodyPr wrap="square" lIns="0" tIns="0" rIns="0" bIns="0" rtlCol="0"/>
          <a:lstStyle/>
          <a:p>
            <a:endParaRPr>
              <a:solidFill>
                <a:prstClr val="black"/>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52400"/>
            <a:ext cx="9144000" cy="609600"/>
          </a:xfrm>
          <a:custGeom>
            <a:avLst/>
            <a:gdLst/>
            <a:ahLst/>
            <a:cxnLst/>
            <a:rect l="l" t="t" r="r" b="b"/>
            <a:pathLst>
              <a:path w="9144000" h="609600">
                <a:moveTo>
                  <a:pt x="0" y="609600"/>
                </a:moveTo>
                <a:lnTo>
                  <a:pt x="9144000" y="609600"/>
                </a:lnTo>
                <a:lnTo>
                  <a:pt x="9144000" y="0"/>
                </a:lnTo>
                <a:lnTo>
                  <a:pt x="0" y="0"/>
                </a:lnTo>
                <a:lnTo>
                  <a:pt x="0" y="609600"/>
                </a:lnTo>
                <a:close/>
              </a:path>
            </a:pathLst>
          </a:custGeom>
          <a:solidFill>
            <a:srgbClr val="00AFEF"/>
          </a:solid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1630679" y="207975"/>
            <a:ext cx="11978640" cy="443070"/>
          </a:xfrm>
          <a:prstGeom prst="rect">
            <a:avLst/>
          </a:prstGeom>
        </p:spPr>
        <p:txBody>
          <a:bodyPr vert="horz" wrap="square" lIns="0" tIns="12065" rIns="0" bIns="0" rtlCol="0">
            <a:spAutoFit/>
          </a:bodyPr>
          <a:lstStyle/>
          <a:p>
            <a:pPr marL="1594485">
              <a:spcBef>
                <a:spcPts val="95"/>
              </a:spcBef>
            </a:pPr>
            <a:r>
              <a:rPr spc="-5" dirty="0"/>
              <a:t>Does global </a:t>
            </a:r>
            <a:r>
              <a:rPr spc="-10" dirty="0"/>
              <a:t>capitation </a:t>
            </a:r>
            <a:r>
              <a:rPr spc="-5" dirty="0"/>
              <a:t>enable </a:t>
            </a:r>
            <a:r>
              <a:rPr spc="-20" dirty="0"/>
              <a:t>better </a:t>
            </a:r>
            <a:r>
              <a:rPr spc="-10" dirty="0"/>
              <a:t>patient</a:t>
            </a:r>
            <a:r>
              <a:rPr spc="75" dirty="0"/>
              <a:t> </a:t>
            </a:r>
            <a:r>
              <a:rPr spc="-15" dirty="0"/>
              <a:t>care?</a:t>
            </a:r>
          </a:p>
        </p:txBody>
      </p:sp>
      <p:sp>
        <p:nvSpPr>
          <p:cNvPr id="4" name="object 4"/>
          <p:cNvSpPr txBox="1"/>
          <p:nvPr/>
        </p:nvSpPr>
        <p:spPr>
          <a:xfrm>
            <a:off x="2244039" y="870966"/>
            <a:ext cx="7435850" cy="4237355"/>
          </a:xfrm>
          <a:prstGeom prst="rect">
            <a:avLst/>
          </a:prstGeom>
        </p:spPr>
        <p:txBody>
          <a:bodyPr vert="horz" wrap="square" lIns="0" tIns="12700" rIns="0" bIns="0" rtlCol="0">
            <a:spAutoFit/>
          </a:bodyPr>
          <a:lstStyle/>
          <a:p>
            <a:pPr marL="12700">
              <a:spcBef>
                <a:spcPts val="100"/>
              </a:spcBef>
            </a:pPr>
            <a:r>
              <a:rPr sz="2400" b="1" u="heavy" spc="-25" dirty="0">
                <a:solidFill>
                  <a:srgbClr val="375F92"/>
                </a:solidFill>
                <a:uFill>
                  <a:solidFill>
                    <a:srgbClr val="375F92"/>
                  </a:solidFill>
                </a:uFill>
                <a:latin typeface="Calibri"/>
                <a:cs typeface="Calibri"/>
              </a:rPr>
              <a:t>Why</a:t>
            </a:r>
            <a:r>
              <a:rPr sz="2400" b="1" spc="-25" dirty="0">
                <a:solidFill>
                  <a:srgbClr val="375F92"/>
                </a:solidFill>
                <a:latin typeface="Calibri"/>
                <a:cs typeface="Calibri"/>
              </a:rPr>
              <a:t> </a:t>
            </a:r>
            <a:r>
              <a:rPr sz="2400" b="1" spc="-5" dirty="0">
                <a:solidFill>
                  <a:srgbClr val="375F92"/>
                </a:solidFill>
                <a:latin typeface="Calibri"/>
                <a:cs typeface="Calibri"/>
              </a:rPr>
              <a:t>global</a:t>
            </a:r>
            <a:r>
              <a:rPr sz="2400" b="1" spc="15" dirty="0">
                <a:solidFill>
                  <a:srgbClr val="375F92"/>
                </a:solidFill>
                <a:latin typeface="Calibri"/>
                <a:cs typeface="Calibri"/>
              </a:rPr>
              <a:t> </a:t>
            </a:r>
            <a:r>
              <a:rPr sz="2400" b="1" spc="-10" dirty="0">
                <a:solidFill>
                  <a:srgbClr val="375F92"/>
                </a:solidFill>
                <a:latin typeface="Calibri"/>
                <a:cs typeface="Calibri"/>
              </a:rPr>
              <a:t>capitation?</a:t>
            </a:r>
            <a:endParaRPr sz="2400">
              <a:solidFill>
                <a:prstClr val="black"/>
              </a:solidFill>
              <a:latin typeface="Calibri"/>
              <a:cs typeface="Calibri"/>
            </a:endParaRPr>
          </a:p>
          <a:p>
            <a:endParaRPr>
              <a:solidFill>
                <a:prstClr val="black"/>
              </a:solidFill>
              <a:latin typeface="Calibri"/>
              <a:cs typeface="Calibri"/>
            </a:endParaRPr>
          </a:p>
          <a:p>
            <a:pPr marL="299085" marR="80645" indent="-287020">
              <a:buFont typeface="Wingdings"/>
              <a:buChar char=""/>
              <a:tabLst>
                <a:tab pos="299720" algn="l"/>
              </a:tabLst>
            </a:pPr>
            <a:r>
              <a:rPr spc="-5" dirty="0">
                <a:solidFill>
                  <a:srgbClr val="375F92"/>
                </a:solidFill>
                <a:latin typeface="Calibri"/>
                <a:cs typeface="Calibri"/>
              </a:rPr>
              <a:t>CharterCARE </a:t>
            </a:r>
            <a:r>
              <a:rPr spc="-20" dirty="0">
                <a:solidFill>
                  <a:srgbClr val="375F92"/>
                </a:solidFill>
                <a:latin typeface="Calibri"/>
                <a:cs typeface="Calibri"/>
              </a:rPr>
              <a:t>system </a:t>
            </a:r>
            <a:r>
              <a:rPr spc="-5" dirty="0">
                <a:solidFill>
                  <a:srgbClr val="375F92"/>
                </a:solidFill>
                <a:latin typeface="Calibri"/>
                <a:cs typeface="Calibri"/>
              </a:rPr>
              <a:t>of </a:t>
            </a:r>
            <a:r>
              <a:rPr spc="-15" dirty="0">
                <a:solidFill>
                  <a:srgbClr val="375F92"/>
                </a:solidFill>
                <a:latin typeface="Calibri"/>
                <a:cs typeface="Calibri"/>
              </a:rPr>
              <a:t>care </a:t>
            </a:r>
            <a:r>
              <a:rPr dirty="0">
                <a:solidFill>
                  <a:srgbClr val="375F92"/>
                </a:solidFill>
                <a:latin typeface="Calibri"/>
                <a:cs typeface="Calibri"/>
              </a:rPr>
              <a:t>had </a:t>
            </a:r>
            <a:r>
              <a:rPr b="1" dirty="0">
                <a:solidFill>
                  <a:srgbClr val="375F92"/>
                </a:solidFill>
                <a:latin typeface="Calibri"/>
                <a:cs typeface="Calibri"/>
              </a:rPr>
              <a:t>high </a:t>
            </a:r>
            <a:r>
              <a:rPr b="1" spc="-5" dirty="0">
                <a:solidFill>
                  <a:srgbClr val="375F92"/>
                </a:solidFill>
                <a:latin typeface="Calibri"/>
                <a:cs typeface="Calibri"/>
              </a:rPr>
              <a:t>utilization, </a:t>
            </a:r>
            <a:r>
              <a:rPr b="1" spc="-10" dirty="0">
                <a:solidFill>
                  <a:srgbClr val="375F92"/>
                </a:solidFill>
                <a:latin typeface="Calibri"/>
                <a:cs typeface="Calibri"/>
              </a:rPr>
              <a:t>fragmented care  coordination, </a:t>
            </a:r>
            <a:r>
              <a:rPr b="1" spc="-5" dirty="0">
                <a:solidFill>
                  <a:srgbClr val="375F92"/>
                </a:solidFill>
                <a:latin typeface="Calibri"/>
                <a:cs typeface="Calibri"/>
              </a:rPr>
              <a:t>poor </a:t>
            </a:r>
            <a:r>
              <a:rPr b="1" spc="-10" dirty="0">
                <a:solidFill>
                  <a:srgbClr val="375F92"/>
                </a:solidFill>
                <a:latin typeface="Calibri"/>
                <a:cs typeface="Calibri"/>
              </a:rPr>
              <a:t>documentation </a:t>
            </a:r>
            <a:r>
              <a:rPr b="1" dirty="0">
                <a:solidFill>
                  <a:srgbClr val="375F92"/>
                </a:solidFill>
                <a:latin typeface="Calibri"/>
                <a:cs typeface="Calibri"/>
              </a:rPr>
              <a:t>of </a:t>
            </a:r>
            <a:r>
              <a:rPr b="1" spc="-5" dirty="0">
                <a:solidFill>
                  <a:srgbClr val="375F92"/>
                </a:solidFill>
                <a:latin typeface="Calibri"/>
                <a:cs typeface="Calibri"/>
              </a:rPr>
              <a:t>diseases </a:t>
            </a:r>
            <a:r>
              <a:rPr b="1" dirty="0">
                <a:solidFill>
                  <a:srgbClr val="375F92"/>
                </a:solidFill>
                <a:latin typeface="Calibri"/>
                <a:cs typeface="Calibri"/>
              </a:rPr>
              <a:t>and low </a:t>
            </a:r>
            <a:r>
              <a:rPr b="1" spc="-5" dirty="0">
                <a:solidFill>
                  <a:srgbClr val="375F92"/>
                </a:solidFill>
                <a:latin typeface="Calibri"/>
                <a:cs typeface="Calibri"/>
              </a:rPr>
              <a:t>patient </a:t>
            </a:r>
            <a:r>
              <a:rPr b="1" dirty="0">
                <a:solidFill>
                  <a:srgbClr val="375F92"/>
                </a:solidFill>
                <a:latin typeface="Calibri"/>
                <a:cs typeface="Calibri"/>
              </a:rPr>
              <a:t>&amp; </a:t>
            </a:r>
            <a:r>
              <a:rPr b="1" spc="-10" dirty="0">
                <a:solidFill>
                  <a:srgbClr val="375F92"/>
                </a:solidFill>
                <a:latin typeface="Calibri"/>
                <a:cs typeface="Calibri"/>
              </a:rPr>
              <a:t>physician  </a:t>
            </a:r>
            <a:r>
              <a:rPr b="1" spc="-5" dirty="0">
                <a:solidFill>
                  <a:srgbClr val="375F92"/>
                </a:solidFill>
                <a:latin typeface="Calibri"/>
                <a:cs typeface="Calibri"/>
              </a:rPr>
              <a:t>satisfaction</a:t>
            </a:r>
            <a:endParaRPr>
              <a:solidFill>
                <a:prstClr val="black"/>
              </a:solidFill>
              <a:latin typeface="Calibri"/>
              <a:cs typeface="Calibri"/>
            </a:endParaRPr>
          </a:p>
          <a:p>
            <a:pPr marL="299085" marR="471805" indent="-287020">
              <a:buFont typeface="Wingdings"/>
              <a:buChar char=""/>
              <a:tabLst>
                <a:tab pos="299720" algn="l"/>
              </a:tabLst>
            </a:pPr>
            <a:r>
              <a:rPr spc="-5" dirty="0">
                <a:solidFill>
                  <a:srgbClr val="375F92"/>
                </a:solidFill>
                <a:latin typeface="Calibri"/>
                <a:cs typeface="Calibri"/>
              </a:rPr>
              <a:t>By </a:t>
            </a:r>
            <a:r>
              <a:rPr spc="-10" dirty="0">
                <a:solidFill>
                  <a:srgbClr val="375F92"/>
                </a:solidFill>
                <a:latin typeface="Calibri"/>
                <a:cs typeface="Calibri"/>
              </a:rPr>
              <a:t>taking </a:t>
            </a:r>
            <a:r>
              <a:rPr spc="-5" dirty="0">
                <a:solidFill>
                  <a:srgbClr val="375F92"/>
                </a:solidFill>
                <a:latin typeface="Calibri"/>
                <a:cs typeface="Calibri"/>
              </a:rPr>
              <a:t>full risk </a:t>
            </a:r>
            <a:r>
              <a:rPr dirty="0">
                <a:solidFill>
                  <a:srgbClr val="375F92"/>
                </a:solidFill>
                <a:latin typeface="Calibri"/>
                <a:cs typeface="Calibri"/>
              </a:rPr>
              <a:t>and </a:t>
            </a:r>
            <a:r>
              <a:rPr spc="-5" dirty="0">
                <a:solidFill>
                  <a:srgbClr val="375F92"/>
                </a:solidFill>
                <a:latin typeface="Calibri"/>
                <a:cs typeface="Calibri"/>
              </a:rPr>
              <a:t>enabling our </a:t>
            </a:r>
            <a:r>
              <a:rPr spc="-10" dirty="0">
                <a:solidFill>
                  <a:srgbClr val="375F92"/>
                </a:solidFill>
                <a:latin typeface="Calibri"/>
                <a:cs typeface="Calibri"/>
              </a:rPr>
              <a:t>provider </a:t>
            </a:r>
            <a:r>
              <a:rPr spc="-5" dirty="0">
                <a:solidFill>
                  <a:srgbClr val="375F92"/>
                </a:solidFill>
                <a:latin typeface="Calibri"/>
                <a:cs typeface="Calibri"/>
              </a:rPr>
              <a:t>led </a:t>
            </a:r>
            <a:r>
              <a:rPr spc="-20" dirty="0">
                <a:solidFill>
                  <a:srgbClr val="375F92"/>
                </a:solidFill>
                <a:latin typeface="Calibri"/>
                <a:cs typeface="Calibri"/>
              </a:rPr>
              <a:t>system </a:t>
            </a:r>
            <a:r>
              <a:rPr spc="-5" dirty="0">
                <a:solidFill>
                  <a:srgbClr val="375F92"/>
                </a:solidFill>
                <a:latin typeface="Calibri"/>
                <a:cs typeface="Calibri"/>
              </a:rPr>
              <a:t>of </a:t>
            </a:r>
            <a:r>
              <a:rPr spc="-15" dirty="0">
                <a:solidFill>
                  <a:srgbClr val="375F92"/>
                </a:solidFill>
                <a:latin typeface="Calibri"/>
                <a:cs typeface="Calibri"/>
              </a:rPr>
              <a:t>care </a:t>
            </a:r>
            <a:r>
              <a:rPr spc="-10" dirty="0">
                <a:solidFill>
                  <a:srgbClr val="375F92"/>
                </a:solidFill>
                <a:latin typeface="Calibri"/>
                <a:cs typeface="Calibri"/>
              </a:rPr>
              <a:t>to </a:t>
            </a:r>
            <a:r>
              <a:rPr spc="-5" dirty="0">
                <a:solidFill>
                  <a:srgbClr val="375F92"/>
                </a:solidFill>
                <a:latin typeface="Calibri"/>
                <a:cs typeface="Calibri"/>
              </a:rPr>
              <a:t>be </a:t>
            </a:r>
            <a:r>
              <a:rPr dirty="0">
                <a:solidFill>
                  <a:srgbClr val="375F92"/>
                </a:solidFill>
                <a:latin typeface="Calibri"/>
                <a:cs typeface="Calibri"/>
              </a:rPr>
              <a:t>the  </a:t>
            </a:r>
            <a:r>
              <a:rPr spc="-5" dirty="0">
                <a:solidFill>
                  <a:srgbClr val="375F92"/>
                </a:solidFill>
                <a:latin typeface="Calibri"/>
                <a:cs typeface="Calibri"/>
              </a:rPr>
              <a:t>driver of </a:t>
            </a:r>
            <a:r>
              <a:rPr spc="-15" dirty="0">
                <a:solidFill>
                  <a:srgbClr val="375F92"/>
                </a:solidFill>
                <a:latin typeface="Calibri"/>
                <a:cs typeface="Calibri"/>
              </a:rPr>
              <a:t>care </a:t>
            </a:r>
            <a:r>
              <a:rPr spc="-10" dirty="0">
                <a:solidFill>
                  <a:srgbClr val="375F92"/>
                </a:solidFill>
                <a:latin typeface="Calibri"/>
                <a:cs typeface="Calibri"/>
              </a:rPr>
              <a:t>coordination- </a:t>
            </a:r>
            <a:r>
              <a:rPr b="1" dirty="0">
                <a:solidFill>
                  <a:srgbClr val="375F92"/>
                </a:solidFill>
                <a:latin typeface="Calibri"/>
                <a:cs typeface="Calibri"/>
              </a:rPr>
              <a:t>our </a:t>
            </a:r>
            <a:r>
              <a:rPr b="1" spc="-5" dirty="0">
                <a:solidFill>
                  <a:srgbClr val="375F92"/>
                </a:solidFill>
                <a:latin typeface="Calibri"/>
                <a:cs typeface="Calibri"/>
              </a:rPr>
              <a:t>outcomes </a:t>
            </a:r>
            <a:r>
              <a:rPr b="1" spc="-10" dirty="0">
                <a:solidFill>
                  <a:srgbClr val="375F92"/>
                </a:solidFill>
                <a:latin typeface="Calibri"/>
                <a:cs typeface="Calibri"/>
              </a:rPr>
              <a:t>have drastically</a:t>
            </a:r>
            <a:r>
              <a:rPr b="1" spc="-5" dirty="0">
                <a:solidFill>
                  <a:srgbClr val="375F92"/>
                </a:solidFill>
                <a:latin typeface="Calibri"/>
                <a:cs typeface="Calibri"/>
              </a:rPr>
              <a:t> </a:t>
            </a:r>
            <a:r>
              <a:rPr b="1" spc="-10" dirty="0">
                <a:solidFill>
                  <a:srgbClr val="375F92"/>
                </a:solidFill>
                <a:latin typeface="Calibri"/>
                <a:cs typeface="Calibri"/>
              </a:rPr>
              <a:t>improved</a:t>
            </a:r>
            <a:endParaRPr>
              <a:solidFill>
                <a:prstClr val="black"/>
              </a:solidFill>
              <a:latin typeface="Calibri"/>
              <a:cs typeface="Calibri"/>
            </a:endParaRPr>
          </a:p>
          <a:p>
            <a:pPr marL="299085" marR="415925" indent="-287020">
              <a:buFont typeface="Wingdings"/>
              <a:buChar char=""/>
              <a:tabLst>
                <a:tab pos="299720" algn="l"/>
              </a:tabLst>
            </a:pPr>
            <a:r>
              <a:rPr spc="-15" dirty="0">
                <a:solidFill>
                  <a:srgbClr val="375F92"/>
                </a:solidFill>
                <a:latin typeface="Calibri"/>
                <a:cs typeface="Calibri"/>
              </a:rPr>
              <a:t>Demonstrate </a:t>
            </a:r>
            <a:r>
              <a:rPr spc="-10" dirty="0">
                <a:solidFill>
                  <a:srgbClr val="375F92"/>
                </a:solidFill>
                <a:latin typeface="Calibri"/>
                <a:cs typeface="Calibri"/>
              </a:rPr>
              <a:t>to </a:t>
            </a:r>
            <a:r>
              <a:rPr spc="-5" dirty="0">
                <a:solidFill>
                  <a:srgbClr val="375F92"/>
                </a:solidFill>
                <a:latin typeface="Calibri"/>
                <a:cs typeface="Calibri"/>
              </a:rPr>
              <a:t>our </a:t>
            </a:r>
            <a:r>
              <a:rPr spc="-10" dirty="0">
                <a:solidFill>
                  <a:srgbClr val="375F92"/>
                </a:solidFill>
                <a:latin typeface="Calibri"/>
                <a:cs typeface="Calibri"/>
              </a:rPr>
              <a:t>Physician network </a:t>
            </a:r>
            <a:r>
              <a:rPr spc="-5" dirty="0">
                <a:solidFill>
                  <a:srgbClr val="375F92"/>
                </a:solidFill>
                <a:latin typeface="Calibri"/>
                <a:cs typeface="Calibri"/>
              </a:rPr>
              <a:t>that </a:t>
            </a:r>
            <a:r>
              <a:rPr spc="-10" dirty="0">
                <a:solidFill>
                  <a:srgbClr val="375F92"/>
                </a:solidFill>
                <a:latin typeface="Calibri"/>
                <a:cs typeface="Calibri"/>
              </a:rPr>
              <a:t>you can </a:t>
            </a:r>
            <a:r>
              <a:rPr spc="-5" dirty="0">
                <a:solidFill>
                  <a:srgbClr val="375F92"/>
                </a:solidFill>
                <a:latin typeface="Calibri"/>
                <a:cs typeface="Calibri"/>
              </a:rPr>
              <a:t>be </a:t>
            </a:r>
            <a:r>
              <a:rPr b="1" spc="-10" dirty="0">
                <a:solidFill>
                  <a:srgbClr val="375F92"/>
                </a:solidFill>
                <a:latin typeface="Calibri"/>
                <a:cs typeface="Calibri"/>
              </a:rPr>
              <a:t>compensated for  </a:t>
            </a:r>
            <a:r>
              <a:rPr b="1" spc="-5" dirty="0">
                <a:solidFill>
                  <a:srgbClr val="375F92"/>
                </a:solidFill>
                <a:latin typeface="Calibri"/>
                <a:cs typeface="Calibri"/>
              </a:rPr>
              <a:t>outcomes </a:t>
            </a:r>
            <a:r>
              <a:rPr b="1" dirty="0">
                <a:solidFill>
                  <a:srgbClr val="375F92"/>
                </a:solidFill>
                <a:latin typeface="Calibri"/>
                <a:cs typeface="Calibri"/>
              </a:rPr>
              <a:t>and not how </a:t>
            </a:r>
            <a:r>
              <a:rPr b="1" spc="-15" dirty="0">
                <a:solidFill>
                  <a:srgbClr val="375F92"/>
                </a:solidFill>
                <a:latin typeface="Calibri"/>
                <a:cs typeface="Calibri"/>
              </a:rPr>
              <a:t>many </a:t>
            </a:r>
            <a:r>
              <a:rPr b="1" spc="-10" dirty="0">
                <a:solidFill>
                  <a:srgbClr val="375F92"/>
                </a:solidFill>
                <a:latin typeface="Calibri"/>
                <a:cs typeface="Calibri"/>
              </a:rPr>
              <a:t>visits/procedures you</a:t>
            </a:r>
            <a:r>
              <a:rPr b="1" spc="-110" dirty="0">
                <a:solidFill>
                  <a:srgbClr val="375F92"/>
                </a:solidFill>
                <a:latin typeface="Calibri"/>
                <a:cs typeface="Calibri"/>
              </a:rPr>
              <a:t> </a:t>
            </a:r>
            <a:r>
              <a:rPr b="1" dirty="0">
                <a:solidFill>
                  <a:srgbClr val="375F92"/>
                </a:solidFill>
                <a:latin typeface="Calibri"/>
                <a:cs typeface="Calibri"/>
              </a:rPr>
              <a:t>do</a:t>
            </a:r>
            <a:endParaRPr>
              <a:solidFill>
                <a:prstClr val="black"/>
              </a:solidFill>
              <a:latin typeface="Calibri"/>
              <a:cs typeface="Calibri"/>
            </a:endParaRPr>
          </a:p>
          <a:p>
            <a:pPr marL="299085" marR="5080" indent="-287020">
              <a:buFont typeface="Wingdings"/>
              <a:buChar char=""/>
              <a:tabLst>
                <a:tab pos="299720" algn="l"/>
              </a:tabLst>
            </a:pPr>
            <a:r>
              <a:rPr dirty="0">
                <a:solidFill>
                  <a:srgbClr val="375F92"/>
                </a:solidFill>
                <a:latin typeface="Calibri"/>
                <a:cs typeface="Calibri"/>
              </a:rPr>
              <a:t>Global </a:t>
            </a:r>
            <a:r>
              <a:rPr spc="-10" dirty="0">
                <a:solidFill>
                  <a:srgbClr val="1F487C"/>
                </a:solidFill>
                <a:latin typeface="Calibri"/>
                <a:cs typeface="Calibri"/>
              </a:rPr>
              <a:t>capitation </a:t>
            </a:r>
            <a:r>
              <a:rPr dirty="0">
                <a:solidFill>
                  <a:srgbClr val="1F487C"/>
                </a:solidFill>
                <a:latin typeface="Calibri"/>
                <a:cs typeface="Calibri"/>
              </a:rPr>
              <a:t>enables </a:t>
            </a:r>
            <a:r>
              <a:rPr spc="-5" dirty="0">
                <a:solidFill>
                  <a:srgbClr val="1F487C"/>
                </a:solidFill>
                <a:latin typeface="Calibri"/>
                <a:cs typeface="Calibri"/>
              </a:rPr>
              <a:t>CPGRI </a:t>
            </a:r>
            <a:r>
              <a:rPr spc="-50" dirty="0">
                <a:solidFill>
                  <a:srgbClr val="1F487C"/>
                </a:solidFill>
                <a:latin typeface="Calibri"/>
                <a:cs typeface="Calibri"/>
              </a:rPr>
              <a:t>IPA </a:t>
            </a:r>
            <a:r>
              <a:rPr spc="-10" dirty="0">
                <a:solidFill>
                  <a:srgbClr val="1F487C"/>
                </a:solidFill>
                <a:latin typeface="Calibri"/>
                <a:cs typeface="Calibri"/>
              </a:rPr>
              <a:t>to </a:t>
            </a:r>
            <a:r>
              <a:rPr b="1" spc="-5" dirty="0">
                <a:solidFill>
                  <a:srgbClr val="1F487C"/>
                </a:solidFill>
                <a:latin typeface="Calibri"/>
                <a:cs typeface="Calibri"/>
              </a:rPr>
              <a:t>assess, </a:t>
            </a:r>
            <a:r>
              <a:rPr b="1" dirty="0">
                <a:solidFill>
                  <a:srgbClr val="1F487C"/>
                </a:solidFill>
                <a:latin typeface="Calibri"/>
                <a:cs typeface="Calibri"/>
              </a:rPr>
              <a:t>design and </a:t>
            </a:r>
            <a:r>
              <a:rPr b="1" spc="-5" dirty="0">
                <a:solidFill>
                  <a:srgbClr val="1F487C"/>
                </a:solidFill>
                <a:latin typeface="Calibri"/>
                <a:cs typeface="Calibri"/>
              </a:rPr>
              <a:t>implement clinical  </a:t>
            </a:r>
            <a:r>
              <a:rPr b="1" dirty="0">
                <a:solidFill>
                  <a:srgbClr val="1F487C"/>
                </a:solidFill>
                <a:latin typeface="Calibri"/>
                <a:cs typeface="Calibri"/>
              </a:rPr>
              <a:t>and </a:t>
            </a:r>
            <a:r>
              <a:rPr b="1" spc="-10" dirty="0">
                <a:solidFill>
                  <a:srgbClr val="1F487C"/>
                </a:solidFill>
                <a:latin typeface="Calibri"/>
                <a:cs typeface="Calibri"/>
              </a:rPr>
              <a:t>administrative programs </a:t>
            </a:r>
            <a:r>
              <a:rPr b="1" dirty="0">
                <a:solidFill>
                  <a:srgbClr val="1F487C"/>
                </a:solidFill>
                <a:latin typeface="Calibri"/>
                <a:cs typeface="Calibri"/>
              </a:rPr>
              <a:t>based on the </a:t>
            </a:r>
            <a:r>
              <a:rPr b="1" spc="-5" dirty="0">
                <a:solidFill>
                  <a:srgbClr val="1F487C"/>
                </a:solidFill>
                <a:latin typeface="Calibri"/>
                <a:cs typeface="Calibri"/>
              </a:rPr>
              <a:t>needs </a:t>
            </a:r>
            <a:r>
              <a:rPr b="1" dirty="0">
                <a:solidFill>
                  <a:srgbClr val="1F487C"/>
                </a:solidFill>
                <a:latin typeface="Calibri"/>
                <a:cs typeface="Calibri"/>
              </a:rPr>
              <a:t>of our </a:t>
            </a:r>
            <a:r>
              <a:rPr b="1" spc="-5" dirty="0">
                <a:solidFill>
                  <a:srgbClr val="1F487C"/>
                </a:solidFill>
                <a:latin typeface="Calibri"/>
                <a:cs typeface="Calibri"/>
              </a:rPr>
              <a:t>patients </a:t>
            </a:r>
            <a:r>
              <a:rPr dirty="0">
                <a:solidFill>
                  <a:srgbClr val="1F487C"/>
                </a:solidFill>
                <a:latin typeface="Calibri"/>
                <a:cs typeface="Calibri"/>
              </a:rPr>
              <a:t>AND the  </a:t>
            </a:r>
            <a:r>
              <a:rPr b="1" dirty="0">
                <a:solidFill>
                  <a:srgbClr val="1F487C"/>
                </a:solidFill>
                <a:latin typeface="Calibri"/>
                <a:cs typeface="Calibri"/>
              </a:rPr>
              <a:t>needs of our</a:t>
            </a:r>
            <a:r>
              <a:rPr b="1" spc="-60" dirty="0">
                <a:solidFill>
                  <a:srgbClr val="1F487C"/>
                </a:solidFill>
                <a:latin typeface="Calibri"/>
                <a:cs typeface="Calibri"/>
              </a:rPr>
              <a:t> </a:t>
            </a:r>
            <a:r>
              <a:rPr b="1" spc="-10" dirty="0">
                <a:solidFill>
                  <a:srgbClr val="1F487C"/>
                </a:solidFill>
                <a:latin typeface="Calibri"/>
                <a:cs typeface="Calibri"/>
              </a:rPr>
              <a:t>providers</a:t>
            </a:r>
            <a:endParaRPr>
              <a:solidFill>
                <a:prstClr val="black"/>
              </a:solidFill>
              <a:latin typeface="Calibri"/>
              <a:cs typeface="Calibri"/>
            </a:endParaRPr>
          </a:p>
          <a:p>
            <a:pPr marL="299085" marR="161925" indent="-287020" algn="just">
              <a:spcBef>
                <a:spcPts val="5"/>
              </a:spcBef>
              <a:buFont typeface="Wingdings"/>
              <a:buChar char=""/>
              <a:tabLst>
                <a:tab pos="299720" algn="l"/>
              </a:tabLst>
            </a:pPr>
            <a:r>
              <a:rPr spc="-5" dirty="0">
                <a:solidFill>
                  <a:srgbClr val="1F487C"/>
                </a:solidFill>
                <a:latin typeface="Calibri"/>
                <a:cs typeface="Calibri"/>
              </a:rPr>
              <a:t>Our </a:t>
            </a:r>
            <a:r>
              <a:rPr dirty="0">
                <a:solidFill>
                  <a:srgbClr val="1F487C"/>
                </a:solidFill>
                <a:latin typeface="Calibri"/>
                <a:cs typeface="Calibri"/>
              </a:rPr>
              <a:t>mission </a:t>
            </a:r>
            <a:r>
              <a:rPr spc="-5" dirty="0">
                <a:solidFill>
                  <a:srgbClr val="1F487C"/>
                </a:solidFill>
                <a:latin typeface="Calibri"/>
                <a:cs typeface="Calibri"/>
              </a:rPr>
              <a:t>has been </a:t>
            </a:r>
            <a:r>
              <a:rPr spc="-10" dirty="0">
                <a:solidFill>
                  <a:srgbClr val="1F487C"/>
                </a:solidFill>
                <a:latin typeface="Calibri"/>
                <a:cs typeface="Calibri"/>
              </a:rPr>
              <a:t>to </a:t>
            </a:r>
            <a:r>
              <a:rPr b="1" spc="-15" dirty="0">
                <a:solidFill>
                  <a:srgbClr val="1F487C"/>
                </a:solidFill>
                <a:latin typeface="Calibri"/>
                <a:cs typeface="Calibri"/>
              </a:rPr>
              <a:t>keep </a:t>
            </a:r>
            <a:r>
              <a:rPr b="1" dirty="0">
                <a:solidFill>
                  <a:srgbClr val="1F487C"/>
                </a:solidFill>
                <a:latin typeface="Calibri"/>
                <a:cs typeface="Calibri"/>
              </a:rPr>
              <a:t>our </a:t>
            </a:r>
            <a:r>
              <a:rPr b="1" spc="-10" dirty="0">
                <a:solidFill>
                  <a:srgbClr val="1F487C"/>
                </a:solidFill>
                <a:latin typeface="Calibri"/>
                <a:cs typeface="Calibri"/>
              </a:rPr>
              <a:t>core </a:t>
            </a:r>
            <a:r>
              <a:rPr b="1" spc="-5" dirty="0">
                <a:solidFill>
                  <a:srgbClr val="1F487C"/>
                </a:solidFill>
                <a:latin typeface="Calibri"/>
                <a:cs typeface="Calibri"/>
              </a:rPr>
              <a:t>clinical </a:t>
            </a:r>
            <a:r>
              <a:rPr b="1" spc="-10" dirty="0">
                <a:solidFill>
                  <a:srgbClr val="1F487C"/>
                </a:solidFill>
                <a:latin typeface="Calibri"/>
                <a:cs typeface="Calibri"/>
              </a:rPr>
              <a:t>programs </a:t>
            </a:r>
            <a:r>
              <a:rPr b="1" dirty="0">
                <a:solidFill>
                  <a:srgbClr val="1F487C"/>
                </a:solidFill>
                <a:latin typeface="Calibri"/>
                <a:cs typeface="Calibri"/>
              </a:rPr>
              <a:t>in </a:t>
            </a:r>
            <a:r>
              <a:rPr b="1" spc="-5" dirty="0">
                <a:solidFill>
                  <a:srgbClr val="1F487C"/>
                </a:solidFill>
                <a:latin typeface="Calibri"/>
                <a:cs typeface="Calibri"/>
              </a:rPr>
              <a:t>house </a:t>
            </a:r>
            <a:r>
              <a:rPr dirty="0">
                <a:solidFill>
                  <a:srgbClr val="1F487C"/>
                </a:solidFill>
                <a:latin typeface="Calibri"/>
                <a:cs typeface="Calibri"/>
              </a:rPr>
              <a:t>as </a:t>
            </a:r>
            <a:r>
              <a:rPr spc="-5" dirty="0">
                <a:solidFill>
                  <a:srgbClr val="1F487C"/>
                </a:solidFill>
                <a:latin typeface="Calibri"/>
                <a:cs typeface="Calibri"/>
              </a:rPr>
              <a:t>much  </a:t>
            </a:r>
            <a:r>
              <a:rPr dirty="0">
                <a:solidFill>
                  <a:srgbClr val="1F487C"/>
                </a:solidFill>
                <a:latin typeface="Calibri"/>
                <a:cs typeface="Calibri"/>
              </a:rPr>
              <a:t>as </a:t>
            </a:r>
            <a:r>
              <a:rPr spc="-5" dirty="0">
                <a:solidFill>
                  <a:srgbClr val="1F487C"/>
                </a:solidFill>
                <a:latin typeface="Calibri"/>
                <a:cs typeface="Calibri"/>
              </a:rPr>
              <a:t>possible in </a:t>
            </a:r>
            <a:r>
              <a:rPr spc="-10" dirty="0">
                <a:solidFill>
                  <a:srgbClr val="1F487C"/>
                </a:solidFill>
                <a:latin typeface="Calibri"/>
                <a:cs typeface="Calibri"/>
              </a:rPr>
              <a:t>order to reduce </a:t>
            </a:r>
            <a:r>
              <a:rPr spc="-5" dirty="0">
                <a:solidFill>
                  <a:srgbClr val="1F487C"/>
                </a:solidFill>
                <a:latin typeface="Calibri"/>
                <a:cs typeface="Calibri"/>
              </a:rPr>
              <a:t>silos, </a:t>
            </a:r>
            <a:r>
              <a:rPr spc="-10" dirty="0">
                <a:solidFill>
                  <a:srgbClr val="1F487C"/>
                </a:solidFill>
                <a:latin typeface="Calibri"/>
                <a:cs typeface="Calibri"/>
              </a:rPr>
              <a:t>remove any break </a:t>
            </a:r>
            <a:r>
              <a:rPr dirty="0">
                <a:solidFill>
                  <a:srgbClr val="1F487C"/>
                </a:solidFill>
                <a:latin typeface="Calibri"/>
                <a:cs typeface="Calibri"/>
              </a:rPr>
              <a:t>in </a:t>
            </a:r>
            <a:r>
              <a:rPr spc="-15" dirty="0">
                <a:solidFill>
                  <a:srgbClr val="1F487C"/>
                </a:solidFill>
                <a:latin typeface="Calibri"/>
                <a:cs typeface="Calibri"/>
              </a:rPr>
              <a:t>care </a:t>
            </a:r>
            <a:r>
              <a:rPr dirty="0">
                <a:solidFill>
                  <a:srgbClr val="1F487C"/>
                </a:solidFill>
                <a:latin typeface="Calibri"/>
                <a:cs typeface="Calibri"/>
              </a:rPr>
              <a:t>and cut </a:t>
            </a:r>
            <a:r>
              <a:rPr spc="-5" dirty="0">
                <a:solidFill>
                  <a:srgbClr val="1F487C"/>
                </a:solidFill>
                <a:latin typeface="Calibri"/>
                <a:cs typeface="Calibri"/>
              </a:rPr>
              <a:t>down  on </a:t>
            </a:r>
            <a:r>
              <a:rPr spc="-10" dirty="0">
                <a:solidFill>
                  <a:srgbClr val="1F487C"/>
                </a:solidFill>
                <a:latin typeface="Calibri"/>
                <a:cs typeface="Calibri"/>
              </a:rPr>
              <a:t>duplicative</a:t>
            </a:r>
            <a:r>
              <a:rPr spc="25" dirty="0">
                <a:solidFill>
                  <a:srgbClr val="1F487C"/>
                </a:solidFill>
                <a:latin typeface="Calibri"/>
                <a:cs typeface="Calibri"/>
              </a:rPr>
              <a:t> </a:t>
            </a:r>
            <a:r>
              <a:rPr spc="-15" dirty="0">
                <a:solidFill>
                  <a:srgbClr val="1F487C"/>
                </a:solidFill>
                <a:latin typeface="Calibri"/>
                <a:cs typeface="Calibri"/>
              </a:rPr>
              <a:t>efforts</a:t>
            </a:r>
            <a:endParaRPr>
              <a:solidFill>
                <a:prstClr val="black"/>
              </a:solidFill>
              <a:latin typeface="Calibri"/>
              <a:cs typeface="Calibri"/>
            </a:endParaRPr>
          </a:p>
        </p:txBody>
      </p:sp>
      <p:sp>
        <p:nvSpPr>
          <p:cNvPr id="5" name="object 5"/>
          <p:cNvSpPr/>
          <p:nvPr/>
        </p:nvSpPr>
        <p:spPr>
          <a:xfrm>
            <a:off x="1776223" y="5427727"/>
            <a:ext cx="2379345" cy="917575"/>
          </a:xfrm>
          <a:custGeom>
            <a:avLst/>
            <a:gdLst/>
            <a:ahLst/>
            <a:cxnLst/>
            <a:rect l="l" t="t" r="r" b="b"/>
            <a:pathLst>
              <a:path w="2379345" h="917575">
                <a:moveTo>
                  <a:pt x="2011934" y="0"/>
                </a:moveTo>
                <a:lnTo>
                  <a:pt x="0" y="0"/>
                </a:lnTo>
                <a:lnTo>
                  <a:pt x="366979" y="458724"/>
                </a:lnTo>
                <a:lnTo>
                  <a:pt x="0" y="917448"/>
                </a:lnTo>
                <a:lnTo>
                  <a:pt x="2011934" y="917448"/>
                </a:lnTo>
                <a:lnTo>
                  <a:pt x="2378964" y="458724"/>
                </a:lnTo>
                <a:lnTo>
                  <a:pt x="2011934"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6" name="object 6"/>
          <p:cNvSpPr/>
          <p:nvPr/>
        </p:nvSpPr>
        <p:spPr>
          <a:xfrm>
            <a:off x="1776223" y="5427727"/>
            <a:ext cx="2379345" cy="917575"/>
          </a:xfrm>
          <a:custGeom>
            <a:avLst/>
            <a:gdLst/>
            <a:ahLst/>
            <a:cxnLst/>
            <a:rect l="l" t="t" r="r" b="b"/>
            <a:pathLst>
              <a:path w="2379345" h="917575">
                <a:moveTo>
                  <a:pt x="0" y="0"/>
                </a:moveTo>
                <a:lnTo>
                  <a:pt x="2011934" y="0"/>
                </a:lnTo>
                <a:lnTo>
                  <a:pt x="2378964" y="458724"/>
                </a:lnTo>
                <a:lnTo>
                  <a:pt x="2011934" y="917448"/>
                </a:lnTo>
                <a:lnTo>
                  <a:pt x="0" y="917448"/>
                </a:lnTo>
                <a:lnTo>
                  <a:pt x="366979" y="458724"/>
                </a:lnTo>
                <a:lnTo>
                  <a:pt x="0" y="0"/>
                </a:lnTo>
                <a:close/>
              </a:path>
            </a:pathLst>
          </a:custGeom>
          <a:ln w="25400">
            <a:solidFill>
              <a:srgbClr val="FFFFFF"/>
            </a:solidFill>
          </a:ln>
        </p:spPr>
        <p:txBody>
          <a:bodyPr wrap="square" lIns="0" tIns="0" rIns="0" bIns="0" rtlCol="0"/>
          <a:lstStyle/>
          <a:p>
            <a:endParaRPr>
              <a:solidFill>
                <a:prstClr val="black"/>
              </a:solidFill>
              <a:latin typeface="Calibri"/>
            </a:endParaRPr>
          </a:p>
        </p:txBody>
      </p:sp>
      <p:sp>
        <p:nvSpPr>
          <p:cNvPr id="7" name="object 7"/>
          <p:cNvSpPr/>
          <p:nvPr/>
        </p:nvSpPr>
        <p:spPr>
          <a:xfrm>
            <a:off x="2410206" y="5656326"/>
            <a:ext cx="2009139" cy="919480"/>
          </a:xfrm>
          <a:custGeom>
            <a:avLst/>
            <a:gdLst/>
            <a:ahLst/>
            <a:cxnLst/>
            <a:rect l="l" t="t" r="r" b="b"/>
            <a:pathLst>
              <a:path w="2009139" h="919479">
                <a:moveTo>
                  <a:pt x="1916683" y="0"/>
                </a:moveTo>
                <a:lnTo>
                  <a:pt x="91897" y="0"/>
                </a:lnTo>
                <a:lnTo>
                  <a:pt x="56128" y="7222"/>
                </a:lnTo>
                <a:lnTo>
                  <a:pt x="26917" y="26917"/>
                </a:lnTo>
                <a:lnTo>
                  <a:pt x="7222" y="56128"/>
                </a:lnTo>
                <a:lnTo>
                  <a:pt x="0" y="91897"/>
                </a:lnTo>
                <a:lnTo>
                  <a:pt x="0" y="827074"/>
                </a:lnTo>
                <a:lnTo>
                  <a:pt x="7222" y="862843"/>
                </a:lnTo>
                <a:lnTo>
                  <a:pt x="26917" y="892054"/>
                </a:lnTo>
                <a:lnTo>
                  <a:pt x="56128" y="911749"/>
                </a:lnTo>
                <a:lnTo>
                  <a:pt x="91897" y="918972"/>
                </a:lnTo>
                <a:lnTo>
                  <a:pt x="1916683" y="918972"/>
                </a:lnTo>
                <a:lnTo>
                  <a:pt x="1952482" y="911749"/>
                </a:lnTo>
                <a:lnTo>
                  <a:pt x="1981708" y="892054"/>
                </a:lnTo>
                <a:lnTo>
                  <a:pt x="2001408" y="862843"/>
                </a:lnTo>
                <a:lnTo>
                  <a:pt x="2008632" y="827074"/>
                </a:lnTo>
                <a:lnTo>
                  <a:pt x="2008632" y="91897"/>
                </a:lnTo>
                <a:lnTo>
                  <a:pt x="2001408" y="56128"/>
                </a:lnTo>
                <a:lnTo>
                  <a:pt x="1981708" y="26917"/>
                </a:lnTo>
                <a:lnTo>
                  <a:pt x="1952482" y="7222"/>
                </a:lnTo>
                <a:lnTo>
                  <a:pt x="1916683" y="0"/>
                </a:lnTo>
                <a:close/>
              </a:path>
            </a:pathLst>
          </a:custGeom>
          <a:solidFill>
            <a:srgbClr val="FFFFFF">
              <a:alpha val="90194"/>
            </a:srgbClr>
          </a:solidFill>
        </p:spPr>
        <p:txBody>
          <a:bodyPr wrap="square" lIns="0" tIns="0" rIns="0" bIns="0" rtlCol="0"/>
          <a:lstStyle/>
          <a:p>
            <a:endParaRPr>
              <a:solidFill>
                <a:prstClr val="black"/>
              </a:solidFill>
              <a:latin typeface="Calibri"/>
            </a:endParaRPr>
          </a:p>
        </p:txBody>
      </p:sp>
      <p:sp>
        <p:nvSpPr>
          <p:cNvPr id="8" name="object 8"/>
          <p:cNvSpPr/>
          <p:nvPr/>
        </p:nvSpPr>
        <p:spPr>
          <a:xfrm>
            <a:off x="2410206" y="5656326"/>
            <a:ext cx="2009139" cy="919480"/>
          </a:xfrm>
          <a:custGeom>
            <a:avLst/>
            <a:gdLst/>
            <a:ahLst/>
            <a:cxnLst/>
            <a:rect l="l" t="t" r="r" b="b"/>
            <a:pathLst>
              <a:path w="2009139" h="919479">
                <a:moveTo>
                  <a:pt x="0" y="91897"/>
                </a:moveTo>
                <a:lnTo>
                  <a:pt x="7222" y="56128"/>
                </a:lnTo>
                <a:lnTo>
                  <a:pt x="26917" y="26917"/>
                </a:lnTo>
                <a:lnTo>
                  <a:pt x="56128" y="7222"/>
                </a:lnTo>
                <a:lnTo>
                  <a:pt x="91897" y="0"/>
                </a:lnTo>
                <a:lnTo>
                  <a:pt x="1916683" y="0"/>
                </a:lnTo>
                <a:lnTo>
                  <a:pt x="1952482" y="7222"/>
                </a:lnTo>
                <a:lnTo>
                  <a:pt x="1981708" y="26917"/>
                </a:lnTo>
                <a:lnTo>
                  <a:pt x="2001408" y="56128"/>
                </a:lnTo>
                <a:lnTo>
                  <a:pt x="2008632" y="91897"/>
                </a:lnTo>
                <a:lnTo>
                  <a:pt x="2008632" y="827074"/>
                </a:lnTo>
                <a:lnTo>
                  <a:pt x="2001408" y="862843"/>
                </a:lnTo>
                <a:lnTo>
                  <a:pt x="1981708" y="892054"/>
                </a:lnTo>
                <a:lnTo>
                  <a:pt x="1952482" y="911749"/>
                </a:lnTo>
                <a:lnTo>
                  <a:pt x="1916683" y="918972"/>
                </a:lnTo>
                <a:lnTo>
                  <a:pt x="91897" y="918972"/>
                </a:lnTo>
                <a:lnTo>
                  <a:pt x="56128" y="911749"/>
                </a:lnTo>
                <a:lnTo>
                  <a:pt x="26917" y="892054"/>
                </a:lnTo>
                <a:lnTo>
                  <a:pt x="7222" y="862843"/>
                </a:lnTo>
                <a:lnTo>
                  <a:pt x="0" y="827074"/>
                </a:lnTo>
                <a:lnTo>
                  <a:pt x="0" y="91897"/>
                </a:lnTo>
                <a:close/>
              </a:path>
            </a:pathLst>
          </a:custGeom>
          <a:ln w="25400">
            <a:solidFill>
              <a:srgbClr val="4F81BC"/>
            </a:solidFill>
          </a:ln>
        </p:spPr>
        <p:txBody>
          <a:bodyPr wrap="square" lIns="0" tIns="0" rIns="0" bIns="0" rtlCol="0"/>
          <a:lstStyle/>
          <a:p>
            <a:endParaRPr>
              <a:solidFill>
                <a:prstClr val="black"/>
              </a:solidFill>
              <a:latin typeface="Calibri"/>
            </a:endParaRPr>
          </a:p>
        </p:txBody>
      </p:sp>
      <p:sp>
        <p:nvSpPr>
          <p:cNvPr id="9" name="object 9"/>
          <p:cNvSpPr txBox="1"/>
          <p:nvPr/>
        </p:nvSpPr>
        <p:spPr>
          <a:xfrm>
            <a:off x="2629917" y="5689193"/>
            <a:ext cx="1566545" cy="801370"/>
          </a:xfrm>
          <a:prstGeom prst="rect">
            <a:avLst/>
          </a:prstGeom>
        </p:spPr>
        <p:txBody>
          <a:bodyPr vert="horz" wrap="square" lIns="0" tIns="36195" rIns="0" bIns="0" rtlCol="0">
            <a:spAutoFit/>
          </a:bodyPr>
          <a:lstStyle/>
          <a:p>
            <a:pPr marL="12700" marR="5080" indent="1270" algn="ctr">
              <a:lnSpc>
                <a:spcPct val="91400"/>
              </a:lnSpc>
              <a:spcBef>
                <a:spcPts val="285"/>
              </a:spcBef>
            </a:pPr>
            <a:r>
              <a:rPr b="1" spc="-5" dirty="0">
                <a:solidFill>
                  <a:srgbClr val="1F487C"/>
                </a:solidFill>
                <a:latin typeface="Calibri"/>
                <a:cs typeface="Calibri"/>
              </a:rPr>
              <a:t>Inpatient  utilization</a:t>
            </a:r>
            <a:r>
              <a:rPr b="1" spc="-105" dirty="0">
                <a:solidFill>
                  <a:srgbClr val="1F487C"/>
                </a:solidFill>
                <a:latin typeface="Calibri"/>
                <a:cs typeface="Calibri"/>
              </a:rPr>
              <a:t> </a:t>
            </a:r>
            <a:r>
              <a:rPr b="1" dirty="0">
                <a:solidFill>
                  <a:srgbClr val="1F487C"/>
                </a:solidFill>
                <a:latin typeface="Calibri"/>
                <a:cs typeface="Calibri"/>
              </a:rPr>
              <a:t>down  </a:t>
            </a:r>
            <a:r>
              <a:rPr b="1" spc="-5" dirty="0">
                <a:solidFill>
                  <a:srgbClr val="1F487C"/>
                </a:solidFill>
                <a:latin typeface="Calibri"/>
                <a:cs typeface="Calibri"/>
              </a:rPr>
              <a:t>35%</a:t>
            </a:r>
            <a:endParaRPr>
              <a:solidFill>
                <a:prstClr val="black"/>
              </a:solidFill>
              <a:latin typeface="Calibri"/>
              <a:cs typeface="Calibri"/>
            </a:endParaRPr>
          </a:p>
        </p:txBody>
      </p:sp>
      <p:sp>
        <p:nvSpPr>
          <p:cNvPr id="10" name="object 10"/>
          <p:cNvSpPr/>
          <p:nvPr/>
        </p:nvSpPr>
        <p:spPr>
          <a:xfrm>
            <a:off x="4493514" y="5427727"/>
            <a:ext cx="2377440" cy="917575"/>
          </a:xfrm>
          <a:custGeom>
            <a:avLst/>
            <a:gdLst/>
            <a:ahLst/>
            <a:cxnLst/>
            <a:rect l="l" t="t" r="r" b="b"/>
            <a:pathLst>
              <a:path w="2377440" h="917575">
                <a:moveTo>
                  <a:pt x="2010410" y="0"/>
                </a:moveTo>
                <a:lnTo>
                  <a:pt x="0" y="0"/>
                </a:lnTo>
                <a:lnTo>
                  <a:pt x="367030" y="458724"/>
                </a:lnTo>
                <a:lnTo>
                  <a:pt x="0" y="917448"/>
                </a:lnTo>
                <a:lnTo>
                  <a:pt x="2010410" y="917448"/>
                </a:lnTo>
                <a:lnTo>
                  <a:pt x="2377440" y="458724"/>
                </a:lnTo>
                <a:lnTo>
                  <a:pt x="2010410"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11" name="object 11"/>
          <p:cNvSpPr/>
          <p:nvPr/>
        </p:nvSpPr>
        <p:spPr>
          <a:xfrm>
            <a:off x="5127498" y="5656326"/>
            <a:ext cx="2007235" cy="919480"/>
          </a:xfrm>
          <a:custGeom>
            <a:avLst/>
            <a:gdLst/>
            <a:ahLst/>
            <a:cxnLst/>
            <a:rect l="l" t="t" r="r" b="b"/>
            <a:pathLst>
              <a:path w="2007235" h="919479">
                <a:moveTo>
                  <a:pt x="1915160" y="0"/>
                </a:moveTo>
                <a:lnTo>
                  <a:pt x="91948" y="0"/>
                </a:lnTo>
                <a:lnTo>
                  <a:pt x="56149" y="7222"/>
                </a:lnTo>
                <a:lnTo>
                  <a:pt x="26924" y="26917"/>
                </a:lnTo>
                <a:lnTo>
                  <a:pt x="7223" y="56128"/>
                </a:lnTo>
                <a:lnTo>
                  <a:pt x="0" y="91897"/>
                </a:lnTo>
                <a:lnTo>
                  <a:pt x="0" y="827074"/>
                </a:lnTo>
                <a:lnTo>
                  <a:pt x="7223" y="862843"/>
                </a:lnTo>
                <a:lnTo>
                  <a:pt x="26924" y="892054"/>
                </a:lnTo>
                <a:lnTo>
                  <a:pt x="56149" y="911749"/>
                </a:lnTo>
                <a:lnTo>
                  <a:pt x="91948" y="918972"/>
                </a:lnTo>
                <a:lnTo>
                  <a:pt x="1915160" y="918972"/>
                </a:lnTo>
                <a:lnTo>
                  <a:pt x="1950958" y="911749"/>
                </a:lnTo>
                <a:lnTo>
                  <a:pt x="1980184" y="892054"/>
                </a:lnTo>
                <a:lnTo>
                  <a:pt x="1999884" y="862843"/>
                </a:lnTo>
                <a:lnTo>
                  <a:pt x="2007107" y="827074"/>
                </a:lnTo>
                <a:lnTo>
                  <a:pt x="2007107" y="91897"/>
                </a:lnTo>
                <a:lnTo>
                  <a:pt x="1999884" y="56128"/>
                </a:lnTo>
                <a:lnTo>
                  <a:pt x="1980183" y="26917"/>
                </a:lnTo>
                <a:lnTo>
                  <a:pt x="1950958" y="7222"/>
                </a:lnTo>
                <a:lnTo>
                  <a:pt x="1915160" y="0"/>
                </a:lnTo>
                <a:close/>
              </a:path>
            </a:pathLst>
          </a:custGeom>
          <a:solidFill>
            <a:srgbClr val="FFFFFF">
              <a:alpha val="90194"/>
            </a:srgbClr>
          </a:solidFill>
        </p:spPr>
        <p:txBody>
          <a:bodyPr wrap="square" lIns="0" tIns="0" rIns="0" bIns="0" rtlCol="0"/>
          <a:lstStyle/>
          <a:p>
            <a:endParaRPr>
              <a:solidFill>
                <a:prstClr val="black"/>
              </a:solidFill>
              <a:latin typeface="Calibri"/>
            </a:endParaRPr>
          </a:p>
        </p:txBody>
      </p:sp>
      <p:sp>
        <p:nvSpPr>
          <p:cNvPr id="12" name="object 12"/>
          <p:cNvSpPr/>
          <p:nvPr/>
        </p:nvSpPr>
        <p:spPr>
          <a:xfrm>
            <a:off x="5127498" y="5656326"/>
            <a:ext cx="2007235" cy="919480"/>
          </a:xfrm>
          <a:custGeom>
            <a:avLst/>
            <a:gdLst/>
            <a:ahLst/>
            <a:cxnLst/>
            <a:rect l="l" t="t" r="r" b="b"/>
            <a:pathLst>
              <a:path w="2007235" h="919479">
                <a:moveTo>
                  <a:pt x="0" y="91897"/>
                </a:moveTo>
                <a:lnTo>
                  <a:pt x="7223" y="56128"/>
                </a:lnTo>
                <a:lnTo>
                  <a:pt x="26924" y="26917"/>
                </a:lnTo>
                <a:lnTo>
                  <a:pt x="56149" y="7222"/>
                </a:lnTo>
                <a:lnTo>
                  <a:pt x="91948" y="0"/>
                </a:lnTo>
                <a:lnTo>
                  <a:pt x="1915160" y="0"/>
                </a:lnTo>
                <a:lnTo>
                  <a:pt x="1950958" y="7222"/>
                </a:lnTo>
                <a:lnTo>
                  <a:pt x="1980183" y="26917"/>
                </a:lnTo>
                <a:lnTo>
                  <a:pt x="1999884" y="56128"/>
                </a:lnTo>
                <a:lnTo>
                  <a:pt x="2007107" y="91897"/>
                </a:lnTo>
                <a:lnTo>
                  <a:pt x="2007107" y="827074"/>
                </a:lnTo>
                <a:lnTo>
                  <a:pt x="1999884" y="862843"/>
                </a:lnTo>
                <a:lnTo>
                  <a:pt x="1980184" y="892054"/>
                </a:lnTo>
                <a:lnTo>
                  <a:pt x="1950958" y="911749"/>
                </a:lnTo>
                <a:lnTo>
                  <a:pt x="1915160" y="918972"/>
                </a:lnTo>
                <a:lnTo>
                  <a:pt x="91948" y="918972"/>
                </a:lnTo>
                <a:lnTo>
                  <a:pt x="56149" y="911749"/>
                </a:lnTo>
                <a:lnTo>
                  <a:pt x="26924" y="892054"/>
                </a:lnTo>
                <a:lnTo>
                  <a:pt x="7223" y="862843"/>
                </a:lnTo>
                <a:lnTo>
                  <a:pt x="0" y="827074"/>
                </a:lnTo>
                <a:lnTo>
                  <a:pt x="0" y="91897"/>
                </a:lnTo>
                <a:close/>
              </a:path>
            </a:pathLst>
          </a:custGeom>
          <a:ln w="25400">
            <a:solidFill>
              <a:srgbClr val="4F81BC"/>
            </a:solidFill>
          </a:ln>
        </p:spPr>
        <p:txBody>
          <a:bodyPr wrap="square" lIns="0" tIns="0" rIns="0" bIns="0" rtlCol="0"/>
          <a:lstStyle/>
          <a:p>
            <a:endParaRPr>
              <a:solidFill>
                <a:prstClr val="black"/>
              </a:solidFill>
              <a:latin typeface="Calibri"/>
            </a:endParaRPr>
          </a:p>
        </p:txBody>
      </p:sp>
      <p:sp>
        <p:nvSpPr>
          <p:cNvPr id="13" name="object 13"/>
          <p:cNvSpPr txBox="1"/>
          <p:nvPr/>
        </p:nvSpPr>
        <p:spPr>
          <a:xfrm>
            <a:off x="5406391" y="5689193"/>
            <a:ext cx="1448435" cy="801370"/>
          </a:xfrm>
          <a:prstGeom prst="rect">
            <a:avLst/>
          </a:prstGeom>
        </p:spPr>
        <p:txBody>
          <a:bodyPr vert="horz" wrap="square" lIns="0" tIns="36195" rIns="0" bIns="0" rtlCol="0">
            <a:spAutoFit/>
          </a:bodyPr>
          <a:lstStyle/>
          <a:p>
            <a:pPr marL="12700" marR="5080" indent="33020" algn="just">
              <a:lnSpc>
                <a:spcPct val="91400"/>
              </a:lnSpc>
              <a:spcBef>
                <a:spcPts val="285"/>
              </a:spcBef>
            </a:pPr>
            <a:r>
              <a:rPr b="1" dirty="0">
                <a:solidFill>
                  <a:srgbClr val="1F487C"/>
                </a:solidFill>
                <a:latin typeface="Calibri"/>
                <a:cs typeface="Calibri"/>
              </a:rPr>
              <a:t>HCC </a:t>
            </a:r>
            <a:r>
              <a:rPr b="1" spc="-10" dirty="0">
                <a:solidFill>
                  <a:srgbClr val="1F487C"/>
                </a:solidFill>
                <a:latin typeface="Calibri"/>
                <a:cs typeface="Calibri"/>
              </a:rPr>
              <a:t>recapture  </a:t>
            </a:r>
            <a:r>
              <a:rPr b="1" spc="-25" dirty="0">
                <a:solidFill>
                  <a:srgbClr val="1F487C"/>
                </a:solidFill>
                <a:latin typeface="Calibri"/>
                <a:cs typeface="Calibri"/>
              </a:rPr>
              <a:t>rate </a:t>
            </a:r>
            <a:r>
              <a:rPr b="1" spc="-5" dirty="0">
                <a:solidFill>
                  <a:srgbClr val="1F487C"/>
                </a:solidFill>
                <a:latin typeface="Calibri"/>
                <a:cs typeface="Calibri"/>
              </a:rPr>
              <a:t>went</a:t>
            </a:r>
            <a:r>
              <a:rPr b="1" spc="-95" dirty="0">
                <a:solidFill>
                  <a:srgbClr val="1F487C"/>
                </a:solidFill>
                <a:latin typeface="Calibri"/>
                <a:cs typeface="Calibri"/>
              </a:rPr>
              <a:t> </a:t>
            </a:r>
            <a:r>
              <a:rPr b="1" spc="-10" dirty="0">
                <a:solidFill>
                  <a:srgbClr val="1F487C"/>
                </a:solidFill>
                <a:latin typeface="Calibri"/>
                <a:cs typeface="Calibri"/>
              </a:rPr>
              <a:t>from  </a:t>
            </a:r>
            <a:r>
              <a:rPr b="1" dirty="0">
                <a:solidFill>
                  <a:srgbClr val="1F487C"/>
                </a:solidFill>
                <a:latin typeface="Calibri"/>
                <a:cs typeface="Calibri"/>
              </a:rPr>
              <a:t>60% </a:t>
            </a:r>
            <a:r>
              <a:rPr b="1" spc="-10" dirty="0">
                <a:solidFill>
                  <a:srgbClr val="1F487C"/>
                </a:solidFill>
                <a:latin typeface="Calibri"/>
                <a:cs typeface="Calibri"/>
              </a:rPr>
              <a:t>to</a:t>
            </a:r>
            <a:r>
              <a:rPr b="1" spc="-55" dirty="0">
                <a:solidFill>
                  <a:srgbClr val="1F487C"/>
                </a:solidFill>
                <a:latin typeface="Calibri"/>
                <a:cs typeface="Calibri"/>
              </a:rPr>
              <a:t> </a:t>
            </a:r>
            <a:r>
              <a:rPr b="1" spc="-5" dirty="0">
                <a:solidFill>
                  <a:srgbClr val="1F487C"/>
                </a:solidFill>
                <a:latin typeface="Calibri"/>
                <a:cs typeface="Calibri"/>
              </a:rPr>
              <a:t>&gt;90%</a:t>
            </a:r>
            <a:endParaRPr>
              <a:solidFill>
                <a:prstClr val="black"/>
              </a:solidFill>
              <a:latin typeface="Calibri"/>
              <a:cs typeface="Calibri"/>
            </a:endParaRPr>
          </a:p>
        </p:txBody>
      </p:sp>
      <p:sp>
        <p:nvSpPr>
          <p:cNvPr id="14" name="object 14"/>
          <p:cNvSpPr/>
          <p:nvPr/>
        </p:nvSpPr>
        <p:spPr>
          <a:xfrm>
            <a:off x="7209283" y="5427727"/>
            <a:ext cx="2379345" cy="917575"/>
          </a:xfrm>
          <a:custGeom>
            <a:avLst/>
            <a:gdLst/>
            <a:ahLst/>
            <a:cxnLst/>
            <a:rect l="l" t="t" r="r" b="b"/>
            <a:pathLst>
              <a:path w="2379345" h="917575">
                <a:moveTo>
                  <a:pt x="2011934" y="0"/>
                </a:moveTo>
                <a:lnTo>
                  <a:pt x="0" y="0"/>
                </a:lnTo>
                <a:lnTo>
                  <a:pt x="367029" y="458724"/>
                </a:lnTo>
                <a:lnTo>
                  <a:pt x="0" y="917448"/>
                </a:lnTo>
                <a:lnTo>
                  <a:pt x="2011934" y="917448"/>
                </a:lnTo>
                <a:lnTo>
                  <a:pt x="2378964" y="458724"/>
                </a:lnTo>
                <a:lnTo>
                  <a:pt x="2011934"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15" name="object 15"/>
          <p:cNvSpPr/>
          <p:nvPr/>
        </p:nvSpPr>
        <p:spPr>
          <a:xfrm>
            <a:off x="7209283" y="5427727"/>
            <a:ext cx="2379345" cy="917575"/>
          </a:xfrm>
          <a:custGeom>
            <a:avLst/>
            <a:gdLst/>
            <a:ahLst/>
            <a:cxnLst/>
            <a:rect l="l" t="t" r="r" b="b"/>
            <a:pathLst>
              <a:path w="2379345" h="917575">
                <a:moveTo>
                  <a:pt x="0" y="0"/>
                </a:moveTo>
                <a:lnTo>
                  <a:pt x="2011934" y="0"/>
                </a:lnTo>
                <a:lnTo>
                  <a:pt x="2378964" y="458724"/>
                </a:lnTo>
                <a:lnTo>
                  <a:pt x="2011934" y="917448"/>
                </a:lnTo>
                <a:lnTo>
                  <a:pt x="0" y="917448"/>
                </a:lnTo>
                <a:lnTo>
                  <a:pt x="367029" y="458724"/>
                </a:lnTo>
                <a:lnTo>
                  <a:pt x="0" y="0"/>
                </a:lnTo>
                <a:close/>
              </a:path>
            </a:pathLst>
          </a:custGeom>
          <a:ln w="25400">
            <a:solidFill>
              <a:srgbClr val="FFFFFF"/>
            </a:solidFill>
          </a:ln>
        </p:spPr>
        <p:txBody>
          <a:bodyPr wrap="square" lIns="0" tIns="0" rIns="0" bIns="0" rtlCol="0"/>
          <a:lstStyle/>
          <a:p>
            <a:endParaRPr>
              <a:solidFill>
                <a:prstClr val="black"/>
              </a:solidFill>
              <a:latin typeface="Calibri"/>
            </a:endParaRPr>
          </a:p>
        </p:txBody>
      </p:sp>
      <p:sp>
        <p:nvSpPr>
          <p:cNvPr id="16" name="object 16"/>
          <p:cNvSpPr/>
          <p:nvPr/>
        </p:nvSpPr>
        <p:spPr>
          <a:xfrm>
            <a:off x="7843266" y="5656326"/>
            <a:ext cx="2009139" cy="919480"/>
          </a:xfrm>
          <a:custGeom>
            <a:avLst/>
            <a:gdLst/>
            <a:ahLst/>
            <a:cxnLst/>
            <a:rect l="l" t="t" r="r" b="b"/>
            <a:pathLst>
              <a:path w="2009140" h="919479">
                <a:moveTo>
                  <a:pt x="1916684" y="0"/>
                </a:moveTo>
                <a:lnTo>
                  <a:pt x="91948" y="0"/>
                </a:lnTo>
                <a:lnTo>
                  <a:pt x="56149" y="7222"/>
                </a:lnTo>
                <a:lnTo>
                  <a:pt x="26924" y="26917"/>
                </a:lnTo>
                <a:lnTo>
                  <a:pt x="7223" y="56128"/>
                </a:lnTo>
                <a:lnTo>
                  <a:pt x="0" y="91897"/>
                </a:lnTo>
                <a:lnTo>
                  <a:pt x="0" y="827074"/>
                </a:lnTo>
                <a:lnTo>
                  <a:pt x="7223" y="862843"/>
                </a:lnTo>
                <a:lnTo>
                  <a:pt x="26924" y="892054"/>
                </a:lnTo>
                <a:lnTo>
                  <a:pt x="56149" y="911749"/>
                </a:lnTo>
                <a:lnTo>
                  <a:pt x="91948" y="918972"/>
                </a:lnTo>
                <a:lnTo>
                  <a:pt x="1916684" y="918972"/>
                </a:lnTo>
                <a:lnTo>
                  <a:pt x="1952482" y="911749"/>
                </a:lnTo>
                <a:lnTo>
                  <a:pt x="1981708" y="892054"/>
                </a:lnTo>
                <a:lnTo>
                  <a:pt x="2001408" y="862843"/>
                </a:lnTo>
                <a:lnTo>
                  <a:pt x="2008632" y="827074"/>
                </a:lnTo>
                <a:lnTo>
                  <a:pt x="2008632" y="91897"/>
                </a:lnTo>
                <a:lnTo>
                  <a:pt x="2001408" y="56128"/>
                </a:lnTo>
                <a:lnTo>
                  <a:pt x="1981708" y="26917"/>
                </a:lnTo>
                <a:lnTo>
                  <a:pt x="1952482" y="7222"/>
                </a:lnTo>
                <a:lnTo>
                  <a:pt x="1916684" y="0"/>
                </a:lnTo>
                <a:close/>
              </a:path>
            </a:pathLst>
          </a:custGeom>
          <a:solidFill>
            <a:srgbClr val="FFFFFF">
              <a:alpha val="90194"/>
            </a:srgbClr>
          </a:solidFill>
        </p:spPr>
        <p:txBody>
          <a:bodyPr wrap="square" lIns="0" tIns="0" rIns="0" bIns="0" rtlCol="0"/>
          <a:lstStyle/>
          <a:p>
            <a:endParaRPr>
              <a:solidFill>
                <a:prstClr val="black"/>
              </a:solidFill>
              <a:latin typeface="Calibri"/>
            </a:endParaRPr>
          </a:p>
        </p:txBody>
      </p:sp>
      <p:sp>
        <p:nvSpPr>
          <p:cNvPr id="17" name="object 17"/>
          <p:cNvSpPr/>
          <p:nvPr/>
        </p:nvSpPr>
        <p:spPr>
          <a:xfrm>
            <a:off x="7843266" y="5656326"/>
            <a:ext cx="2009139" cy="919480"/>
          </a:xfrm>
          <a:custGeom>
            <a:avLst/>
            <a:gdLst/>
            <a:ahLst/>
            <a:cxnLst/>
            <a:rect l="l" t="t" r="r" b="b"/>
            <a:pathLst>
              <a:path w="2009140" h="919479">
                <a:moveTo>
                  <a:pt x="0" y="91897"/>
                </a:moveTo>
                <a:lnTo>
                  <a:pt x="7223" y="56128"/>
                </a:lnTo>
                <a:lnTo>
                  <a:pt x="26924" y="26917"/>
                </a:lnTo>
                <a:lnTo>
                  <a:pt x="56149" y="7222"/>
                </a:lnTo>
                <a:lnTo>
                  <a:pt x="91948" y="0"/>
                </a:lnTo>
                <a:lnTo>
                  <a:pt x="1916684" y="0"/>
                </a:lnTo>
                <a:lnTo>
                  <a:pt x="1952482" y="7222"/>
                </a:lnTo>
                <a:lnTo>
                  <a:pt x="1981708" y="26917"/>
                </a:lnTo>
                <a:lnTo>
                  <a:pt x="2001408" y="56128"/>
                </a:lnTo>
                <a:lnTo>
                  <a:pt x="2008632" y="91897"/>
                </a:lnTo>
                <a:lnTo>
                  <a:pt x="2008632" y="827074"/>
                </a:lnTo>
                <a:lnTo>
                  <a:pt x="2001408" y="862843"/>
                </a:lnTo>
                <a:lnTo>
                  <a:pt x="1981708" y="892054"/>
                </a:lnTo>
                <a:lnTo>
                  <a:pt x="1952482" y="911749"/>
                </a:lnTo>
                <a:lnTo>
                  <a:pt x="1916684" y="918972"/>
                </a:lnTo>
                <a:lnTo>
                  <a:pt x="91948" y="918972"/>
                </a:lnTo>
                <a:lnTo>
                  <a:pt x="56149" y="911749"/>
                </a:lnTo>
                <a:lnTo>
                  <a:pt x="26924" y="892054"/>
                </a:lnTo>
                <a:lnTo>
                  <a:pt x="7223" y="862843"/>
                </a:lnTo>
                <a:lnTo>
                  <a:pt x="0" y="827074"/>
                </a:lnTo>
                <a:lnTo>
                  <a:pt x="0" y="91897"/>
                </a:lnTo>
                <a:close/>
              </a:path>
            </a:pathLst>
          </a:custGeom>
          <a:ln w="25400">
            <a:solidFill>
              <a:srgbClr val="4F81BC"/>
            </a:solidFill>
          </a:ln>
        </p:spPr>
        <p:txBody>
          <a:bodyPr wrap="square" lIns="0" tIns="0" rIns="0" bIns="0" rtlCol="0"/>
          <a:lstStyle/>
          <a:p>
            <a:endParaRPr>
              <a:solidFill>
                <a:prstClr val="black"/>
              </a:solidFill>
              <a:latin typeface="Calibri"/>
            </a:endParaRPr>
          </a:p>
        </p:txBody>
      </p:sp>
      <p:sp>
        <p:nvSpPr>
          <p:cNvPr id="18" name="object 18"/>
          <p:cNvSpPr txBox="1"/>
          <p:nvPr/>
        </p:nvSpPr>
        <p:spPr>
          <a:xfrm>
            <a:off x="8157210" y="5780633"/>
            <a:ext cx="1381125" cy="612140"/>
          </a:xfrm>
          <a:prstGeom prst="rect">
            <a:avLst/>
          </a:prstGeom>
        </p:spPr>
        <p:txBody>
          <a:bodyPr vert="horz" wrap="square" lIns="0" tIns="42545" rIns="0" bIns="0" rtlCol="0">
            <a:spAutoFit/>
          </a:bodyPr>
          <a:lstStyle/>
          <a:p>
            <a:pPr marL="187960" marR="5080" indent="-175260">
              <a:lnSpc>
                <a:spcPts val="2210"/>
              </a:lnSpc>
              <a:spcBef>
                <a:spcPts val="335"/>
              </a:spcBef>
            </a:pPr>
            <a:r>
              <a:rPr sz="2000" b="1" dirty="0">
                <a:solidFill>
                  <a:srgbClr val="1F487C"/>
                </a:solidFill>
                <a:latin typeface="Calibri"/>
                <a:cs typeface="Calibri"/>
              </a:rPr>
              <a:t>&lt; 3 </a:t>
            </a:r>
            <a:r>
              <a:rPr sz="2000" b="1" spc="-45" dirty="0">
                <a:solidFill>
                  <a:srgbClr val="1F487C"/>
                </a:solidFill>
                <a:latin typeface="Calibri"/>
                <a:cs typeface="Calibri"/>
              </a:rPr>
              <a:t>STAR </a:t>
            </a:r>
            <a:r>
              <a:rPr sz="2000" b="1" spc="-15" dirty="0">
                <a:solidFill>
                  <a:srgbClr val="1F487C"/>
                </a:solidFill>
                <a:latin typeface="Calibri"/>
                <a:cs typeface="Calibri"/>
              </a:rPr>
              <a:t>to</a:t>
            </a:r>
            <a:r>
              <a:rPr sz="2000" b="1" spc="-65" dirty="0">
                <a:solidFill>
                  <a:srgbClr val="1F487C"/>
                </a:solidFill>
                <a:latin typeface="Calibri"/>
                <a:cs typeface="Calibri"/>
              </a:rPr>
              <a:t> </a:t>
            </a:r>
            <a:r>
              <a:rPr sz="2000" b="1" dirty="0">
                <a:solidFill>
                  <a:srgbClr val="1F487C"/>
                </a:solidFill>
                <a:latin typeface="Calibri"/>
                <a:cs typeface="Calibri"/>
              </a:rPr>
              <a:t>4  </a:t>
            </a:r>
            <a:r>
              <a:rPr sz="2000" b="1" spc="-45" dirty="0">
                <a:solidFill>
                  <a:srgbClr val="1F487C"/>
                </a:solidFill>
                <a:latin typeface="Calibri"/>
                <a:cs typeface="Calibri"/>
              </a:rPr>
              <a:t>STAR</a:t>
            </a:r>
            <a:r>
              <a:rPr sz="2000" b="1" spc="-40" dirty="0">
                <a:solidFill>
                  <a:srgbClr val="1F487C"/>
                </a:solidFill>
                <a:latin typeface="Calibri"/>
                <a:cs typeface="Calibri"/>
              </a:rPr>
              <a:t> </a:t>
            </a:r>
            <a:r>
              <a:rPr sz="2000" b="1" dirty="0">
                <a:solidFill>
                  <a:srgbClr val="1F487C"/>
                </a:solidFill>
                <a:latin typeface="Calibri"/>
                <a:cs typeface="Calibri"/>
              </a:rPr>
              <a:t>SOC</a:t>
            </a:r>
            <a:endParaRPr sz="2000">
              <a:solidFill>
                <a:prstClr val="black"/>
              </a:solidFill>
              <a:latin typeface="Calibri"/>
              <a:cs typeface="Calibri"/>
            </a:endParaRPr>
          </a:p>
        </p:txBody>
      </p:sp>
      <p:sp>
        <p:nvSpPr>
          <p:cNvPr id="19" name="object 19"/>
          <p:cNvSpPr/>
          <p:nvPr/>
        </p:nvSpPr>
        <p:spPr>
          <a:xfrm>
            <a:off x="9992615" y="4180204"/>
            <a:ext cx="600075" cy="1992630"/>
          </a:xfrm>
          <a:custGeom>
            <a:avLst/>
            <a:gdLst/>
            <a:ahLst/>
            <a:cxnLst/>
            <a:rect l="l" t="t" r="r" b="b"/>
            <a:pathLst>
              <a:path w="600075" h="1992629">
                <a:moveTo>
                  <a:pt x="160146" y="1584553"/>
                </a:moveTo>
                <a:lnTo>
                  <a:pt x="0" y="1875078"/>
                </a:lnTo>
                <a:lnTo>
                  <a:pt x="229742" y="1992185"/>
                </a:lnTo>
                <a:lnTo>
                  <a:pt x="212343" y="1890280"/>
                </a:lnTo>
                <a:lnTo>
                  <a:pt x="238539" y="1869223"/>
                </a:lnTo>
                <a:lnTo>
                  <a:pt x="288421" y="1821431"/>
                </a:lnTo>
                <a:lnTo>
                  <a:pt x="334897" y="1766383"/>
                </a:lnTo>
                <a:lnTo>
                  <a:pt x="377891" y="1704451"/>
                </a:lnTo>
                <a:lnTo>
                  <a:pt x="388746" y="1686458"/>
                </a:lnTo>
                <a:lnTo>
                  <a:pt x="177545" y="1686458"/>
                </a:lnTo>
                <a:lnTo>
                  <a:pt x="160146" y="1584553"/>
                </a:lnTo>
                <a:close/>
              </a:path>
              <a:path w="600075" h="1992629">
                <a:moveTo>
                  <a:pt x="518667" y="0"/>
                </a:moveTo>
                <a:lnTo>
                  <a:pt x="528401" y="60293"/>
                </a:lnTo>
                <a:lnTo>
                  <a:pt x="536970" y="120314"/>
                </a:lnTo>
                <a:lnTo>
                  <a:pt x="544386" y="180016"/>
                </a:lnTo>
                <a:lnTo>
                  <a:pt x="550658" y="239352"/>
                </a:lnTo>
                <a:lnTo>
                  <a:pt x="555794" y="298276"/>
                </a:lnTo>
                <a:lnTo>
                  <a:pt x="559805" y="356740"/>
                </a:lnTo>
                <a:lnTo>
                  <a:pt x="562701" y="414698"/>
                </a:lnTo>
                <a:lnTo>
                  <a:pt x="564489" y="472103"/>
                </a:lnTo>
                <a:lnTo>
                  <a:pt x="565181" y="528909"/>
                </a:lnTo>
                <a:lnTo>
                  <a:pt x="564785" y="585069"/>
                </a:lnTo>
                <a:lnTo>
                  <a:pt x="563310" y="640536"/>
                </a:lnTo>
                <a:lnTo>
                  <a:pt x="560767" y="695263"/>
                </a:lnTo>
                <a:lnTo>
                  <a:pt x="557165" y="749204"/>
                </a:lnTo>
                <a:lnTo>
                  <a:pt x="552513" y="802312"/>
                </a:lnTo>
                <a:lnTo>
                  <a:pt x="546821" y="854541"/>
                </a:lnTo>
                <a:lnTo>
                  <a:pt x="540098" y="905842"/>
                </a:lnTo>
                <a:lnTo>
                  <a:pt x="532353" y="956171"/>
                </a:lnTo>
                <a:lnTo>
                  <a:pt x="523597" y="1005480"/>
                </a:lnTo>
                <a:lnTo>
                  <a:pt x="513838" y="1053723"/>
                </a:lnTo>
                <a:lnTo>
                  <a:pt x="503086" y="1100852"/>
                </a:lnTo>
                <a:lnTo>
                  <a:pt x="491351" y="1146821"/>
                </a:lnTo>
                <a:lnTo>
                  <a:pt x="478641" y="1191584"/>
                </a:lnTo>
                <a:lnTo>
                  <a:pt x="464967" y="1235093"/>
                </a:lnTo>
                <a:lnTo>
                  <a:pt x="450338" y="1277302"/>
                </a:lnTo>
                <a:lnTo>
                  <a:pt x="434763" y="1318164"/>
                </a:lnTo>
                <a:lnTo>
                  <a:pt x="418252" y="1357633"/>
                </a:lnTo>
                <a:lnTo>
                  <a:pt x="400814" y="1395661"/>
                </a:lnTo>
                <a:lnTo>
                  <a:pt x="382459" y="1432203"/>
                </a:lnTo>
                <a:lnTo>
                  <a:pt x="363196" y="1467211"/>
                </a:lnTo>
                <a:lnTo>
                  <a:pt x="343035" y="1500638"/>
                </a:lnTo>
                <a:lnTo>
                  <a:pt x="321984" y="1532439"/>
                </a:lnTo>
                <a:lnTo>
                  <a:pt x="277255" y="1590972"/>
                </a:lnTo>
                <a:lnTo>
                  <a:pt x="229083" y="1642436"/>
                </a:lnTo>
                <a:lnTo>
                  <a:pt x="177545" y="1686458"/>
                </a:lnTo>
                <a:lnTo>
                  <a:pt x="388746" y="1686458"/>
                </a:lnTo>
                <a:lnTo>
                  <a:pt x="417327" y="1636010"/>
                </a:lnTo>
                <a:lnTo>
                  <a:pt x="435687" y="1599466"/>
                </a:lnTo>
                <a:lnTo>
                  <a:pt x="453130" y="1561434"/>
                </a:lnTo>
                <a:lnTo>
                  <a:pt x="469645" y="1521962"/>
                </a:lnTo>
                <a:lnTo>
                  <a:pt x="485223" y="1481097"/>
                </a:lnTo>
                <a:lnTo>
                  <a:pt x="499855" y="1438885"/>
                </a:lnTo>
                <a:lnTo>
                  <a:pt x="513531" y="1395373"/>
                </a:lnTo>
                <a:lnTo>
                  <a:pt x="526242" y="1350608"/>
                </a:lnTo>
                <a:lnTo>
                  <a:pt x="537979" y="1304636"/>
                </a:lnTo>
                <a:lnTo>
                  <a:pt x="548731" y="1257505"/>
                </a:lnTo>
                <a:lnTo>
                  <a:pt x="558490" y="1209260"/>
                </a:lnTo>
                <a:lnTo>
                  <a:pt x="567246" y="1159950"/>
                </a:lnTo>
                <a:lnTo>
                  <a:pt x="574989" y="1109619"/>
                </a:lnTo>
                <a:lnTo>
                  <a:pt x="581711" y="1058316"/>
                </a:lnTo>
                <a:lnTo>
                  <a:pt x="587401" y="1006087"/>
                </a:lnTo>
                <a:lnTo>
                  <a:pt x="592050" y="952979"/>
                </a:lnTo>
                <a:lnTo>
                  <a:pt x="595649" y="899039"/>
                </a:lnTo>
                <a:lnTo>
                  <a:pt x="598188" y="844312"/>
                </a:lnTo>
                <a:lnTo>
                  <a:pt x="599658" y="788847"/>
                </a:lnTo>
                <a:lnTo>
                  <a:pt x="600049" y="732689"/>
                </a:lnTo>
                <a:lnTo>
                  <a:pt x="599352" y="675886"/>
                </a:lnTo>
                <a:lnTo>
                  <a:pt x="597557" y="618484"/>
                </a:lnTo>
                <a:lnTo>
                  <a:pt x="594655" y="560530"/>
                </a:lnTo>
                <a:lnTo>
                  <a:pt x="590637" y="502071"/>
                </a:lnTo>
                <a:lnTo>
                  <a:pt x="585493" y="443154"/>
                </a:lnTo>
                <a:lnTo>
                  <a:pt x="579213" y="383825"/>
                </a:lnTo>
                <a:lnTo>
                  <a:pt x="571788" y="324131"/>
                </a:lnTo>
                <a:lnTo>
                  <a:pt x="563209" y="264118"/>
                </a:lnTo>
                <a:lnTo>
                  <a:pt x="553465" y="203835"/>
                </a:lnTo>
                <a:lnTo>
                  <a:pt x="518667" y="0"/>
                </a:lnTo>
                <a:close/>
              </a:path>
            </a:pathLst>
          </a:custGeom>
          <a:solidFill>
            <a:srgbClr val="4F81BC"/>
          </a:solidFill>
        </p:spPr>
        <p:txBody>
          <a:bodyPr wrap="square" lIns="0" tIns="0" rIns="0" bIns="0" rtlCol="0"/>
          <a:lstStyle/>
          <a:p>
            <a:endParaRPr>
              <a:solidFill>
                <a:prstClr val="black"/>
              </a:solidFill>
              <a:latin typeface="Calibri"/>
            </a:endParaRPr>
          </a:p>
        </p:txBody>
      </p:sp>
      <p:sp>
        <p:nvSpPr>
          <p:cNvPr id="20" name="object 20"/>
          <p:cNvSpPr/>
          <p:nvPr/>
        </p:nvSpPr>
        <p:spPr>
          <a:xfrm>
            <a:off x="9416923" y="2679720"/>
            <a:ext cx="1110615" cy="1602740"/>
          </a:xfrm>
          <a:custGeom>
            <a:avLst/>
            <a:gdLst/>
            <a:ahLst/>
            <a:cxnLst/>
            <a:rect l="l" t="t" r="r" b="b"/>
            <a:pathLst>
              <a:path w="1110615" h="1602739">
                <a:moveTo>
                  <a:pt x="499934" y="203723"/>
                </a:moveTo>
                <a:lnTo>
                  <a:pt x="98051" y="203723"/>
                </a:lnTo>
                <a:lnTo>
                  <a:pt x="129821" y="204322"/>
                </a:lnTo>
                <a:lnTo>
                  <a:pt x="161646" y="207245"/>
                </a:lnTo>
                <a:lnTo>
                  <a:pt x="225348" y="219918"/>
                </a:lnTo>
                <a:lnTo>
                  <a:pt x="288922" y="241436"/>
                </a:lnTo>
                <a:lnTo>
                  <a:pt x="352133" y="271496"/>
                </a:lnTo>
                <a:lnTo>
                  <a:pt x="414745" y="309793"/>
                </a:lnTo>
                <a:lnTo>
                  <a:pt x="445754" y="331935"/>
                </a:lnTo>
                <a:lnTo>
                  <a:pt x="476525" y="356023"/>
                </a:lnTo>
                <a:lnTo>
                  <a:pt x="507029" y="382018"/>
                </a:lnTo>
                <a:lnTo>
                  <a:pt x="537237" y="409882"/>
                </a:lnTo>
                <a:lnTo>
                  <a:pt x="567119" y="439577"/>
                </a:lnTo>
                <a:lnTo>
                  <a:pt x="596646" y="471066"/>
                </a:lnTo>
                <a:lnTo>
                  <a:pt x="625789" y="504309"/>
                </a:lnTo>
                <a:lnTo>
                  <a:pt x="654518" y="539269"/>
                </a:lnTo>
                <a:lnTo>
                  <a:pt x="682804" y="575909"/>
                </a:lnTo>
                <a:lnTo>
                  <a:pt x="710617" y="614189"/>
                </a:lnTo>
                <a:lnTo>
                  <a:pt x="737928" y="654073"/>
                </a:lnTo>
                <a:lnTo>
                  <a:pt x="764708" y="695521"/>
                </a:lnTo>
                <a:lnTo>
                  <a:pt x="790928" y="738496"/>
                </a:lnTo>
                <a:lnTo>
                  <a:pt x="816557" y="782960"/>
                </a:lnTo>
                <a:lnTo>
                  <a:pt x="841567" y="828875"/>
                </a:lnTo>
                <a:lnTo>
                  <a:pt x="865929" y="876203"/>
                </a:lnTo>
                <a:lnTo>
                  <a:pt x="889612" y="924905"/>
                </a:lnTo>
                <a:lnTo>
                  <a:pt x="912588" y="974944"/>
                </a:lnTo>
                <a:lnTo>
                  <a:pt x="934827" y="1026282"/>
                </a:lnTo>
                <a:lnTo>
                  <a:pt x="956300" y="1078880"/>
                </a:lnTo>
                <a:lnTo>
                  <a:pt x="976977" y="1132701"/>
                </a:lnTo>
                <a:lnTo>
                  <a:pt x="996830" y="1187706"/>
                </a:lnTo>
                <a:lnTo>
                  <a:pt x="1015828" y="1243859"/>
                </a:lnTo>
                <a:lnTo>
                  <a:pt x="1033943" y="1301119"/>
                </a:lnTo>
                <a:lnTo>
                  <a:pt x="1051144" y="1359450"/>
                </a:lnTo>
                <a:lnTo>
                  <a:pt x="1067404" y="1418814"/>
                </a:lnTo>
                <a:lnTo>
                  <a:pt x="1082691" y="1479172"/>
                </a:lnTo>
                <a:lnTo>
                  <a:pt x="1096978" y="1540486"/>
                </a:lnTo>
                <a:lnTo>
                  <a:pt x="1110233" y="1602719"/>
                </a:lnTo>
                <a:lnTo>
                  <a:pt x="1106539" y="1577118"/>
                </a:lnTo>
                <a:lnTo>
                  <a:pt x="1098625" y="1526013"/>
                </a:lnTo>
                <a:lnTo>
                  <a:pt x="1083062" y="1437915"/>
                </a:lnTo>
                <a:lnTo>
                  <a:pt x="1070704" y="1376141"/>
                </a:lnTo>
                <a:lnTo>
                  <a:pt x="1057313" y="1315202"/>
                </a:lnTo>
                <a:lnTo>
                  <a:pt x="1042917" y="1255135"/>
                </a:lnTo>
                <a:lnTo>
                  <a:pt x="1027546" y="1195980"/>
                </a:lnTo>
                <a:lnTo>
                  <a:pt x="1011226" y="1137775"/>
                </a:lnTo>
                <a:lnTo>
                  <a:pt x="993986" y="1080559"/>
                </a:lnTo>
                <a:lnTo>
                  <a:pt x="975856" y="1024371"/>
                </a:lnTo>
                <a:lnTo>
                  <a:pt x="956862" y="969248"/>
                </a:lnTo>
                <a:lnTo>
                  <a:pt x="937034" y="915231"/>
                </a:lnTo>
                <a:lnTo>
                  <a:pt x="916400" y="862358"/>
                </a:lnTo>
                <a:lnTo>
                  <a:pt x="894988" y="810667"/>
                </a:lnTo>
                <a:lnTo>
                  <a:pt x="872826" y="760197"/>
                </a:lnTo>
                <a:lnTo>
                  <a:pt x="849943" y="710988"/>
                </a:lnTo>
                <a:lnTo>
                  <a:pt x="826367" y="663076"/>
                </a:lnTo>
                <a:lnTo>
                  <a:pt x="802127" y="616502"/>
                </a:lnTo>
                <a:lnTo>
                  <a:pt x="777250" y="571304"/>
                </a:lnTo>
                <a:lnTo>
                  <a:pt x="751766" y="527521"/>
                </a:lnTo>
                <a:lnTo>
                  <a:pt x="725702" y="485191"/>
                </a:lnTo>
                <a:lnTo>
                  <a:pt x="699087" y="444353"/>
                </a:lnTo>
                <a:lnTo>
                  <a:pt x="671949" y="405047"/>
                </a:lnTo>
                <a:lnTo>
                  <a:pt x="644317" y="367309"/>
                </a:lnTo>
                <a:lnTo>
                  <a:pt x="616218" y="331180"/>
                </a:lnTo>
                <a:lnTo>
                  <a:pt x="587682" y="296698"/>
                </a:lnTo>
                <a:lnTo>
                  <a:pt x="558736" y="263902"/>
                </a:lnTo>
                <a:lnTo>
                  <a:pt x="529409" y="232830"/>
                </a:lnTo>
                <a:lnTo>
                  <a:pt x="499934" y="203723"/>
                </a:lnTo>
                <a:close/>
              </a:path>
              <a:path w="1110615" h="1602739">
                <a:moveTo>
                  <a:pt x="63040" y="0"/>
                </a:moveTo>
                <a:lnTo>
                  <a:pt x="31470" y="1782"/>
                </a:lnTo>
                <a:lnTo>
                  <a:pt x="0" y="5948"/>
                </a:lnTo>
                <a:lnTo>
                  <a:pt x="34798" y="209656"/>
                </a:lnTo>
                <a:lnTo>
                  <a:pt x="66367" y="205489"/>
                </a:lnTo>
                <a:lnTo>
                  <a:pt x="98051" y="203723"/>
                </a:lnTo>
                <a:lnTo>
                  <a:pt x="499934" y="203723"/>
                </a:lnTo>
                <a:lnTo>
                  <a:pt x="469725" y="176014"/>
                </a:lnTo>
                <a:lnTo>
                  <a:pt x="439425" y="150347"/>
                </a:lnTo>
                <a:lnTo>
                  <a:pt x="408857" y="126560"/>
                </a:lnTo>
                <a:lnTo>
                  <a:pt x="347031" y="84778"/>
                </a:lnTo>
                <a:lnTo>
                  <a:pt x="284473" y="50977"/>
                </a:lnTo>
                <a:lnTo>
                  <a:pt x="221412" y="25467"/>
                </a:lnTo>
                <a:lnTo>
                  <a:pt x="158073" y="8559"/>
                </a:lnTo>
                <a:lnTo>
                  <a:pt x="94683" y="560"/>
                </a:lnTo>
                <a:lnTo>
                  <a:pt x="63040" y="0"/>
                </a:lnTo>
                <a:close/>
              </a:path>
            </a:pathLst>
          </a:custGeom>
          <a:solidFill>
            <a:srgbClr val="406897"/>
          </a:solidFill>
        </p:spPr>
        <p:txBody>
          <a:bodyPr wrap="square" lIns="0" tIns="0" rIns="0" bIns="0" rtlCol="0"/>
          <a:lstStyle/>
          <a:p>
            <a:endParaRPr>
              <a:solidFill>
                <a:prstClr val="black"/>
              </a:solidFill>
              <a:latin typeface="Calibri"/>
            </a:endParaRPr>
          </a:p>
        </p:txBody>
      </p:sp>
      <p:sp>
        <p:nvSpPr>
          <p:cNvPr id="21" name="object 21"/>
          <p:cNvSpPr/>
          <p:nvPr/>
        </p:nvSpPr>
        <p:spPr>
          <a:xfrm>
            <a:off x="9416922" y="2679721"/>
            <a:ext cx="1176020" cy="3493135"/>
          </a:xfrm>
          <a:custGeom>
            <a:avLst/>
            <a:gdLst/>
            <a:ahLst/>
            <a:cxnLst/>
            <a:rect l="l" t="t" r="r" b="b"/>
            <a:pathLst>
              <a:path w="1176020" h="3493135">
                <a:moveTo>
                  <a:pt x="1110233" y="1602719"/>
                </a:moveTo>
                <a:lnTo>
                  <a:pt x="1096978" y="1540486"/>
                </a:lnTo>
                <a:lnTo>
                  <a:pt x="1082691" y="1479172"/>
                </a:lnTo>
                <a:lnTo>
                  <a:pt x="1067404" y="1418814"/>
                </a:lnTo>
                <a:lnTo>
                  <a:pt x="1051144" y="1359450"/>
                </a:lnTo>
                <a:lnTo>
                  <a:pt x="1033943" y="1301119"/>
                </a:lnTo>
                <a:lnTo>
                  <a:pt x="1015828" y="1243859"/>
                </a:lnTo>
                <a:lnTo>
                  <a:pt x="996830" y="1187706"/>
                </a:lnTo>
                <a:lnTo>
                  <a:pt x="976977" y="1132701"/>
                </a:lnTo>
                <a:lnTo>
                  <a:pt x="956300" y="1078880"/>
                </a:lnTo>
                <a:lnTo>
                  <a:pt x="934827" y="1026282"/>
                </a:lnTo>
                <a:lnTo>
                  <a:pt x="912588" y="974944"/>
                </a:lnTo>
                <a:lnTo>
                  <a:pt x="889612" y="924905"/>
                </a:lnTo>
                <a:lnTo>
                  <a:pt x="865929" y="876203"/>
                </a:lnTo>
                <a:lnTo>
                  <a:pt x="841567" y="828875"/>
                </a:lnTo>
                <a:lnTo>
                  <a:pt x="816557" y="782960"/>
                </a:lnTo>
                <a:lnTo>
                  <a:pt x="790928" y="738496"/>
                </a:lnTo>
                <a:lnTo>
                  <a:pt x="764708" y="695521"/>
                </a:lnTo>
                <a:lnTo>
                  <a:pt x="737928" y="654073"/>
                </a:lnTo>
                <a:lnTo>
                  <a:pt x="710617" y="614189"/>
                </a:lnTo>
                <a:lnTo>
                  <a:pt x="682804" y="575909"/>
                </a:lnTo>
                <a:lnTo>
                  <a:pt x="654518" y="539269"/>
                </a:lnTo>
                <a:lnTo>
                  <a:pt x="625789" y="504309"/>
                </a:lnTo>
                <a:lnTo>
                  <a:pt x="596646" y="471066"/>
                </a:lnTo>
                <a:lnTo>
                  <a:pt x="567119" y="439577"/>
                </a:lnTo>
                <a:lnTo>
                  <a:pt x="537237" y="409882"/>
                </a:lnTo>
                <a:lnTo>
                  <a:pt x="507029" y="382018"/>
                </a:lnTo>
                <a:lnTo>
                  <a:pt x="476525" y="356023"/>
                </a:lnTo>
                <a:lnTo>
                  <a:pt x="445754" y="331935"/>
                </a:lnTo>
                <a:lnTo>
                  <a:pt x="414745" y="309793"/>
                </a:lnTo>
                <a:lnTo>
                  <a:pt x="352133" y="271496"/>
                </a:lnTo>
                <a:lnTo>
                  <a:pt x="288922" y="241436"/>
                </a:lnTo>
                <a:lnTo>
                  <a:pt x="225348" y="219918"/>
                </a:lnTo>
                <a:lnTo>
                  <a:pt x="161646" y="207245"/>
                </a:lnTo>
                <a:lnTo>
                  <a:pt x="98051" y="203723"/>
                </a:lnTo>
                <a:lnTo>
                  <a:pt x="66367" y="205489"/>
                </a:lnTo>
                <a:lnTo>
                  <a:pt x="34798" y="209656"/>
                </a:lnTo>
                <a:lnTo>
                  <a:pt x="0" y="5948"/>
                </a:lnTo>
                <a:lnTo>
                  <a:pt x="31470" y="1782"/>
                </a:lnTo>
                <a:lnTo>
                  <a:pt x="63040" y="0"/>
                </a:lnTo>
                <a:lnTo>
                  <a:pt x="94683" y="560"/>
                </a:lnTo>
                <a:lnTo>
                  <a:pt x="158073" y="8559"/>
                </a:lnTo>
                <a:lnTo>
                  <a:pt x="221412" y="25467"/>
                </a:lnTo>
                <a:lnTo>
                  <a:pt x="284473" y="50977"/>
                </a:lnTo>
                <a:lnTo>
                  <a:pt x="347031" y="84778"/>
                </a:lnTo>
                <a:lnTo>
                  <a:pt x="408857" y="126560"/>
                </a:lnTo>
                <a:lnTo>
                  <a:pt x="439425" y="150347"/>
                </a:lnTo>
                <a:lnTo>
                  <a:pt x="469725" y="176014"/>
                </a:lnTo>
                <a:lnTo>
                  <a:pt x="499729" y="203521"/>
                </a:lnTo>
                <a:lnTo>
                  <a:pt x="529409" y="232830"/>
                </a:lnTo>
                <a:lnTo>
                  <a:pt x="558736" y="263902"/>
                </a:lnTo>
                <a:lnTo>
                  <a:pt x="587682" y="296698"/>
                </a:lnTo>
                <a:lnTo>
                  <a:pt x="616218" y="331180"/>
                </a:lnTo>
                <a:lnTo>
                  <a:pt x="644317" y="367309"/>
                </a:lnTo>
                <a:lnTo>
                  <a:pt x="671949" y="405047"/>
                </a:lnTo>
                <a:lnTo>
                  <a:pt x="699087" y="444353"/>
                </a:lnTo>
                <a:lnTo>
                  <a:pt x="725702" y="485191"/>
                </a:lnTo>
                <a:lnTo>
                  <a:pt x="751766" y="527521"/>
                </a:lnTo>
                <a:lnTo>
                  <a:pt x="777250" y="571304"/>
                </a:lnTo>
                <a:lnTo>
                  <a:pt x="802127" y="616502"/>
                </a:lnTo>
                <a:lnTo>
                  <a:pt x="826367" y="663076"/>
                </a:lnTo>
                <a:lnTo>
                  <a:pt x="849943" y="710988"/>
                </a:lnTo>
                <a:lnTo>
                  <a:pt x="872826" y="760197"/>
                </a:lnTo>
                <a:lnTo>
                  <a:pt x="894988" y="810667"/>
                </a:lnTo>
                <a:lnTo>
                  <a:pt x="916400" y="862358"/>
                </a:lnTo>
                <a:lnTo>
                  <a:pt x="937034" y="915231"/>
                </a:lnTo>
                <a:lnTo>
                  <a:pt x="956862" y="969248"/>
                </a:lnTo>
                <a:lnTo>
                  <a:pt x="975856" y="1024371"/>
                </a:lnTo>
                <a:lnTo>
                  <a:pt x="993986" y="1080559"/>
                </a:lnTo>
                <a:lnTo>
                  <a:pt x="1011226" y="1137775"/>
                </a:lnTo>
                <a:lnTo>
                  <a:pt x="1027546" y="1195980"/>
                </a:lnTo>
                <a:lnTo>
                  <a:pt x="1042917" y="1255135"/>
                </a:lnTo>
                <a:lnTo>
                  <a:pt x="1057313" y="1315202"/>
                </a:lnTo>
                <a:lnTo>
                  <a:pt x="1070704" y="1376141"/>
                </a:lnTo>
                <a:lnTo>
                  <a:pt x="1083062" y="1437915"/>
                </a:lnTo>
                <a:lnTo>
                  <a:pt x="1094358" y="1500484"/>
                </a:lnTo>
                <a:lnTo>
                  <a:pt x="1129156" y="1704319"/>
                </a:lnTo>
                <a:lnTo>
                  <a:pt x="1138900" y="1764602"/>
                </a:lnTo>
                <a:lnTo>
                  <a:pt x="1147479" y="1824615"/>
                </a:lnTo>
                <a:lnTo>
                  <a:pt x="1154904" y="1884309"/>
                </a:lnTo>
                <a:lnTo>
                  <a:pt x="1161184" y="1943638"/>
                </a:lnTo>
                <a:lnTo>
                  <a:pt x="1166328" y="2002556"/>
                </a:lnTo>
                <a:lnTo>
                  <a:pt x="1170346" y="2061015"/>
                </a:lnTo>
                <a:lnTo>
                  <a:pt x="1173248" y="2118968"/>
                </a:lnTo>
                <a:lnTo>
                  <a:pt x="1175043" y="2176370"/>
                </a:lnTo>
                <a:lnTo>
                  <a:pt x="1175740" y="2233173"/>
                </a:lnTo>
                <a:lnTo>
                  <a:pt x="1175349" y="2289331"/>
                </a:lnTo>
                <a:lnTo>
                  <a:pt x="1173879" y="2344796"/>
                </a:lnTo>
                <a:lnTo>
                  <a:pt x="1171340" y="2399523"/>
                </a:lnTo>
                <a:lnTo>
                  <a:pt x="1167741" y="2453463"/>
                </a:lnTo>
                <a:lnTo>
                  <a:pt x="1163092" y="2506572"/>
                </a:lnTo>
                <a:lnTo>
                  <a:pt x="1157402" y="2558801"/>
                </a:lnTo>
                <a:lnTo>
                  <a:pt x="1150680" y="2610103"/>
                </a:lnTo>
                <a:lnTo>
                  <a:pt x="1142937" y="2660434"/>
                </a:lnTo>
                <a:lnTo>
                  <a:pt x="1134181" y="2709744"/>
                </a:lnTo>
                <a:lnTo>
                  <a:pt x="1124422" y="2757989"/>
                </a:lnTo>
                <a:lnTo>
                  <a:pt x="1113670" y="2805120"/>
                </a:lnTo>
                <a:lnTo>
                  <a:pt x="1101933" y="2851092"/>
                </a:lnTo>
                <a:lnTo>
                  <a:pt x="1089222" y="2895857"/>
                </a:lnTo>
                <a:lnTo>
                  <a:pt x="1075546" y="2939369"/>
                </a:lnTo>
                <a:lnTo>
                  <a:pt x="1060914" y="2981581"/>
                </a:lnTo>
                <a:lnTo>
                  <a:pt x="1045336" y="3022447"/>
                </a:lnTo>
                <a:lnTo>
                  <a:pt x="1028821" y="3061918"/>
                </a:lnTo>
                <a:lnTo>
                  <a:pt x="1011378" y="3099950"/>
                </a:lnTo>
                <a:lnTo>
                  <a:pt x="993018" y="3136494"/>
                </a:lnTo>
                <a:lnTo>
                  <a:pt x="973750" y="3171505"/>
                </a:lnTo>
                <a:lnTo>
                  <a:pt x="953582" y="3204935"/>
                </a:lnTo>
                <a:lnTo>
                  <a:pt x="932525" y="3236738"/>
                </a:lnTo>
                <a:lnTo>
                  <a:pt x="887781" y="3295275"/>
                </a:lnTo>
                <a:lnTo>
                  <a:pt x="839592" y="3346742"/>
                </a:lnTo>
                <a:lnTo>
                  <a:pt x="788034" y="3390764"/>
                </a:lnTo>
                <a:lnTo>
                  <a:pt x="805433" y="3492669"/>
                </a:lnTo>
                <a:lnTo>
                  <a:pt x="575691" y="3375562"/>
                </a:lnTo>
                <a:lnTo>
                  <a:pt x="735837" y="3085037"/>
                </a:lnTo>
                <a:lnTo>
                  <a:pt x="753236" y="3186942"/>
                </a:lnTo>
                <a:lnTo>
                  <a:pt x="779422" y="3165885"/>
                </a:lnTo>
                <a:lnTo>
                  <a:pt x="829286" y="3118095"/>
                </a:lnTo>
                <a:lnTo>
                  <a:pt x="875746" y="3063050"/>
                </a:lnTo>
                <a:lnTo>
                  <a:pt x="918726" y="3001123"/>
                </a:lnTo>
                <a:lnTo>
                  <a:pt x="938887" y="2967695"/>
                </a:lnTo>
                <a:lnTo>
                  <a:pt x="958150" y="2932687"/>
                </a:lnTo>
                <a:lnTo>
                  <a:pt x="976505" y="2896146"/>
                </a:lnTo>
                <a:lnTo>
                  <a:pt x="993943" y="2858117"/>
                </a:lnTo>
                <a:lnTo>
                  <a:pt x="1010454" y="2818648"/>
                </a:lnTo>
                <a:lnTo>
                  <a:pt x="1026029" y="2777786"/>
                </a:lnTo>
                <a:lnTo>
                  <a:pt x="1040658" y="2735577"/>
                </a:lnTo>
                <a:lnTo>
                  <a:pt x="1054332" y="2692068"/>
                </a:lnTo>
                <a:lnTo>
                  <a:pt x="1067042" y="2647305"/>
                </a:lnTo>
                <a:lnTo>
                  <a:pt x="1078777" y="2601336"/>
                </a:lnTo>
                <a:lnTo>
                  <a:pt x="1089529" y="2554207"/>
                </a:lnTo>
                <a:lnTo>
                  <a:pt x="1099288" y="2505964"/>
                </a:lnTo>
                <a:lnTo>
                  <a:pt x="1108044" y="2456655"/>
                </a:lnTo>
                <a:lnTo>
                  <a:pt x="1115789" y="2406327"/>
                </a:lnTo>
                <a:lnTo>
                  <a:pt x="1122512" y="2355025"/>
                </a:lnTo>
                <a:lnTo>
                  <a:pt x="1128204" y="2302796"/>
                </a:lnTo>
                <a:lnTo>
                  <a:pt x="1132856" y="2249688"/>
                </a:lnTo>
                <a:lnTo>
                  <a:pt x="1136458" y="2195747"/>
                </a:lnTo>
                <a:lnTo>
                  <a:pt x="1139001" y="2141020"/>
                </a:lnTo>
                <a:lnTo>
                  <a:pt x="1140476" y="2085553"/>
                </a:lnTo>
                <a:lnTo>
                  <a:pt x="1140872" y="2029393"/>
                </a:lnTo>
                <a:lnTo>
                  <a:pt x="1140180" y="1972587"/>
                </a:lnTo>
                <a:lnTo>
                  <a:pt x="1138392" y="1915182"/>
                </a:lnTo>
                <a:lnTo>
                  <a:pt x="1135496" y="1857224"/>
                </a:lnTo>
                <a:lnTo>
                  <a:pt x="1131485" y="1798760"/>
                </a:lnTo>
                <a:lnTo>
                  <a:pt x="1126349" y="1739836"/>
                </a:lnTo>
                <a:lnTo>
                  <a:pt x="1120077" y="1680500"/>
                </a:lnTo>
                <a:lnTo>
                  <a:pt x="1112661" y="1620798"/>
                </a:lnTo>
                <a:lnTo>
                  <a:pt x="1104092" y="1560777"/>
                </a:lnTo>
                <a:lnTo>
                  <a:pt x="1094358" y="1500484"/>
                </a:lnTo>
              </a:path>
            </a:pathLst>
          </a:custGeom>
          <a:ln w="25400">
            <a:solidFill>
              <a:srgbClr val="1C334E"/>
            </a:solidFill>
          </a:ln>
        </p:spPr>
        <p:txBody>
          <a:bodyPr wrap="square" lIns="0" tIns="0" rIns="0" bIns="0" rtlCol="0"/>
          <a:lstStyle/>
          <a:p>
            <a:endParaRPr>
              <a:solidFill>
                <a:prstClr val="black"/>
              </a:solidFill>
              <a:latin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UMMS 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MS standard" id="{EC603AE6-8D1F-8E4C-B446-D40DC0C3C975}" vid="{A6BC4CA6-20B2-1242-9824-BF873A828F99}"/>
    </a:ext>
  </a:extLst>
</a:theme>
</file>

<file path=ppt/theme/theme2.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50C2958-8411-E048-8223-1AF8AA95BF89}" vid="{4E0DEFF8-0AAE-0147-9B6C-EF15FA24FCDE}"/>
    </a:ext>
  </a:extLst>
</a:theme>
</file>

<file path=ppt/theme/theme3.xml><?xml version="1.0" encoding="utf-8"?>
<a:theme xmlns:a="http://schemas.openxmlformats.org/drawingml/2006/main" name="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3922C117ADDC46ABC3BF8215A82742" ma:contentTypeVersion="17" ma:contentTypeDescription="Create a new document." ma:contentTypeScope="" ma:versionID="fd07756eebb7b5cd7f0e6e0c003eafd8">
  <xsd:schema xmlns:xsd="http://www.w3.org/2001/XMLSchema" xmlns:xs="http://www.w3.org/2001/XMLSchema" xmlns:p="http://schemas.microsoft.com/office/2006/metadata/properties" xmlns:ns1="http://schemas.microsoft.com/sharepoint/v3" xmlns:ns3="b14bc87e-8fad-420d-ab3a-5eed865130d3" xmlns:ns4="4a77f1b5-673a-402c-8cdc-f7574bc97320" targetNamespace="http://schemas.microsoft.com/office/2006/metadata/properties" ma:root="true" ma:fieldsID="752c7246e77e891519ac1484f3c5aba5" ns1:_="" ns3:_="" ns4:_="">
    <xsd:import namespace="http://schemas.microsoft.com/sharepoint/v3"/>
    <xsd:import namespace="b14bc87e-8fad-420d-ab3a-5eed865130d3"/>
    <xsd:import namespace="4a77f1b5-673a-402c-8cdc-f7574bc9732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1:_ip_UnifiedCompliancePolicyProperties" minOccurs="0"/>
                <xsd:element ref="ns1:_ip_UnifiedCompliancePolicyUIAc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4bc87e-8fad-420d-ab3a-5eed8651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77f1b5-673a-402c-8cdc-f7574bc9732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b14bc87e-8fad-420d-ab3a-5eed865130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1A518-6E71-49EE-92FF-748A9257A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4bc87e-8fad-420d-ab3a-5eed865130d3"/>
    <ds:schemaRef ds:uri="4a77f1b5-673a-402c-8cdc-f7574bc97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B84B0-4C05-4F20-844B-3114E0ABC8EF}">
  <ds:schemaRefs>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4a77f1b5-673a-402c-8cdc-f7574bc97320"/>
    <ds:schemaRef ds:uri="b14bc87e-8fad-420d-ab3a-5eed865130d3"/>
    <ds:schemaRef ds:uri="http://schemas.microsoft.com/sharepoint/v3"/>
    <ds:schemaRef ds:uri="http://purl.org/dc/terms/"/>
  </ds:schemaRefs>
</ds:datastoreItem>
</file>

<file path=customXml/itemProps3.xml><?xml version="1.0" encoding="utf-8"?>
<ds:datastoreItem xmlns:ds="http://schemas.openxmlformats.org/officeDocument/2006/customXml" ds:itemID="{EA805A8B-D0AD-4331-A04F-9C0835EAB5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9623</TotalTime>
  <Words>4295</Words>
  <Application>Microsoft Office PowerPoint</Application>
  <PresentationFormat>Widescreen</PresentationFormat>
  <Paragraphs>582</Paragraphs>
  <Slides>32</Slides>
  <Notes>14</Notes>
  <HiddenSlides>0</HiddenSlides>
  <MMClips>0</MMClips>
  <ScaleCrop>false</ScaleCrop>
  <HeadingPairs>
    <vt:vector size="8" baseType="variant">
      <vt:variant>
        <vt:lpstr>Fonts Used</vt:lpstr>
      </vt:variant>
      <vt:variant>
        <vt:i4>16</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55" baseType="lpstr">
      <vt:lpstr>Arial</vt:lpstr>
      <vt:lpstr>Arial Black</vt:lpstr>
      <vt:lpstr>Calibri</vt:lpstr>
      <vt:lpstr>Calibri Light</vt:lpstr>
      <vt:lpstr>Canva Sans</vt:lpstr>
      <vt:lpstr>Canva Sans Bold</vt:lpstr>
      <vt:lpstr>Canva Sans Bold Italics</vt:lpstr>
      <vt:lpstr>Canva Sans Italics</vt:lpstr>
      <vt:lpstr>Courier New</vt:lpstr>
      <vt:lpstr>Georgia</vt:lpstr>
      <vt:lpstr>Montserrat Bold Italics</vt:lpstr>
      <vt:lpstr>Open Sans</vt:lpstr>
      <vt:lpstr>Open Sans Bold</vt:lpstr>
      <vt:lpstr>Times New Roman</vt:lpstr>
      <vt:lpstr>Trebuchet MS</vt:lpstr>
      <vt:lpstr>Wingdings</vt:lpstr>
      <vt:lpstr>UMMS standard</vt:lpstr>
      <vt:lpstr>2_Standard</vt:lpstr>
      <vt:lpstr>MassHealth</vt:lpstr>
      <vt:lpstr>1_Office Theme</vt:lpstr>
      <vt:lpstr>Office Theme</vt:lpstr>
      <vt:lpstr>2_Office Theme</vt:lpstr>
      <vt:lpstr>think-cell Slide</vt:lpstr>
      <vt:lpstr>PowerPoint Presentation</vt:lpstr>
      <vt:lpstr>PowerPoint Presentation</vt:lpstr>
      <vt:lpstr>PowerPoint Presentation</vt:lpstr>
      <vt:lpstr>PowerPoint Presentation</vt:lpstr>
      <vt:lpstr>PowerPoint Presentation</vt:lpstr>
      <vt:lpstr>CPGRI</vt:lpstr>
      <vt:lpstr>Measuring Success with Global Capitation</vt:lpstr>
      <vt:lpstr>Clinical Program Outcomes BCBSRI MA</vt:lpstr>
      <vt:lpstr>Does global capitation enable better patient care?</vt:lpstr>
      <vt:lpstr>CharterCARE Clinical Programs</vt:lpstr>
      <vt:lpstr>Community Relationships</vt:lpstr>
      <vt:lpstr>Care@Home Team at Work</vt:lpstr>
      <vt:lpstr>Care@Home VIP Card (CAH &amp; RW GSV Team Coordination)</vt:lpstr>
      <vt:lpstr>Care@Home Outcomes 2022</vt:lpstr>
      <vt:lpstr>Patient Story Care@Home</vt:lpstr>
      <vt:lpstr>RPM Team at Work</vt:lpstr>
      <vt:lpstr>RPM Outcomes 2022</vt:lpstr>
      <vt:lpstr>Patient Story RPM</vt:lpstr>
      <vt:lpstr>Global Cap Opportunities</vt:lpstr>
      <vt:lpstr>CPGRI</vt:lpstr>
      <vt:lpstr>PowerPoint Presentation</vt:lpstr>
      <vt:lpstr>A perfect storm</vt:lpstr>
      <vt:lpstr>We needed a new model of care</vt:lpstr>
      <vt:lpstr>Identifying our most vulnerable patients</vt:lpstr>
      <vt:lpstr>Clinicians liked the PSM </vt:lpstr>
      <vt:lpstr>Could the PSM reduce burnout?</vt:lpstr>
      <vt:lpstr>Expansion Assumptions</vt:lpstr>
      <vt:lpstr>We can’t afford NOT to do this</vt:lpstr>
      <vt:lpstr>Research supports the idea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PCAL for sub-capitation global payment</dc:title>
  <dc:creator>Ash, Arlene</dc:creator>
  <cp:lastModifiedBy>Michelle Mooney</cp:lastModifiedBy>
  <cp:revision>58</cp:revision>
  <dcterms:created xsi:type="dcterms:W3CDTF">2023-03-28T16:20:51Z</dcterms:created>
  <dcterms:modified xsi:type="dcterms:W3CDTF">2023-08-21T13:46:19Z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0x0101008C3922C117ADDC46ABC3BF8215A82742</vt:lpwstr>
  </property>
</Properties>
</file>