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8" r:id="rId2"/>
    <p:sldId id="285" r:id="rId3"/>
    <p:sldId id="288" r:id="rId4"/>
    <p:sldId id="295" r:id="rId5"/>
    <p:sldId id="299" r:id="rId6"/>
    <p:sldId id="301" r:id="rId7"/>
    <p:sldId id="291" r:id="rId8"/>
    <p:sldId id="292" r:id="rId9"/>
    <p:sldId id="296" r:id="rId10"/>
    <p:sldId id="297" r:id="rId11"/>
    <p:sldId id="298" r:id="rId12"/>
    <p:sldId id="293" r:id="rId13"/>
    <p:sldId id="294" r:id="rId14"/>
    <p:sldId id="300" r:id="rId15"/>
    <p:sldId id="303" r:id="rId16"/>
    <p:sldId id="308" r:id="rId17"/>
    <p:sldId id="304" r:id="rId18"/>
    <p:sldId id="319" r:id="rId19"/>
    <p:sldId id="305" r:id="rId20"/>
    <p:sldId id="306" r:id="rId21"/>
    <p:sldId id="320" r:id="rId22"/>
    <p:sldId id="314" r:id="rId23"/>
    <p:sldId id="315" r:id="rId24"/>
    <p:sldId id="316" r:id="rId25"/>
    <p:sldId id="317" r:id="rId26"/>
    <p:sldId id="318" r:id="rId27"/>
    <p:sldId id="310" r:id="rId28"/>
    <p:sldId id="311" r:id="rId29"/>
    <p:sldId id="313" r:id="rId30"/>
    <p:sldId id="321" r:id="rId31"/>
    <p:sldId id="323" r:id="rId32"/>
    <p:sldId id="322" r:id="rId33"/>
    <p:sldId id="302" r:id="rId34"/>
    <p:sldId id="286" r:id="rId35"/>
    <p:sldId id="290" r:id="rId36"/>
    <p:sldId id="287" r:id="rId37"/>
    <p:sldId id="309" r:id="rId38"/>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26" autoAdjust="0"/>
    <p:restoredTop sz="79728"/>
  </p:normalViewPr>
  <p:slideViewPr>
    <p:cSldViewPr snapToGrid="0">
      <p:cViewPr varScale="1">
        <p:scale>
          <a:sx n="96" d="100"/>
          <a:sy n="96" d="100"/>
        </p:scale>
        <p:origin x="19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35286F60-C87A-764C-AE2E-75262489D79E}" type="datetimeFigureOut">
              <a:rPr lang="en-US" smtClean="0"/>
              <a:t>10/15/19</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34F934E-187F-8746-BD2F-3453E22D365B}" type="slidenum">
              <a:rPr lang="en-US" smtClean="0"/>
              <a:t>‹#›</a:t>
            </a:fld>
            <a:endParaRPr lang="en-US"/>
          </a:p>
        </p:txBody>
      </p:sp>
    </p:spTree>
    <p:extLst>
      <p:ext uri="{BB962C8B-B14F-4D97-AF65-F5344CB8AC3E}">
        <p14:creationId xmlns:p14="http://schemas.microsoft.com/office/powerpoint/2010/main" val="2730709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SUNY continues to move from implementation to support, more of you will be submitting support tickets.</a:t>
            </a:r>
          </a:p>
        </p:txBody>
      </p:sp>
      <p:sp>
        <p:nvSpPr>
          <p:cNvPr id="4" name="Slide Number Placeholder 3"/>
          <p:cNvSpPr>
            <a:spLocks noGrp="1"/>
          </p:cNvSpPr>
          <p:nvPr>
            <p:ph type="sldNum" sz="quarter" idx="5"/>
          </p:nvPr>
        </p:nvSpPr>
        <p:spPr/>
        <p:txBody>
          <a:bodyPr/>
          <a:lstStyle/>
          <a:p>
            <a:fld id="{934F934E-187F-8746-BD2F-3453E22D365B}" type="slidenum">
              <a:rPr lang="en-US" smtClean="0"/>
              <a:t>1</a:t>
            </a:fld>
            <a:endParaRPr lang="en-US"/>
          </a:p>
        </p:txBody>
      </p:sp>
    </p:spTree>
    <p:extLst>
      <p:ext uri="{BB962C8B-B14F-4D97-AF65-F5344CB8AC3E}">
        <p14:creationId xmlns:p14="http://schemas.microsoft.com/office/powerpoint/2010/main" val="325862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4F934E-187F-8746-BD2F-3453E22D365B}" type="slidenum">
              <a:rPr lang="en-US" smtClean="0"/>
              <a:t>12</a:t>
            </a:fld>
            <a:endParaRPr lang="en-US"/>
          </a:p>
        </p:txBody>
      </p:sp>
    </p:spTree>
    <p:extLst>
      <p:ext uri="{BB962C8B-B14F-4D97-AF65-F5344CB8AC3E}">
        <p14:creationId xmlns:p14="http://schemas.microsoft.com/office/powerpoint/2010/main" val="304689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MMDID and Record numbers, POL/Order number, Request Type and ID number</a:t>
            </a:r>
          </a:p>
        </p:txBody>
      </p:sp>
      <p:sp>
        <p:nvSpPr>
          <p:cNvPr id="4" name="Slide Number Placeholder 3"/>
          <p:cNvSpPr>
            <a:spLocks noGrp="1"/>
          </p:cNvSpPr>
          <p:nvPr>
            <p:ph type="sldNum" sz="quarter" idx="5"/>
          </p:nvPr>
        </p:nvSpPr>
        <p:spPr/>
        <p:txBody>
          <a:bodyPr/>
          <a:lstStyle/>
          <a:p>
            <a:fld id="{934F934E-187F-8746-BD2F-3453E22D365B}" type="slidenum">
              <a:rPr lang="en-US" smtClean="0"/>
              <a:t>17</a:t>
            </a:fld>
            <a:endParaRPr lang="en-US"/>
          </a:p>
        </p:txBody>
      </p:sp>
    </p:spTree>
    <p:extLst>
      <p:ext uri="{BB962C8B-B14F-4D97-AF65-F5344CB8AC3E}">
        <p14:creationId xmlns:p14="http://schemas.microsoft.com/office/powerpoint/2010/main" val="1305581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thing to remember is that the more you customize any part of Alma or Primo, the more of a challenge it will be for Support to help you with it. They know what the systems do with the default settings, but they can’t possibly know your customizations inside and out – you have to know that part.</a:t>
            </a:r>
          </a:p>
        </p:txBody>
      </p:sp>
      <p:sp>
        <p:nvSpPr>
          <p:cNvPr id="4" name="Slide Number Placeholder 3"/>
          <p:cNvSpPr>
            <a:spLocks noGrp="1"/>
          </p:cNvSpPr>
          <p:nvPr>
            <p:ph type="sldNum" sz="quarter" idx="5"/>
          </p:nvPr>
        </p:nvSpPr>
        <p:spPr/>
        <p:txBody>
          <a:bodyPr/>
          <a:lstStyle/>
          <a:p>
            <a:fld id="{934F934E-187F-8746-BD2F-3453E22D365B}" type="slidenum">
              <a:rPr lang="en-US" smtClean="0"/>
              <a:t>20</a:t>
            </a:fld>
            <a:endParaRPr lang="en-US"/>
          </a:p>
        </p:txBody>
      </p:sp>
    </p:spTree>
    <p:extLst>
      <p:ext uri="{BB962C8B-B14F-4D97-AF65-F5344CB8AC3E}">
        <p14:creationId xmlns:p14="http://schemas.microsoft.com/office/powerpoint/2010/main" val="737357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Follow-up is on both parties – you and Support. If you don’t have a response from them in these timeframes, it’s on you to follow up and find out why. The ticket might have gotten mis-assigned, lost in the queue, or they might be receiving much higher-than-normal volume. If that last is true, it’s a good bet that your URGENT issue is </a:t>
            </a:r>
            <a:r>
              <a:rPr lang="en-US" i="1" dirty="0"/>
              <a:t>everyone’s</a:t>
            </a:r>
            <a:r>
              <a:rPr lang="en-US" dirty="0"/>
              <a:t> urgent issue, so they’re working on it.</a:t>
            </a:r>
          </a:p>
          <a:p>
            <a:r>
              <a:rPr lang="en-US" dirty="0"/>
              <a:t>If you don’t hear from </a:t>
            </a:r>
          </a:p>
        </p:txBody>
      </p:sp>
      <p:sp>
        <p:nvSpPr>
          <p:cNvPr id="4" name="Slide Number Placeholder 3"/>
          <p:cNvSpPr>
            <a:spLocks noGrp="1"/>
          </p:cNvSpPr>
          <p:nvPr>
            <p:ph type="sldNum" sz="quarter" idx="5"/>
          </p:nvPr>
        </p:nvSpPr>
        <p:spPr/>
        <p:txBody>
          <a:bodyPr/>
          <a:lstStyle/>
          <a:p>
            <a:fld id="{934F934E-187F-8746-BD2F-3453E22D365B}" type="slidenum">
              <a:rPr lang="en-US" smtClean="0"/>
              <a:t>28</a:t>
            </a:fld>
            <a:endParaRPr lang="en-US"/>
          </a:p>
        </p:txBody>
      </p:sp>
    </p:spTree>
    <p:extLst>
      <p:ext uri="{BB962C8B-B14F-4D97-AF65-F5344CB8AC3E}">
        <p14:creationId xmlns:p14="http://schemas.microsoft.com/office/powerpoint/2010/main" val="3353566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that’s it. Everything else comes from your documentation.</a:t>
            </a:r>
          </a:p>
        </p:txBody>
      </p:sp>
      <p:sp>
        <p:nvSpPr>
          <p:cNvPr id="4" name="Slide Number Placeholder 3"/>
          <p:cNvSpPr>
            <a:spLocks noGrp="1"/>
          </p:cNvSpPr>
          <p:nvPr>
            <p:ph type="sldNum" sz="quarter" idx="5"/>
          </p:nvPr>
        </p:nvSpPr>
        <p:spPr/>
        <p:txBody>
          <a:bodyPr/>
          <a:lstStyle/>
          <a:p>
            <a:fld id="{934F934E-187F-8746-BD2F-3453E22D365B}" type="slidenum">
              <a:rPr lang="en-US" smtClean="0"/>
              <a:t>29</a:t>
            </a:fld>
            <a:endParaRPr lang="en-US"/>
          </a:p>
        </p:txBody>
      </p:sp>
    </p:spTree>
    <p:extLst>
      <p:ext uri="{BB962C8B-B14F-4D97-AF65-F5344CB8AC3E}">
        <p14:creationId xmlns:p14="http://schemas.microsoft.com/office/powerpoint/2010/main" val="3263925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just when something’s gone wrong, but to ask questions and get advice from Ex Libris.</a:t>
            </a:r>
          </a:p>
        </p:txBody>
      </p:sp>
      <p:sp>
        <p:nvSpPr>
          <p:cNvPr id="4" name="Slide Number Placeholder 3"/>
          <p:cNvSpPr>
            <a:spLocks noGrp="1"/>
          </p:cNvSpPr>
          <p:nvPr>
            <p:ph type="sldNum" sz="quarter" idx="5"/>
          </p:nvPr>
        </p:nvSpPr>
        <p:spPr/>
        <p:txBody>
          <a:bodyPr/>
          <a:lstStyle/>
          <a:p>
            <a:fld id="{934F934E-187F-8746-BD2F-3453E22D365B}" type="slidenum">
              <a:rPr lang="en-US" smtClean="0"/>
              <a:t>2</a:t>
            </a:fld>
            <a:endParaRPr lang="en-US"/>
          </a:p>
        </p:txBody>
      </p:sp>
    </p:spTree>
    <p:extLst>
      <p:ext uri="{BB962C8B-B14F-4D97-AF65-F5344CB8AC3E}">
        <p14:creationId xmlns:p14="http://schemas.microsoft.com/office/powerpoint/2010/main" val="1809633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articulate, kind, and thorough and you will develop a great relationship with your Support team, leading to more effective resolution of your issues.</a:t>
            </a:r>
          </a:p>
        </p:txBody>
      </p:sp>
      <p:sp>
        <p:nvSpPr>
          <p:cNvPr id="4" name="Slide Number Placeholder 3"/>
          <p:cNvSpPr>
            <a:spLocks noGrp="1"/>
          </p:cNvSpPr>
          <p:nvPr>
            <p:ph type="sldNum" sz="quarter" idx="5"/>
          </p:nvPr>
        </p:nvSpPr>
        <p:spPr/>
        <p:txBody>
          <a:bodyPr/>
          <a:lstStyle/>
          <a:p>
            <a:fld id="{934F934E-187F-8746-BD2F-3453E22D365B}" type="slidenum">
              <a:rPr lang="en-US" smtClean="0"/>
              <a:t>3</a:t>
            </a:fld>
            <a:endParaRPr lang="en-US"/>
          </a:p>
        </p:txBody>
      </p:sp>
    </p:spTree>
    <p:extLst>
      <p:ext uri="{BB962C8B-B14F-4D97-AF65-F5344CB8AC3E}">
        <p14:creationId xmlns:p14="http://schemas.microsoft.com/office/powerpoint/2010/main" val="1634025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if other campuses are having the same issue because then you’ll know whether it’s just you or not. If it’s more than one, you can each provide different examples of what’s wrong, and submitting multiple tickets about the same topic boosts the importance of those tickets in the queue.</a:t>
            </a:r>
          </a:p>
          <a:p>
            <a:endParaRPr lang="en-US" dirty="0"/>
          </a:p>
          <a:p>
            <a:r>
              <a:rPr lang="en-US" dirty="0"/>
              <a:t>Replication is key to provide examples and to help Ex Libris work to figure out the issue. If they can’t replicate it, they can’t fix it.</a:t>
            </a:r>
          </a:p>
          <a:p>
            <a:endParaRPr lang="en-US" dirty="0"/>
          </a:p>
        </p:txBody>
      </p:sp>
      <p:sp>
        <p:nvSpPr>
          <p:cNvPr id="4" name="Slide Number Placeholder 3"/>
          <p:cNvSpPr>
            <a:spLocks noGrp="1"/>
          </p:cNvSpPr>
          <p:nvPr>
            <p:ph type="sldNum" sz="quarter" idx="5"/>
          </p:nvPr>
        </p:nvSpPr>
        <p:spPr/>
        <p:txBody>
          <a:bodyPr/>
          <a:lstStyle/>
          <a:p>
            <a:fld id="{934F934E-187F-8746-BD2F-3453E22D365B}" type="slidenum">
              <a:rPr lang="en-US" smtClean="0"/>
              <a:t>4</a:t>
            </a:fld>
            <a:endParaRPr lang="en-US"/>
          </a:p>
        </p:txBody>
      </p:sp>
    </p:spTree>
    <p:extLst>
      <p:ext uri="{BB962C8B-B14F-4D97-AF65-F5344CB8AC3E}">
        <p14:creationId xmlns:p14="http://schemas.microsoft.com/office/powerpoint/2010/main" val="2023659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wait for support to ask questions – you don’t have to guess at what they want. </a:t>
            </a:r>
          </a:p>
          <a:p>
            <a:r>
              <a:rPr lang="en-US" dirty="0"/>
              <a:t>If you do this, you’ve written most of your ticket already and given support nearly everything they need to answer your question quickly and without a lot of follow up questions.</a:t>
            </a:r>
          </a:p>
          <a:p>
            <a:endParaRPr lang="en-US" dirty="0"/>
          </a:p>
          <a:p>
            <a:r>
              <a:rPr lang="en-US" dirty="0"/>
              <a:t>As you slow down and document, you might figure it out for yourself and not have to submit a ticket.</a:t>
            </a:r>
          </a:p>
          <a:p>
            <a:endParaRPr lang="en-US" dirty="0"/>
          </a:p>
          <a:p>
            <a:r>
              <a:rPr lang="en-US" dirty="0"/>
              <a:t>Screencasts from first click to last click, for page loads or sequences of tasks.</a:t>
            </a:r>
          </a:p>
          <a:p>
            <a:endParaRPr lang="en-US" dirty="0"/>
          </a:p>
        </p:txBody>
      </p:sp>
      <p:sp>
        <p:nvSpPr>
          <p:cNvPr id="4" name="Slide Number Placeholder 3"/>
          <p:cNvSpPr>
            <a:spLocks noGrp="1"/>
          </p:cNvSpPr>
          <p:nvPr>
            <p:ph type="sldNum" sz="quarter" idx="5"/>
          </p:nvPr>
        </p:nvSpPr>
        <p:spPr/>
        <p:txBody>
          <a:bodyPr/>
          <a:lstStyle/>
          <a:p>
            <a:fld id="{934F934E-187F-8746-BD2F-3453E22D365B}" type="slidenum">
              <a:rPr lang="en-US" smtClean="0"/>
              <a:t>5</a:t>
            </a:fld>
            <a:endParaRPr lang="en-US"/>
          </a:p>
        </p:txBody>
      </p:sp>
    </p:spTree>
    <p:extLst>
      <p:ext uri="{BB962C8B-B14F-4D97-AF65-F5344CB8AC3E}">
        <p14:creationId xmlns:p14="http://schemas.microsoft.com/office/powerpoint/2010/main" val="2379332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Stay calm when writing – make the subject line work for you. “It’s BROKEN!” is worse than useless – Support will skip this and move on to questions they can answer quickly before they come back to yours. They’re not psychic and there isn’t a human being monitoring every system every hour of the day (just monitoring systems).</a:t>
            </a:r>
          </a:p>
          <a:p>
            <a:r>
              <a:rPr lang="en-US" dirty="0"/>
              <a:t>In contrast, a good subject can get your question answered quickly, especially if it turns out the answer is straightforward. They get tickets from hundreds of institutions - a clear subject gets your question moved on – or triaged – to the most relevant person, and saves having to forward it to other teams later. Finally, a good subject helps with searching through your tickets later.</a:t>
            </a:r>
          </a:p>
          <a:p>
            <a:endParaRPr lang="en-US" dirty="0"/>
          </a:p>
          <a:p>
            <a:r>
              <a:rPr lang="en-US" dirty="0"/>
              <a:t>Actual subjects from current cases</a:t>
            </a:r>
          </a:p>
        </p:txBody>
      </p:sp>
      <p:sp>
        <p:nvSpPr>
          <p:cNvPr id="4" name="Slide Number Placeholder 3"/>
          <p:cNvSpPr>
            <a:spLocks noGrp="1"/>
          </p:cNvSpPr>
          <p:nvPr>
            <p:ph type="sldNum" sz="quarter" idx="5"/>
          </p:nvPr>
        </p:nvSpPr>
        <p:spPr/>
        <p:txBody>
          <a:bodyPr/>
          <a:lstStyle/>
          <a:p>
            <a:fld id="{934F934E-187F-8746-BD2F-3453E22D365B}" type="slidenum">
              <a:rPr lang="en-US" smtClean="0"/>
              <a:t>8</a:t>
            </a:fld>
            <a:endParaRPr lang="en-US"/>
          </a:p>
        </p:txBody>
      </p:sp>
    </p:spTree>
    <p:extLst>
      <p:ext uri="{BB962C8B-B14F-4D97-AF65-F5344CB8AC3E}">
        <p14:creationId xmlns:p14="http://schemas.microsoft.com/office/powerpoint/2010/main" val="1851181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Bruce’s presentation</a:t>
            </a:r>
          </a:p>
        </p:txBody>
      </p:sp>
      <p:sp>
        <p:nvSpPr>
          <p:cNvPr id="4" name="Slide Number Placeholder 3"/>
          <p:cNvSpPr>
            <a:spLocks noGrp="1"/>
          </p:cNvSpPr>
          <p:nvPr>
            <p:ph type="sldNum" sz="quarter" idx="5"/>
          </p:nvPr>
        </p:nvSpPr>
        <p:spPr/>
        <p:txBody>
          <a:bodyPr/>
          <a:lstStyle/>
          <a:p>
            <a:fld id="{934F934E-187F-8746-BD2F-3453E22D365B}" type="slidenum">
              <a:rPr lang="en-US" smtClean="0"/>
              <a:t>9</a:t>
            </a:fld>
            <a:endParaRPr lang="en-US"/>
          </a:p>
        </p:txBody>
      </p:sp>
    </p:spTree>
    <p:extLst>
      <p:ext uri="{BB962C8B-B14F-4D97-AF65-F5344CB8AC3E}">
        <p14:creationId xmlns:p14="http://schemas.microsoft.com/office/powerpoint/2010/main" val="593758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Noting the date and time helps Support review the monitoring logs much more quickly, leading to a faster answer for you.</a:t>
            </a:r>
          </a:p>
          <a:p>
            <a:endParaRPr lang="en-US" dirty="0"/>
          </a:p>
          <a:p>
            <a:r>
              <a:rPr lang="en-US" dirty="0"/>
              <a:t>A good, thorough description with screenshots can save the back and forth questions that are the truly frustrating part of this process. You’ll also save lots of time.</a:t>
            </a:r>
          </a:p>
          <a:p>
            <a:endParaRPr lang="en-US" dirty="0"/>
          </a:p>
          <a:p>
            <a:r>
              <a:rPr lang="en-US" dirty="0"/>
              <a:t>The date and time will help Ex Libris go through the monitoring logs for the system and find the details that may answer what’s going on.</a:t>
            </a:r>
          </a:p>
          <a:p>
            <a:endParaRPr lang="en-US" dirty="0"/>
          </a:p>
          <a:p>
            <a:r>
              <a:rPr lang="en-US" dirty="0"/>
              <a:t>Third party credentials are important for things like link testing because it’s harder to fully test if they can’t get into the database on the other side.</a:t>
            </a:r>
          </a:p>
          <a:p>
            <a:endParaRPr lang="en-US" dirty="0"/>
          </a:p>
        </p:txBody>
      </p:sp>
      <p:sp>
        <p:nvSpPr>
          <p:cNvPr id="4" name="Slide Number Placeholder 3"/>
          <p:cNvSpPr>
            <a:spLocks noGrp="1"/>
          </p:cNvSpPr>
          <p:nvPr>
            <p:ph type="sldNum" sz="quarter" idx="5"/>
          </p:nvPr>
        </p:nvSpPr>
        <p:spPr/>
        <p:txBody>
          <a:bodyPr/>
          <a:lstStyle/>
          <a:p>
            <a:fld id="{934F934E-187F-8746-BD2F-3453E22D365B}" type="slidenum">
              <a:rPr lang="en-US" smtClean="0"/>
              <a:t>10</a:t>
            </a:fld>
            <a:endParaRPr lang="en-US"/>
          </a:p>
        </p:txBody>
      </p:sp>
    </p:spTree>
    <p:extLst>
      <p:ext uri="{BB962C8B-B14F-4D97-AF65-F5344CB8AC3E}">
        <p14:creationId xmlns:p14="http://schemas.microsoft.com/office/powerpoint/2010/main" val="3905779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Stating what you expected to happen and then what actually happened gives Support insight into what your goal was and how you were trying to achieve it.</a:t>
            </a:r>
          </a:p>
          <a:p>
            <a:endParaRPr lang="en-US" dirty="0"/>
          </a:p>
          <a:p>
            <a:r>
              <a:rPr lang="en-US" dirty="0"/>
              <a:t>Screenshots can also help with this because Support may take one look at a screenshot, read what you expected to happen, and then come back to you to explain what’s actually going on or that something really isn’t right at all. They might see something it would never have occurred to you to mention or them to ask for. You’ll get additional context about how the system works and that’s cool.</a:t>
            </a:r>
          </a:p>
        </p:txBody>
      </p:sp>
      <p:sp>
        <p:nvSpPr>
          <p:cNvPr id="4" name="Slide Number Placeholder 3"/>
          <p:cNvSpPr>
            <a:spLocks noGrp="1"/>
          </p:cNvSpPr>
          <p:nvPr>
            <p:ph type="sldNum" sz="quarter" idx="5"/>
          </p:nvPr>
        </p:nvSpPr>
        <p:spPr/>
        <p:txBody>
          <a:bodyPr/>
          <a:lstStyle/>
          <a:p>
            <a:fld id="{934F934E-187F-8746-BD2F-3453E22D365B}" type="slidenum">
              <a:rPr lang="en-US" smtClean="0"/>
              <a:t>11</a:t>
            </a:fld>
            <a:endParaRPr lang="en-US"/>
          </a:p>
        </p:txBody>
      </p:sp>
    </p:spTree>
    <p:extLst>
      <p:ext uri="{BB962C8B-B14F-4D97-AF65-F5344CB8AC3E}">
        <p14:creationId xmlns:p14="http://schemas.microsoft.com/office/powerpoint/2010/main" val="2759371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24CA35E4-B5B3-4886-A7FD-E00EE0C4CAC3}" type="datetimeFigureOut">
              <a:rPr lang="en-US" smtClean="0"/>
              <a:t>10/15/19</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37966BEE-FF43-446D-9274-0F4E6663E5DF}" type="slidenum">
              <a:rPr lang="en-US" smtClean="0"/>
              <a:t>‹#›</a:t>
            </a:fld>
            <a:endParaRPr lang="en-US"/>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066857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CA35E4-B5B3-4886-A7FD-E00EE0C4CAC3}" type="datetimeFigureOut">
              <a:rPr lang="en-US" smtClean="0"/>
              <a:t>10/15/19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1323069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CA35E4-B5B3-4886-A7FD-E00EE0C4CAC3}" type="datetimeFigureOut">
              <a:rPr lang="en-US" smtClean="0"/>
              <a:t>10/15/19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127730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CA35E4-B5B3-4886-A7FD-E00EE0C4CAC3}" type="datetimeFigureOut">
              <a:rPr lang="en-US" smtClean="0"/>
              <a:t>10/15/19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3685134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24CA35E4-B5B3-4886-A7FD-E00EE0C4CAC3}" type="datetimeFigureOut">
              <a:rPr lang="en-US" smtClean="0"/>
              <a:t>10/15/19</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37966BEE-FF43-446D-9274-0F4E6663E5DF}"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69107952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CA35E4-B5B3-4886-A7FD-E00EE0C4CAC3}" type="datetimeFigureOut">
              <a:rPr lang="en-US" smtClean="0"/>
              <a:t>10/15/19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3033576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CA35E4-B5B3-4886-A7FD-E00EE0C4CAC3}" type="datetimeFigureOut">
              <a:rPr lang="en-US" smtClean="0"/>
              <a:t>10/15/19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3982153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CA35E4-B5B3-4886-A7FD-E00EE0C4CAC3}" type="datetimeFigureOut">
              <a:rPr lang="en-US" smtClean="0"/>
              <a:t>10/15/19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579208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A35E4-B5B3-4886-A7FD-E00EE0C4CAC3}" type="datetimeFigureOut">
              <a:rPr lang="en-US" smtClean="0"/>
              <a:t>10/15/19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4078490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4CA35E4-B5B3-4886-A7FD-E00EE0C4CAC3}" type="datetimeFigureOut">
              <a:rPr lang="en-US" smtClean="0"/>
              <a:t>10/15/19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7966BEE-FF43-446D-9274-0F4E6663E5DF}"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42039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4CA35E4-B5B3-4886-A7FD-E00EE0C4CAC3}" type="datetimeFigureOut">
              <a:rPr lang="en-US" smtClean="0"/>
              <a:t>10/15/19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7966BEE-FF43-446D-9274-0F4E6663E5DF}"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63351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24CA35E4-B5B3-4886-A7FD-E00EE0C4CAC3}" type="datetimeFigureOut">
              <a:rPr lang="en-US" smtClean="0"/>
              <a:t>10/15/19</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37966BEE-FF43-446D-9274-0F4E6663E5DF}"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53556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7201" y="1715460"/>
            <a:ext cx="8361229" cy="2660837"/>
          </a:xfrm>
        </p:spPr>
        <p:txBody>
          <a:bodyPr/>
          <a:lstStyle/>
          <a:p>
            <a:r>
              <a:rPr lang="en-US" sz="4800" dirty="0"/>
              <a:t>Submitting a </a:t>
            </a:r>
            <a:br>
              <a:rPr lang="en-US" sz="4800" dirty="0"/>
            </a:br>
            <a:r>
              <a:rPr lang="en-US" sz="4800" dirty="0"/>
              <a:t>good support ticket</a:t>
            </a:r>
          </a:p>
        </p:txBody>
      </p:sp>
      <p:sp>
        <p:nvSpPr>
          <p:cNvPr id="3" name="Subtitle 2"/>
          <p:cNvSpPr>
            <a:spLocks noGrp="1"/>
          </p:cNvSpPr>
          <p:nvPr>
            <p:ph type="subTitle" idx="1"/>
          </p:nvPr>
        </p:nvSpPr>
        <p:spPr>
          <a:xfrm>
            <a:off x="2679903" y="4686653"/>
            <a:ext cx="6831673" cy="775483"/>
          </a:xfrm>
        </p:spPr>
        <p:txBody>
          <a:bodyPr>
            <a:normAutofit fontScale="92500" lnSpcReduction="10000"/>
          </a:bodyPr>
          <a:lstStyle/>
          <a:p>
            <a:r>
              <a:rPr lang="en-US" dirty="0"/>
              <a:t>Shared Library Services Platform Project</a:t>
            </a:r>
          </a:p>
          <a:p>
            <a:r>
              <a:rPr lang="en-US" dirty="0"/>
              <a:t>Jennifer Koerber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210" y="5471410"/>
            <a:ext cx="4098798" cy="1110372"/>
          </a:xfrm>
          <a:prstGeom prst="rect">
            <a:avLst/>
          </a:prstGeom>
        </p:spPr>
      </p:pic>
    </p:spTree>
    <p:extLst>
      <p:ext uri="{BB962C8B-B14F-4D97-AF65-F5344CB8AC3E}">
        <p14:creationId xmlns:p14="http://schemas.microsoft.com/office/powerpoint/2010/main" val="692177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E751-BD09-7246-B98C-EEDD0D49BFAD}"/>
              </a:ext>
            </a:extLst>
          </p:cNvPr>
          <p:cNvSpPr>
            <a:spLocks noGrp="1"/>
          </p:cNvSpPr>
          <p:nvPr>
            <p:ph type="title"/>
          </p:nvPr>
        </p:nvSpPr>
        <p:spPr/>
        <p:txBody>
          <a:bodyPr/>
          <a:lstStyle/>
          <a:p>
            <a:r>
              <a:rPr lang="en-US" dirty="0"/>
              <a:t>Description – Details and Replicability</a:t>
            </a:r>
          </a:p>
        </p:txBody>
      </p:sp>
      <p:sp>
        <p:nvSpPr>
          <p:cNvPr id="3" name="Content Placeholder 2">
            <a:extLst>
              <a:ext uri="{FF2B5EF4-FFF2-40B4-BE49-F238E27FC236}">
                <a16:creationId xmlns:a16="http://schemas.microsoft.com/office/drawing/2014/main" id="{90EBCFCF-F109-0948-B88E-1C5625A265B7}"/>
              </a:ext>
            </a:extLst>
          </p:cNvPr>
          <p:cNvSpPr>
            <a:spLocks noGrp="1"/>
          </p:cNvSpPr>
          <p:nvPr>
            <p:ph idx="1"/>
          </p:nvPr>
        </p:nvSpPr>
        <p:spPr>
          <a:xfrm>
            <a:off x="1371599" y="2286000"/>
            <a:ext cx="9919699" cy="4572000"/>
          </a:xfrm>
        </p:spPr>
        <p:txBody>
          <a:bodyPr/>
          <a:lstStyle/>
          <a:p>
            <a:r>
              <a:rPr lang="en-US" i="0" dirty="0"/>
              <a:t>Does the problem happen all the time?  Note time/date of first observed occurrence.</a:t>
            </a:r>
          </a:p>
          <a:p>
            <a:r>
              <a:rPr lang="en-US" i="0" dirty="0"/>
              <a:t>Is it random, or does it appear under a consistent set of conditions?</a:t>
            </a:r>
          </a:p>
          <a:p>
            <a:r>
              <a:rPr lang="en-US" i="0" dirty="0"/>
              <a:t>Does it happen for all records or specific ones? Include relevant record IDs (MMS ID, Object Portfolio ID etc.).</a:t>
            </a:r>
          </a:p>
          <a:p>
            <a:r>
              <a:rPr lang="en-US" i="0" dirty="0"/>
              <a:t>Does it impact all operators or patrons? Specific operators or patrons? Include relevant User IDs or names.</a:t>
            </a:r>
          </a:p>
          <a:p>
            <a:r>
              <a:rPr lang="en-US" i="0" dirty="0"/>
              <a:t>What are the steps the analyst should follow to replicate?</a:t>
            </a:r>
          </a:p>
          <a:p>
            <a:r>
              <a:rPr lang="en-US" i="0" dirty="0"/>
              <a:t>Are there login credentials the analyst will need to replicate the issue? (e.g., to a database or other non-Ex Libris system?)</a:t>
            </a:r>
          </a:p>
          <a:p>
            <a:r>
              <a:rPr lang="en-US" i="0" dirty="0"/>
              <a:t>Specific messages or errors that display (screenshots or exact text of message)</a:t>
            </a:r>
          </a:p>
        </p:txBody>
      </p:sp>
      <p:sp>
        <p:nvSpPr>
          <p:cNvPr id="4" name="TextBox 3">
            <a:extLst>
              <a:ext uri="{FF2B5EF4-FFF2-40B4-BE49-F238E27FC236}">
                <a16:creationId xmlns:a16="http://schemas.microsoft.com/office/drawing/2014/main" id="{EF30290E-F9AD-6F4A-85DD-82C2BDCC2136}"/>
              </a:ext>
            </a:extLst>
          </p:cNvPr>
          <p:cNvSpPr txBox="1"/>
          <p:nvPr/>
        </p:nvSpPr>
        <p:spPr>
          <a:xfrm>
            <a:off x="1171254" y="6400800"/>
            <a:ext cx="9498562" cy="276999"/>
          </a:xfrm>
          <a:prstGeom prst="rect">
            <a:avLst/>
          </a:prstGeom>
          <a:noFill/>
        </p:spPr>
        <p:txBody>
          <a:bodyPr wrap="none" rtlCol="0">
            <a:spAutoFit/>
          </a:bodyPr>
          <a:lstStyle/>
          <a:p>
            <a:r>
              <a:rPr lang="en-US" sz="1200" dirty="0"/>
              <a:t>From https://</a:t>
            </a:r>
            <a:r>
              <a:rPr lang="en-US" sz="1200" dirty="0" err="1"/>
              <a:t>knowledge.exlibrisgroup.com</a:t>
            </a:r>
            <a:r>
              <a:rPr lang="en-US" sz="1200" dirty="0"/>
              <a:t>/</a:t>
            </a:r>
            <a:r>
              <a:rPr lang="en-US" sz="1200" dirty="0" err="1"/>
              <a:t>Cross_Product</a:t>
            </a:r>
            <a:r>
              <a:rPr lang="en-US" sz="1200" dirty="0"/>
              <a:t>/</a:t>
            </a:r>
            <a:r>
              <a:rPr lang="en-US" sz="1200" dirty="0" err="1"/>
              <a:t>Knowledge_Articles</a:t>
            </a:r>
            <a:r>
              <a:rPr lang="en-US" sz="1200" dirty="0"/>
              <a:t>/</a:t>
            </a:r>
            <a:r>
              <a:rPr lang="en-US" sz="1200" dirty="0" err="1"/>
              <a:t>What_information_should_be_provided_when_opening_a_Case</a:t>
            </a:r>
            <a:endParaRPr lang="en-US" sz="1200" dirty="0"/>
          </a:p>
        </p:txBody>
      </p:sp>
    </p:spTree>
    <p:extLst>
      <p:ext uri="{BB962C8B-B14F-4D97-AF65-F5344CB8AC3E}">
        <p14:creationId xmlns:p14="http://schemas.microsoft.com/office/powerpoint/2010/main" val="2065856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84F1D-6593-B749-8BE0-B9637FA7F951}"/>
              </a:ext>
            </a:extLst>
          </p:cNvPr>
          <p:cNvSpPr>
            <a:spLocks noGrp="1"/>
          </p:cNvSpPr>
          <p:nvPr>
            <p:ph type="title"/>
          </p:nvPr>
        </p:nvSpPr>
        <p:spPr/>
        <p:txBody>
          <a:bodyPr/>
          <a:lstStyle/>
          <a:p>
            <a:r>
              <a:rPr lang="en-US" dirty="0"/>
              <a:t>Description – Details and Replicability</a:t>
            </a:r>
          </a:p>
        </p:txBody>
      </p:sp>
      <p:sp>
        <p:nvSpPr>
          <p:cNvPr id="3" name="Content Placeholder 2">
            <a:extLst>
              <a:ext uri="{FF2B5EF4-FFF2-40B4-BE49-F238E27FC236}">
                <a16:creationId xmlns:a16="http://schemas.microsoft.com/office/drawing/2014/main" id="{F6BDE5CD-7BCE-A143-8AE0-C398D3712C7F}"/>
              </a:ext>
            </a:extLst>
          </p:cNvPr>
          <p:cNvSpPr>
            <a:spLocks noGrp="1"/>
          </p:cNvSpPr>
          <p:nvPr>
            <p:ph idx="1"/>
          </p:nvPr>
        </p:nvSpPr>
        <p:spPr>
          <a:xfrm>
            <a:off x="1371600" y="2286000"/>
            <a:ext cx="5809488" cy="4346448"/>
          </a:xfrm>
        </p:spPr>
        <p:txBody>
          <a:bodyPr>
            <a:normAutofit/>
          </a:bodyPr>
          <a:lstStyle/>
          <a:p>
            <a:r>
              <a:rPr lang="en-US" dirty="0"/>
              <a:t>If your ticket text is long, put highlights at the top</a:t>
            </a:r>
          </a:p>
          <a:p>
            <a:r>
              <a:rPr lang="en-US" dirty="0"/>
              <a:t>Share your goal – what are you trying to do?</a:t>
            </a:r>
          </a:p>
          <a:p>
            <a:r>
              <a:rPr lang="en-US" dirty="0"/>
              <a:t>Use a list or bulleted points, not paragraphs</a:t>
            </a:r>
          </a:p>
          <a:p>
            <a:r>
              <a:rPr lang="en-US" dirty="0"/>
              <a:t>Describe what you expect to be happening and then what you’re actually seeing</a:t>
            </a:r>
          </a:p>
          <a:p>
            <a:r>
              <a:rPr lang="en-US" dirty="0"/>
              <a:t>If you think you know what’s not working properly, describe that</a:t>
            </a:r>
          </a:p>
          <a:p>
            <a:r>
              <a:rPr lang="en-US" dirty="0"/>
              <a:t>Provide at least a few examples of records, affected users, or bad search results for each case</a:t>
            </a:r>
          </a:p>
          <a:p>
            <a:endParaRPr lang="en-US" dirty="0"/>
          </a:p>
        </p:txBody>
      </p:sp>
      <p:pic>
        <p:nvPicPr>
          <p:cNvPr id="5" name="Picture 4">
            <a:extLst>
              <a:ext uri="{FF2B5EF4-FFF2-40B4-BE49-F238E27FC236}">
                <a16:creationId xmlns:a16="http://schemas.microsoft.com/office/drawing/2014/main" id="{741D663E-317D-7E4B-8B28-165B7BFEEF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2735" y="2286000"/>
            <a:ext cx="4261543" cy="29128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18858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F0726-98C3-E84F-B626-843D612B46C2}"/>
              </a:ext>
            </a:extLst>
          </p:cNvPr>
          <p:cNvSpPr>
            <a:spLocks noGrp="1"/>
          </p:cNvSpPr>
          <p:nvPr>
            <p:ph type="title"/>
          </p:nvPr>
        </p:nvSpPr>
        <p:spPr/>
        <p:txBody>
          <a:bodyPr/>
          <a:lstStyle/>
          <a:p>
            <a:r>
              <a:rPr lang="en-US" dirty="0"/>
              <a:t>Referring to Ex Libris Systems</a:t>
            </a:r>
          </a:p>
        </p:txBody>
      </p:sp>
      <p:sp>
        <p:nvSpPr>
          <p:cNvPr id="3" name="Content Placeholder 2">
            <a:extLst>
              <a:ext uri="{FF2B5EF4-FFF2-40B4-BE49-F238E27FC236}">
                <a16:creationId xmlns:a16="http://schemas.microsoft.com/office/drawing/2014/main" id="{615F930B-2502-1D4F-A6E3-E15B13275A66}"/>
              </a:ext>
            </a:extLst>
          </p:cNvPr>
          <p:cNvSpPr>
            <a:spLocks noGrp="1"/>
          </p:cNvSpPr>
          <p:nvPr>
            <p:ph idx="1"/>
          </p:nvPr>
        </p:nvSpPr>
        <p:spPr>
          <a:xfrm>
            <a:off x="1371600" y="2285999"/>
            <a:ext cx="9601200" cy="4572001"/>
          </a:xfrm>
        </p:spPr>
        <p:txBody>
          <a:bodyPr>
            <a:normAutofit/>
          </a:bodyPr>
          <a:lstStyle/>
          <a:p>
            <a:pPr marL="0" indent="0">
              <a:buNone/>
            </a:pPr>
            <a:r>
              <a:rPr lang="en-US" dirty="0"/>
              <a:t>Ex Libris uses specific terminology:</a:t>
            </a:r>
          </a:p>
          <a:p>
            <a:r>
              <a:rPr lang="en-US" b="1" dirty="0"/>
              <a:t>Products</a:t>
            </a:r>
            <a:r>
              <a:rPr lang="en-US" dirty="0"/>
              <a:t> are generic</a:t>
            </a:r>
          </a:p>
          <a:p>
            <a:r>
              <a:rPr lang="en-US" b="1" dirty="0"/>
              <a:t>Assets</a:t>
            </a:r>
            <a:r>
              <a:rPr lang="en-US" dirty="0"/>
              <a:t> are institution-specific</a:t>
            </a:r>
          </a:p>
          <a:p>
            <a:r>
              <a:rPr lang="en-US" dirty="0"/>
              <a:t>Assets are generally named with the convention </a:t>
            </a:r>
            <a:r>
              <a:rPr lang="en-US" b="1" dirty="0"/>
              <a:t>Institution Name - Product</a:t>
            </a:r>
            <a:endParaRPr lang="en-US" dirty="0"/>
          </a:p>
          <a:p>
            <a:pPr lvl="1"/>
            <a:r>
              <a:rPr lang="en-US" dirty="0"/>
              <a:t>For example, Ex Libris University may use the products SFX, Primo and Alma. The names of their associated Assets, then, would be </a:t>
            </a:r>
            <a:r>
              <a:rPr lang="en-US" b="1" dirty="0"/>
              <a:t>Ex Libris University - SFX</a:t>
            </a:r>
            <a:r>
              <a:rPr lang="en-US" dirty="0"/>
              <a:t>, </a:t>
            </a:r>
            <a:r>
              <a:rPr lang="en-US" b="1" dirty="0"/>
              <a:t>Ex Libris University - Primo</a:t>
            </a:r>
            <a:r>
              <a:rPr lang="en-US" dirty="0"/>
              <a:t>, and </a:t>
            </a:r>
            <a:r>
              <a:rPr lang="en-US" b="1" dirty="0"/>
              <a:t>Ex Libris University - Alma</a:t>
            </a:r>
            <a:r>
              <a:rPr lang="en-US" dirty="0"/>
              <a:t>.</a:t>
            </a:r>
          </a:p>
          <a:p>
            <a:r>
              <a:rPr lang="en-US" dirty="0"/>
              <a:t>This naming convention will help you choose the correct asset for your institution</a:t>
            </a:r>
          </a:p>
          <a:p>
            <a:endParaRPr lang="en-US" dirty="0"/>
          </a:p>
          <a:p>
            <a:r>
              <a:rPr lang="en-US" dirty="0"/>
              <a:t>Also specify whether you’re working with Institution Zone, Network Zone, or Community Zone records or processes.</a:t>
            </a:r>
          </a:p>
        </p:txBody>
      </p:sp>
    </p:spTree>
    <p:extLst>
      <p:ext uri="{BB962C8B-B14F-4D97-AF65-F5344CB8AC3E}">
        <p14:creationId xmlns:p14="http://schemas.microsoft.com/office/powerpoint/2010/main" val="2065660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BAEA8-7C23-4347-A5C7-85D106A5C815}"/>
              </a:ext>
            </a:extLst>
          </p:cNvPr>
          <p:cNvSpPr>
            <a:spLocks noGrp="1"/>
          </p:cNvSpPr>
          <p:nvPr>
            <p:ph type="title"/>
          </p:nvPr>
        </p:nvSpPr>
        <p:spPr/>
        <p:txBody>
          <a:bodyPr/>
          <a:lstStyle/>
          <a:p>
            <a:r>
              <a:rPr lang="en-US" dirty="0"/>
              <a:t>Submitting a Workflow/Project Question or Feature Enhancement</a:t>
            </a:r>
          </a:p>
        </p:txBody>
      </p:sp>
      <p:sp>
        <p:nvSpPr>
          <p:cNvPr id="3" name="Content Placeholder 2">
            <a:extLst>
              <a:ext uri="{FF2B5EF4-FFF2-40B4-BE49-F238E27FC236}">
                <a16:creationId xmlns:a16="http://schemas.microsoft.com/office/drawing/2014/main" id="{17F1359D-00EB-6F41-BDD7-FAA4A8451296}"/>
              </a:ext>
            </a:extLst>
          </p:cNvPr>
          <p:cNvSpPr>
            <a:spLocks noGrp="1"/>
          </p:cNvSpPr>
          <p:nvPr>
            <p:ph idx="1"/>
          </p:nvPr>
        </p:nvSpPr>
        <p:spPr/>
        <p:txBody>
          <a:bodyPr/>
          <a:lstStyle/>
          <a:p>
            <a:r>
              <a:rPr lang="en-US" dirty="0"/>
              <a:t>Also use Salesforce to:</a:t>
            </a:r>
          </a:p>
          <a:p>
            <a:pPr lvl="1"/>
            <a:r>
              <a:rPr lang="en-US" i="0" dirty="0"/>
              <a:t>Ask for guidance on improvements in workflows or upcoming large projects – they might be able to recommend solutions</a:t>
            </a:r>
          </a:p>
          <a:p>
            <a:pPr lvl="1"/>
            <a:r>
              <a:rPr lang="en-US" i="0" dirty="0"/>
              <a:t>Ask for advice on implementing something in the Release Notes for the next release.</a:t>
            </a:r>
          </a:p>
          <a:p>
            <a:r>
              <a:rPr lang="en-US" dirty="0"/>
              <a:t>When submitting these cases:</a:t>
            </a:r>
          </a:p>
          <a:p>
            <a:pPr lvl="1"/>
            <a:r>
              <a:rPr lang="en-US" i="0" dirty="0"/>
              <a:t>Set priority to Low or Normal</a:t>
            </a:r>
          </a:p>
          <a:p>
            <a:pPr lvl="1"/>
            <a:r>
              <a:rPr lang="en-US" i="0" dirty="0"/>
              <a:t>Describe what you want to do and the result you want to achieve</a:t>
            </a:r>
          </a:p>
          <a:p>
            <a:pPr lvl="1"/>
            <a:r>
              <a:rPr lang="en-US" i="0" dirty="0"/>
              <a:t>Include screenshots of existing features if relevant</a:t>
            </a:r>
          </a:p>
        </p:txBody>
      </p:sp>
    </p:spTree>
    <p:extLst>
      <p:ext uri="{BB962C8B-B14F-4D97-AF65-F5344CB8AC3E}">
        <p14:creationId xmlns:p14="http://schemas.microsoft.com/office/powerpoint/2010/main" val="1990429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881B0-FB2C-AB46-A08A-E6608909833B}"/>
              </a:ext>
            </a:extLst>
          </p:cNvPr>
          <p:cNvSpPr>
            <a:spLocks noGrp="1"/>
          </p:cNvSpPr>
          <p:nvPr>
            <p:ph type="title"/>
          </p:nvPr>
        </p:nvSpPr>
        <p:spPr/>
        <p:txBody>
          <a:bodyPr/>
          <a:lstStyle/>
          <a:p>
            <a:r>
              <a:rPr lang="en-US" dirty="0"/>
              <a:t>Finding details</a:t>
            </a:r>
          </a:p>
        </p:txBody>
      </p:sp>
      <p:sp>
        <p:nvSpPr>
          <p:cNvPr id="3" name="Text Placeholder 2">
            <a:extLst>
              <a:ext uri="{FF2B5EF4-FFF2-40B4-BE49-F238E27FC236}">
                <a16:creationId xmlns:a16="http://schemas.microsoft.com/office/drawing/2014/main" id="{3D6DE759-4DD9-464E-90E6-255BA5F35FF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94974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26045-905A-384C-8117-0A5A652ED9FB}"/>
              </a:ext>
            </a:extLst>
          </p:cNvPr>
          <p:cNvSpPr>
            <a:spLocks noGrp="1"/>
          </p:cNvSpPr>
          <p:nvPr>
            <p:ph type="title"/>
          </p:nvPr>
        </p:nvSpPr>
        <p:spPr/>
        <p:txBody>
          <a:bodyPr/>
          <a:lstStyle/>
          <a:p>
            <a:r>
              <a:rPr lang="en-US" dirty="0"/>
              <a:t>Operating System Details</a:t>
            </a:r>
          </a:p>
        </p:txBody>
      </p:sp>
      <p:sp>
        <p:nvSpPr>
          <p:cNvPr id="11" name="Content Placeholder 10">
            <a:extLst>
              <a:ext uri="{FF2B5EF4-FFF2-40B4-BE49-F238E27FC236}">
                <a16:creationId xmlns:a16="http://schemas.microsoft.com/office/drawing/2014/main" id="{6875E6CA-E6A4-0343-A8C1-70885AC00E21}"/>
              </a:ext>
            </a:extLst>
          </p:cNvPr>
          <p:cNvSpPr>
            <a:spLocks noGrp="1"/>
          </p:cNvSpPr>
          <p:nvPr>
            <p:ph idx="1"/>
          </p:nvPr>
        </p:nvSpPr>
        <p:spPr>
          <a:xfrm>
            <a:off x="1371600" y="1846796"/>
            <a:ext cx="10040112" cy="2418056"/>
          </a:xfrm>
        </p:spPr>
        <p:txBody>
          <a:bodyPr>
            <a:normAutofit/>
          </a:bodyPr>
          <a:lstStyle/>
          <a:p>
            <a:pPr marL="0" indent="0">
              <a:buNone/>
            </a:pPr>
            <a:r>
              <a:rPr lang="en-US" sz="1800" b="1" dirty="0"/>
              <a:t>Windows Operating Systems:</a:t>
            </a:r>
          </a:p>
          <a:p>
            <a:pPr>
              <a:buFont typeface="+mj-lt"/>
              <a:buAutoNum type="arabicPeriod"/>
            </a:pPr>
            <a:r>
              <a:rPr lang="en-US" sz="1800" dirty="0"/>
              <a:t>Select the </a:t>
            </a:r>
            <a:r>
              <a:rPr lang="en-US" sz="1800" b="1" dirty="0"/>
              <a:t>Start </a:t>
            </a:r>
            <a:r>
              <a:rPr lang="en-US" sz="1800" dirty="0"/>
              <a:t> button &gt; </a:t>
            </a:r>
            <a:r>
              <a:rPr lang="en-US" sz="1800" b="1" dirty="0"/>
              <a:t>Settings</a:t>
            </a:r>
            <a:r>
              <a:rPr lang="en-US" sz="1800" dirty="0"/>
              <a:t>  &gt; </a:t>
            </a:r>
            <a:r>
              <a:rPr lang="en-US" sz="1800" b="1" dirty="0"/>
              <a:t>System </a:t>
            </a:r>
            <a:r>
              <a:rPr lang="en-US" sz="1800" dirty="0"/>
              <a:t> &gt; </a:t>
            </a:r>
            <a:r>
              <a:rPr lang="en-US" sz="1800" b="1" dirty="0"/>
              <a:t>About </a:t>
            </a:r>
            <a:r>
              <a:rPr lang="en-US" sz="1800" dirty="0"/>
              <a:t>.</a:t>
            </a:r>
          </a:p>
          <a:p>
            <a:pPr>
              <a:buFont typeface="+mj-lt"/>
              <a:buAutoNum type="arabicPeriod"/>
            </a:pPr>
            <a:r>
              <a:rPr lang="en-US" sz="1800" dirty="0"/>
              <a:t>Under </a:t>
            </a:r>
            <a:r>
              <a:rPr lang="en-US" sz="1800" b="1" dirty="0"/>
              <a:t>Device specifications</a:t>
            </a:r>
            <a:r>
              <a:rPr lang="en-US" sz="1800" dirty="0"/>
              <a:t> &gt; </a:t>
            </a:r>
            <a:r>
              <a:rPr lang="en-US" sz="1800" b="1" dirty="0"/>
              <a:t>System type</a:t>
            </a:r>
            <a:r>
              <a:rPr lang="en-US" sz="1800" dirty="0"/>
              <a:t>, see if you're running a 32-bit or 64-bit version of Windows.</a:t>
            </a:r>
          </a:p>
          <a:p>
            <a:pPr>
              <a:buFont typeface="+mj-lt"/>
              <a:buAutoNum type="arabicPeriod"/>
            </a:pPr>
            <a:r>
              <a:rPr lang="en-US" sz="1800" dirty="0"/>
              <a:t>Under </a:t>
            </a:r>
            <a:r>
              <a:rPr lang="en-US" sz="1800" b="1" dirty="0"/>
              <a:t>Windows specifications</a:t>
            </a:r>
            <a:r>
              <a:rPr lang="en-US" sz="1800" dirty="0"/>
              <a:t>, check which edition and version of Windows your device is running.</a:t>
            </a:r>
          </a:p>
          <a:p>
            <a:pPr marL="0" indent="0">
              <a:buNone/>
            </a:pPr>
            <a:r>
              <a:rPr lang="en-US" sz="1600" dirty="0"/>
              <a:t>https://</a:t>
            </a:r>
            <a:r>
              <a:rPr lang="en-US" sz="1600" dirty="0" err="1"/>
              <a:t>support.microsoft.com</a:t>
            </a:r>
            <a:r>
              <a:rPr lang="en-US" sz="1600" dirty="0"/>
              <a:t>/</a:t>
            </a:r>
            <a:r>
              <a:rPr lang="en-US" sz="1600" dirty="0" err="1"/>
              <a:t>en</a:t>
            </a:r>
            <a:r>
              <a:rPr lang="en-US" sz="1600" dirty="0"/>
              <a:t>-us/help/13443/windows-which-version-am-</a:t>
            </a:r>
            <a:r>
              <a:rPr lang="en-US" sz="1600" dirty="0" err="1"/>
              <a:t>i</a:t>
            </a:r>
            <a:r>
              <a:rPr lang="en-US" sz="1600" dirty="0"/>
              <a:t>-running</a:t>
            </a:r>
          </a:p>
        </p:txBody>
      </p:sp>
      <p:grpSp>
        <p:nvGrpSpPr>
          <p:cNvPr id="4" name="Group 3">
            <a:extLst>
              <a:ext uri="{FF2B5EF4-FFF2-40B4-BE49-F238E27FC236}">
                <a16:creationId xmlns:a16="http://schemas.microsoft.com/office/drawing/2014/main" id="{521F16C9-8F0D-F648-9764-AAF11739D5B0}"/>
              </a:ext>
            </a:extLst>
          </p:cNvPr>
          <p:cNvGrpSpPr/>
          <p:nvPr/>
        </p:nvGrpSpPr>
        <p:grpSpPr>
          <a:xfrm>
            <a:off x="1371600" y="4437888"/>
            <a:ext cx="2792476" cy="1976747"/>
            <a:chOff x="1371600" y="4645152"/>
            <a:chExt cx="2792476" cy="1976747"/>
          </a:xfrm>
        </p:grpSpPr>
        <p:grpSp>
          <p:nvGrpSpPr>
            <p:cNvPr id="14" name="Group 13">
              <a:extLst>
                <a:ext uri="{FF2B5EF4-FFF2-40B4-BE49-F238E27FC236}">
                  <a16:creationId xmlns:a16="http://schemas.microsoft.com/office/drawing/2014/main" id="{475A4B4C-EBD1-A74C-8F84-C28D211CE476}"/>
                </a:ext>
              </a:extLst>
            </p:cNvPr>
            <p:cNvGrpSpPr/>
            <p:nvPr/>
          </p:nvGrpSpPr>
          <p:grpSpPr>
            <a:xfrm>
              <a:off x="1471676" y="5172131"/>
              <a:ext cx="2692400" cy="1449768"/>
              <a:chOff x="1725168" y="1965387"/>
              <a:chExt cx="2692400" cy="1449768"/>
            </a:xfrm>
          </p:grpSpPr>
          <p:pic>
            <p:nvPicPr>
              <p:cNvPr id="9" name="Picture 8">
                <a:extLst>
                  <a:ext uri="{FF2B5EF4-FFF2-40B4-BE49-F238E27FC236}">
                    <a16:creationId xmlns:a16="http://schemas.microsoft.com/office/drawing/2014/main" id="{474C366D-51FD-3447-B2D6-6669E9E249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5168" y="2411855"/>
                <a:ext cx="2692400" cy="1003300"/>
              </a:xfrm>
              <a:prstGeom prst="rect">
                <a:avLst/>
              </a:prstGeom>
            </p:spPr>
          </p:pic>
          <p:pic>
            <p:nvPicPr>
              <p:cNvPr id="13" name="Picture 12">
                <a:extLst>
                  <a:ext uri="{FF2B5EF4-FFF2-40B4-BE49-F238E27FC236}">
                    <a16:creationId xmlns:a16="http://schemas.microsoft.com/office/drawing/2014/main" id="{22397D45-75AA-1B42-9343-B35CAB5255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5168" y="1965387"/>
                <a:ext cx="1930400" cy="647700"/>
              </a:xfrm>
              <a:prstGeom prst="rect">
                <a:avLst/>
              </a:prstGeom>
            </p:spPr>
          </p:pic>
        </p:grpSp>
        <p:sp>
          <p:nvSpPr>
            <p:cNvPr id="3" name="TextBox 2">
              <a:extLst>
                <a:ext uri="{FF2B5EF4-FFF2-40B4-BE49-F238E27FC236}">
                  <a16:creationId xmlns:a16="http://schemas.microsoft.com/office/drawing/2014/main" id="{2D7BC959-4690-AF49-8690-8C78F8AD65EB}"/>
                </a:ext>
              </a:extLst>
            </p:cNvPr>
            <p:cNvSpPr txBox="1"/>
            <p:nvPr/>
          </p:nvSpPr>
          <p:spPr>
            <a:xfrm>
              <a:off x="1371600" y="4645152"/>
              <a:ext cx="2510801" cy="353943"/>
            </a:xfrm>
            <a:prstGeom prst="rect">
              <a:avLst/>
            </a:prstGeom>
            <a:noFill/>
          </p:spPr>
          <p:txBody>
            <a:bodyPr wrap="square" rtlCol="0">
              <a:spAutoFit/>
            </a:bodyPr>
            <a:lstStyle/>
            <a:p>
              <a:r>
                <a:rPr lang="en-US" sz="1700" b="1" dirty="0">
                  <a:solidFill>
                    <a:schemeClr val="tx2"/>
                  </a:solidFill>
                </a:rPr>
                <a:t>Mac Operating Systems:</a:t>
              </a:r>
            </a:p>
          </p:txBody>
        </p:sp>
      </p:grpSp>
    </p:spTree>
    <p:extLst>
      <p:ext uri="{BB962C8B-B14F-4D97-AF65-F5344CB8AC3E}">
        <p14:creationId xmlns:p14="http://schemas.microsoft.com/office/powerpoint/2010/main" val="838847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98616-32C0-BC40-BE7A-A3203BD5C057}"/>
              </a:ext>
            </a:extLst>
          </p:cNvPr>
          <p:cNvSpPr>
            <a:spLocks noGrp="1"/>
          </p:cNvSpPr>
          <p:nvPr>
            <p:ph type="title"/>
          </p:nvPr>
        </p:nvSpPr>
        <p:spPr/>
        <p:txBody>
          <a:bodyPr/>
          <a:lstStyle/>
          <a:p>
            <a:r>
              <a:rPr lang="en-US" dirty="0"/>
              <a:t>Browser Details</a:t>
            </a:r>
          </a:p>
        </p:txBody>
      </p:sp>
      <p:grpSp>
        <p:nvGrpSpPr>
          <p:cNvPr id="3" name="Group 2">
            <a:extLst>
              <a:ext uri="{FF2B5EF4-FFF2-40B4-BE49-F238E27FC236}">
                <a16:creationId xmlns:a16="http://schemas.microsoft.com/office/drawing/2014/main" id="{382D1CF2-0AE5-7641-BF2A-62AF88C8ED0A}"/>
              </a:ext>
            </a:extLst>
          </p:cNvPr>
          <p:cNvGrpSpPr/>
          <p:nvPr/>
        </p:nvGrpSpPr>
        <p:grpSpPr>
          <a:xfrm>
            <a:off x="7645280" y="2619601"/>
            <a:ext cx="4105900" cy="2106776"/>
            <a:chOff x="6744716" y="1689862"/>
            <a:chExt cx="5164305" cy="2649854"/>
          </a:xfrm>
        </p:grpSpPr>
        <p:pic>
          <p:nvPicPr>
            <p:cNvPr id="4" name="Picture 3">
              <a:extLst>
                <a:ext uri="{FF2B5EF4-FFF2-40B4-BE49-F238E27FC236}">
                  <a16:creationId xmlns:a16="http://schemas.microsoft.com/office/drawing/2014/main" id="{8B63975D-D2F5-6049-BEE0-49B4F72EE6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4716" y="1689862"/>
              <a:ext cx="2921000" cy="69850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9F939439-D407-C549-BF5C-353202E38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4716" y="2386963"/>
              <a:ext cx="5164305" cy="1952753"/>
            </a:xfrm>
            <a:prstGeom prst="rect">
              <a:avLst/>
            </a:prstGeom>
            <a:ln>
              <a:noFill/>
            </a:ln>
            <a:effectLst>
              <a:outerShdw blurRad="292100" dist="139700" dir="2700000" algn="tl" rotWithShape="0">
                <a:srgbClr val="333333">
                  <a:alpha val="65000"/>
                </a:srgbClr>
              </a:outerShdw>
            </a:effectLst>
          </p:spPr>
        </p:pic>
      </p:grpSp>
      <p:pic>
        <p:nvPicPr>
          <p:cNvPr id="2052" name="Picture 4" descr="Image result for find browser version chrome current">
            <a:extLst>
              <a:ext uri="{FF2B5EF4-FFF2-40B4-BE49-F238E27FC236}">
                <a16:creationId xmlns:a16="http://schemas.microsoft.com/office/drawing/2014/main" id="{7753D8F0-A51A-DD45-BAFD-5843A6B1F6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578566"/>
            <a:ext cx="5798926" cy="3689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EF444C1-F5D8-EF4F-9C56-446C82D2AEF7}"/>
              </a:ext>
            </a:extLst>
          </p:cNvPr>
          <p:cNvSpPr txBox="1"/>
          <p:nvPr/>
        </p:nvSpPr>
        <p:spPr>
          <a:xfrm>
            <a:off x="1323865" y="2137316"/>
            <a:ext cx="1424108" cy="353943"/>
          </a:xfrm>
          <a:prstGeom prst="rect">
            <a:avLst/>
          </a:prstGeom>
          <a:noFill/>
        </p:spPr>
        <p:txBody>
          <a:bodyPr wrap="none" rtlCol="0">
            <a:spAutoFit/>
          </a:bodyPr>
          <a:lstStyle/>
          <a:p>
            <a:r>
              <a:rPr lang="en-US" sz="1700" b="1" dirty="0">
                <a:solidFill>
                  <a:schemeClr val="tx2"/>
                </a:solidFill>
              </a:rPr>
              <a:t>On Windows:</a:t>
            </a:r>
          </a:p>
        </p:txBody>
      </p:sp>
      <p:sp>
        <p:nvSpPr>
          <p:cNvPr id="10" name="TextBox 9">
            <a:extLst>
              <a:ext uri="{FF2B5EF4-FFF2-40B4-BE49-F238E27FC236}">
                <a16:creationId xmlns:a16="http://schemas.microsoft.com/office/drawing/2014/main" id="{82A31FF4-556E-EB49-9F07-E06A4DF96F07}"/>
              </a:ext>
            </a:extLst>
          </p:cNvPr>
          <p:cNvSpPr txBox="1"/>
          <p:nvPr/>
        </p:nvSpPr>
        <p:spPr>
          <a:xfrm>
            <a:off x="7547744" y="2135123"/>
            <a:ext cx="2510801" cy="353943"/>
          </a:xfrm>
          <a:prstGeom prst="rect">
            <a:avLst/>
          </a:prstGeom>
          <a:noFill/>
        </p:spPr>
        <p:txBody>
          <a:bodyPr wrap="square" rtlCol="0">
            <a:spAutoFit/>
          </a:bodyPr>
          <a:lstStyle/>
          <a:p>
            <a:r>
              <a:rPr lang="en-US" sz="1700" b="1" dirty="0">
                <a:solidFill>
                  <a:schemeClr val="tx2"/>
                </a:solidFill>
              </a:rPr>
              <a:t>On a Mac:</a:t>
            </a:r>
          </a:p>
        </p:txBody>
      </p:sp>
    </p:spTree>
    <p:extLst>
      <p:ext uri="{BB962C8B-B14F-4D97-AF65-F5344CB8AC3E}">
        <p14:creationId xmlns:p14="http://schemas.microsoft.com/office/powerpoint/2010/main" val="687786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9E15B-0CD8-7C48-BD10-565C7CB05FD8}"/>
              </a:ext>
            </a:extLst>
          </p:cNvPr>
          <p:cNvSpPr>
            <a:spLocks noGrp="1"/>
          </p:cNvSpPr>
          <p:nvPr>
            <p:ph type="title"/>
          </p:nvPr>
        </p:nvSpPr>
        <p:spPr/>
        <p:txBody>
          <a:bodyPr/>
          <a:lstStyle/>
          <a:p>
            <a:r>
              <a:rPr lang="en-US" dirty="0"/>
              <a:t>Record and Process IDs</a:t>
            </a:r>
          </a:p>
        </p:txBody>
      </p:sp>
      <p:pic>
        <p:nvPicPr>
          <p:cNvPr id="6" name="Picture 5">
            <a:extLst>
              <a:ext uri="{FF2B5EF4-FFF2-40B4-BE49-F238E27FC236}">
                <a16:creationId xmlns:a16="http://schemas.microsoft.com/office/drawing/2014/main" id="{C7E71A4B-A0E3-CF47-A1FE-D461222A8B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796552"/>
            <a:ext cx="6088888" cy="2155937"/>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95334803-84DB-254B-982D-86A5A957D5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4489427"/>
            <a:ext cx="6669024" cy="1682773"/>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242AF1A4-E8EC-2E43-BA40-1FA4CDFBAD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4784" y="2171700"/>
            <a:ext cx="4841494" cy="2997444"/>
          </a:xfrm>
          <a:prstGeom prst="rect">
            <a:avLst/>
          </a:prstGeom>
          <a:ln>
            <a:noFill/>
          </a:ln>
          <a:effectLst>
            <a:outerShdw blurRad="292100" dist="139700" dir="2700000" algn="tl" rotWithShape="0">
              <a:srgbClr val="333333">
                <a:alpha val="65000"/>
              </a:srgbClr>
            </a:outerShdw>
          </a:effectLst>
        </p:spPr>
      </p:pic>
      <p:sp>
        <p:nvSpPr>
          <p:cNvPr id="3" name="Frame 2">
            <a:extLst>
              <a:ext uri="{FF2B5EF4-FFF2-40B4-BE49-F238E27FC236}">
                <a16:creationId xmlns:a16="http://schemas.microsoft.com/office/drawing/2014/main" id="{BAE5AEA7-5559-0949-8980-0474BB39DC6B}"/>
              </a:ext>
            </a:extLst>
          </p:cNvPr>
          <p:cNvSpPr/>
          <p:nvPr/>
        </p:nvSpPr>
        <p:spPr>
          <a:xfrm>
            <a:off x="3194304" y="2572512"/>
            <a:ext cx="2133600" cy="1379977"/>
          </a:xfrm>
          <a:prstGeom prst="frame">
            <a:avLst>
              <a:gd name="adj1" fmla="val 1898"/>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BBAE5DD2-54F0-E14E-9EC4-5D7587ACF6C0}"/>
              </a:ext>
            </a:extLst>
          </p:cNvPr>
          <p:cNvSpPr/>
          <p:nvPr/>
        </p:nvSpPr>
        <p:spPr>
          <a:xfrm>
            <a:off x="5326888" y="2171699"/>
            <a:ext cx="1086104" cy="536939"/>
          </a:xfrm>
          <a:prstGeom prst="frame">
            <a:avLst>
              <a:gd name="adj1" fmla="val 1898"/>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a:extLst>
              <a:ext uri="{FF2B5EF4-FFF2-40B4-BE49-F238E27FC236}">
                <a16:creationId xmlns:a16="http://schemas.microsoft.com/office/drawing/2014/main" id="{957DD616-015A-E84F-B62E-D177089BA0E7}"/>
              </a:ext>
            </a:extLst>
          </p:cNvPr>
          <p:cNvSpPr/>
          <p:nvPr/>
        </p:nvSpPr>
        <p:spPr>
          <a:xfrm>
            <a:off x="7308088" y="4489427"/>
            <a:ext cx="884936" cy="484909"/>
          </a:xfrm>
          <a:prstGeom prst="frame">
            <a:avLst>
              <a:gd name="adj1" fmla="val 1898"/>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ame 10">
            <a:extLst>
              <a:ext uri="{FF2B5EF4-FFF2-40B4-BE49-F238E27FC236}">
                <a16:creationId xmlns:a16="http://schemas.microsoft.com/office/drawing/2014/main" id="{D41665BC-8956-3247-8F7B-ACC10E64A804}"/>
              </a:ext>
            </a:extLst>
          </p:cNvPr>
          <p:cNvSpPr/>
          <p:nvPr/>
        </p:nvSpPr>
        <p:spPr>
          <a:xfrm>
            <a:off x="1979930" y="4728067"/>
            <a:ext cx="1738630" cy="575454"/>
          </a:xfrm>
          <a:prstGeom prst="frame">
            <a:avLst>
              <a:gd name="adj1" fmla="val 1898"/>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56549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58757-7A84-9F43-A963-A4AB3B0A1CC2}"/>
              </a:ext>
            </a:extLst>
          </p:cNvPr>
          <p:cNvSpPr>
            <a:spLocks noGrp="1"/>
          </p:cNvSpPr>
          <p:nvPr>
            <p:ph type="title"/>
          </p:nvPr>
        </p:nvSpPr>
        <p:spPr/>
        <p:txBody>
          <a:bodyPr/>
          <a:lstStyle/>
          <a:p>
            <a:r>
              <a:rPr lang="en-US" dirty="0"/>
              <a:t>eResources IDs &amp; Details</a:t>
            </a:r>
          </a:p>
        </p:txBody>
      </p:sp>
      <p:pic>
        <p:nvPicPr>
          <p:cNvPr id="4" name="Picture 3">
            <a:extLst>
              <a:ext uri="{FF2B5EF4-FFF2-40B4-BE49-F238E27FC236}">
                <a16:creationId xmlns:a16="http://schemas.microsoft.com/office/drawing/2014/main" id="{7305ACD7-16F9-1E4F-A246-36450F077C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930" y="1576913"/>
            <a:ext cx="7447722" cy="3942167"/>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AD964678-DD9F-E045-89DA-2DA7A54832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3791" y="4257052"/>
            <a:ext cx="7103166" cy="2411356"/>
          </a:xfrm>
          <a:prstGeom prst="rect">
            <a:avLst/>
          </a:prstGeom>
          <a:ln>
            <a:noFill/>
          </a:ln>
          <a:effectLst>
            <a:outerShdw blurRad="292100" dist="139700" dir="2700000" algn="tl" rotWithShape="0">
              <a:srgbClr val="333333">
                <a:alpha val="65000"/>
              </a:srgbClr>
            </a:outerShdw>
          </a:effectLst>
        </p:spPr>
      </p:pic>
      <p:sp>
        <p:nvSpPr>
          <p:cNvPr id="7" name="Frame 6">
            <a:extLst>
              <a:ext uri="{FF2B5EF4-FFF2-40B4-BE49-F238E27FC236}">
                <a16:creationId xmlns:a16="http://schemas.microsoft.com/office/drawing/2014/main" id="{9132DB7F-6E33-A14E-9C98-55F32D36531B}"/>
              </a:ext>
            </a:extLst>
          </p:cNvPr>
          <p:cNvSpPr/>
          <p:nvPr/>
        </p:nvSpPr>
        <p:spPr>
          <a:xfrm>
            <a:off x="4346713" y="2219646"/>
            <a:ext cx="1749287" cy="894794"/>
          </a:xfrm>
          <a:prstGeom prst="frame">
            <a:avLst>
              <a:gd name="adj1" fmla="val 1898"/>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a:extLst>
              <a:ext uri="{FF2B5EF4-FFF2-40B4-BE49-F238E27FC236}">
                <a16:creationId xmlns:a16="http://schemas.microsoft.com/office/drawing/2014/main" id="{BF0C539C-F5F6-9B4B-9FCD-B2EA24E42A5E}"/>
              </a:ext>
            </a:extLst>
          </p:cNvPr>
          <p:cNvSpPr/>
          <p:nvPr/>
        </p:nvSpPr>
        <p:spPr>
          <a:xfrm>
            <a:off x="9422295" y="5150060"/>
            <a:ext cx="1378227" cy="1379977"/>
          </a:xfrm>
          <a:prstGeom prst="frame">
            <a:avLst>
              <a:gd name="adj1" fmla="val 1898"/>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a:extLst>
              <a:ext uri="{FF2B5EF4-FFF2-40B4-BE49-F238E27FC236}">
                <a16:creationId xmlns:a16="http://schemas.microsoft.com/office/drawing/2014/main" id="{9BE3AFBB-BA5F-A74B-AA13-7DB53703126E}"/>
              </a:ext>
            </a:extLst>
          </p:cNvPr>
          <p:cNvSpPr/>
          <p:nvPr/>
        </p:nvSpPr>
        <p:spPr>
          <a:xfrm>
            <a:off x="1099929" y="3229972"/>
            <a:ext cx="4797287" cy="1156497"/>
          </a:xfrm>
          <a:prstGeom prst="frame">
            <a:avLst>
              <a:gd name="adj1" fmla="val 1898"/>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59967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2FD17-19AC-6142-9C64-7E15E436C70D}"/>
              </a:ext>
            </a:extLst>
          </p:cNvPr>
          <p:cNvSpPr>
            <a:spLocks noGrp="1"/>
          </p:cNvSpPr>
          <p:nvPr>
            <p:ph type="title"/>
          </p:nvPr>
        </p:nvSpPr>
        <p:spPr/>
        <p:txBody>
          <a:bodyPr/>
          <a:lstStyle/>
          <a:p>
            <a:r>
              <a:rPr lang="en-US" dirty="0"/>
              <a:t>User IDs and Roles/Permissions</a:t>
            </a:r>
          </a:p>
        </p:txBody>
      </p:sp>
      <p:pic>
        <p:nvPicPr>
          <p:cNvPr id="5" name="Picture 4">
            <a:extLst>
              <a:ext uri="{FF2B5EF4-FFF2-40B4-BE49-F238E27FC236}">
                <a16:creationId xmlns:a16="http://schemas.microsoft.com/office/drawing/2014/main" id="{B1AB01EE-B860-D945-A9BE-6036F4B337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3506" y="2710180"/>
            <a:ext cx="6228321" cy="3683001"/>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06531E8D-8F40-3746-893F-A3849E83BE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291080"/>
            <a:ext cx="4028849" cy="4102101"/>
          </a:xfrm>
          <a:prstGeom prst="rect">
            <a:avLst/>
          </a:prstGeom>
          <a:ln>
            <a:noFill/>
          </a:ln>
          <a:effectLst>
            <a:outerShdw blurRad="292100" dist="139700" dir="2700000" algn="tl" rotWithShape="0">
              <a:srgbClr val="333333">
                <a:alpha val="65000"/>
              </a:srgbClr>
            </a:outerShdw>
          </a:effectLst>
        </p:spPr>
      </p:pic>
      <p:sp>
        <p:nvSpPr>
          <p:cNvPr id="6" name="Frame 5">
            <a:extLst>
              <a:ext uri="{FF2B5EF4-FFF2-40B4-BE49-F238E27FC236}">
                <a16:creationId xmlns:a16="http://schemas.microsoft.com/office/drawing/2014/main" id="{720E84BE-2D7A-1D4F-A196-3C19DA7D23B3}"/>
              </a:ext>
            </a:extLst>
          </p:cNvPr>
          <p:cNvSpPr/>
          <p:nvPr/>
        </p:nvSpPr>
        <p:spPr>
          <a:xfrm>
            <a:off x="2285188" y="3197075"/>
            <a:ext cx="2201672" cy="692173"/>
          </a:xfrm>
          <a:prstGeom prst="frame">
            <a:avLst>
              <a:gd name="adj1" fmla="val 1898"/>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a:extLst>
              <a:ext uri="{FF2B5EF4-FFF2-40B4-BE49-F238E27FC236}">
                <a16:creationId xmlns:a16="http://schemas.microsoft.com/office/drawing/2014/main" id="{216BA2DF-83E6-9241-B07E-C248B03793FB}"/>
              </a:ext>
            </a:extLst>
          </p:cNvPr>
          <p:cNvSpPr/>
          <p:nvPr/>
        </p:nvSpPr>
        <p:spPr>
          <a:xfrm>
            <a:off x="2028952" y="5908272"/>
            <a:ext cx="2823464" cy="484909"/>
          </a:xfrm>
          <a:prstGeom prst="frame">
            <a:avLst>
              <a:gd name="adj1" fmla="val 1898"/>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a:extLst>
              <a:ext uri="{FF2B5EF4-FFF2-40B4-BE49-F238E27FC236}">
                <a16:creationId xmlns:a16="http://schemas.microsoft.com/office/drawing/2014/main" id="{F4520B19-06C4-3C42-9087-A8D6E50F548B}"/>
              </a:ext>
            </a:extLst>
          </p:cNvPr>
          <p:cNvSpPr/>
          <p:nvPr/>
        </p:nvSpPr>
        <p:spPr>
          <a:xfrm>
            <a:off x="4515513" y="4066771"/>
            <a:ext cx="884936" cy="484909"/>
          </a:xfrm>
          <a:prstGeom prst="frame">
            <a:avLst>
              <a:gd name="adj1" fmla="val 1898"/>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74253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A8B4D-60BD-47EE-B81E-0BF33F95E1E5}"/>
              </a:ext>
            </a:extLst>
          </p:cNvPr>
          <p:cNvSpPr>
            <a:spLocks noGrp="1"/>
          </p:cNvSpPr>
          <p:nvPr>
            <p:ph type="title"/>
          </p:nvPr>
        </p:nvSpPr>
        <p:spPr>
          <a:xfrm>
            <a:off x="723900" y="685800"/>
            <a:ext cx="3855720" cy="2157884"/>
          </a:xfrm>
          <a:prstGeom prst="rect">
            <a:avLst/>
          </a:prstGeom>
        </p:spPr>
        <p:txBody>
          <a:bodyPr anchor="t">
            <a:normAutofit/>
          </a:bodyPr>
          <a:lstStyle/>
          <a:p>
            <a:r>
              <a:rPr lang="en-US"/>
              <a:t>Agenda</a:t>
            </a:r>
          </a:p>
        </p:txBody>
      </p:sp>
      <p:pic>
        <p:nvPicPr>
          <p:cNvPr id="4" name="Picture 2" descr="Coffee, Computer, Cup, Desk, Drink, Laptop, Notebook">
            <a:extLst>
              <a:ext uri="{FF2B5EF4-FFF2-40B4-BE49-F238E27FC236}">
                <a16:creationId xmlns:a16="http://schemas.microsoft.com/office/drawing/2014/main" id="{6A750657-6406-944D-92B0-DF2F3A2E5DF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5878" r="19299" b="-1"/>
          <a:stretch/>
        </p:blipFill>
        <p:spPr bwMode="auto">
          <a:xfrm>
            <a:off x="5532120" y="10"/>
            <a:ext cx="6659880" cy="6857989"/>
          </a:xfrm>
          <a:prstGeom prst="rect">
            <a:avLst/>
          </a:prstGeom>
          <a:solidFill>
            <a:srgbClr val="FFFFFF"/>
          </a:solidFill>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9158165D-DA3A-4676-AA39-9CDEA4157445}"/>
              </a:ext>
            </a:extLst>
          </p:cNvPr>
          <p:cNvSpPr>
            <a:spLocks noGrp="1"/>
          </p:cNvSpPr>
          <p:nvPr>
            <p:ph type="body" sz="half" idx="2"/>
          </p:nvPr>
        </p:nvSpPr>
        <p:spPr>
          <a:xfrm>
            <a:off x="723900" y="1881809"/>
            <a:ext cx="4338430" cy="4290391"/>
          </a:xfrm>
          <a:prstGeom prst="rect">
            <a:avLst/>
          </a:prstGeom>
        </p:spPr>
        <p:txBody>
          <a:bodyPr>
            <a:normAutofit/>
          </a:bodyPr>
          <a:lstStyle/>
          <a:p>
            <a:pPr marL="285750" indent="-285750">
              <a:buFont typeface="Arial" panose="020B0604020202020204" pitchFamily="34" charset="0"/>
              <a:buChar char="•"/>
            </a:pPr>
            <a:r>
              <a:rPr lang="en-US" sz="1800" dirty="0"/>
              <a:t>Before You Submit a Ticket</a:t>
            </a:r>
          </a:p>
          <a:p>
            <a:pPr marL="285750" indent="-285750">
              <a:buFont typeface="Arial" panose="020B0604020202020204" pitchFamily="34" charset="0"/>
              <a:buChar char="•"/>
            </a:pPr>
            <a:r>
              <a:rPr lang="en-US" sz="1800" dirty="0"/>
              <a:t>Basic Documentation</a:t>
            </a:r>
          </a:p>
          <a:p>
            <a:pPr marL="285750" indent="-285750">
              <a:buFont typeface="Arial" panose="020B0604020202020204" pitchFamily="34" charset="0"/>
              <a:buChar char="•"/>
            </a:pPr>
            <a:r>
              <a:rPr lang="en-US" sz="1800" dirty="0"/>
              <a:t>Elements of an Effective Support Ticket</a:t>
            </a:r>
          </a:p>
          <a:p>
            <a:pPr marL="285750" indent="-285750">
              <a:buFont typeface="Arial" panose="020B0604020202020204" pitchFamily="34" charset="0"/>
              <a:buChar char="•"/>
            </a:pPr>
            <a:r>
              <a:rPr lang="en-US" sz="1800" dirty="0"/>
              <a:t>Submitting a Project Question or Improvement Suggestion</a:t>
            </a:r>
          </a:p>
          <a:p>
            <a:pPr marL="285750" indent="-285750">
              <a:buFont typeface="Arial" panose="020B0604020202020204" pitchFamily="34" charset="0"/>
              <a:buChar char="•"/>
            </a:pPr>
            <a:r>
              <a:rPr lang="en-US" sz="1800" dirty="0"/>
              <a:t>Where to Find the Details</a:t>
            </a:r>
          </a:p>
          <a:p>
            <a:pPr marL="285750" indent="-285750">
              <a:spcAft>
                <a:spcPts val="300"/>
              </a:spcAft>
              <a:buFont typeface="Arial" panose="020B0604020202020204" pitchFamily="34" charset="0"/>
              <a:buChar char="•"/>
            </a:pPr>
            <a:r>
              <a:rPr lang="en-US" sz="1800" dirty="0"/>
              <a:t>Additional Resources</a:t>
            </a:r>
          </a:p>
          <a:p>
            <a:pPr marL="800100" lvl="1" indent="-342900">
              <a:buFont typeface="Arial" panose="020B0604020202020204" pitchFamily="34" charset="0"/>
              <a:buChar char="•"/>
            </a:pPr>
            <a:r>
              <a:rPr lang="en-US" sz="1800" i="0" dirty="0"/>
              <a:t>Screencast or screenshot options</a:t>
            </a:r>
          </a:p>
          <a:p>
            <a:pPr marL="800100" lvl="1" indent="-342900">
              <a:buFont typeface="Arial" panose="020B0604020202020204" pitchFamily="34" charset="0"/>
              <a:buChar char="•"/>
            </a:pPr>
            <a:r>
              <a:rPr lang="en-US" sz="1800" i="0" dirty="0"/>
              <a:t>Articles to read</a:t>
            </a:r>
          </a:p>
        </p:txBody>
      </p:sp>
    </p:spTree>
    <p:extLst>
      <p:ext uri="{BB962C8B-B14F-4D97-AF65-F5344CB8AC3E}">
        <p14:creationId xmlns:p14="http://schemas.microsoft.com/office/powerpoint/2010/main" val="842945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CA6CD-BCA4-3E42-BA5F-62FDB38A78D2}"/>
              </a:ext>
            </a:extLst>
          </p:cNvPr>
          <p:cNvSpPr>
            <a:spLocks noGrp="1"/>
          </p:cNvSpPr>
          <p:nvPr>
            <p:ph type="title"/>
          </p:nvPr>
        </p:nvSpPr>
        <p:spPr/>
        <p:txBody>
          <a:bodyPr/>
          <a:lstStyle/>
          <a:p>
            <a:r>
              <a:rPr lang="en-US" dirty="0"/>
              <a:t>Configuration Screens</a:t>
            </a:r>
          </a:p>
        </p:txBody>
      </p:sp>
      <p:pic>
        <p:nvPicPr>
          <p:cNvPr id="4" name="Picture 3">
            <a:extLst>
              <a:ext uri="{FF2B5EF4-FFF2-40B4-BE49-F238E27FC236}">
                <a16:creationId xmlns:a16="http://schemas.microsoft.com/office/drawing/2014/main" id="{3ABC19A6-1870-704B-B151-1EAED99C55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3706" y="1428750"/>
            <a:ext cx="9328507" cy="53203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4355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89B58-AC97-134C-9CEE-EE8DEA5EDAAC}"/>
              </a:ext>
            </a:extLst>
          </p:cNvPr>
          <p:cNvSpPr>
            <a:spLocks noGrp="1"/>
          </p:cNvSpPr>
          <p:nvPr>
            <p:ph type="title"/>
          </p:nvPr>
        </p:nvSpPr>
        <p:spPr/>
        <p:txBody>
          <a:bodyPr/>
          <a:lstStyle/>
          <a:p>
            <a:r>
              <a:rPr lang="en-US" dirty="0"/>
              <a:t>Page Load Time Tracking</a:t>
            </a:r>
          </a:p>
        </p:txBody>
      </p:sp>
      <p:sp>
        <p:nvSpPr>
          <p:cNvPr id="3" name="Content Placeholder 2">
            <a:extLst>
              <a:ext uri="{FF2B5EF4-FFF2-40B4-BE49-F238E27FC236}">
                <a16:creationId xmlns:a16="http://schemas.microsoft.com/office/drawing/2014/main" id="{8B5442CE-5AAE-0548-AAE1-30E026C7A35D}"/>
              </a:ext>
            </a:extLst>
          </p:cNvPr>
          <p:cNvSpPr>
            <a:spLocks noGrp="1"/>
          </p:cNvSpPr>
          <p:nvPr>
            <p:ph idx="1"/>
          </p:nvPr>
        </p:nvSpPr>
        <p:spPr>
          <a:xfrm>
            <a:off x="1371600" y="2286000"/>
            <a:ext cx="4854539" cy="3581400"/>
          </a:xfrm>
        </p:spPr>
        <p:txBody>
          <a:bodyPr/>
          <a:lstStyle/>
          <a:p>
            <a:pPr marL="0" indent="0">
              <a:buNone/>
            </a:pPr>
            <a:r>
              <a:rPr lang="en-US" b="1" dirty="0"/>
              <a:t>Use .HAR files to track the amount of time it takes Alma pages to load:</a:t>
            </a:r>
          </a:p>
          <a:p>
            <a:pPr marL="0" indent="0">
              <a:buNone/>
            </a:pPr>
            <a:r>
              <a:rPr lang="en-US" dirty="0"/>
              <a:t>https://</a:t>
            </a:r>
            <a:r>
              <a:rPr lang="en-US" dirty="0" err="1"/>
              <a:t>support.zendesk.com</a:t>
            </a:r>
            <a:r>
              <a:rPr lang="en-US" dirty="0"/>
              <a:t>/</a:t>
            </a:r>
            <a:r>
              <a:rPr lang="en-US" dirty="0" err="1"/>
              <a:t>hc</a:t>
            </a:r>
            <a:r>
              <a:rPr lang="en-US" dirty="0"/>
              <a:t>/</a:t>
            </a:r>
            <a:r>
              <a:rPr lang="en-US" dirty="0" err="1"/>
              <a:t>en</a:t>
            </a:r>
            <a:r>
              <a:rPr lang="en-US" dirty="0"/>
              <a:t>-us/articles/204410413-Generating-a-HAR-file-for-troubleshooting</a:t>
            </a:r>
          </a:p>
          <a:p>
            <a:pPr marL="0" indent="0">
              <a:buNone/>
            </a:pPr>
            <a:endParaRPr lang="en-US" dirty="0"/>
          </a:p>
          <a:p>
            <a:pPr marL="0" indent="0">
              <a:buNone/>
            </a:pPr>
            <a:r>
              <a:rPr lang="en-US" dirty="0"/>
              <a:t>Use </a:t>
            </a:r>
            <a:r>
              <a:rPr lang="en-US" b="1" dirty="0"/>
              <a:t>screencast videos for Primo </a:t>
            </a:r>
            <a:r>
              <a:rPr lang="en-US" dirty="0"/>
              <a:t>or for staff who aren’t able to create .HAR files</a:t>
            </a:r>
          </a:p>
        </p:txBody>
      </p:sp>
      <p:pic>
        <p:nvPicPr>
          <p:cNvPr id="4" name="Picture 3">
            <a:extLst>
              <a:ext uri="{FF2B5EF4-FFF2-40B4-BE49-F238E27FC236}">
                <a16:creationId xmlns:a16="http://schemas.microsoft.com/office/drawing/2014/main" id="{BD405E5D-C0C4-9F4A-BE8F-AF8D4FBFF7CD}"/>
              </a:ext>
            </a:extLst>
          </p:cNvPr>
          <p:cNvPicPr>
            <a:picLocks noChangeAspect="1"/>
          </p:cNvPicPr>
          <p:nvPr/>
        </p:nvPicPr>
        <p:blipFill>
          <a:blip r:embed="rId2"/>
          <a:stretch>
            <a:fillRect/>
          </a:stretch>
        </p:blipFill>
        <p:spPr>
          <a:xfrm>
            <a:off x="6739776" y="2286000"/>
            <a:ext cx="4976179" cy="29033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58083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10F72-8613-384A-A542-7EE452DD806B}"/>
              </a:ext>
            </a:extLst>
          </p:cNvPr>
          <p:cNvSpPr>
            <a:spLocks noGrp="1"/>
          </p:cNvSpPr>
          <p:nvPr>
            <p:ph type="title"/>
          </p:nvPr>
        </p:nvSpPr>
        <p:spPr/>
        <p:txBody>
          <a:bodyPr/>
          <a:lstStyle/>
          <a:p>
            <a:r>
              <a:rPr lang="en-US" dirty="0"/>
              <a:t>Article Linking</a:t>
            </a:r>
          </a:p>
        </p:txBody>
      </p:sp>
      <p:pic>
        <p:nvPicPr>
          <p:cNvPr id="4" name="Picture 3">
            <a:extLst>
              <a:ext uri="{FF2B5EF4-FFF2-40B4-BE49-F238E27FC236}">
                <a16:creationId xmlns:a16="http://schemas.microsoft.com/office/drawing/2014/main" id="{BF9E5453-F9D6-1B40-AE6A-08DB75C95C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451941"/>
            <a:ext cx="4810792" cy="5201478"/>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FE25C9AD-318E-B744-BEE9-C0C46F1942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818" y="2460018"/>
            <a:ext cx="5336208" cy="24263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70791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5D2591-2EF8-EC4F-9240-12BAFD0342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150" y="228600"/>
            <a:ext cx="9029700" cy="6400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2872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086E11-C4B5-AF43-B7C4-08A951B5AF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2250" y="1054100"/>
            <a:ext cx="9207500" cy="4749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1253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DC2240-8B41-1E44-B070-61349E235754}"/>
              </a:ext>
            </a:extLst>
          </p:cNvPr>
          <p:cNvPicPr>
            <a:picLocks noChangeAspect="1"/>
          </p:cNvPicPr>
          <p:nvPr/>
        </p:nvPicPr>
        <p:blipFill rotWithShape="1">
          <a:blip r:embed="rId2">
            <a:extLst>
              <a:ext uri="{28A0092B-C50C-407E-A947-70E740481C1C}">
                <a14:useLocalDpi xmlns:a14="http://schemas.microsoft.com/office/drawing/2010/main" val="0"/>
              </a:ext>
            </a:extLst>
          </a:blip>
          <a:srcRect b="8213"/>
          <a:stretch/>
        </p:blipFill>
        <p:spPr>
          <a:xfrm>
            <a:off x="3199014" y="281608"/>
            <a:ext cx="5793971" cy="62947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8919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3CB0BD-B7AD-6E47-8DD2-3B83C946F8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3550" y="546100"/>
            <a:ext cx="8724900" cy="5765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9782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AC9FC-BC61-7B47-BEE8-56EE200FB13F}"/>
              </a:ext>
            </a:extLst>
          </p:cNvPr>
          <p:cNvSpPr>
            <a:spLocks noGrp="1"/>
          </p:cNvSpPr>
          <p:nvPr>
            <p:ph type="title"/>
          </p:nvPr>
        </p:nvSpPr>
        <p:spPr/>
        <p:txBody>
          <a:bodyPr/>
          <a:lstStyle/>
          <a:p>
            <a:r>
              <a:rPr lang="en-US" dirty="0"/>
              <a:t>Follow-up</a:t>
            </a:r>
          </a:p>
        </p:txBody>
      </p:sp>
      <p:sp>
        <p:nvSpPr>
          <p:cNvPr id="3" name="Text Placeholder 2">
            <a:extLst>
              <a:ext uri="{FF2B5EF4-FFF2-40B4-BE49-F238E27FC236}">
                <a16:creationId xmlns:a16="http://schemas.microsoft.com/office/drawing/2014/main" id="{9B3B164D-EF95-974F-92ED-6FEE3859925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86710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20D0E-50BD-764B-8D49-3AF0461616FB}"/>
              </a:ext>
            </a:extLst>
          </p:cNvPr>
          <p:cNvSpPr>
            <a:spLocks noGrp="1"/>
          </p:cNvSpPr>
          <p:nvPr>
            <p:ph type="title"/>
          </p:nvPr>
        </p:nvSpPr>
        <p:spPr/>
        <p:txBody>
          <a:bodyPr/>
          <a:lstStyle/>
          <a:p>
            <a:r>
              <a:rPr lang="en-US" dirty="0"/>
              <a:t>Response Times (aka, be patient)</a:t>
            </a:r>
          </a:p>
        </p:txBody>
      </p:sp>
      <p:pic>
        <p:nvPicPr>
          <p:cNvPr id="5" name="Content Placeholder 4">
            <a:extLst>
              <a:ext uri="{FF2B5EF4-FFF2-40B4-BE49-F238E27FC236}">
                <a16:creationId xmlns:a16="http://schemas.microsoft.com/office/drawing/2014/main" id="{C6711720-C619-A444-B6BC-3E0DEF249F7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2038136"/>
            <a:ext cx="9729707" cy="44609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1401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D4CF6-17AB-D241-BF78-DD0493FF98B4}"/>
              </a:ext>
            </a:extLst>
          </p:cNvPr>
          <p:cNvSpPr>
            <a:spLocks noGrp="1"/>
          </p:cNvSpPr>
          <p:nvPr>
            <p:ph type="title"/>
          </p:nvPr>
        </p:nvSpPr>
        <p:spPr/>
        <p:txBody>
          <a:bodyPr/>
          <a:lstStyle/>
          <a:p>
            <a:r>
              <a:rPr lang="en-US" dirty="0"/>
              <a:t>How to Follow Up</a:t>
            </a:r>
          </a:p>
        </p:txBody>
      </p:sp>
      <p:sp>
        <p:nvSpPr>
          <p:cNvPr id="3" name="Content Placeholder 2">
            <a:extLst>
              <a:ext uri="{FF2B5EF4-FFF2-40B4-BE49-F238E27FC236}">
                <a16:creationId xmlns:a16="http://schemas.microsoft.com/office/drawing/2014/main" id="{B6780BBB-25BC-3F44-98BE-89C4BB070164}"/>
              </a:ext>
            </a:extLst>
          </p:cNvPr>
          <p:cNvSpPr>
            <a:spLocks noGrp="1"/>
          </p:cNvSpPr>
          <p:nvPr>
            <p:ph idx="1"/>
          </p:nvPr>
        </p:nvSpPr>
        <p:spPr>
          <a:xfrm>
            <a:off x="1371600" y="2286000"/>
            <a:ext cx="9906000" cy="4572000"/>
          </a:xfrm>
        </p:spPr>
        <p:txBody>
          <a:bodyPr>
            <a:normAutofit/>
          </a:bodyPr>
          <a:lstStyle/>
          <a:p>
            <a:pPr marL="342900" indent="-342900">
              <a:spcAft>
                <a:spcPts val="1400"/>
              </a:spcAft>
              <a:buFont typeface="+mj-lt"/>
              <a:buAutoNum type="arabicPeriod"/>
            </a:pPr>
            <a:r>
              <a:rPr lang="en-US" sz="1800" dirty="0"/>
              <a:t>Find the case you want to follow up on and click the </a:t>
            </a:r>
            <a:r>
              <a:rPr lang="en-US" sz="1800" b="1" dirty="0"/>
              <a:t>Subject</a:t>
            </a:r>
            <a:r>
              <a:rPr lang="en-US" sz="1800" dirty="0"/>
              <a:t> or </a:t>
            </a:r>
            <a:r>
              <a:rPr lang="en-US" sz="1800" b="1" dirty="0"/>
              <a:t>Case Number </a:t>
            </a:r>
            <a:r>
              <a:rPr lang="en-US" sz="1800" dirty="0"/>
              <a:t>to view it. (Don’t click Edit - you’re not changing the original ticket, just following up.)</a:t>
            </a:r>
          </a:p>
          <a:p>
            <a:pPr marL="342900" indent="-342900">
              <a:spcAft>
                <a:spcPts val="1400"/>
              </a:spcAft>
              <a:buFont typeface="+mj-lt"/>
              <a:buAutoNum type="arabicPeriod"/>
            </a:pPr>
            <a:r>
              <a:rPr lang="en-US" sz="1800" dirty="0"/>
              <a:t>Choose what you want to follow up with:</a:t>
            </a:r>
          </a:p>
          <a:p>
            <a:pPr lvl="1">
              <a:spcAft>
                <a:spcPts val="1400"/>
              </a:spcAft>
            </a:pPr>
            <a:r>
              <a:rPr lang="en-US" sz="1800" i="0" dirty="0"/>
              <a:t>Click </a:t>
            </a:r>
            <a:r>
              <a:rPr lang="en-US" sz="1800" b="1" i="0" dirty="0"/>
              <a:t>Add Comment</a:t>
            </a:r>
            <a:r>
              <a:rPr lang="en-US" sz="1800" i="0" dirty="0"/>
              <a:t> to add information, questions or other notes for the Support Analyst.</a:t>
            </a:r>
          </a:p>
          <a:p>
            <a:pPr lvl="1">
              <a:spcAft>
                <a:spcPts val="1400"/>
              </a:spcAft>
            </a:pPr>
            <a:r>
              <a:rPr lang="en-US" sz="1800" i="0" dirty="0"/>
              <a:t>Use </a:t>
            </a:r>
            <a:r>
              <a:rPr lang="en-US" sz="1800" b="1" i="0" dirty="0"/>
              <a:t>Pending Testing</a:t>
            </a:r>
            <a:r>
              <a:rPr lang="en-US" sz="1800" i="0" dirty="0"/>
              <a:t> to keep a case open for additional time to evaluate the change to confirm that it has addressed the problem you experienced. Case Status will change to Pending Customer Testing for 11 months before changing to Resolved status. </a:t>
            </a:r>
          </a:p>
          <a:p>
            <a:pPr lvl="1">
              <a:spcAft>
                <a:spcPts val="1400"/>
              </a:spcAft>
            </a:pPr>
            <a:r>
              <a:rPr lang="en-US" sz="1800" i="0" dirty="0"/>
              <a:t>Click the </a:t>
            </a:r>
            <a:r>
              <a:rPr lang="en-US" sz="1800" b="1" i="0" dirty="0"/>
              <a:t>Feedback</a:t>
            </a:r>
            <a:r>
              <a:rPr lang="en-US" sz="1800" i="0" dirty="0"/>
              <a:t> button to use the In-Case Feedback option to share your feedback on how Support is handling your Case. Your Feedback will be seen by the Ex Libris Support Case Owner, and Support Management, who will acknowledge your In-Case Feedback by checking a box to acknowledge your message, or by adding a comment to respond to your feedback.</a:t>
            </a:r>
          </a:p>
        </p:txBody>
      </p:sp>
      <p:pic>
        <p:nvPicPr>
          <p:cNvPr id="4" name="Picture 3">
            <a:extLst>
              <a:ext uri="{FF2B5EF4-FFF2-40B4-BE49-F238E27FC236}">
                <a16:creationId xmlns:a16="http://schemas.microsoft.com/office/drawing/2014/main" id="{427E456F-3128-E744-9684-12A48A729340}"/>
              </a:ext>
            </a:extLst>
          </p:cNvPr>
          <p:cNvPicPr>
            <a:picLocks noChangeAspect="1"/>
          </p:cNvPicPr>
          <p:nvPr/>
        </p:nvPicPr>
        <p:blipFill rotWithShape="1">
          <a:blip r:embed="rId3"/>
          <a:srcRect l="9745" t="15801" r="6301"/>
          <a:stretch/>
        </p:blipFill>
        <p:spPr>
          <a:xfrm>
            <a:off x="7686261" y="265044"/>
            <a:ext cx="4200939" cy="17537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28273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8BEB87B-123E-604C-A04E-EB6773B3F3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2538" y="0"/>
            <a:ext cx="6946072" cy="62723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22DC637-9C9D-EA43-83EF-A0D32698306A}"/>
              </a:ext>
            </a:extLst>
          </p:cNvPr>
          <p:cNvSpPr txBox="1"/>
          <p:nvPr/>
        </p:nvSpPr>
        <p:spPr>
          <a:xfrm>
            <a:off x="2442538" y="6272373"/>
            <a:ext cx="6588214" cy="369332"/>
          </a:xfrm>
          <a:prstGeom prst="rect">
            <a:avLst/>
          </a:prstGeom>
          <a:noFill/>
        </p:spPr>
        <p:txBody>
          <a:bodyPr wrap="none" rtlCol="0">
            <a:spAutoFit/>
          </a:bodyPr>
          <a:lstStyle/>
          <a:p>
            <a:r>
              <a:rPr lang="en-US" dirty="0"/>
              <a:t>http://</a:t>
            </a:r>
            <a:r>
              <a:rPr lang="en-US" dirty="0" err="1"/>
              <a:t>blog.cimcloud.com</a:t>
            </a:r>
            <a:r>
              <a:rPr lang="en-US" dirty="0"/>
              <a:t>/blog/how-to-write-a-great-support-ticket</a:t>
            </a:r>
          </a:p>
        </p:txBody>
      </p:sp>
    </p:spTree>
    <p:extLst>
      <p:ext uri="{BB962C8B-B14F-4D97-AF65-F5344CB8AC3E}">
        <p14:creationId xmlns:p14="http://schemas.microsoft.com/office/powerpoint/2010/main" val="178888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551C9-CF36-9C4C-9C4A-4A2192DC0643}"/>
              </a:ext>
            </a:extLst>
          </p:cNvPr>
          <p:cNvSpPr>
            <a:spLocks noGrp="1"/>
          </p:cNvSpPr>
          <p:nvPr>
            <p:ph type="title"/>
          </p:nvPr>
        </p:nvSpPr>
        <p:spPr/>
        <p:txBody>
          <a:bodyPr/>
          <a:lstStyle/>
          <a:p>
            <a:r>
              <a:rPr lang="en-US" dirty="0"/>
              <a:t>Inside Salesforce</a:t>
            </a:r>
          </a:p>
        </p:txBody>
      </p:sp>
      <p:pic>
        <p:nvPicPr>
          <p:cNvPr id="7" name="Picture 2">
            <a:extLst>
              <a:ext uri="{FF2B5EF4-FFF2-40B4-BE49-F238E27FC236}">
                <a16:creationId xmlns:a16="http://schemas.microsoft.com/office/drawing/2014/main" id="{EDDA925A-4E32-BA44-B6A5-BC827BD463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28750"/>
            <a:ext cx="9331516" cy="51959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382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551C9-CF36-9C4C-9C4A-4A2192DC0643}"/>
              </a:ext>
            </a:extLst>
          </p:cNvPr>
          <p:cNvSpPr>
            <a:spLocks noGrp="1"/>
          </p:cNvSpPr>
          <p:nvPr>
            <p:ph type="title"/>
          </p:nvPr>
        </p:nvSpPr>
        <p:spPr/>
        <p:txBody>
          <a:bodyPr/>
          <a:lstStyle/>
          <a:p>
            <a:r>
              <a:rPr lang="en-US" dirty="0"/>
              <a:t>Inside Salesforce</a:t>
            </a:r>
          </a:p>
        </p:txBody>
      </p:sp>
      <p:pic>
        <p:nvPicPr>
          <p:cNvPr id="1026" name="Picture 2">
            <a:extLst>
              <a:ext uri="{FF2B5EF4-FFF2-40B4-BE49-F238E27FC236}">
                <a16:creationId xmlns:a16="http://schemas.microsoft.com/office/drawing/2014/main" id="{9802428A-6675-8441-99C1-FF8F4A972F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622" y="2369654"/>
            <a:ext cx="10867229" cy="33677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064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551C9-CF36-9C4C-9C4A-4A2192DC0643}"/>
              </a:ext>
            </a:extLst>
          </p:cNvPr>
          <p:cNvSpPr>
            <a:spLocks noGrp="1"/>
          </p:cNvSpPr>
          <p:nvPr>
            <p:ph type="title"/>
          </p:nvPr>
        </p:nvSpPr>
        <p:spPr/>
        <p:txBody>
          <a:bodyPr/>
          <a:lstStyle/>
          <a:p>
            <a:r>
              <a:rPr lang="en-US" dirty="0"/>
              <a:t>Inside Salesforce</a:t>
            </a:r>
          </a:p>
        </p:txBody>
      </p:sp>
      <p:sp>
        <p:nvSpPr>
          <p:cNvPr id="3" name="Content Placeholder 2">
            <a:extLst>
              <a:ext uri="{FF2B5EF4-FFF2-40B4-BE49-F238E27FC236}">
                <a16:creationId xmlns:a16="http://schemas.microsoft.com/office/drawing/2014/main" id="{575CF77D-B4F2-844E-BF80-D3BD2138BD4F}"/>
              </a:ext>
            </a:extLst>
          </p:cNvPr>
          <p:cNvSpPr>
            <a:spLocks noGrp="1"/>
          </p:cNvSpPr>
          <p:nvPr>
            <p:ph idx="1"/>
          </p:nvPr>
        </p:nvSpPr>
        <p:spPr>
          <a:xfrm>
            <a:off x="1371600" y="2285999"/>
            <a:ext cx="8700052" cy="4379843"/>
          </a:xfrm>
        </p:spPr>
        <p:txBody>
          <a:bodyPr>
            <a:normAutofit/>
          </a:bodyPr>
          <a:lstStyle/>
          <a:p>
            <a:pPr>
              <a:spcAft>
                <a:spcPts val="1400"/>
              </a:spcAft>
            </a:pPr>
            <a:r>
              <a:rPr lang="en-US" b="1" dirty="0"/>
              <a:t>Portal – My Account Cases</a:t>
            </a:r>
            <a:r>
              <a:rPr lang="en-US" dirty="0"/>
              <a:t> allows you to see all cases for your institution, including cases opened by one of your colleagues.</a:t>
            </a:r>
          </a:p>
          <a:p>
            <a:pPr>
              <a:spcAft>
                <a:spcPts val="1400"/>
              </a:spcAft>
            </a:pPr>
            <a:r>
              <a:rPr lang="en-US" b="1" dirty="0"/>
              <a:t>Portal – My Account Open Cases</a:t>
            </a:r>
            <a:r>
              <a:rPr lang="en-US" dirty="0"/>
              <a:t> allows you to see all cases for your institution that are not in a status of Closed.</a:t>
            </a:r>
          </a:p>
          <a:p>
            <a:pPr>
              <a:spcAft>
                <a:spcPts val="1400"/>
              </a:spcAft>
            </a:pPr>
            <a:r>
              <a:rPr lang="en-US" b="1" dirty="0"/>
              <a:t>Portal – My Cases</a:t>
            </a:r>
            <a:r>
              <a:rPr lang="en-US" dirty="0"/>
              <a:t> allows you to see all cases opened by you.</a:t>
            </a:r>
          </a:p>
          <a:p>
            <a:pPr>
              <a:spcAft>
                <a:spcPts val="1400"/>
              </a:spcAft>
            </a:pPr>
            <a:r>
              <a:rPr lang="en-US" b="1" dirty="0"/>
              <a:t>Portal – My Open Cases</a:t>
            </a:r>
            <a:r>
              <a:rPr lang="en-US" dirty="0"/>
              <a:t> allows you to see all cases opened by you that are not in a status of Closed.</a:t>
            </a:r>
          </a:p>
          <a:p>
            <a:r>
              <a:rPr lang="en-US" b="1" dirty="0"/>
              <a:t>Recently Viewed Cases</a:t>
            </a:r>
            <a:r>
              <a:rPr lang="en-US" dirty="0"/>
              <a:t> allows you to see cases which you have viewed recently.</a:t>
            </a:r>
          </a:p>
        </p:txBody>
      </p:sp>
    </p:spTree>
    <p:extLst>
      <p:ext uri="{BB962C8B-B14F-4D97-AF65-F5344CB8AC3E}">
        <p14:creationId xmlns:p14="http://schemas.microsoft.com/office/powerpoint/2010/main" val="1979266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FB9C3-0E50-2D43-AC54-2F285107BF1B}"/>
              </a:ext>
            </a:extLst>
          </p:cNvPr>
          <p:cNvSpPr>
            <a:spLocks noGrp="1"/>
          </p:cNvSpPr>
          <p:nvPr>
            <p:ph type="title"/>
          </p:nvPr>
        </p:nvSpPr>
        <p:spPr/>
        <p:txBody>
          <a:bodyPr/>
          <a:lstStyle/>
          <a:p>
            <a:r>
              <a:rPr lang="en-US" dirty="0"/>
              <a:t>resources</a:t>
            </a:r>
          </a:p>
        </p:txBody>
      </p:sp>
      <p:sp>
        <p:nvSpPr>
          <p:cNvPr id="3" name="Text Placeholder 2">
            <a:extLst>
              <a:ext uri="{FF2B5EF4-FFF2-40B4-BE49-F238E27FC236}">
                <a16:creationId xmlns:a16="http://schemas.microsoft.com/office/drawing/2014/main" id="{D3698B56-98BE-5E41-925E-AECB862C56A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1268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D36E0-3163-2646-AFF7-3EBF63054D77}"/>
              </a:ext>
            </a:extLst>
          </p:cNvPr>
          <p:cNvSpPr>
            <a:spLocks noGrp="1"/>
          </p:cNvSpPr>
          <p:nvPr>
            <p:ph type="title"/>
          </p:nvPr>
        </p:nvSpPr>
        <p:spPr>
          <a:xfrm>
            <a:off x="1371600" y="685800"/>
            <a:ext cx="9909426" cy="1485900"/>
          </a:xfrm>
        </p:spPr>
        <p:txBody>
          <a:bodyPr/>
          <a:lstStyle/>
          <a:p>
            <a:r>
              <a:rPr lang="en-US" dirty="0"/>
              <a:t>Resources – Screencasts &amp; Screenshots</a:t>
            </a:r>
          </a:p>
        </p:txBody>
      </p:sp>
      <p:sp>
        <p:nvSpPr>
          <p:cNvPr id="3" name="Content Placeholder 2">
            <a:extLst>
              <a:ext uri="{FF2B5EF4-FFF2-40B4-BE49-F238E27FC236}">
                <a16:creationId xmlns:a16="http://schemas.microsoft.com/office/drawing/2014/main" id="{9FD03D26-0E89-944B-B701-C233741B7680}"/>
              </a:ext>
            </a:extLst>
          </p:cNvPr>
          <p:cNvSpPr>
            <a:spLocks noGrp="1"/>
          </p:cNvSpPr>
          <p:nvPr>
            <p:ph idx="1"/>
          </p:nvPr>
        </p:nvSpPr>
        <p:spPr>
          <a:xfrm>
            <a:off x="1371600" y="2286000"/>
            <a:ext cx="9601200" cy="4361380"/>
          </a:xfrm>
        </p:spPr>
        <p:txBody>
          <a:bodyPr>
            <a:normAutofit/>
          </a:bodyPr>
          <a:lstStyle/>
          <a:p>
            <a:r>
              <a:rPr lang="en-US" b="1" dirty="0"/>
              <a:t>Screencast-o-</a:t>
            </a:r>
            <a:r>
              <a:rPr lang="en-US" b="1" dirty="0" err="1"/>
              <a:t>matic</a:t>
            </a:r>
            <a:r>
              <a:rPr lang="en-US" dirty="0"/>
              <a:t> (screencast-o-</a:t>
            </a:r>
            <a:r>
              <a:rPr lang="en-US" dirty="0" err="1"/>
              <a:t>matic.com</a:t>
            </a:r>
            <a:r>
              <a:rPr lang="en-US" dirty="0"/>
              <a:t>/plans, free &amp; $)</a:t>
            </a:r>
          </a:p>
          <a:p>
            <a:r>
              <a:rPr lang="en-US" b="1" dirty="0"/>
              <a:t>SnagIt</a:t>
            </a:r>
            <a:r>
              <a:rPr lang="en-US" dirty="0"/>
              <a:t> (</a:t>
            </a:r>
            <a:r>
              <a:rPr lang="en-US" dirty="0" err="1"/>
              <a:t>www.techsmith.com</a:t>
            </a:r>
            <a:r>
              <a:rPr lang="en-US" dirty="0"/>
              <a:t>/screen-</a:t>
            </a:r>
            <a:r>
              <a:rPr lang="en-US" dirty="0" err="1"/>
              <a:t>capture.html</a:t>
            </a:r>
            <a:r>
              <a:rPr lang="en-US" dirty="0"/>
              <a:t>, trial &amp; $)</a:t>
            </a:r>
          </a:p>
          <a:p>
            <a:r>
              <a:rPr lang="en-US" b="1" dirty="0"/>
              <a:t>Captivate</a:t>
            </a:r>
            <a:r>
              <a:rPr lang="en-US" dirty="0"/>
              <a:t> (Adobe) &amp; </a:t>
            </a:r>
            <a:r>
              <a:rPr lang="en-US" b="1" dirty="0"/>
              <a:t>Camtasia </a:t>
            </a:r>
            <a:r>
              <a:rPr lang="en-US" dirty="0"/>
              <a:t>(TechSmith) are higher-cost, more-feature options</a:t>
            </a:r>
          </a:p>
          <a:p>
            <a:r>
              <a:rPr lang="en-US" b="1" dirty="0"/>
              <a:t>Zoom</a:t>
            </a:r>
            <a:r>
              <a:rPr lang="en-US" dirty="0"/>
              <a:t>, </a:t>
            </a:r>
            <a:r>
              <a:rPr lang="en-US" b="1" dirty="0"/>
              <a:t>GoToMeeting</a:t>
            </a:r>
            <a:r>
              <a:rPr lang="en-US" dirty="0"/>
              <a:t>, any other online meeting platform that can record</a:t>
            </a:r>
          </a:p>
          <a:p>
            <a:endParaRPr lang="en-US" dirty="0"/>
          </a:p>
          <a:p>
            <a:r>
              <a:rPr lang="en-US" b="1" dirty="0"/>
              <a:t>Windows OS: </a:t>
            </a:r>
            <a:r>
              <a:rPr lang="en-US" dirty="0"/>
              <a:t>Print Screen button and use Photos to edit the shot</a:t>
            </a:r>
          </a:p>
          <a:p>
            <a:r>
              <a:rPr lang="en-US" b="1" dirty="0"/>
              <a:t>Mac OS:</a:t>
            </a:r>
            <a:r>
              <a:rPr lang="en-US" dirty="0"/>
              <a:t> Shift + Command (⌘) + 5 to get to the screenshot/screen recorder in QuickTime</a:t>
            </a:r>
          </a:p>
          <a:p>
            <a:endParaRPr lang="en-US" dirty="0"/>
          </a:p>
          <a:p>
            <a:r>
              <a:rPr lang="en-US" b="1" dirty="0"/>
              <a:t>Note:</a:t>
            </a:r>
            <a:r>
              <a:rPr lang="en-US" dirty="0"/>
              <a:t> Jing is being replaced by Screencast and SnagIt, all from TechSmith</a:t>
            </a:r>
          </a:p>
        </p:txBody>
      </p:sp>
    </p:spTree>
    <p:extLst>
      <p:ext uri="{BB962C8B-B14F-4D97-AF65-F5344CB8AC3E}">
        <p14:creationId xmlns:p14="http://schemas.microsoft.com/office/powerpoint/2010/main" val="2633253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50D68-2DA2-EA4C-B3F5-A7DD4FC44EE1}"/>
              </a:ext>
            </a:extLst>
          </p:cNvPr>
          <p:cNvSpPr>
            <a:spLocks noGrp="1"/>
          </p:cNvSpPr>
          <p:nvPr>
            <p:ph type="title"/>
          </p:nvPr>
        </p:nvSpPr>
        <p:spPr/>
        <p:txBody>
          <a:bodyPr/>
          <a:lstStyle/>
          <a:p>
            <a:r>
              <a:rPr lang="en-US" dirty="0"/>
              <a:t>Resources – Ex Libris</a:t>
            </a:r>
          </a:p>
        </p:txBody>
      </p:sp>
      <p:sp>
        <p:nvSpPr>
          <p:cNvPr id="3" name="Content Placeholder 2">
            <a:extLst>
              <a:ext uri="{FF2B5EF4-FFF2-40B4-BE49-F238E27FC236}">
                <a16:creationId xmlns:a16="http://schemas.microsoft.com/office/drawing/2014/main" id="{B91DDF56-A1B3-CE4F-B97D-56F196EF6E15}"/>
              </a:ext>
            </a:extLst>
          </p:cNvPr>
          <p:cNvSpPr>
            <a:spLocks noGrp="1"/>
          </p:cNvSpPr>
          <p:nvPr>
            <p:ph idx="1"/>
          </p:nvPr>
        </p:nvSpPr>
        <p:spPr>
          <a:xfrm>
            <a:off x="1371599" y="1437149"/>
            <a:ext cx="10166280" cy="5347699"/>
          </a:xfrm>
        </p:spPr>
        <p:txBody>
          <a:bodyPr>
            <a:normAutofit/>
          </a:bodyPr>
          <a:lstStyle/>
          <a:p>
            <a:pPr>
              <a:spcAft>
                <a:spcPts val="1400"/>
              </a:spcAft>
            </a:pPr>
            <a:r>
              <a:rPr lang="en-US" b="1" dirty="0"/>
              <a:t>Support Portal User Guide</a:t>
            </a:r>
            <a:br>
              <a:rPr lang="en-US" dirty="0"/>
            </a:br>
            <a:r>
              <a:rPr lang="en-US" dirty="0"/>
              <a:t>https://</a:t>
            </a:r>
            <a:r>
              <a:rPr lang="en-US" dirty="0" err="1"/>
              <a:t>knowledge.exlibrisgroup.com</a:t>
            </a:r>
            <a:r>
              <a:rPr lang="en-US" dirty="0"/>
              <a:t>/</a:t>
            </a:r>
            <a:r>
              <a:rPr lang="en-US" dirty="0" err="1"/>
              <a:t>Cross_Product</a:t>
            </a:r>
            <a:r>
              <a:rPr lang="en-US" dirty="0"/>
              <a:t>/Support/030_Salesforce/</a:t>
            </a:r>
            <a:r>
              <a:rPr lang="en-US" dirty="0" err="1"/>
              <a:t>Support_Portal_User_Guide</a:t>
            </a:r>
            <a:endParaRPr lang="en-US" dirty="0"/>
          </a:p>
          <a:p>
            <a:pPr>
              <a:spcAft>
                <a:spcPts val="1400"/>
              </a:spcAft>
            </a:pPr>
            <a:r>
              <a:rPr lang="en-US" b="1" dirty="0"/>
              <a:t>Transition to Support Webinar </a:t>
            </a:r>
            <a:r>
              <a:rPr lang="en-US" dirty="0"/>
              <a:t>(9/26/2019)</a:t>
            </a:r>
            <a:br>
              <a:rPr lang="en-US" dirty="0"/>
            </a:br>
            <a:r>
              <a:rPr lang="en-US" dirty="0"/>
              <a:t>https://public.3.basecamp.com/p/W1znT4MUjiMVxzmQgeiqzG8K</a:t>
            </a:r>
          </a:p>
          <a:p>
            <a:pPr>
              <a:spcAft>
                <a:spcPts val="1400"/>
              </a:spcAft>
            </a:pPr>
            <a:r>
              <a:rPr lang="en-US" b="1" dirty="0"/>
              <a:t>Troubleshooting Tips to Help Get an Alma Case Solved Quicker</a:t>
            </a:r>
            <a:r>
              <a:rPr lang="en-US" dirty="0"/>
              <a:t>, by Tari Keller</a:t>
            </a:r>
            <a:br>
              <a:rPr lang="en-US" dirty="0"/>
            </a:br>
            <a:r>
              <a:rPr lang="en-US" dirty="0"/>
              <a:t>https://</a:t>
            </a:r>
            <a:r>
              <a:rPr lang="en-US" dirty="0" err="1"/>
              <a:t>knowledge.exlibrisgroup.com</a:t>
            </a:r>
            <a:r>
              <a:rPr lang="en-US" dirty="0"/>
              <a:t>/Alma/</a:t>
            </a:r>
            <a:r>
              <a:rPr lang="en-US" dirty="0" err="1"/>
              <a:t>Community_Knowledge</a:t>
            </a:r>
            <a:r>
              <a:rPr lang="en-US" dirty="0"/>
              <a:t>/</a:t>
            </a:r>
            <a:r>
              <a:rPr lang="en-US" dirty="0" err="1"/>
              <a:t>Troubleshooting_Tips_to_help_get_Alma_Case_Solved_Quicker</a:t>
            </a:r>
            <a:endParaRPr lang="en-US" dirty="0"/>
          </a:p>
          <a:p>
            <a:pPr>
              <a:spcAft>
                <a:spcPts val="1400"/>
              </a:spcAft>
            </a:pPr>
            <a:r>
              <a:rPr lang="en-US" b="1" dirty="0"/>
              <a:t>Support Case Status List and Descriptions</a:t>
            </a:r>
            <a:br>
              <a:rPr lang="en-US" dirty="0"/>
            </a:br>
            <a:r>
              <a:rPr lang="en-US" dirty="0"/>
              <a:t>https://</a:t>
            </a:r>
            <a:r>
              <a:rPr lang="en-US" dirty="0" err="1"/>
              <a:t>knowledge.exlibrisgroup.com</a:t>
            </a:r>
            <a:r>
              <a:rPr lang="en-US" dirty="0"/>
              <a:t>/</a:t>
            </a:r>
            <a:r>
              <a:rPr lang="en-US" dirty="0" err="1"/>
              <a:t>Cross_Product</a:t>
            </a:r>
            <a:r>
              <a:rPr lang="en-US" dirty="0"/>
              <a:t>/</a:t>
            </a:r>
            <a:r>
              <a:rPr lang="en-US" dirty="0" err="1"/>
              <a:t>Knowledge_Articles</a:t>
            </a:r>
            <a:r>
              <a:rPr lang="en-US" dirty="0"/>
              <a:t>/</a:t>
            </a:r>
            <a:r>
              <a:rPr lang="en-US" dirty="0" err="1"/>
              <a:t>What_is_Case_Status_and_What_Does_It_Mean</a:t>
            </a:r>
            <a:endParaRPr lang="en-US" dirty="0"/>
          </a:p>
          <a:p>
            <a:pPr>
              <a:spcAft>
                <a:spcPts val="1400"/>
              </a:spcAft>
            </a:pPr>
            <a:r>
              <a:rPr lang="en-US" b="1" dirty="0"/>
              <a:t>Ex Libris Knowledge Center</a:t>
            </a:r>
            <a:br>
              <a:rPr lang="en-US" dirty="0"/>
            </a:br>
            <a:r>
              <a:rPr lang="en-US" dirty="0"/>
              <a:t>https://</a:t>
            </a:r>
            <a:r>
              <a:rPr lang="en-US" dirty="0" err="1"/>
              <a:t>knowledge.exlibrisgroup.com</a:t>
            </a:r>
            <a:r>
              <a:rPr lang="en-US" dirty="0"/>
              <a:t>/Alma</a:t>
            </a:r>
            <a:br>
              <a:rPr lang="en-US" dirty="0"/>
            </a:br>
            <a:r>
              <a:rPr lang="en-US" dirty="0"/>
              <a:t>https://</a:t>
            </a:r>
            <a:r>
              <a:rPr lang="en-US" dirty="0" err="1"/>
              <a:t>knowledge.exlibrisgroup.com</a:t>
            </a:r>
            <a:r>
              <a:rPr lang="en-US" dirty="0"/>
              <a:t>/Primo</a:t>
            </a:r>
          </a:p>
        </p:txBody>
      </p:sp>
    </p:spTree>
    <p:extLst>
      <p:ext uri="{BB962C8B-B14F-4D97-AF65-F5344CB8AC3E}">
        <p14:creationId xmlns:p14="http://schemas.microsoft.com/office/powerpoint/2010/main" val="3796911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B0927-1D28-1449-A53D-FB0F0C072260}"/>
              </a:ext>
            </a:extLst>
          </p:cNvPr>
          <p:cNvSpPr>
            <a:spLocks noGrp="1"/>
          </p:cNvSpPr>
          <p:nvPr>
            <p:ph type="title"/>
          </p:nvPr>
        </p:nvSpPr>
        <p:spPr/>
        <p:txBody>
          <a:bodyPr/>
          <a:lstStyle/>
          <a:p>
            <a:r>
              <a:rPr lang="en-US" dirty="0"/>
              <a:t>Resources – Additional Reading</a:t>
            </a:r>
          </a:p>
        </p:txBody>
      </p:sp>
      <p:sp>
        <p:nvSpPr>
          <p:cNvPr id="3" name="Content Placeholder 2">
            <a:extLst>
              <a:ext uri="{FF2B5EF4-FFF2-40B4-BE49-F238E27FC236}">
                <a16:creationId xmlns:a16="http://schemas.microsoft.com/office/drawing/2014/main" id="{7B7333D0-ADFC-1044-AF63-79145ABF6DA4}"/>
              </a:ext>
            </a:extLst>
          </p:cNvPr>
          <p:cNvSpPr>
            <a:spLocks noGrp="1"/>
          </p:cNvSpPr>
          <p:nvPr>
            <p:ph idx="1"/>
          </p:nvPr>
        </p:nvSpPr>
        <p:spPr>
          <a:xfrm>
            <a:off x="1371600" y="1643865"/>
            <a:ext cx="9601200" cy="5214135"/>
          </a:xfrm>
        </p:spPr>
        <p:txBody>
          <a:bodyPr>
            <a:normAutofit/>
          </a:bodyPr>
          <a:lstStyle/>
          <a:p>
            <a:pPr>
              <a:spcAft>
                <a:spcPts val="1400"/>
              </a:spcAft>
            </a:pPr>
            <a:r>
              <a:rPr lang="en-US" dirty="0"/>
              <a:t>“5 Steps to Writing a Good Support Ticket” by for </a:t>
            </a:r>
            <a:r>
              <a:rPr lang="en-US" dirty="0" err="1"/>
              <a:t>TableXI</a:t>
            </a:r>
            <a:br>
              <a:rPr lang="en-US" dirty="0"/>
            </a:br>
            <a:r>
              <a:rPr lang="en-US" dirty="0"/>
              <a:t>https://</a:t>
            </a:r>
            <a:r>
              <a:rPr lang="en-US" dirty="0" err="1"/>
              <a:t>www.tablexi.com</a:t>
            </a:r>
            <a:r>
              <a:rPr lang="en-US" dirty="0"/>
              <a:t>/5-steps-to-writing-a-good-support-ticket</a:t>
            </a:r>
          </a:p>
          <a:p>
            <a:pPr>
              <a:spcAft>
                <a:spcPts val="1400"/>
              </a:spcAft>
            </a:pPr>
            <a:r>
              <a:rPr lang="en-US" dirty="0"/>
              <a:t>“Writing a Good Help Desk Ticket” from Rio Hondo College IT</a:t>
            </a:r>
            <a:br>
              <a:rPr lang="en-US" dirty="0"/>
            </a:br>
            <a:r>
              <a:rPr lang="en-US" dirty="0"/>
              <a:t>https://</a:t>
            </a:r>
            <a:r>
              <a:rPr lang="en-US" dirty="0" err="1"/>
              <a:t>www.riohondo.edu</a:t>
            </a:r>
            <a:r>
              <a:rPr lang="en-US" dirty="0"/>
              <a:t>/its/helpdesk/writing-a-good-helpdesk-ticket/</a:t>
            </a:r>
          </a:p>
          <a:p>
            <a:pPr>
              <a:spcAft>
                <a:spcPts val="1400"/>
              </a:spcAft>
            </a:pPr>
            <a:r>
              <a:rPr lang="en-US" dirty="0"/>
              <a:t>“Request Helpdesk Support the Right Way: The Elements of a Great IT Ticket” </a:t>
            </a:r>
            <a:br>
              <a:rPr lang="en-US" dirty="0"/>
            </a:br>
            <a:r>
              <a:rPr lang="en-US" dirty="0"/>
              <a:t>by Tim Burke for </a:t>
            </a:r>
            <a:r>
              <a:rPr lang="en-US" dirty="0" err="1"/>
              <a:t>BetterCloud</a:t>
            </a:r>
            <a:br>
              <a:rPr lang="en-US" dirty="0"/>
            </a:br>
            <a:r>
              <a:rPr lang="en-US" dirty="0"/>
              <a:t>https://</a:t>
            </a:r>
            <a:r>
              <a:rPr lang="en-US" dirty="0" err="1"/>
              <a:t>www.bettercloud.com</a:t>
            </a:r>
            <a:r>
              <a:rPr lang="en-US" dirty="0"/>
              <a:t>/monitor/how-to-request-helpdesk-support-it-ticketing/</a:t>
            </a:r>
          </a:p>
          <a:p>
            <a:pPr>
              <a:spcAft>
                <a:spcPts val="1400"/>
              </a:spcAft>
            </a:pPr>
            <a:r>
              <a:rPr lang="en-US" dirty="0"/>
              <a:t>“How to Submit a Great Support Ticket” by Reed </a:t>
            </a:r>
            <a:r>
              <a:rPr lang="en-US" dirty="0" err="1"/>
              <a:t>Gilbride</a:t>
            </a:r>
            <a:r>
              <a:rPr lang="en-US" dirty="0"/>
              <a:t> for HubSpot</a:t>
            </a:r>
            <a:br>
              <a:rPr lang="en-US" dirty="0"/>
            </a:br>
            <a:r>
              <a:rPr lang="en-US" dirty="0"/>
              <a:t>https://</a:t>
            </a:r>
            <a:r>
              <a:rPr lang="en-US" dirty="0" err="1"/>
              <a:t>blog.hubspot.com</a:t>
            </a:r>
            <a:r>
              <a:rPr lang="en-US" dirty="0"/>
              <a:t>/customers/how-to-submit-a-great-support-ticket</a:t>
            </a:r>
          </a:p>
          <a:p>
            <a:r>
              <a:rPr lang="en-US" dirty="0"/>
              <a:t>“How to Write a Support Ticket that Gets Results” from Apex Investing Institute</a:t>
            </a:r>
            <a:br>
              <a:rPr lang="en-US" dirty="0"/>
            </a:br>
            <a:r>
              <a:rPr lang="en-US" dirty="0"/>
              <a:t>A little tongue-in-cheek, and absolutely right</a:t>
            </a:r>
            <a:br>
              <a:rPr lang="en-US" dirty="0"/>
            </a:br>
            <a:r>
              <a:rPr lang="en-US" dirty="0"/>
              <a:t>https://</a:t>
            </a:r>
            <a:r>
              <a:rPr lang="en-US" dirty="0" err="1"/>
              <a:t>www.youtube.com</a:t>
            </a:r>
            <a:r>
              <a:rPr lang="en-US" dirty="0"/>
              <a:t>/</a:t>
            </a:r>
            <a:r>
              <a:rPr lang="en-US" dirty="0" err="1"/>
              <a:t>watch?v</a:t>
            </a:r>
            <a:r>
              <a:rPr lang="en-US" dirty="0"/>
              <a:t>=OTDSgaM3ZtM</a:t>
            </a:r>
          </a:p>
        </p:txBody>
      </p:sp>
    </p:spTree>
    <p:extLst>
      <p:ext uri="{BB962C8B-B14F-4D97-AF65-F5344CB8AC3E}">
        <p14:creationId xmlns:p14="http://schemas.microsoft.com/office/powerpoint/2010/main" val="16356388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03E8E-946D-CB4B-910C-0E0F528BDA97}"/>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090ED0B0-81B7-D449-A6AF-196B7069DC0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20954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3408D-810E-F84E-B464-680F7A941405}"/>
              </a:ext>
            </a:extLst>
          </p:cNvPr>
          <p:cNvSpPr>
            <a:spLocks noGrp="1"/>
          </p:cNvSpPr>
          <p:nvPr>
            <p:ph type="title"/>
          </p:nvPr>
        </p:nvSpPr>
        <p:spPr/>
        <p:txBody>
          <a:bodyPr/>
          <a:lstStyle/>
          <a:p>
            <a:r>
              <a:rPr lang="en-US" dirty="0"/>
              <a:t>Before Submitting a Ticket</a:t>
            </a:r>
          </a:p>
        </p:txBody>
      </p:sp>
      <p:sp>
        <p:nvSpPr>
          <p:cNvPr id="3" name="Content Placeholder 2">
            <a:extLst>
              <a:ext uri="{FF2B5EF4-FFF2-40B4-BE49-F238E27FC236}">
                <a16:creationId xmlns:a16="http://schemas.microsoft.com/office/drawing/2014/main" id="{F91796C3-0278-2045-9549-44D848095186}"/>
              </a:ext>
            </a:extLst>
          </p:cNvPr>
          <p:cNvSpPr>
            <a:spLocks noGrp="1"/>
          </p:cNvSpPr>
          <p:nvPr>
            <p:ph idx="1"/>
          </p:nvPr>
        </p:nvSpPr>
        <p:spPr>
          <a:xfrm>
            <a:off x="1371600" y="2286000"/>
            <a:ext cx="10162032" cy="4572000"/>
          </a:xfrm>
        </p:spPr>
        <p:txBody>
          <a:bodyPr>
            <a:normAutofit/>
          </a:bodyPr>
          <a:lstStyle/>
          <a:p>
            <a:r>
              <a:rPr lang="en-US" dirty="0"/>
              <a:t>Log out of Alma or Primo, clear your browser cache, then log back in</a:t>
            </a:r>
          </a:p>
          <a:p>
            <a:r>
              <a:rPr lang="en-US" dirty="0"/>
              <a:t>Reboot your computer</a:t>
            </a:r>
          </a:p>
          <a:p>
            <a:r>
              <a:rPr lang="en-US" dirty="0"/>
              <a:t>Ask at your institution – are others having the same issue? – local or in SUNY Basecamp</a:t>
            </a:r>
          </a:p>
          <a:p>
            <a:r>
              <a:rPr lang="en-US" dirty="0"/>
              <a:t>Look through Ex Libris and SUNY documentation and FAQs</a:t>
            </a:r>
          </a:p>
          <a:p>
            <a:endParaRPr lang="en-US" dirty="0"/>
          </a:p>
          <a:p>
            <a:r>
              <a:rPr lang="en-US" b="1" dirty="0"/>
              <a:t>Make sure you can replicate the issue</a:t>
            </a:r>
            <a:r>
              <a:rPr lang="en-US" dirty="0"/>
              <a:t> - more than once, using different browsers, machines, and user accounts/user roles</a:t>
            </a:r>
          </a:p>
          <a:p>
            <a:r>
              <a:rPr lang="en-US" dirty="0"/>
              <a:t>Accumulate examples</a:t>
            </a:r>
          </a:p>
          <a:p>
            <a:endParaRPr lang="en-US" dirty="0"/>
          </a:p>
          <a:p>
            <a:r>
              <a:rPr lang="en-US" b="1" dirty="0"/>
              <a:t>Document everything </a:t>
            </a:r>
            <a:r>
              <a:rPr lang="en-US" dirty="0"/>
              <a:t>you’ve tried and what happened, including screenshots &amp; screencasts</a:t>
            </a:r>
          </a:p>
        </p:txBody>
      </p:sp>
    </p:spTree>
    <p:extLst>
      <p:ext uri="{BB962C8B-B14F-4D97-AF65-F5344CB8AC3E}">
        <p14:creationId xmlns:p14="http://schemas.microsoft.com/office/powerpoint/2010/main" val="3719156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C7724-47E6-5A41-A065-D168C7E923FE}"/>
              </a:ext>
            </a:extLst>
          </p:cNvPr>
          <p:cNvSpPr>
            <a:spLocks noGrp="1"/>
          </p:cNvSpPr>
          <p:nvPr>
            <p:ph type="title"/>
          </p:nvPr>
        </p:nvSpPr>
        <p:spPr/>
        <p:txBody>
          <a:bodyPr/>
          <a:lstStyle/>
          <a:p>
            <a:r>
              <a:rPr lang="en-US" dirty="0"/>
              <a:t>Basic Documentation</a:t>
            </a:r>
          </a:p>
        </p:txBody>
      </p:sp>
      <p:sp>
        <p:nvSpPr>
          <p:cNvPr id="3" name="Content Placeholder 2">
            <a:extLst>
              <a:ext uri="{FF2B5EF4-FFF2-40B4-BE49-F238E27FC236}">
                <a16:creationId xmlns:a16="http://schemas.microsoft.com/office/drawing/2014/main" id="{FCE95695-7666-2E45-877F-A707DC20AC94}"/>
              </a:ext>
            </a:extLst>
          </p:cNvPr>
          <p:cNvSpPr>
            <a:spLocks noGrp="1"/>
          </p:cNvSpPr>
          <p:nvPr>
            <p:ph idx="1"/>
          </p:nvPr>
        </p:nvSpPr>
        <p:spPr>
          <a:xfrm>
            <a:off x="1371600" y="1914144"/>
            <a:ext cx="9601200" cy="4943856"/>
          </a:xfrm>
        </p:spPr>
        <p:txBody>
          <a:bodyPr>
            <a:normAutofit/>
          </a:bodyPr>
          <a:lstStyle/>
          <a:p>
            <a:pPr marL="0" indent="0">
              <a:buNone/>
            </a:pPr>
            <a:r>
              <a:rPr lang="en-US" dirty="0"/>
              <a:t>Each time you replicate the issue, document:</a:t>
            </a:r>
          </a:p>
          <a:p>
            <a:pPr marL="809625" indent="-363538"/>
            <a:r>
              <a:rPr lang="en-US" dirty="0"/>
              <a:t>User name and Alma ID, relevant user roles/permissions if known</a:t>
            </a:r>
          </a:p>
          <a:p>
            <a:pPr marL="809625" indent="-363538"/>
            <a:r>
              <a:rPr lang="en-US" dirty="0"/>
              <a:t>Operating system and browser with version number</a:t>
            </a:r>
          </a:p>
          <a:p>
            <a:pPr marL="809625" indent="-363538"/>
            <a:r>
              <a:rPr lang="en-US" dirty="0"/>
              <a:t>Step by step details of what you clicked on or typed in</a:t>
            </a:r>
          </a:p>
          <a:p>
            <a:pPr marL="809625" indent="-363538"/>
            <a:r>
              <a:rPr lang="en-US" dirty="0"/>
              <a:t>Exact wording of any error messages you get (or screenshot them)</a:t>
            </a:r>
          </a:p>
          <a:p>
            <a:pPr marL="809625" indent="-363538"/>
            <a:r>
              <a:rPr lang="en-US" dirty="0"/>
              <a:t>One or more screenshots of configuration screens, search results or facets (or where they should be), or other still images</a:t>
            </a:r>
          </a:p>
          <a:p>
            <a:pPr marL="809625" indent="-363538"/>
            <a:r>
              <a:rPr lang="en-US" dirty="0"/>
              <a:t>If the ticket is about page load times, screencast the full load time, including how you get to the page</a:t>
            </a:r>
          </a:p>
          <a:p>
            <a:pPr marL="809625" indent="-363538"/>
            <a:r>
              <a:rPr lang="en-US" dirty="0"/>
              <a:t>If the ticket is about a sequence of actions, screencast the full sequence, from the first thing you click</a:t>
            </a:r>
          </a:p>
          <a:p>
            <a:pPr marL="0" indent="0">
              <a:buNone/>
            </a:pPr>
            <a:endParaRPr lang="en-US" dirty="0"/>
          </a:p>
        </p:txBody>
      </p:sp>
    </p:spTree>
    <p:extLst>
      <p:ext uri="{BB962C8B-B14F-4D97-AF65-F5344CB8AC3E}">
        <p14:creationId xmlns:p14="http://schemas.microsoft.com/office/powerpoint/2010/main" val="483251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DA610-6363-9C46-9339-A488716FD1F1}"/>
              </a:ext>
            </a:extLst>
          </p:cNvPr>
          <p:cNvSpPr>
            <a:spLocks noGrp="1"/>
          </p:cNvSpPr>
          <p:nvPr>
            <p:ph type="title"/>
          </p:nvPr>
        </p:nvSpPr>
        <p:spPr/>
        <p:txBody>
          <a:bodyPr/>
          <a:lstStyle/>
          <a:p>
            <a:r>
              <a:rPr lang="en-US" dirty="0"/>
              <a:t>What details?</a:t>
            </a:r>
          </a:p>
        </p:txBody>
      </p:sp>
      <p:sp>
        <p:nvSpPr>
          <p:cNvPr id="3" name="Text Placeholder 2">
            <a:extLst>
              <a:ext uri="{FF2B5EF4-FFF2-40B4-BE49-F238E27FC236}">
                <a16:creationId xmlns:a16="http://schemas.microsoft.com/office/drawing/2014/main" id="{CBE8843E-F99C-E14E-A0F6-AF70B4CC33F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86210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C745A-92E0-984F-95E7-A174288B9FDF}"/>
              </a:ext>
            </a:extLst>
          </p:cNvPr>
          <p:cNvSpPr>
            <a:spLocks noGrp="1"/>
          </p:cNvSpPr>
          <p:nvPr>
            <p:ph type="title"/>
          </p:nvPr>
        </p:nvSpPr>
        <p:spPr/>
        <p:txBody>
          <a:bodyPr/>
          <a:lstStyle/>
          <a:p>
            <a:r>
              <a:rPr lang="en-US" dirty="0"/>
              <a:t>What Does Ex Libris Support Want?</a:t>
            </a:r>
          </a:p>
        </p:txBody>
      </p:sp>
      <p:sp>
        <p:nvSpPr>
          <p:cNvPr id="3" name="Content Placeholder 2">
            <a:extLst>
              <a:ext uri="{FF2B5EF4-FFF2-40B4-BE49-F238E27FC236}">
                <a16:creationId xmlns:a16="http://schemas.microsoft.com/office/drawing/2014/main" id="{7A869088-D843-1640-B9DA-49829EBBDEA4}"/>
              </a:ext>
            </a:extLst>
          </p:cNvPr>
          <p:cNvSpPr>
            <a:spLocks noGrp="1"/>
          </p:cNvSpPr>
          <p:nvPr>
            <p:ph idx="1"/>
          </p:nvPr>
        </p:nvSpPr>
        <p:spPr>
          <a:xfrm>
            <a:off x="1371600" y="2171700"/>
            <a:ext cx="9601200" cy="4686300"/>
          </a:xfrm>
        </p:spPr>
        <p:txBody>
          <a:bodyPr>
            <a:normAutofit/>
          </a:bodyPr>
          <a:lstStyle/>
          <a:p>
            <a:r>
              <a:rPr lang="en-US" dirty="0"/>
              <a:t>Your case </a:t>
            </a:r>
            <a:r>
              <a:rPr lang="en-US" b="1" dirty="0"/>
              <a:t>Subject</a:t>
            </a:r>
            <a:r>
              <a:rPr lang="en-US" dirty="0"/>
              <a:t> should include a brief but informative description of the problem</a:t>
            </a:r>
            <a:endParaRPr lang="en-US" b="1" dirty="0"/>
          </a:p>
          <a:p>
            <a:r>
              <a:rPr lang="en-US" b="1" dirty="0"/>
              <a:t>Description</a:t>
            </a:r>
            <a:r>
              <a:rPr lang="en-US" dirty="0"/>
              <a:t> of problem behavior (include expected behavior vs actual behavior) or question</a:t>
            </a:r>
          </a:p>
          <a:p>
            <a:r>
              <a:rPr lang="en-US" b="1" dirty="0"/>
              <a:t>Scope</a:t>
            </a:r>
            <a:r>
              <a:rPr lang="en-US" dirty="0"/>
              <a:t> (who is affected), </a:t>
            </a:r>
            <a:r>
              <a:rPr lang="en-US" b="1" dirty="0"/>
              <a:t>impact</a:t>
            </a:r>
            <a:r>
              <a:rPr lang="en-US" dirty="0"/>
              <a:t> (severity) and </a:t>
            </a:r>
            <a:r>
              <a:rPr lang="en-US" b="1" dirty="0"/>
              <a:t>urgency</a:t>
            </a:r>
            <a:r>
              <a:rPr lang="en-US" dirty="0"/>
              <a:t> (timeline for resolution/ deadlines) related to the problem</a:t>
            </a:r>
          </a:p>
          <a:p>
            <a:r>
              <a:rPr lang="en-US" b="1" dirty="0"/>
              <a:t>Conditions and steps for replication</a:t>
            </a:r>
          </a:p>
          <a:p>
            <a:r>
              <a:rPr lang="en-US" dirty="0"/>
              <a:t>Other details or important items for Support to be aware of, such as recent changes that may be related, troubleshooting steps already taken, etc.</a:t>
            </a:r>
          </a:p>
        </p:txBody>
      </p:sp>
      <p:sp>
        <p:nvSpPr>
          <p:cNvPr id="4" name="TextBox 3">
            <a:extLst>
              <a:ext uri="{FF2B5EF4-FFF2-40B4-BE49-F238E27FC236}">
                <a16:creationId xmlns:a16="http://schemas.microsoft.com/office/drawing/2014/main" id="{4791CEA1-FFF1-9B4B-8AB8-0569F31D01CF}"/>
              </a:ext>
            </a:extLst>
          </p:cNvPr>
          <p:cNvSpPr txBox="1"/>
          <p:nvPr/>
        </p:nvSpPr>
        <p:spPr>
          <a:xfrm>
            <a:off x="1171254" y="6400800"/>
            <a:ext cx="9498562" cy="276999"/>
          </a:xfrm>
          <a:prstGeom prst="rect">
            <a:avLst/>
          </a:prstGeom>
          <a:noFill/>
        </p:spPr>
        <p:txBody>
          <a:bodyPr wrap="none" rtlCol="0">
            <a:spAutoFit/>
          </a:bodyPr>
          <a:lstStyle/>
          <a:p>
            <a:r>
              <a:rPr lang="en-US" sz="1200" dirty="0"/>
              <a:t>From https://</a:t>
            </a:r>
            <a:r>
              <a:rPr lang="en-US" sz="1200" dirty="0" err="1"/>
              <a:t>knowledge.exlibrisgroup.com</a:t>
            </a:r>
            <a:r>
              <a:rPr lang="en-US" sz="1200" dirty="0"/>
              <a:t>/</a:t>
            </a:r>
            <a:r>
              <a:rPr lang="en-US" sz="1200" dirty="0" err="1"/>
              <a:t>Cross_Product</a:t>
            </a:r>
            <a:r>
              <a:rPr lang="en-US" sz="1200" dirty="0"/>
              <a:t>/</a:t>
            </a:r>
            <a:r>
              <a:rPr lang="en-US" sz="1200" dirty="0" err="1"/>
              <a:t>Knowledge_Articles</a:t>
            </a:r>
            <a:r>
              <a:rPr lang="en-US" sz="1200" dirty="0"/>
              <a:t>/</a:t>
            </a:r>
            <a:r>
              <a:rPr lang="en-US" sz="1200" dirty="0" err="1"/>
              <a:t>What_information_should_be_provided_when_opening_a_Case</a:t>
            </a:r>
            <a:endParaRPr lang="en-US" sz="1200" dirty="0"/>
          </a:p>
        </p:txBody>
      </p:sp>
    </p:spTree>
    <p:extLst>
      <p:ext uri="{BB962C8B-B14F-4D97-AF65-F5344CB8AC3E}">
        <p14:creationId xmlns:p14="http://schemas.microsoft.com/office/powerpoint/2010/main" val="2308256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CA352-B009-B74C-8310-13E23392C5E8}"/>
              </a:ext>
            </a:extLst>
          </p:cNvPr>
          <p:cNvSpPr>
            <a:spLocks noGrp="1"/>
          </p:cNvSpPr>
          <p:nvPr>
            <p:ph type="title"/>
          </p:nvPr>
        </p:nvSpPr>
        <p:spPr/>
        <p:txBody>
          <a:bodyPr/>
          <a:lstStyle/>
          <a:p>
            <a:r>
              <a:rPr lang="en-US" dirty="0"/>
              <a:t>Subject Line</a:t>
            </a:r>
          </a:p>
        </p:txBody>
      </p:sp>
      <p:sp>
        <p:nvSpPr>
          <p:cNvPr id="3" name="Content Placeholder 2">
            <a:extLst>
              <a:ext uri="{FF2B5EF4-FFF2-40B4-BE49-F238E27FC236}">
                <a16:creationId xmlns:a16="http://schemas.microsoft.com/office/drawing/2014/main" id="{C9203F17-217E-7C44-91D3-3FE91D4FB6A5}"/>
              </a:ext>
            </a:extLst>
          </p:cNvPr>
          <p:cNvSpPr>
            <a:spLocks noGrp="1"/>
          </p:cNvSpPr>
          <p:nvPr>
            <p:ph idx="1"/>
          </p:nvPr>
        </p:nvSpPr>
        <p:spPr>
          <a:xfrm>
            <a:off x="1371600" y="2898038"/>
            <a:ext cx="8540496" cy="3783178"/>
          </a:xfrm>
        </p:spPr>
        <p:txBody>
          <a:bodyPr/>
          <a:lstStyle/>
          <a:p>
            <a:r>
              <a:rPr lang="en-US" dirty="0"/>
              <a:t>As few words as possible but as descriptive as possible</a:t>
            </a:r>
          </a:p>
          <a:p>
            <a:pPr lvl="1"/>
            <a:r>
              <a:rPr lang="en-US" dirty="0"/>
              <a:t>"Get It" section taking 6-8 seconds to load</a:t>
            </a:r>
          </a:p>
          <a:p>
            <a:pPr lvl="1"/>
            <a:r>
              <a:rPr lang="en-US" dirty="0"/>
              <a:t>Seeing "Internal server error occurred" error message when submitting duplicate resource sharing requests</a:t>
            </a:r>
          </a:p>
          <a:p>
            <a:pPr lvl="1"/>
            <a:r>
              <a:rPr lang="en-US" dirty="0"/>
              <a:t>JSTOR Complete - Primo is not searching for this collection at the article level</a:t>
            </a:r>
          </a:p>
          <a:p>
            <a:r>
              <a:rPr lang="en-US" dirty="0"/>
              <a:t>If needed, indicate the priority in the subject line - if a major functionality seems to be offline, for instance</a:t>
            </a:r>
            <a:endParaRPr lang="en-US" i="0" dirty="0"/>
          </a:p>
        </p:txBody>
      </p:sp>
      <p:pic>
        <p:nvPicPr>
          <p:cNvPr id="4" name="Picture 2" descr="Image result for exclamation point">
            <a:extLst>
              <a:ext uri="{FF2B5EF4-FFF2-40B4-BE49-F238E27FC236}">
                <a16:creationId xmlns:a16="http://schemas.microsoft.com/office/drawing/2014/main" id="{4F46C733-B58B-714B-A21B-645A6A6362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9592" y="1313593"/>
            <a:ext cx="3717608" cy="20111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941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20D0E-50BD-764B-8D49-3AF0461616FB}"/>
              </a:ext>
            </a:extLst>
          </p:cNvPr>
          <p:cNvSpPr>
            <a:spLocks noGrp="1"/>
          </p:cNvSpPr>
          <p:nvPr>
            <p:ph type="title"/>
          </p:nvPr>
        </p:nvSpPr>
        <p:spPr/>
        <p:txBody>
          <a:bodyPr/>
          <a:lstStyle/>
          <a:p>
            <a:r>
              <a:rPr lang="en-US" dirty="0" err="1"/>
              <a:t>Descripton</a:t>
            </a:r>
            <a:r>
              <a:rPr lang="en-US" dirty="0"/>
              <a:t> – Scope and Impact</a:t>
            </a:r>
          </a:p>
        </p:txBody>
      </p:sp>
      <p:pic>
        <p:nvPicPr>
          <p:cNvPr id="5" name="Content Placeholder 4">
            <a:extLst>
              <a:ext uri="{FF2B5EF4-FFF2-40B4-BE49-F238E27FC236}">
                <a16:creationId xmlns:a16="http://schemas.microsoft.com/office/drawing/2014/main" id="{C6711720-C619-A444-B6BC-3E0DEF249F7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2038136"/>
            <a:ext cx="9729707" cy="44609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88215095"/>
      </p:ext>
    </p:extLst>
  </p:cSld>
  <p:clrMapOvr>
    <a:masterClrMapping/>
  </p:clrMapOvr>
</p:sld>
</file>

<file path=ppt/theme/theme1.xml><?xml version="1.0" encoding="utf-8"?>
<a:theme xmlns:a="http://schemas.openxmlformats.org/drawingml/2006/main" name="Crop">
  <a:themeElements>
    <a:clrScheme name="SLC">
      <a:dk1>
        <a:srgbClr val="848687"/>
      </a:dk1>
      <a:lt1>
        <a:sysClr val="window" lastClr="FFFFFF"/>
      </a:lt1>
      <a:dk2>
        <a:srgbClr val="004C93"/>
      </a:dk2>
      <a:lt2>
        <a:srgbClr val="EDECEB"/>
      </a:lt2>
      <a:accent1>
        <a:srgbClr val="009EE0"/>
      </a:accent1>
      <a:accent2>
        <a:srgbClr val="009EE0"/>
      </a:accent2>
      <a:accent3>
        <a:srgbClr val="004C93"/>
      </a:accent3>
      <a:accent4>
        <a:srgbClr val="848687"/>
      </a:accent4>
      <a:accent5>
        <a:srgbClr val="004C93"/>
      </a:accent5>
      <a:accent6>
        <a:srgbClr val="414343"/>
      </a:accent6>
      <a:hlink>
        <a:srgbClr val="848687"/>
      </a:hlink>
      <a:folHlink>
        <a:srgbClr val="414343"/>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9F1F9DC-C7FC-8C49-9172-52A67847C0D0}" vid="{3732E9A8-082C-664E-A5D3-A4DD81D5D28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TotalTime>
  <Words>1899</Words>
  <Application>Microsoft Macintosh PowerPoint</Application>
  <PresentationFormat>Widescreen</PresentationFormat>
  <Paragraphs>187</Paragraphs>
  <Slides>37</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Franklin Gothic Book</vt:lpstr>
      <vt:lpstr>Crop</vt:lpstr>
      <vt:lpstr>Submitting a  good support ticket</vt:lpstr>
      <vt:lpstr>Agenda</vt:lpstr>
      <vt:lpstr>PowerPoint Presentation</vt:lpstr>
      <vt:lpstr>Before Submitting a Ticket</vt:lpstr>
      <vt:lpstr>Basic Documentation</vt:lpstr>
      <vt:lpstr>What details?</vt:lpstr>
      <vt:lpstr>What Does Ex Libris Support Want?</vt:lpstr>
      <vt:lpstr>Subject Line</vt:lpstr>
      <vt:lpstr>Descripton – Scope and Impact</vt:lpstr>
      <vt:lpstr>Description – Details and Replicability</vt:lpstr>
      <vt:lpstr>Description – Details and Replicability</vt:lpstr>
      <vt:lpstr>Referring to Ex Libris Systems</vt:lpstr>
      <vt:lpstr>Submitting a Workflow/Project Question or Feature Enhancement</vt:lpstr>
      <vt:lpstr>Finding details</vt:lpstr>
      <vt:lpstr>Operating System Details</vt:lpstr>
      <vt:lpstr>Browser Details</vt:lpstr>
      <vt:lpstr>Record and Process IDs</vt:lpstr>
      <vt:lpstr>eResources IDs &amp; Details</vt:lpstr>
      <vt:lpstr>User IDs and Roles/Permissions</vt:lpstr>
      <vt:lpstr>Configuration Screens</vt:lpstr>
      <vt:lpstr>Page Load Time Tracking</vt:lpstr>
      <vt:lpstr>Article Linking</vt:lpstr>
      <vt:lpstr>PowerPoint Presentation</vt:lpstr>
      <vt:lpstr>PowerPoint Presentation</vt:lpstr>
      <vt:lpstr>PowerPoint Presentation</vt:lpstr>
      <vt:lpstr>PowerPoint Presentation</vt:lpstr>
      <vt:lpstr>Follow-up</vt:lpstr>
      <vt:lpstr>Response Times (aka, be patient)</vt:lpstr>
      <vt:lpstr>How to Follow Up</vt:lpstr>
      <vt:lpstr>Inside Salesforce</vt:lpstr>
      <vt:lpstr>Inside Salesforce</vt:lpstr>
      <vt:lpstr>Inside Salesforce</vt:lpstr>
      <vt:lpstr>resources</vt:lpstr>
      <vt:lpstr>Resources – Screencasts &amp; Screenshots</vt:lpstr>
      <vt:lpstr>Resources – Ex Libris</vt:lpstr>
      <vt:lpstr>Resources – Additional Reading</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Submitting a  good support ticket</dc:title>
  <dc:creator>jennifer.koerber@gmail.com</dc:creator>
  <cp:lastModifiedBy>jennifer.koerber@gmail.com</cp:lastModifiedBy>
  <cp:revision>11</cp:revision>
  <cp:lastPrinted>2019-10-09T13:59:37Z</cp:lastPrinted>
  <dcterms:created xsi:type="dcterms:W3CDTF">2019-10-09T13:58:19Z</dcterms:created>
  <dcterms:modified xsi:type="dcterms:W3CDTF">2019-10-15T18:36:46Z</dcterms:modified>
</cp:coreProperties>
</file>