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7" r:id="rId2"/>
    <p:sldId id="258" r:id="rId3"/>
    <p:sldId id="372" r:id="rId4"/>
    <p:sldId id="412" r:id="rId5"/>
    <p:sldId id="319" r:id="rId6"/>
    <p:sldId id="272" r:id="rId7"/>
    <p:sldId id="320" r:id="rId8"/>
    <p:sldId id="260" r:id="rId9"/>
    <p:sldId id="390" r:id="rId10"/>
    <p:sldId id="264" r:id="rId11"/>
    <p:sldId id="265" r:id="rId12"/>
    <p:sldId id="266" r:id="rId13"/>
    <p:sldId id="267" r:id="rId14"/>
    <p:sldId id="269" r:id="rId15"/>
    <p:sldId id="268" r:id="rId16"/>
    <p:sldId id="345" r:id="rId17"/>
    <p:sldId id="346" r:id="rId18"/>
    <p:sldId id="347" r:id="rId19"/>
    <p:sldId id="270" r:id="rId20"/>
    <p:sldId id="273" r:id="rId21"/>
    <p:sldId id="274" r:id="rId22"/>
    <p:sldId id="275" r:id="rId23"/>
    <p:sldId id="276" r:id="rId24"/>
    <p:sldId id="277" r:id="rId25"/>
    <p:sldId id="278" r:id="rId26"/>
    <p:sldId id="279" r:id="rId27"/>
    <p:sldId id="281" r:id="rId28"/>
    <p:sldId id="303" r:id="rId29"/>
    <p:sldId id="304" r:id="rId30"/>
    <p:sldId id="280" r:id="rId31"/>
    <p:sldId id="282" r:id="rId32"/>
    <p:sldId id="283" r:id="rId33"/>
    <p:sldId id="285" r:id="rId34"/>
    <p:sldId id="284" r:id="rId35"/>
    <p:sldId id="286" r:id="rId36"/>
    <p:sldId id="293" r:id="rId37"/>
    <p:sldId id="287" r:id="rId38"/>
    <p:sldId id="288" r:id="rId39"/>
    <p:sldId id="291" r:id="rId40"/>
    <p:sldId id="292" r:id="rId41"/>
    <p:sldId id="294" r:id="rId42"/>
    <p:sldId id="296" r:id="rId43"/>
    <p:sldId id="295" r:id="rId44"/>
    <p:sldId id="430" r:id="rId45"/>
    <p:sldId id="300" r:id="rId46"/>
    <p:sldId id="301" r:id="rId47"/>
    <p:sldId id="302" r:id="rId48"/>
    <p:sldId id="321" r:id="rId49"/>
    <p:sldId id="312" r:id="rId50"/>
    <p:sldId id="310" r:id="rId51"/>
    <p:sldId id="311" r:id="rId52"/>
    <p:sldId id="313" r:id="rId53"/>
    <p:sldId id="314" r:id="rId54"/>
    <p:sldId id="315" r:id="rId55"/>
    <p:sldId id="316" r:id="rId56"/>
    <p:sldId id="317" r:id="rId57"/>
    <p:sldId id="381" r:id="rId58"/>
    <p:sldId id="318" r:id="rId59"/>
    <p:sldId id="322" r:id="rId60"/>
    <p:sldId id="323" r:id="rId61"/>
    <p:sldId id="324" r:id="rId62"/>
    <p:sldId id="326" r:id="rId63"/>
    <p:sldId id="327" r:id="rId64"/>
    <p:sldId id="328" r:id="rId65"/>
    <p:sldId id="391" r:id="rId66"/>
    <p:sldId id="393" r:id="rId67"/>
    <p:sldId id="403" r:id="rId68"/>
    <p:sldId id="404" r:id="rId69"/>
    <p:sldId id="405" r:id="rId70"/>
    <p:sldId id="406" r:id="rId71"/>
    <p:sldId id="409" r:id="rId72"/>
    <p:sldId id="407" r:id="rId73"/>
    <p:sldId id="410" r:id="rId74"/>
    <p:sldId id="411" r:id="rId75"/>
    <p:sldId id="418" r:id="rId76"/>
    <p:sldId id="355" r:id="rId77"/>
    <p:sldId id="357" r:id="rId78"/>
    <p:sldId id="419" r:id="rId79"/>
    <p:sldId id="369" r:id="rId80"/>
    <p:sldId id="370" r:id="rId81"/>
    <p:sldId id="371" r:id="rId82"/>
    <p:sldId id="374" r:id="rId83"/>
    <p:sldId id="375" r:id="rId84"/>
    <p:sldId id="377" r:id="rId85"/>
    <p:sldId id="376" r:id="rId86"/>
    <p:sldId id="389" r:id="rId87"/>
    <p:sldId id="380" r:id="rId88"/>
    <p:sldId id="423" r:id="rId89"/>
    <p:sldId id="382" r:id="rId90"/>
    <p:sldId id="386" r:id="rId91"/>
    <p:sldId id="387" r:id="rId92"/>
    <p:sldId id="388" r:id="rId93"/>
    <p:sldId id="414" r:id="rId94"/>
    <p:sldId id="415" r:id="rId95"/>
    <p:sldId id="416" r:id="rId96"/>
    <p:sldId id="421" r:id="rId97"/>
    <p:sldId id="422" r:id="rId98"/>
    <p:sldId id="425" r:id="rId99"/>
    <p:sldId id="427" r:id="rId100"/>
    <p:sldId id="428" r:id="rId101"/>
    <p:sldId id="426" r:id="rId102"/>
    <p:sldId id="429" r:id="rId103"/>
    <p:sldId id="431" r:id="rId104"/>
    <p:sldId id="432"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3B42B-2796-4C79-A0FC-0063C7D449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87DD9C8-D074-43EC-9CBD-9B6F4E94DE0E}">
      <dgm:prSet/>
      <dgm:spPr/>
      <dgm:t>
        <a:bodyPr/>
        <a:lstStyle/>
        <a:p>
          <a:r>
            <a:rPr lang="en-US" b="0" i="0" baseline="0" dirty="0"/>
            <a:t>In our Criteria:</a:t>
          </a:r>
          <a:endParaRPr lang="en-US" dirty="0"/>
        </a:p>
      </dgm:t>
    </dgm:pt>
    <dgm:pt modelId="{F64D1C95-F2A8-44F8-A536-853A0209E97B}" type="parTrans" cxnId="{083E0B5B-AE91-402A-B16B-3A0325AF4475}">
      <dgm:prSet/>
      <dgm:spPr/>
      <dgm:t>
        <a:bodyPr/>
        <a:lstStyle/>
        <a:p>
          <a:endParaRPr lang="en-US"/>
        </a:p>
      </dgm:t>
    </dgm:pt>
    <dgm:pt modelId="{A8721F6A-7B9F-4D42-B73B-C10AB2BFBC1F}" type="sibTrans" cxnId="{083E0B5B-AE91-402A-B16B-3A0325AF4475}">
      <dgm:prSet/>
      <dgm:spPr/>
      <dgm:t>
        <a:bodyPr/>
        <a:lstStyle/>
        <a:p>
          <a:endParaRPr lang="en-US"/>
        </a:p>
      </dgm:t>
    </dgm:pt>
    <dgm:pt modelId="{31C0A849-057D-4C42-AE0B-1C78E11DE7F8}">
      <dgm:prSet/>
      <dgm:spPr/>
      <dgm:t>
        <a:bodyPr/>
        <a:lstStyle/>
        <a:p>
          <a:r>
            <a:rPr lang="en-US" b="0" i="0" baseline="0" dirty="0"/>
            <a:t>We filter Load File COUNTER Report Type by “is equal to/is in </a:t>
          </a:r>
          <a:r>
            <a:rPr lang="en-US" dirty="0"/>
            <a:t>dr_d1.</a:t>
          </a:r>
          <a:r>
            <a:rPr lang="en-US" b="0" i="0" baseline="0" dirty="0"/>
            <a:t>” </a:t>
          </a:r>
          <a:endParaRPr lang="en-US" dirty="0"/>
        </a:p>
      </dgm:t>
    </dgm:pt>
    <dgm:pt modelId="{93BC0104-9143-4C75-BD41-1030B8F9289F}" type="parTrans" cxnId="{57023D49-7F18-4966-AF55-911963965F48}">
      <dgm:prSet/>
      <dgm:spPr/>
      <dgm:t>
        <a:bodyPr/>
        <a:lstStyle/>
        <a:p>
          <a:endParaRPr lang="en-US"/>
        </a:p>
      </dgm:t>
    </dgm:pt>
    <dgm:pt modelId="{00E2D02A-50A7-4A20-BCEB-ACC1D6C59FF4}" type="sibTrans" cxnId="{57023D49-7F18-4966-AF55-911963965F48}">
      <dgm:prSet/>
      <dgm:spPr/>
      <dgm:t>
        <a:bodyPr/>
        <a:lstStyle/>
        <a:p>
          <a:endParaRPr lang="en-US"/>
        </a:p>
      </dgm:t>
    </dgm:pt>
    <dgm:pt modelId="{E28BDD4F-1B1F-4DE8-97D1-D1F327F2FFFA}">
      <dgm:prSet/>
      <dgm:spPr/>
      <dgm:t>
        <a:bodyPr/>
        <a:lstStyle/>
        <a:p>
          <a:r>
            <a:rPr lang="en-US" dirty="0"/>
            <a:t>Because DR_D1 reports include the title of each database, we add the column Normalized Title. This will contain the title of each database. </a:t>
          </a:r>
        </a:p>
      </dgm:t>
    </dgm:pt>
    <dgm:pt modelId="{421AB7AC-6E40-4855-9357-04A85EC268C5}" type="parTrans" cxnId="{EE96F6AB-7FCE-4335-87DA-0BB89C6E51F5}">
      <dgm:prSet/>
      <dgm:spPr/>
      <dgm:t>
        <a:bodyPr/>
        <a:lstStyle/>
        <a:p>
          <a:endParaRPr lang="en-US"/>
        </a:p>
      </dgm:t>
    </dgm:pt>
    <dgm:pt modelId="{D2206C03-CF7C-4B6D-82CA-21136AA233A5}" type="sibTrans" cxnId="{EE96F6AB-7FCE-4335-87DA-0BB89C6E51F5}">
      <dgm:prSet/>
      <dgm:spPr/>
      <dgm:t>
        <a:bodyPr/>
        <a:lstStyle/>
        <a:p>
          <a:endParaRPr lang="en-US"/>
        </a:p>
      </dgm:t>
    </dgm:pt>
    <dgm:pt modelId="{3850368F-4558-493B-8C9D-D4B093BD6471}">
      <dgm:prSet/>
      <dgm:spPr/>
      <dgm:t>
        <a:bodyPr/>
        <a:lstStyle/>
        <a:p>
          <a:r>
            <a:rPr lang="en-US" b="0" i="0" baseline="0" dirty="0"/>
            <a:t>Instead of including PR_P1 metrics, we include DR_D1 metrics: DR_D1 Searches Regular, DR_D1 Total Item Investigations, and DR_D1 Total Item Requests.</a:t>
          </a:r>
          <a:endParaRPr lang="en-US" dirty="0"/>
        </a:p>
      </dgm:t>
    </dgm:pt>
    <dgm:pt modelId="{403ED10B-90E3-46C4-A93E-7A76120F4386}" type="parTrans" cxnId="{5653EB36-37C0-4C94-AFB7-BC003BA72B62}">
      <dgm:prSet/>
      <dgm:spPr/>
      <dgm:t>
        <a:bodyPr/>
        <a:lstStyle/>
        <a:p>
          <a:endParaRPr lang="en-US"/>
        </a:p>
      </dgm:t>
    </dgm:pt>
    <dgm:pt modelId="{C8A12B2D-1DB9-46A4-A53F-8AC34C163BFD}" type="sibTrans" cxnId="{5653EB36-37C0-4C94-AFB7-BC003BA72B62}">
      <dgm:prSet/>
      <dgm:spPr/>
      <dgm:t>
        <a:bodyPr/>
        <a:lstStyle/>
        <a:p>
          <a:endParaRPr lang="en-US"/>
        </a:p>
      </dgm:t>
    </dgm:pt>
    <dgm:pt modelId="{AA040449-F6D7-44C1-9303-F37CDB4998FE}">
      <dgm:prSet/>
      <dgm:spPr/>
      <dgm:t>
        <a:bodyPr/>
        <a:lstStyle/>
        <a:p>
          <a:r>
            <a:rPr lang="en-US" dirty="0"/>
            <a:t>When we make our prompts:</a:t>
          </a:r>
        </a:p>
      </dgm:t>
    </dgm:pt>
    <dgm:pt modelId="{6CF0CB71-B71F-4307-A249-A943D99D0EC2}" type="parTrans" cxnId="{57083182-9519-468F-9A17-B59F2E19E26B}">
      <dgm:prSet/>
      <dgm:spPr/>
      <dgm:t>
        <a:bodyPr/>
        <a:lstStyle/>
        <a:p>
          <a:endParaRPr lang="en-US"/>
        </a:p>
      </dgm:t>
    </dgm:pt>
    <dgm:pt modelId="{CA58C0BF-B872-4085-A936-76187981B929}" type="sibTrans" cxnId="{57083182-9519-468F-9A17-B59F2E19E26B}">
      <dgm:prSet/>
      <dgm:spPr/>
      <dgm:t>
        <a:bodyPr/>
        <a:lstStyle/>
        <a:p>
          <a:endParaRPr lang="en-US"/>
        </a:p>
      </dgm:t>
    </dgm:pt>
    <dgm:pt modelId="{96F6A804-BE94-4472-952D-FFB1682D39D0}">
      <dgm:prSet/>
      <dgm:spPr/>
      <dgm:t>
        <a:bodyPr/>
        <a:lstStyle/>
        <a:p>
          <a:r>
            <a:rPr lang="en-US" dirty="0"/>
            <a:t>In addition to Vendor, Platform, and Year prompts, we make a prompt for Normalized Title (we make it a choice list like the other prompts, and we use the same settings). </a:t>
          </a:r>
        </a:p>
      </dgm:t>
    </dgm:pt>
    <dgm:pt modelId="{84DFDC6D-0100-43CA-A934-63867B89692A}" type="parTrans" cxnId="{77DAB1B7-4A28-4F96-9C06-98BAA1DE5344}">
      <dgm:prSet/>
      <dgm:spPr/>
      <dgm:t>
        <a:bodyPr/>
        <a:lstStyle/>
        <a:p>
          <a:endParaRPr lang="en-US"/>
        </a:p>
      </dgm:t>
    </dgm:pt>
    <dgm:pt modelId="{CDD6E041-9C98-45FB-8DBE-DAE9F0DA5E35}" type="sibTrans" cxnId="{77DAB1B7-4A28-4F96-9C06-98BAA1DE5344}">
      <dgm:prSet/>
      <dgm:spPr/>
      <dgm:t>
        <a:bodyPr/>
        <a:lstStyle/>
        <a:p>
          <a:endParaRPr lang="en-US"/>
        </a:p>
      </dgm:t>
    </dgm:pt>
    <dgm:pt modelId="{3F11F3ED-180F-4860-A41F-8C8CEEF386D9}" type="pres">
      <dgm:prSet presAssocID="{B1E3B42B-2796-4C79-A0FC-0063C7D44904}" presName="linear" presStyleCnt="0">
        <dgm:presLayoutVars>
          <dgm:dir/>
          <dgm:animLvl val="lvl"/>
          <dgm:resizeHandles val="exact"/>
        </dgm:presLayoutVars>
      </dgm:prSet>
      <dgm:spPr/>
    </dgm:pt>
    <dgm:pt modelId="{9A93C172-8066-4231-B305-76DABD8D7748}" type="pres">
      <dgm:prSet presAssocID="{B87DD9C8-D074-43EC-9CBD-9B6F4E94DE0E}" presName="parentLin" presStyleCnt="0"/>
      <dgm:spPr/>
    </dgm:pt>
    <dgm:pt modelId="{C91B9E95-F607-43FC-9662-8131EAE52739}" type="pres">
      <dgm:prSet presAssocID="{B87DD9C8-D074-43EC-9CBD-9B6F4E94DE0E}" presName="parentLeftMargin" presStyleLbl="node1" presStyleIdx="0" presStyleCnt="2"/>
      <dgm:spPr/>
    </dgm:pt>
    <dgm:pt modelId="{AF100317-81EF-48B6-A21B-7A442F810D54}" type="pres">
      <dgm:prSet presAssocID="{B87DD9C8-D074-43EC-9CBD-9B6F4E94DE0E}" presName="parentText" presStyleLbl="node1" presStyleIdx="0" presStyleCnt="2">
        <dgm:presLayoutVars>
          <dgm:chMax val="0"/>
          <dgm:bulletEnabled val="1"/>
        </dgm:presLayoutVars>
      </dgm:prSet>
      <dgm:spPr/>
    </dgm:pt>
    <dgm:pt modelId="{7EACDEFA-DA85-4BDB-ABCD-DEB45E75F460}" type="pres">
      <dgm:prSet presAssocID="{B87DD9C8-D074-43EC-9CBD-9B6F4E94DE0E}" presName="negativeSpace" presStyleCnt="0"/>
      <dgm:spPr/>
    </dgm:pt>
    <dgm:pt modelId="{8F799304-1C3E-437F-9053-4CE87F35E508}" type="pres">
      <dgm:prSet presAssocID="{B87DD9C8-D074-43EC-9CBD-9B6F4E94DE0E}" presName="childText" presStyleLbl="conFgAcc1" presStyleIdx="0" presStyleCnt="2">
        <dgm:presLayoutVars>
          <dgm:bulletEnabled val="1"/>
        </dgm:presLayoutVars>
      </dgm:prSet>
      <dgm:spPr/>
    </dgm:pt>
    <dgm:pt modelId="{EABF495F-E21A-4A35-9754-AAE7260D29AD}" type="pres">
      <dgm:prSet presAssocID="{A8721F6A-7B9F-4D42-B73B-C10AB2BFBC1F}" presName="spaceBetweenRectangles" presStyleCnt="0"/>
      <dgm:spPr/>
    </dgm:pt>
    <dgm:pt modelId="{BFE8CB63-C52A-408F-9E6F-F6B755D32C18}" type="pres">
      <dgm:prSet presAssocID="{AA040449-F6D7-44C1-9303-F37CDB4998FE}" presName="parentLin" presStyleCnt="0"/>
      <dgm:spPr/>
    </dgm:pt>
    <dgm:pt modelId="{8A3D60CC-6BFD-462C-9373-A8D5E8F4C379}" type="pres">
      <dgm:prSet presAssocID="{AA040449-F6D7-44C1-9303-F37CDB4998FE}" presName="parentLeftMargin" presStyleLbl="node1" presStyleIdx="0" presStyleCnt="2"/>
      <dgm:spPr/>
    </dgm:pt>
    <dgm:pt modelId="{C940CB98-4945-442B-8D1C-AB3DF4F19CDB}" type="pres">
      <dgm:prSet presAssocID="{AA040449-F6D7-44C1-9303-F37CDB4998FE}" presName="parentText" presStyleLbl="node1" presStyleIdx="1" presStyleCnt="2">
        <dgm:presLayoutVars>
          <dgm:chMax val="0"/>
          <dgm:bulletEnabled val="1"/>
        </dgm:presLayoutVars>
      </dgm:prSet>
      <dgm:spPr/>
    </dgm:pt>
    <dgm:pt modelId="{0C42C9A4-E84C-43F5-8339-43BDCBD9D439}" type="pres">
      <dgm:prSet presAssocID="{AA040449-F6D7-44C1-9303-F37CDB4998FE}" presName="negativeSpace" presStyleCnt="0"/>
      <dgm:spPr/>
    </dgm:pt>
    <dgm:pt modelId="{8035586C-A7CF-4E0A-9CD1-BEC0320C67CB}" type="pres">
      <dgm:prSet presAssocID="{AA040449-F6D7-44C1-9303-F37CDB4998FE}" presName="childText" presStyleLbl="conFgAcc1" presStyleIdx="1" presStyleCnt="2">
        <dgm:presLayoutVars>
          <dgm:bulletEnabled val="1"/>
        </dgm:presLayoutVars>
      </dgm:prSet>
      <dgm:spPr/>
    </dgm:pt>
  </dgm:ptLst>
  <dgm:cxnLst>
    <dgm:cxn modelId="{F3A82005-BF3F-4EA1-AE51-80BDEA17D7CA}" type="presOf" srcId="{31C0A849-057D-4C42-AE0B-1C78E11DE7F8}" destId="{8F799304-1C3E-437F-9053-4CE87F35E508}" srcOrd="0" destOrd="0" presId="urn:microsoft.com/office/officeart/2005/8/layout/list1"/>
    <dgm:cxn modelId="{52D0702C-F0DB-4821-B7B9-6B9718BFB9D2}" type="presOf" srcId="{B87DD9C8-D074-43EC-9CBD-9B6F4E94DE0E}" destId="{C91B9E95-F607-43FC-9662-8131EAE52739}" srcOrd="0" destOrd="0" presId="urn:microsoft.com/office/officeart/2005/8/layout/list1"/>
    <dgm:cxn modelId="{A34F162E-5480-454E-9572-A9B4D99E9D2D}" type="presOf" srcId="{AA040449-F6D7-44C1-9303-F37CDB4998FE}" destId="{C940CB98-4945-442B-8D1C-AB3DF4F19CDB}" srcOrd="1" destOrd="0" presId="urn:microsoft.com/office/officeart/2005/8/layout/list1"/>
    <dgm:cxn modelId="{2BE00633-4692-4F43-AF82-DD938BC5060B}" type="presOf" srcId="{E28BDD4F-1B1F-4DE8-97D1-D1F327F2FFFA}" destId="{8F799304-1C3E-437F-9053-4CE87F35E508}" srcOrd="0" destOrd="1" presId="urn:microsoft.com/office/officeart/2005/8/layout/list1"/>
    <dgm:cxn modelId="{5653EB36-37C0-4C94-AFB7-BC003BA72B62}" srcId="{B87DD9C8-D074-43EC-9CBD-9B6F4E94DE0E}" destId="{3850368F-4558-493B-8C9D-D4B093BD6471}" srcOrd="2" destOrd="0" parTransId="{403ED10B-90E3-46C4-A93E-7A76120F4386}" sibTransId="{C8A12B2D-1DB9-46A4-A53F-8AC34C163BFD}"/>
    <dgm:cxn modelId="{5F9F7C38-50CD-494F-AC1B-272196DC7CDD}" type="presOf" srcId="{AA040449-F6D7-44C1-9303-F37CDB4998FE}" destId="{8A3D60CC-6BFD-462C-9373-A8D5E8F4C379}" srcOrd="0" destOrd="0" presId="urn:microsoft.com/office/officeart/2005/8/layout/list1"/>
    <dgm:cxn modelId="{083E0B5B-AE91-402A-B16B-3A0325AF4475}" srcId="{B1E3B42B-2796-4C79-A0FC-0063C7D44904}" destId="{B87DD9C8-D074-43EC-9CBD-9B6F4E94DE0E}" srcOrd="0" destOrd="0" parTransId="{F64D1C95-F2A8-44F8-A536-853A0209E97B}" sibTransId="{A8721F6A-7B9F-4D42-B73B-C10AB2BFBC1F}"/>
    <dgm:cxn modelId="{65993D68-1603-40ED-8823-4105DE448156}" type="presOf" srcId="{3850368F-4558-493B-8C9D-D4B093BD6471}" destId="{8F799304-1C3E-437F-9053-4CE87F35E508}" srcOrd="0" destOrd="2" presId="urn:microsoft.com/office/officeart/2005/8/layout/list1"/>
    <dgm:cxn modelId="{57023D49-7F18-4966-AF55-911963965F48}" srcId="{B87DD9C8-D074-43EC-9CBD-9B6F4E94DE0E}" destId="{31C0A849-057D-4C42-AE0B-1C78E11DE7F8}" srcOrd="0" destOrd="0" parTransId="{93BC0104-9143-4C75-BD41-1030B8F9289F}" sibTransId="{00E2D02A-50A7-4A20-BCEB-ACC1D6C59FF4}"/>
    <dgm:cxn modelId="{57083182-9519-468F-9A17-B59F2E19E26B}" srcId="{B1E3B42B-2796-4C79-A0FC-0063C7D44904}" destId="{AA040449-F6D7-44C1-9303-F37CDB4998FE}" srcOrd="1" destOrd="0" parTransId="{6CF0CB71-B71F-4307-A249-A943D99D0EC2}" sibTransId="{CA58C0BF-B872-4085-A936-76187981B929}"/>
    <dgm:cxn modelId="{2D7BF58A-E8C3-4DE7-AAE1-C8C2A22CDF04}" type="presOf" srcId="{96F6A804-BE94-4472-952D-FFB1682D39D0}" destId="{8035586C-A7CF-4E0A-9CD1-BEC0320C67CB}" srcOrd="0" destOrd="0" presId="urn:microsoft.com/office/officeart/2005/8/layout/list1"/>
    <dgm:cxn modelId="{EE96F6AB-7FCE-4335-87DA-0BB89C6E51F5}" srcId="{B87DD9C8-D074-43EC-9CBD-9B6F4E94DE0E}" destId="{E28BDD4F-1B1F-4DE8-97D1-D1F327F2FFFA}" srcOrd="1" destOrd="0" parTransId="{421AB7AC-6E40-4855-9357-04A85EC268C5}" sibTransId="{D2206C03-CF7C-4B6D-82CA-21136AA233A5}"/>
    <dgm:cxn modelId="{77DAB1B7-4A28-4F96-9C06-98BAA1DE5344}" srcId="{AA040449-F6D7-44C1-9303-F37CDB4998FE}" destId="{96F6A804-BE94-4472-952D-FFB1682D39D0}" srcOrd="0" destOrd="0" parTransId="{84DFDC6D-0100-43CA-A934-63867B89692A}" sibTransId="{CDD6E041-9C98-45FB-8DBE-DAE9F0DA5E35}"/>
    <dgm:cxn modelId="{AC0F47C3-914F-40FA-99C1-5CF79AA5E7B7}" type="presOf" srcId="{B87DD9C8-D074-43EC-9CBD-9B6F4E94DE0E}" destId="{AF100317-81EF-48B6-A21B-7A442F810D54}" srcOrd="1" destOrd="0" presId="urn:microsoft.com/office/officeart/2005/8/layout/list1"/>
    <dgm:cxn modelId="{6BCA5EF9-A820-48E7-B4A0-C918165CD6B0}" type="presOf" srcId="{B1E3B42B-2796-4C79-A0FC-0063C7D44904}" destId="{3F11F3ED-180F-4860-A41F-8C8CEEF386D9}" srcOrd="0" destOrd="0" presId="urn:microsoft.com/office/officeart/2005/8/layout/list1"/>
    <dgm:cxn modelId="{8666A306-A342-4DF0-9E25-045B4BFACED0}" type="presParOf" srcId="{3F11F3ED-180F-4860-A41F-8C8CEEF386D9}" destId="{9A93C172-8066-4231-B305-76DABD8D7748}" srcOrd="0" destOrd="0" presId="urn:microsoft.com/office/officeart/2005/8/layout/list1"/>
    <dgm:cxn modelId="{B3D95415-72E0-4FFC-897C-AD11D31FE7B5}" type="presParOf" srcId="{9A93C172-8066-4231-B305-76DABD8D7748}" destId="{C91B9E95-F607-43FC-9662-8131EAE52739}" srcOrd="0" destOrd="0" presId="urn:microsoft.com/office/officeart/2005/8/layout/list1"/>
    <dgm:cxn modelId="{05DD42D8-D14C-4630-9AF9-7EC3741FE260}" type="presParOf" srcId="{9A93C172-8066-4231-B305-76DABD8D7748}" destId="{AF100317-81EF-48B6-A21B-7A442F810D54}" srcOrd="1" destOrd="0" presId="urn:microsoft.com/office/officeart/2005/8/layout/list1"/>
    <dgm:cxn modelId="{A80FCD87-70EC-4444-BE44-77335A6027BF}" type="presParOf" srcId="{3F11F3ED-180F-4860-A41F-8C8CEEF386D9}" destId="{7EACDEFA-DA85-4BDB-ABCD-DEB45E75F460}" srcOrd="1" destOrd="0" presId="urn:microsoft.com/office/officeart/2005/8/layout/list1"/>
    <dgm:cxn modelId="{66372E4C-E78C-410F-B6F6-91197D354E23}" type="presParOf" srcId="{3F11F3ED-180F-4860-A41F-8C8CEEF386D9}" destId="{8F799304-1C3E-437F-9053-4CE87F35E508}" srcOrd="2" destOrd="0" presId="urn:microsoft.com/office/officeart/2005/8/layout/list1"/>
    <dgm:cxn modelId="{8D7A7BE3-7C3B-4527-BFA2-9D5AB25486CD}" type="presParOf" srcId="{3F11F3ED-180F-4860-A41F-8C8CEEF386D9}" destId="{EABF495F-E21A-4A35-9754-AAE7260D29AD}" srcOrd="3" destOrd="0" presId="urn:microsoft.com/office/officeart/2005/8/layout/list1"/>
    <dgm:cxn modelId="{7F6E9805-98EF-4966-88DB-8F5389A64DC7}" type="presParOf" srcId="{3F11F3ED-180F-4860-A41F-8C8CEEF386D9}" destId="{BFE8CB63-C52A-408F-9E6F-F6B755D32C18}" srcOrd="4" destOrd="0" presId="urn:microsoft.com/office/officeart/2005/8/layout/list1"/>
    <dgm:cxn modelId="{056F50C3-3309-4634-8977-0B7B2E16C9C6}" type="presParOf" srcId="{BFE8CB63-C52A-408F-9E6F-F6B755D32C18}" destId="{8A3D60CC-6BFD-462C-9373-A8D5E8F4C379}" srcOrd="0" destOrd="0" presId="urn:microsoft.com/office/officeart/2005/8/layout/list1"/>
    <dgm:cxn modelId="{96559E7D-1726-4F38-AB5C-50A69DA47137}" type="presParOf" srcId="{BFE8CB63-C52A-408F-9E6F-F6B755D32C18}" destId="{C940CB98-4945-442B-8D1C-AB3DF4F19CDB}" srcOrd="1" destOrd="0" presId="urn:microsoft.com/office/officeart/2005/8/layout/list1"/>
    <dgm:cxn modelId="{AD9E3737-C5BB-4062-B551-A85111FEB4FF}" type="presParOf" srcId="{3F11F3ED-180F-4860-A41F-8C8CEEF386D9}" destId="{0C42C9A4-E84C-43F5-8339-43BDCBD9D439}" srcOrd="5" destOrd="0" presId="urn:microsoft.com/office/officeart/2005/8/layout/list1"/>
    <dgm:cxn modelId="{F6B689B8-5A35-4FC7-A4AC-155D0F7B3330}" type="presParOf" srcId="{3F11F3ED-180F-4860-A41F-8C8CEEF386D9}" destId="{8035586C-A7CF-4E0A-9CD1-BEC0320C67C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E3B42B-2796-4C79-A0FC-0063C7D449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87DD9C8-D074-43EC-9CBD-9B6F4E94DE0E}">
      <dgm:prSet/>
      <dgm:spPr/>
      <dgm:t>
        <a:bodyPr/>
        <a:lstStyle/>
        <a:p>
          <a:r>
            <a:rPr lang="en-US" b="0" i="0" baseline="0" dirty="0"/>
            <a:t>In our Criteria:</a:t>
          </a:r>
          <a:endParaRPr lang="en-US" dirty="0"/>
        </a:p>
      </dgm:t>
    </dgm:pt>
    <dgm:pt modelId="{F64D1C95-F2A8-44F8-A536-853A0209E97B}" type="parTrans" cxnId="{083E0B5B-AE91-402A-B16B-3A0325AF4475}">
      <dgm:prSet/>
      <dgm:spPr/>
      <dgm:t>
        <a:bodyPr/>
        <a:lstStyle/>
        <a:p>
          <a:endParaRPr lang="en-US"/>
        </a:p>
      </dgm:t>
    </dgm:pt>
    <dgm:pt modelId="{A8721F6A-7B9F-4D42-B73B-C10AB2BFBC1F}" type="sibTrans" cxnId="{083E0B5B-AE91-402A-B16B-3A0325AF4475}">
      <dgm:prSet/>
      <dgm:spPr/>
      <dgm:t>
        <a:bodyPr/>
        <a:lstStyle/>
        <a:p>
          <a:endParaRPr lang="en-US"/>
        </a:p>
      </dgm:t>
    </dgm:pt>
    <dgm:pt modelId="{31C0A849-057D-4C42-AE0B-1C78E11DE7F8}">
      <dgm:prSet/>
      <dgm:spPr/>
      <dgm:t>
        <a:bodyPr/>
        <a:lstStyle/>
        <a:p>
          <a:r>
            <a:rPr lang="en-US" b="0" i="0" baseline="0" dirty="0"/>
            <a:t>We filter Load File COUNTER Report Type by “is equal to/is in </a:t>
          </a:r>
          <a:r>
            <a:rPr lang="en-US" dirty="0"/>
            <a:t>tr_j1</a:t>
          </a:r>
          <a:r>
            <a:rPr lang="en-US" b="0" i="0" baseline="0" dirty="0"/>
            <a:t>” </a:t>
          </a:r>
          <a:endParaRPr lang="en-US" dirty="0"/>
        </a:p>
      </dgm:t>
    </dgm:pt>
    <dgm:pt modelId="{93BC0104-9143-4C75-BD41-1030B8F9289F}" type="parTrans" cxnId="{57023D49-7F18-4966-AF55-911963965F48}">
      <dgm:prSet/>
      <dgm:spPr/>
      <dgm:t>
        <a:bodyPr/>
        <a:lstStyle/>
        <a:p>
          <a:endParaRPr lang="en-US"/>
        </a:p>
      </dgm:t>
    </dgm:pt>
    <dgm:pt modelId="{00E2D02A-50A7-4A20-BCEB-ACC1D6C59FF4}" type="sibTrans" cxnId="{57023D49-7F18-4966-AF55-911963965F48}">
      <dgm:prSet/>
      <dgm:spPr/>
      <dgm:t>
        <a:bodyPr/>
        <a:lstStyle/>
        <a:p>
          <a:endParaRPr lang="en-US"/>
        </a:p>
      </dgm:t>
    </dgm:pt>
    <dgm:pt modelId="{E28BDD4F-1B1F-4DE8-97D1-D1F327F2FFFA}">
      <dgm:prSet/>
      <dgm:spPr/>
      <dgm:t>
        <a:bodyPr/>
        <a:lstStyle/>
        <a:p>
          <a:r>
            <a:rPr lang="en-US" dirty="0"/>
            <a:t>Like we did for DR_D1, we add the column Normalized Title. This time, this will contain the title of each journal (because we limited by report type TR_J1).</a:t>
          </a:r>
        </a:p>
      </dgm:t>
    </dgm:pt>
    <dgm:pt modelId="{421AB7AC-6E40-4855-9357-04A85EC268C5}" type="parTrans" cxnId="{EE96F6AB-7FCE-4335-87DA-0BB89C6E51F5}">
      <dgm:prSet/>
      <dgm:spPr/>
      <dgm:t>
        <a:bodyPr/>
        <a:lstStyle/>
        <a:p>
          <a:endParaRPr lang="en-US"/>
        </a:p>
      </dgm:t>
    </dgm:pt>
    <dgm:pt modelId="{D2206C03-CF7C-4B6D-82CA-21136AA233A5}" type="sibTrans" cxnId="{EE96F6AB-7FCE-4335-87DA-0BB89C6E51F5}">
      <dgm:prSet/>
      <dgm:spPr/>
      <dgm:t>
        <a:bodyPr/>
        <a:lstStyle/>
        <a:p>
          <a:endParaRPr lang="en-US"/>
        </a:p>
      </dgm:t>
    </dgm:pt>
    <dgm:pt modelId="{3850368F-4558-493B-8C9D-D4B093BD6471}">
      <dgm:prSet/>
      <dgm:spPr/>
      <dgm:t>
        <a:bodyPr/>
        <a:lstStyle/>
        <a:p>
          <a:r>
            <a:rPr lang="en-US" dirty="0"/>
            <a:t>PR_P1 and DR_D1 show searches as well as item-level investigations or uses. TR shows only full-text use. So, instead of adding 3 different metrics to our report, we add just a full-text use metric for journal articles—TR_J1 unique item requests. </a:t>
          </a:r>
        </a:p>
      </dgm:t>
    </dgm:pt>
    <dgm:pt modelId="{403ED10B-90E3-46C4-A93E-7A76120F4386}" type="parTrans" cxnId="{5653EB36-37C0-4C94-AFB7-BC003BA72B62}">
      <dgm:prSet/>
      <dgm:spPr/>
      <dgm:t>
        <a:bodyPr/>
        <a:lstStyle/>
        <a:p>
          <a:endParaRPr lang="en-US"/>
        </a:p>
      </dgm:t>
    </dgm:pt>
    <dgm:pt modelId="{C8A12B2D-1DB9-46A4-A53F-8AC34C163BFD}" type="sibTrans" cxnId="{5653EB36-37C0-4C94-AFB7-BC003BA72B62}">
      <dgm:prSet/>
      <dgm:spPr/>
      <dgm:t>
        <a:bodyPr/>
        <a:lstStyle/>
        <a:p>
          <a:endParaRPr lang="en-US"/>
        </a:p>
      </dgm:t>
    </dgm:pt>
    <dgm:pt modelId="{AA040449-F6D7-44C1-9303-F37CDB4998FE}">
      <dgm:prSet/>
      <dgm:spPr/>
      <dgm:t>
        <a:bodyPr/>
        <a:lstStyle/>
        <a:p>
          <a:r>
            <a:rPr lang="en-US" dirty="0"/>
            <a:t>When we make our prompts:</a:t>
          </a:r>
        </a:p>
      </dgm:t>
    </dgm:pt>
    <dgm:pt modelId="{6CF0CB71-B71F-4307-A249-A943D99D0EC2}" type="parTrans" cxnId="{57083182-9519-468F-9A17-B59F2E19E26B}">
      <dgm:prSet/>
      <dgm:spPr/>
      <dgm:t>
        <a:bodyPr/>
        <a:lstStyle/>
        <a:p>
          <a:endParaRPr lang="en-US"/>
        </a:p>
      </dgm:t>
    </dgm:pt>
    <dgm:pt modelId="{CA58C0BF-B872-4085-A936-76187981B929}" type="sibTrans" cxnId="{57083182-9519-468F-9A17-B59F2E19E26B}">
      <dgm:prSet/>
      <dgm:spPr/>
      <dgm:t>
        <a:bodyPr/>
        <a:lstStyle/>
        <a:p>
          <a:endParaRPr lang="en-US"/>
        </a:p>
      </dgm:t>
    </dgm:pt>
    <dgm:pt modelId="{96F6A804-BE94-4472-952D-FFB1682D39D0}">
      <dgm:prSet/>
      <dgm:spPr/>
      <dgm:t>
        <a:bodyPr/>
        <a:lstStyle/>
        <a:p>
          <a:r>
            <a:rPr lang="en-US" dirty="0"/>
            <a:t>In addition to our Vendor, Platform, and Year prompts, we make a prompt for Normalized Title.</a:t>
          </a:r>
        </a:p>
      </dgm:t>
    </dgm:pt>
    <dgm:pt modelId="{84DFDC6D-0100-43CA-A934-63867B89692A}" type="parTrans" cxnId="{77DAB1B7-4A28-4F96-9C06-98BAA1DE5344}">
      <dgm:prSet/>
      <dgm:spPr/>
      <dgm:t>
        <a:bodyPr/>
        <a:lstStyle/>
        <a:p>
          <a:endParaRPr lang="en-US"/>
        </a:p>
      </dgm:t>
    </dgm:pt>
    <dgm:pt modelId="{CDD6E041-9C98-45FB-8DBE-DAE9F0DA5E35}" type="sibTrans" cxnId="{77DAB1B7-4A28-4F96-9C06-98BAA1DE5344}">
      <dgm:prSet/>
      <dgm:spPr/>
      <dgm:t>
        <a:bodyPr/>
        <a:lstStyle/>
        <a:p>
          <a:endParaRPr lang="en-US"/>
        </a:p>
      </dgm:t>
    </dgm:pt>
    <dgm:pt modelId="{9EE7BF27-3B5F-4F34-9CFC-C93FC650886F}">
      <dgm:prSet/>
      <dgm:spPr/>
      <dgm:t>
        <a:bodyPr/>
        <a:lstStyle/>
        <a:p>
          <a:r>
            <a:rPr lang="en-US" dirty="0"/>
            <a:t>Because there are so many journal titles throughout all our reports that a choice list might be unwieldy, we make Normalized title a Text Field prompt instead of a Choice List prompt. We use “contains any” as our operator because we want to be able to enter just a few words of a lengthy title and find a match. </a:t>
          </a:r>
        </a:p>
      </dgm:t>
    </dgm:pt>
    <dgm:pt modelId="{27690382-1C7F-491E-85A9-88378DD38F2C}" type="parTrans" cxnId="{0B4EB222-3B3C-4615-A62D-A6887EC51889}">
      <dgm:prSet/>
      <dgm:spPr/>
      <dgm:t>
        <a:bodyPr/>
        <a:lstStyle/>
        <a:p>
          <a:endParaRPr lang="en-US"/>
        </a:p>
      </dgm:t>
    </dgm:pt>
    <dgm:pt modelId="{2E57A19C-E0B8-4D15-8B29-6BB6EC4B5FA7}" type="sibTrans" cxnId="{0B4EB222-3B3C-4615-A62D-A6887EC51889}">
      <dgm:prSet/>
      <dgm:spPr/>
      <dgm:t>
        <a:bodyPr/>
        <a:lstStyle/>
        <a:p>
          <a:endParaRPr lang="en-US"/>
        </a:p>
      </dgm:t>
    </dgm:pt>
    <dgm:pt modelId="{4828D457-1B24-4700-9714-298A9CB92BCF}">
      <dgm:prSet/>
      <dgm:spPr/>
      <dgm:t>
        <a:bodyPr/>
        <a:lstStyle/>
        <a:p>
          <a:r>
            <a:rPr lang="en-US" dirty="0"/>
            <a:t>In our Pivot table:</a:t>
          </a:r>
        </a:p>
      </dgm:t>
    </dgm:pt>
    <dgm:pt modelId="{F1D6C4B1-F8C2-4179-8AC1-6DD5A45291A4}" type="parTrans" cxnId="{5B84F6B1-2C98-4237-9FB0-CE86A788F997}">
      <dgm:prSet/>
      <dgm:spPr/>
      <dgm:t>
        <a:bodyPr/>
        <a:lstStyle/>
        <a:p>
          <a:endParaRPr lang="en-US"/>
        </a:p>
      </dgm:t>
    </dgm:pt>
    <dgm:pt modelId="{D32B9213-EAFF-4EFB-A0A6-C42B116A4019}" type="sibTrans" cxnId="{5B84F6B1-2C98-4237-9FB0-CE86A788F997}">
      <dgm:prSet/>
      <dgm:spPr/>
      <dgm:t>
        <a:bodyPr/>
        <a:lstStyle/>
        <a:p>
          <a:endParaRPr lang="en-US"/>
        </a:p>
      </dgm:t>
    </dgm:pt>
    <dgm:pt modelId="{16B96EE4-5AFD-40A2-8A50-E6F276E7BFB3}">
      <dgm:prSet/>
      <dgm:spPr/>
      <dgm:t>
        <a:bodyPr/>
        <a:lstStyle/>
        <a:p>
          <a:pPr>
            <a:buFont typeface="Wingdings" panose="05000000000000000000" pitchFamily="2" charset="2"/>
            <a:buChar char="§"/>
          </a:pPr>
          <a:r>
            <a:rPr lang="en-US" dirty="0"/>
            <a:t>Because we no longer need to convey 3 different metrics horizontally, we can use our horizontal space differently. “Year” can be one of our pivot table columns so we see usage displayed chronologically from left to right. This will result in a report that looks a lot like a COUNTER spreadsheet.</a:t>
          </a:r>
        </a:p>
      </dgm:t>
    </dgm:pt>
    <dgm:pt modelId="{BEFFBED7-8BA5-4821-BE2F-815FE40063FD}" type="parTrans" cxnId="{52CEA8A1-C326-4565-92E8-43C7A2435192}">
      <dgm:prSet/>
      <dgm:spPr/>
      <dgm:t>
        <a:bodyPr/>
        <a:lstStyle/>
        <a:p>
          <a:endParaRPr lang="en-US"/>
        </a:p>
      </dgm:t>
    </dgm:pt>
    <dgm:pt modelId="{3F7D0CE3-9881-45FF-BC94-504A72896D12}" type="sibTrans" cxnId="{52CEA8A1-C326-4565-92E8-43C7A2435192}">
      <dgm:prSet/>
      <dgm:spPr/>
      <dgm:t>
        <a:bodyPr/>
        <a:lstStyle/>
        <a:p>
          <a:endParaRPr lang="en-US"/>
        </a:p>
      </dgm:t>
    </dgm:pt>
    <dgm:pt modelId="{3F11F3ED-180F-4860-A41F-8C8CEEF386D9}" type="pres">
      <dgm:prSet presAssocID="{B1E3B42B-2796-4C79-A0FC-0063C7D44904}" presName="linear" presStyleCnt="0">
        <dgm:presLayoutVars>
          <dgm:dir/>
          <dgm:animLvl val="lvl"/>
          <dgm:resizeHandles val="exact"/>
        </dgm:presLayoutVars>
      </dgm:prSet>
      <dgm:spPr/>
    </dgm:pt>
    <dgm:pt modelId="{9A93C172-8066-4231-B305-76DABD8D7748}" type="pres">
      <dgm:prSet presAssocID="{B87DD9C8-D074-43EC-9CBD-9B6F4E94DE0E}" presName="parentLin" presStyleCnt="0"/>
      <dgm:spPr/>
    </dgm:pt>
    <dgm:pt modelId="{C91B9E95-F607-43FC-9662-8131EAE52739}" type="pres">
      <dgm:prSet presAssocID="{B87DD9C8-D074-43EC-9CBD-9B6F4E94DE0E}" presName="parentLeftMargin" presStyleLbl="node1" presStyleIdx="0" presStyleCnt="3"/>
      <dgm:spPr/>
    </dgm:pt>
    <dgm:pt modelId="{AF100317-81EF-48B6-A21B-7A442F810D54}" type="pres">
      <dgm:prSet presAssocID="{B87DD9C8-D074-43EC-9CBD-9B6F4E94DE0E}" presName="parentText" presStyleLbl="node1" presStyleIdx="0" presStyleCnt="3">
        <dgm:presLayoutVars>
          <dgm:chMax val="0"/>
          <dgm:bulletEnabled val="1"/>
        </dgm:presLayoutVars>
      </dgm:prSet>
      <dgm:spPr/>
    </dgm:pt>
    <dgm:pt modelId="{7EACDEFA-DA85-4BDB-ABCD-DEB45E75F460}" type="pres">
      <dgm:prSet presAssocID="{B87DD9C8-D074-43EC-9CBD-9B6F4E94DE0E}" presName="negativeSpace" presStyleCnt="0"/>
      <dgm:spPr/>
    </dgm:pt>
    <dgm:pt modelId="{8F799304-1C3E-437F-9053-4CE87F35E508}" type="pres">
      <dgm:prSet presAssocID="{B87DD9C8-D074-43EC-9CBD-9B6F4E94DE0E}" presName="childText" presStyleLbl="conFgAcc1" presStyleIdx="0" presStyleCnt="3">
        <dgm:presLayoutVars>
          <dgm:bulletEnabled val="1"/>
        </dgm:presLayoutVars>
      </dgm:prSet>
      <dgm:spPr/>
    </dgm:pt>
    <dgm:pt modelId="{EABF495F-E21A-4A35-9754-AAE7260D29AD}" type="pres">
      <dgm:prSet presAssocID="{A8721F6A-7B9F-4D42-B73B-C10AB2BFBC1F}" presName="spaceBetweenRectangles" presStyleCnt="0"/>
      <dgm:spPr/>
    </dgm:pt>
    <dgm:pt modelId="{BDD831E3-DD7C-4F1B-B8C9-6C4D15F00593}" type="pres">
      <dgm:prSet presAssocID="{4828D457-1B24-4700-9714-298A9CB92BCF}" presName="parentLin" presStyleCnt="0"/>
      <dgm:spPr/>
    </dgm:pt>
    <dgm:pt modelId="{254FAC73-F7B1-4C3B-88CD-F2A8D7AD1445}" type="pres">
      <dgm:prSet presAssocID="{4828D457-1B24-4700-9714-298A9CB92BCF}" presName="parentLeftMargin" presStyleLbl="node1" presStyleIdx="0" presStyleCnt="3"/>
      <dgm:spPr/>
    </dgm:pt>
    <dgm:pt modelId="{663324AC-8BF2-4E62-85FC-81AA273A6B53}" type="pres">
      <dgm:prSet presAssocID="{4828D457-1B24-4700-9714-298A9CB92BCF}" presName="parentText" presStyleLbl="node1" presStyleIdx="1" presStyleCnt="3">
        <dgm:presLayoutVars>
          <dgm:chMax val="0"/>
          <dgm:bulletEnabled val="1"/>
        </dgm:presLayoutVars>
      </dgm:prSet>
      <dgm:spPr/>
    </dgm:pt>
    <dgm:pt modelId="{CB44B5CF-EAD7-4995-BE28-A9CCA36CD77F}" type="pres">
      <dgm:prSet presAssocID="{4828D457-1B24-4700-9714-298A9CB92BCF}" presName="negativeSpace" presStyleCnt="0"/>
      <dgm:spPr/>
    </dgm:pt>
    <dgm:pt modelId="{AAC5C8A3-415E-4657-BFD1-671BB8BD8464}" type="pres">
      <dgm:prSet presAssocID="{4828D457-1B24-4700-9714-298A9CB92BCF}" presName="childText" presStyleLbl="conFgAcc1" presStyleIdx="1" presStyleCnt="3">
        <dgm:presLayoutVars>
          <dgm:bulletEnabled val="1"/>
        </dgm:presLayoutVars>
      </dgm:prSet>
      <dgm:spPr/>
    </dgm:pt>
    <dgm:pt modelId="{C75E5D7D-86FA-4C28-B92F-2107E345EBC0}" type="pres">
      <dgm:prSet presAssocID="{D32B9213-EAFF-4EFB-A0A6-C42B116A4019}" presName="spaceBetweenRectangles" presStyleCnt="0"/>
      <dgm:spPr/>
    </dgm:pt>
    <dgm:pt modelId="{BFE8CB63-C52A-408F-9E6F-F6B755D32C18}" type="pres">
      <dgm:prSet presAssocID="{AA040449-F6D7-44C1-9303-F37CDB4998FE}" presName="parentLin" presStyleCnt="0"/>
      <dgm:spPr/>
    </dgm:pt>
    <dgm:pt modelId="{8A3D60CC-6BFD-462C-9373-A8D5E8F4C379}" type="pres">
      <dgm:prSet presAssocID="{AA040449-F6D7-44C1-9303-F37CDB4998FE}" presName="parentLeftMargin" presStyleLbl="node1" presStyleIdx="1" presStyleCnt="3"/>
      <dgm:spPr/>
    </dgm:pt>
    <dgm:pt modelId="{C940CB98-4945-442B-8D1C-AB3DF4F19CDB}" type="pres">
      <dgm:prSet presAssocID="{AA040449-F6D7-44C1-9303-F37CDB4998FE}" presName="parentText" presStyleLbl="node1" presStyleIdx="2" presStyleCnt="3">
        <dgm:presLayoutVars>
          <dgm:chMax val="0"/>
          <dgm:bulletEnabled val="1"/>
        </dgm:presLayoutVars>
      </dgm:prSet>
      <dgm:spPr/>
    </dgm:pt>
    <dgm:pt modelId="{0C42C9A4-E84C-43F5-8339-43BDCBD9D439}" type="pres">
      <dgm:prSet presAssocID="{AA040449-F6D7-44C1-9303-F37CDB4998FE}" presName="negativeSpace" presStyleCnt="0"/>
      <dgm:spPr/>
    </dgm:pt>
    <dgm:pt modelId="{8035586C-A7CF-4E0A-9CD1-BEC0320C67CB}" type="pres">
      <dgm:prSet presAssocID="{AA040449-F6D7-44C1-9303-F37CDB4998FE}" presName="childText" presStyleLbl="conFgAcc1" presStyleIdx="2" presStyleCnt="3" custLinFactNeighborX="-56762" custLinFactNeighborY="54372">
        <dgm:presLayoutVars>
          <dgm:bulletEnabled val="1"/>
        </dgm:presLayoutVars>
      </dgm:prSet>
      <dgm:spPr/>
    </dgm:pt>
  </dgm:ptLst>
  <dgm:cxnLst>
    <dgm:cxn modelId="{F3A82005-BF3F-4EA1-AE51-80BDEA17D7CA}" type="presOf" srcId="{31C0A849-057D-4C42-AE0B-1C78E11DE7F8}" destId="{8F799304-1C3E-437F-9053-4CE87F35E508}" srcOrd="0" destOrd="0" presId="urn:microsoft.com/office/officeart/2005/8/layout/list1"/>
    <dgm:cxn modelId="{A8506C11-43E5-4C1E-AC9D-961681E7B592}" type="presOf" srcId="{4828D457-1B24-4700-9714-298A9CB92BCF}" destId="{254FAC73-F7B1-4C3B-88CD-F2A8D7AD1445}" srcOrd="0" destOrd="0" presId="urn:microsoft.com/office/officeart/2005/8/layout/list1"/>
    <dgm:cxn modelId="{0B4EB222-3B3C-4615-A62D-A6887EC51889}" srcId="{AA040449-F6D7-44C1-9303-F37CDB4998FE}" destId="{9EE7BF27-3B5F-4F34-9CFC-C93FC650886F}" srcOrd="1" destOrd="0" parTransId="{27690382-1C7F-491E-85A9-88378DD38F2C}" sibTransId="{2E57A19C-E0B8-4D15-8B29-6BB6EC4B5FA7}"/>
    <dgm:cxn modelId="{52D0702C-F0DB-4821-B7B9-6B9718BFB9D2}" type="presOf" srcId="{B87DD9C8-D074-43EC-9CBD-9B6F4E94DE0E}" destId="{C91B9E95-F607-43FC-9662-8131EAE52739}" srcOrd="0" destOrd="0" presId="urn:microsoft.com/office/officeart/2005/8/layout/list1"/>
    <dgm:cxn modelId="{A34F162E-5480-454E-9572-A9B4D99E9D2D}" type="presOf" srcId="{AA040449-F6D7-44C1-9303-F37CDB4998FE}" destId="{C940CB98-4945-442B-8D1C-AB3DF4F19CDB}" srcOrd="1" destOrd="0" presId="urn:microsoft.com/office/officeart/2005/8/layout/list1"/>
    <dgm:cxn modelId="{2BE00633-4692-4F43-AF82-DD938BC5060B}" type="presOf" srcId="{E28BDD4F-1B1F-4DE8-97D1-D1F327F2FFFA}" destId="{8F799304-1C3E-437F-9053-4CE87F35E508}" srcOrd="0" destOrd="1" presId="urn:microsoft.com/office/officeart/2005/8/layout/list1"/>
    <dgm:cxn modelId="{5653EB36-37C0-4C94-AFB7-BC003BA72B62}" srcId="{B87DD9C8-D074-43EC-9CBD-9B6F4E94DE0E}" destId="{3850368F-4558-493B-8C9D-D4B093BD6471}" srcOrd="2" destOrd="0" parTransId="{403ED10B-90E3-46C4-A93E-7A76120F4386}" sibTransId="{C8A12B2D-1DB9-46A4-A53F-8AC34C163BFD}"/>
    <dgm:cxn modelId="{5F9F7C38-50CD-494F-AC1B-272196DC7CDD}" type="presOf" srcId="{AA040449-F6D7-44C1-9303-F37CDB4998FE}" destId="{8A3D60CC-6BFD-462C-9373-A8D5E8F4C379}" srcOrd="0" destOrd="0" presId="urn:microsoft.com/office/officeart/2005/8/layout/list1"/>
    <dgm:cxn modelId="{18BF623A-9439-458E-8415-A566C091FA9F}" type="presOf" srcId="{4828D457-1B24-4700-9714-298A9CB92BCF}" destId="{663324AC-8BF2-4E62-85FC-81AA273A6B53}" srcOrd="1" destOrd="0" presId="urn:microsoft.com/office/officeart/2005/8/layout/list1"/>
    <dgm:cxn modelId="{083E0B5B-AE91-402A-B16B-3A0325AF4475}" srcId="{B1E3B42B-2796-4C79-A0FC-0063C7D44904}" destId="{B87DD9C8-D074-43EC-9CBD-9B6F4E94DE0E}" srcOrd="0" destOrd="0" parTransId="{F64D1C95-F2A8-44F8-A536-853A0209E97B}" sibTransId="{A8721F6A-7B9F-4D42-B73B-C10AB2BFBC1F}"/>
    <dgm:cxn modelId="{65993D68-1603-40ED-8823-4105DE448156}" type="presOf" srcId="{3850368F-4558-493B-8C9D-D4B093BD6471}" destId="{8F799304-1C3E-437F-9053-4CE87F35E508}" srcOrd="0" destOrd="2" presId="urn:microsoft.com/office/officeart/2005/8/layout/list1"/>
    <dgm:cxn modelId="{57023D49-7F18-4966-AF55-911963965F48}" srcId="{B87DD9C8-D074-43EC-9CBD-9B6F4E94DE0E}" destId="{31C0A849-057D-4C42-AE0B-1C78E11DE7F8}" srcOrd="0" destOrd="0" parTransId="{93BC0104-9143-4C75-BD41-1030B8F9289F}" sibTransId="{00E2D02A-50A7-4A20-BCEB-ACC1D6C59FF4}"/>
    <dgm:cxn modelId="{57083182-9519-468F-9A17-B59F2E19E26B}" srcId="{B1E3B42B-2796-4C79-A0FC-0063C7D44904}" destId="{AA040449-F6D7-44C1-9303-F37CDB4998FE}" srcOrd="2" destOrd="0" parTransId="{6CF0CB71-B71F-4307-A249-A943D99D0EC2}" sibTransId="{CA58C0BF-B872-4085-A936-76187981B929}"/>
    <dgm:cxn modelId="{9182BF89-7993-4612-ADDD-0246357ADDA4}" type="presOf" srcId="{9EE7BF27-3B5F-4F34-9CFC-C93FC650886F}" destId="{8035586C-A7CF-4E0A-9CD1-BEC0320C67CB}" srcOrd="0" destOrd="1" presId="urn:microsoft.com/office/officeart/2005/8/layout/list1"/>
    <dgm:cxn modelId="{2D7BF58A-E8C3-4DE7-AAE1-C8C2A22CDF04}" type="presOf" srcId="{96F6A804-BE94-4472-952D-FFB1682D39D0}" destId="{8035586C-A7CF-4E0A-9CD1-BEC0320C67CB}" srcOrd="0" destOrd="0" presId="urn:microsoft.com/office/officeart/2005/8/layout/list1"/>
    <dgm:cxn modelId="{52CEA8A1-C326-4565-92E8-43C7A2435192}" srcId="{4828D457-1B24-4700-9714-298A9CB92BCF}" destId="{16B96EE4-5AFD-40A2-8A50-E6F276E7BFB3}" srcOrd="0" destOrd="0" parTransId="{BEFFBED7-8BA5-4821-BE2F-815FE40063FD}" sibTransId="{3F7D0CE3-9881-45FF-BC94-504A72896D12}"/>
    <dgm:cxn modelId="{EE96F6AB-7FCE-4335-87DA-0BB89C6E51F5}" srcId="{B87DD9C8-D074-43EC-9CBD-9B6F4E94DE0E}" destId="{E28BDD4F-1B1F-4DE8-97D1-D1F327F2FFFA}" srcOrd="1" destOrd="0" parTransId="{421AB7AC-6E40-4855-9357-04A85EC268C5}" sibTransId="{D2206C03-CF7C-4B6D-82CA-21136AA233A5}"/>
    <dgm:cxn modelId="{5B84F6B1-2C98-4237-9FB0-CE86A788F997}" srcId="{B1E3B42B-2796-4C79-A0FC-0063C7D44904}" destId="{4828D457-1B24-4700-9714-298A9CB92BCF}" srcOrd="1" destOrd="0" parTransId="{F1D6C4B1-F8C2-4179-8AC1-6DD5A45291A4}" sibTransId="{D32B9213-EAFF-4EFB-A0A6-C42B116A4019}"/>
    <dgm:cxn modelId="{77DAB1B7-4A28-4F96-9C06-98BAA1DE5344}" srcId="{AA040449-F6D7-44C1-9303-F37CDB4998FE}" destId="{96F6A804-BE94-4472-952D-FFB1682D39D0}" srcOrd="0" destOrd="0" parTransId="{84DFDC6D-0100-43CA-A934-63867B89692A}" sibTransId="{CDD6E041-9C98-45FB-8DBE-DAE9F0DA5E35}"/>
    <dgm:cxn modelId="{AC0F47C3-914F-40FA-99C1-5CF79AA5E7B7}" type="presOf" srcId="{B87DD9C8-D074-43EC-9CBD-9B6F4E94DE0E}" destId="{AF100317-81EF-48B6-A21B-7A442F810D54}" srcOrd="1" destOrd="0" presId="urn:microsoft.com/office/officeart/2005/8/layout/list1"/>
    <dgm:cxn modelId="{277219DB-7AC8-4C25-B1CB-159D9DDEECEC}" type="presOf" srcId="{16B96EE4-5AFD-40A2-8A50-E6F276E7BFB3}" destId="{AAC5C8A3-415E-4657-BFD1-671BB8BD8464}" srcOrd="0" destOrd="0" presId="urn:microsoft.com/office/officeart/2005/8/layout/list1"/>
    <dgm:cxn modelId="{6BCA5EF9-A820-48E7-B4A0-C918165CD6B0}" type="presOf" srcId="{B1E3B42B-2796-4C79-A0FC-0063C7D44904}" destId="{3F11F3ED-180F-4860-A41F-8C8CEEF386D9}" srcOrd="0" destOrd="0" presId="urn:microsoft.com/office/officeart/2005/8/layout/list1"/>
    <dgm:cxn modelId="{8666A306-A342-4DF0-9E25-045B4BFACED0}" type="presParOf" srcId="{3F11F3ED-180F-4860-A41F-8C8CEEF386D9}" destId="{9A93C172-8066-4231-B305-76DABD8D7748}" srcOrd="0" destOrd="0" presId="urn:microsoft.com/office/officeart/2005/8/layout/list1"/>
    <dgm:cxn modelId="{B3D95415-72E0-4FFC-897C-AD11D31FE7B5}" type="presParOf" srcId="{9A93C172-8066-4231-B305-76DABD8D7748}" destId="{C91B9E95-F607-43FC-9662-8131EAE52739}" srcOrd="0" destOrd="0" presId="urn:microsoft.com/office/officeart/2005/8/layout/list1"/>
    <dgm:cxn modelId="{05DD42D8-D14C-4630-9AF9-7EC3741FE260}" type="presParOf" srcId="{9A93C172-8066-4231-B305-76DABD8D7748}" destId="{AF100317-81EF-48B6-A21B-7A442F810D54}" srcOrd="1" destOrd="0" presId="urn:microsoft.com/office/officeart/2005/8/layout/list1"/>
    <dgm:cxn modelId="{A80FCD87-70EC-4444-BE44-77335A6027BF}" type="presParOf" srcId="{3F11F3ED-180F-4860-A41F-8C8CEEF386D9}" destId="{7EACDEFA-DA85-4BDB-ABCD-DEB45E75F460}" srcOrd="1" destOrd="0" presId="urn:microsoft.com/office/officeart/2005/8/layout/list1"/>
    <dgm:cxn modelId="{66372E4C-E78C-410F-B6F6-91197D354E23}" type="presParOf" srcId="{3F11F3ED-180F-4860-A41F-8C8CEEF386D9}" destId="{8F799304-1C3E-437F-9053-4CE87F35E508}" srcOrd="2" destOrd="0" presId="urn:microsoft.com/office/officeart/2005/8/layout/list1"/>
    <dgm:cxn modelId="{8D7A7BE3-7C3B-4527-BFA2-9D5AB25486CD}" type="presParOf" srcId="{3F11F3ED-180F-4860-A41F-8C8CEEF386D9}" destId="{EABF495F-E21A-4A35-9754-AAE7260D29AD}" srcOrd="3" destOrd="0" presId="urn:microsoft.com/office/officeart/2005/8/layout/list1"/>
    <dgm:cxn modelId="{49FA4AFC-5BE8-4786-A567-FDE7D6876067}" type="presParOf" srcId="{3F11F3ED-180F-4860-A41F-8C8CEEF386D9}" destId="{BDD831E3-DD7C-4F1B-B8C9-6C4D15F00593}" srcOrd="4" destOrd="0" presId="urn:microsoft.com/office/officeart/2005/8/layout/list1"/>
    <dgm:cxn modelId="{7B7A1336-A706-4B4C-9540-7EEA2F9E56E0}" type="presParOf" srcId="{BDD831E3-DD7C-4F1B-B8C9-6C4D15F00593}" destId="{254FAC73-F7B1-4C3B-88CD-F2A8D7AD1445}" srcOrd="0" destOrd="0" presId="urn:microsoft.com/office/officeart/2005/8/layout/list1"/>
    <dgm:cxn modelId="{FBB65B3E-1804-461B-8190-134871FD8D0B}" type="presParOf" srcId="{BDD831E3-DD7C-4F1B-B8C9-6C4D15F00593}" destId="{663324AC-8BF2-4E62-85FC-81AA273A6B53}" srcOrd="1" destOrd="0" presId="urn:microsoft.com/office/officeart/2005/8/layout/list1"/>
    <dgm:cxn modelId="{04C96D6B-0FCC-45FE-BF88-2FA2B572AFD5}" type="presParOf" srcId="{3F11F3ED-180F-4860-A41F-8C8CEEF386D9}" destId="{CB44B5CF-EAD7-4995-BE28-A9CCA36CD77F}" srcOrd="5" destOrd="0" presId="urn:microsoft.com/office/officeart/2005/8/layout/list1"/>
    <dgm:cxn modelId="{D5B8F4A2-1656-4316-80BB-C4EF4ABAC92E}" type="presParOf" srcId="{3F11F3ED-180F-4860-A41F-8C8CEEF386D9}" destId="{AAC5C8A3-415E-4657-BFD1-671BB8BD8464}" srcOrd="6" destOrd="0" presId="urn:microsoft.com/office/officeart/2005/8/layout/list1"/>
    <dgm:cxn modelId="{AB442E8C-8746-4686-A4C0-17A0079B1336}" type="presParOf" srcId="{3F11F3ED-180F-4860-A41F-8C8CEEF386D9}" destId="{C75E5D7D-86FA-4C28-B92F-2107E345EBC0}" srcOrd="7" destOrd="0" presId="urn:microsoft.com/office/officeart/2005/8/layout/list1"/>
    <dgm:cxn modelId="{7F6E9805-98EF-4966-88DB-8F5389A64DC7}" type="presParOf" srcId="{3F11F3ED-180F-4860-A41F-8C8CEEF386D9}" destId="{BFE8CB63-C52A-408F-9E6F-F6B755D32C18}" srcOrd="8" destOrd="0" presId="urn:microsoft.com/office/officeart/2005/8/layout/list1"/>
    <dgm:cxn modelId="{056F50C3-3309-4634-8977-0B7B2E16C9C6}" type="presParOf" srcId="{BFE8CB63-C52A-408F-9E6F-F6B755D32C18}" destId="{8A3D60CC-6BFD-462C-9373-A8D5E8F4C379}" srcOrd="0" destOrd="0" presId="urn:microsoft.com/office/officeart/2005/8/layout/list1"/>
    <dgm:cxn modelId="{96559E7D-1726-4F38-AB5C-50A69DA47137}" type="presParOf" srcId="{BFE8CB63-C52A-408F-9E6F-F6B755D32C18}" destId="{C940CB98-4945-442B-8D1C-AB3DF4F19CDB}" srcOrd="1" destOrd="0" presId="urn:microsoft.com/office/officeart/2005/8/layout/list1"/>
    <dgm:cxn modelId="{AD9E3737-C5BB-4062-B551-A85111FEB4FF}" type="presParOf" srcId="{3F11F3ED-180F-4860-A41F-8C8CEEF386D9}" destId="{0C42C9A4-E84C-43F5-8339-43BDCBD9D439}" srcOrd="9" destOrd="0" presId="urn:microsoft.com/office/officeart/2005/8/layout/list1"/>
    <dgm:cxn modelId="{F6B689B8-5A35-4FC7-A4AC-155D0F7B3330}" type="presParOf" srcId="{3F11F3ED-180F-4860-A41F-8C8CEEF386D9}" destId="{8035586C-A7CF-4E0A-9CD1-BEC0320C67C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393D3C-9DBC-40DC-9F86-004C1AD042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64A4D2-05ED-4B73-A2A4-60A345160C92}">
      <dgm:prSet phldrT="[Text]"/>
      <dgm:spPr/>
      <dgm:t>
        <a:bodyPr/>
        <a:lstStyle/>
        <a:p>
          <a:r>
            <a:rPr lang="en-US" dirty="0"/>
            <a:t>Criteria</a:t>
          </a:r>
        </a:p>
      </dgm:t>
    </dgm:pt>
    <dgm:pt modelId="{2338E0D1-D1CB-4C56-90EF-466FB48B6D8F}" type="parTrans" cxnId="{D636B779-8CE7-4C29-8A27-C30047A3EBDF}">
      <dgm:prSet/>
      <dgm:spPr/>
      <dgm:t>
        <a:bodyPr/>
        <a:lstStyle/>
        <a:p>
          <a:endParaRPr lang="en-US"/>
        </a:p>
      </dgm:t>
    </dgm:pt>
    <dgm:pt modelId="{ED846DB3-8B0B-454D-BE8F-6068F19490CD}" type="sibTrans" cxnId="{D636B779-8CE7-4C29-8A27-C30047A3EBDF}">
      <dgm:prSet/>
      <dgm:spPr/>
      <dgm:t>
        <a:bodyPr/>
        <a:lstStyle/>
        <a:p>
          <a:endParaRPr lang="en-US"/>
        </a:p>
      </dgm:t>
    </dgm:pt>
    <dgm:pt modelId="{7739AA2E-7108-4C4C-BBDB-D80CF3D334B8}">
      <dgm:prSet phldrT="[Text]"/>
      <dgm:spPr/>
      <dgm:t>
        <a:bodyPr/>
        <a:lstStyle/>
        <a:p>
          <a:r>
            <a:rPr lang="en-US" dirty="0"/>
            <a:t>Filter by Load File COUNTER Report Type is equal to/is in TR_B1</a:t>
          </a:r>
        </a:p>
      </dgm:t>
    </dgm:pt>
    <dgm:pt modelId="{F43D023A-4885-41AA-908E-5C450323D360}" type="parTrans" cxnId="{A6550A26-FF75-41D9-9753-5C3A502BA7AE}">
      <dgm:prSet/>
      <dgm:spPr/>
      <dgm:t>
        <a:bodyPr/>
        <a:lstStyle/>
        <a:p>
          <a:endParaRPr lang="en-US"/>
        </a:p>
      </dgm:t>
    </dgm:pt>
    <dgm:pt modelId="{CD4B5695-090E-4CCD-BCB7-D2574DAAF758}" type="sibTrans" cxnId="{A6550A26-FF75-41D9-9753-5C3A502BA7AE}">
      <dgm:prSet/>
      <dgm:spPr/>
      <dgm:t>
        <a:bodyPr/>
        <a:lstStyle/>
        <a:p>
          <a:endParaRPr lang="en-US"/>
        </a:p>
      </dgm:t>
    </dgm:pt>
    <dgm:pt modelId="{4FD18CAD-111D-45F3-941D-6C9FF42B2B8A}">
      <dgm:prSet phldrT="[Text]"/>
      <dgm:spPr/>
      <dgm:t>
        <a:bodyPr/>
        <a:lstStyle/>
        <a:p>
          <a:r>
            <a:rPr lang="en-US" dirty="0"/>
            <a:t>Use measure TR_B1 Unique Title Requests. Be sure to include it twice so one column is used for the monthly usage breakdown and one column is used for the sum total! </a:t>
          </a:r>
        </a:p>
      </dgm:t>
    </dgm:pt>
    <dgm:pt modelId="{68A98F78-ECBD-4CB3-937B-4B32FE5B3667}" type="parTrans" cxnId="{7B6EB88E-3787-4B0D-9554-5F9DFF4C30E5}">
      <dgm:prSet/>
      <dgm:spPr/>
      <dgm:t>
        <a:bodyPr/>
        <a:lstStyle/>
        <a:p>
          <a:endParaRPr lang="en-US"/>
        </a:p>
      </dgm:t>
    </dgm:pt>
    <dgm:pt modelId="{6D3605A9-D6A3-439B-B9F7-82E2E5130E8E}" type="sibTrans" cxnId="{7B6EB88E-3787-4B0D-9554-5F9DFF4C30E5}">
      <dgm:prSet/>
      <dgm:spPr/>
      <dgm:t>
        <a:bodyPr/>
        <a:lstStyle/>
        <a:p>
          <a:endParaRPr lang="en-US"/>
        </a:p>
      </dgm:t>
    </dgm:pt>
    <dgm:pt modelId="{66663E2F-7C64-4783-ACBE-570322587E6B}">
      <dgm:prSet phldrT="[Text]"/>
      <dgm:spPr/>
      <dgm:t>
        <a:bodyPr/>
        <a:lstStyle/>
        <a:p>
          <a:r>
            <a:rPr lang="en-US" dirty="0"/>
            <a:t>Continue to use Normalized Title field. This time, it will contain book titles (because we limited to report type TR_B1). </a:t>
          </a:r>
        </a:p>
      </dgm:t>
    </dgm:pt>
    <dgm:pt modelId="{AA663E4E-A7E0-4D6D-A057-BE29F090DDCE}" type="parTrans" cxnId="{21A8A63F-F4FF-4B12-976A-0CB8AD7CBAF2}">
      <dgm:prSet/>
      <dgm:spPr/>
    </dgm:pt>
    <dgm:pt modelId="{45457CA5-86BA-4A20-9C74-CE6A5760E035}" type="sibTrans" cxnId="{21A8A63F-F4FF-4B12-976A-0CB8AD7CBAF2}">
      <dgm:prSet/>
      <dgm:spPr/>
    </dgm:pt>
    <dgm:pt modelId="{0E73C0F6-6F7C-4902-A26F-AEEA4742E37F}" type="pres">
      <dgm:prSet presAssocID="{7B393D3C-9DBC-40DC-9F86-004C1AD04261}" presName="linear" presStyleCnt="0">
        <dgm:presLayoutVars>
          <dgm:dir/>
          <dgm:animLvl val="lvl"/>
          <dgm:resizeHandles val="exact"/>
        </dgm:presLayoutVars>
      </dgm:prSet>
      <dgm:spPr/>
    </dgm:pt>
    <dgm:pt modelId="{DD5641E3-70AE-4981-9DD4-5A15988D00D8}" type="pres">
      <dgm:prSet presAssocID="{5E64A4D2-05ED-4B73-A2A4-60A345160C92}" presName="parentLin" presStyleCnt="0"/>
      <dgm:spPr/>
    </dgm:pt>
    <dgm:pt modelId="{25245ED7-B3E3-4BB6-9B04-6879E77F242B}" type="pres">
      <dgm:prSet presAssocID="{5E64A4D2-05ED-4B73-A2A4-60A345160C92}" presName="parentLeftMargin" presStyleLbl="node1" presStyleIdx="0" presStyleCnt="1"/>
      <dgm:spPr/>
    </dgm:pt>
    <dgm:pt modelId="{900E6323-AE6E-4356-A559-64C184204FA4}" type="pres">
      <dgm:prSet presAssocID="{5E64A4D2-05ED-4B73-A2A4-60A345160C92}" presName="parentText" presStyleLbl="node1" presStyleIdx="0" presStyleCnt="1">
        <dgm:presLayoutVars>
          <dgm:chMax val="0"/>
          <dgm:bulletEnabled val="1"/>
        </dgm:presLayoutVars>
      </dgm:prSet>
      <dgm:spPr/>
    </dgm:pt>
    <dgm:pt modelId="{B97E7EEB-C058-4B36-95FE-E6E042322799}" type="pres">
      <dgm:prSet presAssocID="{5E64A4D2-05ED-4B73-A2A4-60A345160C92}" presName="negativeSpace" presStyleCnt="0"/>
      <dgm:spPr/>
    </dgm:pt>
    <dgm:pt modelId="{2D4FFB07-06BA-452F-848F-1BB9CD0A257B}" type="pres">
      <dgm:prSet presAssocID="{5E64A4D2-05ED-4B73-A2A4-60A345160C92}" presName="childText" presStyleLbl="conFgAcc1" presStyleIdx="0" presStyleCnt="1">
        <dgm:presLayoutVars>
          <dgm:bulletEnabled val="1"/>
        </dgm:presLayoutVars>
      </dgm:prSet>
      <dgm:spPr/>
    </dgm:pt>
  </dgm:ptLst>
  <dgm:cxnLst>
    <dgm:cxn modelId="{F0D9240D-51E7-4D98-899C-C41C478999BA}" type="presOf" srcId="{7739AA2E-7108-4C4C-BBDB-D80CF3D334B8}" destId="{2D4FFB07-06BA-452F-848F-1BB9CD0A257B}" srcOrd="0" destOrd="0" presId="urn:microsoft.com/office/officeart/2005/8/layout/list1"/>
    <dgm:cxn modelId="{A6550A26-FF75-41D9-9753-5C3A502BA7AE}" srcId="{5E64A4D2-05ED-4B73-A2A4-60A345160C92}" destId="{7739AA2E-7108-4C4C-BBDB-D80CF3D334B8}" srcOrd="0" destOrd="0" parTransId="{F43D023A-4885-41AA-908E-5C450323D360}" sibTransId="{CD4B5695-090E-4CCD-BCB7-D2574DAAF758}"/>
    <dgm:cxn modelId="{21A8A63F-F4FF-4B12-976A-0CB8AD7CBAF2}" srcId="{5E64A4D2-05ED-4B73-A2A4-60A345160C92}" destId="{66663E2F-7C64-4783-ACBE-570322587E6B}" srcOrd="1" destOrd="0" parTransId="{AA663E4E-A7E0-4D6D-A057-BE29F090DDCE}" sibTransId="{45457CA5-86BA-4A20-9C74-CE6A5760E035}"/>
    <dgm:cxn modelId="{24847A52-E39D-4CBE-B87B-89337A6DA553}" type="presOf" srcId="{4FD18CAD-111D-45F3-941D-6C9FF42B2B8A}" destId="{2D4FFB07-06BA-452F-848F-1BB9CD0A257B}" srcOrd="0" destOrd="2" presId="urn:microsoft.com/office/officeart/2005/8/layout/list1"/>
    <dgm:cxn modelId="{890E5C54-C6F9-4EA2-9914-4339BB1E9743}" type="presOf" srcId="{5E64A4D2-05ED-4B73-A2A4-60A345160C92}" destId="{25245ED7-B3E3-4BB6-9B04-6879E77F242B}" srcOrd="0" destOrd="0" presId="urn:microsoft.com/office/officeart/2005/8/layout/list1"/>
    <dgm:cxn modelId="{D636B779-8CE7-4C29-8A27-C30047A3EBDF}" srcId="{7B393D3C-9DBC-40DC-9F86-004C1AD04261}" destId="{5E64A4D2-05ED-4B73-A2A4-60A345160C92}" srcOrd="0" destOrd="0" parTransId="{2338E0D1-D1CB-4C56-90EF-466FB48B6D8F}" sibTransId="{ED846DB3-8B0B-454D-BE8F-6068F19490CD}"/>
    <dgm:cxn modelId="{7B6EB88E-3787-4B0D-9554-5F9DFF4C30E5}" srcId="{5E64A4D2-05ED-4B73-A2A4-60A345160C92}" destId="{4FD18CAD-111D-45F3-941D-6C9FF42B2B8A}" srcOrd="2" destOrd="0" parTransId="{68A98F78-ECBD-4CB3-937B-4B32FE5B3667}" sibTransId="{6D3605A9-D6A3-439B-B9F7-82E2E5130E8E}"/>
    <dgm:cxn modelId="{E9FD21D1-B5A4-40C8-9A23-F540D06F8A72}" type="presOf" srcId="{7B393D3C-9DBC-40DC-9F86-004C1AD04261}" destId="{0E73C0F6-6F7C-4902-A26F-AEEA4742E37F}" srcOrd="0" destOrd="0" presId="urn:microsoft.com/office/officeart/2005/8/layout/list1"/>
    <dgm:cxn modelId="{98586CD6-326A-4EC7-AD54-00B03777A549}" type="presOf" srcId="{66663E2F-7C64-4783-ACBE-570322587E6B}" destId="{2D4FFB07-06BA-452F-848F-1BB9CD0A257B}" srcOrd="0" destOrd="1" presId="urn:microsoft.com/office/officeart/2005/8/layout/list1"/>
    <dgm:cxn modelId="{6BAE62EA-CD5F-40A2-A113-9D29AAB07217}" type="presOf" srcId="{5E64A4D2-05ED-4B73-A2A4-60A345160C92}" destId="{900E6323-AE6E-4356-A559-64C184204FA4}" srcOrd="1" destOrd="0" presId="urn:microsoft.com/office/officeart/2005/8/layout/list1"/>
    <dgm:cxn modelId="{9FC005E0-113D-4B0B-8268-C7B0EDE39A3E}" type="presParOf" srcId="{0E73C0F6-6F7C-4902-A26F-AEEA4742E37F}" destId="{DD5641E3-70AE-4981-9DD4-5A15988D00D8}" srcOrd="0" destOrd="0" presId="urn:microsoft.com/office/officeart/2005/8/layout/list1"/>
    <dgm:cxn modelId="{150319D4-DAA6-48CE-A7AA-7A79F7F75852}" type="presParOf" srcId="{DD5641E3-70AE-4981-9DD4-5A15988D00D8}" destId="{25245ED7-B3E3-4BB6-9B04-6879E77F242B}" srcOrd="0" destOrd="0" presId="urn:microsoft.com/office/officeart/2005/8/layout/list1"/>
    <dgm:cxn modelId="{42167469-77AC-4EAD-91FF-A94F6C7BDC61}" type="presParOf" srcId="{DD5641E3-70AE-4981-9DD4-5A15988D00D8}" destId="{900E6323-AE6E-4356-A559-64C184204FA4}" srcOrd="1" destOrd="0" presId="urn:microsoft.com/office/officeart/2005/8/layout/list1"/>
    <dgm:cxn modelId="{84F08580-18C5-4D94-8D67-46BD887E5A4B}" type="presParOf" srcId="{0E73C0F6-6F7C-4902-A26F-AEEA4742E37F}" destId="{B97E7EEB-C058-4B36-95FE-E6E042322799}" srcOrd="1" destOrd="0" presId="urn:microsoft.com/office/officeart/2005/8/layout/list1"/>
    <dgm:cxn modelId="{1562CB9D-DFCB-4877-AB78-78B1BECB166D}" type="presParOf" srcId="{0E73C0F6-6F7C-4902-A26F-AEEA4742E37F}" destId="{2D4FFB07-06BA-452F-848F-1BB9CD0A25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393D3C-9DBC-40DC-9F86-004C1AD042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64A4D2-05ED-4B73-A2A4-60A345160C92}">
      <dgm:prSet phldrT="[Text]"/>
      <dgm:spPr/>
      <dgm:t>
        <a:bodyPr/>
        <a:lstStyle/>
        <a:p>
          <a:r>
            <a:rPr lang="en-US" dirty="0"/>
            <a:t>Criteria</a:t>
          </a:r>
        </a:p>
      </dgm:t>
    </dgm:pt>
    <dgm:pt modelId="{2338E0D1-D1CB-4C56-90EF-466FB48B6D8F}" type="parTrans" cxnId="{D636B779-8CE7-4C29-8A27-C30047A3EBDF}">
      <dgm:prSet/>
      <dgm:spPr/>
      <dgm:t>
        <a:bodyPr/>
        <a:lstStyle/>
        <a:p>
          <a:endParaRPr lang="en-US"/>
        </a:p>
      </dgm:t>
    </dgm:pt>
    <dgm:pt modelId="{ED846DB3-8B0B-454D-BE8F-6068F19490CD}" type="sibTrans" cxnId="{D636B779-8CE7-4C29-8A27-C30047A3EBDF}">
      <dgm:prSet/>
      <dgm:spPr/>
      <dgm:t>
        <a:bodyPr/>
        <a:lstStyle/>
        <a:p>
          <a:endParaRPr lang="en-US"/>
        </a:p>
      </dgm:t>
    </dgm:pt>
    <dgm:pt modelId="{7739AA2E-7108-4C4C-BBDB-D80CF3D334B8}">
      <dgm:prSet phldrT="[Text]"/>
      <dgm:spPr/>
      <dgm:t>
        <a:bodyPr/>
        <a:lstStyle/>
        <a:p>
          <a:r>
            <a:rPr lang="en-US" dirty="0"/>
            <a:t>Filter by Load File COUNTER Report Type is equal to/is in IR_M1</a:t>
          </a:r>
        </a:p>
      </dgm:t>
    </dgm:pt>
    <dgm:pt modelId="{F43D023A-4885-41AA-908E-5C450323D360}" type="parTrans" cxnId="{A6550A26-FF75-41D9-9753-5C3A502BA7AE}">
      <dgm:prSet/>
      <dgm:spPr/>
      <dgm:t>
        <a:bodyPr/>
        <a:lstStyle/>
        <a:p>
          <a:endParaRPr lang="en-US"/>
        </a:p>
      </dgm:t>
    </dgm:pt>
    <dgm:pt modelId="{CD4B5695-090E-4CCD-BCB7-D2574DAAF758}" type="sibTrans" cxnId="{A6550A26-FF75-41D9-9753-5C3A502BA7AE}">
      <dgm:prSet/>
      <dgm:spPr/>
      <dgm:t>
        <a:bodyPr/>
        <a:lstStyle/>
        <a:p>
          <a:endParaRPr lang="en-US"/>
        </a:p>
      </dgm:t>
    </dgm:pt>
    <dgm:pt modelId="{56AE3596-9630-49D2-9686-DE3378F21D17}">
      <dgm:prSet/>
      <dgm:spPr/>
      <dgm:t>
        <a:bodyPr/>
        <a:lstStyle/>
        <a:p>
          <a:r>
            <a:rPr lang="en-US" dirty="0"/>
            <a:t>Use measure IR_M1, Total Item Requests. Be sure to include it twice so one column is used for the monthly usage breakdown and one column is used for the sum total! </a:t>
          </a:r>
        </a:p>
      </dgm:t>
    </dgm:pt>
    <dgm:pt modelId="{3E474BBC-EBF1-4588-AD9E-20D9A85A1226}" type="parTrans" cxnId="{6AA8397B-3C95-49C5-A2F6-2177376F9850}">
      <dgm:prSet/>
      <dgm:spPr/>
      <dgm:t>
        <a:bodyPr/>
        <a:lstStyle/>
        <a:p>
          <a:endParaRPr lang="en-US"/>
        </a:p>
      </dgm:t>
    </dgm:pt>
    <dgm:pt modelId="{C9383007-72A5-42EA-9CD9-86D2B9B8D935}" type="sibTrans" cxnId="{6AA8397B-3C95-49C5-A2F6-2177376F9850}">
      <dgm:prSet/>
      <dgm:spPr/>
      <dgm:t>
        <a:bodyPr/>
        <a:lstStyle/>
        <a:p>
          <a:endParaRPr lang="en-US"/>
        </a:p>
      </dgm:t>
    </dgm:pt>
    <dgm:pt modelId="{3E061C84-C17F-482B-83B5-C606838D5CE4}">
      <dgm:prSet phldrT="[Text]"/>
      <dgm:spPr/>
      <dgm:t>
        <a:bodyPr/>
        <a:lstStyle/>
        <a:p>
          <a:r>
            <a:rPr lang="en-US" dirty="0"/>
            <a:t>Continue to use Normalized Title field. This time, it will contain media titles (because we limited the report type to IR_M1).</a:t>
          </a:r>
        </a:p>
      </dgm:t>
    </dgm:pt>
    <dgm:pt modelId="{888389BB-8602-41B9-BDA4-99DA965AD5CC}" type="parTrans" cxnId="{A11E1CD0-193A-42D0-8114-E7E3DC8B33E2}">
      <dgm:prSet/>
      <dgm:spPr/>
    </dgm:pt>
    <dgm:pt modelId="{220C7AEE-6DD3-4755-A744-65E212F1574B}" type="sibTrans" cxnId="{A11E1CD0-193A-42D0-8114-E7E3DC8B33E2}">
      <dgm:prSet/>
      <dgm:spPr/>
    </dgm:pt>
    <dgm:pt modelId="{0E73C0F6-6F7C-4902-A26F-AEEA4742E37F}" type="pres">
      <dgm:prSet presAssocID="{7B393D3C-9DBC-40DC-9F86-004C1AD04261}" presName="linear" presStyleCnt="0">
        <dgm:presLayoutVars>
          <dgm:dir/>
          <dgm:animLvl val="lvl"/>
          <dgm:resizeHandles val="exact"/>
        </dgm:presLayoutVars>
      </dgm:prSet>
      <dgm:spPr/>
    </dgm:pt>
    <dgm:pt modelId="{DD5641E3-70AE-4981-9DD4-5A15988D00D8}" type="pres">
      <dgm:prSet presAssocID="{5E64A4D2-05ED-4B73-A2A4-60A345160C92}" presName="parentLin" presStyleCnt="0"/>
      <dgm:spPr/>
    </dgm:pt>
    <dgm:pt modelId="{25245ED7-B3E3-4BB6-9B04-6879E77F242B}" type="pres">
      <dgm:prSet presAssocID="{5E64A4D2-05ED-4B73-A2A4-60A345160C92}" presName="parentLeftMargin" presStyleLbl="node1" presStyleIdx="0" presStyleCnt="1"/>
      <dgm:spPr/>
    </dgm:pt>
    <dgm:pt modelId="{900E6323-AE6E-4356-A559-64C184204FA4}" type="pres">
      <dgm:prSet presAssocID="{5E64A4D2-05ED-4B73-A2A4-60A345160C92}" presName="parentText" presStyleLbl="node1" presStyleIdx="0" presStyleCnt="1">
        <dgm:presLayoutVars>
          <dgm:chMax val="0"/>
          <dgm:bulletEnabled val="1"/>
        </dgm:presLayoutVars>
      </dgm:prSet>
      <dgm:spPr/>
    </dgm:pt>
    <dgm:pt modelId="{B97E7EEB-C058-4B36-95FE-E6E042322799}" type="pres">
      <dgm:prSet presAssocID="{5E64A4D2-05ED-4B73-A2A4-60A345160C92}" presName="negativeSpace" presStyleCnt="0"/>
      <dgm:spPr/>
    </dgm:pt>
    <dgm:pt modelId="{2D4FFB07-06BA-452F-848F-1BB9CD0A257B}" type="pres">
      <dgm:prSet presAssocID="{5E64A4D2-05ED-4B73-A2A4-60A345160C92}" presName="childText" presStyleLbl="conFgAcc1" presStyleIdx="0" presStyleCnt="1">
        <dgm:presLayoutVars>
          <dgm:bulletEnabled val="1"/>
        </dgm:presLayoutVars>
      </dgm:prSet>
      <dgm:spPr/>
    </dgm:pt>
  </dgm:ptLst>
  <dgm:cxnLst>
    <dgm:cxn modelId="{F0D9240D-51E7-4D98-899C-C41C478999BA}" type="presOf" srcId="{7739AA2E-7108-4C4C-BBDB-D80CF3D334B8}" destId="{2D4FFB07-06BA-452F-848F-1BB9CD0A257B}" srcOrd="0" destOrd="0" presId="urn:microsoft.com/office/officeart/2005/8/layout/list1"/>
    <dgm:cxn modelId="{A6550A26-FF75-41D9-9753-5C3A502BA7AE}" srcId="{5E64A4D2-05ED-4B73-A2A4-60A345160C92}" destId="{7739AA2E-7108-4C4C-BBDB-D80CF3D334B8}" srcOrd="0" destOrd="0" parTransId="{F43D023A-4885-41AA-908E-5C450323D360}" sibTransId="{CD4B5695-090E-4CCD-BCB7-D2574DAAF758}"/>
    <dgm:cxn modelId="{890E5C54-C6F9-4EA2-9914-4339BB1E9743}" type="presOf" srcId="{5E64A4D2-05ED-4B73-A2A4-60A345160C92}" destId="{25245ED7-B3E3-4BB6-9B04-6879E77F242B}" srcOrd="0" destOrd="0" presId="urn:microsoft.com/office/officeart/2005/8/layout/list1"/>
    <dgm:cxn modelId="{D636B779-8CE7-4C29-8A27-C30047A3EBDF}" srcId="{7B393D3C-9DBC-40DC-9F86-004C1AD04261}" destId="{5E64A4D2-05ED-4B73-A2A4-60A345160C92}" srcOrd="0" destOrd="0" parTransId="{2338E0D1-D1CB-4C56-90EF-466FB48B6D8F}" sibTransId="{ED846DB3-8B0B-454D-BE8F-6068F19490CD}"/>
    <dgm:cxn modelId="{6AA8397B-3C95-49C5-A2F6-2177376F9850}" srcId="{5E64A4D2-05ED-4B73-A2A4-60A345160C92}" destId="{56AE3596-9630-49D2-9686-DE3378F21D17}" srcOrd="2" destOrd="0" parTransId="{3E474BBC-EBF1-4588-AD9E-20D9A85A1226}" sibTransId="{C9383007-72A5-42EA-9CD9-86D2B9B8D935}"/>
    <dgm:cxn modelId="{53826D91-EE5E-4E6F-B2F3-9905D5E4F332}" type="presOf" srcId="{3E061C84-C17F-482B-83B5-C606838D5CE4}" destId="{2D4FFB07-06BA-452F-848F-1BB9CD0A257B}" srcOrd="0" destOrd="1" presId="urn:microsoft.com/office/officeart/2005/8/layout/list1"/>
    <dgm:cxn modelId="{A11E1CD0-193A-42D0-8114-E7E3DC8B33E2}" srcId="{5E64A4D2-05ED-4B73-A2A4-60A345160C92}" destId="{3E061C84-C17F-482B-83B5-C606838D5CE4}" srcOrd="1" destOrd="0" parTransId="{888389BB-8602-41B9-BDA4-99DA965AD5CC}" sibTransId="{220C7AEE-6DD3-4755-A744-65E212F1574B}"/>
    <dgm:cxn modelId="{E9FD21D1-B5A4-40C8-9A23-F540D06F8A72}" type="presOf" srcId="{7B393D3C-9DBC-40DC-9F86-004C1AD04261}" destId="{0E73C0F6-6F7C-4902-A26F-AEEA4742E37F}" srcOrd="0" destOrd="0" presId="urn:microsoft.com/office/officeart/2005/8/layout/list1"/>
    <dgm:cxn modelId="{6BAE62EA-CD5F-40A2-A113-9D29AAB07217}" type="presOf" srcId="{5E64A4D2-05ED-4B73-A2A4-60A345160C92}" destId="{900E6323-AE6E-4356-A559-64C184204FA4}" srcOrd="1" destOrd="0" presId="urn:microsoft.com/office/officeart/2005/8/layout/list1"/>
    <dgm:cxn modelId="{9D9DD1F1-D3A6-4A98-A4BC-5F970C098ACD}" type="presOf" srcId="{56AE3596-9630-49D2-9686-DE3378F21D17}" destId="{2D4FFB07-06BA-452F-848F-1BB9CD0A257B}" srcOrd="0" destOrd="2" presId="urn:microsoft.com/office/officeart/2005/8/layout/list1"/>
    <dgm:cxn modelId="{9FC005E0-113D-4B0B-8268-C7B0EDE39A3E}" type="presParOf" srcId="{0E73C0F6-6F7C-4902-A26F-AEEA4742E37F}" destId="{DD5641E3-70AE-4981-9DD4-5A15988D00D8}" srcOrd="0" destOrd="0" presId="urn:microsoft.com/office/officeart/2005/8/layout/list1"/>
    <dgm:cxn modelId="{150319D4-DAA6-48CE-A7AA-7A79F7F75852}" type="presParOf" srcId="{DD5641E3-70AE-4981-9DD4-5A15988D00D8}" destId="{25245ED7-B3E3-4BB6-9B04-6879E77F242B}" srcOrd="0" destOrd="0" presId="urn:microsoft.com/office/officeart/2005/8/layout/list1"/>
    <dgm:cxn modelId="{42167469-77AC-4EAD-91FF-A94F6C7BDC61}" type="presParOf" srcId="{DD5641E3-70AE-4981-9DD4-5A15988D00D8}" destId="{900E6323-AE6E-4356-A559-64C184204FA4}" srcOrd="1" destOrd="0" presId="urn:microsoft.com/office/officeart/2005/8/layout/list1"/>
    <dgm:cxn modelId="{84F08580-18C5-4D94-8D67-46BD887E5A4B}" type="presParOf" srcId="{0E73C0F6-6F7C-4902-A26F-AEEA4742E37F}" destId="{B97E7EEB-C058-4B36-95FE-E6E042322799}" srcOrd="1" destOrd="0" presId="urn:microsoft.com/office/officeart/2005/8/layout/list1"/>
    <dgm:cxn modelId="{1562CB9D-DFCB-4877-AB78-78B1BECB166D}" type="presParOf" srcId="{0E73C0F6-6F7C-4902-A26F-AEEA4742E37F}" destId="{2D4FFB07-06BA-452F-848F-1BB9CD0A25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99304-1C3E-437F-9053-4CE87F35E508}">
      <dsp:nvSpPr>
        <dsp:cNvPr id="0" name=""/>
        <dsp:cNvSpPr/>
      </dsp:nvSpPr>
      <dsp:spPr>
        <a:xfrm>
          <a:off x="0" y="313955"/>
          <a:ext cx="6797675" cy="3213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416560" rIns="527575"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baseline="0" dirty="0"/>
            <a:t>We filter Load File COUNTER Report Type by “is equal to/is in </a:t>
          </a:r>
          <a:r>
            <a:rPr lang="en-US" sz="2000" kern="1200" dirty="0"/>
            <a:t>dr_d1.</a:t>
          </a:r>
          <a:r>
            <a:rPr lang="en-US" sz="2000" b="0" i="0" kern="1200" baseline="0" dirty="0"/>
            <a:t>” </a:t>
          </a:r>
          <a:endParaRPr lang="en-US" sz="2000" kern="1200" dirty="0"/>
        </a:p>
        <a:p>
          <a:pPr marL="228600" lvl="1" indent="-228600" algn="l" defTabSz="889000">
            <a:lnSpc>
              <a:spcPct val="90000"/>
            </a:lnSpc>
            <a:spcBef>
              <a:spcPct val="0"/>
            </a:spcBef>
            <a:spcAft>
              <a:spcPct val="15000"/>
            </a:spcAft>
            <a:buChar char="•"/>
          </a:pPr>
          <a:r>
            <a:rPr lang="en-US" sz="2000" kern="1200" dirty="0"/>
            <a:t>Because DR_D1 reports include the title of each database, we add the column Normalized Title. This will contain the title of each database. </a:t>
          </a:r>
        </a:p>
        <a:p>
          <a:pPr marL="228600" lvl="1" indent="-228600" algn="l" defTabSz="889000">
            <a:lnSpc>
              <a:spcPct val="90000"/>
            </a:lnSpc>
            <a:spcBef>
              <a:spcPct val="0"/>
            </a:spcBef>
            <a:spcAft>
              <a:spcPct val="15000"/>
            </a:spcAft>
            <a:buChar char="•"/>
          </a:pPr>
          <a:r>
            <a:rPr lang="en-US" sz="2000" b="0" i="0" kern="1200" baseline="0" dirty="0"/>
            <a:t>Instead of including PR_P1 metrics, we include DR_D1 metrics: DR_D1 Searches Regular, DR_D1 Total Item Investigations, and DR_D1 Total Item Requests.</a:t>
          </a:r>
          <a:endParaRPr lang="en-US" sz="2000" kern="1200" dirty="0"/>
        </a:p>
      </dsp:txBody>
      <dsp:txXfrm>
        <a:off x="0" y="313955"/>
        <a:ext cx="6797675" cy="3213000"/>
      </dsp:txXfrm>
    </dsp:sp>
    <dsp:sp modelId="{AF100317-81EF-48B6-A21B-7A442F810D54}">
      <dsp:nvSpPr>
        <dsp:cNvPr id="0" name=""/>
        <dsp:cNvSpPr/>
      </dsp:nvSpPr>
      <dsp:spPr>
        <a:xfrm>
          <a:off x="339883" y="18755"/>
          <a:ext cx="4758372" cy="590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t>In our Criteria:</a:t>
          </a:r>
          <a:endParaRPr lang="en-US" sz="2000" kern="1200" dirty="0"/>
        </a:p>
      </dsp:txBody>
      <dsp:txXfrm>
        <a:off x="368704" y="47576"/>
        <a:ext cx="4700730" cy="532758"/>
      </dsp:txXfrm>
    </dsp:sp>
    <dsp:sp modelId="{8035586C-A7CF-4E0A-9CD1-BEC0320C67CB}">
      <dsp:nvSpPr>
        <dsp:cNvPr id="0" name=""/>
        <dsp:cNvSpPr/>
      </dsp:nvSpPr>
      <dsp:spPr>
        <a:xfrm>
          <a:off x="0" y="3930156"/>
          <a:ext cx="6797675" cy="1701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416560" rIns="5275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 addition to Vendor, Platform, and Year prompts, we make a prompt for Normalized Title (we make it a choice list like the other prompts, and we use the same settings). </a:t>
          </a:r>
        </a:p>
      </dsp:txBody>
      <dsp:txXfrm>
        <a:off x="0" y="3930156"/>
        <a:ext cx="6797675" cy="1701000"/>
      </dsp:txXfrm>
    </dsp:sp>
    <dsp:sp modelId="{C940CB98-4945-442B-8D1C-AB3DF4F19CDB}">
      <dsp:nvSpPr>
        <dsp:cNvPr id="0" name=""/>
        <dsp:cNvSpPr/>
      </dsp:nvSpPr>
      <dsp:spPr>
        <a:xfrm>
          <a:off x="339883" y="3634956"/>
          <a:ext cx="4758372" cy="590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89000">
            <a:lnSpc>
              <a:spcPct val="90000"/>
            </a:lnSpc>
            <a:spcBef>
              <a:spcPct val="0"/>
            </a:spcBef>
            <a:spcAft>
              <a:spcPct val="35000"/>
            </a:spcAft>
            <a:buNone/>
          </a:pPr>
          <a:r>
            <a:rPr lang="en-US" sz="2000" kern="1200" dirty="0"/>
            <a:t>When we make our prompts:</a:t>
          </a:r>
        </a:p>
      </dsp:txBody>
      <dsp:txXfrm>
        <a:off x="368704" y="3663777"/>
        <a:ext cx="47007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99304-1C3E-437F-9053-4CE87F35E508}">
      <dsp:nvSpPr>
        <dsp:cNvPr id="0" name=""/>
        <dsp:cNvSpPr/>
      </dsp:nvSpPr>
      <dsp:spPr>
        <a:xfrm>
          <a:off x="0" y="365167"/>
          <a:ext cx="6797675" cy="2028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dirty="0"/>
            <a:t>We filter Load File COUNTER Report Type by “is equal to/is in </a:t>
          </a:r>
          <a:r>
            <a:rPr lang="en-US" sz="1400" kern="1200" dirty="0"/>
            <a:t>tr_j1</a:t>
          </a:r>
          <a:r>
            <a:rPr lang="en-US" sz="1400" b="0" i="0" kern="1200" baseline="0" dirty="0"/>
            <a:t>” </a:t>
          </a:r>
          <a:endParaRPr lang="en-US" sz="1400" kern="1200" dirty="0"/>
        </a:p>
        <a:p>
          <a:pPr marL="114300" lvl="1" indent="-114300" algn="l" defTabSz="622300">
            <a:lnSpc>
              <a:spcPct val="90000"/>
            </a:lnSpc>
            <a:spcBef>
              <a:spcPct val="0"/>
            </a:spcBef>
            <a:spcAft>
              <a:spcPct val="15000"/>
            </a:spcAft>
            <a:buChar char="•"/>
          </a:pPr>
          <a:r>
            <a:rPr lang="en-US" sz="1400" kern="1200" dirty="0"/>
            <a:t>Like we did for DR_D1, we add the column Normalized Title. This time, this will contain the title of each journal (because we limited by report type TR_J1).</a:t>
          </a:r>
        </a:p>
        <a:p>
          <a:pPr marL="114300" lvl="1" indent="-114300" algn="l" defTabSz="622300">
            <a:lnSpc>
              <a:spcPct val="90000"/>
            </a:lnSpc>
            <a:spcBef>
              <a:spcPct val="0"/>
            </a:spcBef>
            <a:spcAft>
              <a:spcPct val="15000"/>
            </a:spcAft>
            <a:buChar char="•"/>
          </a:pPr>
          <a:r>
            <a:rPr lang="en-US" sz="1400" kern="1200" dirty="0"/>
            <a:t>PR_P1 and DR_D1 show searches as well as item-level investigations or uses. TR shows only full-text use. So, instead of adding 3 different metrics to our report, we add just a full-text use metric for journal articles—TR_J1 unique item requests. </a:t>
          </a:r>
        </a:p>
      </dsp:txBody>
      <dsp:txXfrm>
        <a:off x="0" y="365167"/>
        <a:ext cx="6797675" cy="2028600"/>
      </dsp:txXfrm>
    </dsp:sp>
    <dsp:sp modelId="{AF100317-81EF-48B6-A21B-7A442F810D54}">
      <dsp:nvSpPr>
        <dsp:cNvPr id="0" name=""/>
        <dsp:cNvSpPr/>
      </dsp:nvSpPr>
      <dsp:spPr>
        <a:xfrm>
          <a:off x="339883" y="158527"/>
          <a:ext cx="4758372" cy="4132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US" sz="1400" b="0" i="0" kern="1200" baseline="0" dirty="0"/>
            <a:t>In our Criteria:</a:t>
          </a:r>
          <a:endParaRPr lang="en-US" sz="1400" kern="1200" dirty="0"/>
        </a:p>
      </dsp:txBody>
      <dsp:txXfrm>
        <a:off x="360058" y="178702"/>
        <a:ext cx="4718022" cy="372930"/>
      </dsp:txXfrm>
    </dsp:sp>
    <dsp:sp modelId="{AAC5C8A3-415E-4657-BFD1-671BB8BD8464}">
      <dsp:nvSpPr>
        <dsp:cNvPr id="0" name=""/>
        <dsp:cNvSpPr/>
      </dsp:nvSpPr>
      <dsp:spPr>
        <a:xfrm>
          <a:off x="0" y="2676007"/>
          <a:ext cx="6797675" cy="11907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
          </a:pPr>
          <a:r>
            <a:rPr lang="en-US" sz="1400" kern="1200" dirty="0"/>
            <a:t>Because we no longer need to convey 3 different metrics horizontally, we can use our horizontal space differently. “Year” can be one of our pivot table columns so we see usage displayed chronologically from left to right. This will result in a report that looks a lot like a COUNTER spreadsheet.</a:t>
          </a:r>
        </a:p>
      </dsp:txBody>
      <dsp:txXfrm>
        <a:off x="0" y="2676007"/>
        <a:ext cx="6797675" cy="1190700"/>
      </dsp:txXfrm>
    </dsp:sp>
    <dsp:sp modelId="{663324AC-8BF2-4E62-85FC-81AA273A6B53}">
      <dsp:nvSpPr>
        <dsp:cNvPr id="0" name=""/>
        <dsp:cNvSpPr/>
      </dsp:nvSpPr>
      <dsp:spPr>
        <a:xfrm>
          <a:off x="339883" y="2469367"/>
          <a:ext cx="4758372" cy="4132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US" sz="1400" kern="1200" dirty="0"/>
            <a:t>In our Pivot table:</a:t>
          </a:r>
        </a:p>
      </dsp:txBody>
      <dsp:txXfrm>
        <a:off x="360058" y="2489542"/>
        <a:ext cx="4718022" cy="372930"/>
      </dsp:txXfrm>
    </dsp:sp>
    <dsp:sp modelId="{8035586C-A7CF-4E0A-9CD1-BEC0320C67CB}">
      <dsp:nvSpPr>
        <dsp:cNvPr id="0" name=""/>
        <dsp:cNvSpPr/>
      </dsp:nvSpPr>
      <dsp:spPr>
        <a:xfrm>
          <a:off x="0" y="4261301"/>
          <a:ext cx="6797675" cy="180809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In addition to our Vendor, Platform, and Year prompts, we make a prompt for Normalized Title.</a:t>
          </a:r>
        </a:p>
        <a:p>
          <a:pPr marL="114300" lvl="1" indent="-114300" algn="l" defTabSz="622300">
            <a:lnSpc>
              <a:spcPct val="90000"/>
            </a:lnSpc>
            <a:spcBef>
              <a:spcPct val="0"/>
            </a:spcBef>
            <a:spcAft>
              <a:spcPct val="15000"/>
            </a:spcAft>
            <a:buChar char="•"/>
          </a:pPr>
          <a:r>
            <a:rPr lang="en-US" sz="1400" kern="1200" dirty="0"/>
            <a:t>Because there are so many journal titles throughout all our reports that a choice list might be unwieldy, we make Normalized title a Text Field prompt instead of a Choice List prompt. We use “contains any” as our operator because we want to be able to enter just a few words of a lengthy title and find a match. </a:t>
          </a:r>
        </a:p>
      </dsp:txBody>
      <dsp:txXfrm>
        <a:off x="0" y="4261301"/>
        <a:ext cx="6797675" cy="1808099"/>
      </dsp:txXfrm>
    </dsp:sp>
    <dsp:sp modelId="{C940CB98-4945-442B-8D1C-AB3DF4F19CDB}">
      <dsp:nvSpPr>
        <dsp:cNvPr id="0" name=""/>
        <dsp:cNvSpPr/>
      </dsp:nvSpPr>
      <dsp:spPr>
        <a:xfrm>
          <a:off x="339883" y="3942307"/>
          <a:ext cx="4758372" cy="4132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US" sz="1400" kern="1200" dirty="0"/>
            <a:t>When we make our prompts:</a:t>
          </a:r>
        </a:p>
      </dsp:txBody>
      <dsp:txXfrm>
        <a:off x="360058" y="3962482"/>
        <a:ext cx="4718022"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FB07-06BA-452F-848F-1BB9CD0A257B}">
      <dsp:nvSpPr>
        <dsp:cNvPr id="0" name=""/>
        <dsp:cNvSpPr/>
      </dsp:nvSpPr>
      <dsp:spPr>
        <a:xfrm>
          <a:off x="0" y="386654"/>
          <a:ext cx="6718595" cy="36949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1438" tIns="479044" rIns="52143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Filter by Load File COUNTER Report Type is equal to/is in TR_B1</a:t>
          </a:r>
        </a:p>
        <a:p>
          <a:pPr marL="228600" lvl="1" indent="-228600" algn="l" defTabSz="1022350">
            <a:lnSpc>
              <a:spcPct val="90000"/>
            </a:lnSpc>
            <a:spcBef>
              <a:spcPct val="0"/>
            </a:spcBef>
            <a:spcAft>
              <a:spcPct val="15000"/>
            </a:spcAft>
            <a:buChar char="•"/>
          </a:pPr>
          <a:r>
            <a:rPr lang="en-US" sz="2300" kern="1200" dirty="0"/>
            <a:t>Continue to use Normalized Title field. This time, it will contain book titles (because we limited to report type TR_B1). </a:t>
          </a:r>
        </a:p>
        <a:p>
          <a:pPr marL="228600" lvl="1" indent="-228600" algn="l" defTabSz="1022350">
            <a:lnSpc>
              <a:spcPct val="90000"/>
            </a:lnSpc>
            <a:spcBef>
              <a:spcPct val="0"/>
            </a:spcBef>
            <a:spcAft>
              <a:spcPct val="15000"/>
            </a:spcAft>
            <a:buChar char="•"/>
          </a:pPr>
          <a:r>
            <a:rPr lang="en-US" sz="2300" kern="1200" dirty="0"/>
            <a:t>Use measure TR_B1 Unique Title Requests. Be sure to include it twice so one column is used for the monthly usage breakdown and one column is used for the sum total! </a:t>
          </a:r>
        </a:p>
      </dsp:txBody>
      <dsp:txXfrm>
        <a:off x="0" y="386654"/>
        <a:ext cx="6718595" cy="3694950"/>
      </dsp:txXfrm>
    </dsp:sp>
    <dsp:sp modelId="{900E6323-AE6E-4356-A559-64C184204FA4}">
      <dsp:nvSpPr>
        <dsp:cNvPr id="0" name=""/>
        <dsp:cNvSpPr/>
      </dsp:nvSpPr>
      <dsp:spPr>
        <a:xfrm>
          <a:off x="335929" y="47174"/>
          <a:ext cx="4703016"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763" tIns="0" rIns="177763" bIns="0" numCol="1" spcCol="1270" anchor="ctr" anchorCtr="0">
          <a:noAutofit/>
        </a:bodyPr>
        <a:lstStyle/>
        <a:p>
          <a:pPr marL="0" lvl="0" indent="0" algn="l" defTabSz="1022350">
            <a:lnSpc>
              <a:spcPct val="90000"/>
            </a:lnSpc>
            <a:spcBef>
              <a:spcPct val="0"/>
            </a:spcBef>
            <a:spcAft>
              <a:spcPct val="35000"/>
            </a:spcAft>
            <a:buNone/>
          </a:pPr>
          <a:r>
            <a:rPr lang="en-US" sz="2300" kern="1200" dirty="0"/>
            <a:t>Criteria</a:t>
          </a:r>
        </a:p>
      </dsp:txBody>
      <dsp:txXfrm>
        <a:off x="369073" y="80318"/>
        <a:ext cx="4636728"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FB07-06BA-452F-848F-1BB9CD0A257B}">
      <dsp:nvSpPr>
        <dsp:cNvPr id="0" name=""/>
        <dsp:cNvSpPr/>
      </dsp:nvSpPr>
      <dsp:spPr>
        <a:xfrm>
          <a:off x="0" y="386654"/>
          <a:ext cx="6718595" cy="36949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1438" tIns="479044" rIns="52143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Filter by Load File COUNTER Report Type is equal to/is in IR_M1</a:t>
          </a:r>
        </a:p>
        <a:p>
          <a:pPr marL="228600" lvl="1" indent="-228600" algn="l" defTabSz="1022350">
            <a:lnSpc>
              <a:spcPct val="90000"/>
            </a:lnSpc>
            <a:spcBef>
              <a:spcPct val="0"/>
            </a:spcBef>
            <a:spcAft>
              <a:spcPct val="15000"/>
            </a:spcAft>
            <a:buChar char="•"/>
          </a:pPr>
          <a:r>
            <a:rPr lang="en-US" sz="2300" kern="1200" dirty="0"/>
            <a:t>Continue to use Normalized Title field. This time, it will contain media titles (because we limited the report type to IR_M1).</a:t>
          </a:r>
        </a:p>
        <a:p>
          <a:pPr marL="228600" lvl="1" indent="-228600" algn="l" defTabSz="1022350">
            <a:lnSpc>
              <a:spcPct val="90000"/>
            </a:lnSpc>
            <a:spcBef>
              <a:spcPct val="0"/>
            </a:spcBef>
            <a:spcAft>
              <a:spcPct val="15000"/>
            </a:spcAft>
            <a:buChar char="•"/>
          </a:pPr>
          <a:r>
            <a:rPr lang="en-US" sz="2300" kern="1200" dirty="0"/>
            <a:t>Use measure IR_M1, Total Item Requests. Be sure to include it twice so one column is used for the monthly usage breakdown and one column is used for the sum total! </a:t>
          </a:r>
        </a:p>
      </dsp:txBody>
      <dsp:txXfrm>
        <a:off x="0" y="386654"/>
        <a:ext cx="6718595" cy="3694950"/>
      </dsp:txXfrm>
    </dsp:sp>
    <dsp:sp modelId="{900E6323-AE6E-4356-A559-64C184204FA4}">
      <dsp:nvSpPr>
        <dsp:cNvPr id="0" name=""/>
        <dsp:cNvSpPr/>
      </dsp:nvSpPr>
      <dsp:spPr>
        <a:xfrm>
          <a:off x="335929" y="47174"/>
          <a:ext cx="4703016"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763" tIns="0" rIns="177763" bIns="0" numCol="1" spcCol="1270" anchor="ctr" anchorCtr="0">
          <a:noAutofit/>
        </a:bodyPr>
        <a:lstStyle/>
        <a:p>
          <a:pPr marL="0" lvl="0" indent="0" algn="l" defTabSz="1022350">
            <a:lnSpc>
              <a:spcPct val="90000"/>
            </a:lnSpc>
            <a:spcBef>
              <a:spcPct val="0"/>
            </a:spcBef>
            <a:spcAft>
              <a:spcPct val="35000"/>
            </a:spcAft>
            <a:buNone/>
          </a:pPr>
          <a:r>
            <a:rPr lang="en-US" sz="2300" kern="1200" dirty="0"/>
            <a:t>Criteria</a:t>
          </a:r>
        </a:p>
      </dsp:txBody>
      <dsp:txXfrm>
        <a:off x="369073" y="80318"/>
        <a:ext cx="4636728"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97200-A4FE-4B85-835F-D614A0CEA1D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14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18001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140152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125602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97200-A4FE-4B85-835F-D614A0CEA1D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07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71475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381440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278525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919159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877355-B5A2-4623-8B57-E870E0DEADC3}" type="datetimeFigureOut">
              <a:rPr lang="en-US" smtClean="0"/>
              <a:t>10/24/2024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997200-A4FE-4B85-835F-D614A0CEA1D2}" type="slidenum">
              <a:rPr lang="en-US" smtClean="0"/>
              <a:t>‹#›</a:t>
            </a:fld>
            <a:endParaRPr lang="en-US" dirty="0"/>
          </a:p>
        </p:txBody>
      </p:sp>
    </p:spTree>
    <p:extLst>
      <p:ext uri="{BB962C8B-B14F-4D97-AF65-F5344CB8AC3E}">
        <p14:creationId xmlns:p14="http://schemas.microsoft.com/office/powerpoint/2010/main" val="33773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77355-B5A2-4623-8B57-E870E0DEADC3}"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97200-A4FE-4B85-835F-D614A0CEA1D2}" type="slidenum">
              <a:rPr lang="en-US" smtClean="0"/>
              <a:t>‹#›</a:t>
            </a:fld>
            <a:endParaRPr lang="en-US" dirty="0"/>
          </a:p>
        </p:txBody>
      </p:sp>
    </p:spTree>
    <p:extLst>
      <p:ext uri="{BB962C8B-B14F-4D97-AF65-F5344CB8AC3E}">
        <p14:creationId xmlns:p14="http://schemas.microsoft.com/office/powerpoint/2010/main" val="13196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877355-B5A2-4623-8B57-E870E0DEADC3}" type="datetimeFigureOut">
              <a:rPr lang="en-US" smtClean="0"/>
              <a:t>10/24/2024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997200-A4FE-4B85-835F-D614A0CEA1D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64048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knowledge.exlibrisgroup.com/@api/deki/files/81209/How_to_create_a_link_to_rerun_a_prompted_Alma_Analytics_report.pptx?revision=4"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presentation/d/10Nm5RGbPJw9sxIk6PQs9l1j5ObUVu-iK?rtpof=true&amp;usp=drive_fs" TargetMode="External"/><Relationship Id="rId2" Type="http://schemas.openxmlformats.org/officeDocument/2006/relationships/hyperlink" Target="https://knowledge.exlibrisgroup.com/Alma/Product_Documentation/010Alma_Online_Help_(English)/020Acquisitions/030Acquisitions_Infrastructure/010Managing_Vendors/Managing_COUNTER-Compliant_Usage_Dat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Alma/Product_Materials/010Roadmap/Alma_Roadmap_Highlights_(2024-2025)/Analytics_and_Insights#Roadmap"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9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9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50DB-3149-173A-4F17-EB54DD06F6D6}"/>
              </a:ext>
            </a:extLst>
          </p:cNvPr>
          <p:cNvSpPr>
            <a:spLocks noGrp="1"/>
          </p:cNvSpPr>
          <p:nvPr>
            <p:ph type="ctrTitle"/>
          </p:nvPr>
        </p:nvSpPr>
        <p:spPr>
          <a:xfrm>
            <a:off x="5289754" y="639097"/>
            <a:ext cx="6253317" cy="3686015"/>
          </a:xfrm>
        </p:spPr>
        <p:txBody>
          <a:bodyPr>
            <a:normAutofit/>
          </a:bodyPr>
          <a:lstStyle/>
          <a:p>
            <a:r>
              <a:rPr lang="en-US" sz="5000" dirty="0"/>
              <a:t>Creating E-Resources Usage Analyses in the Usage Data (COUNTER) Subject Area of Alma Analytics </a:t>
            </a:r>
          </a:p>
        </p:txBody>
      </p:sp>
      <p:sp>
        <p:nvSpPr>
          <p:cNvPr id="3" name="Subtitle 2">
            <a:extLst>
              <a:ext uri="{FF2B5EF4-FFF2-40B4-BE49-F238E27FC236}">
                <a16:creationId xmlns:a16="http://schemas.microsoft.com/office/drawing/2014/main" id="{1DADF13E-A43E-6AD9-A4ED-EFF16DDE7009}"/>
              </a:ext>
            </a:extLst>
          </p:cNvPr>
          <p:cNvSpPr>
            <a:spLocks noGrp="1"/>
          </p:cNvSpPr>
          <p:nvPr>
            <p:ph type="subTitle" idx="1"/>
          </p:nvPr>
        </p:nvSpPr>
        <p:spPr>
          <a:xfrm>
            <a:off x="5289753" y="4455621"/>
            <a:ext cx="6269347" cy="1618008"/>
          </a:xfrm>
        </p:spPr>
        <p:txBody>
          <a:bodyPr>
            <a:normAutofit fontScale="70000" lnSpcReduction="20000"/>
          </a:bodyPr>
          <a:lstStyle/>
          <a:p>
            <a:r>
              <a:rPr lang="en-US" sz="2200" cap="none" dirty="0">
                <a:latin typeface="+mn-lt"/>
                <a:ea typeface="Palatino" pitchFamily="2" charset="77"/>
                <a:cs typeface="Arial"/>
              </a:rPr>
              <a:t>Elizabeth York</a:t>
            </a:r>
          </a:p>
          <a:p>
            <a:r>
              <a:rPr lang="en-US" sz="2200" cap="none" dirty="0">
                <a:latin typeface="+mn-lt"/>
                <a:ea typeface="Palatino" pitchFamily="2" charset="77"/>
                <a:cs typeface="Arial"/>
              </a:rPr>
              <a:t>Electronic Resources Librarian</a:t>
            </a:r>
          </a:p>
          <a:p>
            <a:r>
              <a:rPr lang="en-US" sz="2200" cap="none" dirty="0">
                <a:latin typeface="+mn-lt"/>
                <a:ea typeface="Palatino" pitchFamily="2" charset="77"/>
                <a:cs typeface="Arial"/>
              </a:rPr>
              <a:t>Rutgers University Libraries</a:t>
            </a:r>
          </a:p>
          <a:p>
            <a:r>
              <a:rPr lang="en-US" sz="2200" cap="none" dirty="0">
                <a:latin typeface="+mn-lt"/>
                <a:ea typeface="Palatino" pitchFamily="2" charset="77"/>
                <a:cs typeface="Arial"/>
              </a:rPr>
              <a:t>Ex Libris Northeast Users Group 2024 Meeting</a:t>
            </a:r>
          </a:p>
          <a:p>
            <a:r>
              <a:rPr lang="en-US" sz="2200" cap="none" dirty="0">
                <a:latin typeface="+mn-lt"/>
                <a:ea typeface="Palatino" pitchFamily="2" charset="77"/>
                <a:cs typeface="Arial"/>
              </a:rPr>
              <a:t>October 17, 2024</a:t>
            </a:r>
          </a:p>
        </p:txBody>
      </p:sp>
      <p:pic>
        <p:nvPicPr>
          <p:cNvPr id="7" name="Graphic 6" descr="Elephant with solid fill">
            <a:extLst>
              <a:ext uri="{FF2B5EF4-FFF2-40B4-BE49-F238E27FC236}">
                <a16:creationId xmlns:a16="http://schemas.microsoft.com/office/drawing/2014/main" id="{D21C9686-CAF1-ADF1-5E31-CE48CC3EAF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3999" y="1163529"/>
            <a:ext cx="4001315" cy="4001315"/>
          </a:xfrm>
          <a:prstGeom prst="rect">
            <a:avLst/>
          </a:prstGeom>
        </p:spPr>
      </p:pic>
    </p:spTree>
    <p:extLst>
      <p:ext uri="{BB962C8B-B14F-4D97-AF65-F5344CB8AC3E}">
        <p14:creationId xmlns:p14="http://schemas.microsoft.com/office/powerpoint/2010/main" val="278049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973D-DA11-E9A1-CC25-94070FFA3572}"/>
              </a:ext>
            </a:extLst>
          </p:cNvPr>
          <p:cNvSpPr>
            <a:spLocks noGrp="1"/>
          </p:cNvSpPr>
          <p:nvPr>
            <p:ph type="title"/>
          </p:nvPr>
        </p:nvSpPr>
        <p:spPr/>
        <p:txBody>
          <a:bodyPr>
            <a:normAutofit/>
          </a:bodyPr>
          <a:lstStyle/>
          <a:p>
            <a:r>
              <a:rPr lang="en-US" dirty="0"/>
              <a:t>Usage Data Details—Release 5 Folder</a:t>
            </a:r>
          </a:p>
        </p:txBody>
      </p:sp>
      <p:sp>
        <p:nvSpPr>
          <p:cNvPr id="5" name="Text Placeholder 4">
            <a:extLst>
              <a:ext uri="{FF2B5EF4-FFF2-40B4-BE49-F238E27FC236}">
                <a16:creationId xmlns:a16="http://schemas.microsoft.com/office/drawing/2014/main" id="{FE20CC41-0AC3-D01D-B554-538313F83007}"/>
              </a:ext>
            </a:extLst>
          </p:cNvPr>
          <p:cNvSpPr>
            <a:spLocks noGrp="1"/>
          </p:cNvSpPr>
          <p:nvPr>
            <p:ph type="body" sz="half" idx="2"/>
          </p:nvPr>
        </p:nvSpPr>
        <p:spPr/>
        <p:txBody>
          <a:bodyPr>
            <a:normAutofit/>
          </a:bodyPr>
          <a:lstStyle/>
          <a:p>
            <a:r>
              <a:rPr lang="en-US" dirty="0"/>
              <a:t>Folder is organized by COUNTER Report type and contains the different metrics in COUNTER 5 reports. </a:t>
            </a:r>
          </a:p>
          <a:p>
            <a:r>
              <a:rPr lang="en-US" dirty="0"/>
              <a:t>The list is so long that we only see DR, DR_D1, and a little of DR_D2 in my screenshot, but all the other report metrics are there if you scroll down</a:t>
            </a:r>
          </a:p>
          <a:p>
            <a:r>
              <a:rPr lang="en-US" dirty="0"/>
              <a:t>We’ll select from these metrics when we build our analyses. </a:t>
            </a:r>
          </a:p>
        </p:txBody>
      </p:sp>
      <p:pic>
        <p:nvPicPr>
          <p:cNvPr id="11" name="Content Placeholder 10" descr="Alma Analytics Usage Data (COUNTER) subject area zoomed in on folder structure. Usage Data Details - Release 5 folder is circled and expanded.">
            <a:extLst>
              <a:ext uri="{FF2B5EF4-FFF2-40B4-BE49-F238E27FC236}">
                <a16:creationId xmlns:a16="http://schemas.microsoft.com/office/drawing/2014/main" id="{DC3FC7E6-30A3-2C7E-2FBA-01FFF6201E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285"/>
          <a:stretch/>
        </p:blipFill>
        <p:spPr>
          <a:xfrm>
            <a:off x="4091474" y="0"/>
            <a:ext cx="8100526" cy="6923314"/>
          </a:xfrm>
        </p:spPr>
      </p:pic>
      <p:sp>
        <p:nvSpPr>
          <p:cNvPr id="3" name="Frame 2">
            <a:extLst>
              <a:ext uri="{FF2B5EF4-FFF2-40B4-BE49-F238E27FC236}">
                <a16:creationId xmlns:a16="http://schemas.microsoft.com/office/drawing/2014/main" id="{D662DF26-0388-9A0F-D0B2-D9517D92450D}"/>
              </a:ext>
            </a:extLst>
          </p:cNvPr>
          <p:cNvSpPr/>
          <p:nvPr/>
        </p:nvSpPr>
        <p:spPr>
          <a:xfrm>
            <a:off x="4409630" y="1316052"/>
            <a:ext cx="2495372" cy="49565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950552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Content Placeholder 21" descr="A screenshot of a computer&#10;&#10;Description automatically generated">
            <a:extLst>
              <a:ext uri="{FF2B5EF4-FFF2-40B4-BE49-F238E27FC236}">
                <a16:creationId xmlns:a16="http://schemas.microsoft.com/office/drawing/2014/main" id="{E89C69CD-4943-3803-0800-E89196D553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3425" y="2060575"/>
            <a:ext cx="4467225" cy="2600325"/>
          </a:xfrm>
        </p:spPr>
      </p:pic>
      <p:sp>
        <p:nvSpPr>
          <p:cNvPr id="18" name="Title 17">
            <a:extLst>
              <a:ext uri="{FF2B5EF4-FFF2-40B4-BE49-F238E27FC236}">
                <a16:creationId xmlns:a16="http://schemas.microsoft.com/office/drawing/2014/main" id="{50F01C6A-E273-F85D-A760-67836DCB59F3}"/>
              </a:ext>
            </a:extLst>
          </p:cNvPr>
          <p:cNvSpPr>
            <a:spLocks noGrp="1"/>
          </p:cNvSpPr>
          <p:nvPr>
            <p:ph type="title"/>
          </p:nvPr>
        </p:nvSpPr>
        <p:spPr>
          <a:xfrm>
            <a:off x="457200" y="1391801"/>
            <a:ext cx="3200400" cy="4232822"/>
          </a:xfrm>
        </p:spPr>
        <p:txBody>
          <a:bodyPr>
            <a:normAutofit fontScale="90000"/>
          </a:bodyPr>
          <a:lstStyle/>
          <a:p>
            <a:r>
              <a:rPr lang="en-US" dirty="0"/>
              <a:t>If we have access to a title on multiple platforms, we can search for a normalized title without filling in the other prompts to see usage across all the platforms (you can do this with TR_B1 and TR_J1 too)</a:t>
            </a:r>
          </a:p>
        </p:txBody>
      </p:sp>
    </p:spTree>
    <p:extLst>
      <p:ext uri="{BB962C8B-B14F-4D97-AF65-F5344CB8AC3E}">
        <p14:creationId xmlns:p14="http://schemas.microsoft.com/office/powerpoint/2010/main" val="11998006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CB19B90-606C-EDED-CA72-78EBA3048F60}"/>
              </a:ext>
            </a:extLst>
          </p:cNvPr>
          <p:cNvPicPr>
            <a:picLocks noChangeAspect="1"/>
          </p:cNvPicPr>
          <p:nvPr/>
        </p:nvPicPr>
        <p:blipFill rotWithShape="1">
          <a:blip r:embed="rId2">
            <a:extLst>
              <a:ext uri="{28A0092B-C50C-407E-A947-70E740481C1C}">
                <a14:useLocalDpi xmlns:a14="http://schemas.microsoft.com/office/drawing/2010/main" val="0"/>
              </a:ext>
            </a:extLst>
          </a:blip>
          <a:srcRect r="5703"/>
          <a:stretch/>
        </p:blipFill>
        <p:spPr>
          <a:xfrm>
            <a:off x="0" y="0"/>
            <a:ext cx="12192000" cy="6326155"/>
          </a:xfrm>
          <a:prstGeom prst="rect">
            <a:avLst/>
          </a:prstGeom>
        </p:spPr>
      </p:pic>
      <p:sp>
        <p:nvSpPr>
          <p:cNvPr id="2" name="TextBox 1">
            <a:extLst>
              <a:ext uri="{FF2B5EF4-FFF2-40B4-BE49-F238E27FC236}">
                <a16:creationId xmlns:a16="http://schemas.microsoft.com/office/drawing/2014/main" id="{134B8F2B-4A32-0EE5-8DF1-263E36B77AE4}"/>
              </a:ext>
            </a:extLst>
          </p:cNvPr>
          <p:cNvSpPr txBox="1"/>
          <p:nvPr/>
        </p:nvSpPr>
        <p:spPr>
          <a:xfrm>
            <a:off x="318781" y="2736502"/>
            <a:ext cx="4697835" cy="1600438"/>
          </a:xfrm>
          <a:prstGeom prst="rect">
            <a:avLst/>
          </a:prstGeom>
          <a:solidFill>
            <a:schemeClr val="tx2"/>
          </a:solidFill>
        </p:spPr>
        <p:txBody>
          <a:bodyPr wrap="square">
            <a:spAutoFit/>
          </a:bodyPr>
          <a:lstStyle/>
          <a:p>
            <a:r>
              <a:rPr lang="en-US" sz="1400" dirty="0">
                <a:solidFill>
                  <a:schemeClr val="bg1"/>
                </a:solidFill>
              </a:rPr>
              <a:t>We see the IR_M1 data associated with the title we entered (a fierce green fire). Because we didn’t enter anything into the vendor, platform, or year prompts, we see all usage across all vendors, platforms, and years. This type of query can be helpful when you have access to the same resource on multiple platforms. You can do the same sort of query with your TR_J1 and TR_B1 analyses! </a:t>
            </a:r>
          </a:p>
        </p:txBody>
      </p:sp>
    </p:spTree>
    <p:extLst>
      <p:ext uri="{BB962C8B-B14F-4D97-AF65-F5344CB8AC3E}">
        <p14:creationId xmlns:p14="http://schemas.microsoft.com/office/powerpoint/2010/main" val="13657882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B26E88A-C201-DCDB-D6F7-CCB2F9C9C096}"/>
              </a:ext>
            </a:extLst>
          </p:cNvPr>
          <p:cNvPicPr>
            <a:picLocks noChangeAspect="1"/>
          </p:cNvPicPr>
          <p:nvPr/>
        </p:nvPicPr>
        <p:blipFill rotWithShape="1">
          <a:blip r:embed="rId2">
            <a:extLst>
              <a:ext uri="{28A0092B-C50C-407E-A947-70E740481C1C}">
                <a14:useLocalDpi xmlns:a14="http://schemas.microsoft.com/office/drawing/2010/main" val="0"/>
              </a:ext>
            </a:extLst>
          </a:blip>
          <a:srcRect l="5990" b="2142"/>
          <a:stretch/>
        </p:blipFill>
        <p:spPr>
          <a:xfrm>
            <a:off x="0" y="-1"/>
            <a:ext cx="12192000" cy="6315741"/>
          </a:xfrm>
          <a:prstGeom prst="rect">
            <a:avLst/>
          </a:prstGeom>
        </p:spPr>
      </p:pic>
    </p:spTree>
    <p:extLst>
      <p:ext uri="{BB962C8B-B14F-4D97-AF65-F5344CB8AC3E}">
        <p14:creationId xmlns:p14="http://schemas.microsoft.com/office/powerpoint/2010/main" val="614800527"/>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C40-4034-54DF-7FB7-383E68F58730}"/>
              </a:ext>
            </a:extLst>
          </p:cNvPr>
          <p:cNvSpPr>
            <a:spLocks noGrp="1"/>
          </p:cNvSpPr>
          <p:nvPr>
            <p:ph type="title"/>
          </p:nvPr>
        </p:nvSpPr>
        <p:spPr/>
        <p:txBody>
          <a:bodyPr/>
          <a:lstStyle/>
          <a:p>
            <a:r>
              <a:rPr lang="en-US" dirty="0"/>
              <a:t>Further Report-Building Ideas</a:t>
            </a:r>
          </a:p>
        </p:txBody>
      </p:sp>
      <p:sp>
        <p:nvSpPr>
          <p:cNvPr id="3" name="Content Placeholder 2">
            <a:extLst>
              <a:ext uri="{FF2B5EF4-FFF2-40B4-BE49-F238E27FC236}">
                <a16:creationId xmlns:a16="http://schemas.microsoft.com/office/drawing/2014/main" id="{B2CA35D2-9913-8DD3-D695-8A197B9025B8}"/>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Add a button in your results that will take you back to the prompts and allow you to rerun the report—see Ex Libris presentation </a:t>
            </a:r>
            <a:r>
              <a:rPr lang="en-US" dirty="0">
                <a:hlinkClick r:id="rId2"/>
              </a:rPr>
              <a:t>How to create a link to rerun a prompted Alma Analytics report</a:t>
            </a:r>
            <a:endParaRPr lang="en-US" dirty="0"/>
          </a:p>
          <a:p>
            <a:pPr>
              <a:buFont typeface="Wingdings" panose="05000000000000000000" pitchFamily="2" charset="2"/>
              <a:buChar char="§"/>
            </a:pPr>
            <a:r>
              <a:rPr lang="en-US" dirty="0"/>
              <a:t>Customize column, row, and prompt label text to make your report easier to understand by non-experts</a:t>
            </a:r>
          </a:p>
          <a:p>
            <a:pPr>
              <a:buFont typeface="Wingdings" panose="05000000000000000000" pitchFamily="2" charset="2"/>
              <a:buChar char="§"/>
            </a:pPr>
            <a:r>
              <a:rPr lang="en-US" dirty="0"/>
              <a:t>Improve your prompt and analysis visual design by customizing font sizes, fonts, tooltips, and more</a:t>
            </a:r>
          </a:p>
          <a:p>
            <a:pPr>
              <a:buFont typeface="Wingdings" panose="05000000000000000000" pitchFamily="2" charset="2"/>
              <a:buChar char="§"/>
            </a:pPr>
            <a:r>
              <a:rPr lang="en-US" dirty="0"/>
              <a:t>For help with ambiguous titles, add ISBN to TR_B1 and ISSN to TR_J1 (note that not all COUNTER reports will include these, and it’s not a perfect match point, as </a:t>
            </a:r>
            <a:r>
              <a:rPr lang="en-US"/>
              <a:t>different sources </a:t>
            </a:r>
            <a:r>
              <a:rPr lang="en-US" dirty="0"/>
              <a:t>may include different ISBNs </a:t>
            </a:r>
            <a:r>
              <a:rPr lang="en-US"/>
              <a:t>and ISSNs)</a:t>
            </a:r>
            <a:endParaRPr lang="en-US" dirty="0"/>
          </a:p>
          <a:p>
            <a:pPr>
              <a:buFont typeface="Wingdings" panose="05000000000000000000" pitchFamily="2" charset="2"/>
              <a:buChar char="§"/>
            </a:pPr>
            <a:r>
              <a:rPr lang="en-US" dirty="0"/>
              <a:t>Remove normalized title from TR_B1, TR_J1, and IR_M1 to show total usage per platform instead of title-by-title usage</a:t>
            </a:r>
          </a:p>
          <a:p>
            <a:endParaRPr lang="en-US" dirty="0"/>
          </a:p>
        </p:txBody>
      </p:sp>
    </p:spTree>
    <p:extLst>
      <p:ext uri="{BB962C8B-B14F-4D97-AF65-F5344CB8AC3E}">
        <p14:creationId xmlns:p14="http://schemas.microsoft.com/office/powerpoint/2010/main" val="12213202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6" name="Rectangle 8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8" name="Straight Connector 8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0" name="Rectangle 8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CA622-301B-2515-C7FF-CA3BB5AF331B}"/>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sz="4800" kern="1200" spc="-50" baseline="0" dirty="0">
                <a:solidFill>
                  <a:schemeClr val="tx1">
                    <a:lumMod val="75000"/>
                    <a:lumOff val="25000"/>
                  </a:schemeClr>
                </a:solidFill>
                <a:latin typeface="+mj-lt"/>
                <a:ea typeface="+mj-ea"/>
                <a:cs typeface="+mj-cs"/>
              </a:rPr>
              <a:t>Thank you! </a:t>
            </a:r>
          </a:p>
        </p:txBody>
      </p:sp>
      <p:pic>
        <p:nvPicPr>
          <p:cNvPr id="47" name="Picture 46" descr="Elephant with baby on grassy field">
            <a:extLst>
              <a:ext uri="{FF2B5EF4-FFF2-40B4-BE49-F238E27FC236}">
                <a16:creationId xmlns:a16="http://schemas.microsoft.com/office/drawing/2014/main" id="{25ED63A0-9A12-AEEA-29CE-8B92E4D61B9F}"/>
              </a:ext>
            </a:extLst>
          </p:cNvPr>
          <p:cNvPicPr>
            <a:picLocks noChangeAspect="1"/>
          </p:cNvPicPr>
          <p:nvPr/>
        </p:nvPicPr>
        <p:blipFill>
          <a:blip r:embed="rId2">
            <a:extLst>
              <a:ext uri="{28A0092B-C50C-407E-A947-70E740481C1C}">
                <a14:useLocalDpi xmlns:a14="http://schemas.microsoft.com/office/drawing/2010/main" val="0"/>
              </a:ext>
            </a:extLst>
          </a:blip>
          <a:srcRect l="5976" r="7561"/>
          <a:stretch/>
        </p:blipFill>
        <p:spPr>
          <a:xfrm>
            <a:off x="633999" y="640081"/>
            <a:ext cx="6909801" cy="5314406"/>
          </a:xfrm>
          <a:prstGeom prst="rect">
            <a:avLst/>
          </a:prstGeom>
        </p:spPr>
      </p:pic>
      <p:cxnSp>
        <p:nvCxnSpPr>
          <p:cNvPr id="92" name="Straight Connector 9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FC8D6A-524A-2176-5D05-CC140CF94EEB}"/>
              </a:ext>
            </a:extLst>
          </p:cNvPr>
          <p:cNvSpPr>
            <a:spLocks noGrp="1"/>
          </p:cNvSpPr>
          <p:nvPr>
            <p:ph type="body" sz="half" idx="2"/>
          </p:nvPr>
        </p:nvSpPr>
        <p:spPr>
          <a:xfrm>
            <a:off x="7859485" y="2198913"/>
            <a:ext cx="3915748" cy="3755565"/>
          </a:xfrm>
        </p:spPr>
        <p:txBody>
          <a:bodyPr vert="horz" lIns="0" tIns="45720" rIns="0" bIns="45720" rtlCol="0">
            <a:normAutofit/>
          </a:bodyPr>
          <a:lstStyle/>
          <a:p>
            <a:r>
              <a:rPr lang="en-US" dirty="0">
                <a:solidFill>
                  <a:schemeClr val="tx1">
                    <a:lumMod val="75000"/>
                    <a:lumOff val="25000"/>
                  </a:schemeClr>
                </a:solidFill>
              </a:rPr>
              <a:t>You can find the reports from this presentation in:</a:t>
            </a:r>
          </a:p>
          <a:p>
            <a:endParaRPr lang="en-US" dirty="0">
              <a:solidFill>
                <a:schemeClr val="tx1">
                  <a:lumMod val="75000"/>
                  <a:lumOff val="25000"/>
                </a:schemeClr>
              </a:solidFill>
            </a:endParaRPr>
          </a:p>
          <a:p>
            <a:r>
              <a:rPr lang="en-US" dirty="0">
                <a:solidFill>
                  <a:schemeClr val="tx1">
                    <a:lumMod val="75000"/>
                    <a:lumOff val="25000"/>
                  </a:schemeClr>
                </a:solidFill>
              </a:rPr>
              <a:t>Shared Folders</a:t>
            </a:r>
            <a:r>
              <a:rPr lang="en-US" dirty="0">
                <a:solidFill>
                  <a:schemeClr val="tx1">
                    <a:lumMod val="75000"/>
                    <a:lumOff val="25000"/>
                  </a:schemeClr>
                </a:solidFill>
                <a:sym typeface="Wingdings" panose="05000000000000000000" pitchFamily="2" charset="2"/>
              </a:rPr>
              <a:t> Community  Reports  Institutions  Rutgers  ENUG 2024 Usage Reports</a:t>
            </a:r>
          </a:p>
          <a:p>
            <a:endParaRPr lang="en-US" dirty="0">
              <a:solidFill>
                <a:schemeClr val="tx1">
                  <a:lumMod val="75000"/>
                  <a:lumOff val="25000"/>
                </a:schemeClr>
              </a:solidFill>
              <a:sym typeface="Wingdings" panose="05000000000000000000" pitchFamily="2" charset="2"/>
            </a:endParaRPr>
          </a:p>
          <a:p>
            <a:r>
              <a:rPr lang="en-US" dirty="0">
                <a:solidFill>
                  <a:schemeClr val="tx1">
                    <a:lumMod val="75000"/>
                    <a:lumOff val="25000"/>
                  </a:schemeClr>
                </a:solidFill>
                <a:sym typeface="Wingdings" panose="05000000000000000000" pitchFamily="2" charset="2"/>
              </a:rPr>
              <a:t>Please feel free to contact me at:</a:t>
            </a:r>
          </a:p>
          <a:p>
            <a:r>
              <a:rPr lang="en-US" dirty="0">
                <a:solidFill>
                  <a:schemeClr val="tx1">
                    <a:lumMod val="75000"/>
                    <a:lumOff val="25000"/>
                  </a:schemeClr>
                </a:solidFill>
                <a:sym typeface="Wingdings" panose="05000000000000000000" pitchFamily="2" charset="2"/>
              </a:rPr>
              <a:t>ey137@libraries.rutgers.edu</a:t>
            </a:r>
          </a:p>
          <a:p>
            <a:endParaRPr lang="en-US" dirty="0">
              <a:solidFill>
                <a:schemeClr val="tx1">
                  <a:lumMod val="75000"/>
                  <a:lumOff val="25000"/>
                </a:schemeClr>
              </a:solidFill>
            </a:endParaRPr>
          </a:p>
        </p:txBody>
      </p:sp>
      <p:sp>
        <p:nvSpPr>
          <p:cNvPr id="94" name="Rectangle 9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 name="Rectangle 9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1412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D086-CF96-09DA-1D82-669991DE7304}"/>
              </a:ext>
            </a:extLst>
          </p:cNvPr>
          <p:cNvSpPr>
            <a:spLocks noGrp="1"/>
          </p:cNvSpPr>
          <p:nvPr>
            <p:ph type="title"/>
          </p:nvPr>
        </p:nvSpPr>
        <p:spPr/>
        <p:txBody>
          <a:bodyPr/>
          <a:lstStyle/>
          <a:p>
            <a:r>
              <a:rPr lang="en-US" dirty="0"/>
              <a:t>Usage Date folder</a:t>
            </a:r>
          </a:p>
        </p:txBody>
      </p:sp>
      <p:sp>
        <p:nvSpPr>
          <p:cNvPr id="4" name="Text Placeholder 3">
            <a:extLst>
              <a:ext uri="{FF2B5EF4-FFF2-40B4-BE49-F238E27FC236}">
                <a16:creationId xmlns:a16="http://schemas.microsoft.com/office/drawing/2014/main" id="{3A8D0AFF-92F1-F998-B7CC-9FF90894AE5A}"/>
              </a:ext>
            </a:extLst>
          </p:cNvPr>
          <p:cNvSpPr>
            <a:spLocks noGrp="1"/>
          </p:cNvSpPr>
          <p:nvPr>
            <p:ph type="body" sz="half" idx="2"/>
          </p:nvPr>
        </p:nvSpPr>
        <p:spPr/>
        <p:txBody>
          <a:bodyPr/>
          <a:lstStyle/>
          <a:p>
            <a:r>
              <a:rPr lang="en-US" dirty="0"/>
              <a:t>COUNTER data is issued monthly</a:t>
            </a:r>
          </a:p>
          <a:p>
            <a:r>
              <a:rPr lang="en-US" dirty="0"/>
              <a:t>The fields in this folder will help us view yearly and monthly data</a:t>
            </a:r>
          </a:p>
        </p:txBody>
      </p:sp>
      <p:pic>
        <p:nvPicPr>
          <p:cNvPr id="8" name="Content Placeholder 7" descr="Alma Analytics Usage Data (COUNTER) subject area zoomed in on folder structure. Usage Date folder is circled and expanded.">
            <a:extLst>
              <a:ext uri="{FF2B5EF4-FFF2-40B4-BE49-F238E27FC236}">
                <a16:creationId xmlns:a16="http://schemas.microsoft.com/office/drawing/2014/main" id="{B9B5C27C-8675-F011-5C96-7CA4B069C1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313"/>
          <a:stretch/>
        </p:blipFill>
        <p:spPr>
          <a:xfrm>
            <a:off x="4100323" y="0"/>
            <a:ext cx="8091677" cy="6858000"/>
          </a:xfrm>
        </p:spPr>
      </p:pic>
      <p:sp>
        <p:nvSpPr>
          <p:cNvPr id="3" name="Frame 2">
            <a:extLst>
              <a:ext uri="{FF2B5EF4-FFF2-40B4-BE49-F238E27FC236}">
                <a16:creationId xmlns:a16="http://schemas.microsoft.com/office/drawing/2014/main" id="{C57C25B6-5B12-7BD1-6490-DBF9925D57D3}"/>
              </a:ext>
            </a:extLst>
          </p:cNvPr>
          <p:cNvSpPr/>
          <p:nvPr/>
        </p:nvSpPr>
        <p:spPr>
          <a:xfrm>
            <a:off x="4383993" y="2110810"/>
            <a:ext cx="2495372" cy="299103"/>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008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5F88-024E-7762-46AE-5A1ECB8111AB}"/>
              </a:ext>
            </a:extLst>
          </p:cNvPr>
          <p:cNvSpPr>
            <a:spLocks noGrp="1"/>
          </p:cNvSpPr>
          <p:nvPr>
            <p:ph type="title"/>
          </p:nvPr>
        </p:nvSpPr>
        <p:spPr/>
        <p:txBody>
          <a:bodyPr/>
          <a:lstStyle/>
          <a:p>
            <a:r>
              <a:rPr lang="en-US" dirty="0"/>
              <a:t>Title Identifier folder</a:t>
            </a:r>
          </a:p>
        </p:txBody>
      </p:sp>
      <p:sp>
        <p:nvSpPr>
          <p:cNvPr id="4" name="Text Placeholder 3">
            <a:extLst>
              <a:ext uri="{FF2B5EF4-FFF2-40B4-BE49-F238E27FC236}">
                <a16:creationId xmlns:a16="http://schemas.microsoft.com/office/drawing/2014/main" id="{85F5E71B-B5F2-A90F-C179-82D68506BEAD}"/>
              </a:ext>
            </a:extLst>
          </p:cNvPr>
          <p:cNvSpPr>
            <a:spLocks noGrp="1"/>
          </p:cNvSpPr>
          <p:nvPr>
            <p:ph type="body" sz="half" idx="2"/>
          </p:nvPr>
        </p:nvSpPr>
        <p:spPr/>
        <p:txBody>
          <a:bodyPr>
            <a:normAutofit/>
          </a:bodyPr>
          <a:lstStyle/>
          <a:p>
            <a:r>
              <a:rPr lang="en-US" dirty="0"/>
              <a:t>COUNTER title and item reports include the title of each resource (book title, journal title, media title, etc.). </a:t>
            </a:r>
          </a:p>
          <a:p>
            <a:r>
              <a:rPr lang="en-US" dirty="0"/>
              <a:t>COUNTER database reports include the title of each database. </a:t>
            </a:r>
          </a:p>
          <a:p>
            <a:r>
              <a:rPr lang="en-US" dirty="0"/>
              <a:t>We’ll add the Normalized Title field to our reports on databases, books, journals, and media to see the title associated with each row of usage. </a:t>
            </a:r>
          </a:p>
        </p:txBody>
      </p:sp>
      <p:pic>
        <p:nvPicPr>
          <p:cNvPr id="8" name="Content Placeholder 7" descr="Alma Analytics Usage Data (COUNTER) subject area zoomed in on folder structure. Title Identifier folder is circled and expanded.">
            <a:extLst>
              <a:ext uri="{FF2B5EF4-FFF2-40B4-BE49-F238E27FC236}">
                <a16:creationId xmlns:a16="http://schemas.microsoft.com/office/drawing/2014/main" id="{FECE739B-49BC-059E-2B12-D6C3AA1C88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656"/>
          <a:stretch/>
        </p:blipFill>
        <p:spPr>
          <a:xfrm>
            <a:off x="4105275" y="0"/>
            <a:ext cx="8086725" cy="6858000"/>
          </a:xfrm>
        </p:spPr>
      </p:pic>
      <p:sp>
        <p:nvSpPr>
          <p:cNvPr id="3" name="Frame 2">
            <a:extLst>
              <a:ext uri="{FF2B5EF4-FFF2-40B4-BE49-F238E27FC236}">
                <a16:creationId xmlns:a16="http://schemas.microsoft.com/office/drawing/2014/main" id="{2BB48CA0-D2A2-20E6-7EAF-F395C53D030C}"/>
              </a:ext>
            </a:extLst>
          </p:cNvPr>
          <p:cNvSpPr/>
          <p:nvPr/>
        </p:nvSpPr>
        <p:spPr>
          <a:xfrm>
            <a:off x="4366902" y="2367185"/>
            <a:ext cx="2495372" cy="29055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822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81FD-7B67-8A6F-2F20-BCEF33E67F6C}"/>
              </a:ext>
            </a:extLst>
          </p:cNvPr>
          <p:cNvSpPr>
            <a:spLocks noGrp="1"/>
          </p:cNvSpPr>
          <p:nvPr>
            <p:ph type="title"/>
          </p:nvPr>
        </p:nvSpPr>
        <p:spPr>
          <a:xfrm>
            <a:off x="457200" y="594359"/>
            <a:ext cx="3200400" cy="1463041"/>
          </a:xfrm>
        </p:spPr>
        <p:txBody>
          <a:bodyPr/>
          <a:lstStyle/>
          <a:p>
            <a:r>
              <a:rPr lang="en-US" dirty="0"/>
              <a:t>Platform folder</a:t>
            </a:r>
          </a:p>
        </p:txBody>
      </p:sp>
      <p:sp>
        <p:nvSpPr>
          <p:cNvPr id="4" name="Text Placeholder 3">
            <a:extLst>
              <a:ext uri="{FF2B5EF4-FFF2-40B4-BE49-F238E27FC236}">
                <a16:creationId xmlns:a16="http://schemas.microsoft.com/office/drawing/2014/main" id="{CBF9E1DD-A810-F472-F122-DBC0D87D1F6A}"/>
              </a:ext>
            </a:extLst>
          </p:cNvPr>
          <p:cNvSpPr>
            <a:spLocks noGrp="1"/>
          </p:cNvSpPr>
          <p:nvPr>
            <p:ph type="body" sz="half" idx="2"/>
          </p:nvPr>
        </p:nvSpPr>
        <p:spPr>
          <a:xfrm>
            <a:off x="151890" y="2057400"/>
            <a:ext cx="3932237" cy="3986408"/>
          </a:xfrm>
        </p:spPr>
        <p:txBody>
          <a:bodyPr>
            <a:normAutofit fontScale="92500" lnSpcReduction="10000"/>
          </a:bodyPr>
          <a:lstStyle/>
          <a:p>
            <a:r>
              <a:rPr lang="en-US" dirty="0"/>
              <a:t>Each row of COUNTER usage has a Platform column. Per the COUNTER Standard, the Platform “Identifies the platform/content host where the activity took place.”</a:t>
            </a:r>
          </a:p>
          <a:p>
            <a:r>
              <a:rPr lang="en-US" dirty="0"/>
              <a:t>This field is especially important when working with platform (PR and PR_P1) reports, but it also can be helpful for other reports</a:t>
            </a:r>
          </a:p>
          <a:p>
            <a:r>
              <a:rPr lang="en-US" dirty="0"/>
              <a:t>You may have access to the same book or journal title on multiple platforms, so platform can be a helpful differentiator </a:t>
            </a:r>
          </a:p>
          <a:p>
            <a:r>
              <a:rPr lang="en-US" dirty="0"/>
              <a:t>The same vendor may have multiple platforms (for example, Alexander Street has both search.alexanderstreet.com and video.alexanderstreet.com) </a:t>
            </a:r>
          </a:p>
          <a:p>
            <a:r>
              <a:rPr lang="en-US" dirty="0"/>
              <a:t>If a vendor moves platforms, you might see one row for earlier data (old platform) and another row for later data (new platform)</a:t>
            </a:r>
          </a:p>
        </p:txBody>
      </p:sp>
      <p:pic>
        <p:nvPicPr>
          <p:cNvPr id="8" name="Content Placeholder 7" descr="Alma Analytics Usage Data (COUNTER) subject area zoomed in on folder structure. Platform folder is circled and expanded.">
            <a:extLst>
              <a:ext uri="{FF2B5EF4-FFF2-40B4-BE49-F238E27FC236}">
                <a16:creationId xmlns:a16="http://schemas.microsoft.com/office/drawing/2014/main" id="{7AFB7BD5-F319-8927-05BC-1B16216226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566"/>
          <a:stretch/>
        </p:blipFill>
        <p:spPr>
          <a:xfrm>
            <a:off x="4084127" y="0"/>
            <a:ext cx="8107873" cy="6858000"/>
          </a:xfrm>
        </p:spPr>
      </p:pic>
      <p:sp>
        <p:nvSpPr>
          <p:cNvPr id="5" name="Frame 4">
            <a:extLst>
              <a:ext uri="{FF2B5EF4-FFF2-40B4-BE49-F238E27FC236}">
                <a16:creationId xmlns:a16="http://schemas.microsoft.com/office/drawing/2014/main" id="{0F130737-931D-626D-A21A-E6A1D7D1722D}"/>
              </a:ext>
            </a:extLst>
          </p:cNvPr>
          <p:cNvSpPr/>
          <p:nvPr/>
        </p:nvSpPr>
        <p:spPr>
          <a:xfrm>
            <a:off x="4320249" y="2619111"/>
            <a:ext cx="2495372" cy="29055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004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D620-7CA5-38D3-C4F3-C60C9E77B54B}"/>
              </a:ext>
            </a:extLst>
          </p:cNvPr>
          <p:cNvSpPr>
            <a:spLocks noGrp="1"/>
          </p:cNvSpPr>
          <p:nvPr>
            <p:ph type="title"/>
          </p:nvPr>
        </p:nvSpPr>
        <p:spPr/>
        <p:txBody>
          <a:bodyPr/>
          <a:lstStyle/>
          <a:p>
            <a:r>
              <a:rPr lang="en-US" dirty="0"/>
              <a:t>Load File folder</a:t>
            </a:r>
          </a:p>
        </p:txBody>
      </p:sp>
      <p:sp>
        <p:nvSpPr>
          <p:cNvPr id="4" name="Text Placeholder 3">
            <a:extLst>
              <a:ext uri="{FF2B5EF4-FFF2-40B4-BE49-F238E27FC236}">
                <a16:creationId xmlns:a16="http://schemas.microsoft.com/office/drawing/2014/main" id="{EAA7D589-95F6-6CED-592F-4418B3CF1A4C}"/>
              </a:ext>
            </a:extLst>
          </p:cNvPr>
          <p:cNvSpPr>
            <a:spLocks noGrp="1"/>
          </p:cNvSpPr>
          <p:nvPr>
            <p:ph type="body" sz="half" idx="2"/>
          </p:nvPr>
        </p:nvSpPr>
        <p:spPr/>
        <p:txBody>
          <a:bodyPr/>
          <a:lstStyle/>
          <a:p>
            <a:r>
              <a:rPr lang="en-US" dirty="0"/>
              <a:t>Load File COUNTER Report Type field allows you to limit by report type (PR_P1, DR_D1, TR_B1, TR_J1, IR_M1 etc.), making it easy to create an analysis limited to all your reports of the same type </a:t>
            </a:r>
          </a:p>
          <a:p>
            <a:r>
              <a:rPr lang="en-US" dirty="0"/>
              <a:t>Other fields may be useful for troubleshooting if what you see in Analytics does not match what you think you loaded in Alma</a:t>
            </a:r>
          </a:p>
        </p:txBody>
      </p:sp>
      <p:pic>
        <p:nvPicPr>
          <p:cNvPr id="8" name="Content Placeholder 7" descr="Alma Analytics Usage Data (COUNTER) subject area zoomed in on folder structure. Load File folder is circled and expanded.">
            <a:extLst>
              <a:ext uri="{FF2B5EF4-FFF2-40B4-BE49-F238E27FC236}">
                <a16:creationId xmlns:a16="http://schemas.microsoft.com/office/drawing/2014/main" id="{A8CF18F3-104E-C549-78E6-41476AB6D7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42158"/>
          <a:stretch/>
        </p:blipFill>
        <p:spPr>
          <a:xfrm>
            <a:off x="4114801" y="0"/>
            <a:ext cx="8077200" cy="6858000"/>
          </a:xfrm>
        </p:spPr>
      </p:pic>
      <p:sp>
        <p:nvSpPr>
          <p:cNvPr id="3" name="Frame 2">
            <a:extLst>
              <a:ext uri="{FF2B5EF4-FFF2-40B4-BE49-F238E27FC236}">
                <a16:creationId xmlns:a16="http://schemas.microsoft.com/office/drawing/2014/main" id="{C6E8C632-E8B1-C25B-0A29-097661367EE8}"/>
              </a:ext>
            </a:extLst>
          </p:cNvPr>
          <p:cNvSpPr/>
          <p:nvPr/>
        </p:nvSpPr>
        <p:spPr>
          <a:xfrm>
            <a:off x="4357571" y="2635523"/>
            <a:ext cx="2495372" cy="29055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8253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07C2-6B3F-9EEC-E750-AD0CCF501EF2}"/>
              </a:ext>
            </a:extLst>
          </p:cNvPr>
          <p:cNvSpPr>
            <a:spLocks noGrp="1"/>
          </p:cNvSpPr>
          <p:nvPr>
            <p:ph type="title"/>
          </p:nvPr>
        </p:nvSpPr>
        <p:spPr/>
        <p:txBody>
          <a:bodyPr/>
          <a:lstStyle/>
          <a:p>
            <a:r>
              <a:rPr lang="en-US" dirty="0"/>
              <a:t>Uploading Vendor folder</a:t>
            </a:r>
          </a:p>
        </p:txBody>
      </p:sp>
      <p:sp>
        <p:nvSpPr>
          <p:cNvPr id="4" name="Text Placeholder 3">
            <a:extLst>
              <a:ext uri="{FF2B5EF4-FFF2-40B4-BE49-F238E27FC236}">
                <a16:creationId xmlns:a16="http://schemas.microsoft.com/office/drawing/2014/main" id="{6C8ED757-CF63-01C2-2429-FF0FAD1DC6E4}"/>
              </a:ext>
            </a:extLst>
          </p:cNvPr>
          <p:cNvSpPr>
            <a:spLocks noGrp="1"/>
          </p:cNvSpPr>
          <p:nvPr>
            <p:ph type="body" sz="half" idx="2"/>
          </p:nvPr>
        </p:nvSpPr>
        <p:spPr/>
        <p:txBody>
          <a:bodyPr>
            <a:normAutofit/>
          </a:bodyPr>
          <a:lstStyle/>
          <a:p>
            <a:r>
              <a:rPr lang="en-US" dirty="0"/>
              <a:t>When uploading a COUNTER usage data file into Alma, whether via spreadsheet or SUSHI, you must attach it to an Alma vendor. </a:t>
            </a:r>
          </a:p>
          <a:p>
            <a:r>
              <a:rPr lang="en-US" dirty="0"/>
              <a:t>Best practice is to carefully choose a vendor for each provider, and consistently load usage from that provider to that vendor record. </a:t>
            </a:r>
          </a:p>
          <a:p>
            <a:r>
              <a:rPr lang="en-US" dirty="0"/>
              <a:t>The vendor to which you upload a usage file is the “Uploading Vendor” in Alma analytics. So, if you uploaded usage to your vendor records consistently, you can use Vendor Name as a filter. </a:t>
            </a:r>
          </a:p>
        </p:txBody>
      </p:sp>
      <p:pic>
        <p:nvPicPr>
          <p:cNvPr id="8" name="Content Placeholder 7" descr="Alma Analytics Usage Data (COUNTER) subject area zoomed in on folder structure. Uploading Vendor folder is circled and expanded.">
            <a:extLst>
              <a:ext uri="{FF2B5EF4-FFF2-40B4-BE49-F238E27FC236}">
                <a16:creationId xmlns:a16="http://schemas.microsoft.com/office/drawing/2014/main" id="{D4D2D157-72D3-E43D-E017-9E92679171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819"/>
          <a:stretch/>
        </p:blipFill>
        <p:spPr>
          <a:xfrm>
            <a:off x="4114801" y="0"/>
            <a:ext cx="8077200" cy="6858000"/>
          </a:xfrm>
        </p:spPr>
      </p:pic>
      <p:sp>
        <p:nvSpPr>
          <p:cNvPr id="3" name="Frame 2">
            <a:extLst>
              <a:ext uri="{FF2B5EF4-FFF2-40B4-BE49-F238E27FC236}">
                <a16:creationId xmlns:a16="http://schemas.microsoft.com/office/drawing/2014/main" id="{FF399500-B3CC-BDEA-9372-6CC205BD87A1}"/>
              </a:ext>
            </a:extLst>
          </p:cNvPr>
          <p:cNvSpPr/>
          <p:nvPr/>
        </p:nvSpPr>
        <p:spPr>
          <a:xfrm>
            <a:off x="4404225" y="2404507"/>
            <a:ext cx="2495372" cy="29055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53881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F5BC-31EE-9E9C-070B-371C64C467AF}"/>
              </a:ext>
            </a:extLst>
          </p:cNvPr>
          <p:cNvSpPr>
            <a:spLocks noGrp="1"/>
          </p:cNvSpPr>
          <p:nvPr>
            <p:ph type="title"/>
          </p:nvPr>
        </p:nvSpPr>
        <p:spPr/>
        <p:txBody>
          <a:bodyPr/>
          <a:lstStyle/>
          <a:p>
            <a:r>
              <a:rPr lang="en-US" dirty="0"/>
              <a:t>Simple ARL/ACRL COUNTER 5.0 reporting</a:t>
            </a:r>
          </a:p>
        </p:txBody>
      </p:sp>
      <p:sp>
        <p:nvSpPr>
          <p:cNvPr id="6" name="TextBox 5">
            <a:extLst>
              <a:ext uri="{FF2B5EF4-FFF2-40B4-BE49-F238E27FC236}">
                <a16:creationId xmlns:a16="http://schemas.microsoft.com/office/drawing/2014/main" id="{DE7357E9-50D3-0310-E6C1-72F221AD2B7B}"/>
              </a:ext>
            </a:extLst>
          </p:cNvPr>
          <p:cNvSpPr txBox="1"/>
          <p:nvPr/>
        </p:nvSpPr>
        <p:spPr>
          <a:xfrm>
            <a:off x="145557" y="4484993"/>
            <a:ext cx="11961845"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We build the analysis in the Criteria tab</a:t>
            </a:r>
          </a:p>
          <a:p>
            <a:pPr marL="285750" indent="-285750">
              <a:buFont typeface="Arial" panose="020B0604020202020204" pitchFamily="34" charset="0"/>
              <a:buChar char="•"/>
            </a:pPr>
            <a:r>
              <a:rPr lang="en-US" sz="1600" dirty="0"/>
              <a:t>From Usage Date folder, add a column for Usage Date Fiscal Year (use Usage Date Calendar Year if you report on calendar year). Add a filter for “is equal to/is in,” and add the year values you want to see. </a:t>
            </a:r>
          </a:p>
          <a:p>
            <a:pPr marL="285750" indent="-285750">
              <a:buFont typeface="Arial" panose="020B0604020202020204" pitchFamily="34" charset="0"/>
              <a:buChar char="•"/>
            </a:pPr>
            <a:r>
              <a:rPr lang="en-US" sz="1600" dirty="0"/>
              <a:t>From Usage Data Details – Release 5 folder, add columns for the COUNTER report measures requested by ACRL &amp; ARL. I’ve added PR_P1 Searches Platform, DR_D1 Searches Regular, DR_D1 Searches Federated, TR_J1 Unique Item Requests, TR_J3 Unique Item Requests, TR_B1 Unique Title Requests, and IR_M1 Total Item Requests. </a:t>
            </a:r>
          </a:p>
        </p:txBody>
      </p:sp>
      <p:pic>
        <p:nvPicPr>
          <p:cNvPr id="14" name="Content Placeholder 13" descr="The criteria tab in Alma Analytics with columns and filters created as described in text below this image">
            <a:extLst>
              <a:ext uri="{FF2B5EF4-FFF2-40B4-BE49-F238E27FC236}">
                <a16:creationId xmlns:a16="http://schemas.microsoft.com/office/drawing/2014/main" id="{222474C6-F25E-EB48-CFDA-036160DBED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82227"/>
            <a:ext cx="10058400" cy="2457899"/>
          </a:xfrm>
        </p:spPr>
      </p:pic>
    </p:spTree>
    <p:extLst>
      <p:ext uri="{BB962C8B-B14F-4D97-AF65-F5344CB8AC3E}">
        <p14:creationId xmlns:p14="http://schemas.microsoft.com/office/powerpoint/2010/main" val="356513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1D7D-DE7A-1478-87E6-F19F65274F91}"/>
              </a:ext>
            </a:extLst>
          </p:cNvPr>
          <p:cNvSpPr>
            <a:spLocks noGrp="1"/>
          </p:cNvSpPr>
          <p:nvPr>
            <p:ph type="title"/>
          </p:nvPr>
        </p:nvSpPr>
        <p:spPr/>
        <p:txBody>
          <a:bodyPr>
            <a:normAutofit/>
          </a:bodyPr>
          <a:lstStyle/>
          <a:p>
            <a:pPr algn="ctr"/>
            <a:r>
              <a:rPr lang="en-US" sz="4400" dirty="0"/>
              <a:t>Viewing the ARL/ACRL Results</a:t>
            </a:r>
          </a:p>
        </p:txBody>
      </p:sp>
      <p:sp>
        <p:nvSpPr>
          <p:cNvPr id="6" name="TextBox 5">
            <a:extLst>
              <a:ext uri="{FF2B5EF4-FFF2-40B4-BE49-F238E27FC236}">
                <a16:creationId xmlns:a16="http://schemas.microsoft.com/office/drawing/2014/main" id="{72CCBB5E-8BDD-D71E-2876-4ECECE691E41}"/>
              </a:ext>
            </a:extLst>
          </p:cNvPr>
          <p:cNvSpPr txBox="1"/>
          <p:nvPr/>
        </p:nvSpPr>
        <p:spPr>
          <a:xfrm>
            <a:off x="616688" y="5476053"/>
            <a:ext cx="10538676" cy="830997"/>
          </a:xfrm>
          <a:prstGeom prst="rect">
            <a:avLst/>
          </a:prstGeom>
          <a:noFill/>
        </p:spPr>
        <p:txBody>
          <a:bodyPr wrap="square" rtlCol="0">
            <a:spAutoFit/>
          </a:bodyPr>
          <a:lstStyle/>
          <a:p>
            <a:r>
              <a:rPr lang="en-US" sz="1600" dirty="0"/>
              <a:t>We see the Usage Date Fiscal Year column with all the year values we selected. We see all the metrics we selected and the numbers for each year. This Screenshot was taken in early October 2024, and our Fiscal Years are July – June, so FY2025 only contains a couple months of data. </a:t>
            </a:r>
          </a:p>
        </p:txBody>
      </p:sp>
      <p:pic>
        <p:nvPicPr>
          <p:cNvPr id="12" name="Content Placeholder 11" descr="The results tab in Alma Analytics. Displays a table with Usage Date Fiscal Year as the 1st column and the previously-named COUNTER report measures as the subsequent columns.">
            <a:extLst>
              <a:ext uri="{FF2B5EF4-FFF2-40B4-BE49-F238E27FC236}">
                <a16:creationId xmlns:a16="http://schemas.microsoft.com/office/drawing/2014/main" id="{BC82B525-3EA5-A633-2A44-0D68E00EA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986" y="1895475"/>
            <a:ext cx="11272028" cy="3422463"/>
          </a:xfrm>
        </p:spPr>
      </p:pic>
    </p:spTree>
    <p:extLst>
      <p:ext uri="{BB962C8B-B14F-4D97-AF65-F5344CB8AC3E}">
        <p14:creationId xmlns:p14="http://schemas.microsoft.com/office/powerpoint/2010/main" val="269225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7" name="Rectangle 6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68" name="Straight Connector 6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Koala on a tree">
            <a:extLst>
              <a:ext uri="{FF2B5EF4-FFF2-40B4-BE49-F238E27FC236}">
                <a16:creationId xmlns:a16="http://schemas.microsoft.com/office/drawing/2014/main" id="{451D589F-B8C8-A2F2-DCD9-C6B34579463A}"/>
              </a:ext>
            </a:extLst>
          </p:cNvPr>
          <p:cNvPicPr>
            <a:picLocks noChangeAspect="1"/>
          </p:cNvPicPr>
          <p:nvPr/>
        </p:nvPicPr>
        <p:blipFill>
          <a:blip r:embed="rId2">
            <a:extLst>
              <a:ext uri="{28A0092B-C50C-407E-A947-70E740481C1C}">
                <a14:useLocalDpi xmlns:a14="http://schemas.microsoft.com/office/drawing/2010/main" val="0"/>
              </a:ext>
            </a:extLst>
          </a:blip>
          <a:srcRect l="6843" r="5003" b="-1"/>
          <a:stretch/>
        </p:blipFill>
        <p:spPr>
          <a:xfrm>
            <a:off x="16" y="10"/>
            <a:ext cx="7556889" cy="6857990"/>
          </a:xfrm>
          <a:prstGeom prst="rect">
            <a:avLst/>
          </a:prstGeom>
        </p:spPr>
      </p:pic>
      <p:sp>
        <p:nvSpPr>
          <p:cNvPr id="69" name="Rectangle 68">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69B28F97-8346-F776-C8CA-8058338BEE57}"/>
              </a:ext>
            </a:extLst>
          </p:cNvPr>
          <p:cNvSpPr>
            <a:spLocks noGrp="1"/>
          </p:cNvSpPr>
          <p:nvPr>
            <p:ph type="title"/>
          </p:nvPr>
        </p:nvSpPr>
        <p:spPr>
          <a:xfrm>
            <a:off x="8096885" y="640079"/>
            <a:ext cx="3659246" cy="4633669"/>
          </a:xfrm>
        </p:spPr>
        <p:txBody>
          <a:bodyPr vert="horz" lIns="91440" tIns="45720" rIns="91440" bIns="45720" rtlCol="0" anchor="b">
            <a:normAutofit fontScale="90000"/>
          </a:bodyPr>
          <a:lstStyle/>
          <a:p>
            <a:r>
              <a:rPr lang="en-US" sz="3100" dirty="0">
                <a:solidFill>
                  <a:srgbClr val="FFFFFF"/>
                </a:solidFill>
              </a:rPr>
              <a:t>That’s a neat summary that adds up all our metrics for us. What if we want to see a breakdown of each platform’s data? We need that information to make collection development decisions. </a:t>
            </a:r>
            <a:br>
              <a:rPr lang="en-US" sz="3100" dirty="0">
                <a:solidFill>
                  <a:srgbClr val="FFFFFF"/>
                </a:solidFill>
              </a:rPr>
            </a:br>
            <a:br>
              <a:rPr lang="en-US" sz="3100" dirty="0">
                <a:solidFill>
                  <a:srgbClr val="FFFFFF"/>
                </a:solidFill>
              </a:rPr>
            </a:br>
            <a:r>
              <a:rPr lang="en-US" sz="3100" dirty="0">
                <a:solidFill>
                  <a:srgbClr val="FFFFFF"/>
                </a:solidFill>
              </a:rPr>
              <a:t>So, we’re going to build an analysis showing all our PR_P1 data.</a:t>
            </a:r>
          </a:p>
        </p:txBody>
      </p:sp>
      <p:sp>
        <p:nvSpPr>
          <p:cNvPr id="70" name="Rectangle 69">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1583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619E-CCEF-2DA1-AD31-D754E0857A73}"/>
              </a:ext>
            </a:extLst>
          </p:cNvPr>
          <p:cNvSpPr>
            <a:spLocks noGrp="1"/>
          </p:cNvSpPr>
          <p:nvPr>
            <p:ph type="title"/>
          </p:nvPr>
        </p:nvSpPr>
        <p:spPr>
          <a:xfrm>
            <a:off x="816007" y="286603"/>
            <a:ext cx="10620943" cy="1450757"/>
          </a:xfrm>
        </p:spPr>
        <p:txBody>
          <a:bodyPr/>
          <a:lstStyle/>
          <a:p>
            <a:r>
              <a:rPr lang="en-US" dirty="0"/>
              <a:t>Simple Report showing PR_P1 data for all our platforms</a:t>
            </a:r>
          </a:p>
        </p:txBody>
      </p:sp>
      <p:pic>
        <p:nvPicPr>
          <p:cNvPr id="11" name="Content Placeholder 10" descr="The criteria tab in Alma Analytics with columns and filters created as described in text below this image">
            <a:extLst>
              <a:ext uri="{FF2B5EF4-FFF2-40B4-BE49-F238E27FC236}">
                <a16:creationId xmlns:a16="http://schemas.microsoft.com/office/drawing/2014/main" id="{FDA5E8A6-C6F3-D09D-1C90-E63A7E3296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50" y="1825551"/>
            <a:ext cx="11607457" cy="2785350"/>
          </a:xfrm>
        </p:spPr>
      </p:pic>
      <p:sp>
        <p:nvSpPr>
          <p:cNvPr id="12" name="TextBox 11">
            <a:extLst>
              <a:ext uri="{FF2B5EF4-FFF2-40B4-BE49-F238E27FC236}">
                <a16:creationId xmlns:a16="http://schemas.microsoft.com/office/drawing/2014/main" id="{BE6963CD-EA82-61AA-4204-0E426CDB48A5}"/>
              </a:ext>
            </a:extLst>
          </p:cNvPr>
          <p:cNvSpPr txBox="1"/>
          <p:nvPr/>
        </p:nvSpPr>
        <p:spPr>
          <a:xfrm>
            <a:off x="209550" y="4610901"/>
            <a:ext cx="12068175"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From Load File folder, add Load File COUNTER Report Type, and filter by “is equal to/is in pr_p1” </a:t>
            </a:r>
          </a:p>
          <a:p>
            <a:pPr marL="285750" indent="-285750">
              <a:buFont typeface="Arial" panose="020B0604020202020204" pitchFamily="34" charset="0"/>
              <a:buChar char="•"/>
            </a:pPr>
            <a:r>
              <a:rPr lang="en-US" sz="1600" dirty="0"/>
              <a:t>From Uploading Vendor folder, add Vendor Name </a:t>
            </a:r>
          </a:p>
          <a:p>
            <a:pPr marL="285750" indent="-285750">
              <a:buFont typeface="Arial" panose="020B0604020202020204" pitchFamily="34" charset="0"/>
              <a:buChar char="•"/>
            </a:pPr>
            <a:r>
              <a:rPr lang="en-US" sz="1600" dirty="0"/>
              <a:t>From Platform, add Normalized Platform </a:t>
            </a:r>
          </a:p>
          <a:p>
            <a:pPr marL="285750" indent="-285750">
              <a:buFont typeface="Arial" panose="020B0604020202020204" pitchFamily="34" charset="0"/>
              <a:buChar char="•"/>
            </a:pPr>
            <a:r>
              <a:rPr lang="en-US" sz="1600" dirty="0"/>
              <a:t>From Usage date, add Usage Date Year</a:t>
            </a:r>
          </a:p>
          <a:p>
            <a:pPr marL="285750" indent="-285750">
              <a:buFont typeface="Arial" panose="020B0604020202020204" pitchFamily="34" charset="0"/>
              <a:buChar char="•"/>
            </a:pPr>
            <a:r>
              <a:rPr lang="en-US" sz="1600" dirty="0"/>
              <a:t>From Usage Data Details – Release 5 folder, add columns for the PR_P1 report measures we want to see: PR_P1 – Searches Platform, PR_P1 – Total Item Requests, and PR_P1 Unique Item Requests</a:t>
            </a:r>
          </a:p>
        </p:txBody>
      </p:sp>
    </p:spTree>
    <p:extLst>
      <p:ext uri="{BB962C8B-B14F-4D97-AF65-F5344CB8AC3E}">
        <p14:creationId xmlns:p14="http://schemas.microsoft.com/office/powerpoint/2010/main" val="122113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E5DC-C810-FA49-66DC-01A1F2F8F33A}"/>
              </a:ext>
            </a:extLst>
          </p:cNvPr>
          <p:cNvSpPr>
            <a:spLocks noGrp="1"/>
          </p:cNvSpPr>
          <p:nvPr>
            <p:ph type="title"/>
          </p:nvPr>
        </p:nvSpPr>
        <p:spPr/>
        <p:txBody>
          <a:bodyPr>
            <a:normAutofit/>
          </a:bodyPr>
          <a:lstStyle/>
          <a:p>
            <a:r>
              <a:rPr lang="en-US" sz="4400" dirty="0"/>
              <a:t>This presentation assumes we have:</a:t>
            </a:r>
          </a:p>
        </p:txBody>
      </p:sp>
      <p:sp>
        <p:nvSpPr>
          <p:cNvPr id="3" name="Content Placeholder 2">
            <a:extLst>
              <a:ext uri="{FF2B5EF4-FFF2-40B4-BE49-F238E27FC236}">
                <a16:creationId xmlns:a16="http://schemas.microsoft.com/office/drawing/2014/main" id="{8782B160-81DA-3A74-3A8F-0E470ED49417}"/>
              </a:ext>
            </a:extLst>
          </p:cNvPr>
          <p:cNvSpPr>
            <a:spLocks noGrp="1"/>
          </p:cNvSpPr>
          <p:nvPr>
            <p:ph idx="1"/>
          </p:nvPr>
        </p:nvSpPr>
        <p:spPr>
          <a:xfrm>
            <a:off x="1097280" y="1845733"/>
            <a:ext cx="10058400" cy="4395675"/>
          </a:xfrm>
        </p:spPr>
        <p:txBody>
          <a:bodyPr>
            <a:normAutofit/>
          </a:bodyPr>
          <a:lstStyle/>
          <a:p>
            <a:r>
              <a:rPr lang="en-US" dirty="0"/>
              <a:t>Familiarized ourselves with the COUNTER 5.0 standard</a:t>
            </a:r>
          </a:p>
          <a:p>
            <a:r>
              <a:rPr lang="en-US" dirty="0"/>
              <a:t>Determined which COUNTER 5.0 reports we want to collect</a:t>
            </a:r>
          </a:p>
          <a:p>
            <a:pPr lvl="1"/>
            <a:r>
              <a:rPr lang="en-US" dirty="0"/>
              <a:t>I chose PR_P1, DR_D1, TR_J1, TR_J3, TR_B1, and IR_M1 because they include metrics required by ACRL and ARL. If you collect different reports, you’ll still be able to use the report-building techniques from this presentation; just make sure to use the Analytics measures from the report types you collect! </a:t>
            </a:r>
          </a:p>
          <a:p>
            <a:r>
              <a:rPr lang="en-US" dirty="0"/>
              <a:t>Loaded our COUNTER 5.0 reports into Alma, whether via spreadsheets or SUSHI</a:t>
            </a:r>
          </a:p>
          <a:p>
            <a:r>
              <a:rPr lang="en-US" dirty="0"/>
              <a:t>When we loaded our COUNTER 5.0 reports into Alma, we associated each provider’s data with an appropriate vendor record</a:t>
            </a:r>
          </a:p>
          <a:p>
            <a:pPr marL="0" indent="0">
              <a:buNone/>
            </a:pPr>
            <a:r>
              <a:rPr lang="en-US" dirty="0"/>
              <a:t> Familiarized ourselves with Alma Analytics</a:t>
            </a:r>
          </a:p>
        </p:txBody>
      </p:sp>
    </p:spTree>
    <p:extLst>
      <p:ext uri="{BB962C8B-B14F-4D97-AF65-F5344CB8AC3E}">
        <p14:creationId xmlns:p14="http://schemas.microsoft.com/office/powerpoint/2010/main" val="2139502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B6B6-86CD-C17C-3EBD-BCE5CE540786}"/>
              </a:ext>
            </a:extLst>
          </p:cNvPr>
          <p:cNvSpPr>
            <a:spLocks noGrp="1"/>
          </p:cNvSpPr>
          <p:nvPr>
            <p:ph type="title"/>
          </p:nvPr>
        </p:nvSpPr>
        <p:spPr/>
        <p:txBody>
          <a:bodyPr>
            <a:normAutofit/>
          </a:bodyPr>
          <a:lstStyle/>
          <a:p>
            <a:r>
              <a:rPr lang="en-US" dirty="0"/>
              <a:t>We go to the Results tab</a:t>
            </a:r>
          </a:p>
        </p:txBody>
      </p:sp>
      <p:pic>
        <p:nvPicPr>
          <p:cNvPr id="42" name="Content Placeholder 41" descr="An Alma Analytics analysis with columns for Load File COUNTER Report Type, Vendor Name, Normalized Platform, Usage Date Year, PR_P1 Searches Platform, PR_P1 Total Item Requests, and PR_P1 Unique Item Requests">
            <a:extLst>
              <a:ext uri="{FF2B5EF4-FFF2-40B4-BE49-F238E27FC236}">
                <a16:creationId xmlns:a16="http://schemas.microsoft.com/office/drawing/2014/main" id="{49AF6CF9-7A84-878B-AE95-4E750E549E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8521" y="226522"/>
            <a:ext cx="8073479" cy="6406204"/>
          </a:xfrm>
        </p:spPr>
      </p:pic>
      <p:sp>
        <p:nvSpPr>
          <p:cNvPr id="27" name="Text Placeholder 26">
            <a:extLst>
              <a:ext uri="{FF2B5EF4-FFF2-40B4-BE49-F238E27FC236}">
                <a16:creationId xmlns:a16="http://schemas.microsoft.com/office/drawing/2014/main" id="{4BD1A3C7-B78B-C2CF-9B7E-2E79D2196AC6}"/>
              </a:ext>
            </a:extLst>
          </p:cNvPr>
          <p:cNvSpPr>
            <a:spLocks noGrp="1"/>
          </p:cNvSpPr>
          <p:nvPr>
            <p:ph type="body" sz="half" idx="2"/>
          </p:nvPr>
        </p:nvSpPr>
        <p:spPr/>
        <p:txBody>
          <a:bodyPr/>
          <a:lstStyle/>
          <a:p>
            <a:r>
              <a:rPr lang="en-US" dirty="0"/>
              <a:t>We see all the vendors and platforms for which we uploaded PR_P1</a:t>
            </a:r>
          </a:p>
          <a:p>
            <a:r>
              <a:rPr lang="en-US" dirty="0"/>
              <a:t>If a vendor has multiple platforms (such as American Meteorological Society, which changed platforms) there are different rows for the different platforms</a:t>
            </a:r>
          </a:p>
          <a:p>
            <a:r>
              <a:rPr lang="en-US" dirty="0"/>
              <a:t>There is a separate row for each year of usage</a:t>
            </a:r>
          </a:p>
          <a:p>
            <a:r>
              <a:rPr lang="en-US" dirty="0"/>
              <a:t>There is a separate column for each metric</a:t>
            </a:r>
          </a:p>
        </p:txBody>
      </p:sp>
    </p:spTree>
    <p:extLst>
      <p:ext uri="{BB962C8B-B14F-4D97-AF65-F5344CB8AC3E}">
        <p14:creationId xmlns:p14="http://schemas.microsoft.com/office/powerpoint/2010/main" val="126050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DE1AE0-3E57-9C6A-F6BC-A10C35146489}"/>
              </a:ext>
            </a:extLst>
          </p:cNvPr>
          <p:cNvSpPr>
            <a:spLocks noGrp="1"/>
          </p:cNvSpPr>
          <p:nvPr>
            <p:ph type="title"/>
          </p:nvPr>
        </p:nvSpPr>
        <p:spPr/>
        <p:txBody>
          <a:bodyPr/>
          <a:lstStyle/>
          <a:p>
            <a:r>
              <a:rPr lang="en-US" dirty="0"/>
              <a:t>What if we want to see monthly usage?</a:t>
            </a:r>
          </a:p>
        </p:txBody>
      </p:sp>
      <p:sp>
        <p:nvSpPr>
          <p:cNvPr id="6" name="Content Placeholder 5">
            <a:extLst>
              <a:ext uri="{FF2B5EF4-FFF2-40B4-BE49-F238E27FC236}">
                <a16:creationId xmlns:a16="http://schemas.microsoft.com/office/drawing/2014/main" id="{F85FCACA-30FD-399A-4599-C879781E0496}"/>
              </a:ext>
            </a:extLst>
          </p:cNvPr>
          <p:cNvSpPr>
            <a:spLocks noGrp="1"/>
          </p:cNvSpPr>
          <p:nvPr>
            <p:ph idx="1"/>
          </p:nvPr>
        </p:nvSpPr>
        <p:spPr>
          <a:xfrm>
            <a:off x="1097280" y="1870901"/>
            <a:ext cx="10058400" cy="4023360"/>
          </a:xfrm>
        </p:spPr>
        <p:txBody>
          <a:bodyPr/>
          <a:lstStyle/>
          <a:p>
            <a:r>
              <a:rPr lang="en-US" dirty="0"/>
              <a:t>We go back to the Criteria tab and, from the Usage Date folder, we add Usage Date Month and Usage Date Month Key. Usage Date Month is the name of the month (January, February, March…) Usage Date Month Key is the chronological number of the month (1,2,3…)</a:t>
            </a:r>
          </a:p>
        </p:txBody>
      </p:sp>
      <p:pic>
        <p:nvPicPr>
          <p:cNvPr id="8" name="Picture 7" descr="A screenshot of a computer&#10;&#10;Description automatically generated">
            <a:extLst>
              <a:ext uri="{FF2B5EF4-FFF2-40B4-BE49-F238E27FC236}">
                <a16:creationId xmlns:a16="http://schemas.microsoft.com/office/drawing/2014/main" id="{7DB20748-2605-F2E0-F1E8-4EC0B2998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7" y="3573624"/>
            <a:ext cx="12213866" cy="2684862"/>
          </a:xfrm>
          <a:prstGeom prst="rect">
            <a:avLst/>
          </a:prstGeom>
        </p:spPr>
      </p:pic>
      <p:sp>
        <p:nvSpPr>
          <p:cNvPr id="9" name="Frame 8">
            <a:extLst>
              <a:ext uri="{FF2B5EF4-FFF2-40B4-BE49-F238E27FC236}">
                <a16:creationId xmlns:a16="http://schemas.microsoft.com/office/drawing/2014/main" id="{A1499567-B25B-B76C-8E26-A4E0175F588B}"/>
              </a:ext>
            </a:extLst>
          </p:cNvPr>
          <p:cNvSpPr/>
          <p:nvPr/>
        </p:nvSpPr>
        <p:spPr>
          <a:xfrm>
            <a:off x="5083728" y="4674636"/>
            <a:ext cx="2343439" cy="690466"/>
          </a:xfrm>
          <a:prstGeom prst="frame">
            <a:avLst/>
          </a:prstGeom>
          <a:solidFill>
            <a:schemeClr val="accent2"/>
          </a:solidFill>
          <a:ln>
            <a:solidFill>
              <a:schemeClr val="accent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1504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D578-0BC7-EB9B-2089-FEB146840FFC}"/>
              </a:ext>
            </a:extLst>
          </p:cNvPr>
          <p:cNvSpPr>
            <a:spLocks noGrp="1"/>
          </p:cNvSpPr>
          <p:nvPr>
            <p:ph type="title"/>
          </p:nvPr>
        </p:nvSpPr>
        <p:spPr/>
        <p:txBody>
          <a:bodyPr>
            <a:normAutofit fontScale="90000"/>
          </a:bodyPr>
          <a:lstStyle/>
          <a:p>
            <a:r>
              <a:rPr lang="en-US" dirty="0"/>
              <a:t>In our Results, the months are in alphabetical, not chronological order</a:t>
            </a:r>
          </a:p>
        </p:txBody>
      </p:sp>
      <p:sp>
        <p:nvSpPr>
          <p:cNvPr id="8" name="Text Placeholder 7">
            <a:extLst>
              <a:ext uri="{FF2B5EF4-FFF2-40B4-BE49-F238E27FC236}">
                <a16:creationId xmlns:a16="http://schemas.microsoft.com/office/drawing/2014/main" id="{863744B3-CE49-D74C-C43A-D2439D3D4AF1}"/>
              </a:ext>
            </a:extLst>
          </p:cNvPr>
          <p:cNvSpPr>
            <a:spLocks noGrp="1"/>
          </p:cNvSpPr>
          <p:nvPr>
            <p:ph type="body" sz="half" idx="2"/>
          </p:nvPr>
        </p:nvSpPr>
        <p:spPr/>
        <p:txBody>
          <a:bodyPr/>
          <a:lstStyle/>
          <a:p>
            <a:r>
              <a:rPr lang="en-US" dirty="0"/>
              <a:t>Columns are sorted from left to right, so we drag and drop “Usage Date Month Key” so it is to the left of Usage Date Month</a:t>
            </a:r>
          </a:p>
          <a:p>
            <a:endParaRPr lang="en-US" dirty="0"/>
          </a:p>
          <a:p>
            <a:endParaRPr lang="en-US" dirty="0"/>
          </a:p>
        </p:txBody>
      </p:sp>
      <p:pic>
        <p:nvPicPr>
          <p:cNvPr id="12" name="Content Placeholder 11" descr="A screenshot of a computer&#10;&#10;Description automatically generated">
            <a:extLst>
              <a:ext uri="{FF2B5EF4-FFF2-40B4-BE49-F238E27FC236}">
                <a16:creationId xmlns:a16="http://schemas.microsoft.com/office/drawing/2014/main" id="{89ABAE6D-9BB9-D447-A815-591B1CDDB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9976" y="382554"/>
            <a:ext cx="8025823" cy="6270173"/>
          </a:xfrm>
        </p:spPr>
      </p:pic>
      <p:sp>
        <p:nvSpPr>
          <p:cNvPr id="5" name="Arrow: Circular 4">
            <a:extLst>
              <a:ext uri="{FF2B5EF4-FFF2-40B4-BE49-F238E27FC236}">
                <a16:creationId xmlns:a16="http://schemas.microsoft.com/office/drawing/2014/main" id="{5BF0DEA2-44E3-BCC2-CD93-D7CFAAFBE325}"/>
              </a:ext>
            </a:extLst>
          </p:cNvPr>
          <p:cNvSpPr/>
          <p:nvPr/>
        </p:nvSpPr>
        <p:spPr>
          <a:xfrm flipH="1">
            <a:off x="8699382" y="914400"/>
            <a:ext cx="3035417" cy="2395741"/>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475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20BE-17DB-B822-B49A-C1DCA9758CD5}"/>
              </a:ext>
            </a:extLst>
          </p:cNvPr>
          <p:cNvSpPr>
            <a:spLocks noGrp="1"/>
          </p:cNvSpPr>
          <p:nvPr>
            <p:ph type="title"/>
          </p:nvPr>
        </p:nvSpPr>
        <p:spPr/>
        <p:txBody>
          <a:bodyPr>
            <a:normAutofit fontScale="90000"/>
          </a:bodyPr>
          <a:lstStyle/>
          <a:p>
            <a:r>
              <a:rPr lang="en-US" dirty="0"/>
              <a:t>After dragging and dropping “Usage Date Month Key,” our months are chronologically ordered! </a:t>
            </a:r>
          </a:p>
        </p:txBody>
      </p:sp>
      <p:pic>
        <p:nvPicPr>
          <p:cNvPr id="6" name="Content Placeholder 5" descr="A screenshot of a computer&#10;&#10;Description automatically generated">
            <a:extLst>
              <a:ext uri="{FF2B5EF4-FFF2-40B4-BE49-F238E27FC236}">
                <a16:creationId xmlns:a16="http://schemas.microsoft.com/office/drawing/2014/main" id="{0E104B35-74DF-820E-F404-405030F55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3378" y="287291"/>
            <a:ext cx="8048622" cy="6017913"/>
          </a:xfrm>
        </p:spPr>
      </p:pic>
      <p:sp>
        <p:nvSpPr>
          <p:cNvPr id="4" name="Text Placeholder 3">
            <a:extLst>
              <a:ext uri="{FF2B5EF4-FFF2-40B4-BE49-F238E27FC236}">
                <a16:creationId xmlns:a16="http://schemas.microsoft.com/office/drawing/2014/main" id="{AD749E5E-E58C-D0FE-7A0A-92DD0511D8CC}"/>
              </a:ext>
            </a:extLst>
          </p:cNvPr>
          <p:cNvSpPr>
            <a:spLocks noGrp="1"/>
          </p:cNvSpPr>
          <p:nvPr>
            <p:ph type="body" sz="half" idx="2"/>
          </p:nvPr>
        </p:nvSpPr>
        <p:spPr/>
        <p:txBody>
          <a:bodyPr/>
          <a:lstStyle/>
          <a:p>
            <a:r>
              <a:rPr lang="en-US" dirty="0"/>
              <a:t>This is a workable report of monthly platform usage. </a:t>
            </a:r>
          </a:p>
          <a:p>
            <a:r>
              <a:rPr lang="en-US" dirty="0"/>
              <a:t>It is very long because each month is a separate row.</a:t>
            </a:r>
          </a:p>
        </p:txBody>
      </p:sp>
    </p:spTree>
    <p:extLst>
      <p:ext uri="{BB962C8B-B14F-4D97-AF65-F5344CB8AC3E}">
        <p14:creationId xmlns:p14="http://schemas.microsoft.com/office/powerpoint/2010/main" val="2758287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6" name="Straight Connector 1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Empty desk and whiteboard">
            <a:extLst>
              <a:ext uri="{FF2B5EF4-FFF2-40B4-BE49-F238E27FC236}">
                <a16:creationId xmlns:a16="http://schemas.microsoft.com/office/drawing/2014/main" id="{2402CED3-5431-ECE8-A078-1A1B496A99EF}"/>
              </a:ext>
            </a:extLst>
          </p:cNvPr>
          <p:cNvPicPr>
            <a:picLocks noChangeAspect="1"/>
          </p:cNvPicPr>
          <p:nvPr/>
        </p:nvPicPr>
        <p:blipFill>
          <a:blip r:embed="rId2"/>
          <a:srcRect t="46248"/>
          <a:stretch/>
        </p:blipFill>
        <p:spPr>
          <a:xfrm>
            <a:off x="-32" y="10"/>
            <a:ext cx="12192031" cy="4915066"/>
          </a:xfrm>
          <a:prstGeom prst="rect">
            <a:avLst/>
          </a:prstGeom>
        </p:spPr>
      </p:pic>
      <p:sp>
        <p:nvSpPr>
          <p:cNvPr id="18" name="Rectangle 17">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6C7EE144-153D-BE49-9559-5953FAEFB55B}"/>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2800" dirty="0">
                <a:solidFill>
                  <a:srgbClr val="FFFFFF"/>
                </a:solidFill>
              </a:rPr>
              <a:t>How do we set up our report with months oriented horizontally (as columns) instead of vertically (as rows)? We make a pivot table! </a:t>
            </a:r>
          </a:p>
        </p:txBody>
      </p:sp>
      <p:sp>
        <p:nvSpPr>
          <p:cNvPr id="20" name="Rectangle 19">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5779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FAD753-0AE4-9EC3-CA21-F3914AEABD4D}"/>
              </a:ext>
            </a:extLst>
          </p:cNvPr>
          <p:cNvSpPr>
            <a:spLocks noGrp="1"/>
          </p:cNvSpPr>
          <p:nvPr>
            <p:ph type="title"/>
          </p:nvPr>
        </p:nvSpPr>
        <p:spPr/>
        <p:txBody>
          <a:bodyPr/>
          <a:lstStyle/>
          <a:p>
            <a:r>
              <a:rPr lang="en-US" dirty="0"/>
              <a:t>Adding a Pivot Table</a:t>
            </a:r>
          </a:p>
        </p:txBody>
      </p:sp>
      <p:pic>
        <p:nvPicPr>
          <p:cNvPr id="7" name="Content Placeholder 6" descr="A screenshot of a computer&#10;&#10;Description automatically generated">
            <a:extLst>
              <a:ext uri="{FF2B5EF4-FFF2-40B4-BE49-F238E27FC236}">
                <a16:creationId xmlns:a16="http://schemas.microsoft.com/office/drawing/2014/main" id="{92119973-FB3E-7020-2D06-067DA9E7A3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15" y="0"/>
            <a:ext cx="13868709" cy="6876387"/>
          </a:xfrm>
        </p:spPr>
      </p:pic>
      <p:sp>
        <p:nvSpPr>
          <p:cNvPr id="9" name="Text Placeholder 8">
            <a:extLst>
              <a:ext uri="{FF2B5EF4-FFF2-40B4-BE49-F238E27FC236}">
                <a16:creationId xmlns:a16="http://schemas.microsoft.com/office/drawing/2014/main" id="{EB36715C-60FC-6787-8005-9BBD5B06EEDA}"/>
              </a:ext>
            </a:extLst>
          </p:cNvPr>
          <p:cNvSpPr>
            <a:spLocks noGrp="1"/>
          </p:cNvSpPr>
          <p:nvPr>
            <p:ph type="body" sz="half" idx="2"/>
          </p:nvPr>
        </p:nvSpPr>
        <p:spPr/>
        <p:txBody>
          <a:bodyPr/>
          <a:lstStyle/>
          <a:p>
            <a:r>
              <a:rPr lang="en-US" dirty="0"/>
              <a:t>1. In the Results tab, in the Views box in the lower left corner, select the down arrow next to the blue bar chart</a:t>
            </a:r>
          </a:p>
          <a:p>
            <a:r>
              <a:rPr lang="en-US" dirty="0"/>
              <a:t>2. In the menu that opens, select Pivot Table</a:t>
            </a:r>
          </a:p>
        </p:txBody>
      </p:sp>
      <p:sp>
        <p:nvSpPr>
          <p:cNvPr id="2" name="Frame 1">
            <a:extLst>
              <a:ext uri="{FF2B5EF4-FFF2-40B4-BE49-F238E27FC236}">
                <a16:creationId xmlns:a16="http://schemas.microsoft.com/office/drawing/2014/main" id="{DD0DFE15-25A1-4ED8-AF52-7789946A27E7}"/>
              </a:ext>
            </a:extLst>
          </p:cNvPr>
          <p:cNvSpPr/>
          <p:nvPr/>
        </p:nvSpPr>
        <p:spPr>
          <a:xfrm>
            <a:off x="4845465" y="5700044"/>
            <a:ext cx="455064" cy="31619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Frame 2">
            <a:extLst>
              <a:ext uri="{FF2B5EF4-FFF2-40B4-BE49-F238E27FC236}">
                <a16:creationId xmlns:a16="http://schemas.microsoft.com/office/drawing/2014/main" id="{5A4DB4A8-8B16-B46E-7075-D2C3A5182DD9}"/>
              </a:ext>
            </a:extLst>
          </p:cNvPr>
          <p:cNvSpPr/>
          <p:nvPr/>
        </p:nvSpPr>
        <p:spPr>
          <a:xfrm>
            <a:off x="4811282" y="2722261"/>
            <a:ext cx="1845892" cy="31619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2809A643-7225-EA90-E550-1013E48A1D19}"/>
              </a:ext>
            </a:extLst>
          </p:cNvPr>
          <p:cNvSpPr txBox="1"/>
          <p:nvPr/>
        </p:nvSpPr>
        <p:spPr>
          <a:xfrm>
            <a:off x="5187297" y="5892315"/>
            <a:ext cx="455064" cy="369332"/>
          </a:xfrm>
          <a:prstGeom prst="rect">
            <a:avLst/>
          </a:prstGeom>
          <a:noFill/>
        </p:spPr>
        <p:txBody>
          <a:bodyPr wrap="square" rtlCol="0">
            <a:spAutoFit/>
          </a:bodyPr>
          <a:lstStyle/>
          <a:p>
            <a:endParaRPr lang="en-US" b="1" dirty="0">
              <a:solidFill>
                <a:schemeClr val="accent2"/>
              </a:solidFill>
            </a:endParaRPr>
          </a:p>
        </p:txBody>
      </p:sp>
    </p:spTree>
    <p:extLst>
      <p:ext uri="{BB962C8B-B14F-4D97-AF65-F5344CB8AC3E}">
        <p14:creationId xmlns:p14="http://schemas.microsoft.com/office/powerpoint/2010/main" val="256441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9C251B-05E1-A337-63D5-D656948184E7}"/>
              </a:ext>
            </a:extLst>
          </p:cNvPr>
          <p:cNvSpPr>
            <a:spLocks noGrp="1"/>
          </p:cNvSpPr>
          <p:nvPr>
            <p:ph type="title"/>
          </p:nvPr>
        </p:nvSpPr>
        <p:spPr>
          <a:xfrm>
            <a:off x="749808" y="286603"/>
            <a:ext cx="10405872" cy="1450757"/>
          </a:xfrm>
        </p:spPr>
        <p:txBody>
          <a:bodyPr>
            <a:normAutofit fontScale="90000"/>
          </a:bodyPr>
          <a:lstStyle/>
          <a:p>
            <a:pPr algn="ctr"/>
            <a:r>
              <a:rPr lang="en-US" dirty="0"/>
              <a:t>A table preview and a Layout panel open. We use the Layout panel to arrange our pivot table.</a:t>
            </a:r>
          </a:p>
        </p:txBody>
      </p:sp>
      <p:pic>
        <p:nvPicPr>
          <p:cNvPr id="16" name="Content Placeholder 15" descr="A screenshot of a computer&#10;&#10;Description automatically generated">
            <a:extLst>
              <a:ext uri="{FF2B5EF4-FFF2-40B4-BE49-F238E27FC236}">
                <a16:creationId xmlns:a16="http://schemas.microsoft.com/office/drawing/2014/main" id="{DC7B1F45-36FF-F78A-7DFB-4B88C7EF0D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870"/>
          <a:stretch/>
        </p:blipFill>
        <p:spPr>
          <a:xfrm>
            <a:off x="1688907" y="1737360"/>
            <a:ext cx="9087887" cy="4396740"/>
          </a:xfrm>
        </p:spPr>
      </p:pic>
    </p:spTree>
    <p:extLst>
      <p:ext uri="{BB962C8B-B14F-4D97-AF65-F5344CB8AC3E}">
        <p14:creationId xmlns:p14="http://schemas.microsoft.com/office/powerpoint/2010/main" val="3172323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9C251B-05E1-A337-63D5-D656948184E7}"/>
              </a:ext>
            </a:extLst>
          </p:cNvPr>
          <p:cNvSpPr>
            <a:spLocks noGrp="1"/>
          </p:cNvSpPr>
          <p:nvPr>
            <p:ph type="title"/>
          </p:nvPr>
        </p:nvSpPr>
        <p:spPr/>
        <p:txBody>
          <a:bodyPr>
            <a:normAutofit fontScale="90000"/>
          </a:bodyPr>
          <a:lstStyle/>
          <a:p>
            <a:pPr algn="ctr"/>
            <a:r>
              <a:rPr lang="en-US" dirty="0"/>
              <a:t>Drag and drop “Usage Date Month Key” and “Usage Date Month” into the Columns section</a:t>
            </a:r>
          </a:p>
        </p:txBody>
      </p:sp>
      <p:pic>
        <p:nvPicPr>
          <p:cNvPr id="16" name="Content Placeholder 15" descr="A screenshot of a computer&#10;&#10;Description automatically generated">
            <a:extLst>
              <a:ext uri="{FF2B5EF4-FFF2-40B4-BE49-F238E27FC236}">
                <a16:creationId xmlns:a16="http://schemas.microsoft.com/office/drawing/2014/main" id="{DC7B1F45-36FF-F78A-7DFB-4B88C7EF0D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203" y="1836933"/>
            <a:ext cx="8496554" cy="4510756"/>
          </a:xfrm>
        </p:spPr>
      </p:pic>
      <p:sp>
        <p:nvSpPr>
          <p:cNvPr id="2" name="Frame 1">
            <a:extLst>
              <a:ext uri="{FF2B5EF4-FFF2-40B4-BE49-F238E27FC236}">
                <a16:creationId xmlns:a16="http://schemas.microsoft.com/office/drawing/2014/main" id="{E406E3E7-8603-40BF-301C-21DF29617AB1}"/>
              </a:ext>
            </a:extLst>
          </p:cNvPr>
          <p:cNvSpPr/>
          <p:nvPr/>
        </p:nvSpPr>
        <p:spPr>
          <a:xfrm>
            <a:off x="5436066" y="5427677"/>
            <a:ext cx="2097248" cy="36911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Arrow: Bent 2">
            <a:extLst>
              <a:ext uri="{FF2B5EF4-FFF2-40B4-BE49-F238E27FC236}">
                <a16:creationId xmlns:a16="http://schemas.microsoft.com/office/drawing/2014/main" id="{4B7F5F23-5213-D4D1-46B5-840F6A18985C}"/>
              </a:ext>
            </a:extLst>
          </p:cNvPr>
          <p:cNvSpPr/>
          <p:nvPr/>
        </p:nvSpPr>
        <p:spPr>
          <a:xfrm>
            <a:off x="6375633" y="5033393"/>
            <a:ext cx="2785145" cy="39428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1606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1CAF2-C9D1-F683-D289-7910B27A82CC}"/>
              </a:ext>
            </a:extLst>
          </p:cNvPr>
          <p:cNvSpPr>
            <a:spLocks noGrp="1"/>
          </p:cNvSpPr>
          <p:nvPr>
            <p:ph type="title"/>
          </p:nvPr>
        </p:nvSpPr>
        <p:spPr>
          <a:xfrm>
            <a:off x="457200" y="1356359"/>
            <a:ext cx="3200400" cy="2286000"/>
          </a:xfrm>
        </p:spPr>
        <p:txBody>
          <a:bodyPr>
            <a:normAutofit fontScale="90000"/>
          </a:bodyPr>
          <a:lstStyle/>
          <a:p>
            <a:r>
              <a:rPr lang="en-US" dirty="0"/>
              <a:t>Put “Usage Date Month Key” on top of “Usage Date Month” so the months are ordered from 1-12.</a:t>
            </a:r>
          </a:p>
        </p:txBody>
      </p:sp>
      <p:sp>
        <p:nvSpPr>
          <p:cNvPr id="6" name="Text Placeholder 5">
            <a:extLst>
              <a:ext uri="{FF2B5EF4-FFF2-40B4-BE49-F238E27FC236}">
                <a16:creationId xmlns:a16="http://schemas.microsoft.com/office/drawing/2014/main" id="{2B42A7AA-CFC7-EFE5-6EBA-B765AFAA623C}"/>
              </a:ext>
            </a:extLst>
          </p:cNvPr>
          <p:cNvSpPr>
            <a:spLocks noGrp="1"/>
          </p:cNvSpPr>
          <p:nvPr>
            <p:ph type="body" sz="half" idx="2"/>
          </p:nvPr>
        </p:nvSpPr>
        <p:spPr>
          <a:xfrm>
            <a:off x="457200" y="3700272"/>
            <a:ext cx="3200400" cy="2604932"/>
          </a:xfrm>
        </p:spPr>
        <p:txBody>
          <a:bodyPr>
            <a:normAutofit lnSpcReduction="10000"/>
          </a:bodyPr>
          <a:lstStyle/>
          <a:p>
            <a:r>
              <a:rPr lang="en-US" dirty="0"/>
              <a:t>Pivot table columns are ordered from top to bottom, so putting “Usage Date Month Key” on top puts our months in chronological order.</a:t>
            </a:r>
          </a:p>
          <a:p>
            <a:r>
              <a:rPr lang="en-US" dirty="0"/>
              <a:t>We check the table preview on top to confirm it looks as we expect.</a:t>
            </a:r>
          </a:p>
          <a:p>
            <a:r>
              <a:rPr lang="en-US" dirty="0"/>
              <a:t>There is a visual improvement we can make: Viewers don’t need to see the usage date month key numbers. We just need them to be used “behind the scenes” for sorting. </a:t>
            </a:r>
          </a:p>
        </p:txBody>
      </p:sp>
      <p:pic>
        <p:nvPicPr>
          <p:cNvPr id="12" name="Content Placeholder 11" descr="A screenshot of a computer&#10;&#10;Description automatically generated">
            <a:extLst>
              <a:ext uri="{FF2B5EF4-FFF2-40B4-BE49-F238E27FC236}">
                <a16:creationId xmlns:a16="http://schemas.microsoft.com/office/drawing/2014/main" id="{58C55FB6-4A8D-E8E8-F395-A657579CF3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9385" y="594359"/>
            <a:ext cx="7934516" cy="5486400"/>
          </a:xfrm>
        </p:spPr>
      </p:pic>
    </p:spTree>
    <p:extLst>
      <p:ext uri="{BB962C8B-B14F-4D97-AF65-F5344CB8AC3E}">
        <p14:creationId xmlns:p14="http://schemas.microsoft.com/office/powerpoint/2010/main" val="1284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0F4CD-FEE3-5D0C-1637-2348C6FE765D}"/>
              </a:ext>
            </a:extLst>
          </p:cNvPr>
          <p:cNvSpPr>
            <a:spLocks noGrp="1"/>
          </p:cNvSpPr>
          <p:nvPr>
            <p:ph type="title"/>
          </p:nvPr>
        </p:nvSpPr>
        <p:spPr/>
        <p:txBody>
          <a:bodyPr>
            <a:normAutofit/>
          </a:bodyPr>
          <a:lstStyle/>
          <a:p>
            <a:r>
              <a:rPr lang="en-US" dirty="0"/>
              <a:t>We hide the “Usage Date Month Key” field</a:t>
            </a:r>
          </a:p>
        </p:txBody>
      </p:sp>
      <p:sp>
        <p:nvSpPr>
          <p:cNvPr id="4" name="Text Placeholder 3">
            <a:extLst>
              <a:ext uri="{FF2B5EF4-FFF2-40B4-BE49-F238E27FC236}">
                <a16:creationId xmlns:a16="http://schemas.microsoft.com/office/drawing/2014/main" id="{9F20EC2D-6F07-EDA1-D875-5F3F82AEACAB}"/>
              </a:ext>
            </a:extLst>
          </p:cNvPr>
          <p:cNvSpPr>
            <a:spLocks noGrp="1"/>
          </p:cNvSpPr>
          <p:nvPr>
            <p:ph type="body" sz="half" idx="2"/>
          </p:nvPr>
        </p:nvSpPr>
        <p:spPr/>
        <p:txBody>
          <a:bodyPr/>
          <a:lstStyle/>
          <a:p>
            <a:r>
              <a:rPr lang="en-US" dirty="0"/>
              <a:t>We select the gear next to “Usage Date Month Key”</a:t>
            </a:r>
          </a:p>
          <a:p>
            <a:r>
              <a:rPr lang="en-US" dirty="0"/>
              <a:t>In the menu that opens, we select “Hidden”</a:t>
            </a:r>
          </a:p>
          <a:p>
            <a:r>
              <a:rPr lang="en-US" dirty="0"/>
              <a:t>The field will be hidden from view, but because it’s still in the table, it will still be used to sort the months</a:t>
            </a:r>
          </a:p>
        </p:txBody>
      </p:sp>
      <p:pic>
        <p:nvPicPr>
          <p:cNvPr id="10" name="Content Placeholder 9" descr="A screenshot of a calendar&#10;&#10;Description automatically generated">
            <a:extLst>
              <a:ext uri="{FF2B5EF4-FFF2-40B4-BE49-F238E27FC236}">
                <a16:creationId xmlns:a16="http://schemas.microsoft.com/office/drawing/2014/main" id="{3A25C652-DD6D-97C1-C3B7-7FD6967F0D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3302" y="706327"/>
            <a:ext cx="7951268" cy="5237274"/>
          </a:xfrm>
        </p:spPr>
      </p:pic>
      <p:sp>
        <p:nvSpPr>
          <p:cNvPr id="5" name="Frame 4">
            <a:extLst>
              <a:ext uri="{FF2B5EF4-FFF2-40B4-BE49-F238E27FC236}">
                <a16:creationId xmlns:a16="http://schemas.microsoft.com/office/drawing/2014/main" id="{9819959E-7901-CA12-C4A5-085F99E27BF0}"/>
              </a:ext>
            </a:extLst>
          </p:cNvPr>
          <p:cNvSpPr/>
          <p:nvPr/>
        </p:nvSpPr>
        <p:spPr>
          <a:xfrm>
            <a:off x="11274804" y="4110606"/>
            <a:ext cx="318781" cy="34394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Frame 5">
            <a:extLst>
              <a:ext uri="{FF2B5EF4-FFF2-40B4-BE49-F238E27FC236}">
                <a16:creationId xmlns:a16="http://schemas.microsoft.com/office/drawing/2014/main" id="{B6B12E96-F995-326A-1AEE-979B9936F095}"/>
              </a:ext>
            </a:extLst>
          </p:cNvPr>
          <p:cNvSpPr/>
          <p:nvPr/>
        </p:nvSpPr>
        <p:spPr>
          <a:xfrm>
            <a:off x="10268125" y="4748169"/>
            <a:ext cx="1241570" cy="26844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69981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3217-8EEC-36F9-DCD1-742DB73CF4D8}"/>
              </a:ext>
            </a:extLst>
          </p:cNvPr>
          <p:cNvSpPr>
            <a:spLocks noGrp="1"/>
          </p:cNvSpPr>
          <p:nvPr>
            <p:ph type="title"/>
          </p:nvPr>
        </p:nvSpPr>
        <p:spPr/>
        <p:txBody>
          <a:bodyPr>
            <a:normAutofit/>
          </a:bodyPr>
          <a:lstStyle/>
          <a:p>
            <a:r>
              <a:rPr lang="en-US" sz="4400" dirty="0"/>
              <a:t>What if I haven’t completed those steps yet?</a:t>
            </a:r>
          </a:p>
        </p:txBody>
      </p:sp>
      <p:sp>
        <p:nvSpPr>
          <p:cNvPr id="3" name="Content Placeholder 2">
            <a:extLst>
              <a:ext uri="{FF2B5EF4-FFF2-40B4-BE49-F238E27FC236}">
                <a16:creationId xmlns:a16="http://schemas.microsoft.com/office/drawing/2014/main" id="{65DCE286-E0CC-78C2-285C-F64CA0FA433A}"/>
              </a:ext>
            </a:extLst>
          </p:cNvPr>
          <p:cNvSpPr>
            <a:spLocks noGrp="1"/>
          </p:cNvSpPr>
          <p:nvPr>
            <p:ph idx="1"/>
          </p:nvPr>
        </p:nvSpPr>
        <p:spPr/>
        <p:txBody>
          <a:bodyPr/>
          <a:lstStyle/>
          <a:p>
            <a:pPr marL="0" indent="0">
              <a:buNone/>
            </a:pPr>
            <a:r>
              <a:rPr lang="en-US" sz="2000" dirty="0"/>
              <a:t>Don’t worry, you are still welcome at this presentation! This presentation will help you understand what you can do </a:t>
            </a:r>
            <a:r>
              <a:rPr lang="en-US" dirty="0"/>
              <a:t>with your COUNTER data in Analytics after you load it into Alma.</a:t>
            </a:r>
            <a:br>
              <a:rPr lang="en-US" sz="2000" dirty="0"/>
            </a:br>
            <a:br>
              <a:rPr lang="en-US" sz="2000" dirty="0"/>
            </a:br>
            <a:r>
              <a:rPr lang="en-US" sz="2000" dirty="0"/>
              <a:t>To learn to load your COUNTER reports into Alma, you may want to check out:</a:t>
            </a:r>
          </a:p>
          <a:p>
            <a:pPr lvl="1">
              <a:buFont typeface="Arial" panose="020B0604020202020204" pitchFamily="34" charset="0"/>
              <a:buChar char="•"/>
            </a:pPr>
            <a:r>
              <a:rPr lang="en-US" dirty="0"/>
              <a:t>Ex Libris Knowledge Center documentation: </a:t>
            </a:r>
            <a:r>
              <a:rPr lang="en-US" dirty="0">
                <a:hlinkClick r:id="rId2"/>
              </a:rPr>
              <a:t>Managing COUNTER-Compliant Usage Data</a:t>
            </a:r>
            <a:endParaRPr lang="en-US" dirty="0"/>
          </a:p>
          <a:p>
            <a:pPr lvl="1">
              <a:buFont typeface="Arial" panose="020B0604020202020204" pitchFamily="34" charset="0"/>
              <a:buChar char="•"/>
            </a:pPr>
            <a:r>
              <a:rPr lang="en-US" dirty="0"/>
              <a:t>My presentation slides from ENUG 2023 (available in the ENUG 2023 site): </a:t>
            </a:r>
            <a:br>
              <a:rPr lang="en-US" dirty="0"/>
            </a:br>
            <a:r>
              <a:rPr lang="en-US" dirty="0">
                <a:hlinkClick r:id="rId3"/>
              </a:rPr>
              <a:t>Managing Usage Statistics in Alma: COUNTER, SUSHI, and </a:t>
            </a:r>
            <a:r>
              <a:rPr lang="en-US">
                <a:hlinkClick r:id="rId3"/>
              </a:rPr>
              <a:t>Ongoing Maintenance</a:t>
            </a:r>
            <a:endParaRPr lang="en-US" dirty="0"/>
          </a:p>
        </p:txBody>
      </p:sp>
    </p:spTree>
    <p:extLst>
      <p:ext uri="{BB962C8B-B14F-4D97-AF65-F5344CB8AC3E}">
        <p14:creationId xmlns:p14="http://schemas.microsoft.com/office/powerpoint/2010/main" val="255685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981D-9B18-9C5E-8B05-D4D0A25F7928}"/>
              </a:ext>
            </a:extLst>
          </p:cNvPr>
          <p:cNvSpPr>
            <a:spLocks noGrp="1"/>
          </p:cNvSpPr>
          <p:nvPr>
            <p:ph type="title"/>
          </p:nvPr>
        </p:nvSpPr>
        <p:spPr/>
        <p:txBody>
          <a:bodyPr>
            <a:normAutofit/>
          </a:bodyPr>
          <a:lstStyle/>
          <a:p>
            <a:r>
              <a:rPr lang="en-US" sz="3200" dirty="0"/>
              <a:t>Now we see only month names, not numbers. Click Done to confirm our pivot table layout (make sure to Save too!). </a:t>
            </a:r>
          </a:p>
        </p:txBody>
      </p:sp>
      <p:pic>
        <p:nvPicPr>
          <p:cNvPr id="8" name="Content Placeholder 7" descr="A screenshot of a computer&#10;&#10;Description automatically generated">
            <a:extLst>
              <a:ext uri="{FF2B5EF4-FFF2-40B4-BE49-F238E27FC236}">
                <a16:creationId xmlns:a16="http://schemas.microsoft.com/office/drawing/2014/main" id="{30F7DD20-05FF-2166-CEEA-D1AE58DD02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0267" y="1818272"/>
            <a:ext cx="9591465" cy="4452272"/>
          </a:xfrm>
        </p:spPr>
      </p:pic>
      <p:sp>
        <p:nvSpPr>
          <p:cNvPr id="3" name="Frame 2">
            <a:extLst>
              <a:ext uri="{FF2B5EF4-FFF2-40B4-BE49-F238E27FC236}">
                <a16:creationId xmlns:a16="http://schemas.microsoft.com/office/drawing/2014/main" id="{5C53F1DE-F0B9-D704-CF21-BDE667452E2C}"/>
              </a:ext>
            </a:extLst>
          </p:cNvPr>
          <p:cNvSpPr/>
          <p:nvPr/>
        </p:nvSpPr>
        <p:spPr>
          <a:xfrm>
            <a:off x="10108734" y="2197916"/>
            <a:ext cx="478172" cy="32717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46442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7E94-53C1-D542-F602-4CA916A0C228}"/>
              </a:ext>
            </a:extLst>
          </p:cNvPr>
          <p:cNvSpPr>
            <a:spLocks noGrp="1"/>
          </p:cNvSpPr>
          <p:nvPr>
            <p:ph type="title"/>
          </p:nvPr>
        </p:nvSpPr>
        <p:spPr/>
        <p:txBody>
          <a:bodyPr>
            <a:noAutofit/>
          </a:bodyPr>
          <a:lstStyle/>
          <a:p>
            <a:r>
              <a:rPr lang="en-US" sz="3600" dirty="0"/>
              <a:t>In the Results Screen, we see our original table. We need to add our pivot table to the layout and remove the original table. </a:t>
            </a:r>
          </a:p>
        </p:txBody>
      </p:sp>
      <p:pic>
        <p:nvPicPr>
          <p:cNvPr id="6" name="Content Placeholder 5" descr="A screenshot of a computer&#10;&#10;Description automatically generated">
            <a:extLst>
              <a:ext uri="{FF2B5EF4-FFF2-40B4-BE49-F238E27FC236}">
                <a16:creationId xmlns:a16="http://schemas.microsoft.com/office/drawing/2014/main" id="{D17C5BC0-E73E-B5E6-B5E0-B9E315B9AE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964"/>
          <a:stretch/>
        </p:blipFill>
        <p:spPr>
          <a:xfrm>
            <a:off x="1110435" y="1827213"/>
            <a:ext cx="9971129" cy="4449762"/>
          </a:xfrm>
        </p:spPr>
      </p:pic>
    </p:spTree>
    <p:extLst>
      <p:ext uri="{BB962C8B-B14F-4D97-AF65-F5344CB8AC3E}">
        <p14:creationId xmlns:p14="http://schemas.microsoft.com/office/powerpoint/2010/main" val="1846025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D94C8-8081-5E5B-849D-D675BE339885}"/>
              </a:ext>
            </a:extLst>
          </p:cNvPr>
          <p:cNvSpPr>
            <a:spLocks noGrp="1"/>
          </p:cNvSpPr>
          <p:nvPr>
            <p:ph type="title"/>
          </p:nvPr>
        </p:nvSpPr>
        <p:spPr/>
        <p:txBody>
          <a:bodyPr/>
          <a:lstStyle/>
          <a:p>
            <a:r>
              <a:rPr lang="en-US" dirty="0"/>
              <a:t>We Add our Pivot Table</a:t>
            </a:r>
          </a:p>
        </p:txBody>
      </p:sp>
      <p:pic>
        <p:nvPicPr>
          <p:cNvPr id="5" name="Content Placeholder 4" descr="A screenshot of a computer&#10;&#10;Description automatically generated">
            <a:extLst>
              <a:ext uri="{FF2B5EF4-FFF2-40B4-BE49-F238E27FC236}">
                <a16:creationId xmlns:a16="http://schemas.microsoft.com/office/drawing/2014/main" id="{64DF2C97-62B7-E024-9D45-46C2ED42A6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07" r="36053"/>
          <a:stretch/>
        </p:blipFill>
        <p:spPr>
          <a:xfrm>
            <a:off x="4118206" y="0"/>
            <a:ext cx="9888351" cy="6996164"/>
          </a:xfrm>
        </p:spPr>
      </p:pic>
      <p:sp>
        <p:nvSpPr>
          <p:cNvPr id="7" name="Text Placeholder 6">
            <a:extLst>
              <a:ext uri="{FF2B5EF4-FFF2-40B4-BE49-F238E27FC236}">
                <a16:creationId xmlns:a16="http://schemas.microsoft.com/office/drawing/2014/main" id="{D2A3B72C-5370-6361-36A3-650341BFD62E}"/>
              </a:ext>
            </a:extLst>
          </p:cNvPr>
          <p:cNvSpPr>
            <a:spLocks noGrp="1"/>
          </p:cNvSpPr>
          <p:nvPr>
            <p:ph type="body" sz="half" idx="2"/>
          </p:nvPr>
        </p:nvSpPr>
        <p:spPr/>
        <p:txBody>
          <a:bodyPr/>
          <a:lstStyle/>
          <a:p>
            <a:r>
              <a:rPr lang="en-US" dirty="0"/>
              <a:t>In the Results tab, in the Views section in the lower left corner, select Pivot Table. This is the Pivot Table we just created.</a:t>
            </a:r>
          </a:p>
          <a:p>
            <a:r>
              <a:rPr lang="en-US" dirty="0"/>
              <a:t>Select the right-pointing arrow to add the Pivot Table to the Layout. </a:t>
            </a:r>
          </a:p>
        </p:txBody>
      </p:sp>
      <p:sp>
        <p:nvSpPr>
          <p:cNvPr id="8" name="Frame 7">
            <a:extLst>
              <a:ext uri="{FF2B5EF4-FFF2-40B4-BE49-F238E27FC236}">
                <a16:creationId xmlns:a16="http://schemas.microsoft.com/office/drawing/2014/main" id="{13022BA9-38DC-9A45-99BE-6DC48D40E39A}"/>
              </a:ext>
            </a:extLst>
          </p:cNvPr>
          <p:cNvSpPr/>
          <p:nvPr/>
        </p:nvSpPr>
        <p:spPr>
          <a:xfrm>
            <a:off x="4760007" y="5557999"/>
            <a:ext cx="341832" cy="35569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Frame 16">
            <a:extLst>
              <a:ext uri="{FF2B5EF4-FFF2-40B4-BE49-F238E27FC236}">
                <a16:creationId xmlns:a16="http://schemas.microsoft.com/office/drawing/2014/main" id="{970386AC-5EBD-DB15-5F3B-AECFC9FD6A87}"/>
              </a:ext>
            </a:extLst>
          </p:cNvPr>
          <p:cNvSpPr/>
          <p:nvPr/>
        </p:nvSpPr>
        <p:spPr>
          <a:xfrm>
            <a:off x="4197314" y="6277082"/>
            <a:ext cx="1958507" cy="35569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84538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1120-D43A-0944-5DA8-FB3CF307AD45}"/>
              </a:ext>
            </a:extLst>
          </p:cNvPr>
          <p:cNvSpPr>
            <a:spLocks noGrp="1"/>
          </p:cNvSpPr>
          <p:nvPr>
            <p:ph type="title"/>
          </p:nvPr>
        </p:nvSpPr>
        <p:spPr/>
        <p:txBody>
          <a:bodyPr>
            <a:normAutofit fontScale="90000"/>
          </a:bodyPr>
          <a:lstStyle/>
          <a:p>
            <a:r>
              <a:rPr lang="en-US" dirty="0"/>
              <a:t>Our Pivot Table is added to the Layout. We now need to remove the original Table.</a:t>
            </a:r>
          </a:p>
        </p:txBody>
      </p:sp>
      <p:pic>
        <p:nvPicPr>
          <p:cNvPr id="6" name="Content Placeholder 5" descr="A screenshot of a computer&#10;&#10;Description automatically generated">
            <a:extLst>
              <a:ext uri="{FF2B5EF4-FFF2-40B4-BE49-F238E27FC236}">
                <a16:creationId xmlns:a16="http://schemas.microsoft.com/office/drawing/2014/main" id="{E908CDC3-7B9B-A7FB-0B90-8E2C30D28D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086"/>
          <a:stretch/>
        </p:blipFill>
        <p:spPr>
          <a:xfrm>
            <a:off x="4111258" y="0"/>
            <a:ext cx="8080742" cy="6858000"/>
          </a:xfrm>
        </p:spPr>
      </p:pic>
      <p:sp>
        <p:nvSpPr>
          <p:cNvPr id="4" name="Text Placeholder 3">
            <a:extLst>
              <a:ext uri="{FF2B5EF4-FFF2-40B4-BE49-F238E27FC236}">
                <a16:creationId xmlns:a16="http://schemas.microsoft.com/office/drawing/2014/main" id="{AD4D3944-59CE-30EB-6001-288186F00922}"/>
              </a:ext>
            </a:extLst>
          </p:cNvPr>
          <p:cNvSpPr>
            <a:spLocks noGrp="1"/>
          </p:cNvSpPr>
          <p:nvPr>
            <p:ph type="body" sz="half" idx="2"/>
          </p:nvPr>
        </p:nvSpPr>
        <p:spPr/>
        <p:txBody>
          <a:bodyPr/>
          <a:lstStyle/>
          <a:p>
            <a:r>
              <a:rPr lang="en-US" dirty="0"/>
              <a:t>In the Views section, select the plain Table</a:t>
            </a:r>
          </a:p>
          <a:p>
            <a:r>
              <a:rPr lang="en-US" dirty="0"/>
              <a:t>Select the tiny &gt;&gt; option on the right side of the Views header</a:t>
            </a:r>
          </a:p>
          <a:p>
            <a:endParaRPr lang="en-US" dirty="0"/>
          </a:p>
        </p:txBody>
      </p:sp>
      <p:sp>
        <p:nvSpPr>
          <p:cNvPr id="3" name="Frame 2">
            <a:extLst>
              <a:ext uri="{FF2B5EF4-FFF2-40B4-BE49-F238E27FC236}">
                <a16:creationId xmlns:a16="http://schemas.microsoft.com/office/drawing/2014/main" id="{4DC9FC4B-6908-AEE2-D15B-3F6C66E96789}"/>
              </a:ext>
            </a:extLst>
          </p:cNvPr>
          <p:cNvSpPr/>
          <p:nvPr/>
        </p:nvSpPr>
        <p:spPr>
          <a:xfrm>
            <a:off x="4272897" y="6093151"/>
            <a:ext cx="1563881" cy="27346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Arrow: Down 4">
            <a:extLst>
              <a:ext uri="{FF2B5EF4-FFF2-40B4-BE49-F238E27FC236}">
                <a16:creationId xmlns:a16="http://schemas.microsoft.com/office/drawing/2014/main" id="{9398A46E-33E6-9F40-1247-5B44F5A5DF56}"/>
              </a:ext>
            </a:extLst>
          </p:cNvPr>
          <p:cNvSpPr/>
          <p:nvPr/>
        </p:nvSpPr>
        <p:spPr>
          <a:xfrm>
            <a:off x="5221481" y="4708733"/>
            <a:ext cx="1088164" cy="9742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403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6C45-4650-18E9-3727-188802EBF244}"/>
              </a:ext>
            </a:extLst>
          </p:cNvPr>
          <p:cNvSpPr>
            <a:spLocks noGrp="1"/>
          </p:cNvSpPr>
          <p:nvPr>
            <p:ph type="title"/>
          </p:nvPr>
        </p:nvSpPr>
        <p:spPr/>
        <p:txBody>
          <a:bodyPr/>
          <a:lstStyle/>
          <a:p>
            <a:r>
              <a:rPr lang="en-US" dirty="0"/>
              <a:t>In the menu that appears, select “Remove View from Analysis”</a:t>
            </a:r>
          </a:p>
        </p:txBody>
      </p:sp>
      <p:pic>
        <p:nvPicPr>
          <p:cNvPr id="6" name="Content Placeholder 5" descr="A screenshot of a computer&#10;&#10;Description automatically generated">
            <a:extLst>
              <a:ext uri="{FF2B5EF4-FFF2-40B4-BE49-F238E27FC236}">
                <a16:creationId xmlns:a16="http://schemas.microsoft.com/office/drawing/2014/main" id="{C6185112-241C-A019-651F-17C9E60899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1729"/>
          <a:stretch/>
        </p:blipFill>
        <p:spPr>
          <a:xfrm>
            <a:off x="4140743" y="0"/>
            <a:ext cx="8051257" cy="6858000"/>
          </a:xfrm>
        </p:spPr>
      </p:pic>
      <p:sp>
        <p:nvSpPr>
          <p:cNvPr id="3" name="Frame 2">
            <a:extLst>
              <a:ext uri="{FF2B5EF4-FFF2-40B4-BE49-F238E27FC236}">
                <a16:creationId xmlns:a16="http://schemas.microsoft.com/office/drawing/2014/main" id="{F55C2163-B227-E222-32C8-69F73BFF4240}"/>
              </a:ext>
            </a:extLst>
          </p:cNvPr>
          <p:cNvSpPr/>
          <p:nvPr/>
        </p:nvSpPr>
        <p:spPr>
          <a:xfrm>
            <a:off x="5597495" y="5794049"/>
            <a:ext cx="1657884" cy="34183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96319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15DF-E604-8556-03D2-80B5FDA16AFF}"/>
              </a:ext>
            </a:extLst>
          </p:cNvPr>
          <p:cNvSpPr>
            <a:spLocks noGrp="1"/>
          </p:cNvSpPr>
          <p:nvPr>
            <p:ph type="title"/>
          </p:nvPr>
        </p:nvSpPr>
        <p:spPr/>
        <p:txBody>
          <a:bodyPr>
            <a:normAutofit/>
          </a:bodyPr>
          <a:lstStyle/>
          <a:p>
            <a:r>
              <a:rPr lang="en-US" dirty="0"/>
              <a:t>Now we only see our pivot table</a:t>
            </a:r>
          </a:p>
        </p:txBody>
      </p:sp>
      <p:pic>
        <p:nvPicPr>
          <p:cNvPr id="6" name="Content Placeholder 5" descr="A screenshot of a computer&#10;&#10;Description automatically generated">
            <a:extLst>
              <a:ext uri="{FF2B5EF4-FFF2-40B4-BE49-F238E27FC236}">
                <a16:creationId xmlns:a16="http://schemas.microsoft.com/office/drawing/2014/main" id="{5173E138-BCD6-1162-687D-B12AE3DAA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650" y="1836932"/>
            <a:ext cx="9437670" cy="4423908"/>
          </a:xfrm>
        </p:spPr>
      </p:pic>
    </p:spTree>
    <p:extLst>
      <p:ext uri="{BB962C8B-B14F-4D97-AF65-F5344CB8AC3E}">
        <p14:creationId xmlns:p14="http://schemas.microsoft.com/office/powerpoint/2010/main" val="2981205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42DA150-147C-8519-EC7F-F175968E458A}"/>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5000" dirty="0"/>
              <a:t>Let’s scroll across our analysis and check our 3 different metrics on our pivot table </a:t>
            </a:r>
          </a:p>
        </p:txBody>
      </p:sp>
      <p:sp>
        <p:nvSpPr>
          <p:cNvPr id="5" name="Text Placeholder 4">
            <a:extLst>
              <a:ext uri="{FF2B5EF4-FFF2-40B4-BE49-F238E27FC236}">
                <a16:creationId xmlns:a16="http://schemas.microsoft.com/office/drawing/2014/main" id="{B29DAC33-9C73-8002-2F33-EC9E382AE6E9}"/>
              </a:ext>
            </a:extLst>
          </p:cNvPr>
          <p:cNvSpPr>
            <a:spLocks noGrp="1"/>
          </p:cNvSpPr>
          <p:nvPr>
            <p:ph type="body" idx="1"/>
          </p:nvPr>
        </p:nvSpPr>
        <p:spPr>
          <a:xfrm>
            <a:off x="5289753" y="4455621"/>
            <a:ext cx="6269347" cy="1238616"/>
          </a:xfrm>
        </p:spPr>
        <p:txBody>
          <a:bodyPr vert="horz" lIns="91440" tIns="45720" rIns="91440" bIns="45720" rtlCol="0">
            <a:normAutofit/>
          </a:bodyPr>
          <a:lstStyle/>
          <a:p>
            <a:r>
              <a:rPr lang="en-US" cap="none" dirty="0">
                <a:solidFill>
                  <a:schemeClr val="tx1">
                    <a:lumMod val="85000"/>
                    <a:lumOff val="15000"/>
                  </a:schemeClr>
                </a:solidFill>
              </a:rPr>
              <a:t>We’re not using Alma Analytics live, so we’ll simulate this with a series of slides. </a:t>
            </a:r>
          </a:p>
        </p:txBody>
      </p:sp>
      <p:pic>
        <p:nvPicPr>
          <p:cNvPr id="7" name="Picture 6" descr="Snail on a leaf">
            <a:extLst>
              <a:ext uri="{FF2B5EF4-FFF2-40B4-BE49-F238E27FC236}">
                <a16:creationId xmlns:a16="http://schemas.microsoft.com/office/drawing/2014/main" id="{77130C74-C440-27B9-6771-EF58AF5143E5}"/>
              </a:ext>
            </a:extLst>
          </p:cNvPr>
          <p:cNvPicPr>
            <a:picLocks noChangeAspect="1"/>
          </p:cNvPicPr>
          <p:nvPr/>
        </p:nvPicPr>
        <p:blipFill>
          <a:blip r:embed="rId2">
            <a:extLst>
              <a:ext uri="{28A0092B-C50C-407E-A947-70E740481C1C}">
                <a14:useLocalDpi xmlns:a14="http://schemas.microsoft.com/office/drawing/2010/main" val="0"/>
              </a:ext>
            </a:extLst>
          </a:blip>
          <a:srcRect l="27449" r="27449"/>
          <a:stretch/>
        </p:blipFill>
        <p:spPr>
          <a:xfrm>
            <a:off x="-1" y="10"/>
            <a:ext cx="4635315" cy="6857989"/>
          </a:xfrm>
          <a:prstGeom prst="rect">
            <a:avLst/>
          </a:prstGeom>
        </p:spPr>
      </p:pic>
      <p:cxnSp>
        <p:nvCxnSpPr>
          <p:cNvPr id="19" name="Straight Connector 1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1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F02E59E7-1B4B-2647-CDD9-7850A851998F}"/>
              </a:ext>
            </a:extLst>
          </p:cNvPr>
          <p:cNvPicPr>
            <a:picLocks noChangeAspect="1"/>
          </p:cNvPicPr>
          <p:nvPr/>
        </p:nvPicPr>
        <p:blipFill rotWithShape="1">
          <a:blip r:embed="rId2">
            <a:extLst>
              <a:ext uri="{28A0092B-C50C-407E-A947-70E740481C1C}">
                <a14:useLocalDpi xmlns:a14="http://schemas.microsoft.com/office/drawing/2010/main" val="0"/>
              </a:ext>
            </a:extLst>
          </a:blip>
          <a:srcRect r="5114"/>
          <a:stretch/>
        </p:blipFill>
        <p:spPr>
          <a:xfrm>
            <a:off x="0" y="-1"/>
            <a:ext cx="12192000" cy="6353175"/>
          </a:xfrm>
          <a:prstGeom prst="rect">
            <a:avLst/>
          </a:prstGeom>
        </p:spPr>
      </p:pic>
      <p:sp>
        <p:nvSpPr>
          <p:cNvPr id="3" name="TextBox 2">
            <a:extLst>
              <a:ext uri="{FF2B5EF4-FFF2-40B4-BE49-F238E27FC236}">
                <a16:creationId xmlns:a16="http://schemas.microsoft.com/office/drawing/2014/main" id="{2AE18F01-AEB6-6A18-72CD-C15F7B2C432F}"/>
              </a:ext>
            </a:extLst>
          </p:cNvPr>
          <p:cNvSpPr txBox="1"/>
          <p:nvPr/>
        </p:nvSpPr>
        <p:spPr>
          <a:xfrm>
            <a:off x="7340369" y="4707915"/>
            <a:ext cx="4697835" cy="1384995"/>
          </a:xfrm>
          <a:prstGeom prst="rect">
            <a:avLst/>
          </a:prstGeom>
          <a:solidFill>
            <a:schemeClr val="tx2"/>
          </a:solidFill>
        </p:spPr>
        <p:txBody>
          <a:bodyPr wrap="square">
            <a:spAutoFit/>
          </a:bodyPr>
          <a:lstStyle/>
          <a:p>
            <a:r>
              <a:rPr lang="en-US" sz="1400" dirty="0">
                <a:solidFill>
                  <a:schemeClr val="bg1"/>
                </a:solidFill>
              </a:rPr>
              <a:t>We see all the PR_P1 data associated with all our vendors, the platforms associated with each vendor, and the usage date years. As we scroll across, we see our 3 metrics, each with usage arranged from January – December. First we see PR_P1 Searches Platform, then we see PR_P1 Total Item Requests, and finally we see PR_P1, Unique Item Requests. </a:t>
            </a:r>
          </a:p>
        </p:txBody>
      </p:sp>
    </p:spTree>
    <p:extLst>
      <p:ext uri="{BB962C8B-B14F-4D97-AF65-F5344CB8AC3E}">
        <p14:creationId xmlns:p14="http://schemas.microsoft.com/office/powerpoint/2010/main" val="877302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B68921BD-44C8-F289-8E58-CC54832EE984}"/>
              </a:ext>
            </a:extLst>
          </p:cNvPr>
          <p:cNvPicPr>
            <a:picLocks noChangeAspect="1"/>
          </p:cNvPicPr>
          <p:nvPr/>
        </p:nvPicPr>
        <p:blipFill rotWithShape="1">
          <a:blip r:embed="rId2">
            <a:extLst>
              <a:ext uri="{28A0092B-C50C-407E-A947-70E740481C1C}">
                <a14:useLocalDpi xmlns:a14="http://schemas.microsoft.com/office/drawing/2010/main" val="0"/>
              </a:ext>
            </a:extLst>
          </a:blip>
          <a:srcRect l="4990" r="455"/>
          <a:stretch/>
        </p:blipFill>
        <p:spPr>
          <a:xfrm>
            <a:off x="-1" y="0"/>
            <a:ext cx="12192001" cy="6355080"/>
          </a:xfrm>
          <a:prstGeom prst="rect">
            <a:avLst/>
          </a:prstGeom>
        </p:spPr>
      </p:pic>
    </p:spTree>
    <p:extLst>
      <p:ext uri="{BB962C8B-B14F-4D97-AF65-F5344CB8AC3E}">
        <p14:creationId xmlns:p14="http://schemas.microsoft.com/office/powerpoint/2010/main" val="127723977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3AF42FE-1615-846C-8232-DB3EA68A2783}"/>
              </a:ext>
            </a:extLst>
          </p:cNvPr>
          <p:cNvPicPr>
            <a:picLocks noChangeAspect="1"/>
          </p:cNvPicPr>
          <p:nvPr/>
        </p:nvPicPr>
        <p:blipFill rotWithShape="1">
          <a:blip r:embed="rId2">
            <a:extLst>
              <a:ext uri="{28A0092B-C50C-407E-A947-70E740481C1C}">
                <a14:useLocalDpi xmlns:a14="http://schemas.microsoft.com/office/drawing/2010/main" val="0"/>
              </a:ext>
            </a:extLst>
          </a:blip>
          <a:srcRect l="4800"/>
          <a:stretch/>
        </p:blipFill>
        <p:spPr>
          <a:xfrm>
            <a:off x="0" y="0"/>
            <a:ext cx="12192000" cy="6335486"/>
          </a:xfrm>
          <a:prstGeom prst="rect">
            <a:avLst/>
          </a:prstGeom>
        </p:spPr>
      </p:pic>
    </p:spTree>
    <p:extLst>
      <p:ext uri="{BB962C8B-B14F-4D97-AF65-F5344CB8AC3E}">
        <p14:creationId xmlns:p14="http://schemas.microsoft.com/office/powerpoint/2010/main" val="163380736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9025-38E9-1D40-7E3D-B52285734AAC}"/>
              </a:ext>
            </a:extLst>
          </p:cNvPr>
          <p:cNvSpPr>
            <a:spLocks noGrp="1"/>
          </p:cNvSpPr>
          <p:nvPr>
            <p:ph type="title"/>
          </p:nvPr>
        </p:nvSpPr>
        <p:spPr/>
        <p:txBody>
          <a:bodyPr/>
          <a:lstStyle/>
          <a:p>
            <a:r>
              <a:rPr lang="en-US" dirty="0"/>
              <a:t>Overview of today’s presentation</a:t>
            </a:r>
          </a:p>
        </p:txBody>
      </p:sp>
      <p:sp>
        <p:nvSpPr>
          <p:cNvPr id="3" name="Content Placeholder 2">
            <a:extLst>
              <a:ext uri="{FF2B5EF4-FFF2-40B4-BE49-F238E27FC236}">
                <a16:creationId xmlns:a16="http://schemas.microsoft.com/office/drawing/2014/main" id="{A060D705-7B7C-70C0-5751-4780AD1D2664}"/>
              </a:ext>
            </a:extLst>
          </p:cNvPr>
          <p:cNvSpPr>
            <a:spLocks noGrp="1"/>
          </p:cNvSpPr>
          <p:nvPr>
            <p:ph idx="1"/>
          </p:nvPr>
        </p:nvSpPr>
        <p:spPr>
          <a:xfrm>
            <a:off x="1097279" y="1845734"/>
            <a:ext cx="10385883" cy="4438108"/>
          </a:xfrm>
        </p:spPr>
        <p:txBody>
          <a:bodyPr>
            <a:normAutofit/>
          </a:bodyPr>
          <a:lstStyle/>
          <a:p>
            <a:r>
              <a:rPr lang="en-US" dirty="0"/>
              <a:t>1. Overview of the Usage Data (COUNTER) Subject Area in Alma Analytics</a:t>
            </a:r>
          </a:p>
          <a:p>
            <a:r>
              <a:rPr lang="en-US" dirty="0"/>
              <a:t>2. Basic ARL/ACRL Sum Totals Report</a:t>
            </a:r>
          </a:p>
          <a:p>
            <a:r>
              <a:rPr lang="en-US" dirty="0"/>
              <a:t>3. Detailed walkthrough of steps to construct a prompted analysis of PR_P1 data</a:t>
            </a:r>
          </a:p>
          <a:p>
            <a:r>
              <a:rPr lang="en-US" dirty="0"/>
              <a:t>4. Tweaking those steps to build analyses for DR_D1, TR_J1, TR_B1, and IR_M1</a:t>
            </a:r>
          </a:p>
          <a:p>
            <a:endParaRPr lang="en-US" dirty="0"/>
          </a:p>
          <a:p>
            <a:r>
              <a:rPr lang="en-US" dirty="0"/>
              <a:t>To minimize risk of interruption due to network slowness, I will not be demonstrating live in Analytics. I will be using screenshots of Analytics instead. I have also shared my analyses in Analytics:</a:t>
            </a:r>
          </a:p>
          <a:p>
            <a:r>
              <a:rPr lang="en-US" dirty="0"/>
              <a:t>Shared Folders</a:t>
            </a:r>
            <a:r>
              <a:rPr lang="en-US" dirty="0">
                <a:sym typeface="Wingdings" panose="05000000000000000000" pitchFamily="2" charset="2"/>
              </a:rPr>
              <a:t> Community  Reports  Institutions  Rutgers  ENUG 2024 Usage Reports</a:t>
            </a:r>
          </a:p>
          <a:p>
            <a:r>
              <a:rPr lang="en-US" dirty="0">
                <a:sym typeface="Wingdings" panose="05000000000000000000" pitchFamily="2" charset="2"/>
              </a:rPr>
              <a:t>Because we will be constructing PR_P1 step by step, this folder contains a sequence of PR_P1 reports. For the other analyses, the folder contains only the final analysis. </a:t>
            </a:r>
            <a:endParaRPr lang="en-US" dirty="0"/>
          </a:p>
        </p:txBody>
      </p:sp>
    </p:spTree>
    <p:extLst>
      <p:ext uri="{BB962C8B-B14F-4D97-AF65-F5344CB8AC3E}">
        <p14:creationId xmlns:p14="http://schemas.microsoft.com/office/powerpoint/2010/main" val="334218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6" name="Rectangle 75">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8" name="Straight Connector 7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close up of colorful chameleon">
            <a:extLst>
              <a:ext uri="{FF2B5EF4-FFF2-40B4-BE49-F238E27FC236}">
                <a16:creationId xmlns:a16="http://schemas.microsoft.com/office/drawing/2014/main" id="{E14641CA-15C3-9B1F-288C-B2A88DDE44F1}"/>
              </a:ext>
            </a:extLst>
          </p:cNvPr>
          <p:cNvPicPr>
            <a:picLocks noChangeAspect="1"/>
          </p:cNvPicPr>
          <p:nvPr/>
        </p:nvPicPr>
        <p:blipFill>
          <a:blip r:embed="rId2">
            <a:extLst>
              <a:ext uri="{28A0092B-C50C-407E-A947-70E740481C1C}">
                <a14:useLocalDpi xmlns:a14="http://schemas.microsoft.com/office/drawing/2010/main" val="0"/>
              </a:ext>
            </a:extLst>
          </a:blip>
          <a:srcRect t="11317" b="28288"/>
          <a:stretch/>
        </p:blipFill>
        <p:spPr>
          <a:xfrm>
            <a:off x="-32" y="10"/>
            <a:ext cx="12192031" cy="4915066"/>
          </a:xfrm>
          <a:prstGeom prst="rect">
            <a:avLst/>
          </a:prstGeom>
        </p:spPr>
      </p:pic>
      <p:sp>
        <p:nvSpPr>
          <p:cNvPr id="80" name="Rectangle 79">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603175B-5C2F-A6A9-E581-AA7B5D7FF8DC}"/>
              </a:ext>
            </a:extLst>
          </p:cNvPr>
          <p:cNvSpPr>
            <a:spLocks noGrp="1"/>
          </p:cNvSpPr>
          <p:nvPr>
            <p:ph type="title"/>
          </p:nvPr>
        </p:nvSpPr>
        <p:spPr>
          <a:xfrm>
            <a:off x="1065197" y="5120640"/>
            <a:ext cx="10058400" cy="1335268"/>
          </a:xfrm>
        </p:spPr>
        <p:txBody>
          <a:bodyPr vert="horz" lIns="91440" tIns="45720" rIns="91440" bIns="45720" rtlCol="0" anchor="b">
            <a:noAutofit/>
          </a:bodyPr>
          <a:lstStyle/>
          <a:p>
            <a:r>
              <a:rPr lang="en-US" sz="2800" dirty="0">
                <a:solidFill>
                  <a:srgbClr val="FFFFFF"/>
                </a:solidFill>
              </a:rPr>
              <a:t>To make it easier for viewers to see that there are 3 different metrics as we scroll across our report, we apply different colored backgrounds to our 3 metrics</a:t>
            </a:r>
          </a:p>
        </p:txBody>
      </p:sp>
      <p:sp>
        <p:nvSpPr>
          <p:cNvPr id="82" name="Rectangle 81">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215316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8B58-1161-D00A-A77E-FE18A76F1EFA}"/>
              </a:ext>
            </a:extLst>
          </p:cNvPr>
          <p:cNvSpPr>
            <a:spLocks noGrp="1"/>
          </p:cNvSpPr>
          <p:nvPr>
            <p:ph type="title"/>
          </p:nvPr>
        </p:nvSpPr>
        <p:spPr>
          <a:xfrm>
            <a:off x="1097280" y="286603"/>
            <a:ext cx="10247660" cy="1450757"/>
          </a:xfrm>
        </p:spPr>
        <p:txBody>
          <a:bodyPr/>
          <a:lstStyle/>
          <a:p>
            <a:r>
              <a:rPr lang="en-US" dirty="0"/>
              <a:t>We edit Column Properties to apply background colors to our 3 metrics</a:t>
            </a:r>
          </a:p>
        </p:txBody>
      </p:sp>
      <p:pic>
        <p:nvPicPr>
          <p:cNvPr id="7" name="Content Placeholder 6" descr="A screenshot of a computer&#10;&#10;Description automatically generated">
            <a:extLst>
              <a:ext uri="{FF2B5EF4-FFF2-40B4-BE49-F238E27FC236}">
                <a16:creationId xmlns:a16="http://schemas.microsoft.com/office/drawing/2014/main" id="{D0AE6E99-9545-2716-35EB-0BE057B3A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602" y="1737360"/>
            <a:ext cx="11048795" cy="3466174"/>
          </a:xfrm>
        </p:spPr>
      </p:pic>
      <p:sp>
        <p:nvSpPr>
          <p:cNvPr id="4" name="Text Placeholder 3">
            <a:extLst>
              <a:ext uri="{FF2B5EF4-FFF2-40B4-BE49-F238E27FC236}">
                <a16:creationId xmlns:a16="http://schemas.microsoft.com/office/drawing/2014/main" id="{099F59F0-7772-7C89-C43B-510D07308CD1}"/>
              </a:ext>
            </a:extLst>
          </p:cNvPr>
          <p:cNvSpPr>
            <a:spLocks noGrp="1"/>
          </p:cNvSpPr>
          <p:nvPr>
            <p:ph type="body" sz="half" idx="4294967295"/>
          </p:nvPr>
        </p:nvSpPr>
        <p:spPr>
          <a:xfrm>
            <a:off x="571602" y="5561987"/>
            <a:ext cx="11155363" cy="572999"/>
          </a:xfrm>
        </p:spPr>
        <p:txBody>
          <a:bodyPr>
            <a:normAutofit fontScale="85000" lnSpcReduction="20000"/>
          </a:bodyPr>
          <a:lstStyle/>
          <a:p>
            <a:pPr marL="0" indent="0">
              <a:buNone/>
            </a:pPr>
            <a:r>
              <a:rPr lang="en-US" sz="2400" dirty="0"/>
              <a:t>In the Criteria tab, next to the column to which you want to apply color, select the gear icon. In the menu that appears, select Column Properties.</a:t>
            </a:r>
          </a:p>
          <a:p>
            <a:endParaRPr lang="en-US" dirty="0"/>
          </a:p>
        </p:txBody>
      </p:sp>
      <p:sp>
        <p:nvSpPr>
          <p:cNvPr id="8" name="Arrow: Down 7">
            <a:extLst>
              <a:ext uri="{FF2B5EF4-FFF2-40B4-BE49-F238E27FC236}">
                <a16:creationId xmlns:a16="http://schemas.microsoft.com/office/drawing/2014/main" id="{E06AD5B6-F2AB-B80F-E295-B9947569881B}"/>
              </a:ext>
            </a:extLst>
          </p:cNvPr>
          <p:cNvSpPr/>
          <p:nvPr/>
        </p:nvSpPr>
        <p:spPr>
          <a:xfrm>
            <a:off x="9020098" y="2279935"/>
            <a:ext cx="307910" cy="6064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ame 8">
            <a:extLst>
              <a:ext uri="{FF2B5EF4-FFF2-40B4-BE49-F238E27FC236}">
                <a16:creationId xmlns:a16="http://schemas.microsoft.com/office/drawing/2014/main" id="{485D3711-6854-03FF-2652-09C039C96516}"/>
              </a:ext>
            </a:extLst>
          </p:cNvPr>
          <p:cNvSpPr/>
          <p:nvPr/>
        </p:nvSpPr>
        <p:spPr>
          <a:xfrm>
            <a:off x="9122735" y="3428999"/>
            <a:ext cx="898606" cy="24986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71507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E606-706F-D6AB-9D74-FA8FB37B0C95}"/>
              </a:ext>
            </a:extLst>
          </p:cNvPr>
          <p:cNvSpPr>
            <a:spLocks noGrp="1"/>
          </p:cNvSpPr>
          <p:nvPr>
            <p:ph type="title"/>
          </p:nvPr>
        </p:nvSpPr>
        <p:spPr/>
        <p:txBody>
          <a:bodyPr>
            <a:normAutofit fontScale="90000"/>
          </a:bodyPr>
          <a:lstStyle/>
          <a:p>
            <a:r>
              <a:rPr lang="en-US" dirty="0"/>
              <a:t>In the Style tab, in the Cell section, select the dropdown next to Background Color </a:t>
            </a:r>
          </a:p>
        </p:txBody>
      </p:sp>
      <p:pic>
        <p:nvPicPr>
          <p:cNvPr id="6" name="Content Placeholder 5" descr="A screenshot of a computer&#10;&#10;Description automatically generated">
            <a:extLst>
              <a:ext uri="{FF2B5EF4-FFF2-40B4-BE49-F238E27FC236}">
                <a16:creationId xmlns:a16="http://schemas.microsoft.com/office/drawing/2014/main" id="{B3D85F56-F32D-32E8-EDA4-A191F9C4C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9565" y="594359"/>
            <a:ext cx="6355709" cy="6120000"/>
          </a:xfrm>
        </p:spPr>
      </p:pic>
      <p:sp>
        <p:nvSpPr>
          <p:cNvPr id="3" name="Arrow: Left 2">
            <a:extLst>
              <a:ext uri="{FF2B5EF4-FFF2-40B4-BE49-F238E27FC236}">
                <a16:creationId xmlns:a16="http://schemas.microsoft.com/office/drawing/2014/main" id="{34D2EC4E-6A3D-BEAD-9B5A-F60AA9E51650}"/>
              </a:ext>
            </a:extLst>
          </p:cNvPr>
          <p:cNvSpPr/>
          <p:nvPr/>
        </p:nvSpPr>
        <p:spPr>
          <a:xfrm>
            <a:off x="9742272" y="2567783"/>
            <a:ext cx="1427583" cy="86121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6740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A7B9-C7E6-6E4F-7BFC-9C6F2822A330}"/>
              </a:ext>
            </a:extLst>
          </p:cNvPr>
          <p:cNvSpPr>
            <a:spLocks noGrp="1"/>
          </p:cNvSpPr>
          <p:nvPr>
            <p:ph type="title"/>
          </p:nvPr>
        </p:nvSpPr>
        <p:spPr/>
        <p:txBody>
          <a:bodyPr/>
          <a:lstStyle/>
          <a:p>
            <a:r>
              <a:rPr lang="en-US" dirty="0"/>
              <a:t>Pick a color in the Color Selector</a:t>
            </a:r>
          </a:p>
        </p:txBody>
      </p:sp>
      <p:pic>
        <p:nvPicPr>
          <p:cNvPr id="6" name="Content Placeholder 5" descr="A screenshot of a computer&#10;&#10;Description automatically generated">
            <a:extLst>
              <a:ext uri="{FF2B5EF4-FFF2-40B4-BE49-F238E27FC236}">
                <a16:creationId xmlns:a16="http://schemas.microsoft.com/office/drawing/2014/main" id="{E8FF0F95-6463-D3B6-57D8-0EF7EFB18C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2597" y="402127"/>
            <a:ext cx="6822203" cy="6053745"/>
          </a:xfrm>
        </p:spPr>
      </p:pic>
      <p:sp>
        <p:nvSpPr>
          <p:cNvPr id="4" name="Text Placeholder 3">
            <a:extLst>
              <a:ext uri="{FF2B5EF4-FFF2-40B4-BE49-F238E27FC236}">
                <a16:creationId xmlns:a16="http://schemas.microsoft.com/office/drawing/2014/main" id="{F4852651-B38B-5EEE-2469-69C49E8A0A3E}"/>
              </a:ext>
            </a:extLst>
          </p:cNvPr>
          <p:cNvSpPr>
            <a:spLocks noGrp="1"/>
          </p:cNvSpPr>
          <p:nvPr>
            <p:ph type="body" sz="half" idx="2"/>
          </p:nvPr>
        </p:nvSpPr>
        <p:spPr/>
        <p:txBody>
          <a:bodyPr>
            <a:normAutofit lnSpcReduction="10000"/>
          </a:bodyPr>
          <a:lstStyle/>
          <a:p>
            <a:r>
              <a:rPr lang="en-US" dirty="0"/>
              <a:t>You can select from pre-defined colors or enter your own hex value </a:t>
            </a:r>
          </a:p>
          <a:p>
            <a:r>
              <a:rPr lang="en-US" dirty="0"/>
              <a:t>I prefer to choose lighter colors so the default black font is still visible</a:t>
            </a:r>
          </a:p>
          <a:p>
            <a:r>
              <a:rPr lang="en-US" dirty="0"/>
              <a:t>If you choose a darker color, you might need to change the font color so there is contrast between the background color and  text</a:t>
            </a:r>
          </a:p>
          <a:p>
            <a:r>
              <a:rPr lang="en-US" dirty="0"/>
              <a:t>Remember that color can be an aid, but it should not be the only means of conveying information</a:t>
            </a:r>
          </a:p>
          <a:p>
            <a:r>
              <a:rPr lang="en-US" dirty="0"/>
              <a:t>You can also make font, border, and other customizations from this screen</a:t>
            </a:r>
          </a:p>
          <a:p>
            <a:endParaRPr lang="en-US" dirty="0"/>
          </a:p>
          <a:p>
            <a:endParaRPr lang="en-US" dirty="0"/>
          </a:p>
        </p:txBody>
      </p:sp>
    </p:spTree>
    <p:extLst>
      <p:ext uri="{BB962C8B-B14F-4D97-AF65-F5344CB8AC3E}">
        <p14:creationId xmlns:p14="http://schemas.microsoft.com/office/powerpoint/2010/main" val="728308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F33F-0B35-BDCF-7F7B-906C57FF5816}"/>
              </a:ext>
            </a:extLst>
          </p:cNvPr>
          <p:cNvSpPr>
            <a:spLocks noGrp="1"/>
          </p:cNvSpPr>
          <p:nvPr>
            <p:ph type="title"/>
          </p:nvPr>
        </p:nvSpPr>
        <p:spPr>
          <a:xfrm>
            <a:off x="890512" y="5308835"/>
            <a:ext cx="10113264" cy="1113229"/>
          </a:xfrm>
        </p:spPr>
        <p:txBody>
          <a:bodyPr/>
          <a:lstStyle/>
          <a:p>
            <a:r>
              <a:rPr lang="en-US" sz="3600" dirty="0"/>
              <a:t>After applying different colors to all 3 of our metrics columns, we check the results.</a:t>
            </a:r>
            <a:endParaRPr lang="en-US" dirty="0"/>
          </a:p>
        </p:txBody>
      </p:sp>
      <p:pic>
        <p:nvPicPr>
          <p:cNvPr id="6" name="Picture Placeholder 5" descr="Pair of parrots">
            <a:extLst>
              <a:ext uri="{FF2B5EF4-FFF2-40B4-BE49-F238E27FC236}">
                <a16:creationId xmlns:a16="http://schemas.microsoft.com/office/drawing/2014/main" id="{58548829-47DB-BCFE-24D5-192984F49CE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66" b="19766"/>
          <a:stretch>
            <a:fillRect/>
          </a:stretch>
        </p:blipFill>
        <p:spPr/>
      </p:pic>
    </p:spTree>
    <p:extLst>
      <p:ext uri="{BB962C8B-B14F-4D97-AF65-F5344CB8AC3E}">
        <p14:creationId xmlns:p14="http://schemas.microsoft.com/office/powerpoint/2010/main" val="151565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767303E-2C84-ED37-9BEF-AC6A1182D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51740"/>
          </a:xfrm>
          <a:prstGeom prst="rect">
            <a:avLst/>
          </a:prstGeom>
        </p:spPr>
      </p:pic>
      <p:sp>
        <p:nvSpPr>
          <p:cNvPr id="2" name="TextBox 1">
            <a:extLst>
              <a:ext uri="{FF2B5EF4-FFF2-40B4-BE49-F238E27FC236}">
                <a16:creationId xmlns:a16="http://schemas.microsoft.com/office/drawing/2014/main" id="{6A7F3417-466A-312A-2C86-D302B4E3C3D3}"/>
              </a:ext>
            </a:extLst>
          </p:cNvPr>
          <p:cNvSpPr txBox="1"/>
          <p:nvPr/>
        </p:nvSpPr>
        <p:spPr>
          <a:xfrm>
            <a:off x="7180977" y="5903893"/>
            <a:ext cx="4697835" cy="954107"/>
          </a:xfrm>
          <a:prstGeom prst="rect">
            <a:avLst/>
          </a:prstGeom>
          <a:solidFill>
            <a:schemeClr val="tx2"/>
          </a:solidFill>
        </p:spPr>
        <p:txBody>
          <a:bodyPr wrap="square">
            <a:spAutoFit/>
          </a:bodyPr>
          <a:lstStyle/>
          <a:p>
            <a:r>
              <a:rPr lang="en-US" sz="1400" dirty="0">
                <a:solidFill>
                  <a:schemeClr val="bg1"/>
                </a:solidFill>
              </a:rPr>
              <a:t>Now our metrics each have a different background color: first we see PR_P1 Searches Platform in green, then we see PR_P1 Total Item Requests in red, and finally we see PR_P1, Unique Item Requests in blue. </a:t>
            </a:r>
          </a:p>
        </p:txBody>
      </p:sp>
    </p:spTree>
    <p:extLst>
      <p:ext uri="{BB962C8B-B14F-4D97-AF65-F5344CB8AC3E}">
        <p14:creationId xmlns:p14="http://schemas.microsoft.com/office/powerpoint/2010/main" val="3239104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576CD4C-2FA9-3D08-BA84-BB9D6732F5F6}"/>
              </a:ext>
            </a:extLst>
          </p:cNvPr>
          <p:cNvPicPr>
            <a:picLocks noChangeAspect="1"/>
          </p:cNvPicPr>
          <p:nvPr/>
        </p:nvPicPr>
        <p:blipFill rotWithShape="1">
          <a:blip r:embed="rId2">
            <a:extLst>
              <a:ext uri="{28A0092B-C50C-407E-A947-70E740481C1C}">
                <a14:useLocalDpi xmlns:a14="http://schemas.microsoft.com/office/drawing/2010/main" val="0"/>
              </a:ext>
            </a:extLst>
          </a:blip>
          <a:srcRect l="1100"/>
          <a:stretch/>
        </p:blipFill>
        <p:spPr>
          <a:xfrm>
            <a:off x="0" y="0"/>
            <a:ext cx="12192000" cy="8284150"/>
          </a:xfrm>
          <a:prstGeom prst="rect">
            <a:avLst/>
          </a:prstGeom>
        </p:spPr>
      </p:pic>
    </p:spTree>
    <p:extLst>
      <p:ext uri="{BB962C8B-B14F-4D97-AF65-F5344CB8AC3E}">
        <p14:creationId xmlns:p14="http://schemas.microsoft.com/office/powerpoint/2010/main" val="286764450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1CDE4A2-2054-DB43-3E16-FB7AE0EBF2E8}"/>
              </a:ext>
            </a:extLst>
          </p:cNvPr>
          <p:cNvPicPr>
            <a:picLocks noChangeAspect="1"/>
          </p:cNvPicPr>
          <p:nvPr/>
        </p:nvPicPr>
        <p:blipFill rotWithShape="1">
          <a:blip r:embed="rId2">
            <a:extLst>
              <a:ext uri="{28A0092B-C50C-407E-A947-70E740481C1C}">
                <a14:useLocalDpi xmlns:a14="http://schemas.microsoft.com/office/drawing/2010/main" val="0"/>
              </a:ext>
            </a:extLst>
          </a:blip>
          <a:srcRect l="1140"/>
          <a:stretch/>
        </p:blipFill>
        <p:spPr>
          <a:xfrm>
            <a:off x="0" y="0"/>
            <a:ext cx="12295901" cy="8327064"/>
          </a:xfrm>
          <a:prstGeom prst="rect">
            <a:avLst/>
          </a:prstGeom>
        </p:spPr>
      </p:pic>
    </p:spTree>
    <p:extLst>
      <p:ext uri="{BB962C8B-B14F-4D97-AF65-F5344CB8AC3E}">
        <p14:creationId xmlns:p14="http://schemas.microsoft.com/office/powerpoint/2010/main" val="175075404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7" name="Rectangle 5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58" name="Straight Connector 5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F41BAB8-28A7-0560-8CFF-A2CF500C838B}"/>
              </a:ext>
            </a:extLst>
          </p:cNvPr>
          <p:cNvSpPr>
            <a:spLocks noGrp="1"/>
          </p:cNvSpPr>
          <p:nvPr>
            <p:ph type="title"/>
          </p:nvPr>
        </p:nvSpPr>
        <p:spPr>
          <a:xfrm>
            <a:off x="457200" y="640080"/>
            <a:ext cx="3659246" cy="3126576"/>
          </a:xfrm>
        </p:spPr>
        <p:txBody>
          <a:bodyPr vert="horz" lIns="91440" tIns="45720" rIns="91440" bIns="45720" rtlCol="0" anchor="b">
            <a:normAutofit/>
          </a:bodyPr>
          <a:lstStyle/>
          <a:p>
            <a:r>
              <a:rPr lang="en-US" sz="2400" dirty="0"/>
              <a:t>For many of our viewers, the colored backgrounds will help to distinguish the 3 different metrics. That’s a nice analysis showing all our usage from all our PR_P1 reports.</a:t>
            </a:r>
            <a:br>
              <a:rPr lang="en-US" sz="2400" dirty="0"/>
            </a:br>
            <a:br>
              <a:rPr lang="en-US" sz="2400" dirty="0"/>
            </a:br>
            <a:endParaRPr lang="en-US" sz="2400" dirty="0"/>
          </a:p>
        </p:txBody>
      </p:sp>
      <p:pic>
        <p:nvPicPr>
          <p:cNvPr id="6" name="Picture 5" descr="Red panda sleeping on tree">
            <a:extLst>
              <a:ext uri="{FF2B5EF4-FFF2-40B4-BE49-F238E27FC236}">
                <a16:creationId xmlns:a16="http://schemas.microsoft.com/office/drawing/2014/main" id="{E8D6B1AC-473E-B1C5-B7E6-6D7F3F5001C1}"/>
              </a:ext>
            </a:extLst>
          </p:cNvPr>
          <p:cNvPicPr>
            <a:picLocks noChangeAspect="1"/>
          </p:cNvPicPr>
          <p:nvPr/>
        </p:nvPicPr>
        <p:blipFill>
          <a:blip r:embed="rId2">
            <a:extLst>
              <a:ext uri="{28A0092B-C50C-407E-A947-70E740481C1C}">
                <a14:useLocalDpi xmlns:a14="http://schemas.microsoft.com/office/drawing/2010/main" val="0"/>
              </a:ext>
            </a:extLst>
          </a:blip>
          <a:srcRect l="9874" r="16617" b="-1"/>
          <a:stretch/>
        </p:blipFill>
        <p:spPr>
          <a:xfrm>
            <a:off x="4639733" y="10"/>
            <a:ext cx="7552266" cy="6857990"/>
          </a:xfrm>
          <a:prstGeom prst="rect">
            <a:avLst/>
          </a:prstGeom>
        </p:spPr>
      </p:pic>
      <p:sp>
        <p:nvSpPr>
          <p:cNvPr id="60" name="Rectangle 59">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1">
            <a:extLst>
              <a:ext uri="{FF2B5EF4-FFF2-40B4-BE49-F238E27FC236}">
                <a16:creationId xmlns:a16="http://schemas.microsoft.com/office/drawing/2014/main" id="{265671C2-A286-C956-D621-D3319C96A021}"/>
              </a:ext>
            </a:extLst>
          </p:cNvPr>
          <p:cNvSpPr txBox="1">
            <a:spLocks/>
          </p:cNvSpPr>
          <p:nvPr/>
        </p:nvSpPr>
        <p:spPr>
          <a:xfrm>
            <a:off x="457200" y="3239744"/>
            <a:ext cx="3659246" cy="312657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a:solidFill>
                  <a:schemeClr val="bg1"/>
                </a:solidFill>
                <a:latin typeface="+mj-lt"/>
              </a:rPr>
              <a:t>What if we need a more targeted analysis showing just some of our usage? What if a subject selector asks for a report of usage from a single platform?</a:t>
            </a:r>
          </a:p>
          <a:p>
            <a:br>
              <a:rPr lang="en-US" sz="2400" dirty="0"/>
            </a:br>
            <a:endParaRPr lang="en-US" sz="2400" dirty="0"/>
          </a:p>
        </p:txBody>
      </p:sp>
    </p:spTree>
    <p:extLst>
      <p:ext uri="{BB962C8B-B14F-4D97-AF65-F5344CB8AC3E}">
        <p14:creationId xmlns:p14="http://schemas.microsoft.com/office/powerpoint/2010/main" val="35039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7AE8-EE59-7F34-CE4D-131F02A85334}"/>
              </a:ext>
            </a:extLst>
          </p:cNvPr>
          <p:cNvSpPr>
            <a:spLocks noGrp="1"/>
          </p:cNvSpPr>
          <p:nvPr>
            <p:ph type="title"/>
          </p:nvPr>
        </p:nvSpPr>
        <p:spPr/>
        <p:txBody>
          <a:bodyPr>
            <a:normAutofit/>
          </a:bodyPr>
          <a:lstStyle/>
          <a:p>
            <a:r>
              <a:rPr lang="en-US" dirty="0"/>
              <a:t>We can set up prompts to drill down to the data we need</a:t>
            </a:r>
          </a:p>
        </p:txBody>
      </p:sp>
      <p:sp>
        <p:nvSpPr>
          <p:cNvPr id="3" name="Content Placeholder 2">
            <a:extLst>
              <a:ext uri="{FF2B5EF4-FFF2-40B4-BE49-F238E27FC236}">
                <a16:creationId xmlns:a16="http://schemas.microsoft.com/office/drawing/2014/main" id="{DCC618AA-C07F-1069-BC0B-43CA7D377B40}"/>
              </a:ext>
            </a:extLst>
          </p:cNvPr>
          <p:cNvSpPr>
            <a:spLocks noGrp="1"/>
          </p:cNvSpPr>
          <p:nvPr>
            <p:ph idx="1"/>
          </p:nvPr>
        </p:nvSpPr>
        <p:spPr/>
        <p:txBody>
          <a:bodyPr>
            <a:normAutofit/>
          </a:bodyPr>
          <a:lstStyle/>
          <a:p>
            <a:r>
              <a:rPr lang="en-US" dirty="0"/>
              <a:t>A prompt is like a filter, but instead of editing it in the Criteria tab, you interact with it via a point-and-click interface. It allows you to limit the data you see without editing the underlying analysis. You can make prompted reports to make your own job easier, and you may also share them with colleagues. </a:t>
            </a:r>
          </a:p>
          <a:p>
            <a:r>
              <a:rPr lang="en-US" dirty="0"/>
              <a:t>We can create a single prompt, or we can create multiple prompts that can be used together.</a:t>
            </a:r>
          </a:p>
          <a:p>
            <a:r>
              <a:rPr lang="en-US" dirty="0"/>
              <a:t>Consider which prompts will be useful for your scenario. Here are the columns I decided to turn into prompts for our platform report: </a:t>
            </a:r>
          </a:p>
          <a:p>
            <a:pPr lvl="1">
              <a:buFont typeface="Wingdings" panose="05000000000000000000" pitchFamily="2" charset="2"/>
              <a:buChar char="§"/>
            </a:pPr>
            <a:r>
              <a:rPr lang="en-US" dirty="0"/>
              <a:t>Vendor Name—We might be interested in all the usage associated with a specific vendor. </a:t>
            </a:r>
          </a:p>
          <a:p>
            <a:pPr lvl="1">
              <a:buFont typeface="Wingdings" panose="05000000000000000000" pitchFamily="2" charset="2"/>
              <a:buChar char="§"/>
            </a:pPr>
            <a:r>
              <a:rPr lang="en-US" dirty="0"/>
              <a:t>Normalized Platform—We might want to drill down to usage by platform. </a:t>
            </a:r>
          </a:p>
          <a:p>
            <a:pPr lvl="1">
              <a:buFont typeface="Wingdings" panose="05000000000000000000" pitchFamily="2" charset="2"/>
              <a:buChar char="§"/>
            </a:pPr>
            <a:r>
              <a:rPr lang="en-US" dirty="0"/>
              <a:t>Usage Date Year—Our selectors may want to see usage from specific years. </a:t>
            </a:r>
          </a:p>
        </p:txBody>
      </p:sp>
    </p:spTree>
    <p:extLst>
      <p:ext uri="{BB962C8B-B14F-4D97-AF65-F5344CB8AC3E}">
        <p14:creationId xmlns:p14="http://schemas.microsoft.com/office/powerpoint/2010/main" val="903467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D00E5-DA85-4477-1A37-208B551DC988}"/>
              </a:ext>
            </a:extLst>
          </p:cNvPr>
          <p:cNvSpPr>
            <a:spLocks noGrp="1"/>
          </p:cNvSpPr>
          <p:nvPr>
            <p:ph type="title"/>
          </p:nvPr>
        </p:nvSpPr>
        <p:spPr>
          <a:xfrm>
            <a:off x="1097280" y="5074919"/>
            <a:ext cx="10113264" cy="981931"/>
          </a:xfrm>
        </p:spPr>
        <p:txBody>
          <a:bodyPr/>
          <a:lstStyle/>
          <a:p>
            <a:r>
              <a:rPr lang="en-US" dirty="0"/>
              <a:t>This presentation focuses on Counter 5 (5.0). I need to address an elephant in the room…</a:t>
            </a:r>
          </a:p>
        </p:txBody>
      </p:sp>
      <p:pic>
        <p:nvPicPr>
          <p:cNvPr id="9" name="Picture Placeholder 8" descr="Elephant in the jungle">
            <a:extLst>
              <a:ext uri="{FF2B5EF4-FFF2-40B4-BE49-F238E27FC236}">
                <a16:creationId xmlns:a16="http://schemas.microsoft.com/office/drawing/2014/main" id="{BB32B95B-F7C1-7D0B-F9A2-1242B7D8925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66" b="19766"/>
          <a:stretch>
            <a:fillRect/>
          </a:stretch>
        </p:blipFill>
        <p:spPr/>
      </p:pic>
    </p:spTree>
    <p:extLst>
      <p:ext uri="{BB962C8B-B14F-4D97-AF65-F5344CB8AC3E}">
        <p14:creationId xmlns:p14="http://schemas.microsoft.com/office/powerpoint/2010/main" val="2964159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E20F-573C-231E-CCCF-2790B919221C}"/>
              </a:ext>
            </a:extLst>
          </p:cNvPr>
          <p:cNvSpPr>
            <a:spLocks noGrp="1"/>
          </p:cNvSpPr>
          <p:nvPr>
            <p:ph type="title"/>
          </p:nvPr>
        </p:nvSpPr>
        <p:spPr>
          <a:xfrm>
            <a:off x="457200" y="594358"/>
            <a:ext cx="3200400" cy="4005073"/>
          </a:xfrm>
        </p:spPr>
        <p:txBody>
          <a:bodyPr>
            <a:normAutofit/>
          </a:bodyPr>
          <a:lstStyle/>
          <a:p>
            <a:r>
              <a:rPr lang="en-US" dirty="0"/>
              <a:t>To get started adding prompts, we edit our report. Instead of staying in the Criteria tab, we go to the Prompts tab</a:t>
            </a:r>
          </a:p>
        </p:txBody>
      </p:sp>
      <p:pic>
        <p:nvPicPr>
          <p:cNvPr id="6" name="Content Placeholder 5" descr="A screenshot of a computer&#10;&#10;Description automatically generated">
            <a:extLst>
              <a:ext uri="{FF2B5EF4-FFF2-40B4-BE49-F238E27FC236}">
                <a16:creationId xmlns:a16="http://schemas.microsoft.com/office/drawing/2014/main" id="{A8DBD151-B84F-A623-1F48-39B040ACF2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1152" y="0"/>
            <a:ext cx="8090848" cy="7822172"/>
          </a:xfrm>
        </p:spPr>
      </p:pic>
      <p:sp>
        <p:nvSpPr>
          <p:cNvPr id="3" name="Frame 2">
            <a:extLst>
              <a:ext uri="{FF2B5EF4-FFF2-40B4-BE49-F238E27FC236}">
                <a16:creationId xmlns:a16="http://schemas.microsoft.com/office/drawing/2014/main" id="{AF8AE38B-180A-256D-820C-D3FFD2B2A33D}"/>
              </a:ext>
            </a:extLst>
          </p:cNvPr>
          <p:cNvSpPr/>
          <p:nvPr/>
        </p:nvSpPr>
        <p:spPr>
          <a:xfrm>
            <a:off x="5117284" y="335560"/>
            <a:ext cx="478173" cy="31878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42604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EAE1FE3-56F2-E959-63DE-F56BB0319CE9}"/>
              </a:ext>
            </a:extLst>
          </p:cNvPr>
          <p:cNvPicPr>
            <a:picLocks noChangeAspect="1"/>
          </p:cNvPicPr>
          <p:nvPr/>
        </p:nvPicPr>
        <p:blipFill rotWithShape="1">
          <a:blip r:embed="rId2">
            <a:extLst>
              <a:ext uri="{28A0092B-C50C-407E-A947-70E740481C1C}">
                <a14:useLocalDpi xmlns:a14="http://schemas.microsoft.com/office/drawing/2010/main" val="0"/>
              </a:ext>
            </a:extLst>
          </a:blip>
          <a:srcRect b="47514"/>
          <a:stretch/>
        </p:blipFill>
        <p:spPr>
          <a:xfrm>
            <a:off x="0" y="1842448"/>
            <a:ext cx="12192000" cy="4455620"/>
          </a:xfrm>
          <a:prstGeom prst="rect">
            <a:avLst/>
          </a:prstGeom>
        </p:spPr>
      </p:pic>
      <p:sp>
        <p:nvSpPr>
          <p:cNvPr id="6" name="TextBox 5">
            <a:extLst>
              <a:ext uri="{FF2B5EF4-FFF2-40B4-BE49-F238E27FC236}">
                <a16:creationId xmlns:a16="http://schemas.microsoft.com/office/drawing/2014/main" id="{42E5ECE2-DF11-6C80-6CFF-F432BA9C6AF3}"/>
              </a:ext>
            </a:extLst>
          </p:cNvPr>
          <p:cNvSpPr txBox="1"/>
          <p:nvPr/>
        </p:nvSpPr>
        <p:spPr>
          <a:xfrm>
            <a:off x="402609" y="334370"/>
            <a:ext cx="11320818" cy="954107"/>
          </a:xfrm>
          <a:prstGeom prst="rect">
            <a:avLst/>
          </a:prstGeom>
          <a:noFill/>
        </p:spPr>
        <p:txBody>
          <a:bodyPr wrap="square" rtlCol="0">
            <a:spAutoFit/>
          </a:bodyPr>
          <a:lstStyle/>
          <a:p>
            <a:r>
              <a:rPr lang="en-US" sz="2800" dirty="0">
                <a:latin typeface="+mj-lt"/>
              </a:rPr>
              <a:t>Select the green </a:t>
            </a:r>
            <a:r>
              <a:rPr lang="en-US" sz="2800" b="1" dirty="0">
                <a:solidFill>
                  <a:srgbClr val="00B050"/>
                </a:solidFill>
                <a:latin typeface="+mj-lt"/>
              </a:rPr>
              <a:t>+</a:t>
            </a:r>
            <a:r>
              <a:rPr lang="en-US" sz="2800" dirty="0">
                <a:latin typeface="+mj-lt"/>
              </a:rPr>
              <a:t> icon and then hover over Column Prompt to see all the columns. Click a column name to create a prompt for that column.</a:t>
            </a:r>
          </a:p>
        </p:txBody>
      </p:sp>
      <p:sp>
        <p:nvSpPr>
          <p:cNvPr id="2" name="Arrow: Down 1">
            <a:extLst>
              <a:ext uri="{FF2B5EF4-FFF2-40B4-BE49-F238E27FC236}">
                <a16:creationId xmlns:a16="http://schemas.microsoft.com/office/drawing/2014/main" id="{B7BD39EA-42CE-67E7-524E-0DBF5AF4E47D}"/>
              </a:ext>
            </a:extLst>
          </p:cNvPr>
          <p:cNvSpPr/>
          <p:nvPr/>
        </p:nvSpPr>
        <p:spPr>
          <a:xfrm>
            <a:off x="9714451" y="2508308"/>
            <a:ext cx="696287" cy="4194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EE575E65-1B06-2B34-DA0F-EC1BD59E2037}"/>
              </a:ext>
            </a:extLst>
          </p:cNvPr>
          <p:cNvSpPr/>
          <p:nvPr/>
        </p:nvSpPr>
        <p:spPr>
          <a:xfrm>
            <a:off x="9966121" y="3120705"/>
            <a:ext cx="1057013" cy="30829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2128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6FBE-7A6B-A5AA-945C-D2A6FAC3D08E}"/>
              </a:ext>
            </a:extLst>
          </p:cNvPr>
          <p:cNvSpPr>
            <a:spLocks noGrp="1"/>
          </p:cNvSpPr>
          <p:nvPr>
            <p:ph type="title"/>
          </p:nvPr>
        </p:nvSpPr>
        <p:spPr>
          <a:xfrm>
            <a:off x="457200" y="192425"/>
            <a:ext cx="3200400" cy="2286000"/>
          </a:xfrm>
        </p:spPr>
        <p:txBody>
          <a:bodyPr/>
          <a:lstStyle/>
          <a:p>
            <a:r>
              <a:rPr lang="en-US" dirty="0"/>
              <a:t>Creating Vendor Name, Provider, &amp; Year Prompts</a:t>
            </a:r>
          </a:p>
        </p:txBody>
      </p:sp>
      <p:pic>
        <p:nvPicPr>
          <p:cNvPr id="6" name="Content Placeholder 5" descr="A screenshot of a computer&#10;&#10;Description automatically generated">
            <a:extLst>
              <a:ext uri="{FF2B5EF4-FFF2-40B4-BE49-F238E27FC236}">
                <a16:creationId xmlns:a16="http://schemas.microsoft.com/office/drawing/2014/main" id="{B8995DF0-CC5F-BCEC-E795-23BFFE1377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550" y="0"/>
            <a:ext cx="8093450" cy="7083188"/>
          </a:xfrm>
        </p:spPr>
      </p:pic>
      <p:sp>
        <p:nvSpPr>
          <p:cNvPr id="4" name="Text Placeholder 3">
            <a:extLst>
              <a:ext uri="{FF2B5EF4-FFF2-40B4-BE49-F238E27FC236}">
                <a16:creationId xmlns:a16="http://schemas.microsoft.com/office/drawing/2014/main" id="{18060015-056F-42B4-5010-6D20C4C0B3C5}"/>
              </a:ext>
            </a:extLst>
          </p:cNvPr>
          <p:cNvSpPr>
            <a:spLocks noGrp="1"/>
          </p:cNvSpPr>
          <p:nvPr>
            <p:ph type="body" sz="half" idx="2"/>
          </p:nvPr>
        </p:nvSpPr>
        <p:spPr>
          <a:xfrm>
            <a:off x="457200" y="2602523"/>
            <a:ext cx="3200400" cy="4139921"/>
          </a:xfrm>
        </p:spPr>
        <p:txBody>
          <a:bodyPr>
            <a:normAutofit fontScale="77500" lnSpcReduction="20000"/>
          </a:bodyPr>
          <a:lstStyle/>
          <a:p>
            <a:r>
              <a:rPr lang="en-US" dirty="0"/>
              <a:t>For all 3, I choose the same options (most of these are defaults):</a:t>
            </a:r>
          </a:p>
          <a:p>
            <a:r>
              <a:rPr lang="en-US" b="1" dirty="0"/>
              <a:t>User Input is Choice List: </a:t>
            </a:r>
            <a:r>
              <a:rPr lang="en-US" dirty="0"/>
              <a:t>This makes it so users can’t just enter any value. They choose between the values that are in this column.</a:t>
            </a:r>
          </a:p>
          <a:p>
            <a:r>
              <a:rPr lang="en-US" b="1" dirty="0"/>
              <a:t>Checked enable user to select multiple values: </a:t>
            </a:r>
            <a:r>
              <a:rPr lang="en-US" dirty="0"/>
              <a:t>This makes it so we can select multiple vendors, platforms, or years for our analyses. </a:t>
            </a:r>
          </a:p>
          <a:p>
            <a:r>
              <a:rPr lang="en-US" b="1" dirty="0"/>
              <a:t>Checked enable user to type values: </a:t>
            </a:r>
            <a:r>
              <a:rPr lang="en-US" dirty="0"/>
              <a:t>This allows a user to start typing, and the choice list will narrow to show only the matching values</a:t>
            </a:r>
          </a:p>
          <a:p>
            <a:r>
              <a:rPr lang="en-US" b="1" dirty="0"/>
              <a:t>Did not check require User Input: </a:t>
            </a:r>
            <a:r>
              <a:rPr lang="en-US" dirty="0"/>
              <a:t>We want to be able to choose to enter values for some prompts but not others, so we do not check this. </a:t>
            </a:r>
          </a:p>
          <a:p>
            <a:r>
              <a:rPr lang="en-US" b="1" dirty="0"/>
              <a:t>Checked limit values by All Prompts: </a:t>
            </a:r>
            <a:r>
              <a:rPr lang="en-US" dirty="0"/>
              <a:t>This makes it so you if select a value for one prompt, the other prompts’ choice list values will narrow so they only include values that occur in combination with the value you selected. For example, if I select a vendor, the platform choice list will narrow to only show platforms whose reports I uploaded to that vendor. </a:t>
            </a:r>
          </a:p>
        </p:txBody>
      </p:sp>
    </p:spTree>
    <p:extLst>
      <p:ext uri="{BB962C8B-B14F-4D97-AF65-F5344CB8AC3E}">
        <p14:creationId xmlns:p14="http://schemas.microsoft.com/office/powerpoint/2010/main" val="3504194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0931BF-B59A-598E-9523-C6785FA2AAC4}"/>
              </a:ext>
            </a:extLst>
          </p:cNvPr>
          <p:cNvSpPr>
            <a:spLocks noGrp="1"/>
          </p:cNvSpPr>
          <p:nvPr>
            <p:ph type="title"/>
          </p:nvPr>
        </p:nvSpPr>
        <p:spPr>
          <a:xfrm>
            <a:off x="0" y="1"/>
            <a:ext cx="12192000" cy="1145512"/>
          </a:xfrm>
        </p:spPr>
        <p:txBody>
          <a:bodyPr>
            <a:normAutofit/>
          </a:bodyPr>
          <a:lstStyle/>
          <a:p>
            <a:pPr algn="ctr"/>
            <a:r>
              <a:rPr lang="en-US" sz="3600" dirty="0"/>
              <a:t>We add all 3 prompts, check them in the Display section, and Save</a:t>
            </a:r>
          </a:p>
        </p:txBody>
      </p:sp>
      <p:pic>
        <p:nvPicPr>
          <p:cNvPr id="6" name="Content Placeholder 5" descr="A screenshot of a computer&#10;&#10;Description automatically generated">
            <a:extLst>
              <a:ext uri="{FF2B5EF4-FFF2-40B4-BE49-F238E27FC236}">
                <a16:creationId xmlns:a16="http://schemas.microsoft.com/office/drawing/2014/main" id="{C5FD83C8-C53C-7009-FA4B-92592F7B02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2367"/>
          <a:stretch/>
        </p:blipFill>
        <p:spPr>
          <a:xfrm>
            <a:off x="0" y="1303270"/>
            <a:ext cx="12192000" cy="5554730"/>
          </a:xfrm>
        </p:spPr>
      </p:pic>
    </p:spTree>
    <p:extLst>
      <p:ext uri="{BB962C8B-B14F-4D97-AF65-F5344CB8AC3E}">
        <p14:creationId xmlns:p14="http://schemas.microsoft.com/office/powerpoint/2010/main" val="1109944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2484-8600-3055-CE25-F09D189D0799}"/>
              </a:ext>
            </a:extLst>
          </p:cNvPr>
          <p:cNvSpPr>
            <a:spLocks noGrp="1"/>
          </p:cNvSpPr>
          <p:nvPr>
            <p:ph type="title"/>
          </p:nvPr>
        </p:nvSpPr>
        <p:spPr>
          <a:xfrm>
            <a:off x="304800" y="286604"/>
            <a:ext cx="11487150" cy="1227872"/>
          </a:xfrm>
        </p:spPr>
        <p:txBody>
          <a:bodyPr>
            <a:normAutofit fontScale="90000"/>
          </a:bodyPr>
          <a:lstStyle/>
          <a:p>
            <a:r>
              <a:rPr lang="en-US" dirty="0"/>
              <a:t>To interact with our prompts, we go back to the Catalog, find our analysis, and select Open</a:t>
            </a:r>
          </a:p>
        </p:txBody>
      </p:sp>
      <p:pic>
        <p:nvPicPr>
          <p:cNvPr id="5" name="Content Placeholder 4" descr="A screenshot of a computer&#10;&#10;Description automatically generated">
            <a:extLst>
              <a:ext uri="{FF2B5EF4-FFF2-40B4-BE49-F238E27FC236}">
                <a16:creationId xmlns:a16="http://schemas.microsoft.com/office/drawing/2014/main" id="{24D0D3BC-2133-F0C5-7669-95435C4D85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7" y="1737360"/>
            <a:ext cx="12207107" cy="5163320"/>
          </a:xfrm>
        </p:spPr>
      </p:pic>
      <p:sp>
        <p:nvSpPr>
          <p:cNvPr id="3" name="Arrow: Up 2">
            <a:extLst>
              <a:ext uri="{FF2B5EF4-FFF2-40B4-BE49-F238E27FC236}">
                <a16:creationId xmlns:a16="http://schemas.microsoft.com/office/drawing/2014/main" id="{1DB68871-FB61-7459-7C86-4E01A0B86443}"/>
              </a:ext>
            </a:extLst>
          </p:cNvPr>
          <p:cNvSpPr/>
          <p:nvPr/>
        </p:nvSpPr>
        <p:spPr>
          <a:xfrm>
            <a:off x="2407640" y="4597167"/>
            <a:ext cx="704676" cy="52850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4787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8549-5F99-FD5E-7194-6CCDE088F2E3}"/>
              </a:ext>
            </a:extLst>
          </p:cNvPr>
          <p:cNvSpPr>
            <a:spLocks noGrp="1"/>
          </p:cNvSpPr>
          <p:nvPr>
            <p:ph type="title"/>
          </p:nvPr>
        </p:nvSpPr>
        <p:spPr/>
        <p:txBody>
          <a:bodyPr>
            <a:normAutofit/>
          </a:bodyPr>
          <a:lstStyle/>
          <a:p>
            <a:r>
              <a:rPr lang="en-US" sz="4000" dirty="0"/>
              <a:t>When we open the analysis, we see our prompts</a:t>
            </a:r>
          </a:p>
        </p:txBody>
      </p:sp>
      <p:pic>
        <p:nvPicPr>
          <p:cNvPr id="5" name="Content Placeholder 4" descr="A blue and white rectangle with a blue border&#10;&#10;Description automatically generated">
            <a:extLst>
              <a:ext uri="{FF2B5EF4-FFF2-40B4-BE49-F238E27FC236}">
                <a16:creationId xmlns:a16="http://schemas.microsoft.com/office/drawing/2014/main" id="{8BFD73EC-1950-11B6-C9A3-54EB979F4E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18163"/>
            <a:ext cx="18301730" cy="3002478"/>
          </a:xfrm>
        </p:spPr>
      </p:pic>
    </p:spTree>
    <p:extLst>
      <p:ext uri="{BB962C8B-B14F-4D97-AF65-F5344CB8AC3E}">
        <p14:creationId xmlns:p14="http://schemas.microsoft.com/office/powerpoint/2010/main" val="4148222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0" name="Rectangle 49">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52" name="Straight Connector 51">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D25389-19FB-51DB-9ABE-04D41333199A}"/>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2900" dirty="0">
                <a:solidFill>
                  <a:schemeClr val="tx1">
                    <a:lumMod val="85000"/>
                    <a:lumOff val="15000"/>
                  </a:schemeClr>
                </a:solidFill>
              </a:rPr>
              <a:t>Clicking the dropdown arrow next to each prompt shows the choice lists. We can use the checkboxes to select vendor(s), platform(s), and year(s). </a:t>
            </a:r>
          </a:p>
        </p:txBody>
      </p:sp>
      <p:sp>
        <p:nvSpPr>
          <p:cNvPr id="13" name="Content Placeholder 12">
            <a:extLst>
              <a:ext uri="{FF2B5EF4-FFF2-40B4-BE49-F238E27FC236}">
                <a16:creationId xmlns:a16="http://schemas.microsoft.com/office/drawing/2014/main" id="{3022742F-3110-D136-28A8-913FD9F48E6C}"/>
              </a:ext>
            </a:extLst>
          </p:cNvPr>
          <p:cNvSpPr>
            <a:spLocks noGrp="1"/>
          </p:cNvSpPr>
          <p:nvPr>
            <p:ph idx="1"/>
          </p:nvPr>
        </p:nvSpPr>
        <p:spPr>
          <a:xfrm>
            <a:off x="633999" y="5727515"/>
            <a:ext cx="10925101" cy="515477"/>
          </a:xfrm>
        </p:spPr>
        <p:txBody>
          <a:bodyPr vert="horz" lIns="91440" tIns="45720" rIns="91440" bIns="45720" rtlCol="0">
            <a:normAutofit/>
          </a:bodyPr>
          <a:lstStyle/>
          <a:p>
            <a:pPr marL="0" indent="0">
              <a:buNone/>
            </a:pPr>
            <a:r>
              <a:rPr lang="en-US" cap="all" spc="200" dirty="0">
                <a:solidFill>
                  <a:schemeClr val="tx1">
                    <a:lumMod val="85000"/>
                    <a:lumOff val="15000"/>
                  </a:schemeClr>
                </a:solidFill>
                <a:latin typeface="+mj-lt"/>
              </a:rPr>
              <a:t> </a:t>
            </a:r>
          </a:p>
        </p:txBody>
      </p:sp>
      <p:pic>
        <p:nvPicPr>
          <p:cNvPr id="9" name="Picture 8" descr="A screenshot of a computer&#10;&#10;Description automatically generated">
            <a:extLst>
              <a:ext uri="{FF2B5EF4-FFF2-40B4-BE49-F238E27FC236}">
                <a16:creationId xmlns:a16="http://schemas.microsoft.com/office/drawing/2014/main" id="{D264ECC1-007E-AB18-93C3-119490DF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811" y="891538"/>
            <a:ext cx="3312784" cy="2327230"/>
          </a:xfrm>
          <a:prstGeom prst="rect">
            <a:avLst/>
          </a:prstGeom>
        </p:spPr>
      </p:pic>
      <p:sp>
        <p:nvSpPr>
          <p:cNvPr id="56" name="Rectangle 55">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E00161EC-3622-E999-B833-5094F71E4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60" y="895683"/>
            <a:ext cx="3312785" cy="1664674"/>
          </a:xfrm>
          <a:prstGeom prst="rect">
            <a:avLst/>
          </a:prstGeom>
        </p:spPr>
      </p:pic>
      <p:sp>
        <p:nvSpPr>
          <p:cNvPr id="58" name="Rectangle 57">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computer&#10;&#10;Description automatically generated">
            <a:extLst>
              <a:ext uri="{FF2B5EF4-FFF2-40B4-BE49-F238E27FC236}">
                <a16:creationId xmlns:a16="http://schemas.microsoft.com/office/drawing/2014/main" id="{BC824C1B-59F5-41C1-F0A3-008BE7A80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995" y="895683"/>
            <a:ext cx="3312784" cy="1838595"/>
          </a:xfrm>
          <a:prstGeom prst="rect">
            <a:avLst/>
          </a:prstGeom>
        </p:spPr>
      </p:pic>
      <p:cxnSp>
        <p:nvCxnSpPr>
          <p:cNvPr id="60" name="Straight Connector 59">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4" name="Rectangle 63">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71EE89C8-4320-CFFB-81DD-65C71BCE2389}"/>
              </a:ext>
            </a:extLst>
          </p:cNvPr>
          <p:cNvSpPr txBox="1"/>
          <p:nvPr/>
        </p:nvSpPr>
        <p:spPr>
          <a:xfrm>
            <a:off x="635052" y="319523"/>
            <a:ext cx="2919736" cy="523220"/>
          </a:xfrm>
          <a:prstGeom prst="rect">
            <a:avLst/>
          </a:prstGeom>
          <a:noFill/>
        </p:spPr>
        <p:txBody>
          <a:bodyPr wrap="square" rtlCol="0">
            <a:spAutoFit/>
          </a:bodyPr>
          <a:lstStyle/>
          <a:p>
            <a:pPr algn="ctr"/>
            <a:r>
              <a:rPr lang="en-US" sz="2800" dirty="0">
                <a:latin typeface="+mj-lt"/>
              </a:rPr>
              <a:t>Vendor Name</a:t>
            </a:r>
          </a:p>
        </p:txBody>
      </p:sp>
      <p:sp>
        <p:nvSpPr>
          <p:cNvPr id="4" name="TextBox 3">
            <a:extLst>
              <a:ext uri="{FF2B5EF4-FFF2-40B4-BE49-F238E27FC236}">
                <a16:creationId xmlns:a16="http://schemas.microsoft.com/office/drawing/2014/main" id="{97366B40-8F85-A8ED-2FB6-6376F27E92F7}"/>
              </a:ext>
            </a:extLst>
          </p:cNvPr>
          <p:cNvSpPr txBox="1"/>
          <p:nvPr/>
        </p:nvSpPr>
        <p:spPr>
          <a:xfrm>
            <a:off x="4411995" y="319523"/>
            <a:ext cx="3389766" cy="523220"/>
          </a:xfrm>
          <a:prstGeom prst="rect">
            <a:avLst/>
          </a:prstGeom>
          <a:noFill/>
        </p:spPr>
        <p:txBody>
          <a:bodyPr wrap="square" rtlCol="0">
            <a:spAutoFit/>
          </a:bodyPr>
          <a:lstStyle/>
          <a:p>
            <a:pPr algn="ctr"/>
            <a:r>
              <a:rPr lang="en-US" sz="2800" dirty="0">
                <a:latin typeface="+mj-lt"/>
              </a:rPr>
              <a:t>Normalized Platform</a:t>
            </a:r>
          </a:p>
        </p:txBody>
      </p:sp>
      <p:sp>
        <p:nvSpPr>
          <p:cNvPr id="6" name="TextBox 5">
            <a:extLst>
              <a:ext uri="{FF2B5EF4-FFF2-40B4-BE49-F238E27FC236}">
                <a16:creationId xmlns:a16="http://schemas.microsoft.com/office/drawing/2014/main" id="{B6974EC1-2252-B843-0806-52D37EFB6699}"/>
              </a:ext>
            </a:extLst>
          </p:cNvPr>
          <p:cNvSpPr txBox="1"/>
          <p:nvPr/>
        </p:nvSpPr>
        <p:spPr>
          <a:xfrm>
            <a:off x="8415112" y="319523"/>
            <a:ext cx="2919736" cy="523220"/>
          </a:xfrm>
          <a:prstGeom prst="rect">
            <a:avLst/>
          </a:prstGeom>
          <a:noFill/>
        </p:spPr>
        <p:txBody>
          <a:bodyPr wrap="square" rtlCol="0">
            <a:spAutoFit/>
          </a:bodyPr>
          <a:lstStyle/>
          <a:p>
            <a:pPr algn="ctr"/>
            <a:r>
              <a:rPr lang="en-US" sz="2800" dirty="0">
                <a:latin typeface="+mj-lt"/>
              </a:rPr>
              <a:t>Usage Date Year</a:t>
            </a:r>
          </a:p>
        </p:txBody>
      </p:sp>
    </p:spTree>
    <p:extLst>
      <p:ext uri="{BB962C8B-B14F-4D97-AF65-F5344CB8AC3E}">
        <p14:creationId xmlns:p14="http://schemas.microsoft.com/office/powerpoint/2010/main" val="708379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Cheetah running quickly with motion blur">
            <a:extLst>
              <a:ext uri="{FF2B5EF4-FFF2-40B4-BE49-F238E27FC236}">
                <a16:creationId xmlns:a16="http://schemas.microsoft.com/office/drawing/2014/main" id="{92C4F7D7-D283-8BB8-169A-D5264194E119}"/>
              </a:ext>
            </a:extLst>
          </p:cNvPr>
          <p:cNvPicPr>
            <a:picLocks noChangeAspect="1"/>
          </p:cNvPicPr>
          <p:nvPr/>
        </p:nvPicPr>
        <p:blipFill>
          <a:blip r:embed="rId2">
            <a:extLst>
              <a:ext uri="{28A0092B-C50C-407E-A947-70E740481C1C}">
                <a14:useLocalDpi xmlns:a14="http://schemas.microsoft.com/office/drawing/2010/main" val="0"/>
              </a:ext>
            </a:extLst>
          </a:blip>
          <a:srcRect t="22402" b="17203"/>
          <a:stretch/>
        </p:blipFill>
        <p:spPr>
          <a:xfrm>
            <a:off x="-32" y="10"/>
            <a:ext cx="12192031" cy="4915066"/>
          </a:xfrm>
          <a:prstGeom prst="rect">
            <a:avLst/>
          </a:prstGeom>
        </p:spPr>
      </p:pic>
      <p:sp>
        <p:nvSpPr>
          <p:cNvPr id="47" name="Rectangle 4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2342186B-7C7E-A299-DF9E-9613F1AFCB85}"/>
              </a:ext>
            </a:extLst>
          </p:cNvPr>
          <p:cNvSpPr>
            <a:spLocks noGrp="1"/>
          </p:cNvSpPr>
          <p:nvPr>
            <p:ph type="ctrTitle"/>
          </p:nvPr>
        </p:nvSpPr>
        <p:spPr>
          <a:xfrm>
            <a:off x="1065197" y="5120640"/>
            <a:ext cx="10058400" cy="822960"/>
          </a:xfrm>
        </p:spPr>
        <p:txBody>
          <a:bodyPr>
            <a:normAutofit/>
          </a:bodyPr>
          <a:lstStyle/>
          <a:p>
            <a:r>
              <a:rPr lang="en-US" sz="3600" dirty="0">
                <a:solidFill>
                  <a:srgbClr val="FFFFFF"/>
                </a:solidFill>
              </a:rPr>
              <a:t>Let’s see our prompt configuration choices in action! </a:t>
            </a:r>
          </a:p>
        </p:txBody>
      </p:sp>
      <p:sp>
        <p:nvSpPr>
          <p:cNvPr id="49" name="Rectangle 4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58748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60F3-1DCF-BB0A-2B9E-1E5414DBE621}"/>
              </a:ext>
            </a:extLst>
          </p:cNvPr>
          <p:cNvSpPr>
            <a:spLocks noGrp="1"/>
          </p:cNvSpPr>
          <p:nvPr>
            <p:ph type="title"/>
          </p:nvPr>
        </p:nvSpPr>
        <p:spPr/>
        <p:txBody>
          <a:bodyPr>
            <a:normAutofit/>
          </a:bodyPr>
          <a:lstStyle/>
          <a:p>
            <a:r>
              <a:rPr lang="en-US" sz="2800" dirty="0">
                <a:solidFill>
                  <a:srgbClr val="FFFFFF"/>
                </a:solidFill>
              </a:rPr>
              <a:t>Because we selected “Enable User to Type Values,” we can start typing, and matches will appear </a:t>
            </a:r>
          </a:p>
        </p:txBody>
      </p:sp>
      <p:pic>
        <p:nvPicPr>
          <p:cNvPr id="7" name="Content Placeholder 6" descr="A screenshot of a computer&#10;&#10;Description automatically generated">
            <a:extLst>
              <a:ext uri="{FF2B5EF4-FFF2-40B4-BE49-F238E27FC236}">
                <a16:creationId xmlns:a16="http://schemas.microsoft.com/office/drawing/2014/main" id="{9E2D65FE-62DA-B937-576A-A451EB805A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1829" y="1190089"/>
            <a:ext cx="8050172" cy="3577854"/>
          </a:xfrm>
        </p:spPr>
      </p:pic>
      <p:sp>
        <p:nvSpPr>
          <p:cNvPr id="8" name="Text Placeholder 7">
            <a:extLst>
              <a:ext uri="{FF2B5EF4-FFF2-40B4-BE49-F238E27FC236}">
                <a16:creationId xmlns:a16="http://schemas.microsoft.com/office/drawing/2014/main" id="{3A9EDF53-2008-2A7D-636A-8EF2A9DE0CEA}"/>
              </a:ext>
            </a:extLst>
          </p:cNvPr>
          <p:cNvSpPr>
            <a:spLocks noGrp="1"/>
          </p:cNvSpPr>
          <p:nvPr>
            <p:ph type="body" sz="half" idx="2"/>
          </p:nvPr>
        </p:nvSpPr>
        <p:spPr/>
        <p:txBody>
          <a:bodyPr/>
          <a:lstStyle/>
          <a:p>
            <a:r>
              <a:rPr lang="en-US" dirty="0"/>
              <a:t>When we start typing “pro…” in the vendor box, the choice list is limited to vendors beginning with “pro…” </a:t>
            </a:r>
          </a:p>
          <a:p>
            <a:r>
              <a:rPr lang="en-US" dirty="0"/>
              <a:t>We can then select the vendor we want. </a:t>
            </a:r>
          </a:p>
        </p:txBody>
      </p:sp>
    </p:spTree>
    <p:extLst>
      <p:ext uri="{BB962C8B-B14F-4D97-AF65-F5344CB8AC3E}">
        <p14:creationId xmlns:p14="http://schemas.microsoft.com/office/powerpoint/2010/main" val="1060522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2ABA02-287C-682E-9BA1-478CF3F7AAC1}"/>
              </a:ext>
            </a:extLst>
          </p:cNvPr>
          <p:cNvSpPr>
            <a:spLocks noGrp="1"/>
          </p:cNvSpPr>
          <p:nvPr>
            <p:ph type="title"/>
          </p:nvPr>
        </p:nvSpPr>
        <p:spPr>
          <a:xfrm>
            <a:off x="457200" y="1031394"/>
            <a:ext cx="3200400" cy="2286000"/>
          </a:xfrm>
        </p:spPr>
        <p:txBody>
          <a:bodyPr>
            <a:normAutofit fontScale="90000"/>
          </a:bodyPr>
          <a:lstStyle/>
          <a:p>
            <a:r>
              <a:rPr lang="en-US" dirty="0"/>
              <a:t>Because we selected “Limit Values by All Prompts,” after we select one value, the other prompts’ values narrow</a:t>
            </a:r>
          </a:p>
        </p:txBody>
      </p:sp>
      <p:sp>
        <p:nvSpPr>
          <p:cNvPr id="6" name="Text Placeholder 5">
            <a:extLst>
              <a:ext uri="{FF2B5EF4-FFF2-40B4-BE49-F238E27FC236}">
                <a16:creationId xmlns:a16="http://schemas.microsoft.com/office/drawing/2014/main" id="{A4DB820D-7DBB-C104-88B6-F14387D5E87B}"/>
              </a:ext>
            </a:extLst>
          </p:cNvPr>
          <p:cNvSpPr>
            <a:spLocks noGrp="1"/>
          </p:cNvSpPr>
          <p:nvPr>
            <p:ph type="body" sz="half" idx="2"/>
          </p:nvPr>
        </p:nvSpPr>
        <p:spPr>
          <a:xfrm>
            <a:off x="457200" y="3540606"/>
            <a:ext cx="3200400" cy="2771912"/>
          </a:xfrm>
        </p:spPr>
        <p:txBody>
          <a:bodyPr/>
          <a:lstStyle/>
          <a:p>
            <a:r>
              <a:rPr lang="en-US" dirty="0"/>
              <a:t>Because we selected “ProQuest” as the vendor, our platform select list is limited so it only includes platforms whose data we uploaded to the Vendor ProQuest</a:t>
            </a:r>
          </a:p>
        </p:txBody>
      </p:sp>
      <p:pic>
        <p:nvPicPr>
          <p:cNvPr id="12" name="Content Placeholder 11" descr="A screenshot of a computer&#10;&#10;Description automatically generated">
            <a:extLst>
              <a:ext uri="{FF2B5EF4-FFF2-40B4-BE49-F238E27FC236}">
                <a16:creationId xmlns:a16="http://schemas.microsoft.com/office/drawing/2014/main" id="{ED1167D0-142D-0538-FC20-206C5070A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089" y="-1"/>
            <a:ext cx="8081911" cy="4926563"/>
          </a:xfrm>
        </p:spPr>
      </p:pic>
    </p:spTree>
    <p:extLst>
      <p:ext uri="{BB962C8B-B14F-4D97-AF65-F5344CB8AC3E}">
        <p14:creationId xmlns:p14="http://schemas.microsoft.com/office/powerpoint/2010/main" val="387858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F53DD5F5-AFC0-E9EB-A73E-E099F5906E96}"/>
              </a:ext>
            </a:extLst>
          </p:cNvPr>
          <p:cNvSpPr>
            <a:spLocks noGrp="1"/>
          </p:cNvSpPr>
          <p:nvPr>
            <p:ph type="title"/>
          </p:nvPr>
        </p:nvSpPr>
        <p:spPr>
          <a:xfrm>
            <a:off x="1097280" y="286603"/>
            <a:ext cx="10058400" cy="1450757"/>
          </a:xfrm>
        </p:spPr>
        <p:txBody>
          <a:bodyPr>
            <a:normAutofit/>
          </a:bodyPr>
          <a:lstStyle/>
          <a:p>
            <a:r>
              <a:rPr lang="en-US" dirty="0">
                <a:solidFill>
                  <a:schemeClr val="bg1"/>
                </a:solidFill>
              </a:rPr>
              <a:t>COUNTER 5.1 is coming</a:t>
            </a:r>
          </a:p>
        </p:txBody>
      </p:sp>
      <p:sp>
        <p:nvSpPr>
          <p:cNvPr id="19" name="Content Placeholder 6">
            <a:extLst>
              <a:ext uri="{FF2B5EF4-FFF2-40B4-BE49-F238E27FC236}">
                <a16:creationId xmlns:a16="http://schemas.microsoft.com/office/drawing/2014/main" id="{939ABACF-D0F8-2CDE-CAE5-7986068BB0CB}"/>
              </a:ext>
            </a:extLst>
          </p:cNvPr>
          <p:cNvSpPr>
            <a:spLocks noGrp="1"/>
          </p:cNvSpPr>
          <p:nvPr>
            <p:ph idx="1"/>
          </p:nvPr>
        </p:nvSpPr>
        <p:spPr>
          <a:xfrm>
            <a:off x="1097280" y="1845734"/>
            <a:ext cx="10058400" cy="4023360"/>
          </a:xfrm>
        </p:spPr>
        <p:txBody>
          <a:bodyPr>
            <a:normAutofit/>
          </a:bodyPr>
          <a:lstStyle/>
          <a:p>
            <a:r>
              <a:rPr lang="en-US" sz="1400" dirty="0">
                <a:solidFill>
                  <a:schemeClr val="bg1"/>
                </a:solidFill>
              </a:rPr>
              <a:t>COUNTER 5.1 becomes the “official” standard in January 2025. Some providers have announced they will begin offering COUNTER 5.1 reports as of January 2025 and, in the months after, will be discontinuing COUNTER 5.0</a:t>
            </a:r>
          </a:p>
          <a:p>
            <a:pPr lvl="1"/>
            <a:r>
              <a:rPr lang="en-US" sz="1400" dirty="0">
                <a:solidFill>
                  <a:schemeClr val="bg1"/>
                </a:solidFill>
              </a:rPr>
              <a:t>When COUNTER 5 replaced COUNTER 4, some vendors were quick to offer COUNTER 5, while others were slow. We might see a similar staggered response this time. </a:t>
            </a:r>
          </a:p>
          <a:p>
            <a:r>
              <a:rPr lang="en-US" sz="1400" dirty="0">
                <a:solidFill>
                  <a:schemeClr val="bg1"/>
                </a:solidFill>
              </a:rPr>
              <a:t>The </a:t>
            </a:r>
            <a:r>
              <a:rPr lang="en-US" sz="1400" dirty="0">
                <a:solidFill>
                  <a:schemeClr val="tx2">
                    <a:lumMod val="50000"/>
                  </a:schemeClr>
                </a:solidFill>
                <a:hlinkClick r:id="rId2">
                  <a:extLst>
                    <a:ext uri="{A12FA001-AC4F-418D-AE19-62706E023703}">
                      <ahyp:hlinkClr xmlns:ahyp="http://schemas.microsoft.com/office/drawing/2018/hyperlinkcolor" val="tx"/>
                    </a:ext>
                  </a:extLst>
                </a:hlinkClick>
              </a:rPr>
              <a:t>Ex Libris Alma Roadmap for H2 2024 </a:t>
            </a:r>
            <a:r>
              <a:rPr lang="en-US" sz="1400" dirty="0">
                <a:solidFill>
                  <a:schemeClr val="bg1"/>
                </a:solidFill>
              </a:rPr>
              <a:t>includes: “Following the recent 5.1 COUNTER publication, COUNTER data will be adjusted to meet the latest updates in the Usage (COUNTER) and E-Inventory subject areas.”</a:t>
            </a:r>
          </a:p>
          <a:p>
            <a:r>
              <a:rPr lang="en-US" sz="1400" dirty="0">
                <a:solidFill>
                  <a:schemeClr val="bg1"/>
                </a:solidFill>
              </a:rPr>
              <a:t>On a practical level, changes from 5.0 to 5.1 are relatively minor—the report types are the same, and our most important metrics are not changing either. </a:t>
            </a:r>
          </a:p>
          <a:p>
            <a:r>
              <a:rPr lang="en-US" sz="1400" dirty="0">
                <a:solidFill>
                  <a:schemeClr val="bg1"/>
                </a:solidFill>
              </a:rPr>
              <a:t>Going forward, pay attention to announcements from vendors and communications from Ex Libris. We may need to: </a:t>
            </a:r>
          </a:p>
          <a:p>
            <a:pPr lvl="1"/>
            <a:r>
              <a:rPr lang="en-US" sz="1400" dirty="0">
                <a:solidFill>
                  <a:schemeClr val="bg1"/>
                </a:solidFill>
              </a:rPr>
              <a:t>Set up COUNTER 5.1 SUSHI connections </a:t>
            </a:r>
          </a:p>
          <a:p>
            <a:pPr lvl="1"/>
            <a:r>
              <a:rPr lang="en-US" sz="1400" dirty="0">
                <a:solidFill>
                  <a:schemeClr val="bg1"/>
                </a:solidFill>
              </a:rPr>
              <a:t>Adjust Analytics reports to include COUNTER 5.1 measures instead of (or alongside) COUNTER 5.0</a:t>
            </a:r>
          </a:p>
          <a:p>
            <a:pPr lvl="1"/>
            <a:r>
              <a:rPr lang="en-US" sz="1400" dirty="0">
                <a:solidFill>
                  <a:schemeClr val="bg1"/>
                </a:solidFill>
              </a:rPr>
              <a:t>Next year, carefully check the instructions provided by reporting organizations (such as ACRL &amp; ARL). </a:t>
            </a:r>
          </a:p>
          <a:p>
            <a:pPr marL="0" indent="0">
              <a:buNone/>
            </a:pPr>
            <a:endParaRPr lang="en-US" sz="1400" dirty="0">
              <a:solidFill>
                <a:schemeClr val="tx1"/>
              </a:solidFill>
            </a:endParaRPr>
          </a:p>
        </p:txBody>
      </p:sp>
      <p:sp>
        <p:nvSpPr>
          <p:cNvPr id="15" name="Rectangle 14">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60989339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70DE-C4A6-8C57-E3AC-528A777B99CD}"/>
              </a:ext>
            </a:extLst>
          </p:cNvPr>
          <p:cNvSpPr>
            <a:spLocks noGrp="1"/>
          </p:cNvSpPr>
          <p:nvPr>
            <p:ph type="title"/>
          </p:nvPr>
        </p:nvSpPr>
        <p:spPr/>
        <p:txBody>
          <a:bodyPr>
            <a:normAutofit fontScale="90000"/>
          </a:bodyPr>
          <a:lstStyle/>
          <a:p>
            <a:r>
              <a:rPr lang="en-US" dirty="0"/>
              <a:t>Because we chose “Enable User to Select Multiple Values,” we can select multiple values</a:t>
            </a:r>
          </a:p>
        </p:txBody>
      </p:sp>
      <p:pic>
        <p:nvPicPr>
          <p:cNvPr id="6" name="Content Placeholder 5" descr="A screenshot of a computer&#10;&#10;Description automatically generated">
            <a:extLst>
              <a:ext uri="{FF2B5EF4-FFF2-40B4-BE49-F238E27FC236}">
                <a16:creationId xmlns:a16="http://schemas.microsoft.com/office/drawing/2014/main" id="{8A358138-B46F-CD89-F487-D77F353FC5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7799" y="0"/>
            <a:ext cx="8094202" cy="4823927"/>
          </a:xfrm>
        </p:spPr>
      </p:pic>
      <p:sp>
        <p:nvSpPr>
          <p:cNvPr id="4" name="Text Placeholder 3">
            <a:extLst>
              <a:ext uri="{FF2B5EF4-FFF2-40B4-BE49-F238E27FC236}">
                <a16:creationId xmlns:a16="http://schemas.microsoft.com/office/drawing/2014/main" id="{A447B125-79E7-8F03-DD36-B0829DF28975}"/>
              </a:ext>
            </a:extLst>
          </p:cNvPr>
          <p:cNvSpPr>
            <a:spLocks noGrp="1"/>
          </p:cNvSpPr>
          <p:nvPr>
            <p:ph type="body" sz="half" idx="2"/>
          </p:nvPr>
        </p:nvSpPr>
        <p:spPr/>
        <p:txBody>
          <a:bodyPr/>
          <a:lstStyle/>
          <a:p>
            <a:r>
              <a:rPr lang="en-US" dirty="0"/>
              <a:t>Perhaps we want to check usage on both the search.alexanderstreet.com and video.alexanderstreet.com platforms. We chose multiple platform values:</a:t>
            </a:r>
          </a:p>
          <a:p>
            <a:r>
              <a:rPr lang="en-US" dirty="0"/>
              <a:t>search_alexanderstreet_com</a:t>
            </a:r>
          </a:p>
          <a:p>
            <a:r>
              <a:rPr lang="en-US" dirty="0"/>
              <a:t>video_alexandeerstreet_com</a:t>
            </a:r>
          </a:p>
        </p:txBody>
      </p:sp>
    </p:spTree>
    <p:extLst>
      <p:ext uri="{BB962C8B-B14F-4D97-AF65-F5344CB8AC3E}">
        <p14:creationId xmlns:p14="http://schemas.microsoft.com/office/powerpoint/2010/main" val="915872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6EB0-94B0-B245-BF91-9E48B09B9F53}"/>
              </a:ext>
            </a:extLst>
          </p:cNvPr>
          <p:cNvSpPr>
            <a:spLocks noGrp="1"/>
          </p:cNvSpPr>
          <p:nvPr>
            <p:ph type="title"/>
          </p:nvPr>
        </p:nvSpPr>
        <p:spPr/>
        <p:txBody>
          <a:bodyPr>
            <a:normAutofit fontScale="90000"/>
          </a:bodyPr>
          <a:lstStyle/>
          <a:p>
            <a:r>
              <a:rPr lang="en-US" dirty="0"/>
              <a:t>Because we did not select “Require User Input,” we don’t have to enter a value into all prompts</a:t>
            </a:r>
          </a:p>
        </p:txBody>
      </p:sp>
      <p:pic>
        <p:nvPicPr>
          <p:cNvPr id="6" name="Content Placeholder 5" descr="A screenshot of a computer&#10;&#10;Description automatically generated">
            <a:extLst>
              <a:ext uri="{FF2B5EF4-FFF2-40B4-BE49-F238E27FC236}">
                <a16:creationId xmlns:a16="http://schemas.microsoft.com/office/drawing/2014/main" id="{754959A2-0EB6-43EA-6E0B-8712A6C41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833" y="-1"/>
            <a:ext cx="8081167" cy="3974841"/>
          </a:xfrm>
        </p:spPr>
      </p:pic>
      <p:sp>
        <p:nvSpPr>
          <p:cNvPr id="4" name="Text Placeholder 3">
            <a:extLst>
              <a:ext uri="{FF2B5EF4-FFF2-40B4-BE49-F238E27FC236}">
                <a16:creationId xmlns:a16="http://schemas.microsoft.com/office/drawing/2014/main" id="{43CEF976-12E3-F234-68BF-027A66F8DAF6}"/>
              </a:ext>
            </a:extLst>
          </p:cNvPr>
          <p:cNvSpPr>
            <a:spLocks noGrp="1"/>
          </p:cNvSpPr>
          <p:nvPr>
            <p:ph type="body" sz="half" idx="2"/>
          </p:nvPr>
        </p:nvSpPr>
        <p:spPr/>
        <p:txBody>
          <a:bodyPr/>
          <a:lstStyle/>
          <a:p>
            <a:r>
              <a:rPr lang="en-US" dirty="0"/>
              <a:t>We don’t have to enter any values into Usage Date Year. That will make it so all years with data appear in our results. </a:t>
            </a:r>
          </a:p>
          <a:p>
            <a:r>
              <a:rPr lang="en-US" dirty="0"/>
              <a:t>We select “OK” when we have filled in all our prompts, and then we see our results! </a:t>
            </a:r>
          </a:p>
        </p:txBody>
      </p:sp>
    </p:spTree>
    <p:extLst>
      <p:ext uri="{BB962C8B-B14F-4D97-AF65-F5344CB8AC3E}">
        <p14:creationId xmlns:p14="http://schemas.microsoft.com/office/powerpoint/2010/main" val="3797027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0C36979-2C58-3A2E-6CF5-A82E4CFF7211}"/>
              </a:ext>
            </a:extLst>
          </p:cNvPr>
          <p:cNvPicPr>
            <a:picLocks noChangeAspect="1"/>
          </p:cNvPicPr>
          <p:nvPr/>
        </p:nvPicPr>
        <p:blipFill rotWithShape="1">
          <a:blip r:embed="rId2">
            <a:extLst>
              <a:ext uri="{28A0092B-C50C-407E-A947-70E740481C1C}">
                <a14:useLocalDpi xmlns:a14="http://schemas.microsoft.com/office/drawing/2010/main" val="0"/>
              </a:ext>
            </a:extLst>
          </a:blip>
          <a:srcRect r="13176"/>
          <a:stretch/>
        </p:blipFill>
        <p:spPr>
          <a:xfrm>
            <a:off x="-1" y="0"/>
            <a:ext cx="12192001" cy="6858000"/>
          </a:xfrm>
          <a:prstGeom prst="rect">
            <a:avLst/>
          </a:prstGeom>
        </p:spPr>
      </p:pic>
      <p:sp>
        <p:nvSpPr>
          <p:cNvPr id="2" name="TextBox 1">
            <a:extLst>
              <a:ext uri="{FF2B5EF4-FFF2-40B4-BE49-F238E27FC236}">
                <a16:creationId xmlns:a16="http://schemas.microsoft.com/office/drawing/2014/main" id="{9D00C23C-58E7-7B1E-10FE-F429CEB9E586}"/>
              </a:ext>
            </a:extLst>
          </p:cNvPr>
          <p:cNvSpPr txBox="1"/>
          <p:nvPr/>
        </p:nvSpPr>
        <p:spPr>
          <a:xfrm>
            <a:off x="2293120" y="5022420"/>
            <a:ext cx="8016949" cy="1200329"/>
          </a:xfrm>
          <a:prstGeom prst="rect">
            <a:avLst/>
          </a:prstGeom>
          <a:solidFill>
            <a:schemeClr val="bg1"/>
          </a:solidFill>
        </p:spPr>
        <p:txBody>
          <a:bodyPr wrap="square" rtlCol="0">
            <a:spAutoFit/>
          </a:bodyPr>
          <a:lstStyle/>
          <a:p>
            <a:r>
              <a:rPr lang="en-US" dirty="0"/>
              <a:t>We see the PR_P1 data associated with the vendor we selected (PROQUEST LLC) and the platforms we selected (search_alexanderstreet_com &amp; </a:t>
            </a:r>
            <a:r>
              <a:rPr lang="en-US" dirty="0" err="1"/>
              <a:t>video_alexanderstreet_com</a:t>
            </a:r>
            <a:r>
              <a:rPr lang="en-US" dirty="0"/>
              <a:t>). Because we didn’t enter any values into the Usage Date Year prompt, we see data from all the years and months we loaded into Alma.</a:t>
            </a:r>
          </a:p>
        </p:txBody>
      </p:sp>
    </p:spTree>
    <p:extLst>
      <p:ext uri="{BB962C8B-B14F-4D97-AF65-F5344CB8AC3E}">
        <p14:creationId xmlns:p14="http://schemas.microsoft.com/office/powerpoint/2010/main" val="82368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D043B61-A4ED-A97E-86D9-5F18FC1FD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715" y="0"/>
            <a:ext cx="14019649" cy="6858000"/>
          </a:xfrm>
          <a:prstGeom prst="rect">
            <a:avLst/>
          </a:prstGeom>
        </p:spPr>
      </p:pic>
    </p:spTree>
    <p:extLst>
      <p:ext uri="{BB962C8B-B14F-4D97-AF65-F5344CB8AC3E}">
        <p14:creationId xmlns:p14="http://schemas.microsoft.com/office/powerpoint/2010/main" val="277617668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A2E010B-E5D9-BDE0-75D7-AB3E6A5CE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175" y="0"/>
            <a:ext cx="14175175" cy="6858000"/>
          </a:xfrm>
          <a:prstGeom prst="rect">
            <a:avLst/>
          </a:prstGeom>
        </p:spPr>
      </p:pic>
    </p:spTree>
    <p:extLst>
      <p:ext uri="{BB962C8B-B14F-4D97-AF65-F5344CB8AC3E}">
        <p14:creationId xmlns:p14="http://schemas.microsoft.com/office/powerpoint/2010/main" val="2944529276"/>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096C1-7CA2-A3C2-1011-55EE9F3A3159}"/>
              </a:ext>
            </a:extLst>
          </p:cNvPr>
          <p:cNvSpPr>
            <a:spLocks noGrp="1"/>
          </p:cNvSpPr>
          <p:nvPr>
            <p:ph type="title"/>
          </p:nvPr>
        </p:nvSpPr>
        <p:spPr>
          <a:xfrm>
            <a:off x="817361" y="5625426"/>
            <a:ext cx="10113264" cy="822960"/>
          </a:xfrm>
        </p:spPr>
        <p:txBody>
          <a:bodyPr>
            <a:normAutofit fontScale="90000"/>
          </a:bodyPr>
          <a:lstStyle/>
          <a:p>
            <a:r>
              <a:rPr lang="en-US" dirty="0"/>
              <a:t>That was a good way to see usage across a whole platform! We often have multiple databases on the same platform. What about making a DR_D1 report for databases? </a:t>
            </a:r>
          </a:p>
        </p:txBody>
      </p:sp>
      <p:pic>
        <p:nvPicPr>
          <p:cNvPr id="9" name="Picture Placeholder 8" descr="Atlantic Puffins on rock">
            <a:extLst>
              <a:ext uri="{FF2B5EF4-FFF2-40B4-BE49-F238E27FC236}">
                <a16:creationId xmlns:a16="http://schemas.microsoft.com/office/drawing/2014/main" id="{08900435-E7C3-5F71-081D-732A8AACBC8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58" b="19758"/>
          <a:stretch>
            <a:fillRect/>
          </a:stretch>
        </p:blipFill>
        <p:spPr>
          <a:xfrm>
            <a:off x="0" y="0"/>
            <a:ext cx="12191985" cy="4915076"/>
          </a:xfrm>
        </p:spPr>
      </p:pic>
    </p:spTree>
    <p:extLst>
      <p:ext uri="{BB962C8B-B14F-4D97-AF65-F5344CB8AC3E}">
        <p14:creationId xmlns:p14="http://schemas.microsoft.com/office/powerpoint/2010/main" val="2109052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FDD5880E-14FC-CA12-2DFB-7A8D0FD6D528}"/>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We can follow the same process to build a report showing all our DR_D1 data, with just minor differences:</a:t>
            </a:r>
          </a:p>
        </p:txBody>
      </p:sp>
      <p:sp>
        <p:nvSpPr>
          <p:cNvPr id="24" name="Rectangle 2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16" name="Content Placeholder 4">
            <a:extLst>
              <a:ext uri="{FF2B5EF4-FFF2-40B4-BE49-F238E27FC236}">
                <a16:creationId xmlns:a16="http://schemas.microsoft.com/office/drawing/2014/main" id="{78C3EE19-0F9D-EC35-1018-869A0D47D16A}"/>
              </a:ext>
            </a:extLst>
          </p:cNvPr>
          <p:cNvGraphicFramePr>
            <a:graphicFrameLocks noGrp="1"/>
          </p:cNvGraphicFramePr>
          <p:nvPr>
            <p:ph idx="1"/>
            <p:extLst>
              <p:ext uri="{D42A27DB-BD31-4B8C-83A1-F6EECF244321}">
                <p14:modId xmlns:p14="http://schemas.microsoft.com/office/powerpoint/2010/main" val="139005760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087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BE18-9535-14C0-1C64-FA1BE0B67003}"/>
              </a:ext>
            </a:extLst>
          </p:cNvPr>
          <p:cNvSpPr>
            <a:spLocks noGrp="1"/>
          </p:cNvSpPr>
          <p:nvPr>
            <p:ph type="title"/>
          </p:nvPr>
        </p:nvSpPr>
        <p:spPr/>
        <p:txBody>
          <a:bodyPr/>
          <a:lstStyle/>
          <a:p>
            <a:r>
              <a:rPr lang="en-US" dirty="0"/>
              <a:t>Let’s try out our DR_D1 analysis with prompts</a:t>
            </a:r>
          </a:p>
        </p:txBody>
      </p:sp>
      <p:pic>
        <p:nvPicPr>
          <p:cNvPr id="6" name="Content Placeholder 5" descr="A screenshot of a computer&#10;&#10;Description automatically generated">
            <a:extLst>
              <a:ext uri="{FF2B5EF4-FFF2-40B4-BE49-F238E27FC236}">
                <a16:creationId xmlns:a16="http://schemas.microsoft.com/office/drawing/2014/main" id="{1080B318-0206-61C8-C6FE-BEF333D8FF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564254"/>
            <a:ext cx="6492875" cy="3592967"/>
          </a:xfrm>
        </p:spPr>
      </p:pic>
    </p:spTree>
    <p:extLst>
      <p:ext uri="{BB962C8B-B14F-4D97-AF65-F5344CB8AC3E}">
        <p14:creationId xmlns:p14="http://schemas.microsoft.com/office/powerpoint/2010/main" val="3288018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8" name="Rectangle 37">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40" name="Straight Connector 39">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8E9F690-5FDD-3076-EB6C-DEB484CCC56A}"/>
              </a:ext>
            </a:extLst>
          </p:cNvPr>
          <p:cNvSpPr>
            <a:spLocks noGrp="1"/>
          </p:cNvSpPr>
          <p:nvPr>
            <p:ph type="title" idx="4294967295"/>
          </p:nvPr>
        </p:nvSpPr>
        <p:spPr>
          <a:xfrm>
            <a:off x="504825" y="5120640"/>
            <a:ext cx="11487150" cy="1524902"/>
          </a:xfrm>
        </p:spPr>
        <p:txBody>
          <a:bodyPr vert="horz" lIns="91440" tIns="45720" rIns="91440" bIns="45720" rtlCol="0" anchor="b">
            <a:noAutofit/>
          </a:bodyPr>
          <a:lstStyle/>
          <a:p>
            <a:r>
              <a:rPr lang="en-US" sz="2800" dirty="0">
                <a:solidFill>
                  <a:srgbClr val="FFFFFF"/>
                </a:solidFill>
              </a:rPr>
              <a:t>Let’s start by looking at usage of all databases on a platform. We select Vendor Name, Platform, and Years to see all the usage associated with the vendor and the platform for specific years. We don’t make any selections for Normalized Title because we want to see usage of all databases.  </a:t>
            </a:r>
          </a:p>
        </p:txBody>
      </p:sp>
      <p:pic>
        <p:nvPicPr>
          <p:cNvPr id="6" name="Picture 5" descr="A screenshot of a computer&#10;&#10;Description automatically generated">
            <a:extLst>
              <a:ext uri="{FF2B5EF4-FFF2-40B4-BE49-F238E27FC236}">
                <a16:creationId xmlns:a16="http://schemas.microsoft.com/office/drawing/2014/main" id="{ABCA42E4-BC85-A847-B6C3-8F952D4AA0BD}"/>
              </a:ext>
            </a:extLst>
          </p:cNvPr>
          <p:cNvPicPr>
            <a:picLocks noChangeAspect="1"/>
          </p:cNvPicPr>
          <p:nvPr/>
        </p:nvPicPr>
        <p:blipFill rotWithShape="1">
          <a:blip r:embed="rId2">
            <a:extLst>
              <a:ext uri="{28A0092B-C50C-407E-A947-70E740481C1C}">
                <a14:useLocalDpi xmlns:a14="http://schemas.microsoft.com/office/drawing/2010/main" val="0"/>
              </a:ext>
            </a:extLst>
          </a:blip>
          <a:srcRect r="24536"/>
          <a:stretch/>
        </p:blipFill>
        <p:spPr>
          <a:xfrm>
            <a:off x="8440601" y="849125"/>
            <a:ext cx="3312784" cy="2842451"/>
          </a:xfrm>
          <a:prstGeom prst="rect">
            <a:avLst/>
          </a:prstGeom>
        </p:spPr>
      </p:pic>
      <p:sp>
        <p:nvSpPr>
          <p:cNvPr id="46" name="Rectangle 45">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creenshot of a computer&#10;&#10;Description automatically generated">
            <a:extLst>
              <a:ext uri="{FF2B5EF4-FFF2-40B4-BE49-F238E27FC236}">
                <a16:creationId xmlns:a16="http://schemas.microsoft.com/office/drawing/2014/main" id="{356AB350-113C-EE34-81BC-34BAA641F30F}"/>
              </a:ext>
            </a:extLst>
          </p:cNvPr>
          <p:cNvPicPr>
            <a:picLocks noChangeAspect="1"/>
          </p:cNvPicPr>
          <p:nvPr/>
        </p:nvPicPr>
        <p:blipFill rotWithShape="1">
          <a:blip r:embed="rId3">
            <a:extLst>
              <a:ext uri="{28A0092B-C50C-407E-A947-70E740481C1C}">
                <a14:useLocalDpi xmlns:a14="http://schemas.microsoft.com/office/drawing/2010/main" val="0"/>
              </a:ext>
            </a:extLst>
          </a:blip>
          <a:srcRect r="41450"/>
          <a:stretch/>
        </p:blipFill>
        <p:spPr>
          <a:xfrm>
            <a:off x="4498372" y="849125"/>
            <a:ext cx="3096460" cy="2419523"/>
          </a:xfrm>
          <a:prstGeom prst="rect">
            <a:avLst/>
          </a:prstGeom>
        </p:spPr>
      </p:pic>
      <p:sp>
        <p:nvSpPr>
          <p:cNvPr id="48" name="Rectangle 47">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screenshot of a computer&#10;&#10;Description automatically generated">
            <a:extLst>
              <a:ext uri="{FF2B5EF4-FFF2-40B4-BE49-F238E27FC236}">
                <a16:creationId xmlns:a16="http://schemas.microsoft.com/office/drawing/2014/main" id="{D472244A-C877-B946-CE40-59ADBADFCB16}"/>
              </a:ext>
            </a:extLst>
          </p:cNvPr>
          <p:cNvPicPr>
            <a:picLocks noChangeAspect="1"/>
          </p:cNvPicPr>
          <p:nvPr/>
        </p:nvPicPr>
        <p:blipFill rotWithShape="1">
          <a:blip r:embed="rId4">
            <a:extLst>
              <a:ext uri="{28A0092B-C50C-407E-A947-70E740481C1C}">
                <a14:useLocalDpi xmlns:a14="http://schemas.microsoft.com/office/drawing/2010/main" val="0"/>
              </a:ext>
            </a:extLst>
          </a:blip>
          <a:srcRect r="11201"/>
          <a:stretch/>
        </p:blipFill>
        <p:spPr>
          <a:xfrm>
            <a:off x="161917" y="849125"/>
            <a:ext cx="3720825" cy="2063656"/>
          </a:xfrm>
          <a:prstGeom prst="rect">
            <a:avLst/>
          </a:prstGeom>
        </p:spPr>
      </p:pic>
      <p:sp>
        <p:nvSpPr>
          <p:cNvPr id="50" name="Rectangle 49">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4B520FEB-5BBE-6174-7396-90F1B412A07F}"/>
              </a:ext>
            </a:extLst>
          </p:cNvPr>
          <p:cNvSpPr txBox="1"/>
          <p:nvPr/>
        </p:nvSpPr>
        <p:spPr>
          <a:xfrm>
            <a:off x="303066" y="236030"/>
            <a:ext cx="3438525" cy="369332"/>
          </a:xfrm>
          <a:prstGeom prst="rect">
            <a:avLst/>
          </a:prstGeom>
          <a:noFill/>
        </p:spPr>
        <p:txBody>
          <a:bodyPr wrap="square" rtlCol="0">
            <a:spAutoFit/>
          </a:bodyPr>
          <a:lstStyle/>
          <a:p>
            <a:pPr algn="ctr"/>
            <a:r>
              <a:rPr lang="en-US" dirty="0"/>
              <a:t>Select Vendor Name</a:t>
            </a:r>
          </a:p>
        </p:txBody>
      </p:sp>
      <p:sp>
        <p:nvSpPr>
          <p:cNvPr id="12" name="TextBox 11">
            <a:extLst>
              <a:ext uri="{FF2B5EF4-FFF2-40B4-BE49-F238E27FC236}">
                <a16:creationId xmlns:a16="http://schemas.microsoft.com/office/drawing/2014/main" id="{A16F308D-F5FF-C4BA-476F-A2D541AD6529}"/>
              </a:ext>
            </a:extLst>
          </p:cNvPr>
          <p:cNvSpPr txBox="1"/>
          <p:nvPr/>
        </p:nvSpPr>
        <p:spPr>
          <a:xfrm>
            <a:off x="4327339" y="236030"/>
            <a:ext cx="3438525" cy="369332"/>
          </a:xfrm>
          <a:prstGeom prst="rect">
            <a:avLst/>
          </a:prstGeom>
          <a:noFill/>
        </p:spPr>
        <p:txBody>
          <a:bodyPr wrap="square" rtlCol="0">
            <a:spAutoFit/>
          </a:bodyPr>
          <a:lstStyle/>
          <a:p>
            <a:pPr algn="ctr"/>
            <a:r>
              <a:rPr lang="en-US" dirty="0"/>
              <a:t>Select Platform</a:t>
            </a:r>
          </a:p>
        </p:txBody>
      </p:sp>
      <p:sp>
        <p:nvSpPr>
          <p:cNvPr id="13" name="TextBox 12">
            <a:extLst>
              <a:ext uri="{FF2B5EF4-FFF2-40B4-BE49-F238E27FC236}">
                <a16:creationId xmlns:a16="http://schemas.microsoft.com/office/drawing/2014/main" id="{0080D721-5A5C-E67F-FA5D-6F3985F4BC00}"/>
              </a:ext>
            </a:extLst>
          </p:cNvPr>
          <p:cNvSpPr txBox="1"/>
          <p:nvPr/>
        </p:nvSpPr>
        <p:spPr>
          <a:xfrm>
            <a:off x="8119051" y="241307"/>
            <a:ext cx="3438525" cy="369332"/>
          </a:xfrm>
          <a:prstGeom prst="rect">
            <a:avLst/>
          </a:prstGeom>
          <a:noFill/>
        </p:spPr>
        <p:txBody>
          <a:bodyPr wrap="square" rtlCol="0">
            <a:spAutoFit/>
          </a:bodyPr>
          <a:lstStyle/>
          <a:p>
            <a:pPr algn="ctr"/>
            <a:r>
              <a:rPr lang="en-US" dirty="0"/>
              <a:t>Select Years</a:t>
            </a:r>
          </a:p>
        </p:txBody>
      </p:sp>
    </p:spTree>
    <p:extLst>
      <p:ext uri="{BB962C8B-B14F-4D97-AF65-F5344CB8AC3E}">
        <p14:creationId xmlns:p14="http://schemas.microsoft.com/office/powerpoint/2010/main" val="2247461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96DD767-219D-EA0F-D4FB-48CEE2A7AA42}"/>
              </a:ext>
            </a:extLst>
          </p:cNvPr>
          <p:cNvPicPr>
            <a:picLocks noChangeAspect="1"/>
          </p:cNvPicPr>
          <p:nvPr/>
        </p:nvPicPr>
        <p:blipFill rotWithShape="1">
          <a:blip r:embed="rId2">
            <a:extLst>
              <a:ext uri="{28A0092B-C50C-407E-A947-70E740481C1C}">
                <a14:useLocalDpi xmlns:a14="http://schemas.microsoft.com/office/drawing/2010/main" val="0"/>
              </a:ext>
            </a:extLst>
          </a:blip>
          <a:srcRect r="5366"/>
          <a:stretch/>
        </p:blipFill>
        <p:spPr>
          <a:xfrm>
            <a:off x="-1" y="-1"/>
            <a:ext cx="12192001" cy="6353175"/>
          </a:xfrm>
          <a:prstGeom prst="rect">
            <a:avLst/>
          </a:prstGeom>
        </p:spPr>
      </p:pic>
      <p:sp>
        <p:nvSpPr>
          <p:cNvPr id="4" name="TextBox 3">
            <a:extLst>
              <a:ext uri="{FF2B5EF4-FFF2-40B4-BE49-F238E27FC236}">
                <a16:creationId xmlns:a16="http://schemas.microsoft.com/office/drawing/2014/main" id="{A4B89214-BDA7-8FCA-AB9B-8872F11E703C}"/>
              </a:ext>
            </a:extLst>
          </p:cNvPr>
          <p:cNvSpPr txBox="1"/>
          <p:nvPr/>
        </p:nvSpPr>
        <p:spPr>
          <a:xfrm>
            <a:off x="6008614" y="4626015"/>
            <a:ext cx="6094602" cy="1477328"/>
          </a:xfrm>
          <a:prstGeom prst="rect">
            <a:avLst/>
          </a:prstGeom>
          <a:solidFill>
            <a:schemeClr val="tx2"/>
          </a:solidFill>
        </p:spPr>
        <p:txBody>
          <a:bodyPr wrap="square">
            <a:spAutoFit/>
          </a:bodyPr>
          <a:lstStyle/>
          <a:p>
            <a:r>
              <a:rPr lang="en-US" dirty="0">
                <a:solidFill>
                  <a:schemeClr val="bg1"/>
                </a:solidFill>
              </a:rPr>
              <a:t>We see just the DR_D1 data associated with the vendor we selected (ADAM MATTHEW PUBLICATIONS LTD), platform we selected (</a:t>
            </a:r>
            <a:r>
              <a:rPr lang="en-US" dirty="0" err="1">
                <a:solidFill>
                  <a:schemeClr val="bg1"/>
                </a:solidFill>
              </a:rPr>
              <a:t>amd</a:t>
            </a:r>
            <a:r>
              <a:rPr lang="en-US" dirty="0">
                <a:solidFill>
                  <a:schemeClr val="bg1"/>
                </a:solidFill>
              </a:rPr>
              <a:t>), and years we selected (2022 &amp; 2023). Because we didn’t select any normalized titles (databases), we see usage for all databases on the platform. </a:t>
            </a:r>
          </a:p>
        </p:txBody>
      </p:sp>
    </p:spTree>
    <p:extLst>
      <p:ext uri="{BB962C8B-B14F-4D97-AF65-F5344CB8AC3E}">
        <p14:creationId xmlns:p14="http://schemas.microsoft.com/office/powerpoint/2010/main" val="142666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2F40BE-1A2D-42C6-8B9E-397B305AC6BC}"/>
              </a:ext>
            </a:extLst>
          </p:cNvPr>
          <p:cNvSpPr>
            <a:spLocks noGrp="1"/>
          </p:cNvSpPr>
          <p:nvPr>
            <p:ph type="title"/>
          </p:nvPr>
        </p:nvSpPr>
        <p:spPr>
          <a:xfrm>
            <a:off x="1097280" y="5074920"/>
            <a:ext cx="10113264" cy="1510438"/>
          </a:xfrm>
        </p:spPr>
        <p:txBody>
          <a:bodyPr/>
          <a:lstStyle/>
          <a:p>
            <a:r>
              <a:rPr lang="en-US" dirty="0"/>
              <a:t>With that in mind, let’s talk about building COUNTER 5 (5.0) reports. Our COUNTER 5.0 understanding and design skills should transfer to COUNTER 5.1.</a:t>
            </a:r>
          </a:p>
        </p:txBody>
      </p:sp>
      <p:pic>
        <p:nvPicPr>
          <p:cNvPr id="8" name="Picture Placeholder 7" descr="A closeup of hand that is feeding an elephant">
            <a:extLst>
              <a:ext uri="{FF2B5EF4-FFF2-40B4-BE49-F238E27FC236}">
                <a16:creationId xmlns:a16="http://schemas.microsoft.com/office/drawing/2014/main" id="{79BA30A9-6D19-DE3F-F99C-7168868942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6751" b="16751"/>
          <a:stretch>
            <a:fillRect/>
          </a:stretch>
        </p:blipFill>
        <p:spPr/>
      </p:pic>
    </p:spTree>
    <p:extLst>
      <p:ext uri="{BB962C8B-B14F-4D97-AF65-F5344CB8AC3E}">
        <p14:creationId xmlns:p14="http://schemas.microsoft.com/office/powerpoint/2010/main" val="3728458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DF549B1-30C4-4B27-2D32-CA4AE07A19C4}"/>
              </a:ext>
            </a:extLst>
          </p:cNvPr>
          <p:cNvPicPr>
            <a:picLocks noChangeAspect="1"/>
          </p:cNvPicPr>
          <p:nvPr/>
        </p:nvPicPr>
        <p:blipFill rotWithShape="1">
          <a:blip r:embed="rId2">
            <a:extLst>
              <a:ext uri="{28A0092B-C50C-407E-A947-70E740481C1C}">
                <a14:useLocalDpi xmlns:a14="http://schemas.microsoft.com/office/drawing/2010/main" val="0"/>
              </a:ext>
            </a:extLst>
          </a:blip>
          <a:srcRect l="5323"/>
          <a:stretch/>
        </p:blipFill>
        <p:spPr>
          <a:xfrm>
            <a:off x="0" y="0"/>
            <a:ext cx="12192000" cy="6343650"/>
          </a:xfrm>
          <a:prstGeom prst="rect">
            <a:avLst/>
          </a:prstGeom>
        </p:spPr>
      </p:pic>
    </p:spTree>
    <p:extLst>
      <p:ext uri="{BB962C8B-B14F-4D97-AF65-F5344CB8AC3E}">
        <p14:creationId xmlns:p14="http://schemas.microsoft.com/office/powerpoint/2010/main" val="997202926"/>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1A5C4-AA88-1C9F-03AB-25CEB904C4D4}"/>
              </a:ext>
            </a:extLst>
          </p:cNvPr>
          <p:cNvSpPr>
            <a:spLocks noGrp="1"/>
          </p:cNvSpPr>
          <p:nvPr>
            <p:ph type="title"/>
          </p:nvPr>
        </p:nvSpPr>
        <p:spPr/>
        <p:txBody>
          <a:bodyPr>
            <a:normAutofit fontScale="90000"/>
          </a:bodyPr>
          <a:lstStyle/>
          <a:p>
            <a:r>
              <a:rPr lang="en-US" dirty="0"/>
              <a:t>To see usage of a single database, we use the Normalized Title prompt</a:t>
            </a:r>
          </a:p>
        </p:txBody>
      </p:sp>
      <p:pic>
        <p:nvPicPr>
          <p:cNvPr id="10" name="Content Placeholder 9" descr="A screenshot of a computer&#10;&#10;Description automatically generated">
            <a:extLst>
              <a:ext uri="{FF2B5EF4-FFF2-40B4-BE49-F238E27FC236}">
                <a16:creationId xmlns:a16="http://schemas.microsoft.com/office/drawing/2014/main" id="{54745DDD-FCE6-BFF0-3F17-D85684EEB8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289" y="1152730"/>
            <a:ext cx="5610225" cy="3895725"/>
          </a:xfrm>
        </p:spPr>
      </p:pic>
      <p:sp>
        <p:nvSpPr>
          <p:cNvPr id="8" name="Text Placeholder 7">
            <a:extLst>
              <a:ext uri="{FF2B5EF4-FFF2-40B4-BE49-F238E27FC236}">
                <a16:creationId xmlns:a16="http://schemas.microsoft.com/office/drawing/2014/main" id="{CD18E473-6D07-0402-A6D9-0C109DD537E8}"/>
              </a:ext>
            </a:extLst>
          </p:cNvPr>
          <p:cNvSpPr>
            <a:spLocks noGrp="1"/>
          </p:cNvSpPr>
          <p:nvPr>
            <p:ph type="body" sz="half" idx="2"/>
          </p:nvPr>
        </p:nvSpPr>
        <p:spPr/>
        <p:txBody>
          <a:bodyPr/>
          <a:lstStyle/>
          <a:p>
            <a:r>
              <a:rPr lang="en-US" dirty="0"/>
              <a:t>In this case, we’re looking up usage of the Victorian Popular Culture database</a:t>
            </a:r>
          </a:p>
        </p:txBody>
      </p:sp>
    </p:spTree>
    <p:extLst>
      <p:ext uri="{BB962C8B-B14F-4D97-AF65-F5344CB8AC3E}">
        <p14:creationId xmlns:p14="http://schemas.microsoft.com/office/powerpoint/2010/main" val="2528413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32827F7-F99B-93EE-3656-CB5B98346E57}"/>
              </a:ext>
            </a:extLst>
          </p:cNvPr>
          <p:cNvPicPr>
            <a:picLocks noChangeAspect="1"/>
          </p:cNvPicPr>
          <p:nvPr/>
        </p:nvPicPr>
        <p:blipFill rotWithShape="1">
          <a:blip r:embed="rId2">
            <a:extLst>
              <a:ext uri="{28A0092B-C50C-407E-A947-70E740481C1C}">
                <a14:useLocalDpi xmlns:a14="http://schemas.microsoft.com/office/drawing/2010/main" val="0"/>
              </a:ext>
            </a:extLst>
          </a:blip>
          <a:srcRect r="6008"/>
          <a:stretch/>
        </p:blipFill>
        <p:spPr>
          <a:xfrm>
            <a:off x="-1" y="-1"/>
            <a:ext cx="12192001" cy="6326155"/>
          </a:xfrm>
          <a:prstGeom prst="rect">
            <a:avLst/>
          </a:prstGeom>
        </p:spPr>
      </p:pic>
      <p:sp>
        <p:nvSpPr>
          <p:cNvPr id="4" name="TextBox 3">
            <a:extLst>
              <a:ext uri="{FF2B5EF4-FFF2-40B4-BE49-F238E27FC236}">
                <a16:creationId xmlns:a16="http://schemas.microsoft.com/office/drawing/2014/main" id="{1C128B6E-05FF-90B9-FD49-B1FA86EAC5DC}"/>
              </a:ext>
            </a:extLst>
          </p:cNvPr>
          <p:cNvSpPr txBox="1"/>
          <p:nvPr/>
        </p:nvSpPr>
        <p:spPr>
          <a:xfrm>
            <a:off x="245378" y="2063259"/>
            <a:ext cx="11457264" cy="923330"/>
          </a:xfrm>
          <a:prstGeom prst="rect">
            <a:avLst/>
          </a:prstGeom>
          <a:noFill/>
        </p:spPr>
        <p:txBody>
          <a:bodyPr wrap="square">
            <a:spAutoFit/>
          </a:bodyPr>
          <a:lstStyle/>
          <a:p>
            <a:r>
              <a:rPr lang="en-US" dirty="0"/>
              <a:t>Now we see the DR_D1 data associated with the vendor we selected (ADAM MATTHEW PUBLICATIONS LTD), platform we selected (</a:t>
            </a:r>
            <a:r>
              <a:rPr lang="en-US" dirty="0" err="1"/>
              <a:t>amd</a:t>
            </a:r>
            <a:r>
              <a:rPr lang="en-US" dirty="0"/>
              <a:t>), years we selected (2022 &amp; 2023), and normalized title (for DR_D1, this is the database title) we selected (</a:t>
            </a:r>
            <a:r>
              <a:rPr lang="en-US" dirty="0" err="1"/>
              <a:t>victorianpopularculture</a:t>
            </a:r>
            <a:r>
              <a:rPr lang="en-US" dirty="0"/>
              <a:t>). </a:t>
            </a:r>
          </a:p>
        </p:txBody>
      </p:sp>
    </p:spTree>
    <p:extLst>
      <p:ext uri="{BB962C8B-B14F-4D97-AF65-F5344CB8AC3E}">
        <p14:creationId xmlns:p14="http://schemas.microsoft.com/office/powerpoint/2010/main" val="3232908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F0C8767-9530-A641-17BC-7B8AB0A07F6B}"/>
              </a:ext>
            </a:extLst>
          </p:cNvPr>
          <p:cNvPicPr>
            <a:picLocks noChangeAspect="1"/>
          </p:cNvPicPr>
          <p:nvPr/>
        </p:nvPicPr>
        <p:blipFill rotWithShape="1">
          <a:blip r:embed="rId2">
            <a:extLst>
              <a:ext uri="{28A0092B-C50C-407E-A947-70E740481C1C}">
                <a14:useLocalDpi xmlns:a14="http://schemas.microsoft.com/office/drawing/2010/main" val="0"/>
              </a:ext>
            </a:extLst>
          </a:blip>
          <a:srcRect l="6463"/>
          <a:stretch/>
        </p:blipFill>
        <p:spPr>
          <a:xfrm>
            <a:off x="0" y="0"/>
            <a:ext cx="12192000" cy="6354147"/>
          </a:xfrm>
          <a:prstGeom prst="rect">
            <a:avLst/>
          </a:prstGeom>
        </p:spPr>
      </p:pic>
    </p:spTree>
    <p:extLst>
      <p:ext uri="{BB962C8B-B14F-4D97-AF65-F5344CB8AC3E}">
        <p14:creationId xmlns:p14="http://schemas.microsoft.com/office/powerpoint/2010/main" val="14142528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E9FF-F4C1-A982-83B5-22C5A240536C}"/>
              </a:ext>
            </a:extLst>
          </p:cNvPr>
          <p:cNvSpPr>
            <a:spLocks noGrp="1"/>
          </p:cNvSpPr>
          <p:nvPr>
            <p:ph type="title"/>
          </p:nvPr>
        </p:nvSpPr>
        <p:spPr>
          <a:xfrm>
            <a:off x="1097280" y="5074920"/>
            <a:ext cx="10113264" cy="1120140"/>
          </a:xfrm>
        </p:spPr>
        <p:txBody>
          <a:bodyPr/>
          <a:lstStyle/>
          <a:p>
            <a:r>
              <a:rPr lang="en-US" sz="4000" dirty="0"/>
              <a:t>What if we want to make a report showing journal usage (TR_J1)?</a:t>
            </a:r>
          </a:p>
        </p:txBody>
      </p:sp>
      <p:pic>
        <p:nvPicPr>
          <p:cNvPr id="13" name="Picture Placeholder 12" descr="Panda bears in bamboo forest">
            <a:extLst>
              <a:ext uri="{FF2B5EF4-FFF2-40B4-BE49-F238E27FC236}">
                <a16:creationId xmlns:a16="http://schemas.microsoft.com/office/drawing/2014/main" id="{4E929AAC-6E62-BE73-D46E-6F13553322A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654" b="19654"/>
          <a:stretch/>
        </p:blipFill>
        <p:spPr/>
      </p:pic>
    </p:spTree>
    <p:extLst>
      <p:ext uri="{BB962C8B-B14F-4D97-AF65-F5344CB8AC3E}">
        <p14:creationId xmlns:p14="http://schemas.microsoft.com/office/powerpoint/2010/main" val="345188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DD5880E-14FC-CA12-2DFB-7A8D0FD6D528}"/>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We can follow the same process to build a report showing all our TR_J1 data, with just minor differences:</a:t>
            </a:r>
          </a:p>
        </p:txBody>
      </p:sp>
      <p:sp>
        <p:nvSpPr>
          <p:cNvPr id="24" name="Rectangle 2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6" name="Content Placeholder 4">
            <a:extLst>
              <a:ext uri="{FF2B5EF4-FFF2-40B4-BE49-F238E27FC236}">
                <a16:creationId xmlns:a16="http://schemas.microsoft.com/office/drawing/2014/main" id="{78C3EE19-0F9D-EC35-1018-869A0D47D16A}"/>
              </a:ext>
            </a:extLst>
          </p:cNvPr>
          <p:cNvGraphicFramePr>
            <a:graphicFrameLocks noGrp="1"/>
          </p:cNvGraphicFramePr>
          <p:nvPr>
            <p:ph idx="1"/>
            <p:extLst>
              <p:ext uri="{D42A27DB-BD31-4B8C-83A1-F6EECF244321}">
                <p14:modId xmlns:p14="http://schemas.microsoft.com/office/powerpoint/2010/main" val="1974573358"/>
              </p:ext>
            </p:extLst>
          </p:nvPr>
        </p:nvGraphicFramePr>
        <p:xfrm>
          <a:off x="4741863" y="285226"/>
          <a:ext cx="6797675" cy="6115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7064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1B8-B314-F965-0EF7-78666B5293AC}"/>
              </a:ext>
            </a:extLst>
          </p:cNvPr>
          <p:cNvSpPr>
            <a:spLocks noGrp="1"/>
          </p:cNvSpPr>
          <p:nvPr>
            <p:ph type="title"/>
          </p:nvPr>
        </p:nvSpPr>
        <p:spPr/>
        <p:txBody>
          <a:bodyPr>
            <a:normAutofit/>
          </a:bodyPr>
          <a:lstStyle/>
          <a:p>
            <a:r>
              <a:rPr lang="en-US" dirty="0"/>
              <a:t>Setting up the pivot table for TR_J1</a:t>
            </a:r>
          </a:p>
        </p:txBody>
      </p:sp>
      <p:pic>
        <p:nvPicPr>
          <p:cNvPr id="13" name="Content Placeholder 12" descr="A screenshot of a computer&#10;&#10;Description automatically generated">
            <a:extLst>
              <a:ext uri="{FF2B5EF4-FFF2-40B4-BE49-F238E27FC236}">
                <a16:creationId xmlns:a16="http://schemas.microsoft.com/office/drawing/2014/main" id="{25D0B726-66AB-3FFD-49A6-76A68D1F33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4" t="56899" r="624" b="2498"/>
          <a:stretch/>
        </p:blipFill>
        <p:spPr>
          <a:xfrm>
            <a:off x="1012873" y="1969476"/>
            <a:ext cx="9762978" cy="2203539"/>
          </a:xfrm>
        </p:spPr>
      </p:pic>
      <p:sp>
        <p:nvSpPr>
          <p:cNvPr id="14" name="TextBox 13">
            <a:extLst>
              <a:ext uri="{FF2B5EF4-FFF2-40B4-BE49-F238E27FC236}">
                <a16:creationId xmlns:a16="http://schemas.microsoft.com/office/drawing/2014/main" id="{A5FC7FA7-5027-95EA-2ED0-337777EC1699}"/>
              </a:ext>
            </a:extLst>
          </p:cNvPr>
          <p:cNvSpPr txBox="1"/>
          <p:nvPr/>
        </p:nvSpPr>
        <p:spPr>
          <a:xfrm>
            <a:off x="914400" y="4515729"/>
            <a:ext cx="107086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This time, we move Usage date year, Usage Date Month Key, and Usage Date Month into the Columns section. </a:t>
            </a:r>
          </a:p>
          <a:p>
            <a:pPr marL="285750" indent="-285750">
              <a:buFont typeface="Arial" panose="020B0604020202020204" pitchFamily="34" charset="0"/>
              <a:buChar char="•"/>
            </a:pPr>
            <a:r>
              <a:rPr lang="en-US" dirty="0"/>
              <a:t>Our columns are ordered from top to bottom. So, make sure Usage Date Year is on top (so usage is first ordered from left to right by year) Usage Date Month Key is next (so it is used to order the months), and Usage Date Month is on bottom</a:t>
            </a:r>
          </a:p>
          <a:p>
            <a:pPr marL="285750" indent="-285750">
              <a:buFont typeface="Arial" panose="020B0604020202020204" pitchFamily="34" charset="0"/>
              <a:buChar char="•"/>
            </a:pPr>
            <a:r>
              <a:rPr lang="en-US" dirty="0"/>
              <a:t>Like we did before, we hide Usage Date Month Key from view</a:t>
            </a:r>
          </a:p>
        </p:txBody>
      </p:sp>
    </p:spTree>
    <p:extLst>
      <p:ext uri="{BB962C8B-B14F-4D97-AF65-F5344CB8AC3E}">
        <p14:creationId xmlns:p14="http://schemas.microsoft.com/office/powerpoint/2010/main" val="3102628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41DC-3390-B0F6-0787-45FBA2B428A8}"/>
              </a:ext>
            </a:extLst>
          </p:cNvPr>
          <p:cNvSpPr>
            <a:spLocks noGrp="1"/>
          </p:cNvSpPr>
          <p:nvPr>
            <p:ph type="title"/>
          </p:nvPr>
        </p:nvSpPr>
        <p:spPr/>
        <p:txBody>
          <a:bodyPr/>
          <a:lstStyle/>
          <a:p>
            <a:r>
              <a:rPr lang="en-US" dirty="0"/>
              <a:t>Setting up our Normalized Title Text Field prompt</a:t>
            </a:r>
          </a:p>
        </p:txBody>
      </p:sp>
      <p:pic>
        <p:nvPicPr>
          <p:cNvPr id="6" name="Content Placeholder 5" descr="A screenshot of a computer&#10;&#10;Description automatically generated">
            <a:extLst>
              <a:ext uri="{FF2B5EF4-FFF2-40B4-BE49-F238E27FC236}">
                <a16:creationId xmlns:a16="http://schemas.microsoft.com/office/drawing/2014/main" id="{203D45D5-9822-2D0D-1935-521114200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3874" y="731838"/>
            <a:ext cx="5794405" cy="5573366"/>
          </a:xfrm>
        </p:spPr>
      </p:pic>
      <p:sp>
        <p:nvSpPr>
          <p:cNvPr id="4" name="Text Placeholder 3">
            <a:extLst>
              <a:ext uri="{FF2B5EF4-FFF2-40B4-BE49-F238E27FC236}">
                <a16:creationId xmlns:a16="http://schemas.microsoft.com/office/drawing/2014/main" id="{C4C5A99C-6F23-C1D2-BF73-F307B2698F62}"/>
              </a:ext>
            </a:extLst>
          </p:cNvPr>
          <p:cNvSpPr>
            <a:spLocks noGrp="1"/>
          </p:cNvSpPr>
          <p:nvPr>
            <p:ph type="body" sz="half" idx="2"/>
          </p:nvPr>
        </p:nvSpPr>
        <p:spPr>
          <a:xfrm>
            <a:off x="457200" y="2926080"/>
            <a:ext cx="3200400" cy="2988159"/>
          </a:xfrm>
        </p:spPr>
        <p:txBody>
          <a:bodyPr>
            <a:normAutofit lnSpcReduction="10000"/>
          </a:bodyPr>
          <a:lstStyle/>
          <a:p>
            <a:r>
              <a:rPr lang="en-US" dirty="0"/>
              <a:t>We choose User Input “Text Field” </a:t>
            </a:r>
          </a:p>
          <a:p>
            <a:r>
              <a:rPr lang="en-US" dirty="0"/>
              <a:t>We chose Operator “contains any” because if we type just a few words instead of a full title, we want to match to titles that contain those words</a:t>
            </a:r>
          </a:p>
          <a:p>
            <a:r>
              <a:rPr lang="en-US" dirty="0"/>
              <a:t>We don’t require user input because we want to be able to filter by vendor or platform and then leave the Normalized Title prompt blank to see all the TR_J1 usage from all journal titles associated with that vendor or platform.</a:t>
            </a:r>
          </a:p>
        </p:txBody>
      </p:sp>
    </p:spTree>
    <p:extLst>
      <p:ext uri="{BB962C8B-B14F-4D97-AF65-F5344CB8AC3E}">
        <p14:creationId xmlns:p14="http://schemas.microsoft.com/office/powerpoint/2010/main" val="4283212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BE6F49-0B13-36B0-0F94-CAF57CAA898C}"/>
              </a:ext>
            </a:extLst>
          </p:cNvPr>
          <p:cNvSpPr>
            <a:spLocks noGrp="1"/>
          </p:cNvSpPr>
          <p:nvPr>
            <p:ph type="title"/>
          </p:nvPr>
        </p:nvSpPr>
        <p:spPr/>
        <p:txBody>
          <a:bodyPr/>
          <a:lstStyle/>
          <a:p>
            <a:r>
              <a:rPr lang="en-US" dirty="0"/>
              <a:t>Let’s try out  the TR_J1 Prompts</a:t>
            </a:r>
          </a:p>
        </p:txBody>
      </p:sp>
      <p:pic>
        <p:nvPicPr>
          <p:cNvPr id="7" name="Picture Placeholder 6" descr="Penguins diving from iceberg">
            <a:extLst>
              <a:ext uri="{FF2B5EF4-FFF2-40B4-BE49-F238E27FC236}">
                <a16:creationId xmlns:a16="http://schemas.microsoft.com/office/drawing/2014/main" id="{9A080A50-0AAD-933C-E011-EB34950404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828" b="15828"/>
          <a:stretch>
            <a:fillRect/>
          </a:stretch>
        </p:blipFill>
        <p:spPr/>
      </p:pic>
    </p:spTree>
    <p:extLst>
      <p:ext uri="{BB962C8B-B14F-4D97-AF65-F5344CB8AC3E}">
        <p14:creationId xmlns:p14="http://schemas.microsoft.com/office/powerpoint/2010/main" val="35825091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A53C702-FB79-8A79-84E1-42989C74300F}"/>
              </a:ext>
            </a:extLst>
          </p:cNvPr>
          <p:cNvSpPr>
            <a:spLocks noGrp="1"/>
          </p:cNvSpPr>
          <p:nvPr>
            <p:ph type="title"/>
          </p:nvPr>
        </p:nvSpPr>
        <p:spPr>
          <a:xfrm>
            <a:off x="1065197" y="5120639"/>
            <a:ext cx="10058400" cy="1169311"/>
          </a:xfrm>
        </p:spPr>
        <p:txBody>
          <a:bodyPr vert="horz" lIns="91440" tIns="45720" rIns="91440" bIns="45720" rtlCol="0" anchor="b">
            <a:normAutofit/>
          </a:bodyPr>
          <a:lstStyle/>
          <a:p>
            <a:r>
              <a:rPr lang="en-US" sz="3600" dirty="0">
                <a:solidFill>
                  <a:srgbClr val="FFFFFF"/>
                </a:solidFill>
              </a:rPr>
              <a:t>We can use the normalized title prompt to look up usage of a specific journal title</a:t>
            </a:r>
          </a:p>
        </p:txBody>
      </p:sp>
      <p:pic>
        <p:nvPicPr>
          <p:cNvPr id="6" name="Content Placeholder 5" descr="A screenshot of a computer&#10;&#10;Description automatically generated">
            <a:extLst>
              <a:ext uri="{FF2B5EF4-FFF2-40B4-BE49-F238E27FC236}">
                <a16:creationId xmlns:a16="http://schemas.microsoft.com/office/drawing/2014/main" id="{DFCCA0A2-6EEA-F676-46D6-263E8E542D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558085" y="880855"/>
            <a:ext cx="3312784" cy="2078771"/>
          </a:xfrm>
          <a:prstGeom prst="rect">
            <a:avLst/>
          </a:prstGeom>
        </p:spPr>
      </p:pic>
      <p:sp>
        <p:nvSpPr>
          <p:cNvPr id="25" name="Rectangle 24">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creenshot of a computer&#10;&#10;Description automatically generated">
            <a:extLst>
              <a:ext uri="{FF2B5EF4-FFF2-40B4-BE49-F238E27FC236}">
                <a16:creationId xmlns:a16="http://schemas.microsoft.com/office/drawing/2014/main" id="{43B828E0-63E2-8615-F013-2BC8B4A32090}"/>
              </a:ext>
            </a:extLst>
          </p:cNvPr>
          <p:cNvPicPr>
            <a:picLocks noChangeAspect="1"/>
          </p:cNvPicPr>
          <p:nvPr/>
        </p:nvPicPr>
        <p:blipFill rotWithShape="1">
          <a:blip r:embed="rId3">
            <a:extLst>
              <a:ext uri="{28A0092B-C50C-407E-A947-70E740481C1C}">
                <a14:useLocalDpi xmlns:a14="http://schemas.microsoft.com/office/drawing/2010/main" val="0"/>
              </a:ext>
            </a:extLst>
          </a:blip>
          <a:srcRect r="14193"/>
          <a:stretch/>
        </p:blipFill>
        <p:spPr>
          <a:xfrm>
            <a:off x="4428954" y="880855"/>
            <a:ext cx="3312785" cy="1988281"/>
          </a:xfrm>
          <a:prstGeom prst="rect">
            <a:avLst/>
          </a:prstGeom>
        </p:spPr>
      </p:pic>
      <p:sp>
        <p:nvSpPr>
          <p:cNvPr id="27" name="Rectangle 26">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screenshot of a computer&#10;&#10;Description automatically generated">
            <a:extLst>
              <a:ext uri="{FF2B5EF4-FFF2-40B4-BE49-F238E27FC236}">
                <a16:creationId xmlns:a16="http://schemas.microsoft.com/office/drawing/2014/main" id="{C0DE14E8-C9E9-2FA4-2EE3-7BA42DC18EEB}"/>
              </a:ext>
            </a:extLst>
          </p:cNvPr>
          <p:cNvPicPr>
            <a:picLocks noChangeAspect="1"/>
          </p:cNvPicPr>
          <p:nvPr/>
        </p:nvPicPr>
        <p:blipFill rotWithShape="1">
          <a:blip r:embed="rId4">
            <a:extLst>
              <a:ext uri="{28A0092B-C50C-407E-A947-70E740481C1C}">
                <a14:useLocalDpi xmlns:a14="http://schemas.microsoft.com/office/drawing/2010/main" val="0"/>
              </a:ext>
            </a:extLst>
          </a:blip>
          <a:srcRect r="18182"/>
          <a:stretch/>
        </p:blipFill>
        <p:spPr>
          <a:xfrm>
            <a:off x="8234207" y="880855"/>
            <a:ext cx="3312784" cy="2419258"/>
          </a:xfrm>
          <a:prstGeom prst="rect">
            <a:avLst/>
          </a:prstGeom>
        </p:spPr>
      </p:pic>
      <p:sp>
        <p:nvSpPr>
          <p:cNvPr id="29" name="Rectangle 28">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B4539B58-4D33-B18C-58E0-4A8C88D2EF62}"/>
              </a:ext>
            </a:extLst>
          </p:cNvPr>
          <p:cNvSpPr txBox="1"/>
          <p:nvPr/>
        </p:nvSpPr>
        <p:spPr>
          <a:xfrm>
            <a:off x="288388" y="232117"/>
            <a:ext cx="3692769" cy="369332"/>
          </a:xfrm>
          <a:prstGeom prst="rect">
            <a:avLst/>
          </a:prstGeom>
          <a:noFill/>
        </p:spPr>
        <p:txBody>
          <a:bodyPr wrap="square" rtlCol="0">
            <a:spAutoFit/>
          </a:bodyPr>
          <a:lstStyle/>
          <a:p>
            <a:pPr algn="ctr"/>
            <a:r>
              <a:rPr lang="en-US" dirty="0"/>
              <a:t>Find our Vendor Name</a:t>
            </a:r>
          </a:p>
        </p:txBody>
      </p:sp>
      <p:sp>
        <p:nvSpPr>
          <p:cNvPr id="12" name="TextBox 11">
            <a:extLst>
              <a:ext uri="{FF2B5EF4-FFF2-40B4-BE49-F238E27FC236}">
                <a16:creationId xmlns:a16="http://schemas.microsoft.com/office/drawing/2014/main" id="{80606493-F1E8-4941-7A7B-19464F7BE732}"/>
              </a:ext>
            </a:extLst>
          </p:cNvPr>
          <p:cNvSpPr txBox="1"/>
          <p:nvPr/>
        </p:nvSpPr>
        <p:spPr>
          <a:xfrm>
            <a:off x="4393038" y="225083"/>
            <a:ext cx="3692769" cy="369332"/>
          </a:xfrm>
          <a:prstGeom prst="rect">
            <a:avLst/>
          </a:prstGeom>
          <a:noFill/>
        </p:spPr>
        <p:txBody>
          <a:bodyPr wrap="square" rtlCol="0">
            <a:spAutoFit/>
          </a:bodyPr>
          <a:lstStyle/>
          <a:p>
            <a:pPr algn="ctr"/>
            <a:r>
              <a:rPr lang="en-US" dirty="0"/>
              <a:t>Select our Platform</a:t>
            </a:r>
          </a:p>
        </p:txBody>
      </p:sp>
      <p:sp>
        <p:nvSpPr>
          <p:cNvPr id="13" name="TextBox 12">
            <a:extLst>
              <a:ext uri="{FF2B5EF4-FFF2-40B4-BE49-F238E27FC236}">
                <a16:creationId xmlns:a16="http://schemas.microsoft.com/office/drawing/2014/main" id="{BF922C3D-DCFB-2F36-E646-42DDDF81AABC}"/>
              </a:ext>
            </a:extLst>
          </p:cNvPr>
          <p:cNvSpPr txBox="1"/>
          <p:nvPr/>
        </p:nvSpPr>
        <p:spPr>
          <a:xfrm>
            <a:off x="8085807" y="159296"/>
            <a:ext cx="3692769" cy="646331"/>
          </a:xfrm>
          <a:prstGeom prst="rect">
            <a:avLst/>
          </a:prstGeom>
          <a:noFill/>
        </p:spPr>
        <p:txBody>
          <a:bodyPr wrap="square" rtlCol="0">
            <a:spAutoFit/>
          </a:bodyPr>
          <a:lstStyle/>
          <a:p>
            <a:pPr algn="ctr"/>
            <a:r>
              <a:rPr lang="en-US" dirty="0"/>
              <a:t>Enter a journal title (use lowercase because it’s normalized)</a:t>
            </a:r>
          </a:p>
        </p:txBody>
      </p:sp>
    </p:spTree>
    <p:extLst>
      <p:ext uri="{BB962C8B-B14F-4D97-AF65-F5344CB8AC3E}">
        <p14:creationId xmlns:p14="http://schemas.microsoft.com/office/powerpoint/2010/main" val="387885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5FF2DB-C215-629B-A558-6C69B62D28FF}"/>
              </a:ext>
            </a:extLst>
          </p:cNvPr>
          <p:cNvSpPr>
            <a:spLocks noGrp="1"/>
          </p:cNvSpPr>
          <p:nvPr>
            <p:ph type="title"/>
          </p:nvPr>
        </p:nvSpPr>
        <p:spPr/>
        <p:txBody>
          <a:bodyPr>
            <a:normAutofit fontScale="90000"/>
          </a:bodyPr>
          <a:lstStyle/>
          <a:p>
            <a:r>
              <a:rPr lang="en-US" dirty="0"/>
              <a:t>We’re going to focus on the Usage Data (COUNTER) area of Alma Analytics</a:t>
            </a:r>
          </a:p>
        </p:txBody>
      </p:sp>
      <p:pic>
        <p:nvPicPr>
          <p:cNvPr id="17" name="Content Placeholder 16" descr="Alma Analytics subject area menu with &quot;Usage Data (COUNTER)&quot; Subject area circled">
            <a:extLst>
              <a:ext uri="{FF2B5EF4-FFF2-40B4-BE49-F238E27FC236}">
                <a16:creationId xmlns:a16="http://schemas.microsoft.com/office/drawing/2014/main" id="{E802045C-9818-343B-675C-25F4A44345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6125" y="-60692"/>
            <a:ext cx="6495875" cy="7290066"/>
          </a:xfrm>
        </p:spPr>
      </p:pic>
      <p:sp>
        <p:nvSpPr>
          <p:cNvPr id="6" name="Text Placeholder 5">
            <a:extLst>
              <a:ext uri="{FF2B5EF4-FFF2-40B4-BE49-F238E27FC236}">
                <a16:creationId xmlns:a16="http://schemas.microsoft.com/office/drawing/2014/main" id="{0708DE9D-4752-CA60-038B-B9978A1C125A}"/>
              </a:ext>
            </a:extLst>
          </p:cNvPr>
          <p:cNvSpPr>
            <a:spLocks noGrp="1"/>
          </p:cNvSpPr>
          <p:nvPr>
            <p:ph type="body" sz="half" idx="2"/>
          </p:nvPr>
        </p:nvSpPr>
        <p:spPr/>
        <p:txBody>
          <a:bodyPr>
            <a:normAutofit/>
          </a:bodyPr>
          <a:lstStyle/>
          <a:p>
            <a:r>
              <a:rPr lang="en-US" dirty="0"/>
              <a:t>This is the subject area of Alma Analytics that contains all the COUNTER 4 &amp; 5 usage data we have loaded into Alma. </a:t>
            </a:r>
          </a:p>
          <a:p>
            <a:endParaRPr lang="en-US" dirty="0"/>
          </a:p>
        </p:txBody>
      </p:sp>
      <p:sp>
        <p:nvSpPr>
          <p:cNvPr id="19" name="Frame 18">
            <a:extLst>
              <a:ext uri="{FF2B5EF4-FFF2-40B4-BE49-F238E27FC236}">
                <a16:creationId xmlns:a16="http://schemas.microsoft.com/office/drawing/2014/main" id="{CF648B9E-6936-EB17-B4A6-D296DEB37EDD}"/>
              </a:ext>
            </a:extLst>
          </p:cNvPr>
          <p:cNvSpPr/>
          <p:nvPr/>
        </p:nvSpPr>
        <p:spPr>
          <a:xfrm>
            <a:off x="8732072" y="3090041"/>
            <a:ext cx="2010103" cy="416557"/>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567700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DC26BE8-5903-5444-3C1C-164DAE076FD2}"/>
              </a:ext>
            </a:extLst>
          </p:cNvPr>
          <p:cNvPicPr>
            <a:picLocks noChangeAspect="1"/>
          </p:cNvPicPr>
          <p:nvPr/>
        </p:nvPicPr>
        <p:blipFill rotWithShape="1">
          <a:blip r:embed="rId2">
            <a:extLst>
              <a:ext uri="{28A0092B-C50C-407E-A947-70E740481C1C}">
                <a14:useLocalDpi xmlns:a14="http://schemas.microsoft.com/office/drawing/2010/main" val="0"/>
              </a:ext>
            </a:extLst>
          </a:blip>
          <a:srcRect r="5158"/>
          <a:stretch/>
        </p:blipFill>
        <p:spPr>
          <a:xfrm>
            <a:off x="0" y="0"/>
            <a:ext cx="12192000" cy="6344529"/>
          </a:xfrm>
          <a:prstGeom prst="rect">
            <a:avLst/>
          </a:prstGeom>
        </p:spPr>
      </p:pic>
      <p:sp>
        <p:nvSpPr>
          <p:cNvPr id="2" name="TextBox 1">
            <a:extLst>
              <a:ext uri="{FF2B5EF4-FFF2-40B4-BE49-F238E27FC236}">
                <a16:creationId xmlns:a16="http://schemas.microsoft.com/office/drawing/2014/main" id="{5C90884D-2DBE-BB64-CFF4-C96B1C72945E}"/>
              </a:ext>
            </a:extLst>
          </p:cNvPr>
          <p:cNvSpPr txBox="1"/>
          <p:nvPr/>
        </p:nvSpPr>
        <p:spPr>
          <a:xfrm>
            <a:off x="245377" y="2289761"/>
            <a:ext cx="6641983" cy="1169551"/>
          </a:xfrm>
          <a:prstGeom prst="rect">
            <a:avLst/>
          </a:prstGeom>
          <a:solidFill>
            <a:schemeClr val="tx2"/>
          </a:solidFill>
        </p:spPr>
        <p:txBody>
          <a:bodyPr wrap="square">
            <a:spAutoFit/>
          </a:bodyPr>
          <a:lstStyle/>
          <a:p>
            <a:r>
              <a:rPr lang="en-US" sz="1400" dirty="0">
                <a:solidFill>
                  <a:schemeClr val="bg1"/>
                </a:solidFill>
              </a:rPr>
              <a:t>We see the TR_J1 data associated with the vendor we selected (SPRINGER-VERLAG NEW YORK INC.), platform we selected (</a:t>
            </a:r>
            <a:r>
              <a:rPr lang="en-US" sz="1400" dirty="0" err="1">
                <a:solidFill>
                  <a:schemeClr val="bg1"/>
                </a:solidFill>
              </a:rPr>
              <a:t>nature_com</a:t>
            </a:r>
            <a:r>
              <a:rPr lang="en-US" sz="1400" dirty="0">
                <a:solidFill>
                  <a:schemeClr val="bg1"/>
                </a:solidFill>
              </a:rPr>
              <a:t>), and normalized title (for TR_J1, this is the journal title) we entered (nature energy). Because we turned usage date year into a pivot table column, usage data is arranged chronologically from left to right, just as in a traditional COUNTER spreadsheet.</a:t>
            </a:r>
          </a:p>
        </p:txBody>
      </p:sp>
    </p:spTree>
    <p:extLst>
      <p:ext uri="{BB962C8B-B14F-4D97-AF65-F5344CB8AC3E}">
        <p14:creationId xmlns:p14="http://schemas.microsoft.com/office/powerpoint/2010/main" val="3729887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B30B9BC-7D80-A2C7-6B18-3BC5656AB379}"/>
              </a:ext>
            </a:extLst>
          </p:cNvPr>
          <p:cNvPicPr>
            <a:picLocks noChangeAspect="1"/>
          </p:cNvPicPr>
          <p:nvPr/>
        </p:nvPicPr>
        <p:blipFill rotWithShape="1">
          <a:blip r:embed="rId2">
            <a:extLst>
              <a:ext uri="{28A0092B-C50C-407E-A947-70E740481C1C}">
                <a14:useLocalDpi xmlns:a14="http://schemas.microsoft.com/office/drawing/2010/main" val="0"/>
              </a:ext>
            </a:extLst>
          </a:blip>
          <a:srcRect l="5389"/>
          <a:stretch/>
        </p:blipFill>
        <p:spPr>
          <a:xfrm>
            <a:off x="0" y="0"/>
            <a:ext cx="12192000" cy="6337495"/>
          </a:xfrm>
          <a:prstGeom prst="rect">
            <a:avLst/>
          </a:prstGeom>
        </p:spPr>
      </p:pic>
    </p:spTree>
    <p:extLst>
      <p:ext uri="{BB962C8B-B14F-4D97-AF65-F5344CB8AC3E}">
        <p14:creationId xmlns:p14="http://schemas.microsoft.com/office/powerpoint/2010/main" val="2863745658"/>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A53C702-FB79-8A79-84E1-42989C74300F}"/>
              </a:ext>
            </a:extLst>
          </p:cNvPr>
          <p:cNvSpPr>
            <a:spLocks noGrp="1"/>
          </p:cNvSpPr>
          <p:nvPr>
            <p:ph type="title"/>
          </p:nvPr>
        </p:nvSpPr>
        <p:spPr>
          <a:xfrm>
            <a:off x="1065197" y="5120640"/>
            <a:ext cx="10058400" cy="1717246"/>
          </a:xfrm>
        </p:spPr>
        <p:txBody>
          <a:bodyPr vert="horz" lIns="91440" tIns="45720" rIns="91440" bIns="45720" rtlCol="0" anchor="b">
            <a:normAutofit/>
          </a:bodyPr>
          <a:lstStyle/>
          <a:p>
            <a:r>
              <a:rPr lang="en-US" sz="3600" dirty="0">
                <a:solidFill>
                  <a:srgbClr val="FFFFFF"/>
                </a:solidFill>
              </a:rPr>
              <a:t>We can look up usage of all journals on a platform during the years of our choice</a:t>
            </a:r>
            <a:br>
              <a:rPr lang="en-US" sz="3600" dirty="0">
                <a:solidFill>
                  <a:srgbClr val="FFFFFF"/>
                </a:solidFill>
              </a:rPr>
            </a:br>
            <a:endParaRPr lang="en-US" sz="3600" dirty="0">
              <a:solidFill>
                <a:srgbClr val="FFFFFF"/>
              </a:solidFill>
            </a:endParaRPr>
          </a:p>
        </p:txBody>
      </p:sp>
      <p:sp>
        <p:nvSpPr>
          <p:cNvPr id="25" name="Rectangle 24">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B4539B58-4D33-B18C-58E0-4A8C88D2EF62}"/>
              </a:ext>
            </a:extLst>
          </p:cNvPr>
          <p:cNvSpPr txBox="1"/>
          <p:nvPr/>
        </p:nvSpPr>
        <p:spPr>
          <a:xfrm>
            <a:off x="288386" y="254115"/>
            <a:ext cx="3692769" cy="369332"/>
          </a:xfrm>
          <a:prstGeom prst="rect">
            <a:avLst/>
          </a:prstGeom>
          <a:noFill/>
        </p:spPr>
        <p:txBody>
          <a:bodyPr wrap="square" rtlCol="0">
            <a:spAutoFit/>
          </a:bodyPr>
          <a:lstStyle/>
          <a:p>
            <a:pPr algn="ctr"/>
            <a:r>
              <a:rPr lang="en-US" dirty="0"/>
              <a:t>Select Vendor Name</a:t>
            </a:r>
          </a:p>
        </p:txBody>
      </p:sp>
      <p:sp>
        <p:nvSpPr>
          <p:cNvPr id="12" name="TextBox 11">
            <a:extLst>
              <a:ext uri="{FF2B5EF4-FFF2-40B4-BE49-F238E27FC236}">
                <a16:creationId xmlns:a16="http://schemas.microsoft.com/office/drawing/2014/main" id="{80606493-F1E8-4941-7A7B-19464F7BE732}"/>
              </a:ext>
            </a:extLst>
          </p:cNvPr>
          <p:cNvSpPr txBox="1"/>
          <p:nvPr/>
        </p:nvSpPr>
        <p:spPr>
          <a:xfrm>
            <a:off x="4393038" y="225083"/>
            <a:ext cx="3692769" cy="369332"/>
          </a:xfrm>
          <a:prstGeom prst="rect">
            <a:avLst/>
          </a:prstGeom>
          <a:noFill/>
        </p:spPr>
        <p:txBody>
          <a:bodyPr wrap="square" rtlCol="0">
            <a:spAutoFit/>
          </a:bodyPr>
          <a:lstStyle/>
          <a:p>
            <a:pPr algn="ctr"/>
            <a:r>
              <a:rPr lang="en-US" dirty="0"/>
              <a:t>Select Platform</a:t>
            </a:r>
          </a:p>
        </p:txBody>
      </p:sp>
      <p:sp>
        <p:nvSpPr>
          <p:cNvPr id="13" name="TextBox 12">
            <a:extLst>
              <a:ext uri="{FF2B5EF4-FFF2-40B4-BE49-F238E27FC236}">
                <a16:creationId xmlns:a16="http://schemas.microsoft.com/office/drawing/2014/main" id="{BF922C3D-DCFB-2F36-E646-42DDDF81AABC}"/>
              </a:ext>
            </a:extLst>
          </p:cNvPr>
          <p:cNvSpPr txBox="1"/>
          <p:nvPr/>
        </p:nvSpPr>
        <p:spPr>
          <a:xfrm>
            <a:off x="8085807" y="286766"/>
            <a:ext cx="3692769" cy="369332"/>
          </a:xfrm>
          <a:prstGeom prst="rect">
            <a:avLst/>
          </a:prstGeom>
          <a:noFill/>
        </p:spPr>
        <p:txBody>
          <a:bodyPr wrap="square" rtlCol="0">
            <a:spAutoFit/>
          </a:bodyPr>
          <a:lstStyle/>
          <a:p>
            <a:pPr algn="ctr"/>
            <a:r>
              <a:rPr lang="en-US" dirty="0"/>
              <a:t>Select Years</a:t>
            </a:r>
          </a:p>
        </p:txBody>
      </p:sp>
      <p:pic>
        <p:nvPicPr>
          <p:cNvPr id="5" name="Picture 4" descr="A screenshot of a computer&#10;&#10;Description automatically generated">
            <a:extLst>
              <a:ext uri="{FF2B5EF4-FFF2-40B4-BE49-F238E27FC236}">
                <a16:creationId xmlns:a16="http://schemas.microsoft.com/office/drawing/2014/main" id="{10029B60-A17F-E46E-6F10-117B9E5E5FD8}"/>
              </a:ext>
            </a:extLst>
          </p:cNvPr>
          <p:cNvPicPr>
            <a:picLocks noChangeAspect="1"/>
          </p:cNvPicPr>
          <p:nvPr/>
        </p:nvPicPr>
        <p:blipFill rotWithShape="1">
          <a:blip r:embed="rId2">
            <a:extLst>
              <a:ext uri="{28A0092B-C50C-407E-A947-70E740481C1C}">
                <a14:useLocalDpi xmlns:a14="http://schemas.microsoft.com/office/drawing/2010/main" val="0"/>
              </a:ext>
            </a:extLst>
          </a:blip>
          <a:srcRect r="16277"/>
          <a:stretch/>
        </p:blipFill>
        <p:spPr>
          <a:xfrm>
            <a:off x="222556" y="877561"/>
            <a:ext cx="3490677" cy="1990578"/>
          </a:xfrm>
          <a:prstGeom prst="rect">
            <a:avLst/>
          </a:prstGeom>
        </p:spPr>
      </p:pic>
      <p:pic>
        <p:nvPicPr>
          <p:cNvPr id="7" name="Content Placeholder 6" descr="A screenshot of a computer&#10;&#10;Description automatically generated">
            <a:extLst>
              <a:ext uri="{FF2B5EF4-FFF2-40B4-BE49-F238E27FC236}">
                <a16:creationId xmlns:a16="http://schemas.microsoft.com/office/drawing/2014/main" id="{9A22F3CE-8607-9049-D071-D1F06148A0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916"/>
          <a:stretch/>
        </p:blipFill>
        <p:spPr>
          <a:xfrm>
            <a:off x="4463675" y="877561"/>
            <a:ext cx="3251179" cy="234341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45A146A-EDB2-301A-D6B6-D49A4DC92F21}"/>
              </a:ext>
            </a:extLst>
          </p:cNvPr>
          <p:cNvPicPr>
            <a:picLocks noChangeAspect="1"/>
          </p:cNvPicPr>
          <p:nvPr/>
        </p:nvPicPr>
        <p:blipFill rotWithShape="1">
          <a:blip r:embed="rId4">
            <a:extLst>
              <a:ext uri="{28A0092B-C50C-407E-A947-70E740481C1C}">
                <a14:useLocalDpi xmlns:a14="http://schemas.microsoft.com/office/drawing/2010/main" val="0"/>
              </a:ext>
            </a:extLst>
          </a:blip>
          <a:srcRect r="32840"/>
          <a:stretch/>
        </p:blipFill>
        <p:spPr>
          <a:xfrm>
            <a:off x="8261092" y="886968"/>
            <a:ext cx="3518095" cy="2856230"/>
          </a:xfrm>
          <a:prstGeom prst="rect">
            <a:avLst/>
          </a:prstGeom>
        </p:spPr>
      </p:pic>
    </p:spTree>
    <p:extLst>
      <p:ext uri="{BB962C8B-B14F-4D97-AF65-F5344CB8AC3E}">
        <p14:creationId xmlns:p14="http://schemas.microsoft.com/office/powerpoint/2010/main" val="18961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FDA9A6A-B161-05A0-E9E7-700730A35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614" cy="6092456"/>
          </a:xfrm>
          <a:prstGeom prst="rect">
            <a:avLst/>
          </a:prstGeom>
        </p:spPr>
      </p:pic>
      <p:sp>
        <p:nvSpPr>
          <p:cNvPr id="2" name="TextBox 1">
            <a:extLst>
              <a:ext uri="{FF2B5EF4-FFF2-40B4-BE49-F238E27FC236}">
                <a16:creationId xmlns:a16="http://schemas.microsoft.com/office/drawing/2014/main" id="{511AFB4F-D22F-4FFA-3F7D-7926C527219C}"/>
              </a:ext>
            </a:extLst>
          </p:cNvPr>
          <p:cNvSpPr txBox="1"/>
          <p:nvPr/>
        </p:nvSpPr>
        <p:spPr>
          <a:xfrm>
            <a:off x="7164197" y="4403787"/>
            <a:ext cx="4697835" cy="1384995"/>
          </a:xfrm>
          <a:prstGeom prst="rect">
            <a:avLst/>
          </a:prstGeom>
          <a:solidFill>
            <a:schemeClr val="tx2"/>
          </a:solidFill>
        </p:spPr>
        <p:txBody>
          <a:bodyPr wrap="square">
            <a:spAutoFit/>
          </a:bodyPr>
          <a:lstStyle/>
          <a:p>
            <a:r>
              <a:rPr lang="en-US" sz="1400" dirty="0">
                <a:solidFill>
                  <a:schemeClr val="bg1"/>
                </a:solidFill>
              </a:rPr>
              <a:t>We see the TR_J1 data associated with the vendor we selected (TAYLOR &amp; FRANCIS GROUP LLC) platform we selected (</a:t>
            </a:r>
            <a:r>
              <a:rPr lang="en-US" sz="1400" dirty="0" err="1">
                <a:solidFill>
                  <a:schemeClr val="bg1"/>
                </a:solidFill>
              </a:rPr>
              <a:t>taylor_francis_online</a:t>
            </a:r>
            <a:r>
              <a:rPr lang="en-US" sz="1400" dirty="0">
                <a:solidFill>
                  <a:schemeClr val="bg1"/>
                </a:solidFill>
              </a:rPr>
              <a:t>), and years we selected (2022, 2023, &amp; 2024). Because we didn’t enter anything into the normalized title prompt, we see data for all journals on this platform. </a:t>
            </a:r>
          </a:p>
        </p:txBody>
      </p:sp>
    </p:spTree>
    <p:extLst>
      <p:ext uri="{BB962C8B-B14F-4D97-AF65-F5344CB8AC3E}">
        <p14:creationId xmlns:p14="http://schemas.microsoft.com/office/powerpoint/2010/main" val="31649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036884-B05A-2C55-9BAD-F6BB77302D2F}"/>
              </a:ext>
            </a:extLst>
          </p:cNvPr>
          <p:cNvSpPr>
            <a:spLocks noGrp="1"/>
          </p:cNvSpPr>
          <p:nvPr>
            <p:ph type="title"/>
          </p:nvPr>
        </p:nvSpPr>
        <p:spPr>
          <a:xfrm>
            <a:off x="1097280" y="5074919"/>
            <a:ext cx="10113264" cy="1549815"/>
          </a:xfrm>
        </p:spPr>
        <p:txBody>
          <a:bodyPr>
            <a:noAutofit/>
          </a:bodyPr>
          <a:lstStyle/>
          <a:p>
            <a:r>
              <a:rPr lang="en-US" dirty="0"/>
              <a:t>What if we had a “sum total” column that added up total usage for each journal during the time span shown on the report?</a:t>
            </a:r>
          </a:p>
        </p:txBody>
      </p:sp>
      <p:pic>
        <p:nvPicPr>
          <p:cNvPr id="10" name="Picture Placeholder 9" descr="Close up of a young ring-tailed lemur">
            <a:extLst>
              <a:ext uri="{FF2B5EF4-FFF2-40B4-BE49-F238E27FC236}">
                <a16:creationId xmlns:a16="http://schemas.microsoft.com/office/drawing/2014/main" id="{60E831D1-2545-362F-21A3-478D9BDD4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1402" b="21402"/>
          <a:stretch>
            <a:fillRect/>
          </a:stretch>
        </p:blipFill>
        <p:spPr/>
      </p:pic>
    </p:spTree>
    <p:extLst>
      <p:ext uri="{BB962C8B-B14F-4D97-AF65-F5344CB8AC3E}">
        <p14:creationId xmlns:p14="http://schemas.microsoft.com/office/powerpoint/2010/main" val="646274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58F7-6839-572D-4734-CC44939BF939}"/>
              </a:ext>
            </a:extLst>
          </p:cNvPr>
          <p:cNvSpPr>
            <a:spLocks noGrp="1"/>
          </p:cNvSpPr>
          <p:nvPr>
            <p:ph type="title"/>
          </p:nvPr>
        </p:nvSpPr>
        <p:spPr/>
        <p:txBody>
          <a:bodyPr/>
          <a:lstStyle/>
          <a:p>
            <a:r>
              <a:rPr lang="en-US" dirty="0"/>
              <a:t>Go back to the Criteria and add a 2</a:t>
            </a:r>
            <a:r>
              <a:rPr lang="en-US" baseline="30000" dirty="0"/>
              <a:t>nd</a:t>
            </a:r>
            <a:r>
              <a:rPr lang="en-US" dirty="0"/>
              <a:t> TR_J1, Unique Item Requests column</a:t>
            </a:r>
          </a:p>
        </p:txBody>
      </p:sp>
      <p:pic>
        <p:nvPicPr>
          <p:cNvPr id="5" name="Content Placeholder 4" descr="A screenshot of a computer&#10;&#10;Description automatically generated">
            <a:extLst>
              <a:ext uri="{FF2B5EF4-FFF2-40B4-BE49-F238E27FC236}">
                <a16:creationId xmlns:a16="http://schemas.microsoft.com/office/drawing/2014/main" id="{6B57AA41-0AD9-4FD8-4C48-2B56E621A0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719" y="1947363"/>
            <a:ext cx="11492562" cy="2556398"/>
          </a:xfrm>
        </p:spPr>
      </p:pic>
      <p:sp>
        <p:nvSpPr>
          <p:cNvPr id="6" name="Frame 5">
            <a:extLst>
              <a:ext uri="{FF2B5EF4-FFF2-40B4-BE49-F238E27FC236}">
                <a16:creationId xmlns:a16="http://schemas.microsoft.com/office/drawing/2014/main" id="{651B80F4-07A3-29AE-F389-645B7F4B06B1}"/>
              </a:ext>
            </a:extLst>
          </p:cNvPr>
          <p:cNvSpPr/>
          <p:nvPr/>
        </p:nvSpPr>
        <p:spPr>
          <a:xfrm>
            <a:off x="9382836" y="2968388"/>
            <a:ext cx="1426191" cy="40260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9138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BB2769-8899-B7BC-7DCD-65A6E045C885}"/>
              </a:ext>
            </a:extLst>
          </p:cNvPr>
          <p:cNvSpPr>
            <a:spLocks noGrp="1"/>
          </p:cNvSpPr>
          <p:nvPr>
            <p:ph type="title"/>
          </p:nvPr>
        </p:nvSpPr>
        <p:spPr/>
        <p:txBody>
          <a:bodyPr>
            <a:normAutofit/>
          </a:bodyPr>
          <a:lstStyle/>
          <a:p>
            <a:r>
              <a:rPr lang="en-US" dirty="0"/>
              <a:t>We confirm it goes into the right place in the pivot table Layout</a:t>
            </a:r>
          </a:p>
        </p:txBody>
      </p:sp>
      <p:pic>
        <p:nvPicPr>
          <p:cNvPr id="8" name="Content Placeholder 7" descr="A screenshot of a computer&#10;&#10;Description automatically generated">
            <a:extLst>
              <a:ext uri="{FF2B5EF4-FFF2-40B4-BE49-F238E27FC236}">
                <a16:creationId xmlns:a16="http://schemas.microsoft.com/office/drawing/2014/main" id="{ED3FE0F5-59A3-6AB8-0613-01179E0E87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26" b="1218"/>
          <a:stretch/>
        </p:blipFill>
        <p:spPr>
          <a:xfrm>
            <a:off x="1097280" y="1838131"/>
            <a:ext cx="9852861" cy="4469362"/>
          </a:xfrm>
        </p:spPr>
      </p:pic>
      <p:sp>
        <p:nvSpPr>
          <p:cNvPr id="9" name="TextBox 8">
            <a:extLst>
              <a:ext uri="{FF2B5EF4-FFF2-40B4-BE49-F238E27FC236}">
                <a16:creationId xmlns:a16="http://schemas.microsoft.com/office/drawing/2014/main" id="{AE5D9C14-D375-D090-2799-4E1303130A33}"/>
              </a:ext>
            </a:extLst>
          </p:cNvPr>
          <p:cNvSpPr txBox="1"/>
          <p:nvPr/>
        </p:nvSpPr>
        <p:spPr>
          <a:xfrm>
            <a:off x="5066950" y="4665306"/>
            <a:ext cx="3498552" cy="646331"/>
          </a:xfrm>
          <a:prstGeom prst="rect">
            <a:avLst/>
          </a:prstGeom>
          <a:noFill/>
        </p:spPr>
        <p:txBody>
          <a:bodyPr wrap="square" rtlCol="0">
            <a:spAutoFit/>
          </a:bodyPr>
          <a:lstStyle/>
          <a:p>
            <a:r>
              <a:rPr lang="en-US" dirty="0">
                <a:solidFill>
                  <a:schemeClr val="accent2"/>
                </a:solidFill>
              </a:rPr>
              <a:t>The new one is in the rows section and provides the sum total</a:t>
            </a:r>
          </a:p>
        </p:txBody>
      </p:sp>
      <p:sp>
        <p:nvSpPr>
          <p:cNvPr id="10" name="TextBox 9">
            <a:extLst>
              <a:ext uri="{FF2B5EF4-FFF2-40B4-BE49-F238E27FC236}">
                <a16:creationId xmlns:a16="http://schemas.microsoft.com/office/drawing/2014/main" id="{73851E7B-3986-D2A1-8B89-A9C193A9B786}"/>
              </a:ext>
            </a:extLst>
          </p:cNvPr>
          <p:cNvSpPr txBox="1"/>
          <p:nvPr/>
        </p:nvSpPr>
        <p:spPr>
          <a:xfrm>
            <a:off x="11019071" y="3429000"/>
            <a:ext cx="1175437" cy="2862322"/>
          </a:xfrm>
          <a:prstGeom prst="rect">
            <a:avLst/>
          </a:prstGeom>
          <a:noFill/>
        </p:spPr>
        <p:txBody>
          <a:bodyPr wrap="square" rtlCol="0">
            <a:spAutoFit/>
          </a:bodyPr>
          <a:lstStyle/>
          <a:p>
            <a:r>
              <a:rPr lang="en-US" dirty="0">
                <a:solidFill>
                  <a:schemeClr val="accent2"/>
                </a:solidFill>
              </a:rPr>
              <a:t>The original is in the Measures section and provides the monthly data</a:t>
            </a:r>
          </a:p>
        </p:txBody>
      </p:sp>
      <p:sp>
        <p:nvSpPr>
          <p:cNvPr id="11" name="Arrow: Left 10">
            <a:extLst>
              <a:ext uri="{FF2B5EF4-FFF2-40B4-BE49-F238E27FC236}">
                <a16:creationId xmlns:a16="http://schemas.microsoft.com/office/drawing/2014/main" id="{4589F32A-F14B-26FD-EAAF-DBFD957E794F}"/>
              </a:ext>
            </a:extLst>
          </p:cNvPr>
          <p:cNvSpPr/>
          <p:nvPr/>
        </p:nvSpPr>
        <p:spPr>
          <a:xfrm>
            <a:off x="10242958" y="5855516"/>
            <a:ext cx="851762" cy="4519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F2002E0E-2F7A-C7BA-111A-FEA72DA56BEE}"/>
              </a:ext>
            </a:extLst>
          </p:cNvPr>
          <p:cNvSpPr/>
          <p:nvPr/>
        </p:nvSpPr>
        <p:spPr>
          <a:xfrm>
            <a:off x="7776594" y="5311637"/>
            <a:ext cx="318782" cy="4767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5079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54CBB4C-2133-817C-3434-E99473849C2E}"/>
              </a:ext>
            </a:extLst>
          </p:cNvPr>
          <p:cNvPicPr>
            <a:picLocks noChangeAspect="1"/>
          </p:cNvPicPr>
          <p:nvPr/>
        </p:nvPicPr>
        <p:blipFill rotWithShape="1">
          <a:blip r:embed="rId2">
            <a:extLst>
              <a:ext uri="{28A0092B-C50C-407E-A947-70E740481C1C}">
                <a14:useLocalDpi xmlns:a14="http://schemas.microsoft.com/office/drawing/2010/main" val="0"/>
              </a:ext>
            </a:extLst>
          </a:blip>
          <a:srcRect r="4825"/>
          <a:stretch/>
        </p:blipFill>
        <p:spPr>
          <a:xfrm>
            <a:off x="-9099" y="-1"/>
            <a:ext cx="12201099" cy="6366681"/>
          </a:xfrm>
          <a:prstGeom prst="rect">
            <a:avLst/>
          </a:prstGeom>
        </p:spPr>
      </p:pic>
      <p:sp>
        <p:nvSpPr>
          <p:cNvPr id="6" name="Frame 5">
            <a:extLst>
              <a:ext uri="{FF2B5EF4-FFF2-40B4-BE49-F238E27FC236}">
                <a16:creationId xmlns:a16="http://schemas.microsoft.com/office/drawing/2014/main" id="{81CEE90C-5F46-7028-3988-C416EDD8EE54}"/>
              </a:ext>
            </a:extLst>
          </p:cNvPr>
          <p:cNvSpPr/>
          <p:nvPr/>
        </p:nvSpPr>
        <p:spPr>
          <a:xfrm>
            <a:off x="2524836" y="825690"/>
            <a:ext cx="559558" cy="5540991"/>
          </a:xfrm>
          <a:prstGeom prst="fram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7648CD59-2A32-EB8F-36AA-BD6F7AF85274}"/>
              </a:ext>
            </a:extLst>
          </p:cNvPr>
          <p:cNvSpPr txBox="1"/>
          <p:nvPr/>
        </p:nvSpPr>
        <p:spPr>
          <a:xfrm>
            <a:off x="7214531" y="5049739"/>
            <a:ext cx="4697835" cy="738664"/>
          </a:xfrm>
          <a:prstGeom prst="rect">
            <a:avLst/>
          </a:prstGeom>
          <a:solidFill>
            <a:schemeClr val="tx2"/>
          </a:solidFill>
        </p:spPr>
        <p:txBody>
          <a:bodyPr wrap="square">
            <a:spAutoFit/>
          </a:bodyPr>
          <a:lstStyle/>
          <a:p>
            <a:r>
              <a:rPr lang="en-US" sz="1400" dirty="0">
                <a:solidFill>
                  <a:schemeClr val="bg1"/>
                </a:solidFill>
              </a:rPr>
              <a:t>Now when we run our prompted analysis, we see our new column that adds up the usage for each journal for the time </a:t>
            </a:r>
            <a:r>
              <a:rPr lang="en-US" sz="1400">
                <a:solidFill>
                  <a:schemeClr val="bg1"/>
                </a:solidFill>
              </a:rPr>
              <a:t>span shown </a:t>
            </a:r>
            <a:r>
              <a:rPr lang="en-US" sz="1400" dirty="0">
                <a:solidFill>
                  <a:schemeClr val="bg1"/>
                </a:solidFill>
              </a:rPr>
              <a:t>in our analysis. </a:t>
            </a:r>
          </a:p>
        </p:txBody>
      </p:sp>
    </p:spTree>
    <p:extLst>
      <p:ext uri="{BB962C8B-B14F-4D97-AF65-F5344CB8AC3E}">
        <p14:creationId xmlns:p14="http://schemas.microsoft.com/office/powerpoint/2010/main" val="1650019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B7E4-8A76-157F-4116-704D6B75CD34}"/>
              </a:ext>
            </a:extLst>
          </p:cNvPr>
          <p:cNvSpPr>
            <a:spLocks noGrp="1"/>
          </p:cNvSpPr>
          <p:nvPr>
            <p:ph type="title"/>
          </p:nvPr>
        </p:nvSpPr>
        <p:spPr>
          <a:xfrm>
            <a:off x="1129178" y="5276939"/>
            <a:ext cx="10113264" cy="822960"/>
          </a:xfrm>
        </p:spPr>
        <p:txBody>
          <a:bodyPr/>
          <a:lstStyle/>
          <a:p>
            <a:r>
              <a:rPr lang="en-US" dirty="0"/>
              <a:t>That was neat for journals! Can I do the same type of reporting for books?</a:t>
            </a:r>
          </a:p>
        </p:txBody>
      </p:sp>
      <p:pic>
        <p:nvPicPr>
          <p:cNvPr id="8" name="Picture Placeholder 7" descr="Giraffes walking together">
            <a:extLst>
              <a:ext uri="{FF2B5EF4-FFF2-40B4-BE49-F238E27FC236}">
                <a16:creationId xmlns:a16="http://schemas.microsoft.com/office/drawing/2014/main" id="{F0D935EA-0702-649C-F1AC-D7FCE513FC2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66" b="19766"/>
          <a:stretch>
            <a:fillRect/>
          </a:stretch>
        </p:blipFill>
        <p:spPr/>
      </p:pic>
    </p:spTree>
    <p:extLst>
      <p:ext uri="{BB962C8B-B14F-4D97-AF65-F5344CB8AC3E}">
        <p14:creationId xmlns:p14="http://schemas.microsoft.com/office/powerpoint/2010/main" val="2087104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4B34-5622-FC2A-A250-F25A9476AC7E}"/>
              </a:ext>
            </a:extLst>
          </p:cNvPr>
          <p:cNvSpPr>
            <a:spLocks noGrp="1"/>
          </p:cNvSpPr>
          <p:nvPr>
            <p:ph type="title"/>
          </p:nvPr>
        </p:nvSpPr>
        <p:spPr>
          <a:xfrm>
            <a:off x="478466" y="2358755"/>
            <a:ext cx="3200400" cy="2286000"/>
          </a:xfrm>
        </p:spPr>
        <p:txBody>
          <a:bodyPr>
            <a:normAutofit fontScale="90000"/>
          </a:bodyPr>
          <a:lstStyle/>
          <a:p>
            <a:r>
              <a:rPr lang="en-US" dirty="0"/>
              <a:t>We can copy our TR_J1 report, and, with just a couple changes, make it into a TR_B1 report</a:t>
            </a:r>
          </a:p>
        </p:txBody>
      </p:sp>
      <p:graphicFrame>
        <p:nvGraphicFramePr>
          <p:cNvPr id="4" name="Diagram 3">
            <a:extLst>
              <a:ext uri="{FF2B5EF4-FFF2-40B4-BE49-F238E27FC236}">
                <a16:creationId xmlns:a16="http://schemas.microsoft.com/office/drawing/2014/main" id="{3B7D248C-9436-63A4-6B6A-23C27DCE296C}"/>
              </a:ext>
            </a:extLst>
          </p:cNvPr>
          <p:cNvGraphicFramePr/>
          <p:nvPr>
            <p:extLst>
              <p:ext uri="{D42A27DB-BD31-4B8C-83A1-F6EECF244321}">
                <p14:modId xmlns:p14="http://schemas.microsoft.com/office/powerpoint/2010/main" val="546963419"/>
              </p:ext>
            </p:extLst>
          </p:nvPr>
        </p:nvGraphicFramePr>
        <p:xfrm>
          <a:off x="4690139" y="941278"/>
          <a:ext cx="6718595" cy="4128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829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DE594-D259-94AE-2BCD-8BE4227FC431}"/>
              </a:ext>
            </a:extLst>
          </p:cNvPr>
          <p:cNvSpPr>
            <a:spLocks noGrp="1"/>
          </p:cNvSpPr>
          <p:nvPr>
            <p:ph type="title"/>
          </p:nvPr>
        </p:nvSpPr>
        <p:spPr>
          <a:xfrm>
            <a:off x="457200" y="594358"/>
            <a:ext cx="3200400" cy="3096797"/>
          </a:xfrm>
        </p:spPr>
        <p:txBody>
          <a:bodyPr>
            <a:normAutofit fontScale="90000"/>
          </a:bodyPr>
          <a:lstStyle/>
          <a:p>
            <a:r>
              <a:rPr lang="en-US" dirty="0"/>
              <a:t>Let’s look at the folders and fields in Usage Data (COUNTER) that we will use to build our analyses</a:t>
            </a:r>
          </a:p>
        </p:txBody>
      </p:sp>
      <p:pic>
        <p:nvPicPr>
          <p:cNvPr id="18" name="Content Placeholder 17" descr="Alma Analytics Usage Data (COUNTER) subject area zoomed in on folder structure">
            <a:extLst>
              <a:ext uri="{FF2B5EF4-FFF2-40B4-BE49-F238E27FC236}">
                <a16:creationId xmlns:a16="http://schemas.microsoft.com/office/drawing/2014/main" id="{28F00294-4926-A28A-1A2F-3C0CB71A85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5929" y="0"/>
            <a:ext cx="8066071" cy="7009026"/>
          </a:xfrm>
        </p:spPr>
      </p:pic>
    </p:spTree>
    <p:extLst>
      <p:ext uri="{BB962C8B-B14F-4D97-AF65-F5344CB8AC3E}">
        <p14:creationId xmlns:p14="http://schemas.microsoft.com/office/powerpoint/2010/main" val="25754562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A53C702-FB79-8A79-84E1-42989C74300F}"/>
              </a:ext>
            </a:extLst>
          </p:cNvPr>
          <p:cNvSpPr>
            <a:spLocks noGrp="1"/>
          </p:cNvSpPr>
          <p:nvPr>
            <p:ph type="title"/>
          </p:nvPr>
        </p:nvSpPr>
        <p:spPr>
          <a:xfrm>
            <a:off x="1065197" y="5120640"/>
            <a:ext cx="10058400" cy="1717246"/>
          </a:xfrm>
        </p:spPr>
        <p:txBody>
          <a:bodyPr vert="horz" lIns="91440" tIns="45720" rIns="91440" bIns="45720" rtlCol="0" anchor="b">
            <a:normAutofit/>
          </a:bodyPr>
          <a:lstStyle/>
          <a:p>
            <a:r>
              <a:rPr lang="en-US" sz="3600" dirty="0">
                <a:solidFill>
                  <a:srgbClr val="FFFFFF"/>
                </a:solidFill>
              </a:rPr>
              <a:t>We can look up usage of all books on a platform during the years of our choice</a:t>
            </a:r>
            <a:br>
              <a:rPr lang="en-US" sz="3600" dirty="0">
                <a:solidFill>
                  <a:srgbClr val="FFFFFF"/>
                </a:solidFill>
              </a:rPr>
            </a:br>
            <a:endParaRPr lang="en-US" sz="3600" dirty="0">
              <a:solidFill>
                <a:srgbClr val="FFFFFF"/>
              </a:solidFill>
            </a:endParaRPr>
          </a:p>
        </p:txBody>
      </p:sp>
      <p:sp>
        <p:nvSpPr>
          <p:cNvPr id="25" name="Rectangle 24">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B4539B58-4D33-B18C-58E0-4A8C88D2EF62}"/>
              </a:ext>
            </a:extLst>
          </p:cNvPr>
          <p:cNvSpPr txBox="1"/>
          <p:nvPr/>
        </p:nvSpPr>
        <p:spPr>
          <a:xfrm>
            <a:off x="288388" y="232117"/>
            <a:ext cx="3692769" cy="369332"/>
          </a:xfrm>
          <a:prstGeom prst="rect">
            <a:avLst/>
          </a:prstGeom>
          <a:noFill/>
        </p:spPr>
        <p:txBody>
          <a:bodyPr wrap="square" rtlCol="0">
            <a:spAutoFit/>
          </a:bodyPr>
          <a:lstStyle/>
          <a:p>
            <a:pPr algn="ctr"/>
            <a:r>
              <a:rPr lang="en-US" dirty="0"/>
              <a:t>Select Vendor Name</a:t>
            </a:r>
          </a:p>
        </p:txBody>
      </p:sp>
      <p:sp>
        <p:nvSpPr>
          <p:cNvPr id="12" name="TextBox 11">
            <a:extLst>
              <a:ext uri="{FF2B5EF4-FFF2-40B4-BE49-F238E27FC236}">
                <a16:creationId xmlns:a16="http://schemas.microsoft.com/office/drawing/2014/main" id="{80606493-F1E8-4941-7A7B-19464F7BE732}"/>
              </a:ext>
            </a:extLst>
          </p:cNvPr>
          <p:cNvSpPr txBox="1"/>
          <p:nvPr/>
        </p:nvSpPr>
        <p:spPr>
          <a:xfrm>
            <a:off x="4393038" y="225083"/>
            <a:ext cx="3692769" cy="369332"/>
          </a:xfrm>
          <a:prstGeom prst="rect">
            <a:avLst/>
          </a:prstGeom>
          <a:noFill/>
        </p:spPr>
        <p:txBody>
          <a:bodyPr wrap="square" rtlCol="0">
            <a:spAutoFit/>
          </a:bodyPr>
          <a:lstStyle/>
          <a:p>
            <a:pPr algn="ctr"/>
            <a:r>
              <a:rPr lang="en-US" dirty="0"/>
              <a:t>Select Platform</a:t>
            </a:r>
          </a:p>
        </p:txBody>
      </p:sp>
      <p:sp>
        <p:nvSpPr>
          <p:cNvPr id="13" name="TextBox 12">
            <a:extLst>
              <a:ext uri="{FF2B5EF4-FFF2-40B4-BE49-F238E27FC236}">
                <a16:creationId xmlns:a16="http://schemas.microsoft.com/office/drawing/2014/main" id="{BF922C3D-DCFB-2F36-E646-42DDDF81AABC}"/>
              </a:ext>
            </a:extLst>
          </p:cNvPr>
          <p:cNvSpPr txBox="1"/>
          <p:nvPr/>
        </p:nvSpPr>
        <p:spPr>
          <a:xfrm>
            <a:off x="8085807" y="159296"/>
            <a:ext cx="3692769" cy="369332"/>
          </a:xfrm>
          <a:prstGeom prst="rect">
            <a:avLst/>
          </a:prstGeom>
          <a:noFill/>
        </p:spPr>
        <p:txBody>
          <a:bodyPr wrap="square" rtlCol="0">
            <a:spAutoFit/>
          </a:bodyPr>
          <a:lstStyle/>
          <a:p>
            <a:pPr algn="ctr"/>
            <a:r>
              <a:rPr lang="en-US" dirty="0"/>
              <a:t>Select Years</a:t>
            </a:r>
          </a:p>
        </p:txBody>
      </p:sp>
      <p:pic>
        <p:nvPicPr>
          <p:cNvPr id="8" name="Content Placeholder 7" descr="A screenshot of a computer&#10;&#10;Description automatically generated">
            <a:extLst>
              <a:ext uri="{FF2B5EF4-FFF2-40B4-BE49-F238E27FC236}">
                <a16:creationId xmlns:a16="http://schemas.microsoft.com/office/drawing/2014/main" id="{A381D2A9-5ECC-3703-5B2A-CC0383D503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688"/>
          <a:stretch/>
        </p:blipFill>
        <p:spPr>
          <a:xfrm>
            <a:off x="349416" y="896383"/>
            <a:ext cx="3555704" cy="2100845"/>
          </a:xfrm>
        </p:spPr>
      </p:pic>
      <p:pic>
        <p:nvPicPr>
          <p:cNvPr id="14" name="Picture 13" descr="A screenshot of a computer&#10;&#10;Description automatically generated">
            <a:extLst>
              <a:ext uri="{FF2B5EF4-FFF2-40B4-BE49-F238E27FC236}">
                <a16:creationId xmlns:a16="http://schemas.microsoft.com/office/drawing/2014/main" id="{35143A12-B4EF-2AFC-88B4-610AC3308A90}"/>
              </a:ext>
            </a:extLst>
          </p:cNvPr>
          <p:cNvPicPr>
            <a:picLocks noChangeAspect="1"/>
          </p:cNvPicPr>
          <p:nvPr/>
        </p:nvPicPr>
        <p:blipFill rotWithShape="1">
          <a:blip r:embed="rId3">
            <a:extLst>
              <a:ext uri="{28A0092B-C50C-407E-A947-70E740481C1C}">
                <a14:useLocalDpi xmlns:a14="http://schemas.microsoft.com/office/drawing/2010/main" val="0"/>
              </a:ext>
            </a:extLst>
          </a:blip>
          <a:srcRect r="18178" b="12120"/>
          <a:stretch/>
        </p:blipFill>
        <p:spPr>
          <a:xfrm>
            <a:off x="4393038" y="901078"/>
            <a:ext cx="3376269" cy="1865646"/>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DABA44D-AC09-920C-E5D7-D90799A328BA}"/>
              </a:ext>
            </a:extLst>
          </p:cNvPr>
          <p:cNvPicPr>
            <a:picLocks noChangeAspect="1"/>
          </p:cNvPicPr>
          <p:nvPr/>
        </p:nvPicPr>
        <p:blipFill rotWithShape="1">
          <a:blip r:embed="rId4">
            <a:extLst>
              <a:ext uri="{28A0092B-C50C-407E-A947-70E740481C1C}">
                <a14:useLocalDpi xmlns:a14="http://schemas.microsoft.com/office/drawing/2010/main" val="0"/>
              </a:ext>
            </a:extLst>
          </a:blip>
          <a:srcRect r="17095" b="6989"/>
          <a:stretch/>
        </p:blipFill>
        <p:spPr>
          <a:xfrm>
            <a:off x="8273410" y="896384"/>
            <a:ext cx="3569174" cy="2608704"/>
          </a:xfrm>
          <a:prstGeom prst="rect">
            <a:avLst/>
          </a:prstGeom>
        </p:spPr>
      </p:pic>
    </p:spTree>
    <p:extLst>
      <p:ext uri="{BB962C8B-B14F-4D97-AF65-F5344CB8AC3E}">
        <p14:creationId xmlns:p14="http://schemas.microsoft.com/office/powerpoint/2010/main" val="3439974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EA334D7-12A5-7AE9-CBB2-764B5AC43D52}"/>
              </a:ext>
            </a:extLst>
          </p:cNvPr>
          <p:cNvPicPr>
            <a:picLocks noChangeAspect="1"/>
          </p:cNvPicPr>
          <p:nvPr/>
        </p:nvPicPr>
        <p:blipFill rotWithShape="1">
          <a:blip r:embed="rId2">
            <a:extLst>
              <a:ext uri="{28A0092B-C50C-407E-A947-70E740481C1C}">
                <a14:useLocalDpi xmlns:a14="http://schemas.microsoft.com/office/drawing/2010/main" val="0"/>
              </a:ext>
            </a:extLst>
          </a:blip>
          <a:srcRect r="4786"/>
          <a:stretch/>
        </p:blipFill>
        <p:spPr>
          <a:xfrm>
            <a:off x="0" y="0"/>
            <a:ext cx="12192000" cy="6344816"/>
          </a:xfrm>
          <a:prstGeom prst="rect">
            <a:avLst/>
          </a:prstGeom>
        </p:spPr>
      </p:pic>
      <p:sp>
        <p:nvSpPr>
          <p:cNvPr id="2" name="TextBox 1">
            <a:extLst>
              <a:ext uri="{FF2B5EF4-FFF2-40B4-BE49-F238E27FC236}">
                <a16:creationId xmlns:a16="http://schemas.microsoft.com/office/drawing/2014/main" id="{B24E0170-D5C8-4957-27B7-3AA3359C0BE9}"/>
              </a:ext>
            </a:extLst>
          </p:cNvPr>
          <p:cNvSpPr txBox="1"/>
          <p:nvPr/>
        </p:nvSpPr>
        <p:spPr>
          <a:xfrm>
            <a:off x="7164197" y="4403787"/>
            <a:ext cx="4697835" cy="1384995"/>
          </a:xfrm>
          <a:prstGeom prst="rect">
            <a:avLst/>
          </a:prstGeom>
          <a:solidFill>
            <a:schemeClr val="tx2"/>
          </a:solidFill>
        </p:spPr>
        <p:txBody>
          <a:bodyPr wrap="square">
            <a:spAutoFit/>
          </a:bodyPr>
          <a:lstStyle/>
          <a:p>
            <a:r>
              <a:rPr lang="en-US" sz="1400" dirty="0">
                <a:solidFill>
                  <a:schemeClr val="bg1"/>
                </a:solidFill>
              </a:rPr>
              <a:t>We see the TR_B1 data associated with the vendor we selected (American Council of Learned Societies), platform we selected (</a:t>
            </a:r>
            <a:r>
              <a:rPr lang="en-US" sz="1400" dirty="0" err="1">
                <a:solidFill>
                  <a:schemeClr val="bg1"/>
                </a:solidFill>
              </a:rPr>
              <a:t>fulcrum_acls_humanities</a:t>
            </a:r>
            <a:r>
              <a:rPr lang="en-US" sz="1400" dirty="0">
                <a:solidFill>
                  <a:schemeClr val="bg1"/>
                </a:solidFill>
              </a:rPr>
              <a:t> ebook), and years we selected (2022, 2023, &amp; 2024). Because we didn’t enter anything into the normalized title prompt, we see data for all books on the platform.</a:t>
            </a:r>
          </a:p>
        </p:txBody>
      </p:sp>
    </p:spTree>
    <p:extLst>
      <p:ext uri="{BB962C8B-B14F-4D97-AF65-F5344CB8AC3E}">
        <p14:creationId xmlns:p14="http://schemas.microsoft.com/office/powerpoint/2010/main" val="99024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3BF16F1-0F83-67F2-E602-7B66C979027E}"/>
              </a:ext>
            </a:extLst>
          </p:cNvPr>
          <p:cNvPicPr>
            <a:picLocks noChangeAspect="1"/>
          </p:cNvPicPr>
          <p:nvPr/>
        </p:nvPicPr>
        <p:blipFill rotWithShape="1">
          <a:blip r:embed="rId2">
            <a:extLst>
              <a:ext uri="{28A0092B-C50C-407E-A947-70E740481C1C}">
                <a14:useLocalDpi xmlns:a14="http://schemas.microsoft.com/office/drawing/2010/main" val="0"/>
              </a:ext>
            </a:extLst>
          </a:blip>
          <a:srcRect l="4990"/>
          <a:stretch/>
        </p:blipFill>
        <p:spPr>
          <a:xfrm>
            <a:off x="0" y="0"/>
            <a:ext cx="12192000" cy="6344816"/>
          </a:xfrm>
          <a:prstGeom prst="rect">
            <a:avLst/>
          </a:prstGeom>
        </p:spPr>
      </p:pic>
    </p:spTree>
    <p:extLst>
      <p:ext uri="{BB962C8B-B14F-4D97-AF65-F5344CB8AC3E}">
        <p14:creationId xmlns:p14="http://schemas.microsoft.com/office/powerpoint/2010/main" val="4232896370"/>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53C702-FB79-8A79-84E1-42989C74300F}"/>
              </a:ext>
            </a:extLst>
          </p:cNvPr>
          <p:cNvSpPr>
            <a:spLocks noGrp="1"/>
          </p:cNvSpPr>
          <p:nvPr>
            <p:ph type="title"/>
          </p:nvPr>
        </p:nvSpPr>
        <p:spPr>
          <a:xfrm>
            <a:off x="1065197" y="5120640"/>
            <a:ext cx="10058400" cy="1717246"/>
          </a:xfrm>
        </p:spPr>
        <p:txBody>
          <a:bodyPr vert="horz" lIns="91440" tIns="45720" rIns="91440" bIns="45720" rtlCol="0" anchor="b">
            <a:normAutofit/>
          </a:bodyPr>
          <a:lstStyle/>
          <a:p>
            <a:r>
              <a:rPr lang="en-US" sz="3600" dirty="0">
                <a:solidFill>
                  <a:srgbClr val="FFFFFF"/>
                </a:solidFill>
              </a:rPr>
              <a:t>We can look up usage of a specific book by title using the Normalized Title prompt</a:t>
            </a:r>
            <a:br>
              <a:rPr lang="en-US" sz="3600" dirty="0">
                <a:solidFill>
                  <a:srgbClr val="FFFFFF"/>
                </a:solidFill>
              </a:rPr>
            </a:br>
            <a:endParaRPr lang="en-US" sz="3600" dirty="0">
              <a:solidFill>
                <a:srgbClr val="FFFFFF"/>
              </a:solidFill>
            </a:endParaRPr>
          </a:p>
        </p:txBody>
      </p:sp>
      <p:sp>
        <p:nvSpPr>
          <p:cNvPr id="25" name="Rectangle 24">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4539B58-4D33-B18C-58E0-4A8C88D2EF62}"/>
              </a:ext>
            </a:extLst>
          </p:cNvPr>
          <p:cNvSpPr txBox="1"/>
          <p:nvPr/>
        </p:nvSpPr>
        <p:spPr>
          <a:xfrm>
            <a:off x="288388" y="232117"/>
            <a:ext cx="36927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Select Vendor Name</a:t>
            </a:r>
          </a:p>
        </p:txBody>
      </p:sp>
      <p:sp>
        <p:nvSpPr>
          <p:cNvPr id="12" name="TextBox 11">
            <a:extLst>
              <a:ext uri="{FF2B5EF4-FFF2-40B4-BE49-F238E27FC236}">
                <a16:creationId xmlns:a16="http://schemas.microsoft.com/office/drawing/2014/main" id="{80606493-F1E8-4941-7A7B-19464F7BE732}"/>
              </a:ext>
            </a:extLst>
          </p:cNvPr>
          <p:cNvSpPr txBox="1"/>
          <p:nvPr/>
        </p:nvSpPr>
        <p:spPr>
          <a:xfrm>
            <a:off x="4393038" y="225083"/>
            <a:ext cx="36927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Select Platform</a:t>
            </a:r>
          </a:p>
        </p:txBody>
      </p:sp>
      <p:sp>
        <p:nvSpPr>
          <p:cNvPr id="13" name="TextBox 12">
            <a:extLst>
              <a:ext uri="{FF2B5EF4-FFF2-40B4-BE49-F238E27FC236}">
                <a16:creationId xmlns:a16="http://schemas.microsoft.com/office/drawing/2014/main" id="{BF922C3D-DCFB-2F36-E646-42DDDF81AABC}"/>
              </a:ext>
            </a:extLst>
          </p:cNvPr>
          <p:cNvSpPr txBox="1"/>
          <p:nvPr/>
        </p:nvSpPr>
        <p:spPr>
          <a:xfrm>
            <a:off x="8085807" y="159296"/>
            <a:ext cx="36927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Enter normalized title (make sure to use all lowercase)</a:t>
            </a:r>
          </a:p>
        </p:txBody>
      </p:sp>
      <p:pic>
        <p:nvPicPr>
          <p:cNvPr id="8" name="Content Placeholder 7" descr="A screenshot of a computer&#10;&#10;Description automatically generated">
            <a:extLst>
              <a:ext uri="{FF2B5EF4-FFF2-40B4-BE49-F238E27FC236}">
                <a16:creationId xmlns:a16="http://schemas.microsoft.com/office/drawing/2014/main" id="{A381D2A9-5ECC-3703-5B2A-CC0383D503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688"/>
          <a:stretch/>
        </p:blipFill>
        <p:spPr>
          <a:xfrm>
            <a:off x="349416" y="896383"/>
            <a:ext cx="3555704" cy="2100845"/>
          </a:xfrm>
        </p:spPr>
      </p:pic>
      <p:pic>
        <p:nvPicPr>
          <p:cNvPr id="14" name="Picture 13" descr="A screenshot of a computer&#10;&#10;Description automatically generated">
            <a:extLst>
              <a:ext uri="{FF2B5EF4-FFF2-40B4-BE49-F238E27FC236}">
                <a16:creationId xmlns:a16="http://schemas.microsoft.com/office/drawing/2014/main" id="{35143A12-B4EF-2AFC-88B4-610AC3308A90}"/>
              </a:ext>
            </a:extLst>
          </p:cNvPr>
          <p:cNvPicPr>
            <a:picLocks noChangeAspect="1"/>
          </p:cNvPicPr>
          <p:nvPr/>
        </p:nvPicPr>
        <p:blipFill rotWithShape="1">
          <a:blip r:embed="rId3">
            <a:extLst>
              <a:ext uri="{28A0092B-C50C-407E-A947-70E740481C1C}">
                <a14:useLocalDpi xmlns:a14="http://schemas.microsoft.com/office/drawing/2010/main" val="0"/>
              </a:ext>
            </a:extLst>
          </a:blip>
          <a:srcRect r="18178" b="12120"/>
          <a:stretch/>
        </p:blipFill>
        <p:spPr>
          <a:xfrm>
            <a:off x="4393038" y="901078"/>
            <a:ext cx="3376269" cy="186564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45E0AC4D-193B-3F43-057A-C1C220CCE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685" y="897568"/>
            <a:ext cx="3745870" cy="2099659"/>
          </a:xfrm>
          <a:prstGeom prst="rect">
            <a:avLst/>
          </a:prstGeom>
        </p:spPr>
      </p:pic>
    </p:spTree>
    <p:extLst>
      <p:ext uri="{BB962C8B-B14F-4D97-AF65-F5344CB8AC3E}">
        <p14:creationId xmlns:p14="http://schemas.microsoft.com/office/powerpoint/2010/main" val="25690899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996CE-38C0-F89A-2FBB-F9B1FE8A75A0}"/>
              </a:ext>
            </a:extLst>
          </p:cNvPr>
          <p:cNvPicPr>
            <a:picLocks noChangeAspect="1"/>
          </p:cNvPicPr>
          <p:nvPr/>
        </p:nvPicPr>
        <p:blipFill rotWithShape="1">
          <a:blip r:embed="rId2">
            <a:extLst>
              <a:ext uri="{28A0092B-C50C-407E-A947-70E740481C1C}">
                <a14:useLocalDpi xmlns:a14="http://schemas.microsoft.com/office/drawing/2010/main" val="0"/>
              </a:ext>
            </a:extLst>
          </a:blip>
          <a:srcRect r="7011"/>
          <a:stretch/>
        </p:blipFill>
        <p:spPr>
          <a:xfrm>
            <a:off x="100667" y="0"/>
            <a:ext cx="12091333" cy="6335486"/>
          </a:xfrm>
          <a:prstGeom prst="rect">
            <a:avLst/>
          </a:prstGeom>
        </p:spPr>
      </p:pic>
      <p:sp>
        <p:nvSpPr>
          <p:cNvPr id="2" name="TextBox 1">
            <a:extLst>
              <a:ext uri="{FF2B5EF4-FFF2-40B4-BE49-F238E27FC236}">
                <a16:creationId xmlns:a16="http://schemas.microsoft.com/office/drawing/2014/main" id="{0B246B4D-8C83-D697-45F5-7425049018D9}"/>
              </a:ext>
            </a:extLst>
          </p:cNvPr>
          <p:cNvSpPr txBox="1"/>
          <p:nvPr/>
        </p:nvSpPr>
        <p:spPr>
          <a:xfrm>
            <a:off x="243280" y="2591765"/>
            <a:ext cx="5276676" cy="1600438"/>
          </a:xfrm>
          <a:prstGeom prst="rect">
            <a:avLst/>
          </a:prstGeom>
          <a:solidFill>
            <a:schemeClr val="bg1"/>
          </a:solidFill>
        </p:spPr>
        <p:txBody>
          <a:bodyPr wrap="square">
            <a:spAutoFit/>
          </a:bodyPr>
          <a:lstStyle/>
          <a:p>
            <a:r>
              <a:rPr lang="en-US" sz="1400" dirty="0"/>
              <a:t>We see the TR_B1 data associated with the vendor we selected (American Council of Learned Societies), platform we selected (</a:t>
            </a:r>
            <a:r>
              <a:rPr lang="en-US" sz="1400" dirty="0" err="1"/>
              <a:t>fulcrum_acls_humanities</a:t>
            </a:r>
            <a:r>
              <a:rPr lang="en-US" sz="1400" dirty="0"/>
              <a:t> ebook), and book title that matches what we entered into the prompt (silencing the past).  Because we used “contains any” as our prompt operator, we were able to enter just a few words of the title and find a match. </a:t>
            </a:r>
          </a:p>
          <a:p>
            <a:endParaRPr lang="en-US" sz="1400" dirty="0"/>
          </a:p>
        </p:txBody>
      </p:sp>
    </p:spTree>
    <p:extLst>
      <p:ext uri="{BB962C8B-B14F-4D97-AF65-F5344CB8AC3E}">
        <p14:creationId xmlns:p14="http://schemas.microsoft.com/office/powerpoint/2010/main" val="18256565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B6BF256-5DF8-765F-2479-5505DAC5A08F}"/>
              </a:ext>
            </a:extLst>
          </p:cNvPr>
          <p:cNvPicPr>
            <a:picLocks noChangeAspect="1"/>
          </p:cNvPicPr>
          <p:nvPr/>
        </p:nvPicPr>
        <p:blipFill rotWithShape="1">
          <a:blip r:embed="rId2">
            <a:extLst>
              <a:ext uri="{28A0092B-C50C-407E-A947-70E740481C1C}">
                <a14:useLocalDpi xmlns:a14="http://schemas.microsoft.com/office/drawing/2010/main" val="0"/>
              </a:ext>
            </a:extLst>
          </a:blip>
          <a:srcRect l="6432"/>
          <a:stretch/>
        </p:blipFill>
        <p:spPr>
          <a:xfrm>
            <a:off x="0" y="0"/>
            <a:ext cx="12192000" cy="6335486"/>
          </a:xfrm>
          <a:prstGeom prst="rect">
            <a:avLst/>
          </a:prstGeom>
        </p:spPr>
      </p:pic>
    </p:spTree>
    <p:extLst>
      <p:ext uri="{BB962C8B-B14F-4D97-AF65-F5344CB8AC3E}">
        <p14:creationId xmlns:p14="http://schemas.microsoft.com/office/powerpoint/2010/main" val="1119777325"/>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2448-268F-E03F-AE0A-B93545C73019}"/>
              </a:ext>
            </a:extLst>
          </p:cNvPr>
          <p:cNvSpPr>
            <a:spLocks noGrp="1"/>
          </p:cNvSpPr>
          <p:nvPr>
            <p:ph type="title"/>
          </p:nvPr>
        </p:nvSpPr>
        <p:spPr>
          <a:xfrm>
            <a:off x="1097280" y="5074919"/>
            <a:ext cx="10113264" cy="1538531"/>
          </a:xfrm>
        </p:spPr>
        <p:txBody>
          <a:bodyPr/>
          <a:lstStyle/>
          <a:p>
            <a:r>
              <a:rPr lang="en-US" dirty="0"/>
              <a:t>What about reporting on media usage? We can build an analysis of IR_M1, which includes usage of video, audio, and images.</a:t>
            </a:r>
          </a:p>
        </p:txBody>
      </p:sp>
      <p:pic>
        <p:nvPicPr>
          <p:cNvPr id="6" name="Picture Placeholder 5" descr="Mother and baby zebra">
            <a:extLst>
              <a:ext uri="{FF2B5EF4-FFF2-40B4-BE49-F238E27FC236}">
                <a16:creationId xmlns:a16="http://schemas.microsoft.com/office/drawing/2014/main" id="{86858989-578B-825E-E479-10517AD0F45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58" b="19758"/>
          <a:stretch>
            <a:fillRect/>
          </a:stretch>
        </p:blipFill>
        <p:spPr/>
      </p:pic>
    </p:spTree>
    <p:extLst>
      <p:ext uri="{BB962C8B-B14F-4D97-AF65-F5344CB8AC3E}">
        <p14:creationId xmlns:p14="http://schemas.microsoft.com/office/powerpoint/2010/main" val="3249968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4B34-5622-FC2A-A250-F25A9476AC7E}"/>
              </a:ext>
            </a:extLst>
          </p:cNvPr>
          <p:cNvSpPr>
            <a:spLocks noGrp="1"/>
          </p:cNvSpPr>
          <p:nvPr>
            <p:ph type="title"/>
          </p:nvPr>
        </p:nvSpPr>
        <p:spPr>
          <a:xfrm>
            <a:off x="478466" y="2358755"/>
            <a:ext cx="3200400" cy="2286000"/>
          </a:xfrm>
        </p:spPr>
        <p:txBody>
          <a:bodyPr>
            <a:normAutofit fontScale="90000"/>
          </a:bodyPr>
          <a:lstStyle/>
          <a:p>
            <a:r>
              <a:rPr lang="en-US" dirty="0"/>
              <a:t>We can copy our TR_J1 or TR_B1 report, and, with just a couple changes, make it into an IR_M1 report</a:t>
            </a:r>
          </a:p>
        </p:txBody>
      </p:sp>
      <p:graphicFrame>
        <p:nvGraphicFramePr>
          <p:cNvPr id="4" name="Diagram 3">
            <a:extLst>
              <a:ext uri="{FF2B5EF4-FFF2-40B4-BE49-F238E27FC236}">
                <a16:creationId xmlns:a16="http://schemas.microsoft.com/office/drawing/2014/main" id="{3B7D248C-9436-63A4-6B6A-23C27DCE296C}"/>
              </a:ext>
            </a:extLst>
          </p:cNvPr>
          <p:cNvGraphicFramePr/>
          <p:nvPr>
            <p:extLst>
              <p:ext uri="{D42A27DB-BD31-4B8C-83A1-F6EECF244321}">
                <p14:modId xmlns:p14="http://schemas.microsoft.com/office/powerpoint/2010/main" val="2366914959"/>
              </p:ext>
            </p:extLst>
          </p:nvPr>
        </p:nvGraphicFramePr>
        <p:xfrm>
          <a:off x="4690139" y="941278"/>
          <a:ext cx="6718595" cy="4128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7818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53C702-FB79-8A79-84E1-42989C74300F}"/>
              </a:ext>
            </a:extLst>
          </p:cNvPr>
          <p:cNvSpPr>
            <a:spLocks noGrp="1"/>
          </p:cNvSpPr>
          <p:nvPr>
            <p:ph type="title"/>
          </p:nvPr>
        </p:nvSpPr>
        <p:spPr>
          <a:xfrm>
            <a:off x="1065197" y="5120640"/>
            <a:ext cx="10058400" cy="1717246"/>
          </a:xfrm>
        </p:spPr>
        <p:txBody>
          <a:bodyPr vert="horz" lIns="91440" tIns="45720" rIns="91440" bIns="45720" rtlCol="0" anchor="b">
            <a:normAutofit/>
          </a:bodyPr>
          <a:lstStyle/>
          <a:p>
            <a:r>
              <a:rPr lang="en-US" sz="3600" dirty="0">
                <a:solidFill>
                  <a:srgbClr val="FFFFFF"/>
                </a:solidFill>
              </a:rPr>
              <a:t>We can look up usage of all media associated with a vendor and platform during the years of our choice</a:t>
            </a:r>
            <a:br>
              <a:rPr lang="en-US" sz="3600" dirty="0">
                <a:solidFill>
                  <a:srgbClr val="FFFFFF"/>
                </a:solidFill>
              </a:rPr>
            </a:br>
            <a:endParaRPr lang="en-US" sz="3600" dirty="0">
              <a:solidFill>
                <a:srgbClr val="FFFFFF"/>
              </a:solidFill>
            </a:endParaRPr>
          </a:p>
        </p:txBody>
      </p:sp>
      <p:sp>
        <p:nvSpPr>
          <p:cNvPr id="25" name="Rectangle 24">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4539B58-4D33-B18C-58E0-4A8C88D2EF62}"/>
              </a:ext>
            </a:extLst>
          </p:cNvPr>
          <p:cNvSpPr txBox="1"/>
          <p:nvPr/>
        </p:nvSpPr>
        <p:spPr>
          <a:xfrm>
            <a:off x="288388" y="232117"/>
            <a:ext cx="36927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Select Vendor Name</a:t>
            </a:r>
          </a:p>
        </p:txBody>
      </p:sp>
      <p:sp>
        <p:nvSpPr>
          <p:cNvPr id="12" name="TextBox 11">
            <a:extLst>
              <a:ext uri="{FF2B5EF4-FFF2-40B4-BE49-F238E27FC236}">
                <a16:creationId xmlns:a16="http://schemas.microsoft.com/office/drawing/2014/main" id="{80606493-F1E8-4941-7A7B-19464F7BE732}"/>
              </a:ext>
            </a:extLst>
          </p:cNvPr>
          <p:cNvSpPr txBox="1"/>
          <p:nvPr/>
        </p:nvSpPr>
        <p:spPr>
          <a:xfrm>
            <a:off x="4393038" y="225083"/>
            <a:ext cx="36927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Select Platform</a:t>
            </a:r>
          </a:p>
        </p:txBody>
      </p:sp>
      <p:sp>
        <p:nvSpPr>
          <p:cNvPr id="13" name="TextBox 12">
            <a:extLst>
              <a:ext uri="{FF2B5EF4-FFF2-40B4-BE49-F238E27FC236}">
                <a16:creationId xmlns:a16="http://schemas.microsoft.com/office/drawing/2014/main" id="{BF922C3D-DCFB-2F36-E646-42DDDF81AABC}"/>
              </a:ext>
            </a:extLst>
          </p:cNvPr>
          <p:cNvSpPr txBox="1"/>
          <p:nvPr/>
        </p:nvSpPr>
        <p:spPr>
          <a:xfrm>
            <a:off x="8085807" y="159296"/>
            <a:ext cx="369276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Select Years</a:t>
            </a:r>
          </a:p>
        </p:txBody>
      </p:sp>
      <p:pic>
        <p:nvPicPr>
          <p:cNvPr id="6" name="Content Placeholder 5" descr="A screenshot of a computer&#10;&#10;Description automatically generated">
            <a:extLst>
              <a:ext uri="{FF2B5EF4-FFF2-40B4-BE49-F238E27FC236}">
                <a16:creationId xmlns:a16="http://schemas.microsoft.com/office/drawing/2014/main" id="{4EC6D6CD-1975-B7BC-7BA2-52AE8E163E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9976"/>
          <a:stretch/>
        </p:blipFill>
        <p:spPr>
          <a:xfrm>
            <a:off x="425145" y="866897"/>
            <a:ext cx="3545089" cy="1844437"/>
          </a:xfrm>
        </p:spPr>
      </p:pic>
      <p:pic>
        <p:nvPicPr>
          <p:cNvPr id="9" name="Picture 8" descr="A screenshot of a computer&#10;&#10;Description automatically generated">
            <a:extLst>
              <a:ext uri="{FF2B5EF4-FFF2-40B4-BE49-F238E27FC236}">
                <a16:creationId xmlns:a16="http://schemas.microsoft.com/office/drawing/2014/main" id="{9183C544-D384-994C-2CCD-E354394B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673" y="862246"/>
            <a:ext cx="2993447" cy="1853740"/>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A9071A1D-CE4B-4F38-0C27-4E98DF8F0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471" y="890615"/>
            <a:ext cx="2929439" cy="2200169"/>
          </a:xfrm>
          <a:prstGeom prst="rect">
            <a:avLst/>
          </a:prstGeom>
        </p:spPr>
      </p:pic>
    </p:spTree>
    <p:extLst>
      <p:ext uri="{BB962C8B-B14F-4D97-AF65-F5344CB8AC3E}">
        <p14:creationId xmlns:p14="http://schemas.microsoft.com/office/powerpoint/2010/main" val="35815810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279B7DE-417A-8423-7B1E-20DB13BC6D13}"/>
              </a:ext>
            </a:extLst>
          </p:cNvPr>
          <p:cNvPicPr>
            <a:picLocks noChangeAspect="1"/>
          </p:cNvPicPr>
          <p:nvPr/>
        </p:nvPicPr>
        <p:blipFill rotWithShape="1">
          <a:blip r:embed="rId2">
            <a:extLst>
              <a:ext uri="{28A0092B-C50C-407E-A947-70E740481C1C}">
                <a14:useLocalDpi xmlns:a14="http://schemas.microsoft.com/office/drawing/2010/main" val="0"/>
              </a:ext>
            </a:extLst>
          </a:blip>
          <a:srcRect r="4237"/>
          <a:stretch/>
        </p:blipFill>
        <p:spPr>
          <a:xfrm>
            <a:off x="-1" y="0"/>
            <a:ext cx="12192001" cy="6298163"/>
          </a:xfrm>
          <a:prstGeom prst="rect">
            <a:avLst/>
          </a:prstGeom>
        </p:spPr>
      </p:pic>
      <p:sp>
        <p:nvSpPr>
          <p:cNvPr id="2" name="TextBox 1">
            <a:extLst>
              <a:ext uri="{FF2B5EF4-FFF2-40B4-BE49-F238E27FC236}">
                <a16:creationId xmlns:a16="http://schemas.microsoft.com/office/drawing/2014/main" id="{6989A6C8-58DE-D776-3D16-86BC5939A186}"/>
              </a:ext>
            </a:extLst>
          </p:cNvPr>
          <p:cNvSpPr txBox="1"/>
          <p:nvPr/>
        </p:nvSpPr>
        <p:spPr>
          <a:xfrm>
            <a:off x="7164197" y="4403787"/>
            <a:ext cx="4697835" cy="1169551"/>
          </a:xfrm>
          <a:prstGeom prst="rect">
            <a:avLst/>
          </a:prstGeom>
          <a:solidFill>
            <a:schemeClr val="tx2"/>
          </a:solidFill>
        </p:spPr>
        <p:txBody>
          <a:bodyPr wrap="square">
            <a:spAutoFit/>
          </a:bodyPr>
          <a:lstStyle/>
          <a:p>
            <a:r>
              <a:rPr lang="en-US" sz="1400" dirty="0">
                <a:solidFill>
                  <a:schemeClr val="bg1"/>
                </a:solidFill>
              </a:rPr>
              <a:t>We see the IR_M1 data associated with the vendor we selected (</a:t>
            </a:r>
            <a:r>
              <a:rPr lang="en-US" sz="1400" dirty="0" err="1">
                <a:solidFill>
                  <a:schemeClr val="bg1"/>
                </a:solidFill>
              </a:rPr>
              <a:t>Dcuseek</a:t>
            </a:r>
            <a:r>
              <a:rPr lang="en-US" sz="1400" dirty="0">
                <a:solidFill>
                  <a:schemeClr val="bg1"/>
                </a:solidFill>
              </a:rPr>
              <a:t> LLC) platform we selected (</a:t>
            </a:r>
            <a:r>
              <a:rPr lang="en-US" sz="1400" dirty="0" err="1">
                <a:solidFill>
                  <a:schemeClr val="bg1"/>
                </a:solidFill>
              </a:rPr>
              <a:t>docuseek</a:t>
            </a:r>
            <a:r>
              <a:rPr lang="en-US" sz="1400" dirty="0">
                <a:solidFill>
                  <a:schemeClr val="bg1"/>
                </a:solidFill>
              </a:rPr>
              <a:t>), and years we selected (2023 &amp; 2024). Because we didn’t enter anything into the normalized title prompt, we see data for all media items on this platform. </a:t>
            </a:r>
          </a:p>
        </p:txBody>
      </p:sp>
    </p:spTree>
    <p:extLst>
      <p:ext uri="{BB962C8B-B14F-4D97-AF65-F5344CB8AC3E}">
        <p14:creationId xmlns:p14="http://schemas.microsoft.com/office/powerpoint/2010/main" val="152748519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5449</TotalTime>
  <Words>5494</Words>
  <Application>Microsoft Office PowerPoint</Application>
  <PresentationFormat>Widescreen</PresentationFormat>
  <Paragraphs>264</Paragraphs>
  <Slides>104</Slides>
  <Notes>0</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Retrospect</vt:lpstr>
      <vt:lpstr>Creating E-Resources Usage Analyses in the Usage Data (COUNTER) Subject Area of Alma Analytics </vt:lpstr>
      <vt:lpstr>This presentation assumes we have:</vt:lpstr>
      <vt:lpstr>What if I haven’t completed those steps yet?</vt:lpstr>
      <vt:lpstr>Overview of today’s presentation</vt:lpstr>
      <vt:lpstr>This presentation focuses on Counter 5 (5.0). I need to address an elephant in the room…</vt:lpstr>
      <vt:lpstr>COUNTER 5.1 is coming</vt:lpstr>
      <vt:lpstr>With that in mind, let’s talk about building COUNTER 5 (5.0) reports. Our COUNTER 5.0 understanding and design skills should transfer to COUNTER 5.1.</vt:lpstr>
      <vt:lpstr>We’re going to focus on the Usage Data (COUNTER) area of Alma Analytics</vt:lpstr>
      <vt:lpstr>Let’s look at the folders and fields in Usage Data (COUNTER) that we will use to build our analyses</vt:lpstr>
      <vt:lpstr>Usage Data Details—Release 5 Folder</vt:lpstr>
      <vt:lpstr>Usage Date folder</vt:lpstr>
      <vt:lpstr>Title Identifier folder</vt:lpstr>
      <vt:lpstr>Platform folder</vt:lpstr>
      <vt:lpstr>Load File folder</vt:lpstr>
      <vt:lpstr>Uploading Vendor folder</vt:lpstr>
      <vt:lpstr>Simple ARL/ACRL COUNTER 5.0 reporting</vt:lpstr>
      <vt:lpstr>Viewing the ARL/ACRL Results</vt:lpstr>
      <vt:lpstr>That’s a neat summary that adds up all our metrics for us. What if we want to see a breakdown of each platform’s data? We need that information to make collection development decisions.   So, we’re going to build an analysis showing all our PR_P1 data.</vt:lpstr>
      <vt:lpstr>Simple Report showing PR_P1 data for all our platforms</vt:lpstr>
      <vt:lpstr>We go to the Results tab</vt:lpstr>
      <vt:lpstr>What if we want to see monthly usage?</vt:lpstr>
      <vt:lpstr>In our Results, the months are in alphabetical, not chronological order</vt:lpstr>
      <vt:lpstr>After dragging and dropping “Usage Date Month Key,” our months are chronologically ordered! </vt:lpstr>
      <vt:lpstr>How do we set up our report with months oriented horizontally (as columns) instead of vertically (as rows)? We make a pivot table! </vt:lpstr>
      <vt:lpstr>Adding a Pivot Table</vt:lpstr>
      <vt:lpstr>A table preview and a Layout panel open. We use the Layout panel to arrange our pivot table.</vt:lpstr>
      <vt:lpstr>Drag and drop “Usage Date Month Key” and “Usage Date Month” into the Columns section</vt:lpstr>
      <vt:lpstr>Put “Usage Date Month Key” on top of “Usage Date Month” so the months are ordered from 1-12.</vt:lpstr>
      <vt:lpstr>We hide the “Usage Date Month Key” field</vt:lpstr>
      <vt:lpstr>Now we see only month names, not numbers. Click Done to confirm our pivot table layout (make sure to Save too!). </vt:lpstr>
      <vt:lpstr>In the Results Screen, we see our original table. We need to add our pivot table to the layout and remove the original table. </vt:lpstr>
      <vt:lpstr>We Add our Pivot Table</vt:lpstr>
      <vt:lpstr>Our Pivot Table is added to the Layout. We now need to remove the original Table.</vt:lpstr>
      <vt:lpstr>In the menu that appears, select “Remove View from Analysis”</vt:lpstr>
      <vt:lpstr>Now we only see our pivot table</vt:lpstr>
      <vt:lpstr>Let’s scroll across our analysis and check our 3 different metrics on our pivot table </vt:lpstr>
      <vt:lpstr>PowerPoint Presentation</vt:lpstr>
      <vt:lpstr>PowerPoint Presentation</vt:lpstr>
      <vt:lpstr>PowerPoint Presentation</vt:lpstr>
      <vt:lpstr>To make it easier for viewers to see that there are 3 different metrics as we scroll across our report, we apply different colored backgrounds to our 3 metrics</vt:lpstr>
      <vt:lpstr>We edit Column Properties to apply background colors to our 3 metrics</vt:lpstr>
      <vt:lpstr>In the Style tab, in the Cell section, select the dropdown next to Background Color </vt:lpstr>
      <vt:lpstr>Pick a color in the Color Selector</vt:lpstr>
      <vt:lpstr>After applying different colors to all 3 of our metrics columns, we check the results.</vt:lpstr>
      <vt:lpstr>PowerPoint Presentation</vt:lpstr>
      <vt:lpstr>PowerPoint Presentation</vt:lpstr>
      <vt:lpstr>PowerPoint Presentation</vt:lpstr>
      <vt:lpstr>For many of our viewers, the colored backgrounds will help to distinguish the 3 different metrics. That’s a nice analysis showing all our usage from all our PR_P1 reports.  </vt:lpstr>
      <vt:lpstr>We can set up prompts to drill down to the data we need</vt:lpstr>
      <vt:lpstr>To get started adding prompts, we edit our report. Instead of staying in the Criteria tab, we go to the Prompts tab</vt:lpstr>
      <vt:lpstr>PowerPoint Presentation</vt:lpstr>
      <vt:lpstr>Creating Vendor Name, Provider, &amp; Year Prompts</vt:lpstr>
      <vt:lpstr>We add all 3 prompts, check them in the Display section, and Save</vt:lpstr>
      <vt:lpstr>To interact with our prompts, we go back to the Catalog, find our analysis, and select Open</vt:lpstr>
      <vt:lpstr>When we open the analysis, we see our prompts</vt:lpstr>
      <vt:lpstr>Clicking the dropdown arrow next to each prompt shows the choice lists. We can use the checkboxes to select vendor(s), platform(s), and year(s). </vt:lpstr>
      <vt:lpstr>Let’s see our prompt configuration choices in action! </vt:lpstr>
      <vt:lpstr>Because we selected “Enable User to Type Values,” we can start typing, and matches will appear </vt:lpstr>
      <vt:lpstr>Because we selected “Limit Values by All Prompts,” after we select one value, the other prompts’ values narrow</vt:lpstr>
      <vt:lpstr>Because we chose “Enable User to Select Multiple Values,” we can select multiple values</vt:lpstr>
      <vt:lpstr>Because we did not select “Require User Input,” we don’t have to enter a value into all prompts</vt:lpstr>
      <vt:lpstr>PowerPoint Presentation</vt:lpstr>
      <vt:lpstr>PowerPoint Presentation</vt:lpstr>
      <vt:lpstr>PowerPoint Presentation</vt:lpstr>
      <vt:lpstr>That was a good way to see usage across a whole platform! We often have multiple databases on the same platform. What about making a DR_D1 report for databases? </vt:lpstr>
      <vt:lpstr>We can follow the same process to build a report showing all our DR_D1 data, with just minor differences:</vt:lpstr>
      <vt:lpstr>Let’s try out our DR_D1 analysis with prompts</vt:lpstr>
      <vt:lpstr>Let’s start by looking at usage of all databases on a platform. We select Vendor Name, Platform, and Years to see all the usage associated with the vendor and the platform for specific years. We don’t make any selections for Normalized Title because we want to see usage of all databases.  </vt:lpstr>
      <vt:lpstr>PowerPoint Presentation</vt:lpstr>
      <vt:lpstr>PowerPoint Presentation</vt:lpstr>
      <vt:lpstr>To see usage of a single database, we use the Normalized Title prompt</vt:lpstr>
      <vt:lpstr>PowerPoint Presentation</vt:lpstr>
      <vt:lpstr>PowerPoint Presentation</vt:lpstr>
      <vt:lpstr>What if we want to make a report showing journal usage (TR_J1)?</vt:lpstr>
      <vt:lpstr>We can follow the same process to build a report showing all our TR_J1 data, with just minor differences:</vt:lpstr>
      <vt:lpstr>Setting up the pivot table for TR_J1</vt:lpstr>
      <vt:lpstr>Setting up our Normalized Title Text Field prompt</vt:lpstr>
      <vt:lpstr>Let’s try out  the TR_J1 Prompts</vt:lpstr>
      <vt:lpstr>We can use the normalized title prompt to look up usage of a specific journal title</vt:lpstr>
      <vt:lpstr>PowerPoint Presentation</vt:lpstr>
      <vt:lpstr>PowerPoint Presentation</vt:lpstr>
      <vt:lpstr>We can look up usage of all journals on a platform during the years of our choice </vt:lpstr>
      <vt:lpstr>PowerPoint Presentation</vt:lpstr>
      <vt:lpstr>What if we had a “sum total” column that added up total usage for each journal during the time span shown on the report?</vt:lpstr>
      <vt:lpstr>Go back to the Criteria and add a 2nd TR_J1, Unique Item Requests column</vt:lpstr>
      <vt:lpstr>We confirm it goes into the right place in the pivot table Layout</vt:lpstr>
      <vt:lpstr>PowerPoint Presentation</vt:lpstr>
      <vt:lpstr>That was neat for journals! Can I do the same type of reporting for books?</vt:lpstr>
      <vt:lpstr>We can copy our TR_J1 report, and, with just a couple changes, make it into a TR_B1 report</vt:lpstr>
      <vt:lpstr>We can look up usage of all books on a platform during the years of our choice </vt:lpstr>
      <vt:lpstr>PowerPoint Presentation</vt:lpstr>
      <vt:lpstr>PowerPoint Presentation</vt:lpstr>
      <vt:lpstr>We can look up usage of a specific book by title using the Normalized Title prompt </vt:lpstr>
      <vt:lpstr>PowerPoint Presentation</vt:lpstr>
      <vt:lpstr>PowerPoint Presentation</vt:lpstr>
      <vt:lpstr>What about reporting on media usage? We can build an analysis of IR_M1, which includes usage of video, audio, and images.</vt:lpstr>
      <vt:lpstr>We can copy our TR_J1 or TR_B1 report, and, with just a couple changes, make it into an IR_M1 report</vt:lpstr>
      <vt:lpstr>We can look up usage of all media associated with a vendor and platform during the years of our choice </vt:lpstr>
      <vt:lpstr>PowerPoint Presentation</vt:lpstr>
      <vt:lpstr>If we have access to a title on multiple platforms, we can search for a normalized title without filling in the other prompts to see usage across all the platforms (you can do this with TR_B1 and TR_J1 too)</vt:lpstr>
      <vt:lpstr>PowerPoint Presentation</vt:lpstr>
      <vt:lpstr>PowerPoint Presentation</vt:lpstr>
      <vt:lpstr>Further Report-Building Ideas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E-Resources Usage Analyses in the Usage Data (COUNTER) Subject Area of Alma Analytics</dc:title>
  <dc:creator>Elizabeth York</dc:creator>
  <cp:lastModifiedBy>Elizabeth York</cp:lastModifiedBy>
  <cp:revision>351</cp:revision>
  <dcterms:created xsi:type="dcterms:W3CDTF">2024-09-24T17:06:36Z</dcterms:created>
  <dcterms:modified xsi:type="dcterms:W3CDTF">2024-10-24T13:10:35Z</dcterms:modified>
</cp:coreProperties>
</file>