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9"/>
  </p:notesMasterIdLst>
  <p:sldIdLst>
    <p:sldId id="256" r:id="rId2"/>
    <p:sldId id="258" r:id="rId3"/>
    <p:sldId id="11181" r:id="rId4"/>
    <p:sldId id="261" r:id="rId5"/>
    <p:sldId id="259" r:id="rId6"/>
    <p:sldId id="11186" r:id="rId7"/>
    <p:sldId id="11194" r:id="rId8"/>
    <p:sldId id="268" r:id="rId9"/>
    <p:sldId id="11193" r:id="rId10"/>
    <p:sldId id="263" r:id="rId11"/>
    <p:sldId id="11192" r:id="rId12"/>
    <p:sldId id="11188" r:id="rId13"/>
    <p:sldId id="11187" r:id="rId14"/>
    <p:sldId id="11190" r:id="rId15"/>
    <p:sldId id="11191" r:id="rId16"/>
    <p:sldId id="11189" r:id="rId17"/>
    <p:sldId id="11182" r:id="rId18"/>
  </p:sldIdLst>
  <p:sldSz cx="18288000" cy="10287000"/>
  <p:notesSz cx="6858000" cy="9144000"/>
  <p:embeddedFontLst>
    <p:embeddedFont>
      <p:font typeface="Canva Sans" panose="020B0604020202020204" charset="0"/>
      <p:regular r:id="rId20"/>
    </p:embeddedFont>
    <p:embeddedFont>
      <p:font typeface="Canva Sans Bold" panose="020B0604020202020204" charset="0"/>
      <p:regular r:id="rId21"/>
    </p:embeddedFont>
    <p:embeddedFont>
      <p:font typeface="Montserrat 1 Bold Italics" panose="020B0604020202020204" charset="0"/>
      <p:regular r:id="rId22"/>
    </p:embeddedFont>
    <p:embeddedFont>
      <p:font typeface="Montserrat 2 Ultra-Bold" panose="020B0604020202020204" charset="0"/>
      <p:regular r:id="rId23"/>
    </p:embeddedFont>
    <p:embeddedFont>
      <p:font typeface="Open Sans" panose="020B0606030504020204" pitchFamily="34" charset="0"/>
      <p:regular r:id="rId24"/>
      <p:bold r:id="rId25"/>
      <p:italic r:id="rId26"/>
      <p:boldItalic r:id="rId27"/>
    </p:embeddedFont>
    <p:embeddedFont>
      <p:font typeface="Open Sans Bold" panose="020B0806030504020204" charset="0"/>
      <p:regular r:id="rId28"/>
      <p:bold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F4D3D19-8E35-522F-96E4-CDF8138B72A5}" name="Michelle Mooney" initials="MM" userId="S::mmooney@ctc-ri.org::be2fa0e6-34e2-4652-b136-e5d35dc907b8" providerId="AD"/>
  <p188:author id="{D76CE629-EABB-2286-8D3A-6A74D7DA375E}" name="Susanne Campbell" initials="SC" userId="S::scampbell@ctc-ri.org::72560396-af09-42f7-b93c-cb0800171d0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3947" autoAdjust="0"/>
  </p:normalViewPr>
  <p:slideViewPr>
    <p:cSldViewPr>
      <p:cViewPr varScale="1">
        <p:scale>
          <a:sx n="52" d="100"/>
          <a:sy n="52" d="100"/>
        </p:scale>
        <p:origin x="85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34"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12.12.2024</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5ADA9D-4ADE-5B0D-BF10-B643B7C280F1}"/>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AE898A51-FBFB-4469-FE11-1798DFAFBC52}"/>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EAAEB20B-EC4F-3987-DF9C-97C8828E9974}"/>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3E3FB9C1-5082-8FF7-F868-8A0DCCFB0005}"/>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7887683E-A1DF-B5D4-22FA-98BDCABDC479}"/>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a:extLst>
              <a:ext uri="{FF2B5EF4-FFF2-40B4-BE49-F238E27FC236}">
                <a16:creationId xmlns:a16="http://schemas.microsoft.com/office/drawing/2014/main" id="{810408CF-1B4C-9439-3007-92BBEB7D0646}"/>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27C90C6C-2B2A-6265-693D-CD9F5F06D8F8}"/>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8562035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3FE8B5-A651-D198-B19C-1059964DDACE}"/>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5273B721-79C0-2FF2-CE62-2B779A7DA187}"/>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42AA818F-A7C7-AA09-BC5F-E2A196C1FBBD}"/>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4FE09118-430E-8E0B-2547-08FA7147CC79}"/>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EE31DFAF-6D40-548A-3338-1FD57BDC4EE1}"/>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a:extLst>
              <a:ext uri="{FF2B5EF4-FFF2-40B4-BE49-F238E27FC236}">
                <a16:creationId xmlns:a16="http://schemas.microsoft.com/office/drawing/2014/main" id="{0F4FB86F-5DCC-2FB2-578B-19E1D632631A}"/>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14CE0EF7-02A5-4B0B-32C7-9E26A93DAFC7}"/>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561084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19EB02-68DD-F217-A4C8-6C99AEC3D83F}"/>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4EABDB43-01D9-7509-AD43-ABA8B92B1F50}"/>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52CF377C-6A9B-CD90-7E80-CBE37D6B1121}"/>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C739C738-BC6E-D4A2-10FA-40FBAC6B2CF3}"/>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7446EAC9-659A-D681-CB5B-2C573E95AB71}"/>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a:extLst>
              <a:ext uri="{FF2B5EF4-FFF2-40B4-BE49-F238E27FC236}">
                <a16:creationId xmlns:a16="http://schemas.microsoft.com/office/drawing/2014/main" id="{A214F9D9-69D9-8CE6-7573-789D38F909FA}"/>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9CBA3C18-EFFE-648A-7F1A-A6AADB7DEA4F}"/>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2735882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CA6AB6-6F60-866E-8CAE-A2D7A8636F7D}"/>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8B92481D-EA16-4EAD-866B-B295F303F09F}"/>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2D13EE12-0766-8E17-D6FF-7305B6E12E8E}"/>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5CC112C5-4173-4C6E-0FF2-5E11495B5956}"/>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17D74A01-0FD6-6BD0-AD45-97BA6B86D222}"/>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a:extLst>
              <a:ext uri="{FF2B5EF4-FFF2-40B4-BE49-F238E27FC236}">
                <a16:creationId xmlns:a16="http://schemas.microsoft.com/office/drawing/2014/main" id="{041BB2CE-B9D2-DAF9-FC38-4FE85F720B13}"/>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B95179E5-406A-4C77-E15B-F5F1F3A57C7E}"/>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3581696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0600EC-E2C3-2C43-6D8C-073758187EFD}"/>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42107C8A-A0F5-8B1C-9E08-81476523315D}"/>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CA6B888B-EC4B-A14E-DA83-7F6E6887FB46}"/>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A1499C5A-EEE0-B510-1CC0-3024C6E5752E}"/>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69B00660-4A1E-C851-375C-C90E7F313665}"/>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a:extLst>
              <a:ext uri="{FF2B5EF4-FFF2-40B4-BE49-F238E27FC236}">
                <a16:creationId xmlns:a16="http://schemas.microsoft.com/office/drawing/2014/main" id="{DEE8B93F-A50F-491A-54FD-767D1C37EDB0}"/>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561FDF03-E26C-809D-3ECA-16B9CB92957D}"/>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0518860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BA5EF6-5F86-40F1-3C0C-B4A551965062}"/>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B3668E85-4A9E-6FD9-A393-EDE7003285B3}"/>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DC406F7B-C163-004C-6BB2-83CCD7E66280}"/>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5162C365-53D0-5DF5-AD60-B88858152FAC}"/>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8B235CB2-655D-4363-2C30-CB0AD237572A}"/>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a:extLst>
              <a:ext uri="{FF2B5EF4-FFF2-40B4-BE49-F238E27FC236}">
                <a16:creationId xmlns:a16="http://schemas.microsoft.com/office/drawing/2014/main" id="{2793D3BE-6A33-76C8-DACF-21696C5A4179}"/>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550027B5-6D47-53AA-0438-785EFEB864D4}"/>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5892866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E1B0A2-8D7F-4C5D-B0C8-01058094F5D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30577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9371793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a:ea typeface="+mn-ea"/>
                <a:cs typeface="+mn-cs"/>
              </a:rPr>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a:ea typeface="+mn-ea"/>
                <a:cs typeface="+mn-cs"/>
              </a:rPr>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6742658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AF6D99-D675-03F1-F41D-F90F24A74B6E}"/>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A8EADF43-DB27-ACE3-105D-813DB0C61D24}"/>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C2039564-9B6E-13EA-BF12-AC5FA9DEFABB}"/>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83BF2E67-C89A-8289-AEC5-4AA5C26AF5F1}"/>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BB657313-DE44-AB69-BA8A-3CB6C8DD35E2}"/>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a:extLst>
              <a:ext uri="{FF2B5EF4-FFF2-40B4-BE49-F238E27FC236}">
                <a16:creationId xmlns:a16="http://schemas.microsoft.com/office/drawing/2014/main" id="{754FE34A-31D5-2387-8D75-24B6FFE852C0}"/>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7C839A09-4C8B-94FE-C100-D23C1CCE9F75}"/>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6055703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12/12/2024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hyperlink" Target="https://3.basecamp.com/3848947/p/Ykjwf9XYsmQzhP53R9jYYM6w/vault/8114581663"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hyperlink" Target="https://ctc-ri.zoom.us/meeting/register/tZUodOqvpjgrGNaPPwAbI5YSLiNfLvh7B558" TargetMode="External"/><Relationship Id="rId3" Type="http://schemas.openxmlformats.org/officeDocument/2006/relationships/image" Target="../media/image2.png"/><Relationship Id="rId7" Type="http://schemas.openxmlformats.org/officeDocument/2006/relationships/hyperlink" Target="https://www.surveymonkey.com/r/DD-NowWhat-ECHOReg"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hyperlink" Target="https://ctc-ri.zoom.us/meeting/register/tZAscO2vqT8sGN0dyRi6yOv890xNMTyJt7pf#/registration" TargetMode="External"/><Relationship Id="rId5" Type="http://schemas.openxmlformats.org/officeDocument/2006/relationships/hyperlink" Target="https://form.jotform.com/242665242434152" TargetMode="External"/><Relationship Id="rId4" Type="http://schemas.openxmlformats.org/officeDocument/2006/relationships/hyperlink" Target="https://ctc-ri.zoom.us/meeting/register/tZUqdeCqrT0sGN0bQMf5VdMBLCx9PRh0zl2F#/registration" TargetMode="External"/><Relationship Id="rId9" Type="http://schemas.openxmlformats.org/officeDocument/2006/relationships/hyperlink" Target="mailto:mmooney@ctc-ri.or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0" y="9459633"/>
            <a:ext cx="18288000" cy="819151"/>
            <a:chOff x="0" y="0"/>
            <a:chExt cx="24384000" cy="1092202"/>
          </a:xfrm>
        </p:grpSpPr>
        <p:sp>
          <p:nvSpPr>
            <p:cNvPr id="3" name="Freeform 3"/>
            <p:cNvSpPr/>
            <p:nvPr/>
          </p:nvSpPr>
          <p:spPr>
            <a:xfrm>
              <a:off x="0" y="0"/>
              <a:ext cx="24384000" cy="1092200"/>
            </a:xfrm>
            <a:custGeom>
              <a:avLst/>
              <a:gdLst/>
              <a:ahLst/>
              <a:cxnLst/>
              <a:rect l="l" t="t" r="r" b="b"/>
              <a:pathLst>
                <a:path w="24384000" h="1092200">
                  <a:moveTo>
                    <a:pt x="0" y="0"/>
                  </a:moveTo>
                  <a:lnTo>
                    <a:pt x="24384000" y="0"/>
                  </a:lnTo>
                  <a:lnTo>
                    <a:pt x="24384000" y="1092200"/>
                  </a:lnTo>
                  <a:lnTo>
                    <a:pt x="0" y="1092200"/>
                  </a:lnTo>
                  <a:close/>
                </a:path>
              </a:pathLst>
            </a:custGeom>
            <a:solidFill>
              <a:srgbClr val="00B0F0"/>
            </a:solidFill>
          </p:spPr>
          <p:txBody>
            <a:bodyPr/>
            <a:lstStyle/>
            <a:p>
              <a:endParaRPr lang="en-US"/>
            </a:p>
          </p:txBody>
        </p:sp>
      </p:grpSp>
      <p:grpSp>
        <p:nvGrpSpPr>
          <p:cNvPr id="5" name="Group 5"/>
          <p:cNvGrpSpPr>
            <a:grpSpLocks noChangeAspect="1"/>
          </p:cNvGrpSpPr>
          <p:nvPr/>
        </p:nvGrpSpPr>
        <p:grpSpPr>
          <a:xfrm>
            <a:off x="0" y="9595366"/>
            <a:ext cx="18288000" cy="691633"/>
            <a:chOff x="0" y="0"/>
            <a:chExt cx="24384000" cy="922178"/>
          </a:xfrm>
        </p:grpSpPr>
        <p:sp>
          <p:nvSpPr>
            <p:cNvPr id="6" name="Freeform 6"/>
            <p:cNvSpPr/>
            <p:nvPr/>
          </p:nvSpPr>
          <p:spPr>
            <a:xfrm>
              <a:off x="0" y="0"/>
              <a:ext cx="24384000" cy="922147"/>
            </a:xfrm>
            <a:custGeom>
              <a:avLst/>
              <a:gdLst/>
              <a:ahLst/>
              <a:cxnLst/>
              <a:rect l="l" t="t" r="r" b="b"/>
              <a:pathLst>
                <a:path w="24384000" h="922147">
                  <a:moveTo>
                    <a:pt x="0" y="0"/>
                  </a:moveTo>
                  <a:lnTo>
                    <a:pt x="24384000" y="0"/>
                  </a:lnTo>
                  <a:lnTo>
                    <a:pt x="24384000" y="922147"/>
                  </a:lnTo>
                  <a:lnTo>
                    <a:pt x="0" y="922147"/>
                  </a:lnTo>
                  <a:close/>
                </a:path>
              </a:pathLst>
            </a:custGeom>
            <a:solidFill>
              <a:srgbClr val="0070C0"/>
            </a:solidFill>
          </p:spPr>
          <p:txBody>
            <a:bodyPr/>
            <a:lstStyle/>
            <a:p>
              <a:endParaRPr lang="en-US"/>
            </a:p>
          </p:txBody>
        </p:sp>
      </p:grpSp>
      <p:sp>
        <p:nvSpPr>
          <p:cNvPr id="7" name="TextBox 7"/>
          <p:cNvSpPr txBox="1"/>
          <p:nvPr/>
        </p:nvSpPr>
        <p:spPr>
          <a:xfrm>
            <a:off x="1348742" y="9727885"/>
            <a:ext cx="3931920" cy="446723"/>
          </a:xfrm>
          <a:prstGeom prst="rect">
            <a:avLst/>
          </a:prstGeom>
        </p:spPr>
        <p:txBody>
          <a:bodyPr lIns="0" tIns="0" rIns="0" bIns="0" rtlCol="0" anchor="t">
            <a:spAutoFit/>
          </a:bodyPr>
          <a:lstStyle/>
          <a:p>
            <a:pPr algn="l">
              <a:lnSpc>
                <a:spcPts val="2161"/>
              </a:lnSpc>
            </a:pPr>
            <a:r>
              <a:rPr lang="en-US" sz="1801" spc="-71">
                <a:solidFill>
                  <a:srgbClr val="0070C0"/>
                </a:solidFill>
                <a:latin typeface="Open Sans"/>
                <a:ea typeface="Open Sans"/>
                <a:cs typeface="Open Sans"/>
                <a:sym typeface="Open Sans"/>
              </a:rPr>
              <a:t>5/12/2022</a:t>
            </a:r>
          </a:p>
        </p:txBody>
      </p:sp>
      <p:sp>
        <p:nvSpPr>
          <p:cNvPr id="8" name="TextBox 8"/>
          <p:cNvSpPr txBox="1"/>
          <p:nvPr/>
        </p:nvSpPr>
        <p:spPr>
          <a:xfrm>
            <a:off x="13235943" y="9727885"/>
            <a:ext cx="3931920" cy="446723"/>
          </a:xfrm>
          <a:prstGeom prst="rect">
            <a:avLst/>
          </a:prstGeom>
        </p:spPr>
        <p:txBody>
          <a:bodyPr lIns="0" tIns="0" rIns="0" bIns="0" rtlCol="0" anchor="t">
            <a:spAutoFit/>
          </a:bodyPr>
          <a:lstStyle/>
          <a:p>
            <a:pPr algn="r">
              <a:lnSpc>
                <a:spcPts val="2161"/>
              </a:lnSpc>
            </a:pPr>
            <a:r>
              <a:rPr lang="en-US" sz="1801" spc="-71">
                <a:solidFill>
                  <a:srgbClr val="0070C0"/>
                </a:solidFill>
                <a:latin typeface="Open Sans"/>
                <a:ea typeface="Open Sans"/>
                <a:cs typeface="Open Sans"/>
                <a:sym typeface="Open Sans"/>
              </a:rPr>
              <a:t>‹#›</a:t>
            </a:r>
          </a:p>
        </p:txBody>
      </p:sp>
      <p:sp>
        <p:nvSpPr>
          <p:cNvPr id="9" name="TextBox 9"/>
          <p:cNvSpPr txBox="1"/>
          <p:nvPr/>
        </p:nvSpPr>
        <p:spPr>
          <a:xfrm>
            <a:off x="5463542" y="9733155"/>
            <a:ext cx="7379218" cy="446723"/>
          </a:xfrm>
          <a:prstGeom prst="rect">
            <a:avLst/>
          </a:prstGeom>
        </p:spPr>
        <p:txBody>
          <a:bodyPr lIns="0" tIns="0" rIns="0" bIns="0" rtlCol="0" anchor="t">
            <a:spAutoFit/>
          </a:bodyPr>
          <a:lstStyle/>
          <a:p>
            <a:pPr algn="l">
              <a:lnSpc>
                <a:spcPts val="2161"/>
              </a:lnSpc>
            </a:pPr>
            <a:r>
              <a:rPr lang="en-US" sz="1801" spc="-71">
                <a:solidFill>
                  <a:srgbClr val="FFFFFF"/>
                </a:solidFill>
                <a:latin typeface="Open Sans"/>
                <a:ea typeface="Open Sans"/>
                <a:cs typeface="Open Sans"/>
                <a:sym typeface="Open Sans"/>
              </a:rPr>
              <a:t>Prepared by Care Transformation Collaborative of RI</a:t>
            </a:r>
          </a:p>
        </p:txBody>
      </p:sp>
      <p:grpSp>
        <p:nvGrpSpPr>
          <p:cNvPr id="10" name="Group 10"/>
          <p:cNvGrpSpPr>
            <a:grpSpLocks noChangeAspect="1"/>
          </p:cNvGrpSpPr>
          <p:nvPr/>
        </p:nvGrpSpPr>
        <p:grpSpPr>
          <a:xfrm rot="-10800000">
            <a:off x="0" y="0"/>
            <a:ext cx="18288000" cy="1043190"/>
            <a:chOff x="0" y="0"/>
            <a:chExt cx="24384000" cy="1390920"/>
          </a:xfrm>
        </p:grpSpPr>
        <p:sp>
          <p:nvSpPr>
            <p:cNvPr id="11" name="Freeform 11"/>
            <p:cNvSpPr/>
            <p:nvPr/>
          </p:nvSpPr>
          <p:spPr>
            <a:xfrm>
              <a:off x="0" y="0"/>
              <a:ext cx="24384000" cy="1390904"/>
            </a:xfrm>
            <a:custGeom>
              <a:avLst/>
              <a:gdLst/>
              <a:ahLst/>
              <a:cxnLst/>
              <a:rect l="l" t="t" r="r" b="b"/>
              <a:pathLst>
                <a:path w="24384000" h="1390904">
                  <a:moveTo>
                    <a:pt x="0" y="0"/>
                  </a:moveTo>
                  <a:lnTo>
                    <a:pt x="24384000" y="0"/>
                  </a:lnTo>
                  <a:lnTo>
                    <a:pt x="24384000" y="1390904"/>
                  </a:lnTo>
                  <a:lnTo>
                    <a:pt x="0" y="1390904"/>
                  </a:lnTo>
                  <a:close/>
                </a:path>
              </a:pathLst>
            </a:custGeom>
            <a:solidFill>
              <a:srgbClr val="00B0F0"/>
            </a:solidFill>
          </p:spPr>
          <p:txBody>
            <a:bodyPr/>
            <a:lstStyle/>
            <a:p>
              <a:endParaRPr lang="en-US"/>
            </a:p>
          </p:txBody>
        </p:sp>
      </p:grpSp>
      <p:grpSp>
        <p:nvGrpSpPr>
          <p:cNvPr id="12" name="Group 12"/>
          <p:cNvGrpSpPr>
            <a:grpSpLocks noChangeAspect="1"/>
          </p:cNvGrpSpPr>
          <p:nvPr/>
        </p:nvGrpSpPr>
        <p:grpSpPr>
          <a:xfrm>
            <a:off x="-76200" y="-128159"/>
            <a:ext cx="18364200" cy="1081850"/>
            <a:chOff x="-101178" y="0"/>
            <a:chExt cx="24384000" cy="1442467"/>
          </a:xfrm>
        </p:grpSpPr>
        <p:sp>
          <p:nvSpPr>
            <p:cNvPr id="13" name="Freeform 13"/>
            <p:cNvSpPr/>
            <p:nvPr/>
          </p:nvSpPr>
          <p:spPr>
            <a:xfrm>
              <a:off x="-101178" y="0"/>
              <a:ext cx="24384000" cy="1442467"/>
            </a:xfrm>
            <a:custGeom>
              <a:avLst/>
              <a:gdLst/>
              <a:ahLst/>
              <a:cxnLst/>
              <a:rect l="l" t="t" r="r" b="b"/>
              <a:pathLst>
                <a:path w="24384000" h="1442466">
                  <a:moveTo>
                    <a:pt x="0" y="0"/>
                  </a:moveTo>
                  <a:lnTo>
                    <a:pt x="24384000" y="0"/>
                  </a:lnTo>
                  <a:lnTo>
                    <a:pt x="24384000" y="1442466"/>
                  </a:lnTo>
                  <a:lnTo>
                    <a:pt x="0" y="1442466"/>
                  </a:lnTo>
                  <a:close/>
                </a:path>
              </a:pathLst>
            </a:custGeom>
            <a:solidFill>
              <a:srgbClr val="0070C0"/>
            </a:solidFill>
          </p:spPr>
          <p:txBody>
            <a:bodyPr/>
            <a:lstStyle/>
            <a:p>
              <a:endParaRPr lang="en-US"/>
            </a:p>
          </p:txBody>
        </p:sp>
      </p:grpSp>
      <p:grpSp>
        <p:nvGrpSpPr>
          <p:cNvPr id="14" name="Group 14"/>
          <p:cNvGrpSpPr>
            <a:grpSpLocks noChangeAspect="1"/>
          </p:cNvGrpSpPr>
          <p:nvPr/>
        </p:nvGrpSpPr>
        <p:grpSpPr>
          <a:xfrm>
            <a:off x="0" y="9446655"/>
            <a:ext cx="18288000" cy="840348"/>
            <a:chOff x="0" y="0"/>
            <a:chExt cx="24384000" cy="1120464"/>
          </a:xfrm>
        </p:grpSpPr>
        <p:sp>
          <p:nvSpPr>
            <p:cNvPr id="15" name="Freeform 15"/>
            <p:cNvSpPr/>
            <p:nvPr/>
          </p:nvSpPr>
          <p:spPr>
            <a:xfrm>
              <a:off x="0" y="0"/>
              <a:ext cx="24384000" cy="1120521"/>
            </a:xfrm>
            <a:custGeom>
              <a:avLst/>
              <a:gdLst/>
              <a:ahLst/>
              <a:cxnLst/>
              <a:rect l="l" t="t" r="r" b="b"/>
              <a:pathLst>
                <a:path w="24384000" h="1120521">
                  <a:moveTo>
                    <a:pt x="0" y="0"/>
                  </a:moveTo>
                  <a:lnTo>
                    <a:pt x="24384000" y="0"/>
                  </a:lnTo>
                  <a:lnTo>
                    <a:pt x="24384000" y="1120521"/>
                  </a:lnTo>
                  <a:lnTo>
                    <a:pt x="0" y="1120521"/>
                  </a:lnTo>
                  <a:close/>
                </a:path>
              </a:pathLst>
            </a:custGeom>
            <a:solidFill>
              <a:srgbClr val="F7B31D"/>
            </a:solidFill>
          </p:spPr>
          <p:txBody>
            <a:bodyPr/>
            <a:lstStyle/>
            <a:p>
              <a:endParaRPr lang="en-US"/>
            </a:p>
          </p:txBody>
        </p:sp>
      </p:grpSp>
      <p:sp>
        <p:nvSpPr>
          <p:cNvPr id="16" name="Freeform 16"/>
          <p:cNvSpPr/>
          <p:nvPr/>
        </p:nvSpPr>
        <p:spPr>
          <a:xfrm>
            <a:off x="5334009" y="1381962"/>
            <a:ext cx="7619981" cy="2116659"/>
          </a:xfrm>
          <a:custGeom>
            <a:avLst/>
            <a:gdLst/>
            <a:ahLst/>
            <a:cxnLst/>
            <a:rect l="l" t="t" r="r" b="b"/>
            <a:pathLst>
              <a:path w="7619981" h="2116659">
                <a:moveTo>
                  <a:pt x="0" y="0"/>
                </a:moveTo>
                <a:lnTo>
                  <a:pt x="7619981" y="0"/>
                </a:lnTo>
                <a:lnTo>
                  <a:pt x="7619981" y="2116659"/>
                </a:lnTo>
                <a:lnTo>
                  <a:pt x="0" y="2116659"/>
                </a:lnTo>
                <a:lnTo>
                  <a:pt x="0" y="0"/>
                </a:lnTo>
                <a:close/>
              </a:path>
            </a:pathLst>
          </a:custGeom>
          <a:blipFill>
            <a:blip r:embed="rId2"/>
            <a:stretch>
              <a:fillRect r="-83" b="-350"/>
            </a:stretch>
          </a:blipFill>
        </p:spPr>
        <p:txBody>
          <a:bodyPr/>
          <a:lstStyle/>
          <a:p>
            <a:endParaRPr lang="en-US"/>
          </a:p>
        </p:txBody>
      </p:sp>
      <p:sp>
        <p:nvSpPr>
          <p:cNvPr id="17" name="TextBox 17"/>
          <p:cNvSpPr txBox="1"/>
          <p:nvPr/>
        </p:nvSpPr>
        <p:spPr>
          <a:xfrm>
            <a:off x="5788053" y="9687091"/>
            <a:ext cx="7165937" cy="364617"/>
          </a:xfrm>
          <a:prstGeom prst="rect">
            <a:avLst/>
          </a:prstGeom>
        </p:spPr>
        <p:txBody>
          <a:bodyPr lIns="0" tIns="0" rIns="0" bIns="0" rtlCol="0" anchor="t">
            <a:spAutoFit/>
          </a:bodyPr>
          <a:lstStyle/>
          <a:p>
            <a:pPr algn="l">
              <a:lnSpc>
                <a:spcPts val="3023"/>
              </a:lnSpc>
            </a:pPr>
            <a:r>
              <a:rPr lang="en-US" sz="2099" spc="31">
                <a:solidFill>
                  <a:srgbClr val="0070C0"/>
                </a:solidFill>
                <a:latin typeface="Montserrat 1 Bold Italics"/>
                <a:ea typeface="Montserrat 1 Bold Italics"/>
                <a:cs typeface="Montserrat 1 Bold Italics"/>
                <a:sym typeface="Montserrat 1 Bold Italics"/>
              </a:rPr>
              <a:t>Care Transformation Collaborative of Rhode Island</a:t>
            </a:r>
          </a:p>
        </p:txBody>
      </p:sp>
      <p:sp>
        <p:nvSpPr>
          <p:cNvPr id="18" name="TextBox 18"/>
          <p:cNvSpPr txBox="1"/>
          <p:nvPr/>
        </p:nvSpPr>
        <p:spPr>
          <a:xfrm>
            <a:off x="1038022" y="5848338"/>
            <a:ext cx="16211954" cy="705321"/>
          </a:xfrm>
          <a:prstGeom prst="rect">
            <a:avLst/>
          </a:prstGeom>
        </p:spPr>
        <p:txBody>
          <a:bodyPr lIns="0" tIns="0" rIns="0" bIns="0" rtlCol="0" anchor="t">
            <a:spAutoFit/>
          </a:bodyPr>
          <a:lstStyle/>
          <a:p>
            <a:pPr algn="l">
              <a:lnSpc>
                <a:spcPts val="5504"/>
              </a:lnSpc>
            </a:pPr>
            <a:r>
              <a:rPr lang="en-US" sz="5096" spc="-198" dirty="0">
                <a:solidFill>
                  <a:srgbClr val="0070C0"/>
                </a:solidFill>
                <a:latin typeface="Open Sans Bold"/>
                <a:ea typeface="Open Sans Bold"/>
                <a:cs typeface="Open Sans Bold"/>
                <a:sym typeface="Open Sans Bold"/>
              </a:rPr>
              <a:t>DULCE Learning Collaborative</a:t>
            </a:r>
            <a:endParaRPr lang="en-US" sz="5096" spc="-203" dirty="0">
              <a:solidFill>
                <a:srgbClr val="0070C0"/>
              </a:solidFill>
              <a:latin typeface="Open Sans Bold"/>
              <a:ea typeface="Open Sans Bold"/>
              <a:cs typeface="Open Sans Bold"/>
              <a:sym typeface="Open Sans Bold"/>
            </a:endParaRPr>
          </a:p>
        </p:txBody>
      </p:sp>
      <p:sp>
        <p:nvSpPr>
          <p:cNvPr id="19" name="TextBox 19"/>
          <p:cNvSpPr txBox="1"/>
          <p:nvPr/>
        </p:nvSpPr>
        <p:spPr>
          <a:xfrm>
            <a:off x="1038022" y="6648078"/>
            <a:ext cx="16211954" cy="513533"/>
          </a:xfrm>
          <a:prstGeom prst="rect">
            <a:avLst/>
          </a:prstGeom>
        </p:spPr>
        <p:txBody>
          <a:bodyPr lIns="0" tIns="0" rIns="0" bIns="0" rtlCol="0" anchor="t">
            <a:spAutoFit/>
          </a:bodyPr>
          <a:lstStyle/>
          <a:p>
            <a:pPr algn="l">
              <a:lnSpc>
                <a:spcPts val="3992"/>
              </a:lnSpc>
            </a:pPr>
            <a:r>
              <a:rPr lang="en-US" sz="3696" spc="-147" dirty="0">
                <a:solidFill>
                  <a:srgbClr val="0070C0"/>
                </a:solidFill>
                <a:latin typeface="Open Sans"/>
                <a:ea typeface="Open Sans"/>
                <a:cs typeface="Open Sans"/>
                <a:sym typeface="Open Sans"/>
              </a:rPr>
              <a:t>December 12 , 2024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0" y="9459633"/>
            <a:ext cx="18288000" cy="819151"/>
            <a:chOff x="0" y="0"/>
            <a:chExt cx="24384000" cy="1092202"/>
          </a:xfrm>
        </p:grpSpPr>
        <p:sp>
          <p:nvSpPr>
            <p:cNvPr id="3" name="Freeform 3"/>
            <p:cNvSpPr/>
            <p:nvPr/>
          </p:nvSpPr>
          <p:spPr>
            <a:xfrm>
              <a:off x="0" y="0"/>
              <a:ext cx="24384000" cy="1092200"/>
            </a:xfrm>
            <a:custGeom>
              <a:avLst/>
              <a:gdLst/>
              <a:ahLst/>
              <a:cxnLst/>
              <a:rect l="l" t="t" r="r" b="b"/>
              <a:pathLst>
                <a:path w="24384000" h="1092200">
                  <a:moveTo>
                    <a:pt x="0" y="0"/>
                  </a:moveTo>
                  <a:lnTo>
                    <a:pt x="24384000" y="0"/>
                  </a:lnTo>
                  <a:lnTo>
                    <a:pt x="24384000" y="1092200"/>
                  </a:lnTo>
                  <a:lnTo>
                    <a:pt x="0" y="1092200"/>
                  </a:lnTo>
                  <a:close/>
                </a:path>
              </a:pathLst>
            </a:custGeom>
            <a:solidFill>
              <a:srgbClr val="00B0F0"/>
            </a:solidFill>
          </p:spPr>
          <p:txBody>
            <a:bodyPr/>
            <a:lstStyle/>
            <a:p>
              <a:endParaRPr lang="en-US"/>
            </a:p>
          </p:txBody>
        </p:sp>
      </p:grpSp>
      <p:sp>
        <p:nvSpPr>
          <p:cNvPr id="4" name="Freeform 4"/>
          <p:cNvSpPr/>
          <p:nvPr/>
        </p:nvSpPr>
        <p:spPr>
          <a:xfrm>
            <a:off x="14413077" y="195220"/>
            <a:ext cx="3657600" cy="1016000"/>
          </a:xfrm>
          <a:custGeom>
            <a:avLst/>
            <a:gdLst/>
            <a:ahLst/>
            <a:cxnLst/>
            <a:rect l="l" t="t" r="r" b="b"/>
            <a:pathLst>
              <a:path w="3657600" h="1016000">
                <a:moveTo>
                  <a:pt x="0" y="0"/>
                </a:moveTo>
                <a:lnTo>
                  <a:pt x="3657600" y="0"/>
                </a:lnTo>
                <a:lnTo>
                  <a:pt x="3657600" y="1016000"/>
                </a:lnTo>
                <a:lnTo>
                  <a:pt x="0" y="1016000"/>
                </a:lnTo>
                <a:lnTo>
                  <a:pt x="0" y="0"/>
                </a:lnTo>
                <a:close/>
              </a:path>
            </a:pathLst>
          </a:custGeom>
          <a:blipFill>
            <a:blip r:embed="rId3"/>
            <a:stretch>
              <a:fillRect r="-980" b="-1250"/>
            </a:stretch>
          </a:blipFill>
        </p:spPr>
        <p:txBody>
          <a:bodyPr/>
          <a:lstStyle/>
          <a:p>
            <a:endParaRPr lang="en-US"/>
          </a:p>
        </p:txBody>
      </p:sp>
      <p:grpSp>
        <p:nvGrpSpPr>
          <p:cNvPr id="5" name="Group 5"/>
          <p:cNvGrpSpPr>
            <a:grpSpLocks noChangeAspect="1"/>
          </p:cNvGrpSpPr>
          <p:nvPr/>
        </p:nvGrpSpPr>
        <p:grpSpPr>
          <a:xfrm>
            <a:off x="0" y="9595366"/>
            <a:ext cx="18288000" cy="691633"/>
            <a:chOff x="0" y="0"/>
            <a:chExt cx="24384000" cy="922178"/>
          </a:xfrm>
        </p:grpSpPr>
        <p:sp>
          <p:nvSpPr>
            <p:cNvPr id="6" name="Freeform 6"/>
            <p:cNvSpPr/>
            <p:nvPr/>
          </p:nvSpPr>
          <p:spPr>
            <a:xfrm>
              <a:off x="0" y="0"/>
              <a:ext cx="24384000" cy="922147"/>
            </a:xfrm>
            <a:custGeom>
              <a:avLst/>
              <a:gdLst/>
              <a:ahLst/>
              <a:cxnLst/>
              <a:rect l="l" t="t" r="r" b="b"/>
              <a:pathLst>
                <a:path w="24384000" h="922147">
                  <a:moveTo>
                    <a:pt x="0" y="0"/>
                  </a:moveTo>
                  <a:lnTo>
                    <a:pt x="24384000" y="0"/>
                  </a:lnTo>
                  <a:lnTo>
                    <a:pt x="24384000" y="922147"/>
                  </a:lnTo>
                  <a:lnTo>
                    <a:pt x="0" y="922147"/>
                  </a:lnTo>
                  <a:close/>
                </a:path>
              </a:pathLst>
            </a:custGeom>
            <a:solidFill>
              <a:srgbClr val="0070C0"/>
            </a:solidFill>
          </p:spPr>
          <p:txBody>
            <a:bodyPr/>
            <a:lstStyle/>
            <a:p>
              <a:endParaRPr lang="en-US"/>
            </a:p>
          </p:txBody>
        </p:sp>
      </p:grpSp>
      <p:sp>
        <p:nvSpPr>
          <p:cNvPr id="7" name="AutoShape 7"/>
          <p:cNvSpPr/>
          <p:nvPr/>
        </p:nvSpPr>
        <p:spPr>
          <a:xfrm>
            <a:off x="282390" y="962025"/>
            <a:ext cx="17788287" cy="0"/>
          </a:xfrm>
          <a:prstGeom prst="line">
            <a:avLst/>
          </a:prstGeom>
          <a:ln w="28575" cap="flat">
            <a:solidFill>
              <a:srgbClr val="F7B31D"/>
            </a:solidFill>
            <a:prstDash val="solid"/>
            <a:headEnd type="none" w="sm" len="sm"/>
            <a:tailEnd type="none" w="sm" len="sm"/>
          </a:ln>
        </p:spPr>
        <p:txBody>
          <a:bodyPr/>
          <a:lstStyle/>
          <a:p>
            <a:endParaRPr lang="en-US"/>
          </a:p>
        </p:txBody>
      </p:sp>
      <p:sp>
        <p:nvSpPr>
          <p:cNvPr id="8" name="TextBox 8"/>
          <p:cNvSpPr txBox="1"/>
          <p:nvPr/>
        </p:nvSpPr>
        <p:spPr>
          <a:xfrm>
            <a:off x="6371396" y="9817358"/>
            <a:ext cx="5545208" cy="257175"/>
          </a:xfrm>
          <a:prstGeom prst="rect">
            <a:avLst/>
          </a:prstGeom>
        </p:spPr>
        <p:txBody>
          <a:bodyPr lIns="0" tIns="0" rIns="0" bIns="0" rtlCol="0" anchor="t">
            <a:spAutoFit/>
          </a:bodyPr>
          <a:lstStyle/>
          <a:p>
            <a:pPr algn="l">
              <a:lnSpc>
                <a:spcPts val="2161"/>
              </a:lnSpc>
            </a:pPr>
            <a:r>
              <a:rPr lang="en-US" sz="1801" spc="-71">
                <a:solidFill>
                  <a:srgbClr val="FFFFFF"/>
                </a:solidFill>
                <a:latin typeface="Open Sans"/>
                <a:ea typeface="Open Sans"/>
                <a:cs typeface="Open Sans"/>
                <a:sym typeface="Open Sans"/>
              </a:rPr>
              <a:t>Prepared by Care Transformation Collaborative of RI</a:t>
            </a:r>
          </a:p>
        </p:txBody>
      </p:sp>
      <p:sp>
        <p:nvSpPr>
          <p:cNvPr id="15" name="TextBox 18">
            <a:extLst>
              <a:ext uri="{FF2B5EF4-FFF2-40B4-BE49-F238E27FC236}">
                <a16:creationId xmlns:a16="http://schemas.microsoft.com/office/drawing/2014/main" id="{5B3665EA-264B-BEAC-27A1-5EC02E45F2B0}"/>
              </a:ext>
            </a:extLst>
          </p:cNvPr>
          <p:cNvSpPr txBox="1"/>
          <p:nvPr/>
        </p:nvSpPr>
        <p:spPr>
          <a:xfrm>
            <a:off x="533400" y="170536"/>
            <a:ext cx="15925800" cy="923330"/>
          </a:xfrm>
          <a:prstGeom prst="rect">
            <a:avLst/>
          </a:prstGeom>
        </p:spPr>
        <p:txBody>
          <a:bodyPr wrap="square" lIns="0" tIns="0" rIns="0" bIns="0" rtlCol="0" anchor="t">
            <a:spAutoFit/>
          </a:bodyPr>
          <a:lstStyle/>
          <a:p>
            <a:r>
              <a:rPr lang="en-US" sz="6000" b="1" kern="1200" dirty="0">
                <a:solidFill>
                  <a:srgbClr val="0070C0"/>
                </a:solidFill>
                <a:latin typeface="Calibri Light" panose="020F0302020204030204" pitchFamily="34" charset="0"/>
                <a:ea typeface="Calibri Light" panose="020F0302020204030204" pitchFamily="34" charset="0"/>
                <a:cs typeface="Calibri Light" panose="020F0302020204030204" pitchFamily="34" charset="0"/>
              </a:rPr>
              <a:t>Inspiration for Sustainability</a:t>
            </a:r>
          </a:p>
        </p:txBody>
      </p:sp>
      <p:sp>
        <p:nvSpPr>
          <p:cNvPr id="9" name="TextBox 18">
            <a:extLst>
              <a:ext uri="{FF2B5EF4-FFF2-40B4-BE49-F238E27FC236}">
                <a16:creationId xmlns:a16="http://schemas.microsoft.com/office/drawing/2014/main" id="{B7C3E524-B841-67AA-B315-357F3CF1BF36}"/>
              </a:ext>
            </a:extLst>
          </p:cNvPr>
          <p:cNvSpPr txBox="1"/>
          <p:nvPr/>
        </p:nvSpPr>
        <p:spPr>
          <a:xfrm>
            <a:off x="1181100" y="3086100"/>
            <a:ext cx="15925800" cy="2954655"/>
          </a:xfrm>
          <a:prstGeom prst="rect">
            <a:avLst/>
          </a:prstGeom>
        </p:spPr>
        <p:txBody>
          <a:bodyPr wrap="square" lIns="0" tIns="0" rIns="0" bIns="0" rtlCol="0" anchor="t">
            <a:spAutoFit/>
          </a:bodyPr>
          <a:lstStyle/>
          <a:p>
            <a:pPr marL="955674" lvl="1" indent="-685800">
              <a:buFont typeface="Arial" panose="020B0604020202020204" pitchFamily="34" charset="0"/>
              <a:buChar char="•"/>
            </a:pPr>
            <a:r>
              <a:rPr lang="en-US" sz="4800" dirty="0">
                <a:latin typeface="Aptos Display" panose="020B0004020202020204" pitchFamily="34" charset="0"/>
                <a:ea typeface="Times New Roman" panose="02020603050405020304" pitchFamily="18" charset="0"/>
                <a:cs typeface="Calibri Light" panose="020F0302020204030204" pitchFamily="34" charset="0"/>
              </a:rPr>
              <a:t>Where are you in your journey/plan? </a:t>
            </a:r>
          </a:p>
          <a:p>
            <a:pPr marL="955674" lvl="1" indent="-685800">
              <a:buFont typeface="Arial" panose="020B0604020202020204" pitchFamily="34" charset="0"/>
              <a:buChar char="•"/>
            </a:pPr>
            <a:r>
              <a:rPr lang="en-US" sz="4800" dirty="0">
                <a:latin typeface="Aptos Display" panose="020B0004020202020204" pitchFamily="34" charset="0"/>
                <a:ea typeface="Times New Roman" panose="02020603050405020304" pitchFamily="18" charset="0"/>
                <a:cs typeface="Calibri Light" panose="020F0302020204030204" pitchFamily="34" charset="0"/>
              </a:rPr>
              <a:t>What are some lessons learned?</a:t>
            </a:r>
          </a:p>
          <a:p>
            <a:pPr marL="955674" lvl="1" indent="-685800">
              <a:buFont typeface="Arial" panose="020B0604020202020204" pitchFamily="34" charset="0"/>
              <a:buChar char="•"/>
            </a:pPr>
            <a:r>
              <a:rPr lang="en-US" sz="4800" dirty="0">
                <a:latin typeface="Aptos Display" panose="020B0004020202020204" pitchFamily="34" charset="0"/>
                <a:ea typeface="Times New Roman" panose="02020603050405020304" pitchFamily="18" charset="0"/>
                <a:cs typeface="Calibri Light" panose="020F0302020204030204" pitchFamily="34" charset="0"/>
              </a:rPr>
              <a:t>What is your inspiration for wanting to sustain this work?</a:t>
            </a:r>
          </a:p>
          <a:p>
            <a:pPr marL="955674" lvl="1" indent="-685800">
              <a:buFont typeface="Arial" panose="020B0604020202020204" pitchFamily="34" charset="0"/>
              <a:buChar char="•"/>
            </a:pPr>
            <a:r>
              <a:rPr lang="en-US" sz="4800" dirty="0">
                <a:latin typeface="Aptos Display" panose="020B0004020202020204" pitchFamily="34" charset="0"/>
                <a:ea typeface="Times New Roman" panose="02020603050405020304" pitchFamily="18" charset="0"/>
                <a:cs typeface="Calibri Light" panose="020F0302020204030204" pitchFamily="34" charset="0"/>
              </a:rPr>
              <a:t>What are some success stories you have to share?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A54773-9D7C-3D48-5B95-025E3A7A2A64}"/>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EE21E788-6D51-B615-1358-220CA54CD240}"/>
              </a:ext>
            </a:extLst>
          </p:cNvPr>
          <p:cNvGrpSpPr>
            <a:grpSpLocks noChangeAspect="1"/>
          </p:cNvGrpSpPr>
          <p:nvPr/>
        </p:nvGrpSpPr>
        <p:grpSpPr>
          <a:xfrm>
            <a:off x="0" y="9459633"/>
            <a:ext cx="18288000" cy="819151"/>
            <a:chOff x="0" y="0"/>
            <a:chExt cx="24384000" cy="1092202"/>
          </a:xfrm>
        </p:grpSpPr>
        <p:sp>
          <p:nvSpPr>
            <p:cNvPr id="3" name="Freeform 3">
              <a:extLst>
                <a:ext uri="{FF2B5EF4-FFF2-40B4-BE49-F238E27FC236}">
                  <a16:creationId xmlns:a16="http://schemas.microsoft.com/office/drawing/2014/main" id="{5D7D8CBE-0C57-FF1D-00EF-3ACC6B54EA65}"/>
                </a:ext>
              </a:extLst>
            </p:cNvPr>
            <p:cNvSpPr/>
            <p:nvPr/>
          </p:nvSpPr>
          <p:spPr>
            <a:xfrm>
              <a:off x="0" y="0"/>
              <a:ext cx="24384000" cy="1092200"/>
            </a:xfrm>
            <a:custGeom>
              <a:avLst/>
              <a:gdLst/>
              <a:ahLst/>
              <a:cxnLst/>
              <a:rect l="l" t="t" r="r" b="b"/>
              <a:pathLst>
                <a:path w="24384000" h="1092200">
                  <a:moveTo>
                    <a:pt x="0" y="0"/>
                  </a:moveTo>
                  <a:lnTo>
                    <a:pt x="24384000" y="0"/>
                  </a:lnTo>
                  <a:lnTo>
                    <a:pt x="24384000" y="1092200"/>
                  </a:lnTo>
                  <a:lnTo>
                    <a:pt x="0" y="1092200"/>
                  </a:lnTo>
                  <a:close/>
                </a:path>
              </a:pathLst>
            </a:custGeom>
            <a:solidFill>
              <a:srgbClr val="00B0F0"/>
            </a:solidFill>
          </p:spPr>
          <p:txBody>
            <a:bodyPr/>
            <a:lstStyle/>
            <a:p>
              <a:endParaRPr lang="en-US"/>
            </a:p>
          </p:txBody>
        </p:sp>
      </p:grpSp>
      <p:sp>
        <p:nvSpPr>
          <p:cNvPr id="4" name="Freeform 4">
            <a:extLst>
              <a:ext uri="{FF2B5EF4-FFF2-40B4-BE49-F238E27FC236}">
                <a16:creationId xmlns:a16="http://schemas.microsoft.com/office/drawing/2014/main" id="{60472D88-ADF4-A3A2-4B51-64E541DB4451}"/>
              </a:ext>
            </a:extLst>
          </p:cNvPr>
          <p:cNvSpPr/>
          <p:nvPr/>
        </p:nvSpPr>
        <p:spPr>
          <a:xfrm>
            <a:off x="14413077" y="195220"/>
            <a:ext cx="3657600" cy="1016000"/>
          </a:xfrm>
          <a:custGeom>
            <a:avLst/>
            <a:gdLst/>
            <a:ahLst/>
            <a:cxnLst/>
            <a:rect l="l" t="t" r="r" b="b"/>
            <a:pathLst>
              <a:path w="3657600" h="1016000">
                <a:moveTo>
                  <a:pt x="0" y="0"/>
                </a:moveTo>
                <a:lnTo>
                  <a:pt x="3657600" y="0"/>
                </a:lnTo>
                <a:lnTo>
                  <a:pt x="3657600" y="1016000"/>
                </a:lnTo>
                <a:lnTo>
                  <a:pt x="0" y="1016000"/>
                </a:lnTo>
                <a:lnTo>
                  <a:pt x="0" y="0"/>
                </a:lnTo>
                <a:close/>
              </a:path>
            </a:pathLst>
          </a:custGeom>
          <a:blipFill>
            <a:blip r:embed="rId3"/>
            <a:stretch>
              <a:fillRect r="-980" b="-1250"/>
            </a:stretch>
          </a:blipFill>
        </p:spPr>
        <p:txBody>
          <a:bodyPr/>
          <a:lstStyle/>
          <a:p>
            <a:endParaRPr lang="en-US"/>
          </a:p>
        </p:txBody>
      </p:sp>
      <p:grpSp>
        <p:nvGrpSpPr>
          <p:cNvPr id="5" name="Group 5">
            <a:extLst>
              <a:ext uri="{FF2B5EF4-FFF2-40B4-BE49-F238E27FC236}">
                <a16:creationId xmlns:a16="http://schemas.microsoft.com/office/drawing/2014/main" id="{3249921E-2CA1-4A28-BAB4-929C39627C94}"/>
              </a:ext>
            </a:extLst>
          </p:cNvPr>
          <p:cNvGrpSpPr>
            <a:grpSpLocks noChangeAspect="1"/>
          </p:cNvGrpSpPr>
          <p:nvPr/>
        </p:nvGrpSpPr>
        <p:grpSpPr>
          <a:xfrm>
            <a:off x="0" y="9595366"/>
            <a:ext cx="18288000" cy="691633"/>
            <a:chOff x="0" y="0"/>
            <a:chExt cx="24384000" cy="922178"/>
          </a:xfrm>
        </p:grpSpPr>
        <p:sp>
          <p:nvSpPr>
            <p:cNvPr id="6" name="Freeform 6">
              <a:extLst>
                <a:ext uri="{FF2B5EF4-FFF2-40B4-BE49-F238E27FC236}">
                  <a16:creationId xmlns:a16="http://schemas.microsoft.com/office/drawing/2014/main" id="{FA8C5BF1-2C9A-3402-B402-0F01EEFF02A2}"/>
                </a:ext>
              </a:extLst>
            </p:cNvPr>
            <p:cNvSpPr/>
            <p:nvPr/>
          </p:nvSpPr>
          <p:spPr>
            <a:xfrm>
              <a:off x="0" y="0"/>
              <a:ext cx="24384000" cy="922147"/>
            </a:xfrm>
            <a:custGeom>
              <a:avLst/>
              <a:gdLst/>
              <a:ahLst/>
              <a:cxnLst/>
              <a:rect l="l" t="t" r="r" b="b"/>
              <a:pathLst>
                <a:path w="24384000" h="922147">
                  <a:moveTo>
                    <a:pt x="0" y="0"/>
                  </a:moveTo>
                  <a:lnTo>
                    <a:pt x="24384000" y="0"/>
                  </a:lnTo>
                  <a:lnTo>
                    <a:pt x="24384000" y="922147"/>
                  </a:lnTo>
                  <a:lnTo>
                    <a:pt x="0" y="922147"/>
                  </a:lnTo>
                  <a:close/>
                </a:path>
              </a:pathLst>
            </a:custGeom>
            <a:solidFill>
              <a:srgbClr val="0070C0"/>
            </a:solidFill>
          </p:spPr>
          <p:txBody>
            <a:bodyPr/>
            <a:lstStyle/>
            <a:p>
              <a:endParaRPr lang="en-US"/>
            </a:p>
          </p:txBody>
        </p:sp>
      </p:grpSp>
      <p:sp>
        <p:nvSpPr>
          <p:cNvPr id="7" name="AutoShape 7">
            <a:extLst>
              <a:ext uri="{FF2B5EF4-FFF2-40B4-BE49-F238E27FC236}">
                <a16:creationId xmlns:a16="http://schemas.microsoft.com/office/drawing/2014/main" id="{09717BB4-00E2-088D-860D-B3E24DC3EFCA}"/>
              </a:ext>
            </a:extLst>
          </p:cNvPr>
          <p:cNvSpPr/>
          <p:nvPr/>
        </p:nvSpPr>
        <p:spPr>
          <a:xfrm>
            <a:off x="282390" y="962025"/>
            <a:ext cx="17788287" cy="0"/>
          </a:xfrm>
          <a:prstGeom prst="line">
            <a:avLst/>
          </a:prstGeom>
          <a:ln w="28575" cap="flat">
            <a:solidFill>
              <a:srgbClr val="F7B31D"/>
            </a:solidFill>
            <a:prstDash val="solid"/>
            <a:headEnd type="none" w="sm" len="sm"/>
            <a:tailEnd type="none" w="sm" len="sm"/>
          </a:ln>
        </p:spPr>
        <p:txBody>
          <a:bodyPr/>
          <a:lstStyle/>
          <a:p>
            <a:endParaRPr lang="en-US"/>
          </a:p>
        </p:txBody>
      </p:sp>
      <p:sp>
        <p:nvSpPr>
          <p:cNvPr id="8" name="TextBox 8">
            <a:extLst>
              <a:ext uri="{FF2B5EF4-FFF2-40B4-BE49-F238E27FC236}">
                <a16:creationId xmlns:a16="http://schemas.microsoft.com/office/drawing/2014/main" id="{BAA48B7C-C753-611D-FF41-DE9A8E3A11AD}"/>
              </a:ext>
            </a:extLst>
          </p:cNvPr>
          <p:cNvSpPr txBox="1"/>
          <p:nvPr/>
        </p:nvSpPr>
        <p:spPr>
          <a:xfrm>
            <a:off x="6371396" y="9817358"/>
            <a:ext cx="5545208" cy="257175"/>
          </a:xfrm>
          <a:prstGeom prst="rect">
            <a:avLst/>
          </a:prstGeom>
        </p:spPr>
        <p:txBody>
          <a:bodyPr lIns="0" tIns="0" rIns="0" bIns="0" rtlCol="0" anchor="t">
            <a:spAutoFit/>
          </a:bodyPr>
          <a:lstStyle/>
          <a:p>
            <a:pPr algn="l">
              <a:lnSpc>
                <a:spcPts val="2161"/>
              </a:lnSpc>
            </a:pPr>
            <a:r>
              <a:rPr lang="en-US" sz="1801" spc="-71">
                <a:solidFill>
                  <a:srgbClr val="FFFFFF"/>
                </a:solidFill>
                <a:latin typeface="Open Sans"/>
                <a:ea typeface="Open Sans"/>
                <a:cs typeface="Open Sans"/>
                <a:sym typeface="Open Sans"/>
              </a:rPr>
              <a:t>Prepared by Care Transformation Collaborative of RI</a:t>
            </a:r>
          </a:p>
        </p:txBody>
      </p:sp>
      <p:sp>
        <p:nvSpPr>
          <p:cNvPr id="9" name="TextBox 9">
            <a:extLst>
              <a:ext uri="{FF2B5EF4-FFF2-40B4-BE49-F238E27FC236}">
                <a16:creationId xmlns:a16="http://schemas.microsoft.com/office/drawing/2014/main" id="{590B4037-5065-8DB3-DAA3-ACD80E0E0E05}"/>
              </a:ext>
            </a:extLst>
          </p:cNvPr>
          <p:cNvSpPr txBox="1"/>
          <p:nvPr/>
        </p:nvSpPr>
        <p:spPr>
          <a:xfrm>
            <a:off x="217323" y="243339"/>
            <a:ext cx="16098976" cy="725368"/>
          </a:xfrm>
          <a:prstGeom prst="rect">
            <a:avLst/>
          </a:prstGeom>
        </p:spPr>
        <p:txBody>
          <a:bodyPr lIns="0" tIns="0" rIns="0" bIns="0" rtlCol="0" anchor="t">
            <a:spAutoFit/>
          </a:bodyPr>
          <a:lstStyle/>
          <a:p>
            <a:pPr algn="l">
              <a:lnSpc>
                <a:spcPts val="5504"/>
              </a:lnSpc>
            </a:pPr>
            <a:r>
              <a:rPr lang="en-US" sz="5096" spc="-203" dirty="0">
                <a:solidFill>
                  <a:srgbClr val="0070C0"/>
                </a:solidFill>
                <a:latin typeface="Open Sans Bold"/>
                <a:ea typeface="Open Sans Bold"/>
                <a:cs typeface="Open Sans Bold"/>
                <a:sym typeface="Open Sans Bold"/>
              </a:rPr>
              <a:t>Funding Timeline</a:t>
            </a:r>
          </a:p>
        </p:txBody>
      </p:sp>
      <p:sp>
        <p:nvSpPr>
          <p:cNvPr id="11" name="Arrow: Right 10">
            <a:extLst>
              <a:ext uri="{FF2B5EF4-FFF2-40B4-BE49-F238E27FC236}">
                <a16:creationId xmlns:a16="http://schemas.microsoft.com/office/drawing/2014/main" id="{76452EDE-E551-CFB7-FC17-68C9A228219A}"/>
              </a:ext>
            </a:extLst>
          </p:cNvPr>
          <p:cNvSpPr/>
          <p:nvPr/>
        </p:nvSpPr>
        <p:spPr>
          <a:xfrm>
            <a:off x="4993957" y="2784991"/>
            <a:ext cx="3501454" cy="1828800"/>
          </a:xfrm>
          <a:prstGeom prst="rightArrow">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56AFCCD-87F8-2FBE-C609-1D997201D874}"/>
              </a:ext>
            </a:extLst>
          </p:cNvPr>
          <p:cNvSpPr txBox="1"/>
          <p:nvPr/>
        </p:nvSpPr>
        <p:spPr>
          <a:xfrm>
            <a:off x="5149439" y="3434939"/>
            <a:ext cx="3190490" cy="523220"/>
          </a:xfrm>
          <a:prstGeom prst="rect">
            <a:avLst/>
          </a:prstGeom>
          <a:noFill/>
        </p:spPr>
        <p:txBody>
          <a:bodyPr wrap="square" rtlCol="0">
            <a:spAutoFit/>
          </a:bodyPr>
          <a:lstStyle/>
          <a:p>
            <a:pPr lvl="0">
              <a:buNone/>
            </a:pPr>
            <a:r>
              <a:rPr lang="en-US" sz="2800" dirty="0">
                <a:solidFill>
                  <a:schemeClr val="bg1"/>
                </a:solidFill>
              </a:rPr>
              <a:t>Year 2 (2023 – 2024)</a:t>
            </a:r>
          </a:p>
        </p:txBody>
      </p:sp>
      <p:sp>
        <p:nvSpPr>
          <p:cNvPr id="16" name="Rectangle: Rounded Corners 15">
            <a:extLst>
              <a:ext uri="{FF2B5EF4-FFF2-40B4-BE49-F238E27FC236}">
                <a16:creationId xmlns:a16="http://schemas.microsoft.com/office/drawing/2014/main" id="{55DFB176-134C-E3C5-A755-2352CB3A2F6E}"/>
              </a:ext>
            </a:extLst>
          </p:cNvPr>
          <p:cNvSpPr/>
          <p:nvPr/>
        </p:nvSpPr>
        <p:spPr>
          <a:xfrm>
            <a:off x="4849886" y="4663745"/>
            <a:ext cx="3531024" cy="2771339"/>
          </a:xfrm>
          <a:prstGeom prst="round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lvl="0" indent="-342900">
              <a:buFont typeface="Arial" panose="020B0604020202020204" pitchFamily="34" charset="0"/>
              <a:buChar char="•"/>
            </a:pPr>
            <a:r>
              <a:rPr kumimoji="0" lang="en-US" sz="2000" b="0" i="0" u="none" strike="noStrike" cap="none" spc="0" normalizeH="0" baseline="0" noProof="0" dirty="0">
                <a:ln>
                  <a:noFill/>
                </a:ln>
                <a:solidFill>
                  <a:srgbClr val="000000"/>
                </a:solidFill>
                <a:effectLst/>
                <a:uLnTx/>
                <a:uFillTx/>
                <a:latin typeface="Montserrat 2 Ultra-Bold"/>
                <a:ea typeface="Montserrat 2 Ultra-Bold"/>
                <a:cs typeface="Montserrat 2 Ultra-Bold"/>
                <a:sym typeface="Montserrat 2 Ultra-Bold"/>
              </a:rPr>
              <a:t>RIDOH: ECCS Funding</a:t>
            </a:r>
          </a:p>
          <a:p>
            <a:pPr marL="342900" lvl="0" indent="-342900">
              <a:buFont typeface="Arial" panose="020B0604020202020204" pitchFamily="34" charset="0"/>
              <a:buChar char="•"/>
            </a:pPr>
            <a:r>
              <a:rPr kumimoji="0" lang="en-US" sz="2000" b="0" i="0" u="none" strike="noStrike" cap="none" spc="0" normalizeH="0" baseline="0" noProof="0" dirty="0">
                <a:ln>
                  <a:noFill/>
                </a:ln>
                <a:solidFill>
                  <a:srgbClr val="000000"/>
                </a:solidFill>
                <a:effectLst/>
                <a:uLnTx/>
                <a:uFillTx/>
                <a:latin typeface="Montserrat 2 Ultra-Bold"/>
                <a:ea typeface="Montserrat 2 Ultra-Bold"/>
                <a:cs typeface="Montserrat 2 Ultra-Bold"/>
                <a:sym typeface="Montserrat 2 Ultra-Bold"/>
              </a:rPr>
              <a:t>Congressional Direct Spend (Sept 2023 - Nov 2024)</a:t>
            </a:r>
          </a:p>
          <a:p>
            <a:pPr marL="342900" lvl="0" indent="-342900">
              <a:buFont typeface="Arial" panose="020B0604020202020204" pitchFamily="34" charset="0"/>
              <a:buChar char="•"/>
            </a:pPr>
            <a:r>
              <a:rPr kumimoji="0" lang="en-US" sz="2000" b="0" i="0" u="none" strike="noStrike" cap="none" spc="0" normalizeH="0" baseline="0" noProof="0" dirty="0">
                <a:ln>
                  <a:noFill/>
                </a:ln>
                <a:solidFill>
                  <a:srgbClr val="000000"/>
                </a:solidFill>
                <a:effectLst/>
                <a:uLnTx/>
                <a:uFillTx/>
                <a:latin typeface="Montserrat 2 Ultra-Bold"/>
                <a:ea typeface="Montserrat 2 Ultra-Bold"/>
                <a:cs typeface="Montserrat 2 Ultra-Bold"/>
                <a:sym typeface="Montserrat 2 Ultra-Bold"/>
              </a:rPr>
              <a:t>United Healthcare</a:t>
            </a:r>
          </a:p>
          <a:p>
            <a:pPr marL="342900" lvl="0" indent="-342900">
              <a:buFont typeface="Arial" panose="020B0604020202020204" pitchFamily="34" charset="0"/>
              <a:buChar char="•"/>
            </a:pPr>
            <a:r>
              <a:rPr kumimoji="0" lang="en-US" sz="2000" b="0" i="0" u="none" strike="noStrike" cap="none" spc="0" normalizeH="0" baseline="0" noProof="0" dirty="0">
                <a:ln>
                  <a:noFill/>
                </a:ln>
                <a:solidFill>
                  <a:srgbClr val="000000"/>
                </a:solidFill>
                <a:effectLst/>
                <a:uLnTx/>
                <a:uFillTx/>
                <a:latin typeface="Montserrat 2 Ultra-Bold"/>
                <a:ea typeface="Montserrat 2 Ultra-Bold"/>
                <a:cs typeface="Montserrat 2 Ultra-Bold"/>
                <a:sym typeface="Montserrat 2 Ultra-Bold"/>
              </a:rPr>
              <a:t>Tufts Health Plan</a:t>
            </a:r>
          </a:p>
          <a:p>
            <a:pPr marL="342900" lvl="0" indent="-342900">
              <a:buFont typeface="Arial" panose="020B0604020202020204" pitchFamily="34" charset="0"/>
              <a:buChar char="•"/>
            </a:pPr>
            <a:r>
              <a:rPr kumimoji="0" lang="en-US" sz="2000" b="0" i="0" u="none" strike="noStrike" cap="none" spc="0" normalizeH="0" baseline="0" noProof="0" dirty="0">
                <a:ln>
                  <a:noFill/>
                </a:ln>
                <a:solidFill>
                  <a:srgbClr val="000000"/>
                </a:solidFill>
                <a:effectLst/>
                <a:uLnTx/>
                <a:uFillTx/>
                <a:latin typeface="Montserrat 2 Ultra-Bold"/>
                <a:ea typeface="Montserrat 2 Ultra-Bold"/>
                <a:cs typeface="Montserrat 2 Ultra-Bold"/>
                <a:sym typeface="Montserrat 2 Ultra-Bold"/>
              </a:rPr>
              <a:t>RIDOH: HCBS (</a:t>
            </a:r>
            <a:r>
              <a:rPr lang="en-US" sz="2000" dirty="0">
                <a:solidFill>
                  <a:srgbClr val="000000"/>
                </a:solidFill>
                <a:latin typeface="Montserrat 2 Ultra-Bold"/>
                <a:ea typeface="Montserrat 2 Ultra-Bold"/>
                <a:cs typeface="Montserrat 2 Ultra-Bold"/>
                <a:sym typeface="Montserrat 2 Ultra-Bold"/>
              </a:rPr>
              <a:t>Dec 2024 through </a:t>
            </a:r>
            <a:r>
              <a:rPr kumimoji="0" lang="en-US" sz="2000" b="0" i="0" u="none" strike="noStrike" cap="none" spc="0" normalizeH="0" baseline="0" noProof="0" dirty="0">
                <a:ln>
                  <a:noFill/>
                </a:ln>
                <a:solidFill>
                  <a:srgbClr val="000000"/>
                </a:solidFill>
                <a:effectLst/>
                <a:uLnTx/>
                <a:uFillTx/>
                <a:latin typeface="Montserrat 2 Ultra-Bold"/>
                <a:ea typeface="Montserrat 2 Ultra-Bold"/>
                <a:cs typeface="Montserrat 2 Ultra-Bold"/>
                <a:sym typeface="Montserrat 2 Ultra-Bold"/>
              </a:rPr>
              <a:t> March 2025)</a:t>
            </a:r>
          </a:p>
        </p:txBody>
      </p:sp>
      <p:grpSp>
        <p:nvGrpSpPr>
          <p:cNvPr id="18" name="Group 17">
            <a:extLst>
              <a:ext uri="{FF2B5EF4-FFF2-40B4-BE49-F238E27FC236}">
                <a16:creationId xmlns:a16="http://schemas.microsoft.com/office/drawing/2014/main" id="{7C2A3AA3-BDE3-85BF-8D75-588FEA7E7F8B}"/>
              </a:ext>
            </a:extLst>
          </p:cNvPr>
          <p:cNvGrpSpPr/>
          <p:nvPr/>
        </p:nvGrpSpPr>
        <p:grpSpPr>
          <a:xfrm>
            <a:off x="941551" y="2784991"/>
            <a:ext cx="3531024" cy="3029558"/>
            <a:chOff x="772403" y="4891540"/>
            <a:chExt cx="3531024" cy="3029558"/>
          </a:xfrm>
        </p:grpSpPr>
        <p:grpSp>
          <p:nvGrpSpPr>
            <p:cNvPr id="19" name="Group 18">
              <a:extLst>
                <a:ext uri="{FF2B5EF4-FFF2-40B4-BE49-F238E27FC236}">
                  <a16:creationId xmlns:a16="http://schemas.microsoft.com/office/drawing/2014/main" id="{8D3BF01D-AFAB-F075-4308-20914128FCD8}"/>
                </a:ext>
              </a:extLst>
            </p:cNvPr>
            <p:cNvGrpSpPr/>
            <p:nvPr/>
          </p:nvGrpSpPr>
          <p:grpSpPr>
            <a:xfrm>
              <a:off x="801973" y="4891540"/>
              <a:ext cx="3501454" cy="1828800"/>
              <a:chOff x="308546" y="5054987"/>
              <a:chExt cx="3501454" cy="1828800"/>
            </a:xfrm>
          </p:grpSpPr>
          <p:sp>
            <p:nvSpPr>
              <p:cNvPr id="21" name="Arrow: Right 20">
                <a:extLst>
                  <a:ext uri="{FF2B5EF4-FFF2-40B4-BE49-F238E27FC236}">
                    <a16:creationId xmlns:a16="http://schemas.microsoft.com/office/drawing/2014/main" id="{02C87BFB-F617-177D-7BD0-061EBEA04406}"/>
                  </a:ext>
                </a:extLst>
              </p:cNvPr>
              <p:cNvSpPr/>
              <p:nvPr/>
            </p:nvSpPr>
            <p:spPr>
              <a:xfrm>
                <a:off x="308546" y="5054987"/>
                <a:ext cx="3501454" cy="1828800"/>
              </a:xfrm>
              <a:prstGeom prst="rightArrow">
                <a:avLst/>
              </a:prstGeom>
              <a:solidFill>
                <a:schemeClr val="tx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22D6555-501E-0994-AB4D-9C8401D04A2E}"/>
                  </a:ext>
                </a:extLst>
              </p:cNvPr>
              <p:cNvSpPr txBox="1"/>
              <p:nvPr/>
            </p:nvSpPr>
            <p:spPr>
              <a:xfrm>
                <a:off x="464028" y="5704935"/>
                <a:ext cx="3190490" cy="523220"/>
              </a:xfrm>
              <a:prstGeom prst="rect">
                <a:avLst/>
              </a:prstGeom>
              <a:noFill/>
            </p:spPr>
            <p:txBody>
              <a:bodyPr wrap="square" rtlCol="0">
                <a:spAutoFit/>
              </a:bodyPr>
              <a:lstStyle/>
              <a:p>
                <a:pPr lvl="0">
                  <a:buNone/>
                </a:pPr>
                <a:r>
                  <a:rPr lang="en-US" sz="2800" dirty="0">
                    <a:solidFill>
                      <a:schemeClr val="bg1"/>
                    </a:solidFill>
                  </a:rPr>
                  <a:t>Year 1 (2022 – 2023)</a:t>
                </a:r>
              </a:p>
            </p:txBody>
          </p:sp>
        </p:grpSp>
        <p:sp>
          <p:nvSpPr>
            <p:cNvPr id="20" name="Rectangle: Rounded Corners 19">
              <a:extLst>
                <a:ext uri="{FF2B5EF4-FFF2-40B4-BE49-F238E27FC236}">
                  <a16:creationId xmlns:a16="http://schemas.microsoft.com/office/drawing/2014/main" id="{49E3774A-1CD7-92ED-B62E-2D86A4AD422D}"/>
                </a:ext>
              </a:extLst>
            </p:cNvPr>
            <p:cNvSpPr/>
            <p:nvPr/>
          </p:nvSpPr>
          <p:spPr>
            <a:xfrm>
              <a:off x="772403" y="6813593"/>
              <a:ext cx="3054498" cy="1107505"/>
            </a:xfrm>
            <a:prstGeom prst="round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r>
                <a:rPr kumimoji="0" lang="en-US" sz="2000" b="0" i="0" u="none" strike="noStrike" cap="none" spc="0" normalizeH="0" baseline="0" noProof="0" dirty="0">
                  <a:ln>
                    <a:noFill/>
                  </a:ln>
                  <a:solidFill>
                    <a:srgbClr val="000000"/>
                  </a:solidFill>
                  <a:effectLst/>
                  <a:uLnTx/>
                  <a:uFillTx/>
                  <a:latin typeface="Montserrat 2 Ultra-Bold"/>
                  <a:ea typeface="Montserrat 2 Ultra-Bold"/>
                  <a:cs typeface="Montserrat 2 Ultra-Bold"/>
                  <a:sym typeface="Montserrat 2 Ultra-Bold"/>
                </a:rPr>
                <a:t>RIDOH: ECCS and UnitedHealthcare Funding</a:t>
              </a:r>
              <a:endParaRPr lang="en-US" sz="2000" dirty="0"/>
            </a:p>
          </p:txBody>
        </p:sp>
      </p:grpSp>
      <p:sp>
        <p:nvSpPr>
          <p:cNvPr id="15" name="Arrow: Right 14">
            <a:extLst>
              <a:ext uri="{FF2B5EF4-FFF2-40B4-BE49-F238E27FC236}">
                <a16:creationId xmlns:a16="http://schemas.microsoft.com/office/drawing/2014/main" id="{8C40A88B-2B13-F15C-FCE9-A83ECB6D794A}"/>
              </a:ext>
            </a:extLst>
          </p:cNvPr>
          <p:cNvSpPr/>
          <p:nvPr/>
        </p:nvSpPr>
        <p:spPr>
          <a:xfrm>
            <a:off x="8984075" y="2773970"/>
            <a:ext cx="3501454" cy="1828800"/>
          </a:xfrm>
          <a:prstGeom prst="rightArrow">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0037FA68-BD38-7B99-A56F-541F33FFD0AD}"/>
              </a:ext>
            </a:extLst>
          </p:cNvPr>
          <p:cNvSpPr txBox="1"/>
          <p:nvPr/>
        </p:nvSpPr>
        <p:spPr>
          <a:xfrm>
            <a:off x="9139557" y="3423918"/>
            <a:ext cx="3190490" cy="523220"/>
          </a:xfrm>
          <a:prstGeom prst="rect">
            <a:avLst/>
          </a:prstGeom>
          <a:noFill/>
        </p:spPr>
        <p:txBody>
          <a:bodyPr wrap="square" rtlCol="0">
            <a:spAutoFit/>
          </a:bodyPr>
          <a:lstStyle/>
          <a:p>
            <a:pPr lvl="0">
              <a:buNone/>
            </a:pPr>
            <a:r>
              <a:rPr lang="en-US" sz="2800" dirty="0">
                <a:solidFill>
                  <a:schemeClr val="bg1"/>
                </a:solidFill>
              </a:rPr>
              <a:t>Year 3 (2024 – 2025)</a:t>
            </a:r>
          </a:p>
        </p:txBody>
      </p:sp>
      <p:sp>
        <p:nvSpPr>
          <p:cNvPr id="23" name="Rectangle: Rounded Corners 22">
            <a:extLst>
              <a:ext uri="{FF2B5EF4-FFF2-40B4-BE49-F238E27FC236}">
                <a16:creationId xmlns:a16="http://schemas.microsoft.com/office/drawing/2014/main" id="{01D194B0-842C-4C19-DCA2-16392AB9CE23}"/>
              </a:ext>
            </a:extLst>
          </p:cNvPr>
          <p:cNvSpPr/>
          <p:nvPr/>
        </p:nvSpPr>
        <p:spPr>
          <a:xfrm>
            <a:off x="9013237" y="4613791"/>
            <a:ext cx="3531024" cy="2771339"/>
          </a:xfrm>
          <a:prstGeom prst="round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lvl="0" indent="-342900">
              <a:buFont typeface="Arial" panose="020B0604020202020204" pitchFamily="34" charset="0"/>
              <a:buChar char="•"/>
            </a:pPr>
            <a:r>
              <a:rPr kumimoji="0" lang="en-US" sz="2000" b="0" i="0" u="none" strike="noStrike" cap="none" spc="0" normalizeH="0" baseline="0" noProof="0" dirty="0">
                <a:ln>
                  <a:noFill/>
                </a:ln>
                <a:solidFill>
                  <a:srgbClr val="000000"/>
                </a:solidFill>
                <a:effectLst/>
                <a:uLnTx/>
                <a:uFillTx/>
                <a:latin typeface="Montserrat 2 Ultra-Bold"/>
                <a:ea typeface="Montserrat 2 Ultra-Bold"/>
                <a:cs typeface="Montserrat 2 Ultra-Bold"/>
                <a:sym typeface="Montserrat 2 Ultra-Bold"/>
              </a:rPr>
              <a:t>RIDOH: ECCS Funding</a:t>
            </a:r>
          </a:p>
          <a:p>
            <a:pPr marL="342900" lvl="0" indent="-342900">
              <a:buFont typeface="Arial" panose="020B0604020202020204" pitchFamily="34" charset="0"/>
              <a:buChar char="•"/>
            </a:pPr>
            <a:r>
              <a:rPr kumimoji="0" lang="en-US" sz="2000" b="0" i="0" u="none" strike="noStrike" cap="none" spc="0" normalizeH="0" baseline="0" noProof="0" dirty="0">
                <a:ln>
                  <a:noFill/>
                </a:ln>
                <a:solidFill>
                  <a:srgbClr val="000000"/>
                </a:solidFill>
                <a:effectLst/>
                <a:uLnTx/>
                <a:uFillTx/>
                <a:latin typeface="Montserrat 2 Ultra-Bold"/>
                <a:ea typeface="Montserrat 2 Ultra-Bold"/>
                <a:cs typeface="Montserrat 2 Ultra-Bold"/>
                <a:sym typeface="Montserrat 2 Ultra-Bold"/>
              </a:rPr>
              <a:t>Sustainability Funds (April 2025-June 2026</a:t>
            </a:r>
          </a:p>
          <a:p>
            <a:pPr marL="342900" lvl="0" indent="-342900">
              <a:buFont typeface="Arial" panose="020B0604020202020204" pitchFamily="34" charset="0"/>
              <a:buChar char="•"/>
            </a:pPr>
            <a:r>
              <a:rPr kumimoji="0" lang="en-US" sz="2000" b="0" i="0" u="none" strike="noStrike" cap="none" spc="0" normalizeH="0" baseline="0" noProof="0" dirty="0">
                <a:ln>
                  <a:noFill/>
                </a:ln>
                <a:solidFill>
                  <a:srgbClr val="000000"/>
                </a:solidFill>
                <a:effectLst/>
                <a:uLnTx/>
                <a:uFillTx/>
                <a:latin typeface="Montserrat 2 Ultra-Bold"/>
                <a:ea typeface="Montserrat 2 Ultra-Bold"/>
                <a:cs typeface="Montserrat 2 Ultra-Bold"/>
                <a:sym typeface="Montserrat 2 Ultra-Bold"/>
              </a:rPr>
              <a:t>Congressional Direct Spend (extension ends Nove 2024)</a:t>
            </a:r>
          </a:p>
          <a:p>
            <a:pPr marL="342900" lvl="0" indent="-342900">
              <a:buFont typeface="Arial" panose="020B0604020202020204" pitchFamily="34" charset="0"/>
              <a:buChar char="•"/>
            </a:pPr>
            <a:r>
              <a:rPr kumimoji="0" lang="en-US" sz="2000" b="0" i="0" u="none" strike="noStrike" cap="none" spc="0" normalizeH="0" baseline="0" noProof="0" dirty="0">
                <a:ln>
                  <a:noFill/>
                </a:ln>
                <a:solidFill>
                  <a:srgbClr val="000000"/>
                </a:solidFill>
                <a:effectLst/>
                <a:uLnTx/>
                <a:uFillTx/>
                <a:latin typeface="Montserrat 2 Ultra-Bold"/>
                <a:ea typeface="Montserrat 2 Ultra-Bold"/>
                <a:cs typeface="Montserrat 2 Ultra-Bold"/>
                <a:sym typeface="Montserrat 2 Ultra-Bold"/>
              </a:rPr>
              <a:t>RIDOH: HCBS (added</a:t>
            </a:r>
            <a:r>
              <a:rPr lang="en-US" sz="2000" dirty="0">
                <a:solidFill>
                  <a:srgbClr val="000000"/>
                </a:solidFill>
                <a:latin typeface="Montserrat 2 Ultra-Bold"/>
                <a:ea typeface="Montserrat 2 Ultra-Bold"/>
                <a:cs typeface="Montserrat 2 Ultra-Bold"/>
                <a:sym typeface="Montserrat 2 Ultra-Bold"/>
              </a:rPr>
              <a:t> Dec 204-</a:t>
            </a:r>
            <a:r>
              <a:rPr kumimoji="0" lang="en-US" sz="2000" b="0" i="0" u="none" strike="noStrike" cap="none" spc="0" normalizeH="0" baseline="0" noProof="0" dirty="0">
                <a:ln>
                  <a:noFill/>
                </a:ln>
                <a:solidFill>
                  <a:srgbClr val="000000"/>
                </a:solidFill>
                <a:effectLst/>
                <a:uLnTx/>
                <a:uFillTx/>
                <a:latin typeface="Montserrat 2 Ultra-Bold"/>
                <a:ea typeface="Montserrat 2 Ultra-Bold"/>
                <a:cs typeface="Montserrat 2 Ultra-Bold"/>
                <a:sym typeface="Montserrat 2 Ultra-Bold"/>
              </a:rPr>
              <a:t> March 2025)</a:t>
            </a:r>
          </a:p>
        </p:txBody>
      </p:sp>
      <p:sp>
        <p:nvSpPr>
          <p:cNvPr id="25" name="Arrow: Right 24">
            <a:extLst>
              <a:ext uri="{FF2B5EF4-FFF2-40B4-BE49-F238E27FC236}">
                <a16:creationId xmlns:a16="http://schemas.microsoft.com/office/drawing/2014/main" id="{866A4A69-6F9D-0742-85CD-357143BC8A8D}"/>
              </a:ext>
            </a:extLst>
          </p:cNvPr>
          <p:cNvSpPr/>
          <p:nvPr/>
        </p:nvSpPr>
        <p:spPr>
          <a:xfrm>
            <a:off x="13258800" y="2768812"/>
            <a:ext cx="3501454" cy="1828800"/>
          </a:xfrm>
          <a:prstGeom prst="rightArrow">
            <a:avLst/>
          </a:prstGeom>
          <a:solidFill>
            <a:srgbClr val="0066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DE8209B6-9D54-C193-7115-87E87C1A26A4}"/>
              </a:ext>
            </a:extLst>
          </p:cNvPr>
          <p:cNvSpPr txBox="1"/>
          <p:nvPr/>
        </p:nvSpPr>
        <p:spPr>
          <a:xfrm>
            <a:off x="13414282" y="3418760"/>
            <a:ext cx="3190490" cy="523220"/>
          </a:xfrm>
          <a:prstGeom prst="rect">
            <a:avLst/>
          </a:prstGeom>
          <a:noFill/>
        </p:spPr>
        <p:txBody>
          <a:bodyPr wrap="square" rtlCol="0">
            <a:spAutoFit/>
          </a:bodyPr>
          <a:lstStyle/>
          <a:p>
            <a:pPr lvl="0">
              <a:buNone/>
            </a:pPr>
            <a:r>
              <a:rPr lang="en-US" sz="2800" dirty="0">
                <a:solidFill>
                  <a:schemeClr val="bg1"/>
                </a:solidFill>
              </a:rPr>
              <a:t>Year 4 (2025 – 2026)</a:t>
            </a:r>
          </a:p>
        </p:txBody>
      </p:sp>
      <p:sp>
        <p:nvSpPr>
          <p:cNvPr id="27" name="Rectangle: Rounded Corners 26">
            <a:extLst>
              <a:ext uri="{FF2B5EF4-FFF2-40B4-BE49-F238E27FC236}">
                <a16:creationId xmlns:a16="http://schemas.microsoft.com/office/drawing/2014/main" id="{D23BF5EC-22F7-99E2-55B5-5AD9AC8FA793}"/>
              </a:ext>
            </a:extLst>
          </p:cNvPr>
          <p:cNvSpPr/>
          <p:nvPr/>
        </p:nvSpPr>
        <p:spPr>
          <a:xfrm>
            <a:off x="13380163" y="4591928"/>
            <a:ext cx="3531024" cy="2771339"/>
          </a:xfrm>
          <a:prstGeom prst="round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lvl="0" indent="-342900">
              <a:buFont typeface="Arial" panose="020B0604020202020204" pitchFamily="34" charset="0"/>
              <a:buChar char="•"/>
            </a:pPr>
            <a:r>
              <a:rPr kumimoji="0" lang="en-US" sz="2000" b="0" i="0" u="none" strike="noStrike" cap="none" spc="0" normalizeH="0" baseline="0" noProof="0" dirty="0">
                <a:ln>
                  <a:noFill/>
                </a:ln>
                <a:solidFill>
                  <a:srgbClr val="000000"/>
                </a:solidFill>
                <a:effectLst/>
                <a:uLnTx/>
                <a:uFillTx/>
                <a:latin typeface="Montserrat 2 Ultra-Bold"/>
                <a:ea typeface="Montserrat 2 Ultra-Bold"/>
                <a:cs typeface="Montserrat 2 Ultra-Bold"/>
                <a:sym typeface="Montserrat 2 Ultra-Bold"/>
              </a:rPr>
              <a:t>RIDOH: ECCS Funding</a:t>
            </a:r>
          </a:p>
          <a:p>
            <a:pPr marL="342900" lvl="0" indent="-342900">
              <a:buFont typeface="Arial" panose="020B0604020202020204" pitchFamily="34" charset="0"/>
              <a:buChar char="•"/>
            </a:pPr>
            <a:r>
              <a:rPr kumimoji="0" lang="en-US" sz="2000" b="0" i="0" u="none" strike="noStrike" cap="none" spc="0" normalizeH="0" baseline="0" noProof="0" dirty="0">
                <a:ln>
                  <a:noFill/>
                </a:ln>
                <a:solidFill>
                  <a:srgbClr val="000000"/>
                </a:solidFill>
                <a:effectLst/>
                <a:uLnTx/>
                <a:uFillTx/>
                <a:latin typeface="Montserrat 2 Ultra-Bold"/>
                <a:ea typeface="Montserrat 2 Ultra-Bold"/>
                <a:cs typeface="Montserrat 2 Ultra-Bold"/>
                <a:sym typeface="Montserrat 2 Ultra-Bold"/>
              </a:rPr>
              <a:t>RIDOH: HCBS (March 2025-June 2026</a:t>
            </a:r>
          </a:p>
        </p:txBody>
      </p:sp>
      <p:sp>
        <p:nvSpPr>
          <p:cNvPr id="28" name="Freeform 12">
            <a:extLst>
              <a:ext uri="{FF2B5EF4-FFF2-40B4-BE49-F238E27FC236}">
                <a16:creationId xmlns:a16="http://schemas.microsoft.com/office/drawing/2014/main" id="{9A78D716-4D7E-7D24-E297-8C53DD7EE36D}"/>
              </a:ext>
            </a:extLst>
          </p:cNvPr>
          <p:cNvSpPr/>
          <p:nvPr/>
        </p:nvSpPr>
        <p:spPr>
          <a:xfrm>
            <a:off x="1446624" y="7403613"/>
            <a:ext cx="1751577" cy="1751577"/>
          </a:xfrm>
          <a:custGeom>
            <a:avLst/>
            <a:gdLst/>
            <a:ahLst/>
            <a:cxnLst/>
            <a:rect l="l" t="t" r="r" b="b"/>
            <a:pathLst>
              <a:path w="1751577" h="1751577">
                <a:moveTo>
                  <a:pt x="0" y="0"/>
                </a:moveTo>
                <a:lnTo>
                  <a:pt x="1751576" y="0"/>
                </a:lnTo>
                <a:lnTo>
                  <a:pt x="1751576" y="1751577"/>
                </a:lnTo>
                <a:lnTo>
                  <a:pt x="0" y="1751577"/>
                </a:lnTo>
                <a:lnTo>
                  <a:pt x="0" y="0"/>
                </a:lnTo>
                <a:close/>
              </a:path>
            </a:pathLst>
          </a:custGeom>
          <a:blipFill>
            <a:blip r:embed="rId4"/>
            <a:stretch>
              <a:fillRect/>
            </a:stretch>
          </a:blipFill>
        </p:spPr>
        <p:txBody>
          <a:bodyPr/>
          <a:lstStyle/>
          <a:p>
            <a:endParaRPr lang="en-US"/>
          </a:p>
        </p:txBody>
      </p:sp>
      <p:sp>
        <p:nvSpPr>
          <p:cNvPr id="29" name="Freeform 30">
            <a:extLst>
              <a:ext uri="{FF2B5EF4-FFF2-40B4-BE49-F238E27FC236}">
                <a16:creationId xmlns:a16="http://schemas.microsoft.com/office/drawing/2014/main" id="{BB74E40C-440B-B1AA-3249-B2F656F437C4}"/>
              </a:ext>
            </a:extLst>
          </p:cNvPr>
          <p:cNvSpPr/>
          <p:nvPr/>
        </p:nvSpPr>
        <p:spPr>
          <a:xfrm>
            <a:off x="14783112" y="7622561"/>
            <a:ext cx="1533187" cy="1533187"/>
          </a:xfrm>
          <a:custGeom>
            <a:avLst/>
            <a:gdLst/>
            <a:ahLst/>
            <a:cxnLst/>
            <a:rect l="l" t="t" r="r" b="b"/>
            <a:pathLst>
              <a:path w="1533187" h="1533187">
                <a:moveTo>
                  <a:pt x="0" y="0"/>
                </a:moveTo>
                <a:lnTo>
                  <a:pt x="1533187" y="0"/>
                </a:lnTo>
                <a:lnTo>
                  <a:pt x="1533187" y="1533187"/>
                </a:lnTo>
                <a:lnTo>
                  <a:pt x="0" y="1533187"/>
                </a:lnTo>
                <a:lnTo>
                  <a:pt x="0" y="0"/>
                </a:lnTo>
                <a:close/>
              </a:path>
            </a:pathLst>
          </a:custGeom>
          <a:blipFill>
            <a:blip r:embed="rId4"/>
            <a:stretch>
              <a:fillRect/>
            </a:stretch>
          </a:blipFill>
        </p:spPr>
        <p:txBody>
          <a:bodyPr/>
          <a:lstStyle/>
          <a:p>
            <a:endParaRPr lang="en-US"/>
          </a:p>
        </p:txBody>
      </p:sp>
      <p:sp>
        <p:nvSpPr>
          <p:cNvPr id="30" name="Freeform 34">
            <a:extLst>
              <a:ext uri="{FF2B5EF4-FFF2-40B4-BE49-F238E27FC236}">
                <a16:creationId xmlns:a16="http://schemas.microsoft.com/office/drawing/2014/main" id="{F27AD80B-39DA-3246-1EB3-A517E1D0449A}"/>
              </a:ext>
            </a:extLst>
          </p:cNvPr>
          <p:cNvSpPr/>
          <p:nvPr/>
        </p:nvSpPr>
        <p:spPr>
          <a:xfrm>
            <a:off x="11273522" y="7978386"/>
            <a:ext cx="2214178" cy="1140783"/>
          </a:xfrm>
          <a:custGeom>
            <a:avLst/>
            <a:gdLst/>
            <a:ahLst/>
            <a:cxnLst/>
            <a:rect l="l" t="t" r="r" b="b"/>
            <a:pathLst>
              <a:path w="2214178" h="1140783">
                <a:moveTo>
                  <a:pt x="0" y="0"/>
                </a:moveTo>
                <a:lnTo>
                  <a:pt x="2214178" y="0"/>
                </a:lnTo>
                <a:lnTo>
                  <a:pt x="2214178" y="1140782"/>
                </a:lnTo>
                <a:lnTo>
                  <a:pt x="0" y="1140782"/>
                </a:lnTo>
                <a:lnTo>
                  <a:pt x="0" y="0"/>
                </a:lnTo>
                <a:close/>
              </a:path>
            </a:pathLst>
          </a:custGeom>
          <a:blipFill>
            <a:blip r:embed="rId5"/>
            <a:stretch>
              <a:fillRect/>
            </a:stretch>
          </a:blipFill>
        </p:spPr>
        <p:txBody>
          <a:bodyPr/>
          <a:lstStyle/>
          <a:p>
            <a:endParaRPr lang="en-US"/>
          </a:p>
        </p:txBody>
      </p:sp>
      <p:sp>
        <p:nvSpPr>
          <p:cNvPr id="31" name="Freeform 35">
            <a:extLst>
              <a:ext uri="{FF2B5EF4-FFF2-40B4-BE49-F238E27FC236}">
                <a16:creationId xmlns:a16="http://schemas.microsoft.com/office/drawing/2014/main" id="{06F3BAB8-B9A2-4967-0FD3-AADB5B3BBDAD}"/>
              </a:ext>
            </a:extLst>
          </p:cNvPr>
          <p:cNvSpPr/>
          <p:nvPr/>
        </p:nvSpPr>
        <p:spPr>
          <a:xfrm>
            <a:off x="7821315" y="7978386"/>
            <a:ext cx="2919353" cy="897700"/>
          </a:xfrm>
          <a:custGeom>
            <a:avLst/>
            <a:gdLst/>
            <a:ahLst/>
            <a:cxnLst/>
            <a:rect l="l" t="t" r="r" b="b"/>
            <a:pathLst>
              <a:path w="2919353" h="897700">
                <a:moveTo>
                  <a:pt x="0" y="0"/>
                </a:moveTo>
                <a:lnTo>
                  <a:pt x="2919353" y="0"/>
                </a:lnTo>
                <a:lnTo>
                  <a:pt x="2919353" y="897700"/>
                </a:lnTo>
                <a:lnTo>
                  <a:pt x="0" y="897700"/>
                </a:lnTo>
                <a:lnTo>
                  <a:pt x="0" y="0"/>
                </a:lnTo>
                <a:close/>
              </a:path>
            </a:pathLst>
          </a:custGeom>
          <a:blipFill>
            <a:blip r:embed="rId6"/>
            <a:stretch>
              <a:fillRect t="-110870" b="-114332"/>
            </a:stretch>
          </a:blipFill>
        </p:spPr>
        <p:txBody>
          <a:bodyPr/>
          <a:lstStyle/>
          <a:p>
            <a:endParaRPr lang="en-US"/>
          </a:p>
        </p:txBody>
      </p:sp>
      <p:sp>
        <p:nvSpPr>
          <p:cNvPr id="32" name="Freeform 36">
            <a:extLst>
              <a:ext uri="{FF2B5EF4-FFF2-40B4-BE49-F238E27FC236}">
                <a16:creationId xmlns:a16="http://schemas.microsoft.com/office/drawing/2014/main" id="{30709979-FD86-CFA3-74DD-A0A674D804F0}"/>
              </a:ext>
            </a:extLst>
          </p:cNvPr>
          <p:cNvSpPr/>
          <p:nvPr/>
        </p:nvSpPr>
        <p:spPr>
          <a:xfrm>
            <a:off x="4789635" y="7945520"/>
            <a:ext cx="2498826" cy="897069"/>
          </a:xfrm>
          <a:custGeom>
            <a:avLst/>
            <a:gdLst/>
            <a:ahLst/>
            <a:cxnLst/>
            <a:rect l="l" t="t" r="r" b="b"/>
            <a:pathLst>
              <a:path w="3047816" h="1011982">
                <a:moveTo>
                  <a:pt x="0" y="0"/>
                </a:moveTo>
                <a:lnTo>
                  <a:pt x="3047815" y="0"/>
                </a:lnTo>
                <a:lnTo>
                  <a:pt x="3047815" y="1011983"/>
                </a:lnTo>
                <a:lnTo>
                  <a:pt x="0" y="1011983"/>
                </a:lnTo>
                <a:lnTo>
                  <a:pt x="0" y="0"/>
                </a:lnTo>
                <a:close/>
              </a:path>
            </a:pathLst>
          </a:custGeom>
          <a:blipFill>
            <a:blip r:embed="rId7"/>
            <a:stretch>
              <a:fillRect l="-5074" t="-37338" r="-5289" b="-36711"/>
            </a:stretch>
          </a:blipFill>
        </p:spPr>
        <p:txBody>
          <a:bodyPr/>
          <a:lstStyle/>
          <a:p>
            <a:endParaRPr lang="en-US"/>
          </a:p>
        </p:txBody>
      </p:sp>
    </p:spTree>
    <p:extLst>
      <p:ext uri="{BB962C8B-B14F-4D97-AF65-F5344CB8AC3E}">
        <p14:creationId xmlns:p14="http://schemas.microsoft.com/office/powerpoint/2010/main" val="18834583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A83B95-58DD-9C68-98FA-34217AE6F536}"/>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608D6BB6-0B94-A65D-9F2B-563D6DA06CB8}"/>
              </a:ext>
            </a:extLst>
          </p:cNvPr>
          <p:cNvGrpSpPr>
            <a:grpSpLocks noChangeAspect="1"/>
          </p:cNvGrpSpPr>
          <p:nvPr/>
        </p:nvGrpSpPr>
        <p:grpSpPr>
          <a:xfrm>
            <a:off x="0" y="9459633"/>
            <a:ext cx="18288000" cy="819151"/>
            <a:chOff x="0" y="0"/>
            <a:chExt cx="24384000" cy="1092202"/>
          </a:xfrm>
        </p:grpSpPr>
        <p:sp>
          <p:nvSpPr>
            <p:cNvPr id="3" name="Freeform 3">
              <a:extLst>
                <a:ext uri="{FF2B5EF4-FFF2-40B4-BE49-F238E27FC236}">
                  <a16:creationId xmlns:a16="http://schemas.microsoft.com/office/drawing/2014/main" id="{48E210B6-6179-F820-D36B-47EA21A87580}"/>
                </a:ext>
              </a:extLst>
            </p:cNvPr>
            <p:cNvSpPr/>
            <p:nvPr/>
          </p:nvSpPr>
          <p:spPr>
            <a:xfrm>
              <a:off x="0" y="0"/>
              <a:ext cx="24384000" cy="1092200"/>
            </a:xfrm>
            <a:custGeom>
              <a:avLst/>
              <a:gdLst/>
              <a:ahLst/>
              <a:cxnLst/>
              <a:rect l="l" t="t" r="r" b="b"/>
              <a:pathLst>
                <a:path w="24384000" h="1092200">
                  <a:moveTo>
                    <a:pt x="0" y="0"/>
                  </a:moveTo>
                  <a:lnTo>
                    <a:pt x="24384000" y="0"/>
                  </a:lnTo>
                  <a:lnTo>
                    <a:pt x="24384000" y="1092200"/>
                  </a:lnTo>
                  <a:lnTo>
                    <a:pt x="0" y="1092200"/>
                  </a:lnTo>
                  <a:close/>
                </a:path>
              </a:pathLst>
            </a:custGeom>
            <a:solidFill>
              <a:srgbClr val="00B0F0"/>
            </a:solidFill>
          </p:spPr>
          <p:txBody>
            <a:bodyPr/>
            <a:lstStyle/>
            <a:p>
              <a:endParaRPr lang="en-US"/>
            </a:p>
          </p:txBody>
        </p:sp>
      </p:grpSp>
      <p:sp>
        <p:nvSpPr>
          <p:cNvPr id="4" name="Freeform 4">
            <a:extLst>
              <a:ext uri="{FF2B5EF4-FFF2-40B4-BE49-F238E27FC236}">
                <a16:creationId xmlns:a16="http://schemas.microsoft.com/office/drawing/2014/main" id="{2F156A53-E87F-33EA-F4F9-0AC18199E614}"/>
              </a:ext>
            </a:extLst>
          </p:cNvPr>
          <p:cNvSpPr/>
          <p:nvPr/>
        </p:nvSpPr>
        <p:spPr>
          <a:xfrm>
            <a:off x="14413077" y="195220"/>
            <a:ext cx="3657600" cy="1016000"/>
          </a:xfrm>
          <a:custGeom>
            <a:avLst/>
            <a:gdLst/>
            <a:ahLst/>
            <a:cxnLst/>
            <a:rect l="l" t="t" r="r" b="b"/>
            <a:pathLst>
              <a:path w="3657600" h="1016000">
                <a:moveTo>
                  <a:pt x="0" y="0"/>
                </a:moveTo>
                <a:lnTo>
                  <a:pt x="3657600" y="0"/>
                </a:lnTo>
                <a:lnTo>
                  <a:pt x="3657600" y="1016000"/>
                </a:lnTo>
                <a:lnTo>
                  <a:pt x="0" y="1016000"/>
                </a:lnTo>
                <a:lnTo>
                  <a:pt x="0" y="0"/>
                </a:lnTo>
                <a:close/>
              </a:path>
            </a:pathLst>
          </a:custGeom>
          <a:blipFill>
            <a:blip r:embed="rId3"/>
            <a:stretch>
              <a:fillRect r="-980" b="-1250"/>
            </a:stretch>
          </a:blipFill>
        </p:spPr>
        <p:txBody>
          <a:bodyPr/>
          <a:lstStyle/>
          <a:p>
            <a:endParaRPr lang="en-US"/>
          </a:p>
        </p:txBody>
      </p:sp>
      <p:grpSp>
        <p:nvGrpSpPr>
          <p:cNvPr id="5" name="Group 5">
            <a:extLst>
              <a:ext uri="{FF2B5EF4-FFF2-40B4-BE49-F238E27FC236}">
                <a16:creationId xmlns:a16="http://schemas.microsoft.com/office/drawing/2014/main" id="{B672CAB4-9429-F5F3-A163-5C1E2AB8DDFA}"/>
              </a:ext>
            </a:extLst>
          </p:cNvPr>
          <p:cNvGrpSpPr>
            <a:grpSpLocks noChangeAspect="1"/>
          </p:cNvGrpSpPr>
          <p:nvPr/>
        </p:nvGrpSpPr>
        <p:grpSpPr>
          <a:xfrm>
            <a:off x="0" y="9595366"/>
            <a:ext cx="18288000" cy="691633"/>
            <a:chOff x="0" y="0"/>
            <a:chExt cx="24384000" cy="922178"/>
          </a:xfrm>
        </p:grpSpPr>
        <p:sp>
          <p:nvSpPr>
            <p:cNvPr id="6" name="Freeform 6">
              <a:extLst>
                <a:ext uri="{FF2B5EF4-FFF2-40B4-BE49-F238E27FC236}">
                  <a16:creationId xmlns:a16="http://schemas.microsoft.com/office/drawing/2014/main" id="{5428A58F-F924-0A60-BB7D-65BCDA2D4905}"/>
                </a:ext>
              </a:extLst>
            </p:cNvPr>
            <p:cNvSpPr/>
            <p:nvPr/>
          </p:nvSpPr>
          <p:spPr>
            <a:xfrm>
              <a:off x="0" y="0"/>
              <a:ext cx="24384000" cy="922147"/>
            </a:xfrm>
            <a:custGeom>
              <a:avLst/>
              <a:gdLst/>
              <a:ahLst/>
              <a:cxnLst/>
              <a:rect l="l" t="t" r="r" b="b"/>
              <a:pathLst>
                <a:path w="24384000" h="922147">
                  <a:moveTo>
                    <a:pt x="0" y="0"/>
                  </a:moveTo>
                  <a:lnTo>
                    <a:pt x="24384000" y="0"/>
                  </a:lnTo>
                  <a:lnTo>
                    <a:pt x="24384000" y="922147"/>
                  </a:lnTo>
                  <a:lnTo>
                    <a:pt x="0" y="922147"/>
                  </a:lnTo>
                  <a:close/>
                </a:path>
              </a:pathLst>
            </a:custGeom>
            <a:solidFill>
              <a:srgbClr val="0070C0"/>
            </a:solidFill>
          </p:spPr>
          <p:txBody>
            <a:bodyPr/>
            <a:lstStyle/>
            <a:p>
              <a:endParaRPr lang="en-US"/>
            </a:p>
          </p:txBody>
        </p:sp>
      </p:grpSp>
      <p:sp>
        <p:nvSpPr>
          <p:cNvPr id="7" name="AutoShape 7">
            <a:extLst>
              <a:ext uri="{FF2B5EF4-FFF2-40B4-BE49-F238E27FC236}">
                <a16:creationId xmlns:a16="http://schemas.microsoft.com/office/drawing/2014/main" id="{C7A62FE8-0A55-E6A8-1CC7-B043032FB4B5}"/>
              </a:ext>
            </a:extLst>
          </p:cNvPr>
          <p:cNvSpPr/>
          <p:nvPr/>
        </p:nvSpPr>
        <p:spPr>
          <a:xfrm>
            <a:off x="282390" y="962025"/>
            <a:ext cx="17788287" cy="0"/>
          </a:xfrm>
          <a:prstGeom prst="line">
            <a:avLst/>
          </a:prstGeom>
          <a:ln w="28575" cap="flat">
            <a:solidFill>
              <a:srgbClr val="F7B31D"/>
            </a:solidFill>
            <a:prstDash val="solid"/>
            <a:headEnd type="none" w="sm" len="sm"/>
            <a:tailEnd type="none" w="sm" len="sm"/>
          </a:ln>
        </p:spPr>
        <p:txBody>
          <a:bodyPr/>
          <a:lstStyle/>
          <a:p>
            <a:endParaRPr lang="en-US"/>
          </a:p>
        </p:txBody>
      </p:sp>
      <p:sp>
        <p:nvSpPr>
          <p:cNvPr id="8" name="TextBox 8">
            <a:extLst>
              <a:ext uri="{FF2B5EF4-FFF2-40B4-BE49-F238E27FC236}">
                <a16:creationId xmlns:a16="http://schemas.microsoft.com/office/drawing/2014/main" id="{77E008F5-BDA3-DC8A-77FC-ACA36144A4A1}"/>
              </a:ext>
            </a:extLst>
          </p:cNvPr>
          <p:cNvSpPr txBox="1"/>
          <p:nvPr/>
        </p:nvSpPr>
        <p:spPr>
          <a:xfrm>
            <a:off x="6371396" y="9817358"/>
            <a:ext cx="5545208" cy="257175"/>
          </a:xfrm>
          <a:prstGeom prst="rect">
            <a:avLst/>
          </a:prstGeom>
        </p:spPr>
        <p:txBody>
          <a:bodyPr lIns="0" tIns="0" rIns="0" bIns="0" rtlCol="0" anchor="t">
            <a:spAutoFit/>
          </a:bodyPr>
          <a:lstStyle/>
          <a:p>
            <a:pPr algn="l">
              <a:lnSpc>
                <a:spcPts val="2161"/>
              </a:lnSpc>
            </a:pPr>
            <a:r>
              <a:rPr lang="en-US" sz="1801" spc="-71">
                <a:solidFill>
                  <a:srgbClr val="FFFFFF"/>
                </a:solidFill>
                <a:latin typeface="Open Sans"/>
                <a:ea typeface="Open Sans"/>
                <a:cs typeface="Open Sans"/>
                <a:sym typeface="Open Sans"/>
              </a:rPr>
              <a:t>Prepared by Care Transformation Collaborative of RI</a:t>
            </a:r>
          </a:p>
        </p:txBody>
      </p:sp>
      <p:sp>
        <p:nvSpPr>
          <p:cNvPr id="9" name="TextBox 9">
            <a:extLst>
              <a:ext uri="{FF2B5EF4-FFF2-40B4-BE49-F238E27FC236}">
                <a16:creationId xmlns:a16="http://schemas.microsoft.com/office/drawing/2014/main" id="{6286EB22-5E06-8517-C378-461E60723E58}"/>
              </a:ext>
            </a:extLst>
          </p:cNvPr>
          <p:cNvSpPr txBox="1"/>
          <p:nvPr/>
        </p:nvSpPr>
        <p:spPr>
          <a:xfrm>
            <a:off x="217323" y="243339"/>
            <a:ext cx="16098976" cy="725368"/>
          </a:xfrm>
          <a:prstGeom prst="rect">
            <a:avLst/>
          </a:prstGeom>
        </p:spPr>
        <p:txBody>
          <a:bodyPr lIns="0" tIns="0" rIns="0" bIns="0" rtlCol="0" anchor="t">
            <a:spAutoFit/>
          </a:bodyPr>
          <a:lstStyle/>
          <a:p>
            <a:pPr algn="l">
              <a:lnSpc>
                <a:spcPts val="5504"/>
              </a:lnSpc>
            </a:pPr>
            <a:r>
              <a:rPr lang="en-US" sz="5096" spc="-203" dirty="0">
                <a:solidFill>
                  <a:srgbClr val="0070C0"/>
                </a:solidFill>
                <a:latin typeface="Open Sans Bold"/>
                <a:ea typeface="Open Sans Bold"/>
                <a:cs typeface="Open Sans Bold"/>
                <a:sym typeface="Open Sans Bold"/>
              </a:rPr>
              <a:t>Sustainability Extension: Practice Agreement</a:t>
            </a:r>
          </a:p>
        </p:txBody>
      </p:sp>
      <p:sp>
        <p:nvSpPr>
          <p:cNvPr id="15" name="TextBox 18">
            <a:extLst>
              <a:ext uri="{FF2B5EF4-FFF2-40B4-BE49-F238E27FC236}">
                <a16:creationId xmlns:a16="http://schemas.microsoft.com/office/drawing/2014/main" id="{394AA7C9-DC65-84BD-AE84-1099BACF9D8F}"/>
              </a:ext>
            </a:extLst>
          </p:cNvPr>
          <p:cNvSpPr txBox="1"/>
          <p:nvPr/>
        </p:nvSpPr>
        <p:spPr>
          <a:xfrm>
            <a:off x="416316" y="1517511"/>
            <a:ext cx="9530568" cy="7386638"/>
          </a:xfrm>
          <a:prstGeom prst="rect">
            <a:avLst/>
          </a:prstGeom>
        </p:spPr>
        <p:txBody>
          <a:bodyPr wrap="square" lIns="0" tIns="0" rIns="0" bIns="0" rtlCol="0" anchor="t">
            <a:spAutoFit/>
          </a:bodyPr>
          <a:lstStyle/>
          <a:p>
            <a:pPr marL="612774" lvl="1" indent="-342900">
              <a:buFont typeface="Arial" panose="020B0604020202020204" pitchFamily="34" charset="0"/>
              <a:buChar char="•"/>
            </a:pPr>
            <a:r>
              <a:rPr lang="en-US" sz="3200" dirty="0">
                <a:latin typeface="Aptos Display" panose="020B0004020202020204" pitchFamily="34" charset="0"/>
                <a:ea typeface="Times New Roman" panose="02020603050405020304" pitchFamily="18" charset="0"/>
                <a:cs typeface="Calibri Light" panose="020F0302020204030204" pitchFamily="34" charset="0"/>
              </a:rPr>
              <a:t>$12,500 available for   practice to use  for customized  sustainability efforts (e.g., DULCE model: CHW, Medical Legal Partnership, Training).</a:t>
            </a:r>
          </a:p>
          <a:p>
            <a:pPr marL="612774" lvl="1" indent="-342900">
              <a:buFont typeface="Arial" panose="020B0604020202020204" pitchFamily="34" charset="0"/>
              <a:buChar char="•"/>
            </a:pPr>
            <a:r>
              <a:rPr lang="en-US" sz="3200" dirty="0">
                <a:latin typeface="Aptos Display" panose="020B0004020202020204" pitchFamily="34" charset="0"/>
                <a:ea typeface="Times New Roman" panose="02020603050405020304" pitchFamily="18" charset="0"/>
                <a:cs typeface="Calibri Light" panose="020F0302020204030204" pitchFamily="34" charset="0"/>
              </a:rPr>
              <a:t>Funding available starting 4/1, with team participation in  12-month ECHO session beginning June 2025-April 2026. </a:t>
            </a:r>
          </a:p>
          <a:p>
            <a:pPr marL="612774" lvl="1" indent="-342900">
              <a:buFont typeface="Arial" panose="020B0604020202020204" pitchFamily="34" charset="0"/>
              <a:buChar char="•"/>
            </a:pPr>
            <a:r>
              <a:rPr lang="en-US" sz="3200" dirty="0">
                <a:latin typeface="Aptos Display" panose="020B0004020202020204" pitchFamily="34" charset="0"/>
                <a:ea typeface="Times New Roman" panose="02020603050405020304" pitchFamily="18" charset="0"/>
                <a:cs typeface="Calibri Light" panose="020F0302020204030204" pitchFamily="34" charset="0"/>
              </a:rPr>
              <a:t>Practices to complete a Sustainability Planning Tool and provide progress updates.</a:t>
            </a:r>
          </a:p>
          <a:p>
            <a:pPr marL="612774" lvl="1" indent="-342900">
              <a:buFont typeface="Arial" panose="020B0604020202020204" pitchFamily="34" charset="0"/>
              <a:buChar char="•"/>
            </a:pPr>
            <a:r>
              <a:rPr lang="en-US" sz="3200" dirty="0">
                <a:latin typeface="Aptos Display" panose="020B0004020202020204" pitchFamily="34" charset="0"/>
                <a:ea typeface="Times New Roman" panose="02020603050405020304" pitchFamily="18" charset="0"/>
                <a:cs typeface="Calibri Light" panose="020F0302020204030204" pitchFamily="34" charset="0"/>
              </a:rPr>
              <a:t>Participation in ECHO and a case study required for funded practices (open to all without funding).</a:t>
            </a:r>
          </a:p>
          <a:p>
            <a:pPr marL="612774" lvl="1" indent="-342900">
              <a:buFont typeface="Arial" panose="020B0604020202020204" pitchFamily="34" charset="0"/>
              <a:buChar char="•"/>
            </a:pPr>
            <a:r>
              <a:rPr lang="en-US" sz="3200" dirty="0">
                <a:latin typeface="Aptos Display" panose="020B0004020202020204" pitchFamily="34" charset="0"/>
                <a:ea typeface="Times New Roman" panose="02020603050405020304" pitchFamily="18" charset="0"/>
                <a:cs typeface="Calibri Light" panose="020F0302020204030204" pitchFamily="34" charset="0"/>
              </a:rPr>
              <a:t>Practices may access to additional legal resources through MLPB (through August 2025) and Reflective Supervision training (details in Participative Agreement).</a:t>
            </a:r>
          </a:p>
          <a:p>
            <a:pPr marL="612774" lvl="1" indent="-342900">
              <a:buFont typeface="Arial" panose="020B0604020202020204" pitchFamily="34" charset="0"/>
              <a:buChar char="•"/>
            </a:pPr>
            <a:r>
              <a:rPr lang="en-US" sz="3200" b="1" dirty="0">
                <a:solidFill>
                  <a:srgbClr val="0070C0"/>
                </a:solidFill>
                <a:latin typeface="Aptos Display" panose="020B0004020202020204" pitchFamily="34" charset="0"/>
                <a:ea typeface="Times New Roman" panose="02020603050405020304" pitchFamily="18" charset="0"/>
                <a:cs typeface="Calibri Light" panose="020F0302020204030204" pitchFamily="34" charset="0"/>
              </a:rPr>
              <a:t>Agreements due: January 31, 2024</a:t>
            </a:r>
            <a:endParaRPr lang="en-US" sz="2800" b="1" dirty="0">
              <a:solidFill>
                <a:srgbClr val="0070C0"/>
              </a:solidFill>
              <a:latin typeface="Aptos Display" panose="020B0004020202020204" pitchFamily="34" charset="0"/>
              <a:ea typeface="Times New Roman" panose="02020603050405020304" pitchFamily="18" charset="0"/>
              <a:cs typeface="Calibri Light" panose="020F0302020204030204" pitchFamily="34" charset="0"/>
            </a:endParaRPr>
          </a:p>
        </p:txBody>
      </p:sp>
      <p:graphicFrame>
        <p:nvGraphicFramePr>
          <p:cNvPr id="12" name="Table 11">
            <a:extLst>
              <a:ext uri="{FF2B5EF4-FFF2-40B4-BE49-F238E27FC236}">
                <a16:creationId xmlns:a16="http://schemas.microsoft.com/office/drawing/2014/main" id="{04F86C7D-C506-5E4C-27FD-597F78AC2FD9}"/>
              </a:ext>
            </a:extLst>
          </p:cNvPr>
          <p:cNvGraphicFramePr>
            <a:graphicFrameLocks noGrp="1"/>
          </p:cNvGraphicFramePr>
          <p:nvPr>
            <p:extLst>
              <p:ext uri="{D42A27DB-BD31-4B8C-83A1-F6EECF244321}">
                <p14:modId xmlns:p14="http://schemas.microsoft.com/office/powerpoint/2010/main" val="4027445858"/>
              </p:ext>
            </p:extLst>
          </p:nvPr>
        </p:nvGraphicFramePr>
        <p:xfrm>
          <a:off x="10668000" y="2328595"/>
          <a:ext cx="6934200" cy="5029200"/>
        </p:xfrm>
        <a:graphic>
          <a:graphicData uri="http://schemas.openxmlformats.org/drawingml/2006/table">
            <a:tbl>
              <a:tblPr firstRow="1" bandRow="1">
                <a:tableStyleId>{5C22544A-7EE6-4342-B048-85BDC9FD1C3A}</a:tableStyleId>
              </a:tblPr>
              <a:tblGrid>
                <a:gridCol w="3467100">
                  <a:extLst>
                    <a:ext uri="{9D8B030D-6E8A-4147-A177-3AD203B41FA5}">
                      <a16:colId xmlns:a16="http://schemas.microsoft.com/office/drawing/2014/main" val="1857401505"/>
                    </a:ext>
                  </a:extLst>
                </a:gridCol>
                <a:gridCol w="3467100">
                  <a:extLst>
                    <a:ext uri="{9D8B030D-6E8A-4147-A177-3AD203B41FA5}">
                      <a16:colId xmlns:a16="http://schemas.microsoft.com/office/drawing/2014/main" val="2960218162"/>
                    </a:ext>
                  </a:extLst>
                </a:gridCol>
              </a:tblGrid>
              <a:tr h="441960">
                <a:tc gridSpan="2">
                  <a:txBody>
                    <a:bodyPr/>
                    <a:lstStyle/>
                    <a:p>
                      <a:pPr algn="ctr"/>
                      <a:r>
                        <a:rPr lang="en-US" sz="3600" dirty="0"/>
                        <a:t>Payment Schedule</a:t>
                      </a:r>
                    </a:p>
                  </a:txBody>
                  <a:tcPr/>
                </a:tc>
                <a:tc hMerge="1">
                  <a:txBody>
                    <a:bodyPr/>
                    <a:lstStyle/>
                    <a:p>
                      <a:endParaRPr lang="en-US" dirty="0"/>
                    </a:p>
                  </a:txBody>
                  <a:tcPr/>
                </a:tc>
                <a:extLst>
                  <a:ext uri="{0D108BD9-81ED-4DB2-BD59-A6C34878D82A}">
                    <a16:rowId xmlns:a16="http://schemas.microsoft.com/office/drawing/2014/main" val="1157087652"/>
                  </a:ext>
                </a:extLst>
              </a:tr>
              <a:tr h="441960">
                <a:tc>
                  <a:txBody>
                    <a:bodyPr/>
                    <a:lstStyle/>
                    <a:p>
                      <a:pPr algn="l"/>
                      <a:r>
                        <a:rPr lang="en-US" sz="2400" dirty="0"/>
                        <a:t>March 2025 - $3,625</a:t>
                      </a:r>
                    </a:p>
                  </a:txBody>
                  <a:tcPr anchor="ctr"/>
                </a:tc>
                <a:tc>
                  <a:txBody>
                    <a:bodyPr/>
                    <a:lstStyle/>
                    <a:p>
                      <a:r>
                        <a:rPr lang="en-US" sz="2400" kern="1200" dirty="0">
                          <a:solidFill>
                            <a:schemeClr val="dk1"/>
                          </a:solidFill>
                          <a:effectLst/>
                          <a:latin typeface="+mn-lt"/>
                          <a:ea typeface="+mn-ea"/>
                          <a:cs typeface="+mn-cs"/>
                        </a:rPr>
                        <a:t>Submission of updated Practice Sustainability Plan </a:t>
                      </a:r>
                      <a:endParaRPr lang="en-US" sz="2400" dirty="0"/>
                    </a:p>
                  </a:txBody>
                  <a:tcPr/>
                </a:tc>
                <a:extLst>
                  <a:ext uri="{0D108BD9-81ED-4DB2-BD59-A6C34878D82A}">
                    <a16:rowId xmlns:a16="http://schemas.microsoft.com/office/drawing/2014/main" val="1084567186"/>
                  </a:ext>
                </a:extLst>
              </a:tr>
              <a:tr h="441960">
                <a:tc>
                  <a:txBody>
                    <a:bodyPr/>
                    <a:lstStyle/>
                    <a:p>
                      <a:pPr algn="l"/>
                      <a:r>
                        <a:rPr lang="en-US" sz="2400" dirty="0"/>
                        <a:t>July 2025 - $3,625</a:t>
                      </a:r>
                    </a:p>
                  </a:txBody>
                  <a:tcPr anchor="ctr"/>
                </a:tc>
                <a:tc>
                  <a:txBody>
                    <a:bodyPr/>
                    <a:lstStyle/>
                    <a:p>
                      <a:r>
                        <a:rPr lang="en-US" sz="2400" dirty="0"/>
                        <a:t>Enrollment in ECHO</a:t>
                      </a:r>
                      <a:r>
                        <a:rPr lang="en-US" sz="2400" kern="1200" dirty="0">
                          <a:solidFill>
                            <a:schemeClr val="dk1"/>
                          </a:solidFill>
                          <a:effectLst/>
                          <a:latin typeface="+mn-lt"/>
                          <a:ea typeface="+mn-ea"/>
                          <a:cs typeface="+mn-cs"/>
                        </a:rPr>
                        <a:t>®</a:t>
                      </a:r>
                      <a:endParaRPr lang="en-US" sz="2400" dirty="0"/>
                    </a:p>
                  </a:txBody>
                  <a:tcPr/>
                </a:tc>
                <a:extLst>
                  <a:ext uri="{0D108BD9-81ED-4DB2-BD59-A6C34878D82A}">
                    <a16:rowId xmlns:a16="http://schemas.microsoft.com/office/drawing/2014/main" val="698598605"/>
                  </a:ext>
                </a:extLst>
              </a:tr>
              <a:tr h="441960">
                <a:tc>
                  <a:txBody>
                    <a:bodyPr/>
                    <a:lstStyle/>
                    <a:p>
                      <a:pPr algn="l"/>
                      <a:r>
                        <a:rPr lang="en-US" sz="2400" dirty="0"/>
                        <a:t>Oct 2025 - </a:t>
                      </a:r>
                      <a:r>
                        <a:rPr lang="en-US" sz="2400" kern="1200" dirty="0">
                          <a:solidFill>
                            <a:schemeClr val="dk1"/>
                          </a:solidFill>
                          <a:effectLst/>
                          <a:latin typeface="+mn-lt"/>
                          <a:ea typeface="+mn-ea"/>
                          <a:cs typeface="+mn-cs"/>
                        </a:rPr>
                        <a:t>$3,625</a:t>
                      </a:r>
                      <a:endParaRPr lang="en-US" sz="2400" dirty="0"/>
                    </a:p>
                  </a:txBody>
                  <a:tcPr anchor="ctr"/>
                </a:tc>
                <a:tc>
                  <a:txBody>
                    <a:bodyPr/>
                    <a:lstStyle/>
                    <a:p>
                      <a:r>
                        <a:rPr lang="en-US" sz="2400" dirty="0"/>
                        <a:t>Practice Sustainability Plan Updates &amp; continued participation in ECHO</a:t>
                      </a:r>
                      <a:r>
                        <a:rPr lang="en-US" sz="2400" kern="1200" dirty="0">
                          <a:solidFill>
                            <a:schemeClr val="dk1"/>
                          </a:solidFill>
                          <a:effectLst/>
                          <a:latin typeface="+mn-lt"/>
                          <a:ea typeface="+mn-ea"/>
                          <a:cs typeface="+mn-cs"/>
                        </a:rPr>
                        <a:t>®</a:t>
                      </a:r>
                      <a:endParaRPr lang="en-US" sz="2400" dirty="0"/>
                    </a:p>
                  </a:txBody>
                  <a:tcPr/>
                </a:tc>
                <a:extLst>
                  <a:ext uri="{0D108BD9-81ED-4DB2-BD59-A6C34878D82A}">
                    <a16:rowId xmlns:a16="http://schemas.microsoft.com/office/drawing/2014/main" val="2218348002"/>
                  </a:ext>
                </a:extLst>
              </a:tr>
              <a:tr h="441960">
                <a:tc>
                  <a:txBody>
                    <a:bodyPr/>
                    <a:lstStyle/>
                    <a:p>
                      <a:pPr algn="l"/>
                      <a:r>
                        <a:rPr lang="en-US" sz="2400" dirty="0"/>
                        <a:t>May 2026 </a:t>
                      </a:r>
                      <a:r>
                        <a:rPr lang="en-US" sz="2400" kern="1200" dirty="0">
                          <a:solidFill>
                            <a:schemeClr val="dk1"/>
                          </a:solidFill>
                          <a:effectLst/>
                          <a:latin typeface="+mn-lt"/>
                          <a:ea typeface="+mn-ea"/>
                          <a:cs typeface="+mn-cs"/>
                        </a:rPr>
                        <a:t>- $3,625</a:t>
                      </a:r>
                      <a:endParaRPr lang="en-US" sz="2400" dirty="0"/>
                    </a:p>
                  </a:txBody>
                  <a:tcPr anchor="ctr"/>
                </a:tc>
                <a:tc>
                  <a:txBody>
                    <a:bodyPr/>
                    <a:lstStyle/>
                    <a:p>
                      <a:r>
                        <a:rPr lang="en-US" sz="2400" dirty="0"/>
                        <a:t> Final Practice Sustainability Plan Updates &amp; Completion in ECHO</a:t>
                      </a:r>
                      <a:r>
                        <a:rPr lang="en-US" sz="2400" kern="1200" dirty="0">
                          <a:solidFill>
                            <a:schemeClr val="dk1"/>
                          </a:solidFill>
                          <a:effectLst/>
                          <a:latin typeface="+mn-lt"/>
                          <a:ea typeface="+mn-ea"/>
                          <a:cs typeface="+mn-cs"/>
                        </a:rPr>
                        <a:t>®</a:t>
                      </a:r>
                      <a:endParaRPr lang="en-US" sz="2400" dirty="0"/>
                    </a:p>
                  </a:txBody>
                  <a:tcPr/>
                </a:tc>
                <a:extLst>
                  <a:ext uri="{0D108BD9-81ED-4DB2-BD59-A6C34878D82A}">
                    <a16:rowId xmlns:a16="http://schemas.microsoft.com/office/drawing/2014/main" val="407426738"/>
                  </a:ext>
                </a:extLst>
              </a:tr>
            </a:tbl>
          </a:graphicData>
        </a:graphic>
      </p:graphicFrame>
      <p:sp>
        <p:nvSpPr>
          <p:cNvPr id="13" name="TextBox 18">
            <a:extLst>
              <a:ext uri="{FF2B5EF4-FFF2-40B4-BE49-F238E27FC236}">
                <a16:creationId xmlns:a16="http://schemas.microsoft.com/office/drawing/2014/main" id="{762E6899-2F82-9DF3-3856-E7EF1C87A5EA}"/>
              </a:ext>
            </a:extLst>
          </p:cNvPr>
          <p:cNvSpPr txBox="1"/>
          <p:nvPr/>
        </p:nvSpPr>
        <p:spPr>
          <a:xfrm>
            <a:off x="5181600" y="8709422"/>
            <a:ext cx="8648700" cy="615553"/>
          </a:xfrm>
          <a:prstGeom prst="rect">
            <a:avLst/>
          </a:prstGeom>
        </p:spPr>
        <p:txBody>
          <a:bodyPr wrap="square" lIns="0" tIns="0" rIns="0" bIns="0" rtlCol="0" anchor="t">
            <a:spAutoFit/>
          </a:bodyPr>
          <a:lstStyle/>
          <a:p>
            <a:pPr marL="269874" lvl="1" algn="ctr"/>
            <a:r>
              <a:rPr lang="en-US" sz="4000" b="1" dirty="0">
                <a:latin typeface="Aptos Display" panose="020B0004020202020204" pitchFamily="34" charset="0"/>
                <a:ea typeface="Times New Roman" panose="02020603050405020304" pitchFamily="18" charset="0"/>
                <a:cs typeface="Calibri Light" panose="020F0302020204030204" pitchFamily="34" charset="0"/>
                <a:hlinkClick r:id="rId4"/>
              </a:rPr>
              <a:t>View agreement here</a:t>
            </a:r>
            <a:endParaRPr lang="en-US" sz="3600" b="1" dirty="0">
              <a:latin typeface="Aptos Display" panose="020B0004020202020204" pitchFamily="34" charset="0"/>
              <a:ea typeface="Times New Roman" panose="02020603050405020304" pitchFamily="18" charset="0"/>
              <a:cs typeface="Calibri Light" panose="020F0302020204030204" pitchFamily="34" charset="0"/>
            </a:endParaRPr>
          </a:p>
        </p:txBody>
      </p:sp>
    </p:spTree>
    <p:extLst>
      <p:ext uri="{BB962C8B-B14F-4D97-AF65-F5344CB8AC3E}">
        <p14:creationId xmlns:p14="http://schemas.microsoft.com/office/powerpoint/2010/main" val="1448230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8488A8-21D7-3FAB-E375-974B5EEB5AB0}"/>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A1396B5B-D14A-8BD1-A4D5-52DB22510C7B}"/>
              </a:ext>
            </a:extLst>
          </p:cNvPr>
          <p:cNvGrpSpPr>
            <a:grpSpLocks noChangeAspect="1"/>
          </p:cNvGrpSpPr>
          <p:nvPr/>
        </p:nvGrpSpPr>
        <p:grpSpPr>
          <a:xfrm>
            <a:off x="0" y="9459633"/>
            <a:ext cx="18288000" cy="819151"/>
            <a:chOff x="0" y="0"/>
            <a:chExt cx="24384000" cy="1092202"/>
          </a:xfrm>
        </p:grpSpPr>
        <p:sp>
          <p:nvSpPr>
            <p:cNvPr id="3" name="Freeform 3">
              <a:extLst>
                <a:ext uri="{FF2B5EF4-FFF2-40B4-BE49-F238E27FC236}">
                  <a16:creationId xmlns:a16="http://schemas.microsoft.com/office/drawing/2014/main" id="{E1B50593-83E2-5571-6BC2-5EB6C19E5634}"/>
                </a:ext>
              </a:extLst>
            </p:cNvPr>
            <p:cNvSpPr/>
            <p:nvPr/>
          </p:nvSpPr>
          <p:spPr>
            <a:xfrm>
              <a:off x="0" y="0"/>
              <a:ext cx="24384000" cy="1092200"/>
            </a:xfrm>
            <a:custGeom>
              <a:avLst/>
              <a:gdLst/>
              <a:ahLst/>
              <a:cxnLst/>
              <a:rect l="l" t="t" r="r" b="b"/>
              <a:pathLst>
                <a:path w="24384000" h="1092200">
                  <a:moveTo>
                    <a:pt x="0" y="0"/>
                  </a:moveTo>
                  <a:lnTo>
                    <a:pt x="24384000" y="0"/>
                  </a:lnTo>
                  <a:lnTo>
                    <a:pt x="24384000" y="1092200"/>
                  </a:lnTo>
                  <a:lnTo>
                    <a:pt x="0" y="1092200"/>
                  </a:lnTo>
                  <a:close/>
                </a:path>
              </a:pathLst>
            </a:custGeom>
            <a:solidFill>
              <a:srgbClr val="00B0F0"/>
            </a:solidFill>
          </p:spPr>
          <p:txBody>
            <a:bodyPr/>
            <a:lstStyle/>
            <a:p>
              <a:endParaRPr lang="en-US"/>
            </a:p>
          </p:txBody>
        </p:sp>
      </p:grpSp>
      <p:sp>
        <p:nvSpPr>
          <p:cNvPr id="4" name="Freeform 4">
            <a:extLst>
              <a:ext uri="{FF2B5EF4-FFF2-40B4-BE49-F238E27FC236}">
                <a16:creationId xmlns:a16="http://schemas.microsoft.com/office/drawing/2014/main" id="{9F2A76F7-339C-CF00-F2B2-51848BFA7CC1}"/>
              </a:ext>
            </a:extLst>
          </p:cNvPr>
          <p:cNvSpPr/>
          <p:nvPr/>
        </p:nvSpPr>
        <p:spPr>
          <a:xfrm>
            <a:off x="14413077" y="195220"/>
            <a:ext cx="3657600" cy="1016000"/>
          </a:xfrm>
          <a:custGeom>
            <a:avLst/>
            <a:gdLst/>
            <a:ahLst/>
            <a:cxnLst/>
            <a:rect l="l" t="t" r="r" b="b"/>
            <a:pathLst>
              <a:path w="3657600" h="1016000">
                <a:moveTo>
                  <a:pt x="0" y="0"/>
                </a:moveTo>
                <a:lnTo>
                  <a:pt x="3657600" y="0"/>
                </a:lnTo>
                <a:lnTo>
                  <a:pt x="3657600" y="1016000"/>
                </a:lnTo>
                <a:lnTo>
                  <a:pt x="0" y="1016000"/>
                </a:lnTo>
                <a:lnTo>
                  <a:pt x="0" y="0"/>
                </a:lnTo>
                <a:close/>
              </a:path>
            </a:pathLst>
          </a:custGeom>
          <a:blipFill>
            <a:blip r:embed="rId3"/>
            <a:stretch>
              <a:fillRect r="-980" b="-1250"/>
            </a:stretch>
          </a:blipFill>
        </p:spPr>
        <p:txBody>
          <a:bodyPr/>
          <a:lstStyle/>
          <a:p>
            <a:endParaRPr lang="en-US"/>
          </a:p>
        </p:txBody>
      </p:sp>
      <p:grpSp>
        <p:nvGrpSpPr>
          <p:cNvPr id="5" name="Group 5">
            <a:extLst>
              <a:ext uri="{FF2B5EF4-FFF2-40B4-BE49-F238E27FC236}">
                <a16:creationId xmlns:a16="http://schemas.microsoft.com/office/drawing/2014/main" id="{9AD0D6DD-B2F0-3CE0-14A6-1248805B1DF6}"/>
              </a:ext>
            </a:extLst>
          </p:cNvPr>
          <p:cNvGrpSpPr>
            <a:grpSpLocks noChangeAspect="1"/>
          </p:cNvGrpSpPr>
          <p:nvPr/>
        </p:nvGrpSpPr>
        <p:grpSpPr>
          <a:xfrm>
            <a:off x="0" y="9595366"/>
            <a:ext cx="18288000" cy="691633"/>
            <a:chOff x="0" y="0"/>
            <a:chExt cx="24384000" cy="922178"/>
          </a:xfrm>
        </p:grpSpPr>
        <p:sp>
          <p:nvSpPr>
            <p:cNvPr id="6" name="Freeform 6">
              <a:extLst>
                <a:ext uri="{FF2B5EF4-FFF2-40B4-BE49-F238E27FC236}">
                  <a16:creationId xmlns:a16="http://schemas.microsoft.com/office/drawing/2014/main" id="{8B5181AA-71A2-A7D9-C648-CB317EFA7C30}"/>
                </a:ext>
              </a:extLst>
            </p:cNvPr>
            <p:cNvSpPr/>
            <p:nvPr/>
          </p:nvSpPr>
          <p:spPr>
            <a:xfrm>
              <a:off x="0" y="0"/>
              <a:ext cx="24384000" cy="922147"/>
            </a:xfrm>
            <a:custGeom>
              <a:avLst/>
              <a:gdLst/>
              <a:ahLst/>
              <a:cxnLst/>
              <a:rect l="l" t="t" r="r" b="b"/>
              <a:pathLst>
                <a:path w="24384000" h="922147">
                  <a:moveTo>
                    <a:pt x="0" y="0"/>
                  </a:moveTo>
                  <a:lnTo>
                    <a:pt x="24384000" y="0"/>
                  </a:lnTo>
                  <a:lnTo>
                    <a:pt x="24384000" y="922147"/>
                  </a:lnTo>
                  <a:lnTo>
                    <a:pt x="0" y="922147"/>
                  </a:lnTo>
                  <a:close/>
                </a:path>
              </a:pathLst>
            </a:custGeom>
            <a:solidFill>
              <a:srgbClr val="0070C0"/>
            </a:solidFill>
          </p:spPr>
          <p:txBody>
            <a:bodyPr/>
            <a:lstStyle/>
            <a:p>
              <a:endParaRPr lang="en-US"/>
            </a:p>
          </p:txBody>
        </p:sp>
      </p:grpSp>
      <p:sp>
        <p:nvSpPr>
          <p:cNvPr id="7" name="AutoShape 7">
            <a:extLst>
              <a:ext uri="{FF2B5EF4-FFF2-40B4-BE49-F238E27FC236}">
                <a16:creationId xmlns:a16="http://schemas.microsoft.com/office/drawing/2014/main" id="{981A2292-A4CB-0158-529F-29FFA56BDA7D}"/>
              </a:ext>
            </a:extLst>
          </p:cNvPr>
          <p:cNvSpPr/>
          <p:nvPr/>
        </p:nvSpPr>
        <p:spPr>
          <a:xfrm>
            <a:off x="282390" y="962025"/>
            <a:ext cx="17788287" cy="0"/>
          </a:xfrm>
          <a:prstGeom prst="line">
            <a:avLst/>
          </a:prstGeom>
          <a:ln w="28575" cap="flat">
            <a:solidFill>
              <a:srgbClr val="F7B31D"/>
            </a:solidFill>
            <a:prstDash val="solid"/>
            <a:headEnd type="none" w="sm" len="sm"/>
            <a:tailEnd type="none" w="sm" len="sm"/>
          </a:ln>
        </p:spPr>
        <p:txBody>
          <a:bodyPr/>
          <a:lstStyle/>
          <a:p>
            <a:endParaRPr lang="en-US"/>
          </a:p>
        </p:txBody>
      </p:sp>
      <p:sp>
        <p:nvSpPr>
          <p:cNvPr id="8" name="TextBox 8">
            <a:extLst>
              <a:ext uri="{FF2B5EF4-FFF2-40B4-BE49-F238E27FC236}">
                <a16:creationId xmlns:a16="http://schemas.microsoft.com/office/drawing/2014/main" id="{D7F21EBA-24EF-E0E7-94CA-F03E8E64C6CD}"/>
              </a:ext>
            </a:extLst>
          </p:cNvPr>
          <p:cNvSpPr txBox="1"/>
          <p:nvPr/>
        </p:nvSpPr>
        <p:spPr>
          <a:xfrm>
            <a:off x="6371396" y="9817358"/>
            <a:ext cx="5545208" cy="257175"/>
          </a:xfrm>
          <a:prstGeom prst="rect">
            <a:avLst/>
          </a:prstGeom>
        </p:spPr>
        <p:txBody>
          <a:bodyPr lIns="0" tIns="0" rIns="0" bIns="0" rtlCol="0" anchor="t">
            <a:spAutoFit/>
          </a:bodyPr>
          <a:lstStyle/>
          <a:p>
            <a:pPr algn="l">
              <a:lnSpc>
                <a:spcPts val="2161"/>
              </a:lnSpc>
            </a:pPr>
            <a:r>
              <a:rPr lang="en-US" sz="1801" spc="-71">
                <a:solidFill>
                  <a:srgbClr val="FFFFFF"/>
                </a:solidFill>
                <a:latin typeface="Open Sans"/>
                <a:ea typeface="Open Sans"/>
                <a:cs typeface="Open Sans"/>
                <a:sym typeface="Open Sans"/>
              </a:rPr>
              <a:t>Prepared by Care Transformation Collaborative of RI</a:t>
            </a:r>
          </a:p>
        </p:txBody>
      </p:sp>
      <p:sp>
        <p:nvSpPr>
          <p:cNvPr id="11" name="TextBox 18">
            <a:extLst>
              <a:ext uri="{FF2B5EF4-FFF2-40B4-BE49-F238E27FC236}">
                <a16:creationId xmlns:a16="http://schemas.microsoft.com/office/drawing/2014/main" id="{E5AAEE3C-606A-18A2-7981-4663F1C742E0}"/>
              </a:ext>
            </a:extLst>
          </p:cNvPr>
          <p:cNvSpPr txBox="1"/>
          <p:nvPr/>
        </p:nvSpPr>
        <p:spPr>
          <a:xfrm>
            <a:off x="216151" y="38695"/>
            <a:ext cx="11757210" cy="923330"/>
          </a:xfrm>
          <a:prstGeom prst="rect">
            <a:avLst/>
          </a:prstGeom>
        </p:spPr>
        <p:txBody>
          <a:bodyPr wrap="square" lIns="0" tIns="0" rIns="0" bIns="0" rtlCol="0" anchor="t">
            <a:spAutoFit/>
          </a:bodyPr>
          <a:lstStyle/>
          <a:p>
            <a:r>
              <a:rPr lang="en-US" sz="6000" b="1" kern="1200" dirty="0">
                <a:solidFill>
                  <a:srgbClr val="0070C0"/>
                </a:solidFill>
                <a:latin typeface="Calibri Light" panose="020F0302020204030204" pitchFamily="34" charset="0"/>
                <a:ea typeface="Calibri Light" panose="020F0302020204030204" pitchFamily="34" charset="0"/>
                <a:cs typeface="Calibri Light" panose="020F0302020204030204" pitchFamily="34" charset="0"/>
              </a:rPr>
              <a:t>Well-Child Visit </a:t>
            </a:r>
            <a:r>
              <a:rPr lang="en-US" sz="6000" b="1" dirty="0">
                <a:solidFill>
                  <a:srgbClr val="0070C0"/>
                </a:solidFill>
                <a:latin typeface="Calibri Light" panose="020F0302020204030204" pitchFamily="34" charset="0"/>
                <a:ea typeface="Calibri Light" panose="020F0302020204030204" pitchFamily="34" charset="0"/>
                <a:cs typeface="Calibri Light" panose="020F0302020204030204" pitchFamily="34" charset="0"/>
              </a:rPr>
              <a:t>Rates</a:t>
            </a:r>
            <a:endParaRPr lang="en-US" sz="6000" b="1" kern="1200" dirty="0">
              <a:solidFill>
                <a:srgbClr val="0070C0"/>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13" name="TextBox 18">
            <a:extLst>
              <a:ext uri="{FF2B5EF4-FFF2-40B4-BE49-F238E27FC236}">
                <a16:creationId xmlns:a16="http://schemas.microsoft.com/office/drawing/2014/main" id="{39C4A11C-1019-D008-A2DB-A695CA4DB260}"/>
              </a:ext>
            </a:extLst>
          </p:cNvPr>
          <p:cNvSpPr txBox="1"/>
          <p:nvPr/>
        </p:nvSpPr>
        <p:spPr>
          <a:xfrm>
            <a:off x="3359890" y="8834254"/>
            <a:ext cx="11239500" cy="615553"/>
          </a:xfrm>
          <a:prstGeom prst="rect">
            <a:avLst/>
          </a:prstGeom>
        </p:spPr>
        <p:txBody>
          <a:bodyPr wrap="square" lIns="0" tIns="0" rIns="0" bIns="0" rtlCol="0" anchor="t">
            <a:spAutoFit/>
          </a:bodyPr>
          <a:lstStyle/>
          <a:p>
            <a:pPr marL="269874" lvl="1"/>
            <a:r>
              <a:rPr lang="en-US" sz="2000" dirty="0">
                <a:latin typeface="Aptos Display" panose="020B0004020202020204" pitchFamily="34" charset="0"/>
                <a:ea typeface="Times New Roman" panose="02020603050405020304" pitchFamily="18" charset="0"/>
                <a:cs typeface="Calibri Light" panose="020F0302020204030204" pitchFamily="34" charset="0"/>
              </a:rPr>
              <a:t>*Hasbro, BVCHC and TriCounty had just begun enrolling in Jan and would not have WCV for this period.</a:t>
            </a:r>
          </a:p>
          <a:p>
            <a:pPr marL="269874" lvl="1"/>
            <a:r>
              <a:rPr lang="en-US" sz="2000" dirty="0">
                <a:latin typeface="Aptos Display" panose="020B0004020202020204" pitchFamily="34" charset="0"/>
                <a:ea typeface="Times New Roman" panose="02020603050405020304" pitchFamily="18" charset="0"/>
                <a:cs typeface="Calibri Light" panose="020F0302020204030204" pitchFamily="34" charset="0"/>
              </a:rPr>
              <a:t>**Data includes Coastal Toll Gate from Jan 2024 – July 2024.</a:t>
            </a:r>
          </a:p>
        </p:txBody>
      </p:sp>
      <p:pic>
        <p:nvPicPr>
          <p:cNvPr id="15" name="Picture 14">
            <a:extLst>
              <a:ext uri="{FF2B5EF4-FFF2-40B4-BE49-F238E27FC236}">
                <a16:creationId xmlns:a16="http://schemas.microsoft.com/office/drawing/2014/main" id="{F7137067-DF0C-6C7E-9108-F5E2424C6C03}"/>
              </a:ext>
            </a:extLst>
          </p:cNvPr>
          <p:cNvPicPr>
            <a:picLocks noChangeAspect="1"/>
          </p:cNvPicPr>
          <p:nvPr/>
        </p:nvPicPr>
        <p:blipFill>
          <a:blip r:embed="rId4"/>
          <a:stretch>
            <a:fillRect/>
          </a:stretch>
        </p:blipFill>
        <p:spPr>
          <a:xfrm>
            <a:off x="3359890" y="987954"/>
            <a:ext cx="10761359" cy="6514210"/>
          </a:xfrm>
          <a:prstGeom prst="rect">
            <a:avLst/>
          </a:prstGeom>
        </p:spPr>
      </p:pic>
      <p:sp>
        <p:nvSpPr>
          <p:cNvPr id="10" name="TextBox 9">
            <a:extLst>
              <a:ext uri="{FF2B5EF4-FFF2-40B4-BE49-F238E27FC236}">
                <a16:creationId xmlns:a16="http://schemas.microsoft.com/office/drawing/2014/main" id="{E67049B9-EE54-500D-D757-998A1A916E99}"/>
              </a:ext>
            </a:extLst>
          </p:cNvPr>
          <p:cNvSpPr txBox="1"/>
          <p:nvPr/>
        </p:nvSpPr>
        <p:spPr>
          <a:xfrm>
            <a:off x="6416469" y="7528092"/>
            <a:ext cx="4648200" cy="707886"/>
          </a:xfrm>
          <a:prstGeom prst="rect">
            <a:avLst/>
          </a:prstGeom>
          <a:noFill/>
        </p:spPr>
        <p:txBody>
          <a:bodyPr wrap="square">
            <a:spAutoFit/>
          </a:bodyPr>
          <a:lstStyle/>
          <a:p>
            <a:r>
              <a:rPr lang="en-US" sz="4000" b="1" dirty="0">
                <a:solidFill>
                  <a:srgbClr val="0070C0"/>
                </a:solidFill>
                <a:latin typeface="Calibri Light" panose="020F0302020204030204" pitchFamily="34" charset="0"/>
                <a:ea typeface="Calibri Light" panose="020F0302020204030204" pitchFamily="34" charset="0"/>
                <a:cs typeface="Calibri Light" panose="020F0302020204030204" pitchFamily="34" charset="0"/>
              </a:rPr>
              <a:t>National Goal: 75% </a:t>
            </a:r>
            <a:endParaRPr lang="en-US" sz="4000" dirty="0"/>
          </a:p>
        </p:txBody>
      </p:sp>
    </p:spTree>
    <p:extLst>
      <p:ext uri="{BB962C8B-B14F-4D97-AF65-F5344CB8AC3E}">
        <p14:creationId xmlns:p14="http://schemas.microsoft.com/office/powerpoint/2010/main" val="28284417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A36189-7E04-464D-1D77-E88D2643B268}"/>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E8FC781F-64BE-9A87-6670-80123D0562A2}"/>
              </a:ext>
            </a:extLst>
          </p:cNvPr>
          <p:cNvGrpSpPr>
            <a:grpSpLocks noChangeAspect="1"/>
          </p:cNvGrpSpPr>
          <p:nvPr/>
        </p:nvGrpSpPr>
        <p:grpSpPr>
          <a:xfrm>
            <a:off x="0" y="9459633"/>
            <a:ext cx="18288000" cy="819151"/>
            <a:chOff x="0" y="0"/>
            <a:chExt cx="24384000" cy="1092202"/>
          </a:xfrm>
        </p:grpSpPr>
        <p:sp>
          <p:nvSpPr>
            <p:cNvPr id="3" name="Freeform 3">
              <a:extLst>
                <a:ext uri="{FF2B5EF4-FFF2-40B4-BE49-F238E27FC236}">
                  <a16:creationId xmlns:a16="http://schemas.microsoft.com/office/drawing/2014/main" id="{91FCE426-F3C9-50E8-50E1-17218A93195D}"/>
                </a:ext>
              </a:extLst>
            </p:cNvPr>
            <p:cNvSpPr/>
            <p:nvPr/>
          </p:nvSpPr>
          <p:spPr>
            <a:xfrm>
              <a:off x="0" y="0"/>
              <a:ext cx="24384000" cy="1092200"/>
            </a:xfrm>
            <a:custGeom>
              <a:avLst/>
              <a:gdLst/>
              <a:ahLst/>
              <a:cxnLst/>
              <a:rect l="l" t="t" r="r" b="b"/>
              <a:pathLst>
                <a:path w="24384000" h="1092200">
                  <a:moveTo>
                    <a:pt x="0" y="0"/>
                  </a:moveTo>
                  <a:lnTo>
                    <a:pt x="24384000" y="0"/>
                  </a:lnTo>
                  <a:lnTo>
                    <a:pt x="24384000" y="1092200"/>
                  </a:lnTo>
                  <a:lnTo>
                    <a:pt x="0" y="1092200"/>
                  </a:lnTo>
                  <a:close/>
                </a:path>
              </a:pathLst>
            </a:custGeom>
            <a:solidFill>
              <a:srgbClr val="00B0F0"/>
            </a:solidFill>
          </p:spPr>
          <p:txBody>
            <a:bodyPr/>
            <a:lstStyle/>
            <a:p>
              <a:endParaRPr lang="en-US"/>
            </a:p>
          </p:txBody>
        </p:sp>
      </p:grpSp>
      <p:sp>
        <p:nvSpPr>
          <p:cNvPr id="4" name="Freeform 4">
            <a:extLst>
              <a:ext uri="{FF2B5EF4-FFF2-40B4-BE49-F238E27FC236}">
                <a16:creationId xmlns:a16="http://schemas.microsoft.com/office/drawing/2014/main" id="{9E068ACC-0F53-EF76-61E8-61AEC5DA05C4}"/>
              </a:ext>
            </a:extLst>
          </p:cNvPr>
          <p:cNvSpPr/>
          <p:nvPr/>
        </p:nvSpPr>
        <p:spPr>
          <a:xfrm>
            <a:off x="14413077" y="195220"/>
            <a:ext cx="3657600" cy="1016000"/>
          </a:xfrm>
          <a:custGeom>
            <a:avLst/>
            <a:gdLst/>
            <a:ahLst/>
            <a:cxnLst/>
            <a:rect l="l" t="t" r="r" b="b"/>
            <a:pathLst>
              <a:path w="3657600" h="1016000">
                <a:moveTo>
                  <a:pt x="0" y="0"/>
                </a:moveTo>
                <a:lnTo>
                  <a:pt x="3657600" y="0"/>
                </a:lnTo>
                <a:lnTo>
                  <a:pt x="3657600" y="1016000"/>
                </a:lnTo>
                <a:lnTo>
                  <a:pt x="0" y="1016000"/>
                </a:lnTo>
                <a:lnTo>
                  <a:pt x="0" y="0"/>
                </a:lnTo>
                <a:close/>
              </a:path>
            </a:pathLst>
          </a:custGeom>
          <a:blipFill>
            <a:blip r:embed="rId3"/>
            <a:stretch>
              <a:fillRect r="-980" b="-1250"/>
            </a:stretch>
          </a:blipFill>
        </p:spPr>
        <p:txBody>
          <a:bodyPr/>
          <a:lstStyle/>
          <a:p>
            <a:endParaRPr lang="en-US"/>
          </a:p>
        </p:txBody>
      </p:sp>
      <p:grpSp>
        <p:nvGrpSpPr>
          <p:cNvPr id="5" name="Group 5">
            <a:extLst>
              <a:ext uri="{FF2B5EF4-FFF2-40B4-BE49-F238E27FC236}">
                <a16:creationId xmlns:a16="http://schemas.microsoft.com/office/drawing/2014/main" id="{0A6175D6-B1DB-506C-E6BF-A742737FEB9A}"/>
              </a:ext>
            </a:extLst>
          </p:cNvPr>
          <p:cNvGrpSpPr>
            <a:grpSpLocks noChangeAspect="1"/>
          </p:cNvGrpSpPr>
          <p:nvPr/>
        </p:nvGrpSpPr>
        <p:grpSpPr>
          <a:xfrm>
            <a:off x="0" y="9595366"/>
            <a:ext cx="18288000" cy="691633"/>
            <a:chOff x="0" y="0"/>
            <a:chExt cx="24384000" cy="922178"/>
          </a:xfrm>
        </p:grpSpPr>
        <p:sp>
          <p:nvSpPr>
            <p:cNvPr id="6" name="Freeform 6">
              <a:extLst>
                <a:ext uri="{FF2B5EF4-FFF2-40B4-BE49-F238E27FC236}">
                  <a16:creationId xmlns:a16="http://schemas.microsoft.com/office/drawing/2014/main" id="{615F5BC3-773E-370C-B14F-4CD55016304E}"/>
                </a:ext>
              </a:extLst>
            </p:cNvPr>
            <p:cNvSpPr/>
            <p:nvPr/>
          </p:nvSpPr>
          <p:spPr>
            <a:xfrm>
              <a:off x="0" y="0"/>
              <a:ext cx="24384000" cy="922147"/>
            </a:xfrm>
            <a:custGeom>
              <a:avLst/>
              <a:gdLst/>
              <a:ahLst/>
              <a:cxnLst/>
              <a:rect l="l" t="t" r="r" b="b"/>
              <a:pathLst>
                <a:path w="24384000" h="922147">
                  <a:moveTo>
                    <a:pt x="0" y="0"/>
                  </a:moveTo>
                  <a:lnTo>
                    <a:pt x="24384000" y="0"/>
                  </a:lnTo>
                  <a:lnTo>
                    <a:pt x="24384000" y="922147"/>
                  </a:lnTo>
                  <a:lnTo>
                    <a:pt x="0" y="922147"/>
                  </a:lnTo>
                  <a:close/>
                </a:path>
              </a:pathLst>
            </a:custGeom>
            <a:solidFill>
              <a:srgbClr val="0070C0"/>
            </a:solidFill>
          </p:spPr>
          <p:txBody>
            <a:bodyPr/>
            <a:lstStyle/>
            <a:p>
              <a:endParaRPr lang="en-US"/>
            </a:p>
          </p:txBody>
        </p:sp>
      </p:grpSp>
      <p:sp>
        <p:nvSpPr>
          <p:cNvPr id="7" name="AutoShape 7">
            <a:extLst>
              <a:ext uri="{FF2B5EF4-FFF2-40B4-BE49-F238E27FC236}">
                <a16:creationId xmlns:a16="http://schemas.microsoft.com/office/drawing/2014/main" id="{56FBF846-8B3D-D9D8-1CFD-458B3996E1D0}"/>
              </a:ext>
            </a:extLst>
          </p:cNvPr>
          <p:cNvSpPr/>
          <p:nvPr/>
        </p:nvSpPr>
        <p:spPr>
          <a:xfrm>
            <a:off x="282390" y="962025"/>
            <a:ext cx="17788287" cy="0"/>
          </a:xfrm>
          <a:prstGeom prst="line">
            <a:avLst/>
          </a:prstGeom>
          <a:ln w="28575" cap="flat">
            <a:solidFill>
              <a:srgbClr val="F7B31D"/>
            </a:solidFill>
            <a:prstDash val="solid"/>
            <a:headEnd type="none" w="sm" len="sm"/>
            <a:tailEnd type="none" w="sm" len="sm"/>
          </a:ln>
        </p:spPr>
        <p:txBody>
          <a:bodyPr/>
          <a:lstStyle/>
          <a:p>
            <a:endParaRPr lang="en-US"/>
          </a:p>
        </p:txBody>
      </p:sp>
      <p:sp>
        <p:nvSpPr>
          <p:cNvPr id="8" name="TextBox 8">
            <a:extLst>
              <a:ext uri="{FF2B5EF4-FFF2-40B4-BE49-F238E27FC236}">
                <a16:creationId xmlns:a16="http://schemas.microsoft.com/office/drawing/2014/main" id="{A11217B3-2E85-DB9D-B0C7-E9A203AA6BA7}"/>
              </a:ext>
            </a:extLst>
          </p:cNvPr>
          <p:cNvSpPr txBox="1"/>
          <p:nvPr/>
        </p:nvSpPr>
        <p:spPr>
          <a:xfrm>
            <a:off x="6371396" y="9817358"/>
            <a:ext cx="5545208" cy="257175"/>
          </a:xfrm>
          <a:prstGeom prst="rect">
            <a:avLst/>
          </a:prstGeom>
        </p:spPr>
        <p:txBody>
          <a:bodyPr lIns="0" tIns="0" rIns="0" bIns="0" rtlCol="0" anchor="t">
            <a:spAutoFit/>
          </a:bodyPr>
          <a:lstStyle/>
          <a:p>
            <a:pPr algn="l">
              <a:lnSpc>
                <a:spcPts val="2161"/>
              </a:lnSpc>
            </a:pPr>
            <a:r>
              <a:rPr lang="en-US" sz="1801" spc="-71">
                <a:solidFill>
                  <a:srgbClr val="FFFFFF"/>
                </a:solidFill>
                <a:latin typeface="Open Sans"/>
                <a:ea typeface="Open Sans"/>
                <a:cs typeface="Open Sans"/>
                <a:sym typeface="Open Sans"/>
              </a:rPr>
              <a:t>Prepared by Care Transformation Collaborative of RI</a:t>
            </a:r>
          </a:p>
        </p:txBody>
      </p:sp>
      <p:sp>
        <p:nvSpPr>
          <p:cNvPr id="11" name="TextBox 18">
            <a:extLst>
              <a:ext uri="{FF2B5EF4-FFF2-40B4-BE49-F238E27FC236}">
                <a16:creationId xmlns:a16="http://schemas.microsoft.com/office/drawing/2014/main" id="{2D917191-863C-085D-3A0A-2E1F4D678D66}"/>
              </a:ext>
            </a:extLst>
          </p:cNvPr>
          <p:cNvSpPr txBox="1"/>
          <p:nvPr/>
        </p:nvSpPr>
        <p:spPr>
          <a:xfrm>
            <a:off x="282390" y="35825"/>
            <a:ext cx="13662210" cy="923330"/>
          </a:xfrm>
          <a:prstGeom prst="rect">
            <a:avLst/>
          </a:prstGeom>
        </p:spPr>
        <p:txBody>
          <a:bodyPr wrap="square" lIns="0" tIns="0" rIns="0" bIns="0" rtlCol="0" anchor="t">
            <a:spAutoFit/>
          </a:bodyPr>
          <a:lstStyle/>
          <a:p>
            <a:r>
              <a:rPr lang="en-US" sz="6000" b="1" dirty="0">
                <a:solidFill>
                  <a:srgbClr val="0070C0"/>
                </a:solidFill>
                <a:latin typeface="Calibri Light" panose="020F0302020204030204" pitchFamily="34" charset="0"/>
                <a:ea typeface="Calibri Light" panose="020F0302020204030204" pitchFamily="34" charset="0"/>
                <a:cs typeface="Calibri Light" panose="020F0302020204030204" pitchFamily="34" charset="0"/>
              </a:rPr>
              <a:t>Family Specialist Attendance</a:t>
            </a:r>
            <a:endParaRPr lang="en-US" sz="6000" b="1" kern="1200" dirty="0">
              <a:solidFill>
                <a:srgbClr val="0070C0"/>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13" name="TextBox 18">
            <a:extLst>
              <a:ext uri="{FF2B5EF4-FFF2-40B4-BE49-F238E27FC236}">
                <a16:creationId xmlns:a16="http://schemas.microsoft.com/office/drawing/2014/main" id="{BA5DF432-9B9F-04CE-55D3-5C7C1DD6698A}"/>
              </a:ext>
            </a:extLst>
          </p:cNvPr>
          <p:cNvSpPr txBox="1"/>
          <p:nvPr/>
        </p:nvSpPr>
        <p:spPr>
          <a:xfrm>
            <a:off x="3352800" y="8768219"/>
            <a:ext cx="11239500" cy="615553"/>
          </a:xfrm>
          <a:prstGeom prst="rect">
            <a:avLst/>
          </a:prstGeom>
        </p:spPr>
        <p:txBody>
          <a:bodyPr wrap="square" lIns="0" tIns="0" rIns="0" bIns="0" rtlCol="0" anchor="t">
            <a:spAutoFit/>
          </a:bodyPr>
          <a:lstStyle/>
          <a:p>
            <a:pPr marL="269874" lvl="1"/>
            <a:r>
              <a:rPr lang="en-US" sz="2000" dirty="0">
                <a:latin typeface="Aptos Display" panose="020B0004020202020204" pitchFamily="34" charset="0"/>
                <a:ea typeface="Times New Roman" panose="02020603050405020304" pitchFamily="18" charset="0"/>
                <a:cs typeface="Calibri Light" panose="020F0302020204030204" pitchFamily="34" charset="0"/>
              </a:rPr>
              <a:t>*Hasbro, BVCHC and TriCounty had just begun enrolling in Jan and would not have WCV for this period.</a:t>
            </a:r>
          </a:p>
          <a:p>
            <a:pPr marL="269874" lvl="1"/>
            <a:r>
              <a:rPr lang="en-US" sz="2000" dirty="0">
                <a:latin typeface="Aptos Display" panose="020B0004020202020204" pitchFamily="34" charset="0"/>
                <a:ea typeface="Times New Roman" panose="02020603050405020304" pitchFamily="18" charset="0"/>
                <a:cs typeface="Calibri Light" panose="020F0302020204030204" pitchFamily="34" charset="0"/>
              </a:rPr>
              <a:t>**Data includes Coastal Toll Gate from Jan 2024 – July 2024.</a:t>
            </a:r>
          </a:p>
        </p:txBody>
      </p:sp>
      <p:pic>
        <p:nvPicPr>
          <p:cNvPr id="14" name="Picture 13">
            <a:extLst>
              <a:ext uri="{FF2B5EF4-FFF2-40B4-BE49-F238E27FC236}">
                <a16:creationId xmlns:a16="http://schemas.microsoft.com/office/drawing/2014/main" id="{72CA4788-F44B-AFF7-1461-EA2A1E87124D}"/>
              </a:ext>
            </a:extLst>
          </p:cNvPr>
          <p:cNvPicPr>
            <a:picLocks noChangeAspect="1"/>
          </p:cNvPicPr>
          <p:nvPr/>
        </p:nvPicPr>
        <p:blipFill>
          <a:blip r:embed="rId4"/>
          <a:stretch>
            <a:fillRect/>
          </a:stretch>
        </p:blipFill>
        <p:spPr>
          <a:xfrm>
            <a:off x="3704396" y="1048865"/>
            <a:ext cx="9601200" cy="6528323"/>
          </a:xfrm>
          <a:prstGeom prst="rect">
            <a:avLst/>
          </a:prstGeom>
        </p:spPr>
      </p:pic>
      <p:sp>
        <p:nvSpPr>
          <p:cNvPr id="9" name="TextBox 8">
            <a:extLst>
              <a:ext uri="{FF2B5EF4-FFF2-40B4-BE49-F238E27FC236}">
                <a16:creationId xmlns:a16="http://schemas.microsoft.com/office/drawing/2014/main" id="{17355485-0B73-15B5-B669-D5F832DC7B3D}"/>
              </a:ext>
            </a:extLst>
          </p:cNvPr>
          <p:cNvSpPr txBox="1"/>
          <p:nvPr/>
        </p:nvSpPr>
        <p:spPr>
          <a:xfrm>
            <a:off x="6371396" y="7595394"/>
            <a:ext cx="4267200" cy="707886"/>
          </a:xfrm>
          <a:prstGeom prst="rect">
            <a:avLst/>
          </a:prstGeom>
          <a:noFill/>
        </p:spPr>
        <p:txBody>
          <a:bodyPr wrap="square">
            <a:spAutoFit/>
          </a:bodyPr>
          <a:lstStyle/>
          <a:p>
            <a:r>
              <a:rPr lang="en-US" sz="4000" b="1" dirty="0">
                <a:solidFill>
                  <a:srgbClr val="0070C0"/>
                </a:solidFill>
                <a:latin typeface="Calibri Light" panose="020F0302020204030204" pitchFamily="34" charset="0"/>
                <a:ea typeface="Calibri Light" panose="020F0302020204030204" pitchFamily="34" charset="0"/>
                <a:cs typeface="Calibri Light" panose="020F0302020204030204" pitchFamily="34" charset="0"/>
              </a:rPr>
              <a:t>National Goal: 90% </a:t>
            </a:r>
            <a:endParaRPr lang="en-US" sz="4000" dirty="0"/>
          </a:p>
        </p:txBody>
      </p:sp>
    </p:spTree>
    <p:extLst>
      <p:ext uri="{BB962C8B-B14F-4D97-AF65-F5344CB8AC3E}">
        <p14:creationId xmlns:p14="http://schemas.microsoft.com/office/powerpoint/2010/main" val="29879267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50AA8E-3028-BB78-F59C-B8687F8BB34B}"/>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2DE908A8-26FB-9BC8-6BA5-9DF631E07754}"/>
              </a:ext>
            </a:extLst>
          </p:cNvPr>
          <p:cNvGrpSpPr>
            <a:grpSpLocks noChangeAspect="1"/>
          </p:cNvGrpSpPr>
          <p:nvPr/>
        </p:nvGrpSpPr>
        <p:grpSpPr>
          <a:xfrm>
            <a:off x="0" y="9459633"/>
            <a:ext cx="18288000" cy="819151"/>
            <a:chOff x="0" y="0"/>
            <a:chExt cx="24384000" cy="1092202"/>
          </a:xfrm>
        </p:grpSpPr>
        <p:sp>
          <p:nvSpPr>
            <p:cNvPr id="3" name="Freeform 3">
              <a:extLst>
                <a:ext uri="{FF2B5EF4-FFF2-40B4-BE49-F238E27FC236}">
                  <a16:creationId xmlns:a16="http://schemas.microsoft.com/office/drawing/2014/main" id="{7366F458-019B-D16D-BE3D-6FF354A6C27E}"/>
                </a:ext>
              </a:extLst>
            </p:cNvPr>
            <p:cNvSpPr/>
            <p:nvPr/>
          </p:nvSpPr>
          <p:spPr>
            <a:xfrm>
              <a:off x="0" y="0"/>
              <a:ext cx="24384000" cy="1092200"/>
            </a:xfrm>
            <a:custGeom>
              <a:avLst/>
              <a:gdLst/>
              <a:ahLst/>
              <a:cxnLst/>
              <a:rect l="l" t="t" r="r" b="b"/>
              <a:pathLst>
                <a:path w="24384000" h="1092200">
                  <a:moveTo>
                    <a:pt x="0" y="0"/>
                  </a:moveTo>
                  <a:lnTo>
                    <a:pt x="24384000" y="0"/>
                  </a:lnTo>
                  <a:lnTo>
                    <a:pt x="24384000" y="1092200"/>
                  </a:lnTo>
                  <a:lnTo>
                    <a:pt x="0" y="1092200"/>
                  </a:lnTo>
                  <a:close/>
                </a:path>
              </a:pathLst>
            </a:custGeom>
            <a:solidFill>
              <a:srgbClr val="00B0F0"/>
            </a:solidFill>
          </p:spPr>
          <p:txBody>
            <a:bodyPr/>
            <a:lstStyle/>
            <a:p>
              <a:endParaRPr lang="en-US"/>
            </a:p>
          </p:txBody>
        </p:sp>
      </p:grpSp>
      <p:sp>
        <p:nvSpPr>
          <p:cNvPr id="4" name="Freeform 4">
            <a:extLst>
              <a:ext uri="{FF2B5EF4-FFF2-40B4-BE49-F238E27FC236}">
                <a16:creationId xmlns:a16="http://schemas.microsoft.com/office/drawing/2014/main" id="{89505E65-DF94-0D76-C7FA-5486C657FFC8}"/>
              </a:ext>
            </a:extLst>
          </p:cNvPr>
          <p:cNvSpPr/>
          <p:nvPr/>
        </p:nvSpPr>
        <p:spPr>
          <a:xfrm>
            <a:off x="14413077" y="195220"/>
            <a:ext cx="3657600" cy="1016000"/>
          </a:xfrm>
          <a:custGeom>
            <a:avLst/>
            <a:gdLst/>
            <a:ahLst/>
            <a:cxnLst/>
            <a:rect l="l" t="t" r="r" b="b"/>
            <a:pathLst>
              <a:path w="3657600" h="1016000">
                <a:moveTo>
                  <a:pt x="0" y="0"/>
                </a:moveTo>
                <a:lnTo>
                  <a:pt x="3657600" y="0"/>
                </a:lnTo>
                <a:lnTo>
                  <a:pt x="3657600" y="1016000"/>
                </a:lnTo>
                <a:lnTo>
                  <a:pt x="0" y="1016000"/>
                </a:lnTo>
                <a:lnTo>
                  <a:pt x="0" y="0"/>
                </a:lnTo>
                <a:close/>
              </a:path>
            </a:pathLst>
          </a:custGeom>
          <a:blipFill>
            <a:blip r:embed="rId3"/>
            <a:stretch>
              <a:fillRect r="-980" b="-1250"/>
            </a:stretch>
          </a:blipFill>
        </p:spPr>
        <p:txBody>
          <a:bodyPr/>
          <a:lstStyle/>
          <a:p>
            <a:endParaRPr lang="en-US"/>
          </a:p>
        </p:txBody>
      </p:sp>
      <p:grpSp>
        <p:nvGrpSpPr>
          <p:cNvPr id="5" name="Group 5">
            <a:extLst>
              <a:ext uri="{FF2B5EF4-FFF2-40B4-BE49-F238E27FC236}">
                <a16:creationId xmlns:a16="http://schemas.microsoft.com/office/drawing/2014/main" id="{A57AC08B-4903-9CEC-D087-23E1E552FF58}"/>
              </a:ext>
            </a:extLst>
          </p:cNvPr>
          <p:cNvGrpSpPr>
            <a:grpSpLocks noChangeAspect="1"/>
          </p:cNvGrpSpPr>
          <p:nvPr/>
        </p:nvGrpSpPr>
        <p:grpSpPr>
          <a:xfrm>
            <a:off x="0" y="9595366"/>
            <a:ext cx="18288000" cy="691633"/>
            <a:chOff x="0" y="0"/>
            <a:chExt cx="24384000" cy="922178"/>
          </a:xfrm>
        </p:grpSpPr>
        <p:sp>
          <p:nvSpPr>
            <p:cNvPr id="6" name="Freeform 6">
              <a:extLst>
                <a:ext uri="{FF2B5EF4-FFF2-40B4-BE49-F238E27FC236}">
                  <a16:creationId xmlns:a16="http://schemas.microsoft.com/office/drawing/2014/main" id="{BC87B4AB-5DAF-0D38-86EB-CF13CA607DEF}"/>
                </a:ext>
              </a:extLst>
            </p:cNvPr>
            <p:cNvSpPr/>
            <p:nvPr/>
          </p:nvSpPr>
          <p:spPr>
            <a:xfrm>
              <a:off x="0" y="0"/>
              <a:ext cx="24384000" cy="922147"/>
            </a:xfrm>
            <a:custGeom>
              <a:avLst/>
              <a:gdLst/>
              <a:ahLst/>
              <a:cxnLst/>
              <a:rect l="l" t="t" r="r" b="b"/>
              <a:pathLst>
                <a:path w="24384000" h="922147">
                  <a:moveTo>
                    <a:pt x="0" y="0"/>
                  </a:moveTo>
                  <a:lnTo>
                    <a:pt x="24384000" y="0"/>
                  </a:lnTo>
                  <a:lnTo>
                    <a:pt x="24384000" y="922147"/>
                  </a:lnTo>
                  <a:lnTo>
                    <a:pt x="0" y="922147"/>
                  </a:lnTo>
                  <a:close/>
                </a:path>
              </a:pathLst>
            </a:custGeom>
            <a:solidFill>
              <a:srgbClr val="0070C0"/>
            </a:solidFill>
          </p:spPr>
          <p:txBody>
            <a:bodyPr/>
            <a:lstStyle/>
            <a:p>
              <a:endParaRPr lang="en-US"/>
            </a:p>
          </p:txBody>
        </p:sp>
      </p:grpSp>
      <p:sp>
        <p:nvSpPr>
          <p:cNvPr id="7" name="AutoShape 7">
            <a:extLst>
              <a:ext uri="{FF2B5EF4-FFF2-40B4-BE49-F238E27FC236}">
                <a16:creationId xmlns:a16="http://schemas.microsoft.com/office/drawing/2014/main" id="{A14C9404-7468-BF05-605F-DD984D8EDB0A}"/>
              </a:ext>
            </a:extLst>
          </p:cNvPr>
          <p:cNvSpPr/>
          <p:nvPr/>
        </p:nvSpPr>
        <p:spPr>
          <a:xfrm>
            <a:off x="282390" y="962025"/>
            <a:ext cx="17788287" cy="0"/>
          </a:xfrm>
          <a:prstGeom prst="line">
            <a:avLst/>
          </a:prstGeom>
          <a:ln w="28575" cap="flat">
            <a:solidFill>
              <a:srgbClr val="F7B31D"/>
            </a:solidFill>
            <a:prstDash val="solid"/>
            <a:headEnd type="none" w="sm" len="sm"/>
            <a:tailEnd type="none" w="sm" len="sm"/>
          </a:ln>
        </p:spPr>
        <p:txBody>
          <a:bodyPr/>
          <a:lstStyle/>
          <a:p>
            <a:endParaRPr lang="en-US"/>
          </a:p>
        </p:txBody>
      </p:sp>
      <p:sp>
        <p:nvSpPr>
          <p:cNvPr id="8" name="TextBox 8">
            <a:extLst>
              <a:ext uri="{FF2B5EF4-FFF2-40B4-BE49-F238E27FC236}">
                <a16:creationId xmlns:a16="http://schemas.microsoft.com/office/drawing/2014/main" id="{1FEDF197-050E-9E09-5714-C7406DD2ABC2}"/>
              </a:ext>
            </a:extLst>
          </p:cNvPr>
          <p:cNvSpPr txBox="1"/>
          <p:nvPr/>
        </p:nvSpPr>
        <p:spPr>
          <a:xfrm>
            <a:off x="6371396" y="9817358"/>
            <a:ext cx="5545208" cy="257175"/>
          </a:xfrm>
          <a:prstGeom prst="rect">
            <a:avLst/>
          </a:prstGeom>
        </p:spPr>
        <p:txBody>
          <a:bodyPr lIns="0" tIns="0" rIns="0" bIns="0" rtlCol="0" anchor="t">
            <a:spAutoFit/>
          </a:bodyPr>
          <a:lstStyle/>
          <a:p>
            <a:pPr algn="l">
              <a:lnSpc>
                <a:spcPts val="2161"/>
              </a:lnSpc>
            </a:pPr>
            <a:r>
              <a:rPr lang="en-US" sz="1801" spc="-71">
                <a:solidFill>
                  <a:srgbClr val="FFFFFF"/>
                </a:solidFill>
                <a:latin typeface="Open Sans"/>
                <a:ea typeface="Open Sans"/>
                <a:cs typeface="Open Sans"/>
                <a:sym typeface="Open Sans"/>
              </a:rPr>
              <a:t>Prepared by Care Transformation Collaborative of RI</a:t>
            </a:r>
          </a:p>
        </p:txBody>
      </p:sp>
      <p:sp>
        <p:nvSpPr>
          <p:cNvPr id="11" name="TextBox 18">
            <a:extLst>
              <a:ext uri="{FF2B5EF4-FFF2-40B4-BE49-F238E27FC236}">
                <a16:creationId xmlns:a16="http://schemas.microsoft.com/office/drawing/2014/main" id="{5F394B39-9130-E79F-73E4-C79F08F4EDA1}"/>
              </a:ext>
            </a:extLst>
          </p:cNvPr>
          <p:cNvSpPr txBox="1"/>
          <p:nvPr/>
        </p:nvSpPr>
        <p:spPr>
          <a:xfrm>
            <a:off x="282390" y="35825"/>
            <a:ext cx="13433610" cy="923330"/>
          </a:xfrm>
          <a:prstGeom prst="rect">
            <a:avLst/>
          </a:prstGeom>
        </p:spPr>
        <p:txBody>
          <a:bodyPr wrap="square" lIns="0" tIns="0" rIns="0" bIns="0" rtlCol="0" anchor="t">
            <a:spAutoFit/>
          </a:bodyPr>
          <a:lstStyle/>
          <a:p>
            <a:r>
              <a:rPr lang="en-US" sz="6000" b="1" dirty="0">
                <a:solidFill>
                  <a:srgbClr val="0070C0"/>
                </a:solidFill>
                <a:latin typeface="Calibri Light" panose="020F0302020204030204" pitchFamily="34" charset="0"/>
                <a:ea typeface="Calibri Light" panose="020F0302020204030204" pitchFamily="34" charset="0"/>
                <a:cs typeface="Calibri Light" panose="020F0302020204030204" pitchFamily="34" charset="0"/>
              </a:rPr>
              <a:t>HRSN</a:t>
            </a:r>
            <a:r>
              <a:rPr lang="en-US" sz="6000" b="1" kern="1200" dirty="0">
                <a:solidFill>
                  <a:srgbClr val="0070C0"/>
                </a:solidFill>
                <a:latin typeface="Calibri Light" panose="020F0302020204030204" pitchFamily="34" charset="0"/>
                <a:ea typeface="Calibri Light" panose="020F0302020204030204" pitchFamily="34" charset="0"/>
                <a:cs typeface="Calibri Light" panose="020F0302020204030204" pitchFamily="34" charset="0"/>
              </a:rPr>
              <a:t> Screening Data</a:t>
            </a:r>
          </a:p>
        </p:txBody>
      </p:sp>
      <p:sp>
        <p:nvSpPr>
          <p:cNvPr id="13" name="TextBox 18">
            <a:extLst>
              <a:ext uri="{FF2B5EF4-FFF2-40B4-BE49-F238E27FC236}">
                <a16:creationId xmlns:a16="http://schemas.microsoft.com/office/drawing/2014/main" id="{E822E3A6-B8B3-FACF-3757-64221AB16748}"/>
              </a:ext>
            </a:extLst>
          </p:cNvPr>
          <p:cNvSpPr txBox="1"/>
          <p:nvPr/>
        </p:nvSpPr>
        <p:spPr>
          <a:xfrm>
            <a:off x="3359890" y="8753200"/>
            <a:ext cx="11239500" cy="615553"/>
          </a:xfrm>
          <a:prstGeom prst="rect">
            <a:avLst/>
          </a:prstGeom>
        </p:spPr>
        <p:txBody>
          <a:bodyPr wrap="square" lIns="0" tIns="0" rIns="0" bIns="0" rtlCol="0" anchor="t">
            <a:spAutoFit/>
          </a:bodyPr>
          <a:lstStyle/>
          <a:p>
            <a:pPr marL="269874" lvl="1"/>
            <a:r>
              <a:rPr lang="en-US" sz="2000" dirty="0">
                <a:latin typeface="Aptos Display" panose="020B0004020202020204" pitchFamily="34" charset="0"/>
                <a:ea typeface="Times New Roman" panose="02020603050405020304" pitchFamily="18" charset="0"/>
                <a:cs typeface="Calibri Light" panose="020F0302020204030204" pitchFamily="34" charset="0"/>
              </a:rPr>
              <a:t>*Hasbro, BVCHC and TriCounty had just begun enrolling in Jan and would not have WCV for this period.</a:t>
            </a:r>
          </a:p>
          <a:p>
            <a:pPr marL="269874" lvl="1"/>
            <a:r>
              <a:rPr lang="en-US" sz="2000" dirty="0">
                <a:latin typeface="Aptos Display" panose="020B0004020202020204" pitchFamily="34" charset="0"/>
                <a:ea typeface="Times New Roman" panose="02020603050405020304" pitchFamily="18" charset="0"/>
                <a:cs typeface="Calibri Light" panose="020F0302020204030204" pitchFamily="34" charset="0"/>
              </a:rPr>
              <a:t>**Data includes Coastal Toll Gate from Jan 2024 – July 2024.</a:t>
            </a:r>
          </a:p>
        </p:txBody>
      </p:sp>
      <p:pic>
        <p:nvPicPr>
          <p:cNvPr id="9" name="Picture 8">
            <a:extLst>
              <a:ext uri="{FF2B5EF4-FFF2-40B4-BE49-F238E27FC236}">
                <a16:creationId xmlns:a16="http://schemas.microsoft.com/office/drawing/2014/main" id="{95CA92B7-D372-8FB3-5568-0DBCD9302E3B}"/>
              </a:ext>
            </a:extLst>
          </p:cNvPr>
          <p:cNvPicPr>
            <a:picLocks noChangeAspect="1"/>
          </p:cNvPicPr>
          <p:nvPr/>
        </p:nvPicPr>
        <p:blipFill>
          <a:blip r:embed="rId4"/>
          <a:stretch>
            <a:fillRect/>
          </a:stretch>
        </p:blipFill>
        <p:spPr>
          <a:xfrm>
            <a:off x="4483840" y="1081148"/>
            <a:ext cx="8991600" cy="6435383"/>
          </a:xfrm>
          <a:prstGeom prst="rect">
            <a:avLst/>
          </a:prstGeom>
        </p:spPr>
      </p:pic>
      <p:sp>
        <p:nvSpPr>
          <p:cNvPr id="10" name="TextBox 9">
            <a:extLst>
              <a:ext uri="{FF2B5EF4-FFF2-40B4-BE49-F238E27FC236}">
                <a16:creationId xmlns:a16="http://schemas.microsoft.com/office/drawing/2014/main" id="{191E79F0-A6A8-F378-3E3A-B46A4130F869}"/>
              </a:ext>
            </a:extLst>
          </p:cNvPr>
          <p:cNvSpPr txBox="1"/>
          <p:nvPr/>
        </p:nvSpPr>
        <p:spPr>
          <a:xfrm>
            <a:off x="6799999" y="7623505"/>
            <a:ext cx="5116605" cy="707886"/>
          </a:xfrm>
          <a:prstGeom prst="rect">
            <a:avLst/>
          </a:prstGeom>
          <a:noFill/>
        </p:spPr>
        <p:txBody>
          <a:bodyPr wrap="square">
            <a:spAutoFit/>
          </a:bodyPr>
          <a:lstStyle/>
          <a:p>
            <a:r>
              <a:rPr lang="en-US" sz="4000" b="1" dirty="0">
                <a:solidFill>
                  <a:srgbClr val="0070C0"/>
                </a:solidFill>
                <a:latin typeface="Calibri Light" panose="020F0302020204030204" pitchFamily="34" charset="0"/>
                <a:ea typeface="Calibri Light" panose="020F0302020204030204" pitchFamily="34" charset="0"/>
                <a:cs typeface="Calibri Light" panose="020F0302020204030204" pitchFamily="34" charset="0"/>
              </a:rPr>
              <a:t>National Goal: 95%</a:t>
            </a:r>
            <a:endParaRPr lang="en-US" sz="4000" dirty="0"/>
          </a:p>
        </p:txBody>
      </p:sp>
    </p:spTree>
    <p:extLst>
      <p:ext uri="{BB962C8B-B14F-4D97-AF65-F5344CB8AC3E}">
        <p14:creationId xmlns:p14="http://schemas.microsoft.com/office/powerpoint/2010/main" val="28020056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D74B00-3818-4F5B-2033-BFB08661F64A}"/>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A5F38B47-2A18-B30B-A3C9-3302E6F31929}"/>
              </a:ext>
            </a:extLst>
          </p:cNvPr>
          <p:cNvGrpSpPr>
            <a:grpSpLocks noChangeAspect="1"/>
          </p:cNvGrpSpPr>
          <p:nvPr/>
        </p:nvGrpSpPr>
        <p:grpSpPr>
          <a:xfrm>
            <a:off x="0" y="9459633"/>
            <a:ext cx="18288000" cy="819151"/>
            <a:chOff x="0" y="0"/>
            <a:chExt cx="24384000" cy="1092202"/>
          </a:xfrm>
        </p:grpSpPr>
        <p:sp>
          <p:nvSpPr>
            <p:cNvPr id="3" name="Freeform 3">
              <a:extLst>
                <a:ext uri="{FF2B5EF4-FFF2-40B4-BE49-F238E27FC236}">
                  <a16:creationId xmlns:a16="http://schemas.microsoft.com/office/drawing/2014/main" id="{ED51840E-4FED-CCF0-6764-C9B795DFD1CE}"/>
                </a:ext>
              </a:extLst>
            </p:cNvPr>
            <p:cNvSpPr/>
            <p:nvPr/>
          </p:nvSpPr>
          <p:spPr>
            <a:xfrm>
              <a:off x="0" y="0"/>
              <a:ext cx="24384000" cy="1092200"/>
            </a:xfrm>
            <a:custGeom>
              <a:avLst/>
              <a:gdLst/>
              <a:ahLst/>
              <a:cxnLst/>
              <a:rect l="l" t="t" r="r" b="b"/>
              <a:pathLst>
                <a:path w="24384000" h="1092200">
                  <a:moveTo>
                    <a:pt x="0" y="0"/>
                  </a:moveTo>
                  <a:lnTo>
                    <a:pt x="24384000" y="0"/>
                  </a:lnTo>
                  <a:lnTo>
                    <a:pt x="24384000" y="1092200"/>
                  </a:lnTo>
                  <a:lnTo>
                    <a:pt x="0" y="1092200"/>
                  </a:lnTo>
                  <a:close/>
                </a:path>
              </a:pathLst>
            </a:custGeom>
            <a:solidFill>
              <a:srgbClr val="00B0F0"/>
            </a:solidFill>
          </p:spPr>
          <p:txBody>
            <a:bodyPr/>
            <a:lstStyle/>
            <a:p>
              <a:endParaRPr lang="en-US"/>
            </a:p>
          </p:txBody>
        </p:sp>
      </p:grpSp>
      <p:sp>
        <p:nvSpPr>
          <p:cNvPr id="4" name="Freeform 4">
            <a:extLst>
              <a:ext uri="{FF2B5EF4-FFF2-40B4-BE49-F238E27FC236}">
                <a16:creationId xmlns:a16="http://schemas.microsoft.com/office/drawing/2014/main" id="{E3F9E693-C896-06B4-968A-51270B03D6E0}"/>
              </a:ext>
            </a:extLst>
          </p:cNvPr>
          <p:cNvSpPr/>
          <p:nvPr/>
        </p:nvSpPr>
        <p:spPr>
          <a:xfrm>
            <a:off x="14413077" y="195220"/>
            <a:ext cx="3657600" cy="1016000"/>
          </a:xfrm>
          <a:custGeom>
            <a:avLst/>
            <a:gdLst/>
            <a:ahLst/>
            <a:cxnLst/>
            <a:rect l="l" t="t" r="r" b="b"/>
            <a:pathLst>
              <a:path w="3657600" h="1016000">
                <a:moveTo>
                  <a:pt x="0" y="0"/>
                </a:moveTo>
                <a:lnTo>
                  <a:pt x="3657600" y="0"/>
                </a:lnTo>
                <a:lnTo>
                  <a:pt x="3657600" y="1016000"/>
                </a:lnTo>
                <a:lnTo>
                  <a:pt x="0" y="1016000"/>
                </a:lnTo>
                <a:lnTo>
                  <a:pt x="0" y="0"/>
                </a:lnTo>
                <a:close/>
              </a:path>
            </a:pathLst>
          </a:custGeom>
          <a:blipFill>
            <a:blip r:embed="rId3"/>
            <a:stretch>
              <a:fillRect r="-980" b="-1250"/>
            </a:stretch>
          </a:blipFill>
        </p:spPr>
        <p:txBody>
          <a:bodyPr/>
          <a:lstStyle/>
          <a:p>
            <a:endParaRPr lang="en-US"/>
          </a:p>
        </p:txBody>
      </p:sp>
      <p:grpSp>
        <p:nvGrpSpPr>
          <p:cNvPr id="5" name="Group 5">
            <a:extLst>
              <a:ext uri="{FF2B5EF4-FFF2-40B4-BE49-F238E27FC236}">
                <a16:creationId xmlns:a16="http://schemas.microsoft.com/office/drawing/2014/main" id="{10D73843-8598-8B92-3CC0-9A01318AE28B}"/>
              </a:ext>
            </a:extLst>
          </p:cNvPr>
          <p:cNvGrpSpPr>
            <a:grpSpLocks noChangeAspect="1"/>
          </p:cNvGrpSpPr>
          <p:nvPr/>
        </p:nvGrpSpPr>
        <p:grpSpPr>
          <a:xfrm>
            <a:off x="0" y="9595366"/>
            <a:ext cx="18288000" cy="691633"/>
            <a:chOff x="0" y="0"/>
            <a:chExt cx="24384000" cy="922178"/>
          </a:xfrm>
        </p:grpSpPr>
        <p:sp>
          <p:nvSpPr>
            <p:cNvPr id="6" name="Freeform 6">
              <a:extLst>
                <a:ext uri="{FF2B5EF4-FFF2-40B4-BE49-F238E27FC236}">
                  <a16:creationId xmlns:a16="http://schemas.microsoft.com/office/drawing/2014/main" id="{2A669F88-DAE6-BE4B-F403-69F58CCEFB8C}"/>
                </a:ext>
              </a:extLst>
            </p:cNvPr>
            <p:cNvSpPr/>
            <p:nvPr/>
          </p:nvSpPr>
          <p:spPr>
            <a:xfrm>
              <a:off x="0" y="0"/>
              <a:ext cx="24384000" cy="922147"/>
            </a:xfrm>
            <a:custGeom>
              <a:avLst/>
              <a:gdLst/>
              <a:ahLst/>
              <a:cxnLst/>
              <a:rect l="l" t="t" r="r" b="b"/>
              <a:pathLst>
                <a:path w="24384000" h="922147">
                  <a:moveTo>
                    <a:pt x="0" y="0"/>
                  </a:moveTo>
                  <a:lnTo>
                    <a:pt x="24384000" y="0"/>
                  </a:lnTo>
                  <a:lnTo>
                    <a:pt x="24384000" y="922147"/>
                  </a:lnTo>
                  <a:lnTo>
                    <a:pt x="0" y="922147"/>
                  </a:lnTo>
                  <a:close/>
                </a:path>
              </a:pathLst>
            </a:custGeom>
            <a:solidFill>
              <a:srgbClr val="0070C0"/>
            </a:solidFill>
          </p:spPr>
          <p:txBody>
            <a:bodyPr/>
            <a:lstStyle/>
            <a:p>
              <a:endParaRPr lang="en-US"/>
            </a:p>
          </p:txBody>
        </p:sp>
      </p:grpSp>
      <p:sp>
        <p:nvSpPr>
          <p:cNvPr id="7" name="AutoShape 7">
            <a:extLst>
              <a:ext uri="{FF2B5EF4-FFF2-40B4-BE49-F238E27FC236}">
                <a16:creationId xmlns:a16="http://schemas.microsoft.com/office/drawing/2014/main" id="{99F3D92E-07BD-7508-FEA9-3603E33FDC27}"/>
              </a:ext>
            </a:extLst>
          </p:cNvPr>
          <p:cNvSpPr/>
          <p:nvPr/>
        </p:nvSpPr>
        <p:spPr>
          <a:xfrm>
            <a:off x="282390" y="962025"/>
            <a:ext cx="17788287" cy="0"/>
          </a:xfrm>
          <a:prstGeom prst="line">
            <a:avLst/>
          </a:prstGeom>
          <a:ln w="28575" cap="flat">
            <a:solidFill>
              <a:srgbClr val="F7B31D"/>
            </a:solidFill>
            <a:prstDash val="solid"/>
            <a:headEnd type="none" w="sm" len="sm"/>
            <a:tailEnd type="none" w="sm" len="sm"/>
          </a:ln>
        </p:spPr>
        <p:txBody>
          <a:bodyPr/>
          <a:lstStyle/>
          <a:p>
            <a:endParaRPr lang="en-US"/>
          </a:p>
        </p:txBody>
      </p:sp>
      <p:sp>
        <p:nvSpPr>
          <p:cNvPr id="8" name="TextBox 8">
            <a:extLst>
              <a:ext uri="{FF2B5EF4-FFF2-40B4-BE49-F238E27FC236}">
                <a16:creationId xmlns:a16="http://schemas.microsoft.com/office/drawing/2014/main" id="{B3642B5E-139D-B97D-588B-B0D422870D6F}"/>
              </a:ext>
            </a:extLst>
          </p:cNvPr>
          <p:cNvSpPr txBox="1"/>
          <p:nvPr/>
        </p:nvSpPr>
        <p:spPr>
          <a:xfrm>
            <a:off x="6371396" y="9817358"/>
            <a:ext cx="5545208" cy="257175"/>
          </a:xfrm>
          <a:prstGeom prst="rect">
            <a:avLst/>
          </a:prstGeom>
        </p:spPr>
        <p:txBody>
          <a:bodyPr lIns="0" tIns="0" rIns="0" bIns="0" rtlCol="0" anchor="t">
            <a:spAutoFit/>
          </a:bodyPr>
          <a:lstStyle/>
          <a:p>
            <a:pPr algn="l">
              <a:lnSpc>
                <a:spcPts val="2161"/>
              </a:lnSpc>
            </a:pPr>
            <a:r>
              <a:rPr lang="en-US" sz="1801" spc="-71">
                <a:solidFill>
                  <a:srgbClr val="FFFFFF"/>
                </a:solidFill>
                <a:latin typeface="Open Sans"/>
                <a:ea typeface="Open Sans"/>
                <a:cs typeface="Open Sans"/>
                <a:sym typeface="Open Sans"/>
              </a:rPr>
              <a:t>Prepared by Care Transformation Collaborative of RI</a:t>
            </a:r>
          </a:p>
        </p:txBody>
      </p:sp>
      <p:sp>
        <p:nvSpPr>
          <p:cNvPr id="15" name="TextBox 18">
            <a:extLst>
              <a:ext uri="{FF2B5EF4-FFF2-40B4-BE49-F238E27FC236}">
                <a16:creationId xmlns:a16="http://schemas.microsoft.com/office/drawing/2014/main" id="{C96F9466-5969-8D52-AC03-458B2E5C700E}"/>
              </a:ext>
            </a:extLst>
          </p:cNvPr>
          <p:cNvSpPr txBox="1"/>
          <p:nvPr/>
        </p:nvSpPr>
        <p:spPr>
          <a:xfrm>
            <a:off x="-1066800" y="8217"/>
            <a:ext cx="6286500" cy="923330"/>
          </a:xfrm>
          <a:prstGeom prst="rect">
            <a:avLst/>
          </a:prstGeom>
        </p:spPr>
        <p:txBody>
          <a:bodyPr wrap="square" lIns="0" tIns="0" rIns="0" bIns="0" rtlCol="0" anchor="t">
            <a:spAutoFit/>
          </a:bodyPr>
          <a:lstStyle/>
          <a:p>
            <a:pPr algn="ctr"/>
            <a:r>
              <a:rPr lang="en-US" sz="6000" b="1" kern="1200" dirty="0">
                <a:solidFill>
                  <a:srgbClr val="0070C0"/>
                </a:solidFill>
                <a:latin typeface="Calibri Light" panose="020F0302020204030204" pitchFamily="34" charset="0"/>
                <a:ea typeface="Calibri Light" panose="020F0302020204030204" pitchFamily="34" charset="0"/>
                <a:cs typeface="Calibri Light" panose="020F0302020204030204" pitchFamily="34" charset="0"/>
              </a:rPr>
              <a:t>Next Steps</a:t>
            </a:r>
          </a:p>
        </p:txBody>
      </p:sp>
      <p:sp>
        <p:nvSpPr>
          <p:cNvPr id="9" name="TextBox 18">
            <a:extLst>
              <a:ext uri="{FF2B5EF4-FFF2-40B4-BE49-F238E27FC236}">
                <a16:creationId xmlns:a16="http://schemas.microsoft.com/office/drawing/2014/main" id="{2DCB1A43-E21F-6F15-5B90-A47FCFA0EAB3}"/>
              </a:ext>
            </a:extLst>
          </p:cNvPr>
          <p:cNvSpPr txBox="1"/>
          <p:nvPr/>
        </p:nvSpPr>
        <p:spPr>
          <a:xfrm>
            <a:off x="533400" y="2885329"/>
            <a:ext cx="16992600" cy="4308872"/>
          </a:xfrm>
          <a:prstGeom prst="rect">
            <a:avLst/>
          </a:prstGeom>
        </p:spPr>
        <p:txBody>
          <a:bodyPr wrap="square" lIns="0" tIns="0" rIns="0" bIns="0" rtlCol="0" anchor="t">
            <a:spAutoFit/>
          </a:bodyPr>
          <a:lstStyle/>
          <a:p>
            <a:pPr marL="727074" lvl="1" indent="-457200">
              <a:buFont typeface="Arial" panose="020B0604020202020204" pitchFamily="34" charset="0"/>
              <a:buChar char="•"/>
            </a:pPr>
            <a:r>
              <a:rPr lang="en-US" sz="4000" b="1" dirty="0">
                <a:latin typeface="Aptos Display" panose="020B0004020202020204" pitchFamily="34" charset="0"/>
                <a:ea typeface="Times New Roman" panose="02020603050405020304" pitchFamily="18" charset="0"/>
                <a:cs typeface="Calibri Light" panose="020F0302020204030204" pitchFamily="34" charset="0"/>
              </a:rPr>
              <a:t>Year End Data Reporting for CSSP </a:t>
            </a:r>
            <a:r>
              <a:rPr lang="en-US" sz="4000" dirty="0">
                <a:latin typeface="Aptos Display" panose="020B0004020202020204" pitchFamily="34" charset="0"/>
                <a:ea typeface="Times New Roman" panose="02020603050405020304" pitchFamily="18" charset="0"/>
                <a:cs typeface="Calibri Light" panose="020F0302020204030204" pitchFamily="34" charset="0"/>
              </a:rPr>
              <a:t>– Michelle may be reaching out for additional information</a:t>
            </a:r>
          </a:p>
          <a:p>
            <a:pPr marL="1184274" lvl="2" indent="-457200">
              <a:buFont typeface="Arial" panose="020B0604020202020204" pitchFamily="34" charset="0"/>
              <a:buChar char="•"/>
            </a:pPr>
            <a:r>
              <a:rPr lang="en-US" sz="4000" dirty="0">
                <a:latin typeface="Aptos Display" panose="020B0004020202020204" pitchFamily="34" charset="0"/>
                <a:ea typeface="Times New Roman" panose="02020603050405020304" pitchFamily="18" charset="0"/>
                <a:cs typeface="Calibri Light" panose="020F0302020204030204" pitchFamily="34" charset="0"/>
              </a:rPr>
              <a:t>Please submit data by January 06, 2024 (in lieu of January 15, 2024)</a:t>
            </a:r>
          </a:p>
          <a:p>
            <a:pPr marL="727074" lvl="1" indent="-457200">
              <a:buFont typeface="Arial" panose="020B0604020202020204" pitchFamily="34" charset="0"/>
              <a:buChar char="•"/>
            </a:pPr>
            <a:r>
              <a:rPr lang="en-US" sz="4000" dirty="0">
                <a:latin typeface="Aptos Display" panose="020B0004020202020204" pitchFamily="34" charset="0"/>
                <a:ea typeface="Times New Roman" panose="02020603050405020304" pitchFamily="18" charset="0"/>
                <a:cs typeface="Calibri Light" panose="020F0302020204030204" pitchFamily="34" charset="0"/>
              </a:rPr>
              <a:t>Continue to meet with Practice Facilitators</a:t>
            </a:r>
          </a:p>
          <a:p>
            <a:pPr marL="727074" lvl="1" indent="-457200">
              <a:buFont typeface="Arial" panose="020B0604020202020204" pitchFamily="34" charset="0"/>
              <a:buChar char="•"/>
            </a:pPr>
            <a:r>
              <a:rPr lang="en-US" sz="4000" dirty="0">
                <a:latin typeface="Aptos Display" panose="020B0004020202020204" pitchFamily="34" charset="0"/>
                <a:ea typeface="Times New Roman" panose="02020603050405020304" pitchFamily="18" charset="0"/>
                <a:cs typeface="Calibri Light" panose="020F0302020204030204" pitchFamily="34" charset="0"/>
              </a:rPr>
              <a:t>Practice Agreements for sustainability funds will be shared out after this meeting</a:t>
            </a:r>
          </a:p>
          <a:p>
            <a:pPr marL="727074" lvl="1" indent="-457200">
              <a:buFont typeface="Arial" panose="020B0604020202020204" pitchFamily="34" charset="0"/>
              <a:buChar char="•"/>
            </a:pPr>
            <a:r>
              <a:rPr lang="en-US" sz="4000" b="1" dirty="0">
                <a:latin typeface="Aptos Display" panose="020B0004020202020204" pitchFamily="34" charset="0"/>
                <a:ea typeface="Times New Roman" panose="02020603050405020304" pitchFamily="18" charset="0"/>
                <a:cs typeface="Calibri Light" panose="020F0302020204030204" pitchFamily="34" charset="0"/>
              </a:rPr>
              <a:t>Next Learning Collaborative</a:t>
            </a:r>
            <a:r>
              <a:rPr lang="en-US" sz="4000" dirty="0">
                <a:latin typeface="Aptos Display" panose="020B0004020202020204" pitchFamily="34" charset="0"/>
                <a:ea typeface="Times New Roman" panose="02020603050405020304" pitchFamily="18" charset="0"/>
                <a:cs typeface="Calibri Light" panose="020F0302020204030204" pitchFamily="34" charset="0"/>
              </a:rPr>
              <a:t>: March 13, 2025 @ 7:30am</a:t>
            </a:r>
            <a:endParaRPr lang="en-US" sz="3600" dirty="0">
              <a:latin typeface="Aptos Display" panose="020B0004020202020204" pitchFamily="34" charset="0"/>
              <a:ea typeface="Times New Roman" panose="02020603050405020304" pitchFamily="18" charset="0"/>
              <a:cs typeface="Calibri Light" panose="020F0302020204030204" pitchFamily="34" charset="0"/>
            </a:endParaRPr>
          </a:p>
        </p:txBody>
      </p:sp>
    </p:spTree>
    <p:extLst>
      <p:ext uri="{BB962C8B-B14F-4D97-AF65-F5344CB8AC3E}">
        <p14:creationId xmlns:p14="http://schemas.microsoft.com/office/powerpoint/2010/main" val="570193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0" y="9459633"/>
            <a:ext cx="18288000" cy="819151"/>
            <a:chOff x="0" y="0"/>
            <a:chExt cx="24384000" cy="1092202"/>
          </a:xfrm>
        </p:grpSpPr>
        <p:sp>
          <p:nvSpPr>
            <p:cNvPr id="3" name="Freeform 3"/>
            <p:cNvSpPr/>
            <p:nvPr/>
          </p:nvSpPr>
          <p:spPr>
            <a:xfrm>
              <a:off x="0" y="0"/>
              <a:ext cx="24384000" cy="1092200"/>
            </a:xfrm>
            <a:custGeom>
              <a:avLst/>
              <a:gdLst/>
              <a:ahLst/>
              <a:cxnLst/>
              <a:rect l="l" t="t" r="r" b="b"/>
              <a:pathLst>
                <a:path w="24384000" h="1092200">
                  <a:moveTo>
                    <a:pt x="0" y="0"/>
                  </a:moveTo>
                  <a:lnTo>
                    <a:pt x="24384000" y="0"/>
                  </a:lnTo>
                  <a:lnTo>
                    <a:pt x="24384000" y="1092200"/>
                  </a:lnTo>
                  <a:lnTo>
                    <a:pt x="0" y="1092200"/>
                  </a:lnTo>
                  <a:close/>
                </a:path>
              </a:pathLst>
            </a:custGeom>
            <a:solidFill>
              <a:srgbClr val="00B0F0"/>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4" name="Picture 4"/>
          <p:cNvPicPr>
            <a:picLocks noChangeAspect="1"/>
          </p:cNvPicPr>
          <p:nvPr/>
        </p:nvPicPr>
        <p:blipFill>
          <a:blip r:embed="rId2"/>
          <a:srcRect r="971" b="1234"/>
          <a:stretch>
            <a:fillRect/>
          </a:stretch>
        </p:blipFill>
        <p:spPr>
          <a:xfrm>
            <a:off x="14413077" y="195220"/>
            <a:ext cx="3657600" cy="1016000"/>
          </a:xfrm>
          <a:prstGeom prst="rect">
            <a:avLst/>
          </a:prstGeom>
        </p:spPr>
      </p:pic>
      <p:grpSp>
        <p:nvGrpSpPr>
          <p:cNvPr id="5" name="Group 5"/>
          <p:cNvGrpSpPr>
            <a:grpSpLocks noChangeAspect="1"/>
          </p:cNvGrpSpPr>
          <p:nvPr/>
        </p:nvGrpSpPr>
        <p:grpSpPr>
          <a:xfrm>
            <a:off x="0" y="9595366"/>
            <a:ext cx="18288000" cy="691633"/>
            <a:chOff x="0" y="0"/>
            <a:chExt cx="24384000" cy="922178"/>
          </a:xfrm>
        </p:grpSpPr>
        <p:sp>
          <p:nvSpPr>
            <p:cNvPr id="6" name="Freeform 6"/>
            <p:cNvSpPr/>
            <p:nvPr/>
          </p:nvSpPr>
          <p:spPr>
            <a:xfrm>
              <a:off x="0" y="0"/>
              <a:ext cx="24384000" cy="922147"/>
            </a:xfrm>
            <a:custGeom>
              <a:avLst/>
              <a:gdLst/>
              <a:ahLst/>
              <a:cxnLst/>
              <a:rect l="l" t="t" r="r" b="b"/>
              <a:pathLst>
                <a:path w="24384000" h="922147">
                  <a:moveTo>
                    <a:pt x="0" y="0"/>
                  </a:moveTo>
                  <a:lnTo>
                    <a:pt x="24384000" y="0"/>
                  </a:lnTo>
                  <a:lnTo>
                    <a:pt x="24384000" y="922147"/>
                  </a:lnTo>
                  <a:lnTo>
                    <a:pt x="0" y="922147"/>
                  </a:lnTo>
                  <a:close/>
                </a:path>
              </a:pathLst>
            </a:custGeom>
            <a:solidFill>
              <a:srgbClr val="0070C0"/>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7" name="TextBox 7"/>
          <p:cNvSpPr txBox="1"/>
          <p:nvPr/>
        </p:nvSpPr>
        <p:spPr>
          <a:xfrm>
            <a:off x="1348742" y="9727885"/>
            <a:ext cx="3931920" cy="446723"/>
          </a:xfrm>
          <a:prstGeom prst="rect">
            <a:avLst/>
          </a:prstGeom>
        </p:spPr>
        <p:txBody>
          <a:bodyPr lIns="0" tIns="0" rIns="0" bIns="0" rtlCol="0" anchor="t">
            <a:spAutoFit/>
          </a:bodyPr>
          <a:lstStyle/>
          <a:p>
            <a:pPr marL="0" marR="0" lvl="0" indent="0" algn="l" defTabSz="914400" rtl="0" eaLnBrk="1" fontAlgn="auto" latinLnBrk="0" hangingPunct="1">
              <a:lnSpc>
                <a:spcPts val="2161"/>
              </a:lnSpc>
              <a:spcBef>
                <a:spcPts val="0"/>
              </a:spcBef>
              <a:spcAft>
                <a:spcPts val="0"/>
              </a:spcAft>
              <a:buClrTx/>
              <a:buSzTx/>
              <a:buFontTx/>
              <a:buNone/>
              <a:tabLst/>
              <a:defRPr/>
            </a:pPr>
            <a:r>
              <a:rPr kumimoji="0" lang="en-US" sz="1801" b="0" i="0" u="none" strike="noStrike" kern="1200" cap="none" spc="-71" normalizeH="0" baseline="0" noProof="0">
                <a:ln>
                  <a:noFill/>
                </a:ln>
                <a:solidFill>
                  <a:srgbClr val="0070C0"/>
                </a:solidFill>
                <a:effectLst/>
                <a:uLnTx/>
                <a:uFillTx/>
                <a:latin typeface="Open Sans"/>
                <a:ea typeface="+mn-ea"/>
                <a:cs typeface="+mn-cs"/>
              </a:rPr>
              <a:t>5/12/2022</a:t>
            </a:r>
          </a:p>
        </p:txBody>
      </p:sp>
      <p:sp>
        <p:nvSpPr>
          <p:cNvPr id="8" name="TextBox 8"/>
          <p:cNvSpPr txBox="1"/>
          <p:nvPr/>
        </p:nvSpPr>
        <p:spPr>
          <a:xfrm>
            <a:off x="13235943" y="9727885"/>
            <a:ext cx="3931920" cy="446723"/>
          </a:xfrm>
          <a:prstGeom prst="rect">
            <a:avLst/>
          </a:prstGeom>
        </p:spPr>
        <p:txBody>
          <a:bodyPr lIns="0" tIns="0" rIns="0" bIns="0" rtlCol="0" anchor="t">
            <a:spAutoFit/>
          </a:bodyPr>
          <a:lstStyle/>
          <a:p>
            <a:pPr marL="0" marR="0" lvl="0" indent="0" algn="r" defTabSz="914400" rtl="0" eaLnBrk="1" fontAlgn="auto" latinLnBrk="0" hangingPunct="1">
              <a:lnSpc>
                <a:spcPts val="2161"/>
              </a:lnSpc>
              <a:spcBef>
                <a:spcPts val="0"/>
              </a:spcBef>
              <a:spcAft>
                <a:spcPts val="0"/>
              </a:spcAft>
              <a:buClrTx/>
              <a:buSzTx/>
              <a:buFontTx/>
              <a:buNone/>
              <a:tabLst/>
              <a:defRPr/>
            </a:pPr>
            <a:r>
              <a:rPr kumimoji="0" lang="en-US" sz="1801" b="0" i="0" u="none" strike="noStrike" kern="1200" cap="none" spc="-71" normalizeH="0" baseline="0" noProof="0">
                <a:ln>
                  <a:noFill/>
                </a:ln>
                <a:solidFill>
                  <a:srgbClr val="0070C0"/>
                </a:solidFill>
                <a:effectLst/>
                <a:uLnTx/>
                <a:uFillTx/>
                <a:latin typeface="Open Sans"/>
                <a:ea typeface="+mn-ea"/>
                <a:cs typeface="+mn-cs"/>
              </a:rPr>
              <a:t>‹#›</a:t>
            </a:r>
          </a:p>
        </p:txBody>
      </p:sp>
      <p:sp>
        <p:nvSpPr>
          <p:cNvPr id="9" name="TextBox 9"/>
          <p:cNvSpPr txBox="1"/>
          <p:nvPr/>
        </p:nvSpPr>
        <p:spPr>
          <a:xfrm>
            <a:off x="5463542" y="9733155"/>
            <a:ext cx="7379218" cy="446723"/>
          </a:xfrm>
          <a:prstGeom prst="rect">
            <a:avLst/>
          </a:prstGeom>
        </p:spPr>
        <p:txBody>
          <a:bodyPr lIns="0" tIns="0" rIns="0" bIns="0" rtlCol="0" anchor="t">
            <a:spAutoFit/>
          </a:bodyPr>
          <a:lstStyle/>
          <a:p>
            <a:pPr marL="0" marR="0" lvl="0" indent="0" algn="l" defTabSz="914400" rtl="0" eaLnBrk="1" fontAlgn="auto" latinLnBrk="0" hangingPunct="1">
              <a:lnSpc>
                <a:spcPts val="2161"/>
              </a:lnSpc>
              <a:spcBef>
                <a:spcPts val="0"/>
              </a:spcBef>
              <a:spcAft>
                <a:spcPts val="0"/>
              </a:spcAft>
              <a:buClrTx/>
              <a:buSzTx/>
              <a:buFontTx/>
              <a:buNone/>
              <a:tabLst/>
              <a:defRPr/>
            </a:pPr>
            <a:r>
              <a:rPr kumimoji="0" lang="en-US" sz="1801" b="0" i="0" u="none" strike="noStrike" kern="1200" cap="none" spc="-71" normalizeH="0" baseline="0" noProof="0">
                <a:ln>
                  <a:noFill/>
                </a:ln>
                <a:solidFill>
                  <a:srgbClr val="FFFFFF"/>
                </a:solidFill>
                <a:effectLst/>
                <a:uLnTx/>
                <a:uFillTx/>
                <a:latin typeface="Open Sans"/>
                <a:ea typeface="+mn-ea"/>
                <a:cs typeface="+mn-cs"/>
              </a:rPr>
              <a:t>Prepared by Care Transformation Collaborative of RI</a:t>
            </a:r>
          </a:p>
        </p:txBody>
      </p:sp>
      <p:pic>
        <p:nvPicPr>
          <p:cNvPr id="10" name="Picture 10"/>
          <p:cNvPicPr>
            <a:picLocks noChangeAspect="1"/>
          </p:cNvPicPr>
          <p:nvPr/>
        </p:nvPicPr>
        <p:blipFill>
          <a:blip r:embed="rId3"/>
          <a:srcRect l="51361" t="23055" r="2327" b="13612"/>
          <a:stretch>
            <a:fillRect/>
          </a:stretch>
        </p:blipFill>
        <p:spPr>
          <a:xfrm>
            <a:off x="13449" y="2433918"/>
            <a:ext cx="18288204" cy="7033930"/>
          </a:xfrm>
          <a:prstGeom prst="rect">
            <a:avLst/>
          </a:prstGeom>
        </p:spPr>
      </p:pic>
      <p:sp>
        <p:nvSpPr>
          <p:cNvPr id="11" name="TextBox 11"/>
          <p:cNvSpPr txBox="1"/>
          <p:nvPr/>
        </p:nvSpPr>
        <p:spPr>
          <a:xfrm>
            <a:off x="1348740" y="1074921"/>
            <a:ext cx="15590522" cy="674766"/>
          </a:xfrm>
          <a:prstGeom prst="rect">
            <a:avLst/>
          </a:prstGeom>
        </p:spPr>
        <p:txBody>
          <a:bodyPr lIns="0" tIns="0" rIns="0" bIns="0" rtlCol="0" anchor="t">
            <a:spAutoFit/>
          </a:bodyPr>
          <a:lstStyle/>
          <a:p>
            <a:pPr marL="0" marR="0" lvl="0" indent="0" algn="l" defTabSz="914400" rtl="0" eaLnBrk="1" fontAlgn="auto" latinLnBrk="0" hangingPunct="1">
              <a:lnSpc>
                <a:spcPts val="5293"/>
              </a:lnSpc>
              <a:spcBef>
                <a:spcPts val="0"/>
              </a:spcBef>
              <a:spcAft>
                <a:spcPts val="0"/>
              </a:spcAft>
              <a:buClrTx/>
              <a:buSzTx/>
              <a:buFontTx/>
              <a:buNone/>
              <a:tabLst/>
              <a:defRPr/>
            </a:pPr>
            <a:r>
              <a:rPr kumimoji="0" lang="en-US" sz="4900" b="0" i="0" u="none" strike="noStrike" kern="1200" cap="none" spc="-195" normalizeH="0" baseline="0" noProof="0">
                <a:ln>
                  <a:noFill/>
                </a:ln>
                <a:solidFill>
                  <a:srgbClr val="0070C0"/>
                </a:solidFill>
                <a:effectLst/>
                <a:uLnTx/>
                <a:uFillTx/>
                <a:latin typeface="Open Sans Bold"/>
                <a:ea typeface="+mn-ea"/>
                <a:cs typeface="+mn-cs"/>
              </a:rPr>
              <a:t>THANK YOU</a:t>
            </a:r>
          </a:p>
        </p:txBody>
      </p:sp>
      <p:sp>
        <p:nvSpPr>
          <p:cNvPr id="12" name="TextBox 12"/>
          <p:cNvSpPr txBox="1"/>
          <p:nvPr/>
        </p:nvSpPr>
        <p:spPr>
          <a:xfrm>
            <a:off x="1664075" y="2865601"/>
            <a:ext cx="15590522" cy="395112"/>
          </a:xfrm>
          <a:prstGeom prst="rect">
            <a:avLst/>
          </a:prstGeom>
        </p:spPr>
        <p:txBody>
          <a:bodyPr lIns="0" tIns="0" rIns="0" bIns="0" rtlCol="0" anchor="t">
            <a:spAutoFit/>
          </a:bodyPr>
          <a:lstStyle/>
          <a:p>
            <a:pPr marL="0" marR="0" lvl="0" indent="0" algn="l" defTabSz="914400" rtl="0" eaLnBrk="1" fontAlgn="auto" latinLnBrk="0" hangingPunct="1">
              <a:lnSpc>
                <a:spcPts val="3025"/>
              </a:lnSpc>
              <a:spcBef>
                <a:spcPts val="0"/>
              </a:spcBef>
              <a:spcAft>
                <a:spcPts val="0"/>
              </a:spcAft>
              <a:buClrTx/>
              <a:buSzTx/>
              <a:buFontTx/>
              <a:buNone/>
              <a:tabLst/>
              <a:defRPr/>
            </a:pPr>
            <a:r>
              <a:rPr kumimoji="0" lang="en-US" sz="2801" b="0" i="0" u="none" strike="noStrike" kern="1200" cap="none" spc="-111" normalizeH="0" baseline="0" noProof="0">
                <a:ln>
                  <a:noFill/>
                </a:ln>
                <a:solidFill>
                  <a:srgbClr val="FFFFFF"/>
                </a:solidFill>
                <a:effectLst/>
                <a:uLnTx/>
                <a:uFillTx/>
                <a:latin typeface="Open Sans"/>
                <a:ea typeface="+mn-ea"/>
                <a:cs typeface="+mn-cs"/>
              </a:rPr>
              <a:t>    </a:t>
            </a:r>
            <a:r>
              <a:rPr kumimoji="0" lang="en-US" sz="2801" b="0" i="0" u="sng" strike="noStrike" kern="1200" cap="none" spc="-111" normalizeH="0" baseline="0" noProof="0">
                <a:ln>
                  <a:noFill/>
                </a:ln>
                <a:solidFill>
                  <a:srgbClr val="FFFFFF"/>
                </a:solidFill>
                <a:effectLst/>
                <a:uLnTx/>
                <a:uFillTx/>
                <a:latin typeface="Open Sans"/>
                <a:ea typeface="+mn-ea"/>
                <a:cs typeface="+mn-cs"/>
              </a:rPr>
              <a:t> www.ctc-ri.org</a:t>
            </a:r>
          </a:p>
        </p:txBody>
      </p:sp>
      <p:pic>
        <p:nvPicPr>
          <p:cNvPr id="17" name="Picture 17"/>
          <p:cNvPicPr>
            <a:picLocks noChangeAspect="1"/>
          </p:cNvPicPr>
          <p:nvPr/>
        </p:nvPicPr>
        <p:blipFill>
          <a:blip r:embed="rId4"/>
          <a:srcRect r="2940" b="2940"/>
          <a:stretch>
            <a:fillRect/>
          </a:stretch>
        </p:blipFill>
        <p:spPr>
          <a:xfrm>
            <a:off x="1348740" y="3500407"/>
            <a:ext cx="574191" cy="574191"/>
          </a:xfrm>
          <a:prstGeom prst="rect">
            <a:avLst/>
          </a:prstGeom>
        </p:spPr>
      </p:pic>
      <p:pic>
        <p:nvPicPr>
          <p:cNvPr id="18" name="Picture 18"/>
          <p:cNvPicPr>
            <a:picLocks noChangeAspect="1"/>
          </p:cNvPicPr>
          <p:nvPr/>
        </p:nvPicPr>
        <p:blipFill>
          <a:blip r:embed="rId5"/>
          <a:srcRect r="8897" b="8897"/>
          <a:stretch>
            <a:fillRect/>
          </a:stretch>
        </p:blipFill>
        <p:spPr>
          <a:xfrm>
            <a:off x="16557387" y="-1419432"/>
            <a:ext cx="138840" cy="138840"/>
          </a:xfrm>
          <a:prstGeom prst="rect">
            <a:avLst/>
          </a:prstGeom>
        </p:spPr>
      </p:pic>
      <p:pic>
        <p:nvPicPr>
          <p:cNvPr id="19" name="Picture 19"/>
          <p:cNvPicPr>
            <a:picLocks noChangeAspect="1"/>
          </p:cNvPicPr>
          <p:nvPr/>
        </p:nvPicPr>
        <p:blipFill>
          <a:blip r:embed="rId6"/>
          <a:srcRect r="1176" b="1176"/>
          <a:stretch>
            <a:fillRect/>
          </a:stretch>
        </p:blipFill>
        <p:spPr>
          <a:xfrm>
            <a:off x="1405218" y="2784158"/>
            <a:ext cx="517713" cy="529423"/>
          </a:xfrm>
          <a:prstGeom prst="rect">
            <a:avLst/>
          </a:prstGeom>
        </p:spPr>
      </p:pic>
      <p:sp>
        <p:nvSpPr>
          <p:cNvPr id="20" name="TextBox 20"/>
          <p:cNvSpPr txBox="1"/>
          <p:nvPr/>
        </p:nvSpPr>
        <p:spPr>
          <a:xfrm>
            <a:off x="1922931" y="3604234"/>
            <a:ext cx="15590522" cy="395112"/>
          </a:xfrm>
          <a:prstGeom prst="rect">
            <a:avLst/>
          </a:prstGeom>
        </p:spPr>
        <p:txBody>
          <a:bodyPr lIns="0" tIns="0" rIns="0" bIns="0" rtlCol="0" anchor="t">
            <a:spAutoFit/>
          </a:bodyPr>
          <a:lstStyle/>
          <a:p>
            <a:pPr marL="0" marR="0" lvl="0" indent="0" algn="l" defTabSz="914400" rtl="0" eaLnBrk="1" fontAlgn="auto" latinLnBrk="0" hangingPunct="1">
              <a:lnSpc>
                <a:spcPts val="3025"/>
              </a:lnSpc>
              <a:spcBef>
                <a:spcPts val="0"/>
              </a:spcBef>
              <a:spcAft>
                <a:spcPts val="0"/>
              </a:spcAft>
              <a:buClrTx/>
              <a:buSzTx/>
              <a:buFontTx/>
              <a:buNone/>
              <a:tabLst/>
              <a:defRPr/>
            </a:pPr>
            <a:r>
              <a:rPr kumimoji="0" lang="en-US" sz="2801" b="0" i="0" u="none" strike="noStrike" kern="1200" cap="none" spc="-111" normalizeH="0" baseline="0" noProof="0">
                <a:ln>
                  <a:noFill/>
                </a:ln>
                <a:solidFill>
                  <a:srgbClr val="FFFFFF"/>
                </a:solidFill>
                <a:effectLst/>
                <a:uLnTx/>
                <a:uFillTx/>
                <a:latin typeface="Open Sans"/>
                <a:ea typeface="+mn-ea"/>
                <a:cs typeface="+mn-cs"/>
              </a:rPr>
              <a:t>   </a:t>
            </a:r>
            <a:r>
              <a:rPr kumimoji="0" lang="en-US" sz="2801" b="0" i="0" u="sng" strike="noStrike" kern="1200" cap="none" spc="-111" normalizeH="0" baseline="0" noProof="0">
                <a:ln>
                  <a:noFill/>
                </a:ln>
                <a:solidFill>
                  <a:srgbClr val="FFFFFF"/>
                </a:solidFill>
                <a:effectLst/>
                <a:uLnTx/>
                <a:uFillTx/>
                <a:latin typeface="Open Sans"/>
                <a:ea typeface="+mn-ea"/>
                <a:cs typeface="+mn-cs"/>
              </a:rPr>
              <a:t>CTC-RI</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0" y="9459633"/>
            <a:ext cx="18288000" cy="819151"/>
            <a:chOff x="0" y="0"/>
            <a:chExt cx="24384000" cy="1092202"/>
          </a:xfrm>
        </p:grpSpPr>
        <p:sp>
          <p:nvSpPr>
            <p:cNvPr id="3" name="Freeform 3"/>
            <p:cNvSpPr/>
            <p:nvPr/>
          </p:nvSpPr>
          <p:spPr>
            <a:xfrm>
              <a:off x="0" y="0"/>
              <a:ext cx="24384000" cy="1092200"/>
            </a:xfrm>
            <a:custGeom>
              <a:avLst/>
              <a:gdLst/>
              <a:ahLst/>
              <a:cxnLst/>
              <a:rect l="l" t="t" r="r" b="b"/>
              <a:pathLst>
                <a:path w="24384000" h="1092200">
                  <a:moveTo>
                    <a:pt x="0" y="0"/>
                  </a:moveTo>
                  <a:lnTo>
                    <a:pt x="24384000" y="0"/>
                  </a:lnTo>
                  <a:lnTo>
                    <a:pt x="24384000" y="1092200"/>
                  </a:lnTo>
                  <a:lnTo>
                    <a:pt x="0" y="1092200"/>
                  </a:lnTo>
                  <a:close/>
                </a:path>
              </a:pathLst>
            </a:custGeom>
            <a:solidFill>
              <a:srgbClr val="00B0F0"/>
            </a:solidFill>
          </p:spPr>
          <p:txBody>
            <a:bodyPr/>
            <a:lstStyle/>
            <a:p>
              <a:endParaRPr lang="en-US"/>
            </a:p>
          </p:txBody>
        </p:sp>
      </p:grpSp>
      <p:sp>
        <p:nvSpPr>
          <p:cNvPr id="4" name="Freeform 4"/>
          <p:cNvSpPr/>
          <p:nvPr/>
        </p:nvSpPr>
        <p:spPr>
          <a:xfrm>
            <a:off x="14413077" y="195220"/>
            <a:ext cx="3657600" cy="1016000"/>
          </a:xfrm>
          <a:custGeom>
            <a:avLst/>
            <a:gdLst/>
            <a:ahLst/>
            <a:cxnLst/>
            <a:rect l="l" t="t" r="r" b="b"/>
            <a:pathLst>
              <a:path w="3657600" h="1016000">
                <a:moveTo>
                  <a:pt x="0" y="0"/>
                </a:moveTo>
                <a:lnTo>
                  <a:pt x="3657600" y="0"/>
                </a:lnTo>
                <a:lnTo>
                  <a:pt x="3657600" y="1016000"/>
                </a:lnTo>
                <a:lnTo>
                  <a:pt x="0" y="1016000"/>
                </a:lnTo>
                <a:lnTo>
                  <a:pt x="0" y="0"/>
                </a:lnTo>
                <a:close/>
              </a:path>
            </a:pathLst>
          </a:custGeom>
          <a:blipFill>
            <a:blip r:embed="rId3"/>
            <a:stretch>
              <a:fillRect r="-980" b="-1250"/>
            </a:stretch>
          </a:blipFill>
        </p:spPr>
        <p:txBody>
          <a:bodyPr/>
          <a:lstStyle/>
          <a:p>
            <a:endParaRPr lang="en-US"/>
          </a:p>
        </p:txBody>
      </p:sp>
      <p:grpSp>
        <p:nvGrpSpPr>
          <p:cNvPr id="5" name="Group 5"/>
          <p:cNvGrpSpPr>
            <a:grpSpLocks noChangeAspect="1"/>
          </p:cNvGrpSpPr>
          <p:nvPr/>
        </p:nvGrpSpPr>
        <p:grpSpPr>
          <a:xfrm>
            <a:off x="0" y="9595366"/>
            <a:ext cx="18288000" cy="691633"/>
            <a:chOff x="0" y="0"/>
            <a:chExt cx="24384000" cy="922178"/>
          </a:xfrm>
        </p:grpSpPr>
        <p:sp>
          <p:nvSpPr>
            <p:cNvPr id="6" name="Freeform 6"/>
            <p:cNvSpPr/>
            <p:nvPr/>
          </p:nvSpPr>
          <p:spPr>
            <a:xfrm>
              <a:off x="0" y="0"/>
              <a:ext cx="24384000" cy="922147"/>
            </a:xfrm>
            <a:custGeom>
              <a:avLst/>
              <a:gdLst/>
              <a:ahLst/>
              <a:cxnLst/>
              <a:rect l="l" t="t" r="r" b="b"/>
              <a:pathLst>
                <a:path w="24384000" h="922147">
                  <a:moveTo>
                    <a:pt x="0" y="0"/>
                  </a:moveTo>
                  <a:lnTo>
                    <a:pt x="24384000" y="0"/>
                  </a:lnTo>
                  <a:lnTo>
                    <a:pt x="24384000" y="922147"/>
                  </a:lnTo>
                  <a:lnTo>
                    <a:pt x="0" y="922147"/>
                  </a:lnTo>
                  <a:close/>
                </a:path>
              </a:pathLst>
            </a:custGeom>
            <a:solidFill>
              <a:srgbClr val="0070C0"/>
            </a:solidFill>
          </p:spPr>
          <p:txBody>
            <a:bodyPr/>
            <a:lstStyle/>
            <a:p>
              <a:endParaRPr lang="en-US"/>
            </a:p>
          </p:txBody>
        </p:sp>
      </p:grpSp>
      <p:sp>
        <p:nvSpPr>
          <p:cNvPr id="7" name="AutoShape 7"/>
          <p:cNvSpPr/>
          <p:nvPr/>
        </p:nvSpPr>
        <p:spPr>
          <a:xfrm>
            <a:off x="282390" y="962025"/>
            <a:ext cx="17788287" cy="0"/>
          </a:xfrm>
          <a:prstGeom prst="line">
            <a:avLst/>
          </a:prstGeom>
          <a:ln w="28575" cap="flat">
            <a:solidFill>
              <a:srgbClr val="F7B31D"/>
            </a:solidFill>
            <a:prstDash val="solid"/>
            <a:headEnd type="none" w="sm" len="sm"/>
            <a:tailEnd type="none" w="sm" len="sm"/>
          </a:ln>
        </p:spPr>
        <p:txBody>
          <a:bodyPr/>
          <a:lstStyle/>
          <a:p>
            <a:endParaRPr lang="en-US"/>
          </a:p>
        </p:txBody>
      </p:sp>
      <p:sp>
        <p:nvSpPr>
          <p:cNvPr id="14" name="TextBox 14"/>
          <p:cNvSpPr txBox="1"/>
          <p:nvPr/>
        </p:nvSpPr>
        <p:spPr>
          <a:xfrm>
            <a:off x="6371396" y="9817358"/>
            <a:ext cx="5545208" cy="257175"/>
          </a:xfrm>
          <a:prstGeom prst="rect">
            <a:avLst/>
          </a:prstGeom>
        </p:spPr>
        <p:txBody>
          <a:bodyPr lIns="0" tIns="0" rIns="0" bIns="0" rtlCol="0" anchor="t">
            <a:spAutoFit/>
          </a:bodyPr>
          <a:lstStyle/>
          <a:p>
            <a:pPr algn="l">
              <a:lnSpc>
                <a:spcPts val="2161"/>
              </a:lnSpc>
            </a:pPr>
            <a:r>
              <a:rPr lang="en-US" sz="1801" spc="-71" dirty="0">
                <a:solidFill>
                  <a:srgbClr val="FFFFFF"/>
                </a:solidFill>
                <a:latin typeface="Open Sans"/>
                <a:ea typeface="Open Sans"/>
                <a:cs typeface="Open Sans"/>
                <a:sym typeface="Open Sans"/>
              </a:rPr>
              <a:t>Prepared by Care Transformation Collaborative of RI</a:t>
            </a:r>
          </a:p>
        </p:txBody>
      </p:sp>
      <p:sp>
        <p:nvSpPr>
          <p:cNvPr id="15" name="TextBox 15"/>
          <p:cNvSpPr txBox="1"/>
          <p:nvPr/>
        </p:nvSpPr>
        <p:spPr>
          <a:xfrm>
            <a:off x="142901" y="242845"/>
            <a:ext cx="16211954" cy="725368"/>
          </a:xfrm>
          <a:prstGeom prst="rect">
            <a:avLst/>
          </a:prstGeom>
        </p:spPr>
        <p:txBody>
          <a:bodyPr lIns="0" tIns="0" rIns="0" bIns="0" rtlCol="0" anchor="t">
            <a:spAutoFit/>
          </a:bodyPr>
          <a:lstStyle/>
          <a:p>
            <a:pPr algn="l">
              <a:lnSpc>
                <a:spcPts val="5504"/>
              </a:lnSpc>
            </a:pPr>
            <a:r>
              <a:rPr lang="en-US" sz="5096" spc="-203" dirty="0">
                <a:solidFill>
                  <a:srgbClr val="0070C0"/>
                </a:solidFill>
                <a:latin typeface="Open Sans Bold"/>
                <a:ea typeface="Open Sans Bold"/>
                <a:cs typeface="Open Sans Bold"/>
                <a:sym typeface="Open Sans Bold"/>
              </a:rPr>
              <a:t>Agenda</a:t>
            </a:r>
          </a:p>
        </p:txBody>
      </p:sp>
      <p:graphicFrame>
        <p:nvGraphicFramePr>
          <p:cNvPr id="10" name="Table 9">
            <a:extLst>
              <a:ext uri="{FF2B5EF4-FFF2-40B4-BE49-F238E27FC236}">
                <a16:creationId xmlns:a16="http://schemas.microsoft.com/office/drawing/2014/main" id="{9FEC4CCF-BB46-E976-E5D7-D030E5D63C67}"/>
              </a:ext>
            </a:extLst>
          </p:cNvPr>
          <p:cNvGraphicFramePr>
            <a:graphicFrameLocks noGrp="1"/>
          </p:cNvGraphicFramePr>
          <p:nvPr/>
        </p:nvGraphicFramePr>
        <p:xfrm>
          <a:off x="637178" y="1425409"/>
          <a:ext cx="17013644" cy="7156492"/>
        </p:xfrm>
        <a:graphic>
          <a:graphicData uri="http://schemas.openxmlformats.org/drawingml/2006/table">
            <a:tbl>
              <a:tblPr firstRow="1" bandRow="1"/>
              <a:tblGrid>
                <a:gridCol w="13459822">
                  <a:extLst>
                    <a:ext uri="{9D8B030D-6E8A-4147-A177-3AD203B41FA5}">
                      <a16:colId xmlns:a16="http://schemas.microsoft.com/office/drawing/2014/main" val="236076315"/>
                    </a:ext>
                  </a:extLst>
                </a:gridCol>
                <a:gridCol w="3553822">
                  <a:extLst>
                    <a:ext uri="{9D8B030D-6E8A-4147-A177-3AD203B41FA5}">
                      <a16:colId xmlns:a16="http://schemas.microsoft.com/office/drawing/2014/main" val="2018148115"/>
                    </a:ext>
                  </a:extLst>
                </a:gridCol>
              </a:tblGrid>
              <a:tr h="579480">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sz="3200">
                          <a:latin typeface="Calibri Light" panose="020F0302020204030204" pitchFamily="34" charset="0"/>
                          <a:ea typeface="Calibri Light" panose="020F0302020204030204" pitchFamily="34" charset="0"/>
                          <a:cs typeface="Calibri Light" panose="020F0302020204030204" pitchFamily="34" charset="0"/>
                        </a:rPr>
                        <a:t>Presenter/Topic</a:t>
                      </a:r>
                      <a:endParaRPr lang="en-US" sz="3200" dirty="0">
                        <a:latin typeface="Calibri Light" panose="020F0302020204030204" pitchFamily="34" charset="0"/>
                        <a:ea typeface="Calibri Light" panose="020F0302020204030204" pitchFamily="34" charset="0"/>
                        <a:cs typeface="Calibri Light" panose="020F0302020204030204" pitchFamily="34" charset="0"/>
                      </a:endParaRPr>
                    </a:p>
                  </a:txBody>
                  <a:tcPr marL="137160" marR="137160" marT="68580" marB="6858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70C0"/>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sz="3200" dirty="0">
                          <a:latin typeface="Calibri Light" panose="020F0302020204030204" pitchFamily="34" charset="0"/>
                          <a:ea typeface="Calibri Light" panose="020F0302020204030204" pitchFamily="34" charset="0"/>
                          <a:cs typeface="Calibri Light" panose="020F0302020204030204" pitchFamily="34" charset="0"/>
                        </a:rPr>
                        <a:t>Time</a:t>
                      </a:r>
                    </a:p>
                  </a:txBody>
                  <a:tcPr marL="137160" marR="137160" marT="68580" marB="6858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38994862"/>
                  </a:ext>
                </a:extLst>
              </a:tr>
              <a:tr h="956838">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2800" b="1"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Welcome &amp; Announcements</a:t>
                      </a:r>
                    </a:p>
                    <a:p>
                      <a:r>
                        <a:rPr lang="en-US" sz="2400" b="0" i="1"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Susanne Campbell, RN, MS, PCMH CCE, Senior Project Administrator</a:t>
                      </a:r>
                    </a:p>
                  </a:txBody>
                  <a:tcPr marL="137160" marR="137160" marT="68580" marB="6858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70C0">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84" rtl="0" eaLnBrk="1" fontAlgn="auto" latinLnBrk="0" hangingPunct="1">
                        <a:lnSpc>
                          <a:spcPct val="100000"/>
                        </a:lnSpc>
                        <a:spcBef>
                          <a:spcPts val="0"/>
                        </a:spcBef>
                        <a:spcAft>
                          <a:spcPts val="0"/>
                        </a:spcAft>
                        <a:buClrTx/>
                        <a:buSzTx/>
                        <a:buFontTx/>
                        <a:buNone/>
                        <a:tabLst/>
                        <a:defRPr/>
                      </a:pPr>
                      <a:r>
                        <a:rPr lang="en-US" sz="2700" b="1"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5 minutes</a:t>
                      </a:r>
                    </a:p>
                  </a:txBody>
                  <a:tcPr marL="137160" marR="137160" marT="68580" marB="6858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70C0">
                        <a:tint val="40000"/>
                      </a:srgbClr>
                    </a:solidFill>
                  </a:tcPr>
                </a:tc>
                <a:extLst>
                  <a:ext uri="{0D108BD9-81ED-4DB2-BD59-A6C34878D82A}">
                    <a16:rowId xmlns:a16="http://schemas.microsoft.com/office/drawing/2014/main" val="1121973362"/>
                  </a:ext>
                </a:extLst>
              </a:tr>
              <a:tr h="522144">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3200" b="1"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Practice Updates:</a:t>
                      </a:r>
                    </a:p>
                    <a:p>
                      <a:pPr marL="342900" marR="0" lvl="0" indent="-342900" algn="l" defTabSz="137172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0" i="1"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Hasbro</a:t>
                      </a:r>
                    </a:p>
                    <a:p>
                      <a:pPr marL="342900" marR="0" lvl="0" indent="-342900" algn="l" defTabSz="137172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0" i="1" kern="1200" baseline="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Tri-County Community Health Center</a:t>
                      </a:r>
                    </a:p>
                    <a:p>
                      <a:pPr marL="342900" marR="0" lvl="0" indent="-342900" algn="l" defTabSz="137172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0" i="1" kern="1200" baseline="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Blackstone Valley Community Health Center</a:t>
                      </a:r>
                    </a:p>
                    <a:p>
                      <a:pPr marL="342900" marR="0" lvl="0" indent="-342900" algn="l" defTabSz="137172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0" i="1"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CNEMG Family Care Center</a:t>
                      </a:r>
                    </a:p>
                  </a:txBody>
                  <a:tcPr marL="137160" marR="137160" marT="68580" marB="68580">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70C0">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2700" b="1"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25 minutes</a:t>
                      </a:r>
                    </a:p>
                  </a:txBody>
                  <a:tcPr marL="137160" marR="137160" marT="68580" marB="68580">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70C0">
                        <a:tint val="20000"/>
                      </a:srgbClr>
                    </a:solidFill>
                  </a:tcPr>
                </a:tc>
                <a:extLst>
                  <a:ext uri="{0D108BD9-81ED-4DB2-BD59-A6C34878D82A}">
                    <a16:rowId xmlns:a16="http://schemas.microsoft.com/office/drawing/2014/main" val="4187044612"/>
                  </a:ext>
                </a:extLst>
              </a:tr>
              <a:tr h="886733">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3200" b="1" kern="12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CHW Billing &amp; Success Stories – all practices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i="1" kern="12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Yolanda Bowes, BS, Senior Project Manager</a:t>
                      </a:r>
                    </a:p>
                  </a:txBody>
                  <a:tcPr marL="137160" marR="137160" marT="68580" marB="68580">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0070C0">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2700" b="1"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20 minutes</a:t>
                      </a:r>
                    </a:p>
                  </a:txBody>
                  <a:tcPr marL="137160" marR="137160" marT="68580" marB="68580">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0070C0">
                        <a:tint val="40000"/>
                      </a:srgbClr>
                    </a:solidFill>
                  </a:tcPr>
                </a:tc>
                <a:extLst>
                  <a:ext uri="{0D108BD9-81ED-4DB2-BD59-A6C34878D82A}">
                    <a16:rowId xmlns:a16="http://schemas.microsoft.com/office/drawing/2014/main" val="1457150187"/>
                  </a:ext>
                </a:extLst>
              </a:tr>
              <a:tr h="59436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1371726" rtl="0" eaLnBrk="1" fontAlgn="auto" latinLnBrk="0" hangingPunct="1">
                        <a:lnSpc>
                          <a:spcPct val="100000"/>
                        </a:lnSpc>
                        <a:spcBef>
                          <a:spcPts val="0"/>
                        </a:spcBef>
                        <a:spcAft>
                          <a:spcPts val="0"/>
                        </a:spcAft>
                        <a:buClrTx/>
                        <a:buSzTx/>
                        <a:buFontTx/>
                        <a:buNone/>
                        <a:tabLst/>
                        <a:defRPr/>
                      </a:pPr>
                      <a:r>
                        <a:rPr lang="en-US" sz="2800" b="1" kern="12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Sustainability Updates: ECHO &amp; Practice Amendments</a:t>
                      </a:r>
                    </a:p>
                    <a:p>
                      <a:pPr marL="0" marR="0" lvl="0" indent="0" algn="l" defTabSz="1371726" rtl="0" eaLnBrk="1" fontAlgn="auto" latinLnBrk="0" hangingPunct="1">
                        <a:lnSpc>
                          <a:spcPct val="100000"/>
                        </a:lnSpc>
                        <a:spcBef>
                          <a:spcPts val="0"/>
                        </a:spcBef>
                        <a:spcAft>
                          <a:spcPts val="0"/>
                        </a:spcAft>
                        <a:buClrTx/>
                        <a:buSzTx/>
                        <a:buFontTx/>
                        <a:buNone/>
                        <a:tabLst/>
                        <a:defRPr/>
                      </a:pPr>
                      <a:r>
                        <a:rPr lang="en-US" sz="2400" b="0" i="1"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Susanne Campbell, RN, MS, PCMH CCE, Senior Project Administrator</a:t>
                      </a:r>
                    </a:p>
                  </a:txBody>
                  <a:tcPr marL="137160" marR="137160" marT="68580" marB="68580">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70C0">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84" rtl="0" eaLnBrk="1" fontAlgn="auto" latinLnBrk="0" hangingPunct="1">
                        <a:lnSpc>
                          <a:spcPct val="100000"/>
                        </a:lnSpc>
                        <a:spcBef>
                          <a:spcPts val="0"/>
                        </a:spcBef>
                        <a:spcAft>
                          <a:spcPts val="0"/>
                        </a:spcAft>
                        <a:buClrTx/>
                        <a:buSzTx/>
                        <a:buFontTx/>
                        <a:buNone/>
                        <a:tabLst/>
                        <a:defRPr/>
                      </a:pPr>
                      <a:r>
                        <a:rPr lang="en-US" sz="2700" b="1"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10 minutes</a:t>
                      </a:r>
                    </a:p>
                  </a:txBody>
                  <a:tcPr marL="137160" marR="137160" marT="68580" marB="68580">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70C0">
                        <a:tint val="20000"/>
                      </a:srgbClr>
                    </a:solidFill>
                  </a:tcPr>
                </a:tc>
                <a:extLst>
                  <a:ext uri="{0D108BD9-81ED-4DB2-BD59-A6C34878D82A}">
                    <a16:rowId xmlns:a16="http://schemas.microsoft.com/office/drawing/2014/main" val="3268701497"/>
                  </a:ext>
                </a:extLst>
              </a:tr>
              <a:tr h="594360">
                <a:tc>
                  <a:txBody>
                    <a:bodyPr/>
                    <a:lstStyle/>
                    <a:p>
                      <a:pPr marL="0" marR="0" lvl="0" indent="0" algn="l" defTabSz="1371726" rtl="0" eaLnBrk="1" fontAlgn="auto" latinLnBrk="0" hangingPunct="1">
                        <a:lnSpc>
                          <a:spcPct val="100000"/>
                        </a:lnSpc>
                        <a:spcBef>
                          <a:spcPts val="0"/>
                        </a:spcBef>
                        <a:spcAft>
                          <a:spcPts val="0"/>
                        </a:spcAft>
                        <a:buClrTx/>
                        <a:buSzTx/>
                        <a:buFontTx/>
                        <a:buNone/>
                        <a:tabLst/>
                        <a:defRPr/>
                      </a:pPr>
                      <a:r>
                        <a:rPr lang="en-US" sz="2800" b="1" kern="12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Well Child Visit Data</a:t>
                      </a:r>
                    </a:p>
                    <a:p>
                      <a:pPr marL="0" marR="0" lvl="0" indent="0" algn="l" defTabSz="1371726" rtl="0" eaLnBrk="1" fontAlgn="auto" latinLnBrk="0" hangingPunct="1">
                        <a:lnSpc>
                          <a:spcPct val="100000"/>
                        </a:lnSpc>
                        <a:spcBef>
                          <a:spcPts val="0"/>
                        </a:spcBef>
                        <a:spcAft>
                          <a:spcPts val="0"/>
                        </a:spcAft>
                        <a:buClrTx/>
                        <a:buSzTx/>
                        <a:buFontTx/>
                        <a:buNone/>
                        <a:tabLst/>
                        <a:defRPr/>
                      </a:pPr>
                      <a:r>
                        <a:rPr lang="en-US" sz="2400" b="0" i="1"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Michelle Mooney, MPA, Program Coordinator II</a:t>
                      </a:r>
                    </a:p>
                  </a:txBody>
                  <a:tcPr marL="137160" marR="137160" marT="68580" marB="68580">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70C0">
                        <a:tint val="20000"/>
                      </a:srgbClr>
                    </a:solidFill>
                  </a:tcPr>
                </a:tc>
                <a:tc>
                  <a:txBody>
                    <a:bodyPr/>
                    <a:lstStyle/>
                    <a:p>
                      <a:pPr marL="0" marR="0" lvl="0" indent="0" algn="l" defTabSz="914484" rtl="0" eaLnBrk="1" fontAlgn="auto" latinLnBrk="0" hangingPunct="1">
                        <a:lnSpc>
                          <a:spcPct val="100000"/>
                        </a:lnSpc>
                        <a:spcBef>
                          <a:spcPts val="0"/>
                        </a:spcBef>
                        <a:spcAft>
                          <a:spcPts val="0"/>
                        </a:spcAft>
                        <a:buClrTx/>
                        <a:buSzTx/>
                        <a:buFontTx/>
                        <a:buNone/>
                        <a:tabLst/>
                        <a:defRPr/>
                      </a:pPr>
                      <a:r>
                        <a:rPr lang="en-US" sz="2700" b="1"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5 minutes</a:t>
                      </a:r>
                    </a:p>
                  </a:txBody>
                  <a:tcPr marL="137160" marR="137160" marT="68580" marB="68580">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70C0">
                        <a:tint val="20000"/>
                      </a:srgbClr>
                    </a:solidFill>
                  </a:tcPr>
                </a:tc>
                <a:extLst>
                  <a:ext uri="{0D108BD9-81ED-4DB2-BD59-A6C34878D82A}">
                    <a16:rowId xmlns:a16="http://schemas.microsoft.com/office/drawing/2014/main" val="2027914468"/>
                  </a:ext>
                </a:extLst>
              </a:tr>
              <a:tr h="637054">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1371726" rtl="0" eaLnBrk="1" fontAlgn="auto" latinLnBrk="0" hangingPunct="1">
                        <a:lnSpc>
                          <a:spcPct val="100000"/>
                        </a:lnSpc>
                        <a:spcBef>
                          <a:spcPts val="0"/>
                        </a:spcBef>
                        <a:spcAft>
                          <a:spcPts val="0"/>
                        </a:spcAft>
                        <a:buClrTx/>
                        <a:buSzTx/>
                        <a:buFontTx/>
                        <a:buNone/>
                        <a:tabLst/>
                        <a:defRPr/>
                      </a:pPr>
                      <a:r>
                        <a:rPr lang="en-US" sz="2800" b="1" i="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Q&amp;</a:t>
                      </a:r>
                      <a:r>
                        <a:rPr lang="en-US" sz="2800" b="1" i="0" baseline="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A / Discussion</a:t>
                      </a:r>
                    </a:p>
                  </a:txBody>
                  <a:tcPr marL="137160" marR="137160" marT="68580" marB="68580">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0070C0">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84" rtl="0" eaLnBrk="1" fontAlgn="auto" latinLnBrk="0" hangingPunct="1">
                        <a:lnSpc>
                          <a:spcPct val="100000"/>
                        </a:lnSpc>
                        <a:spcBef>
                          <a:spcPts val="0"/>
                        </a:spcBef>
                        <a:spcAft>
                          <a:spcPts val="0"/>
                        </a:spcAft>
                        <a:buClrTx/>
                        <a:buSzTx/>
                        <a:buFontTx/>
                        <a:buNone/>
                        <a:tabLst/>
                        <a:defRPr/>
                      </a:pPr>
                      <a:r>
                        <a:rPr lang="en-US" sz="2700" b="1"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15 minutes</a:t>
                      </a:r>
                    </a:p>
                  </a:txBody>
                  <a:tcPr marL="137160" marR="137160" marT="68580" marB="68580">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0070C0">
                        <a:tint val="20000"/>
                      </a:srgbClr>
                    </a:solidFill>
                  </a:tcPr>
                </a:tc>
                <a:extLst>
                  <a:ext uri="{0D108BD9-81ED-4DB2-BD59-A6C34878D82A}">
                    <a16:rowId xmlns:a16="http://schemas.microsoft.com/office/drawing/2014/main" val="3129627871"/>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3"/>
          <a:srcRect r="971" b="1234"/>
          <a:stretch>
            <a:fillRect/>
          </a:stretch>
        </p:blipFill>
        <p:spPr>
          <a:xfrm>
            <a:off x="14413077" y="195221"/>
            <a:ext cx="3657600" cy="1016000"/>
          </a:xfrm>
          <a:prstGeom prst="rect">
            <a:avLst/>
          </a:prstGeom>
        </p:spPr>
      </p:pic>
      <p:sp>
        <p:nvSpPr>
          <p:cNvPr id="7" name="AutoShape 7"/>
          <p:cNvSpPr/>
          <p:nvPr/>
        </p:nvSpPr>
        <p:spPr>
          <a:xfrm>
            <a:off x="282390" y="962025"/>
            <a:ext cx="17788287" cy="0"/>
          </a:xfrm>
          <a:prstGeom prst="line">
            <a:avLst/>
          </a:prstGeom>
          <a:ln w="28575" cap="flat">
            <a:solidFill>
              <a:srgbClr val="F7B31D"/>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TextBox 13"/>
          <p:cNvSpPr txBox="1"/>
          <p:nvPr/>
        </p:nvSpPr>
        <p:spPr>
          <a:xfrm>
            <a:off x="5463542" y="9733156"/>
            <a:ext cx="7379219" cy="271293"/>
          </a:xfrm>
          <a:prstGeom prst="rect">
            <a:avLst/>
          </a:prstGeom>
        </p:spPr>
        <p:txBody>
          <a:bodyPr lIns="0" tIns="0" rIns="0" bIns="0" rtlCol="0" anchor="t">
            <a:spAutoFit/>
          </a:bodyPr>
          <a:lstStyle/>
          <a:p>
            <a:pPr marL="0" marR="0" lvl="0" indent="0" algn="l" defTabSz="914445" rtl="0" eaLnBrk="1" fontAlgn="auto" latinLnBrk="0" hangingPunct="1">
              <a:lnSpc>
                <a:spcPts val="2162"/>
              </a:lnSpc>
              <a:spcBef>
                <a:spcPts val="0"/>
              </a:spcBef>
              <a:spcAft>
                <a:spcPts val="0"/>
              </a:spcAft>
              <a:buClrTx/>
              <a:buSzTx/>
              <a:buFontTx/>
              <a:buNone/>
              <a:tabLst/>
              <a:defRPr/>
            </a:pPr>
            <a:r>
              <a:rPr kumimoji="0" lang="en-US" sz="1802" b="0" i="0" u="none" strike="noStrike" kern="1200" cap="none" spc="-71" normalizeH="0" baseline="0" noProof="0" dirty="0">
                <a:ln>
                  <a:noFill/>
                </a:ln>
                <a:solidFill>
                  <a:srgbClr val="FFFFFF"/>
                </a:solidFill>
                <a:effectLst/>
                <a:uLnTx/>
                <a:uFillTx/>
                <a:latin typeface="Open Sans"/>
                <a:ea typeface="+mn-ea"/>
                <a:cs typeface="+mn-cs"/>
              </a:rPr>
              <a:t>Prepared by Care Transformation Collaborative of RI</a:t>
            </a:r>
          </a:p>
        </p:txBody>
      </p:sp>
      <p:sp>
        <p:nvSpPr>
          <p:cNvPr id="14" name="TextBox 14"/>
          <p:cNvSpPr txBox="1"/>
          <p:nvPr/>
        </p:nvSpPr>
        <p:spPr>
          <a:xfrm>
            <a:off x="420695" y="104525"/>
            <a:ext cx="5522906" cy="790088"/>
          </a:xfrm>
          <a:prstGeom prst="rect">
            <a:avLst/>
          </a:prstGeom>
        </p:spPr>
        <p:txBody>
          <a:bodyPr wrap="square" lIns="0" tIns="0" rIns="0" bIns="0" rtlCol="0" anchor="t">
            <a:spAutoFit/>
          </a:bodyPr>
          <a:lstStyle/>
          <a:p>
            <a:pPr marL="0" marR="0" lvl="0" indent="0" algn="l" defTabSz="914445" rtl="0" eaLnBrk="1" fontAlgn="auto" latinLnBrk="0" hangingPunct="1">
              <a:lnSpc>
                <a:spcPts val="6722"/>
              </a:lnSpc>
              <a:spcBef>
                <a:spcPts val="0"/>
              </a:spcBef>
              <a:spcAft>
                <a:spcPts val="0"/>
              </a:spcAft>
              <a:buClrTx/>
              <a:buSzTx/>
              <a:buFontTx/>
              <a:buNone/>
              <a:tabLst/>
              <a:defRPr/>
            </a:pPr>
            <a:r>
              <a:rPr kumimoji="0" lang="en-US" sz="4400" b="1" i="0" u="none" strike="noStrike" kern="1200" cap="none" spc="-224" normalizeH="0" baseline="0" noProof="0" dirty="0">
                <a:ln>
                  <a:noFill/>
                </a:ln>
                <a:solidFill>
                  <a:srgbClr val="0070C0"/>
                </a:solidFill>
                <a:effectLst/>
                <a:uLnTx/>
                <a:uFillTx/>
                <a:latin typeface="Open Sans Bold" panose="020B0604020202020204" charset="0"/>
                <a:ea typeface="Open Sans Bold" panose="020B0604020202020204" charset="0"/>
                <a:cs typeface="Open Sans Bold" panose="020B0604020202020204" charset="0"/>
              </a:rPr>
              <a:t>Announcements!</a:t>
            </a:r>
          </a:p>
        </p:txBody>
      </p:sp>
      <p:grpSp>
        <p:nvGrpSpPr>
          <p:cNvPr id="2" name="Group 2">
            <a:extLst>
              <a:ext uri="{FF2B5EF4-FFF2-40B4-BE49-F238E27FC236}">
                <a16:creationId xmlns:a16="http://schemas.microsoft.com/office/drawing/2014/main" id="{F17D0521-FF69-13C0-D8EA-03F54EA15C26}"/>
              </a:ext>
            </a:extLst>
          </p:cNvPr>
          <p:cNvGrpSpPr>
            <a:grpSpLocks noChangeAspect="1"/>
          </p:cNvGrpSpPr>
          <p:nvPr/>
        </p:nvGrpSpPr>
        <p:grpSpPr>
          <a:xfrm>
            <a:off x="0" y="9459634"/>
            <a:ext cx="18288000" cy="819152"/>
            <a:chOff x="0" y="0"/>
            <a:chExt cx="24384000" cy="1092202"/>
          </a:xfrm>
        </p:grpSpPr>
        <p:sp>
          <p:nvSpPr>
            <p:cNvPr id="3" name="Freeform 3">
              <a:extLst>
                <a:ext uri="{FF2B5EF4-FFF2-40B4-BE49-F238E27FC236}">
                  <a16:creationId xmlns:a16="http://schemas.microsoft.com/office/drawing/2014/main" id="{847A3686-9001-5AF4-0A40-0B92B0710EAE}"/>
                </a:ext>
              </a:extLst>
            </p:cNvPr>
            <p:cNvSpPr/>
            <p:nvPr/>
          </p:nvSpPr>
          <p:spPr>
            <a:xfrm>
              <a:off x="0" y="0"/>
              <a:ext cx="24384000" cy="1092200"/>
            </a:xfrm>
            <a:custGeom>
              <a:avLst/>
              <a:gdLst/>
              <a:ahLst/>
              <a:cxnLst/>
              <a:rect l="l" t="t" r="r" b="b"/>
              <a:pathLst>
                <a:path w="24384000" h="1092200">
                  <a:moveTo>
                    <a:pt x="0" y="0"/>
                  </a:moveTo>
                  <a:lnTo>
                    <a:pt x="24384000" y="0"/>
                  </a:lnTo>
                  <a:lnTo>
                    <a:pt x="24384000" y="1092200"/>
                  </a:lnTo>
                  <a:lnTo>
                    <a:pt x="0" y="1092200"/>
                  </a:lnTo>
                  <a:close/>
                </a:path>
              </a:pathLst>
            </a:custGeom>
            <a:solidFill>
              <a:srgbClr val="00B0F0"/>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 name="Group 5">
            <a:extLst>
              <a:ext uri="{FF2B5EF4-FFF2-40B4-BE49-F238E27FC236}">
                <a16:creationId xmlns:a16="http://schemas.microsoft.com/office/drawing/2014/main" id="{C444EBA2-98F1-F87F-1DF7-7073E63BACE8}"/>
              </a:ext>
            </a:extLst>
          </p:cNvPr>
          <p:cNvGrpSpPr>
            <a:grpSpLocks noChangeAspect="1"/>
          </p:cNvGrpSpPr>
          <p:nvPr/>
        </p:nvGrpSpPr>
        <p:grpSpPr>
          <a:xfrm>
            <a:off x="0" y="9654585"/>
            <a:ext cx="18288000" cy="691634"/>
            <a:chOff x="0" y="0"/>
            <a:chExt cx="24384000" cy="922178"/>
          </a:xfrm>
        </p:grpSpPr>
        <p:sp>
          <p:nvSpPr>
            <p:cNvPr id="6" name="Freeform 6">
              <a:extLst>
                <a:ext uri="{FF2B5EF4-FFF2-40B4-BE49-F238E27FC236}">
                  <a16:creationId xmlns:a16="http://schemas.microsoft.com/office/drawing/2014/main" id="{DE93B8FC-1AC6-92CB-F30E-C6D2F5831B0E}"/>
                </a:ext>
              </a:extLst>
            </p:cNvPr>
            <p:cNvSpPr/>
            <p:nvPr/>
          </p:nvSpPr>
          <p:spPr>
            <a:xfrm>
              <a:off x="0" y="0"/>
              <a:ext cx="24384000" cy="922147"/>
            </a:xfrm>
            <a:custGeom>
              <a:avLst/>
              <a:gdLst/>
              <a:ahLst/>
              <a:cxnLst/>
              <a:rect l="l" t="t" r="r" b="b"/>
              <a:pathLst>
                <a:path w="24384000" h="922147">
                  <a:moveTo>
                    <a:pt x="0" y="0"/>
                  </a:moveTo>
                  <a:lnTo>
                    <a:pt x="24384000" y="0"/>
                  </a:lnTo>
                  <a:lnTo>
                    <a:pt x="24384000" y="922147"/>
                  </a:lnTo>
                  <a:lnTo>
                    <a:pt x="0" y="922147"/>
                  </a:lnTo>
                  <a:close/>
                </a:path>
              </a:pathLst>
            </a:custGeom>
            <a:solidFill>
              <a:srgbClr val="0070C0"/>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9" name="TextBox 13">
            <a:extLst>
              <a:ext uri="{FF2B5EF4-FFF2-40B4-BE49-F238E27FC236}">
                <a16:creationId xmlns:a16="http://schemas.microsoft.com/office/drawing/2014/main" id="{AB151923-4C91-6B86-969E-2F554E59E05A}"/>
              </a:ext>
            </a:extLst>
          </p:cNvPr>
          <p:cNvSpPr txBox="1"/>
          <p:nvPr/>
        </p:nvSpPr>
        <p:spPr>
          <a:xfrm>
            <a:off x="5454389" y="9727885"/>
            <a:ext cx="7379219" cy="271293"/>
          </a:xfrm>
          <a:prstGeom prst="rect">
            <a:avLst/>
          </a:prstGeom>
        </p:spPr>
        <p:txBody>
          <a:bodyPr lIns="0" tIns="0" rIns="0" bIns="0" rtlCol="0" anchor="t">
            <a:spAutoFit/>
          </a:bodyPr>
          <a:lstStyle/>
          <a:p>
            <a:pPr marL="0" marR="0" lvl="0" indent="0" algn="ctr" defTabSz="914445" rtl="0" eaLnBrk="1" fontAlgn="auto" latinLnBrk="0" hangingPunct="1">
              <a:lnSpc>
                <a:spcPts val="2162"/>
              </a:lnSpc>
              <a:spcBef>
                <a:spcPts val="0"/>
              </a:spcBef>
              <a:spcAft>
                <a:spcPts val="0"/>
              </a:spcAft>
              <a:buClrTx/>
              <a:buSzTx/>
              <a:buFontTx/>
              <a:buNone/>
              <a:tabLst/>
              <a:defRPr/>
            </a:pPr>
            <a:r>
              <a:rPr kumimoji="0" lang="en-US" sz="1802" b="0" i="0" u="none" strike="noStrike" kern="1200" cap="none" spc="-71" normalizeH="0" baseline="0" noProof="0" dirty="0">
                <a:ln>
                  <a:noFill/>
                </a:ln>
                <a:solidFill>
                  <a:srgbClr val="FFFFFF"/>
                </a:solidFill>
                <a:effectLst/>
                <a:uLnTx/>
                <a:uFillTx/>
                <a:latin typeface="Open Sans"/>
                <a:ea typeface="+mn-ea"/>
                <a:cs typeface="+mn-cs"/>
              </a:rPr>
              <a:t>Prepared by Care Transformation Collaborative of RI</a:t>
            </a:r>
          </a:p>
        </p:txBody>
      </p:sp>
      <p:sp>
        <p:nvSpPr>
          <p:cNvPr id="15" name="TextBox 19">
            <a:extLst>
              <a:ext uri="{FF2B5EF4-FFF2-40B4-BE49-F238E27FC236}">
                <a16:creationId xmlns:a16="http://schemas.microsoft.com/office/drawing/2014/main" id="{7C54D3B8-AE30-1C28-3938-C5E49CD6DCEE}"/>
              </a:ext>
            </a:extLst>
          </p:cNvPr>
          <p:cNvSpPr txBox="1"/>
          <p:nvPr/>
        </p:nvSpPr>
        <p:spPr>
          <a:xfrm>
            <a:off x="269879" y="1056452"/>
            <a:ext cx="15883383" cy="984885"/>
          </a:xfrm>
          <a:prstGeom prst="rect">
            <a:avLst/>
          </a:prstGeom>
        </p:spPr>
        <p:txBody>
          <a:bodyPr wrap="square" lIns="0" tIns="0" rIns="0" bIns="0" rtlCol="0" anchor="t">
            <a:spAutoFit/>
          </a:bodyPr>
          <a:lstStyle/>
          <a:p>
            <a:pPr marL="0" marR="0" lvl="0" indent="0" algn="l" defTabSz="914445" rtl="0" eaLnBrk="1" fontAlgn="auto" latinLnBrk="0" hangingPunct="1">
              <a:lnSpc>
                <a:spcPct val="100000"/>
              </a:lnSpc>
              <a:spcBef>
                <a:spcPct val="0"/>
              </a:spcBef>
              <a:spcAft>
                <a:spcPts val="0"/>
              </a:spcAft>
              <a:buClrTx/>
              <a:buSzTx/>
              <a:buFontTx/>
              <a:buNone/>
              <a:tabLst/>
              <a:defRPr/>
            </a:pPr>
            <a:r>
              <a:rPr kumimoji="0" lang="da-DK" sz="3200" b="1" i="0" u="none" strike="noStrike" kern="1200" cap="none" spc="0" normalizeH="0" baseline="0" noProof="0" dirty="0">
                <a:ln>
                  <a:noFill/>
                </a:ln>
                <a:solidFill>
                  <a:prstClr val="black"/>
                </a:solidFill>
                <a:effectLst/>
                <a:uLnTx/>
                <a:uFillTx/>
                <a:latin typeface="Aptos Display" panose="020B0004020202020204" pitchFamily="34" charset="0"/>
                <a:ea typeface="Calibri" panose="020F0502020204030204" pitchFamily="34" charset="0"/>
                <a:cs typeface="Times New Roman" panose="02020603050405020304" pitchFamily="18" charset="0"/>
              </a:rPr>
              <a:t>December 13, 2024 at 7:30am - </a:t>
            </a:r>
            <a:r>
              <a:rPr kumimoji="0" lang="en-US" sz="3200" b="1" i="0" u="none" strike="noStrike" kern="1200" cap="none" spc="0" normalizeH="0" baseline="0" noProof="0" dirty="0">
                <a:ln>
                  <a:noFill/>
                </a:ln>
                <a:solidFill>
                  <a:prstClr val="black"/>
                </a:solidFill>
                <a:effectLst/>
                <a:uLnTx/>
                <a:uFillTx/>
                <a:latin typeface="Aptos Display" panose="020B0004020202020204" pitchFamily="34" charset="0"/>
                <a:ea typeface="Calibri" panose="020F0502020204030204" pitchFamily="34" charset="0"/>
                <a:cs typeface="Times New Roman" panose="02020603050405020304" pitchFamily="18" charset="0"/>
              </a:rPr>
              <a:t>Breakfast of Champions: </a:t>
            </a:r>
            <a:r>
              <a:rPr kumimoji="0" lang="en-US" sz="3200" b="0" i="0" u="none" strike="noStrike" kern="1200" cap="none" spc="0" normalizeH="0" baseline="0" noProof="0" dirty="0">
                <a:ln>
                  <a:noFill/>
                </a:ln>
                <a:solidFill>
                  <a:prstClr val="black"/>
                </a:solidFill>
                <a:effectLst/>
                <a:uLnTx/>
                <a:uFillTx/>
                <a:latin typeface="Aptos Display" panose="020B0004020202020204" pitchFamily="34" charset="0"/>
                <a:ea typeface="Calibri" panose="020F0502020204030204" pitchFamily="34" charset="0"/>
                <a:cs typeface="Times New Roman" panose="02020603050405020304" pitchFamily="18" charset="0"/>
              </a:rPr>
              <a:t>Technology to Support Primary Care </a:t>
            </a:r>
            <a:r>
              <a:rPr kumimoji="0" lang="en-US" sz="3200" b="0" i="0" u="none" strike="noStrike" kern="1200" cap="none" spc="0" normalizeH="0" baseline="0" noProof="0" dirty="0">
                <a:ln>
                  <a:noFill/>
                </a:ln>
                <a:solidFill>
                  <a:prstClr val="black"/>
                </a:solidFill>
                <a:effectLst/>
                <a:uLnTx/>
                <a:uFillTx/>
                <a:latin typeface="Aptos Display" panose="020B0004020202020204" pitchFamily="34" charset="0"/>
                <a:ea typeface="Calibri" panose="020F0502020204030204" pitchFamily="34" charset="0"/>
                <a:cs typeface="Times New Roman" panose="02020603050405020304" pitchFamily="18" charset="0"/>
                <a:hlinkClick r:id="rId4"/>
              </a:rPr>
              <a:t>Register Here</a:t>
            </a:r>
            <a:endParaRPr kumimoji="0" lang="en-US" sz="3200" b="0" i="0" u="none" strike="noStrike" kern="1200" cap="none" spc="0" normalizeH="0" baseline="0" noProof="0" dirty="0">
              <a:ln>
                <a:noFill/>
              </a:ln>
              <a:solidFill>
                <a:prstClr val="black"/>
              </a:solidFill>
              <a:effectLst/>
              <a:uLnTx/>
              <a:uFillTx/>
              <a:latin typeface="Aptos Display" panose="020B0004020202020204" pitchFamily="34" charset="0"/>
              <a:ea typeface="Aptos" panose="020B0004020202020204" pitchFamily="34" charset="0"/>
              <a:cs typeface="+mn-cs"/>
            </a:endParaRPr>
          </a:p>
        </p:txBody>
      </p:sp>
      <p:sp>
        <p:nvSpPr>
          <p:cNvPr id="11" name="TextBox 19">
            <a:extLst>
              <a:ext uri="{FF2B5EF4-FFF2-40B4-BE49-F238E27FC236}">
                <a16:creationId xmlns:a16="http://schemas.microsoft.com/office/drawing/2014/main" id="{7F6519DA-57C9-B219-CBBC-20924B270393}"/>
              </a:ext>
            </a:extLst>
          </p:cNvPr>
          <p:cNvSpPr txBox="1">
            <a:spLocks/>
          </p:cNvSpPr>
          <p:nvPr/>
        </p:nvSpPr>
        <p:spPr>
          <a:xfrm>
            <a:off x="252820" y="2890553"/>
            <a:ext cx="16587380" cy="492443"/>
          </a:xfrm>
          <a:prstGeom prst="rect">
            <a:avLst/>
          </a:prstGeom>
        </p:spPr>
        <p:txBody>
          <a:bodyPr wrap="square" lIns="0" tIns="0" rIns="0" bIns="0" rtlCol="0" anchor="t">
            <a:spAutoFit/>
          </a:bodyPr>
          <a:lstStyle/>
          <a:p>
            <a:pPr marL="0" marR="0" lvl="0" indent="0" algn="l" defTabSz="914445"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ptos Display" panose="020B0004020202020204" pitchFamily="34" charset="0"/>
                <a:ea typeface="Calibri" panose="020F0502020204030204" pitchFamily="34" charset="0"/>
                <a:cs typeface="Times New Roman" panose="02020603050405020304" pitchFamily="18" charset="0"/>
              </a:rPr>
              <a:t>December 16: Addressing Alcohol Use Disorder in Primary Care Think Tank Series </a:t>
            </a:r>
            <a:r>
              <a:rPr kumimoji="0" lang="en-US" sz="3200" i="0" u="none" strike="noStrike" kern="1200" cap="none" spc="0" normalizeH="0" baseline="0" noProof="0" dirty="0">
                <a:ln>
                  <a:noFill/>
                </a:ln>
                <a:solidFill>
                  <a:prstClr val="black"/>
                </a:solidFill>
                <a:effectLst/>
                <a:uLnTx/>
                <a:uFillTx/>
                <a:latin typeface="Aptos Display" panose="020B0004020202020204" pitchFamily="34" charset="0"/>
                <a:ea typeface="Calibri" panose="020F0502020204030204" pitchFamily="34" charset="0"/>
                <a:cs typeface="Times New Roman" panose="02020603050405020304" pitchFamily="18" charset="0"/>
                <a:hlinkClick r:id="rId5"/>
              </a:rPr>
              <a:t>Register Here</a:t>
            </a:r>
            <a:endParaRPr kumimoji="0" lang="en-US" sz="3200" i="0" u="none" strike="noStrike" kern="1200" cap="none" spc="0" normalizeH="0" baseline="0" noProof="0" dirty="0">
              <a:ln>
                <a:noFill/>
              </a:ln>
              <a:solidFill>
                <a:prstClr val="black"/>
              </a:solidFill>
              <a:effectLst/>
              <a:uLnTx/>
              <a:uFillTx/>
              <a:latin typeface="Aptos Display" panose="020B0004020202020204" pitchFamily="34" charset="0"/>
              <a:ea typeface="Aptos" panose="020B0004020202020204" pitchFamily="34" charset="0"/>
              <a:cs typeface="+mn-cs"/>
            </a:endParaRPr>
          </a:p>
        </p:txBody>
      </p:sp>
      <p:sp>
        <p:nvSpPr>
          <p:cNvPr id="8" name="TextBox 19">
            <a:extLst>
              <a:ext uri="{FF2B5EF4-FFF2-40B4-BE49-F238E27FC236}">
                <a16:creationId xmlns:a16="http://schemas.microsoft.com/office/drawing/2014/main" id="{DAE4C70E-6B5F-473E-BE91-B31F75EB12E5}"/>
              </a:ext>
            </a:extLst>
          </p:cNvPr>
          <p:cNvSpPr txBox="1">
            <a:spLocks/>
          </p:cNvSpPr>
          <p:nvPr/>
        </p:nvSpPr>
        <p:spPr>
          <a:xfrm>
            <a:off x="252820" y="3774976"/>
            <a:ext cx="17577980" cy="984885"/>
          </a:xfrm>
          <a:prstGeom prst="rect">
            <a:avLst/>
          </a:prstGeom>
        </p:spPr>
        <p:txBody>
          <a:bodyPr wrap="square" lIns="0" tIns="0" rIns="0" bIns="0" rtlCol="0" anchor="t">
            <a:spAutoFit/>
          </a:bodyPr>
          <a:lstStyle/>
          <a:p>
            <a:pPr marL="0" marR="0" lvl="0" indent="0" algn="l" defTabSz="914445" rtl="0" eaLnBrk="1" fontAlgn="auto" latinLnBrk="0" hangingPunct="1">
              <a:lnSpc>
                <a:spcPct val="100000"/>
              </a:lnSpc>
              <a:spcBef>
                <a:spcPct val="0"/>
              </a:spcBef>
              <a:spcAft>
                <a:spcPts val="0"/>
              </a:spcAft>
              <a:buClrTx/>
              <a:buSzTx/>
              <a:buFontTx/>
              <a:buNone/>
              <a:tabLst/>
              <a:defRPr/>
            </a:pPr>
            <a:r>
              <a:rPr lang="da-DK" sz="3200" b="1" i="0" dirty="0">
                <a:solidFill>
                  <a:srgbClr val="000000"/>
                </a:solidFill>
                <a:effectLst/>
                <a:latin typeface="Aptos" panose="020B0004020202020204" pitchFamily="34" charset="0"/>
              </a:rPr>
              <a:t>December 17, 2024 at 8:00-9:00am </a:t>
            </a:r>
            <a:r>
              <a:rPr lang="en-US" sz="3200" b="1" i="0" dirty="0">
                <a:solidFill>
                  <a:srgbClr val="000000"/>
                </a:solidFill>
                <a:effectLst/>
                <a:latin typeface="Aptos" panose="020B0004020202020204" pitchFamily="34" charset="0"/>
              </a:rPr>
              <a:t>Best Practices in Team-Based Care</a:t>
            </a:r>
            <a:r>
              <a:rPr lang="en-US" sz="3200" b="0" i="0" dirty="0">
                <a:solidFill>
                  <a:srgbClr val="000000"/>
                </a:solidFill>
                <a:effectLst/>
                <a:latin typeface="Aptos" panose="020B0004020202020204" pitchFamily="34" charset="0"/>
              </a:rPr>
              <a:t>: Navigating Eating Disorders in a Pediatric Primary Care Setting </a:t>
            </a:r>
            <a:r>
              <a:rPr lang="en-US" sz="3200" b="0" i="0" dirty="0">
                <a:solidFill>
                  <a:srgbClr val="000000"/>
                </a:solidFill>
                <a:effectLst/>
                <a:latin typeface="Aptos" panose="020B0004020202020204" pitchFamily="34" charset="0"/>
                <a:hlinkClick r:id="rId6"/>
              </a:rPr>
              <a:t>Register Here</a:t>
            </a:r>
            <a:endParaRPr kumimoji="0" lang="en-US" sz="3200" b="0" i="0" u="none" strike="noStrike" kern="1200" cap="none" spc="0" normalizeH="0" baseline="0" noProof="0" dirty="0">
              <a:ln>
                <a:noFill/>
              </a:ln>
              <a:solidFill>
                <a:prstClr val="black"/>
              </a:solidFill>
              <a:effectLst/>
              <a:uLnTx/>
              <a:uFillTx/>
              <a:latin typeface="Aptos" panose="020B0004020202020204" pitchFamily="34" charset="0"/>
              <a:ea typeface="Aptos" panose="020B0004020202020204" pitchFamily="34" charset="0"/>
            </a:endParaRPr>
          </a:p>
        </p:txBody>
      </p:sp>
      <p:sp>
        <p:nvSpPr>
          <p:cNvPr id="10" name="TextBox 19">
            <a:extLst>
              <a:ext uri="{FF2B5EF4-FFF2-40B4-BE49-F238E27FC236}">
                <a16:creationId xmlns:a16="http://schemas.microsoft.com/office/drawing/2014/main" id="{5793A1E1-AE53-B475-B66F-3C7EDB6AF8BB}"/>
              </a:ext>
            </a:extLst>
          </p:cNvPr>
          <p:cNvSpPr txBox="1">
            <a:spLocks/>
          </p:cNvSpPr>
          <p:nvPr/>
        </p:nvSpPr>
        <p:spPr>
          <a:xfrm>
            <a:off x="282390" y="2162204"/>
            <a:ext cx="17799660" cy="553998"/>
          </a:xfrm>
          <a:prstGeom prst="rect">
            <a:avLst/>
          </a:prstGeom>
        </p:spPr>
        <p:txBody>
          <a:bodyPr wrap="square" lIns="0" tIns="0" rIns="0" bIns="0" rtlCol="0" anchor="t">
            <a:spAutoFit/>
          </a:bodyPr>
          <a:lstStyle/>
          <a:p>
            <a:r>
              <a:rPr kumimoji="0" lang="en-US" sz="3600" b="1" i="0" u="none" strike="noStrike" kern="1200" cap="none" spc="0" normalizeH="0" baseline="0" noProof="0" dirty="0">
                <a:ln>
                  <a:noFill/>
                </a:ln>
                <a:effectLst/>
                <a:uLnTx/>
                <a:uFillTx/>
                <a:latin typeface="Aptos" panose="020B0004020202020204" pitchFamily="34" charset="0"/>
                <a:ea typeface="Calibri" panose="020F0502020204030204" pitchFamily="34" charset="0"/>
                <a:cs typeface="Times New Roman" panose="02020603050405020304" pitchFamily="18" charset="0"/>
              </a:rPr>
              <a:t>S</a:t>
            </a:r>
            <a:r>
              <a:rPr lang="en-US" sz="3200" b="1" i="0" dirty="0" err="1">
                <a:effectLst/>
                <a:latin typeface="Aptos" panose="020B0004020202020204" pitchFamily="34" charset="0"/>
              </a:rPr>
              <a:t>creened</a:t>
            </a:r>
            <a:r>
              <a:rPr lang="en-US" sz="3200" b="1" i="0" dirty="0">
                <a:effectLst/>
                <a:latin typeface="Aptos" panose="020B0004020202020204" pitchFamily="34" charset="0"/>
              </a:rPr>
              <a:t> for Developmental Delay, Now What? </a:t>
            </a:r>
            <a:r>
              <a:rPr lang="en-US" sz="3200" b="1" i="0" dirty="0">
                <a:solidFill>
                  <a:srgbClr val="000000"/>
                </a:solidFill>
                <a:effectLst/>
                <a:latin typeface="Aptos" panose="020B0004020202020204" pitchFamily="34" charset="0"/>
              </a:rPr>
              <a:t>ECHO®</a:t>
            </a:r>
            <a:r>
              <a:rPr lang="en-US" sz="3200" b="1" i="0" dirty="0">
                <a:effectLst/>
                <a:latin typeface="Aptos" panose="020B0004020202020204" pitchFamily="34" charset="0"/>
              </a:rPr>
              <a:t> – </a:t>
            </a:r>
            <a:r>
              <a:rPr lang="en-US" sz="3200" b="1" i="0" dirty="0">
                <a:effectLst/>
                <a:latin typeface="Aptos" panose="020B0004020202020204" pitchFamily="34" charset="0"/>
                <a:hlinkClick r:id="rId7"/>
              </a:rPr>
              <a:t>Register by Dec 13, 2024</a:t>
            </a:r>
            <a:endParaRPr kumimoji="0" lang="en-US" sz="3200" b="0" i="0" u="none" strike="noStrike" kern="1200" cap="none" spc="0" normalizeH="0" baseline="0" noProof="0" dirty="0">
              <a:ln>
                <a:noFill/>
              </a:ln>
              <a:effectLst/>
              <a:uLnTx/>
              <a:uFillTx/>
              <a:latin typeface="Aptos" panose="020B0004020202020204" pitchFamily="34" charset="0"/>
              <a:ea typeface="Aptos" panose="020B0004020202020204" pitchFamily="34" charset="0"/>
            </a:endParaRPr>
          </a:p>
        </p:txBody>
      </p:sp>
      <p:sp>
        <p:nvSpPr>
          <p:cNvPr id="16" name="TextBox 19">
            <a:extLst>
              <a:ext uri="{FF2B5EF4-FFF2-40B4-BE49-F238E27FC236}">
                <a16:creationId xmlns:a16="http://schemas.microsoft.com/office/drawing/2014/main" id="{BE864A67-0F41-7593-54BB-C69CCE14BB46}"/>
              </a:ext>
            </a:extLst>
          </p:cNvPr>
          <p:cNvSpPr txBox="1">
            <a:spLocks/>
          </p:cNvSpPr>
          <p:nvPr/>
        </p:nvSpPr>
        <p:spPr>
          <a:xfrm>
            <a:off x="252820" y="5101943"/>
            <a:ext cx="14464714" cy="984885"/>
          </a:xfrm>
          <a:prstGeom prst="rect">
            <a:avLst/>
          </a:prstGeom>
        </p:spPr>
        <p:txBody>
          <a:bodyPr wrap="square" lIns="0" tIns="0" rIns="0" bIns="0" rtlCol="0" anchor="t">
            <a:spAutoFit/>
          </a:bodyPr>
          <a:lstStyle/>
          <a:p>
            <a:pPr marL="0" marR="0" lvl="0" indent="0" algn="l" defTabSz="914445"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effectLst/>
                <a:uLnTx/>
                <a:uFillTx/>
                <a:latin typeface="Aptos" panose="020B0004020202020204" pitchFamily="34" charset="0"/>
                <a:ea typeface="Calibri" panose="020F0502020204030204" pitchFamily="34" charset="0"/>
                <a:cs typeface="Times New Roman" panose="02020603050405020304" pitchFamily="18" charset="0"/>
              </a:rPr>
              <a:t>December 17, 2024 at 6:00-7:00pm: </a:t>
            </a:r>
            <a:r>
              <a:rPr lang="en-US" sz="3200" b="1" i="0" dirty="0">
                <a:effectLst/>
                <a:latin typeface="Aptos" panose="020B0004020202020204" pitchFamily="34" charset="0"/>
              </a:rPr>
              <a:t>﻿"</a:t>
            </a:r>
            <a:r>
              <a:rPr lang="en-US" sz="3200" b="1" dirty="0" err="1">
                <a:latin typeface="Aptos" panose="020B0004020202020204" pitchFamily="34" charset="0"/>
                <a:ea typeface="Calibri" panose="020F0502020204030204" pitchFamily="34" charset="0"/>
                <a:cs typeface="Times New Roman" panose="02020603050405020304" pitchFamily="18" charset="0"/>
              </a:rPr>
              <a:t>Uncoding</a:t>
            </a:r>
            <a:r>
              <a:rPr lang="en-US" sz="3200" b="1" dirty="0">
                <a:latin typeface="Aptos" panose="020B0004020202020204" pitchFamily="34" charset="0"/>
                <a:ea typeface="Calibri" panose="020F0502020204030204" pitchFamily="34" charset="0"/>
                <a:cs typeface="Times New Roman" panose="02020603050405020304" pitchFamily="18" charset="0"/>
              </a:rPr>
              <a:t>" new 2025 codes for Telehealth and Advanced Primary Care Management with Dr. Peter Hollman</a:t>
            </a:r>
            <a:r>
              <a:rPr lang="en-US" sz="3200" dirty="0">
                <a:latin typeface="Aptos" panose="020B0004020202020204" pitchFamily="34" charset="0"/>
                <a:ea typeface="Calibri" panose="020F0502020204030204" pitchFamily="34" charset="0"/>
                <a:cs typeface="Times New Roman" panose="02020603050405020304" pitchFamily="18" charset="0"/>
              </a:rPr>
              <a:t> </a:t>
            </a:r>
            <a:r>
              <a:rPr lang="en-US" sz="3200" dirty="0">
                <a:latin typeface="Aptos" panose="020B0004020202020204" pitchFamily="34" charset="0"/>
                <a:ea typeface="Calibri" panose="020F0502020204030204" pitchFamily="34" charset="0"/>
                <a:cs typeface="Times New Roman" panose="02020603050405020304" pitchFamily="18" charset="0"/>
                <a:hlinkClick r:id="rId8"/>
              </a:rPr>
              <a:t>Register Here</a:t>
            </a:r>
            <a:endParaRPr lang="en-US" sz="3200" dirty="0">
              <a:latin typeface="Aptos" panose="020B0004020202020204" pitchFamily="34" charset="0"/>
              <a:ea typeface="Calibri" panose="020F0502020204030204" pitchFamily="34" charset="0"/>
              <a:cs typeface="Times New Roman" panose="02020603050405020304" pitchFamily="18" charset="0"/>
            </a:endParaRPr>
          </a:p>
        </p:txBody>
      </p:sp>
      <p:sp>
        <p:nvSpPr>
          <p:cNvPr id="17" name="TextBox 19">
            <a:extLst>
              <a:ext uri="{FF2B5EF4-FFF2-40B4-BE49-F238E27FC236}">
                <a16:creationId xmlns:a16="http://schemas.microsoft.com/office/drawing/2014/main" id="{DFD13F07-2639-1011-2DE4-B23F0076B4BE}"/>
              </a:ext>
            </a:extLst>
          </p:cNvPr>
          <p:cNvSpPr txBox="1">
            <a:spLocks/>
          </p:cNvSpPr>
          <p:nvPr/>
        </p:nvSpPr>
        <p:spPr>
          <a:xfrm>
            <a:off x="269879" y="6407504"/>
            <a:ext cx="17028658" cy="1969770"/>
          </a:xfrm>
          <a:prstGeom prst="rect">
            <a:avLst/>
          </a:prstGeom>
        </p:spPr>
        <p:txBody>
          <a:bodyPr wrap="square" lIns="0" tIns="0" rIns="0" bIns="0" rtlCol="0" anchor="t">
            <a:spAutoFit/>
          </a:bodyPr>
          <a:lstStyle/>
          <a:p>
            <a:pPr marL="0" marR="0" lvl="0" indent="0" algn="l" defTabSz="914445"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effectLst/>
                <a:uLnTx/>
                <a:uFillTx/>
                <a:latin typeface="Aptos" panose="020B0004020202020204" pitchFamily="34" charset="0"/>
                <a:ea typeface="Calibri" panose="020F0502020204030204" pitchFamily="34" charset="0"/>
                <a:cs typeface="Times New Roman" panose="02020603050405020304" pitchFamily="18" charset="0"/>
              </a:rPr>
              <a:t>December 20, 2024 at 7:30am: </a:t>
            </a:r>
          </a:p>
          <a:p>
            <a:pPr marL="457200" marR="0" lvl="0" indent="-457200" algn="l" defTabSz="914445"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sz="3200" i="0" u="none" strike="noStrike" kern="1200" cap="none" spc="0" normalizeH="0" baseline="0" noProof="0" dirty="0">
                <a:ln>
                  <a:noFill/>
                </a:ln>
                <a:effectLst/>
                <a:uLnTx/>
                <a:uFillTx/>
                <a:latin typeface="Aptos" panose="020B0004020202020204" pitchFamily="34" charset="0"/>
                <a:ea typeface="Calibri" panose="020F0502020204030204" pitchFamily="34" charset="0"/>
                <a:cs typeface="Times New Roman" panose="02020603050405020304" pitchFamily="18" charset="0"/>
              </a:rPr>
              <a:t>N</a:t>
            </a:r>
            <a:r>
              <a:rPr lang="en-US" sz="3200" i="0" dirty="0" err="1">
                <a:effectLst/>
                <a:latin typeface="Aptos" panose="020B0004020202020204" pitchFamily="34" charset="0"/>
              </a:rPr>
              <a:t>ew</a:t>
            </a:r>
            <a:r>
              <a:rPr lang="en-US" sz="3200" i="0" dirty="0">
                <a:effectLst/>
                <a:latin typeface="Aptos" panose="020B0004020202020204" pitchFamily="34" charset="0"/>
              </a:rPr>
              <a:t> Primary Care Management Codes, an examination of the impact of primary care on total medical expenses in Massachusetts, and an update on the AHEAD Model</a:t>
            </a:r>
          </a:p>
          <a:p>
            <a:pPr marL="457200" marR="0" lvl="0" indent="-457200" algn="l" defTabSz="914445"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3200" b="1" dirty="0">
                <a:latin typeface="Aptos" panose="020B0004020202020204" pitchFamily="34" charset="0"/>
                <a:ea typeface="Calibri" panose="020F0502020204030204" pitchFamily="34" charset="0"/>
                <a:cs typeface="Times New Roman" panose="02020603050405020304" pitchFamily="18" charset="0"/>
              </a:rPr>
              <a:t>Email Michelle Mooney to join: </a:t>
            </a:r>
            <a:r>
              <a:rPr lang="en-US" sz="3200" b="1" dirty="0">
                <a:latin typeface="Aptos" panose="020B0004020202020204" pitchFamily="34" charset="0"/>
                <a:ea typeface="Calibri" panose="020F0502020204030204" pitchFamily="34" charset="0"/>
                <a:cs typeface="Times New Roman" panose="02020603050405020304" pitchFamily="18" charset="0"/>
                <a:hlinkClick r:id="rId9"/>
              </a:rPr>
              <a:t>mmooney@ctc-ri.org</a:t>
            </a:r>
            <a:r>
              <a:rPr lang="en-US" sz="3200" b="1" dirty="0">
                <a:latin typeface="Aptos" panose="020B0004020202020204" pitchFamily="34" charset="0"/>
                <a:ea typeface="Calibri" panose="020F0502020204030204" pitchFamily="34" charset="0"/>
                <a:cs typeface="Times New Roman" panose="02020603050405020304" pitchFamily="18" charset="0"/>
              </a:rPr>
              <a:t> </a:t>
            </a:r>
            <a:endParaRPr lang="en-US" sz="3200" dirty="0">
              <a:latin typeface="Aptos" panose="020B0004020202020204" pitchFamily="34" charset="0"/>
              <a:ea typeface="Calibri" panose="020F0502020204030204" pitchFamily="34" charset="0"/>
              <a:cs typeface="Times New Roman" panose="02020603050405020304" pitchFamily="18" charset="0"/>
            </a:endParaRPr>
          </a:p>
        </p:txBody>
      </p:sp>
      <p:sp>
        <p:nvSpPr>
          <p:cNvPr id="12" name="TextBox 19">
            <a:extLst>
              <a:ext uri="{FF2B5EF4-FFF2-40B4-BE49-F238E27FC236}">
                <a16:creationId xmlns:a16="http://schemas.microsoft.com/office/drawing/2014/main" id="{905CF5A0-DDD9-788D-9F42-AA72FE0AD94D}"/>
              </a:ext>
            </a:extLst>
          </p:cNvPr>
          <p:cNvSpPr txBox="1">
            <a:spLocks/>
          </p:cNvSpPr>
          <p:nvPr/>
        </p:nvSpPr>
        <p:spPr>
          <a:xfrm>
            <a:off x="420695" y="8657460"/>
            <a:ext cx="17028658" cy="492443"/>
          </a:xfrm>
          <a:prstGeom prst="rect">
            <a:avLst/>
          </a:prstGeom>
        </p:spPr>
        <p:txBody>
          <a:bodyPr wrap="square" lIns="0" tIns="0" rIns="0" bIns="0" rtlCol="0" anchor="t">
            <a:spAutoFit/>
          </a:bodyPr>
          <a:lstStyle/>
          <a:p>
            <a:pPr marL="0" marR="0" lvl="0" indent="0" algn="l" defTabSz="914445"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effectLst/>
                <a:uLnTx/>
                <a:uFillTx/>
                <a:latin typeface="Aptos" panose="020B0004020202020204" pitchFamily="34" charset="0"/>
                <a:ea typeface="Calibri" panose="020F0502020204030204" pitchFamily="34" charset="0"/>
                <a:cs typeface="Times New Roman" panose="02020603050405020304" pitchFamily="18" charset="0"/>
              </a:rPr>
              <a:t>CHW Asthma Basics Training – Call for Applications Launching this week!</a:t>
            </a:r>
            <a:endParaRPr lang="en-US" sz="3200" dirty="0">
              <a:latin typeface="Aptos" panose="020B00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406615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0" y="9459633"/>
            <a:ext cx="18288000" cy="819151"/>
            <a:chOff x="0" y="0"/>
            <a:chExt cx="24384000" cy="1092202"/>
          </a:xfrm>
        </p:grpSpPr>
        <p:sp>
          <p:nvSpPr>
            <p:cNvPr id="3" name="Freeform 3"/>
            <p:cNvSpPr/>
            <p:nvPr/>
          </p:nvSpPr>
          <p:spPr>
            <a:xfrm>
              <a:off x="0" y="0"/>
              <a:ext cx="24384000" cy="1092200"/>
            </a:xfrm>
            <a:custGeom>
              <a:avLst/>
              <a:gdLst/>
              <a:ahLst/>
              <a:cxnLst/>
              <a:rect l="l" t="t" r="r" b="b"/>
              <a:pathLst>
                <a:path w="24384000" h="1092200">
                  <a:moveTo>
                    <a:pt x="0" y="0"/>
                  </a:moveTo>
                  <a:lnTo>
                    <a:pt x="24384000" y="0"/>
                  </a:lnTo>
                  <a:lnTo>
                    <a:pt x="24384000" y="1092200"/>
                  </a:lnTo>
                  <a:lnTo>
                    <a:pt x="0" y="1092200"/>
                  </a:lnTo>
                  <a:close/>
                </a:path>
              </a:pathLst>
            </a:custGeom>
            <a:solidFill>
              <a:srgbClr val="00B0F0"/>
            </a:solidFill>
          </p:spPr>
          <p:txBody>
            <a:bodyPr/>
            <a:lstStyle/>
            <a:p>
              <a:endParaRPr lang="en-US"/>
            </a:p>
          </p:txBody>
        </p:sp>
      </p:grpSp>
      <p:sp>
        <p:nvSpPr>
          <p:cNvPr id="4" name="Freeform 4"/>
          <p:cNvSpPr/>
          <p:nvPr/>
        </p:nvSpPr>
        <p:spPr>
          <a:xfrm>
            <a:off x="14413077" y="195220"/>
            <a:ext cx="3657600" cy="1016000"/>
          </a:xfrm>
          <a:custGeom>
            <a:avLst/>
            <a:gdLst/>
            <a:ahLst/>
            <a:cxnLst/>
            <a:rect l="l" t="t" r="r" b="b"/>
            <a:pathLst>
              <a:path w="3657600" h="1016000">
                <a:moveTo>
                  <a:pt x="0" y="0"/>
                </a:moveTo>
                <a:lnTo>
                  <a:pt x="3657600" y="0"/>
                </a:lnTo>
                <a:lnTo>
                  <a:pt x="3657600" y="1016000"/>
                </a:lnTo>
                <a:lnTo>
                  <a:pt x="0" y="1016000"/>
                </a:lnTo>
                <a:lnTo>
                  <a:pt x="0" y="0"/>
                </a:lnTo>
                <a:close/>
              </a:path>
            </a:pathLst>
          </a:custGeom>
          <a:blipFill>
            <a:blip r:embed="rId3"/>
            <a:stretch>
              <a:fillRect r="-980" b="-1250"/>
            </a:stretch>
          </a:blipFill>
        </p:spPr>
        <p:txBody>
          <a:bodyPr/>
          <a:lstStyle/>
          <a:p>
            <a:endParaRPr lang="en-US"/>
          </a:p>
        </p:txBody>
      </p:sp>
      <p:sp>
        <p:nvSpPr>
          <p:cNvPr id="7" name="AutoShape 7"/>
          <p:cNvSpPr/>
          <p:nvPr/>
        </p:nvSpPr>
        <p:spPr>
          <a:xfrm>
            <a:off x="282390" y="962025"/>
            <a:ext cx="17788287" cy="0"/>
          </a:xfrm>
          <a:prstGeom prst="line">
            <a:avLst/>
          </a:prstGeom>
          <a:ln w="28575" cap="flat">
            <a:solidFill>
              <a:srgbClr val="F7B31D"/>
            </a:solidFill>
            <a:prstDash val="solid"/>
            <a:headEnd type="none" w="sm" len="sm"/>
            <a:tailEnd type="none" w="sm" len="sm"/>
          </a:ln>
        </p:spPr>
        <p:txBody>
          <a:bodyPr/>
          <a:lstStyle/>
          <a:p>
            <a:endParaRPr lang="en-US"/>
          </a:p>
        </p:txBody>
      </p:sp>
      <p:grpSp>
        <p:nvGrpSpPr>
          <p:cNvPr id="8" name="Group 8"/>
          <p:cNvGrpSpPr/>
          <p:nvPr/>
        </p:nvGrpSpPr>
        <p:grpSpPr>
          <a:xfrm>
            <a:off x="268945" y="3059715"/>
            <a:ext cx="8875055" cy="3383939"/>
            <a:chOff x="0" y="-232829"/>
            <a:chExt cx="12436337" cy="4936332"/>
          </a:xfrm>
        </p:grpSpPr>
        <p:grpSp>
          <p:nvGrpSpPr>
            <p:cNvPr id="9" name="Group 9"/>
            <p:cNvGrpSpPr/>
            <p:nvPr/>
          </p:nvGrpSpPr>
          <p:grpSpPr>
            <a:xfrm>
              <a:off x="0" y="-232829"/>
              <a:ext cx="12436337" cy="4936332"/>
              <a:chOff x="0" y="-45991"/>
              <a:chExt cx="2456560" cy="975078"/>
            </a:xfrm>
          </p:grpSpPr>
          <p:sp>
            <p:nvSpPr>
              <p:cNvPr id="10" name="Freeform 10"/>
              <p:cNvSpPr/>
              <p:nvPr/>
            </p:nvSpPr>
            <p:spPr>
              <a:xfrm>
                <a:off x="7673" y="-45991"/>
                <a:ext cx="2448887" cy="929087"/>
              </a:xfrm>
              <a:custGeom>
                <a:avLst/>
                <a:gdLst/>
                <a:ahLst/>
                <a:cxnLst/>
                <a:rect l="l" t="t" r="r" b="b"/>
                <a:pathLst>
                  <a:path w="2259062" h="929087">
                    <a:moveTo>
                      <a:pt x="46032" y="0"/>
                    </a:moveTo>
                    <a:lnTo>
                      <a:pt x="2213030" y="0"/>
                    </a:lnTo>
                    <a:cubicBezTo>
                      <a:pt x="2238453" y="0"/>
                      <a:pt x="2259062" y="20609"/>
                      <a:pt x="2259062" y="46032"/>
                    </a:cubicBezTo>
                    <a:lnTo>
                      <a:pt x="2259062" y="883055"/>
                    </a:lnTo>
                    <a:cubicBezTo>
                      <a:pt x="2259062" y="908478"/>
                      <a:pt x="2238453" y="929087"/>
                      <a:pt x="2213030" y="929087"/>
                    </a:cubicBezTo>
                    <a:lnTo>
                      <a:pt x="46032" y="929087"/>
                    </a:lnTo>
                    <a:cubicBezTo>
                      <a:pt x="20609" y="929087"/>
                      <a:pt x="0" y="908478"/>
                      <a:pt x="0" y="883055"/>
                    </a:cubicBezTo>
                    <a:lnTo>
                      <a:pt x="0" y="46032"/>
                    </a:lnTo>
                    <a:cubicBezTo>
                      <a:pt x="0" y="20609"/>
                      <a:pt x="20609" y="0"/>
                      <a:pt x="46032" y="0"/>
                    </a:cubicBezTo>
                    <a:close/>
                  </a:path>
                </a:pathLst>
              </a:custGeom>
              <a:solidFill>
                <a:srgbClr val="7293BA">
                  <a:alpha val="68627"/>
                </a:srgbClr>
              </a:solidFill>
            </p:spPr>
            <p:txBody>
              <a:bodyPr/>
              <a:lstStyle/>
              <a:p>
                <a:endParaRPr lang="en-US"/>
              </a:p>
            </p:txBody>
          </p:sp>
          <p:sp>
            <p:nvSpPr>
              <p:cNvPr id="11" name="TextBox 11"/>
              <p:cNvSpPr txBox="1"/>
              <p:nvPr/>
            </p:nvSpPr>
            <p:spPr>
              <a:xfrm>
                <a:off x="0" y="0"/>
                <a:ext cx="2259062" cy="929087"/>
              </a:xfrm>
              <a:prstGeom prst="rect">
                <a:avLst/>
              </a:prstGeom>
            </p:spPr>
            <p:txBody>
              <a:bodyPr lIns="50800" tIns="50800" rIns="50800" bIns="50800" rtlCol="0" anchor="ctr"/>
              <a:lstStyle/>
              <a:p>
                <a:pPr algn="ctr">
                  <a:lnSpc>
                    <a:spcPts val="2641"/>
                  </a:lnSpc>
                </a:pPr>
                <a:endParaRPr/>
              </a:p>
            </p:txBody>
          </p:sp>
        </p:grpSp>
        <p:sp>
          <p:nvSpPr>
            <p:cNvPr id="12" name="TextBox 12"/>
            <p:cNvSpPr txBox="1"/>
            <p:nvPr/>
          </p:nvSpPr>
          <p:spPr>
            <a:xfrm>
              <a:off x="504410" y="257524"/>
              <a:ext cx="11893082" cy="4059437"/>
            </a:xfrm>
            <a:prstGeom prst="rect">
              <a:avLst/>
            </a:prstGeom>
          </p:spPr>
          <p:txBody>
            <a:bodyPr wrap="square" lIns="0" tIns="0" rIns="0" bIns="0" rtlCol="0" anchor="t">
              <a:spAutoFit/>
            </a:bodyPr>
            <a:lstStyle/>
            <a:p>
              <a:pPr algn="ctr">
                <a:lnSpc>
                  <a:spcPts val="3105"/>
                </a:lnSpc>
              </a:pPr>
              <a:r>
                <a:rPr lang="en-US" sz="2700" b="1" i="0" dirty="0">
                  <a:solidFill>
                    <a:srgbClr val="000000"/>
                  </a:solidFill>
                  <a:effectLst/>
                  <a:latin typeface="Canva Sans Bold" panose="020B0604020202020204" charset="0"/>
                </a:rPr>
                <a:t>Yokasta Suero</a:t>
              </a:r>
              <a:r>
                <a:rPr lang="en-US" sz="2700" b="1" spc="-105" dirty="0">
                  <a:solidFill>
                    <a:srgbClr val="000000"/>
                  </a:solidFill>
                  <a:latin typeface="Canva Sans Bold" panose="020B0604020202020204" charset="0"/>
                  <a:ea typeface="Canva Sans Bold"/>
                  <a:cs typeface="Canva Sans Bold"/>
                  <a:sym typeface="Canva Sans Bold"/>
                </a:rPr>
                <a:t> </a:t>
              </a:r>
              <a:r>
                <a:rPr lang="en-US" sz="2700" spc="-105" dirty="0">
                  <a:solidFill>
                    <a:srgbClr val="000000"/>
                  </a:solidFill>
                  <a:latin typeface="Canva Sans Bold"/>
                  <a:ea typeface="Canva Sans Bold"/>
                  <a:cs typeface="Canva Sans Bold"/>
                  <a:sym typeface="Canva Sans Bold"/>
                </a:rPr>
                <a:t>- </a:t>
              </a:r>
              <a:r>
                <a:rPr lang="en-US" sz="2700" spc="-105" dirty="0">
                  <a:solidFill>
                    <a:srgbClr val="000000"/>
                  </a:solidFill>
                  <a:latin typeface="Canva Sans"/>
                  <a:ea typeface="Canva Sans"/>
                  <a:cs typeface="Canva Sans"/>
                  <a:sym typeface="Canva Sans"/>
                </a:rPr>
                <a:t>Family Specialist </a:t>
              </a:r>
            </a:p>
            <a:p>
              <a:pPr algn="ctr">
                <a:lnSpc>
                  <a:spcPts val="3105"/>
                </a:lnSpc>
              </a:pPr>
              <a:r>
                <a:rPr lang="en-US" sz="2700" spc="-105" dirty="0">
                  <a:solidFill>
                    <a:srgbClr val="000000"/>
                  </a:solidFill>
                  <a:latin typeface="Canva Sans Bold"/>
                  <a:ea typeface="Canva Sans Bold"/>
                  <a:cs typeface="Canva Sans Bold"/>
                  <a:sym typeface="Canva Sans Bold"/>
                </a:rPr>
                <a:t>Jennifer Jencks, LICSW, PhD, </a:t>
              </a:r>
              <a:r>
                <a:rPr lang="en-US" sz="2700" spc="-105" dirty="0">
                  <a:solidFill>
                    <a:srgbClr val="000000"/>
                  </a:solidFill>
                  <a:latin typeface="Canva Sans"/>
                  <a:ea typeface="Canva Sans"/>
                  <a:cs typeface="Canva Sans"/>
                  <a:sym typeface="Canva Sans"/>
                </a:rPr>
                <a:t>Manager of Peds SW</a:t>
              </a:r>
            </a:p>
            <a:p>
              <a:pPr algn="ctr">
                <a:lnSpc>
                  <a:spcPts val="3105"/>
                </a:lnSpc>
              </a:pPr>
              <a:r>
                <a:rPr lang="en-US" sz="2700" spc="-105" dirty="0">
                  <a:solidFill>
                    <a:srgbClr val="000000"/>
                  </a:solidFill>
                  <a:latin typeface="Canva Sans Bold"/>
                  <a:ea typeface="Canva Sans Bold"/>
                  <a:cs typeface="Canva Sans Bold"/>
                  <a:sym typeface="Canva Sans Bold"/>
                </a:rPr>
                <a:t>Carol Lewis, MD, </a:t>
              </a:r>
              <a:r>
                <a:rPr lang="en-US" sz="2700" spc="-105" dirty="0">
                  <a:solidFill>
                    <a:srgbClr val="000000"/>
                  </a:solidFill>
                  <a:latin typeface="Canva Sans"/>
                  <a:ea typeface="Canva Sans"/>
                  <a:cs typeface="Canva Sans"/>
                  <a:sym typeface="Canva Sans"/>
                </a:rPr>
                <a:t>Director, Refugee Health Program &amp; Clinician Educator</a:t>
              </a:r>
            </a:p>
            <a:p>
              <a:pPr algn="ctr">
                <a:lnSpc>
                  <a:spcPts val="3105"/>
                </a:lnSpc>
              </a:pPr>
              <a:r>
                <a:rPr lang="en-US" sz="2700" spc="-105" dirty="0">
                  <a:solidFill>
                    <a:srgbClr val="000000"/>
                  </a:solidFill>
                  <a:latin typeface="Canva Sans Bold"/>
                  <a:ea typeface="Canva Sans Bold"/>
                  <a:cs typeface="Canva Sans Bold"/>
                  <a:sym typeface="Canva Sans Bold"/>
                </a:rPr>
                <a:t>Joel Guzman, CCHW, </a:t>
              </a:r>
              <a:r>
                <a:rPr lang="en-US" sz="2700" spc="-105" dirty="0">
                  <a:solidFill>
                    <a:srgbClr val="000000"/>
                  </a:solidFill>
                  <a:latin typeface="Canva Sans"/>
                  <a:ea typeface="Canva Sans"/>
                  <a:cs typeface="Canva Sans"/>
                  <a:sym typeface="Canva Sans"/>
                </a:rPr>
                <a:t>CHW Supervisor</a:t>
              </a:r>
            </a:p>
            <a:p>
              <a:pPr algn="ctr">
                <a:lnSpc>
                  <a:spcPts val="3105"/>
                </a:lnSpc>
              </a:pPr>
              <a:r>
                <a:rPr lang="en-US" sz="2700" spc="-105" dirty="0">
                  <a:solidFill>
                    <a:srgbClr val="000000"/>
                  </a:solidFill>
                  <a:latin typeface="Canva Sans Bold"/>
                  <a:ea typeface="Canva Sans Bold"/>
                  <a:cs typeface="Canva Sans Bold"/>
                  <a:sym typeface="Canva Sans Bold"/>
                </a:rPr>
                <a:t>Laudine Koster, BSW, </a:t>
              </a:r>
              <a:r>
                <a:rPr lang="en-US" sz="2700" spc="-105" dirty="0">
                  <a:solidFill>
                    <a:srgbClr val="000000"/>
                  </a:solidFill>
                  <a:latin typeface="Canva Sans"/>
                  <a:ea typeface="Canva Sans"/>
                  <a:cs typeface="Canva Sans"/>
                  <a:sym typeface="Canva Sans"/>
                </a:rPr>
                <a:t>Program Coordinator</a:t>
              </a:r>
            </a:p>
            <a:p>
              <a:pPr algn="ctr">
                <a:lnSpc>
                  <a:spcPts val="3105"/>
                </a:lnSpc>
              </a:pPr>
              <a:endParaRPr lang="en-US" sz="2700" spc="-105" dirty="0">
                <a:solidFill>
                  <a:srgbClr val="000000"/>
                </a:solidFill>
                <a:latin typeface="Canva Sans"/>
                <a:ea typeface="Canva Sans"/>
                <a:cs typeface="Canva Sans"/>
                <a:sym typeface="Canva Sans"/>
              </a:endParaRPr>
            </a:p>
          </p:txBody>
        </p:sp>
      </p:grpSp>
      <p:sp>
        <p:nvSpPr>
          <p:cNvPr id="13" name="TextBox 13"/>
          <p:cNvSpPr txBox="1"/>
          <p:nvPr/>
        </p:nvSpPr>
        <p:spPr>
          <a:xfrm>
            <a:off x="6371396" y="9817358"/>
            <a:ext cx="5545208" cy="257175"/>
          </a:xfrm>
          <a:prstGeom prst="rect">
            <a:avLst/>
          </a:prstGeom>
        </p:spPr>
        <p:txBody>
          <a:bodyPr lIns="0" tIns="0" rIns="0" bIns="0" rtlCol="0" anchor="t">
            <a:spAutoFit/>
          </a:bodyPr>
          <a:lstStyle/>
          <a:p>
            <a:pPr algn="l">
              <a:lnSpc>
                <a:spcPts val="2161"/>
              </a:lnSpc>
            </a:pPr>
            <a:r>
              <a:rPr lang="en-US" sz="1801" spc="-71">
                <a:solidFill>
                  <a:srgbClr val="FFFFFF"/>
                </a:solidFill>
                <a:latin typeface="Open Sans"/>
                <a:ea typeface="Open Sans"/>
                <a:cs typeface="Open Sans"/>
                <a:sym typeface="Open Sans"/>
              </a:rPr>
              <a:t>Prepared by Care Transformation Collaborative of RI</a:t>
            </a:r>
          </a:p>
        </p:txBody>
      </p:sp>
      <p:sp>
        <p:nvSpPr>
          <p:cNvPr id="14" name="TextBox 14"/>
          <p:cNvSpPr txBox="1"/>
          <p:nvPr/>
        </p:nvSpPr>
        <p:spPr>
          <a:xfrm>
            <a:off x="142901" y="242845"/>
            <a:ext cx="8463496" cy="725368"/>
          </a:xfrm>
          <a:prstGeom prst="rect">
            <a:avLst/>
          </a:prstGeom>
        </p:spPr>
        <p:txBody>
          <a:bodyPr lIns="0" tIns="0" rIns="0" bIns="0" rtlCol="0" anchor="t">
            <a:spAutoFit/>
          </a:bodyPr>
          <a:lstStyle/>
          <a:p>
            <a:pPr algn="l">
              <a:lnSpc>
                <a:spcPts val="5504"/>
              </a:lnSpc>
            </a:pPr>
            <a:r>
              <a:rPr lang="en-US" sz="5096" spc="-203">
                <a:solidFill>
                  <a:srgbClr val="0070C0"/>
                </a:solidFill>
                <a:latin typeface="Open Sans Bold"/>
                <a:ea typeface="Open Sans Bold"/>
                <a:cs typeface="Open Sans Bold"/>
                <a:sym typeface="Open Sans Bold"/>
              </a:rPr>
              <a:t>Hasbro Children’s Hospital</a:t>
            </a:r>
          </a:p>
        </p:txBody>
      </p:sp>
      <p:sp>
        <p:nvSpPr>
          <p:cNvPr id="15" name="TextBox 15"/>
          <p:cNvSpPr txBox="1"/>
          <p:nvPr/>
        </p:nvSpPr>
        <p:spPr>
          <a:xfrm>
            <a:off x="4722596" y="1483352"/>
            <a:ext cx="2931021" cy="596899"/>
          </a:xfrm>
          <a:prstGeom prst="rect">
            <a:avLst/>
          </a:prstGeom>
        </p:spPr>
        <p:txBody>
          <a:bodyPr lIns="0" tIns="0" rIns="0" bIns="0" rtlCol="0" anchor="t">
            <a:spAutoFit/>
          </a:bodyPr>
          <a:lstStyle/>
          <a:p>
            <a:pPr algn="ctr">
              <a:lnSpc>
                <a:spcPts val="4900"/>
              </a:lnSpc>
            </a:pPr>
            <a:r>
              <a:rPr lang="en-US" sz="3500" dirty="0">
                <a:solidFill>
                  <a:srgbClr val="000000"/>
                </a:solidFill>
                <a:latin typeface="Open Sans"/>
                <a:ea typeface="Open Sans"/>
                <a:cs typeface="Open Sans"/>
                <a:sym typeface="Open Sans"/>
              </a:rPr>
              <a:t>Providence, RI</a:t>
            </a:r>
          </a:p>
        </p:txBody>
      </p:sp>
      <p:sp>
        <p:nvSpPr>
          <p:cNvPr id="16" name="TextBox 16"/>
          <p:cNvSpPr txBox="1"/>
          <p:nvPr/>
        </p:nvSpPr>
        <p:spPr>
          <a:xfrm>
            <a:off x="571828" y="2328638"/>
            <a:ext cx="4617393" cy="795020"/>
          </a:xfrm>
          <a:prstGeom prst="rect">
            <a:avLst/>
          </a:prstGeom>
        </p:spPr>
        <p:txBody>
          <a:bodyPr lIns="0" tIns="0" rIns="0" bIns="0" rtlCol="0" anchor="t">
            <a:spAutoFit/>
          </a:bodyPr>
          <a:lstStyle/>
          <a:p>
            <a:pPr algn="ctr">
              <a:lnSpc>
                <a:spcPts val="6580"/>
              </a:lnSpc>
            </a:pPr>
            <a:r>
              <a:rPr lang="en-US" sz="4700">
                <a:solidFill>
                  <a:srgbClr val="000000"/>
                </a:solidFill>
                <a:latin typeface="Canva Sans Bold"/>
                <a:ea typeface="Canva Sans Bold"/>
                <a:cs typeface="Canva Sans Bold"/>
                <a:sym typeface="Canva Sans Bold"/>
              </a:rPr>
              <a:t>Team Members </a:t>
            </a:r>
          </a:p>
        </p:txBody>
      </p:sp>
      <p:sp>
        <p:nvSpPr>
          <p:cNvPr id="17" name="TextBox 17"/>
          <p:cNvSpPr txBox="1"/>
          <p:nvPr/>
        </p:nvSpPr>
        <p:spPr>
          <a:xfrm>
            <a:off x="467541" y="6449841"/>
            <a:ext cx="16525059" cy="1692451"/>
          </a:xfrm>
          <a:prstGeom prst="rect">
            <a:avLst/>
          </a:prstGeom>
        </p:spPr>
        <p:txBody>
          <a:bodyPr wrap="square" lIns="0" tIns="0" rIns="0" bIns="0" rtlCol="0" anchor="t">
            <a:spAutoFit/>
          </a:bodyPr>
          <a:lstStyle/>
          <a:p>
            <a:pPr algn="l">
              <a:lnSpc>
                <a:spcPts val="3801"/>
              </a:lnSpc>
            </a:pPr>
            <a:r>
              <a:rPr lang="en-US" sz="2715" dirty="0">
                <a:solidFill>
                  <a:srgbClr val="000000"/>
                </a:solidFill>
                <a:latin typeface="Canva Sans Bold"/>
                <a:ea typeface="Canva Sans Bold"/>
                <a:cs typeface="Canva Sans Bold"/>
                <a:sym typeface="Canva Sans Bold"/>
              </a:rPr>
              <a:t>PDSA: </a:t>
            </a:r>
          </a:p>
          <a:p>
            <a:pPr marL="249974" lvl="1" algn="l">
              <a:lnSpc>
                <a:spcPts val="3241"/>
              </a:lnSpc>
            </a:pPr>
            <a:r>
              <a:rPr lang="en-US" sz="2315" dirty="0">
                <a:solidFill>
                  <a:srgbClr val="000000"/>
                </a:solidFill>
                <a:latin typeface="Canva Sans Bold"/>
                <a:ea typeface="Canva Sans Bold"/>
                <a:cs typeface="Canva Sans Bold"/>
                <a:sym typeface="Canva Sans Bold"/>
              </a:rPr>
              <a:t>Original Aim:</a:t>
            </a:r>
            <a:r>
              <a:rPr lang="en-US" sz="2315" dirty="0">
                <a:solidFill>
                  <a:srgbClr val="000000"/>
                </a:solidFill>
                <a:latin typeface="Canva Sans"/>
                <a:ea typeface="Canva Sans"/>
                <a:cs typeface="Canva Sans"/>
                <a:sym typeface="Canva Sans"/>
              </a:rPr>
              <a:t> 90% of WCVs are attended by FS; </a:t>
            </a:r>
          </a:p>
          <a:p>
            <a:pPr marL="249974" lvl="1" algn="l">
              <a:lnSpc>
                <a:spcPts val="3241"/>
              </a:lnSpc>
            </a:pPr>
            <a:r>
              <a:rPr lang="en-US" sz="2315" b="1" dirty="0">
                <a:solidFill>
                  <a:srgbClr val="000000"/>
                </a:solidFill>
                <a:latin typeface="Canva Sans"/>
                <a:ea typeface="Canva Sans"/>
                <a:cs typeface="Canva Sans"/>
                <a:sym typeface="Canva Sans"/>
              </a:rPr>
              <a:t>Overall result:  </a:t>
            </a:r>
            <a:r>
              <a:rPr lang="en-US" sz="2315" dirty="0">
                <a:solidFill>
                  <a:srgbClr val="000000"/>
                </a:solidFill>
                <a:latin typeface="Canva Sans"/>
                <a:ea typeface="Canva Sans"/>
                <a:cs typeface="Canva Sans"/>
                <a:sym typeface="Canva Sans"/>
              </a:rPr>
              <a:t>we are happy with our rate of 75-77% given the challenges of the clinic </a:t>
            </a:r>
          </a:p>
          <a:p>
            <a:pPr marL="249974" lvl="1" algn="l">
              <a:lnSpc>
                <a:spcPts val="3241"/>
              </a:lnSpc>
            </a:pPr>
            <a:endParaRPr lang="en-US" sz="2315" dirty="0">
              <a:solidFill>
                <a:srgbClr val="000000"/>
              </a:solidFill>
              <a:latin typeface="Canva Sans"/>
              <a:ea typeface="Canva Sans"/>
              <a:cs typeface="Canva Sans"/>
              <a:sym typeface="Canva Sans"/>
            </a:endParaRPr>
          </a:p>
        </p:txBody>
      </p:sp>
      <p:grpSp>
        <p:nvGrpSpPr>
          <p:cNvPr id="18" name="Group 18"/>
          <p:cNvGrpSpPr/>
          <p:nvPr/>
        </p:nvGrpSpPr>
        <p:grpSpPr>
          <a:xfrm>
            <a:off x="9829800" y="2885376"/>
            <a:ext cx="7630954" cy="3959130"/>
            <a:chOff x="0" y="-85725"/>
            <a:chExt cx="10174605" cy="5278837"/>
          </a:xfrm>
        </p:grpSpPr>
        <p:sp>
          <p:nvSpPr>
            <p:cNvPr id="19" name="TextBox 19"/>
            <p:cNvSpPr txBox="1"/>
            <p:nvPr/>
          </p:nvSpPr>
          <p:spPr>
            <a:xfrm>
              <a:off x="0" y="1043261"/>
              <a:ext cx="10174605" cy="4149851"/>
            </a:xfrm>
            <a:prstGeom prst="rect">
              <a:avLst/>
            </a:prstGeom>
          </p:spPr>
          <p:txBody>
            <a:bodyPr lIns="0" tIns="0" rIns="0" bIns="0" rtlCol="0" anchor="t">
              <a:spAutoFit/>
            </a:bodyPr>
            <a:lstStyle/>
            <a:p>
              <a:pPr marL="539749" lvl="1" indent="-269875" algn="just">
                <a:lnSpc>
                  <a:spcPts val="3499"/>
                </a:lnSpc>
                <a:buFont typeface="Arial"/>
                <a:buChar char="•"/>
              </a:pPr>
              <a:r>
                <a:rPr lang="en-US" sz="2499" dirty="0">
                  <a:solidFill>
                    <a:srgbClr val="000000"/>
                  </a:solidFill>
                  <a:latin typeface="Canva Sans"/>
                  <a:ea typeface="Canva Sans"/>
                  <a:cs typeface="Canva Sans"/>
                  <a:sym typeface="Canva Sans"/>
                </a:rPr>
                <a:t>37 enrolled in DULCE </a:t>
              </a:r>
            </a:p>
            <a:p>
              <a:pPr marL="539749" lvl="1" indent="-269875" algn="just">
                <a:lnSpc>
                  <a:spcPts val="3499"/>
                </a:lnSpc>
                <a:buFont typeface="Arial"/>
                <a:buChar char="•"/>
              </a:pPr>
              <a:r>
                <a:rPr lang="en-US" sz="2499" dirty="0">
                  <a:solidFill>
                    <a:srgbClr val="000000"/>
                  </a:solidFill>
                  <a:latin typeface="Canva Sans"/>
                  <a:ea typeface="Canva Sans"/>
                  <a:cs typeface="Canva Sans"/>
                  <a:sym typeface="Canva Sans"/>
                </a:rPr>
                <a:t>34 families (92%) received WCVs on time </a:t>
              </a:r>
            </a:p>
            <a:p>
              <a:pPr marL="539749" lvl="1" indent="-269875" algn="just">
                <a:lnSpc>
                  <a:spcPts val="3499"/>
                </a:lnSpc>
                <a:buFont typeface="Arial"/>
                <a:buChar char="•"/>
              </a:pPr>
              <a:r>
                <a:rPr lang="en-US" sz="2499" dirty="0">
                  <a:solidFill>
                    <a:srgbClr val="000000"/>
                  </a:solidFill>
                  <a:latin typeface="Canva Sans"/>
                  <a:ea typeface="Canva Sans"/>
                  <a:cs typeface="Canva Sans"/>
                  <a:sym typeface="Canva Sans"/>
                </a:rPr>
                <a:t>70 (75%) of WCV CHW/FS attends</a:t>
              </a:r>
            </a:p>
            <a:p>
              <a:pPr marL="539749" lvl="1" indent="-269875" algn="just">
                <a:lnSpc>
                  <a:spcPts val="3499"/>
                </a:lnSpc>
                <a:buFont typeface="Arial"/>
                <a:buChar char="•"/>
              </a:pPr>
              <a:r>
                <a:rPr lang="en-US" sz="2499" dirty="0">
                  <a:solidFill>
                    <a:srgbClr val="000000"/>
                  </a:solidFill>
                  <a:latin typeface="Canva Sans"/>
                  <a:ea typeface="Canva Sans"/>
                  <a:cs typeface="Canva Sans"/>
                  <a:sym typeface="Canva Sans"/>
                </a:rPr>
                <a:t>32 (94%) screened for SDOH</a:t>
              </a:r>
            </a:p>
            <a:p>
              <a:pPr marL="539749" lvl="1" indent="-269875" algn="just">
                <a:lnSpc>
                  <a:spcPts val="3499"/>
                </a:lnSpc>
                <a:buFont typeface="Arial"/>
                <a:buChar char="•"/>
              </a:pPr>
              <a:r>
                <a:rPr lang="en-US" sz="2499" dirty="0">
                  <a:solidFill>
                    <a:srgbClr val="000000"/>
                  </a:solidFill>
                  <a:latin typeface="Canva Sans"/>
                  <a:ea typeface="Canva Sans"/>
                  <a:cs typeface="Canva Sans"/>
                  <a:sym typeface="Canva Sans"/>
                </a:rPr>
                <a:t>Family surveys not rec’d yet </a:t>
              </a:r>
            </a:p>
            <a:p>
              <a:pPr marL="269874" lvl="1" algn="just">
                <a:lnSpc>
                  <a:spcPts val="3499"/>
                </a:lnSpc>
              </a:pPr>
              <a:r>
                <a:rPr lang="en-US" sz="2499" dirty="0">
                  <a:solidFill>
                    <a:srgbClr val="000000"/>
                  </a:solidFill>
                  <a:latin typeface="Canva Sans"/>
                  <a:ea typeface="Canva Sans"/>
                  <a:cs typeface="Canva Sans"/>
                  <a:sym typeface="Canva Sans"/>
                </a:rPr>
                <a:t>*Through 9/17/24</a:t>
              </a:r>
            </a:p>
            <a:p>
              <a:pPr marL="539749" lvl="1" indent="-269875" algn="just">
                <a:lnSpc>
                  <a:spcPts val="3499"/>
                </a:lnSpc>
                <a:buFont typeface="Arial"/>
                <a:buChar char="•"/>
              </a:pPr>
              <a:endParaRPr lang="en-US" sz="2499" dirty="0">
                <a:solidFill>
                  <a:srgbClr val="000000"/>
                </a:solidFill>
                <a:latin typeface="Canva Sans"/>
                <a:ea typeface="Canva Sans"/>
                <a:cs typeface="Canva Sans"/>
                <a:sym typeface="Canva Sans"/>
              </a:endParaRPr>
            </a:p>
          </p:txBody>
        </p:sp>
        <p:sp>
          <p:nvSpPr>
            <p:cNvPr id="20" name="TextBox 20"/>
            <p:cNvSpPr txBox="1"/>
            <p:nvPr/>
          </p:nvSpPr>
          <p:spPr>
            <a:xfrm>
              <a:off x="0" y="-85725"/>
              <a:ext cx="7043917" cy="1031451"/>
            </a:xfrm>
            <a:prstGeom prst="rect">
              <a:avLst/>
            </a:prstGeom>
          </p:spPr>
          <p:txBody>
            <a:bodyPr lIns="0" tIns="0" rIns="0" bIns="0" rtlCol="0" anchor="t">
              <a:spAutoFit/>
            </a:bodyPr>
            <a:lstStyle/>
            <a:p>
              <a:pPr algn="ctr">
                <a:lnSpc>
                  <a:spcPts val="6580"/>
                </a:lnSpc>
              </a:pPr>
              <a:r>
                <a:rPr lang="en-US" sz="4700">
                  <a:solidFill>
                    <a:srgbClr val="000000"/>
                  </a:solidFill>
                  <a:latin typeface="Canva Sans Bold"/>
                  <a:ea typeface="Canva Sans Bold"/>
                  <a:cs typeface="Canva Sans Bold"/>
                  <a:sym typeface="Canva Sans Bold"/>
                </a:rPr>
                <a:t>Enrollment Data*: </a:t>
              </a:r>
            </a:p>
          </p:txBody>
        </p:sp>
      </p:grpSp>
      <p:sp>
        <p:nvSpPr>
          <p:cNvPr id="22" name="Freeform 22"/>
          <p:cNvSpPr/>
          <p:nvPr/>
        </p:nvSpPr>
        <p:spPr>
          <a:xfrm>
            <a:off x="282390" y="1028700"/>
            <a:ext cx="4168196" cy="1051551"/>
          </a:xfrm>
          <a:custGeom>
            <a:avLst/>
            <a:gdLst/>
            <a:ahLst/>
            <a:cxnLst/>
            <a:rect l="l" t="t" r="r" b="b"/>
            <a:pathLst>
              <a:path w="4168196" h="1051551">
                <a:moveTo>
                  <a:pt x="0" y="0"/>
                </a:moveTo>
                <a:lnTo>
                  <a:pt x="4168196" y="0"/>
                </a:lnTo>
                <a:lnTo>
                  <a:pt x="4168196" y="1051551"/>
                </a:lnTo>
                <a:lnTo>
                  <a:pt x="0" y="1051551"/>
                </a:lnTo>
                <a:lnTo>
                  <a:pt x="0" y="0"/>
                </a:lnTo>
                <a:close/>
              </a:path>
            </a:pathLst>
          </a:custGeom>
          <a:blipFill>
            <a:blip r:embed="rId4"/>
            <a:stretch>
              <a:fillRect/>
            </a:stretch>
          </a:blipFill>
        </p:spPr>
        <p:txBody>
          <a:bodyPr/>
          <a:lstStyle/>
          <a:p>
            <a:endParaRPr lang="en-US"/>
          </a:p>
        </p:txBody>
      </p:sp>
      <p:sp>
        <p:nvSpPr>
          <p:cNvPr id="23" name="Freeform 23"/>
          <p:cNvSpPr/>
          <p:nvPr/>
        </p:nvSpPr>
        <p:spPr>
          <a:xfrm>
            <a:off x="13819181" y="890588"/>
            <a:ext cx="4468819" cy="1647877"/>
          </a:xfrm>
          <a:custGeom>
            <a:avLst/>
            <a:gdLst/>
            <a:ahLst/>
            <a:cxnLst/>
            <a:rect l="l" t="t" r="r" b="b"/>
            <a:pathLst>
              <a:path w="4468819" h="1647877">
                <a:moveTo>
                  <a:pt x="0" y="0"/>
                </a:moveTo>
                <a:lnTo>
                  <a:pt x="4468819" y="0"/>
                </a:lnTo>
                <a:lnTo>
                  <a:pt x="4468819" y="1647877"/>
                </a:lnTo>
                <a:lnTo>
                  <a:pt x="0" y="164787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graphicFrame>
        <p:nvGraphicFramePr>
          <p:cNvPr id="24" name="Table 23">
            <a:extLst>
              <a:ext uri="{FF2B5EF4-FFF2-40B4-BE49-F238E27FC236}">
                <a16:creationId xmlns:a16="http://schemas.microsoft.com/office/drawing/2014/main" id="{9D6B3A28-986F-9079-5D80-17A3294CEB74}"/>
              </a:ext>
            </a:extLst>
          </p:cNvPr>
          <p:cNvGraphicFramePr>
            <a:graphicFrameLocks noGrp="1"/>
          </p:cNvGraphicFramePr>
          <p:nvPr/>
        </p:nvGraphicFramePr>
        <p:xfrm>
          <a:off x="650299" y="7893098"/>
          <a:ext cx="17420377" cy="1828800"/>
        </p:xfrm>
        <a:graphic>
          <a:graphicData uri="http://schemas.openxmlformats.org/drawingml/2006/table">
            <a:tbl>
              <a:tblPr>
                <a:tableStyleId>{5C22544A-7EE6-4342-B048-85BDC9FD1C3A}</a:tableStyleId>
              </a:tblPr>
              <a:tblGrid>
                <a:gridCol w="17420377">
                  <a:extLst>
                    <a:ext uri="{9D8B030D-6E8A-4147-A177-3AD203B41FA5}">
                      <a16:colId xmlns:a16="http://schemas.microsoft.com/office/drawing/2014/main" val="3380194974"/>
                    </a:ext>
                  </a:extLst>
                </a:gridCol>
              </a:tblGrid>
              <a:tr h="1399393">
                <a:tc>
                  <a:txBody>
                    <a:bodyPr/>
                    <a:lstStyle/>
                    <a:p>
                      <a:pPr marL="0" marR="0" algn="l"/>
                      <a:r>
                        <a:rPr lang="en-US" sz="2400" b="1" dirty="0">
                          <a:effectLst/>
                        </a:rPr>
                        <a:t>PLAN:  </a:t>
                      </a:r>
                      <a:r>
                        <a:rPr lang="en-US" sz="2400" dirty="0">
                          <a:effectLst/>
                        </a:rPr>
                        <a:t>Continuous education to residents/providers is needed to keep the model front of mind.  Prioritize 2</a:t>
                      </a:r>
                      <a:r>
                        <a:rPr lang="en-US" sz="2400" baseline="30000" dirty="0">
                          <a:effectLst/>
                        </a:rPr>
                        <a:t>nd</a:t>
                      </a:r>
                      <a:r>
                        <a:rPr lang="en-US" sz="2400" dirty="0">
                          <a:effectLst/>
                        </a:rPr>
                        <a:t> WCV so families are less overwhelmed at newborn visit.  Designate certain days of the week to only DULCE patients.  Train additional CHWs in the model so they can provide coverage when needed.  LCSW has been hired and will be able to support the DULCE CHW.  CHWs have been given a highly visible workspace which makes them more accessible for clinic staff.  CHWs will be able to drop charges soon which will help with sustainability.</a:t>
                      </a:r>
                      <a:endParaRPr lang="en-US" sz="1600" dirty="0">
                        <a:effectLst/>
                        <a:latin typeface="Times New Roman" panose="02020603050405020304" pitchFamily="18" charset="0"/>
                        <a:ea typeface="Times New Roman" panose="02020603050405020304" pitchFamily="18" charset="0"/>
                      </a:endParaRPr>
                    </a:p>
                  </a:txBody>
                  <a:tcPr marL="114300" marR="114300" marT="0" marB="0"/>
                </a:tc>
                <a:extLst>
                  <a:ext uri="{0D108BD9-81ED-4DB2-BD59-A6C34878D82A}">
                    <a16:rowId xmlns:a16="http://schemas.microsoft.com/office/drawing/2014/main" val="1901569974"/>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0" y="9459633"/>
            <a:ext cx="18288000" cy="819151"/>
            <a:chOff x="0" y="0"/>
            <a:chExt cx="24384000" cy="1092202"/>
          </a:xfrm>
        </p:grpSpPr>
        <p:sp>
          <p:nvSpPr>
            <p:cNvPr id="3" name="Freeform 3"/>
            <p:cNvSpPr/>
            <p:nvPr/>
          </p:nvSpPr>
          <p:spPr>
            <a:xfrm>
              <a:off x="0" y="0"/>
              <a:ext cx="24384000" cy="1092200"/>
            </a:xfrm>
            <a:custGeom>
              <a:avLst/>
              <a:gdLst/>
              <a:ahLst/>
              <a:cxnLst/>
              <a:rect l="l" t="t" r="r" b="b"/>
              <a:pathLst>
                <a:path w="24384000" h="1092200">
                  <a:moveTo>
                    <a:pt x="0" y="0"/>
                  </a:moveTo>
                  <a:lnTo>
                    <a:pt x="24384000" y="0"/>
                  </a:lnTo>
                  <a:lnTo>
                    <a:pt x="24384000" y="1092200"/>
                  </a:lnTo>
                  <a:lnTo>
                    <a:pt x="0" y="1092200"/>
                  </a:lnTo>
                  <a:close/>
                </a:path>
              </a:pathLst>
            </a:custGeom>
            <a:solidFill>
              <a:srgbClr val="00B0F0"/>
            </a:solidFill>
          </p:spPr>
          <p:txBody>
            <a:bodyPr/>
            <a:lstStyle/>
            <a:p>
              <a:endParaRPr lang="en-US"/>
            </a:p>
          </p:txBody>
        </p:sp>
      </p:grpSp>
      <p:sp>
        <p:nvSpPr>
          <p:cNvPr id="4" name="Freeform 4"/>
          <p:cNvSpPr/>
          <p:nvPr/>
        </p:nvSpPr>
        <p:spPr>
          <a:xfrm>
            <a:off x="14413077" y="195220"/>
            <a:ext cx="3657600" cy="1016000"/>
          </a:xfrm>
          <a:custGeom>
            <a:avLst/>
            <a:gdLst/>
            <a:ahLst/>
            <a:cxnLst/>
            <a:rect l="l" t="t" r="r" b="b"/>
            <a:pathLst>
              <a:path w="3657600" h="1016000">
                <a:moveTo>
                  <a:pt x="0" y="0"/>
                </a:moveTo>
                <a:lnTo>
                  <a:pt x="3657600" y="0"/>
                </a:lnTo>
                <a:lnTo>
                  <a:pt x="3657600" y="1016000"/>
                </a:lnTo>
                <a:lnTo>
                  <a:pt x="0" y="1016000"/>
                </a:lnTo>
                <a:lnTo>
                  <a:pt x="0" y="0"/>
                </a:lnTo>
                <a:close/>
              </a:path>
            </a:pathLst>
          </a:custGeom>
          <a:blipFill>
            <a:blip r:embed="rId3"/>
            <a:stretch>
              <a:fillRect r="-980" b="-1250"/>
            </a:stretch>
          </a:blipFill>
        </p:spPr>
        <p:txBody>
          <a:bodyPr/>
          <a:lstStyle/>
          <a:p>
            <a:endParaRPr lang="en-US"/>
          </a:p>
        </p:txBody>
      </p:sp>
      <p:grpSp>
        <p:nvGrpSpPr>
          <p:cNvPr id="5" name="Group 5"/>
          <p:cNvGrpSpPr>
            <a:grpSpLocks noChangeAspect="1"/>
          </p:cNvGrpSpPr>
          <p:nvPr/>
        </p:nvGrpSpPr>
        <p:grpSpPr>
          <a:xfrm>
            <a:off x="0" y="9595366"/>
            <a:ext cx="18288000" cy="691633"/>
            <a:chOff x="0" y="0"/>
            <a:chExt cx="24384000" cy="922178"/>
          </a:xfrm>
        </p:grpSpPr>
        <p:sp>
          <p:nvSpPr>
            <p:cNvPr id="6" name="Freeform 6"/>
            <p:cNvSpPr/>
            <p:nvPr/>
          </p:nvSpPr>
          <p:spPr>
            <a:xfrm>
              <a:off x="0" y="0"/>
              <a:ext cx="24384000" cy="922147"/>
            </a:xfrm>
            <a:custGeom>
              <a:avLst/>
              <a:gdLst/>
              <a:ahLst/>
              <a:cxnLst/>
              <a:rect l="l" t="t" r="r" b="b"/>
              <a:pathLst>
                <a:path w="24384000" h="922147">
                  <a:moveTo>
                    <a:pt x="0" y="0"/>
                  </a:moveTo>
                  <a:lnTo>
                    <a:pt x="24384000" y="0"/>
                  </a:lnTo>
                  <a:lnTo>
                    <a:pt x="24384000" y="922147"/>
                  </a:lnTo>
                  <a:lnTo>
                    <a:pt x="0" y="922147"/>
                  </a:lnTo>
                  <a:close/>
                </a:path>
              </a:pathLst>
            </a:custGeom>
            <a:solidFill>
              <a:srgbClr val="0070C0"/>
            </a:solidFill>
          </p:spPr>
          <p:txBody>
            <a:bodyPr/>
            <a:lstStyle/>
            <a:p>
              <a:endParaRPr lang="en-US"/>
            </a:p>
          </p:txBody>
        </p:sp>
      </p:grpSp>
      <p:sp>
        <p:nvSpPr>
          <p:cNvPr id="7" name="AutoShape 7"/>
          <p:cNvSpPr/>
          <p:nvPr/>
        </p:nvSpPr>
        <p:spPr>
          <a:xfrm>
            <a:off x="282390" y="962025"/>
            <a:ext cx="17788287" cy="0"/>
          </a:xfrm>
          <a:prstGeom prst="line">
            <a:avLst/>
          </a:prstGeom>
          <a:ln w="28575" cap="flat">
            <a:solidFill>
              <a:srgbClr val="F7B31D"/>
            </a:solidFill>
            <a:prstDash val="solid"/>
            <a:headEnd type="none" w="sm" len="sm"/>
            <a:tailEnd type="none" w="sm" len="sm"/>
          </a:ln>
        </p:spPr>
        <p:txBody>
          <a:bodyPr/>
          <a:lstStyle/>
          <a:p>
            <a:endParaRPr lang="en-US"/>
          </a:p>
        </p:txBody>
      </p:sp>
      <p:grpSp>
        <p:nvGrpSpPr>
          <p:cNvPr id="8" name="Group 8"/>
          <p:cNvGrpSpPr/>
          <p:nvPr/>
        </p:nvGrpSpPr>
        <p:grpSpPr>
          <a:xfrm>
            <a:off x="450479" y="3290167"/>
            <a:ext cx="9076879" cy="3918153"/>
            <a:chOff x="0" y="0"/>
            <a:chExt cx="12102506" cy="5224203"/>
          </a:xfrm>
        </p:grpSpPr>
        <p:grpSp>
          <p:nvGrpSpPr>
            <p:cNvPr id="9" name="Group 9"/>
            <p:cNvGrpSpPr/>
            <p:nvPr/>
          </p:nvGrpSpPr>
          <p:grpSpPr>
            <a:xfrm>
              <a:off x="0" y="0"/>
              <a:ext cx="12102506" cy="5224203"/>
              <a:chOff x="0" y="0"/>
              <a:chExt cx="2390618" cy="1031941"/>
            </a:xfrm>
          </p:grpSpPr>
          <p:sp>
            <p:nvSpPr>
              <p:cNvPr id="10" name="Freeform 10"/>
              <p:cNvSpPr/>
              <p:nvPr/>
            </p:nvSpPr>
            <p:spPr>
              <a:xfrm>
                <a:off x="0" y="0"/>
                <a:ext cx="2390618" cy="1031941"/>
              </a:xfrm>
              <a:custGeom>
                <a:avLst/>
                <a:gdLst/>
                <a:ahLst/>
                <a:cxnLst/>
                <a:rect l="l" t="t" r="r" b="b"/>
                <a:pathLst>
                  <a:path w="2390618" h="1031941">
                    <a:moveTo>
                      <a:pt x="43499" y="0"/>
                    </a:moveTo>
                    <a:lnTo>
                      <a:pt x="2347119" y="0"/>
                    </a:lnTo>
                    <a:cubicBezTo>
                      <a:pt x="2371143" y="0"/>
                      <a:pt x="2390618" y="19475"/>
                      <a:pt x="2390618" y="43499"/>
                    </a:cubicBezTo>
                    <a:lnTo>
                      <a:pt x="2390618" y="988442"/>
                    </a:lnTo>
                    <a:cubicBezTo>
                      <a:pt x="2390618" y="1012466"/>
                      <a:pt x="2371143" y="1031941"/>
                      <a:pt x="2347119" y="1031941"/>
                    </a:cubicBezTo>
                    <a:lnTo>
                      <a:pt x="43499" y="1031941"/>
                    </a:lnTo>
                    <a:cubicBezTo>
                      <a:pt x="19475" y="1031941"/>
                      <a:pt x="0" y="1012466"/>
                      <a:pt x="0" y="988442"/>
                    </a:cubicBezTo>
                    <a:lnTo>
                      <a:pt x="0" y="43499"/>
                    </a:lnTo>
                    <a:cubicBezTo>
                      <a:pt x="0" y="19475"/>
                      <a:pt x="19475" y="0"/>
                      <a:pt x="43499" y="0"/>
                    </a:cubicBezTo>
                    <a:close/>
                  </a:path>
                </a:pathLst>
              </a:custGeom>
              <a:solidFill>
                <a:srgbClr val="7293BA">
                  <a:alpha val="68627"/>
                </a:srgbClr>
              </a:solidFill>
            </p:spPr>
            <p:txBody>
              <a:bodyPr/>
              <a:lstStyle/>
              <a:p>
                <a:endParaRPr lang="en-US"/>
              </a:p>
            </p:txBody>
          </p:sp>
          <p:sp>
            <p:nvSpPr>
              <p:cNvPr id="11" name="TextBox 11"/>
              <p:cNvSpPr txBox="1"/>
              <p:nvPr/>
            </p:nvSpPr>
            <p:spPr>
              <a:xfrm>
                <a:off x="0" y="0"/>
                <a:ext cx="2390618" cy="1031941"/>
              </a:xfrm>
              <a:prstGeom prst="rect">
                <a:avLst/>
              </a:prstGeom>
            </p:spPr>
            <p:txBody>
              <a:bodyPr lIns="50800" tIns="50800" rIns="50800" bIns="50800" rtlCol="0" anchor="ctr"/>
              <a:lstStyle/>
              <a:p>
                <a:pPr algn="ctr">
                  <a:lnSpc>
                    <a:spcPts val="2641"/>
                  </a:lnSpc>
                </a:pPr>
                <a:endParaRPr/>
              </a:p>
            </p:txBody>
          </p:sp>
        </p:grpSp>
        <p:sp>
          <p:nvSpPr>
            <p:cNvPr id="12" name="TextBox 12"/>
            <p:cNvSpPr txBox="1"/>
            <p:nvPr/>
          </p:nvSpPr>
          <p:spPr>
            <a:xfrm>
              <a:off x="533788" y="257523"/>
              <a:ext cx="11119579" cy="4770536"/>
            </a:xfrm>
            <a:prstGeom prst="rect">
              <a:avLst/>
            </a:prstGeom>
          </p:spPr>
          <p:txBody>
            <a:bodyPr lIns="0" tIns="0" rIns="0" bIns="0" rtlCol="0" anchor="t">
              <a:spAutoFit/>
            </a:bodyPr>
            <a:lstStyle/>
            <a:p>
              <a:pPr algn="ctr">
                <a:lnSpc>
                  <a:spcPts val="3105"/>
                </a:lnSpc>
              </a:pPr>
              <a:r>
                <a:rPr lang="en-US" sz="2700" spc="-105" dirty="0">
                  <a:solidFill>
                    <a:srgbClr val="000000"/>
                  </a:solidFill>
                  <a:latin typeface="Canva Sans Bold"/>
                  <a:ea typeface="Canva Sans Bold"/>
                  <a:cs typeface="Canva Sans Bold"/>
                  <a:sym typeface="Canva Sans Bold"/>
                </a:rPr>
                <a:t>Belinda Soares, </a:t>
              </a:r>
              <a:r>
                <a:rPr lang="en-US" sz="2700" spc="-105" dirty="0">
                  <a:solidFill>
                    <a:srgbClr val="000000"/>
                  </a:solidFill>
                  <a:latin typeface="Canva Sans"/>
                  <a:ea typeface="Canva Sans"/>
                  <a:cs typeface="Canva Sans"/>
                  <a:sym typeface="Canva Sans"/>
                </a:rPr>
                <a:t>Family Specialist </a:t>
              </a:r>
            </a:p>
            <a:p>
              <a:pPr algn="ctr">
                <a:lnSpc>
                  <a:spcPts val="3105"/>
                </a:lnSpc>
              </a:pPr>
              <a:r>
                <a:rPr lang="en-US" sz="2700" spc="-105" dirty="0">
                  <a:solidFill>
                    <a:srgbClr val="000000"/>
                  </a:solidFill>
                  <a:latin typeface="Canva Sans Bold"/>
                  <a:ea typeface="Canva Sans Bold"/>
                  <a:cs typeface="Canva Sans Bold"/>
                  <a:sym typeface="Canva Sans Bold"/>
                </a:rPr>
                <a:t>Brenda Dowlatshahi, </a:t>
              </a:r>
              <a:r>
                <a:rPr lang="en-US" sz="2700" spc="-105" dirty="0">
                  <a:solidFill>
                    <a:srgbClr val="000000"/>
                  </a:solidFill>
                  <a:latin typeface="Canva Sans"/>
                  <a:ea typeface="Canva Sans"/>
                  <a:cs typeface="Canva Sans"/>
                  <a:sym typeface="Canva Sans"/>
                </a:rPr>
                <a:t>COO &amp; Health Center Director</a:t>
              </a:r>
            </a:p>
            <a:p>
              <a:pPr algn="ctr">
                <a:lnSpc>
                  <a:spcPts val="3105"/>
                </a:lnSpc>
              </a:pPr>
              <a:r>
                <a:rPr lang="en-US" sz="2700" spc="-105" dirty="0">
                  <a:solidFill>
                    <a:srgbClr val="000000"/>
                  </a:solidFill>
                  <a:latin typeface="Canva Sans Bold"/>
                  <a:ea typeface="Canva Sans Bold"/>
                  <a:cs typeface="Canva Sans Bold"/>
                  <a:sym typeface="Canva Sans Bold"/>
                </a:rPr>
                <a:t>Rebecca Friedman, MD, </a:t>
              </a:r>
              <a:r>
                <a:rPr lang="en-US" sz="2700" spc="-105" dirty="0">
                  <a:solidFill>
                    <a:srgbClr val="000000"/>
                  </a:solidFill>
                  <a:latin typeface="Canva Sans"/>
                  <a:ea typeface="Canva Sans"/>
                  <a:cs typeface="Canva Sans"/>
                  <a:sym typeface="Canva Sans"/>
                </a:rPr>
                <a:t>Pediatrician</a:t>
              </a:r>
            </a:p>
            <a:p>
              <a:pPr algn="ctr">
                <a:lnSpc>
                  <a:spcPts val="3105"/>
                </a:lnSpc>
              </a:pPr>
              <a:r>
                <a:rPr lang="en-US" sz="2700" spc="-105" dirty="0">
                  <a:solidFill>
                    <a:srgbClr val="000000"/>
                  </a:solidFill>
                  <a:latin typeface="Canva Sans Bold"/>
                  <a:ea typeface="Canva Sans Bold"/>
                  <a:cs typeface="Canva Sans Bold"/>
                  <a:sym typeface="Canva Sans Bold"/>
                </a:rPr>
                <a:t>Bettina Cullinane, RN, NCM, </a:t>
              </a:r>
              <a:r>
                <a:rPr lang="en-US" sz="2700" spc="-105" dirty="0">
                  <a:solidFill>
                    <a:srgbClr val="000000"/>
                  </a:solidFill>
                  <a:latin typeface="Canva Sans"/>
                  <a:ea typeface="Canva Sans"/>
                  <a:cs typeface="Canva Sans"/>
                  <a:sym typeface="Canva Sans"/>
                </a:rPr>
                <a:t>Nurse Care Manager</a:t>
              </a:r>
            </a:p>
            <a:p>
              <a:pPr algn="ctr">
                <a:lnSpc>
                  <a:spcPts val="3105"/>
                </a:lnSpc>
              </a:pPr>
              <a:r>
                <a:rPr lang="en-US" sz="2700" spc="-105" dirty="0">
                  <a:solidFill>
                    <a:srgbClr val="000000"/>
                  </a:solidFill>
                  <a:latin typeface="Canva Sans Bold"/>
                  <a:ea typeface="Canva Sans Bold"/>
                  <a:cs typeface="Canva Sans Bold"/>
                  <a:sym typeface="Canva Sans Bold"/>
                </a:rPr>
                <a:t>Jennifer Caffrey, LICSW, </a:t>
              </a:r>
              <a:r>
                <a:rPr lang="en-US" sz="2700" spc="-105" dirty="0">
                  <a:solidFill>
                    <a:srgbClr val="000000"/>
                  </a:solidFill>
                  <a:latin typeface="Canva Sans"/>
                  <a:ea typeface="Canva Sans"/>
                  <a:cs typeface="Canva Sans"/>
                  <a:sym typeface="Canva Sans"/>
                </a:rPr>
                <a:t>Director of Behavioral Health</a:t>
              </a:r>
            </a:p>
            <a:p>
              <a:pPr algn="ctr">
                <a:lnSpc>
                  <a:spcPts val="3105"/>
                </a:lnSpc>
              </a:pPr>
              <a:r>
                <a:rPr lang="en-US" sz="2700" spc="-105" dirty="0">
                  <a:solidFill>
                    <a:srgbClr val="000000"/>
                  </a:solidFill>
                  <a:latin typeface="Canva Sans Bold"/>
                  <a:ea typeface="Canva Sans Bold"/>
                  <a:cs typeface="Canva Sans Bold"/>
                  <a:sym typeface="Canva Sans Bold"/>
                </a:rPr>
                <a:t>Pre-Natal Partner:  Suzanne Lowe, </a:t>
              </a:r>
              <a:r>
                <a:rPr lang="en-US" sz="2700" spc="-105" dirty="0">
                  <a:solidFill>
                    <a:srgbClr val="000000"/>
                  </a:solidFill>
                  <a:latin typeface="Canva Sans"/>
                  <a:ea typeface="Canva Sans"/>
                  <a:cs typeface="Canva Sans"/>
                  <a:sym typeface="Canva Sans"/>
                </a:rPr>
                <a:t>CNM, Director of Women’s Health</a:t>
              </a:r>
            </a:p>
            <a:p>
              <a:pPr algn="ctr">
                <a:lnSpc>
                  <a:spcPts val="3105"/>
                </a:lnSpc>
              </a:pPr>
              <a:r>
                <a:rPr lang="en-US" sz="2700" spc="-105" dirty="0">
                  <a:solidFill>
                    <a:srgbClr val="000000"/>
                  </a:solidFill>
                  <a:latin typeface="Canva Sans Bold"/>
                  <a:ea typeface="Canva Sans Bold"/>
                  <a:cs typeface="Canva Sans Bold"/>
                  <a:sym typeface="Canva Sans Bold"/>
                </a:rPr>
                <a:t>Anne Marie Barone, </a:t>
              </a:r>
              <a:r>
                <a:rPr lang="en-US" sz="2700" spc="-105" dirty="0">
                  <a:solidFill>
                    <a:srgbClr val="000000"/>
                  </a:solidFill>
                  <a:latin typeface="Canva Sans"/>
                  <a:ea typeface="Canva Sans"/>
                  <a:cs typeface="Canva Sans"/>
                  <a:sym typeface="Canva Sans"/>
                </a:rPr>
                <a:t>Director of Health Information Management</a:t>
              </a:r>
            </a:p>
          </p:txBody>
        </p:sp>
      </p:grpSp>
      <p:sp>
        <p:nvSpPr>
          <p:cNvPr id="13" name="TextBox 13"/>
          <p:cNvSpPr txBox="1"/>
          <p:nvPr/>
        </p:nvSpPr>
        <p:spPr>
          <a:xfrm>
            <a:off x="6371396" y="9817358"/>
            <a:ext cx="5545208" cy="257175"/>
          </a:xfrm>
          <a:prstGeom prst="rect">
            <a:avLst/>
          </a:prstGeom>
        </p:spPr>
        <p:txBody>
          <a:bodyPr lIns="0" tIns="0" rIns="0" bIns="0" rtlCol="0" anchor="t">
            <a:spAutoFit/>
          </a:bodyPr>
          <a:lstStyle/>
          <a:p>
            <a:pPr algn="l">
              <a:lnSpc>
                <a:spcPts val="2161"/>
              </a:lnSpc>
            </a:pPr>
            <a:r>
              <a:rPr lang="en-US" sz="1801" spc="-71">
                <a:solidFill>
                  <a:srgbClr val="FFFFFF"/>
                </a:solidFill>
                <a:latin typeface="Open Sans"/>
                <a:ea typeface="Open Sans"/>
                <a:cs typeface="Open Sans"/>
                <a:sym typeface="Open Sans"/>
              </a:rPr>
              <a:t>Prepared by Care Transformation Collaborative of RI</a:t>
            </a:r>
          </a:p>
        </p:txBody>
      </p:sp>
      <p:sp>
        <p:nvSpPr>
          <p:cNvPr id="14" name="TextBox 14"/>
          <p:cNvSpPr txBox="1"/>
          <p:nvPr/>
        </p:nvSpPr>
        <p:spPr>
          <a:xfrm>
            <a:off x="142901" y="242845"/>
            <a:ext cx="16211954" cy="725368"/>
          </a:xfrm>
          <a:prstGeom prst="rect">
            <a:avLst/>
          </a:prstGeom>
        </p:spPr>
        <p:txBody>
          <a:bodyPr lIns="0" tIns="0" rIns="0" bIns="0" rtlCol="0" anchor="t">
            <a:spAutoFit/>
          </a:bodyPr>
          <a:lstStyle/>
          <a:p>
            <a:pPr algn="l">
              <a:lnSpc>
                <a:spcPts val="5504"/>
              </a:lnSpc>
            </a:pPr>
            <a:r>
              <a:rPr lang="en-US" sz="5096" spc="-203" dirty="0">
                <a:solidFill>
                  <a:srgbClr val="0070C0"/>
                </a:solidFill>
                <a:latin typeface="Open Sans Bold"/>
                <a:ea typeface="Open Sans Bold"/>
                <a:cs typeface="Open Sans Bold"/>
                <a:sym typeface="Open Sans Bold"/>
              </a:rPr>
              <a:t>Tri-County Community Action Agency</a:t>
            </a:r>
          </a:p>
        </p:txBody>
      </p:sp>
      <p:sp>
        <p:nvSpPr>
          <p:cNvPr id="15" name="TextBox 15"/>
          <p:cNvSpPr txBox="1"/>
          <p:nvPr/>
        </p:nvSpPr>
        <p:spPr>
          <a:xfrm>
            <a:off x="566623" y="2409422"/>
            <a:ext cx="4617393" cy="795020"/>
          </a:xfrm>
          <a:prstGeom prst="rect">
            <a:avLst/>
          </a:prstGeom>
        </p:spPr>
        <p:txBody>
          <a:bodyPr lIns="0" tIns="0" rIns="0" bIns="0" rtlCol="0" anchor="t">
            <a:spAutoFit/>
          </a:bodyPr>
          <a:lstStyle/>
          <a:p>
            <a:pPr algn="ctr">
              <a:lnSpc>
                <a:spcPts val="6580"/>
              </a:lnSpc>
            </a:pPr>
            <a:r>
              <a:rPr lang="en-US" sz="4700">
                <a:solidFill>
                  <a:srgbClr val="000000"/>
                </a:solidFill>
                <a:latin typeface="Canva Sans Bold"/>
                <a:ea typeface="Canva Sans Bold"/>
                <a:cs typeface="Canva Sans Bold"/>
                <a:sym typeface="Canva Sans Bold"/>
              </a:rPr>
              <a:t>Team Members </a:t>
            </a:r>
          </a:p>
        </p:txBody>
      </p:sp>
      <p:sp>
        <p:nvSpPr>
          <p:cNvPr id="16" name="TextBox 16"/>
          <p:cNvSpPr txBox="1"/>
          <p:nvPr/>
        </p:nvSpPr>
        <p:spPr>
          <a:xfrm>
            <a:off x="566623" y="7713145"/>
            <a:ext cx="13015586" cy="940673"/>
          </a:xfrm>
          <a:prstGeom prst="rect">
            <a:avLst/>
          </a:prstGeom>
        </p:spPr>
        <p:txBody>
          <a:bodyPr lIns="0" tIns="0" rIns="0" bIns="0" rtlCol="0" anchor="t">
            <a:spAutoFit/>
          </a:bodyPr>
          <a:lstStyle/>
          <a:p>
            <a:pPr algn="l">
              <a:lnSpc>
                <a:spcPts val="3801"/>
              </a:lnSpc>
            </a:pPr>
            <a:r>
              <a:rPr lang="en-US" sz="2715" dirty="0">
                <a:solidFill>
                  <a:srgbClr val="000000"/>
                </a:solidFill>
                <a:latin typeface="Canva Sans Bold"/>
                <a:ea typeface="Canva Sans Bold"/>
                <a:cs typeface="Canva Sans Bold"/>
                <a:sym typeface="Canva Sans Bold"/>
              </a:rPr>
              <a:t>PDSA: </a:t>
            </a:r>
          </a:p>
          <a:p>
            <a:pPr marL="293153" lvl="1" algn="l">
              <a:lnSpc>
                <a:spcPts val="3801"/>
              </a:lnSpc>
            </a:pPr>
            <a:r>
              <a:rPr lang="en-US" sz="2715" dirty="0">
                <a:solidFill>
                  <a:srgbClr val="000000"/>
                </a:solidFill>
                <a:latin typeface="Canva Sans"/>
                <a:ea typeface="Canva Sans"/>
                <a:cs typeface="Canva Sans"/>
                <a:sym typeface="Canva Sans"/>
              </a:rPr>
              <a:t>75% of WCV are attended by CHW/Family Specialist  - TriCounty = 100% </a:t>
            </a:r>
          </a:p>
        </p:txBody>
      </p:sp>
      <p:grpSp>
        <p:nvGrpSpPr>
          <p:cNvPr id="17" name="Group 17"/>
          <p:cNvGrpSpPr/>
          <p:nvPr/>
        </p:nvGrpSpPr>
        <p:grpSpPr>
          <a:xfrm>
            <a:off x="9920744" y="2888970"/>
            <a:ext cx="7796874" cy="3534770"/>
            <a:chOff x="0" y="-85725"/>
            <a:chExt cx="10395832" cy="4713026"/>
          </a:xfrm>
        </p:grpSpPr>
        <p:sp>
          <p:nvSpPr>
            <p:cNvPr id="18" name="TextBox 18"/>
            <p:cNvSpPr txBox="1"/>
            <p:nvPr/>
          </p:nvSpPr>
          <p:spPr>
            <a:xfrm>
              <a:off x="0" y="1075901"/>
              <a:ext cx="10395832" cy="3551400"/>
            </a:xfrm>
            <a:prstGeom prst="rect">
              <a:avLst/>
            </a:prstGeom>
          </p:spPr>
          <p:txBody>
            <a:bodyPr lIns="0" tIns="0" rIns="0" bIns="0" rtlCol="0" anchor="t">
              <a:spAutoFit/>
            </a:bodyPr>
            <a:lstStyle/>
            <a:p>
              <a:pPr marL="539749" lvl="1" indent="-269875" algn="just">
                <a:lnSpc>
                  <a:spcPts val="3499"/>
                </a:lnSpc>
                <a:buFont typeface="Arial"/>
                <a:buChar char="•"/>
              </a:pPr>
              <a:r>
                <a:rPr lang="en-US" sz="2499">
                  <a:solidFill>
                    <a:srgbClr val="000000"/>
                  </a:solidFill>
                  <a:latin typeface="Canva Sans"/>
                  <a:ea typeface="Canva Sans"/>
                  <a:cs typeface="Canva Sans"/>
                  <a:sym typeface="Canva Sans"/>
                </a:rPr>
                <a:t>59 babies </a:t>
              </a:r>
              <a:r>
                <a:rPr lang="en-US" sz="2499" dirty="0">
                  <a:solidFill>
                    <a:srgbClr val="000000"/>
                  </a:solidFill>
                  <a:latin typeface="Canva Sans"/>
                  <a:ea typeface="Canva Sans"/>
                  <a:cs typeface="Canva Sans"/>
                  <a:sym typeface="Canva Sans"/>
                </a:rPr>
                <a:t>enrolled in DULCE, 28</a:t>
              </a:r>
              <a:r>
                <a:rPr lang="en-US" sz="2499" dirty="0">
                  <a:latin typeface="Canva Sans"/>
                  <a:ea typeface="Canva Sans"/>
                  <a:cs typeface="Canva Sans"/>
                  <a:sym typeface="Canva Sans"/>
                </a:rPr>
                <a:t> </a:t>
              </a:r>
              <a:r>
                <a:rPr lang="en-US" sz="2499" dirty="0">
                  <a:solidFill>
                    <a:srgbClr val="000000"/>
                  </a:solidFill>
                  <a:latin typeface="Canva Sans"/>
                  <a:ea typeface="Canva Sans"/>
                  <a:cs typeface="Canva Sans"/>
                  <a:sym typeface="Canva Sans"/>
                </a:rPr>
                <a:t>graduated </a:t>
              </a:r>
            </a:p>
            <a:p>
              <a:pPr marL="539749" lvl="1" indent="-269875" algn="just">
                <a:lnSpc>
                  <a:spcPts val="3499"/>
                </a:lnSpc>
                <a:buFont typeface="Arial"/>
                <a:buChar char="•"/>
              </a:pPr>
              <a:r>
                <a:rPr lang="en-US" sz="2499" dirty="0">
                  <a:solidFill>
                    <a:srgbClr val="000000"/>
                  </a:solidFill>
                  <a:latin typeface="Canva Sans"/>
                  <a:ea typeface="Canva Sans"/>
                  <a:cs typeface="Canva Sans"/>
                  <a:sym typeface="Canva Sans"/>
                </a:rPr>
                <a:t>15 prenatal patients enrolled overall</a:t>
              </a:r>
            </a:p>
            <a:p>
              <a:pPr marL="539749" lvl="1" indent="-269875" algn="just">
                <a:lnSpc>
                  <a:spcPts val="3499"/>
                </a:lnSpc>
                <a:buFont typeface="Arial"/>
                <a:buChar char="•"/>
              </a:pPr>
              <a:r>
                <a:rPr lang="en-US" sz="2499" dirty="0">
                  <a:solidFill>
                    <a:srgbClr val="000000"/>
                  </a:solidFill>
                  <a:latin typeface="Canva Sans"/>
                  <a:ea typeface="Canva Sans"/>
                  <a:cs typeface="Canva Sans"/>
                  <a:sym typeface="Canva Sans"/>
                </a:rPr>
                <a:t>36 (100%) WCV that CHW/FS attends</a:t>
              </a:r>
            </a:p>
            <a:p>
              <a:pPr marL="539749" lvl="1" indent="-269875" algn="just">
                <a:lnSpc>
                  <a:spcPts val="3499"/>
                </a:lnSpc>
                <a:buFont typeface="Arial"/>
                <a:buChar char="•"/>
              </a:pPr>
              <a:r>
                <a:rPr lang="en-US" sz="2499" dirty="0">
                  <a:solidFill>
                    <a:srgbClr val="000000"/>
                  </a:solidFill>
                  <a:latin typeface="Canva Sans"/>
                  <a:ea typeface="Canva Sans"/>
                  <a:cs typeface="Canva Sans"/>
                  <a:sym typeface="Canva Sans"/>
                </a:rPr>
                <a:t>42 screenings </a:t>
              </a:r>
            </a:p>
            <a:p>
              <a:pPr marL="539749" lvl="1" indent="-269875" algn="just">
                <a:lnSpc>
                  <a:spcPts val="3499"/>
                </a:lnSpc>
                <a:buFont typeface="Arial"/>
                <a:buChar char="•"/>
              </a:pPr>
              <a:r>
                <a:rPr lang="en-US" sz="2499" dirty="0">
                  <a:solidFill>
                    <a:srgbClr val="000000"/>
                  </a:solidFill>
                  <a:latin typeface="Canva Sans"/>
                  <a:ea typeface="Canva Sans"/>
                  <a:cs typeface="Canva Sans"/>
                  <a:sym typeface="Canva Sans"/>
                </a:rPr>
                <a:t>39 linkages (93%)</a:t>
              </a:r>
            </a:p>
            <a:p>
              <a:pPr marL="539749" lvl="1" indent="-269875" algn="just">
                <a:lnSpc>
                  <a:spcPts val="3499"/>
                </a:lnSpc>
                <a:buFont typeface="Arial"/>
                <a:buChar char="•"/>
              </a:pPr>
              <a:r>
                <a:rPr lang="en-US" sz="2499" dirty="0">
                  <a:solidFill>
                    <a:srgbClr val="000000"/>
                  </a:solidFill>
                  <a:latin typeface="Canva Sans"/>
                  <a:ea typeface="Canva Sans"/>
                  <a:cs typeface="Canva Sans"/>
                  <a:sym typeface="Canva Sans"/>
                </a:rPr>
                <a:t> 36(85.7%) received WCV on time</a:t>
              </a:r>
            </a:p>
          </p:txBody>
        </p:sp>
        <p:sp>
          <p:nvSpPr>
            <p:cNvPr id="19" name="TextBox 19"/>
            <p:cNvSpPr txBox="1"/>
            <p:nvPr/>
          </p:nvSpPr>
          <p:spPr>
            <a:xfrm>
              <a:off x="0" y="-85725"/>
              <a:ext cx="7439840" cy="1031451"/>
            </a:xfrm>
            <a:prstGeom prst="rect">
              <a:avLst/>
            </a:prstGeom>
          </p:spPr>
          <p:txBody>
            <a:bodyPr lIns="0" tIns="0" rIns="0" bIns="0" rtlCol="0" anchor="t">
              <a:spAutoFit/>
            </a:bodyPr>
            <a:lstStyle/>
            <a:p>
              <a:pPr algn="ctr">
                <a:lnSpc>
                  <a:spcPts val="6580"/>
                </a:lnSpc>
              </a:pPr>
              <a:r>
                <a:rPr lang="en-US" sz="4700">
                  <a:solidFill>
                    <a:srgbClr val="000000"/>
                  </a:solidFill>
                  <a:latin typeface="Canva Sans Bold"/>
                  <a:ea typeface="Canva Sans Bold"/>
                  <a:cs typeface="Canva Sans Bold"/>
                  <a:sym typeface="Canva Sans Bold"/>
                </a:rPr>
                <a:t>Enrollment Data*: </a:t>
              </a:r>
            </a:p>
          </p:txBody>
        </p:sp>
      </p:grpSp>
      <p:sp>
        <p:nvSpPr>
          <p:cNvPr id="20" name="Freeform 20"/>
          <p:cNvSpPr/>
          <p:nvPr/>
        </p:nvSpPr>
        <p:spPr>
          <a:xfrm>
            <a:off x="282390" y="1057176"/>
            <a:ext cx="5283482" cy="930492"/>
          </a:xfrm>
          <a:custGeom>
            <a:avLst/>
            <a:gdLst/>
            <a:ahLst/>
            <a:cxnLst/>
            <a:rect l="l" t="t" r="r" b="b"/>
            <a:pathLst>
              <a:path w="5283482" h="930492">
                <a:moveTo>
                  <a:pt x="0" y="0"/>
                </a:moveTo>
                <a:lnTo>
                  <a:pt x="5283482" y="0"/>
                </a:lnTo>
                <a:lnTo>
                  <a:pt x="5283482" y="930491"/>
                </a:lnTo>
                <a:lnTo>
                  <a:pt x="0" y="930491"/>
                </a:lnTo>
                <a:lnTo>
                  <a:pt x="0" y="0"/>
                </a:lnTo>
                <a:close/>
              </a:path>
            </a:pathLst>
          </a:custGeom>
          <a:blipFill>
            <a:blip r:embed="rId4"/>
            <a:stretch>
              <a:fillRect/>
            </a:stretch>
          </a:blipFill>
        </p:spPr>
        <p:txBody>
          <a:bodyPr/>
          <a:lstStyle/>
          <a:p>
            <a:endParaRPr lang="en-US"/>
          </a:p>
        </p:txBody>
      </p:sp>
      <p:sp>
        <p:nvSpPr>
          <p:cNvPr id="21" name="Freeform 21"/>
          <p:cNvSpPr/>
          <p:nvPr/>
        </p:nvSpPr>
        <p:spPr>
          <a:xfrm>
            <a:off x="13819181" y="890588"/>
            <a:ext cx="4468819" cy="1647877"/>
          </a:xfrm>
          <a:custGeom>
            <a:avLst/>
            <a:gdLst/>
            <a:ahLst/>
            <a:cxnLst/>
            <a:rect l="l" t="t" r="r" b="b"/>
            <a:pathLst>
              <a:path w="4468819" h="1647877">
                <a:moveTo>
                  <a:pt x="0" y="0"/>
                </a:moveTo>
                <a:lnTo>
                  <a:pt x="4468819" y="0"/>
                </a:lnTo>
                <a:lnTo>
                  <a:pt x="4468819" y="1647877"/>
                </a:lnTo>
                <a:lnTo>
                  <a:pt x="0" y="164787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23" name="TextBox 22">
            <a:extLst>
              <a:ext uri="{FF2B5EF4-FFF2-40B4-BE49-F238E27FC236}">
                <a16:creationId xmlns:a16="http://schemas.microsoft.com/office/drawing/2014/main" id="{905B81D4-779C-618F-E87F-2AC96ACB7E52}"/>
              </a:ext>
            </a:extLst>
          </p:cNvPr>
          <p:cNvSpPr txBox="1"/>
          <p:nvPr/>
        </p:nvSpPr>
        <p:spPr>
          <a:xfrm>
            <a:off x="11965194" y="8738913"/>
            <a:ext cx="5545208" cy="419346"/>
          </a:xfrm>
          <a:prstGeom prst="rect">
            <a:avLst/>
          </a:prstGeom>
        </p:spPr>
        <p:txBody>
          <a:bodyPr wrap="square" lIns="0" tIns="0" rIns="0" bIns="0" rtlCol="0" anchor="t">
            <a:spAutoFit/>
          </a:bodyPr>
          <a:lstStyle/>
          <a:p>
            <a:pPr algn="just">
              <a:lnSpc>
                <a:spcPts val="3499"/>
              </a:lnSpc>
            </a:pPr>
            <a:r>
              <a:rPr lang="en-US" sz="2499" dirty="0">
                <a:solidFill>
                  <a:srgbClr val="000000"/>
                </a:solidFill>
                <a:latin typeface="Canva Sans"/>
                <a:ea typeface="Canva Sans"/>
                <a:cs typeface="Canva Sans"/>
                <a:sym typeface="Canva Sans"/>
              </a:rPr>
              <a:t>*As of Dec 2024</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0" y="9459633"/>
            <a:ext cx="18288000" cy="819151"/>
            <a:chOff x="0" y="0"/>
            <a:chExt cx="24384000" cy="1092202"/>
          </a:xfrm>
        </p:grpSpPr>
        <p:sp>
          <p:nvSpPr>
            <p:cNvPr id="3" name="Freeform 3"/>
            <p:cNvSpPr/>
            <p:nvPr/>
          </p:nvSpPr>
          <p:spPr>
            <a:xfrm>
              <a:off x="0" y="0"/>
              <a:ext cx="24384000" cy="1092200"/>
            </a:xfrm>
            <a:custGeom>
              <a:avLst/>
              <a:gdLst/>
              <a:ahLst/>
              <a:cxnLst/>
              <a:rect l="l" t="t" r="r" b="b"/>
              <a:pathLst>
                <a:path w="24384000" h="1092200">
                  <a:moveTo>
                    <a:pt x="0" y="0"/>
                  </a:moveTo>
                  <a:lnTo>
                    <a:pt x="24384000" y="0"/>
                  </a:lnTo>
                  <a:lnTo>
                    <a:pt x="24384000" y="1092200"/>
                  </a:lnTo>
                  <a:lnTo>
                    <a:pt x="0" y="1092200"/>
                  </a:lnTo>
                  <a:close/>
                </a:path>
              </a:pathLst>
            </a:custGeom>
            <a:solidFill>
              <a:srgbClr val="00B0F0"/>
            </a:solidFill>
          </p:spPr>
          <p:txBody>
            <a:bodyPr/>
            <a:lstStyle/>
            <a:p>
              <a:endParaRPr lang="en-US"/>
            </a:p>
          </p:txBody>
        </p:sp>
      </p:grpSp>
      <p:sp>
        <p:nvSpPr>
          <p:cNvPr id="4" name="Freeform 4"/>
          <p:cNvSpPr/>
          <p:nvPr/>
        </p:nvSpPr>
        <p:spPr>
          <a:xfrm>
            <a:off x="14413077" y="195220"/>
            <a:ext cx="3657600" cy="1016000"/>
          </a:xfrm>
          <a:custGeom>
            <a:avLst/>
            <a:gdLst/>
            <a:ahLst/>
            <a:cxnLst/>
            <a:rect l="l" t="t" r="r" b="b"/>
            <a:pathLst>
              <a:path w="3657600" h="1016000">
                <a:moveTo>
                  <a:pt x="0" y="0"/>
                </a:moveTo>
                <a:lnTo>
                  <a:pt x="3657600" y="0"/>
                </a:lnTo>
                <a:lnTo>
                  <a:pt x="3657600" y="1016000"/>
                </a:lnTo>
                <a:lnTo>
                  <a:pt x="0" y="1016000"/>
                </a:lnTo>
                <a:lnTo>
                  <a:pt x="0" y="0"/>
                </a:lnTo>
                <a:close/>
              </a:path>
            </a:pathLst>
          </a:custGeom>
          <a:blipFill>
            <a:blip r:embed="rId3"/>
            <a:stretch>
              <a:fillRect r="-980" b="-1250"/>
            </a:stretch>
          </a:blipFill>
        </p:spPr>
        <p:txBody>
          <a:bodyPr/>
          <a:lstStyle/>
          <a:p>
            <a:endParaRPr lang="en-US"/>
          </a:p>
        </p:txBody>
      </p:sp>
      <p:grpSp>
        <p:nvGrpSpPr>
          <p:cNvPr id="5" name="Group 5"/>
          <p:cNvGrpSpPr>
            <a:grpSpLocks noChangeAspect="1"/>
          </p:cNvGrpSpPr>
          <p:nvPr/>
        </p:nvGrpSpPr>
        <p:grpSpPr>
          <a:xfrm>
            <a:off x="0" y="9595366"/>
            <a:ext cx="18288000" cy="691633"/>
            <a:chOff x="0" y="0"/>
            <a:chExt cx="24384000" cy="922178"/>
          </a:xfrm>
        </p:grpSpPr>
        <p:sp>
          <p:nvSpPr>
            <p:cNvPr id="6" name="Freeform 6"/>
            <p:cNvSpPr/>
            <p:nvPr/>
          </p:nvSpPr>
          <p:spPr>
            <a:xfrm>
              <a:off x="0" y="0"/>
              <a:ext cx="24384000" cy="922147"/>
            </a:xfrm>
            <a:custGeom>
              <a:avLst/>
              <a:gdLst/>
              <a:ahLst/>
              <a:cxnLst/>
              <a:rect l="l" t="t" r="r" b="b"/>
              <a:pathLst>
                <a:path w="24384000" h="922147">
                  <a:moveTo>
                    <a:pt x="0" y="0"/>
                  </a:moveTo>
                  <a:lnTo>
                    <a:pt x="24384000" y="0"/>
                  </a:lnTo>
                  <a:lnTo>
                    <a:pt x="24384000" y="922147"/>
                  </a:lnTo>
                  <a:lnTo>
                    <a:pt x="0" y="922147"/>
                  </a:lnTo>
                  <a:close/>
                </a:path>
              </a:pathLst>
            </a:custGeom>
            <a:solidFill>
              <a:srgbClr val="0070C0"/>
            </a:solidFill>
          </p:spPr>
          <p:txBody>
            <a:bodyPr/>
            <a:lstStyle/>
            <a:p>
              <a:endParaRPr lang="en-US"/>
            </a:p>
          </p:txBody>
        </p:sp>
      </p:grpSp>
      <p:sp>
        <p:nvSpPr>
          <p:cNvPr id="7" name="AutoShape 7"/>
          <p:cNvSpPr/>
          <p:nvPr/>
        </p:nvSpPr>
        <p:spPr>
          <a:xfrm>
            <a:off x="282390" y="962025"/>
            <a:ext cx="17788287" cy="0"/>
          </a:xfrm>
          <a:prstGeom prst="line">
            <a:avLst/>
          </a:prstGeom>
          <a:ln w="28575" cap="flat">
            <a:solidFill>
              <a:srgbClr val="F7B31D"/>
            </a:solidFill>
            <a:prstDash val="solid"/>
            <a:headEnd type="none" w="sm" len="sm"/>
            <a:tailEnd type="none" w="sm" len="sm"/>
          </a:ln>
        </p:spPr>
        <p:txBody>
          <a:bodyPr/>
          <a:lstStyle/>
          <a:p>
            <a:endParaRPr lang="en-US"/>
          </a:p>
        </p:txBody>
      </p:sp>
      <p:sp>
        <p:nvSpPr>
          <p:cNvPr id="8" name="TextBox 8"/>
          <p:cNvSpPr txBox="1"/>
          <p:nvPr/>
        </p:nvSpPr>
        <p:spPr>
          <a:xfrm>
            <a:off x="6371396" y="9817358"/>
            <a:ext cx="5545208" cy="257175"/>
          </a:xfrm>
          <a:prstGeom prst="rect">
            <a:avLst/>
          </a:prstGeom>
        </p:spPr>
        <p:txBody>
          <a:bodyPr lIns="0" tIns="0" rIns="0" bIns="0" rtlCol="0" anchor="t">
            <a:spAutoFit/>
          </a:bodyPr>
          <a:lstStyle/>
          <a:p>
            <a:pPr algn="l">
              <a:lnSpc>
                <a:spcPts val="2161"/>
              </a:lnSpc>
            </a:pPr>
            <a:r>
              <a:rPr lang="en-US" sz="1801" spc="-71">
                <a:solidFill>
                  <a:srgbClr val="FFFFFF"/>
                </a:solidFill>
                <a:latin typeface="Open Sans"/>
                <a:ea typeface="Open Sans"/>
                <a:cs typeface="Open Sans"/>
                <a:sym typeface="Open Sans"/>
              </a:rPr>
              <a:t>Prepared by Care Transformation Collaborative of RI</a:t>
            </a:r>
          </a:p>
        </p:txBody>
      </p:sp>
      <p:sp>
        <p:nvSpPr>
          <p:cNvPr id="9" name="TextBox 9"/>
          <p:cNvSpPr txBox="1"/>
          <p:nvPr/>
        </p:nvSpPr>
        <p:spPr>
          <a:xfrm>
            <a:off x="217323" y="243339"/>
            <a:ext cx="16098976" cy="725368"/>
          </a:xfrm>
          <a:prstGeom prst="rect">
            <a:avLst/>
          </a:prstGeom>
        </p:spPr>
        <p:txBody>
          <a:bodyPr lIns="0" tIns="0" rIns="0" bIns="0" rtlCol="0" anchor="t">
            <a:spAutoFit/>
          </a:bodyPr>
          <a:lstStyle/>
          <a:p>
            <a:pPr algn="l">
              <a:lnSpc>
                <a:spcPts val="5504"/>
              </a:lnSpc>
            </a:pPr>
            <a:r>
              <a:rPr lang="en-US" sz="5096" spc="-203" dirty="0">
                <a:solidFill>
                  <a:srgbClr val="0070C0"/>
                </a:solidFill>
                <a:latin typeface="Open Sans Bold"/>
                <a:ea typeface="Open Sans Bold"/>
                <a:cs typeface="Open Sans Bold"/>
                <a:sym typeface="Open Sans Bold"/>
              </a:rPr>
              <a:t>CHW billing – TriCounty </a:t>
            </a:r>
          </a:p>
        </p:txBody>
      </p:sp>
      <p:sp>
        <p:nvSpPr>
          <p:cNvPr id="15" name="TextBox 18">
            <a:extLst>
              <a:ext uri="{FF2B5EF4-FFF2-40B4-BE49-F238E27FC236}">
                <a16:creationId xmlns:a16="http://schemas.microsoft.com/office/drawing/2014/main" id="{5B3665EA-264B-BEAC-27A1-5EC02E45F2B0}"/>
              </a:ext>
            </a:extLst>
          </p:cNvPr>
          <p:cNvSpPr txBox="1"/>
          <p:nvPr/>
        </p:nvSpPr>
        <p:spPr>
          <a:xfrm>
            <a:off x="1181100" y="1706612"/>
            <a:ext cx="15925800" cy="4678204"/>
          </a:xfrm>
          <a:prstGeom prst="rect">
            <a:avLst/>
          </a:prstGeom>
        </p:spPr>
        <p:txBody>
          <a:bodyPr wrap="square" lIns="0" tIns="0" rIns="0" bIns="0" rtlCol="0" anchor="t">
            <a:spAutoFit/>
          </a:bodyPr>
          <a:lstStyle/>
          <a:p>
            <a:pPr marL="269874" lvl="1"/>
            <a:r>
              <a:rPr lang="en-US" sz="2800" b="1" dirty="0">
                <a:solidFill>
                  <a:srgbClr val="0070C0"/>
                </a:solidFill>
                <a:latin typeface="Aptos Display" panose="020B0004020202020204" pitchFamily="34" charset="0"/>
                <a:cs typeface="Calibri Light" panose="020F0302020204030204" pitchFamily="34" charset="0"/>
              </a:rPr>
              <a:t>Data Collection:  Define data that can be collected and monitored to measure success and evaluate sustainability.</a:t>
            </a:r>
          </a:p>
          <a:p>
            <a:pPr marL="269874" lvl="1"/>
            <a:endParaRPr lang="en-US" sz="2800" b="1" dirty="0">
              <a:solidFill>
                <a:srgbClr val="0070C0"/>
              </a:solidFill>
              <a:latin typeface="Aptos Display" panose="020B0004020202020204" pitchFamily="34" charset="0"/>
              <a:ea typeface="Times New Roman" panose="02020603050405020304" pitchFamily="18" charset="0"/>
              <a:cs typeface="Calibri Light" panose="020F0302020204030204" pitchFamily="34" charset="0"/>
            </a:endParaRPr>
          </a:p>
          <a:p>
            <a:pPr marL="269874" lvl="1"/>
            <a:r>
              <a:rPr lang="en-US" sz="2800" b="1" dirty="0">
                <a:effectLst/>
                <a:latin typeface="Calibri Light" panose="020F0302020204030204" pitchFamily="34" charset="0"/>
                <a:ea typeface="Aptos" panose="020B0004020202020204" pitchFamily="34" charset="0"/>
                <a:cs typeface="Aptos" panose="020B0004020202020204" pitchFamily="34" charset="0"/>
              </a:rPr>
              <a:t>Minimum Required</a:t>
            </a:r>
            <a:r>
              <a:rPr lang="en-US" sz="2800" dirty="0">
                <a:effectLst/>
                <a:latin typeface="Calibri Light" panose="020F0302020204030204" pitchFamily="34" charset="0"/>
                <a:ea typeface="Aptos" panose="020B0004020202020204" pitchFamily="34" charset="0"/>
                <a:cs typeface="Aptos" panose="020B0004020202020204" pitchFamily="34" charset="0"/>
              </a:rPr>
              <a:t>: # of billed FS/CHW Services from grant proposal</a:t>
            </a:r>
            <a:endParaRPr lang="en-US" sz="2800" dirty="0">
              <a:effectLst/>
              <a:latin typeface="Aptos" panose="020B0004020202020204" pitchFamily="34" charset="0"/>
              <a:ea typeface="Aptos" panose="020B0004020202020204" pitchFamily="34" charset="0"/>
              <a:cs typeface="Aptos" panose="020B0004020202020204" pitchFamily="34" charset="0"/>
            </a:endParaRPr>
          </a:p>
          <a:p>
            <a:pPr marL="269874" lvl="1"/>
            <a:endParaRPr lang="en-US" sz="4800" b="1" dirty="0">
              <a:solidFill>
                <a:srgbClr val="0070C0"/>
              </a:solidFill>
              <a:latin typeface="Aptos Display" panose="020B0004020202020204" pitchFamily="34" charset="0"/>
              <a:ea typeface="Times New Roman" panose="02020603050405020304" pitchFamily="18" charset="0"/>
              <a:cs typeface="Calibri Light" panose="020F0302020204030204" pitchFamily="34" charset="0"/>
            </a:endParaRPr>
          </a:p>
          <a:p>
            <a:pPr marL="269874" lvl="1"/>
            <a:endParaRPr lang="en-US" sz="4800" b="1" dirty="0">
              <a:solidFill>
                <a:srgbClr val="0070C0"/>
              </a:solidFill>
              <a:latin typeface="Aptos Display" panose="020B0004020202020204" pitchFamily="34" charset="0"/>
              <a:ea typeface="Times New Roman" panose="02020603050405020304" pitchFamily="18" charset="0"/>
              <a:cs typeface="Calibri Light" panose="020F0302020204030204" pitchFamily="34" charset="0"/>
            </a:endParaRPr>
          </a:p>
          <a:p>
            <a:pPr marL="269874" lvl="1"/>
            <a:endParaRPr lang="en-US" sz="4800" b="1" dirty="0">
              <a:solidFill>
                <a:srgbClr val="0070C0"/>
              </a:solidFill>
              <a:latin typeface="Aptos Display" panose="020B0004020202020204" pitchFamily="34" charset="0"/>
              <a:ea typeface="Times New Roman" panose="02020603050405020304" pitchFamily="18" charset="0"/>
              <a:cs typeface="Calibri Light" panose="020F0302020204030204" pitchFamily="34" charset="0"/>
            </a:endParaRPr>
          </a:p>
          <a:p>
            <a:pPr marL="269874" lvl="1"/>
            <a:endParaRPr lang="en-US" sz="4800" b="1" dirty="0">
              <a:solidFill>
                <a:srgbClr val="0070C0"/>
              </a:solidFill>
              <a:latin typeface="Aptos Display" panose="020B0004020202020204" pitchFamily="34" charset="0"/>
              <a:ea typeface="Times New Roman" panose="02020603050405020304" pitchFamily="18" charset="0"/>
              <a:cs typeface="Calibri Light" panose="020F0302020204030204" pitchFamily="34" charset="0"/>
            </a:endParaRPr>
          </a:p>
        </p:txBody>
      </p:sp>
      <p:graphicFrame>
        <p:nvGraphicFramePr>
          <p:cNvPr id="14" name="Table 13">
            <a:extLst>
              <a:ext uri="{FF2B5EF4-FFF2-40B4-BE49-F238E27FC236}">
                <a16:creationId xmlns:a16="http://schemas.microsoft.com/office/drawing/2014/main" id="{01925D53-C80E-F99E-5F8E-CE8AEA50287B}"/>
              </a:ext>
            </a:extLst>
          </p:cNvPr>
          <p:cNvGraphicFramePr>
            <a:graphicFrameLocks noGrp="1"/>
          </p:cNvGraphicFramePr>
          <p:nvPr/>
        </p:nvGraphicFramePr>
        <p:xfrm>
          <a:off x="1371600" y="3732042"/>
          <a:ext cx="15087600" cy="2926080"/>
        </p:xfrm>
        <a:graphic>
          <a:graphicData uri="http://schemas.openxmlformats.org/drawingml/2006/table">
            <a:tbl>
              <a:tblPr firstRow="1" firstCol="1" bandRow="1">
                <a:tableStyleId>{5C22544A-7EE6-4342-B048-85BDC9FD1C3A}</a:tableStyleId>
              </a:tblPr>
              <a:tblGrid>
                <a:gridCol w="3905573">
                  <a:extLst>
                    <a:ext uri="{9D8B030D-6E8A-4147-A177-3AD203B41FA5}">
                      <a16:colId xmlns:a16="http://schemas.microsoft.com/office/drawing/2014/main" val="807484135"/>
                    </a:ext>
                  </a:extLst>
                </a:gridCol>
                <a:gridCol w="3638227">
                  <a:extLst>
                    <a:ext uri="{9D8B030D-6E8A-4147-A177-3AD203B41FA5}">
                      <a16:colId xmlns:a16="http://schemas.microsoft.com/office/drawing/2014/main" val="919055458"/>
                    </a:ext>
                  </a:extLst>
                </a:gridCol>
                <a:gridCol w="3810000">
                  <a:extLst>
                    <a:ext uri="{9D8B030D-6E8A-4147-A177-3AD203B41FA5}">
                      <a16:colId xmlns:a16="http://schemas.microsoft.com/office/drawing/2014/main" val="3922715166"/>
                    </a:ext>
                  </a:extLst>
                </a:gridCol>
                <a:gridCol w="3733800">
                  <a:extLst>
                    <a:ext uri="{9D8B030D-6E8A-4147-A177-3AD203B41FA5}">
                      <a16:colId xmlns:a16="http://schemas.microsoft.com/office/drawing/2014/main" val="790753987"/>
                    </a:ext>
                  </a:extLst>
                </a:gridCol>
              </a:tblGrid>
              <a:tr h="629529">
                <a:tc>
                  <a:txBody>
                    <a:bodyPr/>
                    <a:lstStyle/>
                    <a:p>
                      <a:pPr marL="0" marR="0">
                        <a:spcBef>
                          <a:spcPts val="0"/>
                        </a:spcBef>
                        <a:spcAft>
                          <a:spcPts val="0"/>
                        </a:spcAft>
                      </a:pPr>
                      <a:r>
                        <a:rPr lang="en-US" sz="3200">
                          <a:effectLst/>
                        </a:rPr>
                        <a:t>Reporting Period</a:t>
                      </a:r>
                      <a:endParaRPr lang="en-US" sz="3200">
                        <a:effectLst/>
                        <a:latin typeface="Aptos" panose="020B0004020202020204" pitchFamily="34" charset="0"/>
                        <a:ea typeface="Aptos" panose="020B0004020202020204" pitchFamily="34" charset="0"/>
                        <a:cs typeface="Aptos" panose="020B0004020202020204" pitchFamily="34" charset="0"/>
                      </a:endParaRPr>
                    </a:p>
                  </a:txBody>
                  <a:tcPr marL="61765" marR="61765" marT="0" marB="0"/>
                </a:tc>
                <a:tc>
                  <a:txBody>
                    <a:bodyPr/>
                    <a:lstStyle/>
                    <a:p>
                      <a:pPr marL="0" marR="0">
                        <a:spcBef>
                          <a:spcPts val="0"/>
                        </a:spcBef>
                        <a:spcAft>
                          <a:spcPts val="0"/>
                        </a:spcAft>
                      </a:pPr>
                      <a:r>
                        <a:rPr lang="en-US" sz="3200">
                          <a:effectLst/>
                        </a:rPr>
                        <a:t># of Billed FS/CHW Services since 2/2/24</a:t>
                      </a:r>
                      <a:endParaRPr lang="en-US" sz="3200">
                        <a:effectLst/>
                        <a:latin typeface="Aptos" panose="020B0004020202020204" pitchFamily="34" charset="0"/>
                        <a:ea typeface="Aptos" panose="020B0004020202020204" pitchFamily="34" charset="0"/>
                        <a:cs typeface="Aptos" panose="020B0004020202020204" pitchFamily="34" charset="0"/>
                      </a:endParaRPr>
                    </a:p>
                  </a:txBody>
                  <a:tcPr marL="61765" marR="61765" marT="0" marB="0"/>
                </a:tc>
                <a:tc>
                  <a:txBody>
                    <a:bodyPr/>
                    <a:lstStyle/>
                    <a:p>
                      <a:pPr marL="0" marR="0">
                        <a:spcBef>
                          <a:spcPts val="0"/>
                        </a:spcBef>
                        <a:spcAft>
                          <a:spcPts val="0"/>
                        </a:spcAft>
                      </a:pPr>
                      <a:r>
                        <a:rPr lang="en-US" sz="3200">
                          <a:effectLst/>
                        </a:rPr>
                        <a:t># of Held Claims for No MID#</a:t>
                      </a:r>
                      <a:endParaRPr lang="en-US" sz="3200">
                        <a:effectLst/>
                        <a:latin typeface="Aptos" panose="020B0004020202020204" pitchFamily="34" charset="0"/>
                        <a:ea typeface="Aptos" panose="020B0004020202020204" pitchFamily="34" charset="0"/>
                        <a:cs typeface="Aptos" panose="020B0004020202020204" pitchFamily="34" charset="0"/>
                      </a:endParaRPr>
                    </a:p>
                  </a:txBody>
                  <a:tcPr marL="61765" marR="61765" marT="0" marB="0"/>
                </a:tc>
                <a:tc>
                  <a:txBody>
                    <a:bodyPr/>
                    <a:lstStyle/>
                    <a:p>
                      <a:pPr marL="0" marR="0">
                        <a:spcBef>
                          <a:spcPts val="0"/>
                        </a:spcBef>
                        <a:spcAft>
                          <a:spcPts val="0"/>
                        </a:spcAft>
                      </a:pPr>
                      <a:r>
                        <a:rPr lang="en-US" sz="3200" dirty="0">
                          <a:effectLst/>
                        </a:rPr>
                        <a:t># of unique patients (Medicaid)</a:t>
                      </a:r>
                      <a:endParaRPr lang="en-US" sz="3200" dirty="0">
                        <a:effectLst/>
                        <a:latin typeface="Aptos" panose="020B0004020202020204" pitchFamily="34" charset="0"/>
                        <a:ea typeface="Aptos" panose="020B0004020202020204" pitchFamily="34" charset="0"/>
                        <a:cs typeface="Aptos" panose="020B0004020202020204" pitchFamily="34" charset="0"/>
                      </a:endParaRPr>
                    </a:p>
                  </a:txBody>
                  <a:tcPr marL="61765" marR="61765" marT="0" marB="0"/>
                </a:tc>
                <a:extLst>
                  <a:ext uri="{0D108BD9-81ED-4DB2-BD59-A6C34878D82A}">
                    <a16:rowId xmlns:a16="http://schemas.microsoft.com/office/drawing/2014/main" val="3789344117"/>
                  </a:ext>
                </a:extLst>
              </a:tr>
              <a:tr h="314764">
                <a:tc>
                  <a:txBody>
                    <a:bodyPr/>
                    <a:lstStyle/>
                    <a:p>
                      <a:pPr marL="0" marR="0">
                        <a:spcBef>
                          <a:spcPts val="0"/>
                        </a:spcBef>
                        <a:spcAft>
                          <a:spcPts val="0"/>
                        </a:spcAft>
                      </a:pPr>
                      <a:r>
                        <a:rPr lang="en-US" sz="3200" dirty="0">
                          <a:effectLst/>
                        </a:rPr>
                        <a:t>Baseline </a:t>
                      </a:r>
                    </a:p>
                    <a:p>
                      <a:pPr marL="0" marR="0">
                        <a:spcBef>
                          <a:spcPts val="0"/>
                        </a:spcBef>
                        <a:spcAft>
                          <a:spcPts val="0"/>
                        </a:spcAft>
                      </a:pPr>
                      <a:r>
                        <a:rPr lang="en-US" sz="3200" dirty="0">
                          <a:effectLst/>
                        </a:rPr>
                        <a:t>2/2/24 – 7/15/24</a:t>
                      </a:r>
                      <a:endParaRPr lang="en-US" sz="3200" dirty="0">
                        <a:effectLst/>
                        <a:latin typeface="Aptos" panose="020B0004020202020204" pitchFamily="34" charset="0"/>
                        <a:ea typeface="Aptos" panose="020B0004020202020204" pitchFamily="34" charset="0"/>
                        <a:cs typeface="Aptos" panose="020B0004020202020204" pitchFamily="34" charset="0"/>
                      </a:endParaRPr>
                    </a:p>
                  </a:txBody>
                  <a:tcPr marL="61765" marR="61765" marT="0" marB="0"/>
                </a:tc>
                <a:tc>
                  <a:txBody>
                    <a:bodyPr/>
                    <a:lstStyle/>
                    <a:p>
                      <a:pPr marL="0" marR="0">
                        <a:spcBef>
                          <a:spcPts val="0"/>
                        </a:spcBef>
                        <a:spcAft>
                          <a:spcPts val="0"/>
                        </a:spcAft>
                      </a:pPr>
                      <a:r>
                        <a:rPr lang="en-US" sz="3200" dirty="0">
                          <a:effectLst/>
                        </a:rPr>
                        <a:t>96 (included CHW overall)</a:t>
                      </a:r>
                      <a:endParaRPr lang="en-US" sz="3200" dirty="0">
                        <a:effectLst/>
                        <a:latin typeface="Aptos" panose="020B0004020202020204" pitchFamily="34" charset="0"/>
                        <a:ea typeface="Aptos" panose="020B0004020202020204" pitchFamily="34" charset="0"/>
                        <a:cs typeface="Aptos" panose="020B0004020202020204" pitchFamily="34" charset="0"/>
                      </a:endParaRPr>
                    </a:p>
                  </a:txBody>
                  <a:tcPr marL="61765" marR="61765" marT="0" marB="0"/>
                </a:tc>
                <a:tc>
                  <a:txBody>
                    <a:bodyPr/>
                    <a:lstStyle/>
                    <a:p>
                      <a:pPr marL="0" marR="0">
                        <a:spcBef>
                          <a:spcPts val="0"/>
                        </a:spcBef>
                        <a:spcAft>
                          <a:spcPts val="0"/>
                        </a:spcAft>
                      </a:pPr>
                      <a:r>
                        <a:rPr lang="en-US" sz="3200" dirty="0">
                          <a:effectLst/>
                        </a:rPr>
                        <a:t>47</a:t>
                      </a:r>
                      <a:endParaRPr lang="en-US" sz="3200" dirty="0">
                        <a:effectLst/>
                        <a:latin typeface="Aptos" panose="020B0004020202020204" pitchFamily="34" charset="0"/>
                        <a:ea typeface="Aptos" panose="020B0004020202020204" pitchFamily="34" charset="0"/>
                        <a:cs typeface="Aptos" panose="020B0004020202020204" pitchFamily="34" charset="0"/>
                      </a:endParaRPr>
                    </a:p>
                  </a:txBody>
                  <a:tcPr marL="61765" marR="61765" marT="0" marB="0"/>
                </a:tc>
                <a:tc>
                  <a:txBody>
                    <a:bodyPr/>
                    <a:lstStyle/>
                    <a:p>
                      <a:pPr marL="0" marR="0">
                        <a:spcBef>
                          <a:spcPts val="0"/>
                        </a:spcBef>
                        <a:spcAft>
                          <a:spcPts val="0"/>
                        </a:spcAft>
                      </a:pPr>
                      <a:r>
                        <a:rPr lang="en-US" sz="3200" dirty="0">
                          <a:effectLst/>
                        </a:rPr>
                        <a:t> </a:t>
                      </a:r>
                      <a:endParaRPr lang="en-US" sz="3200" dirty="0">
                        <a:effectLst/>
                        <a:latin typeface="Aptos" panose="020B0004020202020204" pitchFamily="34" charset="0"/>
                        <a:ea typeface="Aptos" panose="020B0004020202020204" pitchFamily="34" charset="0"/>
                        <a:cs typeface="Aptos" panose="020B0004020202020204" pitchFamily="34" charset="0"/>
                      </a:endParaRPr>
                    </a:p>
                  </a:txBody>
                  <a:tcPr marL="61765" marR="61765" marT="0" marB="0"/>
                </a:tc>
                <a:extLst>
                  <a:ext uri="{0D108BD9-81ED-4DB2-BD59-A6C34878D82A}">
                    <a16:rowId xmlns:a16="http://schemas.microsoft.com/office/drawing/2014/main" val="4038036692"/>
                  </a:ext>
                </a:extLst>
              </a:tr>
              <a:tr h="314764">
                <a:tc>
                  <a:txBody>
                    <a:bodyPr/>
                    <a:lstStyle/>
                    <a:p>
                      <a:pPr marL="0" marR="0">
                        <a:spcBef>
                          <a:spcPts val="0"/>
                        </a:spcBef>
                        <a:spcAft>
                          <a:spcPts val="0"/>
                        </a:spcAft>
                      </a:pPr>
                      <a:r>
                        <a:rPr lang="en-US" sz="3200">
                          <a:effectLst/>
                        </a:rPr>
                        <a:t>2/2/24 – 8/31/24</a:t>
                      </a:r>
                      <a:endParaRPr lang="en-US" sz="3200">
                        <a:effectLst/>
                        <a:latin typeface="Aptos" panose="020B0004020202020204" pitchFamily="34" charset="0"/>
                        <a:ea typeface="Aptos" panose="020B0004020202020204" pitchFamily="34" charset="0"/>
                        <a:cs typeface="Aptos" panose="020B0004020202020204" pitchFamily="34" charset="0"/>
                      </a:endParaRPr>
                    </a:p>
                  </a:txBody>
                  <a:tcPr marL="61765" marR="61765" marT="0" marB="0"/>
                </a:tc>
                <a:tc>
                  <a:txBody>
                    <a:bodyPr/>
                    <a:lstStyle/>
                    <a:p>
                      <a:pPr marL="0" marR="0">
                        <a:spcBef>
                          <a:spcPts val="0"/>
                        </a:spcBef>
                        <a:spcAft>
                          <a:spcPts val="0"/>
                        </a:spcAft>
                      </a:pPr>
                      <a:r>
                        <a:rPr lang="en-US" sz="3200" dirty="0">
                          <a:effectLst/>
                        </a:rPr>
                        <a:t>86 (FS/CHW) </a:t>
                      </a:r>
                      <a:endParaRPr lang="en-US" sz="3200" dirty="0">
                        <a:effectLst/>
                        <a:latin typeface="Aptos" panose="020B0004020202020204" pitchFamily="34" charset="0"/>
                        <a:ea typeface="Aptos" panose="020B0004020202020204" pitchFamily="34" charset="0"/>
                        <a:cs typeface="Aptos" panose="020B0004020202020204" pitchFamily="34" charset="0"/>
                      </a:endParaRPr>
                    </a:p>
                  </a:txBody>
                  <a:tcPr marL="61765" marR="61765" marT="0" marB="0"/>
                </a:tc>
                <a:tc>
                  <a:txBody>
                    <a:bodyPr/>
                    <a:lstStyle/>
                    <a:p>
                      <a:pPr marL="0" marR="0">
                        <a:spcBef>
                          <a:spcPts val="0"/>
                        </a:spcBef>
                        <a:spcAft>
                          <a:spcPts val="0"/>
                        </a:spcAft>
                      </a:pPr>
                      <a:r>
                        <a:rPr lang="en-US" sz="3200" dirty="0">
                          <a:effectLst/>
                          <a:latin typeface="Aptos" panose="020B0004020202020204" pitchFamily="34" charset="0"/>
                          <a:ea typeface="Aptos" panose="020B0004020202020204" pitchFamily="34" charset="0"/>
                          <a:cs typeface="Aptos" panose="020B0004020202020204" pitchFamily="34" charset="0"/>
                        </a:rPr>
                        <a:t>27 </a:t>
                      </a:r>
                      <a:r>
                        <a:rPr lang="en-US" sz="3200" i="1" dirty="0">
                          <a:effectLst/>
                          <a:latin typeface="Aptos" panose="020B0004020202020204" pitchFamily="34" charset="0"/>
                          <a:ea typeface="Aptos" panose="020B0004020202020204" pitchFamily="34" charset="0"/>
                          <a:cs typeface="Aptos" panose="020B0004020202020204" pitchFamily="34" charset="0"/>
                        </a:rPr>
                        <a:t>(reduced from 60)</a:t>
                      </a:r>
                    </a:p>
                  </a:txBody>
                  <a:tcPr marL="61765" marR="61765" marT="0" marB="0"/>
                </a:tc>
                <a:tc>
                  <a:txBody>
                    <a:bodyPr/>
                    <a:lstStyle/>
                    <a:p>
                      <a:pPr marL="0" marR="0">
                        <a:spcBef>
                          <a:spcPts val="0"/>
                        </a:spcBef>
                        <a:spcAft>
                          <a:spcPts val="0"/>
                        </a:spcAft>
                      </a:pPr>
                      <a:r>
                        <a:rPr lang="en-US" sz="3200" dirty="0">
                          <a:effectLst/>
                        </a:rPr>
                        <a:t> 46+ encounters </a:t>
                      </a:r>
                      <a:endParaRPr lang="en-US" sz="3200" dirty="0">
                        <a:effectLst/>
                        <a:latin typeface="Aptos" panose="020B0004020202020204" pitchFamily="34" charset="0"/>
                        <a:ea typeface="Aptos" panose="020B0004020202020204" pitchFamily="34" charset="0"/>
                        <a:cs typeface="Aptos" panose="020B0004020202020204" pitchFamily="34" charset="0"/>
                      </a:endParaRPr>
                    </a:p>
                  </a:txBody>
                  <a:tcPr marL="61765" marR="61765" marT="0" marB="0"/>
                </a:tc>
                <a:extLst>
                  <a:ext uri="{0D108BD9-81ED-4DB2-BD59-A6C34878D82A}">
                    <a16:rowId xmlns:a16="http://schemas.microsoft.com/office/drawing/2014/main" val="450638317"/>
                  </a:ext>
                </a:extLst>
              </a:tr>
            </a:tbl>
          </a:graphicData>
        </a:graphic>
      </p:graphicFrame>
    </p:spTree>
    <p:extLst>
      <p:ext uri="{BB962C8B-B14F-4D97-AF65-F5344CB8AC3E}">
        <p14:creationId xmlns:p14="http://schemas.microsoft.com/office/powerpoint/2010/main" val="32986310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0" y="9459633"/>
            <a:ext cx="18288000" cy="819151"/>
            <a:chOff x="0" y="0"/>
            <a:chExt cx="24384000" cy="1092202"/>
          </a:xfrm>
        </p:grpSpPr>
        <p:sp>
          <p:nvSpPr>
            <p:cNvPr id="3" name="Freeform 3"/>
            <p:cNvSpPr/>
            <p:nvPr/>
          </p:nvSpPr>
          <p:spPr>
            <a:xfrm>
              <a:off x="0" y="0"/>
              <a:ext cx="24384000" cy="1092200"/>
            </a:xfrm>
            <a:custGeom>
              <a:avLst/>
              <a:gdLst/>
              <a:ahLst/>
              <a:cxnLst/>
              <a:rect l="l" t="t" r="r" b="b"/>
              <a:pathLst>
                <a:path w="24384000" h="1092200">
                  <a:moveTo>
                    <a:pt x="0" y="0"/>
                  </a:moveTo>
                  <a:lnTo>
                    <a:pt x="24384000" y="0"/>
                  </a:lnTo>
                  <a:lnTo>
                    <a:pt x="24384000" y="1092200"/>
                  </a:lnTo>
                  <a:lnTo>
                    <a:pt x="0" y="1092200"/>
                  </a:lnTo>
                  <a:close/>
                </a:path>
              </a:pathLst>
            </a:custGeom>
            <a:solidFill>
              <a:srgbClr val="00B0F0"/>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4" name="Freeform 4"/>
          <p:cNvSpPr/>
          <p:nvPr/>
        </p:nvSpPr>
        <p:spPr>
          <a:xfrm>
            <a:off x="14413077" y="195220"/>
            <a:ext cx="3657600" cy="1016000"/>
          </a:xfrm>
          <a:custGeom>
            <a:avLst/>
            <a:gdLst/>
            <a:ahLst/>
            <a:cxnLst/>
            <a:rect l="l" t="t" r="r" b="b"/>
            <a:pathLst>
              <a:path w="3657600" h="1016000">
                <a:moveTo>
                  <a:pt x="0" y="0"/>
                </a:moveTo>
                <a:lnTo>
                  <a:pt x="3657600" y="0"/>
                </a:lnTo>
                <a:lnTo>
                  <a:pt x="3657600" y="1016000"/>
                </a:lnTo>
                <a:lnTo>
                  <a:pt x="0" y="1016000"/>
                </a:lnTo>
                <a:lnTo>
                  <a:pt x="0" y="0"/>
                </a:lnTo>
                <a:close/>
              </a:path>
            </a:pathLst>
          </a:custGeom>
          <a:blipFill>
            <a:blip r:embed="rId3"/>
            <a:stretch>
              <a:fillRect r="-980" b="-1250"/>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5" name="Group 5"/>
          <p:cNvGrpSpPr>
            <a:grpSpLocks noChangeAspect="1"/>
          </p:cNvGrpSpPr>
          <p:nvPr/>
        </p:nvGrpSpPr>
        <p:grpSpPr>
          <a:xfrm>
            <a:off x="0" y="9595366"/>
            <a:ext cx="18288000" cy="691633"/>
            <a:chOff x="0" y="0"/>
            <a:chExt cx="24384000" cy="922178"/>
          </a:xfrm>
        </p:grpSpPr>
        <p:sp>
          <p:nvSpPr>
            <p:cNvPr id="6" name="Freeform 6"/>
            <p:cNvSpPr/>
            <p:nvPr/>
          </p:nvSpPr>
          <p:spPr>
            <a:xfrm>
              <a:off x="0" y="0"/>
              <a:ext cx="24384000" cy="922147"/>
            </a:xfrm>
            <a:custGeom>
              <a:avLst/>
              <a:gdLst/>
              <a:ahLst/>
              <a:cxnLst/>
              <a:rect l="l" t="t" r="r" b="b"/>
              <a:pathLst>
                <a:path w="24384000" h="922147">
                  <a:moveTo>
                    <a:pt x="0" y="0"/>
                  </a:moveTo>
                  <a:lnTo>
                    <a:pt x="24384000" y="0"/>
                  </a:lnTo>
                  <a:lnTo>
                    <a:pt x="24384000" y="922147"/>
                  </a:lnTo>
                  <a:lnTo>
                    <a:pt x="0" y="922147"/>
                  </a:lnTo>
                  <a:close/>
                </a:path>
              </a:pathLst>
            </a:custGeom>
            <a:solidFill>
              <a:srgbClr val="0070C0"/>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7" name="AutoShape 7"/>
          <p:cNvSpPr/>
          <p:nvPr/>
        </p:nvSpPr>
        <p:spPr>
          <a:xfrm>
            <a:off x="282390" y="962025"/>
            <a:ext cx="17788287" cy="0"/>
          </a:xfrm>
          <a:prstGeom prst="line">
            <a:avLst/>
          </a:prstGeom>
          <a:ln w="28575" cap="flat">
            <a:solidFill>
              <a:srgbClr val="F7B31D"/>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8" name="Group 8"/>
          <p:cNvGrpSpPr/>
          <p:nvPr/>
        </p:nvGrpSpPr>
        <p:grpSpPr>
          <a:xfrm>
            <a:off x="417295" y="3157159"/>
            <a:ext cx="8577377" cy="2746578"/>
            <a:chOff x="0" y="0"/>
            <a:chExt cx="11436503" cy="3662103"/>
          </a:xfrm>
        </p:grpSpPr>
        <p:grpSp>
          <p:nvGrpSpPr>
            <p:cNvPr id="9" name="Group 9"/>
            <p:cNvGrpSpPr/>
            <p:nvPr/>
          </p:nvGrpSpPr>
          <p:grpSpPr>
            <a:xfrm>
              <a:off x="0" y="0"/>
              <a:ext cx="11436503" cy="3662103"/>
              <a:chOff x="0" y="0"/>
              <a:chExt cx="2259062" cy="723378"/>
            </a:xfrm>
          </p:grpSpPr>
          <p:sp>
            <p:nvSpPr>
              <p:cNvPr id="10" name="Freeform 10"/>
              <p:cNvSpPr/>
              <p:nvPr/>
            </p:nvSpPr>
            <p:spPr>
              <a:xfrm>
                <a:off x="0" y="0"/>
                <a:ext cx="2259062" cy="723378"/>
              </a:xfrm>
              <a:custGeom>
                <a:avLst/>
                <a:gdLst/>
                <a:ahLst/>
                <a:cxnLst/>
                <a:rect l="l" t="t" r="r" b="b"/>
                <a:pathLst>
                  <a:path w="2259062" h="723378">
                    <a:moveTo>
                      <a:pt x="46032" y="0"/>
                    </a:moveTo>
                    <a:lnTo>
                      <a:pt x="2213030" y="0"/>
                    </a:lnTo>
                    <a:cubicBezTo>
                      <a:pt x="2238453" y="0"/>
                      <a:pt x="2259062" y="20609"/>
                      <a:pt x="2259062" y="46032"/>
                    </a:cubicBezTo>
                    <a:lnTo>
                      <a:pt x="2259062" y="677346"/>
                    </a:lnTo>
                    <a:cubicBezTo>
                      <a:pt x="2259062" y="702769"/>
                      <a:pt x="2238453" y="723378"/>
                      <a:pt x="2213030" y="723378"/>
                    </a:cubicBezTo>
                    <a:lnTo>
                      <a:pt x="46032" y="723378"/>
                    </a:lnTo>
                    <a:cubicBezTo>
                      <a:pt x="20609" y="723378"/>
                      <a:pt x="0" y="702769"/>
                      <a:pt x="0" y="677346"/>
                    </a:cubicBezTo>
                    <a:lnTo>
                      <a:pt x="0" y="46032"/>
                    </a:lnTo>
                    <a:cubicBezTo>
                      <a:pt x="0" y="20609"/>
                      <a:pt x="20609" y="0"/>
                      <a:pt x="46032" y="0"/>
                    </a:cubicBezTo>
                    <a:close/>
                  </a:path>
                </a:pathLst>
              </a:custGeom>
              <a:solidFill>
                <a:srgbClr val="7293BA">
                  <a:alpha val="68627"/>
                </a:srgb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TextBox 11"/>
              <p:cNvSpPr txBox="1"/>
              <p:nvPr/>
            </p:nvSpPr>
            <p:spPr>
              <a:xfrm>
                <a:off x="0" y="0"/>
                <a:ext cx="2259062" cy="723378"/>
              </a:xfrm>
              <a:prstGeom prst="rect">
                <a:avLst/>
              </a:prstGeom>
            </p:spPr>
            <p:txBody>
              <a:bodyPr lIns="50800" tIns="50800" rIns="50800" bIns="50800" rtlCol="0" anchor="ctr"/>
              <a:lstStyle/>
              <a:p>
                <a:pPr marL="0" marR="0" lvl="0" indent="0" algn="ctr" defTabSz="914400" rtl="0" eaLnBrk="1" fontAlgn="auto" latinLnBrk="0" hangingPunct="1">
                  <a:lnSpc>
                    <a:spcPts val="2641"/>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2" name="TextBox 12"/>
            <p:cNvSpPr txBox="1"/>
            <p:nvPr/>
          </p:nvSpPr>
          <p:spPr>
            <a:xfrm>
              <a:off x="504413" y="257523"/>
              <a:ext cx="10507667" cy="3180356"/>
            </a:xfrm>
            <a:prstGeom prst="rect">
              <a:avLst/>
            </a:prstGeom>
          </p:spPr>
          <p:txBody>
            <a:bodyPr lIns="0" tIns="0" rIns="0" bIns="0" rtlCol="0" anchor="t">
              <a:spAutoFit/>
            </a:bodyPr>
            <a:lstStyle/>
            <a:p>
              <a:pPr marL="0" marR="0" lvl="0" indent="0" algn="ctr" defTabSz="914400" rtl="0" eaLnBrk="1" fontAlgn="auto" latinLnBrk="0" hangingPunct="1">
                <a:lnSpc>
                  <a:spcPts val="3105"/>
                </a:lnSpc>
                <a:spcBef>
                  <a:spcPts val="0"/>
                </a:spcBef>
                <a:spcAft>
                  <a:spcPts val="0"/>
                </a:spcAft>
                <a:buClrTx/>
                <a:buSzTx/>
                <a:buFontTx/>
                <a:buNone/>
                <a:tabLst/>
                <a:defRPr/>
              </a:pPr>
              <a:r>
                <a:rPr kumimoji="0" lang="en-US" sz="2700" b="0" i="0" u="none" strike="noStrike" kern="1200" cap="none" spc="-105" normalizeH="0" baseline="0" noProof="0" dirty="0">
                  <a:ln>
                    <a:noFill/>
                  </a:ln>
                  <a:solidFill>
                    <a:srgbClr val="000000"/>
                  </a:solidFill>
                  <a:effectLst/>
                  <a:uLnTx/>
                  <a:uFillTx/>
                  <a:latin typeface="Canva Sans Bold"/>
                  <a:ea typeface="Canva Sans Bold"/>
                  <a:cs typeface="Canva Sans Bold"/>
                  <a:sym typeface="Canva Sans Bold"/>
                </a:rPr>
                <a:t>Manuela Andres , </a:t>
              </a:r>
              <a:r>
                <a:rPr kumimoji="0" lang="en-US" sz="2700" b="0" i="0" u="none" strike="noStrike" kern="1200" cap="none" spc="-105" normalizeH="0" baseline="0" noProof="0" dirty="0">
                  <a:ln>
                    <a:noFill/>
                  </a:ln>
                  <a:solidFill>
                    <a:srgbClr val="000000"/>
                  </a:solidFill>
                  <a:effectLst/>
                  <a:uLnTx/>
                  <a:uFillTx/>
                  <a:latin typeface="Canva Sans"/>
                  <a:ea typeface="Canva Sans"/>
                  <a:cs typeface="Canva Sans"/>
                  <a:sym typeface="Canva Sans"/>
                </a:rPr>
                <a:t>CHW/Family Specialist</a:t>
              </a:r>
            </a:p>
            <a:p>
              <a:pPr marL="0" marR="0" lvl="0" indent="0" algn="ctr" defTabSz="914400" rtl="0" eaLnBrk="1" fontAlgn="auto" latinLnBrk="0" hangingPunct="1">
                <a:lnSpc>
                  <a:spcPts val="3105"/>
                </a:lnSpc>
                <a:spcBef>
                  <a:spcPts val="0"/>
                </a:spcBef>
                <a:spcAft>
                  <a:spcPts val="0"/>
                </a:spcAft>
                <a:buClrTx/>
                <a:buSzTx/>
                <a:buFontTx/>
                <a:buNone/>
                <a:tabLst/>
                <a:defRPr/>
              </a:pPr>
              <a:r>
                <a:rPr kumimoji="0" lang="en-US" sz="2700" b="0" i="0" u="none" strike="noStrike" kern="1200" cap="none" spc="-105" normalizeH="0" baseline="0" noProof="0" dirty="0">
                  <a:ln>
                    <a:noFill/>
                  </a:ln>
                  <a:solidFill>
                    <a:srgbClr val="000000"/>
                  </a:solidFill>
                  <a:effectLst/>
                  <a:uLnTx/>
                  <a:uFillTx/>
                  <a:latin typeface="Canva Sans Bold"/>
                  <a:ea typeface="Canva Sans Bold"/>
                  <a:cs typeface="Canva Sans Bold"/>
                  <a:sym typeface="Canva Sans Bold"/>
                </a:rPr>
                <a:t>Scott Hewitt, </a:t>
              </a:r>
              <a:r>
                <a:rPr kumimoji="0" lang="en-US" sz="2700" b="0" i="0" u="none" strike="noStrike" kern="1200" cap="none" spc="-105" normalizeH="0" baseline="0" noProof="0" dirty="0">
                  <a:ln>
                    <a:noFill/>
                  </a:ln>
                  <a:solidFill>
                    <a:srgbClr val="000000"/>
                  </a:solidFill>
                  <a:effectLst/>
                  <a:uLnTx/>
                  <a:uFillTx/>
                  <a:latin typeface="Canva Sans"/>
                  <a:ea typeface="Canva Sans"/>
                  <a:cs typeface="Canva Sans"/>
                  <a:sym typeface="Canva Sans"/>
                </a:rPr>
                <a:t>Assoc. Dir. Of Integrated Care</a:t>
              </a:r>
            </a:p>
            <a:p>
              <a:pPr marL="0" marR="0" lvl="0" indent="0" algn="ctr" defTabSz="914400" rtl="0" eaLnBrk="1" fontAlgn="auto" latinLnBrk="0" hangingPunct="1">
                <a:lnSpc>
                  <a:spcPts val="3105"/>
                </a:lnSpc>
                <a:spcBef>
                  <a:spcPts val="0"/>
                </a:spcBef>
                <a:spcAft>
                  <a:spcPts val="0"/>
                </a:spcAft>
                <a:buClrTx/>
                <a:buSzTx/>
                <a:buFontTx/>
                <a:buNone/>
                <a:tabLst/>
                <a:defRPr/>
              </a:pPr>
              <a:r>
                <a:rPr kumimoji="0" lang="en-US" sz="2700" b="0" i="0" u="none" strike="noStrike" kern="1200" cap="none" spc="-105" normalizeH="0" baseline="0" noProof="0" dirty="0">
                  <a:ln>
                    <a:noFill/>
                  </a:ln>
                  <a:solidFill>
                    <a:srgbClr val="000000"/>
                  </a:solidFill>
                  <a:effectLst/>
                  <a:uLnTx/>
                  <a:uFillTx/>
                  <a:latin typeface="Canva Sans Bold"/>
                  <a:ea typeface="Canva Sans Bold"/>
                  <a:cs typeface="Canva Sans Bold"/>
                  <a:sym typeface="Canva Sans Bold"/>
                </a:rPr>
                <a:t>Morgan Motia, MD, </a:t>
              </a:r>
              <a:r>
                <a:rPr kumimoji="0" lang="en-US" sz="2700" b="0" i="0" u="none" strike="noStrike" kern="1200" cap="none" spc="-105" normalizeH="0" baseline="0" noProof="0" dirty="0">
                  <a:ln>
                    <a:noFill/>
                  </a:ln>
                  <a:solidFill>
                    <a:srgbClr val="000000"/>
                  </a:solidFill>
                  <a:effectLst/>
                  <a:uLnTx/>
                  <a:uFillTx/>
                  <a:latin typeface="Canva Sans"/>
                  <a:ea typeface="Canva Sans"/>
                  <a:cs typeface="Canva Sans"/>
                  <a:sym typeface="Canva Sans"/>
                </a:rPr>
                <a:t>AE Medical Director</a:t>
              </a:r>
            </a:p>
            <a:p>
              <a:pPr marL="0" marR="0" lvl="0" indent="0" algn="ctr" defTabSz="914400" rtl="0" eaLnBrk="1" fontAlgn="auto" latinLnBrk="0" hangingPunct="1">
                <a:lnSpc>
                  <a:spcPts val="3105"/>
                </a:lnSpc>
                <a:spcBef>
                  <a:spcPts val="0"/>
                </a:spcBef>
                <a:spcAft>
                  <a:spcPts val="0"/>
                </a:spcAft>
                <a:buClrTx/>
                <a:buSzTx/>
                <a:buFontTx/>
                <a:buNone/>
                <a:tabLst/>
                <a:defRPr/>
              </a:pPr>
              <a:r>
                <a:rPr kumimoji="0" lang="en-US" sz="2700" b="0" i="0" u="none" strike="noStrike" kern="1200" cap="none" spc="-105" normalizeH="0" baseline="0" noProof="0" dirty="0">
                  <a:ln>
                    <a:noFill/>
                  </a:ln>
                  <a:solidFill>
                    <a:srgbClr val="000000"/>
                  </a:solidFill>
                  <a:effectLst/>
                  <a:uLnTx/>
                  <a:uFillTx/>
                  <a:latin typeface="Canva Sans Bold"/>
                  <a:ea typeface="Canva Sans Bold"/>
                  <a:cs typeface="Canva Sans Bold"/>
                  <a:sym typeface="Canva Sans Bold"/>
                </a:rPr>
                <a:t>Kathleen Ricci, </a:t>
              </a:r>
              <a:r>
                <a:rPr kumimoji="0" lang="en-US" sz="2700" b="0" i="0" u="none" strike="noStrike" kern="1200" cap="none" spc="-105" normalizeH="0" baseline="0" noProof="0" dirty="0">
                  <a:ln>
                    <a:noFill/>
                  </a:ln>
                  <a:solidFill>
                    <a:srgbClr val="000000"/>
                  </a:solidFill>
                  <a:effectLst/>
                  <a:uLnTx/>
                  <a:uFillTx/>
                  <a:latin typeface="Canva Sans"/>
                  <a:ea typeface="Canva Sans"/>
                  <a:cs typeface="Canva Sans"/>
                  <a:sym typeface="Canva Sans"/>
                </a:rPr>
                <a:t>Nurse Care Manager</a:t>
              </a:r>
            </a:p>
            <a:p>
              <a:pPr marL="0" marR="0" lvl="0" indent="0" algn="ctr" defTabSz="914400" rtl="0" eaLnBrk="1" fontAlgn="auto" latinLnBrk="0" hangingPunct="1">
                <a:lnSpc>
                  <a:spcPts val="3105"/>
                </a:lnSpc>
                <a:spcBef>
                  <a:spcPts val="0"/>
                </a:spcBef>
                <a:spcAft>
                  <a:spcPts val="0"/>
                </a:spcAft>
                <a:buClrTx/>
                <a:buSzTx/>
                <a:buFontTx/>
                <a:buNone/>
                <a:tabLst/>
                <a:defRPr/>
              </a:pPr>
              <a:r>
                <a:rPr kumimoji="0" lang="en-US" sz="2700" b="0" i="0" u="none" strike="noStrike" kern="1200" cap="none" spc="-105" normalizeH="0" baseline="0" noProof="0" dirty="0">
                  <a:ln>
                    <a:noFill/>
                  </a:ln>
                  <a:solidFill>
                    <a:srgbClr val="000000"/>
                  </a:solidFill>
                  <a:effectLst/>
                  <a:uLnTx/>
                  <a:uFillTx/>
                  <a:latin typeface="Canva Sans Bold"/>
                  <a:ea typeface="Canva Sans Bold"/>
                  <a:cs typeface="Canva Sans Bold"/>
                  <a:sym typeface="Canva Sans Bold"/>
                </a:rPr>
                <a:t>Pre-Natal Partner: Carolyn Pearce, MD, </a:t>
              </a:r>
              <a:r>
                <a:rPr kumimoji="0" lang="en-US" sz="2700" b="0" i="0" u="none" strike="noStrike" kern="1200" cap="none" spc="-105" normalizeH="0" baseline="0" noProof="0" dirty="0">
                  <a:ln>
                    <a:noFill/>
                  </a:ln>
                  <a:solidFill>
                    <a:srgbClr val="000000"/>
                  </a:solidFill>
                  <a:effectLst/>
                  <a:uLnTx/>
                  <a:uFillTx/>
                  <a:latin typeface="Canva Sans"/>
                  <a:ea typeface="Canva Sans"/>
                  <a:cs typeface="Canva Sans"/>
                  <a:sym typeface="Canva Sans"/>
                </a:rPr>
                <a:t>Family Medicine &amp; OB/GYN Medical Director</a:t>
              </a:r>
            </a:p>
          </p:txBody>
        </p:sp>
      </p:grpSp>
      <p:sp>
        <p:nvSpPr>
          <p:cNvPr id="13" name="TextBox 13"/>
          <p:cNvSpPr txBox="1"/>
          <p:nvPr/>
        </p:nvSpPr>
        <p:spPr>
          <a:xfrm>
            <a:off x="6371396" y="9817358"/>
            <a:ext cx="5545208" cy="257175"/>
          </a:xfrm>
          <a:prstGeom prst="rect">
            <a:avLst/>
          </a:prstGeom>
        </p:spPr>
        <p:txBody>
          <a:bodyPr lIns="0" tIns="0" rIns="0" bIns="0" rtlCol="0" anchor="t">
            <a:spAutoFit/>
          </a:bodyPr>
          <a:lstStyle/>
          <a:p>
            <a:pPr marL="0" marR="0" lvl="0" indent="0" algn="l" defTabSz="914400" rtl="0" eaLnBrk="1" fontAlgn="auto" latinLnBrk="0" hangingPunct="1">
              <a:lnSpc>
                <a:spcPts val="2161"/>
              </a:lnSpc>
              <a:spcBef>
                <a:spcPts val="0"/>
              </a:spcBef>
              <a:spcAft>
                <a:spcPts val="0"/>
              </a:spcAft>
              <a:buClrTx/>
              <a:buSzTx/>
              <a:buFontTx/>
              <a:buNone/>
              <a:tabLst/>
              <a:defRPr/>
            </a:pPr>
            <a:r>
              <a:rPr kumimoji="0" lang="en-US" sz="1801" b="0" i="0" u="none" strike="noStrike" kern="1200" cap="none" spc="-71" normalizeH="0" baseline="0" noProof="0">
                <a:ln>
                  <a:noFill/>
                </a:ln>
                <a:solidFill>
                  <a:srgbClr val="FFFFFF"/>
                </a:solidFill>
                <a:effectLst/>
                <a:uLnTx/>
                <a:uFillTx/>
                <a:latin typeface="Open Sans"/>
                <a:ea typeface="Open Sans"/>
                <a:cs typeface="Open Sans"/>
                <a:sym typeface="Open Sans"/>
              </a:rPr>
              <a:t>Prepared by Care Transformation Collaborative of RI</a:t>
            </a:r>
          </a:p>
        </p:txBody>
      </p:sp>
      <p:sp>
        <p:nvSpPr>
          <p:cNvPr id="14" name="TextBox 14"/>
          <p:cNvSpPr txBox="1"/>
          <p:nvPr/>
        </p:nvSpPr>
        <p:spPr>
          <a:xfrm>
            <a:off x="142901" y="242845"/>
            <a:ext cx="16098976" cy="725368"/>
          </a:xfrm>
          <a:prstGeom prst="rect">
            <a:avLst/>
          </a:prstGeom>
        </p:spPr>
        <p:txBody>
          <a:bodyPr lIns="0" tIns="0" rIns="0" bIns="0" rtlCol="0" anchor="t">
            <a:spAutoFit/>
          </a:bodyPr>
          <a:lstStyle/>
          <a:p>
            <a:pPr marL="0" marR="0" lvl="0" indent="0" algn="l" defTabSz="914400" rtl="0" eaLnBrk="1" fontAlgn="auto" latinLnBrk="0" hangingPunct="1">
              <a:lnSpc>
                <a:spcPts val="5504"/>
              </a:lnSpc>
              <a:spcBef>
                <a:spcPts val="0"/>
              </a:spcBef>
              <a:spcAft>
                <a:spcPts val="0"/>
              </a:spcAft>
              <a:buClrTx/>
              <a:buSzTx/>
              <a:buFontTx/>
              <a:buNone/>
              <a:tabLst/>
              <a:defRPr/>
            </a:pPr>
            <a:r>
              <a:rPr kumimoji="0" lang="en-US" sz="5096" b="0" i="0" u="none" strike="noStrike" kern="1200" cap="none" spc="-203" normalizeH="0" baseline="0" noProof="0">
                <a:ln>
                  <a:noFill/>
                </a:ln>
                <a:solidFill>
                  <a:srgbClr val="0070C0"/>
                </a:solidFill>
                <a:effectLst/>
                <a:uLnTx/>
                <a:uFillTx/>
                <a:latin typeface="Open Sans Bold"/>
                <a:ea typeface="Open Sans Bold"/>
                <a:cs typeface="Open Sans Bold"/>
                <a:sym typeface="Open Sans Bold"/>
              </a:rPr>
              <a:t>Blackstone Valley Community Health Center</a:t>
            </a:r>
          </a:p>
        </p:txBody>
      </p:sp>
      <p:sp>
        <p:nvSpPr>
          <p:cNvPr id="15" name="TextBox 15"/>
          <p:cNvSpPr txBox="1"/>
          <p:nvPr/>
        </p:nvSpPr>
        <p:spPr>
          <a:xfrm>
            <a:off x="571828" y="2328638"/>
            <a:ext cx="4617393" cy="795020"/>
          </a:xfrm>
          <a:prstGeom prst="rect">
            <a:avLst/>
          </a:prstGeom>
        </p:spPr>
        <p:txBody>
          <a:bodyPr lIns="0" tIns="0" rIns="0" bIns="0" rtlCol="0" anchor="t">
            <a:spAutoFit/>
          </a:bodyPr>
          <a:lstStyle/>
          <a:p>
            <a:pPr marL="0" marR="0" lvl="0" indent="0" algn="ctr" defTabSz="914400" rtl="0" eaLnBrk="1" fontAlgn="auto" latinLnBrk="0" hangingPunct="1">
              <a:lnSpc>
                <a:spcPts val="6580"/>
              </a:lnSpc>
              <a:spcBef>
                <a:spcPts val="0"/>
              </a:spcBef>
              <a:spcAft>
                <a:spcPts val="0"/>
              </a:spcAft>
              <a:buClrTx/>
              <a:buSzTx/>
              <a:buFontTx/>
              <a:buNone/>
              <a:tabLst/>
              <a:defRPr/>
            </a:pPr>
            <a:r>
              <a:rPr kumimoji="0" lang="en-US" sz="4700" b="0" i="0" u="none" strike="noStrike" kern="1200" cap="none" spc="0" normalizeH="0" baseline="0" noProof="0">
                <a:ln>
                  <a:noFill/>
                </a:ln>
                <a:solidFill>
                  <a:srgbClr val="000000"/>
                </a:solidFill>
                <a:effectLst/>
                <a:uLnTx/>
                <a:uFillTx/>
                <a:latin typeface="Canva Sans Bold"/>
                <a:ea typeface="Canva Sans Bold"/>
                <a:cs typeface="Canva Sans Bold"/>
                <a:sym typeface="Canva Sans Bold"/>
              </a:rPr>
              <a:t>Team Members </a:t>
            </a:r>
          </a:p>
        </p:txBody>
      </p:sp>
      <p:sp>
        <p:nvSpPr>
          <p:cNvPr id="16" name="TextBox 16"/>
          <p:cNvSpPr txBox="1"/>
          <p:nvPr/>
        </p:nvSpPr>
        <p:spPr>
          <a:xfrm>
            <a:off x="571828" y="7313436"/>
            <a:ext cx="14674785" cy="879078"/>
          </a:xfrm>
          <a:prstGeom prst="rect">
            <a:avLst/>
          </a:prstGeom>
        </p:spPr>
        <p:txBody>
          <a:bodyPr lIns="0" tIns="0" rIns="0" bIns="0" rtlCol="0" anchor="t">
            <a:spAutoFit/>
          </a:bodyPr>
          <a:lstStyle/>
          <a:p>
            <a:pPr marL="0" marR="0" lvl="0" indent="0" algn="l" defTabSz="914400" rtl="0" eaLnBrk="1" fontAlgn="auto" latinLnBrk="0" hangingPunct="1">
              <a:lnSpc>
                <a:spcPts val="3801"/>
              </a:lnSpc>
              <a:spcBef>
                <a:spcPts val="0"/>
              </a:spcBef>
              <a:spcAft>
                <a:spcPts val="0"/>
              </a:spcAft>
              <a:buClrTx/>
              <a:buSzTx/>
              <a:buFontTx/>
              <a:buNone/>
              <a:tabLst/>
              <a:defRPr/>
            </a:pPr>
            <a:r>
              <a:rPr kumimoji="0" lang="en-US" sz="2715" b="0" i="0" u="none" strike="noStrike" kern="1200" cap="none" spc="0" normalizeH="0" baseline="0" noProof="0" dirty="0">
                <a:ln>
                  <a:noFill/>
                </a:ln>
                <a:solidFill>
                  <a:srgbClr val="000000"/>
                </a:solidFill>
                <a:effectLst/>
                <a:uLnTx/>
                <a:uFillTx/>
                <a:latin typeface="Canva Sans Bold"/>
                <a:ea typeface="Canva Sans Bold"/>
                <a:cs typeface="Canva Sans Bold"/>
                <a:sym typeface="Canva Sans Bold"/>
              </a:rPr>
              <a:t>PDSA: </a:t>
            </a:r>
          </a:p>
          <a:p>
            <a:pPr marL="499947" marR="0" lvl="1" indent="-249973" algn="l" defTabSz="914400" rtl="0" eaLnBrk="1" fontAlgn="auto" latinLnBrk="0" hangingPunct="1">
              <a:lnSpc>
                <a:spcPts val="3241"/>
              </a:lnSpc>
              <a:spcBef>
                <a:spcPts val="0"/>
              </a:spcBef>
              <a:spcAft>
                <a:spcPts val="0"/>
              </a:spcAft>
              <a:buClrTx/>
              <a:buSzTx/>
              <a:buFont typeface="Arial"/>
              <a:buChar char="•"/>
              <a:tabLst/>
              <a:defRPr/>
            </a:pPr>
            <a:r>
              <a:rPr kumimoji="0" lang="en-US" sz="2315" b="0" i="0" u="none" strike="noStrike" kern="1200" cap="none" spc="0" normalizeH="0" baseline="0" noProof="0" dirty="0">
                <a:ln>
                  <a:noFill/>
                </a:ln>
                <a:solidFill>
                  <a:srgbClr val="000000"/>
                </a:solidFill>
                <a:effectLst/>
                <a:uLnTx/>
                <a:uFillTx/>
                <a:latin typeface="Canva Sans"/>
                <a:ea typeface="Canva Sans"/>
                <a:cs typeface="Canva Sans"/>
                <a:sym typeface="Canva Sans"/>
              </a:rPr>
              <a:t>90% of families with concrete needs identified through HRSN receive support – BVCHC = 100%</a:t>
            </a:r>
            <a:r>
              <a:rPr kumimoji="0" lang="en-US" sz="2315" b="0" i="0" u="none" strike="noStrike" kern="1200" cap="none" spc="0" normalizeH="0" baseline="0" noProof="0" dirty="0">
                <a:ln>
                  <a:noFill/>
                </a:ln>
                <a:solidFill>
                  <a:srgbClr val="000000"/>
                </a:solidFill>
                <a:effectLst/>
                <a:uLnTx/>
                <a:uFillTx/>
                <a:latin typeface="Canva Sans Bold"/>
                <a:ea typeface="Canva Sans Bold"/>
                <a:cs typeface="Canva Sans Bold"/>
                <a:sym typeface="Canva Sans Bold"/>
              </a:rPr>
              <a:t> </a:t>
            </a:r>
          </a:p>
        </p:txBody>
      </p:sp>
      <p:sp>
        <p:nvSpPr>
          <p:cNvPr id="18" name="TextBox 18"/>
          <p:cNvSpPr txBox="1"/>
          <p:nvPr/>
        </p:nvSpPr>
        <p:spPr>
          <a:xfrm>
            <a:off x="9893815" y="3302617"/>
            <a:ext cx="7630954" cy="3561231"/>
          </a:xfrm>
          <a:prstGeom prst="rect">
            <a:avLst/>
          </a:prstGeom>
        </p:spPr>
        <p:txBody>
          <a:bodyPr lIns="0" tIns="0" rIns="0" bIns="0" rtlCol="0" anchor="t">
            <a:spAutoFit/>
          </a:bodyPr>
          <a:lstStyle/>
          <a:p>
            <a:pPr marL="539749" marR="0" lvl="1" indent="-269875" algn="just" defTabSz="914400" rtl="0" eaLnBrk="1" fontAlgn="auto" latinLnBrk="0" hangingPunct="1">
              <a:lnSpc>
                <a:spcPts val="3499"/>
              </a:lnSpc>
              <a:spcBef>
                <a:spcPts val="0"/>
              </a:spcBef>
              <a:spcAft>
                <a:spcPts val="0"/>
              </a:spcAft>
              <a:buClrTx/>
              <a:buSzTx/>
              <a:buFont typeface="Arial"/>
              <a:buChar char="•"/>
              <a:tabLst/>
              <a:defRPr/>
            </a:pPr>
            <a:r>
              <a:rPr kumimoji="0" lang="en-US" sz="2499" b="0" i="0" u="none" strike="noStrike" kern="1200" cap="none" spc="0" normalizeH="0" baseline="0" noProof="0" dirty="0">
                <a:ln>
                  <a:noFill/>
                </a:ln>
                <a:solidFill>
                  <a:srgbClr val="000000"/>
                </a:solidFill>
                <a:effectLst/>
                <a:uLnTx/>
                <a:uFillTx/>
                <a:latin typeface="Canva Sans"/>
                <a:ea typeface="+mn-ea"/>
                <a:cs typeface="+mn-cs"/>
              </a:rPr>
              <a:t>66 (55 Children, 11 Prenatal)</a:t>
            </a:r>
            <a:r>
              <a:rPr kumimoji="0" lang="en-US" sz="2499" b="0" i="0" u="none" strike="noStrike" kern="1200" cap="none" spc="0" normalizeH="0" baseline="0" noProof="0" dirty="0">
                <a:ln>
                  <a:noFill/>
                </a:ln>
                <a:solidFill>
                  <a:srgbClr val="000000"/>
                </a:solidFill>
                <a:effectLst/>
                <a:uLnTx/>
                <a:uFillTx/>
                <a:latin typeface="Canva Sans"/>
                <a:ea typeface="+mn-ea"/>
                <a:cs typeface="+mn-cs"/>
                <a:sym typeface="Canva Sans"/>
              </a:rPr>
              <a:t> </a:t>
            </a:r>
            <a:r>
              <a:rPr kumimoji="0" lang="en-US" sz="2499" b="0" i="0" u="none" strike="noStrike" kern="1200" cap="none" spc="0" normalizeH="0" baseline="0" noProof="0" dirty="0">
                <a:ln>
                  <a:noFill/>
                </a:ln>
                <a:solidFill>
                  <a:srgbClr val="000000"/>
                </a:solidFill>
                <a:effectLst/>
                <a:uLnTx/>
                <a:uFillTx/>
                <a:latin typeface="Canva Sans"/>
                <a:ea typeface="Canva Sans"/>
                <a:cs typeface="Canva Sans"/>
                <a:sym typeface="Canva Sans"/>
              </a:rPr>
              <a:t>enrolled in DULCE</a:t>
            </a:r>
            <a:r>
              <a:rPr kumimoji="0" lang="en-US" sz="2499" b="0" i="0" u="none" strike="noStrike" kern="1200" cap="none" spc="0" normalizeH="0" baseline="0" noProof="0" dirty="0">
                <a:ln>
                  <a:noFill/>
                </a:ln>
                <a:solidFill>
                  <a:prstClr val="black"/>
                </a:solidFill>
                <a:effectLst/>
                <a:uLnTx/>
                <a:uFillTx/>
                <a:latin typeface="Canva Sans"/>
                <a:ea typeface="Canva Sans"/>
                <a:cs typeface="Canva Sans"/>
                <a:sym typeface="Canva Sans"/>
              </a:rPr>
              <a:t>, 24 graduated</a:t>
            </a:r>
          </a:p>
          <a:p>
            <a:pPr marL="539749" marR="0" lvl="1" indent="-269875" algn="just" defTabSz="914400" rtl="0" eaLnBrk="1" fontAlgn="auto" latinLnBrk="0" hangingPunct="1">
              <a:lnSpc>
                <a:spcPts val="3499"/>
              </a:lnSpc>
              <a:spcBef>
                <a:spcPts val="0"/>
              </a:spcBef>
              <a:spcAft>
                <a:spcPts val="0"/>
              </a:spcAft>
              <a:buClrTx/>
              <a:buSzTx/>
              <a:buFont typeface="Arial"/>
              <a:buChar char="•"/>
              <a:tabLst/>
              <a:defRPr/>
            </a:pPr>
            <a:r>
              <a:rPr kumimoji="0" lang="en-US" sz="2499" b="0" i="0" u="none" strike="noStrike" kern="1200" cap="none" spc="0" normalizeH="0" baseline="0" noProof="0" dirty="0">
                <a:ln>
                  <a:noFill/>
                </a:ln>
                <a:solidFill>
                  <a:srgbClr val="000000"/>
                </a:solidFill>
                <a:effectLst/>
                <a:uLnTx/>
                <a:uFillTx/>
                <a:latin typeface="Canva Sans"/>
                <a:ea typeface="Canva Sans"/>
                <a:cs typeface="Canva Sans"/>
                <a:sym typeface="Canva Sans"/>
              </a:rPr>
              <a:t>11- prenatal patients enrolled</a:t>
            </a:r>
          </a:p>
          <a:p>
            <a:pPr marL="539749" marR="0" lvl="1" indent="-269875" algn="just" defTabSz="914400" rtl="0" eaLnBrk="1" fontAlgn="auto" latinLnBrk="0" hangingPunct="1">
              <a:lnSpc>
                <a:spcPts val="3499"/>
              </a:lnSpc>
              <a:spcBef>
                <a:spcPts val="0"/>
              </a:spcBef>
              <a:spcAft>
                <a:spcPts val="0"/>
              </a:spcAft>
              <a:buClrTx/>
              <a:buSzTx/>
              <a:buFont typeface="Arial"/>
              <a:buChar char="•"/>
              <a:tabLst/>
              <a:defRPr/>
            </a:pPr>
            <a:r>
              <a:rPr kumimoji="0" lang="en-US" sz="2499" b="0" i="0" u="none" strike="noStrike" kern="1200" cap="none" spc="0" normalizeH="0" baseline="0" noProof="0" dirty="0">
                <a:ln>
                  <a:noFill/>
                </a:ln>
                <a:solidFill>
                  <a:srgbClr val="000000"/>
                </a:solidFill>
                <a:effectLst/>
                <a:uLnTx/>
                <a:uFillTx/>
                <a:latin typeface="Canva Sans"/>
                <a:ea typeface="Canva Sans"/>
                <a:cs typeface="Canva Sans"/>
                <a:sym typeface="Canva Sans"/>
              </a:rPr>
              <a:t>81 (37%) of WCV that CHW/FS attends</a:t>
            </a:r>
          </a:p>
          <a:p>
            <a:pPr marL="539749" marR="0" lvl="1" indent="-269875" algn="just" defTabSz="914400" rtl="0" eaLnBrk="1" fontAlgn="auto" latinLnBrk="0" hangingPunct="1">
              <a:lnSpc>
                <a:spcPts val="3499"/>
              </a:lnSpc>
              <a:spcBef>
                <a:spcPts val="0"/>
              </a:spcBef>
              <a:spcAft>
                <a:spcPts val="0"/>
              </a:spcAft>
              <a:buClrTx/>
              <a:buSzTx/>
              <a:buFont typeface="Arial"/>
              <a:buChar char="•"/>
              <a:tabLst/>
              <a:defRPr/>
            </a:pPr>
            <a:r>
              <a:rPr kumimoji="0" lang="en-US" sz="2499" b="0" i="0" u="none" strike="noStrike" kern="1200" cap="none" spc="0" normalizeH="0" baseline="0" noProof="0" dirty="0">
                <a:ln>
                  <a:noFill/>
                </a:ln>
                <a:solidFill>
                  <a:srgbClr val="000000"/>
                </a:solidFill>
                <a:effectLst/>
                <a:uLnTx/>
                <a:uFillTx/>
                <a:latin typeface="Canva Sans"/>
                <a:ea typeface="Canva Sans"/>
                <a:cs typeface="Canva Sans"/>
                <a:sym typeface="Canva Sans"/>
              </a:rPr>
              <a:t>42 (67%) of screenings</a:t>
            </a:r>
          </a:p>
          <a:p>
            <a:pPr marL="539749" marR="0" lvl="1" indent="-269875" algn="just" defTabSz="914400" rtl="0" eaLnBrk="1" fontAlgn="auto" latinLnBrk="0" hangingPunct="1">
              <a:lnSpc>
                <a:spcPts val="3499"/>
              </a:lnSpc>
              <a:spcBef>
                <a:spcPts val="0"/>
              </a:spcBef>
              <a:spcAft>
                <a:spcPts val="0"/>
              </a:spcAft>
              <a:buClrTx/>
              <a:buSzTx/>
              <a:buFont typeface="Arial"/>
              <a:buChar char="•"/>
              <a:tabLst/>
              <a:defRPr/>
            </a:pPr>
            <a:r>
              <a:rPr kumimoji="0" lang="en-US" sz="2499" b="0" i="0" u="none" strike="noStrike" kern="1200" cap="none" spc="0" normalizeH="0" baseline="0" noProof="0" dirty="0">
                <a:ln>
                  <a:noFill/>
                </a:ln>
                <a:solidFill>
                  <a:srgbClr val="000000"/>
                </a:solidFill>
                <a:effectLst/>
                <a:uLnTx/>
                <a:uFillTx/>
                <a:latin typeface="Canva Sans"/>
                <a:ea typeface="Canva Sans"/>
                <a:cs typeface="Canva Sans"/>
                <a:sym typeface="Canva Sans"/>
              </a:rPr>
              <a:t>11 (100%) of linkages</a:t>
            </a:r>
          </a:p>
          <a:p>
            <a:pPr marL="539749" marR="0" lvl="1" indent="-269875" algn="just" defTabSz="914400" rtl="0" eaLnBrk="1" fontAlgn="auto" latinLnBrk="0" hangingPunct="1">
              <a:lnSpc>
                <a:spcPts val="3499"/>
              </a:lnSpc>
              <a:spcBef>
                <a:spcPts val="0"/>
              </a:spcBef>
              <a:spcAft>
                <a:spcPts val="0"/>
              </a:spcAft>
              <a:buClrTx/>
              <a:buSzTx/>
              <a:buFont typeface="Arial"/>
              <a:buChar char="•"/>
              <a:tabLst/>
              <a:defRPr/>
            </a:pPr>
            <a:r>
              <a:rPr kumimoji="0" lang="en-US" sz="2499" b="0" i="0" u="none" strike="noStrike" kern="1200" cap="none" spc="0" normalizeH="0" baseline="0" noProof="0" dirty="0">
                <a:ln>
                  <a:noFill/>
                </a:ln>
                <a:solidFill>
                  <a:srgbClr val="000000"/>
                </a:solidFill>
                <a:effectLst/>
                <a:uLnTx/>
                <a:uFillTx/>
                <a:latin typeface="Canva Sans"/>
                <a:ea typeface="Canva Sans"/>
                <a:cs typeface="Canva Sans"/>
                <a:sym typeface="Canva Sans"/>
              </a:rPr>
              <a:t>40 (63%) received WCV on time</a:t>
            </a:r>
          </a:p>
          <a:p>
            <a:pPr marL="539749" marR="0" lvl="1" indent="-269875" algn="just" defTabSz="914400" rtl="0" eaLnBrk="1" fontAlgn="auto" latinLnBrk="0" hangingPunct="1">
              <a:lnSpc>
                <a:spcPts val="3499"/>
              </a:lnSpc>
              <a:spcBef>
                <a:spcPts val="0"/>
              </a:spcBef>
              <a:spcAft>
                <a:spcPts val="0"/>
              </a:spcAft>
              <a:buClrTx/>
              <a:buSzTx/>
              <a:buFont typeface="Arial"/>
              <a:buChar char="•"/>
              <a:tabLst/>
              <a:defRPr/>
            </a:pPr>
            <a:r>
              <a:rPr kumimoji="0" lang="en-US" sz="2499" b="0" i="0" u="none" strike="noStrike" kern="1200" cap="none" spc="0" normalizeH="0" baseline="0" noProof="0" dirty="0">
                <a:ln>
                  <a:noFill/>
                </a:ln>
                <a:solidFill>
                  <a:srgbClr val="000000"/>
                </a:solidFill>
                <a:effectLst/>
                <a:uLnTx/>
                <a:uFillTx/>
                <a:latin typeface="Canva Sans"/>
                <a:ea typeface="Canva Sans"/>
                <a:cs typeface="Canva Sans"/>
                <a:sym typeface="Canva Sans"/>
              </a:rPr>
              <a:t>Family surveys on-going</a:t>
            </a:r>
          </a:p>
        </p:txBody>
      </p:sp>
      <p:sp>
        <p:nvSpPr>
          <p:cNvPr id="19" name="TextBox 19"/>
          <p:cNvSpPr txBox="1"/>
          <p:nvPr/>
        </p:nvSpPr>
        <p:spPr>
          <a:xfrm>
            <a:off x="9893815" y="2455877"/>
            <a:ext cx="5282938" cy="773588"/>
          </a:xfrm>
          <a:prstGeom prst="rect">
            <a:avLst/>
          </a:prstGeom>
        </p:spPr>
        <p:txBody>
          <a:bodyPr lIns="0" tIns="0" rIns="0" bIns="0" rtlCol="0" anchor="t">
            <a:spAutoFit/>
          </a:bodyPr>
          <a:lstStyle/>
          <a:p>
            <a:pPr marL="0" marR="0" lvl="0" indent="0" algn="ctr" defTabSz="914400" rtl="0" eaLnBrk="1" fontAlgn="auto" latinLnBrk="0" hangingPunct="1">
              <a:lnSpc>
                <a:spcPts val="6580"/>
              </a:lnSpc>
              <a:spcBef>
                <a:spcPts val="0"/>
              </a:spcBef>
              <a:spcAft>
                <a:spcPts val="0"/>
              </a:spcAft>
              <a:buClrTx/>
              <a:buSzTx/>
              <a:buFontTx/>
              <a:buNone/>
              <a:tabLst/>
              <a:defRPr/>
            </a:pPr>
            <a:r>
              <a:rPr kumimoji="0" lang="en-US" sz="4700" b="0" i="0" u="none" strike="noStrike" kern="1200" cap="none" spc="0" normalizeH="0" baseline="0" noProof="0">
                <a:ln>
                  <a:noFill/>
                </a:ln>
                <a:solidFill>
                  <a:srgbClr val="000000"/>
                </a:solidFill>
                <a:effectLst/>
                <a:uLnTx/>
                <a:uFillTx/>
                <a:latin typeface="Canva Sans Bold"/>
                <a:ea typeface="Canva Sans Bold"/>
                <a:cs typeface="Canva Sans Bold"/>
                <a:sym typeface="Canva Sans Bold"/>
              </a:rPr>
              <a:t>Enrollment Data*: </a:t>
            </a:r>
          </a:p>
        </p:txBody>
      </p:sp>
      <p:sp>
        <p:nvSpPr>
          <p:cNvPr id="21" name="Freeform 21"/>
          <p:cNvSpPr/>
          <p:nvPr/>
        </p:nvSpPr>
        <p:spPr>
          <a:xfrm>
            <a:off x="282390" y="1211220"/>
            <a:ext cx="6469089" cy="713690"/>
          </a:xfrm>
          <a:custGeom>
            <a:avLst/>
            <a:gdLst/>
            <a:ahLst/>
            <a:cxnLst/>
            <a:rect l="l" t="t" r="r" b="b"/>
            <a:pathLst>
              <a:path w="6469089" h="713690">
                <a:moveTo>
                  <a:pt x="0" y="0"/>
                </a:moveTo>
                <a:lnTo>
                  <a:pt x="6469089" y="0"/>
                </a:lnTo>
                <a:lnTo>
                  <a:pt x="6469089" y="713690"/>
                </a:lnTo>
                <a:lnTo>
                  <a:pt x="0" y="713690"/>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2" name="Freeform 22"/>
          <p:cNvSpPr/>
          <p:nvPr/>
        </p:nvSpPr>
        <p:spPr>
          <a:xfrm>
            <a:off x="13819181" y="872294"/>
            <a:ext cx="4468819" cy="1647877"/>
          </a:xfrm>
          <a:custGeom>
            <a:avLst/>
            <a:gdLst/>
            <a:ahLst/>
            <a:cxnLst/>
            <a:rect l="l" t="t" r="r" b="b"/>
            <a:pathLst>
              <a:path w="4468819" h="1647877">
                <a:moveTo>
                  <a:pt x="0" y="0"/>
                </a:moveTo>
                <a:lnTo>
                  <a:pt x="4468819" y="0"/>
                </a:lnTo>
                <a:lnTo>
                  <a:pt x="4468819" y="1647877"/>
                </a:lnTo>
                <a:lnTo>
                  <a:pt x="0" y="164787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TextBox 22">
            <a:extLst>
              <a:ext uri="{FF2B5EF4-FFF2-40B4-BE49-F238E27FC236}">
                <a16:creationId xmlns:a16="http://schemas.microsoft.com/office/drawing/2014/main" id="{67BD6E26-DB28-E1BC-29D3-491B10DFE8DB}"/>
              </a:ext>
            </a:extLst>
          </p:cNvPr>
          <p:cNvSpPr txBox="1"/>
          <p:nvPr/>
        </p:nvSpPr>
        <p:spPr>
          <a:xfrm>
            <a:off x="11916604" y="8616184"/>
            <a:ext cx="5545208" cy="419346"/>
          </a:xfrm>
          <a:prstGeom prst="rect">
            <a:avLst/>
          </a:prstGeom>
        </p:spPr>
        <p:txBody>
          <a:bodyPr wrap="square" lIns="0" tIns="0" rIns="0" bIns="0" rtlCol="0" anchor="t">
            <a:spAutoFit/>
          </a:bodyPr>
          <a:lstStyle/>
          <a:p>
            <a:pPr marL="0" marR="0" lvl="0" indent="0" algn="just" defTabSz="914400" rtl="0" eaLnBrk="1" fontAlgn="auto" latinLnBrk="0" hangingPunct="1">
              <a:lnSpc>
                <a:spcPts val="3499"/>
              </a:lnSpc>
              <a:spcBef>
                <a:spcPts val="0"/>
              </a:spcBef>
              <a:spcAft>
                <a:spcPts val="0"/>
              </a:spcAft>
              <a:buClrTx/>
              <a:buSzTx/>
              <a:buFontTx/>
              <a:buNone/>
              <a:tabLst/>
              <a:defRPr/>
            </a:pPr>
            <a:r>
              <a:rPr kumimoji="0" lang="en-US" sz="2499" b="0" i="0" u="none" strike="noStrike" kern="1200" cap="none" spc="0" normalizeH="0" baseline="0" noProof="0" dirty="0">
                <a:ln>
                  <a:noFill/>
                </a:ln>
                <a:solidFill>
                  <a:srgbClr val="000000"/>
                </a:solidFill>
                <a:effectLst/>
                <a:uLnTx/>
                <a:uFillTx/>
                <a:latin typeface="Canva Sans"/>
                <a:ea typeface="Canva Sans"/>
                <a:cs typeface="Canva Sans"/>
                <a:sym typeface="Canva Sans"/>
              </a:rPr>
              <a:t>*As of 10/31/24</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0" y="9459633"/>
            <a:ext cx="18288000" cy="819151"/>
            <a:chOff x="0" y="0"/>
            <a:chExt cx="24384000" cy="1092202"/>
          </a:xfrm>
        </p:grpSpPr>
        <p:sp>
          <p:nvSpPr>
            <p:cNvPr id="3" name="Freeform 3"/>
            <p:cNvSpPr/>
            <p:nvPr/>
          </p:nvSpPr>
          <p:spPr>
            <a:xfrm>
              <a:off x="0" y="0"/>
              <a:ext cx="24384000" cy="1092200"/>
            </a:xfrm>
            <a:custGeom>
              <a:avLst/>
              <a:gdLst/>
              <a:ahLst/>
              <a:cxnLst/>
              <a:rect l="l" t="t" r="r" b="b"/>
              <a:pathLst>
                <a:path w="24384000" h="1092200">
                  <a:moveTo>
                    <a:pt x="0" y="0"/>
                  </a:moveTo>
                  <a:lnTo>
                    <a:pt x="24384000" y="0"/>
                  </a:lnTo>
                  <a:lnTo>
                    <a:pt x="24384000" y="1092200"/>
                  </a:lnTo>
                  <a:lnTo>
                    <a:pt x="0" y="1092200"/>
                  </a:lnTo>
                  <a:close/>
                </a:path>
              </a:pathLst>
            </a:custGeom>
            <a:solidFill>
              <a:srgbClr val="00B0F0"/>
            </a:solidFill>
          </p:spPr>
          <p:txBody>
            <a:bodyPr/>
            <a:lstStyle/>
            <a:p>
              <a:endParaRPr lang="en-US"/>
            </a:p>
          </p:txBody>
        </p:sp>
      </p:grpSp>
      <p:sp>
        <p:nvSpPr>
          <p:cNvPr id="4" name="Freeform 4"/>
          <p:cNvSpPr/>
          <p:nvPr/>
        </p:nvSpPr>
        <p:spPr>
          <a:xfrm>
            <a:off x="14413077" y="195220"/>
            <a:ext cx="3657600" cy="1016000"/>
          </a:xfrm>
          <a:custGeom>
            <a:avLst/>
            <a:gdLst/>
            <a:ahLst/>
            <a:cxnLst/>
            <a:rect l="l" t="t" r="r" b="b"/>
            <a:pathLst>
              <a:path w="3657600" h="1016000">
                <a:moveTo>
                  <a:pt x="0" y="0"/>
                </a:moveTo>
                <a:lnTo>
                  <a:pt x="3657600" y="0"/>
                </a:lnTo>
                <a:lnTo>
                  <a:pt x="3657600" y="1016000"/>
                </a:lnTo>
                <a:lnTo>
                  <a:pt x="0" y="1016000"/>
                </a:lnTo>
                <a:lnTo>
                  <a:pt x="0" y="0"/>
                </a:lnTo>
                <a:close/>
              </a:path>
            </a:pathLst>
          </a:custGeom>
          <a:blipFill>
            <a:blip r:embed="rId3"/>
            <a:stretch>
              <a:fillRect r="-980" b="-1250"/>
            </a:stretch>
          </a:blipFill>
        </p:spPr>
        <p:txBody>
          <a:bodyPr/>
          <a:lstStyle/>
          <a:p>
            <a:endParaRPr lang="en-US"/>
          </a:p>
        </p:txBody>
      </p:sp>
      <p:grpSp>
        <p:nvGrpSpPr>
          <p:cNvPr id="5" name="Group 5"/>
          <p:cNvGrpSpPr>
            <a:grpSpLocks noChangeAspect="1"/>
          </p:cNvGrpSpPr>
          <p:nvPr/>
        </p:nvGrpSpPr>
        <p:grpSpPr>
          <a:xfrm>
            <a:off x="0" y="9595366"/>
            <a:ext cx="18288000" cy="691633"/>
            <a:chOff x="0" y="0"/>
            <a:chExt cx="24384000" cy="922178"/>
          </a:xfrm>
        </p:grpSpPr>
        <p:sp>
          <p:nvSpPr>
            <p:cNvPr id="6" name="Freeform 6"/>
            <p:cNvSpPr/>
            <p:nvPr/>
          </p:nvSpPr>
          <p:spPr>
            <a:xfrm>
              <a:off x="0" y="0"/>
              <a:ext cx="24384000" cy="922147"/>
            </a:xfrm>
            <a:custGeom>
              <a:avLst/>
              <a:gdLst/>
              <a:ahLst/>
              <a:cxnLst/>
              <a:rect l="l" t="t" r="r" b="b"/>
              <a:pathLst>
                <a:path w="24384000" h="922147">
                  <a:moveTo>
                    <a:pt x="0" y="0"/>
                  </a:moveTo>
                  <a:lnTo>
                    <a:pt x="24384000" y="0"/>
                  </a:lnTo>
                  <a:lnTo>
                    <a:pt x="24384000" y="922147"/>
                  </a:lnTo>
                  <a:lnTo>
                    <a:pt x="0" y="922147"/>
                  </a:lnTo>
                  <a:close/>
                </a:path>
              </a:pathLst>
            </a:custGeom>
            <a:solidFill>
              <a:srgbClr val="0070C0"/>
            </a:solidFill>
          </p:spPr>
          <p:txBody>
            <a:bodyPr/>
            <a:lstStyle/>
            <a:p>
              <a:endParaRPr lang="en-US"/>
            </a:p>
          </p:txBody>
        </p:sp>
      </p:grpSp>
      <p:sp>
        <p:nvSpPr>
          <p:cNvPr id="7" name="AutoShape 7"/>
          <p:cNvSpPr/>
          <p:nvPr/>
        </p:nvSpPr>
        <p:spPr>
          <a:xfrm>
            <a:off x="282390" y="962025"/>
            <a:ext cx="17788287" cy="0"/>
          </a:xfrm>
          <a:prstGeom prst="line">
            <a:avLst/>
          </a:prstGeom>
          <a:ln w="28575" cap="flat">
            <a:solidFill>
              <a:srgbClr val="F7B31D"/>
            </a:solidFill>
            <a:prstDash val="solid"/>
            <a:headEnd type="none" w="sm" len="sm"/>
            <a:tailEnd type="none" w="sm" len="sm"/>
          </a:ln>
        </p:spPr>
        <p:txBody>
          <a:bodyPr/>
          <a:lstStyle/>
          <a:p>
            <a:endParaRPr lang="en-US"/>
          </a:p>
        </p:txBody>
      </p:sp>
      <p:sp>
        <p:nvSpPr>
          <p:cNvPr id="8" name="Freeform 8"/>
          <p:cNvSpPr/>
          <p:nvPr/>
        </p:nvSpPr>
        <p:spPr>
          <a:xfrm>
            <a:off x="282390" y="1211220"/>
            <a:ext cx="4300855" cy="790349"/>
          </a:xfrm>
          <a:custGeom>
            <a:avLst/>
            <a:gdLst/>
            <a:ahLst/>
            <a:cxnLst/>
            <a:rect l="l" t="t" r="r" b="b"/>
            <a:pathLst>
              <a:path w="4300855" h="790349">
                <a:moveTo>
                  <a:pt x="0" y="0"/>
                </a:moveTo>
                <a:lnTo>
                  <a:pt x="4300855" y="0"/>
                </a:lnTo>
                <a:lnTo>
                  <a:pt x="4300855" y="790349"/>
                </a:lnTo>
                <a:lnTo>
                  <a:pt x="0" y="790349"/>
                </a:lnTo>
                <a:lnTo>
                  <a:pt x="0" y="0"/>
                </a:lnTo>
                <a:close/>
              </a:path>
            </a:pathLst>
          </a:custGeom>
          <a:blipFill>
            <a:blip r:embed="rId4"/>
            <a:stretch>
              <a:fillRect/>
            </a:stretch>
          </a:blipFill>
        </p:spPr>
        <p:txBody>
          <a:bodyPr/>
          <a:lstStyle/>
          <a:p>
            <a:endParaRPr lang="en-US"/>
          </a:p>
        </p:txBody>
      </p:sp>
      <p:grpSp>
        <p:nvGrpSpPr>
          <p:cNvPr id="9" name="Group 9"/>
          <p:cNvGrpSpPr/>
          <p:nvPr/>
        </p:nvGrpSpPr>
        <p:grpSpPr>
          <a:xfrm>
            <a:off x="566623" y="3764096"/>
            <a:ext cx="7116602" cy="2356053"/>
            <a:chOff x="0" y="0"/>
            <a:chExt cx="9488803" cy="3141403"/>
          </a:xfrm>
        </p:grpSpPr>
        <p:grpSp>
          <p:nvGrpSpPr>
            <p:cNvPr id="10" name="Group 10"/>
            <p:cNvGrpSpPr/>
            <p:nvPr/>
          </p:nvGrpSpPr>
          <p:grpSpPr>
            <a:xfrm>
              <a:off x="0" y="0"/>
              <a:ext cx="9488803" cy="3141403"/>
              <a:chOff x="0" y="0"/>
              <a:chExt cx="1874331" cy="620524"/>
            </a:xfrm>
          </p:grpSpPr>
          <p:sp>
            <p:nvSpPr>
              <p:cNvPr id="11" name="Freeform 11"/>
              <p:cNvSpPr/>
              <p:nvPr/>
            </p:nvSpPr>
            <p:spPr>
              <a:xfrm>
                <a:off x="0" y="0"/>
                <a:ext cx="1874332" cy="620524"/>
              </a:xfrm>
              <a:custGeom>
                <a:avLst/>
                <a:gdLst/>
                <a:ahLst/>
                <a:cxnLst/>
                <a:rect l="l" t="t" r="r" b="b"/>
                <a:pathLst>
                  <a:path w="1874332" h="620524">
                    <a:moveTo>
                      <a:pt x="55481" y="0"/>
                    </a:moveTo>
                    <a:lnTo>
                      <a:pt x="1818850" y="0"/>
                    </a:lnTo>
                    <a:cubicBezTo>
                      <a:pt x="1849492" y="0"/>
                      <a:pt x="1874332" y="24840"/>
                      <a:pt x="1874332" y="55481"/>
                    </a:cubicBezTo>
                    <a:lnTo>
                      <a:pt x="1874332" y="565043"/>
                    </a:lnTo>
                    <a:cubicBezTo>
                      <a:pt x="1874332" y="595684"/>
                      <a:pt x="1849492" y="620524"/>
                      <a:pt x="1818850" y="620524"/>
                    </a:cubicBezTo>
                    <a:lnTo>
                      <a:pt x="55481" y="620524"/>
                    </a:lnTo>
                    <a:cubicBezTo>
                      <a:pt x="24840" y="620524"/>
                      <a:pt x="0" y="595684"/>
                      <a:pt x="0" y="565043"/>
                    </a:cubicBezTo>
                    <a:lnTo>
                      <a:pt x="0" y="55481"/>
                    </a:lnTo>
                    <a:cubicBezTo>
                      <a:pt x="0" y="24840"/>
                      <a:pt x="24840" y="0"/>
                      <a:pt x="55481" y="0"/>
                    </a:cubicBezTo>
                    <a:close/>
                  </a:path>
                </a:pathLst>
              </a:custGeom>
              <a:solidFill>
                <a:srgbClr val="7293BA">
                  <a:alpha val="68627"/>
                </a:srgbClr>
              </a:solidFill>
            </p:spPr>
            <p:txBody>
              <a:bodyPr/>
              <a:lstStyle/>
              <a:p>
                <a:endParaRPr lang="en-US"/>
              </a:p>
            </p:txBody>
          </p:sp>
          <p:sp>
            <p:nvSpPr>
              <p:cNvPr id="12" name="TextBox 12"/>
              <p:cNvSpPr txBox="1"/>
              <p:nvPr/>
            </p:nvSpPr>
            <p:spPr>
              <a:xfrm>
                <a:off x="0" y="0"/>
                <a:ext cx="1874331" cy="620524"/>
              </a:xfrm>
              <a:prstGeom prst="rect">
                <a:avLst/>
              </a:prstGeom>
            </p:spPr>
            <p:txBody>
              <a:bodyPr lIns="50800" tIns="50800" rIns="50800" bIns="50800" rtlCol="0" anchor="ctr"/>
              <a:lstStyle/>
              <a:p>
                <a:pPr algn="ctr">
                  <a:lnSpc>
                    <a:spcPts val="2641"/>
                  </a:lnSpc>
                </a:pPr>
                <a:endParaRPr/>
              </a:p>
            </p:txBody>
          </p:sp>
        </p:grpSp>
        <p:sp>
          <p:nvSpPr>
            <p:cNvPr id="13" name="TextBox 13"/>
            <p:cNvSpPr txBox="1"/>
            <p:nvPr/>
          </p:nvSpPr>
          <p:spPr>
            <a:xfrm>
              <a:off x="418509" y="257522"/>
              <a:ext cx="8718153" cy="2626360"/>
            </a:xfrm>
            <a:prstGeom prst="rect">
              <a:avLst/>
            </a:prstGeom>
          </p:spPr>
          <p:txBody>
            <a:bodyPr lIns="0" tIns="0" rIns="0" bIns="0" rtlCol="0" anchor="t">
              <a:spAutoFit/>
            </a:bodyPr>
            <a:lstStyle/>
            <a:p>
              <a:pPr algn="ctr">
                <a:lnSpc>
                  <a:spcPts val="3105"/>
                </a:lnSpc>
              </a:pPr>
              <a:r>
                <a:rPr lang="en-US" sz="2700" spc="-105">
                  <a:solidFill>
                    <a:srgbClr val="000000"/>
                  </a:solidFill>
                  <a:latin typeface="Canva Sans Bold"/>
                  <a:ea typeface="Canva Sans Bold"/>
                  <a:cs typeface="Canva Sans Bold"/>
                  <a:sym typeface="Canva Sans Bold"/>
                </a:rPr>
                <a:t>Jalyn Alzate, </a:t>
              </a:r>
              <a:r>
                <a:rPr lang="en-US" sz="2700" spc="-105">
                  <a:solidFill>
                    <a:srgbClr val="000000"/>
                  </a:solidFill>
                  <a:latin typeface="Canva Sans"/>
                  <a:ea typeface="Canva Sans"/>
                  <a:cs typeface="Canva Sans"/>
                  <a:sym typeface="Canva Sans"/>
                </a:rPr>
                <a:t>Family Specialist</a:t>
              </a:r>
            </a:p>
            <a:p>
              <a:pPr algn="ctr">
                <a:lnSpc>
                  <a:spcPts val="3105"/>
                </a:lnSpc>
              </a:pPr>
              <a:r>
                <a:rPr lang="en-US" sz="2700" spc="-105">
                  <a:solidFill>
                    <a:srgbClr val="000000"/>
                  </a:solidFill>
                  <a:latin typeface="Canva Sans Bold"/>
                  <a:ea typeface="Canva Sans Bold"/>
                  <a:cs typeface="Canva Sans Bold"/>
                  <a:sym typeface="Canva Sans Bold"/>
                </a:rPr>
                <a:t>Marybeth Sutter, MD</a:t>
              </a:r>
            </a:p>
            <a:p>
              <a:pPr algn="ctr">
                <a:lnSpc>
                  <a:spcPts val="3105"/>
                </a:lnSpc>
              </a:pPr>
              <a:r>
                <a:rPr lang="en-US" sz="2700" spc="-105">
                  <a:solidFill>
                    <a:srgbClr val="000000"/>
                  </a:solidFill>
                  <a:latin typeface="Canva Sans Bold"/>
                  <a:ea typeface="Canva Sans Bold"/>
                  <a:cs typeface="Canva Sans Bold"/>
                  <a:sym typeface="Canva Sans Bold"/>
                </a:rPr>
                <a:t>Nicole Quindazzi, MS, </a:t>
              </a:r>
              <a:r>
                <a:rPr lang="en-US" sz="2700" spc="-105">
                  <a:solidFill>
                    <a:srgbClr val="000000"/>
                  </a:solidFill>
                  <a:latin typeface="Canva Sans"/>
                  <a:ea typeface="Canva Sans"/>
                  <a:cs typeface="Canva Sans"/>
                  <a:sym typeface="Canva Sans"/>
                </a:rPr>
                <a:t>Practice Manager</a:t>
              </a:r>
            </a:p>
            <a:p>
              <a:pPr algn="ctr">
                <a:lnSpc>
                  <a:spcPts val="3105"/>
                </a:lnSpc>
              </a:pPr>
              <a:r>
                <a:rPr lang="en-US" sz="2700" spc="-105">
                  <a:solidFill>
                    <a:srgbClr val="000000"/>
                  </a:solidFill>
                  <a:latin typeface="Canva Sans Bold"/>
                  <a:ea typeface="Canva Sans Bold"/>
                  <a:cs typeface="Canva Sans Bold"/>
                  <a:sym typeface="Canva Sans Bold"/>
                </a:rPr>
                <a:t>Margaret Lebeau, </a:t>
              </a:r>
              <a:r>
                <a:rPr lang="en-US" sz="2700" spc="-105">
                  <a:solidFill>
                    <a:srgbClr val="000000"/>
                  </a:solidFill>
                  <a:latin typeface="Canva Sans"/>
                  <a:ea typeface="Canva Sans"/>
                  <a:cs typeface="Canva Sans"/>
                  <a:sym typeface="Canva Sans"/>
                </a:rPr>
                <a:t>Nurse Care Manager</a:t>
              </a:r>
            </a:p>
            <a:p>
              <a:pPr algn="ctr">
                <a:lnSpc>
                  <a:spcPts val="3105"/>
                </a:lnSpc>
              </a:pPr>
              <a:r>
                <a:rPr lang="en-US" sz="2700" spc="-105">
                  <a:solidFill>
                    <a:srgbClr val="000000"/>
                  </a:solidFill>
                  <a:latin typeface="Canva Sans Bold"/>
                  <a:ea typeface="Canva Sans Bold"/>
                  <a:cs typeface="Canva Sans Bold"/>
                  <a:sym typeface="Canva Sans Bold"/>
                </a:rPr>
                <a:t>Debra Moorhead, </a:t>
              </a:r>
              <a:r>
                <a:rPr lang="en-US" sz="2700" spc="-105">
                  <a:solidFill>
                    <a:srgbClr val="000000"/>
                  </a:solidFill>
                  <a:latin typeface="Canva Sans"/>
                  <a:ea typeface="Canva Sans"/>
                  <a:cs typeface="Canva Sans"/>
                  <a:sym typeface="Canva Sans"/>
                </a:rPr>
                <a:t>Academic Social Worker</a:t>
              </a:r>
            </a:p>
          </p:txBody>
        </p:sp>
      </p:grpSp>
      <p:sp>
        <p:nvSpPr>
          <p:cNvPr id="14" name="TextBox 14"/>
          <p:cNvSpPr txBox="1"/>
          <p:nvPr/>
        </p:nvSpPr>
        <p:spPr>
          <a:xfrm>
            <a:off x="6371396" y="9817358"/>
            <a:ext cx="5545208" cy="257175"/>
          </a:xfrm>
          <a:prstGeom prst="rect">
            <a:avLst/>
          </a:prstGeom>
        </p:spPr>
        <p:txBody>
          <a:bodyPr lIns="0" tIns="0" rIns="0" bIns="0" rtlCol="0" anchor="t">
            <a:spAutoFit/>
          </a:bodyPr>
          <a:lstStyle/>
          <a:p>
            <a:pPr algn="l">
              <a:lnSpc>
                <a:spcPts val="2161"/>
              </a:lnSpc>
            </a:pPr>
            <a:r>
              <a:rPr lang="en-US" sz="1801" spc="-71" dirty="0">
                <a:solidFill>
                  <a:srgbClr val="FFFFFF"/>
                </a:solidFill>
                <a:latin typeface="Open Sans"/>
                <a:ea typeface="Open Sans"/>
                <a:cs typeface="Open Sans"/>
                <a:sym typeface="Open Sans"/>
              </a:rPr>
              <a:t>Prepared by Care Transformation Collaborative of RI</a:t>
            </a:r>
          </a:p>
        </p:txBody>
      </p:sp>
      <p:sp>
        <p:nvSpPr>
          <p:cNvPr id="15" name="TextBox 15"/>
          <p:cNvSpPr txBox="1"/>
          <p:nvPr/>
        </p:nvSpPr>
        <p:spPr>
          <a:xfrm>
            <a:off x="142901" y="242845"/>
            <a:ext cx="16211954" cy="725368"/>
          </a:xfrm>
          <a:prstGeom prst="rect">
            <a:avLst/>
          </a:prstGeom>
        </p:spPr>
        <p:txBody>
          <a:bodyPr lIns="0" tIns="0" rIns="0" bIns="0" rtlCol="0" anchor="t">
            <a:spAutoFit/>
          </a:bodyPr>
          <a:lstStyle/>
          <a:p>
            <a:pPr algn="l">
              <a:lnSpc>
                <a:spcPts val="5504"/>
              </a:lnSpc>
            </a:pPr>
            <a:r>
              <a:rPr lang="en-US" sz="5096" spc="-203">
                <a:solidFill>
                  <a:srgbClr val="0070C0"/>
                </a:solidFill>
                <a:latin typeface="Open Sans Bold"/>
                <a:ea typeface="Open Sans Bold"/>
                <a:cs typeface="Open Sans Bold"/>
                <a:sym typeface="Open Sans Bold"/>
              </a:rPr>
              <a:t>Care New England Family Care Center</a:t>
            </a:r>
          </a:p>
        </p:txBody>
      </p:sp>
      <p:sp>
        <p:nvSpPr>
          <p:cNvPr id="16" name="TextBox 16"/>
          <p:cNvSpPr txBox="1"/>
          <p:nvPr/>
        </p:nvSpPr>
        <p:spPr>
          <a:xfrm>
            <a:off x="5227138" y="1225266"/>
            <a:ext cx="3001268" cy="646429"/>
          </a:xfrm>
          <a:prstGeom prst="rect">
            <a:avLst/>
          </a:prstGeom>
        </p:spPr>
        <p:txBody>
          <a:bodyPr lIns="0" tIns="0" rIns="0" bIns="0" rtlCol="0" anchor="t">
            <a:spAutoFit/>
          </a:bodyPr>
          <a:lstStyle/>
          <a:p>
            <a:pPr algn="ctr">
              <a:lnSpc>
                <a:spcPts val="5320"/>
              </a:lnSpc>
            </a:pPr>
            <a:r>
              <a:rPr lang="en-US" sz="3800">
                <a:solidFill>
                  <a:srgbClr val="000000"/>
                </a:solidFill>
                <a:latin typeface="Open Sans"/>
                <a:ea typeface="Open Sans"/>
                <a:cs typeface="Open Sans"/>
                <a:sym typeface="Open Sans"/>
              </a:rPr>
              <a:t>Pawtucket, RI</a:t>
            </a:r>
          </a:p>
        </p:txBody>
      </p:sp>
      <p:sp>
        <p:nvSpPr>
          <p:cNvPr id="17" name="TextBox 17"/>
          <p:cNvSpPr txBox="1"/>
          <p:nvPr/>
        </p:nvSpPr>
        <p:spPr>
          <a:xfrm>
            <a:off x="721156" y="2969076"/>
            <a:ext cx="4617393" cy="795020"/>
          </a:xfrm>
          <a:prstGeom prst="rect">
            <a:avLst/>
          </a:prstGeom>
        </p:spPr>
        <p:txBody>
          <a:bodyPr lIns="0" tIns="0" rIns="0" bIns="0" rtlCol="0" anchor="t">
            <a:spAutoFit/>
          </a:bodyPr>
          <a:lstStyle/>
          <a:p>
            <a:pPr algn="ctr">
              <a:lnSpc>
                <a:spcPts val="6580"/>
              </a:lnSpc>
            </a:pPr>
            <a:r>
              <a:rPr lang="en-US" sz="4700">
                <a:solidFill>
                  <a:srgbClr val="000000"/>
                </a:solidFill>
                <a:latin typeface="Canva Sans Bold"/>
                <a:ea typeface="Canva Sans Bold"/>
                <a:cs typeface="Canva Sans Bold"/>
                <a:sym typeface="Canva Sans Bold"/>
              </a:rPr>
              <a:t>Team Members </a:t>
            </a:r>
          </a:p>
        </p:txBody>
      </p:sp>
      <p:sp>
        <p:nvSpPr>
          <p:cNvPr id="18" name="TextBox 18"/>
          <p:cNvSpPr txBox="1"/>
          <p:nvPr/>
        </p:nvSpPr>
        <p:spPr>
          <a:xfrm>
            <a:off x="576859" y="6856717"/>
            <a:ext cx="16211954" cy="1430007"/>
          </a:xfrm>
          <a:prstGeom prst="rect">
            <a:avLst/>
          </a:prstGeom>
        </p:spPr>
        <p:txBody>
          <a:bodyPr wrap="square" lIns="0" tIns="0" rIns="0" bIns="0" rtlCol="0" anchor="t">
            <a:spAutoFit/>
          </a:bodyPr>
          <a:lstStyle/>
          <a:p>
            <a:pPr algn="l">
              <a:lnSpc>
                <a:spcPts val="3801"/>
              </a:lnSpc>
            </a:pPr>
            <a:r>
              <a:rPr lang="en-US" sz="2715" dirty="0">
                <a:solidFill>
                  <a:srgbClr val="000000"/>
                </a:solidFill>
                <a:latin typeface="Canva Sans Bold"/>
                <a:ea typeface="Canva Sans Bold"/>
                <a:cs typeface="Canva Sans Bold"/>
                <a:sym typeface="Canva Sans Bold"/>
              </a:rPr>
              <a:t>PDSA: performance compared with national data </a:t>
            </a:r>
          </a:p>
          <a:p>
            <a:pPr marL="586305" lvl="1" indent="-293152" algn="l">
              <a:lnSpc>
                <a:spcPts val="3801"/>
              </a:lnSpc>
              <a:buAutoNum type="arabicPeriod"/>
            </a:pPr>
            <a:r>
              <a:rPr lang="en-US" sz="2715" dirty="0">
                <a:solidFill>
                  <a:srgbClr val="000000"/>
                </a:solidFill>
                <a:latin typeface="Canva Sans"/>
                <a:ea typeface="Canva Sans"/>
                <a:cs typeface="Canva Sans"/>
                <a:sym typeface="Canva Sans"/>
              </a:rPr>
              <a:t>95% of families are screened for Health-Related Social Needs (HRSN) – CNE = 100%</a:t>
            </a:r>
          </a:p>
          <a:p>
            <a:pPr marL="586305" lvl="1" indent="-293152" algn="l">
              <a:lnSpc>
                <a:spcPts val="3801"/>
              </a:lnSpc>
              <a:buAutoNum type="arabicPeriod"/>
            </a:pPr>
            <a:r>
              <a:rPr lang="en-US" sz="2715" dirty="0">
                <a:solidFill>
                  <a:srgbClr val="000000"/>
                </a:solidFill>
                <a:latin typeface="Canva Sans"/>
                <a:ea typeface="Canva Sans"/>
                <a:cs typeface="Canva Sans"/>
                <a:sym typeface="Canva Sans"/>
              </a:rPr>
              <a:t>90% of families with concrete needs identified through HRSN receive support – CNE = 100%</a:t>
            </a:r>
          </a:p>
        </p:txBody>
      </p:sp>
      <p:sp>
        <p:nvSpPr>
          <p:cNvPr id="19" name="TextBox 19"/>
          <p:cNvSpPr txBox="1"/>
          <p:nvPr/>
        </p:nvSpPr>
        <p:spPr>
          <a:xfrm>
            <a:off x="9810855" y="3392722"/>
            <a:ext cx="7796874" cy="3112390"/>
          </a:xfrm>
          <a:prstGeom prst="rect">
            <a:avLst/>
          </a:prstGeom>
        </p:spPr>
        <p:txBody>
          <a:bodyPr lIns="0" tIns="0" rIns="0" bIns="0" rtlCol="0" anchor="t">
            <a:spAutoFit/>
          </a:bodyPr>
          <a:lstStyle/>
          <a:p>
            <a:pPr marL="539749" lvl="1" indent="-269875" algn="just">
              <a:lnSpc>
                <a:spcPts val="3499"/>
              </a:lnSpc>
              <a:buFont typeface="Arial"/>
              <a:buChar char="•"/>
            </a:pPr>
            <a:r>
              <a:rPr lang="en-US" sz="2499" dirty="0">
                <a:solidFill>
                  <a:srgbClr val="000000"/>
                </a:solidFill>
                <a:latin typeface="Canva Sans"/>
                <a:ea typeface="Canva Sans"/>
                <a:cs typeface="Canva Sans"/>
                <a:sym typeface="Canva Sans"/>
              </a:rPr>
              <a:t>71 enrolled in DULCE, </a:t>
            </a:r>
            <a:r>
              <a:rPr lang="en-US" sz="2499" dirty="0">
                <a:solidFill>
                  <a:srgbClr val="000000"/>
                </a:solidFill>
                <a:latin typeface="Canva Sans"/>
                <a:sym typeface="Canva Sans"/>
              </a:rPr>
              <a:t>12 g</a:t>
            </a:r>
            <a:r>
              <a:rPr lang="en-US" sz="2499" dirty="0">
                <a:solidFill>
                  <a:srgbClr val="000000"/>
                </a:solidFill>
                <a:latin typeface="Canva Sans"/>
                <a:ea typeface="Canva Sans"/>
                <a:cs typeface="Canva Sans"/>
                <a:sym typeface="Canva Sans"/>
              </a:rPr>
              <a:t>raduated **</a:t>
            </a:r>
          </a:p>
          <a:p>
            <a:pPr marL="539749" lvl="1" indent="-269875" algn="just">
              <a:lnSpc>
                <a:spcPts val="3499"/>
              </a:lnSpc>
              <a:buFont typeface="Arial"/>
              <a:buChar char="•"/>
            </a:pPr>
            <a:r>
              <a:rPr lang="en-US" sz="2499" dirty="0">
                <a:solidFill>
                  <a:srgbClr val="000000"/>
                </a:solidFill>
                <a:latin typeface="Canva Sans"/>
                <a:ea typeface="Canva Sans"/>
                <a:cs typeface="Canva Sans"/>
                <a:sym typeface="Canva Sans"/>
              </a:rPr>
              <a:t>17 prenatal patients enrolled overall**</a:t>
            </a:r>
          </a:p>
          <a:p>
            <a:pPr marL="539749" lvl="1" indent="-269875" algn="just">
              <a:lnSpc>
                <a:spcPts val="3499"/>
              </a:lnSpc>
              <a:buFont typeface="Arial"/>
              <a:buChar char="•"/>
            </a:pPr>
            <a:r>
              <a:rPr lang="en-US" sz="2499" dirty="0">
                <a:solidFill>
                  <a:srgbClr val="000000"/>
                </a:solidFill>
                <a:latin typeface="Canva Sans"/>
                <a:ea typeface="Canva Sans"/>
                <a:cs typeface="Canva Sans"/>
                <a:sym typeface="Canva Sans"/>
              </a:rPr>
              <a:t>123 (91%) of WCV that CHW/FS attends*</a:t>
            </a:r>
          </a:p>
          <a:p>
            <a:pPr marL="539749" lvl="1" indent="-269875" algn="just">
              <a:lnSpc>
                <a:spcPts val="3499"/>
              </a:lnSpc>
              <a:buFont typeface="Arial"/>
              <a:buChar char="•"/>
            </a:pPr>
            <a:r>
              <a:rPr lang="en-US" sz="2499" dirty="0">
                <a:solidFill>
                  <a:srgbClr val="000000"/>
                </a:solidFill>
                <a:latin typeface="Canva Sans"/>
                <a:ea typeface="Canva Sans"/>
                <a:cs typeface="Canva Sans"/>
                <a:sym typeface="Canva Sans"/>
              </a:rPr>
              <a:t>39 of screenings *</a:t>
            </a:r>
          </a:p>
          <a:p>
            <a:pPr marL="539749" lvl="1" indent="-269875" algn="just">
              <a:lnSpc>
                <a:spcPts val="3499"/>
              </a:lnSpc>
              <a:buFont typeface="Arial"/>
              <a:buChar char="•"/>
            </a:pPr>
            <a:r>
              <a:rPr lang="en-US" sz="2499" dirty="0">
                <a:solidFill>
                  <a:srgbClr val="000000"/>
                </a:solidFill>
                <a:latin typeface="Canva Sans"/>
                <a:ea typeface="Canva Sans"/>
                <a:cs typeface="Canva Sans"/>
                <a:sym typeface="Canva Sans"/>
              </a:rPr>
              <a:t>39 of linkages*</a:t>
            </a:r>
          </a:p>
          <a:p>
            <a:pPr marL="539749" lvl="1" indent="-269875" algn="just">
              <a:lnSpc>
                <a:spcPts val="3499"/>
              </a:lnSpc>
              <a:buFont typeface="Arial"/>
              <a:buChar char="•"/>
            </a:pPr>
            <a:r>
              <a:rPr lang="en-US" sz="2499" dirty="0">
                <a:solidFill>
                  <a:srgbClr val="000000"/>
                </a:solidFill>
                <a:latin typeface="Canva Sans"/>
                <a:ea typeface="Canva Sans"/>
                <a:cs typeface="Canva Sans"/>
                <a:sym typeface="Canva Sans"/>
              </a:rPr>
              <a:t>27/35 (77%) received WCV on time* </a:t>
            </a:r>
          </a:p>
          <a:p>
            <a:pPr marL="539749" lvl="1" indent="-269875" algn="just">
              <a:lnSpc>
                <a:spcPts val="3499"/>
              </a:lnSpc>
              <a:buFont typeface="Arial"/>
              <a:buChar char="•"/>
            </a:pPr>
            <a:r>
              <a:rPr lang="en-US" sz="2499" dirty="0">
                <a:solidFill>
                  <a:srgbClr val="000000"/>
                </a:solidFill>
                <a:latin typeface="Canva Sans"/>
                <a:ea typeface="Canva Sans"/>
                <a:cs typeface="Canva Sans"/>
                <a:sym typeface="Canva Sans"/>
              </a:rPr>
              <a:t>Family surveys on-going</a:t>
            </a:r>
          </a:p>
        </p:txBody>
      </p:sp>
      <p:sp>
        <p:nvSpPr>
          <p:cNvPr id="20" name="TextBox 20"/>
          <p:cNvSpPr txBox="1"/>
          <p:nvPr/>
        </p:nvSpPr>
        <p:spPr>
          <a:xfrm>
            <a:off x="9810855" y="2479765"/>
            <a:ext cx="6431022" cy="795020"/>
          </a:xfrm>
          <a:prstGeom prst="rect">
            <a:avLst/>
          </a:prstGeom>
        </p:spPr>
        <p:txBody>
          <a:bodyPr lIns="0" tIns="0" rIns="0" bIns="0" rtlCol="0" anchor="t">
            <a:spAutoFit/>
          </a:bodyPr>
          <a:lstStyle/>
          <a:p>
            <a:pPr algn="l">
              <a:lnSpc>
                <a:spcPts val="6580"/>
              </a:lnSpc>
            </a:pPr>
            <a:r>
              <a:rPr lang="en-US" sz="4700" dirty="0">
                <a:solidFill>
                  <a:srgbClr val="000000"/>
                </a:solidFill>
                <a:latin typeface="Canva Sans Bold"/>
                <a:ea typeface="Canva Sans Bold"/>
                <a:cs typeface="Canva Sans Bold"/>
                <a:sym typeface="Canva Sans Bold"/>
              </a:rPr>
              <a:t>Enrollment Data*: </a:t>
            </a:r>
          </a:p>
        </p:txBody>
      </p:sp>
      <p:sp>
        <p:nvSpPr>
          <p:cNvPr id="21" name="Freeform 21"/>
          <p:cNvSpPr/>
          <p:nvPr/>
        </p:nvSpPr>
        <p:spPr>
          <a:xfrm>
            <a:off x="13819181" y="890588"/>
            <a:ext cx="4468819" cy="1647877"/>
          </a:xfrm>
          <a:custGeom>
            <a:avLst/>
            <a:gdLst/>
            <a:ahLst/>
            <a:cxnLst/>
            <a:rect l="l" t="t" r="r" b="b"/>
            <a:pathLst>
              <a:path w="4468819" h="1647877">
                <a:moveTo>
                  <a:pt x="0" y="0"/>
                </a:moveTo>
                <a:lnTo>
                  <a:pt x="4468819" y="0"/>
                </a:lnTo>
                <a:lnTo>
                  <a:pt x="4468819" y="1647877"/>
                </a:lnTo>
                <a:lnTo>
                  <a:pt x="0" y="164787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23" name="TextBox 22">
            <a:extLst>
              <a:ext uri="{FF2B5EF4-FFF2-40B4-BE49-F238E27FC236}">
                <a16:creationId xmlns:a16="http://schemas.microsoft.com/office/drawing/2014/main" id="{2ED3ABCA-E963-0432-A96E-423E935EC62E}"/>
              </a:ext>
            </a:extLst>
          </p:cNvPr>
          <p:cNvSpPr txBox="1"/>
          <p:nvPr/>
        </p:nvSpPr>
        <p:spPr>
          <a:xfrm>
            <a:off x="11916604" y="8616184"/>
            <a:ext cx="5545208" cy="419346"/>
          </a:xfrm>
          <a:prstGeom prst="rect">
            <a:avLst/>
          </a:prstGeom>
        </p:spPr>
        <p:txBody>
          <a:bodyPr wrap="square" lIns="0" tIns="0" rIns="0" bIns="0" rtlCol="0" anchor="t">
            <a:spAutoFit/>
          </a:bodyPr>
          <a:lstStyle/>
          <a:p>
            <a:pPr algn="just">
              <a:lnSpc>
                <a:spcPts val="3499"/>
              </a:lnSpc>
            </a:pPr>
            <a:r>
              <a:rPr lang="en-US" sz="2499" dirty="0">
                <a:solidFill>
                  <a:srgbClr val="000000"/>
                </a:solidFill>
                <a:latin typeface="Canva Sans"/>
                <a:ea typeface="Canva Sans"/>
                <a:cs typeface="Canva Sans"/>
                <a:sym typeface="Canva Sans"/>
              </a:rPr>
              <a:t>*As of Nov 2024</a:t>
            </a:r>
          </a:p>
        </p:txBody>
      </p:sp>
    </p:spTree>
    <p:extLst>
      <p:ext uri="{BB962C8B-B14F-4D97-AF65-F5344CB8AC3E}">
        <p14:creationId xmlns:p14="http://schemas.microsoft.com/office/powerpoint/2010/main" val="11716225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6ABCF0-6781-9076-45E8-E58AB352FE2D}"/>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AA8EE2C7-23CA-37E7-34C3-734DB9FCCA0D}"/>
              </a:ext>
            </a:extLst>
          </p:cNvPr>
          <p:cNvGrpSpPr>
            <a:grpSpLocks noChangeAspect="1"/>
          </p:cNvGrpSpPr>
          <p:nvPr/>
        </p:nvGrpSpPr>
        <p:grpSpPr>
          <a:xfrm>
            <a:off x="0" y="9459633"/>
            <a:ext cx="18288000" cy="819151"/>
            <a:chOff x="0" y="0"/>
            <a:chExt cx="24384000" cy="1092202"/>
          </a:xfrm>
        </p:grpSpPr>
        <p:sp>
          <p:nvSpPr>
            <p:cNvPr id="3" name="Freeform 3">
              <a:extLst>
                <a:ext uri="{FF2B5EF4-FFF2-40B4-BE49-F238E27FC236}">
                  <a16:creationId xmlns:a16="http://schemas.microsoft.com/office/drawing/2014/main" id="{EF26C382-1AB2-227C-4CC9-D405185C7C12}"/>
                </a:ext>
              </a:extLst>
            </p:cNvPr>
            <p:cNvSpPr/>
            <p:nvPr/>
          </p:nvSpPr>
          <p:spPr>
            <a:xfrm>
              <a:off x="0" y="0"/>
              <a:ext cx="24384000" cy="1092200"/>
            </a:xfrm>
            <a:custGeom>
              <a:avLst/>
              <a:gdLst/>
              <a:ahLst/>
              <a:cxnLst/>
              <a:rect l="l" t="t" r="r" b="b"/>
              <a:pathLst>
                <a:path w="24384000" h="1092200">
                  <a:moveTo>
                    <a:pt x="0" y="0"/>
                  </a:moveTo>
                  <a:lnTo>
                    <a:pt x="24384000" y="0"/>
                  </a:lnTo>
                  <a:lnTo>
                    <a:pt x="24384000" y="1092200"/>
                  </a:lnTo>
                  <a:lnTo>
                    <a:pt x="0" y="1092200"/>
                  </a:lnTo>
                  <a:close/>
                </a:path>
              </a:pathLst>
            </a:custGeom>
            <a:solidFill>
              <a:srgbClr val="00B0F0"/>
            </a:solidFill>
          </p:spPr>
          <p:txBody>
            <a:bodyPr/>
            <a:lstStyle/>
            <a:p>
              <a:endParaRPr lang="en-US"/>
            </a:p>
          </p:txBody>
        </p:sp>
      </p:grpSp>
      <p:sp>
        <p:nvSpPr>
          <p:cNvPr id="4" name="Freeform 4">
            <a:extLst>
              <a:ext uri="{FF2B5EF4-FFF2-40B4-BE49-F238E27FC236}">
                <a16:creationId xmlns:a16="http://schemas.microsoft.com/office/drawing/2014/main" id="{232DAC2F-F283-254A-8822-A4A5AF0ECF97}"/>
              </a:ext>
            </a:extLst>
          </p:cNvPr>
          <p:cNvSpPr/>
          <p:nvPr/>
        </p:nvSpPr>
        <p:spPr>
          <a:xfrm>
            <a:off x="14413077" y="195220"/>
            <a:ext cx="3657600" cy="1016000"/>
          </a:xfrm>
          <a:custGeom>
            <a:avLst/>
            <a:gdLst/>
            <a:ahLst/>
            <a:cxnLst/>
            <a:rect l="l" t="t" r="r" b="b"/>
            <a:pathLst>
              <a:path w="3657600" h="1016000">
                <a:moveTo>
                  <a:pt x="0" y="0"/>
                </a:moveTo>
                <a:lnTo>
                  <a:pt x="3657600" y="0"/>
                </a:lnTo>
                <a:lnTo>
                  <a:pt x="3657600" y="1016000"/>
                </a:lnTo>
                <a:lnTo>
                  <a:pt x="0" y="1016000"/>
                </a:lnTo>
                <a:lnTo>
                  <a:pt x="0" y="0"/>
                </a:lnTo>
                <a:close/>
              </a:path>
            </a:pathLst>
          </a:custGeom>
          <a:blipFill>
            <a:blip r:embed="rId3"/>
            <a:stretch>
              <a:fillRect r="-980" b="-1250"/>
            </a:stretch>
          </a:blipFill>
        </p:spPr>
        <p:txBody>
          <a:bodyPr/>
          <a:lstStyle/>
          <a:p>
            <a:endParaRPr lang="en-US"/>
          </a:p>
        </p:txBody>
      </p:sp>
      <p:grpSp>
        <p:nvGrpSpPr>
          <p:cNvPr id="5" name="Group 5">
            <a:extLst>
              <a:ext uri="{FF2B5EF4-FFF2-40B4-BE49-F238E27FC236}">
                <a16:creationId xmlns:a16="http://schemas.microsoft.com/office/drawing/2014/main" id="{BD2F7F1A-FD0D-15EB-C034-06E9E672C6BF}"/>
              </a:ext>
            </a:extLst>
          </p:cNvPr>
          <p:cNvGrpSpPr>
            <a:grpSpLocks noChangeAspect="1"/>
          </p:cNvGrpSpPr>
          <p:nvPr/>
        </p:nvGrpSpPr>
        <p:grpSpPr>
          <a:xfrm>
            <a:off x="0" y="9595366"/>
            <a:ext cx="18288000" cy="691633"/>
            <a:chOff x="0" y="0"/>
            <a:chExt cx="24384000" cy="922178"/>
          </a:xfrm>
        </p:grpSpPr>
        <p:sp>
          <p:nvSpPr>
            <p:cNvPr id="6" name="Freeform 6">
              <a:extLst>
                <a:ext uri="{FF2B5EF4-FFF2-40B4-BE49-F238E27FC236}">
                  <a16:creationId xmlns:a16="http://schemas.microsoft.com/office/drawing/2014/main" id="{80933983-CA7C-2272-B3C4-FC5D8EB26532}"/>
                </a:ext>
              </a:extLst>
            </p:cNvPr>
            <p:cNvSpPr/>
            <p:nvPr/>
          </p:nvSpPr>
          <p:spPr>
            <a:xfrm>
              <a:off x="0" y="0"/>
              <a:ext cx="24384000" cy="922147"/>
            </a:xfrm>
            <a:custGeom>
              <a:avLst/>
              <a:gdLst/>
              <a:ahLst/>
              <a:cxnLst/>
              <a:rect l="l" t="t" r="r" b="b"/>
              <a:pathLst>
                <a:path w="24384000" h="922147">
                  <a:moveTo>
                    <a:pt x="0" y="0"/>
                  </a:moveTo>
                  <a:lnTo>
                    <a:pt x="24384000" y="0"/>
                  </a:lnTo>
                  <a:lnTo>
                    <a:pt x="24384000" y="922147"/>
                  </a:lnTo>
                  <a:lnTo>
                    <a:pt x="0" y="922147"/>
                  </a:lnTo>
                  <a:close/>
                </a:path>
              </a:pathLst>
            </a:custGeom>
            <a:solidFill>
              <a:srgbClr val="0070C0"/>
            </a:solidFill>
          </p:spPr>
          <p:txBody>
            <a:bodyPr/>
            <a:lstStyle/>
            <a:p>
              <a:endParaRPr lang="en-US"/>
            </a:p>
          </p:txBody>
        </p:sp>
      </p:grpSp>
      <p:sp>
        <p:nvSpPr>
          <p:cNvPr id="7" name="AutoShape 7">
            <a:extLst>
              <a:ext uri="{FF2B5EF4-FFF2-40B4-BE49-F238E27FC236}">
                <a16:creationId xmlns:a16="http://schemas.microsoft.com/office/drawing/2014/main" id="{75815F6E-4670-EBFB-CA15-E7FAC30A1BD8}"/>
              </a:ext>
            </a:extLst>
          </p:cNvPr>
          <p:cNvSpPr/>
          <p:nvPr/>
        </p:nvSpPr>
        <p:spPr>
          <a:xfrm>
            <a:off x="282390" y="962025"/>
            <a:ext cx="17788287" cy="0"/>
          </a:xfrm>
          <a:prstGeom prst="line">
            <a:avLst/>
          </a:prstGeom>
          <a:ln w="28575" cap="flat">
            <a:solidFill>
              <a:srgbClr val="F7B31D"/>
            </a:solidFill>
            <a:prstDash val="solid"/>
            <a:headEnd type="none" w="sm" len="sm"/>
            <a:tailEnd type="none" w="sm" len="sm"/>
          </a:ln>
        </p:spPr>
        <p:txBody>
          <a:bodyPr/>
          <a:lstStyle/>
          <a:p>
            <a:endParaRPr lang="en-US"/>
          </a:p>
        </p:txBody>
      </p:sp>
      <p:sp>
        <p:nvSpPr>
          <p:cNvPr id="8" name="TextBox 8">
            <a:extLst>
              <a:ext uri="{FF2B5EF4-FFF2-40B4-BE49-F238E27FC236}">
                <a16:creationId xmlns:a16="http://schemas.microsoft.com/office/drawing/2014/main" id="{2A167B4D-64BA-7F01-CE35-6B29AE4BA17E}"/>
              </a:ext>
            </a:extLst>
          </p:cNvPr>
          <p:cNvSpPr txBox="1"/>
          <p:nvPr/>
        </p:nvSpPr>
        <p:spPr>
          <a:xfrm>
            <a:off x="6371396" y="9817358"/>
            <a:ext cx="5545208" cy="257175"/>
          </a:xfrm>
          <a:prstGeom prst="rect">
            <a:avLst/>
          </a:prstGeom>
        </p:spPr>
        <p:txBody>
          <a:bodyPr lIns="0" tIns="0" rIns="0" bIns="0" rtlCol="0" anchor="t">
            <a:spAutoFit/>
          </a:bodyPr>
          <a:lstStyle/>
          <a:p>
            <a:pPr algn="l">
              <a:lnSpc>
                <a:spcPts val="2161"/>
              </a:lnSpc>
            </a:pPr>
            <a:r>
              <a:rPr lang="en-US" sz="1801" spc="-71">
                <a:solidFill>
                  <a:srgbClr val="FFFFFF"/>
                </a:solidFill>
                <a:latin typeface="Open Sans"/>
                <a:ea typeface="Open Sans"/>
                <a:cs typeface="Open Sans"/>
                <a:sym typeface="Open Sans"/>
              </a:rPr>
              <a:t>Prepared by Care Transformation Collaborative of RI</a:t>
            </a:r>
          </a:p>
        </p:txBody>
      </p:sp>
      <p:sp>
        <p:nvSpPr>
          <p:cNvPr id="9" name="TextBox 9">
            <a:extLst>
              <a:ext uri="{FF2B5EF4-FFF2-40B4-BE49-F238E27FC236}">
                <a16:creationId xmlns:a16="http://schemas.microsoft.com/office/drawing/2014/main" id="{18128EBB-BAB0-F124-E934-6DC465CB5342}"/>
              </a:ext>
            </a:extLst>
          </p:cNvPr>
          <p:cNvSpPr txBox="1"/>
          <p:nvPr/>
        </p:nvSpPr>
        <p:spPr>
          <a:xfrm>
            <a:off x="217323" y="243339"/>
            <a:ext cx="16098976" cy="725368"/>
          </a:xfrm>
          <a:prstGeom prst="rect">
            <a:avLst/>
          </a:prstGeom>
        </p:spPr>
        <p:txBody>
          <a:bodyPr lIns="0" tIns="0" rIns="0" bIns="0" rtlCol="0" anchor="t">
            <a:spAutoFit/>
          </a:bodyPr>
          <a:lstStyle/>
          <a:p>
            <a:pPr algn="l">
              <a:lnSpc>
                <a:spcPts val="5504"/>
              </a:lnSpc>
            </a:pPr>
            <a:r>
              <a:rPr lang="en-US" sz="5096" spc="-203" dirty="0">
                <a:solidFill>
                  <a:srgbClr val="0070C0"/>
                </a:solidFill>
                <a:latin typeface="Open Sans Bold"/>
                <a:ea typeface="Open Sans Bold"/>
                <a:cs typeface="Open Sans Bold"/>
                <a:sym typeface="Open Sans Bold"/>
              </a:rPr>
              <a:t>CHW Billing/Sustainability Update</a:t>
            </a:r>
          </a:p>
        </p:txBody>
      </p:sp>
      <p:sp>
        <p:nvSpPr>
          <p:cNvPr id="15" name="TextBox 18">
            <a:extLst>
              <a:ext uri="{FF2B5EF4-FFF2-40B4-BE49-F238E27FC236}">
                <a16:creationId xmlns:a16="http://schemas.microsoft.com/office/drawing/2014/main" id="{20CFA627-E502-06F5-F87C-1ABE3BC717E5}"/>
              </a:ext>
            </a:extLst>
          </p:cNvPr>
          <p:cNvSpPr txBox="1"/>
          <p:nvPr/>
        </p:nvSpPr>
        <p:spPr>
          <a:xfrm>
            <a:off x="1181100" y="1208248"/>
            <a:ext cx="15925800" cy="8125301"/>
          </a:xfrm>
          <a:prstGeom prst="rect">
            <a:avLst/>
          </a:prstGeom>
        </p:spPr>
        <p:txBody>
          <a:bodyPr wrap="square" lIns="0" tIns="0" rIns="0" bIns="0" rtlCol="0" anchor="t">
            <a:spAutoFit/>
          </a:bodyPr>
          <a:lstStyle/>
          <a:p>
            <a:pPr marL="269874" lvl="1"/>
            <a:r>
              <a:rPr lang="en-US" sz="4800" b="1" dirty="0">
                <a:latin typeface="Aptos Display" panose="020B0004020202020204" pitchFamily="34" charset="0"/>
                <a:ea typeface="Times New Roman" panose="02020603050405020304" pitchFamily="18" charset="0"/>
                <a:cs typeface="Calibri Light" panose="020F0302020204030204" pitchFamily="34" charset="0"/>
              </a:rPr>
              <a:t>1 Practice has implemented billing – Tri County</a:t>
            </a:r>
          </a:p>
          <a:p>
            <a:pPr marL="955674" lvl="1" indent="-685800">
              <a:buFont typeface="Arial" panose="020B0604020202020204" pitchFamily="34" charset="0"/>
              <a:buChar char="•"/>
            </a:pPr>
            <a:r>
              <a:rPr lang="en-US" sz="4400" dirty="0">
                <a:latin typeface="Aptos Display" panose="020B0004020202020204" pitchFamily="34" charset="0"/>
                <a:ea typeface="Times New Roman" panose="02020603050405020304" pitchFamily="18" charset="0"/>
                <a:cs typeface="Calibri Light" panose="020F0302020204030204" pitchFamily="34" charset="0"/>
              </a:rPr>
              <a:t>High rate of claims held due to no Medicaid ID number</a:t>
            </a:r>
          </a:p>
          <a:p>
            <a:pPr marL="955674" lvl="1" indent="-685800">
              <a:buFont typeface="Arial" panose="020B0604020202020204" pitchFamily="34" charset="0"/>
              <a:buChar char="•"/>
            </a:pPr>
            <a:r>
              <a:rPr lang="en-US" sz="4400" dirty="0">
                <a:effectLst/>
                <a:latin typeface="Aptos Display" panose="020B0004020202020204" pitchFamily="34" charset="0"/>
                <a:ea typeface="Times New Roman" panose="02020603050405020304" pitchFamily="18" charset="0"/>
                <a:cs typeface="Calibri Light" panose="020F0302020204030204" pitchFamily="34" charset="0"/>
              </a:rPr>
              <a:t>Implemented workflow to follow up on missing #s</a:t>
            </a:r>
          </a:p>
          <a:p>
            <a:pPr marL="955674" lvl="1" indent="-685800">
              <a:buFont typeface="Arial" panose="020B0604020202020204" pitchFamily="34" charset="0"/>
              <a:buChar char="•"/>
            </a:pPr>
            <a:r>
              <a:rPr lang="en-US" sz="4400" dirty="0">
                <a:latin typeface="Aptos Display" panose="020B0004020202020204" pitchFamily="34" charset="0"/>
                <a:ea typeface="Times New Roman" panose="02020603050405020304" pitchFamily="18" charset="0"/>
                <a:cs typeface="Calibri Light" panose="020F0302020204030204" pitchFamily="34" charset="0"/>
              </a:rPr>
              <a:t>Working to identify non-face to face billable encounters</a:t>
            </a:r>
          </a:p>
          <a:p>
            <a:pPr marL="955674" lvl="1" indent="-685800">
              <a:buFont typeface="Arial" panose="020B0604020202020204" pitchFamily="34" charset="0"/>
              <a:buChar char="•"/>
            </a:pPr>
            <a:endParaRPr lang="en-US" sz="2000" b="1" dirty="0">
              <a:solidFill>
                <a:srgbClr val="0070C0"/>
              </a:solidFill>
              <a:effectLst/>
              <a:latin typeface="Aptos Display" panose="020B0004020202020204" pitchFamily="34" charset="0"/>
              <a:ea typeface="Times New Roman" panose="02020603050405020304" pitchFamily="18" charset="0"/>
              <a:cs typeface="Calibri Light" panose="020F0302020204030204" pitchFamily="34" charset="0"/>
            </a:endParaRPr>
          </a:p>
          <a:p>
            <a:r>
              <a:rPr lang="en-US" sz="4800" b="1" dirty="0">
                <a:solidFill>
                  <a:srgbClr val="0070C0"/>
                </a:solidFill>
                <a:latin typeface="Aptos Display" panose="020B0004020202020204" pitchFamily="34" charset="0"/>
                <a:ea typeface="Times New Roman" panose="02020603050405020304" pitchFamily="18" charset="0"/>
                <a:cs typeface="Calibri Light" panose="020F0302020204030204" pitchFamily="34" charset="0"/>
              </a:rPr>
              <a:t>  </a:t>
            </a:r>
            <a:r>
              <a:rPr lang="en-US" sz="4800" b="1" dirty="0">
                <a:latin typeface="Aptos Display" panose="020B0004020202020204" pitchFamily="34" charset="0"/>
                <a:ea typeface="Times New Roman" panose="02020603050405020304" pitchFamily="18" charset="0"/>
                <a:cs typeface="Calibri Light" panose="020F0302020204030204" pitchFamily="34" charset="0"/>
              </a:rPr>
              <a:t>3 Practices In Implementation Process CHW billing</a:t>
            </a:r>
          </a:p>
          <a:p>
            <a:pPr marL="727074" lvl="1" indent="-457200">
              <a:buFont typeface="Arial" panose="020B0604020202020204" pitchFamily="34" charset="0"/>
              <a:buChar char="•"/>
            </a:pPr>
            <a:r>
              <a:rPr lang="en-US" sz="3200" dirty="0">
                <a:latin typeface="Aptos Display" panose="020B0004020202020204" pitchFamily="34" charset="0"/>
                <a:ea typeface="Times New Roman" panose="02020603050405020304" pitchFamily="18" charset="0"/>
                <a:cs typeface="Calibri Light" panose="020F0302020204030204" pitchFamily="34" charset="0"/>
              </a:rPr>
              <a:t>Hasbro – On the Fast Track to Implement Billing Agency Wide</a:t>
            </a:r>
          </a:p>
          <a:p>
            <a:pPr marL="727074" lvl="1" indent="-457200">
              <a:buFont typeface="Arial" panose="020B0604020202020204" pitchFamily="34" charset="0"/>
              <a:buChar char="•"/>
            </a:pPr>
            <a:r>
              <a:rPr lang="en-US" sz="3200" dirty="0">
                <a:effectLst/>
                <a:latin typeface="Aptos Display" panose="020B0004020202020204" pitchFamily="34" charset="0"/>
                <a:ea typeface="Times New Roman" panose="02020603050405020304" pitchFamily="18" charset="0"/>
                <a:cs typeface="Calibri Light" panose="020F0302020204030204" pitchFamily="34" charset="0"/>
              </a:rPr>
              <a:t>Blackstone Valley – Set Up in progress – building backend system- Testing Workflows </a:t>
            </a:r>
          </a:p>
          <a:p>
            <a:pPr marL="727074" lvl="1" indent="-457200">
              <a:buFont typeface="Arial" panose="020B0604020202020204" pitchFamily="34" charset="0"/>
              <a:buChar char="•"/>
            </a:pPr>
            <a:r>
              <a:rPr lang="en-US" sz="3200" dirty="0">
                <a:latin typeface="Aptos Display" panose="020B0004020202020204" pitchFamily="34" charset="0"/>
                <a:ea typeface="Times New Roman" panose="02020603050405020304" pitchFamily="18" charset="0"/>
                <a:cs typeface="Calibri Light" panose="020F0302020204030204" pitchFamily="34" charset="0"/>
              </a:rPr>
              <a:t>Care New England – Set Up Complete – Beginning to Submit Claims</a:t>
            </a:r>
          </a:p>
          <a:p>
            <a:pPr marL="269874" lvl="1"/>
            <a:endParaRPr lang="en-US" sz="3200" b="1" dirty="0">
              <a:effectLst/>
              <a:latin typeface="Aptos Display" panose="020B0004020202020204" pitchFamily="34" charset="0"/>
              <a:ea typeface="Times New Roman" panose="02020603050405020304" pitchFamily="18" charset="0"/>
              <a:cs typeface="Calibri Light" panose="020F0302020204030204" pitchFamily="34" charset="0"/>
            </a:endParaRPr>
          </a:p>
          <a:p>
            <a:pPr marL="269874" lvl="1"/>
            <a:r>
              <a:rPr lang="en-US" sz="4400" b="1" dirty="0">
                <a:latin typeface="Aptos Display" panose="020B0004020202020204" pitchFamily="34" charset="0"/>
                <a:cs typeface="Calibri Light" panose="020F0302020204030204" pitchFamily="34" charset="0"/>
              </a:rPr>
              <a:t>Sustainability Plan by March 2025</a:t>
            </a:r>
          </a:p>
          <a:p>
            <a:pPr marL="955674" lvl="1" indent="-685800">
              <a:buFont typeface="Arial" panose="020B0604020202020204" pitchFamily="34" charset="0"/>
              <a:buChar char="•"/>
            </a:pPr>
            <a:r>
              <a:rPr lang="en-US" sz="3600" dirty="0">
                <a:latin typeface="Aptos Display" panose="020B0004020202020204" pitchFamily="34" charset="0"/>
                <a:cs typeface="Calibri Light" panose="020F0302020204030204" pitchFamily="34" charset="0"/>
              </a:rPr>
              <a:t>New sustainability funding added to planning tool ($12,500 per practice)</a:t>
            </a:r>
          </a:p>
          <a:p>
            <a:pPr marL="955674" lvl="1" indent="-685800">
              <a:buFont typeface="Arial" panose="020B0604020202020204" pitchFamily="34" charset="0"/>
              <a:buChar char="•"/>
            </a:pPr>
            <a:r>
              <a:rPr lang="en-US" sz="3600" dirty="0">
                <a:latin typeface="Aptos Display" panose="020B0004020202020204" pitchFamily="34" charset="0"/>
                <a:cs typeface="Calibri Light" panose="020F0302020204030204" pitchFamily="34" charset="0"/>
              </a:rPr>
              <a:t>12-month ECHO Series (MLPB &amp; RIAIMH)</a:t>
            </a:r>
          </a:p>
          <a:p>
            <a:pPr marL="955674" lvl="1" indent="-685800">
              <a:buFont typeface="Arial" panose="020B0604020202020204" pitchFamily="34" charset="0"/>
              <a:buChar char="•"/>
            </a:pPr>
            <a:r>
              <a:rPr lang="en-US" sz="3600" dirty="0">
                <a:latin typeface="Aptos Display" panose="020B0004020202020204" pitchFamily="34" charset="0"/>
                <a:cs typeface="Calibri Light" panose="020F0302020204030204" pitchFamily="34" charset="0"/>
              </a:rPr>
              <a:t>MLPB Support through CHW Grant</a:t>
            </a:r>
          </a:p>
        </p:txBody>
      </p:sp>
    </p:spTree>
    <p:extLst>
      <p:ext uri="{BB962C8B-B14F-4D97-AF65-F5344CB8AC3E}">
        <p14:creationId xmlns:p14="http://schemas.microsoft.com/office/powerpoint/2010/main" val="19284135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2295</TotalTime>
  <Words>1769</Words>
  <Application>Microsoft Office PowerPoint</Application>
  <PresentationFormat>Custom</PresentationFormat>
  <Paragraphs>257</Paragraphs>
  <Slides>17</Slides>
  <Notes>15</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17</vt:i4>
      </vt:variant>
    </vt:vector>
  </HeadingPairs>
  <TitlesOfParts>
    <vt:vector size="30" baseType="lpstr">
      <vt:lpstr>Calibri Light</vt:lpstr>
      <vt:lpstr>Canva Sans</vt:lpstr>
      <vt:lpstr>Canva Sans Bold</vt:lpstr>
      <vt:lpstr>Open Sans</vt:lpstr>
      <vt:lpstr>Montserrat 2 Ultra-Bold</vt:lpstr>
      <vt:lpstr>Aptos</vt:lpstr>
      <vt:lpstr>Open Sans Bold</vt:lpstr>
      <vt:lpstr>Montserrat 1 Bold Italics</vt:lpstr>
      <vt:lpstr>Arial</vt:lpstr>
      <vt:lpstr>Aptos Display</vt:lpstr>
      <vt:lpstr>Times New Roman</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DULCE Virtual Forum Prensetation</dc:title>
  <dc:creator>Michelle Mooney</dc:creator>
  <cp:lastModifiedBy>Michelle Mooney</cp:lastModifiedBy>
  <cp:revision>49</cp:revision>
  <dcterms:created xsi:type="dcterms:W3CDTF">2006-08-16T00:00:00Z</dcterms:created>
  <dcterms:modified xsi:type="dcterms:W3CDTF">2024-12-12T12:30:29Z</dcterms:modified>
  <dc:identifier>DAGLEBZsGo4</dc:identifier>
</cp:coreProperties>
</file>