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6" r:id="rId3"/>
    <p:sldId id="298" r:id="rId4"/>
    <p:sldId id="278" r:id="rId5"/>
    <p:sldId id="259" r:id="rId6"/>
    <p:sldId id="260" r:id="rId7"/>
    <p:sldId id="272" r:id="rId8"/>
    <p:sldId id="267" r:id="rId9"/>
    <p:sldId id="266" r:id="rId10"/>
    <p:sldId id="270" r:id="rId11"/>
    <p:sldId id="283" r:id="rId12"/>
    <p:sldId id="269" r:id="rId13"/>
    <p:sldId id="268" r:id="rId14"/>
    <p:sldId id="285" r:id="rId15"/>
    <p:sldId id="291" r:id="rId16"/>
    <p:sldId id="284" r:id="rId17"/>
    <p:sldId id="301" r:id="rId18"/>
    <p:sldId id="289" r:id="rId19"/>
    <p:sldId id="271" r:id="rId20"/>
    <p:sldId id="287" r:id="rId21"/>
    <p:sldId id="263" r:id="rId22"/>
    <p:sldId id="286" r:id="rId23"/>
    <p:sldId id="264" r:id="rId24"/>
    <p:sldId id="273" r:id="rId25"/>
    <p:sldId id="265" r:id="rId26"/>
    <p:sldId id="300" r:id="rId27"/>
    <p:sldId id="299" r:id="rId28"/>
    <p:sldId id="290" r:id="rId29"/>
    <p:sldId id="292" r:id="rId30"/>
    <p:sldId id="293" r:id="rId31"/>
    <p:sldId id="294" r:id="rId32"/>
    <p:sldId id="288" r:id="rId33"/>
    <p:sldId id="277" r:id="rId34"/>
    <p:sldId id="274" r:id="rId35"/>
    <p:sldId id="279" r:id="rId36"/>
    <p:sldId id="280" r:id="rId37"/>
    <p:sldId id="281" r:id="rId38"/>
    <p:sldId id="282"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7/22/2019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88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923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2755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58887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7/22/2019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207405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61235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88122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63445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63926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7/22/2019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042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7/22/2019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266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7/22/2019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653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knowledge.exlibrisgroup.com/Alma/Product_Documentation/010Alma_Online_Help_(English)/080Analytics/080Shared_Dimensions/010Bibliographic_Detail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help.oclc.org/Metadata_Services/WorldShare_Collection_Manager/Choose_your_Collection_Manager_workflow/Data_sync_collections/About_data_sync_collections_in_Collection_Manager/0WorldCat_data_sync_collections_in_WorldShare_Collection_Manager" TargetMode="External"/><Relationship Id="rId2" Type="http://schemas.openxmlformats.org/officeDocument/2006/relationships/hyperlink" Target="http://www.stats.oclc.org/cusp/na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1697344"/>
            <a:ext cx="8361229" cy="2687829"/>
          </a:xfrm>
        </p:spPr>
        <p:txBody>
          <a:bodyPr/>
          <a:lstStyle/>
          <a:p>
            <a:r>
              <a:rPr lang="en-US" sz="4800" dirty="0"/>
              <a:t>Publishing Profiles: Creating Sets and Running a Job to Change the Flag to “Don’t Publish”</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Shared Library Services Platform Project</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480090" cy="594804"/>
          </a:xfrm>
        </p:spPr>
        <p:txBody>
          <a:bodyPr>
            <a:normAutofit/>
          </a:bodyPr>
          <a:lstStyle/>
          <a:p>
            <a:r>
              <a:rPr lang="en-US" sz="3200" dirty="0"/>
              <a:t>Creating a Set from a “Physical Titles” Repository Search</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495278"/>
          </a:xfrm>
        </p:spPr>
        <p:txBody>
          <a:bodyPr/>
          <a:lstStyle/>
          <a:p>
            <a:r>
              <a:rPr lang="en-US" dirty="0"/>
              <a:t>Name: [name the set] – it’s the only mandatory field</a:t>
            </a:r>
          </a:p>
          <a:p>
            <a:r>
              <a:rPr lang="en-US" dirty="0"/>
              <a:t>Description: [always a good idea to populate this]</a:t>
            </a:r>
          </a:p>
          <a:p>
            <a:r>
              <a:rPr lang="en-US" dirty="0"/>
              <a:t>Private: NO</a:t>
            </a:r>
          </a:p>
          <a:p>
            <a:r>
              <a:rPr lang="en-US" dirty="0"/>
              <a:t>Status: Active</a:t>
            </a:r>
          </a:p>
          <a:p>
            <a:r>
              <a:rPr lang="en-US" dirty="0"/>
              <a:t>Click </a:t>
            </a:r>
            <a:r>
              <a:rPr lang="en-US" b="1" i="1" dirty="0"/>
              <a:t>Save</a:t>
            </a:r>
          </a:p>
        </p:txBody>
      </p:sp>
      <p:pic>
        <p:nvPicPr>
          <p:cNvPr id="4" name="Picture 3">
            <a:extLst>
              <a:ext uri="{FF2B5EF4-FFF2-40B4-BE49-F238E27FC236}">
                <a16:creationId xmlns:a16="http://schemas.microsoft.com/office/drawing/2014/main" id="{0B905308-330F-4718-A0D6-CD21C8FF9D3E}"/>
              </a:ext>
            </a:extLst>
          </p:cNvPr>
          <p:cNvPicPr>
            <a:picLocks noChangeAspect="1"/>
          </p:cNvPicPr>
          <p:nvPr/>
        </p:nvPicPr>
        <p:blipFill>
          <a:blip r:embed="rId2"/>
          <a:stretch>
            <a:fillRect/>
          </a:stretch>
        </p:blipFill>
        <p:spPr>
          <a:xfrm>
            <a:off x="2050285" y="3562810"/>
            <a:ext cx="8091430" cy="2911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126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267025" cy="876670"/>
          </a:xfrm>
        </p:spPr>
        <p:txBody>
          <a:bodyPr>
            <a:normAutofit/>
          </a:bodyPr>
          <a:lstStyle/>
          <a:p>
            <a:r>
              <a:rPr lang="en-US" sz="3600" dirty="0"/>
              <a:t>Creating a Set from an “All Titles” Repository Search</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599" y="1180730"/>
            <a:ext cx="10053961" cy="5293311"/>
          </a:xfrm>
        </p:spPr>
        <p:txBody>
          <a:bodyPr/>
          <a:lstStyle/>
          <a:p>
            <a:r>
              <a:rPr lang="en-US" dirty="0"/>
              <a:t>You may need to get creative if you see the results from a “Physical Title” or “Electronic Title” search do not reflect what is your collection</a:t>
            </a:r>
          </a:p>
          <a:p>
            <a:endParaRPr lang="en-US" dirty="0"/>
          </a:p>
          <a:p>
            <a:endParaRPr lang="en-US" dirty="0"/>
          </a:p>
          <a:p>
            <a:endParaRPr lang="en-US" dirty="0"/>
          </a:p>
          <a:p>
            <a:endParaRPr lang="en-US" dirty="0"/>
          </a:p>
          <a:p>
            <a:r>
              <a:rPr lang="en-US" dirty="0"/>
              <a:t>Perform an “All Titles” advanced search:</a:t>
            </a:r>
          </a:p>
          <a:p>
            <a:pPr lvl="1"/>
            <a:r>
              <a:rPr lang="en-US" b="1" dirty="0"/>
              <a:t>Resource&gt;Equals&gt;[Book-Electronic]</a:t>
            </a:r>
          </a:p>
          <a:p>
            <a:pPr lvl="1"/>
            <a:r>
              <a:rPr lang="en-US" b="1" dirty="0"/>
              <a:t>Is linked&gt;Equals&gt;No</a:t>
            </a:r>
          </a:p>
          <a:p>
            <a:endParaRPr lang="en-US" dirty="0"/>
          </a:p>
        </p:txBody>
      </p:sp>
      <p:pic>
        <p:nvPicPr>
          <p:cNvPr id="6" name="Picture 5">
            <a:extLst>
              <a:ext uri="{FF2B5EF4-FFF2-40B4-BE49-F238E27FC236}">
                <a16:creationId xmlns:a16="http://schemas.microsoft.com/office/drawing/2014/main" id="{2910DD62-A37F-45DC-9353-7856B22F9BB2}"/>
              </a:ext>
            </a:extLst>
          </p:cNvPr>
          <p:cNvPicPr>
            <a:picLocks noChangeAspect="1"/>
          </p:cNvPicPr>
          <p:nvPr/>
        </p:nvPicPr>
        <p:blipFill>
          <a:blip r:embed="rId2"/>
          <a:stretch>
            <a:fillRect/>
          </a:stretch>
        </p:blipFill>
        <p:spPr>
          <a:xfrm>
            <a:off x="2216458" y="5001123"/>
            <a:ext cx="7838983" cy="1600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EF11CAF1-6A6C-43DA-B254-DA82D037CAB1}"/>
              </a:ext>
            </a:extLst>
          </p:cNvPr>
          <p:cNvPicPr>
            <a:picLocks noChangeAspect="1"/>
          </p:cNvPicPr>
          <p:nvPr/>
        </p:nvPicPr>
        <p:blipFill>
          <a:blip r:embed="rId3"/>
          <a:stretch>
            <a:fillRect/>
          </a:stretch>
        </p:blipFill>
        <p:spPr>
          <a:xfrm>
            <a:off x="2541903" y="1999011"/>
            <a:ext cx="2589389" cy="1562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755BA755-2BE7-4A70-BF04-E4FECDD622ED}"/>
              </a:ext>
            </a:extLst>
          </p:cNvPr>
          <p:cNvPicPr>
            <a:picLocks noChangeAspect="1"/>
          </p:cNvPicPr>
          <p:nvPr/>
        </p:nvPicPr>
        <p:blipFill>
          <a:blip r:embed="rId4"/>
          <a:stretch>
            <a:fillRect/>
          </a:stretch>
        </p:blipFill>
        <p:spPr>
          <a:xfrm>
            <a:off x="5983550" y="1999012"/>
            <a:ext cx="4509116" cy="1562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014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10533355" cy="752383"/>
          </a:xfrm>
        </p:spPr>
        <p:txBody>
          <a:bodyPr>
            <a:normAutofit fontScale="90000"/>
          </a:bodyPr>
          <a:lstStyle/>
          <a:p>
            <a:r>
              <a:rPr lang="en-US" sz="3600" dirty="0"/>
              <a:t>Creating a Set for Suppressed Records Not Linked to the NZ</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36342"/>
            <a:ext cx="10258148" cy="5495277"/>
          </a:xfrm>
        </p:spPr>
        <p:txBody>
          <a:bodyPr>
            <a:normAutofit lnSpcReduction="10000"/>
          </a:bodyPr>
          <a:lstStyle/>
          <a:p>
            <a:r>
              <a:rPr lang="en-US" dirty="0"/>
              <a:t>Perform the following advanced repository search for “Physical Titles”:</a:t>
            </a:r>
          </a:p>
          <a:p>
            <a:pPr lvl="1"/>
            <a:r>
              <a:rPr lang="en-US" b="1" dirty="0"/>
              <a:t>Tag Suppressed (Title)&gt;Equals&gt;Yes</a:t>
            </a:r>
          </a:p>
          <a:p>
            <a:pPr lvl="1"/>
            <a:r>
              <a:rPr lang="en-US" b="1" dirty="0"/>
              <a:t>Is Linked&gt;Equals&gt;No</a:t>
            </a:r>
          </a:p>
          <a:p>
            <a:pPr lvl="1"/>
            <a:r>
              <a:rPr lang="en-US" b="1" dirty="0"/>
              <a:t>Process type&gt;Is empty</a:t>
            </a:r>
          </a:p>
          <a:p>
            <a:pPr lvl="2"/>
            <a:r>
              <a:rPr lang="en-US" dirty="0"/>
              <a:t>This prevents Resource Sharing items from appearing in the search results</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Review the results to make sure they are what you want</a:t>
            </a:r>
          </a:p>
          <a:p>
            <a:r>
              <a:rPr lang="en-US" dirty="0"/>
              <a:t>Click </a:t>
            </a:r>
            <a:r>
              <a:rPr lang="en-US" b="1" i="1" dirty="0"/>
              <a:t>Save Query</a:t>
            </a:r>
          </a:p>
        </p:txBody>
      </p:sp>
      <p:pic>
        <p:nvPicPr>
          <p:cNvPr id="6" name="Picture 5">
            <a:extLst>
              <a:ext uri="{FF2B5EF4-FFF2-40B4-BE49-F238E27FC236}">
                <a16:creationId xmlns:a16="http://schemas.microsoft.com/office/drawing/2014/main" id="{FC6DDA50-11E8-47F0-A662-EBE25B4D836A}"/>
              </a:ext>
            </a:extLst>
          </p:cNvPr>
          <p:cNvPicPr>
            <a:picLocks noChangeAspect="1"/>
          </p:cNvPicPr>
          <p:nvPr/>
        </p:nvPicPr>
        <p:blipFill>
          <a:blip r:embed="rId2"/>
          <a:stretch>
            <a:fillRect/>
          </a:stretch>
        </p:blipFill>
        <p:spPr>
          <a:xfrm>
            <a:off x="1839111" y="3065283"/>
            <a:ext cx="8513778" cy="2368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702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488967" cy="876670"/>
          </a:xfrm>
        </p:spPr>
        <p:txBody>
          <a:bodyPr>
            <a:normAutofit fontScale="90000"/>
          </a:bodyPr>
          <a:lstStyle/>
          <a:p>
            <a:r>
              <a:rPr lang="en-US" sz="3600" dirty="0"/>
              <a:t>Creating a Set for Suppressed Records Not Linked to the NZ</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54097"/>
            <a:ext cx="9601200" cy="5548544"/>
          </a:xfrm>
        </p:spPr>
        <p:txBody>
          <a:bodyPr/>
          <a:lstStyle/>
          <a:p>
            <a:r>
              <a:rPr lang="en-US" dirty="0"/>
              <a:t>Name: [name the set - mandatory field]</a:t>
            </a:r>
          </a:p>
          <a:p>
            <a:r>
              <a:rPr lang="en-US" dirty="0"/>
              <a:t>Description: [good practice to add a description]</a:t>
            </a:r>
          </a:p>
          <a:p>
            <a:r>
              <a:rPr lang="en-US" dirty="0"/>
              <a:t>Private: NO</a:t>
            </a:r>
          </a:p>
          <a:p>
            <a:r>
              <a:rPr lang="en-US" dirty="0"/>
              <a:t>Status: Active</a:t>
            </a:r>
          </a:p>
          <a:p>
            <a:r>
              <a:rPr lang="en-US" dirty="0"/>
              <a:t>Click </a:t>
            </a:r>
            <a:r>
              <a:rPr lang="en-US" b="1" i="1" dirty="0"/>
              <a:t>Save</a:t>
            </a:r>
          </a:p>
          <a:p>
            <a:pPr marL="0" indent="0">
              <a:buNone/>
            </a:pPr>
            <a:endParaRPr lang="en-US" dirty="0"/>
          </a:p>
        </p:txBody>
      </p:sp>
      <p:pic>
        <p:nvPicPr>
          <p:cNvPr id="4" name="Picture 3">
            <a:extLst>
              <a:ext uri="{FF2B5EF4-FFF2-40B4-BE49-F238E27FC236}">
                <a16:creationId xmlns:a16="http://schemas.microsoft.com/office/drawing/2014/main" id="{A939BB73-D751-4115-99BA-5E8A79B4A287}"/>
              </a:ext>
            </a:extLst>
          </p:cNvPr>
          <p:cNvPicPr>
            <a:picLocks noChangeAspect="1"/>
          </p:cNvPicPr>
          <p:nvPr/>
        </p:nvPicPr>
        <p:blipFill>
          <a:blip r:embed="rId2"/>
          <a:stretch>
            <a:fillRect/>
          </a:stretch>
        </p:blipFill>
        <p:spPr>
          <a:xfrm>
            <a:off x="1924711" y="3526654"/>
            <a:ext cx="8494977" cy="3033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668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Creating a Set for Physical Titles Without OCLC#</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438183"/>
            <a:ext cx="9601200" cy="5035858"/>
          </a:xfrm>
        </p:spPr>
        <p:txBody>
          <a:bodyPr/>
          <a:lstStyle/>
          <a:p>
            <a:r>
              <a:rPr lang="en-US" dirty="0"/>
              <a:t>Perform the following advanced repository search using Physical Titles:</a:t>
            </a:r>
          </a:p>
          <a:p>
            <a:pPr lvl="1"/>
            <a:r>
              <a:rPr lang="en-US" b="1" dirty="0"/>
              <a:t>Other System Number&gt;Not Contains Phrase&gt;(</a:t>
            </a:r>
            <a:r>
              <a:rPr lang="en-US" b="1" dirty="0" err="1"/>
              <a:t>OCoLC</a:t>
            </a:r>
            <a:r>
              <a:rPr lang="en-US" b="1" dirty="0"/>
              <a:t>)</a:t>
            </a:r>
          </a:p>
          <a:p>
            <a:pPr lvl="1"/>
            <a:r>
              <a:rPr lang="en-US" b="1" dirty="0"/>
              <a:t>Is Linked&gt;Equals&gt;No</a:t>
            </a:r>
          </a:p>
          <a:p>
            <a:r>
              <a:rPr lang="en-US" dirty="0"/>
              <a:t>Click </a:t>
            </a:r>
            <a:r>
              <a:rPr lang="en-US" b="1" i="1" dirty="0"/>
              <a:t>Save Query</a:t>
            </a:r>
          </a:p>
        </p:txBody>
      </p:sp>
      <p:pic>
        <p:nvPicPr>
          <p:cNvPr id="2054" name="Picture 6" descr="C:\Users\toukl\AppData\Local\Temp\SNAGHTML64113cb.PNG">
            <a:extLst>
              <a:ext uri="{FF2B5EF4-FFF2-40B4-BE49-F238E27FC236}">
                <a16:creationId xmlns:a16="http://schemas.microsoft.com/office/drawing/2014/main" id="{EEB5C14F-25A7-4BD0-99D2-CAA3A0B5F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367" y="3497802"/>
            <a:ext cx="9191033" cy="2273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9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Creating a Set for Physical Titles Without OCLC#</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438183"/>
            <a:ext cx="9601200" cy="5035858"/>
          </a:xfrm>
        </p:spPr>
        <p:txBody>
          <a:bodyPr/>
          <a:lstStyle/>
          <a:p>
            <a:r>
              <a:rPr lang="en-US" dirty="0"/>
              <a:t>Same query but </a:t>
            </a:r>
            <a:r>
              <a:rPr lang="en-US" b="1" i="1" dirty="0"/>
              <a:t>Is Linked&gt;Equals&gt;Yes</a:t>
            </a:r>
          </a:p>
          <a:p>
            <a:r>
              <a:rPr lang="en-US" dirty="0"/>
              <a:t>There are no results, which are the expected because a record cannot be linked to the NZ without an OCLC number</a:t>
            </a:r>
          </a:p>
        </p:txBody>
      </p:sp>
      <p:pic>
        <p:nvPicPr>
          <p:cNvPr id="4" name="Picture 3">
            <a:extLst>
              <a:ext uri="{FF2B5EF4-FFF2-40B4-BE49-F238E27FC236}">
                <a16:creationId xmlns:a16="http://schemas.microsoft.com/office/drawing/2014/main" id="{BB653DB0-D7AD-4949-8E50-D25CE08879B7}"/>
              </a:ext>
            </a:extLst>
          </p:cNvPr>
          <p:cNvPicPr>
            <a:picLocks noChangeAspect="1"/>
          </p:cNvPicPr>
          <p:nvPr/>
        </p:nvPicPr>
        <p:blipFill>
          <a:blip r:embed="rId2"/>
          <a:stretch>
            <a:fillRect/>
          </a:stretch>
        </p:blipFill>
        <p:spPr>
          <a:xfrm>
            <a:off x="1371600" y="3067759"/>
            <a:ext cx="9601200" cy="2363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213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Creating a Set for Physical Titles Without OCLC#</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lstStyle/>
          <a:p>
            <a:r>
              <a:rPr lang="en-US" dirty="0"/>
              <a:t>Name: [name the set - mandatory field]</a:t>
            </a:r>
          </a:p>
          <a:p>
            <a:r>
              <a:rPr lang="en-US" dirty="0"/>
              <a:t>Description: [good practice to add a description]</a:t>
            </a:r>
          </a:p>
          <a:p>
            <a:r>
              <a:rPr lang="en-US" dirty="0"/>
              <a:t>Private: NO</a:t>
            </a:r>
          </a:p>
          <a:p>
            <a:r>
              <a:rPr lang="en-US" dirty="0"/>
              <a:t>Status: Active</a:t>
            </a:r>
          </a:p>
          <a:p>
            <a:r>
              <a:rPr lang="en-US" dirty="0"/>
              <a:t>Click </a:t>
            </a:r>
            <a:r>
              <a:rPr lang="en-US" b="1" i="1" dirty="0"/>
              <a:t>Save</a:t>
            </a:r>
          </a:p>
          <a:p>
            <a:pPr marL="0" indent="0">
              <a:buNone/>
            </a:pPr>
            <a:endParaRPr lang="en-US" dirty="0"/>
          </a:p>
        </p:txBody>
      </p:sp>
      <p:pic>
        <p:nvPicPr>
          <p:cNvPr id="5" name="Picture 4">
            <a:extLst>
              <a:ext uri="{FF2B5EF4-FFF2-40B4-BE49-F238E27FC236}">
                <a16:creationId xmlns:a16="http://schemas.microsoft.com/office/drawing/2014/main" id="{95A32E50-5ACF-409E-AFD4-04E9AEC1F6C3}"/>
              </a:ext>
            </a:extLst>
          </p:cNvPr>
          <p:cNvPicPr>
            <a:picLocks noChangeAspect="1"/>
          </p:cNvPicPr>
          <p:nvPr/>
        </p:nvPicPr>
        <p:blipFill>
          <a:blip r:embed="rId2"/>
          <a:stretch>
            <a:fillRect/>
          </a:stretch>
        </p:blipFill>
        <p:spPr>
          <a:xfrm>
            <a:off x="1606233" y="3673410"/>
            <a:ext cx="9131933" cy="2951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836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10089472" cy="876670"/>
          </a:xfrm>
        </p:spPr>
        <p:txBody>
          <a:bodyPr>
            <a:normAutofit fontScale="90000"/>
          </a:bodyPr>
          <a:lstStyle/>
          <a:p>
            <a:r>
              <a:rPr lang="en-US" sz="3600" dirty="0"/>
              <a:t>Creating a Set for Records Without OCLC &amp; CKB Numbers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89608"/>
            <a:ext cx="7878932" cy="5284433"/>
          </a:xfrm>
        </p:spPr>
        <p:txBody>
          <a:bodyPr/>
          <a:lstStyle/>
          <a:p>
            <a:r>
              <a:rPr lang="en-US" dirty="0"/>
              <a:t>Perform the following advanced repository search for “All titles”:</a:t>
            </a:r>
          </a:p>
          <a:p>
            <a:pPr lvl="1"/>
            <a:r>
              <a:rPr lang="en-US" dirty="0"/>
              <a:t>Other System Number&gt;Not Contains Keywords&gt;(</a:t>
            </a:r>
            <a:r>
              <a:rPr lang="en-US" dirty="0" err="1"/>
              <a:t>OCoLC</a:t>
            </a:r>
            <a:r>
              <a:rPr lang="en-US" dirty="0"/>
              <a:t>)</a:t>
            </a:r>
          </a:p>
          <a:p>
            <a:pPr lvl="1"/>
            <a:r>
              <a:rPr lang="en-US" dirty="0"/>
              <a:t>Other System Number&gt;Not Contains Keywords&gt;CKB</a:t>
            </a:r>
          </a:p>
          <a:p>
            <a:r>
              <a:rPr lang="en-US" dirty="0"/>
              <a:t>Click </a:t>
            </a:r>
            <a:r>
              <a:rPr lang="en-US" b="1" i="1" dirty="0"/>
              <a:t>Save Query</a:t>
            </a:r>
          </a:p>
          <a:p>
            <a:endParaRPr lang="en-US" b="1" i="1" dirty="0"/>
          </a:p>
          <a:p>
            <a:endParaRPr lang="en-US" b="1" i="1" dirty="0"/>
          </a:p>
          <a:p>
            <a:endParaRPr lang="en-US" b="1" i="1" dirty="0"/>
          </a:p>
          <a:p>
            <a:endParaRPr lang="en-US" b="1" i="1" dirty="0"/>
          </a:p>
          <a:p>
            <a:endParaRPr lang="en-US" b="1" i="1" dirty="0"/>
          </a:p>
          <a:p>
            <a:endParaRPr lang="en-US" b="1" i="1" dirty="0"/>
          </a:p>
          <a:p>
            <a:r>
              <a:rPr lang="en-US" dirty="0"/>
              <a:t>The facets in the left-hand pane can narrow results down by the Resource Type</a:t>
            </a:r>
          </a:p>
        </p:txBody>
      </p:sp>
      <p:pic>
        <p:nvPicPr>
          <p:cNvPr id="4" name="Picture 3">
            <a:extLst>
              <a:ext uri="{FF2B5EF4-FFF2-40B4-BE49-F238E27FC236}">
                <a16:creationId xmlns:a16="http://schemas.microsoft.com/office/drawing/2014/main" id="{AD681987-CCAE-475D-89C5-5E60477373AF}"/>
              </a:ext>
            </a:extLst>
          </p:cNvPr>
          <p:cNvPicPr>
            <a:picLocks noChangeAspect="1"/>
          </p:cNvPicPr>
          <p:nvPr/>
        </p:nvPicPr>
        <p:blipFill>
          <a:blip r:embed="rId2"/>
          <a:stretch>
            <a:fillRect/>
          </a:stretch>
        </p:blipFill>
        <p:spPr>
          <a:xfrm>
            <a:off x="1535838" y="2956902"/>
            <a:ext cx="7199790" cy="1893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35E71DF-962E-428D-B2CF-06DFF617C58F}"/>
              </a:ext>
            </a:extLst>
          </p:cNvPr>
          <p:cNvPicPr>
            <a:picLocks noChangeAspect="1"/>
          </p:cNvPicPr>
          <p:nvPr/>
        </p:nvPicPr>
        <p:blipFill>
          <a:blip r:embed="rId3"/>
          <a:stretch>
            <a:fillRect/>
          </a:stretch>
        </p:blipFill>
        <p:spPr>
          <a:xfrm>
            <a:off x="9493555" y="2956902"/>
            <a:ext cx="1798476" cy="3086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415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222638" cy="876670"/>
          </a:xfrm>
        </p:spPr>
        <p:txBody>
          <a:bodyPr>
            <a:normAutofit fontScale="90000"/>
          </a:bodyPr>
          <a:lstStyle/>
          <a:p>
            <a:r>
              <a:rPr lang="en-US" sz="3600" dirty="0"/>
              <a:t>Creating a Set for Records Without OCLC &amp; CKB Numbers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09709"/>
            <a:ext cx="9601200" cy="5364332"/>
          </a:xfrm>
        </p:spPr>
        <p:txBody>
          <a:bodyPr/>
          <a:lstStyle/>
          <a:p>
            <a:r>
              <a:rPr lang="en-US" dirty="0"/>
              <a:t>Name: [name the set - mandatory field]</a:t>
            </a:r>
          </a:p>
          <a:p>
            <a:r>
              <a:rPr lang="en-US" dirty="0"/>
              <a:t>Description: [good practice to add a description]</a:t>
            </a:r>
          </a:p>
          <a:p>
            <a:r>
              <a:rPr lang="en-US" dirty="0"/>
              <a:t>Private: NO</a:t>
            </a:r>
          </a:p>
          <a:p>
            <a:r>
              <a:rPr lang="en-US" dirty="0"/>
              <a:t>Status: Active</a:t>
            </a:r>
          </a:p>
          <a:p>
            <a:r>
              <a:rPr lang="en-US" dirty="0"/>
              <a:t>Click </a:t>
            </a:r>
            <a:r>
              <a:rPr lang="en-US" b="1" i="1" dirty="0"/>
              <a:t>Save</a:t>
            </a:r>
          </a:p>
          <a:p>
            <a:pPr marL="0" indent="0">
              <a:buNone/>
            </a:pPr>
            <a:endParaRPr lang="en-US" dirty="0"/>
          </a:p>
        </p:txBody>
      </p:sp>
      <p:pic>
        <p:nvPicPr>
          <p:cNvPr id="4" name="Picture 3">
            <a:extLst>
              <a:ext uri="{FF2B5EF4-FFF2-40B4-BE49-F238E27FC236}">
                <a16:creationId xmlns:a16="http://schemas.microsoft.com/office/drawing/2014/main" id="{549F8812-44B0-4B90-B966-1382A62659C1}"/>
              </a:ext>
            </a:extLst>
          </p:cNvPr>
          <p:cNvPicPr>
            <a:picLocks noChangeAspect="1"/>
          </p:cNvPicPr>
          <p:nvPr/>
        </p:nvPicPr>
        <p:blipFill>
          <a:blip r:embed="rId2"/>
          <a:stretch>
            <a:fillRect/>
          </a:stretch>
        </p:blipFill>
        <p:spPr>
          <a:xfrm>
            <a:off x="1724487" y="3429000"/>
            <a:ext cx="8895425" cy="3173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468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Creating a Set on Brief Levels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lstStyle/>
          <a:p>
            <a:r>
              <a:rPr lang="en-US" dirty="0"/>
              <a:t>Perform the following advanced repository search for “All Titles” or “Physical Titles”:</a:t>
            </a:r>
          </a:p>
          <a:p>
            <a:pPr lvl="1"/>
            <a:r>
              <a:rPr lang="en-US" b="1" dirty="0"/>
              <a:t>Brief Level&gt; &lt;= &gt; 10</a:t>
            </a:r>
          </a:p>
          <a:p>
            <a:pPr lvl="1"/>
            <a:r>
              <a:rPr lang="en-US" b="1" dirty="0"/>
              <a:t>Other System Number&gt;Not Contains Keyword&gt;(</a:t>
            </a:r>
            <a:r>
              <a:rPr lang="en-US" b="1" dirty="0" err="1"/>
              <a:t>OCoLC</a:t>
            </a:r>
            <a:r>
              <a:rPr lang="en-US" b="1" dirty="0"/>
              <a:t>)</a:t>
            </a:r>
          </a:p>
          <a:p>
            <a:pPr lvl="1"/>
            <a:r>
              <a:rPr lang="en-US" b="1" dirty="0"/>
              <a:t>Is Linked&gt;Equals&gt;No</a:t>
            </a:r>
          </a:p>
          <a:p>
            <a:r>
              <a:rPr lang="en-US" dirty="0"/>
              <a:t>Click </a:t>
            </a:r>
            <a:r>
              <a:rPr lang="en-US" b="1" i="1" dirty="0"/>
              <a:t>Save Query</a:t>
            </a:r>
          </a:p>
          <a:p>
            <a:endParaRPr lang="en-US" dirty="0"/>
          </a:p>
          <a:p>
            <a:pPr lvl="1"/>
            <a:endParaRPr lang="en-US" dirty="0"/>
          </a:p>
          <a:p>
            <a:endParaRPr lang="en-US" dirty="0"/>
          </a:p>
        </p:txBody>
      </p:sp>
      <p:pic>
        <p:nvPicPr>
          <p:cNvPr id="5" name="Picture 4">
            <a:extLst>
              <a:ext uri="{FF2B5EF4-FFF2-40B4-BE49-F238E27FC236}">
                <a16:creationId xmlns:a16="http://schemas.microsoft.com/office/drawing/2014/main" id="{2FC88C40-B3B4-4C29-9DCD-1D7277BBCAF1}"/>
              </a:ext>
            </a:extLst>
          </p:cNvPr>
          <p:cNvPicPr>
            <a:picLocks noChangeAspect="1"/>
          </p:cNvPicPr>
          <p:nvPr/>
        </p:nvPicPr>
        <p:blipFill>
          <a:blip r:embed="rId2"/>
          <a:stretch>
            <a:fillRect/>
          </a:stretch>
        </p:blipFill>
        <p:spPr>
          <a:xfrm>
            <a:off x="1450777" y="3429000"/>
            <a:ext cx="9442846" cy="2785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074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175-AA13-4E94-874E-AD09B30FF5E0}"/>
              </a:ext>
            </a:extLst>
          </p:cNvPr>
          <p:cNvSpPr>
            <a:spLocks noGrp="1"/>
          </p:cNvSpPr>
          <p:nvPr>
            <p:ph type="title"/>
          </p:nvPr>
        </p:nvSpPr>
        <p:spPr>
          <a:xfrm>
            <a:off x="1295400" y="437225"/>
            <a:ext cx="9601200" cy="681361"/>
          </a:xfrm>
        </p:spPr>
        <p:txBody>
          <a:bodyPr>
            <a:normAutofit/>
          </a:bodyPr>
          <a:lstStyle/>
          <a:p>
            <a:r>
              <a:rPr lang="en-US" sz="3600" dirty="0"/>
              <a:t>Bib Records Flagged to “Publish Bib” in Alma </a:t>
            </a:r>
          </a:p>
        </p:txBody>
      </p:sp>
      <p:sp>
        <p:nvSpPr>
          <p:cNvPr id="3" name="Content Placeholder 2">
            <a:extLst>
              <a:ext uri="{FF2B5EF4-FFF2-40B4-BE49-F238E27FC236}">
                <a16:creationId xmlns:a16="http://schemas.microsoft.com/office/drawing/2014/main" id="{ECC82A0E-0280-42A7-9E53-D0CFE4907B3F}"/>
              </a:ext>
            </a:extLst>
          </p:cNvPr>
          <p:cNvSpPr>
            <a:spLocks noGrp="1"/>
          </p:cNvSpPr>
          <p:nvPr>
            <p:ph idx="1"/>
          </p:nvPr>
        </p:nvSpPr>
        <p:spPr>
          <a:xfrm>
            <a:off x="1371600" y="1269507"/>
            <a:ext cx="9601200" cy="5300259"/>
          </a:xfrm>
        </p:spPr>
        <p:txBody>
          <a:bodyPr>
            <a:normAutofit/>
          </a:bodyPr>
          <a:lstStyle/>
          <a:p>
            <a:r>
              <a:rPr lang="en-US" dirty="0"/>
              <a:t>All bib records are flagged “Publish Bib” during migration</a:t>
            </a:r>
          </a:p>
          <a:p>
            <a:r>
              <a:rPr lang="en-US" dirty="0"/>
              <a:t>All new bib records added to your holdings are flagged “Publish Bib”</a:t>
            </a:r>
          </a:p>
          <a:p>
            <a:pPr lvl="1"/>
            <a:r>
              <a:rPr lang="en-US" i="0" dirty="0"/>
              <a:t>If you do not want new records published to OCLC they will need to have their flag changed to “Don’t Publish”</a:t>
            </a:r>
          </a:p>
          <a:p>
            <a:r>
              <a:rPr lang="en-US" dirty="0"/>
              <a:t>Change the bib record flag “Publish Bib” to “Don’t Publish” to keep it from being published to OCLC. This can be done:</a:t>
            </a:r>
          </a:p>
          <a:p>
            <a:pPr lvl="1"/>
            <a:r>
              <a:rPr lang="en-US" i="0" dirty="0"/>
              <a:t>Individually in the MD Editor</a:t>
            </a:r>
          </a:p>
          <a:p>
            <a:pPr lvl="1"/>
            <a:r>
              <a:rPr lang="en-US" i="0" dirty="0"/>
              <a:t>From a set and by running a job on the set</a:t>
            </a:r>
          </a:p>
          <a:p>
            <a:r>
              <a:rPr lang="en-US" dirty="0"/>
              <a:t>LDR 05 is set to “d” when bib records set to “Don’t’ Publish” </a:t>
            </a:r>
          </a:p>
          <a:p>
            <a:pPr lvl="1"/>
            <a:r>
              <a:rPr lang="en-US" i="0" dirty="0"/>
              <a:t>This means the record is considered “deleted” by OCLC and the holdings will not be published, or they will be removed from OCLC if they were previously published</a:t>
            </a:r>
          </a:p>
          <a:p>
            <a:pPr lvl="1"/>
            <a:r>
              <a:rPr lang="en-US" i="0" dirty="0"/>
              <a:t>The “d” gets added to the LDR in the exported marc record that is sent to OCLC and does not change in Alma</a:t>
            </a:r>
          </a:p>
          <a:p>
            <a:pPr lvl="1"/>
            <a:endParaRPr lang="en-US" dirty="0"/>
          </a:p>
        </p:txBody>
      </p:sp>
    </p:spTree>
    <p:extLst>
      <p:ext uri="{BB962C8B-B14F-4D97-AF65-F5344CB8AC3E}">
        <p14:creationId xmlns:p14="http://schemas.microsoft.com/office/powerpoint/2010/main" val="66355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681361"/>
          </a:xfrm>
        </p:spPr>
        <p:txBody>
          <a:bodyPr>
            <a:normAutofit/>
          </a:bodyPr>
          <a:lstStyle/>
          <a:p>
            <a:r>
              <a:rPr lang="en-US" sz="3600" dirty="0"/>
              <a:t>Creating a Set on Brief Levels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89608"/>
            <a:ext cx="9601200" cy="5284433"/>
          </a:xfrm>
        </p:spPr>
        <p:txBody>
          <a:bodyPr/>
          <a:lstStyle/>
          <a:p>
            <a:r>
              <a:rPr lang="en-US" dirty="0"/>
              <a:t>Name: [name the set - mandatory field]</a:t>
            </a:r>
          </a:p>
          <a:p>
            <a:r>
              <a:rPr lang="en-US" dirty="0"/>
              <a:t>Description: [good practice to add a description]</a:t>
            </a:r>
          </a:p>
          <a:p>
            <a:r>
              <a:rPr lang="en-US" dirty="0"/>
              <a:t>Private: NO</a:t>
            </a:r>
          </a:p>
          <a:p>
            <a:r>
              <a:rPr lang="en-US" dirty="0"/>
              <a:t>Status: Active</a:t>
            </a:r>
          </a:p>
          <a:p>
            <a:r>
              <a:rPr lang="en-US" dirty="0"/>
              <a:t>Click </a:t>
            </a:r>
            <a:r>
              <a:rPr lang="en-US" b="1" i="1" dirty="0"/>
              <a:t>Save</a:t>
            </a:r>
          </a:p>
          <a:p>
            <a:pPr marL="0" indent="0">
              <a:buNone/>
            </a:pPr>
            <a:endParaRPr lang="en-US" dirty="0"/>
          </a:p>
        </p:txBody>
      </p:sp>
      <p:pic>
        <p:nvPicPr>
          <p:cNvPr id="4" name="Picture 3">
            <a:extLst>
              <a:ext uri="{FF2B5EF4-FFF2-40B4-BE49-F238E27FC236}">
                <a16:creationId xmlns:a16="http://schemas.microsoft.com/office/drawing/2014/main" id="{AFA0C05F-26F0-4710-AAA5-2123CBE9032B}"/>
              </a:ext>
            </a:extLst>
          </p:cNvPr>
          <p:cNvPicPr>
            <a:picLocks noChangeAspect="1"/>
          </p:cNvPicPr>
          <p:nvPr/>
        </p:nvPicPr>
        <p:blipFill>
          <a:blip r:embed="rId2"/>
          <a:stretch>
            <a:fillRect/>
          </a:stretch>
        </p:blipFill>
        <p:spPr>
          <a:xfrm>
            <a:off x="1802839" y="3524727"/>
            <a:ext cx="8738722" cy="3152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646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770138"/>
          </a:xfrm>
        </p:spPr>
        <p:txBody>
          <a:bodyPr>
            <a:normAutofit/>
          </a:bodyPr>
          <a:lstStyle/>
          <a:p>
            <a:r>
              <a:rPr lang="en-US" sz="3600" dirty="0"/>
              <a:t>Exporting Repository Search Results to Excel</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54097"/>
            <a:ext cx="3928369" cy="5319944"/>
          </a:xfrm>
        </p:spPr>
        <p:txBody>
          <a:bodyPr/>
          <a:lstStyle/>
          <a:p>
            <a:r>
              <a:rPr lang="en-US" dirty="0"/>
              <a:t>Any repository search can be exported to Excel</a:t>
            </a:r>
          </a:p>
          <a:p>
            <a:r>
              <a:rPr lang="en-US" dirty="0"/>
              <a:t>The benefits of exporting repository search results to a excel:</a:t>
            </a:r>
          </a:p>
          <a:p>
            <a:pPr lvl="1"/>
            <a:r>
              <a:rPr lang="en-US" i="0" dirty="0"/>
              <a:t>Easy to review the results as a whole</a:t>
            </a:r>
          </a:p>
          <a:p>
            <a:pPr lvl="1"/>
            <a:r>
              <a:rPr lang="en-US" i="0" dirty="0"/>
              <a:t>Easy was to edit the search results directly in the file</a:t>
            </a:r>
          </a:p>
          <a:p>
            <a:r>
              <a:rPr lang="en-US" dirty="0"/>
              <a:t> To export any repository search results</a:t>
            </a:r>
          </a:p>
          <a:p>
            <a:pPr marL="987552" lvl="1" indent="-457200">
              <a:buFont typeface="+mj-lt"/>
              <a:buAutoNum type="arabicPeriod"/>
            </a:pPr>
            <a:r>
              <a:rPr lang="en-US" i="0" dirty="0"/>
              <a:t>Click on the </a:t>
            </a:r>
            <a:r>
              <a:rPr lang="en-US" b="1" i="0" dirty="0"/>
              <a:t>Export List </a:t>
            </a:r>
            <a:r>
              <a:rPr lang="en-US" i="0" dirty="0"/>
              <a:t>icon </a:t>
            </a:r>
          </a:p>
          <a:p>
            <a:pPr marL="987552" lvl="1" indent="-457200">
              <a:buFont typeface="+mj-lt"/>
              <a:buAutoNum type="arabicPeriod"/>
            </a:pPr>
            <a:r>
              <a:rPr lang="en-US" i="0" dirty="0"/>
              <a:t>Click on </a:t>
            </a:r>
            <a:r>
              <a:rPr lang="en-US" b="1" i="0" dirty="0"/>
              <a:t>Excel</a:t>
            </a:r>
          </a:p>
        </p:txBody>
      </p:sp>
      <p:pic>
        <p:nvPicPr>
          <p:cNvPr id="5" name="Picture 4">
            <a:extLst>
              <a:ext uri="{FF2B5EF4-FFF2-40B4-BE49-F238E27FC236}">
                <a16:creationId xmlns:a16="http://schemas.microsoft.com/office/drawing/2014/main" id="{8069C5A4-F932-49EE-BD7B-1D545D3667CC}"/>
              </a:ext>
            </a:extLst>
          </p:cNvPr>
          <p:cNvPicPr>
            <a:picLocks noChangeAspect="1"/>
          </p:cNvPicPr>
          <p:nvPr/>
        </p:nvPicPr>
        <p:blipFill>
          <a:blip r:embed="rId2"/>
          <a:stretch>
            <a:fillRect/>
          </a:stretch>
        </p:blipFill>
        <p:spPr>
          <a:xfrm>
            <a:off x="5619565" y="4003829"/>
            <a:ext cx="6097220" cy="2535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1B3FE0C5-6173-4BA1-ABFD-A2454F4AB595}"/>
              </a:ext>
            </a:extLst>
          </p:cNvPr>
          <p:cNvPicPr>
            <a:picLocks noChangeAspect="1"/>
          </p:cNvPicPr>
          <p:nvPr/>
        </p:nvPicPr>
        <p:blipFill>
          <a:blip r:embed="rId3"/>
          <a:stretch>
            <a:fillRect/>
          </a:stretch>
        </p:blipFill>
        <p:spPr>
          <a:xfrm>
            <a:off x="5619565" y="1351625"/>
            <a:ext cx="6097220" cy="2349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878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Using an Excel File to Create an Itemized Set</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lstStyle/>
          <a:p>
            <a:pPr marL="0" indent="0">
              <a:buNone/>
            </a:pPr>
            <a:r>
              <a:rPr lang="en-US" dirty="0"/>
              <a:t>After reviewing and/or editing the repository search results in the Excel file it can be saved and uploaded into Alma to create an itemized set:</a:t>
            </a:r>
          </a:p>
          <a:p>
            <a:pPr marL="457200" indent="-457200">
              <a:buFont typeface="+mj-lt"/>
              <a:buAutoNum type="arabicPeriod"/>
            </a:pPr>
            <a:r>
              <a:rPr lang="en-US" dirty="0"/>
              <a:t>Go to </a:t>
            </a:r>
            <a:r>
              <a:rPr lang="en-US" b="1" i="1" dirty="0"/>
              <a:t>Admin&gt;Manage Jobs and Sets&gt;Manage Sets</a:t>
            </a:r>
          </a:p>
          <a:p>
            <a:pPr marL="457200" indent="-457200">
              <a:buFont typeface="+mj-lt"/>
              <a:buAutoNum type="arabicPeriod"/>
            </a:pPr>
            <a:r>
              <a:rPr lang="en-US" dirty="0"/>
              <a:t>Click </a:t>
            </a:r>
            <a:r>
              <a:rPr lang="en-US" b="1" i="1" dirty="0"/>
              <a:t>Add Set</a:t>
            </a:r>
          </a:p>
          <a:p>
            <a:pPr marL="987552" lvl="1" indent="-457200">
              <a:buFont typeface="+mj-lt"/>
              <a:buAutoNum type="alphaLcPeriod"/>
            </a:pPr>
            <a:r>
              <a:rPr lang="en-US" i="0" dirty="0"/>
              <a:t>Click</a:t>
            </a:r>
            <a:r>
              <a:rPr lang="en-US" dirty="0"/>
              <a:t> </a:t>
            </a:r>
            <a:r>
              <a:rPr lang="en-US" b="1" dirty="0"/>
              <a:t>Itemized</a:t>
            </a:r>
          </a:p>
          <a:p>
            <a:pPr marL="0" indent="0">
              <a:buNone/>
            </a:pPr>
            <a:endParaRPr lang="en-US" dirty="0"/>
          </a:p>
        </p:txBody>
      </p:sp>
      <p:pic>
        <p:nvPicPr>
          <p:cNvPr id="4" name="Picture 3">
            <a:extLst>
              <a:ext uri="{FF2B5EF4-FFF2-40B4-BE49-F238E27FC236}">
                <a16:creationId xmlns:a16="http://schemas.microsoft.com/office/drawing/2014/main" id="{1F1AC500-75FB-453E-BDCE-A8C7CED64026}"/>
              </a:ext>
            </a:extLst>
          </p:cNvPr>
          <p:cNvPicPr>
            <a:picLocks noChangeAspect="1"/>
          </p:cNvPicPr>
          <p:nvPr/>
        </p:nvPicPr>
        <p:blipFill>
          <a:blip r:embed="rId2"/>
          <a:stretch>
            <a:fillRect/>
          </a:stretch>
        </p:blipFill>
        <p:spPr>
          <a:xfrm>
            <a:off x="1506984" y="3732224"/>
            <a:ext cx="9178031" cy="1581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935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707994"/>
          </a:xfrm>
        </p:spPr>
        <p:txBody>
          <a:bodyPr>
            <a:normAutofit/>
          </a:bodyPr>
          <a:lstStyle/>
          <a:p>
            <a:r>
              <a:rPr lang="en-US" sz="3600" dirty="0"/>
              <a:t>Using an Excel File to Create an Itemized Set</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96140"/>
            <a:ext cx="9601200" cy="5177901"/>
          </a:xfrm>
        </p:spPr>
        <p:txBody>
          <a:bodyPr/>
          <a:lstStyle/>
          <a:p>
            <a:r>
              <a:rPr lang="en-US" dirty="0"/>
              <a:t>Name: [name the set – this is mandatory]</a:t>
            </a:r>
          </a:p>
          <a:p>
            <a:r>
              <a:rPr lang="en-US" dirty="0"/>
              <a:t>Description: [good practice to add a description]</a:t>
            </a:r>
          </a:p>
          <a:p>
            <a:r>
              <a:rPr lang="en-US" dirty="0"/>
              <a:t>Private: No</a:t>
            </a:r>
          </a:p>
          <a:p>
            <a:r>
              <a:rPr lang="en-US" dirty="0"/>
              <a:t>Status: Active</a:t>
            </a:r>
          </a:p>
          <a:p>
            <a:r>
              <a:rPr lang="en-US" dirty="0"/>
              <a:t>Add Contents from File to Set: From File</a:t>
            </a:r>
          </a:p>
          <a:p>
            <a:r>
              <a:rPr lang="en-US" dirty="0"/>
              <a:t>Click on the folder icon to upload the excel file </a:t>
            </a:r>
          </a:p>
          <a:p>
            <a:endParaRPr lang="en-US" dirty="0"/>
          </a:p>
        </p:txBody>
      </p:sp>
    </p:spTree>
    <p:extLst>
      <p:ext uri="{BB962C8B-B14F-4D97-AF65-F5344CB8AC3E}">
        <p14:creationId xmlns:p14="http://schemas.microsoft.com/office/powerpoint/2010/main" val="411266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Using an Excel File to Create an Itemized Set</a:t>
            </a:r>
          </a:p>
        </p:txBody>
      </p:sp>
      <p:pic>
        <p:nvPicPr>
          <p:cNvPr id="4" name="Content Placeholder 3">
            <a:extLst>
              <a:ext uri="{FF2B5EF4-FFF2-40B4-BE49-F238E27FC236}">
                <a16:creationId xmlns:a16="http://schemas.microsoft.com/office/drawing/2014/main" id="{3F8A7986-6BB1-41B6-909C-450FCFFD63EC}"/>
              </a:ext>
            </a:extLst>
          </p:cNvPr>
          <p:cNvPicPr>
            <a:picLocks noGrp="1" noChangeAspect="1"/>
          </p:cNvPicPr>
          <p:nvPr>
            <p:ph idx="1"/>
          </p:nvPr>
        </p:nvPicPr>
        <p:blipFill>
          <a:blip r:embed="rId2"/>
          <a:stretch>
            <a:fillRect/>
          </a:stretch>
        </p:blipFill>
        <p:spPr>
          <a:xfrm>
            <a:off x="2213843" y="1438275"/>
            <a:ext cx="7916714" cy="5035550"/>
          </a:xfrm>
          <a:prstGeom prst="rect">
            <a:avLst/>
          </a:prstGeom>
        </p:spPr>
      </p:pic>
    </p:spTree>
    <p:extLst>
      <p:ext uri="{BB962C8B-B14F-4D97-AF65-F5344CB8AC3E}">
        <p14:creationId xmlns:p14="http://schemas.microsoft.com/office/powerpoint/2010/main" val="114133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Using Analytics to Create an Itemized Set</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89608"/>
            <a:ext cx="7648113" cy="5284433"/>
          </a:xfrm>
        </p:spPr>
        <p:txBody>
          <a:bodyPr/>
          <a:lstStyle/>
          <a:p>
            <a:r>
              <a:rPr lang="en-US" dirty="0"/>
              <a:t>You can create a set from an analytics report</a:t>
            </a:r>
          </a:p>
          <a:p>
            <a:r>
              <a:rPr lang="en-US" dirty="0"/>
              <a:t>The analytics report must have at least one unique identifier that the bib records can be matched on, such as:</a:t>
            </a:r>
          </a:p>
          <a:p>
            <a:pPr lvl="1"/>
            <a:r>
              <a:rPr lang="en-US" i="0" dirty="0"/>
              <a:t>MMS ID</a:t>
            </a:r>
          </a:p>
          <a:p>
            <a:pPr lvl="1"/>
            <a:r>
              <a:rPr lang="en-US" i="0" dirty="0"/>
              <a:t>ISBN/ISSN</a:t>
            </a:r>
          </a:p>
          <a:p>
            <a:r>
              <a:rPr lang="en-US" dirty="0"/>
              <a:t>The itemized set needs to be created with a set content type of </a:t>
            </a:r>
            <a:r>
              <a:rPr lang="en-US" b="1" dirty="0"/>
              <a:t>All Titles </a:t>
            </a:r>
            <a:r>
              <a:rPr lang="en-US" dirty="0"/>
              <a:t>or </a:t>
            </a:r>
            <a:r>
              <a:rPr lang="en-US" b="1" dirty="0"/>
              <a:t>Physical Titles </a:t>
            </a:r>
          </a:p>
          <a:p>
            <a:r>
              <a:rPr lang="en-US" dirty="0"/>
              <a:t>To create an analytics report, go to </a:t>
            </a:r>
            <a:r>
              <a:rPr lang="en-US" b="1" i="1" dirty="0"/>
              <a:t>Analytics&gt;Analytics&gt;Design Analytics</a:t>
            </a:r>
          </a:p>
          <a:p>
            <a:r>
              <a:rPr lang="en-US" dirty="0"/>
              <a:t>Click </a:t>
            </a:r>
            <a:r>
              <a:rPr lang="en-US" b="1" i="1" dirty="0"/>
              <a:t>New</a:t>
            </a:r>
          </a:p>
          <a:p>
            <a:r>
              <a:rPr lang="en-US" dirty="0"/>
              <a:t>Select </a:t>
            </a:r>
            <a:r>
              <a:rPr lang="en-US" b="1" i="1" dirty="0"/>
              <a:t>Analysis</a:t>
            </a:r>
          </a:p>
          <a:p>
            <a:r>
              <a:rPr lang="en-US" dirty="0"/>
              <a:t>Choose a Subject that contains bibliographic information that allows for selecting a unique identifier</a:t>
            </a:r>
          </a:p>
        </p:txBody>
      </p:sp>
      <p:pic>
        <p:nvPicPr>
          <p:cNvPr id="5" name="Picture 4">
            <a:extLst>
              <a:ext uri="{FF2B5EF4-FFF2-40B4-BE49-F238E27FC236}">
                <a16:creationId xmlns:a16="http://schemas.microsoft.com/office/drawing/2014/main" id="{4C1189BB-7AC2-4A35-9CC4-E0CF565231A1}"/>
              </a:ext>
            </a:extLst>
          </p:cNvPr>
          <p:cNvPicPr>
            <a:picLocks noChangeAspect="1"/>
          </p:cNvPicPr>
          <p:nvPr/>
        </p:nvPicPr>
        <p:blipFill>
          <a:blip r:embed="rId2"/>
          <a:stretch>
            <a:fillRect/>
          </a:stretch>
        </p:blipFill>
        <p:spPr>
          <a:xfrm>
            <a:off x="9163417" y="1189608"/>
            <a:ext cx="2376047" cy="1210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BED3EF-F5A1-4622-B7E9-920109EBBCAE}"/>
              </a:ext>
            </a:extLst>
          </p:cNvPr>
          <p:cNvPicPr>
            <a:picLocks noChangeAspect="1"/>
          </p:cNvPicPr>
          <p:nvPr/>
        </p:nvPicPr>
        <p:blipFill>
          <a:blip r:embed="rId3"/>
          <a:stretch>
            <a:fillRect/>
          </a:stretch>
        </p:blipFill>
        <p:spPr>
          <a:xfrm>
            <a:off x="9493759" y="2699518"/>
            <a:ext cx="1882659" cy="386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065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242802"/>
            <a:ext cx="9601200" cy="707994"/>
          </a:xfrm>
        </p:spPr>
        <p:txBody>
          <a:bodyPr>
            <a:normAutofit/>
          </a:bodyPr>
          <a:lstStyle/>
          <a:p>
            <a:r>
              <a:rPr lang="en-US" sz="3600" dirty="0"/>
              <a:t>Using Analytics to Create an Itemized Set</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950796"/>
            <a:ext cx="9601200" cy="5907203"/>
          </a:xfrm>
        </p:spPr>
        <p:txBody>
          <a:bodyPr/>
          <a:lstStyle/>
          <a:p>
            <a:r>
              <a:rPr lang="en-US" b="1" dirty="0"/>
              <a:t>“Network Number” </a:t>
            </a:r>
            <a:r>
              <a:rPr lang="en-US" dirty="0"/>
              <a:t>under Bibliographic Title subject folder will retrieve the OCLC number</a:t>
            </a:r>
          </a:p>
          <a:p>
            <a:pPr lvl="1"/>
            <a:r>
              <a:rPr lang="en-US" dirty="0"/>
              <a:t>The Network Number contains the 035 or 019</a:t>
            </a:r>
          </a:p>
          <a:p>
            <a:pPr lvl="2"/>
            <a:r>
              <a:rPr lang="en-US" dirty="0">
                <a:latin typeface="Calibri" panose="020F0502020204030204" pitchFamily="34" charset="0"/>
                <a:hlinkClick r:id="rId2">
                  <a:extLst>
                    <a:ext uri="{A12FA001-AC4F-418D-AE19-62706E023703}">
                      <ahyp:hlinkClr xmlns:ahyp="http://schemas.microsoft.com/office/drawing/2018/hyperlinkcolor" val="tx"/>
                    </a:ext>
                  </a:extLst>
                </a:hlinkClick>
              </a:rPr>
              <a:t>https://knowledge.exlibrisgroup.com/Alma/Product_Documentation/010Alma_Online_Help_(English)/080Analytics/080Shared_Dimensions/010Bibliographic_Details</a:t>
            </a:r>
            <a:endParaRPr lang="en-US" dirty="0"/>
          </a:p>
          <a:p>
            <a:pPr lvl="1"/>
            <a:r>
              <a:rPr lang="en-US" i="0" dirty="0"/>
              <a:t>Filter Network Number is Null if you want to retrieve bib records without an OCLC number</a:t>
            </a:r>
          </a:p>
          <a:p>
            <a:r>
              <a:rPr lang="en-US" dirty="0"/>
              <a:t>This simple report will pull all records without an OCLC number</a:t>
            </a:r>
          </a:p>
          <a:p>
            <a:pPr lvl="1"/>
            <a:r>
              <a:rPr lang="en-US" i="0" dirty="0"/>
              <a:t>Remember that it will pull records you no longer own because analytics retains all information</a:t>
            </a:r>
          </a:p>
          <a:p>
            <a:endParaRPr lang="en-US" dirty="0"/>
          </a:p>
        </p:txBody>
      </p:sp>
      <p:pic>
        <p:nvPicPr>
          <p:cNvPr id="4" name="Picture 3">
            <a:extLst>
              <a:ext uri="{FF2B5EF4-FFF2-40B4-BE49-F238E27FC236}">
                <a16:creationId xmlns:a16="http://schemas.microsoft.com/office/drawing/2014/main" id="{D2FB5EA0-A8D8-4AD3-9364-585BD1E80154}"/>
              </a:ext>
            </a:extLst>
          </p:cNvPr>
          <p:cNvPicPr>
            <a:picLocks noChangeAspect="1"/>
          </p:cNvPicPr>
          <p:nvPr/>
        </p:nvPicPr>
        <p:blipFill>
          <a:blip r:embed="rId3"/>
          <a:stretch>
            <a:fillRect/>
          </a:stretch>
        </p:blipFill>
        <p:spPr>
          <a:xfrm>
            <a:off x="4083728" y="4304262"/>
            <a:ext cx="4551200" cy="2310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387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707994"/>
          </a:xfrm>
        </p:spPr>
        <p:txBody>
          <a:bodyPr>
            <a:normAutofit/>
          </a:bodyPr>
          <a:lstStyle/>
          <a:p>
            <a:r>
              <a:rPr lang="en-US" sz="3600" dirty="0"/>
              <a:t>Creating a Set from an Analytics Report</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33996"/>
            <a:ext cx="9601200" cy="5240045"/>
          </a:xfrm>
        </p:spPr>
        <p:txBody>
          <a:bodyPr/>
          <a:lstStyle/>
          <a:p>
            <a:r>
              <a:rPr lang="en-US" dirty="0"/>
              <a:t>Go to </a:t>
            </a:r>
            <a:r>
              <a:rPr lang="en-US" b="1" i="1" dirty="0"/>
              <a:t>Admin&gt;Manages Jobs and Sets&gt;Manage Sets</a:t>
            </a:r>
          </a:p>
          <a:p>
            <a:r>
              <a:rPr lang="en-US" dirty="0"/>
              <a:t>Click </a:t>
            </a:r>
            <a:r>
              <a:rPr lang="en-US" b="1" i="1" dirty="0"/>
              <a:t>Add Set</a:t>
            </a:r>
          </a:p>
          <a:p>
            <a:r>
              <a:rPr lang="en-US" dirty="0"/>
              <a:t>Click </a:t>
            </a:r>
            <a:r>
              <a:rPr lang="en-US" b="1" i="1" dirty="0"/>
              <a:t>Itemized</a:t>
            </a:r>
          </a:p>
          <a:p>
            <a:r>
              <a:rPr lang="en-US" dirty="0"/>
              <a:t>Name</a:t>
            </a:r>
            <a:r>
              <a:rPr lang="en-US" b="1" i="1" dirty="0"/>
              <a:t>: </a:t>
            </a:r>
            <a:r>
              <a:rPr lang="en-US" dirty="0"/>
              <a:t>[name the set – this is mandatory]</a:t>
            </a:r>
          </a:p>
          <a:p>
            <a:r>
              <a:rPr lang="en-US" dirty="0"/>
              <a:t>Description: [good practice to add a description]</a:t>
            </a:r>
          </a:p>
          <a:p>
            <a:r>
              <a:rPr lang="en-US" dirty="0"/>
              <a:t>Private: No</a:t>
            </a:r>
          </a:p>
          <a:p>
            <a:r>
              <a:rPr lang="en-US" dirty="0"/>
              <a:t>Status: Active</a:t>
            </a:r>
          </a:p>
          <a:p>
            <a:r>
              <a:rPr lang="en-US" dirty="0"/>
              <a:t>Add Contents from File to Set: From Analytics</a:t>
            </a:r>
          </a:p>
          <a:p>
            <a:r>
              <a:rPr lang="en-US" dirty="0"/>
              <a:t>Analytics Folder: [select the correct folder]</a:t>
            </a:r>
          </a:p>
          <a:p>
            <a:r>
              <a:rPr lang="en-US" dirty="0"/>
              <a:t>Name: [select the report name]</a:t>
            </a:r>
          </a:p>
          <a:p>
            <a:r>
              <a:rPr lang="en-US" dirty="0"/>
              <a:t>Click </a:t>
            </a:r>
            <a:r>
              <a:rPr lang="en-US" b="1" i="1" dirty="0"/>
              <a:t>Save</a:t>
            </a:r>
          </a:p>
          <a:p>
            <a:endParaRPr lang="en-US" b="1" i="1" dirty="0"/>
          </a:p>
          <a:p>
            <a:endParaRPr lang="en-US" dirty="0"/>
          </a:p>
        </p:txBody>
      </p:sp>
      <p:pic>
        <p:nvPicPr>
          <p:cNvPr id="4" name="Picture 3">
            <a:extLst>
              <a:ext uri="{FF2B5EF4-FFF2-40B4-BE49-F238E27FC236}">
                <a16:creationId xmlns:a16="http://schemas.microsoft.com/office/drawing/2014/main" id="{02CF1E2B-C417-48E6-BE10-57384B19D36C}"/>
              </a:ext>
            </a:extLst>
          </p:cNvPr>
          <p:cNvPicPr>
            <a:picLocks noChangeAspect="1"/>
          </p:cNvPicPr>
          <p:nvPr/>
        </p:nvPicPr>
        <p:blipFill>
          <a:blip r:embed="rId2"/>
          <a:stretch>
            <a:fillRect/>
          </a:stretch>
        </p:blipFill>
        <p:spPr>
          <a:xfrm>
            <a:off x="8115158" y="1349582"/>
            <a:ext cx="1554615" cy="1051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3699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Creating a Set from an Analytics Report</a:t>
            </a:r>
          </a:p>
        </p:txBody>
      </p:sp>
      <p:pic>
        <p:nvPicPr>
          <p:cNvPr id="7" name="Content Placeholder 6">
            <a:extLst>
              <a:ext uri="{FF2B5EF4-FFF2-40B4-BE49-F238E27FC236}">
                <a16:creationId xmlns:a16="http://schemas.microsoft.com/office/drawing/2014/main" id="{EA4B1822-42DC-4A59-A69B-6539DB1A12C4}"/>
              </a:ext>
            </a:extLst>
          </p:cNvPr>
          <p:cNvPicPr>
            <a:picLocks noGrp="1" noChangeAspect="1"/>
          </p:cNvPicPr>
          <p:nvPr>
            <p:ph idx="1"/>
          </p:nvPr>
        </p:nvPicPr>
        <p:blipFill>
          <a:blip r:embed="rId2"/>
          <a:stretch>
            <a:fillRect/>
          </a:stretch>
        </p:blipFill>
        <p:spPr>
          <a:xfrm>
            <a:off x="1747196" y="1411550"/>
            <a:ext cx="8697608" cy="4233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5509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707994"/>
          </a:xfrm>
        </p:spPr>
        <p:txBody>
          <a:bodyPr>
            <a:normAutofit/>
          </a:bodyPr>
          <a:lstStyle/>
          <a:p>
            <a:r>
              <a:rPr lang="en-US" sz="3600" dirty="0"/>
              <a:t>Combining Sets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091953"/>
            <a:ext cx="9601200" cy="5382088"/>
          </a:xfrm>
        </p:spPr>
        <p:txBody>
          <a:bodyPr/>
          <a:lstStyle/>
          <a:p>
            <a:r>
              <a:rPr lang="en-US" dirty="0"/>
              <a:t>It is possible to combine sets if you want to consolidate sets and run the job to change the flag </a:t>
            </a:r>
          </a:p>
          <a:p>
            <a:pPr lvl="1"/>
            <a:r>
              <a:rPr lang="en-US" i="0" dirty="0"/>
              <a:t>You can combine logical and itemized sets if they have the same content type</a:t>
            </a:r>
          </a:p>
          <a:p>
            <a:r>
              <a:rPr lang="en-US" dirty="0"/>
              <a:t>Go to </a:t>
            </a:r>
            <a:r>
              <a:rPr lang="en-US" b="1" i="1" dirty="0"/>
              <a:t>Admin&gt;Manage Sets and Jobs&gt;Manage Sets</a:t>
            </a:r>
          </a:p>
          <a:p>
            <a:r>
              <a:rPr lang="en-US" dirty="0"/>
              <a:t>Click </a:t>
            </a:r>
            <a:r>
              <a:rPr lang="en-US" b="1" i="1" dirty="0"/>
              <a:t>Combine</a:t>
            </a:r>
            <a:r>
              <a:rPr lang="en-US" dirty="0"/>
              <a:t> from the ellipses you would like to combine a set with</a:t>
            </a:r>
          </a:p>
        </p:txBody>
      </p:sp>
      <p:pic>
        <p:nvPicPr>
          <p:cNvPr id="4" name="Picture 3">
            <a:extLst>
              <a:ext uri="{FF2B5EF4-FFF2-40B4-BE49-F238E27FC236}">
                <a16:creationId xmlns:a16="http://schemas.microsoft.com/office/drawing/2014/main" id="{8E514AFE-C96E-4E75-B030-0CE91ED1101E}"/>
              </a:ext>
            </a:extLst>
          </p:cNvPr>
          <p:cNvPicPr>
            <a:picLocks noChangeAspect="1"/>
          </p:cNvPicPr>
          <p:nvPr/>
        </p:nvPicPr>
        <p:blipFill>
          <a:blip r:embed="rId2"/>
          <a:stretch>
            <a:fillRect/>
          </a:stretch>
        </p:blipFill>
        <p:spPr>
          <a:xfrm>
            <a:off x="2338621" y="3429000"/>
            <a:ext cx="7514758" cy="2982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039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107227" cy="876670"/>
          </a:xfrm>
        </p:spPr>
        <p:txBody>
          <a:bodyPr>
            <a:normAutofit fontScale="90000"/>
          </a:bodyPr>
          <a:lstStyle/>
          <a:p>
            <a:r>
              <a:rPr lang="en-US" sz="3600" dirty="0"/>
              <a:t>Quick Way to Tell is a Bib Record is Flagged “Publish Bib”</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599" y="1260629"/>
            <a:ext cx="9601200" cy="5213412"/>
          </a:xfrm>
        </p:spPr>
        <p:txBody>
          <a:bodyPr/>
          <a:lstStyle/>
          <a:p>
            <a:r>
              <a:rPr lang="en-US" dirty="0"/>
              <a:t>Click on the bib record title link</a:t>
            </a:r>
          </a:p>
          <a:p>
            <a:r>
              <a:rPr lang="en-US" dirty="0"/>
              <a:t>Export to </a:t>
            </a:r>
            <a:r>
              <a:rPr lang="en-US" dirty="0" err="1"/>
              <a:t>Worldcat</a:t>
            </a:r>
            <a:r>
              <a:rPr lang="en-US" dirty="0"/>
              <a:t>: Publish Bibliographic record…. or Don’t Publish</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CZ records are flagged to “Publish Bib” but they will not be published since we have not set up an electronic </a:t>
            </a:r>
            <a:r>
              <a:rPr lang="en-US" dirty="0" err="1"/>
              <a:t>datasync</a:t>
            </a:r>
            <a:r>
              <a:rPr lang="en-US" dirty="0"/>
              <a:t> publishing profile in Alma </a:t>
            </a:r>
          </a:p>
        </p:txBody>
      </p:sp>
      <p:pic>
        <p:nvPicPr>
          <p:cNvPr id="5" name="Picture 4">
            <a:extLst>
              <a:ext uri="{FF2B5EF4-FFF2-40B4-BE49-F238E27FC236}">
                <a16:creationId xmlns:a16="http://schemas.microsoft.com/office/drawing/2014/main" id="{E137A0B8-49E5-4A58-954E-75B4DCFC1B0C}"/>
              </a:ext>
            </a:extLst>
          </p:cNvPr>
          <p:cNvPicPr>
            <a:picLocks noChangeAspect="1"/>
          </p:cNvPicPr>
          <p:nvPr/>
        </p:nvPicPr>
        <p:blipFill>
          <a:blip r:embed="rId2"/>
          <a:stretch>
            <a:fillRect/>
          </a:stretch>
        </p:blipFill>
        <p:spPr>
          <a:xfrm>
            <a:off x="1531397" y="2228298"/>
            <a:ext cx="8495214" cy="1639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D5F3529-B029-4D75-AB62-64D512E73943}"/>
              </a:ext>
            </a:extLst>
          </p:cNvPr>
          <p:cNvPicPr>
            <a:picLocks noChangeAspect="1"/>
          </p:cNvPicPr>
          <p:nvPr/>
        </p:nvPicPr>
        <p:blipFill>
          <a:blip r:embed="rId3"/>
          <a:stretch>
            <a:fillRect/>
          </a:stretch>
        </p:blipFill>
        <p:spPr>
          <a:xfrm>
            <a:off x="2407087" y="3548163"/>
            <a:ext cx="8565712" cy="12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881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Combining Sets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180730"/>
            <a:ext cx="9601200" cy="5293311"/>
          </a:xfrm>
        </p:spPr>
        <p:txBody>
          <a:bodyPr/>
          <a:lstStyle/>
          <a:p>
            <a:r>
              <a:rPr lang="en-US" dirty="0"/>
              <a:t>Click on the </a:t>
            </a:r>
            <a:r>
              <a:rPr lang="en-US" b="1" dirty="0"/>
              <a:t>Select from list </a:t>
            </a:r>
            <a:r>
              <a:rPr lang="en-US" dirty="0"/>
              <a:t>icon</a:t>
            </a:r>
          </a:p>
          <a:p>
            <a:endParaRPr lang="en-US" dirty="0"/>
          </a:p>
          <a:p>
            <a:pPr marL="0" indent="0">
              <a:buNone/>
            </a:pPr>
            <a:endParaRPr lang="en-US" dirty="0"/>
          </a:p>
          <a:p>
            <a:pPr marL="0" indent="0">
              <a:buNone/>
            </a:pPr>
            <a:endParaRPr lang="en-US" dirty="0"/>
          </a:p>
          <a:p>
            <a:endParaRPr lang="en-US" dirty="0"/>
          </a:p>
          <a:p>
            <a:r>
              <a:rPr lang="en-US" dirty="0"/>
              <a:t>Click on the set you want to combined/added</a:t>
            </a:r>
          </a:p>
          <a:p>
            <a:endParaRPr lang="en-US" dirty="0"/>
          </a:p>
        </p:txBody>
      </p:sp>
      <p:pic>
        <p:nvPicPr>
          <p:cNvPr id="5" name="Picture 4">
            <a:extLst>
              <a:ext uri="{FF2B5EF4-FFF2-40B4-BE49-F238E27FC236}">
                <a16:creationId xmlns:a16="http://schemas.microsoft.com/office/drawing/2014/main" id="{10C5FCEA-8B56-4B82-914C-BAB9169358E4}"/>
              </a:ext>
            </a:extLst>
          </p:cNvPr>
          <p:cNvPicPr>
            <a:picLocks noChangeAspect="1"/>
          </p:cNvPicPr>
          <p:nvPr/>
        </p:nvPicPr>
        <p:blipFill>
          <a:blip r:embed="rId2"/>
          <a:stretch>
            <a:fillRect/>
          </a:stretch>
        </p:blipFill>
        <p:spPr>
          <a:xfrm>
            <a:off x="2280537" y="1753567"/>
            <a:ext cx="7453109" cy="113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C4CD852-4121-47B3-AA96-9742791F80C4}"/>
              </a:ext>
            </a:extLst>
          </p:cNvPr>
          <p:cNvPicPr>
            <a:picLocks noChangeAspect="1"/>
          </p:cNvPicPr>
          <p:nvPr/>
        </p:nvPicPr>
        <p:blipFill>
          <a:blip r:embed="rId3"/>
          <a:stretch>
            <a:fillRect/>
          </a:stretch>
        </p:blipFill>
        <p:spPr>
          <a:xfrm>
            <a:off x="2280537" y="3834022"/>
            <a:ext cx="7400103" cy="2606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1509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Combining Sets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lstStyle/>
          <a:p>
            <a:r>
              <a:rPr lang="en-US" dirty="0"/>
              <a:t>Click </a:t>
            </a:r>
            <a:r>
              <a:rPr lang="en-US" b="1" i="1" dirty="0"/>
              <a:t>Submit</a:t>
            </a:r>
          </a:p>
        </p:txBody>
      </p:sp>
      <p:pic>
        <p:nvPicPr>
          <p:cNvPr id="4" name="Picture 3">
            <a:extLst>
              <a:ext uri="{FF2B5EF4-FFF2-40B4-BE49-F238E27FC236}">
                <a16:creationId xmlns:a16="http://schemas.microsoft.com/office/drawing/2014/main" id="{1F34B869-BBE6-4BF6-9C4B-2E8D013229B1}"/>
              </a:ext>
            </a:extLst>
          </p:cNvPr>
          <p:cNvPicPr>
            <a:picLocks noChangeAspect="1"/>
          </p:cNvPicPr>
          <p:nvPr/>
        </p:nvPicPr>
        <p:blipFill>
          <a:blip r:embed="rId2"/>
          <a:stretch>
            <a:fillRect/>
          </a:stretch>
        </p:blipFill>
        <p:spPr>
          <a:xfrm>
            <a:off x="1700765" y="1916121"/>
            <a:ext cx="8942869" cy="4486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0201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Combining Sets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438183"/>
            <a:ext cx="9601200" cy="5035858"/>
          </a:xfrm>
        </p:spPr>
        <p:txBody>
          <a:bodyPr/>
          <a:lstStyle/>
          <a:p>
            <a:r>
              <a:rPr lang="en-US" dirty="0"/>
              <a:t>Click </a:t>
            </a:r>
            <a:r>
              <a:rPr lang="en-US" b="1" i="1" dirty="0"/>
              <a:t>Confirm </a:t>
            </a:r>
            <a:r>
              <a:rPr lang="en-US" dirty="0"/>
              <a:t>when the pop-up Confirmation Screen appears</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A job will run to combine the set</a:t>
            </a:r>
          </a:p>
        </p:txBody>
      </p:sp>
      <p:pic>
        <p:nvPicPr>
          <p:cNvPr id="4" name="Picture 3">
            <a:extLst>
              <a:ext uri="{FF2B5EF4-FFF2-40B4-BE49-F238E27FC236}">
                <a16:creationId xmlns:a16="http://schemas.microsoft.com/office/drawing/2014/main" id="{AF7670AE-CE58-447E-8FC3-8CA9EBA4BD05}"/>
              </a:ext>
            </a:extLst>
          </p:cNvPr>
          <p:cNvPicPr>
            <a:picLocks noChangeAspect="1"/>
          </p:cNvPicPr>
          <p:nvPr/>
        </p:nvPicPr>
        <p:blipFill>
          <a:blip r:embed="rId2"/>
          <a:stretch>
            <a:fillRect/>
          </a:stretch>
        </p:blipFill>
        <p:spPr>
          <a:xfrm>
            <a:off x="1832240" y="1937078"/>
            <a:ext cx="8527519" cy="2362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82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432" y="2445351"/>
            <a:ext cx="8361229" cy="1396014"/>
          </a:xfrm>
        </p:spPr>
        <p:txBody>
          <a:bodyPr/>
          <a:lstStyle/>
          <a:p>
            <a:r>
              <a:rPr lang="en-US" sz="4800" dirty="0"/>
              <a:t>Job to Change the Bib Record Flag </a:t>
            </a:r>
          </a:p>
        </p:txBody>
      </p:sp>
      <p:sp>
        <p:nvSpPr>
          <p:cNvPr id="3" name="Subtitle 2"/>
          <p:cNvSpPr>
            <a:spLocks noGrp="1"/>
          </p:cNvSpPr>
          <p:nvPr>
            <p:ph type="subTitle" idx="1"/>
          </p:nvPr>
        </p:nvSpPr>
        <p:spPr>
          <a:xfrm>
            <a:off x="2680163" y="4500222"/>
            <a:ext cx="6831673" cy="775483"/>
          </a:xfrm>
        </p:spPr>
        <p:txBody>
          <a:bodyPr>
            <a:normAutofit fontScale="92500" lnSpcReduction="10000"/>
          </a:bodyPr>
          <a:lstStyle/>
          <a:p>
            <a:r>
              <a:rPr lang="en-US" dirty="0"/>
              <a:t>Shared Library Services Platform Project</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44303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175-AA13-4E94-874E-AD09B30FF5E0}"/>
              </a:ext>
            </a:extLst>
          </p:cNvPr>
          <p:cNvSpPr>
            <a:spLocks noGrp="1"/>
          </p:cNvSpPr>
          <p:nvPr>
            <p:ph type="title"/>
          </p:nvPr>
        </p:nvSpPr>
        <p:spPr>
          <a:xfrm>
            <a:off x="1371600" y="483747"/>
            <a:ext cx="10089472" cy="594019"/>
          </a:xfrm>
        </p:spPr>
        <p:txBody>
          <a:bodyPr>
            <a:normAutofit/>
          </a:bodyPr>
          <a:lstStyle/>
          <a:p>
            <a:r>
              <a:rPr lang="en-US" sz="2800" dirty="0"/>
              <a:t>Running the “Synchronize Bib records with external catalog” Job</a:t>
            </a:r>
          </a:p>
        </p:txBody>
      </p:sp>
      <p:sp>
        <p:nvSpPr>
          <p:cNvPr id="3" name="Content Placeholder 2">
            <a:extLst>
              <a:ext uri="{FF2B5EF4-FFF2-40B4-BE49-F238E27FC236}">
                <a16:creationId xmlns:a16="http://schemas.microsoft.com/office/drawing/2014/main" id="{ECC82A0E-0280-42A7-9E53-D0CFE4907B3F}"/>
              </a:ext>
            </a:extLst>
          </p:cNvPr>
          <p:cNvSpPr>
            <a:spLocks noGrp="1"/>
          </p:cNvSpPr>
          <p:nvPr>
            <p:ph idx="1"/>
          </p:nvPr>
        </p:nvSpPr>
        <p:spPr>
          <a:xfrm>
            <a:off x="1371600" y="1349406"/>
            <a:ext cx="9601200" cy="5220359"/>
          </a:xfrm>
        </p:spPr>
        <p:txBody>
          <a:bodyPr/>
          <a:lstStyle/>
          <a:p>
            <a:r>
              <a:rPr lang="en-US" dirty="0"/>
              <a:t>Create and save a set of records that you do not want to be published to OCLC</a:t>
            </a:r>
          </a:p>
          <a:p>
            <a:r>
              <a:rPr lang="en-US" dirty="0"/>
              <a:t>Go to </a:t>
            </a:r>
            <a:r>
              <a:rPr lang="en-US" b="1" i="1" dirty="0"/>
              <a:t>Admin&gt;Manage Jobs and Sets&gt;Run a Job</a:t>
            </a:r>
          </a:p>
          <a:p>
            <a:r>
              <a:rPr lang="en-US" dirty="0"/>
              <a:t>Search job name: </a:t>
            </a:r>
            <a:r>
              <a:rPr lang="en-US" b="1" i="0" dirty="0"/>
              <a:t>Synchronize Bib records with external catalog</a:t>
            </a:r>
          </a:p>
          <a:p>
            <a:r>
              <a:rPr lang="en-US" dirty="0"/>
              <a:t>Click on the radio button for the “Synchronize Bib records with external catalog” job</a:t>
            </a:r>
          </a:p>
          <a:p>
            <a:r>
              <a:rPr lang="en-US" dirty="0"/>
              <a:t>Click </a:t>
            </a:r>
            <a:r>
              <a:rPr lang="en-US" b="1" i="1" dirty="0"/>
              <a:t>Next</a:t>
            </a:r>
          </a:p>
        </p:txBody>
      </p:sp>
      <p:pic>
        <p:nvPicPr>
          <p:cNvPr id="4" name="Picture 3">
            <a:extLst>
              <a:ext uri="{FF2B5EF4-FFF2-40B4-BE49-F238E27FC236}">
                <a16:creationId xmlns:a16="http://schemas.microsoft.com/office/drawing/2014/main" id="{D7F53427-2083-4645-A014-020D555CCFFD}"/>
              </a:ext>
            </a:extLst>
          </p:cNvPr>
          <p:cNvPicPr>
            <a:picLocks noChangeAspect="1"/>
          </p:cNvPicPr>
          <p:nvPr/>
        </p:nvPicPr>
        <p:blipFill>
          <a:blip r:embed="rId2"/>
          <a:stretch>
            <a:fillRect/>
          </a:stretch>
        </p:blipFill>
        <p:spPr>
          <a:xfrm>
            <a:off x="1957975" y="3888563"/>
            <a:ext cx="8276049" cy="2018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384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175-AA13-4E94-874E-AD09B30FF5E0}"/>
              </a:ext>
            </a:extLst>
          </p:cNvPr>
          <p:cNvSpPr>
            <a:spLocks noGrp="1"/>
          </p:cNvSpPr>
          <p:nvPr>
            <p:ph type="title"/>
          </p:nvPr>
        </p:nvSpPr>
        <p:spPr>
          <a:xfrm>
            <a:off x="1371599" y="483747"/>
            <a:ext cx="10045083" cy="681361"/>
          </a:xfrm>
        </p:spPr>
        <p:txBody>
          <a:bodyPr>
            <a:noAutofit/>
          </a:bodyPr>
          <a:lstStyle/>
          <a:p>
            <a:r>
              <a:rPr lang="en-US" sz="2800" dirty="0"/>
              <a:t>Running the “Synchronize Bib records with external catalog” Job</a:t>
            </a:r>
          </a:p>
        </p:txBody>
      </p:sp>
      <p:sp>
        <p:nvSpPr>
          <p:cNvPr id="3" name="Content Placeholder 2">
            <a:extLst>
              <a:ext uri="{FF2B5EF4-FFF2-40B4-BE49-F238E27FC236}">
                <a16:creationId xmlns:a16="http://schemas.microsoft.com/office/drawing/2014/main" id="{ECC82A0E-0280-42A7-9E53-D0CFE4907B3F}"/>
              </a:ext>
            </a:extLst>
          </p:cNvPr>
          <p:cNvSpPr>
            <a:spLocks noGrp="1"/>
          </p:cNvSpPr>
          <p:nvPr>
            <p:ph idx="1"/>
          </p:nvPr>
        </p:nvSpPr>
        <p:spPr>
          <a:xfrm>
            <a:off x="1371600" y="1416936"/>
            <a:ext cx="9601200" cy="5152830"/>
          </a:xfrm>
        </p:spPr>
        <p:txBody>
          <a:bodyPr/>
          <a:lstStyle/>
          <a:p>
            <a:r>
              <a:rPr lang="en-US" dirty="0"/>
              <a:t>Click on the radio button next to the set you want to run the job on</a:t>
            </a:r>
          </a:p>
          <a:p>
            <a:r>
              <a:rPr lang="en-US" dirty="0"/>
              <a:t>Click </a:t>
            </a:r>
            <a:r>
              <a:rPr lang="en-US" b="1" i="1" dirty="0"/>
              <a:t>Next</a:t>
            </a:r>
          </a:p>
          <a:p>
            <a:endParaRPr lang="en-US" dirty="0"/>
          </a:p>
        </p:txBody>
      </p:sp>
      <p:pic>
        <p:nvPicPr>
          <p:cNvPr id="4" name="Picture 3">
            <a:extLst>
              <a:ext uri="{FF2B5EF4-FFF2-40B4-BE49-F238E27FC236}">
                <a16:creationId xmlns:a16="http://schemas.microsoft.com/office/drawing/2014/main" id="{5A50E4DB-ECD4-4E25-8D5C-2B47BF91118C}"/>
              </a:ext>
            </a:extLst>
          </p:cNvPr>
          <p:cNvPicPr>
            <a:picLocks noChangeAspect="1"/>
          </p:cNvPicPr>
          <p:nvPr/>
        </p:nvPicPr>
        <p:blipFill>
          <a:blip r:embed="rId2"/>
          <a:stretch>
            <a:fillRect/>
          </a:stretch>
        </p:blipFill>
        <p:spPr>
          <a:xfrm>
            <a:off x="1543931" y="2556409"/>
            <a:ext cx="9104137" cy="288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96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175-AA13-4E94-874E-AD09B30FF5E0}"/>
              </a:ext>
            </a:extLst>
          </p:cNvPr>
          <p:cNvSpPr>
            <a:spLocks noGrp="1"/>
          </p:cNvSpPr>
          <p:nvPr>
            <p:ph type="title"/>
          </p:nvPr>
        </p:nvSpPr>
        <p:spPr>
          <a:xfrm>
            <a:off x="1371600" y="483747"/>
            <a:ext cx="9601200" cy="681361"/>
          </a:xfrm>
        </p:spPr>
        <p:txBody>
          <a:bodyPr>
            <a:normAutofit fontScale="90000"/>
          </a:bodyPr>
          <a:lstStyle/>
          <a:p>
            <a:r>
              <a:rPr lang="en-US" sz="2800" dirty="0"/>
              <a:t>Running the “Synchronize Bib records with external catalog” Job</a:t>
            </a:r>
          </a:p>
        </p:txBody>
      </p:sp>
      <p:sp>
        <p:nvSpPr>
          <p:cNvPr id="3" name="Content Placeholder 2">
            <a:extLst>
              <a:ext uri="{FF2B5EF4-FFF2-40B4-BE49-F238E27FC236}">
                <a16:creationId xmlns:a16="http://schemas.microsoft.com/office/drawing/2014/main" id="{ECC82A0E-0280-42A7-9E53-D0CFE4907B3F}"/>
              </a:ext>
            </a:extLst>
          </p:cNvPr>
          <p:cNvSpPr>
            <a:spLocks noGrp="1"/>
          </p:cNvSpPr>
          <p:nvPr>
            <p:ph idx="1"/>
          </p:nvPr>
        </p:nvSpPr>
        <p:spPr>
          <a:xfrm>
            <a:off x="1371600" y="1165108"/>
            <a:ext cx="9601200" cy="5404657"/>
          </a:xfrm>
        </p:spPr>
        <p:txBody>
          <a:bodyPr/>
          <a:lstStyle/>
          <a:p>
            <a:r>
              <a:rPr lang="en-US" dirty="0"/>
              <a:t>Click on the </a:t>
            </a:r>
            <a:r>
              <a:rPr lang="en-US" b="1" dirty="0"/>
              <a:t>“Don’t Publish” </a:t>
            </a:r>
            <a:r>
              <a:rPr lang="en-US" dirty="0"/>
              <a:t>radio button</a:t>
            </a:r>
          </a:p>
          <a:p>
            <a:r>
              <a:rPr lang="en-US" dirty="0"/>
              <a:t>Click </a:t>
            </a:r>
            <a:r>
              <a:rPr lang="en-US" b="1" i="1" dirty="0"/>
              <a:t>Next</a:t>
            </a:r>
            <a:br>
              <a:rPr lang="en-US" dirty="0"/>
            </a:br>
            <a:endParaRPr lang="en-US" dirty="0"/>
          </a:p>
          <a:p>
            <a:endParaRPr lang="en-US" dirty="0"/>
          </a:p>
          <a:p>
            <a:endParaRPr lang="en-US" dirty="0"/>
          </a:p>
          <a:p>
            <a:r>
              <a:rPr lang="en-US" dirty="0"/>
              <a:t>Review the job and click </a:t>
            </a:r>
            <a:r>
              <a:rPr lang="en-US" b="1" i="1" dirty="0"/>
              <a:t>Submit</a:t>
            </a:r>
          </a:p>
          <a:p>
            <a:pPr marL="0" indent="0">
              <a:buNone/>
            </a:pPr>
            <a:endParaRPr lang="en-US" b="1" dirty="0"/>
          </a:p>
          <a:p>
            <a:endParaRPr lang="en-US" dirty="0"/>
          </a:p>
        </p:txBody>
      </p:sp>
      <p:pic>
        <p:nvPicPr>
          <p:cNvPr id="5" name="Picture 4">
            <a:extLst>
              <a:ext uri="{FF2B5EF4-FFF2-40B4-BE49-F238E27FC236}">
                <a16:creationId xmlns:a16="http://schemas.microsoft.com/office/drawing/2014/main" id="{95728492-DBF9-412A-BFDF-B4CDB7FA52F0}"/>
              </a:ext>
            </a:extLst>
          </p:cNvPr>
          <p:cNvPicPr>
            <a:picLocks noChangeAspect="1"/>
          </p:cNvPicPr>
          <p:nvPr/>
        </p:nvPicPr>
        <p:blipFill>
          <a:blip r:embed="rId2"/>
          <a:stretch>
            <a:fillRect/>
          </a:stretch>
        </p:blipFill>
        <p:spPr>
          <a:xfrm>
            <a:off x="2106765" y="2070540"/>
            <a:ext cx="7978470" cy="951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4D268CF-446C-4FC9-82C0-5DFA97198EA8}"/>
              </a:ext>
            </a:extLst>
          </p:cNvPr>
          <p:cNvPicPr>
            <a:picLocks noChangeAspect="1"/>
          </p:cNvPicPr>
          <p:nvPr/>
        </p:nvPicPr>
        <p:blipFill>
          <a:blip r:embed="rId3"/>
          <a:stretch>
            <a:fillRect/>
          </a:stretch>
        </p:blipFill>
        <p:spPr>
          <a:xfrm>
            <a:off x="2144572" y="3836043"/>
            <a:ext cx="8047751" cy="2682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7733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175-AA13-4E94-874E-AD09B30FF5E0}"/>
              </a:ext>
            </a:extLst>
          </p:cNvPr>
          <p:cNvSpPr>
            <a:spLocks noGrp="1"/>
          </p:cNvSpPr>
          <p:nvPr>
            <p:ph type="title"/>
          </p:nvPr>
        </p:nvSpPr>
        <p:spPr>
          <a:xfrm>
            <a:off x="1371600" y="483747"/>
            <a:ext cx="10018450" cy="681361"/>
          </a:xfrm>
        </p:spPr>
        <p:txBody>
          <a:bodyPr>
            <a:normAutofit/>
          </a:bodyPr>
          <a:lstStyle/>
          <a:p>
            <a:r>
              <a:rPr lang="en-US" sz="2800" dirty="0"/>
              <a:t>Running the “Synchronize Bib records with external catalog” Job</a:t>
            </a:r>
          </a:p>
        </p:txBody>
      </p:sp>
      <p:sp>
        <p:nvSpPr>
          <p:cNvPr id="3" name="Content Placeholder 2">
            <a:extLst>
              <a:ext uri="{FF2B5EF4-FFF2-40B4-BE49-F238E27FC236}">
                <a16:creationId xmlns:a16="http://schemas.microsoft.com/office/drawing/2014/main" id="{ECC82A0E-0280-42A7-9E53-D0CFE4907B3F}"/>
              </a:ext>
            </a:extLst>
          </p:cNvPr>
          <p:cNvSpPr>
            <a:spLocks noGrp="1"/>
          </p:cNvSpPr>
          <p:nvPr>
            <p:ph idx="1"/>
          </p:nvPr>
        </p:nvSpPr>
        <p:spPr>
          <a:xfrm>
            <a:off x="1371600" y="1384918"/>
            <a:ext cx="9601200" cy="5184848"/>
          </a:xfrm>
        </p:spPr>
        <p:txBody>
          <a:bodyPr/>
          <a:lstStyle/>
          <a:p>
            <a:r>
              <a:rPr lang="en-US" dirty="0"/>
              <a:t>Click</a:t>
            </a:r>
            <a:r>
              <a:rPr lang="en-US" b="1" i="1" dirty="0"/>
              <a:t> Confirm</a:t>
            </a:r>
          </a:p>
          <a:p>
            <a:endParaRPr lang="en-US" b="1" i="1" dirty="0"/>
          </a:p>
          <a:p>
            <a:endParaRPr lang="en-US" b="1" i="1" dirty="0"/>
          </a:p>
          <a:p>
            <a:endParaRPr lang="en-US" b="1" i="1" dirty="0"/>
          </a:p>
          <a:p>
            <a:endParaRPr lang="en-US" b="1" i="1" dirty="0"/>
          </a:p>
          <a:p>
            <a:endParaRPr lang="en-US" b="1" i="1" dirty="0"/>
          </a:p>
          <a:p>
            <a:endParaRPr lang="en-US" b="1" i="1" dirty="0"/>
          </a:p>
          <a:p>
            <a:r>
              <a:rPr lang="en-US" dirty="0"/>
              <a:t>The job will run, and the flag will change from “Publish Bib” to “Don’t Publish”</a:t>
            </a:r>
          </a:p>
          <a:p>
            <a:pPr marL="0" indent="0">
              <a:buNone/>
            </a:pPr>
            <a:endParaRPr lang="en-US" b="1" i="1" dirty="0"/>
          </a:p>
          <a:p>
            <a:endParaRPr lang="en-US" b="1" i="1" dirty="0"/>
          </a:p>
          <a:p>
            <a:endParaRPr lang="en-US" b="1" i="1" dirty="0"/>
          </a:p>
          <a:p>
            <a:endParaRPr lang="en-US" b="1" i="1" dirty="0"/>
          </a:p>
          <a:p>
            <a:endParaRPr lang="en-US" b="1" i="1" dirty="0"/>
          </a:p>
          <a:p>
            <a:endParaRPr lang="en-US" b="1" i="1" dirty="0"/>
          </a:p>
        </p:txBody>
      </p:sp>
      <p:pic>
        <p:nvPicPr>
          <p:cNvPr id="4" name="Picture 3">
            <a:extLst>
              <a:ext uri="{FF2B5EF4-FFF2-40B4-BE49-F238E27FC236}">
                <a16:creationId xmlns:a16="http://schemas.microsoft.com/office/drawing/2014/main" id="{CEA8D791-9A1C-4ABC-8D2D-14D06D857625}"/>
              </a:ext>
            </a:extLst>
          </p:cNvPr>
          <p:cNvPicPr>
            <a:picLocks noChangeAspect="1"/>
          </p:cNvPicPr>
          <p:nvPr/>
        </p:nvPicPr>
        <p:blipFill>
          <a:blip r:embed="rId2"/>
          <a:stretch>
            <a:fillRect/>
          </a:stretch>
        </p:blipFill>
        <p:spPr>
          <a:xfrm>
            <a:off x="1828430" y="2024756"/>
            <a:ext cx="8535140" cy="2133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96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93" y="2357778"/>
            <a:ext cx="8361229" cy="1426618"/>
          </a:xfrm>
        </p:spPr>
        <p:txBody>
          <a:bodyPr/>
          <a:lstStyle/>
          <a:p>
            <a:r>
              <a:rPr lang="en-US" sz="4800" dirty="0"/>
              <a:t>Reviewing OCLC </a:t>
            </a:r>
            <a:r>
              <a:rPr lang="en-US" sz="4800" dirty="0" err="1"/>
              <a:t>Datasync</a:t>
            </a:r>
            <a:r>
              <a:rPr lang="en-US" sz="4800" dirty="0"/>
              <a:t> Files in </a:t>
            </a:r>
            <a:r>
              <a:rPr lang="en-US" sz="4800" dirty="0" err="1"/>
              <a:t>worldshare</a:t>
            </a:r>
            <a:endParaRPr lang="en-US" sz="4800" dirty="0"/>
          </a:p>
        </p:txBody>
      </p:sp>
      <p:sp>
        <p:nvSpPr>
          <p:cNvPr id="3" name="Subtitle 2"/>
          <p:cNvSpPr>
            <a:spLocks noGrp="1"/>
          </p:cNvSpPr>
          <p:nvPr>
            <p:ph type="subTitle" idx="1"/>
          </p:nvPr>
        </p:nvSpPr>
        <p:spPr>
          <a:xfrm>
            <a:off x="2680163" y="4500222"/>
            <a:ext cx="6831673" cy="775483"/>
          </a:xfrm>
        </p:spPr>
        <p:txBody>
          <a:bodyPr>
            <a:normAutofit fontScale="92500" lnSpcReduction="10000"/>
          </a:bodyPr>
          <a:lstStyle/>
          <a:p>
            <a:r>
              <a:rPr lang="en-US" dirty="0"/>
              <a:t>Shared Library Services Platform Project</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1668929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Reviewing OCLC </a:t>
            </a:r>
            <a:r>
              <a:rPr lang="en-US" sz="3600" dirty="0" err="1"/>
              <a:t>Datasync</a:t>
            </a:r>
            <a:r>
              <a:rPr lang="en-US" sz="3600" dirty="0"/>
              <a:t> Files in </a:t>
            </a:r>
            <a:r>
              <a:rPr lang="en-US" sz="3600" dirty="0" err="1"/>
              <a:t>WorldShare</a:t>
            </a:r>
            <a:endParaRPr lang="en-US" sz="3600" dirty="0"/>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normAutofit/>
          </a:bodyPr>
          <a:lstStyle/>
          <a:p>
            <a:r>
              <a:rPr lang="en-US" dirty="0"/>
              <a:t>Once processing is completed, standard 2-column Cross Reference (XREF) reports will be created:</a:t>
            </a:r>
          </a:p>
          <a:p>
            <a:pPr lvl="1"/>
            <a:r>
              <a:rPr lang="en-US" i="0" dirty="0"/>
              <a:t>A report for resolved (matched) records</a:t>
            </a:r>
          </a:p>
          <a:p>
            <a:pPr lvl="1"/>
            <a:r>
              <a:rPr lang="en-US" i="0" dirty="0"/>
              <a:t>A report for the staged (unresolved) records</a:t>
            </a:r>
          </a:p>
          <a:p>
            <a:pPr lvl="2"/>
            <a:r>
              <a:rPr lang="en-US" dirty="0"/>
              <a:t>Additionally, a bibliographic detail exception report will be created for the staged records that are sparse (brief), or that have MARC validation errors so that you can identify what may need to be corrected</a:t>
            </a:r>
          </a:p>
          <a:p>
            <a:r>
              <a:rPr lang="en-US" dirty="0"/>
              <a:t>After processing, these reports will be available via the </a:t>
            </a:r>
            <a:r>
              <a:rPr lang="en-US" b="1" u="sng" dirty="0">
                <a:hlinkClick r:id="rId2">
                  <a:extLst>
                    <a:ext uri="{A12FA001-AC4F-418D-AE19-62706E023703}">
                      <ahyp:hlinkClr xmlns:ahyp="http://schemas.microsoft.com/office/drawing/2018/hyperlinkcolor" val="tx"/>
                    </a:ext>
                  </a:extLst>
                </a:hlinkClick>
              </a:rPr>
              <a:t>OCLC Usage Statistics Portal</a:t>
            </a:r>
            <a:r>
              <a:rPr lang="en-US" dirty="0"/>
              <a:t> (under Cataloging &gt; </a:t>
            </a:r>
            <a:r>
              <a:rPr lang="en-US" dirty="0" err="1"/>
              <a:t>WorldShare</a:t>
            </a:r>
            <a:r>
              <a:rPr lang="en-US" dirty="0"/>
              <a:t> Collection Manager). </a:t>
            </a:r>
          </a:p>
          <a:p>
            <a:pPr lvl="1"/>
            <a:r>
              <a:rPr lang="en-US" i="0" dirty="0"/>
              <a:t>The Cross Reference and Bib Exception Detail files will be found under </a:t>
            </a:r>
            <a:r>
              <a:rPr lang="en-US" b="1" i="0" dirty="0"/>
              <a:t>My Files</a:t>
            </a:r>
            <a:r>
              <a:rPr lang="en-US" i="0" dirty="0"/>
              <a:t> (under the </a:t>
            </a:r>
            <a:r>
              <a:rPr lang="en-US" i="0" dirty="0" err="1"/>
              <a:t>WorldShare</a:t>
            </a:r>
            <a:r>
              <a:rPr lang="en-US" i="0" dirty="0"/>
              <a:t> Metadata tab) </a:t>
            </a:r>
            <a:r>
              <a:rPr lang="en-US" b="1" i="0" dirty="0"/>
              <a:t>and </a:t>
            </a:r>
            <a:r>
              <a:rPr lang="en-US" i="0" dirty="0"/>
              <a:t>via FTP (</a:t>
            </a:r>
            <a:r>
              <a:rPr lang="en-US" i="0" dirty="0" err="1"/>
              <a:t>metacoll</a:t>
            </a:r>
            <a:r>
              <a:rPr lang="en-US" i="0" dirty="0"/>
              <a:t>/reports OR xfer/</a:t>
            </a:r>
            <a:r>
              <a:rPr lang="en-US" i="0" dirty="0" err="1"/>
              <a:t>metacoll</a:t>
            </a:r>
            <a:r>
              <a:rPr lang="en-US" i="0" dirty="0"/>
              <a:t>/reports for </a:t>
            </a:r>
            <a:r>
              <a:rPr lang="en-US" i="0" dirty="0" err="1"/>
              <a:t>sFTP</a:t>
            </a:r>
            <a:r>
              <a:rPr lang="en-US" i="0" dirty="0"/>
              <a:t>).  These files will only be available for </a:t>
            </a:r>
            <a:r>
              <a:rPr lang="en-US" b="1" i="0" dirty="0"/>
              <a:t>90 days</a:t>
            </a:r>
            <a:r>
              <a:rPr lang="en-US" i="0" dirty="0"/>
              <a:t>.  </a:t>
            </a:r>
          </a:p>
          <a:p>
            <a:r>
              <a:rPr lang="en-US" dirty="0"/>
              <a:t>OCLC recommends waiting 24 to 48 hours to retrieve your reports and stats</a:t>
            </a:r>
          </a:p>
          <a:p>
            <a:r>
              <a:rPr lang="en-US" dirty="0"/>
              <a:t>For more details on report locations, please visit the </a:t>
            </a:r>
            <a:r>
              <a:rPr lang="en-US" b="1" u="sng" dirty="0">
                <a:hlinkClick r:id="rId3">
                  <a:extLst>
                    <a:ext uri="{A12FA001-AC4F-418D-AE19-62706E023703}">
                      <ahyp:hlinkClr xmlns:ahyp="http://schemas.microsoft.com/office/drawing/2018/hyperlinkcolor" val="tx"/>
                    </a:ext>
                  </a:extLst>
                </a:hlinkClick>
              </a:rPr>
              <a:t>Online Help</a:t>
            </a:r>
            <a:endParaRPr lang="en-US" dirty="0"/>
          </a:p>
          <a:p>
            <a:pPr marL="0" indent="0">
              <a:buNone/>
            </a:pPr>
            <a:endParaRPr lang="en-US" dirty="0"/>
          </a:p>
        </p:txBody>
      </p:sp>
    </p:spTree>
    <p:extLst>
      <p:ext uri="{BB962C8B-B14F-4D97-AF65-F5344CB8AC3E}">
        <p14:creationId xmlns:p14="http://schemas.microsoft.com/office/powerpoint/2010/main" val="382168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175-AA13-4E94-874E-AD09B30FF5E0}"/>
              </a:ext>
            </a:extLst>
          </p:cNvPr>
          <p:cNvSpPr>
            <a:spLocks noGrp="1"/>
          </p:cNvSpPr>
          <p:nvPr>
            <p:ph type="title"/>
          </p:nvPr>
        </p:nvSpPr>
        <p:spPr>
          <a:xfrm>
            <a:off x="1371600" y="483747"/>
            <a:ext cx="9601200" cy="681361"/>
          </a:xfrm>
        </p:spPr>
        <p:txBody>
          <a:bodyPr>
            <a:normAutofit/>
          </a:bodyPr>
          <a:lstStyle/>
          <a:p>
            <a:r>
              <a:rPr lang="en-US" sz="3600" dirty="0"/>
              <a:t>Unflagging an Individual Bib Record Manually</a:t>
            </a:r>
          </a:p>
        </p:txBody>
      </p:sp>
      <p:sp>
        <p:nvSpPr>
          <p:cNvPr id="3" name="Content Placeholder 2">
            <a:extLst>
              <a:ext uri="{FF2B5EF4-FFF2-40B4-BE49-F238E27FC236}">
                <a16:creationId xmlns:a16="http://schemas.microsoft.com/office/drawing/2014/main" id="{ECC82A0E-0280-42A7-9E53-D0CFE4907B3F}"/>
              </a:ext>
            </a:extLst>
          </p:cNvPr>
          <p:cNvSpPr>
            <a:spLocks noGrp="1"/>
          </p:cNvSpPr>
          <p:nvPr>
            <p:ph idx="1"/>
          </p:nvPr>
        </p:nvSpPr>
        <p:spPr>
          <a:xfrm>
            <a:off x="1371600" y="1562470"/>
            <a:ext cx="4079289" cy="5007295"/>
          </a:xfrm>
        </p:spPr>
        <p:txBody>
          <a:bodyPr/>
          <a:lstStyle/>
          <a:p>
            <a:r>
              <a:rPr lang="en-US" dirty="0"/>
              <a:t>Open a bib record in the MD Editor</a:t>
            </a:r>
          </a:p>
          <a:p>
            <a:r>
              <a:rPr lang="en-US" dirty="0"/>
              <a:t>Go to </a:t>
            </a:r>
            <a:r>
              <a:rPr lang="en-US" b="1" i="1" dirty="0"/>
              <a:t>Tools&gt;Set Management Tags&gt;Export to </a:t>
            </a:r>
            <a:r>
              <a:rPr lang="en-US" b="1" i="1" dirty="0" err="1"/>
              <a:t>Worldcat</a:t>
            </a:r>
            <a:endParaRPr lang="en-US" b="1" i="1" dirty="0"/>
          </a:p>
          <a:p>
            <a:r>
              <a:rPr lang="en-US" dirty="0"/>
              <a:t>Click on the check box next to </a:t>
            </a:r>
            <a:r>
              <a:rPr lang="en-US" b="1" dirty="0"/>
              <a:t>“Don’t Publish”</a:t>
            </a:r>
          </a:p>
          <a:p>
            <a:r>
              <a:rPr lang="en-US" b="1" dirty="0"/>
              <a:t>Save and Release Record (</a:t>
            </a:r>
            <a:r>
              <a:rPr lang="en-US" b="1" dirty="0" err="1"/>
              <a:t>Ctrl+Alt+R</a:t>
            </a:r>
            <a:r>
              <a:rPr lang="en-US" b="1" dirty="0"/>
              <a:t>)</a:t>
            </a:r>
          </a:p>
          <a:p>
            <a:endParaRPr lang="en-US" b="1" i="1" dirty="0"/>
          </a:p>
        </p:txBody>
      </p:sp>
      <p:pic>
        <p:nvPicPr>
          <p:cNvPr id="6" name="Picture 5">
            <a:extLst>
              <a:ext uri="{FF2B5EF4-FFF2-40B4-BE49-F238E27FC236}">
                <a16:creationId xmlns:a16="http://schemas.microsoft.com/office/drawing/2014/main" id="{5E6D62CA-EA84-44B5-BCA5-10599A00FE71}"/>
              </a:ext>
            </a:extLst>
          </p:cNvPr>
          <p:cNvPicPr>
            <a:picLocks noChangeAspect="1"/>
          </p:cNvPicPr>
          <p:nvPr/>
        </p:nvPicPr>
        <p:blipFill>
          <a:blip r:embed="rId2"/>
          <a:stretch>
            <a:fillRect/>
          </a:stretch>
        </p:blipFill>
        <p:spPr>
          <a:xfrm>
            <a:off x="5912528" y="1758094"/>
            <a:ext cx="5557032" cy="4616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628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600" y="383959"/>
            <a:ext cx="9601200" cy="876670"/>
          </a:xfrm>
        </p:spPr>
        <p:txBody>
          <a:bodyPr>
            <a:normAutofit/>
          </a:bodyPr>
          <a:lstStyle/>
          <a:p>
            <a:r>
              <a:rPr lang="en-US" sz="3600" dirty="0"/>
              <a:t>Sets</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lstStyle/>
          <a:p>
            <a:r>
              <a:rPr lang="en-US" dirty="0"/>
              <a:t>There are two types of set that can be created in Alma:</a:t>
            </a:r>
          </a:p>
          <a:p>
            <a:pPr lvl="1"/>
            <a:r>
              <a:rPr lang="en-US" i="0" dirty="0"/>
              <a:t>Logical </a:t>
            </a:r>
          </a:p>
          <a:p>
            <a:pPr lvl="1"/>
            <a:r>
              <a:rPr lang="en-US" i="0" dirty="0"/>
              <a:t>Itemized</a:t>
            </a:r>
          </a:p>
          <a:p>
            <a:r>
              <a:rPr lang="en-US" dirty="0"/>
              <a:t>Logical sets are created from a repository search in Alma </a:t>
            </a:r>
          </a:p>
          <a:p>
            <a:pPr lvl="1"/>
            <a:r>
              <a:rPr lang="en-US" i="0" dirty="0"/>
              <a:t>Logical sets are dynamic</a:t>
            </a:r>
          </a:p>
          <a:p>
            <a:r>
              <a:rPr lang="en-US" dirty="0"/>
              <a:t>Itemized sets are created from a file or from analytics</a:t>
            </a:r>
          </a:p>
          <a:p>
            <a:pPr lvl="1"/>
            <a:r>
              <a:rPr lang="en-US" i="0" dirty="0"/>
              <a:t>Itemized sets are static</a:t>
            </a:r>
          </a:p>
          <a:p>
            <a:pPr lvl="1"/>
            <a:endParaRPr lang="en-US" dirty="0"/>
          </a:p>
          <a:p>
            <a:r>
              <a:rPr lang="en-US" dirty="0"/>
              <a:t>You need to create a set on the title level in order to run the  job to change the flag from “Publish Bib” to “Don’t Publish”</a:t>
            </a:r>
          </a:p>
          <a:p>
            <a:pPr marL="0" indent="0">
              <a:buNone/>
            </a:pPr>
            <a:endParaRPr lang="en-US" dirty="0"/>
          </a:p>
        </p:txBody>
      </p:sp>
    </p:spTree>
    <p:extLst>
      <p:ext uri="{BB962C8B-B14F-4D97-AF65-F5344CB8AC3E}">
        <p14:creationId xmlns:p14="http://schemas.microsoft.com/office/powerpoint/2010/main" val="350622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382435" cy="876670"/>
          </a:xfrm>
        </p:spPr>
        <p:txBody>
          <a:bodyPr>
            <a:normAutofit fontScale="90000"/>
          </a:bodyPr>
          <a:lstStyle/>
          <a:p>
            <a:r>
              <a:rPr lang="en-US" sz="3600" dirty="0"/>
              <a:t>Identify the Bib Records That Will Not Be Published to OCLC</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599" y="1331650"/>
            <a:ext cx="10213759" cy="5142391"/>
          </a:xfrm>
        </p:spPr>
        <p:txBody>
          <a:bodyPr>
            <a:normAutofit/>
          </a:bodyPr>
          <a:lstStyle/>
          <a:p>
            <a:r>
              <a:rPr lang="en-US" dirty="0"/>
              <a:t>Identify the types of bib records you do not want to be published in OCLC:</a:t>
            </a:r>
          </a:p>
          <a:p>
            <a:pPr lvl="1"/>
            <a:r>
              <a:rPr lang="en-US" i="0" dirty="0"/>
              <a:t>Resource type </a:t>
            </a:r>
          </a:p>
          <a:p>
            <a:pPr lvl="2"/>
            <a:r>
              <a:rPr lang="en-US" dirty="0"/>
              <a:t>e-books</a:t>
            </a:r>
          </a:p>
          <a:p>
            <a:pPr lvl="2"/>
            <a:r>
              <a:rPr lang="en-US" dirty="0"/>
              <a:t>e-journals</a:t>
            </a:r>
            <a:endParaRPr lang="en-US" i="0" dirty="0"/>
          </a:p>
          <a:p>
            <a:pPr lvl="1"/>
            <a:r>
              <a:rPr lang="en-US" i="0" dirty="0"/>
              <a:t>Brief bib records</a:t>
            </a:r>
          </a:p>
          <a:p>
            <a:pPr lvl="2"/>
            <a:r>
              <a:rPr lang="en-US" dirty="0"/>
              <a:t>They will not have an OCLC # (</a:t>
            </a:r>
            <a:r>
              <a:rPr lang="en-US" dirty="0" err="1"/>
              <a:t>ocn</a:t>
            </a:r>
            <a:r>
              <a:rPr lang="en-US" dirty="0"/>
              <a:t>) upon creation</a:t>
            </a:r>
          </a:p>
          <a:p>
            <a:pPr lvl="2"/>
            <a:r>
              <a:rPr lang="en-US" dirty="0"/>
              <a:t>Assigned a brief level of 01 in the NZ</a:t>
            </a:r>
          </a:p>
          <a:p>
            <a:pPr lvl="3"/>
            <a:r>
              <a:rPr lang="en-US" i="0" dirty="0"/>
              <a:t>If you apply the NZ brief level rules, they will have a brief level of 01 in Alma</a:t>
            </a:r>
          </a:p>
          <a:p>
            <a:pPr lvl="3"/>
            <a:r>
              <a:rPr lang="en-US" i="0" dirty="0"/>
              <a:t>Be aware that brief level 01 is also assigned to vendor records and records that have not been fully cataloged</a:t>
            </a:r>
          </a:p>
          <a:p>
            <a:pPr lvl="1"/>
            <a:r>
              <a:rPr lang="en-US" i="0" dirty="0"/>
              <a:t>Proprietary vendor records</a:t>
            </a:r>
          </a:p>
          <a:p>
            <a:pPr lvl="2"/>
            <a:r>
              <a:rPr lang="en-US" dirty="0"/>
              <a:t>They will not have an OCLC number in the 035, but a vendor assigned number</a:t>
            </a:r>
          </a:p>
          <a:p>
            <a:pPr marL="530352" lvl="1" indent="0">
              <a:buNone/>
            </a:pPr>
            <a:endParaRPr lang="en-US" dirty="0"/>
          </a:p>
        </p:txBody>
      </p:sp>
    </p:spTree>
    <p:extLst>
      <p:ext uri="{BB962C8B-B14F-4D97-AF65-F5344CB8AC3E}">
        <p14:creationId xmlns:p14="http://schemas.microsoft.com/office/powerpoint/2010/main" val="175794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3309" y="2472827"/>
            <a:ext cx="8361229" cy="956173"/>
          </a:xfrm>
        </p:spPr>
        <p:txBody>
          <a:bodyPr/>
          <a:lstStyle/>
          <a:p>
            <a:r>
              <a:rPr lang="en-US" sz="4800" dirty="0"/>
              <a:t>Creating Sets</a:t>
            </a:r>
          </a:p>
        </p:txBody>
      </p:sp>
      <p:sp>
        <p:nvSpPr>
          <p:cNvPr id="3" name="Subtitle 2"/>
          <p:cNvSpPr>
            <a:spLocks noGrp="1"/>
          </p:cNvSpPr>
          <p:nvPr>
            <p:ph type="subTitle" idx="1"/>
          </p:nvPr>
        </p:nvSpPr>
        <p:spPr>
          <a:xfrm>
            <a:off x="2680163" y="4500222"/>
            <a:ext cx="6831673" cy="775483"/>
          </a:xfrm>
        </p:spPr>
        <p:txBody>
          <a:bodyPr>
            <a:normAutofit fontScale="92500" lnSpcReduction="10000"/>
          </a:bodyPr>
          <a:lstStyle/>
          <a:p>
            <a:r>
              <a:rPr lang="en-US" dirty="0"/>
              <a:t>Shared Library Services Platform Project</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390222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371599" y="383959"/>
            <a:ext cx="10267025" cy="876670"/>
          </a:xfrm>
        </p:spPr>
        <p:txBody>
          <a:bodyPr>
            <a:normAutofit fontScale="90000"/>
          </a:bodyPr>
          <a:lstStyle/>
          <a:p>
            <a:r>
              <a:rPr lang="en-US" sz="3600" dirty="0"/>
              <a:t>Creating a Set from an “Physical Titles” Repository Search</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8038730" cy="5213412"/>
          </a:xfrm>
        </p:spPr>
        <p:txBody>
          <a:bodyPr/>
          <a:lstStyle/>
          <a:p>
            <a:r>
              <a:rPr lang="en-US" dirty="0"/>
              <a:t>Quickest way to view all your holdings by resource type that are not linked to the CZ is by performing the following repository search:</a:t>
            </a:r>
          </a:p>
          <a:p>
            <a:pPr lvl="1"/>
            <a:r>
              <a:rPr lang="en-US" b="1" dirty="0"/>
              <a:t>Physical Titles&gt;Title&gt;*</a:t>
            </a:r>
          </a:p>
          <a:p>
            <a:pPr lvl="2"/>
            <a:r>
              <a:rPr lang="en-US" b="1" dirty="0"/>
              <a:t>Or “Electronic Title&gt;Titles&gt;*</a:t>
            </a:r>
          </a:p>
          <a:p>
            <a:pPr lvl="2"/>
            <a:r>
              <a:rPr lang="en-US" b="1" dirty="0"/>
              <a:t>Or All Titles&gt;Titles&gt;*</a:t>
            </a:r>
          </a:p>
          <a:p>
            <a:endParaRPr lang="en-US" dirty="0"/>
          </a:p>
          <a:p>
            <a:endParaRPr lang="en-US" dirty="0"/>
          </a:p>
          <a:p>
            <a:endParaRPr lang="en-US" dirty="0"/>
          </a:p>
          <a:p>
            <a:endParaRPr lang="en-US" dirty="0"/>
          </a:p>
          <a:p>
            <a:r>
              <a:rPr lang="en-US" dirty="0"/>
              <a:t>Expand the Resources Type facet in the left-hand pane of the MD Editor</a:t>
            </a:r>
          </a:p>
        </p:txBody>
      </p:sp>
      <p:pic>
        <p:nvPicPr>
          <p:cNvPr id="4" name="Picture 3">
            <a:extLst>
              <a:ext uri="{FF2B5EF4-FFF2-40B4-BE49-F238E27FC236}">
                <a16:creationId xmlns:a16="http://schemas.microsoft.com/office/drawing/2014/main" id="{F5ECBC42-1F29-4D38-BE62-173F3726DBE3}"/>
              </a:ext>
            </a:extLst>
          </p:cNvPr>
          <p:cNvPicPr>
            <a:picLocks noChangeAspect="1"/>
          </p:cNvPicPr>
          <p:nvPr/>
        </p:nvPicPr>
        <p:blipFill>
          <a:blip r:embed="rId2"/>
          <a:stretch>
            <a:fillRect/>
          </a:stretch>
        </p:blipFill>
        <p:spPr>
          <a:xfrm>
            <a:off x="1677879" y="3252568"/>
            <a:ext cx="7426171" cy="1229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65D59A5-711A-48B6-BF23-BE608BD57441}"/>
              </a:ext>
            </a:extLst>
          </p:cNvPr>
          <p:cNvPicPr>
            <a:picLocks noChangeAspect="1"/>
          </p:cNvPicPr>
          <p:nvPr/>
        </p:nvPicPr>
        <p:blipFill>
          <a:blip r:embed="rId3"/>
          <a:stretch>
            <a:fillRect/>
          </a:stretch>
        </p:blipFill>
        <p:spPr>
          <a:xfrm>
            <a:off x="9676661" y="1260629"/>
            <a:ext cx="1440322" cy="5313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113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318-7C56-4441-8B7D-401B66D38D83}"/>
              </a:ext>
            </a:extLst>
          </p:cNvPr>
          <p:cNvSpPr>
            <a:spLocks noGrp="1"/>
          </p:cNvSpPr>
          <p:nvPr>
            <p:ph type="title"/>
          </p:nvPr>
        </p:nvSpPr>
        <p:spPr>
          <a:xfrm>
            <a:off x="1429041" y="383959"/>
            <a:ext cx="10333872" cy="876670"/>
          </a:xfrm>
        </p:spPr>
        <p:txBody>
          <a:bodyPr>
            <a:normAutofit fontScale="90000"/>
          </a:bodyPr>
          <a:lstStyle/>
          <a:p>
            <a:r>
              <a:rPr lang="en-US" sz="3600" dirty="0"/>
              <a:t>Creating a Set from an “Physical Titles” Repository Search</a:t>
            </a:r>
          </a:p>
        </p:txBody>
      </p:sp>
      <p:sp>
        <p:nvSpPr>
          <p:cNvPr id="3" name="Content Placeholder 2">
            <a:extLst>
              <a:ext uri="{FF2B5EF4-FFF2-40B4-BE49-F238E27FC236}">
                <a16:creationId xmlns:a16="http://schemas.microsoft.com/office/drawing/2014/main" id="{EC5CAA89-8005-441B-A21E-C33E8E5461E0}"/>
              </a:ext>
            </a:extLst>
          </p:cNvPr>
          <p:cNvSpPr>
            <a:spLocks noGrp="1"/>
          </p:cNvSpPr>
          <p:nvPr>
            <p:ph idx="1"/>
          </p:nvPr>
        </p:nvSpPr>
        <p:spPr>
          <a:xfrm>
            <a:off x="1371600" y="1260629"/>
            <a:ext cx="9601200" cy="5213412"/>
          </a:xfrm>
        </p:spPr>
        <p:txBody>
          <a:bodyPr/>
          <a:lstStyle/>
          <a:p>
            <a:r>
              <a:rPr lang="en-US" dirty="0"/>
              <a:t>Click on the Resource Type you want to create a set from</a:t>
            </a:r>
          </a:p>
          <a:p>
            <a:r>
              <a:rPr lang="en-US" dirty="0"/>
              <a:t>The results will display </a:t>
            </a:r>
          </a:p>
          <a:p>
            <a:r>
              <a:rPr lang="en-US" dirty="0"/>
              <a:t>Click </a:t>
            </a:r>
            <a:r>
              <a:rPr lang="en-US" b="1" i="1" dirty="0"/>
              <a:t>Save Query</a:t>
            </a:r>
          </a:p>
        </p:txBody>
      </p:sp>
      <p:pic>
        <p:nvPicPr>
          <p:cNvPr id="4" name="Picture 3">
            <a:extLst>
              <a:ext uri="{FF2B5EF4-FFF2-40B4-BE49-F238E27FC236}">
                <a16:creationId xmlns:a16="http://schemas.microsoft.com/office/drawing/2014/main" id="{2BDF944E-B9D5-48CD-B4F2-CD54EB46B9AC}"/>
              </a:ext>
            </a:extLst>
          </p:cNvPr>
          <p:cNvPicPr>
            <a:picLocks noChangeAspect="1"/>
          </p:cNvPicPr>
          <p:nvPr/>
        </p:nvPicPr>
        <p:blipFill>
          <a:blip r:embed="rId2"/>
          <a:stretch>
            <a:fillRect/>
          </a:stretch>
        </p:blipFill>
        <p:spPr>
          <a:xfrm>
            <a:off x="1429041" y="3004853"/>
            <a:ext cx="9333917" cy="2825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8389682"/>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docProps/app.xml><?xml version="1.0" encoding="utf-8"?>
<Properties xmlns="http://schemas.openxmlformats.org/officeDocument/2006/extended-properties" xmlns:vt="http://schemas.openxmlformats.org/officeDocument/2006/docPropsVTypes">
  <TotalTime>1869</TotalTime>
  <Words>1967</Words>
  <Application>Microsoft Office PowerPoint</Application>
  <PresentationFormat>Widescreen</PresentationFormat>
  <Paragraphs>267</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Calibri</vt:lpstr>
      <vt:lpstr>Franklin Gothic Book</vt:lpstr>
      <vt:lpstr>Crop</vt:lpstr>
      <vt:lpstr>Publishing Profiles: Creating Sets and Running a Job to Change the Flag to “Don’t Publish”</vt:lpstr>
      <vt:lpstr>Bib Records Flagged to “Publish Bib” in Alma </vt:lpstr>
      <vt:lpstr>Quick Way to Tell is a Bib Record is Flagged “Publish Bib”</vt:lpstr>
      <vt:lpstr>Unflagging an Individual Bib Record Manually</vt:lpstr>
      <vt:lpstr>Sets</vt:lpstr>
      <vt:lpstr>Identify the Bib Records That Will Not Be Published to OCLC</vt:lpstr>
      <vt:lpstr>Creating Sets</vt:lpstr>
      <vt:lpstr>Creating a Set from an “Physical Titles” Repository Search</vt:lpstr>
      <vt:lpstr>Creating a Set from an “Physical Titles” Repository Search</vt:lpstr>
      <vt:lpstr>Creating a Set from a “Physical Titles” Repository Search</vt:lpstr>
      <vt:lpstr>Creating a Set from an “All Titles” Repository Search</vt:lpstr>
      <vt:lpstr>Creating a Set for Suppressed Records Not Linked to the NZ</vt:lpstr>
      <vt:lpstr>Creating a Set for Suppressed Records Not Linked to the NZ</vt:lpstr>
      <vt:lpstr>Creating a Set for Physical Titles Without OCLC#</vt:lpstr>
      <vt:lpstr>Creating a Set for Physical Titles Without OCLC#</vt:lpstr>
      <vt:lpstr>Creating a Set for Physical Titles Without OCLC#</vt:lpstr>
      <vt:lpstr>Creating a Set for Records Without OCLC &amp; CKB Numbers</vt:lpstr>
      <vt:lpstr>Creating a Set for Records Without OCLC &amp; CKB Numbers</vt:lpstr>
      <vt:lpstr>Creating a Set on Brief Levels</vt:lpstr>
      <vt:lpstr>Creating a Set on Brief Levels</vt:lpstr>
      <vt:lpstr>Exporting Repository Search Results to Excel</vt:lpstr>
      <vt:lpstr>Using an Excel File to Create an Itemized Set</vt:lpstr>
      <vt:lpstr>Using an Excel File to Create an Itemized Set</vt:lpstr>
      <vt:lpstr>Using an Excel File to Create an Itemized Set</vt:lpstr>
      <vt:lpstr>Using Analytics to Create an Itemized Set</vt:lpstr>
      <vt:lpstr>Using Analytics to Create an Itemized Set</vt:lpstr>
      <vt:lpstr>Creating a Set from an Analytics Report</vt:lpstr>
      <vt:lpstr>Creating a Set from an Analytics Report</vt:lpstr>
      <vt:lpstr>Combining Sets</vt:lpstr>
      <vt:lpstr>Combining Sets</vt:lpstr>
      <vt:lpstr>Combining Sets</vt:lpstr>
      <vt:lpstr>Combining Sets</vt:lpstr>
      <vt:lpstr>Job to Change the Bib Record Flag </vt:lpstr>
      <vt:lpstr>Running the “Synchronize Bib records with external catalog” Job</vt:lpstr>
      <vt:lpstr>Running the “Synchronize Bib records with external catalog” Job</vt:lpstr>
      <vt:lpstr>Running the “Synchronize Bib records with external catalog” Job</vt:lpstr>
      <vt:lpstr>Running the “Synchronize Bib records with external catalog” Job</vt:lpstr>
      <vt:lpstr>Reviewing OCLC Datasync Files in worldshare</vt:lpstr>
      <vt:lpstr>Reviewing OCLC Datasync Files in WorldShare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Profiles: Creating Sets and Running a Job to Change the Flag to “Don’t Publish”</dc:title>
  <dc:creator>Maggie McGee</dc:creator>
  <cp:lastModifiedBy>Pritting, Shannon</cp:lastModifiedBy>
  <cp:revision>94</cp:revision>
  <dcterms:created xsi:type="dcterms:W3CDTF">2019-07-18T10:11:47Z</dcterms:created>
  <dcterms:modified xsi:type="dcterms:W3CDTF">2019-07-22T16:59:30Z</dcterms:modified>
</cp:coreProperties>
</file>