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80" r:id="rId16"/>
    <p:sldId id="281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2" r:id="rId27"/>
    <p:sldId id="283" r:id="rId28"/>
    <p:sldId id="284" r:id="rId29"/>
    <p:sldId id="285" r:id="rId30"/>
    <p:sldId id="286" r:id="rId31"/>
    <p:sldId id="287" r:id="rId32"/>
    <p:sldId id="289" r:id="rId33"/>
    <p:sldId id="291" r:id="rId34"/>
    <p:sldId id="29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5E92C7-FE51-280E-5CB1-AB4E50D17436}" v="212" dt="2019-12-04T22:44:59.288"/>
    <p1510:client id="{82B77535-8356-794D-C8D8-041C9ECEDC53}" v="297" dt="2019-12-04T22:23:16.031"/>
    <p1510:client id="{B4682932-5509-C03B-986E-DF0C7F9E3535}" v="6" dt="2019-12-04T20:12:06.619"/>
    <p1510:client id="{C7388403-21A5-4DA1-90F2-38534FCB4FA6}" v="3" dt="2019-12-04T17:31:31.042"/>
    <p1510:client id="{E40009DB-3932-1FE7-8F95-226C41E75B51}" v="522" dt="2019-12-04T23:31:36.1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8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F9E1D6-5956-460F-9082-D9EE4F9726ED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32B1F-9980-40C3-BA69-457C72C74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83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32B1F-9980-40C3-BA69-457C72C74D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88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A9F2E-5FE8-4C75-83C1-55625917EC44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624B-82E8-480B-9B01-E64729537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09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A9F2E-5FE8-4C75-83C1-55625917EC44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624B-82E8-480B-9B01-E64729537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54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A9F2E-5FE8-4C75-83C1-55625917EC44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624B-82E8-480B-9B01-E64729537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7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A9F2E-5FE8-4C75-83C1-55625917EC44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624B-82E8-480B-9B01-E64729537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29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A9F2E-5FE8-4C75-83C1-55625917EC44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624B-82E8-480B-9B01-E64729537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51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A9F2E-5FE8-4C75-83C1-55625917EC44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624B-82E8-480B-9B01-E64729537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61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A9F2E-5FE8-4C75-83C1-55625917EC44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624B-82E8-480B-9B01-E64729537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29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A9F2E-5FE8-4C75-83C1-55625917EC44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624B-82E8-480B-9B01-E64729537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23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A9F2E-5FE8-4C75-83C1-55625917EC44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624B-82E8-480B-9B01-E64729537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44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A9F2E-5FE8-4C75-83C1-55625917EC44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624B-82E8-480B-9B01-E64729537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3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A9F2E-5FE8-4C75-83C1-55625917EC44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624B-82E8-480B-9B01-E64729537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3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A9F2E-5FE8-4C75-83C1-55625917EC44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C624B-82E8-480B-9B01-E64729537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5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nowledge.exlibrisgroup.com/Alma/Product_Documentation/010Alma_Online_Help_(English)/080Analytics/080Shared_Dimensions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Alma/Product_Documentation/010Alma_Online_Help_(English)/080Analytics/010Introduction/General_Terminology" TargetMode="External"/><Relationship Id="rId2" Type="http://schemas.openxmlformats.org/officeDocument/2006/relationships/hyperlink" Target="https://knowledge.exlibrisgroup.com/Alma/Training/Analytic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nowledge.exlibrisgroup.com/Alma/Product_Documentation/010Alma_Online_Help_(English)/080Analytics/010Introduction/Subject_Area_Terminology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Alma Analytics Basics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59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Arial"/>
                <a:cs typeface="Arial"/>
              </a:rPr>
              <a:t>Favorites </a:t>
            </a:r>
            <a:r>
              <a:rPr lang="en-US" sz="4000" dirty="0">
                <a:latin typeface="Arial"/>
                <a:cs typeface="Arial"/>
              </a:rPr>
              <a:t>and</a:t>
            </a:r>
            <a:r>
              <a:rPr lang="en-US" sz="4000" b="1" dirty="0">
                <a:latin typeface="Arial"/>
                <a:cs typeface="Arial"/>
              </a:rPr>
              <a:t> Dashboards</a:t>
            </a:r>
            <a:r>
              <a:rPr lang="en-US" b="1" dirty="0"/>
              <a:t> </a:t>
            </a:r>
            <a:endParaRPr lang="en-US" b="1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887" y="1886744"/>
            <a:ext cx="713422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72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Arial"/>
                <a:cs typeface="Arial"/>
              </a:rPr>
              <a:t>New </a:t>
            </a:r>
            <a:r>
              <a:rPr lang="en-US" sz="4000" dirty="0">
                <a:latin typeface="Arial"/>
                <a:cs typeface="Arial"/>
              </a:rPr>
              <a:t>and</a:t>
            </a:r>
            <a:r>
              <a:rPr lang="en-US" sz="4000" b="1" dirty="0">
                <a:latin typeface="Arial"/>
                <a:cs typeface="Arial"/>
              </a:rPr>
              <a:t> Open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4709964" cy="435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869" y="3375766"/>
            <a:ext cx="4804741" cy="2666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5000" y="1690689"/>
            <a:ext cx="4848225" cy="168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6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Arial"/>
                <a:cs typeface="Arial"/>
              </a:rPr>
              <a:t>User Account – My Account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56380"/>
            <a:ext cx="6829425" cy="2162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4280452"/>
            <a:ext cx="10002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This is where to set user preferences</a:t>
            </a:r>
          </a:p>
          <a:p>
            <a:endParaRPr lang="en-US"/>
          </a:p>
          <a:p>
            <a:r>
              <a:rPr lang="en-US" sz="3600" b="1"/>
              <a:t>Setting your user preferences</a:t>
            </a:r>
          </a:p>
        </p:txBody>
      </p:sp>
      <p:sp>
        <p:nvSpPr>
          <p:cNvPr id="9" name="Down Arrow 8"/>
          <p:cNvSpPr/>
          <p:nvPr/>
        </p:nvSpPr>
        <p:spPr>
          <a:xfrm>
            <a:off x="6997148" y="5051149"/>
            <a:ext cx="516835" cy="13914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70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Arial"/>
                <a:cs typeface="Arial"/>
              </a:rPr>
              <a:t>My Account – Preferences </a:t>
            </a:r>
            <a:r>
              <a:rPr lang="en-US" sz="4000" b="1" dirty="0">
                <a:latin typeface="Arial"/>
              </a:rPr>
              <a:t/>
            </a:r>
            <a:br>
              <a:rPr lang="en-US" sz="4000" b="1" dirty="0">
                <a:latin typeface="Arial"/>
              </a:rPr>
            </a:br>
            <a:r>
              <a:rPr lang="en-US" sz="4000" dirty="0">
                <a:latin typeface="Arial"/>
                <a:cs typeface="Arial"/>
              </a:rPr>
              <a:t>set starting page, location &amp; time zone</a:t>
            </a:r>
            <a:endParaRPr lang="en-US" sz="4000" b="1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730" y="1690688"/>
            <a:ext cx="3958070" cy="16942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30870" y="3525078"/>
            <a:ext cx="53900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Note - make sure the time zone is set correctly, as this is the time zone to present the data updated in available timestamp in the Analytics menu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08799" y="2007974"/>
            <a:ext cx="5522071" cy="4351338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21263830">
            <a:off x="5903149" y="3116198"/>
            <a:ext cx="2020302" cy="308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61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Arial"/>
                <a:cs typeface="Arial"/>
              </a:rPr>
              <a:t>My Account – Preferences cont. </a:t>
            </a:r>
            <a:r>
              <a:rPr lang="en-US" sz="4000" b="1" dirty="0">
                <a:latin typeface="Arial"/>
              </a:rPr>
              <a:t/>
            </a:r>
            <a:br>
              <a:rPr lang="en-US" sz="4000" b="1" dirty="0">
                <a:latin typeface="Arial"/>
              </a:rPr>
            </a:br>
            <a:r>
              <a:rPr lang="en-US" sz="4000" dirty="0">
                <a:latin typeface="Arial"/>
                <a:cs typeface="Arial"/>
              </a:rPr>
              <a:t>set analysis editor</a:t>
            </a:r>
            <a:endParaRPr lang="en-US" sz="4000">
              <a:latin typeface="Arial"/>
              <a:cs typeface="Arial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9573" y="1799121"/>
            <a:ext cx="5522071" cy="4351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6085" y="3750918"/>
            <a:ext cx="50888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Note – a helpful tip</a:t>
            </a:r>
          </a:p>
          <a:p>
            <a:r>
              <a:rPr lang="en-US" sz="2800" b="1"/>
              <a:t>Set the Analysis Editor to Start on Criteria tab when editing Analysis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891" y="1956870"/>
            <a:ext cx="6753225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53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48324-6CA9-E347-8D57-2BD1E24BB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Arial"/>
                <a:cs typeface="Arial"/>
              </a:rPr>
              <a:t>Catalog</a:t>
            </a:r>
            <a:r>
              <a:rPr lang="en-US" sz="4000" dirty="0">
                <a:latin typeface="Arial"/>
                <a:cs typeface="Arial"/>
              </a:rPr>
              <a:t> – Folder organization </a:t>
            </a:r>
            <a:r>
              <a:rPr lang="en-US" sz="4000" dirty="0">
                <a:latin typeface="Arial"/>
              </a:rPr>
              <a:t/>
            </a:r>
            <a:br>
              <a:rPr lang="en-US" sz="4000" dirty="0">
                <a:latin typeface="Arial"/>
              </a:rPr>
            </a:br>
            <a:r>
              <a:rPr lang="en-US" sz="4000" dirty="0">
                <a:latin typeface="Arial"/>
                <a:cs typeface="Arial"/>
              </a:rPr>
              <a:t>My Folders and Campus Shared Folder</a:t>
            </a:r>
            <a:endParaRPr lang="en-US" sz="4000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63B55-C529-8F41-83C9-71469D5DB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BAD390-69E3-6D49-8249-B820EBF80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46166"/>
            <a:ext cx="10515600" cy="2872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854107-C4AE-C74D-A810-8D7128C19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047744"/>
            <a:ext cx="3923323" cy="34942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EB2E2B-F152-1B42-85E2-EA886519004D}"/>
              </a:ext>
            </a:extLst>
          </p:cNvPr>
          <p:cNvSpPr/>
          <p:nvPr/>
        </p:nvSpPr>
        <p:spPr>
          <a:xfrm>
            <a:off x="956603" y="3981157"/>
            <a:ext cx="2954215" cy="3235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BEBCCF-FADE-464F-9106-DEBBBF443325}"/>
              </a:ext>
            </a:extLst>
          </p:cNvPr>
          <p:cNvSpPr/>
          <p:nvPr/>
        </p:nvSpPr>
        <p:spPr>
          <a:xfrm>
            <a:off x="956603" y="5711482"/>
            <a:ext cx="3804920" cy="4654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3DA4EB-130D-334C-AD2E-813A3A65C08B}"/>
              </a:ext>
            </a:extLst>
          </p:cNvPr>
          <p:cNvSpPr txBox="1"/>
          <p:nvPr/>
        </p:nvSpPr>
        <p:spPr>
          <a:xfrm>
            <a:off x="5767754" y="4010685"/>
            <a:ext cx="4887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My Folders – my own work area (not shared)  </a:t>
            </a:r>
          </a:p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5DE0A3-E298-CD4A-9FDF-4CCA89ABB5E4}"/>
              </a:ext>
            </a:extLst>
          </p:cNvPr>
          <p:cNvSpPr txBox="1"/>
          <p:nvPr/>
        </p:nvSpPr>
        <p:spPr>
          <a:xfrm>
            <a:off x="5767753" y="5219114"/>
            <a:ext cx="4768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My Campus shared folder – to share and for others to subscribe to reports and analytics objects</a:t>
            </a:r>
          </a:p>
          <a:p>
            <a:endParaRPr lang="en-US"/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B38367B9-6D2A-7145-BD8E-4FC918CC2AE3}"/>
              </a:ext>
            </a:extLst>
          </p:cNvPr>
          <p:cNvSpPr/>
          <p:nvPr/>
        </p:nvSpPr>
        <p:spPr>
          <a:xfrm>
            <a:off x="4706848" y="5711480"/>
            <a:ext cx="1012874" cy="35230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2A05791C-963D-444B-B173-2CD761188384}"/>
              </a:ext>
            </a:extLst>
          </p:cNvPr>
          <p:cNvSpPr/>
          <p:nvPr/>
        </p:nvSpPr>
        <p:spPr>
          <a:xfrm>
            <a:off x="3910818" y="3981155"/>
            <a:ext cx="1808904" cy="35230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57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48324-6CA9-E347-8D57-2BD1E24BB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Arial"/>
                <a:cs typeface="Arial"/>
              </a:rPr>
              <a:t>Catalog</a:t>
            </a:r>
            <a:r>
              <a:rPr lang="en-US" sz="4000" dirty="0">
                <a:latin typeface="Arial"/>
                <a:cs typeface="Arial"/>
              </a:rPr>
              <a:t> – Folder organization</a:t>
            </a:r>
            <a:r>
              <a:rPr lang="en-US" sz="4000" dirty="0">
                <a:latin typeface="Arial"/>
              </a:rPr>
              <a:t/>
            </a:r>
            <a:br>
              <a:rPr lang="en-US" sz="4000" dirty="0">
                <a:latin typeface="Arial"/>
              </a:rPr>
            </a:br>
            <a:r>
              <a:rPr lang="en-US" sz="4000" dirty="0">
                <a:latin typeface="Arial"/>
                <a:cs typeface="Arial"/>
              </a:rPr>
              <a:t>Community Shared Reports</a:t>
            </a:r>
            <a:endParaRPr lang="en-US" sz="4000">
              <a:latin typeface="Arial"/>
              <a:cs typeface="Arial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BAD390-69E3-6D49-8249-B820EBF80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847643"/>
            <a:ext cx="11128181" cy="40889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5DE0A3-E298-CD4A-9FDF-4CCA89ABB5E4}"/>
              </a:ext>
            </a:extLst>
          </p:cNvPr>
          <p:cNvSpPr txBox="1"/>
          <p:nvPr/>
        </p:nvSpPr>
        <p:spPr>
          <a:xfrm>
            <a:off x="5692141" y="3151163"/>
            <a:ext cx="6274239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/>
              <a:t>SUNY Consortium shared folder – created by SUNY Analytics WG and SLSS staff. </a:t>
            </a:r>
          </a:p>
          <a:p>
            <a:endParaRPr lang="en-US" b="1"/>
          </a:p>
          <a:p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[Shared Folders &gt; Community &gt; Reports &gt; Consortia &gt; SUNY]</a:t>
            </a:r>
          </a:p>
          <a:p>
            <a:endParaRPr lang="en-US" b="1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/>
              <a:t>Feel free to copy any reports from this shared folder.</a:t>
            </a:r>
          </a:p>
          <a:p>
            <a:r>
              <a:rPr lang="en-US" b="1"/>
              <a:t>If you make any changes (add/delete) to this folder, please notify the SLSS staff immediately.</a:t>
            </a:r>
          </a:p>
          <a:p>
            <a:endParaRPr lang="en-US" b="1"/>
          </a:p>
          <a:p>
            <a:r>
              <a:rPr lang="en-US" b="1"/>
              <a:t>Ex Libris maintains the admin and organization of the entire Shared Folders, the order of the folders might change.</a:t>
            </a:r>
          </a:p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EBB91DC-C4CD-F142-887D-C3B9584D55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92" y="1831844"/>
            <a:ext cx="3456484" cy="490182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ABBBC08-1EA9-7F46-9AEC-233FFCFC00F6}"/>
              </a:ext>
            </a:extLst>
          </p:cNvPr>
          <p:cNvSpPr/>
          <p:nvPr/>
        </p:nvSpPr>
        <p:spPr>
          <a:xfrm>
            <a:off x="1097281" y="2518117"/>
            <a:ext cx="3066756" cy="408892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B38367B9-6D2A-7145-BD8E-4FC918CC2AE3}"/>
              </a:ext>
            </a:extLst>
          </p:cNvPr>
          <p:cNvSpPr/>
          <p:nvPr/>
        </p:nvSpPr>
        <p:spPr>
          <a:xfrm>
            <a:off x="3067311" y="5760415"/>
            <a:ext cx="2624830" cy="35230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11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/>
                <a:cs typeface="Arial"/>
              </a:rPr>
              <a:t>Running out-of-the-box reports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7496"/>
            <a:ext cx="10515600" cy="46794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Demo – SUNY shared reports (how to navigate here)</a:t>
            </a:r>
          </a:p>
          <a:p>
            <a:pPr marL="0" indent="0">
              <a:buNone/>
            </a:pPr>
            <a:r>
              <a:rPr lang="en-US" b="1" dirty="0">
                <a:latin typeface="Arial"/>
                <a:cs typeface="Arial"/>
              </a:rPr>
              <a:t>Click on Catalog</a:t>
            </a:r>
            <a:endParaRPr lang="en-US" b="1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b="1" dirty="0">
                <a:latin typeface="Arial"/>
                <a:cs typeface="Arial"/>
              </a:rPr>
              <a:t>Shared Folders &gt;  Community &gt; Reports &gt; Consortia &gt; SUNY</a:t>
            </a:r>
            <a:endParaRPr lang="en-US" b="1">
              <a:latin typeface="Arial"/>
              <a:cs typeface="Arial"/>
            </a:endParaRPr>
          </a:p>
          <a:p>
            <a:pPr marL="0" indent="0">
              <a:buNone/>
            </a:pPr>
            <a:endParaRPr lang="en-US" sz="3200" b="1"/>
          </a:p>
          <a:p>
            <a:pPr marL="0" indent="0">
              <a:buNone/>
            </a:pPr>
            <a:endParaRPr lang="en-US" sz="3200" b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09268"/>
            <a:ext cx="8478078" cy="327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10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348" y="365125"/>
            <a:ext cx="10581452" cy="1460500"/>
          </a:xfrm>
        </p:spPr>
        <p:txBody>
          <a:bodyPr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en-US" sz="2800" b="1" dirty="0">
                <a:latin typeface="Calibri" panose="020F0502020204030204"/>
                <a:ea typeface="+mn-ea"/>
                <a:cs typeface="+mn-cs"/>
              </a:rPr>
              <a:t/>
            </a:r>
            <a:br>
              <a:rPr lang="en-US" sz="2800" b="1" dirty="0">
                <a:latin typeface="Calibri" panose="020F0502020204030204"/>
                <a:ea typeface="+mn-ea"/>
                <a:cs typeface="+mn-cs"/>
              </a:rPr>
            </a:br>
            <a:r>
              <a:rPr lang="en-US" sz="2800" b="1" dirty="0">
                <a:latin typeface="Calibri" panose="020F0502020204030204"/>
                <a:ea typeface="+mn-ea"/>
                <a:cs typeface="+mn-cs"/>
              </a:rPr>
              <a:t/>
            </a:r>
            <a:br>
              <a:rPr lang="en-US" sz="2800" b="1" dirty="0">
                <a:latin typeface="Calibri" panose="020F0502020204030204"/>
                <a:ea typeface="+mn-ea"/>
                <a:cs typeface="+mn-cs"/>
              </a:rPr>
            </a:br>
            <a:r>
              <a:rPr lang="en-US" sz="4000" dirty="0">
                <a:latin typeface="Arial"/>
                <a:ea typeface="+mn-ea"/>
                <a:cs typeface="Arial"/>
              </a:rPr>
              <a:t>Shared Folders &gt;  Community &gt; Reports &gt; Consortia &gt; SUNY &gt; GP</a:t>
            </a:r>
            <a:r>
              <a:rPr lang="en-US" sz="4000" dirty="0">
                <a:latin typeface="Arial"/>
                <a:ea typeface="+mn-ea"/>
                <a:cs typeface="+mn-cs"/>
              </a:rPr>
              <a:t/>
            </a:r>
            <a:br>
              <a:rPr lang="en-US" sz="4000" dirty="0">
                <a:latin typeface="Arial"/>
                <a:ea typeface="+mn-ea"/>
                <a:cs typeface="+mn-cs"/>
              </a:rPr>
            </a:br>
            <a:r>
              <a:rPr lang="en-US" sz="2800" b="1" dirty="0">
                <a:latin typeface="Calibri" panose="020F0502020204030204"/>
                <a:ea typeface="+mn-ea"/>
                <a:cs typeface="Calibri"/>
              </a:rPr>
              <a:t>(will use this folder as the demo)</a:t>
            </a:r>
            <a:r>
              <a:rPr lang="en-US" sz="3200" b="1" dirty="0">
                <a:latin typeface="Calibri" panose="020F0502020204030204"/>
                <a:ea typeface="+mn-ea"/>
                <a:cs typeface="+mn-cs"/>
              </a:rPr>
              <a:t/>
            </a:r>
            <a:br>
              <a:rPr lang="en-US" sz="3200" b="1" dirty="0">
                <a:latin typeface="Calibri" panose="020F0502020204030204"/>
                <a:ea typeface="+mn-ea"/>
                <a:cs typeface="+mn-cs"/>
              </a:rPr>
            </a:b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19745"/>
            <a:ext cx="991298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64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/>
                <a:cs typeface="Arial"/>
              </a:rPr>
              <a:t>Example report – Newly cataloged titles</a:t>
            </a:r>
            <a:r>
              <a:rPr lang="en-US" sz="4000" dirty="0">
                <a:latin typeface="Arial"/>
              </a:rPr>
              <a:t/>
            </a:r>
            <a:br>
              <a:rPr lang="en-US" sz="4000" dirty="0">
                <a:latin typeface="Arial"/>
              </a:rPr>
            </a:b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974" y="1027906"/>
            <a:ext cx="7788758" cy="788039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0878" y="1851301"/>
            <a:ext cx="11079746" cy="12548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3432314"/>
            <a:ext cx="79345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Click Open to see the report result</a:t>
            </a:r>
          </a:p>
          <a:p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2547244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Topics in this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algn="just">
              <a:lnSpc>
                <a:spcPct val="150000"/>
              </a:lnSpc>
              <a:buSzPct val="100000"/>
              <a:buFont typeface="Wingdings" pitchFamily="2" charset="2"/>
              <a:buChar char="Ø"/>
            </a:pPr>
            <a:r>
              <a:rPr lang="en-US" dirty="0">
                <a:latin typeface="Arial"/>
                <a:cs typeface="Arial"/>
              </a:rPr>
              <a:t>Accessing and navigating analytics</a:t>
            </a:r>
          </a:p>
          <a:p>
            <a:pPr algn="just">
              <a:lnSpc>
                <a:spcPct val="150000"/>
              </a:lnSpc>
              <a:buSzPct val="100000"/>
              <a:buFont typeface="Wingdings" pitchFamily="2" charset="2"/>
              <a:buChar char="Ø"/>
            </a:pPr>
            <a:r>
              <a:rPr lang="en-US" dirty="0">
                <a:latin typeface="Arial"/>
                <a:cs typeface="Arial"/>
              </a:rPr>
              <a:t>Setting your user preferences</a:t>
            </a:r>
          </a:p>
          <a:p>
            <a:pPr algn="just">
              <a:lnSpc>
                <a:spcPct val="150000"/>
              </a:lnSpc>
              <a:buSzPct val="100000"/>
              <a:buFont typeface="Wingdings" pitchFamily="2" charset="2"/>
              <a:buChar char="Ø"/>
            </a:pPr>
            <a:r>
              <a:rPr lang="en-US" dirty="0">
                <a:latin typeface="Arial"/>
                <a:cs typeface="Arial"/>
              </a:rPr>
              <a:t>Running out-of-the-box reports</a:t>
            </a:r>
          </a:p>
          <a:p>
            <a:pPr algn="just">
              <a:lnSpc>
                <a:spcPct val="150000"/>
              </a:lnSpc>
              <a:buSzPct val="100000"/>
              <a:buFont typeface="Wingdings" pitchFamily="2" charset="2"/>
              <a:buChar char="Ø"/>
            </a:pPr>
            <a:r>
              <a:rPr lang="en-US" dirty="0">
                <a:latin typeface="Arial"/>
                <a:cs typeface="Arial"/>
              </a:rPr>
              <a:t>Copying and editing shared reports</a:t>
            </a:r>
          </a:p>
          <a:p>
            <a:pPr algn="just">
              <a:lnSpc>
                <a:spcPct val="150000"/>
              </a:lnSpc>
              <a:buSzPct val="100000"/>
              <a:buFont typeface="Wingdings" pitchFamily="2" charset="2"/>
              <a:buChar char="Ø"/>
            </a:pPr>
            <a:r>
              <a:rPr lang="en-US" dirty="0">
                <a:latin typeface="Arial"/>
                <a:cs typeface="Arial"/>
              </a:rPr>
              <a:t>Exporting results</a:t>
            </a:r>
          </a:p>
          <a:p>
            <a:pPr algn="just">
              <a:lnSpc>
                <a:spcPct val="150000"/>
              </a:lnSpc>
              <a:buSzPct val="100000"/>
              <a:buFont typeface="Wingdings" pitchFamily="2" charset="2"/>
              <a:buChar char="Ø"/>
            </a:pPr>
            <a:r>
              <a:rPr lang="en-US" dirty="0">
                <a:latin typeface="Arial"/>
                <a:cs typeface="Arial"/>
              </a:rPr>
              <a:t>Analytics terminology</a:t>
            </a:r>
          </a:p>
          <a:p>
            <a:pPr marL="0" indent="0" algn="just">
              <a:lnSpc>
                <a:spcPct val="150000"/>
              </a:lnSpc>
              <a:buSzPct val="100000"/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68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/>
                <a:cs typeface="Arial"/>
              </a:rPr>
              <a:t>Report shows your own campus data</a:t>
            </a:r>
            <a:endParaRPr lang="en-US" sz="4000">
              <a:latin typeface="Arial"/>
              <a:cs typeface="Arial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0044" y="1520175"/>
            <a:ext cx="8872941" cy="480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5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/>
                <a:cs typeface="Arial"/>
              </a:rPr>
              <a:t>Copying and editing shared reports</a:t>
            </a:r>
            <a:r>
              <a:rPr lang="en-US" dirty="0">
                <a:latin typeface="Arial"/>
              </a:rPr>
              <a:t/>
            </a:r>
            <a:br>
              <a:rPr lang="en-US" dirty="0">
                <a:latin typeface="Arial"/>
              </a:rPr>
            </a:br>
            <a:r>
              <a:rPr lang="en-US" dirty="0"/>
              <a:t> 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4488"/>
            <a:ext cx="10515600" cy="47324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Return to Folders view, click on Catalog</a:t>
            </a:r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Under the report, click on More to copy the report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468" y="2577641"/>
            <a:ext cx="6282137" cy="246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06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97" y="365125"/>
            <a:ext cx="10647303" cy="134437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Copying and editing shared reports – cont.</a:t>
            </a:r>
            <a:r>
              <a:rPr lang="en-US" dirty="0">
                <a:latin typeface="Arial"/>
              </a:rPr>
              <a:t/>
            </a:r>
            <a:br>
              <a:rPr lang="en-US" dirty="0">
                <a:latin typeface="Arial"/>
              </a:rPr>
            </a:br>
            <a:r>
              <a:rPr lang="en-US" dirty="0">
                <a:latin typeface="Arial"/>
                <a:cs typeface="Arial"/>
              </a:rPr>
              <a:t>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4488"/>
            <a:ext cx="10515600" cy="47324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Navigate to My Folders</a:t>
            </a:r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Click on the New icon (right above My Folders), create a new folder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90314"/>
            <a:ext cx="8844998" cy="228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22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Copying and editing shared reports – cont.</a:t>
            </a:r>
            <a:r>
              <a:rPr lang="en-US" dirty="0">
                <a:latin typeface="Arial"/>
              </a:rPr>
              <a:t/>
            </a:r>
            <a:br>
              <a:rPr lang="en-US" dirty="0">
                <a:latin typeface="Arial"/>
              </a:rPr>
            </a:br>
            <a:r>
              <a:rPr lang="en-US" dirty="0">
                <a:latin typeface="Arial"/>
                <a:cs typeface="Arial"/>
              </a:rPr>
              <a:t> 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4488"/>
            <a:ext cx="10515600" cy="47324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Paste that copied report to the new folder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80786"/>
            <a:ext cx="7894983" cy="2172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443711"/>
            <a:ext cx="8290077" cy="13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85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/>
                <a:cs typeface="Arial"/>
              </a:rPr>
              <a:t>Edit the report in</a:t>
            </a:r>
            <a:r>
              <a:rPr lang="en-US" sz="4000" b="1" dirty="0">
                <a:latin typeface="Arial"/>
                <a:cs typeface="Arial"/>
              </a:rPr>
              <a:t> “My Folder”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08724"/>
            <a:ext cx="10515600" cy="222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76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318088"/>
            <a:ext cx="10515600" cy="1325563"/>
          </a:xfrm>
        </p:spPr>
        <p:txBody>
          <a:bodyPr/>
          <a:lstStyle/>
          <a:p>
            <a:r>
              <a:rPr lang="en-US" sz="4000" dirty="0">
                <a:latin typeface="Arial"/>
                <a:cs typeface="Arial"/>
              </a:rPr>
              <a:t>Edit report – edit/delete/add new filter</a:t>
            </a:r>
            <a:r>
              <a:rPr lang="en-US" dirty="0"/>
              <a:t> 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434470" y="1690688"/>
            <a:ext cx="445273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This “Newly cataloged titles” report is showing results of the newly cataloged items that were cataloged (created) from the past 7 days prior to the current date.</a:t>
            </a:r>
          </a:p>
          <a:p>
            <a:endParaRPr lang="en-US" sz="2400"/>
          </a:p>
          <a:p>
            <a:r>
              <a:rPr lang="en-US" sz="2400"/>
              <a:t>What if I want to see the report of items cataloged (created) within a date range? For example, from Oct 1, 2019 to Nov 1, 2019.</a:t>
            </a:r>
          </a:p>
          <a:p>
            <a:endParaRPr lang="en-US"/>
          </a:p>
          <a:p>
            <a:r>
              <a:rPr lang="en-US"/>
              <a:t>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305" y="1862966"/>
            <a:ext cx="6917635" cy="334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54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E5795-5DAC-0E49-8003-ED4605D4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79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/>
                <a:cs typeface="Arial"/>
              </a:rPr>
              <a:t>Adding a new filter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[this slide has a short video embedded]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/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  <a:latin typeface="Arial"/>
              </a:rPr>
            </a:br>
            <a:r>
              <a:rPr lang="en-US" sz="2800" dirty="0">
                <a:latin typeface="Arial"/>
                <a:cs typeface="Arial"/>
              </a:rPr>
              <a:t>click on the ”new filter” icon, select Item creation date, choose the in-between from Operator dropdown, enter the dates</a:t>
            </a:r>
          </a:p>
        </p:txBody>
      </p:sp>
      <p:pic>
        <p:nvPicPr>
          <p:cNvPr id="4" name="Online Media 3" descr="createNewFilter.mov">
            <a:hlinkClick r:id="" action="ppaction://media"/>
            <a:extLst>
              <a:ext uri="{FF2B5EF4-FFF2-40B4-BE49-F238E27FC236}">
                <a16:creationId xmlns:a16="http://schemas.microsoft.com/office/drawing/2014/main" id="{1C411D60-26EE-844F-8564-7C94295118D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571" y="1943277"/>
            <a:ext cx="10515600" cy="3833812"/>
          </a:xfrm>
        </p:spPr>
      </p:pic>
    </p:spTree>
    <p:extLst>
      <p:ext uri="{BB962C8B-B14F-4D97-AF65-F5344CB8AC3E}">
        <p14:creationId xmlns:p14="http://schemas.microsoft.com/office/powerpoint/2010/main" val="6932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96251-086F-4143-8A1B-45194BB16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/>
                <a:cs typeface="Arial"/>
              </a:rPr>
              <a:t>Run the report result with new filter</a:t>
            </a:r>
            <a:br>
              <a:rPr lang="en-US" sz="4000" dirty="0">
                <a:latin typeface="Arial"/>
                <a:cs typeface="Arial"/>
              </a:rPr>
            </a:b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rial"/>
                <a:ea typeface="+mj-lt"/>
                <a:cs typeface="+mj-lt"/>
              </a:rPr>
              <a:t>[this slide has a short video embedded]</a:t>
            </a:r>
          </a:p>
        </p:txBody>
      </p:sp>
      <p:pic>
        <p:nvPicPr>
          <p:cNvPr id="4" name="Online Media 3" descr="result.mov">
            <a:hlinkClick r:id="" action="ppaction://media"/>
            <a:extLst>
              <a:ext uri="{FF2B5EF4-FFF2-40B4-BE49-F238E27FC236}">
                <a16:creationId xmlns:a16="http://schemas.microsoft.com/office/drawing/2014/main" id="{12B8F6D3-444D-4845-8833-A93B1ADA6B4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2036763"/>
            <a:ext cx="10515600" cy="3927475"/>
          </a:xfrm>
        </p:spPr>
      </p:pic>
    </p:spTree>
    <p:extLst>
      <p:ext uri="{BB962C8B-B14F-4D97-AF65-F5344CB8AC3E}">
        <p14:creationId xmlns:p14="http://schemas.microsoft.com/office/powerpoint/2010/main" val="131282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0E8A9-3C01-8942-A831-E0FDC4D0D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/>
                <a:cs typeface="Arial"/>
              </a:rPr>
              <a:t>Save the report with new filter</a:t>
            </a:r>
            <a:br>
              <a:rPr lang="en-US" sz="4000" dirty="0">
                <a:latin typeface="Arial"/>
                <a:cs typeface="Arial"/>
              </a:rPr>
            </a:b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rial"/>
                <a:ea typeface="+mj-lt"/>
                <a:cs typeface="+mj-lt"/>
              </a:rPr>
              <a:t>[this slide has a short video embedded]</a:t>
            </a:r>
            <a:endParaRPr lang="en-US" sz="18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4" name="Online Media 3" descr="saveit.mov">
            <a:hlinkClick r:id="" action="ppaction://media"/>
            <a:extLst>
              <a:ext uri="{FF2B5EF4-FFF2-40B4-BE49-F238E27FC236}">
                <a16:creationId xmlns:a16="http://schemas.microsoft.com/office/drawing/2014/main" id="{D5A97400-5C32-F04E-80C2-3E679B63E51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2036763"/>
            <a:ext cx="10515600" cy="3927475"/>
          </a:xfrm>
        </p:spPr>
      </p:pic>
    </p:spTree>
    <p:extLst>
      <p:ext uri="{BB962C8B-B14F-4D97-AF65-F5344CB8AC3E}">
        <p14:creationId xmlns:p14="http://schemas.microsoft.com/office/powerpoint/2010/main" val="38215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9EC0A-1BF4-6F46-942C-04A76375C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205388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/>
                <a:cs typeface="Arial"/>
              </a:rPr>
              <a:t>Format result data column properties</a:t>
            </a:r>
            <a:r>
              <a:rPr lang="en-US" sz="4000" dirty="0">
                <a:latin typeface="Arial"/>
              </a:rPr>
              <a:t/>
            </a:r>
            <a:br>
              <a:rPr lang="en-US" sz="4000" dirty="0">
                <a:latin typeface="Arial"/>
              </a:rPr>
            </a:br>
            <a:r>
              <a:rPr lang="en-US" sz="4000" dirty="0">
                <a:latin typeface="Arial"/>
                <a:cs typeface="Arial"/>
              </a:rPr>
              <a:t>before Exporting to Excel</a:t>
            </a:r>
            <a:r>
              <a:rPr lang="en-US" dirty="0">
                <a:latin typeface="Arial"/>
                <a:cs typeface="Arial"/>
              </a:rPr>
              <a:t> 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rial"/>
                <a:ea typeface="+mj-lt"/>
                <a:cs typeface="+mj-lt"/>
              </a:rPr>
              <a:t>[this slide has a short video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Arial"/>
                <a:ea typeface="+mj-lt"/>
                <a:cs typeface="+mj-lt"/>
              </a:rPr>
              <a:t>embedded]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/>
            </a:r>
            <a:br>
              <a:rPr lang="en-US" sz="1800" dirty="0">
                <a:solidFill>
                  <a:schemeClr val="accent1">
                    <a:lumMod val="75000"/>
                  </a:schemeClr>
                </a:solidFill>
                <a:latin typeface="Arial"/>
              </a:rPr>
            </a:br>
            <a:r>
              <a:rPr lang="en-US" sz="2200" dirty="0">
                <a:latin typeface="Arial"/>
                <a:cs typeface="Arial"/>
              </a:rPr>
              <a:t>(Item Creation Date only displayed on the 1</a:t>
            </a:r>
            <a:r>
              <a:rPr lang="en-US" sz="2200" baseline="30000" dirty="0">
                <a:latin typeface="Arial"/>
                <a:cs typeface="Arial"/>
              </a:rPr>
              <a:t>st</a:t>
            </a:r>
            <a:r>
              <a:rPr lang="en-US" sz="2200" dirty="0">
                <a:latin typeface="Arial"/>
                <a:cs typeface="Arial"/>
              </a:rPr>
              <a:t> item, other item lines are blank)</a:t>
            </a:r>
            <a:r>
              <a:rPr lang="en-US" sz="2200" dirty="0">
                <a:latin typeface="Arial"/>
              </a:rPr>
              <a:t/>
            </a:r>
            <a:br>
              <a:rPr lang="en-US" sz="2200" dirty="0">
                <a:latin typeface="Arial"/>
              </a:rPr>
            </a:br>
            <a:r>
              <a:rPr lang="en-US" sz="2200" dirty="0">
                <a:latin typeface="Arial"/>
                <a:cs typeface="Arial"/>
              </a:rPr>
              <a:t>Go to Criteria – Item creation date column properties – Column format - Repeat</a:t>
            </a:r>
          </a:p>
        </p:txBody>
      </p:sp>
      <p:pic>
        <p:nvPicPr>
          <p:cNvPr id="9" name="Online Media 8" descr="repeatdate.mov">
            <a:hlinkClick r:id="" action="ppaction://media"/>
            <a:extLst>
              <a:ext uri="{FF2B5EF4-FFF2-40B4-BE49-F238E27FC236}">
                <a16:creationId xmlns:a16="http://schemas.microsoft.com/office/drawing/2014/main" id="{71DC1858-FBF8-664A-BE42-B2536BA7AC1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6725" y="2057400"/>
            <a:ext cx="8718550" cy="4351338"/>
          </a:xfrm>
        </p:spPr>
      </p:pic>
    </p:spTree>
    <p:extLst>
      <p:ext uri="{BB962C8B-B14F-4D97-AF65-F5344CB8AC3E}">
        <p14:creationId xmlns:p14="http://schemas.microsoft.com/office/powerpoint/2010/main" val="3897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/>
                <a:cs typeface="Arial"/>
              </a:rPr>
              <a:t>Accessing and navigating analytics</a:t>
            </a:r>
            <a:r>
              <a:rPr lang="en-US" b="1" dirty="0">
                <a:latin typeface="Arial" panose="020B0604020202020204" pitchFamily="34" charset="0"/>
              </a:rPr>
              <a:t/>
            </a:r>
            <a:br>
              <a:rPr lang="en-US" b="1" dirty="0">
                <a:latin typeface="Arial" panose="020B0604020202020204" pitchFamily="34" charset="0"/>
              </a:rPr>
            </a:br>
            <a:endParaRPr lang="en-US" b="1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Analytics User Roles -</a:t>
            </a:r>
          </a:p>
          <a:p>
            <a:pPr marL="0" indent="0">
              <a:buNone/>
            </a:pPr>
            <a:r>
              <a:rPr lang="en-US" b="1" dirty="0">
                <a:latin typeface="Arial"/>
                <a:cs typeface="Arial"/>
              </a:rPr>
              <a:t>Designs Analytics</a:t>
            </a:r>
          </a:p>
          <a:p>
            <a:pPr marL="0" indent="0">
              <a:buNone/>
            </a:pPr>
            <a:r>
              <a:rPr lang="en-US" b="1" dirty="0">
                <a:latin typeface="Arial"/>
                <a:cs typeface="Arial"/>
              </a:rPr>
              <a:t>Analytics Administrator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9063"/>
            <a:ext cx="12071052" cy="218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575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8AB30-3E99-9B45-A084-6700149B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/>
                <a:cs typeface="Arial"/>
              </a:rPr>
              <a:t>Exporting Results/Reports 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997D2F-2B51-2943-860D-2D0EC56E2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35554"/>
            <a:ext cx="7996311" cy="31496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48427E-A93B-EB48-9843-89409D0B2A34}"/>
              </a:ext>
            </a:extLst>
          </p:cNvPr>
          <p:cNvSpPr/>
          <p:nvPr/>
        </p:nvSpPr>
        <p:spPr>
          <a:xfrm>
            <a:off x="3573194" y="2574388"/>
            <a:ext cx="703384" cy="4501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CE75C0-E130-FB4C-A282-0DE3F1C9FB15}"/>
              </a:ext>
            </a:extLst>
          </p:cNvPr>
          <p:cNvSpPr txBox="1"/>
          <p:nvPr/>
        </p:nvSpPr>
        <p:spPr>
          <a:xfrm>
            <a:off x="7160456" y="2135554"/>
            <a:ext cx="4093698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Click on the “Export this analysis” icon</a:t>
            </a:r>
          </a:p>
          <a:p>
            <a:r>
              <a:rPr lang="en-US" sz="2400"/>
              <a:t>Choose the export file format, such as pdf, Excel, etc.</a:t>
            </a:r>
          </a:p>
          <a:p>
            <a:endParaRPr lang="en-US" sz="2400"/>
          </a:p>
          <a:p>
            <a:r>
              <a:rPr lang="en-US" sz="2400"/>
              <a:t>Export data size limits: </a:t>
            </a:r>
          </a:p>
          <a:p>
            <a:r>
              <a:rPr lang="en-US" sz="2400"/>
              <a:t>65,000 rows limit to Excel</a:t>
            </a:r>
          </a:p>
          <a:p>
            <a:r>
              <a:rPr lang="en-US" sz="2400"/>
              <a:t>500,000 rows limit for export in csv format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387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72E12-44FF-2C47-A415-DE4FE581B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8815"/>
            <a:ext cx="10515600" cy="1752835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/>
                <a:cs typeface="Arial"/>
              </a:rPr>
              <a:t>Analytics Terminology</a:t>
            </a:r>
            <a:r>
              <a:rPr lang="en-US" b="1" dirty="0">
                <a:latin typeface="Arial"/>
              </a:rPr>
              <a:t/>
            </a:r>
            <a:br>
              <a:rPr lang="en-US" b="1" dirty="0">
                <a:latin typeface="Arial"/>
              </a:rPr>
            </a:br>
            <a:r>
              <a:rPr lang="en-US" sz="2700" dirty="0">
                <a:latin typeface="Arial"/>
                <a:cs typeface="Arial"/>
              </a:rPr>
              <a:t>useful to know when creating a new report and editing existing</a:t>
            </a:r>
            <a:r>
              <a:rPr lang="en-US" sz="2700" dirty="0"/>
              <a:t> </a:t>
            </a:r>
            <a:r>
              <a:rPr lang="en-US" dirty="0"/>
              <a:t/>
            </a:r>
            <a:br>
              <a:rPr lang="en-US" dirty="0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C5AE5-8721-2B44-969C-5CD39D8B8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Subject Area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Dimensions</a:t>
            </a:r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Shared dimensions</a:t>
            </a: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Fields/Columns (3 types)</a:t>
            </a:r>
          </a:p>
          <a:p>
            <a:r>
              <a:rPr lang="en-US" dirty="0">
                <a:latin typeface="Arial"/>
                <a:cs typeface="Arial"/>
              </a:rPr>
              <a:t>Measures/Measurements</a:t>
            </a:r>
          </a:p>
          <a:p>
            <a:r>
              <a:rPr lang="en-US" dirty="0">
                <a:latin typeface="Arial"/>
                <a:cs typeface="Arial"/>
              </a:rPr>
              <a:t>Descriptions/Attributes</a:t>
            </a:r>
          </a:p>
          <a:p>
            <a:r>
              <a:rPr lang="en-US" dirty="0">
                <a:latin typeface="Arial"/>
                <a:cs typeface="Arial"/>
              </a:rPr>
              <a:t>Hierarchical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718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DF2C709-0C90-423D-ADA6-C0C1E4172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9506" y="843495"/>
            <a:ext cx="6886575" cy="86677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270047-1ED2-45F4-9132-A39158C3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6044" cy="1344377"/>
          </a:xfrm>
        </p:spPr>
        <p:txBody>
          <a:bodyPr/>
          <a:lstStyle/>
          <a:p>
            <a:r>
              <a:rPr lang="en-US" sz="4000" dirty="0">
                <a:latin typeface="Arial"/>
                <a:ea typeface="+mj-lt"/>
                <a:cs typeface="+mj-lt"/>
              </a:rPr>
              <a:t>Analytics Terminology – using the demo report</a:t>
            </a:r>
          </a:p>
          <a:p>
            <a:endParaRPr lang="en-US">
              <a:cs typeface="Calibri Light"/>
            </a:endParaRPr>
          </a:p>
        </p:txBody>
      </p:sp>
      <p:pic>
        <p:nvPicPr>
          <p:cNvPr id="11" name="Picture 1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5E22CC55-A6EF-44FB-A92F-7311C4F43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26" y="1959642"/>
            <a:ext cx="5941718" cy="3888866"/>
          </a:xfrm>
          <a:prstGeom prst="rect">
            <a:avLst/>
          </a:prstGeom>
        </p:spPr>
      </p:pic>
      <p:pic>
        <p:nvPicPr>
          <p:cNvPr id="14" name="Picture 15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6C0EB110-9DF7-4BE7-B990-D246D9170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807" y="1955789"/>
            <a:ext cx="3712162" cy="415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616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B23BC-CFB0-4F23-B28D-A42F059EC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/>
                <a:cs typeface="Calibri Light"/>
              </a:rPr>
              <a:t>Analytics Terminology – cont.</a:t>
            </a: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4A4A3C4-2CA9-43FF-BBA0-997C2E6A50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72027" y="1689926"/>
            <a:ext cx="2752713" cy="4351338"/>
          </a:xfrm>
        </p:spPr>
      </p:pic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B228734-4FE4-4219-A7F1-545E0621C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118" y="1808195"/>
            <a:ext cx="2655837" cy="411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1B23B7-07CE-45ED-AD09-D8286EA2F81C}"/>
              </a:ext>
            </a:extLst>
          </p:cNvPr>
          <p:cNvSpPr txBox="1"/>
          <p:nvPr/>
        </p:nvSpPr>
        <p:spPr>
          <a:xfrm>
            <a:off x="5006622" y="3774252"/>
            <a:ext cx="1981199" cy="37873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Shared Dimensions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3173BE6-E9FB-401A-B693-4C58D892EF15}"/>
              </a:ext>
            </a:extLst>
          </p:cNvPr>
          <p:cNvCxnSpPr/>
          <p:nvPr/>
        </p:nvCxnSpPr>
        <p:spPr>
          <a:xfrm>
            <a:off x="7008165" y="4115387"/>
            <a:ext cx="1234252" cy="5381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555B92A-0BAA-406F-BA7D-856EBABBEDCA}"/>
              </a:ext>
            </a:extLst>
          </p:cNvPr>
          <p:cNvCxnSpPr>
            <a:cxnSpLocks/>
          </p:cNvCxnSpPr>
          <p:nvPr/>
        </p:nvCxnSpPr>
        <p:spPr>
          <a:xfrm flipH="1" flipV="1">
            <a:off x="3632787" y="3919714"/>
            <a:ext cx="1428043" cy="1862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2D7EF4C-9AB2-4CDE-8FEA-3C3FAF5E663F}"/>
              </a:ext>
            </a:extLst>
          </p:cNvPr>
          <p:cNvSpPr/>
          <p:nvPr/>
        </p:nvSpPr>
        <p:spPr>
          <a:xfrm>
            <a:off x="1873485" y="3872559"/>
            <a:ext cx="1853258" cy="7243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9FC71C-6183-4AEB-B32B-F124D78D3EA7}"/>
              </a:ext>
            </a:extLst>
          </p:cNvPr>
          <p:cNvSpPr/>
          <p:nvPr/>
        </p:nvSpPr>
        <p:spPr>
          <a:xfrm>
            <a:off x="8204670" y="4634559"/>
            <a:ext cx="1853258" cy="7243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66118" y="6200775"/>
            <a:ext cx="6586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more info on </a:t>
            </a:r>
            <a:r>
              <a:rPr lang="en-US" dirty="0" smtClean="0">
                <a:hlinkClick r:id="rId4"/>
              </a:rPr>
              <a:t>Shared Dimensions </a:t>
            </a:r>
            <a:r>
              <a:rPr lang="en-US" dirty="0" smtClean="0"/>
              <a:t>see </a:t>
            </a:r>
            <a:r>
              <a:rPr lang="en-US" dirty="0" err="1" smtClean="0"/>
              <a:t>ExL</a:t>
            </a:r>
            <a:r>
              <a:rPr lang="en-US" dirty="0" smtClean="0"/>
              <a:t> Product Documentation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0323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FA413-29C8-429F-8CC9-6EE50AB38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/>
                <a:cs typeface="Calibri Light"/>
              </a:rPr>
              <a:t>Analytics training and info</a:t>
            </a:r>
            <a:endParaRPr lang="en-US" b="1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0D5EE-8EE3-4392-808F-2C89BB1AF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dirty="0">
                <a:ea typeface="+mn-lt"/>
                <a:cs typeface="+mn-lt"/>
              </a:rPr>
              <a:t>Ex Libris Analytics Training Main page</a:t>
            </a:r>
          </a:p>
          <a:p>
            <a:pPr>
              <a:buNone/>
            </a:pPr>
            <a:r>
              <a:rPr lang="en-US" sz="2000" dirty="0">
                <a:cs typeface="Calibri"/>
                <a:hlinkClick r:id="rId2"/>
              </a:rPr>
              <a:t>https://knowledge.exlibrisgroup.com/Alma/Training/Analytics</a:t>
            </a:r>
            <a:endParaRPr lang="en-US" sz="2000">
              <a:ea typeface="+mn-lt"/>
              <a:cs typeface="+mn-lt"/>
            </a:endParaRPr>
          </a:p>
          <a:p>
            <a:pPr>
              <a:buNone/>
            </a:pPr>
            <a:endParaRPr lang="en-US" dirty="0">
              <a:cs typeface="Calibri"/>
            </a:endParaRPr>
          </a:p>
          <a:p>
            <a:pPr>
              <a:buNone/>
            </a:pPr>
            <a:r>
              <a:rPr lang="en-US" dirty="0"/>
              <a:t>Analytics General Terminology</a:t>
            </a:r>
            <a:endParaRPr lang="en-US" dirty="0">
              <a:cs typeface="Calibri"/>
            </a:endParaRPr>
          </a:p>
          <a:p>
            <a:pPr>
              <a:buNone/>
            </a:pPr>
            <a:r>
              <a:rPr lang="en-US" sz="2000" dirty="0">
                <a:ea typeface="+mn-lt"/>
                <a:cs typeface="+mn-lt"/>
                <a:hlinkClick r:id="rId3"/>
              </a:rPr>
              <a:t>https://knowledge.exlibrisgroup.com/Alma/Product_Documentation/010Alma_Online_Help_(English)/080Analytics/010Introduction/General_Terminology</a:t>
            </a:r>
            <a:endParaRPr lang="en-US" sz="2000">
              <a:cs typeface="Calibri"/>
            </a:endParaRPr>
          </a:p>
          <a:p>
            <a:pPr>
              <a:buNone/>
            </a:pPr>
            <a:endParaRPr lang="en-US" dirty="0">
              <a:cs typeface="Calibri"/>
            </a:endParaRPr>
          </a:p>
          <a:p>
            <a:pPr>
              <a:buNone/>
            </a:pPr>
            <a:r>
              <a:rPr lang="en-US" dirty="0">
                <a:cs typeface="Calibri"/>
              </a:rPr>
              <a:t>Analytics </a:t>
            </a:r>
            <a:r>
              <a:rPr lang="en-US" dirty="0"/>
              <a:t>Subject Area Terminology</a:t>
            </a:r>
            <a:endParaRPr lang="en-US" dirty="0">
              <a:cs typeface="Calibri"/>
            </a:endParaRPr>
          </a:p>
          <a:p>
            <a:pPr>
              <a:buNone/>
            </a:pPr>
            <a:r>
              <a:rPr lang="en-US" sz="2000" dirty="0">
                <a:ea typeface="+mn-lt"/>
                <a:cs typeface="+mn-lt"/>
                <a:hlinkClick r:id="rId4"/>
              </a:rPr>
              <a:t>https://knowledge.exlibrisgroup.com/Alma/Product_Documentation/010Alma_Online_Help_(English)/080Analytics/010Introduction/Subject_Area_Terminology</a:t>
            </a:r>
            <a:endParaRPr lang="en-US" sz="2000">
              <a:cs typeface="Calibri"/>
            </a:endParaRPr>
          </a:p>
          <a:p>
            <a:pPr>
              <a:buNone/>
            </a:pPr>
            <a:endParaRPr lang="en-US" dirty="0">
              <a:cs typeface="Calibri"/>
            </a:endParaRPr>
          </a:p>
          <a:p>
            <a:pPr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0289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/>
                <a:cs typeface="Arial"/>
              </a:rPr>
              <a:t>Alma &gt; Analytics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406" y="1704756"/>
            <a:ext cx="10173187" cy="435133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332383" y="2690191"/>
            <a:ext cx="636104" cy="21203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F074DF-8D37-8248-84E2-3A4C857C396A}"/>
              </a:ext>
            </a:extLst>
          </p:cNvPr>
          <p:cNvSpPr/>
          <p:nvPr/>
        </p:nvSpPr>
        <p:spPr>
          <a:xfrm>
            <a:off x="633046" y="1505243"/>
            <a:ext cx="3573194" cy="7315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32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/>
                <a:cs typeface="Arial"/>
              </a:rPr>
              <a:t>Analytics </a:t>
            </a:r>
            <a:r>
              <a:rPr lang="en-US" sz="4000" b="1" dirty="0">
                <a:latin typeface="Arial"/>
                <a:cs typeface="Arial"/>
              </a:rPr>
              <a:t>landing page</a:t>
            </a:r>
            <a:r>
              <a:rPr lang="en-US" sz="4000" dirty="0">
                <a:latin typeface="Arial"/>
                <a:cs typeface="Arial"/>
              </a:rPr>
              <a:t> (all new users) – this is a blank page, can be customized.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10515600" cy="420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65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Arial"/>
                <a:cs typeface="Arial"/>
              </a:rPr>
              <a:t>Search box </a:t>
            </a:r>
            <a:r>
              <a:rPr lang="en-US" dirty="0">
                <a:latin typeface="Arial"/>
                <a:cs typeface="Arial"/>
              </a:rPr>
              <a:t>– to search available analytics reports, dashboards, prompts etc.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125" y="1972469"/>
            <a:ext cx="790575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30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Arial"/>
                <a:cs typeface="Arial"/>
              </a:rPr>
              <a:t>Advanced</a:t>
            </a:r>
            <a:r>
              <a:rPr lang="en-US" sz="4000" dirty="0">
                <a:latin typeface="Arial"/>
                <a:cs typeface="Arial"/>
              </a:rPr>
              <a:t> – open an advanced search box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14331"/>
            <a:ext cx="10515600" cy="310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61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Arial"/>
                <a:cs typeface="Arial"/>
              </a:rPr>
              <a:t>Home</a:t>
            </a:r>
            <a:r>
              <a:rPr lang="en-US" sz="4000" dirty="0">
                <a:latin typeface="Arial"/>
                <a:cs typeface="Arial"/>
              </a:rPr>
              <a:t> – the most recent and popular items/activities, navigation pane on the left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05714"/>
            <a:ext cx="10515600" cy="399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02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Arial"/>
                <a:cs typeface="Arial"/>
              </a:rPr>
              <a:t>Catalog</a:t>
            </a:r>
            <a:r>
              <a:rPr lang="en-US" sz="4000" dirty="0">
                <a:latin typeface="Arial"/>
                <a:cs typeface="Arial"/>
              </a:rPr>
              <a:t> – to access My Folders and Shared Folders (out-of-box reports)</a:t>
            </a:r>
            <a:endParaRPr lang="en-US" sz="4000">
              <a:latin typeface="Arial"/>
              <a:cs typeface="Arial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555605"/>
            <a:ext cx="10515600" cy="28913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845913-1437-AF4C-9DF9-1B42E6C26084}"/>
              </a:ext>
            </a:extLst>
          </p:cNvPr>
          <p:cNvSpPr txBox="1"/>
          <p:nvPr/>
        </p:nvSpPr>
        <p:spPr>
          <a:xfrm>
            <a:off x="6738425" y="3685735"/>
            <a:ext cx="43047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Note– Helpful tip</a:t>
            </a:r>
          </a:p>
          <a:p>
            <a:r>
              <a:rPr lang="en-US" sz="2400" b="1"/>
              <a:t>Use the Catalog to get back to the folder and list of report view quickly, like a “Back” button to navigate back to the Folder/report menu</a:t>
            </a:r>
          </a:p>
        </p:txBody>
      </p:sp>
    </p:spTree>
    <p:extLst>
      <p:ext uri="{BB962C8B-B14F-4D97-AF65-F5344CB8AC3E}">
        <p14:creationId xmlns:p14="http://schemas.microsoft.com/office/powerpoint/2010/main" val="24256277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638</Words>
  <Application>Microsoft Office PowerPoint</Application>
  <PresentationFormat>Widescreen</PresentationFormat>
  <Paragraphs>101</Paragraphs>
  <Slides>34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Wingdings</vt:lpstr>
      <vt:lpstr>Office Theme</vt:lpstr>
      <vt:lpstr>Alma Analytics Basics</vt:lpstr>
      <vt:lpstr>Topics in this presentation</vt:lpstr>
      <vt:lpstr>Accessing and navigating analytics </vt:lpstr>
      <vt:lpstr>Alma &gt; Analytics</vt:lpstr>
      <vt:lpstr>Analytics landing page (all new users) – this is a blank page, can be customized.</vt:lpstr>
      <vt:lpstr>Search box – to search available analytics reports, dashboards, prompts etc.</vt:lpstr>
      <vt:lpstr>Advanced – open an advanced search box</vt:lpstr>
      <vt:lpstr>Home – the most recent and popular items/activities, navigation pane on the left</vt:lpstr>
      <vt:lpstr>Catalog – to access My Folders and Shared Folders (out-of-box reports)</vt:lpstr>
      <vt:lpstr>Favorites and Dashboards </vt:lpstr>
      <vt:lpstr>New and Open</vt:lpstr>
      <vt:lpstr>User Account – My Account</vt:lpstr>
      <vt:lpstr>My Account – Preferences  set starting page, location &amp; time zone</vt:lpstr>
      <vt:lpstr>My Account – Preferences cont.  set analysis editor</vt:lpstr>
      <vt:lpstr>Catalog – Folder organization  My Folders and Campus Shared Folder</vt:lpstr>
      <vt:lpstr>Catalog – Folder organization Community Shared Reports</vt:lpstr>
      <vt:lpstr>Running out-of-the-box reports</vt:lpstr>
      <vt:lpstr>  Shared Folders &gt;  Community &gt; Reports &gt; Consortia &gt; SUNY &gt; GP (will use this folder as the demo) </vt:lpstr>
      <vt:lpstr>Example report – Newly cataloged titles </vt:lpstr>
      <vt:lpstr>Report shows your own campus data</vt:lpstr>
      <vt:lpstr>Copying and editing shared reports  </vt:lpstr>
      <vt:lpstr>Copying and editing shared reports – cont.  </vt:lpstr>
      <vt:lpstr>Copying and editing shared reports – cont.  </vt:lpstr>
      <vt:lpstr>Edit the report in “My Folder”</vt:lpstr>
      <vt:lpstr>Edit report – edit/delete/add new filter </vt:lpstr>
      <vt:lpstr>Adding a new filter [this slide has a short video embedded] click on the ”new filter” icon, select Item creation date, choose the in-between from Operator dropdown, enter the dates</vt:lpstr>
      <vt:lpstr>Run the report result with new filter [this slide has a short video embedded]</vt:lpstr>
      <vt:lpstr>Save the report with new filter [this slide has a short video embedded]</vt:lpstr>
      <vt:lpstr>Format result data column properties before Exporting to Excel [this slide has a short video embedded] (Item Creation Date only displayed on the 1st item, other item lines are blank) Go to Criteria – Item creation date column properties – Column format - Repeat</vt:lpstr>
      <vt:lpstr>Exporting Results/Reports </vt:lpstr>
      <vt:lpstr>Analytics Terminology useful to know when creating a new report and editing existing  </vt:lpstr>
      <vt:lpstr>Analytics Terminology – using the demo report </vt:lpstr>
      <vt:lpstr>Analytics Terminology – cont.</vt:lpstr>
      <vt:lpstr>Analytics training and info</vt:lpstr>
    </vt:vector>
  </TitlesOfParts>
  <Company>SUNY New Paltz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Alma Analytics Basics</dc:title>
  <dc:creator>Kristy Lee</dc:creator>
  <cp:lastModifiedBy>Kristy Lee</cp:lastModifiedBy>
  <cp:revision>321</cp:revision>
  <dcterms:created xsi:type="dcterms:W3CDTF">2019-11-30T15:25:55Z</dcterms:created>
  <dcterms:modified xsi:type="dcterms:W3CDTF">2019-12-13T18:57:40Z</dcterms:modified>
</cp:coreProperties>
</file>