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38"/>
  </p:notesMasterIdLst>
  <p:sldIdLst>
    <p:sldId id="657" r:id="rId3"/>
    <p:sldId id="658" r:id="rId4"/>
    <p:sldId id="705" r:id="rId5"/>
    <p:sldId id="1034" r:id="rId6"/>
    <p:sldId id="1026" r:id="rId7"/>
    <p:sldId id="691" r:id="rId8"/>
    <p:sldId id="709" r:id="rId9"/>
    <p:sldId id="710" r:id="rId10"/>
    <p:sldId id="258" r:id="rId11"/>
    <p:sldId id="600" r:id="rId12"/>
    <p:sldId id="581" r:id="rId13"/>
    <p:sldId id="1029" r:id="rId14"/>
    <p:sldId id="256" r:id="rId15"/>
    <p:sldId id="1030" r:id="rId16"/>
    <p:sldId id="1035" r:id="rId17"/>
    <p:sldId id="1036" r:id="rId18"/>
    <p:sldId id="1038" r:id="rId19"/>
    <p:sldId id="1037" r:id="rId20"/>
    <p:sldId id="650" r:id="rId21"/>
    <p:sldId id="704" r:id="rId22"/>
    <p:sldId id="269" r:id="rId23"/>
    <p:sldId id="664" r:id="rId24"/>
    <p:sldId id="703" r:id="rId25"/>
    <p:sldId id="713" r:id="rId26"/>
    <p:sldId id="267" r:id="rId27"/>
    <p:sldId id="673" r:id="rId28"/>
    <p:sldId id="1028" r:id="rId29"/>
    <p:sldId id="257" r:id="rId30"/>
    <p:sldId id="260" r:id="rId31"/>
    <p:sldId id="261" r:id="rId32"/>
    <p:sldId id="262" r:id="rId33"/>
    <p:sldId id="263" r:id="rId34"/>
    <p:sldId id="264" r:id="rId35"/>
    <p:sldId id="265" r:id="rId36"/>
    <p:sldId id="266" r:id="rId37"/>
  </p:sldIdLst>
  <p:sldSz cx="12192000" cy="68580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F4955753-C45B-4F5D-9E0F-36FC65298905}">
          <p14:sldIdLst>
            <p14:sldId id="657"/>
            <p14:sldId id="658"/>
            <p14:sldId id="705"/>
            <p14:sldId id="1034"/>
            <p14:sldId id="1026"/>
            <p14:sldId id="691"/>
            <p14:sldId id="709"/>
            <p14:sldId id="710"/>
            <p14:sldId id="258"/>
            <p14:sldId id="600"/>
            <p14:sldId id="581"/>
            <p14:sldId id="1029"/>
            <p14:sldId id="256"/>
            <p14:sldId id="1030"/>
            <p14:sldId id="1035"/>
            <p14:sldId id="1036"/>
            <p14:sldId id="1038"/>
            <p14:sldId id="1037"/>
            <p14:sldId id="650"/>
            <p14:sldId id="704"/>
            <p14:sldId id="269"/>
            <p14:sldId id="664"/>
            <p14:sldId id="703"/>
            <p14:sldId id="713"/>
            <p14:sldId id="267"/>
            <p14:sldId id="673"/>
            <p14:sldId id="1028"/>
            <p14:sldId id="257"/>
            <p14:sldId id="260"/>
            <p14:sldId id="261"/>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9ED"/>
    <a:srgbClr val="1C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0" autoAdjust="0"/>
    <p:restoredTop sz="78692" autoAdjust="0"/>
  </p:normalViewPr>
  <p:slideViewPr>
    <p:cSldViewPr snapToGrid="0">
      <p:cViewPr varScale="1">
        <p:scale>
          <a:sx n="83" d="100"/>
          <a:sy n="83" d="100"/>
        </p:scale>
        <p:origin x="2184" y="96"/>
      </p:cViewPr>
      <p:guideLst/>
    </p:cSldViewPr>
  </p:slideViewPr>
  <p:notesTextViewPr>
    <p:cViewPr>
      <p:scale>
        <a:sx n="1" d="1"/>
        <a:sy n="1" d="1"/>
      </p:scale>
      <p:origin x="0" y="0"/>
    </p:cViewPr>
  </p:notesTextViewPr>
  <p:sorterViewPr>
    <p:cViewPr varScale="1">
      <p:scale>
        <a:sx n="1" d="1"/>
        <a:sy n="1" d="1"/>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19100" y="703263"/>
            <a:ext cx="6238875" cy="3509962"/>
          </a:xfrm>
          <a:prstGeom prst="rect">
            <a:avLst/>
          </a:prstGeom>
        </p:spPr>
        <p:txBody>
          <a:bodyPr lIns="93935" tIns="46968" rIns="93935" bIns="46968"/>
          <a:lstStyle/>
          <a:p>
            <a:endParaRPr dirty="0"/>
          </a:p>
        </p:txBody>
      </p:sp>
      <p:sp>
        <p:nvSpPr>
          <p:cNvPr id="92" name="Shape 9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trike="noStrike" dirty="0"/>
              <a:t>Sea Base Trip on Jul 29-Aug 3, 2024 - FULL</a:t>
            </a:r>
          </a:p>
          <a:p>
            <a:endParaRPr lang="en-US" dirty="0"/>
          </a:p>
        </p:txBody>
      </p:sp>
    </p:spTree>
    <p:extLst>
      <p:ext uri="{BB962C8B-B14F-4D97-AF65-F5344CB8AC3E}">
        <p14:creationId xmlns:p14="http://schemas.microsoft.com/office/powerpoint/2010/main" val="141730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91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ln>
                  <a:noFill/>
                </a:ln>
                <a:solidFill>
                  <a:schemeClr val="bg1"/>
                </a:solidFill>
              </a:defRPr>
            </a:lvl1pPr>
          </a:lstStyle>
          <a:p>
            <a:r>
              <a:rPr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609600" y="1981200"/>
            <a:ext cx="9448800" cy="37338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91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1989" y="1386101"/>
            <a:ext cx="4071824" cy="1253808"/>
          </a:xfrm>
        </p:spPr>
        <p:txBody>
          <a:bodyPr anchor="b"/>
          <a:lstStyle>
            <a:lvl1pPr algn="l">
              <a:buNone/>
              <a:defRPr sz="2200" b="1">
                <a:ln>
                  <a:noFill/>
                </a:ln>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473851" y="700299"/>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461992" y="2679157"/>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Tree>
    <p:extLst>
      <p:ext uri="{BB962C8B-B14F-4D97-AF65-F5344CB8AC3E}">
        <p14:creationId xmlns:p14="http://schemas.microsoft.com/office/powerpoint/2010/main" val="612811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9956800" cy="3962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82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032000" cy="5211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2117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69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3EDE8271-D91C-74C2-2488-1355C3894B39}"/>
              </a:ext>
            </a:extLst>
          </p:cNvPr>
          <p:cNvSpPr>
            <a:spLocks/>
          </p:cNvSpPr>
          <p:nvPr/>
        </p:nvSpPr>
        <p:spPr bwMode="auto">
          <a:xfrm>
            <a:off x="10871200" y="0"/>
            <a:ext cx="1320800" cy="6858000"/>
          </a:xfrm>
          <a:custGeom>
            <a:avLst/>
            <a:gdLst>
              <a:gd name="T0" fmla="*/ 512689843 w 1914"/>
              <a:gd name="T1" fmla="*/ 22587518 h 4329"/>
              <a:gd name="T2" fmla="*/ 512689843 w 1914"/>
              <a:gd name="T3" fmla="*/ 2147483647 h 4329"/>
              <a:gd name="T4" fmla="*/ 54643960 w 1914"/>
              <a:gd name="T5" fmla="*/ 2147483647 h 4329"/>
              <a:gd name="T6" fmla="*/ 0 w 1914"/>
              <a:gd name="T7" fmla="*/ 0 h 4329"/>
              <a:gd name="T8" fmla="*/ 512689843 w 1914"/>
              <a:gd name="T9" fmla="*/ 2258751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med" len="med"/>
            <a:tailEnd type="none" w="med" len="med"/>
          </a:ln>
          <a:effectLst>
            <a:outerShdw blurRad="63500" dist="50800" dir="10800000" algn="ctr" rotWithShape="0">
              <a:srgbClr val="000000">
                <a:alpha val="45000"/>
              </a:srgbClr>
            </a:outerShdw>
          </a:effectLst>
        </p:spPr>
        <p:txBody>
          <a:bodyPr/>
          <a:lstStyle/>
          <a:p>
            <a:pPr eaLnBrk="1" hangingPunct="1">
              <a:defRPr/>
            </a:pPr>
            <a:endParaRPr lang="en-US" sz="1800" dirty="0"/>
          </a:p>
        </p:txBody>
      </p:sp>
      <p:sp>
        <p:nvSpPr>
          <p:cNvPr id="3" name="Freeform 7">
            <a:extLst>
              <a:ext uri="{FF2B5EF4-FFF2-40B4-BE49-F238E27FC236}">
                <a16:creationId xmlns:a16="http://schemas.microsoft.com/office/drawing/2014/main" id="{DA7FD0CD-8854-7F61-1D41-60DA2D967491}"/>
              </a:ext>
            </a:extLst>
          </p:cNvPr>
          <p:cNvSpPr>
            <a:spLocks/>
          </p:cNvSpPr>
          <p:nvPr userDrawn="1"/>
        </p:nvSpPr>
        <p:spPr bwMode="auto">
          <a:xfrm>
            <a:off x="0" y="5181600"/>
            <a:ext cx="12192000" cy="1682750"/>
          </a:xfrm>
          <a:custGeom>
            <a:avLst/>
            <a:gdLst>
              <a:gd name="T0" fmla="*/ 0 w 5760"/>
              <a:gd name="T1" fmla="*/ 1347717 h 1331"/>
              <a:gd name="T2" fmla="*/ 0 w 5760"/>
              <a:gd name="T3" fmla="*/ 1682750 h 1331"/>
              <a:gd name="T4" fmla="*/ 9144000 w 5760"/>
              <a:gd name="T5" fmla="*/ 1682750 h 1331"/>
              <a:gd name="T6" fmla="*/ 9144000 w 5760"/>
              <a:gd name="T7" fmla="*/ 0 h 1331"/>
              <a:gd name="T8" fmla="*/ 0 w 5760"/>
              <a:gd name="T9" fmla="*/ 134771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gradFill rotWithShape="1">
            <a:gsLst>
              <a:gs pos="0">
                <a:srgbClr val="770000"/>
              </a:gs>
              <a:gs pos="50000">
                <a:srgbClr val="AD0000"/>
              </a:gs>
              <a:gs pos="100000">
                <a:srgbClr val="CE0000"/>
              </a:gs>
            </a:gsLst>
            <a:lin ang="18900000" scaled="1"/>
          </a:gradFill>
          <a:ln w="19050" cap="flat" cmpd="sng">
            <a:solidFill>
              <a:srgbClr val="C00000"/>
            </a:solidFill>
            <a:prstDash val="solid"/>
            <a:round/>
            <a:headEnd type="none" w="med" len="med"/>
            <a:tailEnd type="none" w="med" len="med"/>
          </a:ln>
          <a:effectLst>
            <a:outerShdw blurRad="63500" dist="44450" dir="16200000" algn="ctr" rotWithShape="0">
              <a:srgbClr val="000000">
                <a:alpha val="34998"/>
              </a:srgbClr>
            </a:outerShdw>
          </a:effectLst>
        </p:spPr>
        <p:txBody>
          <a:bodyPr/>
          <a:lstStyle/>
          <a:p>
            <a:pPr eaLnBrk="1" hangingPunct="1">
              <a:defRPr/>
            </a:pPr>
            <a:endParaRPr lang="en-US" sz="1800" dirty="0"/>
          </a:p>
        </p:txBody>
      </p:sp>
      <p:pic>
        <p:nvPicPr>
          <p:cNvPr id="4" name="Picture 12">
            <a:extLst>
              <a:ext uri="{FF2B5EF4-FFF2-40B4-BE49-F238E27FC236}">
                <a16:creationId xmlns:a16="http://schemas.microsoft.com/office/drawing/2014/main" id="{15C3C9DE-8964-BBAA-A666-E352D19351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2767" y="6057901"/>
            <a:ext cx="290406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572085" y="3337560"/>
            <a:ext cx="8640064" cy="2301240"/>
          </a:xfrm>
        </p:spPr>
        <p:txBody>
          <a:bodyPr anchor="t"/>
          <a:lstStyle>
            <a:lvl1pPr algn="r">
              <a:defRPr lang="en-US" b="1" cap="all" baseline="0" dirty="0">
                <a:ln w="5000" cmpd="sng">
                  <a:noFill/>
                  <a:prstDash val="solid"/>
                </a:ln>
                <a:solidFill>
                  <a:schemeClr val="tx1"/>
                </a:soli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Tree>
    <p:extLst>
      <p:ext uri="{BB962C8B-B14F-4D97-AF65-F5344CB8AC3E}">
        <p14:creationId xmlns:p14="http://schemas.microsoft.com/office/powerpoint/2010/main" val="408068162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46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noFill/>
                  <a:prstDash val="solid"/>
                </a:ln>
                <a:solidFill>
                  <a:schemeClr val="bg1"/>
                </a:solidFill>
                <a:effectLst>
                  <a:outerShdw blurRad="50800" dist="38100" dir="5400000" algn="t" rotWithShape="0">
                    <a:prstClr val="black">
                      <a:alpha val="5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bg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Tree>
    <p:extLst>
      <p:ext uri="{BB962C8B-B14F-4D97-AF65-F5344CB8AC3E}">
        <p14:creationId xmlns:p14="http://schemas.microsoft.com/office/powerpoint/2010/main" val="363484351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4876800" cy="4114800"/>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89600" y="1600201"/>
            <a:ext cx="4876800" cy="4114800"/>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25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lstStyle>
            <a:lvl1pPr algn="l">
              <a:defRPr sz="4600"/>
            </a:lvl1pPr>
          </a:lstStyle>
          <a:p>
            <a:r>
              <a:rPr lang="en-US"/>
              <a:t>Click to edit Master title style</a:t>
            </a:r>
          </a:p>
        </p:txBody>
      </p:sp>
    </p:spTree>
    <p:extLst>
      <p:ext uri="{BB962C8B-B14F-4D97-AF65-F5344CB8AC3E}">
        <p14:creationId xmlns:p14="http://schemas.microsoft.com/office/powerpoint/2010/main" val="2287936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01DED38-B318-89D5-E8CA-9E860EAABE7D}"/>
              </a:ext>
            </a:extLst>
          </p:cNvPr>
          <p:cNvSpPr>
            <a:spLocks/>
          </p:cNvSpPr>
          <p:nvPr userDrawn="1"/>
        </p:nvSpPr>
        <p:spPr bwMode="auto">
          <a:xfrm>
            <a:off x="10871200" y="-9525"/>
            <a:ext cx="1320800" cy="6858000"/>
          </a:xfrm>
          <a:custGeom>
            <a:avLst/>
            <a:gdLst>
              <a:gd name="T0" fmla="*/ 512689843 w 1914"/>
              <a:gd name="T1" fmla="*/ 22587518 h 4329"/>
              <a:gd name="T2" fmla="*/ 512689843 w 1914"/>
              <a:gd name="T3" fmla="*/ 2147483647 h 4329"/>
              <a:gd name="T4" fmla="*/ 54643960 w 1914"/>
              <a:gd name="T5" fmla="*/ 2147483647 h 4329"/>
              <a:gd name="T6" fmla="*/ 0 w 1914"/>
              <a:gd name="T7" fmla="*/ 0 h 4329"/>
              <a:gd name="T8" fmla="*/ 512689843 w 1914"/>
              <a:gd name="T9" fmla="*/ 2258751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med" len="med"/>
            <a:tailEnd type="none" w="med" len="med"/>
          </a:ln>
          <a:effectLst>
            <a:outerShdw blurRad="63500" dist="50800" dir="10800000" algn="ctr" rotWithShape="0">
              <a:srgbClr val="000000">
                <a:alpha val="45000"/>
              </a:srgbClr>
            </a:outerShdw>
          </a:effectLst>
        </p:spPr>
        <p:txBody>
          <a:bodyPr/>
          <a:lstStyle/>
          <a:p>
            <a:pPr eaLnBrk="1" hangingPunct="1">
              <a:defRPr/>
            </a:pPr>
            <a:endParaRPr lang="en-US" sz="1800" dirty="0"/>
          </a:p>
        </p:txBody>
      </p:sp>
      <p:sp>
        <p:nvSpPr>
          <p:cNvPr id="11" name="Freeform 10">
            <a:extLst>
              <a:ext uri="{FF2B5EF4-FFF2-40B4-BE49-F238E27FC236}">
                <a16:creationId xmlns:a16="http://schemas.microsoft.com/office/drawing/2014/main" id="{C13ED525-B0F5-B80E-0F28-CC2B1C7EBC69}"/>
              </a:ext>
            </a:extLst>
          </p:cNvPr>
          <p:cNvSpPr>
            <a:spLocks/>
          </p:cNvSpPr>
          <p:nvPr userDrawn="1"/>
        </p:nvSpPr>
        <p:spPr bwMode="auto">
          <a:xfrm>
            <a:off x="0" y="5181600"/>
            <a:ext cx="12192000" cy="1682750"/>
          </a:xfrm>
          <a:custGeom>
            <a:avLst/>
            <a:gdLst>
              <a:gd name="T0" fmla="*/ 0 w 5760"/>
              <a:gd name="T1" fmla="*/ 1347717 h 1331"/>
              <a:gd name="T2" fmla="*/ 0 w 5760"/>
              <a:gd name="T3" fmla="*/ 1682750 h 1331"/>
              <a:gd name="T4" fmla="*/ 9144000 w 5760"/>
              <a:gd name="T5" fmla="*/ 1682750 h 1331"/>
              <a:gd name="T6" fmla="*/ 9144000 w 5760"/>
              <a:gd name="T7" fmla="*/ 0 h 1331"/>
              <a:gd name="T8" fmla="*/ 0 w 5760"/>
              <a:gd name="T9" fmla="*/ 134771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gradFill rotWithShape="1">
            <a:gsLst>
              <a:gs pos="0">
                <a:srgbClr val="770000"/>
              </a:gs>
              <a:gs pos="50000">
                <a:srgbClr val="AD0000"/>
              </a:gs>
              <a:gs pos="100000">
                <a:srgbClr val="CE0000"/>
              </a:gs>
            </a:gsLst>
            <a:lin ang="18900000" scaled="1"/>
          </a:gradFill>
          <a:ln w="19050" cap="flat" cmpd="sng">
            <a:solidFill>
              <a:srgbClr val="C00000"/>
            </a:solidFill>
            <a:prstDash val="solid"/>
            <a:round/>
            <a:headEnd type="none" w="med" len="med"/>
            <a:tailEnd type="none" w="med" len="med"/>
          </a:ln>
          <a:effectLst>
            <a:outerShdw blurRad="63500" dist="44450" dir="16200000" algn="ctr" rotWithShape="0">
              <a:srgbClr val="000000">
                <a:alpha val="34998"/>
              </a:srgbClr>
            </a:outerShdw>
          </a:effectLst>
        </p:spPr>
        <p:txBody>
          <a:bodyPr/>
          <a:lstStyle/>
          <a:p>
            <a:pPr eaLnBrk="1" hangingPunct="1">
              <a:defRPr/>
            </a:pPr>
            <a:endParaRPr lang="en-US" sz="1800" dirty="0"/>
          </a:p>
        </p:txBody>
      </p:sp>
      <p:sp>
        <p:nvSpPr>
          <p:cNvPr id="1028" name="Title Placeholder 8">
            <a:extLst>
              <a:ext uri="{FF2B5EF4-FFF2-40B4-BE49-F238E27FC236}">
                <a16:creationId xmlns:a16="http://schemas.microsoft.com/office/drawing/2014/main" id="{6B154CBD-D0B9-7017-9306-E6B7748140A8}"/>
              </a:ext>
            </a:extLst>
          </p:cNvPr>
          <p:cNvSpPr>
            <a:spLocks noGrp="1"/>
          </p:cNvSpPr>
          <p:nvPr>
            <p:ph type="title"/>
          </p:nvPr>
        </p:nvSpPr>
        <p:spPr bwMode="auto">
          <a:xfrm>
            <a:off x="609600" y="274638"/>
            <a:ext cx="995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280BA60C-7FFC-F6F2-10E9-30E9C668261A}"/>
              </a:ext>
            </a:extLst>
          </p:cNvPr>
          <p:cNvSpPr>
            <a:spLocks noGrp="1"/>
          </p:cNvSpPr>
          <p:nvPr>
            <p:ph type="body" idx="1"/>
          </p:nvPr>
        </p:nvSpPr>
        <p:spPr bwMode="auto">
          <a:xfrm>
            <a:off x="609600" y="1600200"/>
            <a:ext cx="995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1">
            <a:extLst>
              <a:ext uri="{FF2B5EF4-FFF2-40B4-BE49-F238E27FC236}">
                <a16:creationId xmlns:a16="http://schemas.microsoft.com/office/drawing/2014/main" id="{C2628EF2-CECF-66E4-2F89-30FE1F87B6D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961967" y="6048376"/>
            <a:ext cx="290406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05464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xStyles>
    <p:titleStyle>
      <a:lvl1pPr algn="l" rtl="0" eaLnBrk="0" fontAlgn="base" hangingPunct="0">
        <a:spcBef>
          <a:spcPct val="0"/>
        </a:spcBef>
        <a:spcAft>
          <a:spcPct val="0"/>
        </a:spcAft>
        <a:defRPr sz="4600" kern="1200">
          <a:solidFill>
            <a:schemeClr val="bg1"/>
          </a:solidFill>
          <a:latin typeface="+mj-lt"/>
          <a:ea typeface="Geneva" charset="0"/>
          <a:cs typeface="+mj-cs"/>
        </a:defRPr>
      </a:lvl1pPr>
      <a:lvl2pPr algn="l" rtl="0" eaLnBrk="0" fontAlgn="base" hangingPunct="0">
        <a:spcBef>
          <a:spcPct val="0"/>
        </a:spcBef>
        <a:spcAft>
          <a:spcPct val="0"/>
        </a:spcAft>
        <a:defRPr sz="4600">
          <a:solidFill>
            <a:schemeClr val="bg1"/>
          </a:solidFill>
          <a:latin typeface="Franklin Gothic Book" charset="0"/>
          <a:ea typeface="Geneva" charset="0"/>
        </a:defRPr>
      </a:lvl2pPr>
      <a:lvl3pPr algn="l" rtl="0" eaLnBrk="0" fontAlgn="base" hangingPunct="0">
        <a:spcBef>
          <a:spcPct val="0"/>
        </a:spcBef>
        <a:spcAft>
          <a:spcPct val="0"/>
        </a:spcAft>
        <a:defRPr sz="4600">
          <a:solidFill>
            <a:schemeClr val="bg1"/>
          </a:solidFill>
          <a:latin typeface="Franklin Gothic Book" charset="0"/>
          <a:ea typeface="Geneva" charset="0"/>
        </a:defRPr>
      </a:lvl3pPr>
      <a:lvl4pPr algn="l" rtl="0" eaLnBrk="0" fontAlgn="base" hangingPunct="0">
        <a:spcBef>
          <a:spcPct val="0"/>
        </a:spcBef>
        <a:spcAft>
          <a:spcPct val="0"/>
        </a:spcAft>
        <a:defRPr sz="4600">
          <a:solidFill>
            <a:schemeClr val="bg1"/>
          </a:solidFill>
          <a:latin typeface="Franklin Gothic Book" charset="0"/>
          <a:ea typeface="Geneva" charset="0"/>
        </a:defRPr>
      </a:lvl4pPr>
      <a:lvl5pPr algn="l" rtl="0" eaLnBrk="0" fontAlgn="base" hangingPunct="0">
        <a:spcBef>
          <a:spcPct val="0"/>
        </a:spcBef>
        <a:spcAft>
          <a:spcPct val="0"/>
        </a:spcAft>
        <a:defRPr sz="4600">
          <a:solidFill>
            <a:schemeClr val="bg1"/>
          </a:solidFill>
          <a:latin typeface="Franklin Gothic Book" charset="0"/>
          <a:ea typeface="Geneva" charset="0"/>
        </a:defRPr>
      </a:lvl5pPr>
      <a:lvl6pPr marL="457200" algn="l" rtl="0" fontAlgn="base">
        <a:spcBef>
          <a:spcPct val="0"/>
        </a:spcBef>
        <a:spcAft>
          <a:spcPct val="0"/>
        </a:spcAft>
        <a:defRPr sz="4600">
          <a:solidFill>
            <a:schemeClr val="bg1"/>
          </a:solidFill>
          <a:latin typeface="Franklin Gothic Book" charset="0"/>
          <a:ea typeface="Geneva" charset="0"/>
        </a:defRPr>
      </a:lvl6pPr>
      <a:lvl7pPr marL="914400" algn="l" rtl="0" fontAlgn="base">
        <a:spcBef>
          <a:spcPct val="0"/>
        </a:spcBef>
        <a:spcAft>
          <a:spcPct val="0"/>
        </a:spcAft>
        <a:defRPr sz="4600">
          <a:solidFill>
            <a:schemeClr val="bg1"/>
          </a:solidFill>
          <a:latin typeface="Franklin Gothic Book" charset="0"/>
          <a:ea typeface="Geneva" charset="0"/>
        </a:defRPr>
      </a:lvl7pPr>
      <a:lvl8pPr marL="1371600" algn="l" rtl="0" fontAlgn="base">
        <a:spcBef>
          <a:spcPct val="0"/>
        </a:spcBef>
        <a:spcAft>
          <a:spcPct val="0"/>
        </a:spcAft>
        <a:defRPr sz="4600">
          <a:solidFill>
            <a:schemeClr val="bg1"/>
          </a:solidFill>
          <a:latin typeface="Franklin Gothic Book" charset="0"/>
          <a:ea typeface="Geneva" charset="0"/>
        </a:defRPr>
      </a:lvl8pPr>
      <a:lvl9pPr marL="1828800" algn="l" rtl="0" fontAlgn="base">
        <a:spcBef>
          <a:spcPct val="0"/>
        </a:spcBef>
        <a:spcAft>
          <a:spcPct val="0"/>
        </a:spcAft>
        <a:defRPr sz="4600">
          <a:solidFill>
            <a:schemeClr val="bg1"/>
          </a:solidFill>
          <a:latin typeface="Franklin Gothic Book" charset="0"/>
          <a:ea typeface="Geneva" charset="0"/>
        </a:defRPr>
      </a:lvl9pPr>
    </p:titleStyle>
    <p:bodyStyle>
      <a:lvl1pPr marL="419100" indent="-382588" algn="l" rtl="0" eaLnBrk="0" fontAlgn="base" hangingPunct="0">
        <a:spcBef>
          <a:spcPct val="20000"/>
        </a:spcBef>
        <a:spcAft>
          <a:spcPct val="0"/>
        </a:spcAft>
        <a:buClr>
          <a:schemeClr val="tx1"/>
        </a:buClr>
        <a:buSzPct val="80000"/>
        <a:buFont typeface="Wingdings 2" panose="05020102010507070707" pitchFamily="18" charset="2"/>
        <a:buChar char=""/>
        <a:defRPr sz="3000" kern="1200">
          <a:solidFill>
            <a:schemeClr val="bg1"/>
          </a:solidFill>
          <a:latin typeface="+mn-lt"/>
          <a:ea typeface="Geneva" charset="0"/>
          <a:cs typeface="+mn-cs"/>
        </a:defRPr>
      </a:lvl1pPr>
      <a:lvl2pPr marL="722313" indent="-273050" algn="l" rtl="0" eaLnBrk="0" fontAlgn="base" hangingPunct="0">
        <a:spcBef>
          <a:spcPct val="20000"/>
        </a:spcBef>
        <a:spcAft>
          <a:spcPct val="0"/>
        </a:spcAft>
        <a:buClr>
          <a:schemeClr val="tx1"/>
        </a:buClr>
        <a:buSzPct val="90000"/>
        <a:buFont typeface="Arial" panose="020B0604020202020204" pitchFamily="34" charset="0"/>
        <a:buChar char="•"/>
        <a:defRPr sz="2600" kern="1200">
          <a:solidFill>
            <a:schemeClr val="bg1"/>
          </a:solidFill>
          <a:latin typeface="+mn-lt"/>
          <a:ea typeface="Geneva" charset="0"/>
          <a:cs typeface="+mn-cs"/>
        </a:defRPr>
      </a:lvl2pPr>
      <a:lvl3pPr marL="1004888" indent="-255588" algn="l" rtl="0" eaLnBrk="0" fontAlgn="base" hangingPunct="0">
        <a:spcBef>
          <a:spcPct val="20000"/>
        </a:spcBef>
        <a:spcAft>
          <a:spcPct val="0"/>
        </a:spcAft>
        <a:buClr>
          <a:schemeClr val="tx1"/>
        </a:buClr>
        <a:buSzPct val="85000"/>
        <a:buFont typeface="Arial" panose="020B0604020202020204" pitchFamily="34" charset="0"/>
        <a:buChar char="○"/>
        <a:defRPr sz="2400" kern="1200">
          <a:solidFill>
            <a:schemeClr val="bg1"/>
          </a:solidFill>
          <a:latin typeface="+mn-lt"/>
          <a:ea typeface="Geneva" charset="0"/>
          <a:cs typeface="+mn-cs"/>
        </a:defRPr>
      </a:lvl3pPr>
      <a:lvl4pPr marL="1279525" indent="-236538" algn="l" rtl="0" eaLnBrk="0" fontAlgn="base" hangingPunct="0">
        <a:spcBef>
          <a:spcPct val="20000"/>
        </a:spcBef>
        <a:spcAft>
          <a:spcPct val="0"/>
        </a:spcAft>
        <a:buClr>
          <a:schemeClr val="tx1"/>
        </a:buClr>
        <a:buSzPct val="90000"/>
        <a:buFont typeface="Wingdings 2" panose="05020102010507070707" pitchFamily="18" charset="2"/>
        <a:buChar char=""/>
        <a:defRPr sz="2000" kern="1200">
          <a:solidFill>
            <a:schemeClr val="bg1"/>
          </a:solidFill>
          <a:latin typeface="+mn-lt"/>
          <a:ea typeface="Geneva" charset="0"/>
          <a:cs typeface="+mn-cs"/>
        </a:defRPr>
      </a:lvl4pPr>
      <a:lvl5pPr marL="1489075" indent="-182563" algn="l" rtl="0" eaLnBrk="0" fontAlgn="base" hangingPunct="0">
        <a:spcBef>
          <a:spcPct val="20000"/>
        </a:spcBef>
        <a:spcAft>
          <a:spcPct val="0"/>
        </a:spcAft>
        <a:buClr>
          <a:schemeClr val="tx1"/>
        </a:buClr>
        <a:buSzPct val="100000"/>
        <a:buFont typeface="Arial" panose="020B0604020202020204" pitchFamily="34" charset="0"/>
        <a:buChar char="-"/>
        <a:defRPr sz="2000" kern="1200">
          <a:solidFill>
            <a:schemeClr val="bg1"/>
          </a:solidFill>
          <a:latin typeface="+mn-lt"/>
          <a:ea typeface="Geneva" charset="0"/>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outingevent.com/082-STEMsummer" TargetMode="External"/><Relationship Id="rId2" Type="http://schemas.openxmlformats.org/officeDocument/2006/relationships/hyperlink" Target="https://scoutingevent.com/082-2024ScoutOrienteering" TargetMode="External"/><Relationship Id="rId1" Type="http://schemas.openxmlformats.org/officeDocument/2006/relationships/slideLayout" Target="../slideLayouts/slideLayout2.xml"/><Relationship Id="rId5" Type="http://schemas.openxmlformats.org/officeDocument/2006/relationships/hyperlink" Target="https://www.ncacbsa.org/wp-content/uploads/2022/09/DC-STEM-Trek-2.pdf" TargetMode="External"/><Relationship Id="rId4" Type="http://schemas.openxmlformats.org/officeDocument/2006/relationships/hyperlink" Target="https://us.engagingnetworks.app/page/email/click/10004/2037650?email=j2mObVAw6OCBePIN6tZ3hlESkN1MQhKC&amp;campid=xocb452w9CaZkArzVWMSm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signupgenius.com/#!/showSignUp/5080E4BA9AE2DA1FA7-48723540-gmdistrict"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GM.MB.Dean@hotmail.com" TargetMode="External"/><Relationship Id="rId2" Type="http://schemas.openxmlformats.org/officeDocument/2006/relationships/hyperlink" Target="https://my.scouting.org/VES/OnlineReg/1.0.0/?tu=UF-MB-082gm23"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hyperlink" Target="https://scoutingevent.com/082-81718" TargetMode="External"/><Relationship Id="rId13" Type="http://schemas.openxmlformats.org/officeDocument/2006/relationships/hyperlink" Target="https://drive.google.com/file/d/1M4dRigvijvGzelYlPn89YVOb0YMX735e/view?usp=drive_link" TargetMode="External"/><Relationship Id="rId18" Type="http://schemas.openxmlformats.org/officeDocument/2006/relationships/hyperlink" Target="https://drive.google.com/file/d/1iHw2RTNIG7CH_KGprjxPYr4cOf3XYsmr/view?usp=drive_link" TargetMode="External"/><Relationship Id="rId3" Type="http://schemas.openxmlformats.org/officeDocument/2006/relationships/image" Target="../media/image13.jpeg"/><Relationship Id="rId21" Type="http://schemas.openxmlformats.org/officeDocument/2006/relationships/hyperlink" Target="https://scoutingevent.com/082-WFASpring2024" TargetMode="External"/><Relationship Id="rId7" Type="http://schemas.openxmlformats.org/officeDocument/2006/relationships/hyperlink" Target="https://scoutingevent.com/082-80951" TargetMode="External"/><Relationship Id="rId12" Type="http://schemas.openxmlformats.org/officeDocument/2006/relationships/hyperlink" Target="file:///C:\Users\RusPi\Downloads\38.2%22N+77%25C2%25B015" TargetMode="External"/><Relationship Id="rId17" Type="http://schemas.openxmlformats.org/officeDocument/2006/relationships/hyperlink" Target="https://drive.google.com/file/d/185J6vmz_3PzhymcYA3naBvxZ15mO4sFI/view?usp=drive_link" TargetMode="External"/><Relationship Id="rId2" Type="http://schemas.openxmlformats.org/officeDocument/2006/relationships/hyperlink" Target="https://www.ncacbsa.org/george-mason/training/" TargetMode="External"/><Relationship Id="rId16" Type="http://schemas.openxmlformats.org/officeDocument/2006/relationships/hyperlink" Target="https://drive.google.com/file/d/1ScjaVdMtoV9MKApCww7XRCEPsZ8QBfW5/view?usp=drive_link" TargetMode="External"/><Relationship Id="rId20" Type="http://schemas.openxmlformats.org/officeDocument/2006/relationships/hyperlink" Target="https://www.fairfaxcounty.gov/hscode/ereg/Registration.aspx?groupID=47" TargetMode="External"/><Relationship Id="rId1" Type="http://schemas.openxmlformats.org/officeDocument/2006/relationships/slideLayout" Target="../slideLayouts/slideLayout2.xml"/><Relationship Id="rId6" Type="http://schemas.openxmlformats.org/officeDocument/2006/relationships/hyperlink" Target="https://scoutingevent.com/082-80262" TargetMode="External"/><Relationship Id="rId11" Type="http://schemas.openxmlformats.org/officeDocument/2006/relationships/hyperlink" Target="https://scoutingevent.com/082-81716" TargetMode="External"/><Relationship Id="rId5" Type="http://schemas.openxmlformats.org/officeDocument/2006/relationships/hyperlink" Target="https://scoutingevent.com/082-clstspring24" TargetMode="External"/><Relationship Id="rId15" Type="http://schemas.openxmlformats.org/officeDocument/2006/relationships/hyperlink" Target="file:///C:\Users\RusPi\Downloads\33.8%22N+77%25C2%25B012" TargetMode="External"/><Relationship Id="rId23" Type="http://schemas.openxmlformats.org/officeDocument/2006/relationships/hyperlink" Target="https://www.ncacbsa.org/national-youth-leadership-training/" TargetMode="External"/><Relationship Id="rId10" Type="http://schemas.openxmlformats.org/officeDocument/2006/relationships/hyperlink" Target="https://scoutingevent.com/082-80263" TargetMode="External"/><Relationship Id="rId19" Type="http://schemas.openxmlformats.org/officeDocument/2006/relationships/hyperlink" Target="https://drive.google.com/file/d/1yA31KOSFdIahj8BFt46xE-lq0g8GSKYY/view?usp=drive_link" TargetMode="External"/><Relationship Id="rId4" Type="http://schemas.openxmlformats.org/officeDocument/2006/relationships/hyperlink" Target="https://my.scouting.org/" TargetMode="External"/><Relationship Id="rId9" Type="http://schemas.openxmlformats.org/officeDocument/2006/relationships/hyperlink" Target="https://scoutingevent.com/082-sstspring24" TargetMode="External"/><Relationship Id="rId14" Type="http://schemas.openxmlformats.org/officeDocument/2006/relationships/hyperlink" Target="file:///C:\Users\RusPi\Downloads\36.7%22N+77%25C2%25B023" TargetMode="External"/><Relationship Id="rId22" Type="http://schemas.openxmlformats.org/officeDocument/2006/relationships/hyperlink" Target="https://www.ncacbsa.org/wood-badge/"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mailto:brian@bkheath.com" TargetMode="External"/><Relationship Id="rId7" Type="http://schemas.openxmlformats.org/officeDocument/2006/relationships/hyperlink" Target="mailto:highadventure@ncacbs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scoutingevent.com/082-75664" TargetMode="External"/><Relationship Id="rId5" Type="http://schemas.openxmlformats.org/officeDocument/2006/relationships/hyperlink" Target="https://ncacbsa-org.zoom.us/webinar/register/WN_qNMw8PvDSrK1LcRJW4qxxg" TargetMode="External"/><Relationship Id="rId4" Type="http://schemas.openxmlformats.org/officeDocument/2006/relationships/hyperlink" Target="https://www.ncacbsa.org/outdoor-programs-2025/"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public.3.basecamp.com/p/hLgsVbk7Suju6cuDzQQJaEn4" TargetMode="External"/><Relationship Id="rId13" Type="http://schemas.openxmlformats.org/officeDocument/2006/relationships/image" Target="../media/image14.jpeg"/><Relationship Id="rId3" Type="http://schemas.openxmlformats.org/officeDocument/2006/relationships/hyperlink" Target="https://scoutingevent.com/082-79025-191979" TargetMode="External"/><Relationship Id="rId7" Type="http://schemas.openxmlformats.org/officeDocument/2006/relationships/hyperlink" Target="https://www.summitbsa.org/registration/scoutconnections/" TargetMode="External"/><Relationship Id="rId12" Type="http://schemas.openxmlformats.org/officeDocument/2006/relationships/hyperlink" Target="https://public.3.basecamp.com/p/xWpkdrKHKAA9pCzwmHMNdbWb" TargetMode="External"/><Relationship Id="rId2" Type="http://schemas.openxmlformats.org/officeDocument/2006/relationships/hyperlink" Target="https://www.ncacbsa.org/bcols/" TargetMode="External"/><Relationship Id="rId1" Type="http://schemas.openxmlformats.org/officeDocument/2006/relationships/slideLayout" Target="../slideLayouts/slideLayout2.xml"/><Relationship Id="rId6" Type="http://schemas.openxmlformats.org/officeDocument/2006/relationships/hyperlink" Target="https://www.bsaseabase.org/scouts/scout-connections/" TargetMode="External"/><Relationship Id="rId11" Type="http://schemas.openxmlformats.org/officeDocument/2006/relationships/hyperlink" Target="https://www.ncacbsa.org/high-adventure/" TargetMode="External"/><Relationship Id="rId5" Type="http://schemas.openxmlformats.org/officeDocument/2006/relationships/hyperlink" Target="https://www.ntier.org/provisional-scout-connections/" TargetMode="External"/><Relationship Id="rId10" Type="http://schemas.openxmlformats.org/officeDocument/2006/relationships/hyperlink" Target="https://montanabsa.org/camps/high-adventure/" TargetMode="External"/><Relationship Id="rId4" Type="http://schemas.openxmlformats.org/officeDocument/2006/relationships/hyperlink" Target="https://www.philmontscoutranch.org/register/" TargetMode="External"/><Relationship Id="rId9" Type="http://schemas.openxmlformats.org/officeDocument/2006/relationships/hyperlink" Target="https://www.mainehighadventure.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ncacbsa.org/george-mason/district-resources/merit-badges/rifle-shotgun-training/" TargetMode="External"/><Relationship Id="rId2" Type="http://schemas.openxmlformats.org/officeDocument/2006/relationships/hyperlink" Target="https://www.scouting.org/outdoor-programs/shooting-sports/"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hyperlink" Target="https://wipit470.org/index.html" TargetMode="External"/><Relationship Id="rId2" Type="http://schemas.openxmlformats.org/officeDocument/2006/relationships/hyperlink" Target="https://wipit470.org/dues.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lodgemaster.oa-bsa.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public.3.basecamp.com/p/jtNyQJq5eWoWET3rp7s9SUzW"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ublic.3.basecamp.com/p/rCBgTR9ofdht3VF7X8pXvuY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acbsa.org/george-mason/district-resources/flags-in/" TargetMode="External"/><Relationship Id="rId2" Type="http://schemas.openxmlformats.org/officeDocument/2006/relationships/hyperlink" Target="https://scoutingevent.com/082-82698"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326977" y="348974"/>
            <a:ext cx="12024049" cy="2387601"/>
          </a:xfrm>
          <a:prstGeom prst="rect">
            <a:avLst/>
          </a:prstGeom>
        </p:spPr>
        <p:txBody>
          <a:bodyPr>
            <a:normAutofit/>
          </a:bodyPr>
          <a:lstStyle/>
          <a:p>
            <a:r>
              <a:rPr b="1" dirty="0">
                <a:latin typeface="Arial" panose="020B0604020202020204" pitchFamily="34" charset="0"/>
                <a:cs typeface="Arial" panose="020B0604020202020204" pitchFamily="34" charset="0"/>
              </a:rPr>
              <a:t>George Mason District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DCOH/</a:t>
            </a:r>
            <a:r>
              <a:rPr b="1" dirty="0">
                <a:latin typeface="Arial" panose="020B0604020202020204" pitchFamily="34" charset="0"/>
                <a:cs typeface="Arial" panose="020B0604020202020204" pitchFamily="34" charset="0"/>
              </a:rPr>
              <a:t>Roundtable</a:t>
            </a: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April 11,</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4</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761-6F50-4FF9-B83A-85F4D56E220D}"/>
              </a:ext>
            </a:extLst>
          </p:cNvPr>
          <p:cNvSpPr>
            <a:spLocks noGrp="1"/>
          </p:cNvSpPr>
          <p:nvPr>
            <p:ph type="title"/>
          </p:nvPr>
        </p:nvSpPr>
        <p:spPr/>
        <p:txBody>
          <a:bodyPr/>
          <a:lstStyle/>
          <a:p>
            <a:r>
              <a:rPr lang="en-US" b="1" dirty="0"/>
              <a:t>STEM</a:t>
            </a:r>
          </a:p>
        </p:txBody>
      </p:sp>
      <p:sp>
        <p:nvSpPr>
          <p:cNvPr id="3" name="Content Placeholder 2">
            <a:extLst>
              <a:ext uri="{FF2B5EF4-FFF2-40B4-BE49-F238E27FC236}">
                <a16:creationId xmlns:a16="http://schemas.microsoft.com/office/drawing/2014/main" id="{9050ED84-CA8C-4124-AA00-10F028E32807}"/>
              </a:ext>
            </a:extLst>
          </p:cNvPr>
          <p:cNvSpPr>
            <a:spLocks noGrp="1"/>
          </p:cNvSpPr>
          <p:nvPr>
            <p:ph idx="1"/>
          </p:nvPr>
        </p:nvSpPr>
        <p:spPr>
          <a:xfrm>
            <a:off x="399496" y="1690688"/>
            <a:ext cx="11585358" cy="4967564"/>
          </a:xfrm>
        </p:spPr>
        <p:txBody>
          <a:bodyPr>
            <a:normAutofit lnSpcReduction="10000"/>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05/04/24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19</a:t>
            </a:r>
            <a:r>
              <a:rPr lang="en-US"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th</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Annual NCAC Orienteering Meet</a:t>
            </a:r>
            <a:r>
              <a:rPr lang="en-US" dirty="0">
                <a:effectLst/>
                <a:latin typeface="Calibri" panose="020F0502020204030204" pitchFamily="34" charset="0"/>
                <a:ea typeface="Calibri" panose="020F0502020204030204" pitchFamily="34" charset="0"/>
                <a:cs typeface="Times New Roman" panose="02020603050405020304" pitchFamily="18" charset="0"/>
              </a:rPr>
              <a:t>, Prince William Forrest</a:t>
            </a: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07/08/24 – 07/12/24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STEM Summer Workshop</a:t>
            </a:r>
            <a:r>
              <a:rPr lang="en-US" dirty="0">
                <a:effectLst/>
                <a:latin typeface="Calibri" panose="020F0502020204030204" pitchFamily="34" charset="0"/>
                <a:ea typeface="Calibri" panose="020F0502020204030204" pitchFamily="34" charset="0"/>
                <a:cs typeface="Times New Roman" panose="02020603050405020304" pitchFamily="18" charset="0"/>
              </a:rPr>
              <a:t>, Alexandria, VA</a:t>
            </a: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08/05/24 – 08/09/24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STEM Summer Workshop</a:t>
            </a:r>
            <a:r>
              <a:rPr lang="en-US" dirty="0">
                <a:effectLst/>
                <a:latin typeface="Calibri" panose="020F0502020204030204" pitchFamily="34" charset="0"/>
                <a:ea typeface="Calibri" panose="020F0502020204030204" pitchFamily="34" charset="0"/>
                <a:cs typeface="Times New Roman" panose="02020603050405020304" pitchFamily="18" charset="0"/>
              </a:rPr>
              <a:t>, Alexandria, VA</a:t>
            </a: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Ancient Earth:  Birth of the Sky (on PBS)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link</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6858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Anytime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DC STEM Trek</a:t>
            </a:r>
            <a:r>
              <a:rPr lang="en-US" dirty="0">
                <a:effectLst/>
                <a:latin typeface="Calibri" panose="020F0502020204030204" pitchFamily="34" charset="0"/>
                <a:ea typeface="Calibri" panose="020F0502020204030204" pitchFamily="34" charset="0"/>
                <a:cs typeface="Times New Roman" panose="02020603050405020304" pitchFamily="18" charset="0"/>
              </a:rPr>
              <a:t>- Showcases 24 government agencies, private organizations and monuments related to the tenets upon which STEM is based.  Two hikes - 10.57 miles, or 4.75 miles</a:t>
            </a:r>
          </a:p>
          <a:p>
            <a:pPr>
              <a:lnSpc>
                <a:spcPct val="100000"/>
              </a:lnSpc>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Ancient Earth:  Birth of the Sky (on PBS) - </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link</a:t>
            </a:r>
            <a:endParaRPr lang="en-US"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Anytime   </a:t>
            </a:r>
            <a:r>
              <a:rPr lang="en-US" b="0" i="0" dirty="0">
                <a:solidFill>
                  <a:srgbClr val="000000"/>
                </a:solidFill>
                <a:effectLst/>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5"/>
              </a:rPr>
              <a:t>DC STEM Trek</a:t>
            </a:r>
            <a:r>
              <a:rPr lang="en-US" dirty="0">
                <a:latin typeface="Arial" panose="020B0604020202020204" pitchFamily="34" charset="0"/>
                <a:cs typeface="Arial" panose="020B0604020202020204" pitchFamily="34" charset="0"/>
              </a:rPr>
              <a:t>- Showcases 24 government agencies, private organizations and monuments related to the tenets upon which STEM is based.  Two hikes - 10.57 miles, or 4.75 miles</a:t>
            </a:r>
          </a:p>
          <a:p>
            <a:endParaRPr lang="en-US" dirty="0"/>
          </a:p>
        </p:txBody>
      </p:sp>
    </p:spTree>
    <p:extLst>
      <p:ext uri="{BB962C8B-B14F-4D97-AF65-F5344CB8AC3E}">
        <p14:creationId xmlns:p14="http://schemas.microsoft.com/office/powerpoint/2010/main" val="21636662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BC78-53E3-4862-85FC-6D57358EAF67}"/>
              </a:ext>
            </a:extLst>
          </p:cNvPr>
          <p:cNvSpPr>
            <a:spLocks noGrp="1"/>
          </p:cNvSpPr>
          <p:nvPr>
            <p:ph type="title"/>
          </p:nvPr>
        </p:nvSpPr>
        <p:spPr>
          <a:xfrm>
            <a:off x="6017694" y="571733"/>
            <a:ext cx="5221266" cy="1344975"/>
          </a:xfrm>
        </p:spPr>
        <p:txBody>
          <a:bodyPr>
            <a:normAutofit/>
          </a:bodyPr>
          <a:lstStyle/>
          <a:p>
            <a:pPr algn="ctr"/>
            <a:r>
              <a:rPr lang="en-US" sz="4000" b="1" dirty="0">
                <a:latin typeface="+mj-lt"/>
              </a:rPr>
              <a:t>2024 George Mason Pinewood Derby</a:t>
            </a:r>
          </a:p>
        </p:txBody>
      </p:sp>
      <p:pic>
        <p:nvPicPr>
          <p:cNvPr id="7" name="Picture 6" descr="A group of people sitting at a table&#10;&#10;Description automatically generated">
            <a:extLst>
              <a:ext uri="{FF2B5EF4-FFF2-40B4-BE49-F238E27FC236}">
                <a16:creationId xmlns:a16="http://schemas.microsoft.com/office/drawing/2014/main" id="{632C22B8-4915-4458-91ED-2694A43D94DD}"/>
              </a:ext>
            </a:extLst>
          </p:cNvPr>
          <p:cNvPicPr>
            <a:picLocks noChangeAspect="1"/>
          </p:cNvPicPr>
          <p:nvPr/>
        </p:nvPicPr>
        <p:blipFill rotWithShape="1">
          <a:blip r:embed="rId2">
            <a:extLst>
              <a:ext uri="{28A0092B-C50C-407E-A947-70E740481C1C}">
                <a14:useLocalDpi xmlns:a14="http://schemas.microsoft.com/office/drawing/2010/main" val="0"/>
              </a:ext>
            </a:extLst>
          </a:blip>
          <a:srcRect l="1245" r="29588"/>
          <a:stretch/>
        </p:blipFill>
        <p:spPr>
          <a:xfrm>
            <a:off x="484632" y="571733"/>
            <a:ext cx="5126736" cy="5559085"/>
          </a:xfrm>
          <a:prstGeom prst="rect">
            <a:avLst/>
          </a:prstGeom>
        </p:spPr>
      </p:pic>
      <p:sp>
        <p:nvSpPr>
          <p:cNvPr id="3" name="Content Placeholder 2">
            <a:extLst>
              <a:ext uri="{FF2B5EF4-FFF2-40B4-BE49-F238E27FC236}">
                <a16:creationId xmlns:a16="http://schemas.microsoft.com/office/drawing/2014/main" id="{6E7EF146-F2F2-4A05-9228-9C1DB291315B}"/>
              </a:ext>
            </a:extLst>
          </p:cNvPr>
          <p:cNvSpPr>
            <a:spLocks noGrp="1"/>
          </p:cNvSpPr>
          <p:nvPr>
            <p:ph idx="1"/>
          </p:nvPr>
        </p:nvSpPr>
        <p:spPr>
          <a:xfrm>
            <a:off x="5886415" y="1786098"/>
            <a:ext cx="6128107" cy="3773010"/>
          </a:xfrm>
        </p:spPr>
        <p:txBody>
          <a:bodyPr>
            <a:noAutofit/>
          </a:bodyPr>
          <a:lstStyle/>
          <a:p>
            <a:r>
              <a:rPr lang="en-US" sz="2000" dirty="0">
                <a:highlight>
                  <a:srgbClr val="FFFF00"/>
                </a:highlight>
                <a:latin typeface="Arial" panose="020B0604020202020204" pitchFamily="34" charset="0"/>
                <a:cs typeface="Arial" panose="020B0604020202020204" pitchFamily="34" charset="0"/>
              </a:rPr>
              <a:t>Race Day is April 13, 2024</a:t>
            </a:r>
          </a:p>
          <a:p>
            <a:r>
              <a:rPr lang="en-US" sz="2000" dirty="0">
                <a:latin typeface="Arial" panose="020B0604020202020204" pitchFamily="34" charset="0"/>
                <a:cs typeface="Arial" panose="020B0604020202020204" pitchFamily="34" charset="0"/>
              </a:rPr>
              <a:t>Race will be held at </a:t>
            </a:r>
            <a:r>
              <a:rPr lang="en-US" sz="2000" dirty="0">
                <a:highlight>
                  <a:srgbClr val="FFFF00"/>
                </a:highlight>
                <a:latin typeface="Arial" panose="020B0604020202020204" pitchFamily="34" charset="0"/>
                <a:cs typeface="Arial" panose="020B0604020202020204" pitchFamily="34" charset="0"/>
              </a:rPr>
              <a:t>St James Catholic Church</a:t>
            </a:r>
            <a:r>
              <a:rPr lang="en-US" sz="2000" dirty="0">
                <a:latin typeface="Arial" panose="020B0604020202020204" pitchFamily="34" charset="0"/>
                <a:cs typeface="Arial" panose="020B0604020202020204" pitchFamily="34" charset="0"/>
              </a:rPr>
              <a:t>, Falls Church, VA.</a:t>
            </a:r>
          </a:p>
          <a:p>
            <a:r>
              <a:rPr lang="en-US" sz="2000" dirty="0">
                <a:latin typeface="Arial" panose="020B0604020202020204" pitchFamily="34" charset="0"/>
                <a:cs typeface="Arial" panose="020B0604020202020204" pitchFamily="34" charset="0"/>
              </a:rPr>
              <a:t>Need  volunteers to help with setup on Apr. 12th and race day on Apr. 13th, to include from older Scouts looking for service/Den Chief hours: </a:t>
            </a:r>
            <a:r>
              <a:rPr lang="en-US" sz="2000" dirty="0">
                <a:latin typeface="Arial" panose="020B0604020202020204" pitchFamily="34" charset="0"/>
                <a:cs typeface="Arial" panose="020B0604020202020204" pitchFamily="34" charset="0"/>
                <a:hlinkClick r:id="rId3"/>
              </a:rPr>
              <a:t>https://m.signupgenius.com/#!/showSignUp/5080E4BA9AE2DA1FA7-48723540-gmdistrict</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For questions, contact Pat Berney. </a:t>
            </a:r>
          </a:p>
        </p:txBody>
      </p:sp>
    </p:spTree>
    <p:extLst>
      <p:ext uri="{BB962C8B-B14F-4D97-AF65-F5344CB8AC3E}">
        <p14:creationId xmlns:p14="http://schemas.microsoft.com/office/powerpoint/2010/main" val="401377235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34ABD-7702-5598-EBF9-111C4FFE493D}"/>
              </a:ext>
            </a:extLst>
          </p:cNvPr>
          <p:cNvSpPr>
            <a:spLocks noGrp="1"/>
          </p:cNvSpPr>
          <p:nvPr>
            <p:ph type="title"/>
          </p:nvPr>
        </p:nvSpPr>
        <p:spPr>
          <a:xfrm>
            <a:off x="5173578" y="365125"/>
            <a:ext cx="6180221" cy="1325563"/>
          </a:xfrm>
        </p:spPr>
        <p:txBody>
          <a:bodyPr>
            <a:normAutofit fontScale="90000"/>
          </a:bodyPr>
          <a:lstStyle/>
          <a:p>
            <a:pPr algn="ctr"/>
            <a:r>
              <a:rPr lang="en-US" sz="4800" b="1" dirty="0"/>
              <a:t>Elks Youth </a:t>
            </a:r>
            <a:br>
              <a:rPr lang="en-US" sz="4800" b="1" dirty="0"/>
            </a:br>
            <a:r>
              <a:rPr lang="en-US" sz="4800" b="1" dirty="0"/>
              <a:t>Recognition Dinner</a:t>
            </a:r>
          </a:p>
        </p:txBody>
      </p:sp>
      <p:sp>
        <p:nvSpPr>
          <p:cNvPr id="3" name="Text Placeholder 2">
            <a:extLst>
              <a:ext uri="{FF2B5EF4-FFF2-40B4-BE49-F238E27FC236}">
                <a16:creationId xmlns:a16="http://schemas.microsoft.com/office/drawing/2014/main" id="{63B23280-2C7B-7B4A-BD19-FB3551E75772}"/>
              </a:ext>
            </a:extLst>
          </p:cNvPr>
          <p:cNvSpPr>
            <a:spLocks noGrp="1"/>
          </p:cNvSpPr>
          <p:nvPr>
            <p:ph type="body" idx="1"/>
          </p:nvPr>
        </p:nvSpPr>
        <p:spPr>
          <a:xfrm>
            <a:off x="5329989" y="1897814"/>
            <a:ext cx="6288505" cy="4351338"/>
          </a:xfrm>
        </p:spPr>
        <p:txBody>
          <a:bodyPr>
            <a:normAutofit fontScale="92500" lnSpcReduction="10000"/>
          </a:bodyPr>
          <a:lstStyle/>
          <a:p>
            <a:pPr>
              <a:buFont typeface="Arial" panose="020B0604020202020204" pitchFamily="34" charset="0"/>
              <a:buChar char="•"/>
            </a:pPr>
            <a:r>
              <a:rPr lang="en-US" sz="2800" kern="1200" dirty="0">
                <a:solidFill>
                  <a:schemeClr val="tx1"/>
                </a:solidFill>
                <a:latin typeface="+mn-lt"/>
                <a:ea typeface="+mn-ea"/>
                <a:cs typeface="+mn-cs"/>
              </a:rPr>
              <a:t>For youth that earned Eagle in 2023 (i.e. their Eagle Board of Review was held in the 2023 calendar year) and their Scoutmasters.</a:t>
            </a:r>
          </a:p>
          <a:p>
            <a:pPr>
              <a:buFont typeface="Arial" panose="020B0604020202020204" pitchFamily="34" charset="0"/>
              <a:buChar char="•"/>
            </a:pPr>
            <a:r>
              <a:rPr lang="en-US" sz="2800" kern="1200" dirty="0">
                <a:solidFill>
                  <a:schemeClr val="tx1"/>
                </a:solidFill>
                <a:latin typeface="+mn-lt"/>
                <a:ea typeface="+mn-ea"/>
                <a:cs typeface="+mn-cs"/>
              </a:rPr>
              <a:t>Thursday, May 29, 2024</a:t>
            </a:r>
          </a:p>
          <a:p>
            <a:pPr>
              <a:buFont typeface="Arial" panose="020B0604020202020204" pitchFamily="34" charset="0"/>
              <a:buChar char="•"/>
            </a:pPr>
            <a:r>
              <a:rPr lang="en-US" sz="2800" kern="1200" dirty="0">
                <a:solidFill>
                  <a:schemeClr val="tx1"/>
                </a:solidFill>
                <a:latin typeface="+mn-lt"/>
                <a:ea typeface="+mn-ea"/>
                <a:cs typeface="+mn-cs"/>
              </a:rPr>
              <a:t>Elks Lodge - 2188, 8421 Arlington Blvd., Fairfax, VA.</a:t>
            </a:r>
          </a:p>
          <a:p>
            <a:pPr>
              <a:buFont typeface="Arial" panose="020B0604020202020204" pitchFamily="34" charset="0"/>
              <a:buChar char="•"/>
            </a:pPr>
            <a:r>
              <a:rPr lang="en-US" sz="2800" kern="1200" dirty="0">
                <a:solidFill>
                  <a:schemeClr val="tx1"/>
                </a:solidFill>
                <a:latin typeface="+mn-lt"/>
                <a:ea typeface="+mn-ea"/>
                <a:cs typeface="+mn-cs"/>
              </a:rPr>
              <a:t>Will need unit leader help in contacting Scouts and obtaining an RSVP.</a:t>
            </a:r>
          </a:p>
          <a:p>
            <a:pPr>
              <a:buFont typeface="Arial" panose="020B0604020202020204" pitchFamily="34" charset="0"/>
              <a:buChar char="•"/>
            </a:pPr>
            <a:r>
              <a:rPr lang="en-US" sz="2800" kern="1200" dirty="0">
                <a:solidFill>
                  <a:schemeClr val="tx1"/>
                </a:solidFill>
                <a:latin typeface="+mn-lt"/>
                <a:ea typeface="+mn-ea"/>
                <a:cs typeface="+mn-cs"/>
              </a:rPr>
              <a:t>Scoutmaster are invited at no cost to them.</a:t>
            </a:r>
          </a:p>
          <a:p>
            <a:endParaRPr lang="en-US" dirty="0"/>
          </a:p>
        </p:txBody>
      </p:sp>
      <p:pic>
        <p:nvPicPr>
          <p:cNvPr id="5" name="Picture 4" descr="A close up of a logo&#10;&#10;Description automatically generated">
            <a:extLst>
              <a:ext uri="{FF2B5EF4-FFF2-40B4-BE49-F238E27FC236}">
                <a16:creationId xmlns:a16="http://schemas.microsoft.com/office/drawing/2014/main" id="{3EFF6D63-FC17-4A51-A718-29829B96C2D8}"/>
              </a:ext>
            </a:extLst>
          </p:cNvPr>
          <p:cNvPicPr>
            <a:picLocks noChangeAspect="1"/>
          </p:cNvPicPr>
          <p:nvPr/>
        </p:nvPicPr>
        <p:blipFill rotWithShape="1">
          <a:blip r:embed="rId2">
            <a:extLst>
              <a:ext uri="{28A0092B-C50C-407E-A947-70E740481C1C}">
                <a14:useLocalDpi xmlns:a14="http://schemas.microsoft.com/office/drawing/2010/main" val="0"/>
              </a:ext>
            </a:extLst>
          </a:blip>
          <a:srcRect t="8616" r="1" b="13711"/>
          <a:stretch/>
        </p:blipFill>
        <p:spPr>
          <a:xfrm>
            <a:off x="0" y="12042"/>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56992405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7F36-5022-6218-0704-0B6E57AFBFE1}"/>
              </a:ext>
            </a:extLst>
          </p:cNvPr>
          <p:cNvSpPr>
            <a:spLocks noGrp="1"/>
          </p:cNvSpPr>
          <p:nvPr>
            <p:ph type="ctrTitle"/>
          </p:nvPr>
        </p:nvSpPr>
        <p:spPr>
          <a:xfrm>
            <a:off x="3200401" y="4343401"/>
            <a:ext cx="6480175" cy="2301875"/>
          </a:xfrm>
        </p:spPr>
        <p:txBody>
          <a:bodyPr>
            <a:normAutofit/>
          </a:bodyPr>
          <a:lstStyle/>
          <a:p>
            <a:pPr eaLnBrk="1" fontAlgn="auto" hangingPunct="1">
              <a:spcAft>
                <a:spcPts val="0"/>
              </a:spcAft>
              <a:defRPr/>
            </a:pPr>
            <a:br>
              <a:rPr sz="2400" dirty="0">
                <a:ea typeface="+mj-ea"/>
              </a:rPr>
            </a:br>
            <a:r>
              <a:rPr sz="2400" dirty="0">
                <a:ea typeface="+mj-ea"/>
              </a:rPr>
              <a:t>George Mason District Roundtable</a:t>
            </a:r>
            <a:br>
              <a:rPr sz="2400" dirty="0">
                <a:ea typeface="+mj-ea"/>
              </a:rPr>
            </a:br>
            <a:endParaRPr sz="2400" dirty="0">
              <a:ea typeface="+mj-ea"/>
            </a:endParaRPr>
          </a:p>
        </p:txBody>
      </p:sp>
      <p:sp>
        <p:nvSpPr>
          <p:cNvPr id="3074" name="Subtitle 2">
            <a:extLst>
              <a:ext uri="{FF2B5EF4-FFF2-40B4-BE49-F238E27FC236}">
                <a16:creationId xmlns:a16="http://schemas.microsoft.com/office/drawing/2014/main" id="{3BD6313E-1B34-5FD3-C476-455AD57BE6C9}"/>
              </a:ext>
            </a:extLst>
          </p:cNvPr>
          <p:cNvSpPr>
            <a:spLocks noGrp="1"/>
          </p:cNvSpPr>
          <p:nvPr>
            <p:ph type="subTitle" idx="1"/>
          </p:nvPr>
        </p:nvSpPr>
        <p:spPr>
          <a:xfrm>
            <a:off x="2209800" y="2335214"/>
            <a:ext cx="7239000" cy="2187575"/>
          </a:xfrm>
        </p:spPr>
        <p:txBody>
          <a:bodyPr/>
          <a:lstStyle/>
          <a:p>
            <a:pPr algn="ctr" eaLnBrk="1" hangingPunct="1">
              <a:defRPr/>
            </a:pPr>
            <a:r>
              <a:rPr lang="en-US" altLang="en-US" sz="4800" b="1" dirty="0">
                <a:latin typeface="Algerian" panose="04020705040A02060702" pitchFamily="82" charset="0"/>
                <a:ea typeface="Geneva" charset="-128"/>
              </a:rPr>
              <a:t>GREEKS</a:t>
            </a:r>
            <a:r>
              <a:rPr lang="en-US" altLang="en-US" sz="4800" b="1" dirty="0">
                <a:latin typeface="+mj-lt"/>
                <a:ea typeface="Geneva" charset="-128"/>
              </a:rPr>
              <a:t> </a:t>
            </a:r>
            <a:r>
              <a:rPr lang="en-US" altLang="en-US" sz="2800" b="1" dirty="0">
                <a:latin typeface="+mj-lt"/>
                <a:ea typeface="Geneva" charset="-128"/>
              </a:rPr>
              <a:t>VERSUS</a:t>
            </a:r>
            <a:r>
              <a:rPr lang="en-US" altLang="en-US" sz="4800" b="1" dirty="0">
                <a:latin typeface="+mj-lt"/>
                <a:ea typeface="Geneva" charset="-128"/>
              </a:rPr>
              <a:t> </a:t>
            </a:r>
            <a:r>
              <a:rPr lang="en-US" altLang="en-US" sz="4800" b="1" dirty="0">
                <a:latin typeface="Times New Roman" panose="02020603050405020304" pitchFamily="18" charset="0"/>
                <a:ea typeface="Geneva" charset="-128"/>
                <a:cs typeface="Times New Roman" panose="02020603050405020304" pitchFamily="18" charset="0"/>
              </a:rPr>
              <a:t>ROMANS</a:t>
            </a:r>
          </a:p>
          <a:p>
            <a:pPr algn="ctr" eaLnBrk="1" hangingPunct="1">
              <a:defRPr/>
            </a:pPr>
            <a:r>
              <a:rPr lang="en-US" altLang="en-US" sz="4800" b="1" dirty="0">
                <a:latin typeface="+mj-lt"/>
                <a:ea typeface="Geneva" charset="-128"/>
                <a:cs typeface="Times New Roman" panose="02020603050405020304" pitchFamily="18" charset="0"/>
              </a:rPr>
              <a:t>SPRING CAMPOREE</a:t>
            </a:r>
          </a:p>
        </p:txBody>
      </p:sp>
      <p:pic>
        <p:nvPicPr>
          <p:cNvPr id="4100" name="Picture 3" descr="Related image">
            <a:extLst>
              <a:ext uri="{FF2B5EF4-FFF2-40B4-BE49-F238E27FC236}">
                <a16:creationId xmlns:a16="http://schemas.microsoft.com/office/drawing/2014/main" id="{77EC28C7-2568-6945-6B20-D798734DC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326" y="838201"/>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Image result for roman helmet">
            <a:extLst>
              <a:ext uri="{FF2B5EF4-FFF2-40B4-BE49-F238E27FC236}">
                <a16:creationId xmlns:a16="http://schemas.microsoft.com/office/drawing/2014/main" id="{CF72FB5C-B523-6744-5C70-8E2B6BBBF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838201"/>
            <a:ext cx="15589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90419BE-643E-1484-155A-ECE692E9F5AB}"/>
              </a:ext>
            </a:extLst>
          </p:cNvPr>
          <p:cNvSpPr>
            <a:spLocks noGrp="1"/>
          </p:cNvSpPr>
          <p:nvPr>
            <p:ph type="title"/>
          </p:nvPr>
        </p:nvSpPr>
        <p:spPr/>
        <p:txBody>
          <a:bodyPr/>
          <a:lstStyle/>
          <a:p>
            <a:pPr algn="ctr"/>
            <a:r>
              <a:rPr lang="en-US" altLang="en-US" b="1" dirty="0">
                <a:ea typeface="Geneva" charset="-128"/>
              </a:rPr>
              <a:t>The Details</a:t>
            </a:r>
          </a:p>
        </p:txBody>
      </p:sp>
      <p:sp>
        <p:nvSpPr>
          <p:cNvPr id="6147" name="Content Placeholder 2">
            <a:extLst>
              <a:ext uri="{FF2B5EF4-FFF2-40B4-BE49-F238E27FC236}">
                <a16:creationId xmlns:a16="http://schemas.microsoft.com/office/drawing/2014/main" id="{66DF1DF6-03FA-DFC5-0E37-0960F7C5E036}"/>
              </a:ext>
            </a:extLst>
          </p:cNvPr>
          <p:cNvSpPr>
            <a:spLocks noGrp="1"/>
          </p:cNvSpPr>
          <p:nvPr>
            <p:ph idx="1"/>
          </p:nvPr>
        </p:nvSpPr>
        <p:spPr>
          <a:xfrm>
            <a:off x="1981200" y="1600200"/>
            <a:ext cx="7772400" cy="4114800"/>
          </a:xfrm>
        </p:spPr>
        <p:txBody>
          <a:bodyPr/>
          <a:lstStyle/>
          <a:p>
            <a:pPr>
              <a:buClrTx/>
              <a:buFont typeface="Arial" panose="020B0604020202020204" pitchFamily="34" charset="0"/>
              <a:buChar char="•"/>
            </a:pPr>
            <a:r>
              <a:rPr lang="en-US" altLang="en-US" sz="3200" dirty="0">
                <a:ea typeface="Geneva" charset="-128"/>
              </a:rPr>
              <a:t>When:  May 3-5, 2024</a:t>
            </a:r>
          </a:p>
          <a:p>
            <a:pPr>
              <a:buClrTx/>
              <a:buFont typeface="Arial" panose="020B0604020202020204" pitchFamily="34" charset="0"/>
              <a:buChar char="•"/>
            </a:pPr>
            <a:r>
              <a:rPr lang="en-US" altLang="en-US" sz="3200" dirty="0">
                <a:ea typeface="Geneva" charset="-128"/>
              </a:rPr>
              <a:t>Where:  4-H Camp, 600 4H Center Drive, Front Royal, VA 22630</a:t>
            </a:r>
          </a:p>
          <a:p>
            <a:pPr>
              <a:buClrTx/>
              <a:buFont typeface="Arial" panose="020B0604020202020204" pitchFamily="34" charset="0"/>
              <a:buChar char="•"/>
            </a:pPr>
            <a:r>
              <a:rPr lang="en-US" altLang="en-US" sz="3200" dirty="0">
                <a:ea typeface="Geneva" charset="-128"/>
              </a:rPr>
              <a:t>Cost:   </a:t>
            </a:r>
          </a:p>
          <a:p>
            <a:pPr lvl="1">
              <a:buClrTx/>
            </a:pPr>
            <a:r>
              <a:rPr lang="en-US" altLang="en-US" sz="2800" dirty="0">
                <a:ea typeface="Geneva" charset="-128"/>
              </a:rPr>
              <a:t>Scouts: $ 25</a:t>
            </a:r>
          </a:p>
          <a:p>
            <a:pPr lvl="1">
              <a:buClrTx/>
            </a:pPr>
            <a:r>
              <a:rPr lang="en-US" altLang="en-US" sz="2800" dirty="0">
                <a:ea typeface="Geneva" charset="-128"/>
              </a:rPr>
              <a:t>Adults: $ 25</a:t>
            </a:r>
          </a:p>
          <a:p>
            <a:pPr lvl="1">
              <a:buClrTx/>
            </a:pPr>
            <a:r>
              <a:rPr lang="en-US" altLang="en-US" sz="2800" dirty="0">
                <a:ea typeface="Geneva" charset="-128"/>
              </a:rPr>
              <a:t>Cubs:  $25</a:t>
            </a:r>
          </a:p>
          <a:p>
            <a:endParaRPr lang="en-US" altLang="en-US" sz="2400" dirty="0">
              <a:ea typeface="Geneva" charset="-128"/>
            </a:endParaRPr>
          </a:p>
        </p:txBody>
      </p:sp>
      <p:pic>
        <p:nvPicPr>
          <p:cNvPr id="6148" name="Picture 5" descr="Image result for spartan shield">
            <a:extLst>
              <a:ext uri="{FF2B5EF4-FFF2-40B4-BE49-F238E27FC236}">
                <a16:creationId xmlns:a16="http://schemas.microsoft.com/office/drawing/2014/main" id="{9EBC6DE7-A578-1A71-4B91-A5816C113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3050" y="2390775"/>
            <a:ext cx="20955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96A4798-538D-A1AF-F18D-264BD98EF770}"/>
              </a:ext>
            </a:extLst>
          </p:cNvPr>
          <p:cNvSpPr>
            <a:spLocks noGrp="1"/>
          </p:cNvSpPr>
          <p:nvPr>
            <p:ph type="title"/>
          </p:nvPr>
        </p:nvSpPr>
        <p:spPr/>
        <p:txBody>
          <a:bodyPr/>
          <a:lstStyle/>
          <a:p>
            <a:pPr algn="ctr"/>
            <a:r>
              <a:rPr lang="en-US" altLang="en-US" b="1" dirty="0">
                <a:ea typeface="Geneva" charset="-128"/>
              </a:rPr>
              <a:t>Need Some Volunteers</a:t>
            </a:r>
          </a:p>
        </p:txBody>
      </p:sp>
      <p:sp>
        <p:nvSpPr>
          <p:cNvPr id="13315" name="Content Placeholder 2">
            <a:extLst>
              <a:ext uri="{FF2B5EF4-FFF2-40B4-BE49-F238E27FC236}">
                <a16:creationId xmlns:a16="http://schemas.microsoft.com/office/drawing/2014/main" id="{4E71DD32-E03B-F3F1-9269-34F85BAF8F10}"/>
              </a:ext>
            </a:extLst>
          </p:cNvPr>
          <p:cNvSpPr>
            <a:spLocks noGrp="1"/>
          </p:cNvSpPr>
          <p:nvPr>
            <p:ph idx="1"/>
          </p:nvPr>
        </p:nvSpPr>
        <p:spPr>
          <a:xfrm>
            <a:off x="1943100" y="1219200"/>
            <a:ext cx="8001000" cy="4114800"/>
          </a:xfrm>
        </p:spPr>
        <p:txBody>
          <a:bodyPr/>
          <a:lstStyle/>
          <a:p>
            <a:pPr>
              <a:defRPr/>
            </a:pPr>
            <a:r>
              <a:rPr lang="en-US" sz="1800" dirty="0">
                <a:solidFill>
                  <a:srgbClr val="222222"/>
                </a:solidFill>
                <a:highlight>
                  <a:srgbClr val="FFFFFF"/>
                </a:highlight>
              </a:rPr>
              <a:t>As far as Program goes, here's what we're looking for:</a:t>
            </a:r>
          </a:p>
          <a:p>
            <a:pPr>
              <a:defRPr/>
            </a:pPr>
            <a:endParaRPr lang="en-US" sz="1800" dirty="0">
              <a:solidFill>
                <a:srgbClr val="222222"/>
              </a:solidFill>
              <a:highlight>
                <a:srgbClr val="FFFFFF"/>
              </a:highlight>
            </a:endParaRPr>
          </a:p>
          <a:p>
            <a:pPr>
              <a:defRPr/>
            </a:pPr>
            <a:r>
              <a:rPr lang="en-US" sz="1800" b="1" dirty="0">
                <a:solidFill>
                  <a:srgbClr val="222222"/>
                </a:solidFill>
                <a:highlight>
                  <a:srgbClr val="FFFFFF"/>
                </a:highlight>
              </a:rPr>
              <a:t>Roman Shield Drills</a:t>
            </a:r>
            <a:r>
              <a:rPr lang="en-US" sz="1800" dirty="0">
                <a:solidFill>
                  <a:srgbClr val="222222"/>
                </a:solidFill>
                <a:highlight>
                  <a:srgbClr val="FFFFFF"/>
                </a:highlight>
              </a:rPr>
              <a:t>:  Teach and call commands for Roman formations.  This is one of the most fun things you will ever do!  Don't worry, we have a guide, and it gives you an excuse to watch Gladiator again.</a:t>
            </a:r>
          </a:p>
          <a:p>
            <a:pPr>
              <a:defRPr/>
            </a:pPr>
            <a:r>
              <a:rPr lang="en-US" sz="1800" b="1" dirty="0">
                <a:solidFill>
                  <a:srgbClr val="222222"/>
                </a:solidFill>
                <a:highlight>
                  <a:srgbClr val="FFFFFF"/>
                </a:highlight>
              </a:rPr>
              <a:t>Greek Shield Drills</a:t>
            </a:r>
            <a:r>
              <a:rPr lang="en-US" sz="1800" dirty="0">
                <a:solidFill>
                  <a:srgbClr val="222222"/>
                </a:solidFill>
                <a:highlight>
                  <a:srgbClr val="FFFFFF"/>
                </a:highlight>
              </a:rPr>
              <a:t>:  Teach and call commands for Greek phalanx formations. Don't worry, there are instructions!</a:t>
            </a:r>
          </a:p>
          <a:p>
            <a:pPr>
              <a:defRPr/>
            </a:pPr>
            <a:r>
              <a:rPr lang="en-US" sz="1800" b="1" dirty="0">
                <a:solidFill>
                  <a:srgbClr val="222222"/>
                </a:solidFill>
                <a:highlight>
                  <a:srgbClr val="FFFFFF"/>
                </a:highlight>
              </a:rPr>
              <a:t>Crossing the Rhine</a:t>
            </a:r>
            <a:r>
              <a:rPr lang="en-US" sz="1800" dirty="0">
                <a:solidFill>
                  <a:srgbClr val="222222"/>
                </a:solidFill>
                <a:highlight>
                  <a:srgbClr val="FFFFFF"/>
                </a:highlight>
              </a:rPr>
              <a:t> (monkey bridge):  Brian Fleck is leading this, but he could use a second.</a:t>
            </a:r>
          </a:p>
          <a:p>
            <a:pPr>
              <a:defRPr/>
            </a:pPr>
            <a:r>
              <a:rPr lang="en-US" sz="1800" b="1" dirty="0">
                <a:solidFill>
                  <a:srgbClr val="222222"/>
                </a:solidFill>
                <a:highlight>
                  <a:srgbClr val="FFFFFF"/>
                </a:highlight>
              </a:rPr>
              <a:t>Hoplite Down </a:t>
            </a:r>
            <a:r>
              <a:rPr lang="en-US" sz="1800" dirty="0">
                <a:solidFill>
                  <a:srgbClr val="222222"/>
                </a:solidFill>
                <a:highlight>
                  <a:srgbClr val="FFFFFF"/>
                </a:highlight>
              </a:rPr>
              <a:t>(first aid): General supervision of volunteer victim Scouts in Greek armor being treated.  Not required, but if you are familiar with moulage or have always wanted to try it, that would be extra cool.  Also cool if it's someone who can sign off on first aid requirements.</a:t>
            </a:r>
          </a:p>
          <a:p>
            <a:pPr>
              <a:defRPr/>
            </a:pPr>
            <a:r>
              <a:rPr lang="en-US" sz="1800" b="1" dirty="0">
                <a:solidFill>
                  <a:srgbClr val="222222"/>
                </a:solidFill>
                <a:highlight>
                  <a:srgbClr val="FFFFFF"/>
                </a:highlight>
              </a:rPr>
              <a:t>Chariot Race</a:t>
            </a:r>
            <a:r>
              <a:rPr lang="en-US" sz="1800" dirty="0">
                <a:solidFill>
                  <a:srgbClr val="222222"/>
                </a:solidFill>
                <a:highlight>
                  <a:srgbClr val="FFFFFF"/>
                </a:highlight>
              </a:rPr>
              <a:t>:  We could use some adults to help at the start and finish lines.</a:t>
            </a:r>
          </a:p>
        </p:txBody>
      </p:sp>
      <p:sp>
        <p:nvSpPr>
          <p:cNvPr id="4100" name="AutoShape 4" descr="Image result for roman shield wall">
            <a:extLst>
              <a:ext uri="{FF2B5EF4-FFF2-40B4-BE49-F238E27FC236}">
                <a16:creationId xmlns:a16="http://schemas.microsoft.com/office/drawing/2014/main" id="{A37230FC-BFC3-AF4B-229B-1E77590A9B11}"/>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B59B-38D6-F11C-508E-04724D49DC63}"/>
              </a:ext>
            </a:extLst>
          </p:cNvPr>
          <p:cNvSpPr>
            <a:spLocks noGrp="1"/>
          </p:cNvSpPr>
          <p:nvPr>
            <p:ph type="title"/>
          </p:nvPr>
        </p:nvSpPr>
        <p:spPr/>
        <p:txBody>
          <a:bodyPr/>
          <a:lstStyle/>
          <a:p>
            <a:r>
              <a:rPr lang="en-US" b="1" dirty="0"/>
              <a:t>Alignment Update</a:t>
            </a:r>
          </a:p>
        </p:txBody>
      </p:sp>
    </p:spTree>
    <p:extLst>
      <p:ext uri="{BB962C8B-B14F-4D97-AF65-F5344CB8AC3E}">
        <p14:creationId xmlns:p14="http://schemas.microsoft.com/office/powerpoint/2010/main" val="302019423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05EEEA-E05C-111E-95FF-DCE9D8D7E020}"/>
              </a:ext>
            </a:extLst>
          </p:cNvPr>
          <p:cNvPicPr>
            <a:picLocks noChangeAspect="1"/>
          </p:cNvPicPr>
          <p:nvPr/>
        </p:nvPicPr>
        <p:blipFill>
          <a:blip r:embed="rId2"/>
          <a:stretch>
            <a:fillRect/>
          </a:stretch>
        </p:blipFill>
        <p:spPr>
          <a:xfrm>
            <a:off x="494518" y="285311"/>
            <a:ext cx="11202963" cy="6287377"/>
          </a:xfrm>
          <a:prstGeom prst="rect">
            <a:avLst/>
          </a:prstGeom>
        </p:spPr>
      </p:pic>
    </p:spTree>
    <p:extLst>
      <p:ext uri="{BB962C8B-B14F-4D97-AF65-F5344CB8AC3E}">
        <p14:creationId xmlns:p14="http://schemas.microsoft.com/office/powerpoint/2010/main" val="164941268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5F10-9DCF-46C5-B3CB-D288CC67D554}"/>
              </a:ext>
            </a:extLst>
          </p:cNvPr>
          <p:cNvSpPr>
            <a:spLocks noGrp="1"/>
          </p:cNvSpPr>
          <p:nvPr>
            <p:ph type="title"/>
          </p:nvPr>
        </p:nvSpPr>
        <p:spPr>
          <a:xfrm>
            <a:off x="838200" y="365125"/>
            <a:ext cx="10515600" cy="757619"/>
          </a:xfrm>
        </p:spPr>
        <p:txBody>
          <a:bodyPr/>
          <a:lstStyle/>
          <a:p>
            <a:r>
              <a:rPr lang="en-US" b="1" dirty="0"/>
              <a:t>Units Impacted</a:t>
            </a:r>
          </a:p>
        </p:txBody>
      </p:sp>
      <p:sp>
        <p:nvSpPr>
          <p:cNvPr id="3" name="Text Placeholder 2">
            <a:extLst>
              <a:ext uri="{FF2B5EF4-FFF2-40B4-BE49-F238E27FC236}">
                <a16:creationId xmlns:a16="http://schemas.microsoft.com/office/drawing/2014/main" id="{8B26E4FC-967D-B1D6-A94D-9447AF3EAA9E}"/>
              </a:ext>
            </a:extLst>
          </p:cNvPr>
          <p:cNvSpPr>
            <a:spLocks noGrp="1"/>
          </p:cNvSpPr>
          <p:nvPr>
            <p:ph type="body" idx="1"/>
          </p:nvPr>
        </p:nvSpPr>
        <p:spPr>
          <a:xfrm>
            <a:off x="1046544" y="1461805"/>
            <a:ext cx="10515600" cy="5054219"/>
          </a:xfrm>
        </p:spPr>
        <p:txBody>
          <a:bodyPr>
            <a:normAutofit lnSpcReduction="10000"/>
          </a:bodyPr>
          <a:lstStyle/>
          <a:p>
            <a:r>
              <a:rPr lang="en-US" dirty="0"/>
              <a:t>GMD:</a:t>
            </a:r>
          </a:p>
          <a:p>
            <a:pPr lvl="1"/>
            <a:r>
              <a:rPr lang="en-US" dirty="0"/>
              <a:t>Packs – 0187, 1513 (to Powhatan)</a:t>
            </a:r>
          </a:p>
          <a:p>
            <a:pPr lvl="1"/>
            <a:r>
              <a:rPr lang="en-US" dirty="0"/>
              <a:t>Troops – 0187, 0918, 1113, 1887, 1888 (to Powhatan)</a:t>
            </a:r>
          </a:p>
          <a:p>
            <a:pPr lvl="1"/>
            <a:endParaRPr lang="en-US" dirty="0"/>
          </a:p>
          <a:p>
            <a:r>
              <a:rPr lang="en-US" dirty="0">
                <a:effectLst/>
                <a:ea typeface="Aptos" panose="020B0004020202020204" pitchFamily="34" charset="0"/>
                <a:cs typeface="Aptos" panose="020B0004020202020204" pitchFamily="34" charset="0"/>
              </a:rPr>
              <a:t>Old Dominion District</a:t>
            </a:r>
          </a:p>
          <a:p>
            <a:pPr lvl="1"/>
            <a:r>
              <a:rPr lang="en-US" dirty="0">
                <a:ea typeface="Aptos" panose="020B0004020202020204" pitchFamily="34" charset="0"/>
                <a:cs typeface="Aptos" panose="020B0004020202020204" pitchFamily="34" charset="0"/>
              </a:rPr>
              <a:t>Packs – 0855, 1845, 1962 (to GMD)</a:t>
            </a:r>
          </a:p>
          <a:p>
            <a:pPr lvl="1"/>
            <a:r>
              <a:rPr lang="en-US" dirty="0">
                <a:ea typeface="Aptos" panose="020B0004020202020204" pitchFamily="34" charset="0"/>
                <a:cs typeface="Aptos" panose="020B0004020202020204" pitchFamily="34" charset="0"/>
              </a:rPr>
              <a:t>Troops – 0875, 1845 (to GMD)</a:t>
            </a:r>
          </a:p>
          <a:p>
            <a:pPr lvl="1"/>
            <a:endParaRPr lang="en-US" dirty="0">
              <a:ea typeface="Aptos" panose="020B0004020202020204" pitchFamily="34" charset="0"/>
              <a:cs typeface="Aptos" panose="020B0004020202020204" pitchFamily="34" charset="0"/>
            </a:endParaRPr>
          </a:p>
          <a:p>
            <a:r>
              <a:rPr lang="en-US" dirty="0">
                <a:effectLst/>
                <a:ea typeface="Aptos" panose="020B0004020202020204" pitchFamily="34" charset="0"/>
                <a:cs typeface="Aptos" panose="020B0004020202020204" pitchFamily="34" charset="0"/>
              </a:rPr>
              <a:t>Chain Bridge District</a:t>
            </a:r>
          </a:p>
          <a:p>
            <a:pPr lvl="1"/>
            <a:r>
              <a:rPr lang="en-US" dirty="0">
                <a:ea typeface="Aptos" panose="020B0004020202020204" pitchFamily="34" charset="0"/>
                <a:cs typeface="Aptos" panose="020B0004020202020204" pitchFamily="34" charset="0"/>
              </a:rPr>
              <a:t>Still under review</a:t>
            </a:r>
            <a:endParaRPr lang="en-US" dirty="0">
              <a:effectLst/>
              <a:ea typeface="Aptos" panose="020B0004020202020204" pitchFamily="34" charset="0"/>
              <a:cs typeface="Aptos" panose="020B0004020202020204" pitchFamily="34" charset="0"/>
            </a:endParaRPr>
          </a:p>
          <a:p>
            <a:pPr lvl="1"/>
            <a:endParaRPr lang="en-US" sz="1800" dirty="0">
              <a:effectLst/>
              <a:latin typeface="Aptos" panose="020B0004020202020204" pitchFamily="34" charset="0"/>
              <a:ea typeface="Aptos" panose="020B0004020202020204" pitchFamily="34" charset="0"/>
              <a:cs typeface="Aptos" panose="020B0004020202020204" pitchFamily="34" charset="0"/>
            </a:endParaRPr>
          </a:p>
          <a:p>
            <a:pPr lvl="1"/>
            <a:endParaRPr lang="en-US" sz="1800" dirty="0">
              <a:effectLst/>
              <a:latin typeface="Aptos" panose="020B0004020202020204" pitchFamily="34" charset="0"/>
              <a:ea typeface="Aptos" panose="020B0004020202020204" pitchFamily="34" charset="0"/>
              <a:cs typeface="Aptos" panose="020B0004020202020204" pitchFamily="34" charset="0"/>
            </a:endParaRPr>
          </a:p>
          <a:p>
            <a:pPr lvl="1"/>
            <a:endParaRPr lang="en-US" dirty="0"/>
          </a:p>
        </p:txBody>
      </p:sp>
    </p:spTree>
    <p:extLst>
      <p:ext uri="{BB962C8B-B14F-4D97-AF65-F5344CB8AC3E}">
        <p14:creationId xmlns:p14="http://schemas.microsoft.com/office/powerpoint/2010/main" val="289615495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Time for Cracker Barrel</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a:xfrm>
            <a:off x="838200" y="1502875"/>
            <a:ext cx="10515600" cy="5079080"/>
          </a:xfrm>
        </p:spPr>
        <p:txBody>
          <a:bodyPr>
            <a:normAutofit/>
          </a:bodyPr>
          <a:lstStyle/>
          <a:p>
            <a:pPr marL="0" indent="0">
              <a:buNone/>
              <a:defRPr/>
            </a:pPr>
            <a:endParaRPr lang="en-US"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GMD web site </a:t>
            </a:r>
            <a:r>
              <a:rPr lang="en-US" i="1" dirty="0">
                <a:latin typeface="Arial" panose="020B0604020202020204" pitchFamily="34" charset="0"/>
                <a:cs typeface="Arial" panose="020B0604020202020204" pitchFamily="34" charset="0"/>
              </a:rPr>
              <a:t>(District Resources, Roundtable).  Password is “GMDRT”</a:t>
            </a:r>
          </a:p>
          <a:p>
            <a:pPr>
              <a:defRPr/>
            </a:pPr>
            <a:endParaRPr lang="en-US" i="1"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Next meeting – May 9, 2024, at Thoreau MS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B3B2-30D6-7F35-2D15-590CF3845E42}"/>
              </a:ext>
            </a:extLst>
          </p:cNvPr>
          <p:cNvSpPr>
            <a:spLocks noGrp="1"/>
          </p:cNvSpPr>
          <p:nvPr>
            <p:ph type="title"/>
          </p:nvPr>
        </p:nvSpPr>
        <p:spPr>
          <a:xfrm>
            <a:off x="838201" y="743447"/>
            <a:ext cx="3597320" cy="3692028"/>
          </a:xfrm>
          <a:noFill/>
        </p:spPr>
        <p:txBody>
          <a:bodyPr vert="horz" lIns="91440" tIns="45720" rIns="91440" bIns="45720" rtlCol="0" anchor="b">
            <a:normAutofit/>
          </a:bodyPr>
          <a:lstStyle/>
          <a:p>
            <a:pPr>
              <a:spcBef>
                <a:spcPct val="0"/>
              </a:spcBef>
            </a:pPr>
            <a:r>
              <a:rPr lang="en-US" sz="5200" b="1" kern="1200" dirty="0">
                <a:solidFill>
                  <a:schemeClr val="tx1"/>
                </a:solidFill>
                <a:latin typeface="+mj-lt"/>
                <a:ea typeface="+mj-ea"/>
                <a:cs typeface="+mj-cs"/>
              </a:rPr>
              <a:t>Pledge</a:t>
            </a:r>
          </a:p>
        </p:txBody>
      </p:sp>
      <p:pic>
        <p:nvPicPr>
          <p:cNvPr id="5" name="Picture 4">
            <a:extLst>
              <a:ext uri="{FF2B5EF4-FFF2-40B4-BE49-F238E27FC236}">
                <a16:creationId xmlns:a16="http://schemas.microsoft.com/office/drawing/2014/main" id="{C069EEA5-4EDE-2A18-9827-DD8C097618CD}"/>
              </a:ext>
            </a:extLst>
          </p:cNvPr>
          <p:cNvPicPr>
            <a:picLocks noChangeAspect="1"/>
          </p:cNvPicPr>
          <p:nvPr/>
        </p:nvPicPr>
        <p:blipFill rotWithShape="1">
          <a:blip r:embed="rId2"/>
          <a:srcRect l="7310" r="7144" b="-1"/>
          <a:stretch/>
        </p:blipFill>
        <p:spPr>
          <a:xfrm>
            <a:off x="5170507" y="484633"/>
            <a:ext cx="6542215" cy="5888736"/>
          </a:xfrm>
          <a:prstGeom prst="rect">
            <a:avLst/>
          </a:prstGeom>
        </p:spPr>
      </p:pic>
    </p:spTree>
    <p:extLst>
      <p:ext uri="{BB962C8B-B14F-4D97-AF65-F5344CB8AC3E}">
        <p14:creationId xmlns:p14="http://schemas.microsoft.com/office/powerpoint/2010/main" val="2643187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DE16-04C7-FA87-CFA2-1F11DF49EFE9}"/>
              </a:ext>
            </a:extLst>
          </p:cNvPr>
          <p:cNvSpPr>
            <a:spLocks noGrp="1"/>
          </p:cNvSpPr>
          <p:nvPr>
            <p:ph type="title"/>
          </p:nvPr>
        </p:nvSpPr>
        <p:spPr>
          <a:xfrm>
            <a:off x="4527698" y="2629860"/>
            <a:ext cx="3765698" cy="1325563"/>
          </a:xfrm>
        </p:spPr>
        <p:txBody>
          <a:bodyPr/>
          <a:lstStyle/>
          <a:p>
            <a:r>
              <a:rPr lang="en-US" b="1" dirty="0"/>
              <a:t>Backup Slides</a:t>
            </a:r>
          </a:p>
        </p:txBody>
      </p:sp>
    </p:spTree>
    <p:extLst>
      <p:ext uri="{BB962C8B-B14F-4D97-AF65-F5344CB8AC3E}">
        <p14:creationId xmlns:p14="http://schemas.microsoft.com/office/powerpoint/2010/main" val="16632959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3"/>
            <a:ext cx="10515601" cy="765314"/>
          </a:xfrm>
          <a:prstGeom prst="rect">
            <a:avLst/>
          </a:prstGeom>
        </p:spPr>
        <p:txBody>
          <a:bodyPr/>
          <a:lstStyle/>
          <a:p>
            <a:r>
              <a:rPr b="1" dirty="0"/>
              <a:t>Merit Badges</a:t>
            </a:r>
          </a:p>
        </p:txBody>
      </p:sp>
      <p:sp>
        <p:nvSpPr>
          <p:cNvPr id="161" name="Content Placeholder 2"/>
          <p:cNvSpPr txBox="1">
            <a:spLocks noGrp="1"/>
          </p:cNvSpPr>
          <p:nvPr>
            <p:ph type="body" sz="half" idx="1"/>
          </p:nvPr>
        </p:nvSpPr>
        <p:spPr>
          <a:xfrm>
            <a:off x="629194" y="836763"/>
            <a:ext cx="10196957" cy="6124754"/>
          </a:xfrm>
          <a:prstGeom prst="rect">
            <a:avLst/>
          </a:prstGeom>
        </p:spPr>
        <p:txBody>
          <a:bodyPr>
            <a:normAutofit/>
          </a:bodyPr>
          <a:lstStyle/>
          <a:p>
            <a:pPr>
              <a:lnSpc>
                <a:spcPct val="100000"/>
              </a:lnSpc>
              <a:spcBef>
                <a:spcPts val="0"/>
              </a:spcBef>
              <a:defRPr sz="1700"/>
            </a:pPr>
            <a:r>
              <a:rPr sz="1800" dirty="0"/>
              <a:t>The online Merit Badge </a:t>
            </a:r>
            <a:r>
              <a:rPr sz="1800"/>
              <a:t>Counselor </a:t>
            </a:r>
            <a:r>
              <a:rPr sz="1800" u="sng">
                <a:solidFill>
                  <a:srgbClr val="0563C1"/>
                </a:solidFill>
                <a:uFill>
                  <a:solidFill>
                    <a:srgbClr val="0563C1"/>
                  </a:solidFill>
                </a:uFill>
                <a:hlinkClick r:id="rId2"/>
              </a:rPr>
              <a:t>registration</a:t>
            </a:r>
            <a:r>
              <a:rPr sz="1800"/>
              <a:t>.  </a:t>
            </a:r>
            <a:endParaRPr lang="en-US" sz="1800" dirty="0"/>
          </a:p>
          <a:p>
            <a:pPr>
              <a:lnSpc>
                <a:spcPct val="100000"/>
              </a:lnSpc>
              <a:spcBef>
                <a:spcPts val="0"/>
              </a:spcBef>
              <a:defRPr sz="1700"/>
            </a:pPr>
            <a:r>
              <a:rPr lang="en-US" sz="1800" dirty="0"/>
              <a:t>New Merit Badge Counselors must complete online merit badge counselor training, in addition to YPT. </a:t>
            </a:r>
            <a:r>
              <a:rPr sz="1800" dirty="0"/>
              <a:t>Be sure the counselor uses his/her legal name – no nicknames.</a:t>
            </a:r>
          </a:p>
          <a:p>
            <a:pPr>
              <a:lnSpc>
                <a:spcPct val="100000"/>
              </a:lnSpc>
              <a:spcBef>
                <a:spcPts val="0"/>
              </a:spcBef>
              <a:defRPr sz="1700"/>
            </a:pPr>
            <a:r>
              <a:rPr sz="1800" dirty="0"/>
              <a:t>Merit Badge Counselors, or the unit Dean/Leader, also need to scan and send Margee the Merit Badge application form listing the badges the counselor is applying to teach and providing a justification of his/her qualifications.</a:t>
            </a:r>
          </a:p>
          <a:p>
            <a:pPr>
              <a:lnSpc>
                <a:spcPct val="100000"/>
              </a:lnSpc>
              <a:spcBef>
                <a:spcPts val="0"/>
              </a:spcBef>
              <a:defRPr sz="1700"/>
            </a:pPr>
            <a:r>
              <a:rPr sz="1800" dirty="0"/>
              <a:t>Youth Protection Training is the essential first step.  Don’t hit “send” on the application without it!</a:t>
            </a:r>
          </a:p>
          <a:p>
            <a:pPr>
              <a:lnSpc>
                <a:spcPct val="100000"/>
              </a:lnSpc>
              <a:spcBef>
                <a:spcPts val="0"/>
              </a:spcBef>
              <a:defRPr sz="1700"/>
            </a:pPr>
            <a:r>
              <a:rPr sz="1800" dirty="0"/>
              <a:t>Contact Margee if you have questions at </a:t>
            </a:r>
            <a:r>
              <a:rPr sz="1800" u="sng" dirty="0">
                <a:solidFill>
                  <a:srgbClr val="0563C1"/>
                </a:solidFill>
                <a:uFill>
                  <a:solidFill>
                    <a:srgbClr val="0563C1"/>
                  </a:solidFill>
                </a:uFill>
                <a:hlinkClick r:id="rId3"/>
              </a:rPr>
              <a:t>GM.MB.Dean@hotmail.com</a:t>
            </a:r>
            <a:r>
              <a:rPr sz="1800" dirty="0"/>
              <a:t>. </a:t>
            </a:r>
            <a:br>
              <a:rPr lang="en-US" sz="1800" dirty="0"/>
            </a:br>
            <a:endParaRPr lang="en-US" sz="1800" dirty="0"/>
          </a:p>
          <a:p>
            <a:pPr marL="0" indent="0">
              <a:lnSpc>
                <a:spcPct val="100000"/>
              </a:lnSpc>
              <a:spcBef>
                <a:spcPts val="0"/>
              </a:spcBef>
              <a:buNone/>
              <a:defRPr sz="1700"/>
            </a:pPr>
            <a:r>
              <a:rPr lang="en-US" sz="1800" b="1" i="1" dirty="0"/>
              <a:t>Did you know</a:t>
            </a:r>
            <a:r>
              <a:rPr lang="en-US" sz="1800" dirty="0"/>
              <a:t>:</a:t>
            </a:r>
          </a:p>
          <a:p>
            <a:pPr>
              <a:lnSpc>
                <a:spcPct val="100000"/>
              </a:lnSpc>
              <a:spcBef>
                <a:spcPts val="0"/>
              </a:spcBef>
              <a:defRPr sz="1700"/>
            </a:pPr>
            <a:r>
              <a:rPr lang="en-US" sz="1800" dirty="0"/>
              <a:t>The National Council does not limit the number of merit badges a youth may earn from one counselor, though a </a:t>
            </a:r>
            <a:r>
              <a:rPr lang="en-US" sz="1800" b="1" u="sng" dirty="0"/>
              <a:t>unit leader is permitted to do so</a:t>
            </a:r>
            <a:r>
              <a:rPr lang="en-US" sz="1800" dirty="0"/>
              <a:t>, as long as the same limit applies to all Scouts in the unit. Ideally, Scouts should work with a variety of adults. (GTA 7.0.0.3)</a:t>
            </a:r>
          </a:p>
          <a:p>
            <a:pPr>
              <a:lnSpc>
                <a:spcPct val="100000"/>
              </a:lnSpc>
              <a:spcBef>
                <a:spcPts val="0"/>
              </a:spcBef>
              <a:defRPr sz="1700"/>
            </a:pPr>
            <a:r>
              <a:rPr lang="en-US" sz="1800" dirty="0"/>
              <a:t>Partial Merit Badges have no expiration except the Scout’s 18th birthday. (GTA 7.0.3.3)</a:t>
            </a:r>
          </a:p>
          <a:p>
            <a:pPr>
              <a:lnSpc>
                <a:spcPct val="100000"/>
              </a:lnSpc>
              <a:spcBef>
                <a:spcPts val="0"/>
              </a:spcBef>
              <a:defRPr sz="1700"/>
            </a:pPr>
            <a:r>
              <a:rPr lang="en-US" sz="1800" dirty="0"/>
              <a:t>Due to the BSA policies related to Youth Protection and two-deep leadership, a merit badge counselor must have another adult present during all merit badge counseling sessions. However, the parent or legal guardian of the Scout may serve as the second adult. </a:t>
            </a:r>
            <a:r>
              <a:rPr lang="en-US" sz="1800" b="1" u="sng" dirty="0"/>
              <a:t>This parent or legal guardian does not have to be a registered leader</a:t>
            </a:r>
            <a:r>
              <a:rPr lang="en-US" sz="1800" dirty="0"/>
              <a:t>.</a:t>
            </a:r>
          </a:p>
          <a:p>
            <a:pPr>
              <a:lnSpc>
                <a:spcPct val="100000"/>
              </a:lnSpc>
              <a:spcBef>
                <a:spcPts val="0"/>
              </a:spcBef>
              <a:defRPr sz="1700"/>
            </a:pPr>
            <a:r>
              <a:rPr lang="en-US" sz="1800" dirty="0"/>
              <a:t>If the requirements for a merit badge differ between the merit badge pamphlet and the current edition of Scouts BSA Requirements, the requirements in the Scouts BSA Requirements book supersede all others. </a:t>
            </a:r>
          </a:p>
        </p:txBody>
      </p:sp>
      <p:pic>
        <p:nvPicPr>
          <p:cNvPr id="162" name="Picture 4" descr="Picture 4"/>
          <p:cNvPicPr>
            <a:picLocks noChangeAspect="1"/>
          </p:cNvPicPr>
          <p:nvPr/>
        </p:nvPicPr>
        <p:blipFill>
          <a:blip r:embed="rId4"/>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5"/>
          <a:stretch>
            <a:fillRect/>
          </a:stretch>
        </p:blipFill>
        <p:spPr>
          <a:xfrm>
            <a:off x="10906125" y="3474339"/>
            <a:ext cx="904875" cy="2714626"/>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138093" y="-187823"/>
            <a:ext cx="7973866" cy="1097281"/>
          </a:xfrm>
          <a:prstGeom prst="rect">
            <a:avLst/>
          </a:prstGeom>
        </p:spPr>
        <p:txBody>
          <a:bodyPr>
            <a:normAutofit/>
          </a:bodyPr>
          <a:lstStyle/>
          <a:p>
            <a:r>
              <a:rPr b="1" dirty="0"/>
              <a:t>Training</a:t>
            </a:r>
            <a:r>
              <a:rPr lang="en-US" b="1" dirty="0"/>
              <a:t> </a:t>
            </a:r>
            <a:r>
              <a:rPr lang="en-US" sz="2200" b="1" dirty="0">
                <a:solidFill>
                  <a:schemeClr val="tx1"/>
                </a:solidFill>
              </a:rPr>
              <a:t>(</a:t>
            </a:r>
            <a:r>
              <a:rPr lang="en-US" sz="2200" b="1" dirty="0">
                <a:solidFill>
                  <a:schemeClr val="tx1"/>
                </a:solidFill>
                <a:hlinkClick r:id="rId2"/>
              </a:rPr>
              <a:t>https://www.ncacbsa.org/george-mason/training/</a:t>
            </a:r>
            <a:r>
              <a:rPr lang="en-US" sz="2200" b="1" dirty="0">
                <a:solidFill>
                  <a:schemeClr val="tx1"/>
                </a:solidFill>
              </a:rPr>
              <a:t>)</a:t>
            </a:r>
            <a:endParaRPr b="1" dirty="0">
              <a:solidFill>
                <a:schemeClr val="tx1"/>
              </a:solidFill>
            </a:endParaRPr>
          </a:p>
        </p:txBody>
      </p:sp>
      <p:pic>
        <p:nvPicPr>
          <p:cNvPr id="140" name="Picture 4" descr="Picture 4"/>
          <p:cNvPicPr>
            <a:picLocks noChangeAspect="1"/>
          </p:cNvPicPr>
          <p:nvPr/>
        </p:nvPicPr>
        <p:blipFill>
          <a:blip r:embed="rId3"/>
          <a:srcRect l="4616" r="15757"/>
          <a:stretch>
            <a:fillRect/>
          </a:stretch>
        </p:blipFill>
        <p:spPr>
          <a:xfrm>
            <a:off x="8051765" y="54038"/>
            <a:ext cx="4204434" cy="574963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lnTo>
                  <a:pt x="107" y="900"/>
                </a:lnTo>
                <a:cubicBezTo>
                  <a:pt x="36" y="1590"/>
                  <a:pt x="0" y="2290"/>
                  <a:pt x="0" y="2998"/>
                </a:cubicBezTo>
                <a:cubicBezTo>
                  <a:pt x="0" y="10781"/>
                  <a:pt x="4417" y="17615"/>
                  <a:pt x="11071" y="21490"/>
                </a:cubicBezTo>
                <a:lnTo>
                  <a:pt x="11271" y="21600"/>
                </a:lnTo>
                <a:lnTo>
                  <a:pt x="21600" y="21600"/>
                </a:lnTo>
                <a:lnTo>
                  <a:pt x="21600" y="0"/>
                </a:lnTo>
                <a:lnTo>
                  <a:pt x="224" y="0"/>
                </a:lnTo>
                <a:close/>
              </a:path>
            </a:pathLst>
          </a:custGeom>
          <a:ln w="12700">
            <a:miter lim="400000"/>
          </a:ln>
        </p:spPr>
      </p:pic>
      <p:sp>
        <p:nvSpPr>
          <p:cNvPr id="2" name="Content Placeholder 2">
            <a:extLst>
              <a:ext uri="{FF2B5EF4-FFF2-40B4-BE49-F238E27FC236}">
                <a16:creationId xmlns:a16="http://schemas.microsoft.com/office/drawing/2014/main" id="{0042770D-65FD-875A-7687-305719AAC6C1}"/>
              </a:ext>
            </a:extLst>
          </p:cNvPr>
          <p:cNvSpPr txBox="1">
            <a:spLocks/>
          </p:cNvSpPr>
          <p:nvPr/>
        </p:nvSpPr>
        <p:spPr>
          <a:xfrm>
            <a:off x="222977" y="707365"/>
            <a:ext cx="8588774" cy="5882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lvl="4" indent="0" hangingPunct="1">
              <a:lnSpc>
                <a:spcPct val="120000"/>
              </a:lnSpc>
              <a:spcBef>
                <a:spcPts val="0"/>
              </a:spcBef>
              <a:defRPr sz="3600"/>
            </a:pPr>
            <a:endParaRPr lang="en-US" sz="1000" b="1" dirty="0">
              <a:solidFill>
                <a:schemeClr val="tx1"/>
              </a:solidFill>
            </a:endParaRPr>
          </a:p>
        </p:txBody>
      </p:sp>
      <p:sp>
        <p:nvSpPr>
          <p:cNvPr id="7" name="Rectangle 5">
            <a:extLst>
              <a:ext uri="{FF2B5EF4-FFF2-40B4-BE49-F238E27FC236}">
                <a16:creationId xmlns:a16="http://schemas.microsoft.com/office/drawing/2014/main" id="{617A6071-4100-68B7-4402-77AE0C7737AB}"/>
              </a:ext>
            </a:extLst>
          </p:cNvPr>
          <p:cNvSpPr>
            <a:spLocks noChangeArrowheads="1"/>
          </p:cNvSpPr>
          <p:nvPr/>
        </p:nvSpPr>
        <p:spPr bwMode="auto">
          <a:xfrm>
            <a:off x="0" y="-184666"/>
            <a:ext cx="24878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00374C88-8FF2-86A2-41C5-01CE209C0D9B}"/>
              </a:ext>
            </a:extLst>
          </p:cNvPr>
          <p:cNvSpPr txBox="1"/>
          <p:nvPr/>
        </p:nvSpPr>
        <p:spPr>
          <a:xfrm>
            <a:off x="460119" y="610728"/>
            <a:ext cx="7591646" cy="5144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b="1" dirty="0">
                <a:solidFill>
                  <a:srgbClr val="000000"/>
                </a:solidFill>
                <a:effectLst/>
                <a:latin typeface="Arial" panose="020B0604020202020204" pitchFamily="34" charset="0"/>
                <a:cs typeface="Arial" panose="020B0604020202020204" pitchFamily="34" charset="0"/>
              </a:rPr>
              <a:t>Cub Scout Den Leader Specific (C42)</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4"/>
              </a:rPr>
              <a:t>Available on-line (125 min</a:t>
            </a:r>
            <a:r>
              <a:rPr lang="en-US" sz="1000" dirty="0">
                <a:solidFill>
                  <a:srgbClr val="0000FF"/>
                </a:solidFill>
                <a:effectLst/>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5"/>
              </a:rPr>
              <a:t>05/04/24 - Alexandria, VA</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6"/>
              </a:rPr>
              <a:t>05/04/24 - Herndon, VA</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5"/>
              </a:rPr>
              <a:t>06/01/24 - Alexandria, VA</a:t>
            </a:r>
            <a:endParaRPr lang="en-US" sz="1000" b="1" dirty="0">
              <a:solidFill>
                <a:srgbClr val="0000FF"/>
              </a:solidFill>
              <a:effectLst/>
              <a:latin typeface="Arial" panose="020B0604020202020204" pitchFamily="34" charset="0"/>
              <a:cs typeface="Arial" panose="020B0604020202020204" pitchFamily="34" charset="0"/>
            </a:endParaRPr>
          </a:p>
          <a:p>
            <a:pPr marL="457200" lvl="1" indent="0"/>
            <a:endParaRPr lang="en-US" sz="1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000" b="1" i="1" dirty="0">
                <a:solidFill>
                  <a:srgbClr val="000000"/>
                </a:solidFill>
                <a:effectLst/>
                <a:latin typeface="Arial" panose="020B0604020202020204" pitchFamily="34" charset="0"/>
                <a:cs typeface="Arial" panose="020B0604020202020204" pitchFamily="34" charset="0"/>
              </a:rPr>
              <a:t>Basic Adult Leader Outdoor Orientation </a:t>
            </a:r>
            <a:r>
              <a:rPr lang="en-US" sz="1000" i="1" dirty="0">
                <a:solidFill>
                  <a:srgbClr val="000000"/>
                </a:solidFill>
                <a:effectLst/>
                <a:latin typeface="Arial" panose="020B0604020202020204" pitchFamily="34" charset="0"/>
                <a:cs typeface="Arial" panose="020B0604020202020204" pitchFamily="34" charset="0"/>
              </a:rPr>
              <a:t>(</a:t>
            </a:r>
            <a:r>
              <a:rPr lang="en-US" sz="1000" b="1" i="1" dirty="0">
                <a:solidFill>
                  <a:srgbClr val="000000"/>
                </a:solidFill>
                <a:effectLst/>
                <a:latin typeface="Arial" panose="020B0604020202020204" pitchFamily="34" charset="0"/>
                <a:cs typeface="Arial" panose="020B0604020202020204" pitchFamily="34" charset="0"/>
              </a:rPr>
              <a:t>BALOO;C32) -</a:t>
            </a:r>
            <a:r>
              <a:rPr lang="en-US" sz="1000" dirty="0">
                <a:solidFill>
                  <a:srgbClr val="000000"/>
                </a:solidFill>
                <a:effectLst/>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7"/>
              </a:rPr>
              <a:t>05/04/24 - 05/05/24 - Gaithersburg, MD</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8"/>
              </a:rPr>
              <a:t>05/10/24 - 05/11/24 - Fredericksburg, VA </a:t>
            </a:r>
            <a:endParaRPr lang="en-US" sz="1000" dirty="0">
              <a:latin typeface="Arial" panose="020B0604020202020204" pitchFamily="34" charset="0"/>
              <a:cs typeface="Arial" panose="020B0604020202020204" pitchFamily="34" charset="0"/>
            </a:endParaRPr>
          </a:p>
          <a:p>
            <a:pPr marR="0" lvl="0">
              <a:lnSpc>
                <a:spcPct val="107000"/>
              </a:lnSpc>
              <a:spcBef>
                <a:spcPts val="0"/>
              </a:spcBef>
              <a:spcAft>
                <a:spcPts val="0"/>
              </a:spcAft>
              <a:tabLst>
                <a:tab pos="457200" algn="l"/>
              </a:tabLst>
            </a:pPr>
            <a:endPar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buFont typeface="Arial" panose="020B0604020202020204" pitchFamily="34" charset="0"/>
              <a:buChar char="•"/>
            </a:pPr>
            <a:r>
              <a:rPr lang="en-US" sz="1000" b="1" i="1" dirty="0">
                <a:solidFill>
                  <a:srgbClr val="000000"/>
                </a:solidFill>
                <a:effectLst/>
                <a:latin typeface="Arial" panose="020B0604020202020204" pitchFamily="34" charset="0"/>
                <a:cs typeface="Arial" panose="020B0604020202020204" pitchFamily="34" charset="0"/>
              </a:rPr>
              <a:t>Scoutmaster Position Specific Training(S24)</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4"/>
              </a:rPr>
              <a:t>Available on-line</a:t>
            </a:r>
            <a:r>
              <a:rPr lang="en-US" sz="1000" b="1" i="0" dirty="0">
                <a:solidFill>
                  <a:srgbClr val="0000FF"/>
                </a:solidFill>
                <a:effectLst/>
                <a:latin typeface="Arial" panose="020B0604020202020204" pitchFamily="34" charset="0"/>
                <a:cs typeface="Arial" panose="020B0604020202020204" pitchFamily="34" charset="0"/>
              </a:rPr>
              <a:t> (192 min)</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9"/>
              </a:rPr>
              <a:t>05/06/24 - Alexandria, VA</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10"/>
              </a:rPr>
              <a:t>05/04/24 - Herndon, VA</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9"/>
              </a:rPr>
              <a:t>06/01/24 - Alexandria, VA</a:t>
            </a:r>
            <a:endParaRPr lang="en-US" sz="1000" b="1" i="0" u="none" strike="noStrike" dirty="0">
              <a:solidFill>
                <a:srgbClr val="0000FF"/>
              </a:solidFill>
              <a:effectLst/>
              <a:latin typeface="Arial" panose="020B0604020202020204" pitchFamily="34" charset="0"/>
              <a:cs typeface="Arial" panose="020B0604020202020204" pitchFamily="34" charset="0"/>
            </a:endParaRPr>
          </a:p>
          <a:p>
            <a:pPr marL="457200" lvl="1" indent="0" algn="l"/>
            <a:endParaRPr lang="en-US" sz="1000" b="0" i="0" dirty="0">
              <a:solidFill>
                <a:srgbClr val="7A7A7A"/>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000" b="1" i="1" dirty="0">
                <a:solidFill>
                  <a:srgbClr val="000000"/>
                </a:solidFill>
                <a:effectLst/>
                <a:latin typeface="Arial" panose="020B0604020202020204" pitchFamily="34" charset="0"/>
                <a:cs typeface="Arial" panose="020B0604020202020204" pitchFamily="34" charset="0"/>
              </a:rPr>
              <a:t>Introduction to Outdoor Leadership Skills (IOLS; S11)</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11"/>
              </a:rPr>
              <a:t>04/19/24 - Stafford, VA</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7"/>
              </a:rPr>
              <a:t>05/04/24 - 05/05/24 - Gaithersburg, VA</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8"/>
              </a:rPr>
              <a:t>05/10/24 - 05/11/24 - Fredericksburg, VA </a:t>
            </a:r>
            <a:endParaRPr lang="en-US" sz="1000" b="0" i="0" dirty="0">
              <a:solidFill>
                <a:srgbClr val="7A7A7A"/>
              </a:solidFill>
              <a:effectLst/>
              <a:latin typeface="Arial" panose="020B0604020202020204" pitchFamily="34" charset="0"/>
              <a:cs typeface="Arial" panose="020B0604020202020204" pitchFamily="34" charset="0"/>
            </a:endParaRPr>
          </a:p>
          <a:p>
            <a:pPr marR="0" lvl="0">
              <a:lnSpc>
                <a:spcPct val="107000"/>
              </a:lnSpc>
              <a:spcBef>
                <a:spcPts val="0"/>
              </a:spcBef>
              <a:spcAft>
                <a:spcPts val="0"/>
              </a:spcAft>
              <a:tabLst>
                <a:tab pos="457200" algn="l"/>
              </a:tabLst>
            </a:pPr>
            <a:endPar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tabLst>
                <a:tab pos="457200" algn="l"/>
              </a:tabLst>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Climbing Level 1 Instructor</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April 20-21 at</a:t>
            </a:r>
            <a:r>
              <a:rPr lang="en-US" sz="10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2" action="ppaction://hlinkfile"/>
              </a:rPr>
              <a:t> </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2" action="ppaction://hlinkfile"/>
              </a:rPr>
              <a:t>Great Falls Park</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3"/>
              </a:rPr>
              <a:t> Logistics memo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April 27-28 at</a:t>
            </a:r>
            <a:r>
              <a:rPr lang="en-US" sz="10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4" action="ppaction://hlinkfile"/>
              </a:rPr>
              <a:t> </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5" action="ppaction://hlinkfile"/>
              </a:rPr>
              <a:t>Carderock Rec Area</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8:00 AM to 5:00 PM.</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6"/>
              </a:rPr>
              <a:t> Logistics memo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June 15-16 at</a:t>
            </a:r>
            <a:r>
              <a:rPr lang="en-US" sz="10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2" action="ppaction://hlinkfile"/>
              </a:rPr>
              <a:t> </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2" action="ppaction://hlinkfile"/>
              </a:rPr>
              <a:t>Great Falls Park</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7"/>
              </a:rPr>
              <a:t> Logistics memo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Sept 7-8 at</a:t>
            </a:r>
            <a:r>
              <a:rPr lang="en-US" sz="10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2" action="ppaction://hlinkfile"/>
              </a:rPr>
              <a:t> </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2" action="ppaction://hlinkfile"/>
              </a:rPr>
              <a:t>Great Falls Park</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8"/>
              </a:rPr>
              <a:t> Logistics memo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Sept 21-22 at</a:t>
            </a:r>
            <a:r>
              <a:rPr lang="en-US" sz="10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4" action="ppaction://hlinkfile"/>
              </a:rPr>
              <a:t> </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4" action="ppaction://hlinkfile"/>
              </a:rPr>
              <a:t>Sugarloaf Mountain</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8:15 AM to 5:00 PM.</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9"/>
              </a:rPr>
              <a:t> Logistics memo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tabLst>
                <a:tab pos="457200" algn="l"/>
              </a:tabLst>
            </a:pPr>
            <a:endPar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tabLst>
                <a:tab pos="457200" algn="l"/>
              </a:tabLst>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Mental Health First Aid </a:t>
            </a:r>
          </a:p>
          <a:p>
            <a:pPr marR="0" lvl="0">
              <a:lnSpc>
                <a:spcPct val="107000"/>
              </a:lnSpc>
              <a:spcBef>
                <a:spcPts val="0"/>
              </a:spcBef>
              <a:spcAft>
                <a:spcPts val="0"/>
              </a:spcAft>
              <a:tabLst>
                <a:tab pos="457200" algn="l"/>
              </a:tabLst>
            </a:pPr>
            <a:r>
              <a:rPr lang="en-US" sz="1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0"/>
              </a:rPr>
              <a:t>https://www.fairfaxcounty.gov/hscode/ereg/Registration.aspx?groupID=47</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C51F8F3E-8B04-645C-94A6-4CE0128FFC8B}"/>
              </a:ext>
            </a:extLst>
          </p:cNvPr>
          <p:cNvSpPr txBox="1"/>
          <p:nvPr/>
        </p:nvSpPr>
        <p:spPr>
          <a:xfrm>
            <a:off x="5272039" y="5419338"/>
            <a:ext cx="4425248" cy="1182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R="0" lvl="0">
              <a:lnSpc>
                <a:spcPct val="107000"/>
              </a:lnSpc>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Wilderness First Aid (N02) </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1"/>
              </a:rPr>
              <a:t>https://scoutingevent.com/082-WFASpring2024</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R="0" lvl="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04/27/24 – 04/28/24 – Camp Snyder</a:t>
            </a:r>
          </a:p>
          <a:p>
            <a:pPr marR="0" lvl="0">
              <a:lnSpc>
                <a:spcPct val="107000"/>
              </a:lnSpc>
              <a:spcBef>
                <a:spcPts val="0"/>
              </a:spcBef>
              <a:spcAft>
                <a:spcPts val="0"/>
              </a:spcAft>
            </a:pPr>
            <a:endPar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Wood Badge (A90) </a:t>
            </a:r>
            <a:r>
              <a:rPr lang="en-US" sz="1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2"/>
              </a:rPr>
              <a:t>https://www.ncacbsa.org/wood-badge/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tabLst>
                <a:tab pos="685800" algn="l"/>
              </a:tabLs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04/12/24 – 04/14/24 &amp; 05/04/24 – 05/05/24</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tabLst>
                <a:tab pos="685800" algn="l"/>
              </a:tabLs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10/14/24 – 10/15/24</a:t>
            </a:r>
            <a:endParaRPr kumimoji="0" lang="en-US" sz="1000" b="0" i="0" u="none" strike="noStrike" cap="none" spc="0" normalizeH="0" baseline="0" dirty="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6E4789DA-DCD0-9950-F375-3A7FD58F6169}"/>
              </a:ext>
            </a:extLst>
          </p:cNvPr>
          <p:cNvSpPr txBox="1"/>
          <p:nvPr/>
        </p:nvSpPr>
        <p:spPr>
          <a:xfrm>
            <a:off x="514045" y="5509956"/>
            <a:ext cx="4466926" cy="1080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R="0" lvl="0">
              <a:lnSpc>
                <a:spcPct val="107000"/>
              </a:lnSpc>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NYLT </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3"/>
              </a:rPr>
              <a:t>https://www.ncacbsa.org/national-youth-leadership-training/</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R="0" lvl="0">
              <a:lnSpc>
                <a:spcPct val="107000"/>
              </a:lnSpc>
              <a:spcBef>
                <a:spcPts val="0"/>
              </a:spcBef>
              <a:spcAft>
                <a:spcPts val="0"/>
              </a:spcAft>
            </a:pPr>
            <a:r>
              <a:rPr lang="en-US" sz="1000" dirty="0">
                <a:latin typeface="Arial" panose="020B0604020202020204" pitchFamily="34" charset="0"/>
                <a:ea typeface="Calibri" panose="020F0502020204030204" pitchFamily="34" charset="0"/>
                <a:cs typeface="Arial" panose="020B0604020202020204" pitchFamily="34" charset="0"/>
              </a:rPr>
              <a:t>  2</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4.2:  06/16/24-06/21/24</a:t>
            </a:r>
            <a:endParaRPr lang="en-US" sz="10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24.3:  06/23/24-06/28/24</a:t>
            </a:r>
            <a:endParaRPr lang="en-US" sz="10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24.4:  07/28/24-08/02/24</a:t>
            </a:r>
            <a:endParaRPr lang="en-US" sz="10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24.5:  07/28/24-08/02/24</a:t>
            </a:r>
            <a:endParaRPr lang="en-US" sz="10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Registration is open. Some seats are still available. There may be a wait list.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sp>
        <p:nvSpPr>
          <p:cNvPr id="6" name="Text Placeholder 5">
            <a:extLst>
              <a:ext uri="{FF2B5EF4-FFF2-40B4-BE49-F238E27FC236}">
                <a16:creationId xmlns:a16="http://schemas.microsoft.com/office/drawing/2014/main" id="{CD31A3F2-6C95-C6CE-C3EC-C8EAFF70F67D}"/>
              </a:ext>
            </a:extLst>
          </p:cNvPr>
          <p:cNvSpPr>
            <a:spLocks noGrp="1"/>
          </p:cNvSpPr>
          <p:nvPr>
            <p:ph type="body" idx="1"/>
          </p:nvPr>
        </p:nvSpPr>
        <p:spPr>
          <a:xfrm>
            <a:off x="2980062" y="347194"/>
            <a:ext cx="8858907" cy="6668937"/>
          </a:xfrm>
        </p:spPr>
        <p:txBody>
          <a:bodyPr>
            <a:noAutofit/>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Members of the High Adventure Committee are available to assist units in planning and training for their upcoming high adventure trips – Contact </a:t>
            </a:r>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Brian Heath</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more information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Important notes for this month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4"/>
              </a:rPr>
              <a:t>NCAC 2025 Outdoor Programs Kick-Off Webinar</a:t>
            </a: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April 16 @7pm - </a:t>
            </a:r>
            <a:r>
              <a:rPr lang="en-US" sz="16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5"/>
              </a:rPr>
              <a:t>REGISTER HERE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Registration for BSA’s high adventure bases - https://www.scouting.org/outdooradventures/open4adventure/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2024 treks – Most BSA High Adventure bases still have availability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2025 treks – Registration for all high adventure bases are now 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2024 NCAC-Organized High Adventure Trips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Lenhok’sin – James River Canoeing Trek - July 7-13, 2024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Crew of 6-12 - $475 per participant – 6 slots remaining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Registration: </a:t>
            </a:r>
            <a:r>
              <a:rPr lang="en-US" sz="1600" u="sng" dirty="0">
                <a:solidFill>
                  <a:srgbClr val="0563C1"/>
                </a:solidFill>
                <a:effectLst/>
                <a:latin typeface="Calibri Light" panose="020F0302020204030204" pitchFamily="34" charset="0"/>
                <a:ea typeface="Times New Roman" panose="02020603050405020304" pitchFamily="18" charset="0"/>
                <a:cs typeface="Times New Roman" panose="02020603050405020304" pitchFamily="18" charset="0"/>
                <a:hlinkClick r:id="rId6"/>
              </a:rPr>
              <a:t>https://scoutingevent.com/082-75664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For more information, e-mail </a:t>
            </a:r>
            <a:r>
              <a:rPr lang="en-US" sz="16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7"/>
              </a:rPr>
              <a:t>highadventure@ncacbsa.org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effectLst/>
                <a:latin typeface="Calibri Light" panose="020F0302020204030204" pitchFamily="34" charset="0"/>
                <a:ea typeface="Times New Roman" panose="02020603050405020304" pitchFamily="18" charset="0"/>
                <a:cs typeface="Times New Roman" panose="02020603050405020304" pitchFamily="18" charset="0"/>
              </a:rPr>
              <a:t>11-12 year old Scout High Adventure Experience - Sept 28-29 Prince William Forest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effectLst/>
                <a:latin typeface="Calibri Light" panose="020F0302020204030204" pitchFamily="34" charset="0"/>
                <a:ea typeface="Times New Roman" panose="02020603050405020304" pitchFamily="18" charset="0"/>
                <a:cs typeface="Times New Roman" panose="02020603050405020304" pitchFamily="18" charset="0"/>
              </a:rPr>
              <a:t>Joshua Tree with Climbing Committee - Winter Break 2024/25 (Gathering interest)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685800" algn="l"/>
                <a:tab pos="1143000" algn="l"/>
              </a:tabLs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Wind River Range, WY: 06/22 to 06/30/24 – Registration is Full</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All NCAC-sponsored trips for Philmont, Northern Tier &amp; Sea Base are already full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2025 NCAC-Organized High Adventure Trips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685800" algn="l"/>
                <a:tab pos="1143000" algn="l"/>
              </a:tabLs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Sawtooth Mountain Trip 06/21 to 06/29/2025</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Registration begins June 1, 2024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$1,165 per person – Ask for details</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Adventure Preparation Training - Open to all NCAC Scouts &amp; adults that are participating in HA trips in the next few years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Northern Tier: In-person session already passed; Virtual session on Sat, 04/20/24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All other sessions for this year are over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Apr 2024</a:t>
            </a:r>
          </a:p>
        </p:txBody>
      </p:sp>
      <p:pic>
        <p:nvPicPr>
          <p:cNvPr id="3" name="Picture 2">
            <a:extLst>
              <a:ext uri="{FF2B5EF4-FFF2-40B4-BE49-F238E27FC236}">
                <a16:creationId xmlns:a16="http://schemas.microsoft.com/office/drawing/2014/main" id="{7428E01A-EEFA-63FA-1510-3EC662CAA19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Tree>
    <p:extLst>
      <p:ext uri="{BB962C8B-B14F-4D97-AF65-F5344CB8AC3E}">
        <p14:creationId xmlns:p14="http://schemas.microsoft.com/office/powerpoint/2010/main" val="160392493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FB6EF1-4FB9-84FB-000E-FCE5E0F092A9}"/>
              </a:ext>
            </a:extLst>
          </p:cNvPr>
          <p:cNvSpPr>
            <a:spLocks noGrp="1"/>
          </p:cNvSpPr>
          <p:nvPr>
            <p:ph type="body" idx="1"/>
          </p:nvPr>
        </p:nvSpPr>
        <p:spPr>
          <a:xfrm>
            <a:off x="3453858" y="481028"/>
            <a:ext cx="8385111" cy="6189482"/>
          </a:xfrm>
        </p:spPr>
        <p:txBody>
          <a:bodyPr>
            <a:noAutofit/>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Back Country Outdoor Leadership Skills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Maryland session, Spring 2024: Classroom session already passed, Overnight on 04/27-28 </a:t>
            </a: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https://scoutingevent.com/082-79025-191979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Virginia session, Fall 2024: 9/21/2024 (classroom), 10/19-20 (overnight)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Paddle Craft Safety Training: May 18-19, June 1-2, Aug 24-25, Sept 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High Adventure Base Quick Links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a:t>
            </a:r>
            <a:r>
              <a:rPr lang="en-US" sz="18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https://www.philmontscoutranch.org/register/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Northern Tier: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https://www.ntier.org/provisional-scout-connections/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Sea Base:</a:t>
            </a:r>
            <a:r>
              <a:rPr lang="en-US" sz="18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6"/>
              </a:rPr>
              <a:t>https://www.bsaseabase.org/scouts/scout-connections/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Summit:</a:t>
            </a:r>
            <a:r>
              <a:rPr lang="en-US" sz="18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7"/>
              </a:rPr>
              <a:t>https://www.summitbsa.org/registration/scoutconnections/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High Adventure Bases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Adirondack High Adventure Area: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8"/>
              </a:rPr>
              <a:t>https://public.3.basecamp.com/p/hLgsVbk7Suju6cuDzQQJaEn4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Maine High Adventure Area: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9"/>
              </a:rPr>
              <a:t>https://www.mainehighadventure.org/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Montana Outdoor High Adventure Base: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10"/>
              </a:rPr>
              <a:t>https://montanabsa.org/camps/high-adventure/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useful links for high adventure information and opportunities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NCAC High Adventure website - </a:t>
            </a: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1"/>
              </a:rPr>
              <a:t>https://www.ncacbsa.org/high-adventure/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11430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List of units with available slots in their upcoming high adventure trips - </a:t>
            </a: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2"/>
              </a:rPr>
              <a:t>https://public.3.basecamp.com/p/xWpkdrKHKAA9pCzwmHMNdbWb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99F1E660-4C26-98FE-F42C-46ACAB6E4A9D}"/>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pic>
        <p:nvPicPr>
          <p:cNvPr id="5" name="Picture 4">
            <a:extLst>
              <a:ext uri="{FF2B5EF4-FFF2-40B4-BE49-F238E27FC236}">
                <a16:creationId xmlns:a16="http://schemas.microsoft.com/office/drawing/2014/main" id="{DBA81C11-A72B-1480-4AA7-4BEE19075BB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
        <p:nvSpPr>
          <p:cNvPr id="6" name="Title 1">
            <a:extLst>
              <a:ext uri="{FF2B5EF4-FFF2-40B4-BE49-F238E27FC236}">
                <a16:creationId xmlns:a16="http://schemas.microsoft.com/office/drawing/2014/main" id="{C0D4F39A-7A36-2A78-9150-D26D6F948F42}"/>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Apr 2024 (cont.)</a:t>
            </a:r>
          </a:p>
        </p:txBody>
      </p:sp>
    </p:spTree>
    <p:extLst>
      <p:ext uri="{BB962C8B-B14F-4D97-AF65-F5344CB8AC3E}">
        <p14:creationId xmlns:p14="http://schemas.microsoft.com/office/powerpoint/2010/main" val="317939510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b="1" dirty="0"/>
              <a:t>Shooting Sports</a:t>
            </a:r>
          </a:p>
        </p:txBody>
      </p:sp>
      <p:sp>
        <p:nvSpPr>
          <p:cNvPr id="150" name="Content Placeholder 2"/>
          <p:cNvSpPr txBox="1">
            <a:spLocks noGrp="1"/>
          </p:cNvSpPr>
          <p:nvPr>
            <p:ph type="body" idx="1"/>
          </p:nvPr>
        </p:nvSpPr>
        <p:spPr>
          <a:xfrm>
            <a:off x="838200" y="1379629"/>
            <a:ext cx="10515600" cy="4351338"/>
          </a:xfrm>
          <a:prstGeom prst="rect">
            <a:avLst/>
          </a:prstGeom>
        </p:spPr>
        <p:txBody>
          <a:bodyPr>
            <a:normAutofit/>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dirty="0"/>
              <a:t>Shooting Sports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dirty="0"/>
              <a:t>Shooting Sports Instructor Classes:</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3"/>
              </a:rPr>
              <a:t>Rifle/Shotgun</a:t>
            </a:r>
            <a:r>
              <a:rPr dirty="0">
                <a:hlinkClick r:id="rId3"/>
              </a:rPr>
              <a:t>  </a:t>
            </a:r>
            <a:r>
              <a:rPr lang="en-US" dirty="0">
                <a:hlinkClick r:id="rId3"/>
              </a:rPr>
              <a:t>- 04/27/24, 07/20/24, 08/24/24</a:t>
            </a:r>
            <a:r>
              <a:rPr dirty="0">
                <a:hlinkClick r:id="rId3"/>
              </a:rPr>
              <a:t>     </a:t>
            </a:r>
            <a:endParaRPr dirty="0"/>
          </a:p>
          <a:p>
            <a:pPr marL="685800" lvl="1" indent="-228600">
              <a:lnSpc>
                <a:spcPct val="81000"/>
              </a:lnSpc>
              <a:spcBef>
                <a:spcPts val="500"/>
              </a:spcBef>
              <a:defRPr sz="2400">
                <a:solidFill>
                  <a:srgbClr val="002060"/>
                </a:solidFill>
              </a:defRPr>
            </a:pPr>
            <a:r>
              <a:rPr u="sng" dirty="0">
                <a:solidFill>
                  <a:srgbClr val="2409ED"/>
                </a:solidFill>
                <a:uFill>
                  <a:solidFill>
                    <a:srgbClr val="0563C1"/>
                  </a:solidFill>
                </a:uFill>
                <a:hlinkClick r:id="rId3"/>
              </a:rPr>
              <a:t>Archery</a:t>
            </a:r>
            <a:r>
              <a:rPr lang="en-US" u="sng" dirty="0">
                <a:solidFill>
                  <a:srgbClr val="2409ED"/>
                </a:solidFill>
                <a:uFill>
                  <a:solidFill>
                    <a:srgbClr val="0563C1"/>
                  </a:solidFill>
                </a:uFill>
                <a:hlinkClick r:id="rId3"/>
              </a:rPr>
              <a:t> – 05/04/24</a:t>
            </a:r>
            <a:endParaRPr dirty="0">
              <a:solidFill>
                <a:srgbClr val="2409ED"/>
              </a:solidFill>
            </a:endParaRPr>
          </a:p>
        </p:txBody>
      </p:sp>
      <p:pic>
        <p:nvPicPr>
          <p:cNvPr id="151" name="Picture 3" descr="Picture 3"/>
          <p:cNvPicPr>
            <a:picLocks noChangeAspect="1"/>
          </p:cNvPicPr>
          <p:nvPr/>
        </p:nvPicPr>
        <p:blipFill>
          <a:blip r:embed="rId4"/>
          <a:stretch>
            <a:fillRect/>
          </a:stretch>
        </p:blipFill>
        <p:spPr>
          <a:xfrm>
            <a:off x="7449014" y="814852"/>
            <a:ext cx="4138962" cy="2605510"/>
          </a:xfrm>
          <a:prstGeom prst="rect">
            <a:avLst/>
          </a:prstGeom>
          <a:ln w="12700">
            <a:miter lim="400000"/>
          </a:ln>
        </p:spPr>
      </p:pic>
      <p:pic>
        <p:nvPicPr>
          <p:cNvPr id="152" name="Picture 5" descr="Picture 5"/>
          <p:cNvPicPr>
            <a:picLocks noChangeAspect="1"/>
          </p:cNvPicPr>
          <p:nvPr/>
        </p:nvPicPr>
        <p:blipFill>
          <a:blip r:embed="rId5"/>
          <a:stretch>
            <a:fillRect/>
          </a:stretch>
        </p:blipFill>
        <p:spPr>
          <a:xfrm>
            <a:off x="9199756" y="3555298"/>
            <a:ext cx="2690813" cy="2315208"/>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DA58-5366-C787-E101-5D6341805E84}"/>
              </a:ext>
            </a:extLst>
          </p:cNvPr>
          <p:cNvSpPr>
            <a:spLocks noGrp="1"/>
          </p:cNvSpPr>
          <p:nvPr>
            <p:ph type="title"/>
          </p:nvPr>
        </p:nvSpPr>
        <p:spPr/>
        <p:txBody>
          <a:bodyPr/>
          <a:lstStyle/>
          <a:p>
            <a:r>
              <a:rPr lang="en-US" b="1" dirty="0">
                <a:solidFill>
                  <a:schemeClr val="tx1"/>
                </a:solidFill>
              </a:rPr>
              <a:t>Order of the Arrow</a:t>
            </a:r>
          </a:p>
        </p:txBody>
      </p:sp>
      <p:sp>
        <p:nvSpPr>
          <p:cNvPr id="3" name="Text Placeholder 2">
            <a:extLst>
              <a:ext uri="{FF2B5EF4-FFF2-40B4-BE49-F238E27FC236}">
                <a16:creationId xmlns:a16="http://schemas.microsoft.com/office/drawing/2014/main" id="{1EE04DEF-0CEB-23AE-0F10-6D74CD4E9750}"/>
              </a:ext>
            </a:extLst>
          </p:cNvPr>
          <p:cNvSpPr>
            <a:spLocks noGrp="1"/>
          </p:cNvSpPr>
          <p:nvPr>
            <p:ph type="body" idx="1"/>
          </p:nvPr>
        </p:nvSpPr>
        <p:spPr>
          <a:xfrm>
            <a:off x="838200" y="1472538"/>
            <a:ext cx="10515600" cy="5292156"/>
          </a:xfrm>
        </p:spPr>
        <p:txBody>
          <a:bodyPr>
            <a:normAutofit/>
          </a:bodyPr>
          <a:lstStyle/>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Brian Fleck is Chapter Advisor.</a:t>
            </a:r>
          </a:p>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2024 Dues can be paid online:  </a:t>
            </a:r>
            <a:r>
              <a:rPr lang="en-US"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https://wipit470.org/dues.html</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20000"/>
              </a:lnSpc>
              <a:spcBef>
                <a:spcPts val="0"/>
              </a:spcBef>
              <a:buFont typeface="Arial" panose="020B0604020202020204" pitchFamily="34" charset="0"/>
              <a:buChar char="•"/>
            </a:pPr>
            <a:r>
              <a:rPr lang="en-US" sz="3400" dirty="0"/>
              <a:t>Registrations open online </a:t>
            </a:r>
            <a:r>
              <a:rPr lang="en-US" sz="3400" dirty="0">
                <a:hlinkClick r:id="rId3"/>
              </a:rPr>
              <a:t>https://wipit470.org/index.html</a:t>
            </a:r>
            <a:r>
              <a:rPr lang="en-US" sz="3400" dirty="0"/>
              <a:t> under “Events”</a:t>
            </a:r>
          </a:p>
          <a:p>
            <a:pPr lvl="1"/>
            <a:endParaRPr lang="en-US" dirty="0"/>
          </a:p>
        </p:txBody>
      </p:sp>
    </p:spTree>
    <p:extLst>
      <p:ext uri="{BB962C8B-B14F-4D97-AF65-F5344CB8AC3E}">
        <p14:creationId xmlns:p14="http://schemas.microsoft.com/office/powerpoint/2010/main" val="58687024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5D31-BB71-D093-F8D0-8621F2DB4E41}"/>
              </a:ext>
            </a:extLst>
          </p:cNvPr>
          <p:cNvSpPr>
            <a:spLocks noGrp="1"/>
          </p:cNvSpPr>
          <p:nvPr>
            <p:ph type="title"/>
          </p:nvPr>
        </p:nvSpPr>
        <p:spPr>
          <a:xfrm>
            <a:off x="838200" y="18255"/>
            <a:ext cx="10515600" cy="1325563"/>
          </a:xfrm>
        </p:spPr>
        <p:txBody>
          <a:bodyPr/>
          <a:lstStyle/>
          <a:p>
            <a:r>
              <a:rPr lang="en-US" b="1" dirty="0"/>
              <a:t>OA – Lodge Master</a:t>
            </a:r>
          </a:p>
        </p:txBody>
      </p:sp>
      <p:sp>
        <p:nvSpPr>
          <p:cNvPr id="3" name="Text Placeholder 2">
            <a:extLst>
              <a:ext uri="{FF2B5EF4-FFF2-40B4-BE49-F238E27FC236}">
                <a16:creationId xmlns:a16="http://schemas.microsoft.com/office/drawing/2014/main" id="{8CE12A9E-46A8-4176-4CAF-17FF1A401D0D}"/>
              </a:ext>
            </a:extLst>
          </p:cNvPr>
          <p:cNvSpPr>
            <a:spLocks noGrp="1"/>
          </p:cNvSpPr>
          <p:nvPr>
            <p:ph type="body" idx="1"/>
          </p:nvPr>
        </p:nvSpPr>
        <p:spPr>
          <a:xfrm>
            <a:off x="838200" y="1022684"/>
            <a:ext cx="10515600" cy="5474369"/>
          </a:xfrm>
        </p:spPr>
        <p:txBody>
          <a:bodyPr>
            <a:normAutofit fontScale="85000" lnSpcReduction="10000"/>
          </a:bodyPr>
          <a:lstStyle/>
          <a:p>
            <a:pPr marL="0" marR="0" indent="0">
              <a:lnSpc>
                <a:spcPct val="110000"/>
              </a:lnSpc>
              <a:spcBef>
                <a:spcPts val="0"/>
              </a:spcBef>
              <a:spcAft>
                <a:spcPts val="0"/>
              </a:spcAft>
              <a:buNone/>
            </a:pPr>
            <a:r>
              <a:rPr lang="en-US" sz="1800" dirty="0">
                <a:latin typeface="Arial" panose="020B0604020202020204" pitchFamily="34" charset="0"/>
                <a:ea typeface="Aptos" panose="020B0004020202020204" pitchFamily="34" charset="0"/>
                <a:cs typeface="Arial" panose="020B0604020202020204" pitchFamily="34" charset="0"/>
              </a:rPr>
              <a:t>I</a:t>
            </a:r>
            <a:r>
              <a:rPr lang="en-US" sz="1800" dirty="0">
                <a:effectLst/>
                <a:latin typeface="Arial" panose="020B0604020202020204" pitchFamily="34" charset="0"/>
                <a:ea typeface="Aptos" panose="020B0004020202020204" pitchFamily="34" charset="0"/>
                <a:cs typeface="Arial" panose="020B0604020202020204" pitchFamily="34" charset="0"/>
              </a:rPr>
              <a:t>nstructions for setting up a Troop in Lodge Master for upcoming O/A elections.  They should have their election dates confirmed prior to setting this up.</a:t>
            </a:r>
          </a:p>
          <a:p>
            <a:pPr marL="0" marR="0">
              <a:lnSpc>
                <a:spcPct val="110000"/>
              </a:lnSpc>
              <a:spcBef>
                <a:spcPts val="0"/>
              </a:spcBef>
              <a:spcAft>
                <a:spcPts val="0"/>
              </a:spcAft>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495300" lvl="1">
              <a:lnSpc>
                <a:spcPct val="110000"/>
              </a:lnSpc>
              <a:spcBef>
                <a:spcPts val="0"/>
              </a:spcBef>
            </a:pPr>
            <a:r>
              <a:rPr lang="en-US" sz="1800" dirty="0">
                <a:effectLst/>
                <a:latin typeface="Arial" panose="020B0604020202020204" pitchFamily="34" charset="0"/>
                <a:ea typeface="Aptos" panose="020B0004020202020204" pitchFamily="34" charset="0"/>
                <a:cs typeface="Arial" panose="020B0604020202020204" pitchFamily="34" charset="0"/>
              </a:rPr>
              <a:t>Log into Lodge Master (</a:t>
            </a:r>
            <a:r>
              <a:rPr lang="en-US" sz="1800" dirty="0">
                <a:effectLst/>
                <a:latin typeface="Arial" panose="020B0604020202020204" pitchFamily="34" charset="0"/>
                <a:ea typeface="Aptos" panose="020B0004020202020204" pitchFamily="34" charset="0"/>
                <a:cs typeface="Arial" panose="020B0604020202020204" pitchFamily="34" charset="0"/>
                <a:hlinkClick r:id="rId2"/>
              </a:rPr>
              <a:t>https://lodgemaster.oa-bsa.org/</a:t>
            </a:r>
            <a:r>
              <a:rPr lang="en-US" sz="1800" dirty="0">
                <a:effectLst/>
                <a:latin typeface="Arial" panose="020B0604020202020204" pitchFamily="34" charset="0"/>
                <a:ea typeface="Aptos" panose="020B0004020202020204" pitchFamily="34" charset="0"/>
                <a:cs typeface="Arial" panose="020B0604020202020204" pitchFamily="34" charset="0"/>
              </a:rPr>
              <a:t>) </a:t>
            </a:r>
          </a:p>
          <a:p>
            <a:pPr marL="952500" lvl="1">
              <a:lnSpc>
                <a:spcPct val="110000"/>
              </a:lnSpc>
              <a:spcBef>
                <a:spcPts val="0"/>
              </a:spcBef>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Select “Inductions”</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2500" lvl="1">
              <a:lnSpc>
                <a:spcPct val="110000"/>
              </a:lnSpc>
              <a:spcBef>
                <a:spcPts val="0"/>
              </a:spcBef>
              <a:buFont typeface="+mj-lt"/>
              <a:buAutoNum type="arabicPeriod"/>
            </a:pPr>
            <a:r>
              <a:rPr lang="en-US" sz="1800" dirty="0">
                <a:latin typeface="Arial" panose="020B0604020202020204" pitchFamily="34" charset="0"/>
                <a:ea typeface="Times New Roman" panose="02020603050405020304" pitchFamily="18" charset="0"/>
                <a:cs typeface="Arial" panose="020B0604020202020204" pitchFamily="34" charset="0"/>
              </a:rPr>
              <a:t>S</a:t>
            </a:r>
            <a:r>
              <a:rPr lang="en-US" sz="1800" dirty="0">
                <a:effectLst/>
                <a:latin typeface="Arial" panose="020B0604020202020204" pitchFamily="34" charset="0"/>
                <a:ea typeface="Times New Roman" panose="02020603050405020304" pitchFamily="18" charset="0"/>
                <a:cs typeface="Arial" panose="020B0604020202020204" pitchFamily="34" charset="0"/>
              </a:rPr>
              <a:t>elect “Visit &amp; Election Management” (right side of the screen)</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2500" lvl="1">
              <a:lnSpc>
                <a:spcPct val="110000"/>
              </a:lnSpc>
              <a:spcBef>
                <a:spcPts val="0"/>
              </a:spcBef>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Filter on “George Mason”</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2500" lvl="1">
              <a:lnSpc>
                <a:spcPct val="110000"/>
              </a:lnSpc>
              <a:spcBef>
                <a:spcPts val="0"/>
              </a:spcBef>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Find your Troop and select “Edit”</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2500" lvl="1">
              <a:lnSpc>
                <a:spcPct val="110000"/>
              </a:lnSpc>
              <a:spcBef>
                <a:spcPts val="0"/>
              </a:spcBef>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Scroll to the bottom of the page and enter your eligible Scouts information.</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8850" lvl="1" indent="219075">
              <a:lnSpc>
                <a:spcPct val="110000"/>
              </a:lnSpc>
              <a:spcBef>
                <a:spcPts val="0"/>
              </a:spcBef>
            </a:pPr>
            <a:r>
              <a:rPr lang="en-US" sz="1800" dirty="0">
                <a:effectLst/>
                <a:latin typeface="Arial" panose="020B0604020202020204" pitchFamily="34" charset="0"/>
                <a:ea typeface="Aptos" panose="020B0004020202020204" pitchFamily="34" charset="0"/>
                <a:cs typeface="Arial" panose="020B0604020202020204" pitchFamily="34" charset="0"/>
              </a:rPr>
              <a:t>Please include e-mail addresses for both the Scout and Parent.  If no Scout e-mail is available, add the parents.</a:t>
            </a:r>
          </a:p>
          <a:p>
            <a:pPr marL="958850" lvl="1" indent="219075">
              <a:lnSpc>
                <a:spcPct val="110000"/>
              </a:lnSpc>
              <a:spcBef>
                <a:spcPts val="0"/>
              </a:spcBef>
            </a:pPr>
            <a:r>
              <a:rPr lang="en-US" sz="1800" dirty="0">
                <a:effectLst/>
                <a:latin typeface="Arial" panose="020B0604020202020204" pitchFamily="34" charset="0"/>
                <a:ea typeface="Aptos" panose="020B0004020202020204" pitchFamily="34" charset="0"/>
                <a:cs typeface="Arial" panose="020B0604020202020204" pitchFamily="34" charset="0"/>
              </a:rPr>
              <a:t>Please add phone numbers.</a:t>
            </a:r>
          </a:p>
          <a:p>
            <a:pPr marL="495300" lvl="1">
              <a:lnSpc>
                <a:spcPct val="110000"/>
              </a:lnSpc>
              <a:spcBef>
                <a:spcPts val="0"/>
              </a:spcBef>
            </a:pPr>
            <a:r>
              <a:rPr lang="en-US" sz="1800" dirty="0">
                <a:effectLst/>
                <a:latin typeface="Arial" panose="020B0604020202020204" pitchFamily="34" charset="0"/>
                <a:ea typeface="Aptos" panose="020B0004020202020204" pitchFamily="34" charset="0"/>
                <a:cs typeface="Arial" panose="020B0604020202020204" pitchFamily="34" charset="0"/>
              </a:rPr>
              <a:t>SAVE</a:t>
            </a:r>
          </a:p>
          <a:p>
            <a:pPr marL="0" marR="0" indent="0">
              <a:lnSpc>
                <a:spcPct val="110000"/>
              </a:lnSpc>
              <a:spcBef>
                <a:spcPts val="0"/>
              </a:spcBef>
              <a:spcAft>
                <a:spcPts val="0"/>
              </a:spcAft>
              <a:buNone/>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0000"/>
              </a:lnSpc>
              <a:spcBef>
                <a:spcPts val="0"/>
              </a:spcBef>
              <a:spcAft>
                <a:spcPts val="0"/>
              </a:spcAft>
            </a:pPr>
            <a:r>
              <a:rPr lang="en-US" sz="1800" dirty="0">
                <a:effectLst/>
                <a:latin typeface="Arial" panose="020B0604020202020204" pitchFamily="34" charset="0"/>
                <a:ea typeface="Aptos" panose="020B0004020202020204" pitchFamily="34" charset="0"/>
                <a:cs typeface="Arial" panose="020B0604020202020204" pitchFamily="34" charset="0"/>
              </a:rPr>
              <a:t>You should be back at the 2024 Inductions page. If you are not, go back and repeat steps 1-4.  At the top in the red banner, click on “Reports”</a:t>
            </a:r>
          </a:p>
          <a:p>
            <a:pPr marL="0" marR="0">
              <a:lnSpc>
                <a:spcPct val="110000"/>
              </a:lnSpc>
              <a:spcBef>
                <a:spcPts val="0"/>
              </a:spcBef>
              <a:spcAft>
                <a:spcPts val="0"/>
              </a:spcAft>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0000"/>
              </a:lnSpc>
              <a:spcBef>
                <a:spcPts val="0"/>
              </a:spcBef>
              <a:spcAft>
                <a:spcPts val="0"/>
              </a:spcAft>
            </a:pPr>
            <a:r>
              <a:rPr lang="en-US" sz="1800" dirty="0">
                <a:effectLst/>
                <a:latin typeface="Arial" panose="020B0604020202020204" pitchFamily="34" charset="0"/>
                <a:ea typeface="Aptos" panose="020B0004020202020204" pitchFamily="34" charset="0"/>
                <a:cs typeface="Arial" panose="020B0604020202020204" pitchFamily="34" charset="0"/>
              </a:rPr>
              <a:t> Print 2 copies of the Unit Election Report. The Election Team will sign both and give one to you at the conclusion of the election.</a:t>
            </a:r>
          </a:p>
          <a:p>
            <a:pPr marL="0" marR="0">
              <a:lnSpc>
                <a:spcPct val="110000"/>
              </a:lnSpc>
              <a:spcBef>
                <a:spcPts val="0"/>
              </a:spcBef>
              <a:spcAft>
                <a:spcPts val="0"/>
              </a:spcAft>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0000"/>
              </a:lnSpc>
              <a:spcBef>
                <a:spcPts val="0"/>
              </a:spcBef>
              <a:spcAft>
                <a:spcPts val="0"/>
              </a:spcAft>
            </a:pPr>
            <a:r>
              <a:rPr lang="en-US" sz="1800" dirty="0">
                <a:effectLst/>
                <a:latin typeface="Arial" panose="020B0604020202020204" pitchFamily="34" charset="0"/>
                <a:ea typeface="Aptos" panose="020B0004020202020204" pitchFamily="34" charset="0"/>
                <a:cs typeface="Arial" panose="020B0604020202020204" pitchFamily="34" charset="0"/>
              </a:rPr>
              <a:t>Print 1 copy of the Candidate Information Form.  This is for the Election Team to use to verify the election results.</a:t>
            </a:r>
          </a:p>
          <a:p>
            <a:pPr marL="0" marR="0" indent="0">
              <a:lnSpc>
                <a:spcPct val="110000"/>
              </a:lnSpc>
              <a:spcBef>
                <a:spcPts val="0"/>
              </a:spcBef>
              <a:spcAft>
                <a:spcPts val="0"/>
              </a:spcAft>
              <a:buNone/>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0000"/>
              </a:lnSpc>
              <a:spcBef>
                <a:spcPts val="0"/>
              </a:spcBef>
              <a:spcAft>
                <a:spcPts val="0"/>
              </a:spcAft>
            </a:pPr>
            <a:r>
              <a:rPr lang="en-US" sz="1800" dirty="0">
                <a:effectLst/>
                <a:latin typeface="Arial" panose="020B0604020202020204" pitchFamily="34" charset="0"/>
                <a:ea typeface="Aptos" panose="020B0004020202020204" pitchFamily="34" charset="0"/>
                <a:cs typeface="Arial" panose="020B0604020202020204" pitchFamily="34" charset="0"/>
              </a:rPr>
              <a:t>Click on the Unit Election Ballots and print that as many times as you need for all the Scouts in the Troop.</a:t>
            </a:r>
          </a:p>
          <a:p>
            <a:endParaRPr lang="en-US" dirty="0"/>
          </a:p>
        </p:txBody>
      </p:sp>
    </p:spTree>
    <p:extLst>
      <p:ext uri="{BB962C8B-B14F-4D97-AF65-F5344CB8AC3E}">
        <p14:creationId xmlns:p14="http://schemas.microsoft.com/office/powerpoint/2010/main" val="420668068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F74CB30-2BEB-E83A-00CE-1BB079883C5B}"/>
              </a:ext>
            </a:extLst>
          </p:cNvPr>
          <p:cNvSpPr>
            <a:spLocks noGrp="1"/>
          </p:cNvSpPr>
          <p:nvPr>
            <p:ph type="title"/>
          </p:nvPr>
        </p:nvSpPr>
        <p:spPr/>
        <p:txBody>
          <a:bodyPr/>
          <a:lstStyle/>
          <a:p>
            <a:pPr algn="ctr"/>
            <a:r>
              <a:rPr lang="en-US" altLang="en-US" b="1" dirty="0">
                <a:ea typeface="Geneva" charset="-128"/>
              </a:rPr>
              <a:t>A Game with a Purpose</a:t>
            </a:r>
          </a:p>
        </p:txBody>
      </p:sp>
      <p:sp>
        <p:nvSpPr>
          <p:cNvPr id="5123" name="Content Placeholder 2">
            <a:extLst>
              <a:ext uri="{FF2B5EF4-FFF2-40B4-BE49-F238E27FC236}">
                <a16:creationId xmlns:a16="http://schemas.microsoft.com/office/drawing/2014/main" id="{2B719A01-BB4A-8297-BA53-28F7346692E3}"/>
              </a:ext>
            </a:extLst>
          </p:cNvPr>
          <p:cNvSpPr>
            <a:spLocks noGrp="1"/>
          </p:cNvSpPr>
          <p:nvPr>
            <p:ph idx="1"/>
          </p:nvPr>
        </p:nvSpPr>
        <p:spPr/>
        <p:txBody>
          <a:bodyPr/>
          <a:lstStyle/>
          <a:p>
            <a:pPr>
              <a:buClrTx/>
              <a:buFont typeface="Arial" panose="020B0604020202020204" pitchFamily="34" charset="0"/>
              <a:buChar char="•"/>
            </a:pPr>
            <a:r>
              <a:rPr lang="en-US" altLang="en-US" dirty="0">
                <a:ea typeface="Geneva" charset="-128"/>
              </a:rPr>
              <a:t>Practice and Apply Scout Skills</a:t>
            </a:r>
          </a:p>
          <a:p>
            <a:pPr>
              <a:buClrTx/>
              <a:buFont typeface="Arial" panose="020B0604020202020204" pitchFamily="34" charset="0"/>
              <a:buChar char="•"/>
            </a:pPr>
            <a:r>
              <a:rPr lang="en-US" altLang="en-US" dirty="0">
                <a:ea typeface="Geneva" charset="-128"/>
              </a:rPr>
              <a:t>Fulfill Rank Requirements</a:t>
            </a:r>
          </a:p>
          <a:p>
            <a:pPr>
              <a:buClrTx/>
              <a:buFont typeface="Arial" panose="020B0604020202020204" pitchFamily="34" charset="0"/>
              <a:buChar char="•"/>
            </a:pPr>
            <a:r>
              <a:rPr lang="en-US" altLang="en-US" dirty="0">
                <a:ea typeface="Geneva" charset="-128"/>
              </a:rPr>
              <a:t>Learn and Appreciate Ancient History and Culture</a:t>
            </a:r>
          </a:p>
          <a:p>
            <a:pPr>
              <a:buClrTx/>
              <a:buFont typeface="Arial" panose="020B0604020202020204" pitchFamily="34" charset="0"/>
              <a:buChar char="•"/>
            </a:pPr>
            <a:r>
              <a:rPr lang="en-US" altLang="en-US" dirty="0">
                <a:ea typeface="Geneva" charset="-128"/>
              </a:rPr>
              <a:t>Exercise Creativity and Ingenuity</a:t>
            </a:r>
          </a:p>
          <a:p>
            <a:pPr>
              <a:buFont typeface="Arial" panose="020B0604020202020204" pitchFamily="34" charset="0"/>
              <a:buChar char="•"/>
            </a:pPr>
            <a:endParaRPr lang="en-US" altLang="en-US" dirty="0">
              <a:ea typeface="Geneva"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64939CC-D650-1476-4699-ECFCBADF972F}"/>
              </a:ext>
            </a:extLst>
          </p:cNvPr>
          <p:cNvSpPr>
            <a:spLocks noGrp="1"/>
          </p:cNvSpPr>
          <p:nvPr>
            <p:ph type="title"/>
          </p:nvPr>
        </p:nvSpPr>
        <p:spPr/>
        <p:txBody>
          <a:bodyPr/>
          <a:lstStyle/>
          <a:p>
            <a:pPr algn="ctr"/>
            <a:r>
              <a:rPr lang="en-US" altLang="en-US" b="1" dirty="0">
                <a:ea typeface="Geneva" charset="-128"/>
              </a:rPr>
              <a:t>The Chariot Race</a:t>
            </a:r>
          </a:p>
        </p:txBody>
      </p:sp>
      <p:sp>
        <p:nvSpPr>
          <p:cNvPr id="7171" name="Content Placeholder 2">
            <a:extLst>
              <a:ext uri="{FF2B5EF4-FFF2-40B4-BE49-F238E27FC236}">
                <a16:creationId xmlns:a16="http://schemas.microsoft.com/office/drawing/2014/main" id="{66B9491F-2523-174C-6853-F1152A6BCA66}"/>
              </a:ext>
            </a:extLst>
          </p:cNvPr>
          <p:cNvSpPr>
            <a:spLocks noGrp="1"/>
          </p:cNvSpPr>
          <p:nvPr>
            <p:ph idx="1"/>
          </p:nvPr>
        </p:nvSpPr>
        <p:spPr/>
        <p:txBody>
          <a:bodyPr/>
          <a:lstStyle/>
          <a:p>
            <a:r>
              <a:rPr lang="en-US" altLang="en-US" dirty="0">
                <a:ea typeface="Geneva" charset="-128"/>
              </a:rPr>
              <a:t>Like a Klondike Derby, Patrols will build and race Chariots, pulled by Scouts.</a:t>
            </a:r>
          </a:p>
        </p:txBody>
      </p:sp>
      <p:pic>
        <p:nvPicPr>
          <p:cNvPr id="7172" name="Picture 7" descr="Image result for greek chariot">
            <a:extLst>
              <a:ext uri="{FF2B5EF4-FFF2-40B4-BE49-F238E27FC236}">
                <a16:creationId xmlns:a16="http://schemas.microsoft.com/office/drawing/2014/main" id="{7847F4E6-ECD2-755D-A97E-1491A8D24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3205163"/>
            <a:ext cx="3924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62D-4172-0AED-8B61-0744B57AC1D3}"/>
              </a:ext>
            </a:extLst>
          </p:cNvPr>
          <p:cNvSpPr>
            <a:spLocks noGrp="1"/>
          </p:cNvSpPr>
          <p:nvPr>
            <p:ph type="title"/>
          </p:nvPr>
        </p:nvSpPr>
        <p:spPr/>
        <p:txBody>
          <a:bodyPr/>
          <a:lstStyle/>
          <a:p>
            <a:r>
              <a:rPr lang="en-US" b="1" dirty="0"/>
              <a:t>Agenda</a:t>
            </a:r>
          </a:p>
        </p:txBody>
      </p:sp>
      <p:sp>
        <p:nvSpPr>
          <p:cNvPr id="3" name="Text Placeholder 2">
            <a:extLst>
              <a:ext uri="{FF2B5EF4-FFF2-40B4-BE49-F238E27FC236}">
                <a16:creationId xmlns:a16="http://schemas.microsoft.com/office/drawing/2014/main" id="{D3336869-9FB0-BF0A-35BE-3C5777ED12E0}"/>
              </a:ext>
            </a:extLst>
          </p:cNvPr>
          <p:cNvSpPr>
            <a:spLocks noGrp="1"/>
          </p:cNvSpPr>
          <p:nvPr>
            <p:ph type="body" idx="1"/>
          </p:nvPr>
        </p:nvSpPr>
        <p:spPr>
          <a:xfrm>
            <a:off x="838200" y="1452401"/>
            <a:ext cx="10515600" cy="4780448"/>
          </a:xfrm>
        </p:spPr>
        <p:txBody>
          <a:bodyPr>
            <a:normAutofit lnSpcReduction="10000"/>
          </a:bodyPr>
          <a:lstStyle/>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Welcome and Pledge</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District Court of Honor</a:t>
            </a: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Questions about </a:t>
            </a:r>
            <a:r>
              <a:rPr lang="en-US" b="0" i="0" u="sng" dirty="0">
                <a:solidFill>
                  <a:srgbClr val="0A16F6"/>
                </a:solidFill>
                <a:effectLst/>
                <a:latin typeface="Arial" panose="020B0604020202020204" pitchFamily="34" charset="0"/>
                <a:cs typeface="Arial" panose="020B0604020202020204" pitchFamily="34" charset="0"/>
                <a:hlinkClick r:id="rId2"/>
              </a:rPr>
              <a:t>Read-ahead</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Award(s)</a:t>
            </a: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General Announcements</a:t>
            </a:r>
          </a:p>
          <a:p>
            <a:pPr algn="l">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Council Announcements</a:t>
            </a: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Program Announcements</a:t>
            </a:r>
          </a:p>
          <a:p>
            <a:pPr algn="l">
              <a:lnSpc>
                <a:spcPct val="120000"/>
              </a:lnSpc>
              <a:spcBef>
                <a:spcPts val="0"/>
              </a:spcBef>
              <a:buFont typeface="Arial" panose="020B0604020202020204" pitchFamily="34" charset="0"/>
              <a:buChar char="•"/>
            </a:pPr>
            <a:r>
              <a:rPr lang="en-US" b="0" i="0" dirty="0">
                <a:solidFill>
                  <a:schemeClr val="tx1"/>
                </a:solidFill>
                <a:effectLst/>
                <a:latin typeface="Arial" panose="020B0604020202020204" pitchFamily="34" charset="0"/>
                <a:cs typeface="Arial" panose="020B0604020202020204" pitchFamily="34" charset="0"/>
              </a:rPr>
              <a:t>Alignment Update</a:t>
            </a: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Cracker Barrel/Networking (Optional; NLT 9pm)</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Next Meeting: May</a:t>
            </a:r>
            <a:r>
              <a:rPr lang="en-US" dirty="0">
                <a:solidFill>
                  <a:srgbClr val="090000"/>
                </a:solidFill>
                <a:latin typeface="Arial" panose="020B0604020202020204" pitchFamily="34" charset="0"/>
                <a:cs typeface="Arial" panose="020B0604020202020204" pitchFamily="34" charset="0"/>
              </a:rPr>
              <a:t> 9</a:t>
            </a:r>
            <a:r>
              <a:rPr lang="en-US" b="0" i="0" dirty="0">
                <a:solidFill>
                  <a:srgbClr val="090000"/>
                </a:solidFill>
                <a:effectLst/>
                <a:latin typeface="Arial" panose="020B0604020202020204" pitchFamily="34" charset="0"/>
                <a:cs typeface="Arial" panose="020B0604020202020204" pitchFamily="34" charset="0"/>
              </a:rPr>
              <a:t>, 2024 </a:t>
            </a:r>
            <a:endParaRPr lang="en-US" b="0" i="0" dirty="0">
              <a:solidFill>
                <a:srgbClr val="83636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47231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DB4342A-CF6C-0BED-341E-4C377DC4D026}"/>
              </a:ext>
            </a:extLst>
          </p:cNvPr>
          <p:cNvSpPr>
            <a:spLocks noGrp="1"/>
          </p:cNvSpPr>
          <p:nvPr>
            <p:ph type="title"/>
          </p:nvPr>
        </p:nvSpPr>
        <p:spPr/>
        <p:txBody>
          <a:bodyPr/>
          <a:lstStyle/>
          <a:p>
            <a:pPr algn="ctr"/>
            <a:r>
              <a:rPr lang="en-US" altLang="en-US" b="1" dirty="0">
                <a:ea typeface="Geneva" charset="-128"/>
              </a:rPr>
              <a:t>Olympic Running</a:t>
            </a:r>
          </a:p>
        </p:txBody>
      </p:sp>
      <p:sp>
        <p:nvSpPr>
          <p:cNvPr id="8195" name="Content Placeholder 2">
            <a:extLst>
              <a:ext uri="{FF2B5EF4-FFF2-40B4-BE49-F238E27FC236}">
                <a16:creationId xmlns:a16="http://schemas.microsoft.com/office/drawing/2014/main" id="{3E045B3A-1949-CF41-C953-D5DA0FC5800F}"/>
              </a:ext>
            </a:extLst>
          </p:cNvPr>
          <p:cNvSpPr>
            <a:spLocks noGrp="1"/>
          </p:cNvSpPr>
          <p:nvPr>
            <p:ph idx="1"/>
          </p:nvPr>
        </p:nvSpPr>
        <p:spPr>
          <a:xfrm>
            <a:off x="2006600" y="1497013"/>
            <a:ext cx="7467600" cy="4114800"/>
          </a:xfrm>
        </p:spPr>
        <p:txBody>
          <a:bodyPr/>
          <a:lstStyle/>
          <a:p>
            <a:r>
              <a:rPr lang="en-US" altLang="en-US" dirty="0">
                <a:ea typeface="Geneva" charset="-128"/>
              </a:rPr>
              <a:t>A one-mile run for either the “before” or “after” section of Tenderfoot requirement 6a.</a:t>
            </a:r>
          </a:p>
        </p:txBody>
      </p:sp>
      <p:pic>
        <p:nvPicPr>
          <p:cNvPr id="8196" name="Picture 2" descr="Image result for ancient greek runners">
            <a:extLst>
              <a:ext uri="{FF2B5EF4-FFF2-40B4-BE49-F238E27FC236}">
                <a16:creationId xmlns:a16="http://schemas.microsoft.com/office/drawing/2014/main" id="{AD0F0376-E84E-408B-3B4F-565580239A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1" y="3124200"/>
            <a:ext cx="23399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04DDD35-06C0-E941-B6B8-51B3A55EE655}"/>
              </a:ext>
            </a:extLst>
          </p:cNvPr>
          <p:cNvSpPr>
            <a:spLocks noGrp="1"/>
          </p:cNvSpPr>
          <p:nvPr>
            <p:ph type="title"/>
          </p:nvPr>
        </p:nvSpPr>
        <p:spPr/>
        <p:txBody>
          <a:bodyPr/>
          <a:lstStyle/>
          <a:p>
            <a:pPr algn="ctr"/>
            <a:r>
              <a:rPr lang="en-US" altLang="en-US" b="1" dirty="0">
                <a:ea typeface="Geneva" charset="-128"/>
              </a:rPr>
              <a:t>Crossing the Rhine</a:t>
            </a:r>
          </a:p>
        </p:txBody>
      </p:sp>
      <p:sp>
        <p:nvSpPr>
          <p:cNvPr id="9219" name="Content Placeholder 2">
            <a:extLst>
              <a:ext uri="{FF2B5EF4-FFF2-40B4-BE49-F238E27FC236}">
                <a16:creationId xmlns:a16="http://schemas.microsoft.com/office/drawing/2014/main" id="{BFC02675-F599-F224-CD84-33F3FAC4E88F}"/>
              </a:ext>
            </a:extLst>
          </p:cNvPr>
          <p:cNvSpPr>
            <a:spLocks noGrp="1"/>
          </p:cNvSpPr>
          <p:nvPr>
            <p:ph idx="1"/>
          </p:nvPr>
        </p:nvSpPr>
        <p:spPr>
          <a:xfrm>
            <a:off x="2000250" y="1417638"/>
            <a:ext cx="7467600" cy="4114800"/>
          </a:xfrm>
        </p:spPr>
        <p:txBody>
          <a:bodyPr/>
          <a:lstStyle/>
          <a:p>
            <a:r>
              <a:rPr lang="en-US" altLang="en-US" dirty="0">
                <a:ea typeface="Geneva" charset="-128"/>
              </a:rPr>
              <a:t>Use lashings to build a bridge to carry Caesar’s troops to Rome (First Class Requirement 3b, 3c, 3d).</a:t>
            </a:r>
          </a:p>
        </p:txBody>
      </p:sp>
      <p:pic>
        <p:nvPicPr>
          <p:cNvPr id="9220" name="Picture 2" descr="Image result for caesar crossing the rubicon">
            <a:extLst>
              <a:ext uri="{FF2B5EF4-FFF2-40B4-BE49-F238E27FC236}">
                <a16:creationId xmlns:a16="http://schemas.microsoft.com/office/drawing/2014/main" id="{93F911C1-BB03-5458-3867-53E590E58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39" y="3400426"/>
            <a:ext cx="3260725"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E50E86E-72D3-0836-54DB-65FE30A0D183}"/>
              </a:ext>
            </a:extLst>
          </p:cNvPr>
          <p:cNvSpPr>
            <a:spLocks noGrp="1"/>
          </p:cNvSpPr>
          <p:nvPr>
            <p:ph type="title"/>
          </p:nvPr>
        </p:nvSpPr>
        <p:spPr/>
        <p:txBody>
          <a:bodyPr/>
          <a:lstStyle/>
          <a:p>
            <a:pPr algn="ctr"/>
            <a:r>
              <a:rPr lang="en-US" altLang="en-US" b="1" dirty="0">
                <a:ea typeface="Geneva" charset="-128"/>
              </a:rPr>
              <a:t>Hoplite Down!</a:t>
            </a:r>
          </a:p>
        </p:txBody>
      </p:sp>
      <p:sp>
        <p:nvSpPr>
          <p:cNvPr id="10243" name="Content Placeholder 2">
            <a:extLst>
              <a:ext uri="{FF2B5EF4-FFF2-40B4-BE49-F238E27FC236}">
                <a16:creationId xmlns:a16="http://schemas.microsoft.com/office/drawing/2014/main" id="{AE7E6D37-A9B3-2733-42F8-4A4314D12EE8}"/>
              </a:ext>
            </a:extLst>
          </p:cNvPr>
          <p:cNvSpPr>
            <a:spLocks noGrp="1"/>
          </p:cNvSpPr>
          <p:nvPr>
            <p:ph idx="1"/>
          </p:nvPr>
        </p:nvSpPr>
        <p:spPr>
          <a:xfrm>
            <a:off x="2000250" y="1417638"/>
            <a:ext cx="7467600" cy="4114800"/>
          </a:xfrm>
        </p:spPr>
        <p:txBody>
          <a:bodyPr/>
          <a:lstStyle/>
          <a:p>
            <a:r>
              <a:rPr lang="en-US" altLang="en-US" dirty="0">
                <a:ea typeface="Geneva" charset="-128"/>
              </a:rPr>
              <a:t>Triage, deliver first aid, and transport a wounded Greek soldier </a:t>
            </a:r>
            <a:r>
              <a:rPr lang="en-US" altLang="en-US" u="sng" dirty="0">
                <a:ea typeface="Geneva" charset="-128"/>
              </a:rPr>
              <a:t>(Second Class, 6a, 6b; First Class, 7a, 7b)</a:t>
            </a:r>
            <a:endParaRPr lang="en-US" altLang="en-US" dirty="0">
              <a:ea typeface="Geneva" charset="-128"/>
            </a:endParaRPr>
          </a:p>
        </p:txBody>
      </p:sp>
      <p:pic>
        <p:nvPicPr>
          <p:cNvPr id="10244" name="Picture 2" descr="Image result for wounded spartan">
            <a:extLst>
              <a:ext uri="{FF2B5EF4-FFF2-40B4-BE49-F238E27FC236}">
                <a16:creationId xmlns:a16="http://schemas.microsoft.com/office/drawing/2014/main" id="{0980B694-28D7-B18B-B484-A416E98D7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789" y="3397250"/>
            <a:ext cx="3690937"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9A9DD3E-2061-20C4-4A1A-DFBB53A53B15}"/>
              </a:ext>
            </a:extLst>
          </p:cNvPr>
          <p:cNvSpPr>
            <a:spLocks noGrp="1"/>
          </p:cNvSpPr>
          <p:nvPr>
            <p:ph type="title"/>
          </p:nvPr>
        </p:nvSpPr>
        <p:spPr/>
        <p:txBody>
          <a:bodyPr/>
          <a:lstStyle/>
          <a:p>
            <a:pPr algn="ctr"/>
            <a:r>
              <a:rPr lang="en-US" altLang="en-US" b="1" dirty="0">
                <a:ea typeface="Geneva" charset="-128"/>
              </a:rPr>
              <a:t>Shield Wall Drills</a:t>
            </a:r>
          </a:p>
        </p:txBody>
      </p:sp>
      <p:sp>
        <p:nvSpPr>
          <p:cNvPr id="11267" name="Content Placeholder 2">
            <a:extLst>
              <a:ext uri="{FF2B5EF4-FFF2-40B4-BE49-F238E27FC236}">
                <a16:creationId xmlns:a16="http://schemas.microsoft.com/office/drawing/2014/main" id="{8E931D97-9D62-0082-A331-3438F00CFFCE}"/>
              </a:ext>
            </a:extLst>
          </p:cNvPr>
          <p:cNvSpPr>
            <a:spLocks noGrp="1"/>
          </p:cNvSpPr>
          <p:nvPr>
            <p:ph idx="1"/>
          </p:nvPr>
        </p:nvSpPr>
        <p:spPr>
          <a:xfrm>
            <a:off x="2000250" y="1417638"/>
            <a:ext cx="7467600" cy="4114800"/>
          </a:xfrm>
        </p:spPr>
        <p:txBody>
          <a:bodyPr/>
          <a:lstStyle/>
          <a:p>
            <a:r>
              <a:rPr lang="en-US" altLang="en-US" dirty="0">
                <a:ea typeface="Geneva" charset="-128"/>
              </a:rPr>
              <a:t>Learn how Greek and Roman soldiers used teamwork to protect themselves and defeat their enemies.</a:t>
            </a:r>
          </a:p>
        </p:txBody>
      </p:sp>
      <p:pic>
        <p:nvPicPr>
          <p:cNvPr id="11268" name="Picture 2" descr="Image result for spartan phalanx">
            <a:extLst>
              <a:ext uri="{FF2B5EF4-FFF2-40B4-BE49-F238E27FC236}">
                <a16:creationId xmlns:a16="http://schemas.microsoft.com/office/drawing/2014/main" id="{FF9DE1AD-BB4B-C00A-2578-FE9AE1C13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789488"/>
            <a:ext cx="42672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AutoShape 4" descr="Image result for roman shield wall">
            <a:extLst>
              <a:ext uri="{FF2B5EF4-FFF2-40B4-BE49-F238E27FC236}">
                <a16:creationId xmlns:a16="http://schemas.microsoft.com/office/drawing/2014/main" id="{48876E05-3E79-F6DB-66AE-D871BC409A68}"/>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0" fontAlgn="base">
              <a:spcBef>
                <a:spcPct val="0"/>
              </a:spcBef>
              <a:spcAft>
                <a:spcPct val="0"/>
              </a:spcAft>
            </a:pPr>
            <a:endParaRPr lang="en-US" altLang="en-US" kern="1200" dirty="0">
              <a:solidFill>
                <a:prstClr val="white"/>
              </a:solidFill>
              <a:cs typeface="+mn-cs"/>
            </a:endParaRPr>
          </a:p>
        </p:txBody>
      </p:sp>
      <p:pic>
        <p:nvPicPr>
          <p:cNvPr id="11270" name="Picture 8" descr="http://www.civil-defence.co.uk/wpimages/wp24a650b1_05_06.jpg">
            <a:extLst>
              <a:ext uri="{FF2B5EF4-FFF2-40B4-BE49-F238E27FC236}">
                <a16:creationId xmlns:a16="http://schemas.microsoft.com/office/drawing/2014/main" id="{5BC5B040-3E07-EF83-AB67-F4EF4B48B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951163"/>
            <a:ext cx="3922713"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A4F3658-37AB-25F9-A74E-D0763CE994AE}"/>
              </a:ext>
            </a:extLst>
          </p:cNvPr>
          <p:cNvSpPr>
            <a:spLocks noGrp="1"/>
          </p:cNvSpPr>
          <p:nvPr>
            <p:ph type="title"/>
          </p:nvPr>
        </p:nvSpPr>
        <p:spPr/>
        <p:txBody>
          <a:bodyPr/>
          <a:lstStyle/>
          <a:p>
            <a:pPr algn="ctr"/>
            <a:r>
              <a:rPr lang="en-US" altLang="en-US" b="1" dirty="0">
                <a:ea typeface="Geneva" charset="-128"/>
              </a:rPr>
              <a:t>Culture Competition</a:t>
            </a:r>
          </a:p>
        </p:txBody>
      </p:sp>
      <p:sp>
        <p:nvSpPr>
          <p:cNvPr id="12291" name="Content Placeholder 2">
            <a:extLst>
              <a:ext uri="{FF2B5EF4-FFF2-40B4-BE49-F238E27FC236}">
                <a16:creationId xmlns:a16="http://schemas.microsoft.com/office/drawing/2014/main" id="{EA0D8FC5-CF4D-CEDA-8E87-39FAA28455A3}"/>
              </a:ext>
            </a:extLst>
          </p:cNvPr>
          <p:cNvSpPr>
            <a:spLocks noGrp="1"/>
          </p:cNvSpPr>
          <p:nvPr>
            <p:ph idx="1"/>
          </p:nvPr>
        </p:nvSpPr>
        <p:spPr>
          <a:xfrm>
            <a:off x="2000250" y="1417638"/>
            <a:ext cx="7467600" cy="4114800"/>
          </a:xfrm>
        </p:spPr>
        <p:txBody>
          <a:bodyPr/>
          <a:lstStyle/>
          <a:p>
            <a:pPr>
              <a:buClrTx/>
              <a:buFont typeface="Arial" panose="020B0604020202020204" pitchFamily="34" charset="0"/>
              <a:buChar char="•"/>
            </a:pPr>
            <a:r>
              <a:rPr lang="en-US" altLang="en-US" dirty="0">
                <a:ea typeface="Geneva" charset="-128"/>
              </a:rPr>
              <a:t>Decorate your campsite in Greek or Roman fashion!  </a:t>
            </a:r>
          </a:p>
          <a:p>
            <a:pPr>
              <a:buClrTx/>
              <a:buFont typeface="Arial" panose="020B0604020202020204" pitchFamily="34" charset="0"/>
              <a:buChar char="•"/>
            </a:pPr>
            <a:r>
              <a:rPr lang="en-US" altLang="en-US" dirty="0">
                <a:ea typeface="Geneva" charset="-128"/>
              </a:rPr>
              <a:t>Perform themed skits at the Campfire!</a:t>
            </a:r>
          </a:p>
          <a:p>
            <a:pPr>
              <a:buClrTx/>
              <a:buFont typeface="Arial" panose="020B0604020202020204" pitchFamily="34" charset="0"/>
              <a:buChar char="•"/>
            </a:pPr>
            <a:r>
              <a:rPr lang="en-US" altLang="en-US" dirty="0">
                <a:ea typeface="Geneva" charset="-128"/>
              </a:rPr>
              <a:t>Experiment with Greek or Roman camp dishes!</a:t>
            </a:r>
          </a:p>
        </p:txBody>
      </p:sp>
      <p:sp>
        <p:nvSpPr>
          <p:cNvPr id="12292" name="AutoShape 4" descr="Image result for roman shield wall">
            <a:extLst>
              <a:ext uri="{FF2B5EF4-FFF2-40B4-BE49-F238E27FC236}">
                <a16:creationId xmlns:a16="http://schemas.microsoft.com/office/drawing/2014/main" id="{B7BF9546-9466-D02B-4BC6-C9B8D7862B91}"/>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0" fontAlgn="base">
              <a:spcBef>
                <a:spcPct val="0"/>
              </a:spcBef>
              <a:spcAft>
                <a:spcPct val="0"/>
              </a:spcAft>
            </a:pPr>
            <a:endParaRPr lang="en-US" altLang="en-US" kern="1200" dirty="0">
              <a:solidFill>
                <a:prstClr val="white"/>
              </a:solidFill>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944E13E-0390-C0A2-28FD-79BBC439FA40}"/>
              </a:ext>
            </a:extLst>
          </p:cNvPr>
          <p:cNvSpPr>
            <a:spLocks noGrp="1"/>
          </p:cNvSpPr>
          <p:nvPr>
            <p:ph type="title"/>
          </p:nvPr>
        </p:nvSpPr>
        <p:spPr/>
        <p:txBody>
          <a:bodyPr/>
          <a:lstStyle/>
          <a:p>
            <a:pPr algn="ctr"/>
            <a:r>
              <a:rPr lang="en-US" altLang="en-US" b="1" dirty="0">
                <a:ea typeface="Geneva" charset="-128"/>
              </a:rPr>
              <a:t>What Do We Need From You?</a:t>
            </a:r>
          </a:p>
        </p:txBody>
      </p:sp>
      <p:sp>
        <p:nvSpPr>
          <p:cNvPr id="13315" name="Content Placeholder 2">
            <a:extLst>
              <a:ext uri="{FF2B5EF4-FFF2-40B4-BE49-F238E27FC236}">
                <a16:creationId xmlns:a16="http://schemas.microsoft.com/office/drawing/2014/main" id="{D6410FC2-16F7-A0B7-9536-F6E706246E31}"/>
              </a:ext>
            </a:extLst>
          </p:cNvPr>
          <p:cNvSpPr>
            <a:spLocks noGrp="1"/>
          </p:cNvSpPr>
          <p:nvPr>
            <p:ph idx="1"/>
          </p:nvPr>
        </p:nvSpPr>
        <p:spPr>
          <a:xfrm>
            <a:off x="2000250" y="1417638"/>
            <a:ext cx="7467600" cy="4114800"/>
          </a:xfrm>
        </p:spPr>
        <p:txBody>
          <a:bodyPr/>
          <a:lstStyle/>
          <a:p>
            <a:pPr>
              <a:buClrTx/>
              <a:buFont typeface="Arial" panose="020B0604020202020204" pitchFamily="34" charset="0"/>
              <a:buChar char="•"/>
            </a:pPr>
            <a:r>
              <a:rPr lang="en-US" altLang="en-US" dirty="0">
                <a:ea typeface="Geneva" charset="-128"/>
              </a:rPr>
              <a:t>Make cardboard shields to bring (instructions provided)</a:t>
            </a:r>
          </a:p>
          <a:p>
            <a:pPr>
              <a:buClrTx/>
              <a:buFont typeface="Arial" panose="020B0604020202020204" pitchFamily="34" charset="0"/>
              <a:buChar char="•"/>
            </a:pPr>
            <a:r>
              <a:rPr lang="en-US" altLang="en-US" dirty="0">
                <a:ea typeface="Geneva" charset="-128"/>
              </a:rPr>
              <a:t>Build a chariot</a:t>
            </a:r>
          </a:p>
        </p:txBody>
      </p:sp>
      <p:sp>
        <p:nvSpPr>
          <p:cNvPr id="13316" name="AutoShape 4" descr="Image result for roman shield wall">
            <a:extLst>
              <a:ext uri="{FF2B5EF4-FFF2-40B4-BE49-F238E27FC236}">
                <a16:creationId xmlns:a16="http://schemas.microsoft.com/office/drawing/2014/main" id="{6D490812-4159-6F51-1E97-504E7BDD5184}"/>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0" fontAlgn="base">
              <a:spcBef>
                <a:spcPct val="0"/>
              </a:spcBef>
              <a:spcAft>
                <a:spcPct val="0"/>
              </a:spcAft>
            </a:pPr>
            <a:endParaRPr lang="en-US" altLang="en-US" kern="1200" dirty="0">
              <a:solidFill>
                <a:prstClr val="white"/>
              </a:solidFill>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B7DC-36BE-A994-42AD-1BCC304BF9B1}"/>
              </a:ext>
            </a:extLst>
          </p:cNvPr>
          <p:cNvSpPr>
            <a:spLocks noGrp="1"/>
          </p:cNvSpPr>
          <p:nvPr>
            <p:ph type="title"/>
          </p:nvPr>
        </p:nvSpPr>
        <p:spPr>
          <a:xfrm>
            <a:off x="2979517" y="2656912"/>
            <a:ext cx="5944565" cy="1325563"/>
          </a:xfrm>
        </p:spPr>
        <p:txBody>
          <a:bodyPr/>
          <a:lstStyle/>
          <a:p>
            <a:r>
              <a:rPr lang="en-US" b="1" dirty="0"/>
              <a:t>District Court of Honor</a:t>
            </a:r>
          </a:p>
        </p:txBody>
      </p:sp>
    </p:spTree>
    <p:extLst>
      <p:ext uri="{BB962C8B-B14F-4D97-AF65-F5344CB8AC3E}">
        <p14:creationId xmlns:p14="http://schemas.microsoft.com/office/powerpoint/2010/main" val="24061172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B35A-9EEF-E671-A8DF-1125B17B4A27}"/>
              </a:ext>
            </a:extLst>
          </p:cNvPr>
          <p:cNvSpPr>
            <a:spLocks noGrp="1"/>
          </p:cNvSpPr>
          <p:nvPr>
            <p:ph type="title"/>
          </p:nvPr>
        </p:nvSpPr>
        <p:spPr>
          <a:xfrm>
            <a:off x="3159887" y="1886939"/>
            <a:ext cx="6620719" cy="2742935"/>
          </a:xfrm>
        </p:spPr>
        <p:txBody>
          <a:bodyPr>
            <a:normAutofit/>
          </a:bodyPr>
          <a:lstStyle/>
          <a:p>
            <a:r>
              <a:rPr lang="en-US" b="1" dirty="0"/>
              <a:t>District and other Award(s)</a:t>
            </a:r>
          </a:p>
        </p:txBody>
      </p:sp>
    </p:spTree>
    <p:extLst>
      <p:ext uri="{BB962C8B-B14F-4D97-AF65-F5344CB8AC3E}">
        <p14:creationId xmlns:p14="http://schemas.microsoft.com/office/powerpoint/2010/main" val="5065619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64A6-31A9-D8E7-3AF2-E08FC96C1C65}"/>
              </a:ext>
            </a:extLst>
          </p:cNvPr>
          <p:cNvSpPr>
            <a:spLocks noGrp="1"/>
          </p:cNvSpPr>
          <p:nvPr>
            <p:ph type="title"/>
          </p:nvPr>
        </p:nvSpPr>
        <p:spPr/>
        <p:txBody>
          <a:bodyPr>
            <a:normAutofit/>
          </a:bodyPr>
          <a:lstStyle/>
          <a:p>
            <a:pPr algn="ctr"/>
            <a:r>
              <a:rPr lang="en-US" sz="6600" b="1" dirty="0"/>
              <a:t>Welcome</a:t>
            </a:r>
          </a:p>
        </p:txBody>
      </p:sp>
      <p:sp>
        <p:nvSpPr>
          <p:cNvPr id="3" name="Text Placeholder 2">
            <a:extLst>
              <a:ext uri="{FF2B5EF4-FFF2-40B4-BE49-F238E27FC236}">
                <a16:creationId xmlns:a16="http://schemas.microsoft.com/office/drawing/2014/main" id="{0BFB0795-7DF0-E9F8-3FEB-4F82402B7C8A}"/>
              </a:ext>
            </a:extLst>
          </p:cNvPr>
          <p:cNvSpPr>
            <a:spLocks noGrp="1"/>
          </p:cNvSpPr>
          <p:nvPr>
            <p:ph type="body" idx="1"/>
          </p:nvPr>
        </p:nvSpPr>
        <p:spPr>
          <a:xfrm>
            <a:off x="838200" y="3183147"/>
            <a:ext cx="10515600" cy="2993816"/>
          </a:xfrm>
        </p:spPr>
        <p:txBody>
          <a:bodyPr>
            <a:normAutofit/>
          </a:bodyPr>
          <a:lstStyle/>
          <a:p>
            <a:pPr marL="0" indent="0" algn="ctr">
              <a:buNone/>
            </a:pPr>
            <a:r>
              <a:rPr lang="en-US" sz="6000" dirty="0"/>
              <a:t>New to Roundtable?  </a:t>
            </a:r>
          </a:p>
          <a:p>
            <a:pPr marL="0" indent="0" algn="ctr">
              <a:buNone/>
            </a:pPr>
            <a:r>
              <a:rPr lang="en-US" sz="6000" dirty="0"/>
              <a:t>Please introduce yourself!</a:t>
            </a:r>
          </a:p>
        </p:txBody>
      </p:sp>
    </p:spTree>
    <p:extLst>
      <p:ext uri="{BB962C8B-B14F-4D97-AF65-F5344CB8AC3E}">
        <p14:creationId xmlns:p14="http://schemas.microsoft.com/office/powerpoint/2010/main" val="395009250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96D0-C19F-7DC1-68B4-DF4B09E682A5}"/>
              </a:ext>
            </a:extLst>
          </p:cNvPr>
          <p:cNvSpPr>
            <a:spLocks noGrp="1"/>
          </p:cNvSpPr>
          <p:nvPr>
            <p:ph type="title"/>
          </p:nvPr>
        </p:nvSpPr>
        <p:spPr>
          <a:xfrm>
            <a:off x="1412358" y="2895674"/>
            <a:ext cx="10515600" cy="1325563"/>
          </a:xfrm>
        </p:spPr>
        <p:txBody>
          <a:bodyPr/>
          <a:lstStyle/>
          <a:p>
            <a:r>
              <a:rPr lang="en-US" b="1" dirty="0"/>
              <a:t>Questions/Clarification about </a:t>
            </a:r>
            <a:r>
              <a:rPr lang="en-US" b="1" dirty="0">
                <a:hlinkClick r:id="rId2"/>
              </a:rPr>
              <a:t>Read-ahead</a:t>
            </a:r>
            <a:r>
              <a:rPr lang="en-US" b="1" dirty="0"/>
              <a:t>?</a:t>
            </a:r>
          </a:p>
        </p:txBody>
      </p:sp>
    </p:spTree>
    <p:extLst>
      <p:ext uri="{BB962C8B-B14F-4D97-AF65-F5344CB8AC3E}">
        <p14:creationId xmlns:p14="http://schemas.microsoft.com/office/powerpoint/2010/main" val="6839352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CB29-F0B1-A67E-930B-F8A25F5A4E6A}"/>
              </a:ext>
            </a:extLst>
          </p:cNvPr>
          <p:cNvSpPr>
            <a:spLocks noGrp="1"/>
          </p:cNvSpPr>
          <p:nvPr>
            <p:ph type="title"/>
          </p:nvPr>
        </p:nvSpPr>
        <p:spPr>
          <a:xfrm>
            <a:off x="3190118" y="2602477"/>
            <a:ext cx="6075680" cy="1325563"/>
          </a:xfrm>
        </p:spPr>
        <p:txBody>
          <a:bodyPr/>
          <a:lstStyle/>
          <a:p>
            <a:r>
              <a:rPr lang="en-US" b="1" dirty="0"/>
              <a:t>General Announcements</a:t>
            </a:r>
          </a:p>
        </p:txBody>
      </p:sp>
      <p:sp>
        <p:nvSpPr>
          <p:cNvPr id="3" name="Title 1">
            <a:extLst>
              <a:ext uri="{FF2B5EF4-FFF2-40B4-BE49-F238E27FC236}">
                <a16:creationId xmlns:a16="http://schemas.microsoft.com/office/drawing/2014/main" id="{5B7070C0-C7B9-1B79-C75C-76FE3FA90C17}"/>
              </a:ext>
            </a:extLst>
          </p:cNvPr>
          <p:cNvSpPr txBox="1">
            <a:spLocks/>
          </p:cNvSpPr>
          <p:nvPr/>
        </p:nvSpPr>
        <p:spPr>
          <a:xfrm>
            <a:off x="363281" y="1387530"/>
            <a:ext cx="10515600" cy="4789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339725" lvl="2" indent="-339725" hangingPunct="1">
              <a:buFont typeface="Arial" panose="020B0604020202020204" pitchFamily="34" charset="0"/>
              <a:buChar char="•"/>
            </a:pPr>
            <a:endParaRPr lang="en-US" b="1" dirty="0"/>
          </a:p>
        </p:txBody>
      </p:sp>
      <p:sp>
        <p:nvSpPr>
          <p:cNvPr id="4" name="Text Placeholder 2">
            <a:extLst>
              <a:ext uri="{FF2B5EF4-FFF2-40B4-BE49-F238E27FC236}">
                <a16:creationId xmlns:a16="http://schemas.microsoft.com/office/drawing/2014/main" id="{F403D11F-1C8D-A8EB-09EB-6C789021065F}"/>
              </a:ext>
            </a:extLst>
          </p:cNvPr>
          <p:cNvSpPr>
            <a:spLocks noGrp="1"/>
          </p:cNvSpPr>
          <p:nvPr>
            <p:ph type="body" idx="1"/>
          </p:nvPr>
        </p:nvSpPr>
        <p:spPr>
          <a:xfrm>
            <a:off x="274676" y="1253330"/>
            <a:ext cx="11554043" cy="5054163"/>
          </a:xfrm>
        </p:spPr>
        <p:txBody>
          <a:bodyPr>
            <a:normAutofit/>
          </a:bodyPr>
          <a:lstStyle/>
          <a:p>
            <a:pPr marL="0" marR="0" lvl="0" indent="0">
              <a:lnSpc>
                <a:spcPct val="107000"/>
              </a:lnSpc>
              <a:spcBef>
                <a:spcPts val="0"/>
              </a:spcBef>
              <a:spcAft>
                <a:spcPts val="0"/>
              </a:spcAft>
              <a:buNone/>
            </a:pPr>
            <a:endParaRPr lang="en-US" dirty="0">
              <a:solidFill>
                <a:srgbClr val="060101"/>
              </a:solidFill>
              <a:latin typeface="Arial" panose="020B0604020202020204" pitchFamily="34" charset="0"/>
              <a:cs typeface="Arial" panose="020B0604020202020204" pitchFamily="34" charset="0"/>
            </a:endParaRPr>
          </a:p>
          <a:p>
            <a:pPr marL="0" indent="0" algn="l">
              <a:lnSpc>
                <a:spcPct val="120000"/>
              </a:lnSpc>
              <a:spcBef>
                <a:spcPts val="0"/>
              </a:spcBef>
              <a:buNone/>
            </a:pPr>
            <a:endParaRPr lang="en-US" b="0" i="0" dirty="0">
              <a:solidFill>
                <a:srgbClr val="06010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8460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normAutofit/>
          </a:bodyPr>
          <a:lstStyle>
            <a:lvl1pPr>
              <a:defRPr sz="4000"/>
            </a:lvl1pPr>
          </a:lstStyle>
          <a:p>
            <a:r>
              <a:rPr sz="4400" b="1" dirty="0">
                <a:latin typeface="+mj-lt"/>
              </a:rPr>
              <a:t>Current 202</a:t>
            </a:r>
            <a:r>
              <a:rPr lang="en-US" sz="4400" b="1" dirty="0">
                <a:latin typeface="+mj-lt"/>
              </a:rPr>
              <a:t>4</a:t>
            </a:r>
            <a:r>
              <a:rPr sz="4400" b="1" dirty="0">
                <a:latin typeface="+mj-lt"/>
              </a:rPr>
              <a:t> G</a:t>
            </a:r>
            <a:r>
              <a:rPr lang="en-US" sz="4400" b="1" dirty="0">
                <a:latin typeface="+mj-lt"/>
              </a:rPr>
              <a:t>eorge </a:t>
            </a:r>
            <a:r>
              <a:rPr sz="4400" b="1" dirty="0">
                <a:latin typeface="+mj-lt"/>
              </a:rPr>
              <a:t>M</a:t>
            </a:r>
            <a:r>
              <a:rPr lang="en-US" sz="4400" b="1" dirty="0">
                <a:latin typeface="+mj-lt"/>
              </a:rPr>
              <a:t>ason</a:t>
            </a:r>
            <a:r>
              <a:rPr sz="4400" b="1" dirty="0">
                <a:latin typeface="+mj-lt"/>
              </a:rPr>
              <a:t> Calendar</a:t>
            </a:r>
          </a:p>
        </p:txBody>
      </p:sp>
      <p:sp>
        <p:nvSpPr>
          <p:cNvPr id="112" name="Content Placeholder 2"/>
          <p:cNvSpPr txBox="1">
            <a:spLocks noGrp="1"/>
          </p:cNvSpPr>
          <p:nvPr>
            <p:ph type="body" sz="half" idx="1"/>
          </p:nvPr>
        </p:nvSpPr>
        <p:spPr>
          <a:xfrm>
            <a:off x="358922" y="1548040"/>
            <a:ext cx="8724920" cy="4622024"/>
          </a:xfrm>
          <a:prstGeom prst="rect">
            <a:avLst/>
          </a:prstGeom>
        </p:spPr>
        <p:txBody>
          <a:bodyPr>
            <a:normAutofit/>
          </a:bodyPr>
          <a:lstStyle/>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April</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13</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2024 –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GMD Pinewood Derby</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 James, Falls Church, VA</a:t>
            </a: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May 3-5, 2024 – Spring Camporee, 4H</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May 27, 2024 – </a:t>
            </a:r>
            <a:r>
              <a:rPr lang="en-US" sz="2400" dirty="0">
                <a:latin typeface="Calibri" panose="020F0502020204030204" pitchFamily="34" charset="0"/>
                <a:ea typeface="Calibri" panose="020F0502020204030204" pitchFamily="34" charset="0"/>
                <a:cs typeface="Times New Roman" panose="02020603050405020304" pitchFamily="18" charset="0"/>
                <a:hlinkClick r:id="rId3"/>
              </a:rPr>
              <a:t>Memorial Day Flags In</a:t>
            </a:r>
            <a:r>
              <a:rPr lang="en-US" sz="2400" dirty="0">
                <a:latin typeface="Calibri" panose="020F0502020204030204" pitchFamily="34" charset="0"/>
                <a:ea typeface="Calibri" panose="020F0502020204030204" pitchFamily="34" charset="0"/>
                <a:cs typeface="Times New Roman" panose="02020603050405020304" pitchFamily="18" charset="0"/>
              </a:rPr>
              <a:t>, Falls Church, VA</a:t>
            </a:r>
          </a:p>
          <a:p>
            <a:pPr marL="342900" indent="-342900">
              <a:lnSpc>
                <a:spcPct val="100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May 29, 2024 – Elks Youth Recognition Dinner for 2023                      Eagle Scouts</a:t>
            </a:r>
          </a:p>
          <a:p>
            <a:pPr marL="0" marR="0" lvl="0" indent="0">
              <a:lnSpc>
                <a:spcPct val="100000"/>
              </a:lnSpc>
              <a:spcBef>
                <a:spcPts val="0"/>
              </a:spcBef>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3" name="Picture 4" descr="Picture 4"/>
          <p:cNvPicPr>
            <a:picLocks noChangeAspect="1"/>
          </p:cNvPicPr>
          <p:nvPr/>
        </p:nvPicPr>
        <p:blipFill>
          <a:blip r:embed="rId4"/>
          <a:srcRect t="1067"/>
          <a:stretch>
            <a:fillRect/>
          </a:stretch>
        </p:blipFill>
        <p:spPr>
          <a:xfrm>
            <a:off x="8174973" y="2539798"/>
            <a:ext cx="3766389" cy="324852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otalTime>14273</TotalTime>
  <Words>2360</Words>
  <Application>Microsoft Office PowerPoint</Application>
  <PresentationFormat>Widescreen</PresentationFormat>
  <Paragraphs>238</Paragraphs>
  <Slides>35</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Algerian</vt:lpstr>
      <vt:lpstr>Aptos</vt:lpstr>
      <vt:lpstr>Arial</vt:lpstr>
      <vt:lpstr>Calibri</vt:lpstr>
      <vt:lpstr>Calibri Light</vt:lpstr>
      <vt:lpstr>Franklin Gothic Book</vt:lpstr>
      <vt:lpstr>Geneva</vt:lpstr>
      <vt:lpstr>Symbol</vt:lpstr>
      <vt:lpstr>Times New Roman</vt:lpstr>
      <vt:lpstr>Wingdings 2</vt:lpstr>
      <vt:lpstr>Office Theme</vt:lpstr>
      <vt:lpstr>Technic</vt:lpstr>
      <vt:lpstr>George Mason District  DCOH/Roundtable</vt:lpstr>
      <vt:lpstr>Pledge</vt:lpstr>
      <vt:lpstr>Agenda</vt:lpstr>
      <vt:lpstr>District Court of Honor</vt:lpstr>
      <vt:lpstr>District and other Award(s)</vt:lpstr>
      <vt:lpstr>Welcome</vt:lpstr>
      <vt:lpstr>Questions/Clarification about Read-ahead?</vt:lpstr>
      <vt:lpstr>General Announcements</vt:lpstr>
      <vt:lpstr>Current 2024 George Mason Calendar</vt:lpstr>
      <vt:lpstr>STEM</vt:lpstr>
      <vt:lpstr>2024 George Mason Pinewood Derby</vt:lpstr>
      <vt:lpstr>Elks Youth  Recognition Dinner</vt:lpstr>
      <vt:lpstr> George Mason District Roundtable </vt:lpstr>
      <vt:lpstr>The Details</vt:lpstr>
      <vt:lpstr>Need Some Volunteers</vt:lpstr>
      <vt:lpstr>Alignment Update</vt:lpstr>
      <vt:lpstr>PowerPoint Presentation</vt:lpstr>
      <vt:lpstr>Units Impacted</vt:lpstr>
      <vt:lpstr>Time for Cracker Barrel</vt:lpstr>
      <vt:lpstr>Backup Slides</vt:lpstr>
      <vt:lpstr>Merit Badges</vt:lpstr>
      <vt:lpstr>Training (https://www.ncacbsa.org/george-mason/training/)</vt:lpstr>
      <vt:lpstr>GM High  Adventure</vt:lpstr>
      <vt:lpstr>GM High  Adventure</vt:lpstr>
      <vt:lpstr>Shooting Sports</vt:lpstr>
      <vt:lpstr>Order of the Arrow</vt:lpstr>
      <vt:lpstr>OA – Lodge Master</vt:lpstr>
      <vt:lpstr>A Game with a Purpose</vt:lpstr>
      <vt:lpstr>The Chariot Race</vt:lpstr>
      <vt:lpstr>Olympic Running</vt:lpstr>
      <vt:lpstr>Crossing the Rhine</vt:lpstr>
      <vt:lpstr>Hoplite Down!</vt:lpstr>
      <vt:lpstr>Shield Wall Drills</vt:lpstr>
      <vt:lpstr>Culture Competition</vt:lpstr>
      <vt:lpstr>What Do We Need From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Russell Pittman</cp:lastModifiedBy>
  <cp:revision>257</cp:revision>
  <cp:lastPrinted>2023-01-07T14:23:26Z</cp:lastPrinted>
  <dcterms:modified xsi:type="dcterms:W3CDTF">2024-04-11T17:09:05Z</dcterms:modified>
</cp:coreProperties>
</file>